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5"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6" autoAdjust="0"/>
    <p:restoredTop sz="94660"/>
  </p:normalViewPr>
  <p:slideViewPr>
    <p:cSldViewPr snapToGrid="0">
      <p:cViewPr varScale="1">
        <p:scale>
          <a:sx n="108" d="100"/>
          <a:sy n="108" d="100"/>
        </p:scale>
        <p:origin x="1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397479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45011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185439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サブタイトル">
    <p:spTree>
      <p:nvGrpSpPr>
        <p:cNvPr id="1" name=""/>
        <p:cNvGrpSpPr/>
        <p:nvPr/>
      </p:nvGrpSpPr>
      <p:grpSpPr>
        <a:xfrm>
          <a:off x="0" y="0"/>
          <a:ext cx="0" cy="0"/>
          <a:chOff x="0" y="0"/>
          <a:chExt cx="0" cy="0"/>
        </a:xfrm>
      </p:grpSpPr>
      <p:sp>
        <p:nvSpPr>
          <p:cNvPr id="249" name="タイトルテキスト"/>
          <p:cNvSpPr txBox="1">
            <a:spLocks noGrp="1"/>
          </p:cNvSpPr>
          <p:nvPr>
            <p:ph type="title"/>
          </p:nvPr>
        </p:nvSpPr>
        <p:spPr>
          <a:xfrm>
            <a:off x="892969" y="1151930"/>
            <a:ext cx="7358063" cy="2321719"/>
          </a:xfrm>
          <a:prstGeom prst="rect">
            <a:avLst/>
          </a:prstGeom>
        </p:spPr>
        <p:txBody>
          <a:bodyPr anchor="b">
            <a:normAutofit/>
          </a:bodyPr>
          <a:lstStyle>
            <a:lvl1pPr>
              <a:defRPr>
                <a:latin typeface="+mj-lt"/>
                <a:ea typeface="+mj-ea"/>
                <a:cs typeface="+mj-cs"/>
                <a:sym typeface="Gill Sans"/>
              </a:defRPr>
            </a:lvl1pPr>
          </a:lstStyle>
          <a:p>
            <a:r>
              <a:t>タイトルテキスト</a:t>
            </a:r>
          </a:p>
        </p:txBody>
      </p:sp>
      <p:sp>
        <p:nvSpPr>
          <p:cNvPr id="250" name="本文レベル1…"/>
          <p:cNvSpPr txBox="1">
            <a:spLocks noGrp="1"/>
          </p:cNvSpPr>
          <p:nvPr>
            <p:ph type="body" sz="quarter" idx="1"/>
          </p:nvPr>
        </p:nvSpPr>
        <p:spPr>
          <a:xfrm>
            <a:off x="892969" y="3536156"/>
            <a:ext cx="7358063" cy="794742"/>
          </a:xfrm>
          <a:prstGeom prst="rect">
            <a:avLst/>
          </a:prstGeom>
        </p:spPr>
        <p:txBody>
          <a:bodyPr anchor="t">
            <a:normAutofit/>
          </a:bodyPr>
          <a:lstStyle>
            <a:lvl1pPr marL="0" indent="0" algn="ctr">
              <a:spcBef>
                <a:spcPts val="0"/>
              </a:spcBef>
              <a:buSzTx/>
              <a:buNone/>
              <a:defRPr sz="2531">
                <a:latin typeface="+mj-lt"/>
                <a:ea typeface="+mj-ea"/>
                <a:cs typeface="+mj-cs"/>
                <a:sym typeface="Gill Sans"/>
              </a:defRPr>
            </a:lvl1pPr>
            <a:lvl2pPr marL="0" indent="0" algn="ctr">
              <a:spcBef>
                <a:spcPts val="0"/>
              </a:spcBef>
              <a:buSzTx/>
              <a:buNone/>
              <a:defRPr sz="2531">
                <a:latin typeface="+mj-lt"/>
                <a:ea typeface="+mj-ea"/>
                <a:cs typeface="+mj-cs"/>
                <a:sym typeface="Gill Sans"/>
              </a:defRPr>
            </a:lvl2pPr>
            <a:lvl3pPr marL="0" indent="0" algn="ctr">
              <a:spcBef>
                <a:spcPts val="0"/>
              </a:spcBef>
              <a:buSzTx/>
              <a:buNone/>
              <a:defRPr sz="2531">
                <a:latin typeface="+mj-lt"/>
                <a:ea typeface="+mj-ea"/>
                <a:cs typeface="+mj-cs"/>
                <a:sym typeface="Gill Sans"/>
              </a:defRPr>
            </a:lvl3pPr>
            <a:lvl4pPr marL="0" indent="0" algn="ctr">
              <a:spcBef>
                <a:spcPts val="0"/>
              </a:spcBef>
              <a:buSzTx/>
              <a:buNone/>
              <a:defRPr sz="2531">
                <a:latin typeface="+mj-lt"/>
                <a:ea typeface="+mj-ea"/>
                <a:cs typeface="+mj-cs"/>
                <a:sym typeface="Gill Sans"/>
              </a:defRPr>
            </a:lvl4pPr>
            <a:lvl5pPr marL="0" indent="0" algn="ctr">
              <a:spcBef>
                <a:spcPts val="0"/>
              </a:spcBef>
              <a:buSzTx/>
              <a:buNone/>
              <a:defRPr sz="2531">
                <a:latin typeface="+mj-lt"/>
                <a:ea typeface="+mj-ea"/>
                <a:cs typeface="+mj-cs"/>
                <a:sym typeface="Gill Sans"/>
              </a:defRPr>
            </a:lvl5pPr>
          </a:lstStyle>
          <a:p>
            <a:r>
              <a:t>本文レベル1</a:t>
            </a:r>
          </a:p>
          <a:p>
            <a:pPr lvl="1"/>
            <a:r>
              <a:t>本文レベル2</a:t>
            </a:r>
          </a:p>
          <a:p>
            <a:pPr lvl="2"/>
            <a:r>
              <a:t>本文レベル3</a:t>
            </a:r>
          </a:p>
          <a:p>
            <a:pPr lvl="3"/>
            <a:r>
              <a:t>本文レベル4</a:t>
            </a:r>
          </a:p>
          <a:p>
            <a:pPr lvl="4"/>
            <a:r>
              <a:t>本文レベル5</a:t>
            </a:r>
          </a:p>
        </p:txBody>
      </p:sp>
      <p:sp>
        <p:nvSpPr>
          <p:cNvPr id="251" name="スライド番号"/>
          <p:cNvSpPr txBox="1">
            <a:spLocks noGrp="1"/>
          </p:cNvSpPr>
          <p:nvPr>
            <p:ph type="sldNum" sz="quarter" idx="2"/>
          </p:nvPr>
        </p:nvSpPr>
        <p:spPr>
          <a:xfrm>
            <a:off x="4446984" y="6509742"/>
            <a:ext cx="241102" cy="258961"/>
          </a:xfrm>
          <a:prstGeom prst="rect">
            <a:avLst/>
          </a:prstGeom>
        </p:spPr>
        <p:txBody>
          <a:bodyPr>
            <a:normAutofit/>
          </a:bodyPr>
          <a:lstStyle>
            <a:lvl1pPr>
              <a:defRPr>
                <a:latin typeface="+mj-lt"/>
                <a:ea typeface="+mj-ea"/>
                <a:cs typeface="+mj-cs"/>
                <a:sym typeface="Gill Sans"/>
              </a:defRPr>
            </a:lvl1pPr>
          </a:lstStyle>
          <a:p>
            <a:fld id="{86CB4B4D-7CA3-9044-876B-883B54F8677D}" type="slidenum">
              <a:t>‹#›</a:t>
            </a:fld>
            <a:endParaRPr/>
          </a:p>
        </p:txBody>
      </p:sp>
    </p:spTree>
    <p:extLst>
      <p:ext uri="{BB962C8B-B14F-4D97-AF65-F5344CB8AC3E}">
        <p14:creationId xmlns:p14="http://schemas.microsoft.com/office/powerpoint/2010/main" val="25872552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91760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8338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255599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279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154672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339130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34827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10EFA1B-9C9D-4C60-B68C-C6ED36508A05}" type="datetimeFigureOut">
              <a:rPr kumimoji="1" lang="ja-JP" altLang="en-US" smtClean="0"/>
              <a:t>2022/10/23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146551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EFA1B-9C9D-4C60-B68C-C6ED36508A05}" type="datetimeFigureOut">
              <a:rPr kumimoji="1" lang="ja-JP" altLang="en-US" smtClean="0"/>
              <a:t>2022/10/23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722A0-B4E8-4C73-B544-937F1B1F9117}" type="slidenum">
              <a:rPr kumimoji="1" lang="ja-JP" altLang="en-US" smtClean="0"/>
              <a:t>‹#›</a:t>
            </a:fld>
            <a:endParaRPr kumimoji="1" lang="ja-JP" altLang="en-US" dirty="0"/>
          </a:p>
        </p:txBody>
      </p:sp>
    </p:spTree>
    <p:extLst>
      <p:ext uri="{BB962C8B-B14F-4D97-AF65-F5344CB8AC3E}">
        <p14:creationId xmlns:p14="http://schemas.microsoft.com/office/powerpoint/2010/main" val="319540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53706" y="1514488"/>
            <a:ext cx="6718506" cy="584775"/>
          </a:xfrm>
          <a:prstGeom prst="rect">
            <a:avLst/>
          </a:prstGeom>
          <a:noFill/>
        </p:spPr>
        <p:txBody>
          <a:bodyPr wrap="none" rtlCol="0">
            <a:spAutoFit/>
          </a:bodyPr>
          <a:lstStyle/>
          <a:p>
            <a:r>
              <a:rPr kumimoji="1" lang="en-US" altLang="ja-JP" sz="3200" dirty="0">
                <a:solidFill>
                  <a:srgbClr val="0000CC"/>
                </a:solidFill>
                <a:latin typeface="Arial" panose="020B0604020202020204" pitchFamily="34" charset="0"/>
                <a:cs typeface="Arial" panose="020B0604020202020204" pitchFamily="34" charset="0"/>
              </a:rPr>
              <a:t>Status report of the Japanese group</a:t>
            </a:r>
            <a:endParaRPr kumimoji="1" lang="ja-JP" altLang="en-US" sz="3200" dirty="0">
              <a:solidFill>
                <a:srgbClr val="0000CC"/>
              </a:solidFill>
              <a:latin typeface="Arial" panose="020B0604020202020204" pitchFamily="34" charset="0"/>
              <a:cs typeface="Arial" panose="020B0604020202020204" pitchFamily="34" charset="0"/>
            </a:endParaRPr>
          </a:p>
        </p:txBody>
      </p:sp>
      <p:sp>
        <p:nvSpPr>
          <p:cNvPr id="5" name="テキスト ボックス 4"/>
          <p:cNvSpPr txBox="1"/>
          <p:nvPr/>
        </p:nvSpPr>
        <p:spPr>
          <a:xfrm>
            <a:off x="1890899" y="3456811"/>
            <a:ext cx="5444119" cy="523220"/>
          </a:xfrm>
          <a:prstGeom prst="rect">
            <a:avLst/>
          </a:prstGeom>
          <a:noFill/>
        </p:spPr>
        <p:txBody>
          <a:bodyPr wrap="none" rtlCol="0">
            <a:spAutoFit/>
          </a:bodyPr>
          <a:lstStyle/>
          <a:p>
            <a:r>
              <a:rPr kumimoji="1" lang="en-US" altLang="ja-JP" sz="2800" dirty="0">
                <a:latin typeface="Arial" panose="020B0604020202020204" pitchFamily="34" charset="0"/>
                <a:cs typeface="Arial" panose="020B0604020202020204" pitchFamily="34" charset="0"/>
              </a:rPr>
              <a:t>Hideki Iimura </a:t>
            </a:r>
            <a:r>
              <a:rPr lang="en-US" altLang="ja-JP" sz="2800" dirty="0">
                <a:latin typeface="Arial" panose="020B0604020202020204" pitchFamily="34" charset="0"/>
                <a:cs typeface="Arial" panose="020B0604020202020204" pitchFamily="34" charset="0"/>
              </a:rPr>
              <a:t>and </a:t>
            </a:r>
            <a:r>
              <a:rPr kumimoji="1" lang="en-US" altLang="ja-JP" sz="2800" dirty="0">
                <a:latin typeface="Arial" panose="020B0604020202020204" pitchFamily="34" charset="0"/>
                <a:cs typeface="Arial" panose="020B0604020202020204" pitchFamily="34" charset="0"/>
              </a:rPr>
              <a:t>Hiroyuki Koura</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45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72609" y="738008"/>
            <a:ext cx="6586270" cy="523220"/>
          </a:xfrm>
          <a:prstGeom prst="rect">
            <a:avLst/>
          </a:prstGeom>
          <a:noFill/>
        </p:spPr>
        <p:txBody>
          <a:bodyPr wrap="square" rtlCol="0">
            <a:spAutoFit/>
          </a:bodyPr>
          <a:lstStyle/>
          <a:p>
            <a:pPr algn="ctr"/>
            <a:r>
              <a:rPr lang="en-US" altLang="ja-JP" sz="2800" dirty="0">
                <a:solidFill>
                  <a:srgbClr val="0000CC"/>
                </a:solidFill>
                <a:latin typeface="Arial" panose="020B0604020202020204" pitchFamily="34" charset="0"/>
                <a:cs typeface="Arial" panose="020B0604020202020204" pitchFamily="34" charset="0"/>
              </a:rPr>
              <a:t>Members of the Japanese group</a:t>
            </a:r>
            <a:endParaRPr lang="ja-JP" altLang="en-US" sz="2800" dirty="0">
              <a:solidFill>
                <a:srgbClr val="0000CC"/>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279333" y="1561264"/>
            <a:ext cx="8841982" cy="4234493"/>
          </a:xfrm>
          <a:prstGeom prst="rect">
            <a:avLst/>
          </a:prstGeom>
          <a:noFill/>
        </p:spPr>
        <p:txBody>
          <a:bodyPr wrap="square" rtlCol="0">
            <a:spAutoFit/>
          </a:bodyPr>
          <a:lstStyle/>
          <a:p>
            <a:pPr>
              <a:lnSpc>
                <a:spcPts val="4000"/>
              </a:lnSpc>
            </a:pPr>
            <a:r>
              <a:rPr lang="en-US" altLang="ja-JP" sz="2000" dirty="0">
                <a:latin typeface="Arial" panose="020B0604020202020204" pitchFamily="34" charset="0"/>
                <a:cs typeface="Arial" panose="020B0604020202020204" pitchFamily="34" charset="0"/>
              </a:rPr>
              <a:t>Hideki Iimura		 Liaison of the group.</a:t>
            </a:r>
          </a:p>
          <a:p>
            <a:pPr>
              <a:lnSpc>
                <a:spcPts val="4000"/>
              </a:lnSpc>
            </a:pPr>
            <a:r>
              <a:rPr lang="en-US" altLang="ja-JP" sz="2000" dirty="0">
                <a:latin typeface="Arial" panose="020B0604020202020204" pitchFamily="34" charset="0"/>
                <a:cs typeface="Arial" panose="020B0604020202020204" pitchFamily="34" charset="0"/>
              </a:rPr>
              <a:t>                                        Former affiliation: Japan Atomic Energy Agency</a:t>
            </a:r>
          </a:p>
          <a:p>
            <a:pPr>
              <a:lnSpc>
                <a:spcPts val="4000"/>
              </a:lnSpc>
            </a:pPr>
            <a:endParaRPr lang="en-US" altLang="ja-JP" sz="2000" dirty="0">
              <a:latin typeface="Arial" panose="020B0604020202020204" pitchFamily="34" charset="0"/>
              <a:cs typeface="Arial" panose="020B0604020202020204" pitchFamily="34" charset="0"/>
            </a:endParaRPr>
          </a:p>
          <a:p>
            <a:pPr>
              <a:lnSpc>
                <a:spcPts val="4000"/>
              </a:lnSpc>
            </a:pPr>
            <a:r>
              <a:rPr lang="en-US" altLang="ja-JP" sz="2000" dirty="0">
                <a:latin typeface="Arial" panose="020B0604020202020204" pitchFamily="34" charset="0"/>
                <a:cs typeface="Arial" panose="020B0604020202020204" pitchFamily="34" charset="0"/>
              </a:rPr>
              <a:t>Hiroyuki Koura		Japan Atomic Energy Agency</a:t>
            </a:r>
          </a:p>
          <a:p>
            <a:pPr>
              <a:lnSpc>
                <a:spcPts val="4000"/>
              </a:lnSpc>
            </a:pPr>
            <a:endParaRPr lang="en-US" altLang="ja-JP" sz="2000" dirty="0">
              <a:latin typeface="Arial" panose="020B0604020202020204" pitchFamily="34" charset="0"/>
              <a:cs typeface="Arial" panose="020B0604020202020204" pitchFamily="34" charset="0"/>
            </a:endParaRPr>
          </a:p>
          <a:p>
            <a:pPr>
              <a:lnSpc>
                <a:spcPts val="4000"/>
              </a:lnSpc>
            </a:pPr>
            <a:r>
              <a:rPr lang="en-US" altLang="ja-JP" sz="2400" dirty="0">
                <a:solidFill>
                  <a:srgbClr val="C00000"/>
                </a:solidFill>
                <a:latin typeface="Arial" panose="020B0604020202020204" pitchFamily="34" charset="0"/>
                <a:cs typeface="Arial" panose="020B0604020202020204" pitchFamily="34" charset="0"/>
              </a:rPr>
              <a:t>Persons having left the group recently</a:t>
            </a:r>
          </a:p>
          <a:p>
            <a:pPr>
              <a:lnSpc>
                <a:spcPts val="4000"/>
              </a:lnSpc>
            </a:pPr>
            <a:endParaRPr lang="en-US" altLang="ja-JP" sz="2400" dirty="0">
              <a:solidFill>
                <a:srgbClr val="C00000"/>
              </a:solidFill>
              <a:latin typeface="Arial" panose="020B0604020202020204" pitchFamily="34" charset="0"/>
              <a:cs typeface="Arial" panose="020B0604020202020204" pitchFamily="34" charset="0"/>
            </a:endParaRPr>
          </a:p>
          <a:p>
            <a:pPr>
              <a:lnSpc>
                <a:spcPts val="4300"/>
              </a:lnSpc>
            </a:pPr>
            <a:r>
              <a:rPr lang="en-US" altLang="ja-JP" sz="2000" dirty="0">
                <a:latin typeface="Arial" panose="020B0604020202020204" pitchFamily="34" charset="0"/>
                <a:cs typeface="Arial" panose="020B0604020202020204" pitchFamily="34" charset="0"/>
              </a:rPr>
              <a:t>Jun-</a:t>
            </a:r>
            <a:r>
              <a:rPr lang="en-US" altLang="ja-JP" sz="2000" dirty="0" err="1">
                <a:latin typeface="Arial" panose="020B0604020202020204" pitchFamily="34" charset="0"/>
                <a:cs typeface="Arial" panose="020B0604020202020204" pitchFamily="34" charset="0"/>
              </a:rPr>
              <a:t>ichi</a:t>
            </a:r>
            <a:r>
              <a:rPr lang="en-US" altLang="ja-JP" sz="2000" dirty="0">
                <a:latin typeface="Arial" panose="020B0604020202020204" pitchFamily="34" charset="0"/>
                <a:cs typeface="Arial" panose="020B0604020202020204" pitchFamily="34" charset="0"/>
              </a:rPr>
              <a:t> Katakura, Susumu </a:t>
            </a:r>
            <a:r>
              <a:rPr lang="en-US" altLang="ja-JP" sz="2000" dirty="0" err="1">
                <a:latin typeface="Arial" panose="020B0604020202020204" pitchFamily="34" charset="0"/>
                <a:cs typeface="Arial" panose="020B0604020202020204" pitchFamily="34" charset="0"/>
              </a:rPr>
              <a:t>Ohya</a:t>
            </a:r>
            <a:r>
              <a:rPr lang="en-US" altLang="ja-JP" sz="2000" dirty="0">
                <a:latin typeface="Arial" panose="020B0604020202020204" pitchFamily="34" charset="0"/>
                <a:cs typeface="Arial" panose="020B0604020202020204" pitchFamily="34" charset="0"/>
              </a:rPr>
              <a:t>, Masa-</a:t>
            </a:r>
            <a:r>
              <a:rPr lang="en-US" altLang="ja-JP" sz="2000" dirty="0" err="1">
                <a:latin typeface="Arial" panose="020B0604020202020204" pitchFamily="34" charset="0"/>
                <a:cs typeface="Arial" panose="020B0604020202020204" pitchFamily="34" charset="0"/>
              </a:rPr>
              <a:t>aki</a:t>
            </a:r>
            <a:r>
              <a:rPr lang="en-US" altLang="ja-JP" sz="2000" dirty="0">
                <a:latin typeface="Arial" panose="020B0604020202020204" pitchFamily="34" charset="0"/>
                <a:cs typeface="Arial" panose="020B0604020202020204" pitchFamily="34" charset="0"/>
              </a:rPr>
              <a:t> </a:t>
            </a:r>
            <a:r>
              <a:rPr lang="en-US" altLang="ja-JP" sz="2000" dirty="0" err="1">
                <a:latin typeface="Arial" panose="020B0604020202020204" pitchFamily="34" charset="0"/>
                <a:cs typeface="Arial" panose="020B0604020202020204" pitchFamily="34" charset="0"/>
              </a:rPr>
              <a:t>Kanbe</a:t>
            </a:r>
            <a:r>
              <a:rPr lang="en-US" altLang="ja-JP"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546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052" y="258349"/>
            <a:ext cx="8825948" cy="523220"/>
          </a:xfrm>
          <a:prstGeom prst="rect">
            <a:avLst/>
          </a:prstGeom>
          <a:noFill/>
        </p:spPr>
        <p:txBody>
          <a:bodyPr wrap="square" rtlCol="0">
            <a:spAutoFit/>
          </a:bodyPr>
          <a:lstStyle/>
          <a:p>
            <a:pPr algn="ctr"/>
            <a:r>
              <a:rPr lang="en-US" altLang="ja-JP" sz="2800" dirty="0">
                <a:solidFill>
                  <a:srgbClr val="0000CC"/>
                </a:solidFill>
                <a:latin typeface="Arial" panose="020B0604020202020204" pitchFamily="34" charset="0"/>
                <a:cs typeface="Arial" panose="020B0604020202020204" pitchFamily="34" charset="0"/>
              </a:rPr>
              <a:t>Mass chains for which Japanese group is responsible </a:t>
            </a:r>
            <a:endParaRPr lang="ja-JP" altLang="en-US" sz="2800" dirty="0">
              <a:solidFill>
                <a:srgbClr val="0000CC"/>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363984748"/>
              </p:ext>
            </p:extLst>
          </p:nvPr>
        </p:nvGraphicFramePr>
        <p:xfrm>
          <a:off x="505725" y="1226295"/>
          <a:ext cx="8244113" cy="4183392"/>
        </p:xfrm>
        <a:graphic>
          <a:graphicData uri="http://schemas.openxmlformats.org/drawingml/2006/table">
            <a:tbl>
              <a:tblPr firstRow="1" bandRow="1">
                <a:tableStyleId>{3B4B98B0-60AC-42C2-AFA5-B58CD77FA1E5}</a:tableStyleId>
              </a:tblPr>
              <a:tblGrid>
                <a:gridCol w="1301249">
                  <a:extLst>
                    <a:ext uri="{9D8B030D-6E8A-4147-A177-3AD203B41FA5}">
                      <a16:colId xmlns:a16="http://schemas.microsoft.com/office/drawing/2014/main" val="20000"/>
                    </a:ext>
                  </a:extLst>
                </a:gridCol>
                <a:gridCol w="1437022">
                  <a:extLst>
                    <a:ext uri="{9D8B030D-6E8A-4147-A177-3AD203B41FA5}">
                      <a16:colId xmlns:a16="http://schemas.microsoft.com/office/drawing/2014/main" val="20001"/>
                    </a:ext>
                  </a:extLst>
                </a:gridCol>
                <a:gridCol w="3341762">
                  <a:extLst>
                    <a:ext uri="{9D8B030D-6E8A-4147-A177-3AD203B41FA5}">
                      <a16:colId xmlns:a16="http://schemas.microsoft.com/office/drawing/2014/main" val="20002"/>
                    </a:ext>
                  </a:extLst>
                </a:gridCol>
                <a:gridCol w="2164080">
                  <a:extLst>
                    <a:ext uri="{9D8B030D-6E8A-4147-A177-3AD203B41FA5}">
                      <a16:colId xmlns:a16="http://schemas.microsoft.com/office/drawing/2014/main" val="20003"/>
                    </a:ext>
                  </a:extLst>
                </a:gridCol>
              </a:tblGrid>
              <a:tr h="347551">
                <a:tc>
                  <a:txBody>
                    <a:bodyPr/>
                    <a:lstStyle/>
                    <a:p>
                      <a:pPr algn="ctr"/>
                      <a:r>
                        <a:rPr kumimoji="1" lang="en-US" altLang="ja-JP" sz="1800" b="0" dirty="0">
                          <a:latin typeface="Arial" panose="020B0604020202020204" pitchFamily="34" charset="0"/>
                          <a:cs typeface="Arial" panose="020B0604020202020204" pitchFamily="34" charset="0"/>
                        </a:rPr>
                        <a:t>Mass</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kumimoji="1" lang="en-US" altLang="ja-JP" sz="1800" b="0" dirty="0">
                          <a:latin typeface="Arial" panose="020B0604020202020204" pitchFamily="34" charset="0"/>
                          <a:cs typeface="Arial" panose="020B0604020202020204" pitchFamily="34" charset="0"/>
                        </a:rPr>
                        <a:t>Last NDS Publication</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a:latin typeface="Arial" panose="020B0604020202020204" pitchFamily="34" charset="0"/>
                          <a:cs typeface="Arial" panose="020B0604020202020204" pitchFamily="34" charset="0"/>
                        </a:rPr>
                        <a:t>Status</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47551">
                <a:tc>
                  <a:txBody>
                    <a:bodyPr/>
                    <a:lstStyle/>
                    <a:p>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a:latin typeface="Arial" panose="020B0604020202020204" pitchFamily="34" charset="0"/>
                          <a:cs typeface="Arial" panose="020B0604020202020204" pitchFamily="34" charset="0"/>
                        </a:rPr>
                        <a:t>Year</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a:latin typeface="Arial" panose="020B0604020202020204" pitchFamily="34" charset="0"/>
                          <a:cs typeface="Arial" panose="020B0604020202020204" pitchFamily="34" charset="0"/>
                        </a:rPr>
                        <a:t>Evaluators</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120</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tcPr>
                </a:tc>
                <a:tc>
                  <a:txBody>
                    <a:bodyPr/>
                    <a:lstStyle/>
                    <a:p>
                      <a:pPr algn="ctr"/>
                      <a:r>
                        <a:rPr kumimoji="1" lang="en-US" altLang="ja-JP" sz="1800" b="0" dirty="0">
                          <a:latin typeface="Arial" panose="020B0604020202020204" pitchFamily="34" charset="0"/>
                          <a:cs typeface="Arial" panose="020B0604020202020204" pitchFamily="34" charset="0"/>
                        </a:rPr>
                        <a:t>2002</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tcPr>
                </a:tc>
                <a:tc>
                  <a:txBody>
                    <a:bodyPr/>
                    <a:lstStyle/>
                    <a:p>
                      <a:pPr algn="ctr"/>
                      <a:r>
                        <a:rPr kumimoji="1" lang="en-US" altLang="ja-JP" sz="1800" b="0" dirty="0" err="1">
                          <a:latin typeface="Arial" panose="020B0604020202020204" pitchFamily="34" charset="0"/>
                          <a:cs typeface="Arial" panose="020B0604020202020204" pitchFamily="34" charset="0"/>
                        </a:rPr>
                        <a:t>Kitao</a:t>
                      </a:r>
                      <a:r>
                        <a:rPr kumimoji="1" lang="en-US" altLang="ja-JP" sz="1800" b="0" dirty="0">
                          <a:latin typeface="Arial" panose="020B0604020202020204" pitchFamily="34" charset="0"/>
                          <a:cs typeface="Arial" panose="020B0604020202020204" pitchFamily="34" charset="0"/>
                        </a:rPr>
                        <a:t>, </a:t>
                      </a:r>
                      <a:r>
                        <a:rPr kumimoji="1" lang="en-US" altLang="ja-JP" sz="1800" b="0" dirty="0" err="1">
                          <a:latin typeface="Arial" panose="020B0604020202020204" pitchFamily="34" charset="0"/>
                          <a:cs typeface="Arial" panose="020B0604020202020204" pitchFamily="34" charset="0"/>
                        </a:rPr>
                        <a:t>Tendow</a:t>
                      </a:r>
                      <a:r>
                        <a:rPr kumimoji="1" lang="en-US" altLang="ja-JP" sz="1800" b="0" dirty="0">
                          <a:latin typeface="Arial" panose="020B0604020202020204" pitchFamily="34" charset="0"/>
                          <a:cs typeface="Arial" panose="020B0604020202020204" pitchFamily="34" charset="0"/>
                        </a:rPr>
                        <a:t>, </a:t>
                      </a:r>
                      <a:r>
                        <a:rPr kumimoji="1" lang="en-US" altLang="ja-JP" sz="1800" b="0" dirty="0" err="1">
                          <a:latin typeface="Arial" panose="020B0604020202020204" pitchFamily="34" charset="0"/>
                          <a:cs typeface="Arial" panose="020B0604020202020204" pitchFamily="34" charset="0"/>
                        </a:rPr>
                        <a:t>Hashizume</a:t>
                      </a:r>
                      <a:r>
                        <a:rPr kumimoji="1" lang="en-US" altLang="ja-JP" sz="1800" b="0" dirty="0">
                          <a:latin typeface="Arial" panose="020B0604020202020204" pitchFamily="34" charset="0"/>
                          <a:cs typeface="Arial" panose="020B0604020202020204" pitchFamily="34" charset="0"/>
                        </a:rPr>
                        <a:t> </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tcPr>
                </a:tc>
                <a:tc>
                  <a:txBody>
                    <a:bodyPr/>
                    <a:lstStyle/>
                    <a:p>
                      <a:pPr algn="ctr"/>
                      <a:r>
                        <a:rPr kumimoji="1" lang="en-US" altLang="ja-JP" sz="1800" b="0" dirty="0">
                          <a:latin typeface="Arial" panose="020B0604020202020204" pitchFamily="34" charset="0"/>
                          <a:cs typeface="Arial" panose="020B0604020202020204" pitchFamily="34" charset="0"/>
                        </a:rPr>
                        <a:t>evaluating</a:t>
                      </a:r>
                      <a:endParaRPr kumimoji="1" lang="ja-JP" altLang="en-US" sz="1800" b="0" dirty="0">
                        <a:latin typeface="Arial" panose="020B0604020202020204" pitchFamily="34" charset="0"/>
                        <a:cs typeface="Arial" panose="020B0604020202020204" pitchFamily="34" charset="0"/>
                      </a:endParaRPr>
                    </a:p>
                  </a:txBody>
                  <a:tcPr marL="74295" marR="74295" marT="37148" marB="3714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121</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2010</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err="1">
                          <a:latin typeface="Arial" panose="020B0604020202020204" pitchFamily="34" charset="0"/>
                          <a:cs typeface="Arial" panose="020B0604020202020204" pitchFamily="34" charset="0"/>
                        </a:rPr>
                        <a:t>Ohya</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endParaRPr kumimoji="1" lang="ja-JP" altLang="en-US" sz="1800" b="0" dirty="0">
                        <a:latin typeface="Arial" panose="020B0604020202020204" pitchFamily="34" charset="0"/>
                        <a:cs typeface="Arial" panose="020B0604020202020204" pitchFamily="34" charset="0"/>
                      </a:endParaRPr>
                    </a:p>
                  </a:txBody>
                  <a:tcPr marL="74295" marR="74295" marT="37148" marB="37148"/>
                </a:tc>
                <a:extLst>
                  <a:ext uri="{0D108BD9-81ED-4DB2-BD59-A6C34878D82A}">
                    <a16:rowId xmlns:a16="http://schemas.microsoft.com/office/drawing/2014/main" val="10004"/>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122</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2007</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Tamura</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endParaRPr kumimoji="1" lang="ja-JP" altLang="en-US" sz="1800" b="0" dirty="0">
                        <a:latin typeface="Arial" panose="020B0604020202020204" pitchFamily="34" charset="0"/>
                        <a:cs typeface="Arial" panose="020B0604020202020204" pitchFamily="34" charset="0"/>
                      </a:endParaRPr>
                    </a:p>
                  </a:txBody>
                  <a:tcPr marL="74295" marR="74295" marT="37148" marB="37148"/>
                </a:tc>
                <a:extLst>
                  <a:ext uri="{0D108BD9-81ED-4DB2-BD59-A6C34878D82A}">
                    <a16:rowId xmlns:a16="http://schemas.microsoft.com/office/drawing/2014/main" val="10005"/>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123</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2021</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Chen</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endParaRPr kumimoji="1" lang="ja-JP" altLang="en-US" sz="1800" b="0" dirty="0">
                        <a:latin typeface="Arial" panose="020B0604020202020204" pitchFamily="34" charset="0"/>
                        <a:cs typeface="Arial" panose="020B0604020202020204" pitchFamily="34" charset="0"/>
                      </a:endParaRPr>
                    </a:p>
                  </a:txBody>
                  <a:tcPr marL="74295" marR="74295" marT="37148" marB="37148"/>
                </a:tc>
                <a:extLst>
                  <a:ext uri="{0D108BD9-81ED-4DB2-BD59-A6C34878D82A}">
                    <a16:rowId xmlns:a16="http://schemas.microsoft.com/office/drawing/2014/main" val="10006"/>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124</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2008</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Katakura, Wu</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evaluating</a:t>
                      </a:r>
                      <a:endParaRPr kumimoji="1" lang="ja-JP" altLang="en-US" sz="1800" b="0" dirty="0">
                        <a:latin typeface="Arial" panose="020B0604020202020204" pitchFamily="34" charset="0"/>
                        <a:cs typeface="Arial" panose="020B0604020202020204" pitchFamily="34" charset="0"/>
                      </a:endParaRPr>
                    </a:p>
                  </a:txBody>
                  <a:tcPr marL="74295" marR="74295" marT="37148" marB="37148"/>
                </a:tc>
                <a:extLst>
                  <a:ext uri="{0D108BD9-81ED-4DB2-BD59-A6C34878D82A}">
                    <a16:rowId xmlns:a16="http://schemas.microsoft.com/office/drawing/2014/main" val="10007"/>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125</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2011</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Katakura</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endParaRPr kumimoji="1" lang="ja-JP" altLang="en-US" sz="1800" b="0" dirty="0">
                        <a:latin typeface="Arial" panose="020B0604020202020204" pitchFamily="34" charset="0"/>
                        <a:cs typeface="Arial" panose="020B0604020202020204" pitchFamily="34" charset="0"/>
                      </a:endParaRPr>
                    </a:p>
                  </a:txBody>
                  <a:tcPr marL="74295" marR="74295" marT="37148" marB="37148"/>
                </a:tc>
                <a:extLst>
                  <a:ext uri="{0D108BD9-81ED-4DB2-BD59-A6C34878D82A}">
                    <a16:rowId xmlns:a16="http://schemas.microsoft.com/office/drawing/2014/main" val="10008"/>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126</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2022</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Iimura, Katakura, </a:t>
                      </a:r>
                      <a:r>
                        <a:rPr kumimoji="1" lang="en-US" altLang="ja-JP" sz="1800" b="0" dirty="0" err="1">
                          <a:latin typeface="Arial" panose="020B0604020202020204" pitchFamily="34" charset="0"/>
                          <a:cs typeface="Arial" panose="020B0604020202020204" pitchFamily="34" charset="0"/>
                        </a:rPr>
                        <a:t>Ohya</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endParaRPr kumimoji="1" lang="ja-JP" altLang="en-US" sz="1800" b="0" dirty="0">
                        <a:latin typeface="Arial" panose="020B0604020202020204" pitchFamily="34" charset="0"/>
                        <a:cs typeface="Arial" panose="020B0604020202020204" pitchFamily="34" charset="0"/>
                      </a:endParaRPr>
                    </a:p>
                  </a:txBody>
                  <a:tcPr marL="74295" marR="74295" marT="37148" marB="37148"/>
                </a:tc>
                <a:extLst>
                  <a:ext uri="{0D108BD9-81ED-4DB2-BD59-A6C34878D82A}">
                    <a16:rowId xmlns:a16="http://schemas.microsoft.com/office/drawing/2014/main" val="10009"/>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127</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2011</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err="1">
                          <a:latin typeface="Arial" panose="020B0604020202020204" pitchFamily="34" charset="0"/>
                          <a:cs typeface="Arial" panose="020B0604020202020204" pitchFamily="34" charset="0"/>
                        </a:rPr>
                        <a:t>Hashizume</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endParaRPr kumimoji="1" lang="ja-JP" altLang="en-US" sz="1800" b="0" dirty="0">
                        <a:latin typeface="Arial" panose="020B0604020202020204" pitchFamily="34" charset="0"/>
                        <a:cs typeface="Arial" panose="020B0604020202020204" pitchFamily="34" charset="0"/>
                      </a:endParaRPr>
                    </a:p>
                  </a:txBody>
                  <a:tcPr marL="74295" marR="74295" marT="37148" marB="37148"/>
                </a:tc>
                <a:extLst>
                  <a:ext uri="{0D108BD9-81ED-4DB2-BD59-A6C34878D82A}">
                    <a16:rowId xmlns:a16="http://schemas.microsoft.com/office/drawing/2014/main" val="10010"/>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128</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a:latin typeface="Arial" panose="020B0604020202020204" pitchFamily="34" charset="0"/>
                          <a:cs typeface="Arial" panose="020B0604020202020204" pitchFamily="34" charset="0"/>
                        </a:rPr>
                        <a:t>2015</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r>
                        <a:rPr kumimoji="1" lang="en-US" altLang="ja-JP" sz="1800" b="0" dirty="0" err="1">
                          <a:latin typeface="Arial" panose="020B0604020202020204" pitchFamily="34" charset="0"/>
                          <a:cs typeface="Arial" panose="020B0604020202020204" pitchFamily="34" charset="0"/>
                        </a:rPr>
                        <a:t>Elekes</a:t>
                      </a:r>
                      <a:r>
                        <a:rPr kumimoji="1" lang="en-US" altLang="ja-JP" sz="1800" b="0" dirty="0">
                          <a:latin typeface="Arial" panose="020B0604020202020204" pitchFamily="34" charset="0"/>
                          <a:cs typeface="Arial" panose="020B0604020202020204" pitchFamily="34" charset="0"/>
                        </a:rPr>
                        <a:t>,</a:t>
                      </a:r>
                      <a:r>
                        <a:rPr kumimoji="1" lang="en-US" altLang="ja-JP" sz="1800" b="0" baseline="0" dirty="0">
                          <a:latin typeface="Arial" panose="020B0604020202020204" pitchFamily="34" charset="0"/>
                          <a:cs typeface="Arial" panose="020B0604020202020204" pitchFamily="34" charset="0"/>
                        </a:rPr>
                        <a:t> </a:t>
                      </a:r>
                      <a:r>
                        <a:rPr kumimoji="1" lang="en-US" altLang="ja-JP" sz="1800" b="0" dirty="0" err="1">
                          <a:latin typeface="Arial" panose="020B0604020202020204" pitchFamily="34" charset="0"/>
                          <a:cs typeface="Arial" panose="020B0604020202020204" pitchFamily="34" charset="0"/>
                        </a:rPr>
                        <a:t>Timar</a:t>
                      </a:r>
                      <a:r>
                        <a:rPr kumimoji="1" lang="en-US" altLang="ja-JP" sz="1800" b="0" dirty="0">
                          <a:latin typeface="Arial" panose="020B0604020202020204" pitchFamily="34" charset="0"/>
                          <a:cs typeface="Arial" panose="020B0604020202020204" pitchFamily="34" charset="0"/>
                        </a:rPr>
                        <a:t>, </a:t>
                      </a:r>
                      <a:endParaRPr kumimoji="1" lang="ja-JP" altLang="en-US" sz="1800" b="0" dirty="0">
                        <a:latin typeface="Arial" panose="020B0604020202020204" pitchFamily="34" charset="0"/>
                        <a:cs typeface="Arial" panose="020B0604020202020204" pitchFamily="34" charset="0"/>
                      </a:endParaRPr>
                    </a:p>
                  </a:txBody>
                  <a:tcPr marL="74295" marR="74295" marT="37148" marB="37148"/>
                </a:tc>
                <a:tc>
                  <a:txBody>
                    <a:bodyPr/>
                    <a:lstStyle/>
                    <a:p>
                      <a:pPr algn="ctr"/>
                      <a:endParaRPr kumimoji="1" lang="ja-JP" altLang="en-US" sz="1800" b="0" dirty="0">
                        <a:latin typeface="Arial" panose="020B0604020202020204" pitchFamily="34" charset="0"/>
                        <a:cs typeface="Arial" panose="020B0604020202020204" pitchFamily="34" charset="0"/>
                      </a:endParaRPr>
                    </a:p>
                  </a:txBody>
                  <a:tcPr marL="74295" marR="74295" marT="37148" marB="37148"/>
                </a:tc>
                <a:extLst>
                  <a:ext uri="{0D108BD9-81ED-4DB2-BD59-A6C34878D82A}">
                    <a16:rowId xmlns:a16="http://schemas.microsoft.com/office/drawing/2014/main" val="10011"/>
                  </a:ext>
                </a:extLst>
              </a:tr>
              <a:tr h="347551">
                <a:tc>
                  <a:txBody>
                    <a:bodyPr/>
                    <a:lstStyle/>
                    <a:p>
                      <a:pPr algn="ctr"/>
                      <a:r>
                        <a:rPr kumimoji="1" lang="en-US" altLang="ja-JP" sz="1800" b="0" dirty="0">
                          <a:latin typeface="Arial" panose="020B0604020202020204" pitchFamily="34" charset="0"/>
                          <a:cs typeface="Arial" panose="020B0604020202020204" pitchFamily="34" charset="0"/>
                        </a:rPr>
                        <a:t>129</a:t>
                      </a:r>
                      <a:endParaRPr kumimoji="1" lang="ja-JP" altLang="en-US" sz="1800" b="0" dirty="0">
                        <a:latin typeface="Arial" panose="020B0604020202020204" pitchFamily="34" charset="0"/>
                        <a:cs typeface="Arial" panose="020B0604020202020204" pitchFamily="34" charset="0"/>
                      </a:endParaRPr>
                    </a:p>
                  </a:txBody>
                  <a:tcPr marL="74295" marR="74295" marT="37148" marB="37148">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a:latin typeface="Arial" panose="020B0604020202020204" pitchFamily="34" charset="0"/>
                          <a:cs typeface="Arial" panose="020B0604020202020204" pitchFamily="34" charset="0"/>
                        </a:rPr>
                        <a:t>2014</a:t>
                      </a:r>
                      <a:endParaRPr kumimoji="1" lang="ja-JP" altLang="en-US" sz="1800" b="0" dirty="0">
                        <a:latin typeface="Arial" panose="020B0604020202020204" pitchFamily="34" charset="0"/>
                        <a:cs typeface="Arial" panose="020B0604020202020204" pitchFamily="34" charset="0"/>
                      </a:endParaRPr>
                    </a:p>
                  </a:txBody>
                  <a:tcPr marL="74295" marR="74295" marT="37148" marB="37148">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err="1">
                          <a:latin typeface="Arial" panose="020B0604020202020204" pitchFamily="34" charset="0"/>
                          <a:cs typeface="Arial" panose="020B0604020202020204" pitchFamily="34" charset="0"/>
                        </a:rPr>
                        <a:t>Timar</a:t>
                      </a:r>
                      <a:r>
                        <a:rPr kumimoji="1" lang="en-US" altLang="ja-JP" sz="1800" b="0" dirty="0">
                          <a:latin typeface="Arial" panose="020B0604020202020204" pitchFamily="34" charset="0"/>
                          <a:cs typeface="Arial" panose="020B0604020202020204" pitchFamily="34" charset="0"/>
                        </a:rPr>
                        <a:t>, </a:t>
                      </a:r>
                      <a:r>
                        <a:rPr kumimoji="1" lang="en-US" altLang="ja-JP" sz="1800" b="0" dirty="0" err="1">
                          <a:latin typeface="Arial" panose="020B0604020202020204" pitchFamily="34" charset="0"/>
                          <a:cs typeface="Arial" panose="020B0604020202020204" pitchFamily="34" charset="0"/>
                        </a:rPr>
                        <a:t>Elekes</a:t>
                      </a:r>
                      <a:r>
                        <a:rPr kumimoji="1" lang="en-US" altLang="ja-JP" sz="1800" b="0" dirty="0">
                          <a:latin typeface="Arial" panose="020B0604020202020204" pitchFamily="34" charset="0"/>
                          <a:cs typeface="Arial" panose="020B0604020202020204" pitchFamily="34" charset="0"/>
                        </a:rPr>
                        <a:t>,</a:t>
                      </a:r>
                      <a:r>
                        <a:rPr kumimoji="1" lang="en-US" altLang="ja-JP" sz="1800" b="0" baseline="0" dirty="0">
                          <a:latin typeface="Arial" panose="020B0604020202020204" pitchFamily="34" charset="0"/>
                          <a:cs typeface="Arial" panose="020B0604020202020204" pitchFamily="34" charset="0"/>
                        </a:rPr>
                        <a:t> Singh</a:t>
                      </a:r>
                      <a:endParaRPr kumimoji="1" lang="ja-JP" altLang="en-US" sz="1800" b="0" dirty="0">
                        <a:latin typeface="Arial" panose="020B0604020202020204" pitchFamily="34" charset="0"/>
                        <a:cs typeface="Arial" panose="020B0604020202020204" pitchFamily="34" charset="0"/>
                      </a:endParaRPr>
                    </a:p>
                  </a:txBody>
                  <a:tcPr marL="74295" marR="74295" marT="37148" marB="37148">
                    <a:lnB w="12700" cap="flat" cmpd="sng" algn="ctr">
                      <a:solidFill>
                        <a:schemeClr val="tx1"/>
                      </a:solidFill>
                      <a:prstDash val="solid"/>
                      <a:round/>
                      <a:headEnd type="none" w="med" len="med"/>
                      <a:tailEnd type="none" w="med" len="med"/>
                    </a:lnB>
                  </a:tcPr>
                </a:tc>
                <a:tc>
                  <a:txBody>
                    <a:bodyPr/>
                    <a:lstStyle/>
                    <a:p>
                      <a:pPr algn="ctr"/>
                      <a:endParaRPr kumimoji="1" lang="ja-JP" altLang="en-US" sz="1800" b="0" dirty="0">
                        <a:latin typeface="Arial" panose="020B0604020202020204" pitchFamily="34" charset="0"/>
                        <a:cs typeface="Arial" panose="020B0604020202020204" pitchFamily="34" charset="0"/>
                      </a:endParaRPr>
                    </a:p>
                  </a:txBody>
                  <a:tcPr marL="74295" marR="74295" marT="37148" marB="3714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テキスト ボックス 5"/>
          <p:cNvSpPr txBox="1"/>
          <p:nvPr/>
        </p:nvSpPr>
        <p:spPr>
          <a:xfrm>
            <a:off x="214807" y="5717494"/>
            <a:ext cx="8825948" cy="830997"/>
          </a:xfrm>
          <a:prstGeom prst="rect">
            <a:avLst/>
          </a:prstGeom>
          <a:noFill/>
        </p:spPr>
        <p:txBody>
          <a:bodyPr wrap="square" rtlCol="0">
            <a:spAutoFit/>
          </a:bodyPr>
          <a:lstStyle/>
          <a:p>
            <a:r>
              <a:rPr lang="en-US" altLang="ja-JP" sz="2400" dirty="0">
                <a:solidFill>
                  <a:srgbClr val="C00000"/>
                </a:solidFill>
                <a:latin typeface="Arial" panose="020B0604020202020204" pitchFamily="34" charset="0"/>
                <a:cs typeface="Arial" panose="020B0604020202020204" pitchFamily="34" charset="0"/>
              </a:rPr>
              <a:t>Because the Japanese group becomes smaller, we propose to reduce our </a:t>
            </a:r>
            <a:r>
              <a:rPr lang="en-US" altLang="ja-JP" sz="2400">
                <a:solidFill>
                  <a:srgbClr val="C00000"/>
                </a:solidFill>
                <a:latin typeface="Arial" panose="020B0604020202020204" pitchFamily="34" charset="0"/>
                <a:cs typeface="Arial" panose="020B0604020202020204" pitchFamily="34" charset="0"/>
              </a:rPr>
              <a:t>responsible mass </a:t>
            </a:r>
            <a:r>
              <a:rPr lang="en-US" altLang="ja-JP" sz="2400" dirty="0">
                <a:solidFill>
                  <a:srgbClr val="C00000"/>
                </a:solidFill>
                <a:latin typeface="Arial" panose="020B0604020202020204" pitchFamily="34" charset="0"/>
                <a:cs typeface="Arial" panose="020B0604020202020204" pitchFamily="34" charset="0"/>
              </a:rPr>
              <a:t>chains.</a:t>
            </a:r>
            <a:endParaRPr lang="ja-JP" alt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13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9DF7FAF-D935-CB4E-84A0-FEB21A1197B5}"/>
              </a:ext>
            </a:extLst>
          </p:cNvPr>
          <p:cNvSpPr txBox="1"/>
          <p:nvPr/>
        </p:nvSpPr>
        <p:spPr>
          <a:xfrm>
            <a:off x="2788095" y="2088522"/>
            <a:ext cx="2795287" cy="1220847"/>
          </a:xfrm>
          <a:prstGeom prst="rect">
            <a:avLst/>
          </a:prstGeom>
          <a:noFill/>
        </p:spPr>
        <p:txBody>
          <a:bodyPr wrap="square" rtlCol="0">
            <a:spAutoFit/>
          </a:bodyPr>
          <a:lstStyle/>
          <a:p>
            <a:pPr>
              <a:lnSpc>
                <a:spcPts val="3200"/>
              </a:lnSpc>
              <a:tabLst>
                <a:tab pos="1331913" algn="l"/>
              </a:tabLst>
            </a:pPr>
            <a:r>
              <a:rPr lang="en-US" altLang="ja-JP" sz="2400" dirty="0">
                <a:solidFill>
                  <a:srgbClr val="C00000"/>
                </a:solidFill>
                <a:latin typeface="Arial" panose="020B0604020202020204" pitchFamily="34" charset="0"/>
                <a:cs typeface="Arial" panose="020B0604020202020204" pitchFamily="34" charset="0"/>
              </a:rPr>
              <a:t>A=120</a:t>
            </a:r>
            <a:r>
              <a:rPr lang="en-US" altLang="ja-JP" sz="2400" dirty="0">
                <a:latin typeface="Arial" panose="020B0604020202020204" pitchFamily="34" charset="0"/>
                <a:cs typeface="Arial" panose="020B0604020202020204" pitchFamily="34" charset="0"/>
              </a:rPr>
              <a:t> :	Iimura</a:t>
            </a:r>
          </a:p>
          <a:p>
            <a:pPr>
              <a:lnSpc>
                <a:spcPts val="2400"/>
              </a:lnSpc>
              <a:tabLst>
                <a:tab pos="1331913" algn="l"/>
              </a:tabLst>
            </a:pPr>
            <a:endParaRPr lang="en-US" altLang="ja-JP" sz="2400" dirty="0">
              <a:latin typeface="Arial" panose="020B0604020202020204" pitchFamily="34" charset="0"/>
              <a:cs typeface="Arial" panose="020B0604020202020204" pitchFamily="34" charset="0"/>
            </a:endParaRPr>
          </a:p>
          <a:p>
            <a:pPr>
              <a:lnSpc>
                <a:spcPts val="3200"/>
              </a:lnSpc>
              <a:tabLst>
                <a:tab pos="1331913" algn="l"/>
              </a:tabLst>
            </a:pPr>
            <a:r>
              <a:rPr lang="en-US" altLang="ja-JP" sz="2400" dirty="0">
                <a:solidFill>
                  <a:srgbClr val="C00000"/>
                </a:solidFill>
                <a:latin typeface="Arial" panose="020B0604020202020204" pitchFamily="34" charset="0"/>
                <a:cs typeface="Arial" panose="020B0604020202020204" pitchFamily="34" charset="0"/>
              </a:rPr>
              <a:t>A=124</a:t>
            </a:r>
            <a:r>
              <a:rPr lang="en-US" altLang="ja-JP" sz="2400" dirty="0">
                <a:latin typeface="Arial" panose="020B0604020202020204" pitchFamily="34" charset="0"/>
                <a:cs typeface="Arial" panose="020B0604020202020204" pitchFamily="34" charset="0"/>
              </a:rPr>
              <a:t>:	Koura</a:t>
            </a:r>
            <a:endParaRPr lang="en-US" altLang="ja-JP" sz="2000" dirty="0">
              <a:latin typeface="Arial" panose="020B0604020202020204" pitchFamily="34" charset="0"/>
              <a:cs typeface="Arial" panose="020B0604020202020204" pitchFamily="34" charset="0"/>
            </a:endParaRPr>
          </a:p>
        </p:txBody>
      </p:sp>
      <p:sp>
        <p:nvSpPr>
          <p:cNvPr id="8" name="テキスト ボックス 7"/>
          <p:cNvSpPr txBox="1"/>
          <p:nvPr/>
        </p:nvSpPr>
        <p:spPr>
          <a:xfrm>
            <a:off x="784145" y="826385"/>
            <a:ext cx="6803184" cy="523220"/>
          </a:xfrm>
          <a:prstGeom prst="rect">
            <a:avLst/>
          </a:prstGeom>
          <a:noFill/>
        </p:spPr>
        <p:txBody>
          <a:bodyPr wrap="square" rtlCol="0">
            <a:spAutoFit/>
          </a:bodyPr>
          <a:lstStyle/>
          <a:p>
            <a:pPr algn="ctr"/>
            <a:r>
              <a:rPr lang="en-US" altLang="ja-JP" sz="2800" dirty="0">
                <a:solidFill>
                  <a:srgbClr val="0000CC"/>
                </a:solidFill>
                <a:latin typeface="Arial" panose="020B0604020202020204" pitchFamily="34" charset="0"/>
                <a:cs typeface="Arial" panose="020B0604020202020204" pitchFamily="34" charset="0"/>
              </a:rPr>
              <a:t>Mass chains now being evaluated</a:t>
            </a:r>
            <a:endParaRPr lang="ja-JP" altLang="en-US" sz="2800" dirty="0">
              <a:solidFill>
                <a:srgbClr val="0000CC"/>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1530024" y="4048286"/>
            <a:ext cx="5591212" cy="523220"/>
          </a:xfrm>
          <a:prstGeom prst="rect">
            <a:avLst/>
          </a:prstGeom>
          <a:noFill/>
        </p:spPr>
        <p:txBody>
          <a:bodyPr wrap="square" rtlCol="0">
            <a:spAutoFit/>
          </a:bodyPr>
          <a:lstStyle/>
          <a:p>
            <a:pPr algn="ctr"/>
            <a:r>
              <a:rPr lang="en-US" altLang="ja-JP" sz="2800" dirty="0">
                <a:solidFill>
                  <a:srgbClr val="0000CC"/>
                </a:solidFill>
                <a:latin typeface="Arial" panose="020B0604020202020204" pitchFamily="34" charset="0"/>
                <a:cs typeface="Arial" panose="020B0604020202020204" pitchFamily="34" charset="0"/>
              </a:rPr>
              <a:t>Candidate for next evaluation</a:t>
            </a:r>
            <a:endParaRPr lang="ja-JP" altLang="en-US" sz="2800" dirty="0">
              <a:solidFill>
                <a:srgbClr val="0000CC"/>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39DF7FAF-D935-CB4E-84A0-FEB21A1197B5}"/>
              </a:ext>
            </a:extLst>
          </p:cNvPr>
          <p:cNvSpPr txBox="1"/>
          <p:nvPr/>
        </p:nvSpPr>
        <p:spPr>
          <a:xfrm>
            <a:off x="2788094" y="5191940"/>
            <a:ext cx="2795287" cy="502702"/>
          </a:xfrm>
          <a:prstGeom prst="rect">
            <a:avLst/>
          </a:prstGeom>
          <a:noFill/>
        </p:spPr>
        <p:txBody>
          <a:bodyPr wrap="square" rtlCol="0">
            <a:spAutoFit/>
          </a:bodyPr>
          <a:lstStyle/>
          <a:p>
            <a:pPr>
              <a:lnSpc>
                <a:spcPts val="3200"/>
              </a:lnSpc>
              <a:tabLst>
                <a:tab pos="1331913" algn="l"/>
              </a:tabLst>
            </a:pPr>
            <a:r>
              <a:rPr lang="en-US" altLang="ja-JP" sz="2400" dirty="0">
                <a:solidFill>
                  <a:srgbClr val="C00000"/>
                </a:solidFill>
                <a:latin typeface="Arial" panose="020B0604020202020204" pitchFamily="34" charset="0"/>
                <a:cs typeface="Arial" panose="020B0604020202020204" pitchFamily="34" charset="0"/>
              </a:rPr>
              <a:t>A=122</a:t>
            </a:r>
            <a:r>
              <a:rPr lang="en-US" altLang="ja-JP" sz="2400" dirty="0">
                <a:latin typeface="Arial" panose="020B0604020202020204" pitchFamily="34" charset="0"/>
                <a:cs typeface="Arial" panose="020B0604020202020204" pitchFamily="34" charset="0"/>
              </a:rPr>
              <a:t> :	Iimura</a:t>
            </a:r>
          </a:p>
        </p:txBody>
      </p:sp>
    </p:spTree>
    <p:extLst>
      <p:ext uri="{BB962C8B-B14F-4D97-AF65-F5344CB8AC3E}">
        <p14:creationId xmlns:p14="http://schemas.microsoft.com/office/powerpoint/2010/main" val="49537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6B01A59-FA0C-2541-82ED-87FEA9E1D55B}"/>
              </a:ext>
            </a:extLst>
          </p:cNvPr>
          <p:cNvSpPr txBox="1"/>
          <p:nvPr/>
        </p:nvSpPr>
        <p:spPr>
          <a:xfrm>
            <a:off x="1177429" y="165025"/>
            <a:ext cx="6325823" cy="523220"/>
          </a:xfrm>
          <a:prstGeom prst="rect">
            <a:avLst/>
          </a:prstGeom>
          <a:noFill/>
        </p:spPr>
        <p:txBody>
          <a:bodyPr wrap="square" rtlCol="0">
            <a:spAutoFit/>
          </a:bodyPr>
          <a:lstStyle/>
          <a:p>
            <a:pPr algn="ctr"/>
            <a:r>
              <a:rPr lang="en-US" altLang="ja-JP" sz="2800" dirty="0">
                <a:solidFill>
                  <a:srgbClr val="0000CC"/>
                </a:solidFill>
                <a:latin typeface="Arial" panose="020B0604020202020204" pitchFamily="34" charset="0"/>
                <a:cs typeface="Arial" panose="020B0604020202020204" pitchFamily="34" charset="0"/>
              </a:rPr>
              <a:t>Situation after April 2022</a:t>
            </a:r>
            <a:endParaRPr lang="ja-JP" altLang="en-US" sz="2800" dirty="0">
              <a:solidFill>
                <a:srgbClr val="0000CC"/>
              </a:solidFill>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687C729B-9056-8C47-A6B6-84A503F65032}"/>
              </a:ext>
            </a:extLst>
          </p:cNvPr>
          <p:cNvSpPr/>
          <p:nvPr/>
        </p:nvSpPr>
        <p:spPr>
          <a:xfrm>
            <a:off x="784713" y="825792"/>
            <a:ext cx="7418986" cy="5837495"/>
          </a:xfrm>
          <a:prstGeom prst="rect">
            <a:avLst/>
          </a:prstGeom>
        </p:spPr>
        <p:txBody>
          <a:bodyPr wrap="square">
            <a:spAutoFit/>
          </a:bodyPr>
          <a:lstStyle/>
          <a:p>
            <a:pPr marL="342900" indent="-342900">
              <a:lnSpc>
                <a:spcPts val="3200"/>
              </a:lnSpc>
              <a:buFont typeface="Wingdings" panose="05000000000000000000" pitchFamily="2" charset="2"/>
              <a:buChar char="l"/>
            </a:pPr>
            <a:r>
              <a:rPr lang="en-US" altLang="ja-JP" sz="2400" kern="100" dirty="0">
                <a:latin typeface="Arial" panose="020B0604020202020204" pitchFamily="34" charset="0"/>
                <a:ea typeface="平成明朝"/>
                <a:cs typeface="Arial" panose="020B0604020202020204" pitchFamily="34" charset="0"/>
              </a:rPr>
              <a:t>Iimura retired from JAEA in the end of March 2022. Then he established a private company, which made a contract with the nuclear safety research center of JAEA.</a:t>
            </a:r>
          </a:p>
          <a:p>
            <a:pPr marL="342900" indent="-342900">
              <a:lnSpc>
                <a:spcPts val="3200"/>
              </a:lnSpc>
              <a:buFont typeface="Wingdings" panose="05000000000000000000" pitchFamily="2" charset="2"/>
              <a:buChar char="l"/>
            </a:pPr>
            <a:endParaRPr lang="en-US" altLang="ja-JP" sz="2400" kern="100" dirty="0">
              <a:latin typeface="Arial" panose="020B0604020202020204" pitchFamily="34" charset="0"/>
              <a:cs typeface="Arial" panose="020B0604020202020204" pitchFamily="34" charset="0"/>
            </a:endParaRPr>
          </a:p>
          <a:p>
            <a:pPr marL="342900" indent="-342900">
              <a:lnSpc>
                <a:spcPts val="3200"/>
              </a:lnSpc>
              <a:buFont typeface="Wingdings" panose="05000000000000000000" pitchFamily="2" charset="2"/>
              <a:buChar char="l"/>
            </a:pPr>
            <a:r>
              <a:rPr lang="en-US" altLang="ja-JP" sz="2400" dirty="0">
                <a:latin typeface="Arial" panose="020B0604020202020204" pitchFamily="34" charset="0"/>
                <a:cs typeface="Arial" panose="020B0604020202020204" pitchFamily="34" charset="0"/>
              </a:rPr>
              <a:t>Although the official purpose of this contract is to confirm the validity of nuclear decay data of fission products, Iimura can continue the evaluation for ENSDF by using the contract money.</a:t>
            </a:r>
          </a:p>
          <a:p>
            <a:pPr marL="342900" indent="-342900">
              <a:lnSpc>
                <a:spcPts val="3200"/>
              </a:lnSpc>
              <a:buFont typeface="Wingdings" panose="05000000000000000000" pitchFamily="2" charset="2"/>
              <a:buChar char="l"/>
            </a:pPr>
            <a:endParaRPr lang="en-US" altLang="ja-JP" sz="2400" dirty="0">
              <a:latin typeface="Arial" panose="020B0604020202020204" pitchFamily="34" charset="0"/>
              <a:cs typeface="Arial" panose="020B0604020202020204" pitchFamily="34" charset="0"/>
            </a:endParaRPr>
          </a:p>
          <a:p>
            <a:pPr marL="342900" indent="-342900">
              <a:lnSpc>
                <a:spcPts val="3200"/>
              </a:lnSpc>
              <a:buFont typeface="Wingdings" panose="05000000000000000000" pitchFamily="2" charset="2"/>
              <a:buChar char="l"/>
            </a:pPr>
            <a:r>
              <a:rPr lang="en-US" altLang="ja-JP" sz="2400" dirty="0">
                <a:latin typeface="Arial" panose="020B0604020202020204" pitchFamily="34" charset="0"/>
                <a:cs typeface="Arial" panose="020B0604020202020204" pitchFamily="34" charset="0"/>
              </a:rPr>
              <a:t>However, the amount of contract is too small for Iimura to devote enough time to ENSDF. </a:t>
            </a:r>
            <a:r>
              <a:rPr lang="en-US" altLang="ja-JP" sz="2400" dirty="0">
                <a:solidFill>
                  <a:srgbClr val="C00000"/>
                </a:solidFill>
                <a:latin typeface="Arial" panose="020B0604020202020204" pitchFamily="34" charset="0"/>
                <a:cs typeface="Arial" panose="020B0604020202020204" pitchFamily="34" charset="0"/>
              </a:rPr>
              <a:t>It is absolutely necessary for him to find additional financial support.  </a:t>
            </a:r>
            <a:endParaRPr lang="ja-JP" alt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19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角丸四角形"/>
          <p:cNvSpPr/>
          <p:nvPr/>
        </p:nvSpPr>
        <p:spPr>
          <a:xfrm>
            <a:off x="5515582" y="2721856"/>
            <a:ext cx="3552813" cy="3072980"/>
          </a:xfrm>
          <a:prstGeom prst="roundRect">
            <a:avLst>
              <a:gd name="adj" fmla="val 6513"/>
            </a:avLst>
          </a:prstGeom>
          <a:solidFill>
            <a:srgbClr val="FFFFFF"/>
          </a:solidFill>
          <a:ln w="25400">
            <a:solidFill>
              <a:srgbClr val="000000"/>
            </a:solidFill>
            <a:miter lim="400000"/>
          </a:ln>
          <a:effectLst>
            <a:outerShdw blurRad="38100" dist="25400" dir="5400000" rotWithShape="0">
              <a:srgbClr val="000000">
                <a:alpha val="50000"/>
              </a:srgbClr>
            </a:outerShdw>
          </a:effectLst>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dirty="0"/>
          </a:p>
        </p:txBody>
      </p:sp>
      <p:sp>
        <p:nvSpPr>
          <p:cNvPr id="288" name="Diverse usage of of “Chart of the Nuclides”…"/>
          <p:cNvSpPr txBox="1">
            <a:spLocks noGrp="1"/>
          </p:cNvSpPr>
          <p:nvPr>
            <p:ph type="ctrTitle"/>
          </p:nvPr>
        </p:nvSpPr>
        <p:spPr>
          <a:xfrm>
            <a:off x="898444" y="235518"/>
            <a:ext cx="7436408" cy="948985"/>
          </a:xfrm>
          <a:prstGeom prst="rect">
            <a:avLst/>
          </a:prstGeom>
          <a:noFill/>
          <a:ln>
            <a:noFill/>
          </a:ln>
        </p:spPr>
        <p:txBody>
          <a:bodyPr>
            <a:normAutofit/>
          </a:bodyPr>
          <a:lstStyle/>
          <a:p>
            <a:pPr>
              <a:defRPr sz="3200"/>
            </a:pPr>
            <a:r>
              <a:rPr sz="2800">
                <a:solidFill>
                  <a:srgbClr val="0000CC"/>
                </a:solidFill>
                <a:latin typeface="Arial" panose="020B0604020202020204" pitchFamily="34" charset="0"/>
                <a:cs typeface="Arial" panose="020B0604020202020204" pitchFamily="34" charset="0"/>
              </a:rPr>
              <a:t>Diverse usage of of “Chart of the Nuclides”</a:t>
            </a:r>
          </a:p>
          <a:p>
            <a:pPr>
              <a:defRPr sz="3200"/>
            </a:pPr>
            <a:r>
              <a:rPr sz="2800">
                <a:solidFill>
                  <a:srgbClr val="0000CC"/>
                </a:solidFill>
                <a:latin typeface="Arial" panose="020B0604020202020204" pitchFamily="34" charset="0"/>
                <a:cs typeface="Arial" panose="020B0604020202020204" pitchFamily="34" charset="0"/>
              </a:rPr>
              <a:t>~Crowdfunding for education~</a:t>
            </a:r>
          </a:p>
        </p:txBody>
      </p:sp>
      <p:sp>
        <p:nvSpPr>
          <p:cNvPr id="289" name="Nuclear Structure and Decay Data Network (NSDD)"/>
          <p:cNvSpPr txBox="1"/>
          <p:nvPr/>
        </p:nvSpPr>
        <p:spPr>
          <a:xfrm>
            <a:off x="5703458" y="5860144"/>
            <a:ext cx="3346296" cy="22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ctr" defTabSz="584200">
              <a:defRPr sz="1400">
                <a:latin typeface="+mn-lt"/>
                <a:ea typeface="+mn-ea"/>
                <a:cs typeface="+mn-cs"/>
                <a:sym typeface="ヒラギノ角ゴ Pro W3"/>
              </a:defRPr>
            </a:lvl1pPr>
          </a:lstStyle>
          <a:p>
            <a:r>
              <a:rPr sz="984" dirty="0"/>
              <a:t>Nuclear Structure and Decay Data Network (NSDD)</a:t>
            </a:r>
          </a:p>
        </p:txBody>
      </p:sp>
      <p:pic>
        <p:nvPicPr>
          <p:cNvPr id="290" name="droppedImage.pdf" descr="droppedImage.pdf"/>
          <p:cNvPicPr>
            <a:picLocks noChangeAspect="1"/>
          </p:cNvPicPr>
          <p:nvPr/>
        </p:nvPicPr>
        <p:blipFill>
          <a:blip r:embed="rId2"/>
          <a:stretch>
            <a:fillRect/>
          </a:stretch>
        </p:blipFill>
        <p:spPr>
          <a:xfrm>
            <a:off x="44648" y="89297"/>
            <a:ext cx="669727" cy="306958"/>
          </a:xfrm>
          <a:prstGeom prst="rect">
            <a:avLst/>
          </a:prstGeom>
          <a:ln w="12700">
            <a:miter lim="400000"/>
          </a:ln>
        </p:spPr>
      </p:pic>
      <p:pic>
        <p:nvPicPr>
          <p:cNvPr id="291" name="droppedImage.pdf" descr="droppedImage.pdf"/>
          <p:cNvPicPr>
            <a:picLocks noChangeAspect="1"/>
          </p:cNvPicPr>
          <p:nvPr/>
        </p:nvPicPr>
        <p:blipFill>
          <a:blip r:embed="rId3"/>
          <a:stretch>
            <a:fillRect/>
          </a:stretch>
        </p:blipFill>
        <p:spPr>
          <a:xfrm>
            <a:off x="8518922" y="41858"/>
            <a:ext cx="486433" cy="401837"/>
          </a:xfrm>
          <a:prstGeom prst="rect">
            <a:avLst/>
          </a:prstGeom>
          <a:ln w="12700">
            <a:miter lim="400000"/>
          </a:ln>
        </p:spPr>
      </p:pic>
      <p:sp>
        <p:nvSpPr>
          <p:cNvPr id="292" name="スライド番号"/>
          <p:cNvSpPr txBox="1">
            <a:spLocks noGrp="1"/>
          </p:cNvSpPr>
          <p:nvPr>
            <p:ph type="sldNum" sz="quarter" idx="4294967295"/>
          </p:nvPr>
        </p:nvSpPr>
        <p:spPr>
          <a:xfrm>
            <a:off x="4421749" y="6536531"/>
            <a:ext cx="291573" cy="23217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293" name="イメージ" descr="イメージ"/>
          <p:cNvPicPr>
            <a:picLocks noChangeAspect="1"/>
          </p:cNvPicPr>
          <p:nvPr/>
        </p:nvPicPr>
        <p:blipFill>
          <a:blip r:embed="rId4"/>
          <a:stretch>
            <a:fillRect/>
          </a:stretch>
        </p:blipFill>
        <p:spPr>
          <a:xfrm>
            <a:off x="6234818" y="1058514"/>
            <a:ext cx="2762644" cy="1403895"/>
          </a:xfrm>
          <a:prstGeom prst="rect">
            <a:avLst/>
          </a:prstGeom>
          <a:ln w="12700">
            <a:miter lim="400000"/>
          </a:ln>
        </p:spPr>
      </p:pic>
      <p:sp>
        <p:nvSpPr>
          <p:cNvPr id="294" name="https://academist-cf.com/projects/169"/>
          <p:cNvSpPr txBox="1"/>
          <p:nvPr/>
        </p:nvSpPr>
        <p:spPr>
          <a:xfrm>
            <a:off x="6282211" y="2461789"/>
            <a:ext cx="2625783"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a:t>https://academist-</a:t>
            </a:r>
            <a:r>
              <a:rPr sz="1266" dirty="0" err="1"/>
              <a:t>cf.com</a:t>
            </a:r>
            <a:r>
              <a:rPr sz="1266" dirty="0"/>
              <a:t>/projects/169</a:t>
            </a:r>
          </a:p>
        </p:txBody>
      </p:sp>
      <p:sp>
        <p:nvSpPr>
          <p:cNvPr id="295" name="Crowdfunding project “one nuclear chart for one high school &quot;"/>
          <p:cNvSpPr txBox="1"/>
          <p:nvPr/>
        </p:nvSpPr>
        <p:spPr>
          <a:xfrm>
            <a:off x="66236" y="1146839"/>
            <a:ext cx="6121964" cy="331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2400"/>
            </a:lvl1pPr>
          </a:lstStyle>
          <a:p>
            <a:r>
              <a:rPr sz="1687" dirty="0"/>
              <a:t>Crowdfunding project “one nuclear chart for one high school "</a:t>
            </a:r>
          </a:p>
        </p:txBody>
      </p:sp>
      <p:sp>
        <p:nvSpPr>
          <p:cNvPr id="296" name="・Purpose: delivering nuclear charts to high schools in Japan…"/>
          <p:cNvSpPr txBox="1"/>
          <p:nvPr/>
        </p:nvSpPr>
        <p:spPr>
          <a:xfrm>
            <a:off x="766703" y="1579692"/>
            <a:ext cx="4548691" cy="1630511"/>
          </a:xfrm>
          <a:prstGeom prst="rect">
            <a:avLst/>
          </a:prstGeom>
          <a:solidFill>
            <a:srgbClr val="EFFFF4"/>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defRPr sz="1800"/>
            </a:pPr>
            <a:r>
              <a:rPr sz="1266" dirty="0"/>
              <a:t>・Purpose: delivering nuclear charts to high schools in Japan </a:t>
            </a:r>
          </a:p>
          <a:p>
            <a:pPr>
              <a:defRPr sz="1800"/>
            </a:pPr>
            <a:r>
              <a:rPr sz="1266" dirty="0"/>
              <a:t>( for selected high schools)</a:t>
            </a:r>
          </a:p>
          <a:p>
            <a:pPr>
              <a:defRPr sz="1800"/>
            </a:pPr>
            <a:endParaRPr sz="1266" dirty="0"/>
          </a:p>
          <a:p>
            <a:pPr>
              <a:defRPr sz="1800"/>
            </a:pPr>
            <a:r>
              <a:rPr sz="1266" dirty="0"/>
              <a:t>・Projected budget:  1.5 </a:t>
            </a:r>
            <a:r>
              <a:rPr sz="1266" dirty="0" err="1"/>
              <a:t>MYen</a:t>
            </a:r>
            <a:r>
              <a:rPr sz="1266" dirty="0"/>
              <a:t> (~15,000 USD as 1USD=1</a:t>
            </a:r>
            <a:r>
              <a:rPr lang="en-US" sz="1266" dirty="0"/>
              <a:t>00</a:t>
            </a:r>
            <a:r>
              <a:rPr sz="1266" dirty="0"/>
              <a:t>Yen)</a:t>
            </a:r>
          </a:p>
          <a:p>
            <a:pPr>
              <a:defRPr sz="1800"/>
            </a:pPr>
            <a:r>
              <a:rPr sz="1266" dirty="0"/>
              <a:t>・Term of funding: Jan. 2020- Mar. 2020 (8 weeks)</a:t>
            </a:r>
          </a:p>
          <a:p>
            <a:pPr>
              <a:defRPr sz="1800"/>
            </a:pPr>
            <a:endParaRPr lang="en-US" sz="1266" dirty="0"/>
          </a:p>
          <a:p>
            <a:pPr>
              <a:defRPr sz="1800"/>
            </a:pPr>
            <a:endParaRPr lang="en-US" sz="1266" dirty="0"/>
          </a:p>
          <a:p>
            <a:pPr>
              <a:defRPr sz="1800"/>
            </a:pPr>
            <a:r>
              <a:rPr sz="1266" dirty="0"/>
              <a:t>・Results:</a:t>
            </a:r>
            <a:r>
              <a:rPr sz="1266" b="1" dirty="0"/>
              <a:t>1.731 </a:t>
            </a:r>
            <a:r>
              <a:rPr sz="1266" b="1" dirty="0" err="1"/>
              <a:t>MYen</a:t>
            </a:r>
            <a:r>
              <a:rPr sz="1266" dirty="0"/>
              <a:t> (~17,310 USD) by </a:t>
            </a:r>
            <a:r>
              <a:rPr sz="1266" b="1" dirty="0"/>
              <a:t>157 supporters</a:t>
            </a:r>
            <a:r>
              <a:rPr sz="1266" dirty="0"/>
              <a:t>!</a:t>
            </a:r>
          </a:p>
        </p:txBody>
      </p:sp>
      <p:sp>
        <p:nvSpPr>
          <p:cNvPr id="297" name="・Construction: 1,200 sheets of the chart written in Japanese…"/>
          <p:cNvSpPr txBox="1"/>
          <p:nvPr/>
        </p:nvSpPr>
        <p:spPr>
          <a:xfrm>
            <a:off x="766703" y="3594656"/>
            <a:ext cx="4548692" cy="1046120"/>
          </a:xfrm>
          <a:prstGeom prst="rect">
            <a:avLst/>
          </a:prstGeom>
          <a:solidFill>
            <a:srgbClr val="EFFFF4"/>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defRPr sz="1800"/>
            </a:pPr>
            <a:r>
              <a:rPr sz="1266" dirty="0"/>
              <a:t>・Construction: 1,200 sheets of the chart written </a:t>
            </a:r>
            <a:r>
              <a:rPr sz="1266" b="1" dirty="0"/>
              <a:t>in Japanese</a:t>
            </a:r>
          </a:p>
          <a:p>
            <a:pPr>
              <a:defRPr sz="1800"/>
            </a:pPr>
            <a:r>
              <a:rPr sz="1266" dirty="0"/>
              <a:t>・Distribution: </a:t>
            </a:r>
          </a:p>
          <a:p>
            <a:pPr>
              <a:defRPr sz="1800"/>
            </a:pPr>
            <a:r>
              <a:rPr sz="1266" dirty="0"/>
              <a:t>Dec. 2020 : ~150 </a:t>
            </a:r>
            <a:r>
              <a:rPr sz="1266" dirty="0" err="1"/>
              <a:t>supportters</a:t>
            </a:r>
            <a:endParaRPr sz="1266" dirty="0"/>
          </a:p>
          <a:p>
            <a:pPr>
              <a:defRPr sz="1800"/>
            </a:pPr>
            <a:r>
              <a:rPr sz="1266" dirty="0"/>
              <a:t>Feb. 2021 :  284 SSH + 122 Fukushima’s + 98 Ibaraki’s</a:t>
            </a:r>
          </a:p>
          <a:p>
            <a:pPr>
              <a:defRPr sz="1800"/>
            </a:pPr>
            <a:r>
              <a:rPr sz="1266" dirty="0"/>
              <a:t>Apr.   2021: 57 Colleges of National Institute of Technology</a:t>
            </a:r>
          </a:p>
        </p:txBody>
      </p:sp>
      <p:sp>
        <p:nvSpPr>
          <p:cNvPr id="298" name="矢印"/>
          <p:cNvSpPr/>
          <p:nvPr/>
        </p:nvSpPr>
        <p:spPr>
          <a:xfrm rot="5400000">
            <a:off x="2645683" y="3190855"/>
            <a:ext cx="257426" cy="423149"/>
          </a:xfrm>
          <a:prstGeom prst="rightArrow">
            <a:avLst>
              <a:gd name="adj1" fmla="val 26559"/>
              <a:gd name="adj2" fmla="val 58095"/>
            </a:avLst>
          </a:prstGeom>
          <a:blipFill>
            <a:blip r:embed="rId5"/>
          </a:blipFill>
          <a:ln w="12700">
            <a:miter lim="400000"/>
          </a:ln>
          <a:effectLst>
            <a:outerShdw blurRad="38100" dist="25400" dir="5400000" rotWithShape="0">
              <a:srgbClr val="000000">
                <a:alpha val="50000"/>
              </a:srgbClr>
            </a:outerShdw>
          </a:effectLst>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sp>
        <p:nvSpPr>
          <p:cNvPr id="299" name="FY2020"/>
          <p:cNvSpPr txBox="1"/>
          <p:nvPr/>
        </p:nvSpPr>
        <p:spPr>
          <a:xfrm>
            <a:off x="26572" y="1607658"/>
            <a:ext cx="609142" cy="28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lvl1pPr>
          </a:lstStyle>
          <a:p>
            <a:r>
              <a:rPr sz="1406"/>
              <a:t>FY2020</a:t>
            </a:r>
          </a:p>
        </p:txBody>
      </p:sp>
      <p:sp>
        <p:nvSpPr>
          <p:cNvPr id="300" name="FY2021"/>
          <p:cNvSpPr txBox="1"/>
          <p:nvPr/>
        </p:nvSpPr>
        <p:spPr>
          <a:xfrm>
            <a:off x="87085" y="3572961"/>
            <a:ext cx="609142" cy="28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lvl1pPr>
          </a:lstStyle>
          <a:p>
            <a:r>
              <a:rPr sz="1406" dirty="0"/>
              <a:t>FY2021</a:t>
            </a:r>
          </a:p>
        </p:txBody>
      </p:sp>
      <p:grpSp>
        <p:nvGrpSpPr>
          <p:cNvPr id="304" name="グループ"/>
          <p:cNvGrpSpPr/>
          <p:nvPr/>
        </p:nvGrpSpPr>
        <p:grpSpPr>
          <a:xfrm>
            <a:off x="5592714" y="2844520"/>
            <a:ext cx="2939612" cy="2189518"/>
            <a:chOff x="0" y="0"/>
            <a:chExt cx="4180780" cy="3113980"/>
          </a:xfrm>
        </p:grpSpPr>
        <p:pic>
          <p:nvPicPr>
            <p:cNvPr id="301" name="イメージ" descr="イメージ"/>
            <p:cNvPicPr>
              <a:picLocks noChangeAspect="1"/>
            </p:cNvPicPr>
            <p:nvPr/>
          </p:nvPicPr>
          <p:blipFill>
            <a:blip r:embed="rId6"/>
            <a:stretch>
              <a:fillRect/>
            </a:stretch>
          </p:blipFill>
          <p:spPr>
            <a:xfrm>
              <a:off x="1066800" y="0"/>
              <a:ext cx="3113981" cy="3113981"/>
            </a:xfrm>
            <a:prstGeom prst="rect">
              <a:avLst/>
            </a:prstGeom>
            <a:ln w="12700" cap="flat">
              <a:noFill/>
              <a:miter lim="400000"/>
            </a:ln>
            <a:effectLst/>
          </p:spPr>
        </p:pic>
        <p:pic>
          <p:nvPicPr>
            <p:cNvPr id="302" name="イメージ" descr="イメージ"/>
            <p:cNvPicPr>
              <a:picLocks noChangeAspect="1"/>
            </p:cNvPicPr>
            <p:nvPr/>
          </p:nvPicPr>
          <p:blipFill>
            <a:blip r:embed="rId7"/>
            <a:stretch>
              <a:fillRect/>
            </a:stretch>
          </p:blipFill>
          <p:spPr>
            <a:xfrm>
              <a:off x="0" y="102805"/>
              <a:ext cx="2153196" cy="1076599"/>
            </a:xfrm>
            <a:prstGeom prst="rect">
              <a:avLst/>
            </a:prstGeom>
            <a:ln w="12700" cap="flat">
              <a:solidFill>
                <a:srgbClr val="000000"/>
              </a:solidFill>
              <a:prstDash val="solid"/>
              <a:miter lim="400000"/>
            </a:ln>
            <a:effectLst/>
          </p:spPr>
        </p:pic>
        <p:sp>
          <p:nvSpPr>
            <p:cNvPr id="303" name="線"/>
            <p:cNvSpPr/>
            <p:nvPr/>
          </p:nvSpPr>
          <p:spPr>
            <a:xfrm>
              <a:off x="1093652" y="637023"/>
              <a:ext cx="1321644" cy="966590"/>
            </a:xfrm>
            <a:prstGeom prst="line">
              <a:avLst/>
            </a:prstGeom>
            <a:noFill/>
            <a:ln w="12700" cap="flat">
              <a:solidFill>
                <a:srgbClr val="000000"/>
              </a:solidFill>
              <a:prstDash val="solid"/>
              <a:miter lim="400000"/>
              <a:tailEnd type="triangle" w="med" len="med"/>
            </a:ln>
            <a:effectLst/>
          </p:spPr>
          <p:txBody>
            <a:bodyPr wrap="square" lIns="35719" tIns="35719" rIns="35719" bIns="35719"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grpSp>
      <p:sp>
        <p:nvSpPr>
          <p:cNvPr id="305" name="Ibaraki pref.…"/>
          <p:cNvSpPr txBox="1"/>
          <p:nvPr/>
        </p:nvSpPr>
        <p:spPr>
          <a:xfrm>
            <a:off x="8190254" y="4510302"/>
            <a:ext cx="780663" cy="418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1600"/>
            </a:pPr>
            <a:r>
              <a:rPr sz="1125"/>
              <a:t>Ibaraki pref.</a:t>
            </a:r>
          </a:p>
          <a:p>
            <a:pPr>
              <a:defRPr sz="1600"/>
            </a:pPr>
            <a:r>
              <a:rPr sz="1125"/>
              <a:t>98</a:t>
            </a:r>
          </a:p>
        </p:txBody>
      </p:sp>
      <p:sp>
        <p:nvSpPr>
          <p:cNvPr id="306" name="・Super science high school (overall in Japan) : 284…"/>
          <p:cNvSpPr txBox="1"/>
          <p:nvPr/>
        </p:nvSpPr>
        <p:spPr>
          <a:xfrm>
            <a:off x="5837816" y="5113906"/>
            <a:ext cx="3060133" cy="591509"/>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1600"/>
            </a:pPr>
            <a:r>
              <a:rPr sz="1125" dirty="0"/>
              <a:t>・Super science high school (overall in Japan) : 284</a:t>
            </a:r>
          </a:p>
          <a:p>
            <a:pPr>
              <a:defRPr sz="1600"/>
            </a:pPr>
            <a:r>
              <a:rPr sz="1125" dirty="0"/>
              <a:t>・National Institute of Technology: 57</a:t>
            </a:r>
          </a:p>
          <a:p>
            <a:pPr>
              <a:defRPr sz="1600"/>
            </a:pPr>
            <a:r>
              <a:rPr sz="1125" dirty="0"/>
              <a:t>・ Supporters: ~150</a:t>
            </a:r>
          </a:p>
        </p:txBody>
      </p:sp>
      <p:sp>
        <p:nvSpPr>
          <p:cNvPr id="307" name="Fukushima pref.…"/>
          <p:cNvSpPr txBox="1"/>
          <p:nvPr/>
        </p:nvSpPr>
        <p:spPr>
          <a:xfrm>
            <a:off x="8055297" y="3876807"/>
            <a:ext cx="1013099" cy="418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1600"/>
            </a:pPr>
            <a:r>
              <a:rPr sz="1125"/>
              <a:t>Fukushima pref.</a:t>
            </a:r>
          </a:p>
          <a:p>
            <a:pPr>
              <a:defRPr sz="1600"/>
            </a:pPr>
            <a:r>
              <a:rPr sz="1125"/>
              <a:t>122</a:t>
            </a:r>
          </a:p>
        </p:txBody>
      </p:sp>
      <p:sp>
        <p:nvSpPr>
          <p:cNvPr id="308" name="線"/>
          <p:cNvSpPr/>
          <p:nvPr/>
        </p:nvSpPr>
        <p:spPr>
          <a:xfrm flipH="1" flipV="1">
            <a:off x="7770797" y="4238631"/>
            <a:ext cx="416836" cy="416835"/>
          </a:xfrm>
          <a:prstGeom prst="line">
            <a:avLst/>
          </a:prstGeom>
          <a:ln w="25400">
            <a:solidFill>
              <a:srgbClr val="000000"/>
            </a:solidFill>
            <a:miter lim="400000"/>
            <a:tailEnd type="triangle"/>
          </a:ln>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sp>
        <p:nvSpPr>
          <p:cNvPr id="309" name="線"/>
          <p:cNvSpPr/>
          <p:nvPr/>
        </p:nvSpPr>
        <p:spPr>
          <a:xfrm flipH="1">
            <a:off x="7770798" y="4051108"/>
            <a:ext cx="291573" cy="1"/>
          </a:xfrm>
          <a:prstGeom prst="line">
            <a:avLst/>
          </a:prstGeom>
          <a:ln w="25400">
            <a:solidFill>
              <a:srgbClr val="000000"/>
            </a:solidFill>
            <a:miter lim="400000"/>
            <a:tailEnd type="triangle"/>
          </a:ln>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pic>
        <p:nvPicPr>
          <p:cNvPr id="310" name="droppedImage.pdf" descr="droppedImage.pdf"/>
          <p:cNvPicPr>
            <a:picLocks noChangeAspect="1"/>
          </p:cNvPicPr>
          <p:nvPr/>
        </p:nvPicPr>
        <p:blipFill>
          <a:blip r:embed="rId2"/>
          <a:stretch>
            <a:fillRect/>
          </a:stretch>
        </p:blipFill>
        <p:spPr>
          <a:xfrm>
            <a:off x="7765869" y="4125388"/>
            <a:ext cx="273295" cy="125260"/>
          </a:xfrm>
          <a:prstGeom prst="rect">
            <a:avLst/>
          </a:prstGeom>
          <a:ln w="12700">
            <a:miter lim="400000"/>
          </a:ln>
        </p:spPr>
      </p:pic>
      <p:sp>
        <p:nvSpPr>
          <p:cNvPr id="311" name="円形"/>
          <p:cNvSpPr/>
          <p:nvPr/>
        </p:nvSpPr>
        <p:spPr>
          <a:xfrm>
            <a:off x="7728381" y="4177341"/>
            <a:ext cx="21354" cy="21354"/>
          </a:xfrm>
          <a:prstGeom prst="ellipse">
            <a:avLst/>
          </a:prstGeom>
          <a:blipFill>
            <a:blip r:embed="rId5"/>
          </a:blipFill>
          <a:ln w="12700">
            <a:miter lim="400000"/>
          </a:ln>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sp>
        <p:nvSpPr>
          <p:cNvPr id="312" name="円形"/>
          <p:cNvSpPr/>
          <p:nvPr/>
        </p:nvSpPr>
        <p:spPr>
          <a:xfrm>
            <a:off x="7642960" y="4287355"/>
            <a:ext cx="21354" cy="21354"/>
          </a:xfrm>
          <a:prstGeom prst="ellipse">
            <a:avLst/>
          </a:prstGeom>
          <a:blipFill>
            <a:blip r:embed="rId5"/>
          </a:blipFill>
          <a:ln w="12700">
            <a:miter lim="400000"/>
          </a:ln>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sp>
        <p:nvSpPr>
          <p:cNvPr id="313" name="Tokyo"/>
          <p:cNvSpPr txBox="1"/>
          <p:nvPr/>
        </p:nvSpPr>
        <p:spPr>
          <a:xfrm>
            <a:off x="7491351" y="4247054"/>
            <a:ext cx="451727"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a:t>Tokyo</a:t>
            </a:r>
          </a:p>
        </p:txBody>
      </p:sp>
      <p:pic>
        <p:nvPicPr>
          <p:cNvPr id="314" name="イメージ" descr="イメージ"/>
          <p:cNvPicPr>
            <a:picLocks noChangeAspect="1"/>
          </p:cNvPicPr>
          <p:nvPr/>
        </p:nvPicPr>
        <p:blipFill>
          <a:blip r:embed="rId8"/>
          <a:stretch>
            <a:fillRect/>
          </a:stretch>
        </p:blipFill>
        <p:spPr>
          <a:xfrm>
            <a:off x="183006" y="6113909"/>
            <a:ext cx="873441" cy="655081"/>
          </a:xfrm>
          <a:prstGeom prst="rect">
            <a:avLst/>
          </a:prstGeom>
          <a:ln w="12700">
            <a:miter lim="400000"/>
          </a:ln>
        </p:spPr>
      </p:pic>
      <p:sp>
        <p:nvSpPr>
          <p:cNvPr id="315" name="・Super science high school (SSH)…"/>
          <p:cNvSpPr/>
          <p:nvPr/>
        </p:nvSpPr>
        <p:spPr>
          <a:xfrm>
            <a:off x="3530920" y="6117479"/>
            <a:ext cx="5546096" cy="417644"/>
          </a:xfrm>
          <a:prstGeom prst="roundRect">
            <a:avLst>
              <a:gd name="adj" fmla="val 12300"/>
            </a:avLst>
          </a:prstGeom>
          <a:solidFill>
            <a:srgbClr val="FDF0FF"/>
          </a:solidFill>
          <a:ln w="12700">
            <a:solidFill>
              <a:srgbClr val="000000"/>
            </a:solid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defRPr sz="1600"/>
            </a:pPr>
            <a:r>
              <a:rPr sz="1125" dirty="0"/>
              <a:t>・</a:t>
            </a:r>
            <a:r>
              <a:rPr sz="1125" b="1" dirty="0"/>
              <a:t>Super science high school (SSH) </a:t>
            </a:r>
            <a:r>
              <a:rPr lang="en-US" sz="1125" b="1" dirty="0"/>
              <a:t> :</a:t>
            </a:r>
            <a:r>
              <a:rPr sz="1125" dirty="0"/>
              <a:t>Special science program (3 years) for high-school approved by Ministry of Education, Culture, Sports, Science and Technology of Japan (</a:t>
            </a:r>
            <a:r>
              <a:rPr sz="1125" b="1" dirty="0"/>
              <a:t>MEXT</a:t>
            </a:r>
            <a:r>
              <a:rPr sz="1125" dirty="0"/>
              <a:t>)</a:t>
            </a:r>
          </a:p>
        </p:txBody>
      </p:sp>
      <p:sp>
        <p:nvSpPr>
          <p:cNvPr id="316" name="線"/>
          <p:cNvSpPr/>
          <p:nvPr/>
        </p:nvSpPr>
        <p:spPr>
          <a:xfrm>
            <a:off x="2774395" y="2675628"/>
            <a:ext cx="1" cy="232173"/>
          </a:xfrm>
          <a:prstGeom prst="line">
            <a:avLst/>
          </a:prstGeom>
          <a:ln w="25400">
            <a:solidFill>
              <a:srgbClr val="000000"/>
            </a:solidFill>
            <a:miter lim="400000"/>
            <a:tailEnd type="triangle"/>
          </a:ln>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sp>
        <p:nvSpPr>
          <p:cNvPr id="317" name="角丸四角形"/>
          <p:cNvSpPr/>
          <p:nvPr/>
        </p:nvSpPr>
        <p:spPr>
          <a:xfrm>
            <a:off x="6155263" y="1063164"/>
            <a:ext cx="2921753" cy="1394594"/>
          </a:xfrm>
          <a:prstGeom prst="roundRect">
            <a:avLst>
              <a:gd name="adj" fmla="val 11270"/>
            </a:avLst>
          </a:prstGeom>
          <a:ln w="25400">
            <a:solidFill>
              <a:srgbClr val="000000"/>
            </a:solidFill>
            <a:miter lim="400000"/>
          </a:ln>
          <a:effectLst>
            <a:outerShdw blurRad="38100" dist="25400" dir="5400000" rotWithShape="0">
              <a:srgbClr val="000000">
                <a:alpha val="50000"/>
              </a:srgbClr>
            </a:outerShdw>
          </a:effectLst>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sp>
        <p:nvSpPr>
          <p:cNvPr id="2" name="FY2021">
            <a:extLst>
              <a:ext uri="{FF2B5EF4-FFF2-40B4-BE49-F238E27FC236}">
                <a16:creationId xmlns:a16="http://schemas.microsoft.com/office/drawing/2014/main" id="{782521DA-9380-300E-1CBE-56A0FBE67C23}"/>
              </a:ext>
            </a:extLst>
          </p:cNvPr>
          <p:cNvSpPr txBox="1"/>
          <p:nvPr/>
        </p:nvSpPr>
        <p:spPr>
          <a:xfrm>
            <a:off x="98595" y="5088865"/>
            <a:ext cx="609142" cy="28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lvl1pPr>
          </a:lstStyle>
          <a:p>
            <a:r>
              <a:rPr sz="1406" b="1" dirty="0"/>
              <a:t>FY202</a:t>
            </a:r>
            <a:r>
              <a:rPr lang="en-US" sz="1406" b="1" dirty="0"/>
              <a:t>2</a:t>
            </a:r>
            <a:endParaRPr sz="1406" b="1" dirty="0"/>
          </a:p>
        </p:txBody>
      </p:sp>
      <p:sp>
        <p:nvSpPr>
          <p:cNvPr id="3" name="・Construction: 1,200 sheets of the chart written in Japanese…">
            <a:extLst>
              <a:ext uri="{FF2B5EF4-FFF2-40B4-BE49-F238E27FC236}">
                <a16:creationId xmlns:a16="http://schemas.microsoft.com/office/drawing/2014/main" id="{8ADE3685-8E4B-7D87-5A49-22C290099B39}"/>
              </a:ext>
            </a:extLst>
          </p:cNvPr>
          <p:cNvSpPr txBox="1"/>
          <p:nvPr/>
        </p:nvSpPr>
        <p:spPr>
          <a:xfrm>
            <a:off x="796444" y="5028015"/>
            <a:ext cx="4548692" cy="1046120"/>
          </a:xfrm>
          <a:prstGeom prst="rect">
            <a:avLst/>
          </a:prstGeom>
          <a:solidFill>
            <a:srgbClr val="EFFFF4"/>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defRPr sz="1800"/>
            </a:pPr>
            <a:r>
              <a:rPr lang="en-US" sz="1266" b="1" dirty="0"/>
              <a:t>Visiting lectures</a:t>
            </a:r>
            <a:endParaRPr sz="1266" b="1" dirty="0"/>
          </a:p>
          <a:p>
            <a:pPr>
              <a:defRPr sz="1800"/>
            </a:pPr>
            <a:r>
              <a:rPr lang="ja-JP" altLang="en" sz="1266" b="1"/>
              <a:t>・</a:t>
            </a:r>
            <a:r>
              <a:rPr lang="en" altLang="ja-JP" sz="1266" b="1" dirty="0"/>
              <a:t> 16. Jun., 2021: Open lectures for Citizens (Kanagawa pref.)</a:t>
            </a:r>
          </a:p>
          <a:p>
            <a:pPr>
              <a:defRPr sz="1800"/>
            </a:pPr>
            <a:r>
              <a:rPr lang="ja-JP" altLang="en" sz="1266" b="1"/>
              <a:t>・</a:t>
            </a:r>
            <a:r>
              <a:rPr lang="en" altLang="ja-JP" sz="1266" b="1" dirty="0"/>
              <a:t>7. Jun., 2022: </a:t>
            </a:r>
            <a:r>
              <a:rPr lang="en" altLang="ja-JP" sz="1266" b="1" dirty="0" err="1"/>
              <a:t>Waseda</a:t>
            </a:r>
            <a:r>
              <a:rPr lang="en" altLang="ja-JP" sz="1266" b="1" dirty="0"/>
              <a:t> University Senior High School (SSH)</a:t>
            </a:r>
          </a:p>
          <a:p>
            <a:pPr>
              <a:defRPr sz="1800"/>
            </a:pPr>
            <a:r>
              <a:rPr lang="ja-JP" altLang="en" sz="1266" b="1"/>
              <a:t>・</a:t>
            </a:r>
            <a:r>
              <a:rPr lang="en" altLang="ja-JP" sz="1266" b="1" dirty="0"/>
              <a:t>7. Nov., 2022: (online) Graduate School of Eng., Nagoya University</a:t>
            </a:r>
          </a:p>
          <a:p>
            <a:pPr>
              <a:defRPr sz="1800"/>
            </a:pPr>
            <a:r>
              <a:rPr lang="en" altLang="ja-JP" sz="1266" b="1" dirty="0"/>
              <a:t>… </a:t>
            </a:r>
          </a:p>
        </p:txBody>
      </p:sp>
      <p:sp>
        <p:nvSpPr>
          <p:cNvPr id="4" name="矢印">
            <a:extLst>
              <a:ext uri="{FF2B5EF4-FFF2-40B4-BE49-F238E27FC236}">
                <a16:creationId xmlns:a16="http://schemas.microsoft.com/office/drawing/2014/main" id="{E754664D-7148-5082-3C61-59ED3B791111}"/>
              </a:ext>
            </a:extLst>
          </p:cNvPr>
          <p:cNvSpPr/>
          <p:nvPr/>
        </p:nvSpPr>
        <p:spPr>
          <a:xfrm rot="5400000">
            <a:off x="2629788" y="4647952"/>
            <a:ext cx="257426" cy="423149"/>
          </a:xfrm>
          <a:prstGeom prst="rightArrow">
            <a:avLst>
              <a:gd name="adj1" fmla="val 26559"/>
              <a:gd name="adj2" fmla="val 58095"/>
            </a:avLst>
          </a:prstGeom>
          <a:blipFill>
            <a:blip r:embed="rId5"/>
          </a:blipFill>
          <a:ln w="12700">
            <a:miter lim="400000"/>
          </a:ln>
          <a:effectLst>
            <a:outerShdw blurRad="38100" dist="25400" dir="5400000" rotWithShape="0">
              <a:srgbClr val="000000">
                <a:alpha val="50000"/>
              </a:srgbClr>
            </a:outerShdw>
          </a:effectLst>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ヒラギノ角ゴ Pro W3"/>
              </a:defRPr>
            </a:pPr>
            <a:endParaRPr sz="2812"/>
          </a:p>
        </p:txBody>
      </p:sp>
      <p:sp>
        <p:nvSpPr>
          <p:cNvPr id="6" name="テキスト ボックス 5">
            <a:extLst>
              <a:ext uri="{FF2B5EF4-FFF2-40B4-BE49-F238E27FC236}">
                <a16:creationId xmlns:a16="http://schemas.microsoft.com/office/drawing/2014/main" id="{BDD7526B-2C83-AF26-56BE-DF1B3B1EB12D}"/>
              </a:ext>
            </a:extLst>
          </p:cNvPr>
          <p:cNvSpPr txBox="1"/>
          <p:nvPr/>
        </p:nvSpPr>
        <p:spPr>
          <a:xfrm>
            <a:off x="1166807" y="6399371"/>
            <a:ext cx="2423212" cy="369332"/>
          </a:xfrm>
          <a:prstGeom prst="rect">
            <a:avLst/>
          </a:prstGeom>
          <a:noFill/>
        </p:spPr>
        <p:txBody>
          <a:bodyPr wrap="square">
            <a:spAutoFit/>
          </a:bodyPr>
          <a:lstStyle/>
          <a:p>
            <a:pPr>
              <a:defRPr sz="1600"/>
            </a:pPr>
            <a:r>
              <a:rPr lang="en-US" altLang="ja-JP" sz="1800" dirty="0"/>
              <a:t>Presentation</a:t>
            </a:r>
            <a:r>
              <a:rPr lang="ja-JP" altLang="en-US" sz="1800"/>
              <a:t> </a:t>
            </a:r>
            <a:r>
              <a:rPr lang="en-US" altLang="ja-JP" sz="1800" dirty="0"/>
              <a:t>in ND2022</a:t>
            </a:r>
            <a:endParaRPr lang="en" altLang="ja-JP" sz="18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Diverse usage of of “Chart of the Nuclides”…"/>
          <p:cNvSpPr txBox="1">
            <a:spLocks noGrp="1"/>
          </p:cNvSpPr>
          <p:nvPr>
            <p:ph type="ctrTitle"/>
          </p:nvPr>
        </p:nvSpPr>
        <p:spPr>
          <a:xfrm>
            <a:off x="898444" y="235518"/>
            <a:ext cx="7436408" cy="948985"/>
          </a:xfrm>
          <a:prstGeom prst="rect">
            <a:avLst/>
          </a:prstGeom>
          <a:noFill/>
          <a:ln>
            <a:noFill/>
          </a:ln>
        </p:spPr>
        <p:txBody>
          <a:bodyPr>
            <a:normAutofit/>
          </a:bodyPr>
          <a:lstStyle/>
          <a:p>
            <a:pPr>
              <a:defRPr sz="3200"/>
            </a:pPr>
            <a:r>
              <a:rPr lang="en-US" sz="2800" dirty="0">
                <a:solidFill>
                  <a:srgbClr val="0000CC"/>
                </a:solidFill>
                <a:latin typeface="Arial" panose="020B0604020202020204" pitchFamily="34" charset="0"/>
                <a:cs typeface="Arial" panose="020B0604020202020204" pitchFamily="34" charset="0"/>
              </a:rPr>
              <a:t>Revised of </a:t>
            </a:r>
            <a:r>
              <a:rPr sz="2800" dirty="0">
                <a:solidFill>
                  <a:srgbClr val="0000CC"/>
                </a:solidFill>
                <a:latin typeface="Arial" panose="020B0604020202020204" pitchFamily="34" charset="0"/>
                <a:cs typeface="Arial" panose="020B0604020202020204" pitchFamily="34" charset="0"/>
              </a:rPr>
              <a:t>“</a:t>
            </a:r>
            <a:r>
              <a:rPr lang="en-US" sz="2800" dirty="0">
                <a:solidFill>
                  <a:srgbClr val="0000CC"/>
                </a:solidFill>
                <a:latin typeface="Arial" panose="020B0604020202020204" pitchFamily="34" charset="0"/>
                <a:cs typeface="Arial" panose="020B0604020202020204" pitchFamily="34" charset="0"/>
              </a:rPr>
              <a:t>JAEA </a:t>
            </a:r>
            <a:r>
              <a:rPr sz="2800" dirty="0">
                <a:solidFill>
                  <a:srgbClr val="0000CC"/>
                </a:solidFill>
                <a:latin typeface="Arial" panose="020B0604020202020204" pitchFamily="34" charset="0"/>
                <a:cs typeface="Arial" panose="020B0604020202020204" pitchFamily="34" charset="0"/>
              </a:rPr>
              <a:t>Chart of the Nuclides”</a:t>
            </a:r>
            <a:br>
              <a:rPr lang="en-US" sz="2800" dirty="0">
                <a:solidFill>
                  <a:srgbClr val="0000CC"/>
                </a:solidFill>
                <a:latin typeface="Arial" panose="020B0604020202020204" pitchFamily="34" charset="0"/>
                <a:cs typeface="Arial" panose="020B0604020202020204" pitchFamily="34" charset="0"/>
              </a:rPr>
            </a:br>
            <a:r>
              <a:rPr lang="en-US" sz="2800" dirty="0">
                <a:solidFill>
                  <a:srgbClr val="0000CC"/>
                </a:solidFill>
                <a:latin typeface="Arial" panose="020B0604020202020204" pitchFamily="34" charset="0"/>
                <a:cs typeface="Arial" panose="020B0604020202020204" pitchFamily="34" charset="0"/>
              </a:rPr>
              <a:t>in 2022FY</a:t>
            </a:r>
            <a:endParaRPr sz="2800" dirty="0">
              <a:solidFill>
                <a:srgbClr val="0000CC"/>
              </a:solidFill>
              <a:latin typeface="Arial" panose="020B0604020202020204" pitchFamily="34" charset="0"/>
              <a:cs typeface="Arial" panose="020B0604020202020204" pitchFamily="34" charset="0"/>
            </a:endParaRPr>
          </a:p>
        </p:txBody>
      </p:sp>
      <p:pic>
        <p:nvPicPr>
          <p:cNvPr id="290" name="droppedImage.pdf" descr="droppedImage.pdf"/>
          <p:cNvPicPr>
            <a:picLocks noChangeAspect="1"/>
          </p:cNvPicPr>
          <p:nvPr/>
        </p:nvPicPr>
        <p:blipFill>
          <a:blip r:embed="rId2"/>
          <a:stretch>
            <a:fillRect/>
          </a:stretch>
        </p:blipFill>
        <p:spPr>
          <a:xfrm>
            <a:off x="44648" y="89297"/>
            <a:ext cx="669727" cy="306958"/>
          </a:xfrm>
          <a:prstGeom prst="rect">
            <a:avLst/>
          </a:prstGeom>
          <a:ln w="12700">
            <a:miter lim="400000"/>
          </a:ln>
        </p:spPr>
      </p:pic>
      <p:pic>
        <p:nvPicPr>
          <p:cNvPr id="291" name="droppedImage.pdf" descr="droppedImage.pdf"/>
          <p:cNvPicPr>
            <a:picLocks noChangeAspect="1"/>
          </p:cNvPicPr>
          <p:nvPr/>
        </p:nvPicPr>
        <p:blipFill>
          <a:blip r:embed="rId3"/>
          <a:stretch>
            <a:fillRect/>
          </a:stretch>
        </p:blipFill>
        <p:spPr>
          <a:xfrm>
            <a:off x="8518922" y="41858"/>
            <a:ext cx="486433" cy="401837"/>
          </a:xfrm>
          <a:prstGeom prst="rect">
            <a:avLst/>
          </a:prstGeom>
          <a:ln w="12700">
            <a:miter lim="400000"/>
          </a:ln>
        </p:spPr>
      </p:pic>
      <p:sp>
        <p:nvSpPr>
          <p:cNvPr id="292" name="スライド番号"/>
          <p:cNvSpPr txBox="1">
            <a:spLocks noGrp="1"/>
          </p:cNvSpPr>
          <p:nvPr>
            <p:ph type="sldNum" sz="quarter" idx="4294967295"/>
          </p:nvPr>
        </p:nvSpPr>
        <p:spPr>
          <a:xfrm>
            <a:off x="4421749" y="6536531"/>
            <a:ext cx="291573" cy="23217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95" name="Crowdfunding project “one nuclear chart for one high school &quot;"/>
          <p:cNvSpPr txBox="1"/>
          <p:nvPr/>
        </p:nvSpPr>
        <p:spPr>
          <a:xfrm>
            <a:off x="512518" y="1151101"/>
            <a:ext cx="5407590" cy="331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400"/>
            </a:lvl1pPr>
          </a:lstStyle>
          <a:p>
            <a:r>
              <a:rPr lang="en-US" sz="1687" dirty="0"/>
              <a:t>A revised version of JAEA chart of the nuclides is prepared.</a:t>
            </a:r>
            <a:endParaRPr sz="1687" dirty="0"/>
          </a:p>
        </p:txBody>
      </p:sp>
      <p:sp>
        <p:nvSpPr>
          <p:cNvPr id="296" name="・Purpose: delivering nuclear charts to high schools in Japan…"/>
          <p:cNvSpPr txBox="1"/>
          <p:nvPr/>
        </p:nvSpPr>
        <p:spPr>
          <a:xfrm>
            <a:off x="714375" y="1452011"/>
            <a:ext cx="4548691" cy="461729"/>
          </a:xfrm>
          <a:prstGeom prst="rect">
            <a:avLst/>
          </a:prstGeom>
          <a:solidFill>
            <a:srgbClr val="EFFFF4"/>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defRPr sz="1800"/>
            </a:pPr>
            <a:r>
              <a:rPr sz="1266" dirty="0"/>
              <a:t>・</a:t>
            </a:r>
            <a:r>
              <a:rPr lang="en-US" sz="1266" dirty="0"/>
              <a:t>2022.12: Publisher will be chosen</a:t>
            </a:r>
            <a:endParaRPr sz="1266" dirty="0"/>
          </a:p>
          <a:p>
            <a:pPr>
              <a:defRPr sz="1800"/>
            </a:pPr>
            <a:r>
              <a:rPr sz="1266" dirty="0"/>
              <a:t>・</a:t>
            </a:r>
            <a:r>
              <a:rPr lang="en-US" sz="1266" dirty="0"/>
              <a:t>2023.3   : Revised version will be Released (1000-1500 sheets)</a:t>
            </a:r>
            <a:endParaRPr sz="1266" dirty="0"/>
          </a:p>
        </p:txBody>
      </p:sp>
      <p:pic>
        <p:nvPicPr>
          <p:cNvPr id="314" name="イメージ" descr="イメージ"/>
          <p:cNvPicPr>
            <a:picLocks noChangeAspect="1"/>
          </p:cNvPicPr>
          <p:nvPr/>
        </p:nvPicPr>
        <p:blipFill>
          <a:blip r:embed="rId4"/>
          <a:stretch>
            <a:fillRect/>
          </a:stretch>
        </p:blipFill>
        <p:spPr>
          <a:xfrm>
            <a:off x="7027868" y="5121625"/>
            <a:ext cx="1977487" cy="1483116"/>
          </a:xfrm>
          <a:prstGeom prst="rect">
            <a:avLst/>
          </a:prstGeom>
          <a:ln w="12700">
            <a:miter lim="400000"/>
          </a:ln>
        </p:spPr>
      </p:pic>
      <p:pic>
        <p:nvPicPr>
          <p:cNvPr id="2" name="図 1">
            <a:extLst>
              <a:ext uri="{FF2B5EF4-FFF2-40B4-BE49-F238E27FC236}">
                <a16:creationId xmlns:a16="http://schemas.microsoft.com/office/drawing/2014/main" id="{33B0FCE9-3077-FB82-2EAA-07501F12D910}"/>
              </a:ext>
            </a:extLst>
          </p:cNvPr>
          <p:cNvPicPr>
            <a:picLocks noChangeAspect="1"/>
          </p:cNvPicPr>
          <p:nvPr/>
        </p:nvPicPr>
        <p:blipFill>
          <a:blip r:embed="rId5"/>
          <a:stretch>
            <a:fillRect/>
          </a:stretch>
        </p:blipFill>
        <p:spPr>
          <a:xfrm>
            <a:off x="6824594" y="1300363"/>
            <a:ext cx="2180761" cy="2964593"/>
          </a:xfrm>
          <a:prstGeom prst="rect">
            <a:avLst/>
          </a:prstGeom>
        </p:spPr>
      </p:pic>
      <p:pic>
        <p:nvPicPr>
          <p:cNvPr id="4" name="図 3">
            <a:extLst>
              <a:ext uri="{FF2B5EF4-FFF2-40B4-BE49-F238E27FC236}">
                <a16:creationId xmlns:a16="http://schemas.microsoft.com/office/drawing/2014/main" id="{5AEB3BBE-02C4-F001-78A4-39839BD0FFA0}"/>
              </a:ext>
            </a:extLst>
          </p:cNvPr>
          <p:cNvPicPr>
            <a:picLocks noChangeAspect="1"/>
          </p:cNvPicPr>
          <p:nvPr/>
        </p:nvPicPr>
        <p:blipFill>
          <a:blip r:embed="rId6"/>
          <a:stretch>
            <a:fillRect/>
          </a:stretch>
        </p:blipFill>
        <p:spPr>
          <a:xfrm>
            <a:off x="4042310" y="2428407"/>
            <a:ext cx="2586637" cy="1996482"/>
          </a:xfrm>
          <a:prstGeom prst="rect">
            <a:avLst/>
          </a:prstGeom>
        </p:spPr>
      </p:pic>
      <p:pic>
        <p:nvPicPr>
          <p:cNvPr id="5" name="図 4">
            <a:extLst>
              <a:ext uri="{FF2B5EF4-FFF2-40B4-BE49-F238E27FC236}">
                <a16:creationId xmlns:a16="http://schemas.microsoft.com/office/drawing/2014/main" id="{AE75BA70-C9F5-ED10-A96F-B7392EB95CD9}"/>
              </a:ext>
            </a:extLst>
          </p:cNvPr>
          <p:cNvPicPr>
            <a:picLocks noChangeAspect="1"/>
          </p:cNvPicPr>
          <p:nvPr/>
        </p:nvPicPr>
        <p:blipFill>
          <a:blip r:embed="rId7"/>
          <a:stretch>
            <a:fillRect/>
          </a:stretch>
        </p:blipFill>
        <p:spPr>
          <a:xfrm>
            <a:off x="4042310" y="4437731"/>
            <a:ext cx="2646297" cy="1793884"/>
          </a:xfrm>
          <a:prstGeom prst="rect">
            <a:avLst/>
          </a:prstGeom>
        </p:spPr>
      </p:pic>
      <p:sp>
        <p:nvSpPr>
          <p:cNvPr id="6" name="テキスト ボックス 5">
            <a:extLst>
              <a:ext uri="{FF2B5EF4-FFF2-40B4-BE49-F238E27FC236}">
                <a16:creationId xmlns:a16="http://schemas.microsoft.com/office/drawing/2014/main" id="{A8587B9E-3B94-7744-91FF-3588D83FA64F}"/>
              </a:ext>
            </a:extLst>
          </p:cNvPr>
          <p:cNvSpPr txBox="1"/>
          <p:nvPr/>
        </p:nvSpPr>
        <p:spPr>
          <a:xfrm>
            <a:off x="1956678" y="6277711"/>
            <a:ext cx="2882777" cy="276999"/>
          </a:xfrm>
          <a:prstGeom prst="rect">
            <a:avLst/>
          </a:prstGeom>
          <a:noFill/>
        </p:spPr>
        <p:txBody>
          <a:bodyPr wrap="none" rtlCol="0">
            <a:spAutoFit/>
          </a:bodyPr>
          <a:lstStyle/>
          <a:p>
            <a:r>
              <a:rPr kumimoji="1" lang="en-US" altLang="ja-JP" sz="1200" dirty="0"/>
              <a:t>Taken from JAEA chart of the nuclides </a:t>
            </a:r>
            <a:r>
              <a:rPr kumimoji="1" lang="en-US" altLang="ja-JP" sz="1200" b="1" dirty="0"/>
              <a:t>2018</a:t>
            </a:r>
            <a:endParaRPr kumimoji="1" lang="ja-JP" altLang="en-US" sz="1200" b="1"/>
          </a:p>
        </p:txBody>
      </p:sp>
      <p:pic>
        <p:nvPicPr>
          <p:cNvPr id="7" name="図 6">
            <a:extLst>
              <a:ext uri="{FF2B5EF4-FFF2-40B4-BE49-F238E27FC236}">
                <a16:creationId xmlns:a16="http://schemas.microsoft.com/office/drawing/2014/main" id="{304C705B-EE3B-847B-9954-EFD400617CF2}"/>
              </a:ext>
            </a:extLst>
          </p:cNvPr>
          <p:cNvPicPr>
            <a:picLocks noChangeAspect="1"/>
          </p:cNvPicPr>
          <p:nvPr/>
        </p:nvPicPr>
        <p:blipFill>
          <a:blip r:embed="rId8"/>
          <a:stretch>
            <a:fillRect/>
          </a:stretch>
        </p:blipFill>
        <p:spPr>
          <a:xfrm>
            <a:off x="0" y="2330670"/>
            <a:ext cx="3913356" cy="3376229"/>
          </a:xfrm>
          <a:prstGeom prst="rect">
            <a:avLst/>
          </a:prstGeom>
        </p:spPr>
      </p:pic>
    </p:spTree>
    <p:extLst>
      <p:ext uri="{BB962C8B-B14F-4D97-AF65-F5344CB8AC3E}">
        <p14:creationId xmlns:p14="http://schemas.microsoft.com/office/powerpoint/2010/main" val="272845917"/>
      </p:ext>
    </p:extLst>
  </p:cSld>
  <p:clrMapOvr>
    <a:masterClrMapping/>
  </p:clrMapOvr>
  <p:transition spd="med"/>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2544</TotalTime>
  <Words>590</Words>
  <Application>Microsoft Macintosh PowerPoint</Application>
  <PresentationFormat>画面に合わせる (4:3)</PresentationFormat>
  <Paragraphs>105</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Diverse usage of of “Chart of the Nuclides” ~Crowdfunding for education~</vt:lpstr>
      <vt:lpstr>Revised of “JAEA Chart of the Nuclides” in 2022FY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iimura hideki</dc:creator>
  <cp:lastModifiedBy>hiroyuki.koura</cp:lastModifiedBy>
  <cp:revision>144</cp:revision>
  <dcterms:created xsi:type="dcterms:W3CDTF">2022-04-01T13:50:43Z</dcterms:created>
  <dcterms:modified xsi:type="dcterms:W3CDTF">2022-10-24T03:13:50Z</dcterms:modified>
</cp:coreProperties>
</file>