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87" r:id="rId4"/>
    <p:sldId id="288" r:id="rId5"/>
    <p:sldId id="289" r:id="rId6"/>
    <p:sldId id="281" r:id="rId7"/>
    <p:sldId id="290" r:id="rId8"/>
    <p:sldId id="297" r:id="rId9"/>
    <p:sldId id="299" r:id="rId10"/>
    <p:sldId id="300" r:id="rId11"/>
    <p:sldId id="292" r:id="rId12"/>
    <p:sldId id="293" r:id="rId13"/>
    <p:sldId id="295" r:id="rId14"/>
    <p:sldId id="294" r:id="rId15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8241"/>
    <a:srgbClr val="A31D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60" autoAdjust="0"/>
    <p:restoredTop sz="94660"/>
  </p:normalViewPr>
  <p:slideViewPr>
    <p:cSldViewPr>
      <p:cViewPr varScale="1">
        <p:scale>
          <a:sx n="65" d="100"/>
          <a:sy n="65" d="100"/>
        </p:scale>
        <p:origin x="600" y="60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4E9C-7BCC-4935-A49C-94D7947F8ED0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D65AE-CBA4-4AC2-9CA0-550A4566F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291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4E9C-7BCC-4935-A49C-94D7947F8ED0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D65AE-CBA4-4AC2-9CA0-550A4566F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517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4E9C-7BCC-4935-A49C-94D7947F8ED0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D65AE-CBA4-4AC2-9CA0-550A4566F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325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4E9C-7BCC-4935-A49C-94D7947F8ED0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D65AE-CBA4-4AC2-9CA0-550A4566F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123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4E9C-7BCC-4935-A49C-94D7947F8ED0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D65AE-CBA4-4AC2-9CA0-550A4566F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017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4E9C-7BCC-4935-A49C-94D7947F8ED0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D65AE-CBA4-4AC2-9CA0-550A4566F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788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4E9C-7BCC-4935-A49C-94D7947F8ED0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D65AE-CBA4-4AC2-9CA0-550A4566F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115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4E9C-7BCC-4935-A49C-94D7947F8ED0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D65AE-CBA4-4AC2-9CA0-550A4566F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467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4E9C-7BCC-4935-A49C-94D7947F8ED0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D65AE-CBA4-4AC2-9CA0-550A4566F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577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2" y="1435101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4E9C-7BCC-4935-A49C-94D7947F8ED0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D65AE-CBA4-4AC2-9CA0-550A4566F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82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4E9C-7BCC-4935-A49C-94D7947F8ED0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D65AE-CBA4-4AC2-9CA0-550A4566F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756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600201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D4E9C-7BCC-4935-A49C-94D7947F8ED0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D65AE-CBA4-4AC2-9CA0-550A4566F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331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ndc.bnl.gov/nsr/fastsrch_act2.jsp?aname=D.Abriola" TargetMode="External"/><Relationship Id="rId2" Type="http://schemas.openxmlformats.org/officeDocument/2006/relationships/hyperlink" Target="http://www.nndc.bnl.gov/nsr/fastsrch_act2.jsp?aname=N.Nic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ndc.bnl.gov/nsr/fastsrch_act2.jsp?aname=B.Singh" TargetMode="External"/><Relationship Id="rId5" Type="http://schemas.openxmlformats.org/officeDocument/2006/relationships/hyperlink" Target="http://www.nndc.bnl.gov/nsr/fastsrch_act2.jsp?aname=J.Chen" TargetMode="External"/><Relationship Id="rId4" Type="http://schemas.openxmlformats.org/officeDocument/2006/relationships/hyperlink" Target="http://www.nndc.bnl.gov/nsr/fastsrch_act2.jsp?aname=J.Cameron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nndc.bnl.gov/nsr/fastsrch_act2.jsp?aname=N.Nica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ndc.bnl.gov/nsr/fastsrch_act2.jsp?aname=N.Nica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5736" y="304801"/>
            <a:ext cx="10360501" cy="1470025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altLang="ro-RO" sz="4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Texas A&amp;M University</a:t>
            </a:r>
            <a:br>
              <a:rPr lang="en-US" altLang="ro-RO" sz="4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</a:br>
            <a:r>
              <a:rPr lang="en-US" sz="4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Cyclotron Institute</a:t>
            </a:r>
            <a:endParaRPr lang="en-US" altLang="ro-RO" sz="4000" b="1" i="1" dirty="0">
              <a:solidFill>
                <a:schemeClr val="hlin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6294" y="1676400"/>
            <a:ext cx="11477810" cy="3962400"/>
          </a:xfrm>
        </p:spPr>
        <p:txBody>
          <a:bodyPr>
            <a:normAutofit/>
          </a:bodyPr>
          <a:lstStyle/>
          <a:p>
            <a:endParaRPr lang="en-US" sz="40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TAMU NSDD EVALUATION CENTER</a:t>
            </a:r>
          </a:p>
          <a:p>
            <a:r>
              <a:rPr lang="en-US" sz="40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Report 2021-2022</a:t>
            </a:r>
          </a:p>
          <a:p>
            <a:endParaRPr lang="en-US" sz="2400" dirty="0"/>
          </a:p>
          <a:p>
            <a:r>
              <a:rPr lang="en-US" b="1" i="1" dirty="0">
                <a:solidFill>
                  <a:srgbClr val="3E824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N. Nica</a:t>
            </a:r>
          </a:p>
          <a:p>
            <a:endParaRPr lang="en-US" b="1" i="1" dirty="0">
              <a:solidFill>
                <a:srgbClr val="3E8241"/>
              </a:solidFill>
              <a:latin typeface="Perpetua" panose="0202050206040102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54132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786A94-36C4-1F6D-ADEE-3B7229EE4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5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Texas </a:t>
            </a:r>
            <a:r>
              <a:rPr lang="en-US" sz="25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A&amp;M</a:t>
            </a:r>
            <a:r>
              <a:rPr lang="en-US" sz="25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Cyclotron Institute, </a:t>
            </a:r>
            <a:r>
              <a:rPr lang="en-US" sz="25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NSDD</a:t>
            </a:r>
            <a:r>
              <a:rPr lang="en-US" sz="25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Center, 2021-2022</a:t>
            </a:r>
            <a:br>
              <a:rPr lang="en-US" sz="25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5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Conferences</a:t>
            </a:r>
            <a:endParaRPr lang="en-US" sz="25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82238A-C871-D354-945D-9AD114D802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441" y="1600201"/>
            <a:ext cx="10969943" cy="4983161"/>
          </a:xfrm>
        </p:spPr>
        <p:txBody>
          <a:bodyPr>
            <a:normAutofit/>
          </a:bodyPr>
          <a:lstStyle/>
          <a:p>
            <a:r>
              <a:rPr lang="en-US" sz="1400" b="1" dirty="0">
                <a:solidFill>
                  <a:srgbClr val="0070C0"/>
                </a:solidFill>
              </a:rPr>
              <a:t>N. Nica</a:t>
            </a:r>
            <a:r>
              <a:rPr lang="en-US" sz="1400" dirty="0">
                <a:solidFill>
                  <a:srgbClr val="0070C0"/>
                </a:solidFill>
              </a:rPr>
              <a:t>, </a:t>
            </a:r>
            <a:r>
              <a:rPr lang="en-US" sz="1400" i="1" dirty="0">
                <a:solidFill>
                  <a:srgbClr val="0070C0"/>
                </a:solidFill>
              </a:rPr>
              <a:t>"</a:t>
            </a:r>
            <a:r>
              <a:rPr lang="en-US" sz="1400" i="1" dirty="0" err="1">
                <a:solidFill>
                  <a:srgbClr val="0070C0"/>
                </a:solidFill>
              </a:rPr>
              <a:t>TAMU</a:t>
            </a:r>
            <a:r>
              <a:rPr lang="en-US" sz="1400" i="1" dirty="0">
                <a:solidFill>
                  <a:srgbClr val="0070C0"/>
                </a:solidFill>
              </a:rPr>
              <a:t> </a:t>
            </a:r>
            <a:r>
              <a:rPr lang="en-US" sz="1400" i="1" dirty="0" err="1">
                <a:solidFill>
                  <a:srgbClr val="0070C0"/>
                </a:solidFill>
              </a:rPr>
              <a:t>NSDD</a:t>
            </a:r>
            <a:r>
              <a:rPr lang="en-US" sz="1400" i="1" dirty="0">
                <a:solidFill>
                  <a:srgbClr val="0070C0"/>
                </a:solidFill>
              </a:rPr>
              <a:t> CENTER Report 2021“,</a:t>
            </a:r>
            <a:r>
              <a:rPr lang="en-US" sz="1400" dirty="0">
                <a:solidFill>
                  <a:srgbClr val="0070C0"/>
                </a:solidFill>
              </a:rPr>
              <a:t> Nuclear Data Week 2021 (</a:t>
            </a:r>
            <a:r>
              <a:rPr lang="en-US" sz="1400" dirty="0" err="1">
                <a:solidFill>
                  <a:srgbClr val="0070C0"/>
                </a:solidFill>
              </a:rPr>
              <a:t>CSEWG-USNDP-NDAG</a:t>
            </a:r>
            <a:r>
              <a:rPr lang="en-US" sz="1400" dirty="0">
                <a:solidFill>
                  <a:srgbClr val="0070C0"/>
                </a:solidFill>
              </a:rPr>
              <a:t>), Brookhaven National Laboratory, National Nuclear Data Center (</a:t>
            </a:r>
            <a:r>
              <a:rPr lang="en-US" sz="1400" dirty="0" err="1">
                <a:solidFill>
                  <a:srgbClr val="0070C0"/>
                </a:solidFill>
              </a:rPr>
              <a:t>NNDC</a:t>
            </a:r>
            <a:r>
              <a:rPr lang="en-US" sz="1400" dirty="0">
                <a:solidFill>
                  <a:srgbClr val="0070C0"/>
                </a:solidFill>
              </a:rPr>
              <a:t>), Nov. 2021, Upton, NY, USA</a:t>
            </a:r>
          </a:p>
          <a:p>
            <a:endParaRPr lang="en-US" sz="300" dirty="0">
              <a:solidFill>
                <a:srgbClr val="0070C0"/>
              </a:solidFill>
            </a:endParaRPr>
          </a:p>
          <a:p>
            <a:r>
              <a:rPr lang="en-US" sz="1400" b="1" dirty="0">
                <a:solidFill>
                  <a:srgbClr val="0070C0"/>
                </a:solidFill>
              </a:rPr>
              <a:t>N. Nica</a:t>
            </a:r>
            <a:r>
              <a:rPr lang="en-US" sz="1400" dirty="0">
                <a:solidFill>
                  <a:srgbClr val="0070C0"/>
                </a:solidFill>
              </a:rPr>
              <a:t>, </a:t>
            </a:r>
            <a:r>
              <a:rPr lang="en-US" sz="1400" i="1" dirty="0">
                <a:solidFill>
                  <a:srgbClr val="0070C0"/>
                </a:solidFill>
              </a:rPr>
              <a:t>"Medical Radioisotopes Production Studies: </a:t>
            </a:r>
            <a:r>
              <a:rPr lang="en-US" sz="1400" i="1" baseline="30000" dirty="0" err="1">
                <a:solidFill>
                  <a:srgbClr val="0070C0"/>
                </a:solidFill>
              </a:rPr>
              <a:t>67</a:t>
            </a:r>
            <a:r>
              <a:rPr lang="en-US" sz="1400" i="1" dirty="0" err="1">
                <a:solidFill>
                  <a:srgbClr val="0070C0"/>
                </a:solidFill>
              </a:rPr>
              <a:t>Cu</a:t>
            </a:r>
            <a:r>
              <a:rPr lang="en-US" sz="1400" i="1" dirty="0">
                <a:solidFill>
                  <a:srgbClr val="0070C0"/>
                </a:solidFill>
              </a:rPr>
              <a:t> Case“, </a:t>
            </a:r>
            <a:r>
              <a:rPr lang="en-US" sz="1400" dirty="0">
                <a:solidFill>
                  <a:srgbClr val="0070C0"/>
                </a:solidFill>
              </a:rPr>
              <a:t>Nuclear Data Week(s) 2021 (</a:t>
            </a:r>
            <a:r>
              <a:rPr lang="en-US" sz="1400" dirty="0" err="1">
                <a:solidFill>
                  <a:srgbClr val="0070C0"/>
                </a:solidFill>
              </a:rPr>
              <a:t>CSEWG-USNDP-NDAG</a:t>
            </a:r>
            <a:r>
              <a:rPr lang="en-US" sz="1400" dirty="0">
                <a:solidFill>
                  <a:srgbClr val="0070C0"/>
                </a:solidFill>
              </a:rPr>
              <a:t>), Brookhaven National Institute, National Nuclear Data Center (</a:t>
            </a:r>
            <a:r>
              <a:rPr lang="en-US" sz="1400" dirty="0" err="1">
                <a:solidFill>
                  <a:srgbClr val="0070C0"/>
                </a:solidFill>
              </a:rPr>
              <a:t>NNDC</a:t>
            </a:r>
            <a:r>
              <a:rPr lang="en-US" sz="1400" dirty="0">
                <a:solidFill>
                  <a:srgbClr val="0070C0"/>
                </a:solidFill>
              </a:rPr>
              <a:t>), Nov. 2021, Upton, NY, USA</a:t>
            </a:r>
          </a:p>
          <a:p>
            <a:endParaRPr lang="en-US" sz="300" dirty="0">
              <a:solidFill>
                <a:srgbClr val="0070C0"/>
              </a:solidFill>
            </a:endParaRPr>
          </a:p>
          <a:p>
            <a:r>
              <a:rPr lang="en-US" sz="1400" b="1" dirty="0">
                <a:solidFill>
                  <a:srgbClr val="0070C0"/>
                </a:solidFill>
              </a:rPr>
              <a:t>N. Nica</a:t>
            </a:r>
            <a:r>
              <a:rPr lang="en-US" sz="1400" dirty="0">
                <a:solidFill>
                  <a:srgbClr val="0070C0"/>
                </a:solidFill>
              </a:rPr>
              <a:t>, </a:t>
            </a:r>
            <a:r>
              <a:rPr lang="en-US" sz="1400" i="1" dirty="0">
                <a:solidFill>
                  <a:srgbClr val="0070C0"/>
                </a:solidFill>
              </a:rPr>
              <a:t>"</a:t>
            </a:r>
            <a:r>
              <a:rPr lang="en-US" sz="1400" i="1" dirty="0" err="1">
                <a:solidFill>
                  <a:srgbClr val="0070C0"/>
                </a:solidFill>
              </a:rPr>
              <a:t>TAMU</a:t>
            </a:r>
            <a:r>
              <a:rPr lang="en-US" sz="1400" i="1" dirty="0">
                <a:solidFill>
                  <a:srgbClr val="0070C0"/>
                </a:solidFill>
              </a:rPr>
              <a:t> </a:t>
            </a:r>
            <a:r>
              <a:rPr lang="en-US" sz="1400" i="1" dirty="0" err="1">
                <a:solidFill>
                  <a:srgbClr val="0070C0"/>
                </a:solidFill>
              </a:rPr>
              <a:t>NSDD</a:t>
            </a:r>
            <a:r>
              <a:rPr lang="en-US" sz="1400" i="1" dirty="0">
                <a:solidFill>
                  <a:srgbClr val="0070C0"/>
                </a:solidFill>
              </a:rPr>
              <a:t> EVALUATION CENTER Report 2021," </a:t>
            </a:r>
            <a:r>
              <a:rPr lang="en-US" sz="1400" dirty="0">
                <a:solidFill>
                  <a:srgbClr val="0070C0"/>
                </a:solidFill>
              </a:rPr>
              <a:t>Technical Meeting of the </a:t>
            </a:r>
            <a:r>
              <a:rPr lang="en-US" sz="1400" dirty="0" err="1">
                <a:solidFill>
                  <a:srgbClr val="0070C0"/>
                </a:solidFill>
              </a:rPr>
              <a:t>NSDD</a:t>
            </a:r>
            <a:r>
              <a:rPr lang="en-US" sz="1400" dirty="0">
                <a:solidFill>
                  <a:srgbClr val="0070C0"/>
                </a:solidFill>
              </a:rPr>
              <a:t> network (virtual), May 2021, Nuclear Data Services, IAEA Vienna , Vienna, Austria</a:t>
            </a:r>
          </a:p>
          <a:p>
            <a:pPr marL="0" indent="0">
              <a:buNone/>
            </a:pPr>
            <a:r>
              <a:rPr lang="en-US" sz="300" dirty="0">
                <a:solidFill>
                  <a:srgbClr val="0070C0"/>
                </a:solidFill>
              </a:rPr>
              <a:t>                           </a:t>
            </a:r>
          </a:p>
          <a:p>
            <a:r>
              <a:rPr lang="en-US" sz="1400" b="1" dirty="0">
                <a:solidFill>
                  <a:srgbClr val="0070C0"/>
                </a:solidFill>
              </a:rPr>
              <a:t>N. Nica</a:t>
            </a:r>
            <a:r>
              <a:rPr lang="en-US" sz="1400" i="1" dirty="0">
                <a:solidFill>
                  <a:srgbClr val="0070C0"/>
                </a:solidFill>
              </a:rPr>
              <a:t>, "Texas </a:t>
            </a:r>
            <a:r>
              <a:rPr lang="en-US" sz="1400" i="1" dirty="0" err="1">
                <a:solidFill>
                  <a:srgbClr val="0070C0"/>
                </a:solidFill>
              </a:rPr>
              <a:t>A&amp;M</a:t>
            </a:r>
            <a:r>
              <a:rPr lang="en-US" sz="1400" i="1" dirty="0">
                <a:solidFill>
                  <a:srgbClr val="0070C0"/>
                </a:solidFill>
              </a:rPr>
              <a:t> US Nuclear DATA Program"</a:t>
            </a:r>
            <a:r>
              <a:rPr lang="en-US" sz="1400" dirty="0">
                <a:solidFill>
                  <a:srgbClr val="0070C0"/>
                </a:solidFill>
              </a:rPr>
              <a:t> ,</a:t>
            </a:r>
            <a:r>
              <a:rPr lang="en-US" sz="1400" dirty="0" err="1">
                <a:solidFill>
                  <a:srgbClr val="0070C0"/>
                </a:solidFill>
              </a:rPr>
              <a:t>HINPw6</a:t>
            </a:r>
            <a:r>
              <a:rPr lang="en-US" sz="1400" dirty="0">
                <a:solidFill>
                  <a:srgbClr val="0070C0"/>
                </a:solidFill>
              </a:rPr>
              <a:t> - Hellenic Institute of Nuclear Physics 6th International Workshop, Perspectives on Nuclear Physics; From Fundamentals to Applications, May 14-16, 2021, Athens, Greece	</a:t>
            </a:r>
            <a:endParaRPr lang="en-US" sz="3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300" dirty="0">
                <a:solidFill>
                  <a:srgbClr val="0070C0"/>
                </a:solidFill>
              </a:rPr>
              <a:t> </a:t>
            </a:r>
          </a:p>
          <a:p>
            <a:r>
              <a:rPr lang="en-US" sz="1400" b="1" dirty="0">
                <a:solidFill>
                  <a:srgbClr val="0070C0"/>
                </a:solidFill>
              </a:rPr>
              <a:t>N. Nica</a:t>
            </a:r>
            <a:r>
              <a:rPr lang="en-US" sz="1400" dirty="0">
                <a:solidFill>
                  <a:srgbClr val="0070C0"/>
                </a:solidFill>
              </a:rPr>
              <a:t>, </a:t>
            </a:r>
            <a:r>
              <a:rPr lang="en-US" sz="1400" i="1" dirty="0">
                <a:solidFill>
                  <a:srgbClr val="0070C0"/>
                </a:solidFill>
              </a:rPr>
              <a:t>"About difficult evaluation decisions: a case study“,</a:t>
            </a:r>
            <a:r>
              <a:rPr lang="en-US" sz="1400" dirty="0">
                <a:solidFill>
                  <a:srgbClr val="0070C0"/>
                </a:solidFill>
              </a:rPr>
              <a:t> </a:t>
            </a:r>
            <a:r>
              <a:rPr lang="en-US" sz="1400" dirty="0" err="1">
                <a:solidFill>
                  <a:srgbClr val="0070C0"/>
                </a:solidFill>
              </a:rPr>
              <a:t>ENSDF</a:t>
            </a:r>
            <a:r>
              <a:rPr lang="en-US" sz="1400" dirty="0">
                <a:solidFill>
                  <a:srgbClr val="0070C0"/>
                </a:solidFill>
              </a:rPr>
              <a:t> 2021, Apr. 2021, National Nuclear Data Center, Brookhaven National Laboratory , Upton, NY, USA	</a:t>
            </a:r>
          </a:p>
          <a:p>
            <a:endParaRPr lang="en-US" sz="300" dirty="0">
              <a:solidFill>
                <a:srgbClr val="0070C0"/>
              </a:solidFill>
            </a:endParaRPr>
          </a:p>
          <a:p>
            <a:r>
              <a:rPr lang="en-US" sz="1400" b="1" dirty="0">
                <a:solidFill>
                  <a:srgbClr val="0070C0"/>
                </a:solidFill>
              </a:rPr>
              <a:t>N. Nica</a:t>
            </a:r>
            <a:r>
              <a:rPr lang="en-US" sz="1400" i="1" dirty="0">
                <a:solidFill>
                  <a:srgbClr val="0070C0"/>
                </a:solidFill>
              </a:rPr>
              <a:t>, "Texas </a:t>
            </a:r>
            <a:r>
              <a:rPr lang="en-US" sz="1400" i="1" dirty="0" err="1">
                <a:solidFill>
                  <a:srgbClr val="0070C0"/>
                </a:solidFill>
              </a:rPr>
              <a:t>A&amp;M</a:t>
            </a:r>
            <a:r>
              <a:rPr lang="en-US" sz="1400" i="1" dirty="0">
                <a:solidFill>
                  <a:srgbClr val="0070C0"/>
                </a:solidFill>
              </a:rPr>
              <a:t> US Nuclear DATA Program", </a:t>
            </a:r>
            <a:r>
              <a:rPr lang="en-US" sz="1400" dirty="0">
                <a:solidFill>
                  <a:srgbClr val="0070C0"/>
                </a:solidFill>
              </a:rPr>
              <a:t>DOE Nuclear Data Program Manager's Inspection at the Texas </a:t>
            </a:r>
            <a:r>
              <a:rPr lang="en-US" sz="1400" dirty="0" err="1">
                <a:solidFill>
                  <a:srgbClr val="0070C0"/>
                </a:solidFill>
              </a:rPr>
              <a:t>A&amp;M</a:t>
            </a:r>
            <a:r>
              <a:rPr lang="en-US" sz="1400" dirty="0">
                <a:solidFill>
                  <a:srgbClr val="0070C0"/>
                </a:solidFill>
              </a:rPr>
              <a:t> University Nuclear Data Evaluation Center, Mar," DOE Nuclear Data Program Manager's Inspection at the Texas </a:t>
            </a:r>
            <a:r>
              <a:rPr lang="en-US" sz="1400" dirty="0" err="1">
                <a:solidFill>
                  <a:srgbClr val="0070C0"/>
                </a:solidFill>
              </a:rPr>
              <a:t>A&amp;M</a:t>
            </a:r>
            <a:r>
              <a:rPr lang="en-US" sz="1400" dirty="0">
                <a:solidFill>
                  <a:srgbClr val="0070C0"/>
                </a:solidFill>
              </a:rPr>
              <a:t> University Nuclear Data Evaluation Center, Mar 2021, </a:t>
            </a:r>
            <a:r>
              <a:rPr lang="en-US" sz="1400" dirty="0" err="1">
                <a:solidFill>
                  <a:srgbClr val="0070C0"/>
                </a:solidFill>
              </a:rPr>
              <a:t>TAMU</a:t>
            </a:r>
            <a:r>
              <a:rPr lang="en-US" sz="1400" dirty="0">
                <a:solidFill>
                  <a:srgbClr val="0070C0"/>
                </a:solidFill>
              </a:rPr>
              <a:t> Cyclotron Institute, College Station, TX, USA	</a:t>
            </a:r>
          </a:p>
          <a:p>
            <a:endParaRPr lang="en-US" sz="300" dirty="0">
              <a:solidFill>
                <a:srgbClr val="0070C0"/>
              </a:solidFill>
            </a:endParaRPr>
          </a:p>
          <a:p>
            <a:r>
              <a:rPr lang="en-US" sz="1400" b="1" dirty="0">
                <a:solidFill>
                  <a:srgbClr val="0070C0"/>
                </a:solidFill>
              </a:rPr>
              <a:t>N. Nica</a:t>
            </a:r>
            <a:r>
              <a:rPr lang="en-US" sz="1400" dirty="0">
                <a:solidFill>
                  <a:srgbClr val="0070C0"/>
                </a:solidFill>
              </a:rPr>
              <a:t>, </a:t>
            </a:r>
            <a:r>
              <a:rPr lang="en-US" sz="1400" i="1" dirty="0">
                <a:solidFill>
                  <a:srgbClr val="0070C0"/>
                </a:solidFill>
              </a:rPr>
              <a:t>"Texas </a:t>
            </a:r>
            <a:r>
              <a:rPr lang="en-US" sz="1400" i="1" dirty="0" err="1">
                <a:solidFill>
                  <a:srgbClr val="0070C0"/>
                </a:solidFill>
              </a:rPr>
              <a:t>A&amp;M</a:t>
            </a:r>
            <a:r>
              <a:rPr lang="en-US" sz="1400" i="1" dirty="0">
                <a:solidFill>
                  <a:srgbClr val="0070C0"/>
                </a:solidFill>
              </a:rPr>
              <a:t> US Nuclear DATA Program“, </a:t>
            </a:r>
            <a:r>
              <a:rPr lang="en-US" sz="1400" dirty="0">
                <a:solidFill>
                  <a:srgbClr val="0070C0"/>
                </a:solidFill>
              </a:rPr>
              <a:t>Virtual Joint Nuclear and Astrophysics Seminar, Apr 2021, </a:t>
            </a:r>
            <a:r>
              <a:rPr lang="en-US" sz="1400" dirty="0" err="1">
                <a:solidFill>
                  <a:srgbClr val="0070C0"/>
                </a:solidFill>
              </a:rPr>
              <a:t>TAMU</a:t>
            </a:r>
            <a:r>
              <a:rPr lang="en-US" sz="1400" dirty="0">
                <a:solidFill>
                  <a:srgbClr val="0070C0"/>
                </a:solidFill>
              </a:rPr>
              <a:t> Cyclotron Institute, College Station, TX, USA	</a:t>
            </a:r>
          </a:p>
          <a:p>
            <a:r>
              <a:rPr lang="en-US" sz="1400" b="1" dirty="0">
                <a:solidFill>
                  <a:srgbClr val="0070C0"/>
                </a:solidFill>
              </a:rPr>
              <a:t>N. Nica</a:t>
            </a:r>
            <a:r>
              <a:rPr lang="en-US" sz="1400" dirty="0">
                <a:solidFill>
                  <a:srgbClr val="0070C0"/>
                </a:solidFill>
              </a:rPr>
              <a:t>, </a:t>
            </a:r>
            <a:r>
              <a:rPr lang="en-US" sz="1400" i="1" dirty="0">
                <a:solidFill>
                  <a:srgbClr val="0070C0"/>
                </a:solidFill>
              </a:rPr>
              <a:t>"</a:t>
            </a:r>
            <a:r>
              <a:rPr lang="en-US" sz="1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Medical Radioisotopes Production Studies: </a:t>
            </a:r>
            <a:r>
              <a:rPr lang="en-US" sz="1400" i="1" baseline="30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67</a:t>
            </a:r>
            <a:r>
              <a:rPr lang="en-US" sz="14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lang="en-US" sz="1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Case</a:t>
            </a:r>
            <a:r>
              <a:rPr lang="en-US" sz="1400" i="1" dirty="0">
                <a:solidFill>
                  <a:srgbClr val="0070C0"/>
                </a:solidFill>
              </a:rPr>
              <a:t>“, </a:t>
            </a:r>
            <a:r>
              <a:rPr lang="en-US" sz="1400" dirty="0">
                <a:solidFill>
                  <a:srgbClr val="0070C0"/>
                </a:solidFill>
              </a:rPr>
              <a:t>Technical Meeting of the </a:t>
            </a:r>
            <a:r>
              <a:rPr lang="en-US" sz="1400" dirty="0" err="1">
                <a:solidFill>
                  <a:srgbClr val="0070C0"/>
                </a:solidFill>
              </a:rPr>
              <a:t>NSDD</a:t>
            </a:r>
            <a:r>
              <a:rPr lang="en-US" sz="1400" dirty="0">
                <a:solidFill>
                  <a:srgbClr val="0070C0"/>
                </a:solidFill>
              </a:rPr>
              <a:t> network (virtual), Apr 2022, Nuclear Data Services, IAEA Vienna , Vienna, Austria</a:t>
            </a:r>
          </a:p>
          <a:p>
            <a:r>
              <a:rPr lang="en-US" sz="1400" b="1" dirty="0">
                <a:solidFill>
                  <a:srgbClr val="0070C0"/>
                </a:solidFill>
              </a:rPr>
              <a:t>N. Nica</a:t>
            </a:r>
            <a:r>
              <a:rPr lang="en-US" sz="1400" dirty="0">
                <a:solidFill>
                  <a:srgbClr val="0070C0"/>
                </a:solidFill>
              </a:rPr>
              <a:t>, </a:t>
            </a:r>
            <a:r>
              <a:rPr lang="en-US" sz="1400" i="1" dirty="0">
                <a:solidFill>
                  <a:srgbClr val="0070C0"/>
                </a:solidFill>
              </a:rPr>
              <a:t>"</a:t>
            </a:r>
            <a:r>
              <a:rPr lang="en-US" sz="1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Miscellanea of an </a:t>
            </a:r>
            <a:r>
              <a:rPr lang="en-US" sz="14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ENSDF</a:t>
            </a:r>
            <a:r>
              <a:rPr lang="en-US" sz="1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evaluator (evaluation issues)</a:t>
            </a:r>
            <a:r>
              <a:rPr lang="en-US" sz="1400" i="1" dirty="0">
                <a:solidFill>
                  <a:srgbClr val="0070C0"/>
                </a:solidFill>
              </a:rPr>
              <a:t>“, </a:t>
            </a:r>
            <a:r>
              <a:rPr lang="en-US" sz="1400" dirty="0">
                <a:solidFill>
                  <a:srgbClr val="0070C0"/>
                </a:solidFill>
              </a:rPr>
              <a:t>Technical Meeting of the </a:t>
            </a:r>
            <a:r>
              <a:rPr lang="en-US" sz="1400" dirty="0" err="1">
                <a:solidFill>
                  <a:srgbClr val="0070C0"/>
                </a:solidFill>
              </a:rPr>
              <a:t>NSDD</a:t>
            </a:r>
            <a:r>
              <a:rPr lang="en-US" sz="1400" dirty="0">
                <a:solidFill>
                  <a:srgbClr val="0070C0"/>
                </a:solidFill>
              </a:rPr>
              <a:t> network (virtual), Apr 2022, Nuclear Data Services, IAEA Vienna , Vienna, Austria</a:t>
            </a:r>
          </a:p>
          <a:p>
            <a:endParaRPr lang="en-US" sz="1400" dirty="0">
              <a:solidFill>
                <a:srgbClr val="0070C0"/>
              </a:solidFill>
            </a:endParaRPr>
          </a:p>
          <a:p>
            <a:endParaRPr lang="en-US" sz="1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6432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152400"/>
            <a:ext cx="10969943" cy="1143000"/>
          </a:xfrm>
        </p:spPr>
        <p:txBody>
          <a:bodyPr>
            <a:noAutofit/>
          </a:bodyPr>
          <a:lstStyle/>
          <a:p>
            <a:r>
              <a:rPr lang="en-US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A-Chain Evaluation Currency</a:t>
            </a:r>
            <a:br>
              <a:rPr lang="en-US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@Texas A&amp;M University</a:t>
            </a:r>
            <a:endParaRPr lang="en-US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21" y="1371600"/>
            <a:ext cx="11579384" cy="5486400"/>
          </a:xfrm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en-US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Responsibility:</a:t>
            </a:r>
          </a:p>
          <a:p>
            <a:pPr marL="0" indent="0">
              <a:buNone/>
            </a:pPr>
            <a:r>
              <a:rPr lang="en-US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140, 141, 147, 148, 153, 155, 157, 158, 160, 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154, 162</a:t>
            </a:r>
          </a:p>
          <a:p>
            <a:r>
              <a:rPr lang="en-US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Status: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147 (Mar-2022)</a:t>
            </a:r>
            <a:endParaRPr lang="en-US" sz="24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160 (May 2021)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153 (Aug 2020)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155 (Oct-2019)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140 (Nov 2018)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158 (Feb 2017)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157 (Dec 2015)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141 (to be sent to </a:t>
            </a:r>
            <a:r>
              <a:rPr lang="en-US" sz="2400" b="1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NDS</a:t>
            </a:r>
            <a:r>
              <a:rPr lang="en-US" sz="2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148 (Oct 2013)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FY2021</a:t>
            </a:r>
            <a:r>
              <a:rPr lang="en-US" sz="2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162 (Mar 2007 – after review with evaluator Aug 30, 2011)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FY2022</a:t>
            </a:r>
            <a:r>
              <a:rPr lang="en-US" sz="2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154 (May 2008 – submitted to </a:t>
            </a:r>
            <a:r>
              <a:rPr lang="en-US" sz="24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NNDC</a:t>
            </a:r>
            <a:r>
              <a:rPr lang="en-US" sz="2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Aug. 22, 2022) </a:t>
            </a:r>
          </a:p>
          <a:p>
            <a:pPr marL="0" indent="0">
              <a:buNone/>
            </a:pPr>
            <a:r>
              <a:rPr lang="en-US" sz="2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sz="2400" b="1" i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US" sz="2400" b="1" i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US" sz="2400" b="1" i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0" y="3111500"/>
            <a:ext cx="11807924" cy="1143000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210000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b="1" i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 </a:t>
            </a:r>
            <a:r>
              <a:rPr lang="en-US" b="1" i="1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Standing@Texas</a:t>
            </a:r>
            <a:r>
              <a:rPr lang="en-US" b="1" i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A&amp;M University CI</a:t>
            </a:r>
            <a:endParaRPr lang="en-US" i="1" kern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7923212" y="5306060"/>
            <a:ext cx="4190999" cy="1247140"/>
            <a:chOff x="7328197" y="5306060"/>
            <a:chExt cx="4878072" cy="1247140"/>
          </a:xfrm>
        </p:grpSpPr>
        <p:sp>
          <p:nvSpPr>
            <p:cNvPr id="5" name="Title 1"/>
            <p:cNvSpPr txBox="1">
              <a:spLocks/>
            </p:cNvSpPr>
            <p:nvPr/>
          </p:nvSpPr>
          <p:spPr bwMode="auto">
            <a:xfrm>
              <a:off x="7328197" y="5306060"/>
              <a:ext cx="4878072" cy="7137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Autofit/>
            </a:bodyPr>
            <a:lstStyle>
              <a:lvl1pPr algn="ctr" rtl="0" eaLnBrk="1" fontAlgn="base" hangingPunct="1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+mj-lt"/>
                  <a:ea typeface="+mj-ea"/>
                  <a:cs typeface="+mj-cs"/>
                </a:defRPr>
              </a:lvl1pPr>
              <a:lvl2pPr algn="ctr" rtl="0" eaLnBrk="1" fontAlgn="base" hangingPunct="1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2pPr>
              <a:lvl3pPr algn="ctr" rtl="0" eaLnBrk="1" fontAlgn="base" hangingPunct="1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3pPr>
              <a:lvl4pPr algn="ctr" rtl="0" eaLnBrk="1" fontAlgn="base" hangingPunct="1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4pPr>
              <a:lvl5pPr algn="ctr" rtl="0" eaLnBrk="1" fontAlgn="base" hangingPunct="1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5pPr>
              <a:lvl6pPr marL="457200" algn="ctr" rtl="0" eaLnBrk="1" fontAlgn="base" hangingPunct="1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6pPr>
              <a:lvl7pPr marL="914400" algn="ctr" rtl="0" eaLnBrk="1" fontAlgn="base" hangingPunct="1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7pPr>
              <a:lvl8pPr marL="1371600" algn="ctr" rtl="0" eaLnBrk="1" fontAlgn="base" hangingPunct="1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8pPr>
              <a:lvl9pPr marL="1828800" algn="ctr" rtl="0" eaLnBrk="1" fontAlgn="base" hangingPunct="1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9pPr>
            </a:lstStyle>
            <a:p>
              <a:r>
                <a:rPr lang="en-US" sz="9600" kern="0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</a:t>
              </a:r>
              <a:r>
                <a:rPr lang="en-US" sz="3200" b="1" i="1" kern="0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HELP NNDC </a:t>
              </a:r>
              <a:endParaRPr lang="en-US" sz="3200" i="1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8700154" y="5306060"/>
              <a:ext cx="3275945" cy="1247140"/>
            </a:xfrm>
            <a:prstGeom prst="ellipse">
              <a:avLst/>
            </a:prstGeom>
            <a:noFill/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54711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152400"/>
            <a:ext cx="10969943" cy="1143000"/>
          </a:xfrm>
        </p:spPr>
        <p:txBody>
          <a:bodyPr>
            <a:noAutofit/>
          </a:bodyPr>
          <a:lstStyle/>
          <a:p>
            <a:r>
              <a:rPr lang="en-US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A-Chain Evaluation 2022-2023</a:t>
            </a:r>
            <a:br>
              <a:rPr lang="en-US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@Texas A&amp;M University</a:t>
            </a:r>
            <a:endParaRPr lang="en-US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21" y="1371600"/>
            <a:ext cx="11579384" cy="548640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FY2023</a:t>
            </a:r>
            <a:r>
              <a:rPr lang="en-US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A148</a:t>
            </a:r>
            <a:r>
              <a:rPr lang="en-US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(Oct 2013)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all the years: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Solve backlog: </a:t>
            </a:r>
          </a:p>
          <a:p>
            <a:pPr marL="914400" lvl="2" indent="0">
              <a:buNone/>
            </a:pPr>
            <a:r>
              <a:rPr lang="en-US" sz="1600" b="1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600" b="1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A141</a:t>
            </a:r>
            <a:endParaRPr lang="en-US" sz="16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2" indent="0">
              <a:buNone/>
            </a:pPr>
            <a:r>
              <a:rPr lang="en-US" sz="16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6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A162</a:t>
            </a:r>
            <a:endParaRPr lang="en-US" sz="16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2" indent="0">
              <a:buNone/>
            </a:pPr>
            <a:r>
              <a:rPr lang="en-US" sz="16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6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A154</a:t>
            </a:r>
            <a:endParaRPr lang="en-US" sz="16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Review A-chain evaluations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XUNDL (limited)</a:t>
            </a:r>
          </a:p>
          <a:p>
            <a:pPr marL="0" indent="0">
              <a:buNone/>
            </a:pPr>
            <a:r>
              <a:rPr lang="en-US" sz="2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OBS.: 162, 154 (Demanding future TAMU RESPONSIBILITY)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Personnel changes </a:t>
            </a:r>
          </a:p>
          <a:p>
            <a:pPr lvl="1"/>
            <a:r>
              <a:rPr lang="en-US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foreseeable </a:t>
            </a:r>
          </a:p>
          <a:p>
            <a:pPr lvl="1"/>
            <a:r>
              <a:rPr lang="en-US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However highly desirable for developing TAMU Center</a:t>
            </a:r>
          </a:p>
          <a:p>
            <a:pPr lvl="1"/>
            <a:r>
              <a:rPr lang="en-US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Pending on future financing/perspectives</a:t>
            </a:r>
            <a:endParaRPr lang="en-US" sz="2000" b="1" i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US" sz="2400" b="1" i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US" sz="2400" b="1" i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25671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1406" y="314325"/>
            <a:ext cx="6575239" cy="2092326"/>
          </a:xfrm>
        </p:spPr>
        <p:txBody>
          <a:bodyPr/>
          <a:lstStyle/>
          <a:p>
            <a:r>
              <a:rPr lang="en-US" altLang="en-US" sz="2400" b="1" dirty="0">
                <a:solidFill>
                  <a:srgbClr val="0070C0"/>
                </a:solidFill>
                <a:latin typeface="Arial Black" panose="020B0A04020102020204" pitchFamily="34" charset="0"/>
              </a:rPr>
              <a:t>Texas A&amp;M Evaluation Center:</a:t>
            </a:r>
            <a:br>
              <a:rPr lang="en-US" altLang="en-US" sz="2400" b="1" dirty="0">
                <a:solidFill>
                  <a:srgbClr val="0070C0"/>
                </a:solidFill>
                <a:latin typeface="Arial Black" panose="020B0A04020102020204" pitchFamily="34" charset="0"/>
              </a:rPr>
            </a:br>
            <a:r>
              <a:rPr lang="en-US" altLang="en-US" sz="2400" b="1" dirty="0">
                <a:solidFill>
                  <a:srgbClr val="FF0000"/>
                </a:solidFill>
                <a:latin typeface="Arial Black" panose="020B0A04020102020204" pitchFamily="34" charset="0"/>
              </a:rPr>
              <a:t>Data Evaluation Station at Cyclotron Radioactive Ion Beam Facility </a:t>
            </a:r>
            <a:br>
              <a:rPr lang="en-US" altLang="en-US" sz="2400" b="1" dirty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en-US" altLang="en-US" sz="2400" b="1" dirty="0">
                <a:solidFill>
                  <a:srgbClr val="FF0000"/>
                </a:solidFill>
                <a:latin typeface="Arial Black" panose="020B0A04020102020204" pitchFamily="34" charset="0"/>
              </a:rPr>
              <a:t>to assist experiments and </a:t>
            </a:r>
            <a:br>
              <a:rPr lang="en-US" altLang="en-US" sz="2400" b="1" dirty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en-US" altLang="en-US" sz="2400" b="1" dirty="0">
                <a:solidFill>
                  <a:srgbClr val="FF0000"/>
                </a:solidFill>
                <a:latin typeface="Arial Black" panose="020B0A04020102020204" pitchFamily="34" charset="0"/>
              </a:rPr>
              <a:t>pre-evaluate data</a:t>
            </a:r>
          </a:p>
        </p:txBody>
      </p:sp>
      <p:pic>
        <p:nvPicPr>
          <p:cNvPr id="2052" name="Picture 4" descr="cyclotron-logo-1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2543" y="68385"/>
            <a:ext cx="1523603" cy="722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728" y="2406653"/>
            <a:ext cx="5711924" cy="437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 descr="ICIS2011 sources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2087" y="733791"/>
            <a:ext cx="4864421" cy="5973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6633534" y="2024185"/>
            <a:ext cx="2703418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500" b="1" i="1" dirty="0">
                <a:solidFill>
                  <a:srgbClr val="00B050"/>
                </a:solidFill>
              </a:rPr>
              <a:t>Focus on the Light-Ion Guide (LIG), the Heavy Ion Guide (HIG) and the Charge-Breeding Electron-Cyclotron-Resonance ion source (CB-ECRIS). </a:t>
            </a:r>
          </a:p>
        </p:txBody>
      </p:sp>
      <p:sp>
        <p:nvSpPr>
          <p:cNvPr id="3" name="Oval 2"/>
          <p:cNvSpPr/>
          <p:nvPr/>
        </p:nvSpPr>
        <p:spPr>
          <a:xfrm>
            <a:off x="2859686" y="2680679"/>
            <a:ext cx="3328488" cy="331372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6250681" y="687753"/>
            <a:ext cx="5938145" cy="601003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0071409" y="2809017"/>
            <a:ext cx="2015844" cy="2044339"/>
          </a:xfrm>
          <a:prstGeom prst="ellipse">
            <a:avLst/>
          </a:prstGeom>
          <a:noFill/>
          <a:ln>
            <a:solidFill>
              <a:srgbClr val="00B050"/>
            </a:solidFill>
          </a:ln>
          <a:effectLst>
            <a:innerShdw blurRad="114300">
              <a:prstClr val="black">
                <a:alpha val="93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93761" y="3890348"/>
            <a:ext cx="2844059" cy="2866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935944" y="5428813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</a:p>
        </p:txBody>
      </p:sp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9474298" y="5227571"/>
            <a:ext cx="1260228" cy="92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10589580" y="5428813"/>
            <a:ext cx="86594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/>
              <a:t>TAMUTRAP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47375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397" y="123825"/>
            <a:ext cx="10969943" cy="1143000"/>
          </a:xfrm>
        </p:spPr>
        <p:txBody>
          <a:bodyPr/>
          <a:lstStyle/>
          <a:p>
            <a:r>
              <a:rPr lang="en-US" altLang="en-US" sz="2800" b="1" dirty="0">
                <a:solidFill>
                  <a:srgbClr val="0070C0"/>
                </a:solidFill>
                <a:latin typeface="Arial Black" panose="020B0A04020102020204" pitchFamily="34" charset="0"/>
              </a:rPr>
              <a:t>Texas A&amp;M NSDD Evaluation Center</a:t>
            </a:r>
            <a:br>
              <a:rPr lang="en-US" altLang="en-US" sz="2800" b="1" dirty="0">
                <a:solidFill>
                  <a:srgbClr val="0070C0"/>
                </a:solidFill>
                <a:latin typeface="Arial Black" panose="020B0A04020102020204" pitchFamily="34" charset="0"/>
              </a:rPr>
            </a:br>
            <a:r>
              <a:rPr lang="en-US" altLang="en-US" sz="2800" b="1" dirty="0">
                <a:solidFill>
                  <a:srgbClr val="002060"/>
                </a:solidFill>
                <a:latin typeface="Arial Black" panose="020B0A04020102020204" pitchFamily="34" charset="0"/>
              </a:rPr>
              <a:t>Strategic Priorities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351" y="1390651"/>
            <a:ext cx="10969943" cy="5172074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100" b="1" dirty="0">
                <a:solidFill>
                  <a:srgbClr val="FF0000"/>
                </a:solidFill>
                <a:latin typeface="Arial Black" panose="020B0A04020102020204" pitchFamily="34" charset="0"/>
              </a:rPr>
              <a:t>Continuing</a:t>
            </a:r>
            <a:r>
              <a:rPr lang="en-US" sz="2100" b="1" dirty="0">
                <a:solidFill>
                  <a:srgbClr val="FF0000"/>
                </a:solidFill>
              </a:rPr>
              <a:t> </a:t>
            </a:r>
            <a:r>
              <a:rPr lang="en-US" sz="2100" b="1" dirty="0">
                <a:solidFill>
                  <a:srgbClr val="FF0000"/>
                </a:solidFill>
                <a:latin typeface="Arial Black" panose="020B0A04020102020204" pitchFamily="34" charset="0"/>
              </a:rPr>
              <a:t>ENSDF Mass Chain Evaluation </a:t>
            </a:r>
          </a:p>
          <a:p>
            <a:pPr marL="0" indent="0" algn="just">
              <a:buNone/>
            </a:pPr>
            <a:r>
              <a:rPr lang="en-US" sz="2100" b="1" dirty="0">
                <a:solidFill>
                  <a:srgbClr val="FF0000"/>
                </a:solidFill>
                <a:latin typeface="Arial Black" panose="020B0A04020102020204" pitchFamily="34" charset="0"/>
              </a:rPr>
              <a:t>	</a:t>
            </a:r>
            <a:r>
              <a:rPr lang="en-US" sz="2100" b="1" dirty="0">
                <a:solidFill>
                  <a:srgbClr val="002060"/>
                </a:solidFill>
                <a:latin typeface="Arial Black" panose="020B0A04020102020204" pitchFamily="34" charset="0"/>
              </a:rPr>
              <a:t>First Strategic Priority according to the Mission Statement. </a:t>
            </a:r>
          </a:p>
          <a:p>
            <a:pPr marL="0" indent="0" algn="just">
              <a:buNone/>
            </a:pPr>
            <a:r>
              <a:rPr lang="en-US" sz="2100" b="1" dirty="0">
                <a:solidFill>
                  <a:srgbClr val="00B0F0"/>
                </a:solidFill>
                <a:latin typeface="Arial Black" panose="020B0A04020102020204" pitchFamily="34" charset="0"/>
              </a:rPr>
              <a:t>	All other priorities will be strictly subordinated to this purpose</a:t>
            </a:r>
          </a:p>
          <a:p>
            <a:pPr algn="just"/>
            <a:r>
              <a:rPr lang="en-US" sz="2100" b="1" dirty="0">
                <a:solidFill>
                  <a:srgbClr val="FF0000"/>
                </a:solidFill>
                <a:latin typeface="Arial Black" panose="020B0A04020102020204" pitchFamily="34" charset="0"/>
              </a:rPr>
              <a:t>Produce experimental nuclear data to aid data evaluation</a:t>
            </a:r>
            <a:endParaRPr lang="en-US" sz="2100" b="1" dirty="0">
              <a:solidFill>
                <a:srgbClr val="00B05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sz="2100" b="1" dirty="0">
                <a:solidFill>
                  <a:srgbClr val="00B050"/>
                </a:solidFill>
                <a:latin typeface="Arial Black" panose="020B0A04020102020204" pitchFamily="34" charset="0"/>
              </a:rPr>
              <a:t>	Precision Internal Conversion Coefficients Measurements</a:t>
            </a:r>
            <a:r>
              <a:rPr lang="en-US" sz="2100" b="1" dirty="0">
                <a:solidFill>
                  <a:srgbClr val="00B0F0"/>
                </a:solidFill>
                <a:latin typeface="Arial Black" panose="020B0A04020102020204" pitchFamily="34" charset="0"/>
              </a:rPr>
              <a:t> at 	Cyclotron Institute, Texas A&amp;M University to give USDNP the best 	approach for ENSDF ICC-calculated values (concluding cases 	pending on conditions)</a:t>
            </a:r>
          </a:p>
          <a:p>
            <a:pPr marL="0" indent="0">
              <a:buNone/>
            </a:pPr>
            <a:r>
              <a:rPr lang="en-US" sz="2100" b="1" dirty="0">
                <a:solidFill>
                  <a:srgbClr val="00B050"/>
                </a:solidFill>
                <a:latin typeface="Arial Black" panose="020B0A04020102020204" pitchFamily="34" charset="0"/>
              </a:rPr>
              <a:t>	Precision </a:t>
            </a:r>
            <a:r>
              <a:rPr lang="en-US" sz="21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sym typeface="Symbol" panose="05050102010706020507" pitchFamily="18" charset="2"/>
              </a:rPr>
              <a:t></a:t>
            </a:r>
            <a:r>
              <a:rPr lang="el-GR" sz="2100" b="1" dirty="0">
                <a:solidFill>
                  <a:srgbClr val="00B050"/>
                </a:solidFill>
                <a:latin typeface="Arial Black" panose="020B0A04020102020204" pitchFamily="34" charset="0"/>
                <a:sym typeface="Symbol" panose="05050102010706020507" pitchFamily="18" charset="2"/>
              </a:rPr>
              <a:t>γ</a:t>
            </a:r>
            <a:r>
              <a:rPr lang="en-US" sz="2100" b="1" dirty="0">
                <a:solidFill>
                  <a:srgbClr val="00B050"/>
                </a:solidFill>
                <a:latin typeface="Arial Black" panose="020B0A04020102020204" pitchFamily="34" charset="0"/>
                <a:sym typeface="Symbol" panose="05050102010706020507" pitchFamily="18" charset="2"/>
              </a:rPr>
              <a:t> Spectroscopy for </a:t>
            </a:r>
            <a:r>
              <a:rPr lang="en-US" sz="2100" b="1" dirty="0" err="1">
                <a:solidFill>
                  <a:srgbClr val="00B050"/>
                </a:solidFill>
                <a:latin typeface="Arial Black" panose="020B0A04020102020204" pitchFamily="34" charset="0"/>
                <a:sym typeface="Symbol" panose="05050102010706020507" pitchFamily="18" charset="2"/>
              </a:rPr>
              <a:t>T</a:t>
            </a:r>
            <a:r>
              <a:rPr lang="en-US" sz="2100" b="1" baseline="-25000" dirty="0" err="1">
                <a:solidFill>
                  <a:srgbClr val="00B050"/>
                </a:solidFill>
                <a:latin typeface="Arial Black" panose="020B0A04020102020204" pitchFamily="34" charset="0"/>
                <a:sym typeface="Symbol" panose="05050102010706020507" pitchFamily="18" charset="2"/>
              </a:rPr>
              <a:t>1</a:t>
            </a:r>
            <a:r>
              <a:rPr lang="en-US" sz="2100" b="1" baseline="-25000" dirty="0">
                <a:solidFill>
                  <a:srgbClr val="00B050"/>
                </a:solidFill>
                <a:latin typeface="Arial Black" panose="020B0A04020102020204" pitchFamily="34" charset="0"/>
                <a:sym typeface="Symbol" panose="05050102010706020507" pitchFamily="18" charset="2"/>
              </a:rPr>
              <a:t>/2</a:t>
            </a:r>
            <a:r>
              <a:rPr lang="en-US" sz="2100" b="1" dirty="0">
                <a:solidFill>
                  <a:srgbClr val="00B050"/>
                </a:solidFill>
                <a:latin typeface="Arial Black" panose="020B0A04020102020204" pitchFamily="34" charset="0"/>
                <a:sym typeface="Symbol" panose="05050102010706020507" pitchFamily="18" charset="2"/>
              </a:rPr>
              <a:t> and BR for Standard Model</a:t>
            </a:r>
            <a:r>
              <a:rPr lang="en-US" sz="2100" b="1" dirty="0">
                <a:solidFill>
                  <a:srgbClr val="00B050"/>
                </a:solidFill>
                <a:latin typeface="Arial Black" panose="020B0A04020102020204" pitchFamily="34" charset="0"/>
              </a:rPr>
              <a:t>	</a:t>
            </a:r>
            <a:endParaRPr lang="en-US" sz="2100" b="1" dirty="0">
              <a:solidFill>
                <a:srgbClr val="00B0F0"/>
              </a:solidFill>
              <a:latin typeface="Arial Black" panose="020B0A04020102020204" pitchFamily="34" charset="0"/>
            </a:endParaRPr>
          </a:p>
          <a:p>
            <a:pPr algn="just"/>
            <a:r>
              <a:rPr lang="en-US" sz="2100" b="1" dirty="0">
                <a:solidFill>
                  <a:srgbClr val="FF0000"/>
                </a:solidFill>
                <a:latin typeface="Arial Black" panose="020B0A04020102020204" pitchFamily="34" charset="0"/>
              </a:rPr>
              <a:t>Experimental studies of Medical Isotopes </a:t>
            </a:r>
            <a:endParaRPr lang="en-US" sz="2100" b="1" dirty="0">
              <a:solidFill>
                <a:srgbClr val="00B05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sz="2100" b="1" dirty="0">
                <a:solidFill>
                  <a:srgbClr val="00B050"/>
                </a:solidFill>
                <a:latin typeface="Arial Black" panose="020B0A04020102020204" pitchFamily="34" charset="0"/>
              </a:rPr>
              <a:t>	Invers kinematics methodology</a:t>
            </a:r>
            <a:r>
              <a:rPr lang="en-US" sz="2100" b="1" dirty="0">
                <a:solidFill>
                  <a:srgbClr val="00B0F0"/>
                </a:solidFill>
                <a:latin typeface="Arial Black" panose="020B0A04020102020204" pitchFamily="34" charset="0"/>
              </a:rPr>
              <a:t>, Cyclotron Institute, Texas A&amp;M 	University </a:t>
            </a:r>
          </a:p>
          <a:p>
            <a:pPr algn="just"/>
            <a:r>
              <a:rPr lang="en-US" sz="2100" b="1" dirty="0">
                <a:solidFill>
                  <a:srgbClr val="FF0000"/>
                </a:solidFill>
                <a:latin typeface="Arial Black" panose="020B0A04020102020204" pitchFamily="34" charset="0"/>
              </a:rPr>
              <a:t>Reevaluation of data procedures for basic science and data evaluation</a:t>
            </a:r>
            <a:endParaRPr lang="en-US" sz="2100" b="1" dirty="0">
              <a:solidFill>
                <a:srgbClr val="00B050"/>
              </a:solidFill>
              <a:latin typeface="Arial Black" panose="020B0A04020102020204" pitchFamily="34" charset="0"/>
            </a:endParaRPr>
          </a:p>
          <a:p>
            <a:pPr marL="457200" lvl="1" indent="0" algn="just">
              <a:buNone/>
            </a:pPr>
            <a:r>
              <a:rPr lang="en-US" sz="2100" b="1" dirty="0">
                <a:solidFill>
                  <a:srgbClr val="00B050"/>
                </a:solidFill>
                <a:latin typeface="Arial Black" panose="020B0A04020102020204" pitchFamily="34" charset="0"/>
              </a:rPr>
              <a:t>	Level scheme re-concept based on Repeatability</a:t>
            </a:r>
            <a:r>
              <a:rPr lang="en-US" sz="2100" b="1" dirty="0">
                <a:solidFill>
                  <a:srgbClr val="00B0F0"/>
                </a:solidFill>
                <a:latin typeface="Arial Black" panose="020B0A04020102020204" pitchFamily="34" charset="0"/>
              </a:rPr>
              <a:t>, a newly revealed 	experimental data evidence</a:t>
            </a:r>
          </a:p>
        </p:txBody>
      </p:sp>
    </p:spTree>
    <p:extLst>
      <p:ext uri="{BB962C8B-B14F-4D97-AF65-F5344CB8AC3E}">
        <p14:creationId xmlns:p14="http://schemas.microsoft.com/office/powerpoint/2010/main" val="476568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Evaluation of Nuclear Structure and Decay Data </a:t>
            </a:r>
            <a:br>
              <a:rPr lang="en-US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OVERVIEW</a:t>
            </a:r>
            <a:b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1752600"/>
            <a:ext cx="10969943" cy="4876800"/>
          </a:xfrm>
        </p:spPr>
        <p:txBody>
          <a:bodyPr>
            <a:normAutofit/>
          </a:bodyPr>
          <a:lstStyle/>
          <a:p>
            <a:r>
              <a:rPr lang="en-US" sz="2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Scope:</a:t>
            </a:r>
            <a:r>
              <a:rPr lang="en-US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Promote and accomplish mass-chain nuclear structure data evaluation at Texas A&amp;M University - Cyclotron Institute as regular activity and foresee future developments.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Address gaps in data through targeted experiments</a:t>
            </a:r>
          </a:p>
          <a:p>
            <a:pPr algn="just"/>
            <a:r>
              <a:rPr lang="en-US" sz="2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2005-2017: under contract with BNL/NNDC</a:t>
            </a:r>
          </a:p>
          <a:p>
            <a:pPr lvl="1" algn="just">
              <a:buFontTx/>
              <a:buChar char="-"/>
            </a:pPr>
            <a:r>
              <a:rPr lang="en-US" sz="2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67% FTE Mass Chain Evaluation</a:t>
            </a:r>
          </a:p>
          <a:p>
            <a:pPr lvl="1" algn="just">
              <a:buFontTx/>
              <a:buChar char="-"/>
            </a:pPr>
            <a:r>
              <a:rPr lang="en-US" sz="20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N. Nica (PI, evaluator), J.C. Hardy (scientific adviser)</a:t>
            </a:r>
          </a:p>
          <a:p>
            <a:pPr algn="just"/>
            <a:r>
              <a:rPr lang="en-US" sz="2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2018-2022: NSDD Data Center</a:t>
            </a:r>
          </a:p>
          <a:p>
            <a:pPr lvl="1" algn="just">
              <a:buFontTx/>
              <a:buChar char="-"/>
            </a:pPr>
            <a:r>
              <a:rPr lang="en-US" sz="20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FY2018: 67% FTE Mass Chain Evaluation</a:t>
            </a:r>
          </a:p>
          <a:p>
            <a:pPr lvl="1" algn="just">
              <a:buFontTx/>
              <a:buChar char="-"/>
            </a:pPr>
            <a:r>
              <a:rPr lang="en-US" sz="2000" b="1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FY2019</a:t>
            </a:r>
            <a:r>
              <a:rPr lang="en-US" sz="20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-2022: 100% FTE Mass Chain Evaluation</a:t>
            </a:r>
          </a:p>
          <a:p>
            <a:pPr lvl="1" algn="just">
              <a:buFontTx/>
              <a:buChar char="-"/>
            </a:pPr>
            <a:r>
              <a:rPr lang="en-US" sz="20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N. Nica (PI, evaluator), J.C. Hardy (scientific adviser)</a:t>
            </a:r>
          </a:p>
        </p:txBody>
      </p:sp>
    </p:spTree>
    <p:extLst>
      <p:ext uri="{BB962C8B-B14F-4D97-AF65-F5344CB8AC3E}">
        <p14:creationId xmlns:p14="http://schemas.microsoft.com/office/powerpoint/2010/main" val="3200935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152400"/>
            <a:ext cx="10969943" cy="1143000"/>
          </a:xfrm>
        </p:spPr>
        <p:txBody>
          <a:bodyPr>
            <a:noAutofit/>
          </a:bodyPr>
          <a:lstStyle/>
          <a:p>
            <a:r>
              <a:rPr lang="en-US" sz="4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Texas A&amp;M - Cyclotron Institute NSDD Center</a:t>
            </a:r>
            <a:br>
              <a:rPr lang="en-US" sz="4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Contributions</a:t>
            </a:r>
            <a:endParaRPr lang="en-US" sz="4000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1371600"/>
            <a:ext cx="10969943" cy="495300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sz="31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Major Direct Contribution to USNDP/NSDD: </a:t>
            </a:r>
            <a:r>
              <a:rPr lang="en-US" sz="31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Nuclear Data Evaluation </a:t>
            </a:r>
          </a:p>
          <a:p>
            <a:pPr lvl="1" algn="just"/>
            <a:r>
              <a:rPr lang="en-US" sz="2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 publications</a:t>
            </a:r>
            <a:endParaRPr lang="en-US" sz="24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1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Important Contribution to USNDP/NSDD: </a:t>
            </a:r>
            <a:r>
              <a:rPr lang="en-US" sz="31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Precision ICC Measurements </a:t>
            </a:r>
            <a:r>
              <a:rPr lang="en-US" sz="31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 algn="just"/>
            <a:r>
              <a:rPr lang="en-US" sz="2400" b="1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BrIcc</a:t>
            </a:r>
            <a:r>
              <a:rPr lang="en-US" sz="2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adopted the “Frozen Orbitals” calculations </a:t>
            </a:r>
          </a:p>
          <a:p>
            <a:pPr lvl="1" algn="just"/>
            <a:r>
              <a:rPr lang="en-US" sz="2400" b="1" i="1" baseline="30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93</a:t>
            </a:r>
            <a:r>
              <a:rPr lang="en-US" sz="2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Nb, </a:t>
            </a:r>
            <a:r>
              <a:rPr lang="en-US" sz="2400" b="1" i="1" baseline="30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103</a:t>
            </a:r>
            <a:r>
              <a:rPr lang="en-US" sz="2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Rh, </a:t>
            </a:r>
            <a:r>
              <a:rPr lang="en-US" sz="2400" b="1" i="1" baseline="30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125</a:t>
            </a:r>
            <a:r>
              <a:rPr lang="en-US" sz="2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Te, </a:t>
            </a:r>
            <a:r>
              <a:rPr lang="en-US" sz="2400" b="1" i="1" baseline="30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127</a:t>
            </a:r>
            <a:r>
              <a:rPr lang="en-US" sz="2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Te, </a:t>
            </a:r>
            <a:r>
              <a:rPr lang="en-US" sz="2400" b="1" i="1" baseline="30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111</a:t>
            </a:r>
            <a:r>
              <a:rPr lang="en-US" sz="2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Cd, </a:t>
            </a:r>
            <a:r>
              <a:rPr lang="en-US" sz="2400" b="1" i="1" baseline="30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119</a:t>
            </a:r>
            <a:r>
              <a:rPr lang="en-US" sz="2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Sn, </a:t>
            </a:r>
            <a:r>
              <a:rPr lang="en-US" sz="2400" b="1" i="1" baseline="30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134</a:t>
            </a:r>
            <a:r>
              <a:rPr lang="en-US" sz="2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Cs, </a:t>
            </a:r>
            <a:r>
              <a:rPr lang="en-US" sz="2400" b="1" i="1" baseline="30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137</a:t>
            </a:r>
            <a:r>
              <a:rPr lang="en-US" sz="2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Ba, </a:t>
            </a:r>
            <a:r>
              <a:rPr lang="en-US" sz="2400" b="1" i="1" baseline="30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191</a:t>
            </a:r>
            <a:r>
              <a:rPr lang="en-US" sz="2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Os, </a:t>
            </a:r>
            <a:r>
              <a:rPr lang="en-US" sz="2400" b="1" i="1" baseline="30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193</a:t>
            </a:r>
            <a:r>
              <a:rPr lang="en-US" sz="2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Ir, </a:t>
            </a:r>
            <a:r>
              <a:rPr lang="en-US" sz="2400" b="1" i="1" baseline="30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197</a:t>
            </a:r>
            <a:r>
              <a:rPr lang="en-US" sz="2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Pt</a:t>
            </a:r>
          </a:p>
          <a:p>
            <a:pPr lvl="1" algn="just"/>
            <a:r>
              <a:rPr lang="en-US" sz="2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 publications</a:t>
            </a:r>
          </a:p>
          <a:p>
            <a:pPr algn="just"/>
            <a:r>
              <a:rPr lang="en-US" sz="31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Texas A&amp;M Contribution to Precision Nuclear Data Production: </a:t>
            </a:r>
            <a:r>
              <a:rPr lang="en-US" sz="31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Precision </a:t>
            </a:r>
            <a:r>
              <a:rPr lang="el-GR" sz="31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en-US" sz="31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l-GR" sz="31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</a:t>
            </a:r>
            <a:r>
              <a:rPr lang="en-US" sz="31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Measurements (Standard Model, CKM matrix)</a:t>
            </a:r>
          </a:p>
          <a:p>
            <a:pPr lvl="1" algn="just"/>
            <a:r>
              <a:rPr lang="en-US" sz="26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600" b="1" i="1" baseline="-25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1/2</a:t>
            </a:r>
            <a:r>
              <a:rPr lang="en-US" sz="26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, Branching Ratios, Efficiency calibration</a:t>
            </a:r>
          </a:p>
          <a:p>
            <a:pPr lvl="1" algn="just"/>
            <a:r>
              <a:rPr lang="en-US" sz="26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 publications</a:t>
            </a:r>
            <a:endParaRPr lang="en-US" sz="2000" b="1" i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1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Texas A&amp;M Medical Radioisotopes</a:t>
            </a:r>
          </a:p>
          <a:p>
            <a:pPr lvl="1" algn="just"/>
            <a:r>
              <a:rPr lang="en-US" sz="2600" b="1" i="1" baseline="30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67</a:t>
            </a:r>
            <a:r>
              <a:rPr lang="en-US" sz="26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Cu,</a:t>
            </a:r>
            <a:r>
              <a:rPr lang="en-US" sz="2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baseline="30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99</a:t>
            </a:r>
            <a:r>
              <a:rPr lang="en-US" sz="26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</a:t>
            </a:r>
          </a:p>
          <a:p>
            <a:pPr lvl="1" algn="just"/>
            <a:r>
              <a:rPr lang="en-US" sz="26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publications</a:t>
            </a:r>
            <a:endParaRPr lang="en-US" sz="2000" b="1" i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0426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0"/>
            <a:ext cx="10969943" cy="609600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Mass Chain Evaluation: </a:t>
            </a:r>
            <a:r>
              <a:rPr lang="en-US" sz="2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300 nuclei,  20 A-chains</a:t>
            </a:r>
            <a:endParaRPr lang="en-US" sz="2800" i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68" y="533400"/>
            <a:ext cx="11477810" cy="6324600"/>
          </a:xfrm>
        </p:spPr>
        <p:txBody>
          <a:bodyPr>
            <a:normAutofit fontScale="25000" lnSpcReduction="20000"/>
          </a:bodyPr>
          <a:lstStyle/>
          <a:p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1.</a:t>
            </a:r>
            <a:r>
              <a:rPr lang="en-US" sz="3600" b="1" dirty="0">
                <a:solidFill>
                  <a:srgbClr val="00B050"/>
                </a:solidFill>
              </a:rPr>
              <a:t> </a:t>
            </a:r>
            <a:r>
              <a:rPr lang="en-US" sz="3600" b="1" dirty="0" err="1">
                <a:solidFill>
                  <a:srgbClr val="3E8241"/>
                </a:solidFill>
                <a:hlinkClick r:id="rId2"/>
              </a:rPr>
              <a:t>N.Nica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i="1" dirty="0">
                <a:solidFill>
                  <a:srgbClr val="00B050"/>
                </a:solidFill>
              </a:rPr>
              <a:t>Nuclear Data Sheets for A = 252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dirty="0" err="1">
                <a:solidFill>
                  <a:srgbClr val="00B050"/>
                </a:solidFill>
              </a:rPr>
              <a:t>Nucl.Data</a:t>
            </a:r>
            <a:r>
              <a:rPr lang="en-US" sz="3600" b="1" dirty="0">
                <a:solidFill>
                  <a:srgbClr val="00B050"/>
                </a:solidFill>
              </a:rPr>
              <a:t> Sheets 106, 813 (2005)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00B050"/>
                </a:solidFill>
              </a:rPr>
              <a:t>	8 nuclei: </a:t>
            </a:r>
            <a:r>
              <a:rPr lang="en-US" sz="3600" b="1" baseline="30000" dirty="0">
                <a:solidFill>
                  <a:srgbClr val="00B050"/>
                </a:solidFill>
              </a:rPr>
              <a:t>252</a:t>
            </a:r>
            <a:r>
              <a:rPr lang="en-US" sz="3600" b="1" dirty="0">
                <a:solidFill>
                  <a:srgbClr val="00B050"/>
                </a:solidFill>
              </a:rPr>
              <a:t>Cm, </a:t>
            </a:r>
            <a:r>
              <a:rPr lang="en-US" sz="3600" b="1" baseline="30000" dirty="0">
                <a:solidFill>
                  <a:srgbClr val="00B050"/>
                </a:solidFill>
              </a:rPr>
              <a:t>252</a:t>
            </a:r>
            <a:r>
              <a:rPr lang="en-US" sz="3600" b="1" dirty="0">
                <a:solidFill>
                  <a:srgbClr val="00B050"/>
                </a:solidFill>
              </a:rPr>
              <a:t>Bk, </a:t>
            </a:r>
            <a:r>
              <a:rPr lang="en-US" sz="3600" b="1" baseline="30000" dirty="0">
                <a:solidFill>
                  <a:srgbClr val="00B050"/>
                </a:solidFill>
              </a:rPr>
              <a:t>252</a:t>
            </a:r>
            <a:r>
              <a:rPr lang="en-US" sz="3600" b="1" dirty="0">
                <a:solidFill>
                  <a:srgbClr val="00B050"/>
                </a:solidFill>
              </a:rPr>
              <a:t>Cf, </a:t>
            </a:r>
            <a:r>
              <a:rPr lang="en-US" sz="3600" b="1" baseline="30000" dirty="0">
                <a:solidFill>
                  <a:srgbClr val="00B050"/>
                </a:solidFill>
              </a:rPr>
              <a:t>252</a:t>
            </a:r>
            <a:r>
              <a:rPr lang="en-US" sz="3600" b="1" dirty="0">
                <a:solidFill>
                  <a:srgbClr val="00B050"/>
                </a:solidFill>
              </a:rPr>
              <a:t>Es, </a:t>
            </a:r>
            <a:r>
              <a:rPr lang="en-US" sz="3600" b="1" baseline="30000" dirty="0">
                <a:solidFill>
                  <a:srgbClr val="00B050"/>
                </a:solidFill>
              </a:rPr>
              <a:t>252</a:t>
            </a:r>
            <a:r>
              <a:rPr lang="en-US" sz="3600" b="1" dirty="0">
                <a:solidFill>
                  <a:srgbClr val="00B050"/>
                </a:solidFill>
              </a:rPr>
              <a:t>Fm, </a:t>
            </a:r>
            <a:r>
              <a:rPr lang="en-US" sz="3600" b="1" baseline="30000" dirty="0">
                <a:solidFill>
                  <a:srgbClr val="00B050"/>
                </a:solidFill>
              </a:rPr>
              <a:t>252</a:t>
            </a:r>
            <a:r>
              <a:rPr lang="en-US" sz="3600" b="1" dirty="0">
                <a:solidFill>
                  <a:srgbClr val="00B050"/>
                </a:solidFill>
              </a:rPr>
              <a:t>Md, </a:t>
            </a:r>
            <a:r>
              <a:rPr lang="en-US" sz="3600" b="1" baseline="30000" dirty="0">
                <a:solidFill>
                  <a:srgbClr val="00B050"/>
                </a:solidFill>
              </a:rPr>
              <a:t>252</a:t>
            </a:r>
            <a:r>
              <a:rPr lang="en-US" sz="3600" b="1" dirty="0">
                <a:solidFill>
                  <a:srgbClr val="00B050"/>
                </a:solidFill>
              </a:rPr>
              <a:t>No, </a:t>
            </a:r>
            <a:r>
              <a:rPr lang="en-US" sz="3600" b="1" baseline="30000" dirty="0">
                <a:solidFill>
                  <a:srgbClr val="00B050"/>
                </a:solidFill>
              </a:rPr>
              <a:t>252</a:t>
            </a:r>
            <a:r>
              <a:rPr lang="en-US" sz="3600" b="1" dirty="0">
                <a:solidFill>
                  <a:srgbClr val="00B050"/>
                </a:solidFill>
              </a:rPr>
              <a:t>Lr</a:t>
            </a:r>
          </a:p>
          <a:p>
            <a:endParaRPr lang="en-US" sz="1200" b="1" dirty="0">
              <a:solidFill>
                <a:srgbClr val="00B050"/>
              </a:solidFill>
            </a:endParaRPr>
          </a:p>
          <a:p>
            <a:r>
              <a:rPr lang="en-US" sz="3600" b="1" dirty="0">
                <a:solidFill>
                  <a:srgbClr val="00B050"/>
                </a:solidFill>
              </a:rPr>
              <a:t>2. </a:t>
            </a:r>
            <a:r>
              <a:rPr lang="en-US" sz="3600" b="1" dirty="0" err="1">
                <a:solidFill>
                  <a:srgbClr val="00B050"/>
                </a:solidFill>
                <a:hlinkClick r:id="rId2"/>
              </a:rPr>
              <a:t>N.Nica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i="1" dirty="0">
                <a:solidFill>
                  <a:srgbClr val="00B050"/>
                </a:solidFill>
              </a:rPr>
              <a:t>Nuclear Data Sheets for A = 140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dirty="0" err="1">
                <a:solidFill>
                  <a:srgbClr val="00B050"/>
                </a:solidFill>
              </a:rPr>
              <a:t>Nucl.Data</a:t>
            </a:r>
            <a:r>
              <a:rPr lang="en-US" sz="3600" b="1" dirty="0">
                <a:solidFill>
                  <a:srgbClr val="00B050"/>
                </a:solidFill>
              </a:rPr>
              <a:t> Sheets 108, 1287 (2007)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00B050"/>
                </a:solidFill>
              </a:rPr>
              <a:t>	16 nuclei: </a:t>
            </a:r>
            <a:r>
              <a:rPr lang="en-US" sz="3600" b="1" baseline="30000" dirty="0">
                <a:solidFill>
                  <a:srgbClr val="00B050"/>
                </a:solidFill>
              </a:rPr>
              <a:t>140</a:t>
            </a:r>
            <a:r>
              <a:rPr lang="en-US" sz="3600" b="1" dirty="0">
                <a:solidFill>
                  <a:srgbClr val="00B050"/>
                </a:solidFill>
              </a:rPr>
              <a:t>Te, </a:t>
            </a:r>
            <a:r>
              <a:rPr lang="en-US" sz="3600" b="1" baseline="30000" dirty="0">
                <a:solidFill>
                  <a:srgbClr val="00B050"/>
                </a:solidFill>
              </a:rPr>
              <a:t>140</a:t>
            </a:r>
            <a:r>
              <a:rPr lang="en-US" sz="3600" b="1" dirty="0">
                <a:solidFill>
                  <a:srgbClr val="00B050"/>
                </a:solidFill>
              </a:rPr>
              <a:t>I, </a:t>
            </a:r>
            <a:r>
              <a:rPr lang="en-US" sz="3600" b="1" baseline="30000" dirty="0">
                <a:solidFill>
                  <a:srgbClr val="00B050"/>
                </a:solidFill>
              </a:rPr>
              <a:t>140</a:t>
            </a:r>
            <a:r>
              <a:rPr lang="en-US" sz="3600" b="1" dirty="0">
                <a:solidFill>
                  <a:srgbClr val="00B050"/>
                </a:solidFill>
              </a:rPr>
              <a:t>Xe, </a:t>
            </a:r>
            <a:r>
              <a:rPr lang="en-US" sz="3600" b="1" baseline="30000" dirty="0">
                <a:solidFill>
                  <a:srgbClr val="00B050"/>
                </a:solidFill>
              </a:rPr>
              <a:t>140</a:t>
            </a:r>
            <a:r>
              <a:rPr lang="en-US" sz="3600" b="1" dirty="0">
                <a:solidFill>
                  <a:srgbClr val="00B050"/>
                </a:solidFill>
              </a:rPr>
              <a:t>Cs, </a:t>
            </a:r>
            <a:r>
              <a:rPr lang="en-US" sz="3600" b="1" baseline="30000" dirty="0">
                <a:solidFill>
                  <a:srgbClr val="00B050"/>
                </a:solidFill>
              </a:rPr>
              <a:t>140</a:t>
            </a:r>
            <a:r>
              <a:rPr lang="en-US" sz="3600" b="1" dirty="0">
                <a:solidFill>
                  <a:srgbClr val="00B050"/>
                </a:solidFill>
              </a:rPr>
              <a:t>Ba, </a:t>
            </a:r>
            <a:r>
              <a:rPr lang="en-US" sz="3600" b="1" baseline="30000" dirty="0">
                <a:solidFill>
                  <a:srgbClr val="00B050"/>
                </a:solidFill>
              </a:rPr>
              <a:t>140</a:t>
            </a:r>
            <a:r>
              <a:rPr lang="en-US" sz="3600" b="1" dirty="0">
                <a:solidFill>
                  <a:srgbClr val="00B050"/>
                </a:solidFill>
              </a:rPr>
              <a:t>La, </a:t>
            </a:r>
            <a:r>
              <a:rPr lang="en-US" sz="3600" b="1" baseline="30000" dirty="0">
                <a:solidFill>
                  <a:srgbClr val="00B050"/>
                </a:solidFill>
              </a:rPr>
              <a:t>140</a:t>
            </a:r>
            <a:r>
              <a:rPr lang="en-US" sz="3600" b="1" dirty="0">
                <a:solidFill>
                  <a:srgbClr val="00B050"/>
                </a:solidFill>
              </a:rPr>
              <a:t>Ce, </a:t>
            </a:r>
            <a:r>
              <a:rPr lang="en-US" sz="3600" b="1" baseline="30000" dirty="0">
                <a:solidFill>
                  <a:srgbClr val="00B050"/>
                </a:solidFill>
              </a:rPr>
              <a:t>140</a:t>
            </a:r>
            <a:r>
              <a:rPr lang="en-US" sz="3600" b="1" dirty="0">
                <a:solidFill>
                  <a:srgbClr val="00B050"/>
                </a:solidFill>
              </a:rPr>
              <a:t>Pr, </a:t>
            </a:r>
            <a:r>
              <a:rPr lang="en-US" sz="3600" b="1" baseline="30000" dirty="0">
                <a:solidFill>
                  <a:srgbClr val="00B050"/>
                </a:solidFill>
              </a:rPr>
              <a:t>140</a:t>
            </a:r>
            <a:r>
              <a:rPr lang="en-US" sz="3600" b="1" dirty="0">
                <a:solidFill>
                  <a:srgbClr val="00B050"/>
                </a:solidFill>
              </a:rPr>
              <a:t>Nd, </a:t>
            </a:r>
            <a:r>
              <a:rPr lang="en-US" sz="3600" b="1" baseline="30000" dirty="0">
                <a:solidFill>
                  <a:srgbClr val="00B050"/>
                </a:solidFill>
              </a:rPr>
              <a:t>140</a:t>
            </a:r>
            <a:r>
              <a:rPr lang="en-US" sz="3600" b="1" dirty="0">
                <a:solidFill>
                  <a:srgbClr val="00B050"/>
                </a:solidFill>
              </a:rPr>
              <a:t>Pm, </a:t>
            </a:r>
            <a:r>
              <a:rPr lang="en-US" sz="3600" b="1" baseline="30000" dirty="0">
                <a:solidFill>
                  <a:srgbClr val="00B050"/>
                </a:solidFill>
              </a:rPr>
              <a:t>140</a:t>
            </a:r>
            <a:r>
              <a:rPr lang="en-US" sz="3600" b="1" dirty="0">
                <a:solidFill>
                  <a:srgbClr val="00B050"/>
                </a:solidFill>
              </a:rPr>
              <a:t>Sm, </a:t>
            </a:r>
            <a:r>
              <a:rPr lang="en-US" sz="3600" b="1" baseline="30000" dirty="0">
                <a:solidFill>
                  <a:srgbClr val="00B050"/>
                </a:solidFill>
              </a:rPr>
              <a:t>140</a:t>
            </a:r>
            <a:r>
              <a:rPr lang="en-US" sz="3600" b="1" dirty="0">
                <a:solidFill>
                  <a:srgbClr val="00B050"/>
                </a:solidFill>
              </a:rPr>
              <a:t>Eu, </a:t>
            </a:r>
            <a:r>
              <a:rPr lang="en-US" sz="3600" b="1" baseline="30000" dirty="0">
                <a:solidFill>
                  <a:srgbClr val="00B050"/>
                </a:solidFill>
              </a:rPr>
              <a:t>140</a:t>
            </a:r>
            <a:r>
              <a:rPr lang="en-US" sz="3600" b="1" dirty="0">
                <a:solidFill>
                  <a:srgbClr val="00B050"/>
                </a:solidFill>
              </a:rPr>
              <a:t>Gd, </a:t>
            </a:r>
            <a:r>
              <a:rPr lang="en-US" sz="3600" b="1" baseline="30000" dirty="0">
                <a:solidFill>
                  <a:srgbClr val="00B050"/>
                </a:solidFill>
              </a:rPr>
              <a:t>140</a:t>
            </a:r>
            <a:r>
              <a:rPr lang="en-US" sz="3600" b="1" dirty="0">
                <a:solidFill>
                  <a:srgbClr val="00B050"/>
                </a:solidFill>
              </a:rPr>
              <a:t>Tb, </a:t>
            </a:r>
            <a:r>
              <a:rPr lang="en-US" sz="3600" b="1" baseline="30000" dirty="0">
                <a:solidFill>
                  <a:srgbClr val="00B050"/>
                </a:solidFill>
              </a:rPr>
              <a:t>140</a:t>
            </a:r>
            <a:r>
              <a:rPr lang="en-US" sz="3600" b="1" dirty="0">
                <a:solidFill>
                  <a:srgbClr val="00B050"/>
                </a:solidFill>
              </a:rPr>
              <a:t>Dy, </a:t>
            </a:r>
            <a:r>
              <a:rPr lang="en-US" sz="3600" b="1" baseline="30000" dirty="0">
                <a:solidFill>
                  <a:srgbClr val="00B050"/>
                </a:solidFill>
              </a:rPr>
              <a:t>140</a:t>
            </a:r>
            <a:r>
              <a:rPr lang="en-US" sz="3600" b="1" dirty="0">
                <a:solidFill>
                  <a:srgbClr val="00B050"/>
                </a:solidFill>
              </a:rPr>
              <a:t>Ho</a:t>
            </a:r>
          </a:p>
          <a:p>
            <a:pPr marL="0" indent="0">
              <a:buNone/>
            </a:pPr>
            <a:endParaRPr lang="en-US" sz="1200" b="1" dirty="0">
              <a:solidFill>
                <a:srgbClr val="00B050"/>
              </a:solidFill>
            </a:endParaRPr>
          </a:p>
          <a:p>
            <a:r>
              <a:rPr lang="en-US" sz="3600" b="1" dirty="0">
                <a:solidFill>
                  <a:srgbClr val="00B050"/>
                </a:solidFill>
              </a:rPr>
              <a:t>3. </a:t>
            </a:r>
            <a:r>
              <a:rPr lang="en-US" sz="3600" b="1" dirty="0" err="1">
                <a:solidFill>
                  <a:srgbClr val="00B050"/>
                </a:solidFill>
                <a:hlinkClick r:id="rId3"/>
              </a:rPr>
              <a:t>D.Abriola</a:t>
            </a:r>
            <a:r>
              <a:rPr lang="en-US" sz="3600" b="1" dirty="0">
                <a:solidFill>
                  <a:srgbClr val="00B050"/>
                </a:solidFill>
              </a:rPr>
              <a:t> </a:t>
            </a:r>
            <a:r>
              <a:rPr lang="en-US" sz="3600" b="1" i="1" dirty="0">
                <a:solidFill>
                  <a:srgbClr val="00B050"/>
                </a:solidFill>
              </a:rPr>
              <a:t>et al</a:t>
            </a:r>
            <a:r>
              <a:rPr lang="en-US" sz="3600" b="1" dirty="0">
                <a:solidFill>
                  <a:srgbClr val="00B050"/>
                </a:solidFill>
              </a:rPr>
              <a:t>., </a:t>
            </a:r>
            <a:r>
              <a:rPr lang="en-US" sz="3600" b="1" i="1" dirty="0">
                <a:solidFill>
                  <a:srgbClr val="00B050"/>
                </a:solidFill>
              </a:rPr>
              <a:t>Nuclear Data Sheets for A = 84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dirty="0" err="1">
                <a:solidFill>
                  <a:srgbClr val="00B050"/>
                </a:solidFill>
              </a:rPr>
              <a:t>Nucl.Data</a:t>
            </a:r>
            <a:r>
              <a:rPr lang="en-US" sz="3600" b="1" dirty="0">
                <a:solidFill>
                  <a:srgbClr val="00B050"/>
                </a:solidFill>
              </a:rPr>
              <a:t> Sheets 110, 2815 (2009)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00B050"/>
                </a:solidFill>
              </a:rPr>
              <a:t>	1 nucleus:  </a:t>
            </a:r>
            <a:r>
              <a:rPr lang="en-US" sz="3600" b="1" baseline="30000" dirty="0">
                <a:solidFill>
                  <a:srgbClr val="00B050"/>
                </a:solidFill>
              </a:rPr>
              <a:t>84</a:t>
            </a:r>
            <a:r>
              <a:rPr lang="en-US" sz="3600" b="1" dirty="0">
                <a:solidFill>
                  <a:srgbClr val="00B050"/>
                </a:solidFill>
              </a:rPr>
              <a:t>Y</a:t>
            </a:r>
          </a:p>
          <a:p>
            <a:pPr marL="0" indent="0">
              <a:buNone/>
            </a:pPr>
            <a:endParaRPr lang="en-US" sz="1200" b="1" dirty="0">
              <a:solidFill>
                <a:srgbClr val="00B050"/>
              </a:solidFill>
            </a:endParaRPr>
          </a:p>
          <a:p>
            <a:r>
              <a:rPr lang="en-US" sz="3600" b="1" dirty="0">
                <a:solidFill>
                  <a:srgbClr val="00B050"/>
                </a:solidFill>
              </a:rPr>
              <a:t>4. </a:t>
            </a:r>
            <a:r>
              <a:rPr lang="en-US" sz="3600" b="1" dirty="0" err="1">
                <a:solidFill>
                  <a:srgbClr val="00B050"/>
                </a:solidFill>
                <a:hlinkClick r:id="rId2"/>
              </a:rPr>
              <a:t>N.Nica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i="1" dirty="0">
                <a:solidFill>
                  <a:srgbClr val="00B050"/>
                </a:solidFill>
              </a:rPr>
              <a:t>Nuclear Data Sheets for A = 147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dirty="0" err="1">
                <a:solidFill>
                  <a:srgbClr val="00B050"/>
                </a:solidFill>
              </a:rPr>
              <a:t>Nucl.Data</a:t>
            </a:r>
            <a:r>
              <a:rPr lang="en-US" sz="3600" b="1" dirty="0">
                <a:solidFill>
                  <a:srgbClr val="00B050"/>
                </a:solidFill>
              </a:rPr>
              <a:t> Sheets 110, 749 (2009)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00B050"/>
                </a:solidFill>
              </a:rPr>
              <a:t>	16 nuclei:</a:t>
            </a:r>
            <a:r>
              <a:rPr lang="en-US" sz="3600" b="1" baseline="30000" dirty="0">
                <a:solidFill>
                  <a:srgbClr val="00B050"/>
                </a:solidFill>
              </a:rPr>
              <a:t> 147</a:t>
            </a:r>
            <a:r>
              <a:rPr lang="en-US" sz="3600" b="1" dirty="0">
                <a:solidFill>
                  <a:srgbClr val="00B050"/>
                </a:solidFill>
              </a:rPr>
              <a:t>Xe, </a:t>
            </a:r>
            <a:r>
              <a:rPr lang="en-US" sz="3600" b="1" baseline="30000" dirty="0">
                <a:solidFill>
                  <a:srgbClr val="00B050"/>
                </a:solidFill>
              </a:rPr>
              <a:t>147</a:t>
            </a:r>
            <a:r>
              <a:rPr lang="en-US" sz="3600" b="1" dirty="0">
                <a:solidFill>
                  <a:srgbClr val="00B050"/>
                </a:solidFill>
              </a:rPr>
              <a:t>Cs, </a:t>
            </a:r>
            <a:r>
              <a:rPr lang="en-US" sz="3600" b="1" baseline="30000" dirty="0">
                <a:solidFill>
                  <a:srgbClr val="00B050"/>
                </a:solidFill>
              </a:rPr>
              <a:t>147</a:t>
            </a:r>
            <a:r>
              <a:rPr lang="en-US" sz="3600" b="1" dirty="0">
                <a:solidFill>
                  <a:srgbClr val="00B050"/>
                </a:solidFill>
              </a:rPr>
              <a:t>Ba, </a:t>
            </a:r>
            <a:r>
              <a:rPr lang="en-US" sz="3600" b="1" baseline="30000" dirty="0">
                <a:solidFill>
                  <a:srgbClr val="00B050"/>
                </a:solidFill>
              </a:rPr>
              <a:t>147</a:t>
            </a:r>
            <a:r>
              <a:rPr lang="en-US" sz="3600" b="1" dirty="0">
                <a:solidFill>
                  <a:srgbClr val="00B050"/>
                </a:solidFill>
              </a:rPr>
              <a:t>La, </a:t>
            </a:r>
            <a:r>
              <a:rPr lang="en-US" sz="3600" b="1" baseline="30000" dirty="0">
                <a:solidFill>
                  <a:srgbClr val="00B050"/>
                </a:solidFill>
              </a:rPr>
              <a:t>147</a:t>
            </a:r>
            <a:r>
              <a:rPr lang="en-US" sz="3600" b="1" dirty="0">
                <a:solidFill>
                  <a:srgbClr val="00B050"/>
                </a:solidFill>
              </a:rPr>
              <a:t>Ce, </a:t>
            </a:r>
            <a:r>
              <a:rPr lang="en-US" sz="3600" b="1" baseline="30000" dirty="0">
                <a:solidFill>
                  <a:srgbClr val="00B050"/>
                </a:solidFill>
              </a:rPr>
              <a:t>147</a:t>
            </a:r>
            <a:r>
              <a:rPr lang="en-US" sz="3600" b="1" dirty="0">
                <a:solidFill>
                  <a:srgbClr val="00B050"/>
                </a:solidFill>
              </a:rPr>
              <a:t>Pr, </a:t>
            </a:r>
            <a:r>
              <a:rPr lang="en-US" sz="3600" b="1" baseline="30000" dirty="0">
                <a:solidFill>
                  <a:srgbClr val="00B050"/>
                </a:solidFill>
              </a:rPr>
              <a:t>147</a:t>
            </a:r>
            <a:r>
              <a:rPr lang="en-US" sz="3600" b="1" dirty="0">
                <a:solidFill>
                  <a:srgbClr val="00B050"/>
                </a:solidFill>
              </a:rPr>
              <a:t>Nd, </a:t>
            </a:r>
            <a:r>
              <a:rPr lang="en-US" sz="3600" b="1" baseline="30000" dirty="0">
                <a:solidFill>
                  <a:srgbClr val="00B050"/>
                </a:solidFill>
              </a:rPr>
              <a:t>147</a:t>
            </a:r>
            <a:r>
              <a:rPr lang="en-US" sz="3600" b="1" dirty="0">
                <a:solidFill>
                  <a:srgbClr val="00B050"/>
                </a:solidFill>
              </a:rPr>
              <a:t>Pm, </a:t>
            </a:r>
            <a:r>
              <a:rPr lang="en-US" sz="3600" b="1" baseline="30000" dirty="0">
                <a:solidFill>
                  <a:srgbClr val="00B050"/>
                </a:solidFill>
              </a:rPr>
              <a:t>147</a:t>
            </a:r>
            <a:r>
              <a:rPr lang="en-US" sz="3600" b="1" dirty="0">
                <a:solidFill>
                  <a:srgbClr val="00B050"/>
                </a:solidFill>
              </a:rPr>
              <a:t>Sm, </a:t>
            </a:r>
            <a:r>
              <a:rPr lang="en-US" sz="3600" b="1" baseline="30000" dirty="0">
                <a:solidFill>
                  <a:srgbClr val="00B050"/>
                </a:solidFill>
              </a:rPr>
              <a:t>147</a:t>
            </a:r>
            <a:r>
              <a:rPr lang="en-US" sz="3600" b="1" dirty="0">
                <a:solidFill>
                  <a:srgbClr val="00B050"/>
                </a:solidFill>
              </a:rPr>
              <a:t>Eu, </a:t>
            </a:r>
            <a:r>
              <a:rPr lang="en-US" sz="3600" b="1" baseline="30000" dirty="0">
                <a:solidFill>
                  <a:srgbClr val="00B050"/>
                </a:solidFill>
              </a:rPr>
              <a:t>147</a:t>
            </a:r>
            <a:r>
              <a:rPr lang="en-US" sz="3600" b="1" dirty="0">
                <a:solidFill>
                  <a:srgbClr val="00B050"/>
                </a:solidFill>
              </a:rPr>
              <a:t>Gd, </a:t>
            </a:r>
            <a:r>
              <a:rPr lang="en-US" sz="3600" b="1" baseline="30000" dirty="0">
                <a:solidFill>
                  <a:srgbClr val="00B050"/>
                </a:solidFill>
              </a:rPr>
              <a:t>147</a:t>
            </a:r>
            <a:r>
              <a:rPr lang="en-US" sz="3600" b="1" dirty="0">
                <a:solidFill>
                  <a:srgbClr val="00B050"/>
                </a:solidFill>
              </a:rPr>
              <a:t>Tb, </a:t>
            </a:r>
            <a:r>
              <a:rPr lang="en-US" sz="3600" b="1" baseline="30000" dirty="0">
                <a:solidFill>
                  <a:srgbClr val="00B050"/>
                </a:solidFill>
              </a:rPr>
              <a:t>147</a:t>
            </a:r>
            <a:r>
              <a:rPr lang="en-US" sz="3600" b="1" dirty="0">
                <a:solidFill>
                  <a:srgbClr val="00B050"/>
                </a:solidFill>
              </a:rPr>
              <a:t>Dy, </a:t>
            </a:r>
            <a:r>
              <a:rPr lang="en-US" sz="3600" b="1" baseline="30000" dirty="0">
                <a:solidFill>
                  <a:srgbClr val="00B050"/>
                </a:solidFill>
              </a:rPr>
              <a:t>147</a:t>
            </a:r>
            <a:r>
              <a:rPr lang="en-US" sz="3600" b="1" dirty="0">
                <a:solidFill>
                  <a:srgbClr val="00B050"/>
                </a:solidFill>
              </a:rPr>
              <a:t>Ho, </a:t>
            </a:r>
            <a:r>
              <a:rPr lang="en-US" sz="3600" b="1" baseline="30000" dirty="0">
                <a:solidFill>
                  <a:srgbClr val="00B050"/>
                </a:solidFill>
              </a:rPr>
              <a:t>147</a:t>
            </a:r>
            <a:r>
              <a:rPr lang="en-US" sz="3600" b="1" dirty="0">
                <a:solidFill>
                  <a:srgbClr val="00B050"/>
                </a:solidFill>
              </a:rPr>
              <a:t>Er, </a:t>
            </a:r>
            <a:r>
              <a:rPr lang="en-US" sz="3600" b="1" baseline="30000" dirty="0">
                <a:solidFill>
                  <a:srgbClr val="00B050"/>
                </a:solidFill>
              </a:rPr>
              <a:t>147</a:t>
            </a:r>
            <a:r>
              <a:rPr lang="en-US" sz="3600" b="1" dirty="0">
                <a:solidFill>
                  <a:srgbClr val="00B050"/>
                </a:solidFill>
              </a:rPr>
              <a:t>Tm</a:t>
            </a:r>
          </a:p>
          <a:p>
            <a:pPr marL="0" indent="0">
              <a:buNone/>
            </a:pPr>
            <a:endParaRPr lang="en-US" sz="1200" b="1" dirty="0">
              <a:solidFill>
                <a:srgbClr val="00B050"/>
              </a:solidFill>
            </a:endParaRPr>
          </a:p>
          <a:p>
            <a:r>
              <a:rPr lang="en-US" sz="3600" b="1" dirty="0">
                <a:solidFill>
                  <a:srgbClr val="00B050"/>
                </a:solidFill>
              </a:rPr>
              <a:t>5. </a:t>
            </a:r>
            <a:r>
              <a:rPr lang="en-US" sz="3600" b="1" dirty="0" err="1">
                <a:solidFill>
                  <a:srgbClr val="00B050"/>
                </a:solidFill>
                <a:hlinkClick r:id="rId2"/>
              </a:rPr>
              <a:t>N.Nica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i="1" dirty="0">
                <a:solidFill>
                  <a:srgbClr val="00B050"/>
                </a:solidFill>
              </a:rPr>
              <a:t>Nuclear Data Sheets for A = 97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dirty="0" err="1">
                <a:solidFill>
                  <a:srgbClr val="00B050"/>
                </a:solidFill>
              </a:rPr>
              <a:t>Nucl.Data</a:t>
            </a:r>
            <a:r>
              <a:rPr lang="en-US" sz="3600" b="1" dirty="0">
                <a:solidFill>
                  <a:srgbClr val="00B050"/>
                </a:solidFill>
              </a:rPr>
              <a:t> Sheets 111, 525 (2010)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00B050"/>
                </a:solidFill>
              </a:rPr>
              <a:t>	14 nuclei:</a:t>
            </a:r>
            <a:r>
              <a:rPr lang="en-US" sz="3600" b="1" baseline="30000" dirty="0">
                <a:solidFill>
                  <a:srgbClr val="00B050"/>
                </a:solidFill>
              </a:rPr>
              <a:t> 97</a:t>
            </a:r>
            <a:r>
              <a:rPr lang="en-US" sz="3600" b="1" dirty="0">
                <a:solidFill>
                  <a:srgbClr val="00B050"/>
                </a:solidFill>
              </a:rPr>
              <a:t>Br, </a:t>
            </a:r>
            <a:r>
              <a:rPr lang="en-US" sz="3600" b="1" baseline="30000" dirty="0">
                <a:solidFill>
                  <a:srgbClr val="00B050"/>
                </a:solidFill>
              </a:rPr>
              <a:t>97</a:t>
            </a:r>
            <a:r>
              <a:rPr lang="en-US" sz="3600" b="1" dirty="0">
                <a:solidFill>
                  <a:srgbClr val="00B050"/>
                </a:solidFill>
              </a:rPr>
              <a:t>Kr, </a:t>
            </a:r>
            <a:r>
              <a:rPr lang="en-US" sz="3600" b="1" baseline="30000" dirty="0">
                <a:solidFill>
                  <a:srgbClr val="00B050"/>
                </a:solidFill>
              </a:rPr>
              <a:t>97</a:t>
            </a:r>
            <a:r>
              <a:rPr lang="en-US" sz="3600" b="1" dirty="0">
                <a:solidFill>
                  <a:srgbClr val="00B050"/>
                </a:solidFill>
              </a:rPr>
              <a:t>Rb, </a:t>
            </a:r>
            <a:r>
              <a:rPr lang="en-US" sz="3600" b="1" baseline="30000" dirty="0">
                <a:solidFill>
                  <a:srgbClr val="00B050"/>
                </a:solidFill>
              </a:rPr>
              <a:t>97</a:t>
            </a:r>
            <a:r>
              <a:rPr lang="en-US" sz="3600" b="1" dirty="0">
                <a:solidFill>
                  <a:srgbClr val="00B050"/>
                </a:solidFill>
              </a:rPr>
              <a:t>Sr, </a:t>
            </a:r>
            <a:r>
              <a:rPr lang="en-US" sz="3600" b="1" baseline="30000" dirty="0">
                <a:solidFill>
                  <a:srgbClr val="00B050"/>
                </a:solidFill>
              </a:rPr>
              <a:t>97</a:t>
            </a:r>
            <a:r>
              <a:rPr lang="en-US" sz="3600" b="1" dirty="0">
                <a:solidFill>
                  <a:srgbClr val="00B050"/>
                </a:solidFill>
              </a:rPr>
              <a:t>Y, </a:t>
            </a:r>
            <a:r>
              <a:rPr lang="en-US" sz="3600" b="1" baseline="30000" dirty="0">
                <a:solidFill>
                  <a:srgbClr val="00B050"/>
                </a:solidFill>
              </a:rPr>
              <a:t>97</a:t>
            </a:r>
            <a:r>
              <a:rPr lang="en-US" sz="3600" b="1" dirty="0">
                <a:solidFill>
                  <a:srgbClr val="00B050"/>
                </a:solidFill>
              </a:rPr>
              <a:t>Zr, </a:t>
            </a:r>
            <a:r>
              <a:rPr lang="en-US" sz="3600" b="1" baseline="30000" dirty="0">
                <a:solidFill>
                  <a:srgbClr val="00B050"/>
                </a:solidFill>
              </a:rPr>
              <a:t>97</a:t>
            </a:r>
            <a:r>
              <a:rPr lang="en-US" sz="3600" b="1" dirty="0">
                <a:solidFill>
                  <a:srgbClr val="00B050"/>
                </a:solidFill>
              </a:rPr>
              <a:t>Nb, </a:t>
            </a:r>
            <a:r>
              <a:rPr lang="en-US" sz="3600" b="1" baseline="30000" dirty="0">
                <a:solidFill>
                  <a:srgbClr val="00B050"/>
                </a:solidFill>
              </a:rPr>
              <a:t>97</a:t>
            </a:r>
            <a:r>
              <a:rPr lang="en-US" sz="3600" b="1" dirty="0">
                <a:solidFill>
                  <a:srgbClr val="00B050"/>
                </a:solidFill>
              </a:rPr>
              <a:t>Mo, </a:t>
            </a:r>
            <a:r>
              <a:rPr lang="en-US" sz="3600" b="1" baseline="30000" dirty="0">
                <a:solidFill>
                  <a:srgbClr val="00B050"/>
                </a:solidFill>
              </a:rPr>
              <a:t>97</a:t>
            </a:r>
            <a:r>
              <a:rPr lang="en-US" sz="3600" b="1" dirty="0">
                <a:solidFill>
                  <a:srgbClr val="00B050"/>
                </a:solidFill>
              </a:rPr>
              <a:t>Tc, </a:t>
            </a:r>
            <a:r>
              <a:rPr lang="en-US" sz="3600" b="1" baseline="30000" dirty="0">
                <a:solidFill>
                  <a:srgbClr val="00B050"/>
                </a:solidFill>
              </a:rPr>
              <a:t>97</a:t>
            </a:r>
            <a:r>
              <a:rPr lang="en-US" sz="3600" b="1" dirty="0">
                <a:solidFill>
                  <a:srgbClr val="00B050"/>
                </a:solidFill>
              </a:rPr>
              <a:t>Ru, </a:t>
            </a:r>
            <a:r>
              <a:rPr lang="en-US" sz="3600" b="1" baseline="30000" dirty="0">
                <a:solidFill>
                  <a:srgbClr val="00B050"/>
                </a:solidFill>
              </a:rPr>
              <a:t>97</a:t>
            </a:r>
            <a:r>
              <a:rPr lang="en-US" sz="3600" b="1" dirty="0">
                <a:solidFill>
                  <a:srgbClr val="00B050"/>
                </a:solidFill>
              </a:rPr>
              <a:t>Rh, </a:t>
            </a:r>
            <a:r>
              <a:rPr lang="en-US" sz="3600" b="1" baseline="30000" dirty="0">
                <a:solidFill>
                  <a:srgbClr val="00B050"/>
                </a:solidFill>
              </a:rPr>
              <a:t>97</a:t>
            </a:r>
            <a:r>
              <a:rPr lang="en-US" sz="3600" b="1" dirty="0">
                <a:solidFill>
                  <a:srgbClr val="00B050"/>
                </a:solidFill>
              </a:rPr>
              <a:t>Pd, </a:t>
            </a:r>
            <a:r>
              <a:rPr lang="en-US" sz="3600" b="1" baseline="30000" dirty="0">
                <a:solidFill>
                  <a:srgbClr val="00B050"/>
                </a:solidFill>
              </a:rPr>
              <a:t>97</a:t>
            </a:r>
            <a:r>
              <a:rPr lang="en-US" sz="3600" b="1" dirty="0">
                <a:solidFill>
                  <a:srgbClr val="00B050"/>
                </a:solidFill>
              </a:rPr>
              <a:t>Ag, </a:t>
            </a:r>
            <a:r>
              <a:rPr lang="en-US" sz="3600" b="1" baseline="30000" dirty="0">
                <a:solidFill>
                  <a:srgbClr val="00B050"/>
                </a:solidFill>
              </a:rPr>
              <a:t>97</a:t>
            </a:r>
            <a:r>
              <a:rPr lang="en-US" sz="3600" b="1" dirty="0">
                <a:solidFill>
                  <a:srgbClr val="00B050"/>
                </a:solidFill>
              </a:rPr>
              <a:t>Cd</a:t>
            </a:r>
          </a:p>
          <a:p>
            <a:pPr marL="0" indent="0">
              <a:buNone/>
            </a:pPr>
            <a:endParaRPr lang="en-US" sz="1600" b="1" dirty="0">
              <a:solidFill>
                <a:srgbClr val="00B050"/>
              </a:solidFill>
            </a:endParaRPr>
          </a:p>
          <a:p>
            <a:r>
              <a:rPr lang="en-US" sz="3600" b="1" dirty="0">
                <a:solidFill>
                  <a:srgbClr val="00B050"/>
                </a:solidFill>
              </a:rPr>
              <a:t>6. </a:t>
            </a:r>
            <a:r>
              <a:rPr lang="en-US" sz="3600" b="1" dirty="0" err="1">
                <a:solidFill>
                  <a:srgbClr val="00B050"/>
                </a:solidFill>
                <a:hlinkClick r:id="rId4"/>
              </a:rPr>
              <a:t>J.Cameron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dirty="0" err="1">
                <a:solidFill>
                  <a:srgbClr val="00B050"/>
                </a:solidFill>
                <a:hlinkClick r:id="rId5"/>
              </a:rPr>
              <a:t>J.Chen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dirty="0" err="1">
                <a:solidFill>
                  <a:srgbClr val="00B050"/>
                </a:solidFill>
                <a:hlinkClick r:id="rId6"/>
              </a:rPr>
              <a:t>B.Singh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dirty="0" err="1">
                <a:solidFill>
                  <a:srgbClr val="00B050"/>
                </a:solidFill>
                <a:hlinkClick r:id="rId2"/>
              </a:rPr>
              <a:t>N.Nica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i="1" dirty="0">
                <a:solidFill>
                  <a:srgbClr val="00B050"/>
                </a:solidFill>
              </a:rPr>
              <a:t>Nuclear Data Sheets for A = 37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dirty="0" err="1">
                <a:solidFill>
                  <a:srgbClr val="00B050"/>
                </a:solidFill>
              </a:rPr>
              <a:t>Nucl.Data</a:t>
            </a:r>
            <a:r>
              <a:rPr lang="en-US" sz="3600" b="1" dirty="0">
                <a:solidFill>
                  <a:srgbClr val="00B050"/>
                </a:solidFill>
              </a:rPr>
              <a:t> Sheets 113, 365 (2012)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00B050"/>
                </a:solidFill>
              </a:rPr>
              <a:t>	10 nuclei: </a:t>
            </a:r>
            <a:r>
              <a:rPr lang="en-US" sz="3600" b="1" baseline="30000" dirty="0">
                <a:solidFill>
                  <a:srgbClr val="00B050"/>
                </a:solidFill>
              </a:rPr>
              <a:t>37</a:t>
            </a:r>
            <a:r>
              <a:rPr lang="en-US" sz="3600" b="1" dirty="0">
                <a:solidFill>
                  <a:srgbClr val="00B050"/>
                </a:solidFill>
              </a:rPr>
              <a:t>Na, </a:t>
            </a:r>
            <a:r>
              <a:rPr lang="en-US" sz="3600" b="1" baseline="30000" dirty="0">
                <a:solidFill>
                  <a:srgbClr val="00B050"/>
                </a:solidFill>
              </a:rPr>
              <a:t>37</a:t>
            </a:r>
            <a:r>
              <a:rPr lang="en-US" sz="3600" b="1" dirty="0">
                <a:solidFill>
                  <a:srgbClr val="00B050"/>
                </a:solidFill>
              </a:rPr>
              <a:t>Mg, </a:t>
            </a:r>
            <a:r>
              <a:rPr lang="en-US" sz="3600" b="1" baseline="30000" dirty="0">
                <a:solidFill>
                  <a:srgbClr val="00B050"/>
                </a:solidFill>
              </a:rPr>
              <a:t>37</a:t>
            </a:r>
            <a:r>
              <a:rPr lang="en-US" sz="3600" b="1" dirty="0">
                <a:solidFill>
                  <a:srgbClr val="00B050"/>
                </a:solidFill>
              </a:rPr>
              <a:t>Al, </a:t>
            </a:r>
            <a:r>
              <a:rPr lang="en-US" sz="3600" b="1" baseline="30000" dirty="0">
                <a:solidFill>
                  <a:srgbClr val="00B050"/>
                </a:solidFill>
              </a:rPr>
              <a:t>37</a:t>
            </a:r>
            <a:r>
              <a:rPr lang="en-US" sz="3600" b="1" dirty="0">
                <a:solidFill>
                  <a:srgbClr val="00B050"/>
                </a:solidFill>
              </a:rPr>
              <a:t>Si, </a:t>
            </a:r>
            <a:r>
              <a:rPr lang="en-US" sz="3600" b="1" baseline="30000" dirty="0">
                <a:solidFill>
                  <a:srgbClr val="00B050"/>
                </a:solidFill>
              </a:rPr>
              <a:t>37</a:t>
            </a:r>
            <a:r>
              <a:rPr lang="en-US" sz="3600" b="1" dirty="0">
                <a:solidFill>
                  <a:srgbClr val="00B050"/>
                </a:solidFill>
              </a:rPr>
              <a:t>P, </a:t>
            </a:r>
            <a:r>
              <a:rPr lang="en-US" sz="3600" b="1" baseline="30000" dirty="0">
                <a:solidFill>
                  <a:srgbClr val="00B050"/>
                </a:solidFill>
              </a:rPr>
              <a:t>37</a:t>
            </a:r>
            <a:r>
              <a:rPr lang="en-US" sz="3600" b="1" dirty="0">
                <a:solidFill>
                  <a:srgbClr val="00B050"/>
                </a:solidFill>
              </a:rPr>
              <a:t>S, </a:t>
            </a:r>
            <a:r>
              <a:rPr lang="en-US" sz="3600" b="1" baseline="30000" dirty="0">
                <a:solidFill>
                  <a:srgbClr val="00B050"/>
                </a:solidFill>
              </a:rPr>
              <a:t>37</a:t>
            </a:r>
            <a:r>
              <a:rPr lang="en-US" sz="3600" b="1" dirty="0">
                <a:solidFill>
                  <a:srgbClr val="00B050"/>
                </a:solidFill>
              </a:rPr>
              <a:t>Cl, </a:t>
            </a:r>
            <a:r>
              <a:rPr lang="en-US" sz="3600" b="1" baseline="30000" dirty="0">
                <a:solidFill>
                  <a:srgbClr val="00B050"/>
                </a:solidFill>
              </a:rPr>
              <a:t>37</a:t>
            </a:r>
            <a:r>
              <a:rPr lang="en-US" sz="3600" b="1" dirty="0">
                <a:solidFill>
                  <a:srgbClr val="00B050"/>
                </a:solidFill>
              </a:rPr>
              <a:t>Ar, </a:t>
            </a:r>
            <a:r>
              <a:rPr lang="en-US" sz="3600" b="1" baseline="30000" dirty="0">
                <a:solidFill>
                  <a:srgbClr val="00B050"/>
                </a:solidFill>
              </a:rPr>
              <a:t>37</a:t>
            </a:r>
            <a:r>
              <a:rPr lang="en-US" sz="3600" b="1" dirty="0">
                <a:solidFill>
                  <a:srgbClr val="00B050"/>
                </a:solidFill>
              </a:rPr>
              <a:t>K, </a:t>
            </a:r>
            <a:r>
              <a:rPr lang="en-US" sz="3600" b="1" baseline="30000" dirty="0">
                <a:solidFill>
                  <a:srgbClr val="00B050"/>
                </a:solidFill>
              </a:rPr>
              <a:t>37</a:t>
            </a:r>
            <a:r>
              <a:rPr lang="en-US" sz="3600" b="1" dirty="0">
                <a:solidFill>
                  <a:srgbClr val="00B050"/>
                </a:solidFill>
              </a:rPr>
              <a:t>Ca</a:t>
            </a:r>
          </a:p>
          <a:p>
            <a:pPr marL="0" indent="0">
              <a:buNone/>
            </a:pPr>
            <a:endParaRPr lang="en-US" sz="1600" b="1" dirty="0">
              <a:solidFill>
                <a:srgbClr val="00B050"/>
              </a:solidFill>
            </a:endParaRPr>
          </a:p>
          <a:p>
            <a:r>
              <a:rPr lang="en-US" sz="3600" b="1" dirty="0">
                <a:solidFill>
                  <a:srgbClr val="00B050"/>
                </a:solidFill>
              </a:rPr>
              <a:t>7. </a:t>
            </a:r>
            <a:r>
              <a:rPr lang="en-US" sz="3600" b="1" dirty="0" err="1">
                <a:solidFill>
                  <a:srgbClr val="00B050"/>
                </a:solidFill>
                <a:hlinkClick r:id="rId2"/>
              </a:rPr>
              <a:t>N.Nica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dirty="0" err="1">
                <a:solidFill>
                  <a:srgbClr val="00B050"/>
                </a:solidFill>
                <a:hlinkClick r:id="rId4"/>
              </a:rPr>
              <a:t>J.Cameron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dirty="0" err="1">
                <a:solidFill>
                  <a:srgbClr val="00B050"/>
                </a:solidFill>
                <a:hlinkClick r:id="rId6"/>
              </a:rPr>
              <a:t>B.Singh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i="1" dirty="0">
                <a:solidFill>
                  <a:srgbClr val="00B050"/>
                </a:solidFill>
              </a:rPr>
              <a:t>Nuclear Data Sheets for A = 36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dirty="0" err="1">
                <a:solidFill>
                  <a:srgbClr val="00B050"/>
                </a:solidFill>
              </a:rPr>
              <a:t>Nucl.Data</a:t>
            </a:r>
            <a:r>
              <a:rPr lang="en-US" sz="3600" b="1" dirty="0">
                <a:solidFill>
                  <a:srgbClr val="00B050"/>
                </a:solidFill>
              </a:rPr>
              <a:t> Sheets 113, 1 (2012)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00B050"/>
                </a:solidFill>
              </a:rPr>
              <a:t>	10 nuclei: </a:t>
            </a:r>
            <a:r>
              <a:rPr lang="en-US" sz="3600" b="1" baseline="30000" dirty="0">
                <a:solidFill>
                  <a:srgbClr val="00B050"/>
                </a:solidFill>
              </a:rPr>
              <a:t>36</a:t>
            </a:r>
            <a:r>
              <a:rPr lang="en-US" sz="3600" b="1" dirty="0">
                <a:solidFill>
                  <a:srgbClr val="00B050"/>
                </a:solidFill>
              </a:rPr>
              <a:t>Na, </a:t>
            </a:r>
            <a:r>
              <a:rPr lang="en-US" sz="3600" b="1" baseline="30000" dirty="0">
                <a:solidFill>
                  <a:srgbClr val="00B050"/>
                </a:solidFill>
              </a:rPr>
              <a:t>36</a:t>
            </a:r>
            <a:r>
              <a:rPr lang="en-US" sz="3600" b="1" dirty="0">
                <a:solidFill>
                  <a:srgbClr val="00B050"/>
                </a:solidFill>
              </a:rPr>
              <a:t>Mg, </a:t>
            </a:r>
            <a:r>
              <a:rPr lang="en-US" sz="3600" b="1" baseline="30000" dirty="0">
                <a:solidFill>
                  <a:srgbClr val="00B050"/>
                </a:solidFill>
              </a:rPr>
              <a:t>36</a:t>
            </a:r>
            <a:r>
              <a:rPr lang="en-US" sz="3600" b="1" dirty="0">
                <a:solidFill>
                  <a:srgbClr val="00B050"/>
                </a:solidFill>
              </a:rPr>
              <a:t>Al, </a:t>
            </a:r>
            <a:r>
              <a:rPr lang="en-US" sz="3600" b="1" baseline="30000" dirty="0">
                <a:solidFill>
                  <a:srgbClr val="00B050"/>
                </a:solidFill>
              </a:rPr>
              <a:t>36</a:t>
            </a:r>
            <a:r>
              <a:rPr lang="en-US" sz="3600" b="1" dirty="0">
                <a:solidFill>
                  <a:srgbClr val="00B050"/>
                </a:solidFill>
              </a:rPr>
              <a:t>Si, </a:t>
            </a:r>
            <a:r>
              <a:rPr lang="en-US" sz="3600" b="1" baseline="30000" dirty="0">
                <a:solidFill>
                  <a:srgbClr val="00B050"/>
                </a:solidFill>
              </a:rPr>
              <a:t>36</a:t>
            </a:r>
            <a:r>
              <a:rPr lang="en-US" sz="3600" b="1" dirty="0">
                <a:solidFill>
                  <a:srgbClr val="00B050"/>
                </a:solidFill>
              </a:rPr>
              <a:t>P, </a:t>
            </a:r>
            <a:r>
              <a:rPr lang="en-US" sz="3600" b="1" baseline="30000" dirty="0">
                <a:solidFill>
                  <a:srgbClr val="00B050"/>
                </a:solidFill>
              </a:rPr>
              <a:t>36</a:t>
            </a:r>
            <a:r>
              <a:rPr lang="en-US" sz="3600" b="1" dirty="0">
                <a:solidFill>
                  <a:srgbClr val="00B050"/>
                </a:solidFill>
              </a:rPr>
              <a:t>S, </a:t>
            </a:r>
            <a:r>
              <a:rPr lang="en-US" sz="3600" b="1" baseline="30000" dirty="0">
                <a:solidFill>
                  <a:srgbClr val="00B050"/>
                </a:solidFill>
              </a:rPr>
              <a:t>36</a:t>
            </a:r>
            <a:r>
              <a:rPr lang="en-US" sz="3600" b="1" dirty="0">
                <a:solidFill>
                  <a:srgbClr val="00B050"/>
                </a:solidFill>
              </a:rPr>
              <a:t>Cl, </a:t>
            </a:r>
            <a:r>
              <a:rPr lang="en-US" sz="3600" b="1" baseline="30000" dirty="0">
                <a:solidFill>
                  <a:srgbClr val="00B050"/>
                </a:solidFill>
              </a:rPr>
              <a:t>36</a:t>
            </a:r>
            <a:r>
              <a:rPr lang="en-US" sz="3600" b="1" dirty="0">
                <a:solidFill>
                  <a:srgbClr val="00B050"/>
                </a:solidFill>
              </a:rPr>
              <a:t>Ar, </a:t>
            </a:r>
            <a:r>
              <a:rPr lang="en-US" sz="3600" b="1" baseline="30000" dirty="0">
                <a:solidFill>
                  <a:srgbClr val="00B050"/>
                </a:solidFill>
              </a:rPr>
              <a:t>36</a:t>
            </a:r>
            <a:r>
              <a:rPr lang="en-US" sz="3600" b="1" dirty="0">
                <a:solidFill>
                  <a:srgbClr val="00B050"/>
                </a:solidFill>
              </a:rPr>
              <a:t>K, </a:t>
            </a:r>
            <a:r>
              <a:rPr lang="en-US" sz="3600" b="1" baseline="30000" dirty="0">
                <a:solidFill>
                  <a:srgbClr val="00B050"/>
                </a:solidFill>
              </a:rPr>
              <a:t>36</a:t>
            </a:r>
            <a:r>
              <a:rPr lang="en-US" sz="3600" b="1" dirty="0">
                <a:solidFill>
                  <a:srgbClr val="00B050"/>
                </a:solidFill>
              </a:rPr>
              <a:t>Ca</a:t>
            </a:r>
          </a:p>
          <a:p>
            <a:pPr marL="0" indent="0">
              <a:buNone/>
            </a:pPr>
            <a:endParaRPr lang="en-US" sz="1600" b="1" dirty="0">
              <a:solidFill>
                <a:srgbClr val="00B050"/>
              </a:solidFill>
            </a:endParaRPr>
          </a:p>
          <a:p>
            <a:r>
              <a:rPr lang="en-US" sz="3600" b="1" dirty="0">
                <a:solidFill>
                  <a:srgbClr val="00B050"/>
                </a:solidFill>
              </a:rPr>
              <a:t>8. </a:t>
            </a:r>
            <a:r>
              <a:rPr lang="en-US" sz="3600" b="1" dirty="0" err="1">
                <a:solidFill>
                  <a:srgbClr val="00B050"/>
                </a:solidFill>
                <a:hlinkClick r:id="rId2"/>
              </a:rPr>
              <a:t>N.Nica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dirty="0" err="1">
                <a:solidFill>
                  <a:srgbClr val="00B050"/>
                </a:solidFill>
                <a:hlinkClick r:id="rId6"/>
              </a:rPr>
              <a:t>B.Singh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i="1" dirty="0">
                <a:solidFill>
                  <a:srgbClr val="00B050"/>
                </a:solidFill>
              </a:rPr>
              <a:t>Nuclear Data Sheets for A = 34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dirty="0" err="1">
                <a:solidFill>
                  <a:srgbClr val="00B050"/>
                </a:solidFill>
              </a:rPr>
              <a:t>Nucl.Data</a:t>
            </a:r>
            <a:r>
              <a:rPr lang="en-US" sz="3600" b="1" dirty="0">
                <a:solidFill>
                  <a:srgbClr val="00B050"/>
                </a:solidFill>
              </a:rPr>
              <a:t> Sheets 113, 1563 (2012)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00B050"/>
                </a:solidFill>
              </a:rPr>
              <a:t>	11 nuclei: </a:t>
            </a:r>
            <a:r>
              <a:rPr lang="en-US" sz="3600" b="1" baseline="30000" dirty="0">
                <a:solidFill>
                  <a:srgbClr val="00B050"/>
                </a:solidFill>
              </a:rPr>
              <a:t>34</a:t>
            </a:r>
            <a:r>
              <a:rPr lang="en-US" sz="3600" b="1" dirty="0">
                <a:solidFill>
                  <a:srgbClr val="00B050"/>
                </a:solidFill>
              </a:rPr>
              <a:t>Ne, </a:t>
            </a:r>
            <a:r>
              <a:rPr lang="en-US" sz="3600" b="1" baseline="30000" dirty="0">
                <a:solidFill>
                  <a:srgbClr val="00B050"/>
                </a:solidFill>
              </a:rPr>
              <a:t>34</a:t>
            </a:r>
            <a:r>
              <a:rPr lang="en-US" sz="3600" b="1" dirty="0">
                <a:solidFill>
                  <a:srgbClr val="00B050"/>
                </a:solidFill>
              </a:rPr>
              <a:t>Na, </a:t>
            </a:r>
            <a:r>
              <a:rPr lang="en-US" sz="3600" b="1" baseline="30000" dirty="0">
                <a:solidFill>
                  <a:srgbClr val="00B050"/>
                </a:solidFill>
              </a:rPr>
              <a:t>34</a:t>
            </a:r>
            <a:r>
              <a:rPr lang="en-US" sz="3600" b="1" dirty="0">
                <a:solidFill>
                  <a:srgbClr val="00B050"/>
                </a:solidFill>
              </a:rPr>
              <a:t>Mg, </a:t>
            </a:r>
            <a:r>
              <a:rPr lang="en-US" sz="3600" b="1" baseline="30000" dirty="0">
                <a:solidFill>
                  <a:srgbClr val="00B050"/>
                </a:solidFill>
              </a:rPr>
              <a:t>34</a:t>
            </a:r>
            <a:r>
              <a:rPr lang="en-US" sz="3600" b="1" dirty="0">
                <a:solidFill>
                  <a:srgbClr val="00B050"/>
                </a:solidFill>
              </a:rPr>
              <a:t>Al, </a:t>
            </a:r>
            <a:r>
              <a:rPr lang="en-US" sz="3600" b="1" baseline="30000" dirty="0">
                <a:solidFill>
                  <a:srgbClr val="00B050"/>
                </a:solidFill>
              </a:rPr>
              <a:t>34</a:t>
            </a:r>
            <a:r>
              <a:rPr lang="en-US" sz="3600" b="1" dirty="0">
                <a:solidFill>
                  <a:srgbClr val="00B050"/>
                </a:solidFill>
              </a:rPr>
              <a:t>Si, </a:t>
            </a:r>
            <a:r>
              <a:rPr lang="en-US" sz="3600" b="1" baseline="30000" dirty="0">
                <a:solidFill>
                  <a:srgbClr val="00B050"/>
                </a:solidFill>
              </a:rPr>
              <a:t>34</a:t>
            </a:r>
            <a:r>
              <a:rPr lang="en-US" sz="3600" b="1" dirty="0">
                <a:solidFill>
                  <a:srgbClr val="00B050"/>
                </a:solidFill>
              </a:rPr>
              <a:t>P, </a:t>
            </a:r>
            <a:r>
              <a:rPr lang="en-US" sz="3600" b="1" baseline="30000" dirty="0">
                <a:solidFill>
                  <a:srgbClr val="00B050"/>
                </a:solidFill>
              </a:rPr>
              <a:t>34</a:t>
            </a:r>
            <a:r>
              <a:rPr lang="en-US" sz="3600" b="1" dirty="0">
                <a:solidFill>
                  <a:srgbClr val="00B050"/>
                </a:solidFill>
              </a:rPr>
              <a:t>S, </a:t>
            </a:r>
            <a:r>
              <a:rPr lang="en-US" sz="3600" b="1" baseline="30000" dirty="0">
                <a:solidFill>
                  <a:srgbClr val="00B050"/>
                </a:solidFill>
              </a:rPr>
              <a:t>34</a:t>
            </a:r>
            <a:r>
              <a:rPr lang="en-US" sz="3600" b="1" dirty="0">
                <a:solidFill>
                  <a:srgbClr val="00B050"/>
                </a:solidFill>
              </a:rPr>
              <a:t>Cl, </a:t>
            </a:r>
            <a:r>
              <a:rPr lang="en-US" sz="3600" b="1" baseline="30000" dirty="0">
                <a:solidFill>
                  <a:srgbClr val="00B050"/>
                </a:solidFill>
              </a:rPr>
              <a:t>34</a:t>
            </a:r>
            <a:r>
              <a:rPr lang="en-US" sz="3600" b="1" dirty="0">
                <a:solidFill>
                  <a:srgbClr val="00B050"/>
                </a:solidFill>
              </a:rPr>
              <a:t>Ar, </a:t>
            </a:r>
            <a:r>
              <a:rPr lang="en-US" sz="3600" b="1" baseline="30000" dirty="0">
                <a:solidFill>
                  <a:srgbClr val="00B050"/>
                </a:solidFill>
              </a:rPr>
              <a:t>34</a:t>
            </a:r>
            <a:r>
              <a:rPr lang="en-US" sz="3600" b="1" dirty="0">
                <a:solidFill>
                  <a:srgbClr val="00B050"/>
                </a:solidFill>
              </a:rPr>
              <a:t>K, </a:t>
            </a:r>
            <a:r>
              <a:rPr lang="en-US" sz="3600" b="1" baseline="30000" dirty="0">
                <a:solidFill>
                  <a:srgbClr val="00B050"/>
                </a:solidFill>
              </a:rPr>
              <a:t>34</a:t>
            </a:r>
            <a:r>
              <a:rPr lang="en-US" sz="3600" b="1" dirty="0">
                <a:solidFill>
                  <a:srgbClr val="00B050"/>
                </a:solidFill>
              </a:rPr>
              <a:t>Ca </a:t>
            </a:r>
          </a:p>
          <a:p>
            <a:pPr marL="0" indent="0">
              <a:buNone/>
            </a:pPr>
            <a:endParaRPr lang="en-US" sz="1600" b="1" dirty="0">
              <a:solidFill>
                <a:srgbClr val="00B050"/>
              </a:solidFill>
            </a:endParaRPr>
          </a:p>
          <a:p>
            <a:r>
              <a:rPr lang="en-US" sz="3600" b="1" dirty="0">
                <a:solidFill>
                  <a:srgbClr val="00B050"/>
                </a:solidFill>
              </a:rPr>
              <a:t>9. </a:t>
            </a:r>
            <a:r>
              <a:rPr lang="en-US" sz="3600" b="1" dirty="0" err="1">
                <a:solidFill>
                  <a:srgbClr val="00B050"/>
                </a:solidFill>
                <a:hlinkClick r:id="rId6"/>
              </a:rPr>
              <a:t>B.Singh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dirty="0" err="1">
                <a:solidFill>
                  <a:srgbClr val="00B050"/>
                </a:solidFill>
                <a:hlinkClick r:id="rId2"/>
              </a:rPr>
              <a:t>N.Nica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i="1" dirty="0">
                <a:solidFill>
                  <a:srgbClr val="00B050"/>
                </a:solidFill>
              </a:rPr>
              <a:t>Nuclear Data Sheets for A = 77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dirty="0" err="1">
                <a:solidFill>
                  <a:srgbClr val="00B050"/>
                </a:solidFill>
              </a:rPr>
              <a:t>Nucl.Data</a:t>
            </a:r>
            <a:r>
              <a:rPr lang="en-US" sz="3600" b="1" dirty="0">
                <a:solidFill>
                  <a:srgbClr val="00B050"/>
                </a:solidFill>
              </a:rPr>
              <a:t> Sheets 113, 1115 (2012)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00B050"/>
                </a:solidFill>
              </a:rPr>
              <a:t>	12 nuclei: </a:t>
            </a:r>
            <a:r>
              <a:rPr lang="en-US" sz="3600" b="1" baseline="30000" dirty="0">
                <a:solidFill>
                  <a:srgbClr val="00B050"/>
                </a:solidFill>
              </a:rPr>
              <a:t>77</a:t>
            </a:r>
            <a:r>
              <a:rPr lang="en-US" sz="3600" b="1" dirty="0">
                <a:solidFill>
                  <a:srgbClr val="00B050"/>
                </a:solidFill>
              </a:rPr>
              <a:t>Ni, </a:t>
            </a:r>
            <a:r>
              <a:rPr lang="en-US" sz="3600" b="1" baseline="30000" dirty="0">
                <a:solidFill>
                  <a:srgbClr val="00B050"/>
                </a:solidFill>
              </a:rPr>
              <a:t>77</a:t>
            </a:r>
            <a:r>
              <a:rPr lang="en-US" sz="3600" b="1" dirty="0">
                <a:solidFill>
                  <a:srgbClr val="00B050"/>
                </a:solidFill>
              </a:rPr>
              <a:t>Cu, </a:t>
            </a:r>
            <a:r>
              <a:rPr lang="en-US" sz="3600" b="1" baseline="30000" dirty="0">
                <a:solidFill>
                  <a:srgbClr val="00B050"/>
                </a:solidFill>
              </a:rPr>
              <a:t>77</a:t>
            </a:r>
            <a:r>
              <a:rPr lang="en-US" sz="3600" b="1" dirty="0">
                <a:solidFill>
                  <a:srgbClr val="00B050"/>
                </a:solidFill>
              </a:rPr>
              <a:t>Zn, </a:t>
            </a:r>
            <a:r>
              <a:rPr lang="en-US" sz="3600" b="1" baseline="30000" dirty="0">
                <a:solidFill>
                  <a:srgbClr val="00B050"/>
                </a:solidFill>
              </a:rPr>
              <a:t>77</a:t>
            </a:r>
            <a:r>
              <a:rPr lang="en-US" sz="3600" b="1" dirty="0">
                <a:solidFill>
                  <a:srgbClr val="00B050"/>
                </a:solidFill>
              </a:rPr>
              <a:t>Ga, </a:t>
            </a:r>
            <a:r>
              <a:rPr lang="en-US" sz="3600" b="1" baseline="30000" dirty="0">
                <a:solidFill>
                  <a:srgbClr val="00B050"/>
                </a:solidFill>
              </a:rPr>
              <a:t>77</a:t>
            </a:r>
            <a:r>
              <a:rPr lang="en-US" sz="3600" b="1" dirty="0">
                <a:solidFill>
                  <a:srgbClr val="00B050"/>
                </a:solidFill>
              </a:rPr>
              <a:t>Ge, </a:t>
            </a:r>
            <a:r>
              <a:rPr lang="en-US" sz="3600" b="1" baseline="30000" dirty="0">
                <a:solidFill>
                  <a:srgbClr val="00B050"/>
                </a:solidFill>
              </a:rPr>
              <a:t>77</a:t>
            </a:r>
            <a:r>
              <a:rPr lang="en-US" sz="3600" b="1" dirty="0">
                <a:solidFill>
                  <a:srgbClr val="00B050"/>
                </a:solidFill>
              </a:rPr>
              <a:t>As, </a:t>
            </a:r>
            <a:r>
              <a:rPr lang="en-US" sz="3600" b="1" baseline="30000" dirty="0">
                <a:solidFill>
                  <a:srgbClr val="00B050"/>
                </a:solidFill>
              </a:rPr>
              <a:t>77</a:t>
            </a:r>
            <a:r>
              <a:rPr lang="en-US" sz="3600" b="1" dirty="0">
                <a:solidFill>
                  <a:srgbClr val="00B050"/>
                </a:solidFill>
              </a:rPr>
              <a:t>Se, </a:t>
            </a:r>
            <a:r>
              <a:rPr lang="en-US" sz="3600" b="1" baseline="30000" dirty="0">
                <a:solidFill>
                  <a:srgbClr val="00B050"/>
                </a:solidFill>
              </a:rPr>
              <a:t>77</a:t>
            </a:r>
            <a:r>
              <a:rPr lang="en-US" sz="3600" b="1" dirty="0">
                <a:solidFill>
                  <a:srgbClr val="00B050"/>
                </a:solidFill>
              </a:rPr>
              <a:t>Br, </a:t>
            </a:r>
            <a:r>
              <a:rPr lang="en-US" sz="3600" b="1" baseline="30000" dirty="0">
                <a:solidFill>
                  <a:srgbClr val="00B050"/>
                </a:solidFill>
              </a:rPr>
              <a:t>77</a:t>
            </a:r>
            <a:r>
              <a:rPr lang="en-US" sz="3600" b="1" dirty="0">
                <a:solidFill>
                  <a:srgbClr val="00B050"/>
                </a:solidFill>
              </a:rPr>
              <a:t>Kr, </a:t>
            </a:r>
            <a:r>
              <a:rPr lang="en-US" sz="3600" b="1" baseline="30000" dirty="0">
                <a:solidFill>
                  <a:srgbClr val="00B050"/>
                </a:solidFill>
              </a:rPr>
              <a:t>77</a:t>
            </a:r>
            <a:r>
              <a:rPr lang="en-US" sz="3600" b="1" dirty="0">
                <a:solidFill>
                  <a:srgbClr val="00B050"/>
                </a:solidFill>
              </a:rPr>
              <a:t>Rb, </a:t>
            </a:r>
            <a:r>
              <a:rPr lang="en-US" sz="3600" b="1" baseline="30000" dirty="0">
                <a:solidFill>
                  <a:srgbClr val="00B050"/>
                </a:solidFill>
              </a:rPr>
              <a:t>77</a:t>
            </a:r>
            <a:r>
              <a:rPr lang="en-US" sz="3600" b="1" dirty="0">
                <a:solidFill>
                  <a:srgbClr val="00B050"/>
                </a:solidFill>
              </a:rPr>
              <a:t>Sr, </a:t>
            </a:r>
            <a:r>
              <a:rPr lang="en-US" sz="3600" b="1" baseline="30000" dirty="0">
                <a:solidFill>
                  <a:srgbClr val="00B050"/>
                </a:solidFill>
              </a:rPr>
              <a:t>77</a:t>
            </a:r>
            <a:r>
              <a:rPr lang="en-US" sz="3600" b="1" dirty="0">
                <a:solidFill>
                  <a:srgbClr val="00B050"/>
                </a:solidFill>
              </a:rPr>
              <a:t>Y</a:t>
            </a:r>
          </a:p>
          <a:p>
            <a:pPr marL="0" indent="0">
              <a:buNone/>
            </a:pPr>
            <a:endParaRPr lang="en-US" sz="1600" b="1" dirty="0">
              <a:solidFill>
                <a:srgbClr val="00B050"/>
              </a:solidFill>
            </a:endParaRPr>
          </a:p>
          <a:p>
            <a:r>
              <a:rPr lang="en-US" sz="3600" b="1" dirty="0">
                <a:solidFill>
                  <a:srgbClr val="00B050"/>
                </a:solidFill>
              </a:rPr>
              <a:t>10. </a:t>
            </a:r>
            <a:r>
              <a:rPr lang="en-US" sz="3600" b="1" dirty="0" err="1">
                <a:solidFill>
                  <a:srgbClr val="00B050"/>
                </a:solidFill>
                <a:hlinkClick r:id="rId2"/>
              </a:rPr>
              <a:t>N.Nica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i="1" dirty="0">
                <a:solidFill>
                  <a:srgbClr val="00B050"/>
                </a:solidFill>
              </a:rPr>
              <a:t>Nuclear Data Sheets for A = 148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dirty="0" err="1">
                <a:solidFill>
                  <a:srgbClr val="00B050"/>
                </a:solidFill>
              </a:rPr>
              <a:t>Nucl.Data</a:t>
            </a:r>
            <a:r>
              <a:rPr lang="en-US" sz="3600" b="1" dirty="0">
                <a:solidFill>
                  <a:srgbClr val="00B050"/>
                </a:solidFill>
              </a:rPr>
              <a:t> Sheets 117, 1 (2014)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00B050"/>
                </a:solidFill>
              </a:rPr>
              <a:t>	16 nuclei: </a:t>
            </a:r>
            <a:r>
              <a:rPr lang="en-US" sz="3600" b="1" baseline="30000" dirty="0">
                <a:solidFill>
                  <a:srgbClr val="00B050"/>
                </a:solidFill>
              </a:rPr>
              <a:t>148</a:t>
            </a:r>
            <a:r>
              <a:rPr lang="en-US" sz="3600" b="1" dirty="0">
                <a:solidFill>
                  <a:srgbClr val="00B050"/>
                </a:solidFill>
              </a:rPr>
              <a:t>Xe, </a:t>
            </a:r>
            <a:r>
              <a:rPr lang="en-US" sz="3600" b="1" baseline="30000" dirty="0">
                <a:solidFill>
                  <a:srgbClr val="00B050"/>
                </a:solidFill>
              </a:rPr>
              <a:t>148</a:t>
            </a:r>
            <a:r>
              <a:rPr lang="en-US" sz="3600" b="1" dirty="0">
                <a:solidFill>
                  <a:srgbClr val="00B050"/>
                </a:solidFill>
              </a:rPr>
              <a:t>Cs, </a:t>
            </a:r>
            <a:r>
              <a:rPr lang="en-US" sz="3600" b="1" baseline="30000" dirty="0">
                <a:solidFill>
                  <a:srgbClr val="00B050"/>
                </a:solidFill>
              </a:rPr>
              <a:t>148</a:t>
            </a:r>
            <a:r>
              <a:rPr lang="en-US" sz="3600" b="1" dirty="0">
                <a:solidFill>
                  <a:srgbClr val="00B050"/>
                </a:solidFill>
              </a:rPr>
              <a:t>Ba, </a:t>
            </a:r>
            <a:r>
              <a:rPr lang="en-US" sz="3600" b="1" baseline="30000" dirty="0">
                <a:solidFill>
                  <a:srgbClr val="00B050"/>
                </a:solidFill>
              </a:rPr>
              <a:t>148</a:t>
            </a:r>
            <a:r>
              <a:rPr lang="en-US" sz="3600" b="1" dirty="0">
                <a:solidFill>
                  <a:srgbClr val="00B050"/>
                </a:solidFill>
              </a:rPr>
              <a:t>La, </a:t>
            </a:r>
            <a:r>
              <a:rPr lang="en-US" sz="3600" b="1" baseline="30000" dirty="0">
                <a:solidFill>
                  <a:srgbClr val="00B050"/>
                </a:solidFill>
              </a:rPr>
              <a:t>148</a:t>
            </a:r>
            <a:r>
              <a:rPr lang="en-US" sz="3600" b="1" dirty="0">
                <a:solidFill>
                  <a:srgbClr val="00B050"/>
                </a:solidFill>
              </a:rPr>
              <a:t>Ce, </a:t>
            </a:r>
            <a:r>
              <a:rPr lang="en-US" sz="3600" b="1" baseline="30000" dirty="0">
                <a:solidFill>
                  <a:srgbClr val="00B050"/>
                </a:solidFill>
              </a:rPr>
              <a:t>148</a:t>
            </a:r>
            <a:r>
              <a:rPr lang="en-US" sz="3600" b="1" dirty="0">
                <a:solidFill>
                  <a:srgbClr val="00B050"/>
                </a:solidFill>
              </a:rPr>
              <a:t>Pr, </a:t>
            </a:r>
            <a:r>
              <a:rPr lang="en-US" sz="3600" b="1" baseline="30000" dirty="0">
                <a:solidFill>
                  <a:srgbClr val="00B050"/>
                </a:solidFill>
              </a:rPr>
              <a:t>148</a:t>
            </a:r>
            <a:r>
              <a:rPr lang="en-US" sz="3600" b="1" dirty="0">
                <a:solidFill>
                  <a:srgbClr val="00B050"/>
                </a:solidFill>
              </a:rPr>
              <a:t>Nd, </a:t>
            </a:r>
            <a:r>
              <a:rPr lang="en-US" sz="3600" b="1" baseline="30000" dirty="0">
                <a:solidFill>
                  <a:srgbClr val="00B050"/>
                </a:solidFill>
              </a:rPr>
              <a:t>148</a:t>
            </a:r>
            <a:r>
              <a:rPr lang="en-US" sz="3600" b="1" dirty="0">
                <a:solidFill>
                  <a:srgbClr val="00B050"/>
                </a:solidFill>
              </a:rPr>
              <a:t>Pm, </a:t>
            </a:r>
            <a:r>
              <a:rPr lang="en-US" sz="3600" b="1" baseline="30000" dirty="0">
                <a:solidFill>
                  <a:srgbClr val="00B050"/>
                </a:solidFill>
              </a:rPr>
              <a:t>148</a:t>
            </a:r>
            <a:r>
              <a:rPr lang="en-US" sz="3600" b="1" dirty="0">
                <a:solidFill>
                  <a:srgbClr val="00B050"/>
                </a:solidFill>
              </a:rPr>
              <a:t>Sm, </a:t>
            </a:r>
            <a:r>
              <a:rPr lang="en-US" sz="3600" b="1" baseline="30000" dirty="0">
                <a:solidFill>
                  <a:srgbClr val="00B050"/>
                </a:solidFill>
              </a:rPr>
              <a:t>148</a:t>
            </a:r>
            <a:r>
              <a:rPr lang="en-US" sz="3600" b="1" dirty="0">
                <a:solidFill>
                  <a:srgbClr val="00B050"/>
                </a:solidFill>
              </a:rPr>
              <a:t>Eu, </a:t>
            </a:r>
            <a:r>
              <a:rPr lang="en-US" sz="3600" b="1" baseline="30000" dirty="0">
                <a:solidFill>
                  <a:srgbClr val="00B050"/>
                </a:solidFill>
              </a:rPr>
              <a:t>148</a:t>
            </a:r>
            <a:r>
              <a:rPr lang="en-US" sz="3600" b="1" dirty="0">
                <a:solidFill>
                  <a:srgbClr val="00B050"/>
                </a:solidFill>
              </a:rPr>
              <a:t>Gd, </a:t>
            </a:r>
            <a:r>
              <a:rPr lang="en-US" sz="3600" b="1" baseline="30000" dirty="0">
                <a:solidFill>
                  <a:srgbClr val="00B050"/>
                </a:solidFill>
              </a:rPr>
              <a:t>148</a:t>
            </a:r>
            <a:r>
              <a:rPr lang="en-US" sz="3600" b="1" dirty="0">
                <a:solidFill>
                  <a:srgbClr val="00B050"/>
                </a:solidFill>
              </a:rPr>
              <a:t>Tb, </a:t>
            </a:r>
            <a:r>
              <a:rPr lang="en-US" sz="3600" b="1" baseline="30000" dirty="0">
                <a:solidFill>
                  <a:srgbClr val="00B050"/>
                </a:solidFill>
              </a:rPr>
              <a:t>148</a:t>
            </a:r>
            <a:r>
              <a:rPr lang="en-US" sz="3600" b="1" dirty="0">
                <a:solidFill>
                  <a:srgbClr val="00B050"/>
                </a:solidFill>
              </a:rPr>
              <a:t>Dy, </a:t>
            </a:r>
            <a:r>
              <a:rPr lang="en-US" sz="3600" b="1" baseline="30000" dirty="0">
                <a:solidFill>
                  <a:srgbClr val="00B050"/>
                </a:solidFill>
              </a:rPr>
              <a:t>148</a:t>
            </a:r>
            <a:r>
              <a:rPr lang="en-US" sz="3600" b="1" dirty="0">
                <a:solidFill>
                  <a:srgbClr val="00B050"/>
                </a:solidFill>
              </a:rPr>
              <a:t>Ho, </a:t>
            </a:r>
            <a:r>
              <a:rPr lang="en-US" sz="3600" b="1" baseline="30000" dirty="0">
                <a:solidFill>
                  <a:srgbClr val="00B050"/>
                </a:solidFill>
              </a:rPr>
              <a:t>148</a:t>
            </a:r>
            <a:r>
              <a:rPr lang="en-US" sz="3600" b="1" dirty="0">
                <a:solidFill>
                  <a:srgbClr val="00B050"/>
                </a:solidFill>
              </a:rPr>
              <a:t>Er, </a:t>
            </a:r>
            <a:r>
              <a:rPr lang="en-US" sz="3600" b="1" baseline="30000" dirty="0">
                <a:solidFill>
                  <a:srgbClr val="00B050"/>
                </a:solidFill>
              </a:rPr>
              <a:t>148</a:t>
            </a:r>
            <a:r>
              <a:rPr lang="en-US" sz="3600" b="1" dirty="0">
                <a:solidFill>
                  <a:srgbClr val="00B050"/>
                </a:solidFill>
              </a:rPr>
              <a:t>Tm</a:t>
            </a:r>
          </a:p>
          <a:p>
            <a:pPr marL="0" indent="0">
              <a:buNone/>
            </a:pPr>
            <a:endParaRPr lang="en-US" sz="1600" b="1" dirty="0">
              <a:solidFill>
                <a:srgbClr val="00B050"/>
              </a:solidFill>
            </a:endParaRPr>
          </a:p>
          <a:p>
            <a:r>
              <a:rPr lang="en-US" sz="3600" b="1" dirty="0">
                <a:solidFill>
                  <a:srgbClr val="00B050"/>
                </a:solidFill>
              </a:rPr>
              <a:t>11. </a:t>
            </a:r>
            <a:r>
              <a:rPr lang="en-US" sz="3600" b="1" dirty="0" err="1">
                <a:solidFill>
                  <a:srgbClr val="00B050"/>
                </a:solidFill>
                <a:hlinkClick r:id="rId2"/>
              </a:rPr>
              <a:t>N.Nica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i="1" dirty="0">
                <a:solidFill>
                  <a:srgbClr val="00B050"/>
                </a:solidFill>
              </a:rPr>
              <a:t>Nuclear Data Sheets for A = 141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dirty="0" err="1">
                <a:solidFill>
                  <a:srgbClr val="00B050"/>
                </a:solidFill>
              </a:rPr>
              <a:t>Nucl.Data</a:t>
            </a:r>
            <a:r>
              <a:rPr lang="en-US" sz="3600" b="1" dirty="0">
                <a:solidFill>
                  <a:srgbClr val="00B050"/>
                </a:solidFill>
              </a:rPr>
              <a:t> Sheets 122, 1 (2014)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00B050"/>
                </a:solidFill>
              </a:rPr>
              <a:t>	16 nuclei: </a:t>
            </a:r>
            <a:r>
              <a:rPr lang="en-US" sz="3600" b="1" baseline="30000" dirty="0">
                <a:solidFill>
                  <a:srgbClr val="00B050"/>
                </a:solidFill>
              </a:rPr>
              <a:t>141</a:t>
            </a:r>
            <a:r>
              <a:rPr lang="en-US" sz="3600" b="1" dirty="0">
                <a:solidFill>
                  <a:srgbClr val="00B050"/>
                </a:solidFill>
              </a:rPr>
              <a:t>Te, </a:t>
            </a:r>
            <a:r>
              <a:rPr lang="en-US" sz="3600" b="1" baseline="30000" dirty="0">
                <a:solidFill>
                  <a:srgbClr val="00B050"/>
                </a:solidFill>
              </a:rPr>
              <a:t>141</a:t>
            </a:r>
            <a:r>
              <a:rPr lang="en-US" sz="3600" b="1" dirty="0">
                <a:solidFill>
                  <a:srgbClr val="00B050"/>
                </a:solidFill>
              </a:rPr>
              <a:t>I, </a:t>
            </a:r>
            <a:r>
              <a:rPr lang="en-US" sz="3600" b="1" baseline="30000" dirty="0">
                <a:solidFill>
                  <a:srgbClr val="00B050"/>
                </a:solidFill>
              </a:rPr>
              <a:t>141</a:t>
            </a:r>
            <a:r>
              <a:rPr lang="en-US" sz="3600" b="1" dirty="0">
                <a:solidFill>
                  <a:srgbClr val="00B050"/>
                </a:solidFill>
              </a:rPr>
              <a:t>Xe, </a:t>
            </a:r>
            <a:r>
              <a:rPr lang="en-US" sz="3600" b="1" baseline="30000" dirty="0">
                <a:solidFill>
                  <a:srgbClr val="00B050"/>
                </a:solidFill>
              </a:rPr>
              <a:t>141</a:t>
            </a:r>
            <a:r>
              <a:rPr lang="en-US" sz="3600" b="1" dirty="0">
                <a:solidFill>
                  <a:srgbClr val="00B050"/>
                </a:solidFill>
              </a:rPr>
              <a:t>Cs, </a:t>
            </a:r>
            <a:r>
              <a:rPr lang="en-US" sz="3600" b="1" baseline="30000" dirty="0">
                <a:solidFill>
                  <a:srgbClr val="00B050"/>
                </a:solidFill>
              </a:rPr>
              <a:t>141</a:t>
            </a:r>
            <a:r>
              <a:rPr lang="en-US" sz="3600" b="1" dirty="0">
                <a:solidFill>
                  <a:srgbClr val="00B050"/>
                </a:solidFill>
              </a:rPr>
              <a:t>Ba, </a:t>
            </a:r>
            <a:r>
              <a:rPr lang="en-US" sz="3600" b="1" baseline="30000" dirty="0">
                <a:solidFill>
                  <a:srgbClr val="00B050"/>
                </a:solidFill>
              </a:rPr>
              <a:t>141</a:t>
            </a:r>
            <a:r>
              <a:rPr lang="en-US" sz="3600" b="1" dirty="0">
                <a:solidFill>
                  <a:srgbClr val="00B050"/>
                </a:solidFill>
              </a:rPr>
              <a:t>La, </a:t>
            </a:r>
            <a:r>
              <a:rPr lang="en-US" sz="3600" b="1" baseline="30000" dirty="0">
                <a:solidFill>
                  <a:srgbClr val="00B050"/>
                </a:solidFill>
              </a:rPr>
              <a:t>141</a:t>
            </a:r>
            <a:r>
              <a:rPr lang="en-US" sz="3600" b="1" dirty="0">
                <a:solidFill>
                  <a:srgbClr val="00B050"/>
                </a:solidFill>
              </a:rPr>
              <a:t>Ce, </a:t>
            </a:r>
            <a:r>
              <a:rPr lang="en-US" sz="3600" b="1" baseline="30000" dirty="0">
                <a:solidFill>
                  <a:srgbClr val="00B050"/>
                </a:solidFill>
              </a:rPr>
              <a:t>141</a:t>
            </a:r>
            <a:r>
              <a:rPr lang="en-US" sz="3600" b="1" dirty="0">
                <a:solidFill>
                  <a:srgbClr val="00B050"/>
                </a:solidFill>
              </a:rPr>
              <a:t>Pr, </a:t>
            </a:r>
            <a:r>
              <a:rPr lang="en-US" sz="3600" b="1" baseline="30000" dirty="0">
                <a:solidFill>
                  <a:srgbClr val="00B050"/>
                </a:solidFill>
              </a:rPr>
              <a:t>141</a:t>
            </a:r>
            <a:r>
              <a:rPr lang="en-US" sz="3600" b="1" dirty="0">
                <a:solidFill>
                  <a:srgbClr val="00B050"/>
                </a:solidFill>
              </a:rPr>
              <a:t>Nd, </a:t>
            </a:r>
            <a:r>
              <a:rPr lang="en-US" sz="3600" b="1" baseline="30000" dirty="0">
                <a:solidFill>
                  <a:srgbClr val="00B050"/>
                </a:solidFill>
              </a:rPr>
              <a:t>141</a:t>
            </a:r>
            <a:r>
              <a:rPr lang="en-US" sz="3600" b="1" dirty="0">
                <a:solidFill>
                  <a:srgbClr val="00B050"/>
                </a:solidFill>
              </a:rPr>
              <a:t>Pm, </a:t>
            </a:r>
            <a:r>
              <a:rPr lang="en-US" sz="3600" b="1" baseline="30000" dirty="0">
                <a:solidFill>
                  <a:srgbClr val="00B050"/>
                </a:solidFill>
              </a:rPr>
              <a:t>141</a:t>
            </a:r>
            <a:r>
              <a:rPr lang="en-US" sz="3600" b="1" dirty="0">
                <a:solidFill>
                  <a:srgbClr val="00B050"/>
                </a:solidFill>
              </a:rPr>
              <a:t>Sm, </a:t>
            </a:r>
            <a:r>
              <a:rPr lang="en-US" sz="3600" b="1" baseline="30000" dirty="0">
                <a:solidFill>
                  <a:srgbClr val="00B050"/>
                </a:solidFill>
              </a:rPr>
              <a:t>141</a:t>
            </a:r>
            <a:r>
              <a:rPr lang="en-US" sz="3600" b="1" dirty="0">
                <a:solidFill>
                  <a:srgbClr val="00B050"/>
                </a:solidFill>
              </a:rPr>
              <a:t>Eu, </a:t>
            </a:r>
            <a:r>
              <a:rPr lang="en-US" sz="3600" b="1" baseline="30000" dirty="0">
                <a:solidFill>
                  <a:srgbClr val="00B050"/>
                </a:solidFill>
              </a:rPr>
              <a:t>141</a:t>
            </a:r>
            <a:r>
              <a:rPr lang="en-US" sz="3600" b="1" dirty="0">
                <a:solidFill>
                  <a:srgbClr val="00B050"/>
                </a:solidFill>
              </a:rPr>
              <a:t>Gd, </a:t>
            </a:r>
            <a:r>
              <a:rPr lang="en-US" sz="3600" b="1" baseline="30000" dirty="0">
                <a:solidFill>
                  <a:srgbClr val="00B050"/>
                </a:solidFill>
              </a:rPr>
              <a:t>141</a:t>
            </a:r>
            <a:r>
              <a:rPr lang="en-US" sz="3600" b="1" dirty="0">
                <a:solidFill>
                  <a:srgbClr val="00B050"/>
                </a:solidFill>
              </a:rPr>
              <a:t>Tb, </a:t>
            </a:r>
            <a:r>
              <a:rPr lang="en-US" sz="3600" b="1" baseline="30000" dirty="0">
                <a:solidFill>
                  <a:srgbClr val="00B050"/>
                </a:solidFill>
              </a:rPr>
              <a:t>141</a:t>
            </a:r>
            <a:r>
              <a:rPr lang="en-US" sz="3600" b="1" dirty="0">
                <a:solidFill>
                  <a:srgbClr val="00B050"/>
                </a:solidFill>
              </a:rPr>
              <a:t>Dy, </a:t>
            </a:r>
            <a:r>
              <a:rPr lang="en-US" sz="3600" b="1" baseline="30000" dirty="0">
                <a:solidFill>
                  <a:srgbClr val="00B050"/>
                </a:solidFill>
              </a:rPr>
              <a:t>141</a:t>
            </a:r>
            <a:r>
              <a:rPr lang="en-US" sz="3600" b="1" dirty="0">
                <a:solidFill>
                  <a:srgbClr val="00B050"/>
                </a:solidFill>
              </a:rPr>
              <a:t>Ho</a:t>
            </a:r>
          </a:p>
          <a:p>
            <a:pPr marL="0" indent="0">
              <a:buNone/>
            </a:pPr>
            <a:endParaRPr lang="en-US" sz="1600" b="1" dirty="0">
              <a:solidFill>
                <a:srgbClr val="00B050"/>
              </a:solidFill>
            </a:endParaRPr>
          </a:p>
          <a:p>
            <a:r>
              <a:rPr lang="en-US" sz="3600" b="1" dirty="0">
                <a:solidFill>
                  <a:srgbClr val="00B050"/>
                </a:solidFill>
              </a:rPr>
              <a:t>12. </a:t>
            </a:r>
            <a:r>
              <a:rPr lang="en-US" sz="3600" b="1" dirty="0" err="1">
                <a:solidFill>
                  <a:srgbClr val="00B050"/>
                </a:solidFill>
                <a:hlinkClick r:id="rId2"/>
              </a:rPr>
              <a:t>N.Nica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i="1" dirty="0">
                <a:solidFill>
                  <a:srgbClr val="00B050"/>
                </a:solidFill>
              </a:rPr>
              <a:t>Nuclear Data Sheets for A = 157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dirty="0" err="1">
                <a:solidFill>
                  <a:srgbClr val="00B050"/>
                </a:solidFill>
              </a:rPr>
              <a:t>Nucl.Data</a:t>
            </a:r>
            <a:r>
              <a:rPr lang="en-US" sz="3600" b="1" dirty="0">
                <a:solidFill>
                  <a:srgbClr val="00B050"/>
                </a:solidFill>
              </a:rPr>
              <a:t> Sheets 132, 1 (2016)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00B050"/>
                </a:solidFill>
              </a:rPr>
              <a:t>	15 nuclei: </a:t>
            </a:r>
            <a:r>
              <a:rPr lang="en-US" sz="3600" b="1" baseline="30000" dirty="0">
                <a:solidFill>
                  <a:srgbClr val="00B050"/>
                </a:solidFill>
              </a:rPr>
              <a:t>157</a:t>
            </a:r>
            <a:r>
              <a:rPr lang="en-US" sz="3600" b="1" dirty="0">
                <a:solidFill>
                  <a:srgbClr val="00B050"/>
                </a:solidFill>
              </a:rPr>
              <a:t>Nd, </a:t>
            </a:r>
            <a:r>
              <a:rPr lang="en-US" sz="3600" b="1" baseline="30000" dirty="0">
                <a:solidFill>
                  <a:srgbClr val="00B050"/>
                </a:solidFill>
              </a:rPr>
              <a:t>157</a:t>
            </a:r>
            <a:r>
              <a:rPr lang="en-US" sz="3600" b="1" dirty="0">
                <a:solidFill>
                  <a:srgbClr val="00B050"/>
                </a:solidFill>
              </a:rPr>
              <a:t>Pm, </a:t>
            </a:r>
            <a:r>
              <a:rPr lang="en-US" sz="3600" b="1" baseline="30000" dirty="0">
                <a:solidFill>
                  <a:srgbClr val="00B050"/>
                </a:solidFill>
              </a:rPr>
              <a:t>157</a:t>
            </a:r>
            <a:r>
              <a:rPr lang="en-US" sz="3600" b="1" dirty="0">
                <a:solidFill>
                  <a:srgbClr val="00B050"/>
                </a:solidFill>
              </a:rPr>
              <a:t>Sm, </a:t>
            </a:r>
            <a:r>
              <a:rPr lang="en-US" sz="3600" b="1" baseline="30000" dirty="0">
                <a:solidFill>
                  <a:srgbClr val="00B050"/>
                </a:solidFill>
              </a:rPr>
              <a:t>157</a:t>
            </a:r>
            <a:r>
              <a:rPr lang="en-US" sz="3600" b="1" dirty="0">
                <a:solidFill>
                  <a:srgbClr val="00B050"/>
                </a:solidFill>
              </a:rPr>
              <a:t>Eu, </a:t>
            </a:r>
            <a:r>
              <a:rPr lang="en-US" sz="3600" b="1" baseline="30000" dirty="0">
                <a:solidFill>
                  <a:srgbClr val="00B050"/>
                </a:solidFill>
              </a:rPr>
              <a:t>157</a:t>
            </a:r>
            <a:r>
              <a:rPr lang="en-US" sz="3600" b="1" dirty="0">
                <a:solidFill>
                  <a:srgbClr val="00B050"/>
                </a:solidFill>
              </a:rPr>
              <a:t>Gd, </a:t>
            </a:r>
            <a:r>
              <a:rPr lang="en-US" sz="3600" b="1" baseline="30000" dirty="0">
                <a:solidFill>
                  <a:srgbClr val="00B050"/>
                </a:solidFill>
              </a:rPr>
              <a:t>157</a:t>
            </a:r>
            <a:r>
              <a:rPr lang="en-US" sz="3600" b="1" dirty="0">
                <a:solidFill>
                  <a:srgbClr val="00B050"/>
                </a:solidFill>
              </a:rPr>
              <a:t>Tb, </a:t>
            </a:r>
            <a:r>
              <a:rPr lang="en-US" sz="3600" b="1" baseline="30000" dirty="0">
                <a:solidFill>
                  <a:srgbClr val="00B050"/>
                </a:solidFill>
              </a:rPr>
              <a:t>157</a:t>
            </a:r>
            <a:r>
              <a:rPr lang="en-US" sz="3600" b="1" dirty="0">
                <a:solidFill>
                  <a:srgbClr val="00B050"/>
                </a:solidFill>
              </a:rPr>
              <a:t>Dy, </a:t>
            </a:r>
            <a:r>
              <a:rPr lang="en-US" sz="3600" b="1" baseline="30000" dirty="0">
                <a:solidFill>
                  <a:srgbClr val="00B050"/>
                </a:solidFill>
              </a:rPr>
              <a:t>157</a:t>
            </a:r>
            <a:r>
              <a:rPr lang="en-US" sz="3600" b="1" dirty="0">
                <a:solidFill>
                  <a:srgbClr val="00B050"/>
                </a:solidFill>
              </a:rPr>
              <a:t>Ho, </a:t>
            </a:r>
            <a:r>
              <a:rPr lang="en-US" sz="3600" b="1" baseline="30000" dirty="0">
                <a:solidFill>
                  <a:srgbClr val="00B050"/>
                </a:solidFill>
              </a:rPr>
              <a:t>157</a:t>
            </a:r>
            <a:r>
              <a:rPr lang="en-US" sz="3600" b="1" dirty="0">
                <a:solidFill>
                  <a:srgbClr val="00B050"/>
                </a:solidFill>
              </a:rPr>
              <a:t>Er, </a:t>
            </a:r>
            <a:r>
              <a:rPr lang="en-US" sz="3600" b="1" baseline="30000" dirty="0">
                <a:solidFill>
                  <a:srgbClr val="00B050"/>
                </a:solidFill>
              </a:rPr>
              <a:t>157</a:t>
            </a:r>
            <a:r>
              <a:rPr lang="en-US" sz="3600" b="1" dirty="0">
                <a:solidFill>
                  <a:srgbClr val="00B050"/>
                </a:solidFill>
              </a:rPr>
              <a:t>Tm, </a:t>
            </a:r>
            <a:r>
              <a:rPr lang="en-US" sz="3600" b="1" baseline="30000" dirty="0">
                <a:solidFill>
                  <a:srgbClr val="00B050"/>
                </a:solidFill>
              </a:rPr>
              <a:t>157</a:t>
            </a:r>
            <a:r>
              <a:rPr lang="en-US" sz="3600" b="1" dirty="0">
                <a:solidFill>
                  <a:srgbClr val="00B050"/>
                </a:solidFill>
              </a:rPr>
              <a:t>Yb, </a:t>
            </a:r>
            <a:r>
              <a:rPr lang="en-US" sz="3600" b="1" baseline="30000" dirty="0">
                <a:solidFill>
                  <a:srgbClr val="00B050"/>
                </a:solidFill>
              </a:rPr>
              <a:t>157</a:t>
            </a:r>
            <a:r>
              <a:rPr lang="en-US" sz="3600" b="1" dirty="0">
                <a:solidFill>
                  <a:srgbClr val="00B050"/>
                </a:solidFill>
              </a:rPr>
              <a:t>Lu, </a:t>
            </a:r>
            <a:r>
              <a:rPr lang="en-US" sz="3600" b="1" baseline="30000" dirty="0">
                <a:solidFill>
                  <a:srgbClr val="00B050"/>
                </a:solidFill>
              </a:rPr>
              <a:t>157</a:t>
            </a:r>
            <a:r>
              <a:rPr lang="en-US" sz="3600" b="1" dirty="0">
                <a:solidFill>
                  <a:srgbClr val="00B050"/>
                </a:solidFill>
              </a:rPr>
              <a:t>Hf, </a:t>
            </a:r>
            <a:r>
              <a:rPr lang="en-US" sz="3600" b="1" baseline="30000" dirty="0">
                <a:solidFill>
                  <a:srgbClr val="00B050"/>
                </a:solidFill>
              </a:rPr>
              <a:t>157</a:t>
            </a:r>
            <a:r>
              <a:rPr lang="en-US" sz="3600" b="1" dirty="0">
                <a:solidFill>
                  <a:srgbClr val="00B050"/>
                </a:solidFill>
              </a:rPr>
              <a:t>Ta, </a:t>
            </a:r>
            <a:r>
              <a:rPr lang="en-US" sz="3600" b="1" baseline="30000" dirty="0">
                <a:solidFill>
                  <a:srgbClr val="00B050"/>
                </a:solidFill>
              </a:rPr>
              <a:t>157</a:t>
            </a:r>
            <a:r>
              <a:rPr lang="en-US" sz="3600" b="1" dirty="0">
                <a:solidFill>
                  <a:srgbClr val="00B050"/>
                </a:solidFill>
              </a:rPr>
              <a:t>W</a:t>
            </a:r>
          </a:p>
          <a:p>
            <a:pPr marL="0" indent="0">
              <a:buNone/>
            </a:pPr>
            <a:endParaRPr lang="en-US" sz="1600" b="1" dirty="0">
              <a:solidFill>
                <a:srgbClr val="00B050"/>
              </a:solidFill>
            </a:endParaRPr>
          </a:p>
          <a:p>
            <a:r>
              <a:rPr lang="en-US" sz="3600" b="1" dirty="0">
                <a:solidFill>
                  <a:srgbClr val="00B050"/>
                </a:solidFill>
              </a:rPr>
              <a:t>13. </a:t>
            </a:r>
            <a:r>
              <a:rPr lang="en-US" sz="3600" b="1" dirty="0" err="1">
                <a:solidFill>
                  <a:srgbClr val="00B050"/>
                </a:solidFill>
                <a:hlinkClick r:id="rId2"/>
              </a:rPr>
              <a:t>N.Nica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i="1" dirty="0">
                <a:solidFill>
                  <a:srgbClr val="00B050"/>
                </a:solidFill>
              </a:rPr>
              <a:t>Nuclear Data Sheets for A = 158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dirty="0" err="1">
                <a:solidFill>
                  <a:srgbClr val="00B050"/>
                </a:solidFill>
              </a:rPr>
              <a:t>Nucl.Data</a:t>
            </a:r>
            <a:r>
              <a:rPr lang="en-US" sz="3600" b="1" dirty="0">
                <a:solidFill>
                  <a:srgbClr val="00B050"/>
                </a:solidFill>
              </a:rPr>
              <a:t> Sheets 141, 1 (2017)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00B050"/>
                </a:solidFill>
              </a:rPr>
              <a:t>	15 nuclei: </a:t>
            </a:r>
            <a:r>
              <a:rPr lang="en-US" sz="3600" b="1" baseline="30000" dirty="0">
                <a:solidFill>
                  <a:srgbClr val="00B050"/>
                </a:solidFill>
              </a:rPr>
              <a:t>158</a:t>
            </a:r>
            <a:r>
              <a:rPr lang="en-US" sz="3600" b="1" dirty="0">
                <a:solidFill>
                  <a:srgbClr val="00B050"/>
                </a:solidFill>
              </a:rPr>
              <a:t>Nd, </a:t>
            </a:r>
            <a:r>
              <a:rPr lang="en-US" sz="3600" b="1" baseline="30000" dirty="0">
                <a:solidFill>
                  <a:srgbClr val="00B050"/>
                </a:solidFill>
              </a:rPr>
              <a:t>158</a:t>
            </a:r>
            <a:r>
              <a:rPr lang="en-US" sz="3600" b="1" dirty="0">
                <a:solidFill>
                  <a:srgbClr val="00B050"/>
                </a:solidFill>
              </a:rPr>
              <a:t>Pm, </a:t>
            </a:r>
            <a:r>
              <a:rPr lang="en-US" sz="3600" b="1" baseline="30000" dirty="0">
                <a:solidFill>
                  <a:srgbClr val="00B050"/>
                </a:solidFill>
              </a:rPr>
              <a:t>158</a:t>
            </a:r>
            <a:r>
              <a:rPr lang="en-US" sz="3600" b="1" dirty="0">
                <a:solidFill>
                  <a:srgbClr val="00B050"/>
                </a:solidFill>
              </a:rPr>
              <a:t>Sm, </a:t>
            </a:r>
            <a:r>
              <a:rPr lang="en-US" sz="3600" b="1" baseline="30000" dirty="0">
                <a:solidFill>
                  <a:srgbClr val="00B050"/>
                </a:solidFill>
              </a:rPr>
              <a:t>158</a:t>
            </a:r>
            <a:r>
              <a:rPr lang="en-US" sz="3600" b="1" dirty="0">
                <a:solidFill>
                  <a:srgbClr val="00B050"/>
                </a:solidFill>
              </a:rPr>
              <a:t>Eu, </a:t>
            </a:r>
            <a:r>
              <a:rPr lang="en-US" sz="3600" b="1" baseline="30000" dirty="0">
                <a:solidFill>
                  <a:srgbClr val="00B050"/>
                </a:solidFill>
              </a:rPr>
              <a:t>158</a:t>
            </a:r>
            <a:r>
              <a:rPr lang="en-US" sz="3600" b="1" dirty="0">
                <a:solidFill>
                  <a:srgbClr val="00B050"/>
                </a:solidFill>
              </a:rPr>
              <a:t>Gd, </a:t>
            </a:r>
            <a:r>
              <a:rPr lang="en-US" sz="3600" b="1" baseline="30000" dirty="0">
                <a:solidFill>
                  <a:srgbClr val="00B050"/>
                </a:solidFill>
              </a:rPr>
              <a:t>158</a:t>
            </a:r>
            <a:r>
              <a:rPr lang="en-US" sz="3600" b="1" dirty="0">
                <a:solidFill>
                  <a:srgbClr val="00B050"/>
                </a:solidFill>
              </a:rPr>
              <a:t>Tb, </a:t>
            </a:r>
            <a:r>
              <a:rPr lang="en-US" sz="3600" b="1" baseline="30000" dirty="0">
                <a:solidFill>
                  <a:srgbClr val="00B050"/>
                </a:solidFill>
              </a:rPr>
              <a:t>158</a:t>
            </a:r>
            <a:r>
              <a:rPr lang="en-US" sz="3600" b="1" dirty="0">
                <a:solidFill>
                  <a:srgbClr val="00B050"/>
                </a:solidFill>
              </a:rPr>
              <a:t>Dy, </a:t>
            </a:r>
            <a:r>
              <a:rPr lang="en-US" sz="3600" b="1" baseline="30000" dirty="0">
                <a:solidFill>
                  <a:srgbClr val="00B050"/>
                </a:solidFill>
              </a:rPr>
              <a:t>158</a:t>
            </a:r>
            <a:r>
              <a:rPr lang="en-US" sz="3600" b="1" dirty="0">
                <a:solidFill>
                  <a:srgbClr val="00B050"/>
                </a:solidFill>
              </a:rPr>
              <a:t>Ho, </a:t>
            </a:r>
            <a:r>
              <a:rPr lang="en-US" sz="3600" b="1" baseline="30000" dirty="0">
                <a:solidFill>
                  <a:srgbClr val="00B050"/>
                </a:solidFill>
              </a:rPr>
              <a:t>158</a:t>
            </a:r>
            <a:r>
              <a:rPr lang="en-US" sz="3600" b="1" dirty="0">
                <a:solidFill>
                  <a:srgbClr val="00B050"/>
                </a:solidFill>
              </a:rPr>
              <a:t>Er, </a:t>
            </a:r>
            <a:r>
              <a:rPr lang="en-US" sz="3600" b="1" baseline="30000" dirty="0">
                <a:solidFill>
                  <a:srgbClr val="00B050"/>
                </a:solidFill>
              </a:rPr>
              <a:t>158</a:t>
            </a:r>
            <a:r>
              <a:rPr lang="en-US" sz="3600" b="1" dirty="0">
                <a:solidFill>
                  <a:srgbClr val="00B050"/>
                </a:solidFill>
              </a:rPr>
              <a:t>Tm, </a:t>
            </a:r>
            <a:r>
              <a:rPr lang="en-US" sz="3600" b="1" baseline="30000" dirty="0">
                <a:solidFill>
                  <a:srgbClr val="00B050"/>
                </a:solidFill>
              </a:rPr>
              <a:t>158</a:t>
            </a:r>
            <a:r>
              <a:rPr lang="en-US" sz="3600" b="1" dirty="0">
                <a:solidFill>
                  <a:srgbClr val="00B050"/>
                </a:solidFill>
              </a:rPr>
              <a:t>Yb, </a:t>
            </a:r>
            <a:r>
              <a:rPr lang="en-US" sz="3600" b="1" baseline="30000" dirty="0">
                <a:solidFill>
                  <a:srgbClr val="00B050"/>
                </a:solidFill>
              </a:rPr>
              <a:t>158</a:t>
            </a:r>
            <a:r>
              <a:rPr lang="en-US" sz="3600" b="1" dirty="0">
                <a:solidFill>
                  <a:srgbClr val="00B050"/>
                </a:solidFill>
              </a:rPr>
              <a:t>Lu, </a:t>
            </a:r>
            <a:r>
              <a:rPr lang="en-US" sz="3600" b="1" baseline="30000" dirty="0">
                <a:solidFill>
                  <a:srgbClr val="00B050"/>
                </a:solidFill>
              </a:rPr>
              <a:t>158</a:t>
            </a:r>
            <a:r>
              <a:rPr lang="en-US" sz="3600" b="1" dirty="0">
                <a:solidFill>
                  <a:srgbClr val="00B050"/>
                </a:solidFill>
              </a:rPr>
              <a:t>Hf, </a:t>
            </a:r>
            <a:r>
              <a:rPr lang="en-US" sz="3600" b="1" baseline="30000" dirty="0">
                <a:solidFill>
                  <a:srgbClr val="00B050"/>
                </a:solidFill>
              </a:rPr>
              <a:t>158</a:t>
            </a:r>
            <a:r>
              <a:rPr lang="en-US" sz="3600" b="1" dirty="0">
                <a:solidFill>
                  <a:srgbClr val="00B050"/>
                </a:solidFill>
              </a:rPr>
              <a:t>Ta, </a:t>
            </a:r>
            <a:r>
              <a:rPr lang="en-US" sz="3600" b="1" baseline="30000" dirty="0">
                <a:solidFill>
                  <a:srgbClr val="00B050"/>
                </a:solidFill>
              </a:rPr>
              <a:t>158</a:t>
            </a:r>
            <a:r>
              <a:rPr lang="en-US" sz="3600" b="1" dirty="0">
                <a:solidFill>
                  <a:srgbClr val="00B050"/>
                </a:solidFill>
              </a:rPr>
              <a:t>W</a:t>
            </a:r>
          </a:p>
          <a:p>
            <a:pPr marL="0" indent="0">
              <a:buNone/>
            </a:pPr>
            <a:endParaRPr lang="en-US" sz="1600" b="1" dirty="0">
              <a:solidFill>
                <a:srgbClr val="00B050"/>
              </a:solidFill>
            </a:endParaRPr>
          </a:p>
          <a:p>
            <a:r>
              <a:rPr lang="en-US" sz="3600" b="1" dirty="0">
                <a:solidFill>
                  <a:srgbClr val="00B050"/>
                </a:solidFill>
              </a:rPr>
              <a:t>14. </a:t>
            </a:r>
            <a:r>
              <a:rPr lang="en-US" sz="3600" b="1" dirty="0" err="1">
                <a:solidFill>
                  <a:srgbClr val="00B050"/>
                </a:solidFill>
                <a:hlinkClick r:id="rId2"/>
              </a:rPr>
              <a:t>N.Nica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i="1" dirty="0">
                <a:solidFill>
                  <a:srgbClr val="00B050"/>
                </a:solidFill>
              </a:rPr>
              <a:t>Nuclear Data Sheets for A = 140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dirty="0" err="1">
                <a:solidFill>
                  <a:srgbClr val="00B050"/>
                </a:solidFill>
              </a:rPr>
              <a:t>Nucl.Data</a:t>
            </a:r>
            <a:r>
              <a:rPr lang="en-US" sz="3600" b="1" dirty="0">
                <a:solidFill>
                  <a:srgbClr val="00B050"/>
                </a:solidFill>
              </a:rPr>
              <a:t> Sheets 154, 1 (2018)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00B050"/>
                </a:solidFill>
              </a:rPr>
              <a:t>	17 nuclei: </a:t>
            </a:r>
            <a:r>
              <a:rPr lang="en-US" sz="3600" b="1" baseline="30000" dirty="0">
                <a:solidFill>
                  <a:srgbClr val="00B050"/>
                </a:solidFill>
              </a:rPr>
              <a:t>140</a:t>
            </a:r>
            <a:r>
              <a:rPr lang="en-US" sz="3600" b="1" dirty="0">
                <a:solidFill>
                  <a:srgbClr val="00B050"/>
                </a:solidFill>
              </a:rPr>
              <a:t>Sb, </a:t>
            </a:r>
            <a:r>
              <a:rPr lang="en-US" sz="3600" b="1" baseline="30000" dirty="0">
                <a:solidFill>
                  <a:srgbClr val="00B050"/>
                </a:solidFill>
              </a:rPr>
              <a:t>140</a:t>
            </a:r>
            <a:r>
              <a:rPr lang="en-US" sz="3600" b="1" dirty="0">
                <a:solidFill>
                  <a:srgbClr val="00B050"/>
                </a:solidFill>
              </a:rPr>
              <a:t>Te, </a:t>
            </a:r>
            <a:r>
              <a:rPr lang="en-US" sz="3600" b="1" baseline="30000" dirty="0">
                <a:solidFill>
                  <a:srgbClr val="00B050"/>
                </a:solidFill>
              </a:rPr>
              <a:t>140</a:t>
            </a:r>
            <a:r>
              <a:rPr lang="en-US" sz="3600" b="1" dirty="0">
                <a:solidFill>
                  <a:srgbClr val="00B050"/>
                </a:solidFill>
              </a:rPr>
              <a:t>I, </a:t>
            </a:r>
            <a:r>
              <a:rPr lang="en-US" sz="3600" b="1" baseline="30000" dirty="0">
                <a:solidFill>
                  <a:srgbClr val="00B050"/>
                </a:solidFill>
              </a:rPr>
              <a:t>140</a:t>
            </a:r>
            <a:r>
              <a:rPr lang="en-US" sz="3600" b="1" dirty="0">
                <a:solidFill>
                  <a:srgbClr val="00B050"/>
                </a:solidFill>
              </a:rPr>
              <a:t>Xe, </a:t>
            </a:r>
            <a:r>
              <a:rPr lang="en-US" sz="3600" b="1" baseline="30000" dirty="0">
                <a:solidFill>
                  <a:srgbClr val="00B050"/>
                </a:solidFill>
              </a:rPr>
              <a:t>140</a:t>
            </a:r>
            <a:r>
              <a:rPr lang="en-US" sz="3600" b="1" dirty="0">
                <a:solidFill>
                  <a:srgbClr val="00B050"/>
                </a:solidFill>
              </a:rPr>
              <a:t>Cs, </a:t>
            </a:r>
            <a:r>
              <a:rPr lang="en-US" sz="3600" b="1" baseline="30000" dirty="0">
                <a:solidFill>
                  <a:srgbClr val="00B050"/>
                </a:solidFill>
              </a:rPr>
              <a:t>140</a:t>
            </a:r>
            <a:r>
              <a:rPr lang="en-US" sz="3600" b="1" dirty="0">
                <a:solidFill>
                  <a:srgbClr val="00B050"/>
                </a:solidFill>
              </a:rPr>
              <a:t>Ba, </a:t>
            </a:r>
            <a:r>
              <a:rPr lang="en-US" sz="3600" b="1" baseline="30000" dirty="0">
                <a:solidFill>
                  <a:srgbClr val="00B050"/>
                </a:solidFill>
              </a:rPr>
              <a:t>140</a:t>
            </a:r>
            <a:r>
              <a:rPr lang="en-US" sz="3600" b="1" dirty="0">
                <a:solidFill>
                  <a:srgbClr val="00B050"/>
                </a:solidFill>
              </a:rPr>
              <a:t>La, </a:t>
            </a:r>
            <a:r>
              <a:rPr lang="en-US" sz="3600" b="1" baseline="30000" dirty="0">
                <a:solidFill>
                  <a:srgbClr val="00B050"/>
                </a:solidFill>
              </a:rPr>
              <a:t>140</a:t>
            </a:r>
            <a:r>
              <a:rPr lang="en-US" sz="3600" b="1" dirty="0">
                <a:solidFill>
                  <a:srgbClr val="00B050"/>
                </a:solidFill>
              </a:rPr>
              <a:t>Ce, </a:t>
            </a:r>
            <a:r>
              <a:rPr lang="en-US" sz="3600" b="1" baseline="30000" dirty="0">
                <a:solidFill>
                  <a:srgbClr val="00B050"/>
                </a:solidFill>
              </a:rPr>
              <a:t>140</a:t>
            </a:r>
            <a:r>
              <a:rPr lang="en-US" sz="3600" b="1" dirty="0">
                <a:solidFill>
                  <a:srgbClr val="00B050"/>
                </a:solidFill>
              </a:rPr>
              <a:t>Pr, </a:t>
            </a:r>
            <a:r>
              <a:rPr lang="en-US" sz="3600" b="1" baseline="30000" dirty="0">
                <a:solidFill>
                  <a:srgbClr val="00B050"/>
                </a:solidFill>
              </a:rPr>
              <a:t>140</a:t>
            </a:r>
            <a:r>
              <a:rPr lang="en-US" sz="3600" b="1" dirty="0">
                <a:solidFill>
                  <a:srgbClr val="00B050"/>
                </a:solidFill>
              </a:rPr>
              <a:t>Nd, </a:t>
            </a:r>
            <a:r>
              <a:rPr lang="en-US" sz="3600" b="1" baseline="30000" dirty="0">
                <a:solidFill>
                  <a:srgbClr val="00B050"/>
                </a:solidFill>
              </a:rPr>
              <a:t>140</a:t>
            </a:r>
            <a:r>
              <a:rPr lang="en-US" sz="3600" b="1" dirty="0">
                <a:solidFill>
                  <a:srgbClr val="00B050"/>
                </a:solidFill>
              </a:rPr>
              <a:t>Pm, </a:t>
            </a:r>
            <a:r>
              <a:rPr lang="en-US" sz="3600" b="1" baseline="30000" dirty="0">
                <a:solidFill>
                  <a:srgbClr val="00B050"/>
                </a:solidFill>
              </a:rPr>
              <a:t>140</a:t>
            </a:r>
            <a:r>
              <a:rPr lang="en-US" sz="3600" b="1" dirty="0">
                <a:solidFill>
                  <a:srgbClr val="00B050"/>
                </a:solidFill>
              </a:rPr>
              <a:t>Sm, </a:t>
            </a:r>
            <a:r>
              <a:rPr lang="en-US" sz="3600" b="1" baseline="30000" dirty="0">
                <a:solidFill>
                  <a:srgbClr val="00B050"/>
                </a:solidFill>
              </a:rPr>
              <a:t>140</a:t>
            </a:r>
            <a:r>
              <a:rPr lang="en-US" sz="3600" b="1" dirty="0">
                <a:solidFill>
                  <a:srgbClr val="00B050"/>
                </a:solidFill>
              </a:rPr>
              <a:t>Eu, </a:t>
            </a:r>
            <a:r>
              <a:rPr lang="en-US" sz="3600" b="1" baseline="30000" dirty="0">
                <a:solidFill>
                  <a:srgbClr val="00B050"/>
                </a:solidFill>
              </a:rPr>
              <a:t>140</a:t>
            </a:r>
            <a:r>
              <a:rPr lang="en-US" sz="3600" b="1" dirty="0">
                <a:solidFill>
                  <a:srgbClr val="00B050"/>
                </a:solidFill>
              </a:rPr>
              <a:t>Gd, </a:t>
            </a:r>
            <a:r>
              <a:rPr lang="en-US" sz="3600" b="1" baseline="30000" dirty="0">
                <a:solidFill>
                  <a:srgbClr val="00B050"/>
                </a:solidFill>
              </a:rPr>
              <a:t>140</a:t>
            </a:r>
            <a:r>
              <a:rPr lang="en-US" sz="3600" b="1" dirty="0">
                <a:solidFill>
                  <a:srgbClr val="00B050"/>
                </a:solidFill>
              </a:rPr>
              <a:t>Tb, </a:t>
            </a:r>
            <a:r>
              <a:rPr lang="en-US" sz="3600" b="1" baseline="30000" dirty="0">
                <a:solidFill>
                  <a:srgbClr val="00B050"/>
                </a:solidFill>
              </a:rPr>
              <a:t>140</a:t>
            </a:r>
            <a:r>
              <a:rPr lang="en-US" sz="3600" b="1" dirty="0">
                <a:solidFill>
                  <a:srgbClr val="00B050"/>
                </a:solidFill>
              </a:rPr>
              <a:t>Dy, </a:t>
            </a:r>
            <a:r>
              <a:rPr lang="en-US" sz="3600" b="1" baseline="30000" dirty="0">
                <a:solidFill>
                  <a:srgbClr val="00B050"/>
                </a:solidFill>
              </a:rPr>
              <a:t>140</a:t>
            </a:r>
            <a:r>
              <a:rPr lang="en-US" sz="3600" b="1" dirty="0">
                <a:solidFill>
                  <a:srgbClr val="00B050"/>
                </a:solidFill>
              </a:rPr>
              <a:t>Ho</a:t>
            </a:r>
          </a:p>
          <a:p>
            <a:pPr marL="0" indent="0">
              <a:buNone/>
            </a:pPr>
            <a:endParaRPr lang="en-US" sz="1600" b="1" dirty="0">
              <a:solidFill>
                <a:srgbClr val="00B050"/>
              </a:solidFill>
            </a:endParaRPr>
          </a:p>
          <a:p>
            <a:r>
              <a:rPr lang="en-US" sz="3600" b="1" dirty="0">
                <a:solidFill>
                  <a:srgbClr val="00B050"/>
                </a:solidFill>
              </a:rPr>
              <a:t>15. </a:t>
            </a:r>
            <a:r>
              <a:rPr lang="en-US" sz="3600" b="1" dirty="0" err="1">
                <a:solidFill>
                  <a:srgbClr val="00B050"/>
                </a:solidFill>
                <a:hlinkClick r:id="rId2"/>
              </a:rPr>
              <a:t>N.Nica</a:t>
            </a:r>
            <a:r>
              <a:rPr lang="en-US" sz="3600" b="1" dirty="0">
                <a:solidFill>
                  <a:srgbClr val="00B050"/>
                </a:solidFill>
              </a:rPr>
              <a:t>, A =155, </a:t>
            </a:r>
            <a:r>
              <a:rPr lang="en-US" sz="3600" b="1" i="1" dirty="0">
                <a:solidFill>
                  <a:srgbClr val="00B050"/>
                </a:solidFill>
              </a:rPr>
              <a:t>Nuclear Data Sheets for A = 155,  </a:t>
            </a:r>
            <a:r>
              <a:rPr lang="en-US" sz="3600" b="1" dirty="0" err="1">
                <a:solidFill>
                  <a:srgbClr val="00B050"/>
                </a:solidFill>
              </a:rPr>
              <a:t>Nucl.Data</a:t>
            </a:r>
            <a:r>
              <a:rPr lang="en-US" sz="3600" b="1" dirty="0">
                <a:solidFill>
                  <a:srgbClr val="00B050"/>
                </a:solidFill>
              </a:rPr>
              <a:t> Sheets 160, 1 (2019)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00B050"/>
                </a:solidFill>
              </a:rPr>
              <a:t>	16 nuclei: </a:t>
            </a:r>
            <a:r>
              <a:rPr lang="en-US" sz="3600" b="1" baseline="30000" dirty="0">
                <a:solidFill>
                  <a:srgbClr val="00B050"/>
                </a:solidFill>
              </a:rPr>
              <a:t> 155</a:t>
            </a:r>
            <a:r>
              <a:rPr lang="en-US" sz="3600" b="1" dirty="0">
                <a:solidFill>
                  <a:srgbClr val="00B050"/>
                </a:solidFill>
              </a:rPr>
              <a:t>Ce, </a:t>
            </a:r>
            <a:r>
              <a:rPr lang="en-US" sz="3600" b="1" baseline="30000" dirty="0">
                <a:solidFill>
                  <a:srgbClr val="00B050"/>
                </a:solidFill>
              </a:rPr>
              <a:t> 155</a:t>
            </a:r>
            <a:r>
              <a:rPr lang="en-US" sz="3600" b="1" dirty="0">
                <a:solidFill>
                  <a:srgbClr val="00B050"/>
                </a:solidFill>
              </a:rPr>
              <a:t>Pr,</a:t>
            </a:r>
            <a:r>
              <a:rPr lang="en-US" sz="3600" b="1" baseline="30000" dirty="0">
                <a:solidFill>
                  <a:srgbClr val="00B050"/>
                </a:solidFill>
              </a:rPr>
              <a:t>  155</a:t>
            </a:r>
            <a:r>
              <a:rPr lang="en-US" sz="3600" b="1" dirty="0">
                <a:solidFill>
                  <a:srgbClr val="00B050"/>
                </a:solidFill>
              </a:rPr>
              <a:t>Nd, </a:t>
            </a:r>
            <a:r>
              <a:rPr lang="en-US" sz="3600" b="1" baseline="30000" dirty="0">
                <a:solidFill>
                  <a:srgbClr val="00B050"/>
                </a:solidFill>
              </a:rPr>
              <a:t> 155</a:t>
            </a:r>
            <a:r>
              <a:rPr lang="en-US" sz="3600" b="1" dirty="0">
                <a:solidFill>
                  <a:srgbClr val="00B050"/>
                </a:solidFill>
              </a:rPr>
              <a:t>Pm, </a:t>
            </a:r>
            <a:r>
              <a:rPr lang="en-US" sz="3600" b="1" baseline="30000" dirty="0">
                <a:solidFill>
                  <a:srgbClr val="00B050"/>
                </a:solidFill>
              </a:rPr>
              <a:t> 155</a:t>
            </a:r>
            <a:r>
              <a:rPr lang="en-US" sz="3600" b="1" dirty="0">
                <a:solidFill>
                  <a:srgbClr val="00B050"/>
                </a:solidFill>
              </a:rPr>
              <a:t>Sm, </a:t>
            </a:r>
            <a:r>
              <a:rPr lang="en-US" sz="3600" b="1" baseline="30000" dirty="0">
                <a:solidFill>
                  <a:srgbClr val="00B050"/>
                </a:solidFill>
              </a:rPr>
              <a:t> 155</a:t>
            </a:r>
            <a:r>
              <a:rPr lang="en-US" sz="3600" b="1" dirty="0">
                <a:solidFill>
                  <a:srgbClr val="00B050"/>
                </a:solidFill>
              </a:rPr>
              <a:t>Eu, </a:t>
            </a:r>
            <a:r>
              <a:rPr lang="en-US" sz="3600" b="1" baseline="30000" dirty="0">
                <a:solidFill>
                  <a:srgbClr val="00B050"/>
                </a:solidFill>
              </a:rPr>
              <a:t> 155</a:t>
            </a:r>
            <a:r>
              <a:rPr lang="en-US" sz="3600" b="1" dirty="0">
                <a:solidFill>
                  <a:srgbClr val="00B050"/>
                </a:solidFill>
              </a:rPr>
              <a:t>Gd, </a:t>
            </a:r>
            <a:r>
              <a:rPr lang="en-US" sz="3600" b="1" baseline="30000" dirty="0">
                <a:solidFill>
                  <a:srgbClr val="00B050"/>
                </a:solidFill>
              </a:rPr>
              <a:t> 155</a:t>
            </a:r>
            <a:r>
              <a:rPr lang="en-US" sz="3600" b="1" dirty="0">
                <a:solidFill>
                  <a:srgbClr val="00B050"/>
                </a:solidFill>
              </a:rPr>
              <a:t>Tb, </a:t>
            </a:r>
            <a:r>
              <a:rPr lang="en-US" sz="3600" b="1" baseline="30000" dirty="0">
                <a:solidFill>
                  <a:srgbClr val="00B050"/>
                </a:solidFill>
              </a:rPr>
              <a:t> 155</a:t>
            </a:r>
            <a:r>
              <a:rPr lang="en-US" sz="3600" b="1" dirty="0">
                <a:solidFill>
                  <a:srgbClr val="00B050"/>
                </a:solidFill>
              </a:rPr>
              <a:t>Dy, </a:t>
            </a:r>
            <a:r>
              <a:rPr lang="en-US" sz="3600" b="1" baseline="30000" dirty="0">
                <a:solidFill>
                  <a:srgbClr val="00B050"/>
                </a:solidFill>
              </a:rPr>
              <a:t> 155</a:t>
            </a:r>
            <a:r>
              <a:rPr lang="en-US" sz="3600" b="1" dirty="0">
                <a:solidFill>
                  <a:srgbClr val="00B050"/>
                </a:solidFill>
              </a:rPr>
              <a:t>Ho, </a:t>
            </a:r>
            <a:r>
              <a:rPr lang="en-US" sz="3600" b="1" baseline="30000" dirty="0">
                <a:solidFill>
                  <a:srgbClr val="00B050"/>
                </a:solidFill>
              </a:rPr>
              <a:t> 155</a:t>
            </a:r>
            <a:r>
              <a:rPr lang="en-US" sz="3600" b="1" dirty="0">
                <a:solidFill>
                  <a:srgbClr val="00B050"/>
                </a:solidFill>
              </a:rPr>
              <a:t>Er, </a:t>
            </a:r>
            <a:r>
              <a:rPr lang="en-US" sz="3600" b="1" baseline="30000" dirty="0">
                <a:solidFill>
                  <a:srgbClr val="00B050"/>
                </a:solidFill>
              </a:rPr>
              <a:t> 155</a:t>
            </a:r>
            <a:r>
              <a:rPr lang="en-US" sz="3600" b="1" dirty="0">
                <a:solidFill>
                  <a:srgbClr val="00B050"/>
                </a:solidFill>
              </a:rPr>
              <a:t>Tm, </a:t>
            </a:r>
            <a:r>
              <a:rPr lang="en-US" sz="3600" b="1" baseline="30000" dirty="0">
                <a:solidFill>
                  <a:srgbClr val="00B050"/>
                </a:solidFill>
              </a:rPr>
              <a:t> 155</a:t>
            </a:r>
            <a:r>
              <a:rPr lang="en-US" sz="3600" b="1" dirty="0">
                <a:solidFill>
                  <a:srgbClr val="00B050"/>
                </a:solidFill>
              </a:rPr>
              <a:t>Yb, </a:t>
            </a:r>
            <a:r>
              <a:rPr lang="en-US" sz="3600" b="1" baseline="30000" dirty="0">
                <a:solidFill>
                  <a:srgbClr val="00B050"/>
                </a:solidFill>
              </a:rPr>
              <a:t> 155</a:t>
            </a:r>
            <a:r>
              <a:rPr lang="en-US" sz="3600" b="1" dirty="0">
                <a:solidFill>
                  <a:srgbClr val="00B050"/>
                </a:solidFill>
              </a:rPr>
              <a:t>Lu, </a:t>
            </a:r>
            <a:r>
              <a:rPr lang="en-US" sz="3600" b="1" baseline="30000" dirty="0">
                <a:solidFill>
                  <a:srgbClr val="00B050"/>
                </a:solidFill>
              </a:rPr>
              <a:t> 155</a:t>
            </a:r>
            <a:r>
              <a:rPr lang="en-US" sz="3600" b="1" dirty="0">
                <a:solidFill>
                  <a:srgbClr val="00B050"/>
                </a:solidFill>
              </a:rPr>
              <a:t>Hf, </a:t>
            </a:r>
            <a:r>
              <a:rPr lang="en-US" sz="3600" b="1" baseline="30000" dirty="0">
                <a:solidFill>
                  <a:srgbClr val="00B050"/>
                </a:solidFill>
              </a:rPr>
              <a:t> 155</a:t>
            </a:r>
            <a:r>
              <a:rPr lang="en-US" sz="3600" b="1" dirty="0">
                <a:solidFill>
                  <a:srgbClr val="00B050"/>
                </a:solidFill>
              </a:rPr>
              <a:t>Ta</a:t>
            </a:r>
          </a:p>
          <a:p>
            <a:pPr marL="0" indent="0">
              <a:buNone/>
            </a:pPr>
            <a:endParaRPr lang="en-US" sz="1600" b="1" dirty="0">
              <a:solidFill>
                <a:srgbClr val="00B050"/>
              </a:solidFill>
            </a:endParaRPr>
          </a:p>
          <a:p>
            <a:r>
              <a:rPr lang="en-US" sz="3600" b="1" dirty="0">
                <a:solidFill>
                  <a:srgbClr val="00B050"/>
                </a:solidFill>
              </a:rPr>
              <a:t>17. </a:t>
            </a:r>
            <a:r>
              <a:rPr lang="en-US" sz="3600" b="1" dirty="0" err="1">
                <a:solidFill>
                  <a:srgbClr val="00B050"/>
                </a:solidFill>
                <a:hlinkClick r:id="rId2"/>
              </a:rPr>
              <a:t>N.Nica</a:t>
            </a:r>
            <a:r>
              <a:rPr lang="en-US" sz="3600" b="1" dirty="0">
                <a:solidFill>
                  <a:srgbClr val="00B050"/>
                </a:solidFill>
              </a:rPr>
              <a:t>, A =153, </a:t>
            </a:r>
            <a:r>
              <a:rPr lang="en-US" sz="3600" b="1" i="1" dirty="0">
                <a:solidFill>
                  <a:srgbClr val="00B050"/>
                </a:solidFill>
              </a:rPr>
              <a:t>Nuclear Data Sheets for A = 153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dirty="0" err="1">
                <a:solidFill>
                  <a:srgbClr val="00B050"/>
                </a:solidFill>
              </a:rPr>
              <a:t>Nucl.Data</a:t>
            </a:r>
            <a:r>
              <a:rPr lang="en-US" sz="3600" b="1" dirty="0">
                <a:solidFill>
                  <a:srgbClr val="00B050"/>
                </a:solidFill>
              </a:rPr>
              <a:t> Sheets 170, 1 (2020)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00B050"/>
                </a:solidFill>
              </a:rPr>
              <a:t>	16 nuclei: </a:t>
            </a:r>
            <a:r>
              <a:rPr lang="en-US" sz="3600" b="1" baseline="30000" dirty="0">
                <a:solidFill>
                  <a:srgbClr val="00B050"/>
                </a:solidFill>
              </a:rPr>
              <a:t>153</a:t>
            </a:r>
            <a:r>
              <a:rPr lang="en-US" sz="3600" b="1" dirty="0">
                <a:solidFill>
                  <a:srgbClr val="00B050"/>
                </a:solidFill>
              </a:rPr>
              <a:t>La, </a:t>
            </a:r>
            <a:r>
              <a:rPr lang="en-US" sz="3600" b="1" baseline="30000" dirty="0">
                <a:solidFill>
                  <a:srgbClr val="00B050"/>
                </a:solidFill>
              </a:rPr>
              <a:t>153</a:t>
            </a:r>
            <a:r>
              <a:rPr lang="en-US" sz="3600" b="1" dirty="0">
                <a:solidFill>
                  <a:srgbClr val="00B050"/>
                </a:solidFill>
              </a:rPr>
              <a:t>Ce, </a:t>
            </a:r>
            <a:r>
              <a:rPr lang="en-US" sz="3600" b="1" baseline="30000" dirty="0">
                <a:solidFill>
                  <a:srgbClr val="00B050"/>
                </a:solidFill>
              </a:rPr>
              <a:t>153</a:t>
            </a:r>
            <a:r>
              <a:rPr lang="en-US" sz="3600" b="1" dirty="0">
                <a:solidFill>
                  <a:srgbClr val="00B050"/>
                </a:solidFill>
              </a:rPr>
              <a:t>Pr,  </a:t>
            </a:r>
            <a:r>
              <a:rPr lang="en-US" sz="3600" b="1" baseline="30000" dirty="0">
                <a:solidFill>
                  <a:srgbClr val="00B050"/>
                </a:solidFill>
              </a:rPr>
              <a:t>153</a:t>
            </a:r>
            <a:r>
              <a:rPr lang="en-US" sz="3600" b="1" dirty="0">
                <a:solidFill>
                  <a:srgbClr val="00B050"/>
                </a:solidFill>
              </a:rPr>
              <a:t>Nd, </a:t>
            </a:r>
            <a:r>
              <a:rPr lang="en-US" sz="3600" b="1" baseline="30000" dirty="0">
                <a:solidFill>
                  <a:srgbClr val="00B050"/>
                </a:solidFill>
              </a:rPr>
              <a:t>153</a:t>
            </a:r>
            <a:r>
              <a:rPr lang="en-US" sz="3600" b="1" dirty="0">
                <a:solidFill>
                  <a:srgbClr val="00B050"/>
                </a:solidFill>
              </a:rPr>
              <a:t>Pm, </a:t>
            </a:r>
            <a:r>
              <a:rPr lang="en-US" sz="3600" b="1" baseline="30000" dirty="0">
                <a:solidFill>
                  <a:srgbClr val="00B050"/>
                </a:solidFill>
              </a:rPr>
              <a:t>153</a:t>
            </a:r>
            <a:r>
              <a:rPr lang="en-US" sz="3600" b="1" dirty="0">
                <a:solidFill>
                  <a:srgbClr val="00B050"/>
                </a:solidFill>
              </a:rPr>
              <a:t>Sm, </a:t>
            </a:r>
            <a:r>
              <a:rPr lang="en-US" sz="3600" b="1" baseline="30000" dirty="0">
                <a:solidFill>
                  <a:srgbClr val="00B050"/>
                </a:solidFill>
              </a:rPr>
              <a:t>153</a:t>
            </a:r>
            <a:r>
              <a:rPr lang="en-US" sz="3600" b="1" dirty="0">
                <a:solidFill>
                  <a:srgbClr val="00B050"/>
                </a:solidFill>
              </a:rPr>
              <a:t>Eu, </a:t>
            </a:r>
            <a:r>
              <a:rPr lang="en-US" sz="3600" b="1" baseline="30000" dirty="0">
                <a:solidFill>
                  <a:srgbClr val="00B050"/>
                </a:solidFill>
              </a:rPr>
              <a:t>153</a:t>
            </a:r>
            <a:r>
              <a:rPr lang="en-US" sz="3600" b="1" dirty="0">
                <a:solidFill>
                  <a:srgbClr val="00B050"/>
                </a:solidFill>
              </a:rPr>
              <a:t>Gd, </a:t>
            </a:r>
            <a:r>
              <a:rPr lang="en-US" sz="3600" b="1" baseline="30000" dirty="0">
                <a:solidFill>
                  <a:srgbClr val="00B050"/>
                </a:solidFill>
              </a:rPr>
              <a:t>153</a:t>
            </a:r>
            <a:r>
              <a:rPr lang="en-US" sz="3600" b="1" dirty="0">
                <a:solidFill>
                  <a:srgbClr val="00B050"/>
                </a:solidFill>
              </a:rPr>
              <a:t>Tb, </a:t>
            </a:r>
            <a:r>
              <a:rPr lang="en-US" sz="3600" b="1" baseline="30000" dirty="0">
                <a:solidFill>
                  <a:srgbClr val="00B050"/>
                </a:solidFill>
              </a:rPr>
              <a:t>153</a:t>
            </a:r>
            <a:r>
              <a:rPr lang="en-US" sz="3600" b="1" dirty="0">
                <a:solidFill>
                  <a:srgbClr val="00B050"/>
                </a:solidFill>
              </a:rPr>
              <a:t>Dy, </a:t>
            </a:r>
            <a:r>
              <a:rPr lang="en-US" sz="3600" b="1" baseline="30000" dirty="0">
                <a:solidFill>
                  <a:srgbClr val="00B050"/>
                </a:solidFill>
              </a:rPr>
              <a:t>153</a:t>
            </a:r>
            <a:r>
              <a:rPr lang="en-US" sz="3600" b="1" dirty="0">
                <a:solidFill>
                  <a:srgbClr val="00B050"/>
                </a:solidFill>
              </a:rPr>
              <a:t>Ho, </a:t>
            </a:r>
            <a:r>
              <a:rPr lang="en-US" sz="3600" b="1" baseline="30000" dirty="0">
                <a:solidFill>
                  <a:srgbClr val="00B050"/>
                </a:solidFill>
              </a:rPr>
              <a:t>153</a:t>
            </a:r>
            <a:r>
              <a:rPr lang="en-US" sz="3600" b="1" dirty="0">
                <a:solidFill>
                  <a:srgbClr val="00B050"/>
                </a:solidFill>
              </a:rPr>
              <a:t>Er, </a:t>
            </a:r>
            <a:r>
              <a:rPr lang="en-US" sz="3600" b="1" baseline="30000" dirty="0">
                <a:solidFill>
                  <a:srgbClr val="00B050"/>
                </a:solidFill>
              </a:rPr>
              <a:t>153</a:t>
            </a:r>
            <a:r>
              <a:rPr lang="en-US" sz="3600" b="1" dirty="0">
                <a:solidFill>
                  <a:srgbClr val="00B050"/>
                </a:solidFill>
              </a:rPr>
              <a:t>Tm, </a:t>
            </a:r>
            <a:r>
              <a:rPr lang="en-US" sz="3600" b="1" baseline="30000" dirty="0">
                <a:solidFill>
                  <a:srgbClr val="00B050"/>
                </a:solidFill>
              </a:rPr>
              <a:t>153</a:t>
            </a:r>
            <a:r>
              <a:rPr lang="en-US" sz="3600" b="1" dirty="0">
                <a:solidFill>
                  <a:srgbClr val="00B050"/>
                </a:solidFill>
              </a:rPr>
              <a:t>Yb, </a:t>
            </a:r>
            <a:r>
              <a:rPr lang="en-US" sz="3600" b="1" baseline="30000" dirty="0">
                <a:solidFill>
                  <a:srgbClr val="00B050"/>
                </a:solidFill>
              </a:rPr>
              <a:t>153</a:t>
            </a:r>
            <a:r>
              <a:rPr lang="en-US" sz="3600" b="1" dirty="0">
                <a:solidFill>
                  <a:srgbClr val="00B050"/>
                </a:solidFill>
              </a:rPr>
              <a:t>Lu, </a:t>
            </a:r>
            <a:r>
              <a:rPr lang="en-US" sz="3600" b="1" baseline="30000" dirty="0" err="1">
                <a:solidFill>
                  <a:srgbClr val="00B050"/>
                </a:solidFill>
              </a:rPr>
              <a:t>153</a:t>
            </a:r>
            <a:r>
              <a:rPr lang="en-US" sz="3600" b="1" dirty="0" err="1">
                <a:solidFill>
                  <a:srgbClr val="00B050"/>
                </a:solidFill>
              </a:rPr>
              <a:t>Hf</a:t>
            </a:r>
            <a:endParaRPr lang="en-US" sz="36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sz="1600" b="1" dirty="0">
              <a:solidFill>
                <a:srgbClr val="00B050"/>
              </a:solidFill>
            </a:endParaRPr>
          </a:p>
          <a:p>
            <a:r>
              <a:rPr lang="en-US" sz="3600" b="1" dirty="0">
                <a:solidFill>
                  <a:srgbClr val="00B050"/>
                </a:solidFill>
              </a:rPr>
              <a:t>16. </a:t>
            </a:r>
            <a:r>
              <a:rPr lang="en-US" sz="3600" b="1" dirty="0" err="1">
                <a:solidFill>
                  <a:srgbClr val="00B050"/>
                </a:solidFill>
                <a:hlinkClick r:id="rId2"/>
              </a:rPr>
              <a:t>N.Nica</a:t>
            </a:r>
            <a:r>
              <a:rPr lang="en-US" sz="3600" b="1" dirty="0">
                <a:solidFill>
                  <a:srgbClr val="00B050"/>
                </a:solidFill>
              </a:rPr>
              <a:t>, A =160, </a:t>
            </a:r>
            <a:r>
              <a:rPr lang="en-US" sz="3600" b="1" i="1" dirty="0">
                <a:solidFill>
                  <a:srgbClr val="00B050"/>
                </a:solidFill>
              </a:rPr>
              <a:t>Nuclear Data Sheets for A = 160, </a:t>
            </a:r>
            <a:r>
              <a:rPr lang="en-US" sz="3600" b="1" dirty="0" err="1">
                <a:solidFill>
                  <a:srgbClr val="00B050"/>
                </a:solidFill>
              </a:rPr>
              <a:t>Nucl.Data</a:t>
            </a:r>
            <a:r>
              <a:rPr lang="en-US" sz="3600" b="1" dirty="0">
                <a:solidFill>
                  <a:srgbClr val="00B050"/>
                </a:solidFill>
              </a:rPr>
              <a:t> Sheets 176, 1 (2021)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00B050"/>
                </a:solidFill>
              </a:rPr>
              <a:t>	17 nuclei: </a:t>
            </a:r>
            <a:r>
              <a:rPr lang="en-US" sz="3600" b="1" baseline="30000" dirty="0" err="1">
                <a:solidFill>
                  <a:srgbClr val="00B050"/>
                </a:solidFill>
              </a:rPr>
              <a:t>160</a:t>
            </a:r>
            <a:r>
              <a:rPr lang="en-US" sz="3600" b="1" dirty="0" err="1">
                <a:solidFill>
                  <a:srgbClr val="00B050"/>
                </a:solidFill>
              </a:rPr>
              <a:t>Pr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baseline="30000" dirty="0" err="1">
                <a:solidFill>
                  <a:srgbClr val="00B050"/>
                </a:solidFill>
              </a:rPr>
              <a:t>160</a:t>
            </a:r>
            <a:r>
              <a:rPr lang="en-US" sz="3600" b="1" dirty="0" err="1">
                <a:solidFill>
                  <a:srgbClr val="00B050"/>
                </a:solidFill>
              </a:rPr>
              <a:t>Nd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baseline="30000" dirty="0" err="1">
                <a:solidFill>
                  <a:srgbClr val="00B050"/>
                </a:solidFill>
              </a:rPr>
              <a:t>160</a:t>
            </a:r>
            <a:r>
              <a:rPr lang="en-US" sz="3600" b="1" dirty="0" err="1">
                <a:solidFill>
                  <a:srgbClr val="00B050"/>
                </a:solidFill>
              </a:rPr>
              <a:t>Pm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baseline="30000" dirty="0" err="1">
                <a:solidFill>
                  <a:srgbClr val="00B050"/>
                </a:solidFill>
              </a:rPr>
              <a:t>160</a:t>
            </a:r>
            <a:r>
              <a:rPr lang="en-US" sz="3600" b="1" dirty="0" err="1">
                <a:solidFill>
                  <a:srgbClr val="00B050"/>
                </a:solidFill>
              </a:rPr>
              <a:t>Sm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baseline="30000" dirty="0" err="1">
                <a:solidFill>
                  <a:srgbClr val="00B050"/>
                </a:solidFill>
              </a:rPr>
              <a:t>160</a:t>
            </a:r>
            <a:r>
              <a:rPr lang="en-US" sz="3600" b="1" dirty="0" err="1">
                <a:solidFill>
                  <a:srgbClr val="00B050"/>
                </a:solidFill>
              </a:rPr>
              <a:t>Eu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baseline="30000" dirty="0" err="1">
                <a:solidFill>
                  <a:srgbClr val="00B050"/>
                </a:solidFill>
              </a:rPr>
              <a:t>160</a:t>
            </a:r>
            <a:r>
              <a:rPr lang="en-US" sz="3600" b="1" dirty="0" err="1">
                <a:solidFill>
                  <a:srgbClr val="00B050"/>
                </a:solidFill>
              </a:rPr>
              <a:t>Gd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baseline="30000" dirty="0" err="1">
                <a:solidFill>
                  <a:srgbClr val="00B050"/>
                </a:solidFill>
              </a:rPr>
              <a:t>160</a:t>
            </a:r>
            <a:r>
              <a:rPr lang="en-US" sz="3600" b="1" dirty="0" err="1">
                <a:solidFill>
                  <a:srgbClr val="00B050"/>
                </a:solidFill>
              </a:rPr>
              <a:t>Tb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baseline="30000" dirty="0" err="1">
                <a:solidFill>
                  <a:srgbClr val="00B050"/>
                </a:solidFill>
              </a:rPr>
              <a:t>160</a:t>
            </a:r>
            <a:r>
              <a:rPr lang="en-US" sz="3600" b="1" dirty="0" err="1">
                <a:solidFill>
                  <a:srgbClr val="00B050"/>
                </a:solidFill>
              </a:rPr>
              <a:t>Dy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baseline="30000" dirty="0" err="1">
                <a:solidFill>
                  <a:srgbClr val="00B050"/>
                </a:solidFill>
              </a:rPr>
              <a:t>160</a:t>
            </a:r>
            <a:r>
              <a:rPr lang="en-US" sz="3600" b="1" dirty="0" err="1">
                <a:solidFill>
                  <a:srgbClr val="00B050"/>
                </a:solidFill>
              </a:rPr>
              <a:t>Ho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baseline="30000" dirty="0" err="1">
                <a:solidFill>
                  <a:srgbClr val="00B050"/>
                </a:solidFill>
              </a:rPr>
              <a:t>160</a:t>
            </a:r>
            <a:r>
              <a:rPr lang="en-US" sz="3600" b="1" dirty="0" err="1">
                <a:solidFill>
                  <a:srgbClr val="00B050"/>
                </a:solidFill>
              </a:rPr>
              <a:t>Er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baseline="30000" dirty="0" err="1">
                <a:solidFill>
                  <a:srgbClr val="00B050"/>
                </a:solidFill>
              </a:rPr>
              <a:t>160</a:t>
            </a:r>
            <a:r>
              <a:rPr lang="en-US" sz="3600" b="1" dirty="0" err="1">
                <a:solidFill>
                  <a:srgbClr val="00B050"/>
                </a:solidFill>
              </a:rPr>
              <a:t>Tm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baseline="30000" dirty="0" err="1">
                <a:solidFill>
                  <a:srgbClr val="00B050"/>
                </a:solidFill>
              </a:rPr>
              <a:t>160</a:t>
            </a:r>
            <a:r>
              <a:rPr lang="en-US" sz="3600" b="1" dirty="0" err="1">
                <a:solidFill>
                  <a:srgbClr val="00B050"/>
                </a:solidFill>
              </a:rPr>
              <a:t>Yb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baseline="30000" dirty="0" err="1">
                <a:solidFill>
                  <a:srgbClr val="00B050"/>
                </a:solidFill>
              </a:rPr>
              <a:t>160</a:t>
            </a:r>
            <a:r>
              <a:rPr lang="en-US" sz="3600" b="1" dirty="0" err="1">
                <a:solidFill>
                  <a:srgbClr val="00B050"/>
                </a:solidFill>
              </a:rPr>
              <a:t>Lu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baseline="30000" dirty="0" err="1">
                <a:solidFill>
                  <a:srgbClr val="00B050"/>
                </a:solidFill>
              </a:rPr>
              <a:t>160</a:t>
            </a:r>
            <a:r>
              <a:rPr lang="en-US" sz="3600" b="1" dirty="0" err="1">
                <a:solidFill>
                  <a:srgbClr val="00B050"/>
                </a:solidFill>
              </a:rPr>
              <a:t>Hf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baseline="30000" dirty="0" err="1">
                <a:solidFill>
                  <a:srgbClr val="00B050"/>
                </a:solidFill>
              </a:rPr>
              <a:t>160</a:t>
            </a:r>
            <a:r>
              <a:rPr lang="en-US" sz="3600" b="1" dirty="0" err="1">
                <a:solidFill>
                  <a:srgbClr val="00B050"/>
                </a:solidFill>
              </a:rPr>
              <a:t>Ta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baseline="30000" dirty="0" err="1">
                <a:solidFill>
                  <a:srgbClr val="00B050"/>
                </a:solidFill>
              </a:rPr>
              <a:t>160</a:t>
            </a:r>
            <a:r>
              <a:rPr lang="en-US" sz="3600" b="1" dirty="0" err="1">
                <a:solidFill>
                  <a:srgbClr val="00B050"/>
                </a:solidFill>
              </a:rPr>
              <a:t>W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baseline="30000" dirty="0" err="1">
                <a:solidFill>
                  <a:srgbClr val="00B050"/>
                </a:solidFill>
              </a:rPr>
              <a:t>160</a:t>
            </a:r>
            <a:r>
              <a:rPr lang="en-US" sz="3600" b="1" dirty="0" err="1">
                <a:solidFill>
                  <a:srgbClr val="00B050"/>
                </a:solidFill>
              </a:rPr>
              <a:t>Re</a:t>
            </a:r>
            <a:endParaRPr lang="en-US" sz="36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sz="1600" b="1" dirty="0">
              <a:solidFill>
                <a:srgbClr val="00B050"/>
              </a:solidFill>
            </a:endParaRPr>
          </a:p>
          <a:p>
            <a:r>
              <a:rPr lang="en-US" sz="3600" b="1" dirty="0">
                <a:solidFill>
                  <a:srgbClr val="00B050"/>
                </a:solidFill>
              </a:rPr>
              <a:t>18. </a:t>
            </a:r>
            <a:r>
              <a:rPr lang="en-US" sz="3600" b="1" dirty="0" err="1">
                <a:solidFill>
                  <a:srgbClr val="00B050"/>
                </a:solidFill>
                <a:hlinkClick r:id="rId2"/>
              </a:rPr>
              <a:t>N.Nica</a:t>
            </a:r>
            <a:r>
              <a:rPr lang="en-US" sz="3600" b="1" dirty="0">
                <a:solidFill>
                  <a:srgbClr val="00B050"/>
                </a:solidFill>
              </a:rPr>
              <a:t> , </a:t>
            </a:r>
            <a:r>
              <a:rPr lang="en-US" sz="3600" b="1" dirty="0" err="1">
                <a:solidFill>
                  <a:srgbClr val="00B050"/>
                </a:solidFill>
                <a:hlinkClick r:id="rId6"/>
              </a:rPr>
              <a:t>B.Singh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i="1" dirty="0">
                <a:solidFill>
                  <a:srgbClr val="00B050"/>
                </a:solidFill>
              </a:rPr>
              <a:t>Nuclear Data Sheets for A = 147,</a:t>
            </a:r>
            <a:r>
              <a:rPr lang="en-US" sz="3600" b="1" dirty="0">
                <a:solidFill>
                  <a:srgbClr val="00B050"/>
                </a:solidFill>
              </a:rPr>
              <a:t> </a:t>
            </a:r>
            <a:r>
              <a:rPr lang="en-US" sz="3600" b="1" dirty="0" err="1">
                <a:solidFill>
                  <a:srgbClr val="00B050"/>
                </a:solidFill>
              </a:rPr>
              <a:t>Nucl.Data</a:t>
            </a:r>
            <a:r>
              <a:rPr lang="en-US" sz="3600" b="1" dirty="0">
                <a:solidFill>
                  <a:srgbClr val="00B050"/>
                </a:solidFill>
              </a:rPr>
              <a:t> Sheets 181, 1 (2022)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00B050"/>
                </a:solidFill>
              </a:rPr>
              <a:t>	16 nuclei:</a:t>
            </a:r>
            <a:r>
              <a:rPr lang="en-US" sz="3600" b="1" baseline="30000" dirty="0">
                <a:solidFill>
                  <a:srgbClr val="00B050"/>
                </a:solidFill>
              </a:rPr>
              <a:t> 147</a:t>
            </a:r>
            <a:r>
              <a:rPr lang="en-US" sz="3600" b="1" dirty="0">
                <a:solidFill>
                  <a:srgbClr val="00B050"/>
                </a:solidFill>
              </a:rPr>
              <a:t>Xe, </a:t>
            </a:r>
            <a:r>
              <a:rPr lang="en-US" sz="3600" b="1" baseline="30000" dirty="0">
                <a:solidFill>
                  <a:srgbClr val="00B050"/>
                </a:solidFill>
              </a:rPr>
              <a:t>147</a:t>
            </a:r>
            <a:r>
              <a:rPr lang="en-US" sz="3600" b="1" dirty="0">
                <a:solidFill>
                  <a:srgbClr val="00B050"/>
                </a:solidFill>
              </a:rPr>
              <a:t>Cs, </a:t>
            </a:r>
            <a:r>
              <a:rPr lang="en-US" sz="3600" b="1" baseline="30000" dirty="0">
                <a:solidFill>
                  <a:srgbClr val="00B050"/>
                </a:solidFill>
              </a:rPr>
              <a:t>147</a:t>
            </a:r>
            <a:r>
              <a:rPr lang="en-US" sz="3600" b="1" dirty="0">
                <a:solidFill>
                  <a:srgbClr val="00B050"/>
                </a:solidFill>
              </a:rPr>
              <a:t>Ba, </a:t>
            </a:r>
            <a:r>
              <a:rPr lang="en-US" sz="3600" b="1" baseline="30000" dirty="0">
                <a:solidFill>
                  <a:srgbClr val="00B050"/>
                </a:solidFill>
              </a:rPr>
              <a:t>147</a:t>
            </a:r>
            <a:r>
              <a:rPr lang="en-US" sz="3600" b="1" dirty="0">
                <a:solidFill>
                  <a:srgbClr val="00B050"/>
                </a:solidFill>
              </a:rPr>
              <a:t>La, </a:t>
            </a:r>
            <a:r>
              <a:rPr lang="en-US" sz="3600" b="1" baseline="30000" dirty="0">
                <a:solidFill>
                  <a:srgbClr val="00B050"/>
                </a:solidFill>
              </a:rPr>
              <a:t>147</a:t>
            </a:r>
            <a:r>
              <a:rPr lang="en-US" sz="3600" b="1" dirty="0">
                <a:solidFill>
                  <a:srgbClr val="00B050"/>
                </a:solidFill>
              </a:rPr>
              <a:t>Ce, </a:t>
            </a:r>
            <a:r>
              <a:rPr lang="en-US" sz="3600" b="1" baseline="30000" dirty="0">
                <a:solidFill>
                  <a:srgbClr val="00B050"/>
                </a:solidFill>
              </a:rPr>
              <a:t>147</a:t>
            </a:r>
            <a:r>
              <a:rPr lang="en-US" sz="3600" b="1" dirty="0">
                <a:solidFill>
                  <a:srgbClr val="00B050"/>
                </a:solidFill>
              </a:rPr>
              <a:t>Pr, </a:t>
            </a:r>
            <a:r>
              <a:rPr lang="en-US" sz="3600" b="1" baseline="30000" dirty="0">
                <a:solidFill>
                  <a:srgbClr val="00B050"/>
                </a:solidFill>
              </a:rPr>
              <a:t>147</a:t>
            </a:r>
            <a:r>
              <a:rPr lang="en-US" sz="3600" b="1" dirty="0">
                <a:solidFill>
                  <a:srgbClr val="00B050"/>
                </a:solidFill>
              </a:rPr>
              <a:t>Nd, (</a:t>
            </a:r>
            <a:r>
              <a:rPr lang="en-US" sz="3600" b="1" i="1" baseline="30000" dirty="0">
                <a:solidFill>
                  <a:srgbClr val="00B050"/>
                </a:solidFill>
              </a:rPr>
              <a:t>147</a:t>
            </a:r>
            <a:r>
              <a:rPr lang="en-US" sz="3600" b="1" i="1" dirty="0">
                <a:solidFill>
                  <a:srgbClr val="00B050"/>
                </a:solidFill>
              </a:rPr>
              <a:t>Pm </a:t>
            </a:r>
            <a:r>
              <a:rPr lang="en-US" sz="3600" b="1" i="1" dirty="0" err="1">
                <a:solidFill>
                  <a:srgbClr val="00B050"/>
                </a:solidFill>
              </a:rPr>
              <a:t>Balraj</a:t>
            </a:r>
            <a:r>
              <a:rPr lang="en-US" sz="3600" b="1" i="1" dirty="0">
                <a:solidFill>
                  <a:srgbClr val="00B050"/>
                </a:solidFill>
              </a:rPr>
              <a:t> Singh</a:t>
            </a:r>
            <a:r>
              <a:rPr lang="en-US" sz="3600" b="1" dirty="0">
                <a:solidFill>
                  <a:srgbClr val="00B050"/>
                </a:solidFill>
              </a:rPr>
              <a:t>), </a:t>
            </a:r>
            <a:r>
              <a:rPr lang="en-US" sz="3600" b="1" baseline="30000" dirty="0">
                <a:solidFill>
                  <a:srgbClr val="00B050"/>
                </a:solidFill>
              </a:rPr>
              <a:t>147</a:t>
            </a:r>
            <a:r>
              <a:rPr lang="en-US" sz="3600" b="1" dirty="0">
                <a:solidFill>
                  <a:srgbClr val="00B050"/>
                </a:solidFill>
              </a:rPr>
              <a:t>Sm, </a:t>
            </a:r>
            <a:r>
              <a:rPr lang="en-US" sz="3600" b="1" baseline="30000" dirty="0">
                <a:solidFill>
                  <a:srgbClr val="00B050"/>
                </a:solidFill>
              </a:rPr>
              <a:t>147</a:t>
            </a:r>
            <a:r>
              <a:rPr lang="en-US" sz="3600" b="1" dirty="0">
                <a:solidFill>
                  <a:srgbClr val="00B050"/>
                </a:solidFill>
              </a:rPr>
              <a:t>Eu, </a:t>
            </a:r>
            <a:r>
              <a:rPr lang="en-US" sz="3600" b="1" baseline="30000" dirty="0">
                <a:solidFill>
                  <a:srgbClr val="00B050"/>
                </a:solidFill>
              </a:rPr>
              <a:t>147</a:t>
            </a:r>
            <a:r>
              <a:rPr lang="en-US" sz="3600" b="1" dirty="0">
                <a:solidFill>
                  <a:srgbClr val="00B050"/>
                </a:solidFill>
              </a:rPr>
              <a:t>Gd, </a:t>
            </a:r>
            <a:r>
              <a:rPr lang="en-US" sz="3600" b="1" baseline="30000" dirty="0">
                <a:solidFill>
                  <a:srgbClr val="00B050"/>
                </a:solidFill>
              </a:rPr>
              <a:t>147</a:t>
            </a:r>
            <a:r>
              <a:rPr lang="en-US" sz="3600" b="1" dirty="0">
                <a:solidFill>
                  <a:srgbClr val="00B050"/>
                </a:solidFill>
              </a:rPr>
              <a:t>Tb, </a:t>
            </a:r>
            <a:r>
              <a:rPr lang="en-US" sz="3600" b="1" baseline="30000" dirty="0">
                <a:solidFill>
                  <a:srgbClr val="00B050"/>
                </a:solidFill>
              </a:rPr>
              <a:t>147</a:t>
            </a:r>
            <a:r>
              <a:rPr lang="en-US" sz="3600" b="1" dirty="0">
                <a:solidFill>
                  <a:srgbClr val="00B050"/>
                </a:solidFill>
              </a:rPr>
              <a:t>Dy, </a:t>
            </a:r>
            <a:r>
              <a:rPr lang="en-US" sz="3600" b="1" baseline="30000" dirty="0">
                <a:solidFill>
                  <a:srgbClr val="00B050"/>
                </a:solidFill>
              </a:rPr>
              <a:t>147</a:t>
            </a:r>
            <a:r>
              <a:rPr lang="en-US" sz="3600" b="1" dirty="0">
                <a:solidFill>
                  <a:srgbClr val="00B050"/>
                </a:solidFill>
              </a:rPr>
              <a:t>Ho, </a:t>
            </a:r>
            <a:r>
              <a:rPr lang="en-US" sz="3600" b="1" baseline="30000" dirty="0">
                <a:solidFill>
                  <a:srgbClr val="00B050"/>
                </a:solidFill>
              </a:rPr>
              <a:t>147</a:t>
            </a:r>
            <a:r>
              <a:rPr lang="en-US" sz="3600" b="1" dirty="0">
                <a:solidFill>
                  <a:srgbClr val="00B050"/>
                </a:solidFill>
              </a:rPr>
              <a:t>Er, </a:t>
            </a:r>
            <a:r>
              <a:rPr lang="en-US" sz="3600" b="1" baseline="30000" dirty="0">
                <a:solidFill>
                  <a:srgbClr val="00B050"/>
                </a:solidFill>
              </a:rPr>
              <a:t>147</a:t>
            </a:r>
            <a:r>
              <a:rPr lang="en-US" sz="3600" b="1" dirty="0">
                <a:solidFill>
                  <a:srgbClr val="00B050"/>
                </a:solidFill>
              </a:rPr>
              <a:t>Tm</a:t>
            </a:r>
          </a:p>
          <a:p>
            <a:endParaRPr lang="en-US" sz="12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sz="12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5861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0"/>
            <a:ext cx="10969943" cy="609600"/>
          </a:xfrm>
        </p:spPr>
        <p:txBody>
          <a:bodyPr>
            <a:normAutofit fontScale="90000"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Mass Chain Evaluation: </a:t>
            </a:r>
            <a:r>
              <a:rPr lang="en-US" sz="2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300 nuclei,  20 A-chains</a:t>
            </a:r>
            <a:br>
              <a:rPr lang="en-US" sz="2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140, 141, 147, 148, 153, 155, 157, 158, 160, 154, 162</a:t>
            </a:r>
            <a:endParaRPr lang="en-US" sz="2200" b="1" i="1" dirty="0">
              <a:solidFill>
                <a:srgbClr val="0070C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68" y="762000"/>
            <a:ext cx="11477810" cy="6096000"/>
          </a:xfrm>
        </p:spPr>
        <p:txBody>
          <a:bodyPr>
            <a:normAutofit/>
          </a:bodyPr>
          <a:lstStyle/>
          <a:p>
            <a:endParaRPr lang="en-US" sz="900" b="1" dirty="0">
              <a:solidFill>
                <a:srgbClr val="00B050"/>
              </a:solidFill>
            </a:endParaRPr>
          </a:p>
          <a:p>
            <a:r>
              <a:rPr lang="en-US" sz="900" b="1" dirty="0">
                <a:solidFill>
                  <a:srgbClr val="00B050"/>
                </a:solidFill>
              </a:rPr>
              <a:t>19. </a:t>
            </a:r>
            <a:r>
              <a:rPr lang="en-US" sz="900" b="1" dirty="0" err="1">
                <a:solidFill>
                  <a:srgbClr val="00B050"/>
                </a:solidFill>
                <a:hlinkClick r:id="rId2"/>
              </a:rPr>
              <a:t>N.Nica</a:t>
            </a:r>
            <a:r>
              <a:rPr lang="en-US" sz="900" b="1" dirty="0">
                <a:solidFill>
                  <a:srgbClr val="00B050"/>
                </a:solidFill>
              </a:rPr>
              <a:t>, </a:t>
            </a:r>
            <a:r>
              <a:rPr lang="en-US" sz="900" b="1" i="1" dirty="0">
                <a:solidFill>
                  <a:srgbClr val="00B050"/>
                </a:solidFill>
              </a:rPr>
              <a:t>Nuclear Data Sheets for A = 141</a:t>
            </a:r>
            <a:r>
              <a:rPr lang="en-US" sz="900" b="1" dirty="0">
                <a:solidFill>
                  <a:srgbClr val="00B050"/>
                </a:solidFill>
              </a:rPr>
              <a:t> – </a:t>
            </a:r>
            <a:r>
              <a:rPr lang="en-US" sz="900" b="1" i="1" dirty="0">
                <a:solidFill>
                  <a:srgbClr val="00B0F0"/>
                </a:solidFill>
              </a:rPr>
              <a:t>to be sent to </a:t>
            </a:r>
            <a:r>
              <a:rPr lang="en-US" sz="900" b="1" i="1" dirty="0" err="1">
                <a:solidFill>
                  <a:srgbClr val="00B0F0"/>
                </a:solidFill>
              </a:rPr>
              <a:t>Nucl.Data</a:t>
            </a:r>
            <a:r>
              <a:rPr lang="en-US" sz="900" b="1" i="1" dirty="0">
                <a:solidFill>
                  <a:srgbClr val="00B0F0"/>
                </a:solidFill>
              </a:rPr>
              <a:t> Sheets</a:t>
            </a:r>
          </a:p>
          <a:p>
            <a:pPr marL="914400" lvl="2" indent="0">
              <a:buNone/>
            </a:pPr>
            <a:r>
              <a:rPr lang="en-US" sz="900" b="1" dirty="0">
                <a:solidFill>
                  <a:srgbClr val="00B050"/>
                </a:solidFill>
              </a:rPr>
              <a:t>17 nuclei : </a:t>
            </a:r>
            <a:r>
              <a:rPr lang="en-US" sz="900" b="1" baseline="30000" dirty="0" err="1">
                <a:solidFill>
                  <a:srgbClr val="00B050"/>
                </a:solidFill>
              </a:rPr>
              <a:t>141</a:t>
            </a:r>
            <a:r>
              <a:rPr lang="en-US" sz="900" b="1" dirty="0" err="1">
                <a:solidFill>
                  <a:srgbClr val="00B050"/>
                </a:solidFill>
              </a:rPr>
              <a:t>Sb</a:t>
            </a:r>
            <a:r>
              <a:rPr lang="en-US" sz="900" b="1" dirty="0">
                <a:solidFill>
                  <a:srgbClr val="00B050"/>
                </a:solidFill>
              </a:rPr>
              <a:t>, </a:t>
            </a:r>
            <a:r>
              <a:rPr lang="en-US" sz="900" b="1" baseline="30000" dirty="0" err="1">
                <a:solidFill>
                  <a:srgbClr val="00B050"/>
                </a:solidFill>
              </a:rPr>
              <a:t>141</a:t>
            </a:r>
            <a:r>
              <a:rPr lang="en-US" sz="900" b="1" dirty="0" err="1">
                <a:solidFill>
                  <a:srgbClr val="00B050"/>
                </a:solidFill>
              </a:rPr>
              <a:t>Te</a:t>
            </a:r>
            <a:r>
              <a:rPr lang="en-US" sz="900" b="1" dirty="0">
                <a:solidFill>
                  <a:srgbClr val="00B050"/>
                </a:solidFill>
              </a:rPr>
              <a:t>, </a:t>
            </a:r>
            <a:r>
              <a:rPr lang="en-US" sz="900" b="1" baseline="30000" dirty="0" err="1">
                <a:solidFill>
                  <a:srgbClr val="00B050"/>
                </a:solidFill>
              </a:rPr>
              <a:t>141</a:t>
            </a:r>
            <a:r>
              <a:rPr lang="en-US" sz="900" b="1" dirty="0" err="1">
                <a:solidFill>
                  <a:srgbClr val="00B050"/>
                </a:solidFill>
              </a:rPr>
              <a:t>I</a:t>
            </a:r>
            <a:r>
              <a:rPr lang="en-US" sz="900" b="1" dirty="0">
                <a:solidFill>
                  <a:srgbClr val="00B050"/>
                </a:solidFill>
              </a:rPr>
              <a:t>, </a:t>
            </a:r>
            <a:r>
              <a:rPr lang="en-US" sz="900" b="1" baseline="30000" dirty="0" err="1">
                <a:solidFill>
                  <a:srgbClr val="00B050"/>
                </a:solidFill>
              </a:rPr>
              <a:t>141</a:t>
            </a:r>
            <a:r>
              <a:rPr lang="en-US" sz="900" b="1" dirty="0" err="1">
                <a:solidFill>
                  <a:srgbClr val="00B050"/>
                </a:solidFill>
              </a:rPr>
              <a:t>Xe</a:t>
            </a:r>
            <a:r>
              <a:rPr lang="en-US" sz="900" b="1" dirty="0">
                <a:solidFill>
                  <a:srgbClr val="00B050"/>
                </a:solidFill>
              </a:rPr>
              <a:t>, </a:t>
            </a:r>
            <a:r>
              <a:rPr lang="en-US" sz="900" b="1" baseline="30000" dirty="0" err="1">
                <a:solidFill>
                  <a:srgbClr val="00B050"/>
                </a:solidFill>
              </a:rPr>
              <a:t>141</a:t>
            </a:r>
            <a:r>
              <a:rPr lang="en-US" sz="900" b="1" dirty="0" err="1">
                <a:solidFill>
                  <a:srgbClr val="00B050"/>
                </a:solidFill>
              </a:rPr>
              <a:t>Cs</a:t>
            </a:r>
            <a:r>
              <a:rPr lang="en-US" sz="900" b="1" dirty="0">
                <a:solidFill>
                  <a:srgbClr val="00B050"/>
                </a:solidFill>
              </a:rPr>
              <a:t>, </a:t>
            </a:r>
            <a:r>
              <a:rPr lang="en-US" sz="900" b="1" baseline="30000" dirty="0" err="1">
                <a:solidFill>
                  <a:srgbClr val="00B050"/>
                </a:solidFill>
              </a:rPr>
              <a:t>141</a:t>
            </a:r>
            <a:r>
              <a:rPr lang="en-US" sz="900" b="1" dirty="0" err="1">
                <a:solidFill>
                  <a:srgbClr val="00B050"/>
                </a:solidFill>
              </a:rPr>
              <a:t>Ba</a:t>
            </a:r>
            <a:r>
              <a:rPr lang="en-US" sz="900" b="1" dirty="0">
                <a:solidFill>
                  <a:srgbClr val="00B050"/>
                </a:solidFill>
              </a:rPr>
              <a:t>, </a:t>
            </a:r>
            <a:r>
              <a:rPr lang="en-US" sz="900" b="1" baseline="30000" dirty="0" err="1">
                <a:solidFill>
                  <a:srgbClr val="00B050"/>
                </a:solidFill>
              </a:rPr>
              <a:t>141</a:t>
            </a:r>
            <a:r>
              <a:rPr lang="en-US" sz="900" b="1" dirty="0" err="1">
                <a:solidFill>
                  <a:srgbClr val="00B050"/>
                </a:solidFill>
              </a:rPr>
              <a:t>La</a:t>
            </a:r>
            <a:r>
              <a:rPr lang="en-US" sz="900" b="1" dirty="0">
                <a:solidFill>
                  <a:srgbClr val="00B050"/>
                </a:solidFill>
              </a:rPr>
              <a:t>, </a:t>
            </a:r>
            <a:r>
              <a:rPr lang="en-US" sz="900" b="1" baseline="30000" dirty="0" err="1">
                <a:solidFill>
                  <a:srgbClr val="00B050"/>
                </a:solidFill>
              </a:rPr>
              <a:t>141</a:t>
            </a:r>
            <a:r>
              <a:rPr lang="en-US" sz="900" b="1" dirty="0" err="1">
                <a:solidFill>
                  <a:srgbClr val="00B050"/>
                </a:solidFill>
              </a:rPr>
              <a:t>Ce</a:t>
            </a:r>
            <a:r>
              <a:rPr lang="en-US" sz="900" b="1" dirty="0">
                <a:solidFill>
                  <a:srgbClr val="00B050"/>
                </a:solidFill>
              </a:rPr>
              <a:t>, </a:t>
            </a:r>
            <a:r>
              <a:rPr lang="en-US" sz="900" b="1" baseline="30000" dirty="0" err="1">
                <a:solidFill>
                  <a:srgbClr val="00B050"/>
                </a:solidFill>
              </a:rPr>
              <a:t>141</a:t>
            </a:r>
            <a:r>
              <a:rPr lang="en-US" sz="900" b="1" dirty="0" err="1">
                <a:solidFill>
                  <a:srgbClr val="00B050"/>
                </a:solidFill>
              </a:rPr>
              <a:t>Pr</a:t>
            </a:r>
            <a:r>
              <a:rPr lang="en-US" sz="900" b="1" dirty="0">
                <a:solidFill>
                  <a:srgbClr val="00B050"/>
                </a:solidFill>
              </a:rPr>
              <a:t>, </a:t>
            </a:r>
            <a:r>
              <a:rPr lang="en-US" sz="900" b="1" baseline="30000" dirty="0" err="1">
                <a:solidFill>
                  <a:srgbClr val="00B050"/>
                </a:solidFill>
              </a:rPr>
              <a:t>141</a:t>
            </a:r>
            <a:r>
              <a:rPr lang="en-US" sz="900" b="1" dirty="0" err="1">
                <a:solidFill>
                  <a:srgbClr val="00B050"/>
                </a:solidFill>
              </a:rPr>
              <a:t>Nd</a:t>
            </a:r>
            <a:r>
              <a:rPr lang="en-US" sz="900" b="1" dirty="0">
                <a:solidFill>
                  <a:srgbClr val="00B050"/>
                </a:solidFill>
              </a:rPr>
              <a:t>, </a:t>
            </a:r>
            <a:r>
              <a:rPr lang="en-US" sz="900" b="1" baseline="30000" dirty="0" err="1">
                <a:solidFill>
                  <a:srgbClr val="00B050"/>
                </a:solidFill>
              </a:rPr>
              <a:t>141</a:t>
            </a:r>
            <a:r>
              <a:rPr lang="en-US" sz="900" b="1" dirty="0" err="1">
                <a:solidFill>
                  <a:srgbClr val="00B050"/>
                </a:solidFill>
              </a:rPr>
              <a:t>Pm</a:t>
            </a:r>
            <a:r>
              <a:rPr lang="en-US" sz="900" b="1" dirty="0">
                <a:solidFill>
                  <a:srgbClr val="00B050"/>
                </a:solidFill>
              </a:rPr>
              <a:t>, </a:t>
            </a:r>
            <a:r>
              <a:rPr lang="en-US" sz="900" b="1" baseline="30000" dirty="0" err="1">
                <a:solidFill>
                  <a:srgbClr val="00B050"/>
                </a:solidFill>
              </a:rPr>
              <a:t>141</a:t>
            </a:r>
            <a:r>
              <a:rPr lang="en-US" sz="900" b="1" dirty="0" err="1">
                <a:solidFill>
                  <a:srgbClr val="00B050"/>
                </a:solidFill>
              </a:rPr>
              <a:t>Sm</a:t>
            </a:r>
            <a:r>
              <a:rPr lang="en-US" sz="900" b="1" dirty="0">
                <a:solidFill>
                  <a:srgbClr val="00B050"/>
                </a:solidFill>
              </a:rPr>
              <a:t>, </a:t>
            </a:r>
            <a:r>
              <a:rPr lang="en-US" sz="900" b="1" baseline="30000" dirty="0" err="1">
                <a:solidFill>
                  <a:srgbClr val="00B050"/>
                </a:solidFill>
              </a:rPr>
              <a:t>141</a:t>
            </a:r>
            <a:r>
              <a:rPr lang="en-US" sz="900" b="1" dirty="0" err="1">
                <a:solidFill>
                  <a:srgbClr val="00B050"/>
                </a:solidFill>
              </a:rPr>
              <a:t>Eu</a:t>
            </a:r>
            <a:r>
              <a:rPr lang="en-US" sz="900" b="1" dirty="0">
                <a:solidFill>
                  <a:srgbClr val="00B050"/>
                </a:solidFill>
              </a:rPr>
              <a:t>, </a:t>
            </a:r>
            <a:r>
              <a:rPr lang="en-US" sz="900" b="1" baseline="30000" dirty="0" err="1">
                <a:solidFill>
                  <a:srgbClr val="00B050"/>
                </a:solidFill>
              </a:rPr>
              <a:t>141</a:t>
            </a:r>
            <a:r>
              <a:rPr lang="en-US" sz="900" b="1" dirty="0" err="1">
                <a:solidFill>
                  <a:srgbClr val="00B050"/>
                </a:solidFill>
              </a:rPr>
              <a:t>Gd</a:t>
            </a:r>
            <a:r>
              <a:rPr lang="en-US" sz="900" b="1" dirty="0">
                <a:solidFill>
                  <a:srgbClr val="00B050"/>
                </a:solidFill>
              </a:rPr>
              <a:t>, </a:t>
            </a:r>
            <a:r>
              <a:rPr lang="en-US" sz="900" b="1" baseline="30000" dirty="0" err="1">
                <a:solidFill>
                  <a:srgbClr val="00B050"/>
                </a:solidFill>
              </a:rPr>
              <a:t>141</a:t>
            </a:r>
            <a:r>
              <a:rPr lang="en-US" sz="900" b="1" dirty="0" err="1">
                <a:solidFill>
                  <a:srgbClr val="00B050"/>
                </a:solidFill>
              </a:rPr>
              <a:t>Tb</a:t>
            </a:r>
            <a:r>
              <a:rPr lang="en-US" sz="900" b="1" dirty="0">
                <a:solidFill>
                  <a:srgbClr val="00B050"/>
                </a:solidFill>
              </a:rPr>
              <a:t>, </a:t>
            </a:r>
            <a:r>
              <a:rPr lang="en-US" sz="900" b="1" baseline="30000" dirty="0" err="1">
                <a:solidFill>
                  <a:srgbClr val="00B050"/>
                </a:solidFill>
              </a:rPr>
              <a:t>141</a:t>
            </a:r>
            <a:r>
              <a:rPr lang="en-US" sz="900" b="1" dirty="0" err="1">
                <a:solidFill>
                  <a:srgbClr val="00B050"/>
                </a:solidFill>
              </a:rPr>
              <a:t>Dy</a:t>
            </a:r>
            <a:r>
              <a:rPr lang="en-US" sz="900" b="1" dirty="0">
                <a:solidFill>
                  <a:srgbClr val="00B050"/>
                </a:solidFill>
              </a:rPr>
              <a:t>, </a:t>
            </a:r>
            <a:r>
              <a:rPr lang="en-US" sz="900" b="1" baseline="30000" dirty="0" err="1">
                <a:solidFill>
                  <a:srgbClr val="00B050"/>
                </a:solidFill>
              </a:rPr>
              <a:t>141</a:t>
            </a:r>
            <a:r>
              <a:rPr lang="en-US" sz="900" b="1" dirty="0" err="1">
                <a:solidFill>
                  <a:srgbClr val="00B050"/>
                </a:solidFill>
              </a:rPr>
              <a:t>Ho</a:t>
            </a:r>
            <a:endParaRPr lang="en-US" sz="900" b="1" dirty="0">
              <a:solidFill>
                <a:srgbClr val="00B050"/>
              </a:solidFill>
            </a:endParaRPr>
          </a:p>
          <a:p>
            <a:r>
              <a:rPr lang="en-US" sz="900" b="1" dirty="0">
                <a:solidFill>
                  <a:schemeClr val="accent5">
                    <a:lumMod val="75000"/>
                  </a:schemeClr>
                </a:solidFill>
              </a:rPr>
              <a:t>20. </a:t>
            </a:r>
            <a:r>
              <a:rPr lang="en-US" sz="900" b="1" dirty="0" err="1">
                <a:solidFill>
                  <a:schemeClr val="accent5">
                    <a:lumMod val="75000"/>
                  </a:schemeClr>
                </a:solidFill>
                <a:hlinkClick r:id="rId2"/>
              </a:rPr>
              <a:t>N.Nica</a:t>
            </a:r>
            <a:r>
              <a:rPr lang="en-US" sz="900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900" b="1" i="1" dirty="0">
                <a:solidFill>
                  <a:srgbClr val="00B050"/>
                </a:solidFill>
              </a:rPr>
              <a:t>Nuclear Data Sheets for A = 162</a:t>
            </a:r>
            <a:r>
              <a:rPr lang="en-US" sz="900" b="1" dirty="0">
                <a:solidFill>
                  <a:srgbClr val="00B050"/>
                </a:solidFill>
              </a:rPr>
              <a:t> </a:t>
            </a:r>
            <a:r>
              <a:rPr lang="en-US" sz="900" b="1" dirty="0">
                <a:solidFill>
                  <a:schemeClr val="accent5">
                    <a:lumMod val="75000"/>
                  </a:schemeClr>
                </a:solidFill>
              </a:rPr>
              <a:t>– </a:t>
            </a:r>
            <a:r>
              <a:rPr lang="en-US" sz="900" b="1" i="1" dirty="0">
                <a:solidFill>
                  <a:srgbClr val="00B0F0"/>
                </a:solidFill>
              </a:rPr>
              <a:t>after review with evaluator Aug 30, 2022 (FY21)</a:t>
            </a:r>
          </a:p>
          <a:p>
            <a:pPr marL="914400" lvl="2" indent="0">
              <a:buNone/>
            </a:pPr>
            <a:r>
              <a:rPr lang="en-US" sz="900" b="1" dirty="0">
                <a:solidFill>
                  <a:srgbClr val="00B050"/>
                </a:solidFill>
              </a:rPr>
              <a:t>17 nuclei: </a:t>
            </a:r>
            <a:r>
              <a:rPr lang="en-US" sz="900" b="1" baseline="30000" dirty="0">
                <a:solidFill>
                  <a:srgbClr val="00B050"/>
                </a:solidFill>
              </a:rPr>
              <a:t>162</a:t>
            </a:r>
            <a:r>
              <a:rPr lang="en-US" sz="900" b="1" dirty="0">
                <a:solidFill>
                  <a:srgbClr val="00B050"/>
                </a:solidFill>
              </a:rPr>
              <a:t>Nd, </a:t>
            </a:r>
            <a:r>
              <a:rPr lang="en-US" sz="900" b="1" baseline="30000" dirty="0">
                <a:solidFill>
                  <a:srgbClr val="00B050"/>
                </a:solidFill>
              </a:rPr>
              <a:t>162</a:t>
            </a:r>
            <a:r>
              <a:rPr lang="en-US" sz="900" b="1" dirty="0">
                <a:solidFill>
                  <a:srgbClr val="00B050"/>
                </a:solidFill>
              </a:rPr>
              <a:t>Pm, </a:t>
            </a:r>
            <a:r>
              <a:rPr lang="en-US" sz="900" b="1" baseline="30000" dirty="0">
                <a:solidFill>
                  <a:srgbClr val="00B050"/>
                </a:solidFill>
              </a:rPr>
              <a:t>162</a:t>
            </a:r>
            <a:r>
              <a:rPr lang="en-US" sz="900" b="1" dirty="0">
                <a:solidFill>
                  <a:srgbClr val="00B050"/>
                </a:solidFill>
              </a:rPr>
              <a:t>Sm, </a:t>
            </a:r>
            <a:r>
              <a:rPr lang="en-US" sz="900" b="1" baseline="30000" dirty="0">
                <a:solidFill>
                  <a:srgbClr val="00B050"/>
                </a:solidFill>
              </a:rPr>
              <a:t>162</a:t>
            </a:r>
            <a:r>
              <a:rPr lang="en-US" sz="900" b="1" dirty="0">
                <a:solidFill>
                  <a:srgbClr val="00B050"/>
                </a:solidFill>
              </a:rPr>
              <a:t>Eu, </a:t>
            </a:r>
            <a:r>
              <a:rPr lang="en-US" sz="900" b="1" baseline="30000" dirty="0">
                <a:solidFill>
                  <a:srgbClr val="00B050"/>
                </a:solidFill>
              </a:rPr>
              <a:t>162</a:t>
            </a:r>
            <a:r>
              <a:rPr lang="en-US" sz="900" b="1" dirty="0">
                <a:solidFill>
                  <a:srgbClr val="00B050"/>
                </a:solidFill>
              </a:rPr>
              <a:t>Gd, </a:t>
            </a:r>
            <a:r>
              <a:rPr lang="en-US" sz="900" b="1" baseline="30000" dirty="0">
                <a:solidFill>
                  <a:srgbClr val="00B050"/>
                </a:solidFill>
              </a:rPr>
              <a:t>162</a:t>
            </a:r>
            <a:r>
              <a:rPr lang="en-US" sz="900" b="1" dirty="0">
                <a:solidFill>
                  <a:srgbClr val="00B050"/>
                </a:solidFill>
              </a:rPr>
              <a:t>Tb, </a:t>
            </a:r>
            <a:r>
              <a:rPr lang="en-US" sz="900" b="1" baseline="30000" dirty="0">
                <a:solidFill>
                  <a:srgbClr val="00B050"/>
                </a:solidFill>
              </a:rPr>
              <a:t>162</a:t>
            </a:r>
            <a:r>
              <a:rPr lang="en-US" sz="900" b="1" dirty="0">
                <a:solidFill>
                  <a:srgbClr val="00B050"/>
                </a:solidFill>
              </a:rPr>
              <a:t>Dy, </a:t>
            </a:r>
            <a:r>
              <a:rPr lang="en-US" sz="900" b="1" baseline="30000" dirty="0">
                <a:solidFill>
                  <a:srgbClr val="00B050"/>
                </a:solidFill>
              </a:rPr>
              <a:t>162</a:t>
            </a:r>
            <a:r>
              <a:rPr lang="en-US" sz="900" b="1" dirty="0">
                <a:solidFill>
                  <a:srgbClr val="00B050"/>
                </a:solidFill>
              </a:rPr>
              <a:t>Ho, </a:t>
            </a:r>
            <a:r>
              <a:rPr lang="en-US" sz="900" b="1" baseline="30000" dirty="0">
                <a:solidFill>
                  <a:srgbClr val="00B050"/>
                </a:solidFill>
              </a:rPr>
              <a:t>162</a:t>
            </a:r>
            <a:r>
              <a:rPr lang="en-US" sz="900" b="1" dirty="0">
                <a:solidFill>
                  <a:srgbClr val="00B050"/>
                </a:solidFill>
              </a:rPr>
              <a:t>Er, </a:t>
            </a:r>
            <a:r>
              <a:rPr lang="en-US" sz="900" b="1" baseline="30000" dirty="0">
                <a:solidFill>
                  <a:srgbClr val="00B050"/>
                </a:solidFill>
              </a:rPr>
              <a:t>162</a:t>
            </a:r>
            <a:r>
              <a:rPr lang="en-US" sz="900" b="1" dirty="0">
                <a:solidFill>
                  <a:srgbClr val="00B050"/>
                </a:solidFill>
              </a:rPr>
              <a:t>Tm, </a:t>
            </a:r>
            <a:r>
              <a:rPr lang="en-US" sz="900" b="1" baseline="30000" dirty="0">
                <a:solidFill>
                  <a:srgbClr val="00B050"/>
                </a:solidFill>
              </a:rPr>
              <a:t>162</a:t>
            </a:r>
            <a:r>
              <a:rPr lang="en-US" sz="900" b="1" dirty="0">
                <a:solidFill>
                  <a:srgbClr val="00B050"/>
                </a:solidFill>
              </a:rPr>
              <a:t>Yb, </a:t>
            </a:r>
            <a:r>
              <a:rPr lang="en-US" sz="900" b="1" baseline="30000" dirty="0">
                <a:solidFill>
                  <a:srgbClr val="00B050"/>
                </a:solidFill>
              </a:rPr>
              <a:t>162</a:t>
            </a:r>
            <a:r>
              <a:rPr lang="en-US" sz="900" b="1" dirty="0">
                <a:solidFill>
                  <a:srgbClr val="00B050"/>
                </a:solidFill>
              </a:rPr>
              <a:t>Lu, </a:t>
            </a:r>
            <a:r>
              <a:rPr lang="en-US" sz="900" b="1" baseline="30000" dirty="0">
                <a:solidFill>
                  <a:srgbClr val="00B050"/>
                </a:solidFill>
              </a:rPr>
              <a:t>162</a:t>
            </a:r>
            <a:r>
              <a:rPr lang="en-US" sz="900" b="1" dirty="0">
                <a:solidFill>
                  <a:srgbClr val="00B050"/>
                </a:solidFill>
              </a:rPr>
              <a:t>Hf, </a:t>
            </a:r>
            <a:r>
              <a:rPr lang="en-US" sz="900" b="1" baseline="30000" dirty="0">
                <a:solidFill>
                  <a:srgbClr val="00B050"/>
                </a:solidFill>
              </a:rPr>
              <a:t>162</a:t>
            </a:r>
            <a:r>
              <a:rPr lang="en-US" sz="900" b="1" dirty="0">
                <a:solidFill>
                  <a:srgbClr val="00B050"/>
                </a:solidFill>
              </a:rPr>
              <a:t>Ta, </a:t>
            </a:r>
            <a:r>
              <a:rPr lang="en-US" sz="900" b="1" baseline="30000" dirty="0">
                <a:solidFill>
                  <a:srgbClr val="00B050"/>
                </a:solidFill>
              </a:rPr>
              <a:t>162</a:t>
            </a:r>
            <a:r>
              <a:rPr lang="en-US" sz="900" b="1" dirty="0">
                <a:solidFill>
                  <a:srgbClr val="00B050"/>
                </a:solidFill>
              </a:rPr>
              <a:t>W, </a:t>
            </a:r>
            <a:r>
              <a:rPr lang="en-US" sz="900" b="1" baseline="30000" dirty="0">
                <a:solidFill>
                  <a:srgbClr val="00B050"/>
                </a:solidFill>
              </a:rPr>
              <a:t>162</a:t>
            </a:r>
            <a:r>
              <a:rPr lang="en-US" sz="900" b="1" dirty="0">
                <a:solidFill>
                  <a:srgbClr val="00B050"/>
                </a:solidFill>
              </a:rPr>
              <a:t>Re, </a:t>
            </a:r>
            <a:r>
              <a:rPr lang="en-US" sz="900" b="1" baseline="30000" dirty="0">
                <a:solidFill>
                  <a:srgbClr val="00B050"/>
                </a:solidFill>
              </a:rPr>
              <a:t>162</a:t>
            </a:r>
            <a:r>
              <a:rPr lang="en-US" sz="900" b="1" dirty="0">
                <a:solidFill>
                  <a:srgbClr val="00B050"/>
                </a:solidFill>
              </a:rPr>
              <a:t>Os, </a:t>
            </a:r>
          </a:p>
          <a:p>
            <a:pPr marL="914400" lvl="2" indent="0">
              <a:buNone/>
            </a:pPr>
            <a:endParaRPr lang="en-US" sz="900" b="1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sz="900" b="1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sz="1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0012" y="1981200"/>
            <a:ext cx="7650222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904505" y="3454399"/>
            <a:ext cx="2369203" cy="492370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en-US" sz="24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4657538" y="3548184"/>
            <a:ext cx="1578296" cy="1524000"/>
          </a:xfrm>
          <a:prstGeom prst="ellipse">
            <a:avLst/>
          </a:prstGeom>
          <a:solidFill>
            <a:srgbClr val="00B0F0">
              <a:alpha val="13000"/>
            </a:srgb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441520" y="4013004"/>
            <a:ext cx="475833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571500" indent="-571500" algn="l">
              <a:buFont typeface="Wingdings"/>
              <a:buChar char="ß"/>
            </a:pPr>
            <a:r>
              <a:rPr lang="en-US" sz="3200" b="1" i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SIZE IS HUGE!</a:t>
            </a:r>
          </a:p>
          <a:p>
            <a:pPr marL="571500" indent="-571500" algn="l">
              <a:buFont typeface="Wingdings"/>
              <a:buChar char="ß"/>
            </a:pPr>
            <a:r>
              <a:rPr lang="en-US" sz="3200" b="1" i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VERY COMPLX</a:t>
            </a:r>
          </a:p>
          <a:p>
            <a:pPr marL="571500" indent="-571500" algn="l">
              <a:buFont typeface="Wingdings"/>
              <a:buChar char="ß"/>
            </a:pPr>
            <a:r>
              <a:rPr lang="en-US" sz="3200" b="1" i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 A-chain/FY</a:t>
            </a:r>
            <a:endParaRPr lang="en-US" sz="3200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F0DD4DE-DA84-C81A-E341-87B5B4E773AC}"/>
              </a:ext>
            </a:extLst>
          </p:cNvPr>
          <p:cNvSpPr txBox="1"/>
          <p:nvPr/>
        </p:nvSpPr>
        <p:spPr>
          <a:xfrm>
            <a:off x="3046412" y="6005872"/>
            <a:ext cx="6477000" cy="43088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140, 141, 147, 148, 153, 155, 157, 158, 160, </a:t>
            </a:r>
            <a:r>
              <a:rPr lang="en-US" sz="2200" b="1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154, 162</a:t>
            </a:r>
            <a:endParaRPr lang="en-US" sz="22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187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0"/>
            <a:ext cx="10969943" cy="609600"/>
          </a:xfrm>
        </p:spPr>
        <p:txBody>
          <a:bodyPr>
            <a:normAutofit fontScale="90000"/>
          </a:bodyPr>
          <a:lstStyle/>
          <a:p>
            <a:br>
              <a:rPr lang="en-US" sz="3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Texas A&amp;M - Cyclotron Institute NSDD Center 2021-2022</a:t>
            </a:r>
            <a:br>
              <a:rPr lang="en-US" sz="3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146" y="685800"/>
            <a:ext cx="12038013" cy="63246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en-US" sz="14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1100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b="1" dirty="0">
                <a:solidFill>
                  <a:srgbClr val="00B050"/>
                </a:solidFill>
              </a:rPr>
              <a:t>15.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  <a:hlinkClick r:id="rId2"/>
              </a:rPr>
              <a:t>N.Nica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b="1" i="1" dirty="0">
                <a:solidFill>
                  <a:srgbClr val="92D050"/>
                </a:solidFill>
              </a:rPr>
              <a:t>Nuclear Data Sheets for A =155, published in </a:t>
            </a:r>
            <a:r>
              <a:rPr lang="en-US" b="1" i="1" dirty="0" err="1">
                <a:solidFill>
                  <a:srgbClr val="92D050"/>
                </a:solidFill>
              </a:rPr>
              <a:t>Nucl.Data</a:t>
            </a:r>
            <a:r>
              <a:rPr lang="en-US" b="1" i="1" dirty="0">
                <a:solidFill>
                  <a:srgbClr val="92D050"/>
                </a:solidFill>
              </a:rPr>
              <a:t> Sheets 160, 1 (2019), </a:t>
            </a:r>
            <a:r>
              <a:rPr lang="en-US" b="1" i="1" dirty="0" err="1">
                <a:solidFill>
                  <a:srgbClr val="C00000"/>
                </a:solidFill>
              </a:rPr>
              <a:t>FY2016</a:t>
            </a:r>
            <a:r>
              <a:rPr lang="en-US" b="1" i="1" dirty="0">
                <a:solidFill>
                  <a:srgbClr val="C00000"/>
                </a:solidFill>
              </a:rPr>
              <a:t>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B050"/>
                </a:solidFill>
              </a:rPr>
              <a:t>	</a:t>
            </a:r>
            <a:r>
              <a:rPr lang="en-US" b="1" dirty="0">
                <a:solidFill>
                  <a:srgbClr val="92D050"/>
                </a:solidFill>
              </a:rPr>
              <a:t>17 nuclei: </a:t>
            </a:r>
            <a:r>
              <a:rPr lang="en-US" b="1" baseline="30000" dirty="0">
                <a:solidFill>
                  <a:srgbClr val="92D050"/>
                </a:solidFill>
              </a:rPr>
              <a:t>155</a:t>
            </a:r>
            <a:r>
              <a:rPr lang="en-US" b="1" dirty="0">
                <a:solidFill>
                  <a:srgbClr val="92D050"/>
                </a:solidFill>
              </a:rPr>
              <a:t>La,</a:t>
            </a:r>
            <a:r>
              <a:rPr lang="en-US" b="1" baseline="30000" dirty="0">
                <a:solidFill>
                  <a:srgbClr val="92D050"/>
                </a:solidFill>
              </a:rPr>
              <a:t>155</a:t>
            </a:r>
            <a:r>
              <a:rPr lang="en-US" b="1" dirty="0">
                <a:solidFill>
                  <a:srgbClr val="92D050"/>
                </a:solidFill>
              </a:rPr>
              <a:t>Ce, </a:t>
            </a:r>
            <a:r>
              <a:rPr lang="en-US" b="1" baseline="30000" dirty="0">
                <a:solidFill>
                  <a:srgbClr val="92D050"/>
                </a:solidFill>
              </a:rPr>
              <a:t>55</a:t>
            </a:r>
            <a:r>
              <a:rPr lang="en-US" b="1" dirty="0">
                <a:solidFill>
                  <a:srgbClr val="92D050"/>
                </a:solidFill>
              </a:rPr>
              <a:t>Pr,</a:t>
            </a:r>
            <a:r>
              <a:rPr lang="en-US" b="1" baseline="30000" dirty="0">
                <a:solidFill>
                  <a:srgbClr val="92D050"/>
                </a:solidFill>
              </a:rPr>
              <a:t> 155</a:t>
            </a:r>
            <a:r>
              <a:rPr lang="en-US" b="1" dirty="0">
                <a:solidFill>
                  <a:srgbClr val="92D050"/>
                </a:solidFill>
              </a:rPr>
              <a:t>Nd, </a:t>
            </a:r>
            <a:r>
              <a:rPr lang="en-US" b="1" baseline="30000" dirty="0">
                <a:solidFill>
                  <a:srgbClr val="92D050"/>
                </a:solidFill>
              </a:rPr>
              <a:t> 55</a:t>
            </a:r>
            <a:r>
              <a:rPr lang="en-US" b="1" dirty="0">
                <a:solidFill>
                  <a:srgbClr val="92D050"/>
                </a:solidFill>
              </a:rPr>
              <a:t>Pm, </a:t>
            </a:r>
            <a:r>
              <a:rPr lang="en-US" b="1" baseline="30000" dirty="0">
                <a:solidFill>
                  <a:srgbClr val="92D050"/>
                </a:solidFill>
              </a:rPr>
              <a:t>155</a:t>
            </a:r>
            <a:r>
              <a:rPr lang="en-US" b="1" dirty="0">
                <a:solidFill>
                  <a:srgbClr val="92D050"/>
                </a:solidFill>
              </a:rPr>
              <a:t>Sm, </a:t>
            </a:r>
            <a:r>
              <a:rPr lang="en-US" b="1" baseline="30000" dirty="0">
                <a:solidFill>
                  <a:srgbClr val="92D050"/>
                </a:solidFill>
              </a:rPr>
              <a:t>155</a:t>
            </a:r>
            <a:r>
              <a:rPr lang="en-US" b="1" dirty="0">
                <a:solidFill>
                  <a:srgbClr val="92D050"/>
                </a:solidFill>
              </a:rPr>
              <a:t>Eu, </a:t>
            </a:r>
            <a:r>
              <a:rPr lang="en-US" b="1" baseline="30000" dirty="0">
                <a:solidFill>
                  <a:srgbClr val="92D050"/>
                </a:solidFill>
              </a:rPr>
              <a:t> 155</a:t>
            </a:r>
            <a:r>
              <a:rPr lang="en-US" b="1" dirty="0">
                <a:solidFill>
                  <a:srgbClr val="92D050"/>
                </a:solidFill>
              </a:rPr>
              <a:t>Gd, </a:t>
            </a:r>
            <a:r>
              <a:rPr lang="en-US" b="1" baseline="30000" dirty="0">
                <a:solidFill>
                  <a:srgbClr val="92D050"/>
                </a:solidFill>
              </a:rPr>
              <a:t> 155</a:t>
            </a:r>
            <a:r>
              <a:rPr lang="en-US" b="1" dirty="0">
                <a:solidFill>
                  <a:srgbClr val="92D050"/>
                </a:solidFill>
              </a:rPr>
              <a:t>Tb, </a:t>
            </a:r>
            <a:r>
              <a:rPr lang="en-US" b="1" baseline="30000" dirty="0">
                <a:solidFill>
                  <a:srgbClr val="92D050"/>
                </a:solidFill>
              </a:rPr>
              <a:t> 155</a:t>
            </a:r>
            <a:r>
              <a:rPr lang="en-US" b="1" dirty="0">
                <a:solidFill>
                  <a:srgbClr val="92D050"/>
                </a:solidFill>
              </a:rPr>
              <a:t>Dy, </a:t>
            </a:r>
            <a:r>
              <a:rPr lang="en-US" b="1" baseline="30000" dirty="0">
                <a:solidFill>
                  <a:srgbClr val="92D050"/>
                </a:solidFill>
              </a:rPr>
              <a:t> 155</a:t>
            </a:r>
            <a:r>
              <a:rPr lang="en-US" b="1" dirty="0">
                <a:solidFill>
                  <a:srgbClr val="92D050"/>
                </a:solidFill>
              </a:rPr>
              <a:t>Ho, </a:t>
            </a:r>
            <a:r>
              <a:rPr lang="en-US" b="1" baseline="30000" dirty="0">
                <a:solidFill>
                  <a:srgbClr val="92D050"/>
                </a:solidFill>
              </a:rPr>
              <a:t>155</a:t>
            </a:r>
            <a:r>
              <a:rPr lang="en-US" b="1" dirty="0">
                <a:solidFill>
                  <a:srgbClr val="92D050"/>
                </a:solidFill>
              </a:rPr>
              <a:t>Er, </a:t>
            </a:r>
            <a:r>
              <a:rPr lang="en-US" b="1" baseline="30000" dirty="0">
                <a:solidFill>
                  <a:srgbClr val="92D050"/>
                </a:solidFill>
              </a:rPr>
              <a:t> 155</a:t>
            </a:r>
            <a:r>
              <a:rPr lang="en-US" b="1" dirty="0">
                <a:solidFill>
                  <a:srgbClr val="92D050"/>
                </a:solidFill>
              </a:rPr>
              <a:t>Tm, </a:t>
            </a:r>
            <a:r>
              <a:rPr lang="en-US" b="1" baseline="30000" dirty="0">
                <a:solidFill>
                  <a:srgbClr val="92D050"/>
                </a:solidFill>
              </a:rPr>
              <a:t>155</a:t>
            </a:r>
            <a:r>
              <a:rPr lang="en-US" b="1" dirty="0">
                <a:solidFill>
                  <a:srgbClr val="92D050"/>
                </a:solidFill>
              </a:rPr>
              <a:t>Yb, </a:t>
            </a:r>
            <a:r>
              <a:rPr lang="en-US" b="1" baseline="30000" dirty="0">
                <a:solidFill>
                  <a:srgbClr val="92D050"/>
                </a:solidFill>
              </a:rPr>
              <a:t>155</a:t>
            </a:r>
            <a:r>
              <a:rPr lang="en-US" b="1" dirty="0">
                <a:solidFill>
                  <a:srgbClr val="92D050"/>
                </a:solidFill>
              </a:rPr>
              <a:t>Lu, </a:t>
            </a:r>
            <a:r>
              <a:rPr lang="en-US" b="1" baseline="30000" dirty="0">
                <a:solidFill>
                  <a:srgbClr val="92D050"/>
                </a:solidFill>
              </a:rPr>
              <a:t> 155</a:t>
            </a:r>
            <a:r>
              <a:rPr lang="en-US" b="1" dirty="0">
                <a:solidFill>
                  <a:srgbClr val="92D050"/>
                </a:solidFill>
              </a:rPr>
              <a:t>Hf, </a:t>
            </a:r>
            <a:r>
              <a:rPr lang="en-US" b="1" baseline="30000" dirty="0">
                <a:solidFill>
                  <a:srgbClr val="92D050"/>
                </a:solidFill>
              </a:rPr>
              <a:t> 155</a:t>
            </a:r>
            <a:r>
              <a:rPr lang="en-US" b="1" dirty="0">
                <a:solidFill>
                  <a:srgbClr val="92D050"/>
                </a:solidFill>
              </a:rPr>
              <a:t>Ta</a:t>
            </a:r>
          </a:p>
          <a:p>
            <a:r>
              <a:rPr lang="en-US" b="1" dirty="0">
                <a:solidFill>
                  <a:srgbClr val="00B050"/>
                </a:solidFill>
              </a:rPr>
              <a:t>17. </a:t>
            </a:r>
            <a:r>
              <a:rPr lang="en-US" b="1" dirty="0" err="1">
                <a:solidFill>
                  <a:srgbClr val="00B050"/>
                </a:solidFill>
                <a:hlinkClick r:id="rId2"/>
              </a:rPr>
              <a:t>N.Nica</a:t>
            </a:r>
            <a:r>
              <a:rPr lang="en-US" b="1" dirty="0">
                <a:solidFill>
                  <a:srgbClr val="00B050"/>
                </a:solidFill>
              </a:rPr>
              <a:t>, </a:t>
            </a:r>
            <a:r>
              <a:rPr lang="en-US" b="1" i="1" dirty="0">
                <a:solidFill>
                  <a:srgbClr val="92D050"/>
                </a:solidFill>
              </a:rPr>
              <a:t>Nuclear Data Sheets for A = 153, published in </a:t>
            </a:r>
            <a:r>
              <a:rPr lang="en-US" b="1" i="1" dirty="0" err="1">
                <a:solidFill>
                  <a:srgbClr val="92D050"/>
                </a:solidFill>
              </a:rPr>
              <a:t>Nucl.Data</a:t>
            </a:r>
            <a:r>
              <a:rPr lang="en-US" b="1" i="1" dirty="0">
                <a:solidFill>
                  <a:srgbClr val="92D050"/>
                </a:solidFill>
              </a:rPr>
              <a:t> Sheets 170, 1 (2020), </a:t>
            </a:r>
            <a:r>
              <a:rPr lang="en-US" b="1" i="1" dirty="0">
                <a:solidFill>
                  <a:srgbClr val="C00000"/>
                </a:solidFill>
              </a:rPr>
              <a:t>FY2018</a:t>
            </a:r>
            <a:endParaRPr lang="en-US" b="1" i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B050"/>
                </a:solidFill>
              </a:rPr>
              <a:t>	</a:t>
            </a:r>
            <a:r>
              <a:rPr lang="en-US" b="1" dirty="0">
                <a:solidFill>
                  <a:srgbClr val="92D050"/>
                </a:solidFill>
              </a:rPr>
              <a:t>16 nuclei: </a:t>
            </a:r>
            <a:r>
              <a:rPr lang="en-US" b="1" baseline="30000" dirty="0">
                <a:solidFill>
                  <a:srgbClr val="92D050"/>
                </a:solidFill>
              </a:rPr>
              <a:t>153</a:t>
            </a:r>
            <a:r>
              <a:rPr lang="en-US" b="1" dirty="0">
                <a:solidFill>
                  <a:srgbClr val="92D050"/>
                </a:solidFill>
              </a:rPr>
              <a:t>La, </a:t>
            </a:r>
            <a:r>
              <a:rPr lang="en-US" b="1" baseline="30000" dirty="0">
                <a:solidFill>
                  <a:srgbClr val="92D050"/>
                </a:solidFill>
              </a:rPr>
              <a:t>153</a:t>
            </a:r>
            <a:r>
              <a:rPr lang="en-US" b="1" dirty="0">
                <a:solidFill>
                  <a:srgbClr val="92D050"/>
                </a:solidFill>
              </a:rPr>
              <a:t>Ce, </a:t>
            </a:r>
            <a:r>
              <a:rPr lang="en-US" b="1" baseline="30000" dirty="0">
                <a:solidFill>
                  <a:srgbClr val="92D050"/>
                </a:solidFill>
              </a:rPr>
              <a:t>153</a:t>
            </a:r>
            <a:r>
              <a:rPr lang="en-US" b="1" dirty="0">
                <a:solidFill>
                  <a:srgbClr val="92D050"/>
                </a:solidFill>
              </a:rPr>
              <a:t>Pr,  </a:t>
            </a:r>
            <a:r>
              <a:rPr lang="en-US" b="1" baseline="30000" dirty="0">
                <a:solidFill>
                  <a:srgbClr val="92D050"/>
                </a:solidFill>
              </a:rPr>
              <a:t>153</a:t>
            </a:r>
            <a:r>
              <a:rPr lang="en-US" b="1" dirty="0">
                <a:solidFill>
                  <a:srgbClr val="92D050"/>
                </a:solidFill>
              </a:rPr>
              <a:t>Nd, </a:t>
            </a:r>
            <a:r>
              <a:rPr lang="en-US" b="1" baseline="30000" dirty="0">
                <a:solidFill>
                  <a:srgbClr val="92D050"/>
                </a:solidFill>
              </a:rPr>
              <a:t>153</a:t>
            </a:r>
            <a:r>
              <a:rPr lang="en-US" b="1" dirty="0">
                <a:solidFill>
                  <a:srgbClr val="92D050"/>
                </a:solidFill>
              </a:rPr>
              <a:t>Pm, </a:t>
            </a:r>
            <a:r>
              <a:rPr lang="en-US" b="1" baseline="30000" dirty="0">
                <a:solidFill>
                  <a:srgbClr val="92D050"/>
                </a:solidFill>
              </a:rPr>
              <a:t>153</a:t>
            </a:r>
            <a:r>
              <a:rPr lang="en-US" b="1" dirty="0">
                <a:solidFill>
                  <a:srgbClr val="92D050"/>
                </a:solidFill>
              </a:rPr>
              <a:t>Sm, </a:t>
            </a:r>
            <a:r>
              <a:rPr lang="en-US" b="1" baseline="30000" dirty="0">
                <a:solidFill>
                  <a:srgbClr val="92D050"/>
                </a:solidFill>
              </a:rPr>
              <a:t>153</a:t>
            </a:r>
            <a:r>
              <a:rPr lang="en-US" b="1" dirty="0">
                <a:solidFill>
                  <a:srgbClr val="92D050"/>
                </a:solidFill>
              </a:rPr>
              <a:t>Eu, </a:t>
            </a:r>
            <a:r>
              <a:rPr lang="en-US" b="1" baseline="30000" dirty="0">
                <a:solidFill>
                  <a:srgbClr val="92D050"/>
                </a:solidFill>
              </a:rPr>
              <a:t>153</a:t>
            </a:r>
            <a:r>
              <a:rPr lang="en-US" b="1" dirty="0">
                <a:solidFill>
                  <a:srgbClr val="92D050"/>
                </a:solidFill>
              </a:rPr>
              <a:t>Gd, </a:t>
            </a:r>
            <a:r>
              <a:rPr lang="en-US" b="1" baseline="30000" dirty="0">
                <a:solidFill>
                  <a:srgbClr val="92D050"/>
                </a:solidFill>
              </a:rPr>
              <a:t>153</a:t>
            </a:r>
            <a:r>
              <a:rPr lang="en-US" b="1" dirty="0">
                <a:solidFill>
                  <a:srgbClr val="92D050"/>
                </a:solidFill>
              </a:rPr>
              <a:t>Tb, </a:t>
            </a:r>
            <a:r>
              <a:rPr lang="en-US" b="1" baseline="30000" dirty="0">
                <a:solidFill>
                  <a:srgbClr val="92D050"/>
                </a:solidFill>
              </a:rPr>
              <a:t>153</a:t>
            </a:r>
            <a:r>
              <a:rPr lang="en-US" b="1" dirty="0">
                <a:solidFill>
                  <a:srgbClr val="92D050"/>
                </a:solidFill>
              </a:rPr>
              <a:t>Dy, </a:t>
            </a:r>
            <a:r>
              <a:rPr lang="en-US" b="1" baseline="30000" dirty="0">
                <a:solidFill>
                  <a:srgbClr val="92D050"/>
                </a:solidFill>
              </a:rPr>
              <a:t>153</a:t>
            </a:r>
            <a:r>
              <a:rPr lang="en-US" b="1" dirty="0">
                <a:solidFill>
                  <a:srgbClr val="92D050"/>
                </a:solidFill>
              </a:rPr>
              <a:t>Ho, </a:t>
            </a:r>
            <a:r>
              <a:rPr lang="en-US" b="1" baseline="30000" dirty="0">
                <a:solidFill>
                  <a:srgbClr val="92D050"/>
                </a:solidFill>
              </a:rPr>
              <a:t>153</a:t>
            </a:r>
            <a:r>
              <a:rPr lang="en-US" b="1" dirty="0">
                <a:solidFill>
                  <a:srgbClr val="92D050"/>
                </a:solidFill>
              </a:rPr>
              <a:t>Er, </a:t>
            </a:r>
            <a:r>
              <a:rPr lang="en-US" b="1" baseline="30000" dirty="0">
                <a:solidFill>
                  <a:srgbClr val="92D050"/>
                </a:solidFill>
              </a:rPr>
              <a:t>153</a:t>
            </a:r>
            <a:r>
              <a:rPr lang="en-US" b="1" dirty="0">
                <a:solidFill>
                  <a:srgbClr val="92D050"/>
                </a:solidFill>
              </a:rPr>
              <a:t>Tm, </a:t>
            </a:r>
            <a:r>
              <a:rPr lang="en-US" b="1" baseline="30000" dirty="0">
                <a:solidFill>
                  <a:srgbClr val="92D050"/>
                </a:solidFill>
              </a:rPr>
              <a:t>153</a:t>
            </a:r>
            <a:r>
              <a:rPr lang="en-US" b="1" dirty="0">
                <a:solidFill>
                  <a:srgbClr val="92D050"/>
                </a:solidFill>
              </a:rPr>
              <a:t>Yb, </a:t>
            </a:r>
            <a:r>
              <a:rPr lang="en-US" b="1" baseline="30000" dirty="0">
                <a:solidFill>
                  <a:srgbClr val="92D050"/>
                </a:solidFill>
              </a:rPr>
              <a:t>153</a:t>
            </a:r>
            <a:r>
              <a:rPr lang="en-US" b="1" dirty="0">
                <a:solidFill>
                  <a:srgbClr val="92D050"/>
                </a:solidFill>
              </a:rPr>
              <a:t>Lu, </a:t>
            </a:r>
            <a:r>
              <a:rPr lang="en-US" b="1" baseline="30000" dirty="0">
                <a:solidFill>
                  <a:srgbClr val="92D050"/>
                </a:solidFill>
              </a:rPr>
              <a:t>153</a:t>
            </a:r>
            <a:r>
              <a:rPr lang="en-US" b="1" dirty="0">
                <a:solidFill>
                  <a:srgbClr val="92D050"/>
                </a:solidFill>
              </a:rPr>
              <a:t>Hf</a:t>
            </a:r>
          </a:p>
          <a:p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16.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  <a:hlinkClick r:id="rId2"/>
              </a:rPr>
              <a:t>N.Nica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b="1" i="1" dirty="0">
                <a:solidFill>
                  <a:schemeClr val="accent5">
                    <a:lumMod val="75000"/>
                  </a:schemeClr>
                </a:solidFill>
              </a:rPr>
              <a:t>Nuclear Data Sheets  for A=160, published in </a:t>
            </a:r>
            <a:r>
              <a:rPr lang="en-US" sz="3200" b="1" i="1" dirty="0" err="1">
                <a:solidFill>
                  <a:schemeClr val="accent5">
                    <a:lumMod val="75000"/>
                  </a:schemeClr>
                </a:solidFill>
              </a:rPr>
              <a:t>Nucl.Data</a:t>
            </a:r>
            <a:r>
              <a:rPr lang="en-US" sz="3200" b="1" i="1" dirty="0">
                <a:solidFill>
                  <a:schemeClr val="accent5">
                    <a:lumMod val="75000"/>
                  </a:schemeClr>
                </a:solidFill>
              </a:rPr>
              <a:t> Sheets 176, 1 (2021)</a:t>
            </a:r>
            <a:r>
              <a:rPr lang="en-US" b="1" i="1" dirty="0">
                <a:solidFill>
                  <a:schemeClr val="accent5">
                    <a:lumMod val="75000"/>
                  </a:schemeClr>
                </a:solidFill>
              </a:rPr>
              <a:t>,  </a:t>
            </a:r>
            <a:r>
              <a:rPr lang="en-US" b="1" i="1" dirty="0">
                <a:solidFill>
                  <a:srgbClr val="C00000"/>
                </a:solidFill>
              </a:rPr>
              <a:t>FY2017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	17 nuclei: </a:t>
            </a:r>
            <a:r>
              <a:rPr lang="en-US" b="1" baseline="30000" dirty="0">
                <a:solidFill>
                  <a:schemeClr val="accent5">
                    <a:lumMod val="75000"/>
                  </a:schemeClr>
                </a:solidFill>
              </a:rPr>
              <a:t>160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Pr, </a:t>
            </a:r>
            <a:r>
              <a:rPr lang="en-US" b="1" baseline="30000" dirty="0">
                <a:solidFill>
                  <a:schemeClr val="accent5">
                    <a:lumMod val="75000"/>
                  </a:schemeClr>
                </a:solidFill>
              </a:rPr>
              <a:t>160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Nd, </a:t>
            </a:r>
            <a:r>
              <a:rPr lang="en-US" b="1" baseline="30000" dirty="0">
                <a:solidFill>
                  <a:schemeClr val="accent5">
                    <a:lumMod val="75000"/>
                  </a:schemeClr>
                </a:solidFill>
              </a:rPr>
              <a:t>160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Pm, </a:t>
            </a:r>
            <a:r>
              <a:rPr lang="en-US" b="1" baseline="30000" dirty="0">
                <a:solidFill>
                  <a:schemeClr val="accent5">
                    <a:lumMod val="75000"/>
                  </a:schemeClr>
                </a:solidFill>
              </a:rPr>
              <a:t>160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Sm, </a:t>
            </a:r>
            <a:r>
              <a:rPr lang="en-US" b="1" baseline="30000" dirty="0">
                <a:solidFill>
                  <a:schemeClr val="accent5">
                    <a:lumMod val="75000"/>
                  </a:schemeClr>
                </a:solidFill>
              </a:rPr>
              <a:t>160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Eu, </a:t>
            </a:r>
            <a:r>
              <a:rPr lang="en-US" b="1" baseline="30000" dirty="0">
                <a:solidFill>
                  <a:schemeClr val="accent5">
                    <a:lumMod val="75000"/>
                  </a:schemeClr>
                </a:solidFill>
              </a:rPr>
              <a:t>160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Gd, </a:t>
            </a:r>
            <a:r>
              <a:rPr lang="en-US" b="1" baseline="30000" dirty="0">
                <a:solidFill>
                  <a:schemeClr val="accent5">
                    <a:lumMod val="75000"/>
                  </a:schemeClr>
                </a:solidFill>
              </a:rPr>
              <a:t>160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Tb, </a:t>
            </a:r>
            <a:r>
              <a:rPr lang="en-US" b="1" baseline="30000" dirty="0">
                <a:solidFill>
                  <a:schemeClr val="accent5">
                    <a:lumMod val="75000"/>
                  </a:schemeClr>
                </a:solidFill>
              </a:rPr>
              <a:t>160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Dy, </a:t>
            </a:r>
            <a:r>
              <a:rPr lang="en-US" b="1" baseline="30000" dirty="0">
                <a:solidFill>
                  <a:schemeClr val="accent5">
                    <a:lumMod val="75000"/>
                  </a:schemeClr>
                </a:solidFill>
              </a:rPr>
              <a:t>160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Ho, </a:t>
            </a:r>
            <a:r>
              <a:rPr lang="en-US" b="1" baseline="30000" dirty="0">
                <a:solidFill>
                  <a:schemeClr val="accent5">
                    <a:lumMod val="75000"/>
                  </a:schemeClr>
                </a:solidFill>
              </a:rPr>
              <a:t>160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Er, </a:t>
            </a:r>
            <a:r>
              <a:rPr lang="en-US" b="1" baseline="30000" dirty="0">
                <a:solidFill>
                  <a:schemeClr val="accent5">
                    <a:lumMod val="75000"/>
                  </a:schemeClr>
                </a:solidFill>
              </a:rPr>
              <a:t>160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Tm, </a:t>
            </a:r>
            <a:r>
              <a:rPr lang="en-US" b="1" baseline="30000" dirty="0">
                <a:solidFill>
                  <a:schemeClr val="accent5">
                    <a:lumMod val="75000"/>
                  </a:schemeClr>
                </a:solidFill>
              </a:rPr>
              <a:t>160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Yb, </a:t>
            </a:r>
            <a:r>
              <a:rPr lang="en-US" b="1" baseline="30000" dirty="0">
                <a:solidFill>
                  <a:schemeClr val="accent5">
                    <a:lumMod val="75000"/>
                  </a:schemeClr>
                </a:solidFill>
              </a:rPr>
              <a:t>160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Lu,</a:t>
            </a:r>
            <a:r>
              <a:rPr lang="en-US" b="1" baseline="30000" dirty="0">
                <a:solidFill>
                  <a:schemeClr val="accent5">
                    <a:lumMod val="75000"/>
                  </a:schemeClr>
                </a:solidFill>
              </a:rPr>
              <a:t>160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Hf, </a:t>
            </a:r>
            <a:r>
              <a:rPr lang="en-US" b="1" baseline="30000" dirty="0">
                <a:solidFill>
                  <a:schemeClr val="accent5">
                    <a:lumMod val="75000"/>
                  </a:schemeClr>
                </a:solidFill>
              </a:rPr>
              <a:t>160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Ta,</a:t>
            </a:r>
            <a:r>
              <a:rPr lang="en-US" b="1" baseline="30000" dirty="0">
                <a:solidFill>
                  <a:schemeClr val="accent5">
                    <a:lumMod val="75000"/>
                  </a:schemeClr>
                </a:solidFill>
              </a:rPr>
              <a:t>160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W, </a:t>
            </a:r>
            <a:r>
              <a:rPr lang="en-US" b="1" baseline="30000" dirty="0">
                <a:solidFill>
                  <a:schemeClr val="accent5">
                    <a:lumMod val="75000"/>
                  </a:schemeClr>
                </a:solidFill>
              </a:rPr>
              <a:t>160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Re</a:t>
            </a:r>
          </a:p>
          <a:p>
            <a:r>
              <a:rPr lang="en-US" sz="3200" b="1" dirty="0">
                <a:solidFill>
                  <a:srgbClr val="00B050"/>
                </a:solidFill>
              </a:rPr>
              <a:t>18. </a:t>
            </a:r>
            <a:r>
              <a:rPr lang="en-US" sz="3200" b="1" dirty="0" err="1">
                <a:solidFill>
                  <a:srgbClr val="00B050"/>
                </a:solidFill>
                <a:hlinkClick r:id="rId2"/>
              </a:rPr>
              <a:t>N.Nica</a:t>
            </a:r>
            <a:r>
              <a:rPr lang="en-US" sz="3200" b="1" dirty="0">
                <a:solidFill>
                  <a:srgbClr val="00B050"/>
                </a:solidFill>
              </a:rPr>
              <a:t>, </a:t>
            </a:r>
            <a:r>
              <a:rPr lang="en-US" sz="3200" b="1" dirty="0" err="1">
                <a:solidFill>
                  <a:srgbClr val="00B050"/>
                </a:solidFill>
                <a:hlinkClick r:id="rId2"/>
              </a:rPr>
              <a:t>B.Singh</a:t>
            </a:r>
            <a:r>
              <a:rPr lang="en-US" sz="3200" b="1" dirty="0">
                <a:solidFill>
                  <a:srgbClr val="0070C0"/>
                </a:solidFill>
              </a:rPr>
              <a:t>, </a:t>
            </a:r>
            <a:r>
              <a:rPr lang="en-US" sz="3200" b="1" i="1" dirty="0">
                <a:solidFill>
                  <a:schemeClr val="accent5">
                    <a:lumMod val="75000"/>
                  </a:schemeClr>
                </a:solidFill>
              </a:rPr>
              <a:t>Nuclear Data Sheets for A = 147,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b="1" i="1" dirty="0">
                <a:solidFill>
                  <a:schemeClr val="accent5">
                    <a:lumMod val="75000"/>
                  </a:schemeClr>
                </a:solidFill>
              </a:rPr>
              <a:t>published in </a:t>
            </a:r>
            <a:r>
              <a:rPr lang="en-US" sz="3200" b="1" i="1" dirty="0" err="1">
                <a:solidFill>
                  <a:schemeClr val="accent5">
                    <a:lumMod val="75000"/>
                  </a:schemeClr>
                </a:solidFill>
              </a:rPr>
              <a:t>Nucl.Data</a:t>
            </a:r>
            <a:r>
              <a:rPr lang="en-US" sz="3200" b="1" i="1" dirty="0">
                <a:solidFill>
                  <a:schemeClr val="accent5">
                    <a:lumMod val="75000"/>
                  </a:schemeClr>
                </a:solidFill>
              </a:rPr>
              <a:t> Sheets 181, 1 (2022), </a:t>
            </a:r>
            <a:r>
              <a:rPr lang="en-US" b="1" i="1" dirty="0" err="1">
                <a:solidFill>
                  <a:srgbClr val="C00000"/>
                </a:solidFill>
              </a:rPr>
              <a:t>FY2019</a:t>
            </a:r>
            <a:endParaRPr lang="en-US" sz="3200" b="1" i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3200" b="1" dirty="0">
                <a:solidFill>
                  <a:srgbClr val="00B050"/>
                </a:solidFill>
              </a:rPr>
              <a:t>	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</a:rPr>
              <a:t>16 nuclei:</a:t>
            </a:r>
            <a:r>
              <a:rPr lang="en-US" sz="3200" b="1" baseline="30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3200" b="1" baseline="30000" dirty="0" err="1">
                <a:solidFill>
                  <a:schemeClr val="accent5">
                    <a:lumMod val="75000"/>
                  </a:schemeClr>
                </a:solidFill>
              </a:rPr>
              <a:t>147</a:t>
            </a:r>
            <a:r>
              <a:rPr lang="en-US" sz="3200" b="1" dirty="0" err="1">
                <a:solidFill>
                  <a:schemeClr val="accent5">
                    <a:lumMod val="75000"/>
                  </a:schemeClr>
                </a:solidFill>
              </a:rPr>
              <a:t>Xe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3200" b="1" baseline="30000" dirty="0" err="1">
                <a:solidFill>
                  <a:schemeClr val="accent5">
                    <a:lumMod val="75000"/>
                  </a:schemeClr>
                </a:solidFill>
              </a:rPr>
              <a:t>147</a:t>
            </a:r>
            <a:r>
              <a:rPr lang="en-US" sz="3200" b="1" dirty="0" err="1">
                <a:solidFill>
                  <a:schemeClr val="accent5">
                    <a:lumMod val="75000"/>
                  </a:schemeClr>
                </a:solidFill>
              </a:rPr>
              <a:t>Cs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3200" b="1" baseline="30000" dirty="0" err="1">
                <a:solidFill>
                  <a:schemeClr val="accent5">
                    <a:lumMod val="75000"/>
                  </a:schemeClr>
                </a:solidFill>
              </a:rPr>
              <a:t>147</a:t>
            </a:r>
            <a:r>
              <a:rPr lang="en-US" sz="3200" b="1" dirty="0" err="1">
                <a:solidFill>
                  <a:schemeClr val="accent5">
                    <a:lumMod val="75000"/>
                  </a:schemeClr>
                </a:solidFill>
              </a:rPr>
              <a:t>Ba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3200" b="1" baseline="30000" dirty="0" err="1">
                <a:solidFill>
                  <a:schemeClr val="accent5">
                    <a:lumMod val="75000"/>
                  </a:schemeClr>
                </a:solidFill>
              </a:rPr>
              <a:t>147</a:t>
            </a:r>
            <a:r>
              <a:rPr lang="en-US" sz="3200" b="1" dirty="0" err="1">
                <a:solidFill>
                  <a:schemeClr val="accent5">
                    <a:lumMod val="75000"/>
                  </a:schemeClr>
                </a:solidFill>
              </a:rPr>
              <a:t>La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3200" b="1" baseline="30000" dirty="0" err="1">
                <a:solidFill>
                  <a:schemeClr val="accent5">
                    <a:lumMod val="75000"/>
                  </a:schemeClr>
                </a:solidFill>
              </a:rPr>
              <a:t>147</a:t>
            </a:r>
            <a:r>
              <a:rPr lang="en-US" sz="3200" b="1" dirty="0" err="1">
                <a:solidFill>
                  <a:schemeClr val="accent5">
                    <a:lumMod val="75000"/>
                  </a:schemeClr>
                </a:solidFill>
              </a:rPr>
              <a:t>Ce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3200" b="1" baseline="30000" dirty="0" err="1">
                <a:solidFill>
                  <a:schemeClr val="accent5">
                    <a:lumMod val="75000"/>
                  </a:schemeClr>
                </a:solidFill>
              </a:rPr>
              <a:t>147</a:t>
            </a:r>
            <a:r>
              <a:rPr lang="en-US" sz="3200" b="1" dirty="0" err="1">
                <a:solidFill>
                  <a:schemeClr val="accent5">
                    <a:lumMod val="75000"/>
                  </a:schemeClr>
                </a:solidFill>
              </a:rPr>
              <a:t>Pr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3200" b="1" baseline="30000" dirty="0" err="1">
                <a:solidFill>
                  <a:schemeClr val="accent5">
                    <a:lumMod val="75000"/>
                  </a:schemeClr>
                </a:solidFill>
              </a:rPr>
              <a:t>147</a:t>
            </a:r>
            <a:r>
              <a:rPr lang="en-US" sz="3200" b="1" dirty="0" err="1">
                <a:solidFill>
                  <a:schemeClr val="accent5">
                    <a:lumMod val="75000"/>
                  </a:schemeClr>
                </a:solidFill>
              </a:rPr>
              <a:t>Nd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</a:rPr>
              <a:t>, (</a:t>
            </a:r>
            <a:r>
              <a:rPr lang="en-US" sz="3200" b="1" i="1" baseline="30000" dirty="0" err="1">
                <a:solidFill>
                  <a:schemeClr val="accent5">
                    <a:lumMod val="75000"/>
                  </a:schemeClr>
                </a:solidFill>
              </a:rPr>
              <a:t>147</a:t>
            </a:r>
            <a:r>
              <a:rPr lang="en-US" sz="3200" b="1" i="1" dirty="0" err="1">
                <a:solidFill>
                  <a:schemeClr val="accent5">
                    <a:lumMod val="75000"/>
                  </a:schemeClr>
                </a:solidFill>
              </a:rPr>
              <a:t>Pm</a:t>
            </a:r>
            <a:r>
              <a:rPr lang="en-US" sz="3200" b="1" i="1" dirty="0">
                <a:solidFill>
                  <a:schemeClr val="accent5">
                    <a:lumMod val="75000"/>
                  </a:schemeClr>
                </a:solidFill>
              </a:rPr>
              <a:t> Balraj Singh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</a:rPr>
              <a:t>), </a:t>
            </a:r>
            <a:r>
              <a:rPr lang="en-US" sz="3200" b="1" baseline="30000" dirty="0" err="1">
                <a:solidFill>
                  <a:schemeClr val="accent5">
                    <a:lumMod val="75000"/>
                  </a:schemeClr>
                </a:solidFill>
              </a:rPr>
              <a:t>147</a:t>
            </a:r>
            <a:r>
              <a:rPr lang="en-US" sz="3200" b="1" dirty="0" err="1">
                <a:solidFill>
                  <a:schemeClr val="accent5">
                    <a:lumMod val="75000"/>
                  </a:schemeClr>
                </a:solidFill>
              </a:rPr>
              <a:t>Sm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3200" b="1" baseline="30000" dirty="0" err="1">
                <a:solidFill>
                  <a:schemeClr val="accent5">
                    <a:lumMod val="75000"/>
                  </a:schemeClr>
                </a:solidFill>
              </a:rPr>
              <a:t>147</a:t>
            </a:r>
            <a:r>
              <a:rPr lang="en-US" sz="3200" b="1" dirty="0" err="1">
                <a:solidFill>
                  <a:schemeClr val="accent5">
                    <a:lumMod val="75000"/>
                  </a:schemeClr>
                </a:solidFill>
              </a:rPr>
              <a:t>Eu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3200" b="1" baseline="30000" dirty="0" err="1">
                <a:solidFill>
                  <a:schemeClr val="accent5">
                    <a:lumMod val="75000"/>
                  </a:schemeClr>
                </a:solidFill>
              </a:rPr>
              <a:t>147</a:t>
            </a:r>
            <a:r>
              <a:rPr lang="en-US" sz="3200" b="1" dirty="0" err="1">
                <a:solidFill>
                  <a:schemeClr val="accent5">
                    <a:lumMod val="75000"/>
                  </a:schemeClr>
                </a:solidFill>
              </a:rPr>
              <a:t>Gd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3200" b="1" baseline="30000" dirty="0" err="1">
                <a:solidFill>
                  <a:schemeClr val="accent5">
                    <a:lumMod val="75000"/>
                  </a:schemeClr>
                </a:solidFill>
              </a:rPr>
              <a:t>147</a:t>
            </a:r>
            <a:r>
              <a:rPr lang="en-US" sz="3200" b="1" dirty="0" err="1">
                <a:solidFill>
                  <a:schemeClr val="accent5">
                    <a:lumMod val="75000"/>
                  </a:schemeClr>
                </a:solidFill>
              </a:rPr>
              <a:t>Tb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3200" b="1" baseline="30000" dirty="0" err="1">
                <a:solidFill>
                  <a:schemeClr val="accent5">
                    <a:lumMod val="75000"/>
                  </a:schemeClr>
                </a:solidFill>
              </a:rPr>
              <a:t>147</a:t>
            </a:r>
            <a:r>
              <a:rPr lang="en-US" sz="3200" b="1" dirty="0" err="1">
                <a:solidFill>
                  <a:schemeClr val="accent5">
                    <a:lumMod val="75000"/>
                  </a:schemeClr>
                </a:solidFill>
              </a:rPr>
              <a:t>Dy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3200" b="1" baseline="30000" dirty="0" err="1">
                <a:solidFill>
                  <a:schemeClr val="accent5">
                    <a:lumMod val="75000"/>
                  </a:schemeClr>
                </a:solidFill>
              </a:rPr>
              <a:t>147</a:t>
            </a:r>
            <a:r>
              <a:rPr lang="en-US" sz="3200" b="1" dirty="0" err="1">
                <a:solidFill>
                  <a:schemeClr val="accent5">
                    <a:lumMod val="75000"/>
                  </a:schemeClr>
                </a:solidFill>
              </a:rPr>
              <a:t>Ho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3200" b="1" baseline="30000" dirty="0" err="1">
                <a:solidFill>
                  <a:schemeClr val="accent5">
                    <a:lumMod val="75000"/>
                  </a:schemeClr>
                </a:solidFill>
              </a:rPr>
              <a:t>147</a:t>
            </a:r>
            <a:r>
              <a:rPr lang="en-US" sz="3200" b="1" dirty="0" err="1">
                <a:solidFill>
                  <a:schemeClr val="accent5">
                    <a:lumMod val="75000"/>
                  </a:schemeClr>
                </a:solidFill>
              </a:rPr>
              <a:t>Er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3200" b="1" baseline="30000" dirty="0" err="1">
                <a:solidFill>
                  <a:schemeClr val="accent5">
                    <a:lumMod val="75000"/>
                  </a:schemeClr>
                </a:solidFill>
              </a:rPr>
              <a:t>147</a:t>
            </a:r>
            <a:r>
              <a:rPr lang="en-US" sz="3200" b="1" dirty="0" err="1">
                <a:solidFill>
                  <a:schemeClr val="accent5">
                    <a:lumMod val="75000"/>
                  </a:schemeClr>
                </a:solidFill>
              </a:rPr>
              <a:t>Tm</a:t>
            </a:r>
            <a:endParaRPr lang="en-US" sz="32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1100" b="1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sz="1100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b="1" dirty="0">
                <a:solidFill>
                  <a:srgbClr val="00B050"/>
                </a:solidFill>
              </a:rPr>
              <a:t>19.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  <a:hlinkClick r:id="rId2"/>
              </a:rPr>
              <a:t>N.Nica</a:t>
            </a:r>
            <a:r>
              <a:rPr lang="en-US" b="1" i="1" dirty="0">
                <a:solidFill>
                  <a:schemeClr val="accent5">
                    <a:lumMod val="75000"/>
                  </a:schemeClr>
                </a:solidFill>
              </a:rPr>
              <a:t>, A = 141, 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</a:rPr>
              <a:t>–</a:t>
            </a:r>
            <a:r>
              <a:rPr lang="en-US" sz="3200" b="1" dirty="0">
                <a:solidFill>
                  <a:srgbClr val="00B050"/>
                </a:solidFill>
              </a:rPr>
              <a:t> </a:t>
            </a:r>
            <a:r>
              <a:rPr lang="en-US" sz="3200" b="1" i="1" dirty="0">
                <a:solidFill>
                  <a:srgbClr val="00B0F0"/>
                </a:solidFill>
              </a:rPr>
              <a:t>to be sent to </a:t>
            </a:r>
            <a:r>
              <a:rPr lang="en-US" sz="3200" b="1" i="1" dirty="0" err="1">
                <a:solidFill>
                  <a:srgbClr val="00B0F0"/>
                </a:solidFill>
              </a:rPr>
              <a:t>Nucl.Data</a:t>
            </a:r>
            <a:r>
              <a:rPr lang="en-US" sz="3200" b="1" i="1" dirty="0">
                <a:solidFill>
                  <a:srgbClr val="00B0F0"/>
                </a:solidFill>
              </a:rPr>
              <a:t> Sheets, </a:t>
            </a:r>
            <a:r>
              <a:rPr lang="en-US" b="1" i="1" dirty="0" err="1">
                <a:solidFill>
                  <a:srgbClr val="C00000"/>
                </a:solidFill>
              </a:rPr>
              <a:t>FY2020</a:t>
            </a:r>
            <a:endParaRPr lang="en-US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	17 nuclei: </a:t>
            </a:r>
            <a:r>
              <a:rPr lang="en-US" b="1" baseline="30000" dirty="0">
                <a:solidFill>
                  <a:schemeClr val="accent5">
                    <a:lumMod val="75000"/>
                  </a:schemeClr>
                </a:solidFill>
              </a:rPr>
              <a:t>141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Sb, </a:t>
            </a:r>
            <a:r>
              <a:rPr lang="en-US" b="1" baseline="30000" dirty="0">
                <a:solidFill>
                  <a:schemeClr val="accent5">
                    <a:lumMod val="75000"/>
                  </a:schemeClr>
                </a:solidFill>
              </a:rPr>
              <a:t>141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Te, </a:t>
            </a:r>
            <a:r>
              <a:rPr lang="en-US" b="1" baseline="30000" dirty="0">
                <a:solidFill>
                  <a:schemeClr val="accent5">
                    <a:lumMod val="75000"/>
                  </a:schemeClr>
                </a:solidFill>
              </a:rPr>
              <a:t>141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I, </a:t>
            </a:r>
            <a:r>
              <a:rPr lang="en-US" b="1" baseline="30000" dirty="0">
                <a:solidFill>
                  <a:schemeClr val="accent5">
                    <a:lumMod val="75000"/>
                  </a:schemeClr>
                </a:solidFill>
              </a:rPr>
              <a:t>141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Xe, </a:t>
            </a:r>
            <a:r>
              <a:rPr lang="en-US" b="1" baseline="30000" dirty="0">
                <a:solidFill>
                  <a:schemeClr val="accent5">
                    <a:lumMod val="75000"/>
                  </a:schemeClr>
                </a:solidFill>
              </a:rPr>
              <a:t>141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Cs, </a:t>
            </a:r>
            <a:r>
              <a:rPr lang="en-US" b="1" baseline="30000" dirty="0">
                <a:solidFill>
                  <a:schemeClr val="accent5">
                    <a:lumMod val="75000"/>
                  </a:schemeClr>
                </a:solidFill>
              </a:rPr>
              <a:t>141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Ba, </a:t>
            </a:r>
            <a:r>
              <a:rPr lang="en-US" b="1" baseline="30000" dirty="0">
                <a:solidFill>
                  <a:schemeClr val="accent5">
                    <a:lumMod val="75000"/>
                  </a:schemeClr>
                </a:solidFill>
              </a:rPr>
              <a:t>141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La, </a:t>
            </a:r>
            <a:r>
              <a:rPr lang="en-US" b="1" baseline="30000" dirty="0">
                <a:solidFill>
                  <a:schemeClr val="accent5">
                    <a:lumMod val="75000"/>
                  </a:schemeClr>
                </a:solidFill>
              </a:rPr>
              <a:t>141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Ce, </a:t>
            </a:r>
            <a:r>
              <a:rPr lang="en-US" b="1" baseline="30000" dirty="0">
                <a:solidFill>
                  <a:schemeClr val="accent5">
                    <a:lumMod val="75000"/>
                  </a:schemeClr>
                </a:solidFill>
              </a:rPr>
              <a:t>141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Pr, </a:t>
            </a:r>
            <a:r>
              <a:rPr lang="en-US" b="1" baseline="30000" dirty="0">
                <a:solidFill>
                  <a:schemeClr val="accent5">
                    <a:lumMod val="75000"/>
                  </a:schemeClr>
                </a:solidFill>
              </a:rPr>
              <a:t>141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Nd,</a:t>
            </a:r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b="1" baseline="30000" dirty="0">
                <a:solidFill>
                  <a:schemeClr val="accent5">
                    <a:lumMod val="75000"/>
                  </a:schemeClr>
                </a:solidFill>
              </a:rPr>
              <a:t>141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Pm, </a:t>
            </a:r>
            <a:r>
              <a:rPr lang="en-US" b="1" baseline="30000" dirty="0">
                <a:solidFill>
                  <a:schemeClr val="accent5">
                    <a:lumMod val="75000"/>
                  </a:schemeClr>
                </a:solidFill>
              </a:rPr>
              <a:t>141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Sm,</a:t>
            </a:r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b="1" baseline="30000" dirty="0">
                <a:solidFill>
                  <a:schemeClr val="accent5">
                    <a:lumMod val="75000"/>
                  </a:schemeClr>
                </a:solidFill>
              </a:rPr>
              <a:t>141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Eu, </a:t>
            </a:r>
            <a:r>
              <a:rPr lang="en-US" b="1" baseline="30000" dirty="0">
                <a:solidFill>
                  <a:schemeClr val="accent5">
                    <a:lumMod val="75000"/>
                  </a:schemeClr>
                </a:solidFill>
              </a:rPr>
              <a:t>141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Gd, </a:t>
            </a:r>
            <a:r>
              <a:rPr lang="en-US" b="1" baseline="30000" dirty="0">
                <a:solidFill>
                  <a:schemeClr val="accent5">
                    <a:lumMod val="75000"/>
                  </a:schemeClr>
                </a:solidFill>
              </a:rPr>
              <a:t>141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Tb,</a:t>
            </a:r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b="1" baseline="30000" dirty="0">
                <a:solidFill>
                  <a:schemeClr val="accent5">
                    <a:lumMod val="75000"/>
                  </a:schemeClr>
                </a:solidFill>
              </a:rPr>
              <a:t>141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Dy, </a:t>
            </a:r>
            <a:r>
              <a:rPr lang="en-US" b="1" baseline="30000" dirty="0" err="1">
                <a:solidFill>
                  <a:schemeClr val="accent5">
                    <a:lumMod val="75000"/>
                  </a:schemeClr>
                </a:solidFill>
              </a:rPr>
              <a:t>141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</a:rPr>
              <a:t>Ho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b="1" dirty="0">
                <a:solidFill>
                  <a:srgbClr val="00B050"/>
                </a:solidFill>
              </a:rPr>
              <a:t>20.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  <a:hlinkClick r:id="rId2"/>
              </a:rPr>
              <a:t>N.Nica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b="1" i="1" dirty="0">
                <a:solidFill>
                  <a:schemeClr val="accent5">
                    <a:lumMod val="75000"/>
                  </a:schemeClr>
                </a:solidFill>
              </a:rPr>
              <a:t>A = 162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 –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after review with evaluator Aug 30, 2022,</a:t>
            </a:r>
            <a:r>
              <a:rPr lang="en-US" b="1" i="1" dirty="0">
                <a:solidFill>
                  <a:srgbClr val="00B050"/>
                </a:solidFill>
              </a:rPr>
              <a:t> </a:t>
            </a:r>
            <a:r>
              <a:rPr lang="en-US" b="1" i="1" dirty="0">
                <a:solidFill>
                  <a:srgbClr val="C00000"/>
                </a:solidFill>
              </a:rPr>
              <a:t>FY2021</a:t>
            </a:r>
            <a:endParaRPr lang="en-US" b="1" i="1" dirty="0">
              <a:solidFill>
                <a:srgbClr val="0070C0"/>
              </a:solidFill>
            </a:endParaRPr>
          </a:p>
          <a:p>
            <a:pPr marL="914400" lvl="2" indent="0">
              <a:buNone/>
            </a:pP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</a:rPr>
              <a:t>17 nuclei: </a:t>
            </a:r>
            <a:r>
              <a:rPr lang="en-US" sz="3200" b="1" baseline="30000" dirty="0">
                <a:solidFill>
                  <a:schemeClr val="accent5">
                    <a:lumMod val="75000"/>
                  </a:schemeClr>
                </a:solidFill>
              </a:rPr>
              <a:t>162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</a:rPr>
              <a:t>Nd, </a:t>
            </a:r>
            <a:r>
              <a:rPr lang="en-US" sz="3200" b="1" baseline="30000" dirty="0">
                <a:solidFill>
                  <a:schemeClr val="accent5">
                    <a:lumMod val="75000"/>
                  </a:schemeClr>
                </a:solidFill>
              </a:rPr>
              <a:t>162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</a:rPr>
              <a:t>Pm, </a:t>
            </a:r>
            <a:r>
              <a:rPr lang="en-US" sz="3200" b="1" baseline="30000" dirty="0">
                <a:solidFill>
                  <a:schemeClr val="accent5">
                    <a:lumMod val="75000"/>
                  </a:schemeClr>
                </a:solidFill>
              </a:rPr>
              <a:t>162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</a:rPr>
              <a:t>Sm, </a:t>
            </a:r>
            <a:r>
              <a:rPr lang="en-US" sz="3200" b="1" baseline="30000" dirty="0">
                <a:solidFill>
                  <a:schemeClr val="accent5">
                    <a:lumMod val="75000"/>
                  </a:schemeClr>
                </a:solidFill>
              </a:rPr>
              <a:t>162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</a:rPr>
              <a:t>Eu, </a:t>
            </a:r>
            <a:r>
              <a:rPr lang="en-US" sz="3200" b="1" baseline="30000" dirty="0">
                <a:solidFill>
                  <a:schemeClr val="accent5">
                    <a:lumMod val="75000"/>
                  </a:schemeClr>
                </a:solidFill>
              </a:rPr>
              <a:t>162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</a:rPr>
              <a:t>Gd, </a:t>
            </a:r>
            <a:r>
              <a:rPr lang="en-US" sz="3200" b="1" baseline="30000" dirty="0">
                <a:solidFill>
                  <a:schemeClr val="accent5">
                    <a:lumMod val="75000"/>
                  </a:schemeClr>
                </a:solidFill>
              </a:rPr>
              <a:t>162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</a:rPr>
              <a:t>Tb, </a:t>
            </a:r>
            <a:r>
              <a:rPr lang="en-US" sz="3200" b="1" baseline="30000" dirty="0">
                <a:solidFill>
                  <a:schemeClr val="accent5">
                    <a:lumMod val="75000"/>
                  </a:schemeClr>
                </a:solidFill>
              </a:rPr>
              <a:t>162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</a:rPr>
              <a:t>Dy, </a:t>
            </a:r>
            <a:r>
              <a:rPr lang="en-US" sz="3200" b="1" baseline="30000" dirty="0">
                <a:solidFill>
                  <a:schemeClr val="accent5">
                    <a:lumMod val="75000"/>
                  </a:schemeClr>
                </a:solidFill>
              </a:rPr>
              <a:t>162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</a:rPr>
              <a:t>Ho, </a:t>
            </a:r>
            <a:r>
              <a:rPr lang="en-US" sz="3200" b="1" baseline="30000" dirty="0">
                <a:solidFill>
                  <a:schemeClr val="accent5">
                    <a:lumMod val="75000"/>
                  </a:schemeClr>
                </a:solidFill>
              </a:rPr>
              <a:t>162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</a:rPr>
              <a:t>Er, </a:t>
            </a:r>
            <a:r>
              <a:rPr lang="en-US" sz="3200" b="1" baseline="30000" dirty="0">
                <a:solidFill>
                  <a:schemeClr val="accent5">
                    <a:lumMod val="75000"/>
                  </a:schemeClr>
                </a:solidFill>
              </a:rPr>
              <a:t>162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</a:rPr>
              <a:t>Tm, </a:t>
            </a:r>
            <a:r>
              <a:rPr lang="en-US" sz="3200" b="1" baseline="30000" dirty="0">
                <a:solidFill>
                  <a:schemeClr val="accent5">
                    <a:lumMod val="75000"/>
                  </a:schemeClr>
                </a:solidFill>
              </a:rPr>
              <a:t>162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</a:rPr>
              <a:t>Yb, </a:t>
            </a:r>
            <a:r>
              <a:rPr lang="en-US" sz="3200" b="1" baseline="30000" dirty="0">
                <a:solidFill>
                  <a:schemeClr val="accent5">
                    <a:lumMod val="75000"/>
                  </a:schemeClr>
                </a:solidFill>
              </a:rPr>
              <a:t>162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</a:rPr>
              <a:t>Lu, </a:t>
            </a:r>
            <a:r>
              <a:rPr lang="en-US" sz="3200" b="1" baseline="30000" dirty="0">
                <a:solidFill>
                  <a:schemeClr val="accent5">
                    <a:lumMod val="75000"/>
                  </a:schemeClr>
                </a:solidFill>
              </a:rPr>
              <a:t>162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</a:rPr>
              <a:t>Hf, </a:t>
            </a:r>
            <a:r>
              <a:rPr lang="en-US" sz="3200" b="1" baseline="30000" dirty="0">
                <a:solidFill>
                  <a:schemeClr val="accent5">
                    <a:lumMod val="75000"/>
                  </a:schemeClr>
                </a:solidFill>
              </a:rPr>
              <a:t>162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</a:rPr>
              <a:t>Ta, </a:t>
            </a:r>
            <a:r>
              <a:rPr lang="en-US" sz="3200" b="1" baseline="30000" dirty="0">
                <a:solidFill>
                  <a:schemeClr val="accent5">
                    <a:lumMod val="75000"/>
                  </a:schemeClr>
                </a:solidFill>
              </a:rPr>
              <a:t>162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</a:rPr>
              <a:t>W, </a:t>
            </a:r>
            <a:r>
              <a:rPr lang="en-US" sz="3200" b="1" baseline="30000" dirty="0">
                <a:solidFill>
                  <a:schemeClr val="accent5">
                    <a:lumMod val="75000"/>
                  </a:schemeClr>
                </a:solidFill>
              </a:rPr>
              <a:t>162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</a:rPr>
              <a:t>Re, </a:t>
            </a:r>
            <a:r>
              <a:rPr lang="en-US" sz="3200" b="1" baseline="30000" dirty="0" err="1">
                <a:solidFill>
                  <a:schemeClr val="accent5">
                    <a:lumMod val="75000"/>
                  </a:schemeClr>
                </a:solidFill>
              </a:rPr>
              <a:t>162</a:t>
            </a:r>
            <a:r>
              <a:rPr lang="en-US" sz="3200" b="1" dirty="0" err="1">
                <a:solidFill>
                  <a:schemeClr val="accent5">
                    <a:lumMod val="75000"/>
                  </a:schemeClr>
                </a:solidFill>
              </a:rPr>
              <a:t>Os</a:t>
            </a:r>
            <a:endParaRPr lang="en-US" sz="3200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b="1" dirty="0">
                <a:solidFill>
                  <a:srgbClr val="00B050"/>
                </a:solidFill>
              </a:rPr>
              <a:t>21.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  <a:hlinkClick r:id="rId2"/>
              </a:rPr>
              <a:t>N.Nica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b="1" i="1" dirty="0">
                <a:solidFill>
                  <a:schemeClr val="accent5">
                    <a:lumMod val="75000"/>
                  </a:schemeClr>
                </a:solidFill>
              </a:rPr>
              <a:t>A = 154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 –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submitted to </a:t>
            </a:r>
            <a:r>
              <a:rPr lang="en-US" b="1" i="1" dirty="0" err="1">
                <a:solidFill>
                  <a:schemeClr val="accent6">
                    <a:lumMod val="75000"/>
                  </a:schemeClr>
                </a:solidFill>
              </a:rPr>
              <a:t>NNDC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,</a:t>
            </a:r>
            <a:r>
              <a:rPr lang="en-US" b="1" i="1" dirty="0">
                <a:solidFill>
                  <a:srgbClr val="00B050"/>
                </a:solidFill>
              </a:rPr>
              <a:t> </a:t>
            </a:r>
            <a:r>
              <a:rPr lang="en-US" b="1" i="1" dirty="0" err="1">
                <a:solidFill>
                  <a:srgbClr val="C00000"/>
                </a:solidFill>
              </a:rPr>
              <a:t>FY2022</a:t>
            </a:r>
            <a:endParaRPr lang="en-US" b="1" i="1" dirty="0">
              <a:solidFill>
                <a:srgbClr val="0070C0"/>
              </a:solidFill>
            </a:endParaRPr>
          </a:p>
          <a:p>
            <a:pPr marL="914400" lvl="2" indent="0">
              <a:buNone/>
            </a:pP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</a:rPr>
              <a:t>17 nuclei: </a:t>
            </a:r>
            <a:r>
              <a:rPr lang="en-US" sz="3200" b="1" baseline="30000" dirty="0" err="1">
                <a:solidFill>
                  <a:schemeClr val="accent5">
                    <a:lumMod val="75000"/>
                  </a:schemeClr>
                </a:solidFill>
              </a:rPr>
              <a:t>154</a:t>
            </a:r>
            <a:r>
              <a:rPr lang="en-US" sz="3200" b="1" dirty="0" err="1">
                <a:solidFill>
                  <a:schemeClr val="accent5">
                    <a:lumMod val="75000"/>
                  </a:schemeClr>
                </a:solidFill>
              </a:rPr>
              <a:t>Ba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3200" b="1" baseline="30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3200" b="1" baseline="30000" dirty="0" err="1">
                <a:solidFill>
                  <a:schemeClr val="accent5">
                    <a:lumMod val="75000"/>
                  </a:schemeClr>
                </a:solidFill>
              </a:rPr>
              <a:t>154</a:t>
            </a:r>
            <a:r>
              <a:rPr lang="en-US" sz="3200" b="1" dirty="0" err="1">
                <a:solidFill>
                  <a:schemeClr val="accent5">
                    <a:lumMod val="75000"/>
                  </a:schemeClr>
                </a:solidFill>
              </a:rPr>
              <a:t>La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3200" b="1" baseline="30000" dirty="0" err="1">
                <a:solidFill>
                  <a:schemeClr val="accent5">
                    <a:lumMod val="75000"/>
                  </a:schemeClr>
                </a:solidFill>
              </a:rPr>
              <a:t>154</a:t>
            </a:r>
            <a:r>
              <a:rPr lang="en-US" sz="3200" b="1" dirty="0" err="1">
                <a:solidFill>
                  <a:schemeClr val="accent5">
                    <a:lumMod val="75000"/>
                  </a:schemeClr>
                </a:solidFill>
              </a:rPr>
              <a:t>Ce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3200" b="1" baseline="30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3200" b="1" baseline="30000" dirty="0" err="1">
                <a:solidFill>
                  <a:schemeClr val="accent5">
                    <a:lumMod val="75000"/>
                  </a:schemeClr>
                </a:solidFill>
              </a:rPr>
              <a:t>154</a:t>
            </a:r>
            <a:r>
              <a:rPr lang="en-US" sz="3200" b="1" dirty="0" err="1">
                <a:solidFill>
                  <a:schemeClr val="accent5">
                    <a:lumMod val="75000"/>
                  </a:schemeClr>
                </a:solidFill>
              </a:rPr>
              <a:t>Pr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</a:rPr>
              <a:t>,</a:t>
            </a:r>
            <a:r>
              <a:rPr lang="en-US" sz="3200" b="1" baseline="30000" dirty="0">
                <a:solidFill>
                  <a:schemeClr val="accent5">
                    <a:lumMod val="75000"/>
                  </a:schemeClr>
                </a:solidFill>
              </a:rPr>
              <a:t>  </a:t>
            </a:r>
            <a:r>
              <a:rPr lang="en-US" sz="3200" b="1" baseline="30000" dirty="0" err="1">
                <a:solidFill>
                  <a:schemeClr val="accent5">
                    <a:lumMod val="75000"/>
                  </a:schemeClr>
                </a:solidFill>
              </a:rPr>
              <a:t>154</a:t>
            </a:r>
            <a:r>
              <a:rPr lang="en-US" sz="3200" b="1" dirty="0" err="1">
                <a:solidFill>
                  <a:schemeClr val="accent5">
                    <a:lumMod val="75000"/>
                  </a:schemeClr>
                </a:solidFill>
              </a:rPr>
              <a:t>Nd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3200" b="1" baseline="30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3200" b="1" baseline="30000" dirty="0" err="1">
                <a:solidFill>
                  <a:schemeClr val="accent5">
                    <a:lumMod val="75000"/>
                  </a:schemeClr>
                </a:solidFill>
              </a:rPr>
              <a:t>155</a:t>
            </a:r>
            <a:r>
              <a:rPr lang="en-US" sz="3200" b="1" dirty="0" err="1">
                <a:solidFill>
                  <a:schemeClr val="accent5">
                    <a:lumMod val="75000"/>
                  </a:schemeClr>
                </a:solidFill>
              </a:rPr>
              <a:t>Pm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3200" b="1" baseline="30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3200" b="1" baseline="30000" dirty="0" err="1">
                <a:solidFill>
                  <a:schemeClr val="accent5">
                    <a:lumMod val="75000"/>
                  </a:schemeClr>
                </a:solidFill>
              </a:rPr>
              <a:t>154</a:t>
            </a:r>
            <a:r>
              <a:rPr lang="en-US" sz="3200" b="1" dirty="0" err="1">
                <a:solidFill>
                  <a:schemeClr val="accent5">
                    <a:lumMod val="75000"/>
                  </a:schemeClr>
                </a:solidFill>
              </a:rPr>
              <a:t>Sm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3200" b="1" baseline="30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3200" b="1" baseline="30000" dirty="0" err="1">
                <a:solidFill>
                  <a:schemeClr val="accent5">
                    <a:lumMod val="75000"/>
                  </a:schemeClr>
                </a:solidFill>
              </a:rPr>
              <a:t>154</a:t>
            </a:r>
            <a:r>
              <a:rPr lang="en-US" sz="3200" b="1" dirty="0" err="1">
                <a:solidFill>
                  <a:schemeClr val="accent5">
                    <a:lumMod val="75000"/>
                  </a:schemeClr>
                </a:solidFill>
              </a:rPr>
              <a:t>Eu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3200" b="1" baseline="30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3200" b="1" baseline="30000" dirty="0" err="1">
                <a:solidFill>
                  <a:schemeClr val="accent5">
                    <a:lumMod val="75000"/>
                  </a:schemeClr>
                </a:solidFill>
              </a:rPr>
              <a:t>154</a:t>
            </a:r>
            <a:r>
              <a:rPr lang="en-US" sz="3200" b="1" dirty="0" err="1">
                <a:solidFill>
                  <a:schemeClr val="accent5">
                    <a:lumMod val="75000"/>
                  </a:schemeClr>
                </a:solidFill>
              </a:rPr>
              <a:t>Gd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3200" b="1" baseline="30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3200" b="1" baseline="30000" dirty="0" err="1">
                <a:solidFill>
                  <a:schemeClr val="accent5">
                    <a:lumMod val="75000"/>
                  </a:schemeClr>
                </a:solidFill>
              </a:rPr>
              <a:t>154</a:t>
            </a:r>
            <a:r>
              <a:rPr lang="en-US" sz="3200" b="1" dirty="0" err="1">
                <a:solidFill>
                  <a:schemeClr val="accent5">
                    <a:lumMod val="75000"/>
                  </a:schemeClr>
                </a:solidFill>
              </a:rPr>
              <a:t>Tb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3200" b="1" baseline="30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3200" b="1" baseline="30000" dirty="0" err="1">
                <a:solidFill>
                  <a:schemeClr val="accent5">
                    <a:lumMod val="75000"/>
                  </a:schemeClr>
                </a:solidFill>
              </a:rPr>
              <a:t>154</a:t>
            </a:r>
            <a:r>
              <a:rPr lang="en-US" sz="3200" b="1" dirty="0" err="1">
                <a:solidFill>
                  <a:schemeClr val="accent5">
                    <a:lumMod val="75000"/>
                  </a:schemeClr>
                </a:solidFill>
              </a:rPr>
              <a:t>Dy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3200" b="1" baseline="30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3200" b="1" baseline="30000" dirty="0" err="1">
                <a:solidFill>
                  <a:schemeClr val="accent5">
                    <a:lumMod val="75000"/>
                  </a:schemeClr>
                </a:solidFill>
              </a:rPr>
              <a:t>154</a:t>
            </a:r>
            <a:r>
              <a:rPr lang="en-US" sz="3200" b="1" dirty="0" err="1">
                <a:solidFill>
                  <a:schemeClr val="accent5">
                    <a:lumMod val="75000"/>
                  </a:schemeClr>
                </a:solidFill>
              </a:rPr>
              <a:t>Ho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3200" b="1" baseline="30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3200" b="1" baseline="30000" dirty="0" err="1">
                <a:solidFill>
                  <a:schemeClr val="accent5">
                    <a:lumMod val="75000"/>
                  </a:schemeClr>
                </a:solidFill>
              </a:rPr>
              <a:t>154</a:t>
            </a:r>
            <a:r>
              <a:rPr lang="en-US" sz="3200" b="1" dirty="0" err="1">
                <a:solidFill>
                  <a:schemeClr val="accent5">
                    <a:lumMod val="75000"/>
                  </a:schemeClr>
                </a:solidFill>
              </a:rPr>
              <a:t>Er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3200" b="1" baseline="30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3200" b="1" baseline="30000" dirty="0" err="1">
                <a:solidFill>
                  <a:schemeClr val="accent5">
                    <a:lumMod val="75000"/>
                  </a:schemeClr>
                </a:solidFill>
              </a:rPr>
              <a:t>154</a:t>
            </a:r>
            <a:r>
              <a:rPr lang="en-US" sz="3200" b="1" dirty="0" err="1">
                <a:solidFill>
                  <a:schemeClr val="accent5">
                    <a:lumMod val="75000"/>
                  </a:schemeClr>
                </a:solidFill>
              </a:rPr>
              <a:t>Tm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3200" b="1" baseline="30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3200" b="1" baseline="30000" dirty="0" err="1">
                <a:solidFill>
                  <a:schemeClr val="accent5">
                    <a:lumMod val="75000"/>
                  </a:schemeClr>
                </a:solidFill>
              </a:rPr>
              <a:t>154</a:t>
            </a:r>
            <a:r>
              <a:rPr lang="en-US" sz="3200" b="1" dirty="0" err="1">
                <a:solidFill>
                  <a:schemeClr val="accent5">
                    <a:lumMod val="75000"/>
                  </a:schemeClr>
                </a:solidFill>
              </a:rPr>
              <a:t>Yb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3200" b="1" baseline="30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3200" b="1" baseline="30000" dirty="0" err="1">
                <a:solidFill>
                  <a:schemeClr val="accent5">
                    <a:lumMod val="75000"/>
                  </a:schemeClr>
                </a:solidFill>
              </a:rPr>
              <a:t>154</a:t>
            </a:r>
            <a:r>
              <a:rPr lang="en-US" sz="3200" b="1" dirty="0" err="1">
                <a:solidFill>
                  <a:schemeClr val="accent5">
                    <a:lumMod val="75000"/>
                  </a:schemeClr>
                </a:solidFill>
              </a:rPr>
              <a:t>Lu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3200" b="1" baseline="30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3200" b="1" baseline="30000" dirty="0" err="1">
                <a:solidFill>
                  <a:schemeClr val="accent5">
                    <a:lumMod val="75000"/>
                  </a:schemeClr>
                </a:solidFill>
              </a:rPr>
              <a:t>154</a:t>
            </a:r>
            <a:r>
              <a:rPr lang="en-US" sz="3200" b="1" dirty="0" err="1">
                <a:solidFill>
                  <a:schemeClr val="accent5">
                    <a:lumMod val="75000"/>
                  </a:schemeClr>
                </a:solidFill>
              </a:rPr>
              <a:t>Hf</a:t>
            </a:r>
            <a:r>
              <a:rPr lang="en-US" sz="33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</a:p>
          <a:p>
            <a:pPr marL="914400" lvl="2" indent="0">
              <a:buNone/>
            </a:pPr>
            <a:endParaRPr lang="en-US" sz="9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15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1100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b="1" dirty="0">
                <a:solidFill>
                  <a:srgbClr val="00B050"/>
                </a:solidFill>
              </a:rPr>
              <a:t>1. </a:t>
            </a:r>
            <a:r>
              <a:rPr lang="en-US" b="1" dirty="0">
                <a:solidFill>
                  <a:srgbClr val="00B0F0"/>
                </a:solidFill>
              </a:rPr>
              <a:t>Review</a:t>
            </a:r>
            <a:r>
              <a:rPr lang="en-US" b="1" dirty="0">
                <a:solidFill>
                  <a:srgbClr val="00B050"/>
                </a:solidFill>
              </a:rPr>
              <a:t>, A = 177, Review of full mass chain evaluation, </a:t>
            </a:r>
            <a:r>
              <a:rPr lang="en-US" b="1" i="1" dirty="0">
                <a:solidFill>
                  <a:srgbClr val="C00000"/>
                </a:solidFill>
              </a:rPr>
              <a:t>FY2019</a:t>
            </a:r>
          </a:p>
          <a:p>
            <a:pPr marL="0" indent="0">
              <a:buNone/>
            </a:pPr>
            <a:r>
              <a:rPr lang="en-US" sz="3200" b="1" dirty="0">
                <a:solidFill>
                  <a:srgbClr val="00B050"/>
                </a:solidFill>
              </a:rPr>
              <a:t>	14 nuclei: </a:t>
            </a:r>
            <a:r>
              <a:rPr lang="en-US" sz="3200" b="1" baseline="30000" dirty="0">
                <a:solidFill>
                  <a:srgbClr val="00B050"/>
                </a:solidFill>
              </a:rPr>
              <a:t>177</a:t>
            </a:r>
            <a:r>
              <a:rPr lang="en-US" sz="3200" b="1" dirty="0">
                <a:solidFill>
                  <a:srgbClr val="00B050"/>
                </a:solidFill>
              </a:rPr>
              <a:t>Er, </a:t>
            </a:r>
            <a:r>
              <a:rPr lang="en-US" sz="3200" b="1" baseline="30000" dirty="0">
                <a:solidFill>
                  <a:srgbClr val="00B050"/>
                </a:solidFill>
              </a:rPr>
              <a:t>177</a:t>
            </a:r>
            <a:r>
              <a:rPr lang="en-US" sz="3200" b="1" dirty="0">
                <a:solidFill>
                  <a:srgbClr val="00B050"/>
                </a:solidFill>
              </a:rPr>
              <a:t>Tm, </a:t>
            </a:r>
            <a:r>
              <a:rPr lang="en-US" sz="3200" b="1" baseline="30000" dirty="0">
                <a:solidFill>
                  <a:srgbClr val="00B050"/>
                </a:solidFill>
              </a:rPr>
              <a:t>177</a:t>
            </a:r>
            <a:r>
              <a:rPr lang="en-US" sz="3200" b="1" dirty="0">
                <a:solidFill>
                  <a:srgbClr val="00B050"/>
                </a:solidFill>
              </a:rPr>
              <a:t>Yb, </a:t>
            </a:r>
            <a:r>
              <a:rPr lang="en-US" sz="3200" b="1" baseline="30000" dirty="0">
                <a:solidFill>
                  <a:srgbClr val="00B050"/>
                </a:solidFill>
              </a:rPr>
              <a:t>177</a:t>
            </a:r>
            <a:r>
              <a:rPr lang="en-US" sz="3200" b="1" dirty="0">
                <a:solidFill>
                  <a:srgbClr val="00B050"/>
                </a:solidFill>
              </a:rPr>
              <a:t>Lu, </a:t>
            </a:r>
            <a:r>
              <a:rPr lang="en-US" sz="3200" b="1" baseline="30000" dirty="0">
                <a:solidFill>
                  <a:srgbClr val="00B050"/>
                </a:solidFill>
              </a:rPr>
              <a:t>177</a:t>
            </a:r>
            <a:r>
              <a:rPr lang="en-US" sz="3200" b="1" dirty="0">
                <a:solidFill>
                  <a:srgbClr val="00B050"/>
                </a:solidFill>
              </a:rPr>
              <a:t>Hf, </a:t>
            </a:r>
            <a:r>
              <a:rPr lang="en-US" sz="3200" b="1" baseline="30000" dirty="0">
                <a:solidFill>
                  <a:srgbClr val="00B050"/>
                </a:solidFill>
              </a:rPr>
              <a:t>177</a:t>
            </a:r>
            <a:r>
              <a:rPr lang="en-US" sz="3200" b="1" dirty="0">
                <a:solidFill>
                  <a:srgbClr val="00B050"/>
                </a:solidFill>
              </a:rPr>
              <a:t>Ta, </a:t>
            </a:r>
            <a:r>
              <a:rPr lang="en-US" sz="3200" b="1" baseline="30000" dirty="0">
                <a:solidFill>
                  <a:srgbClr val="00B050"/>
                </a:solidFill>
              </a:rPr>
              <a:t>177</a:t>
            </a:r>
            <a:r>
              <a:rPr lang="en-US" sz="3200" b="1" dirty="0">
                <a:solidFill>
                  <a:srgbClr val="00B050"/>
                </a:solidFill>
              </a:rPr>
              <a:t>W, </a:t>
            </a:r>
            <a:r>
              <a:rPr lang="en-US" sz="3200" b="1" baseline="30000" dirty="0">
                <a:solidFill>
                  <a:srgbClr val="00B050"/>
                </a:solidFill>
              </a:rPr>
              <a:t>177</a:t>
            </a:r>
            <a:r>
              <a:rPr lang="en-US" sz="3200" b="1" dirty="0">
                <a:solidFill>
                  <a:srgbClr val="00B050"/>
                </a:solidFill>
              </a:rPr>
              <a:t>Re, </a:t>
            </a:r>
            <a:r>
              <a:rPr lang="en-US" sz="3200" b="1" baseline="30000" dirty="0">
                <a:solidFill>
                  <a:srgbClr val="00B050"/>
                </a:solidFill>
              </a:rPr>
              <a:t>177</a:t>
            </a:r>
            <a:r>
              <a:rPr lang="en-US" sz="3200" b="1" dirty="0">
                <a:solidFill>
                  <a:srgbClr val="00B050"/>
                </a:solidFill>
              </a:rPr>
              <a:t>Os, </a:t>
            </a:r>
            <a:r>
              <a:rPr lang="en-US" sz="3200" b="1" baseline="30000" dirty="0">
                <a:solidFill>
                  <a:srgbClr val="00B050"/>
                </a:solidFill>
              </a:rPr>
              <a:t>177</a:t>
            </a:r>
            <a:r>
              <a:rPr lang="en-US" sz="3200" b="1" dirty="0">
                <a:solidFill>
                  <a:srgbClr val="00B050"/>
                </a:solidFill>
              </a:rPr>
              <a:t>Ir,</a:t>
            </a:r>
            <a:r>
              <a:rPr lang="fr-FR" sz="3200" b="1" dirty="0">
                <a:solidFill>
                  <a:srgbClr val="00B050"/>
                </a:solidFill>
              </a:rPr>
              <a:t> </a:t>
            </a:r>
            <a:r>
              <a:rPr lang="en-US" sz="3200" b="1" baseline="30000" dirty="0">
                <a:solidFill>
                  <a:srgbClr val="00B050"/>
                </a:solidFill>
              </a:rPr>
              <a:t>177</a:t>
            </a:r>
            <a:r>
              <a:rPr lang="en-US" sz="3200" b="1" dirty="0">
                <a:solidFill>
                  <a:srgbClr val="00B050"/>
                </a:solidFill>
              </a:rPr>
              <a:t>Pt, </a:t>
            </a:r>
            <a:r>
              <a:rPr lang="en-US" sz="3200" b="1" baseline="30000" dirty="0">
                <a:solidFill>
                  <a:srgbClr val="00B050"/>
                </a:solidFill>
              </a:rPr>
              <a:t>177</a:t>
            </a:r>
            <a:r>
              <a:rPr lang="en-US" sz="3200" b="1" dirty="0">
                <a:solidFill>
                  <a:srgbClr val="00B050"/>
                </a:solidFill>
              </a:rPr>
              <a:t>Au,</a:t>
            </a:r>
            <a:r>
              <a:rPr lang="fr-FR" sz="3200" b="1" dirty="0">
                <a:solidFill>
                  <a:srgbClr val="00B050"/>
                </a:solidFill>
              </a:rPr>
              <a:t> </a:t>
            </a:r>
            <a:r>
              <a:rPr lang="en-US" sz="3200" b="1" baseline="30000" dirty="0">
                <a:solidFill>
                  <a:srgbClr val="00B050"/>
                </a:solidFill>
              </a:rPr>
              <a:t>177</a:t>
            </a:r>
            <a:r>
              <a:rPr lang="en-US" sz="3200" b="1" dirty="0">
                <a:solidFill>
                  <a:srgbClr val="00B050"/>
                </a:solidFill>
              </a:rPr>
              <a:t>Hg, </a:t>
            </a:r>
            <a:r>
              <a:rPr lang="en-US" sz="3200" b="1" baseline="30000" dirty="0">
                <a:solidFill>
                  <a:srgbClr val="00B050"/>
                </a:solidFill>
              </a:rPr>
              <a:t>177</a:t>
            </a:r>
            <a:r>
              <a:rPr lang="en-US" sz="3200" b="1" dirty="0">
                <a:solidFill>
                  <a:srgbClr val="00B050"/>
                </a:solidFill>
              </a:rPr>
              <a:t>Tl</a:t>
            </a:r>
          </a:p>
          <a:p>
            <a:r>
              <a:rPr lang="en-US" b="1" dirty="0">
                <a:solidFill>
                  <a:srgbClr val="00B050"/>
                </a:solidFill>
              </a:rPr>
              <a:t>2. </a:t>
            </a:r>
            <a:r>
              <a:rPr lang="en-US" b="1" dirty="0">
                <a:solidFill>
                  <a:srgbClr val="00B0F0"/>
                </a:solidFill>
              </a:rPr>
              <a:t>Review:</a:t>
            </a:r>
            <a:r>
              <a:rPr lang="en-US" b="1" dirty="0">
                <a:solidFill>
                  <a:srgbClr val="00B050"/>
                </a:solidFill>
              </a:rPr>
              <a:t> A = 212, Review of full mass chain evaluation, </a:t>
            </a:r>
            <a:r>
              <a:rPr lang="en-US" b="1" i="1" dirty="0">
                <a:solidFill>
                  <a:srgbClr val="C00000"/>
                </a:solidFill>
              </a:rPr>
              <a:t>FY2020</a:t>
            </a:r>
            <a:r>
              <a:rPr lang="en-US" b="1" dirty="0">
                <a:solidFill>
                  <a:srgbClr val="00B050"/>
                </a:solidFill>
              </a:rPr>
              <a:t>	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B050"/>
                </a:solidFill>
              </a:rPr>
              <a:t>	12 nuclei: </a:t>
            </a:r>
            <a:r>
              <a:rPr lang="en-US" b="1" baseline="30000" dirty="0">
                <a:solidFill>
                  <a:srgbClr val="00B050"/>
                </a:solidFill>
              </a:rPr>
              <a:t>212</a:t>
            </a:r>
            <a:r>
              <a:rPr lang="en-US" b="1" dirty="0">
                <a:solidFill>
                  <a:srgbClr val="00B050"/>
                </a:solidFill>
              </a:rPr>
              <a:t>Hg, </a:t>
            </a:r>
            <a:r>
              <a:rPr lang="en-US" b="1" baseline="30000" dirty="0">
                <a:solidFill>
                  <a:srgbClr val="00B050"/>
                </a:solidFill>
              </a:rPr>
              <a:t>212</a:t>
            </a:r>
            <a:r>
              <a:rPr lang="en-US" b="1" dirty="0">
                <a:solidFill>
                  <a:srgbClr val="00B050"/>
                </a:solidFill>
              </a:rPr>
              <a:t>Tl, </a:t>
            </a:r>
            <a:r>
              <a:rPr lang="en-US" b="1" baseline="30000" dirty="0">
                <a:solidFill>
                  <a:srgbClr val="00B050"/>
                </a:solidFill>
              </a:rPr>
              <a:t>212</a:t>
            </a:r>
            <a:r>
              <a:rPr lang="en-US" b="1" dirty="0">
                <a:solidFill>
                  <a:srgbClr val="00B050"/>
                </a:solidFill>
              </a:rPr>
              <a:t>Pb, </a:t>
            </a:r>
            <a:r>
              <a:rPr lang="en-US" b="1" baseline="30000" dirty="0">
                <a:solidFill>
                  <a:srgbClr val="00B050"/>
                </a:solidFill>
              </a:rPr>
              <a:t>212</a:t>
            </a:r>
            <a:r>
              <a:rPr lang="en-US" b="1" dirty="0">
                <a:solidFill>
                  <a:srgbClr val="00B050"/>
                </a:solidFill>
              </a:rPr>
              <a:t>Bi, </a:t>
            </a:r>
            <a:r>
              <a:rPr lang="en-US" b="1" baseline="30000" dirty="0">
                <a:solidFill>
                  <a:srgbClr val="00B050"/>
                </a:solidFill>
              </a:rPr>
              <a:t>212</a:t>
            </a:r>
            <a:r>
              <a:rPr lang="en-US" b="1" dirty="0">
                <a:solidFill>
                  <a:srgbClr val="00B050"/>
                </a:solidFill>
              </a:rPr>
              <a:t>Po, </a:t>
            </a:r>
            <a:r>
              <a:rPr lang="en-US" b="1" baseline="30000" dirty="0">
                <a:solidFill>
                  <a:srgbClr val="00B050"/>
                </a:solidFill>
              </a:rPr>
              <a:t>212</a:t>
            </a:r>
            <a:r>
              <a:rPr lang="en-US" b="1" dirty="0">
                <a:solidFill>
                  <a:srgbClr val="00B050"/>
                </a:solidFill>
              </a:rPr>
              <a:t>At, </a:t>
            </a:r>
            <a:r>
              <a:rPr lang="en-US" b="1" baseline="30000" dirty="0">
                <a:solidFill>
                  <a:srgbClr val="00B050"/>
                </a:solidFill>
              </a:rPr>
              <a:t>212</a:t>
            </a:r>
            <a:r>
              <a:rPr lang="en-US" b="1" dirty="0">
                <a:solidFill>
                  <a:srgbClr val="00B050"/>
                </a:solidFill>
              </a:rPr>
              <a:t>Rn, </a:t>
            </a:r>
            <a:r>
              <a:rPr lang="en-US" b="1" baseline="30000" dirty="0">
                <a:solidFill>
                  <a:srgbClr val="00B050"/>
                </a:solidFill>
              </a:rPr>
              <a:t>212</a:t>
            </a:r>
            <a:r>
              <a:rPr lang="en-US" b="1" dirty="0">
                <a:solidFill>
                  <a:srgbClr val="00B050"/>
                </a:solidFill>
              </a:rPr>
              <a:t>Fr, </a:t>
            </a:r>
            <a:r>
              <a:rPr lang="en-US" b="1" baseline="30000" dirty="0">
                <a:solidFill>
                  <a:srgbClr val="00B050"/>
                </a:solidFill>
              </a:rPr>
              <a:t>212</a:t>
            </a:r>
            <a:r>
              <a:rPr lang="en-US" b="1" dirty="0">
                <a:solidFill>
                  <a:srgbClr val="00B050"/>
                </a:solidFill>
              </a:rPr>
              <a:t>Ra, </a:t>
            </a:r>
            <a:r>
              <a:rPr lang="en-US" b="1" baseline="30000" dirty="0">
                <a:solidFill>
                  <a:srgbClr val="00B050"/>
                </a:solidFill>
              </a:rPr>
              <a:t>212</a:t>
            </a:r>
            <a:r>
              <a:rPr lang="en-US" b="1" dirty="0">
                <a:solidFill>
                  <a:srgbClr val="00B050"/>
                </a:solidFill>
              </a:rPr>
              <a:t>Ac, </a:t>
            </a:r>
            <a:r>
              <a:rPr lang="en-US" b="1" baseline="30000" dirty="0">
                <a:solidFill>
                  <a:srgbClr val="00B050"/>
                </a:solidFill>
              </a:rPr>
              <a:t>212</a:t>
            </a:r>
            <a:r>
              <a:rPr lang="en-US" b="1" dirty="0">
                <a:solidFill>
                  <a:srgbClr val="00B050"/>
                </a:solidFill>
              </a:rPr>
              <a:t>Th, </a:t>
            </a:r>
            <a:r>
              <a:rPr lang="en-US" b="1" baseline="30000" dirty="0">
                <a:solidFill>
                  <a:srgbClr val="00B050"/>
                </a:solidFill>
              </a:rPr>
              <a:t>212</a:t>
            </a:r>
            <a:r>
              <a:rPr lang="en-US" b="1" dirty="0">
                <a:solidFill>
                  <a:srgbClr val="00B050"/>
                </a:solidFill>
              </a:rPr>
              <a:t>Pa </a:t>
            </a:r>
          </a:p>
          <a:p>
            <a:r>
              <a:rPr lang="en-US" b="1" dirty="0">
                <a:solidFill>
                  <a:srgbClr val="00B050"/>
                </a:solidFill>
              </a:rPr>
              <a:t>3. </a:t>
            </a:r>
            <a:r>
              <a:rPr lang="en-US" b="1" dirty="0">
                <a:solidFill>
                  <a:srgbClr val="00B0F0"/>
                </a:solidFill>
              </a:rPr>
              <a:t>Review: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A = 245, Review of full mass chain evaluation, </a:t>
            </a:r>
            <a:r>
              <a:rPr lang="en-US" b="1" i="1" dirty="0">
                <a:solidFill>
                  <a:srgbClr val="C00000"/>
                </a:solidFill>
              </a:rPr>
              <a:t>FY2021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B0F0"/>
                </a:solidFill>
              </a:rPr>
              <a:t>	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9 nuclei: </a:t>
            </a:r>
            <a:r>
              <a:rPr lang="en-US" b="1" baseline="30000" dirty="0">
                <a:solidFill>
                  <a:schemeClr val="accent5">
                    <a:lumMod val="75000"/>
                  </a:schemeClr>
                </a:solidFill>
              </a:rPr>
              <a:t>245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U, </a:t>
            </a:r>
            <a:r>
              <a:rPr lang="en-US" b="1" baseline="30000" dirty="0">
                <a:solidFill>
                  <a:schemeClr val="accent5">
                    <a:lumMod val="75000"/>
                  </a:schemeClr>
                </a:solidFill>
              </a:rPr>
              <a:t>245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Pu, </a:t>
            </a:r>
            <a:r>
              <a:rPr lang="en-US" b="1" baseline="30000" dirty="0">
                <a:solidFill>
                  <a:schemeClr val="accent5">
                    <a:lumMod val="75000"/>
                  </a:schemeClr>
                </a:solidFill>
              </a:rPr>
              <a:t>245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Am, </a:t>
            </a:r>
            <a:r>
              <a:rPr lang="en-US" b="1" baseline="30000" dirty="0">
                <a:solidFill>
                  <a:schemeClr val="accent5">
                    <a:lumMod val="75000"/>
                  </a:schemeClr>
                </a:solidFill>
              </a:rPr>
              <a:t>245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Cu, </a:t>
            </a:r>
            <a:r>
              <a:rPr lang="en-US" b="1" baseline="30000" dirty="0">
                <a:solidFill>
                  <a:schemeClr val="accent5">
                    <a:lumMod val="75000"/>
                  </a:schemeClr>
                </a:solidFill>
              </a:rPr>
              <a:t>245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Bk, </a:t>
            </a:r>
            <a:r>
              <a:rPr lang="en-US" b="1" baseline="30000" dirty="0">
                <a:solidFill>
                  <a:schemeClr val="accent5">
                    <a:lumMod val="75000"/>
                  </a:schemeClr>
                </a:solidFill>
              </a:rPr>
              <a:t>245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Cf, </a:t>
            </a:r>
            <a:r>
              <a:rPr lang="en-US" b="1" baseline="30000" dirty="0">
                <a:solidFill>
                  <a:schemeClr val="accent5">
                    <a:lumMod val="75000"/>
                  </a:schemeClr>
                </a:solidFill>
              </a:rPr>
              <a:t>245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Es, </a:t>
            </a:r>
            <a:r>
              <a:rPr lang="en-US" b="1" baseline="30000" dirty="0">
                <a:solidFill>
                  <a:schemeClr val="accent5">
                    <a:lumMod val="75000"/>
                  </a:schemeClr>
                </a:solidFill>
              </a:rPr>
              <a:t>245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Fm, </a:t>
            </a:r>
            <a:r>
              <a:rPr lang="en-US" b="1" baseline="30000" dirty="0">
                <a:solidFill>
                  <a:schemeClr val="accent5">
                    <a:lumMod val="75000"/>
                  </a:schemeClr>
                </a:solidFill>
              </a:rPr>
              <a:t>245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Md</a:t>
            </a:r>
          </a:p>
          <a:p>
            <a:r>
              <a:rPr lang="en-US" b="1" dirty="0">
                <a:solidFill>
                  <a:srgbClr val="00B050"/>
                </a:solidFill>
              </a:rPr>
              <a:t>4. </a:t>
            </a:r>
            <a:r>
              <a:rPr lang="en-US" b="1" dirty="0">
                <a:solidFill>
                  <a:srgbClr val="00B0F0"/>
                </a:solidFill>
              </a:rPr>
              <a:t>Review: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A = 31, Review of full mass chain evaluation, </a:t>
            </a:r>
            <a:r>
              <a:rPr lang="en-US" b="1" i="1" dirty="0" err="1">
                <a:solidFill>
                  <a:srgbClr val="C00000"/>
                </a:solidFill>
              </a:rPr>
              <a:t>FY2022</a:t>
            </a:r>
            <a:endParaRPr lang="en-US" b="1" i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B0F0"/>
                </a:solidFill>
              </a:rPr>
              <a:t>	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11 nuclei: </a:t>
            </a:r>
            <a:r>
              <a:rPr lang="en-US" b="1" baseline="30000" dirty="0" err="1">
                <a:solidFill>
                  <a:schemeClr val="accent5">
                    <a:lumMod val="75000"/>
                  </a:schemeClr>
                </a:solidFill>
              </a:rPr>
              <a:t>31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</a:rPr>
              <a:t>F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b="1" baseline="30000" dirty="0" err="1">
                <a:solidFill>
                  <a:schemeClr val="accent5">
                    <a:lumMod val="75000"/>
                  </a:schemeClr>
                </a:solidFill>
              </a:rPr>
              <a:t>31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</a:rPr>
              <a:t>Ne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b="1" baseline="30000" dirty="0" err="1">
                <a:solidFill>
                  <a:schemeClr val="accent5">
                    <a:lumMod val="75000"/>
                  </a:schemeClr>
                </a:solidFill>
              </a:rPr>
              <a:t>31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</a:rPr>
              <a:t>Na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b="1" baseline="30000" dirty="0" err="1">
                <a:solidFill>
                  <a:schemeClr val="accent5">
                    <a:lumMod val="75000"/>
                  </a:schemeClr>
                </a:solidFill>
              </a:rPr>
              <a:t>31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</a:rPr>
              <a:t>Mg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b="1" baseline="30000" dirty="0" err="1">
                <a:solidFill>
                  <a:schemeClr val="accent5">
                    <a:lumMod val="75000"/>
                  </a:schemeClr>
                </a:solidFill>
              </a:rPr>
              <a:t>31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</a:rPr>
              <a:t>Al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b="1" baseline="30000" dirty="0" err="1">
                <a:solidFill>
                  <a:schemeClr val="accent5">
                    <a:lumMod val="75000"/>
                  </a:schemeClr>
                </a:solidFill>
              </a:rPr>
              <a:t>31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</a:rPr>
              <a:t>Si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b="1" baseline="30000" dirty="0" err="1">
                <a:solidFill>
                  <a:schemeClr val="accent5">
                    <a:lumMod val="75000"/>
                  </a:schemeClr>
                </a:solidFill>
              </a:rPr>
              <a:t>31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</a:rPr>
              <a:t>P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b="1" baseline="30000" dirty="0" err="1">
                <a:solidFill>
                  <a:schemeClr val="accent5">
                    <a:lumMod val="75000"/>
                  </a:schemeClr>
                </a:solidFill>
              </a:rPr>
              <a:t>31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</a:rPr>
              <a:t>S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b="1" baseline="30000" dirty="0" err="1">
                <a:solidFill>
                  <a:schemeClr val="accent5">
                    <a:lumMod val="75000"/>
                  </a:schemeClr>
                </a:solidFill>
              </a:rPr>
              <a:t>31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</a:rPr>
              <a:t>Cl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b="1" baseline="30000" dirty="0" err="1">
                <a:solidFill>
                  <a:schemeClr val="accent5">
                    <a:lumMod val="75000"/>
                  </a:schemeClr>
                </a:solidFill>
              </a:rPr>
              <a:t>31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</a:rPr>
              <a:t>Ar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b="1" baseline="30000" dirty="0" err="1">
                <a:solidFill>
                  <a:schemeClr val="accent5">
                    <a:lumMod val="75000"/>
                  </a:schemeClr>
                </a:solidFill>
              </a:rPr>
              <a:t>31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</a:rPr>
              <a:t>K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sz="3200" b="1" dirty="0">
              <a:solidFill>
                <a:srgbClr val="00B050"/>
              </a:solidFill>
            </a:endParaRPr>
          </a:p>
          <a:p>
            <a:endParaRPr lang="en-US" sz="5100" dirty="0"/>
          </a:p>
          <a:p>
            <a:pPr marL="0" indent="0">
              <a:buNone/>
            </a:pPr>
            <a:endParaRPr lang="en-US" sz="1400" b="1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342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Texas A&amp;M - Cyclotron Institute NSDD Center</a:t>
            </a:r>
            <a:br>
              <a:rPr lang="en-US" sz="3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Mass chain evaluations: Statistics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8936726"/>
              </p:ext>
            </p:extLst>
          </p:nvPr>
        </p:nvGraphicFramePr>
        <p:xfrm>
          <a:off x="812589" y="1295400"/>
          <a:ext cx="9549021" cy="46836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610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10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10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10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13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756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259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6100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06100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9172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31" marR="7843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900" dirty="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en-US" sz="900" dirty="0">
                        <a:solidFill>
                          <a:srgbClr val="FFFF00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900" dirty="0">
                          <a:solidFill>
                            <a:srgbClr val="FFC000"/>
                          </a:solidFill>
                          <a:effectLst/>
                        </a:rPr>
                        <a:t>A=160</a:t>
                      </a:r>
                      <a:endParaRPr lang="en-US" sz="900" dirty="0">
                        <a:solidFill>
                          <a:srgbClr val="FFC000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dirty="0" err="1">
                          <a:solidFill>
                            <a:srgbClr val="FFC000"/>
                          </a:solidFill>
                          <a:effectLst/>
                        </a:rPr>
                        <a:t>Evaluation</a:t>
                      </a:r>
                      <a:endParaRPr lang="en-US" sz="900" dirty="0">
                        <a:solidFill>
                          <a:srgbClr val="FFC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31" marR="7843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900" dirty="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en-US" sz="900" dirty="0">
                        <a:solidFill>
                          <a:srgbClr val="FFFF00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900" dirty="0">
                          <a:solidFill>
                            <a:srgbClr val="FFC000"/>
                          </a:solidFill>
                          <a:effectLst/>
                        </a:rPr>
                        <a:t>A=147</a:t>
                      </a:r>
                      <a:endParaRPr lang="en-US" sz="900" dirty="0">
                        <a:solidFill>
                          <a:srgbClr val="FFC000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dirty="0" err="1">
                          <a:solidFill>
                            <a:srgbClr val="FFC000"/>
                          </a:solidFill>
                          <a:effectLst/>
                        </a:rPr>
                        <a:t>Evaluation</a:t>
                      </a:r>
                      <a:endParaRPr lang="en-US" sz="900" dirty="0">
                        <a:solidFill>
                          <a:srgbClr val="FFC000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dirty="0">
                          <a:solidFill>
                            <a:srgbClr val="FFC000"/>
                          </a:solidFill>
                          <a:effectLst/>
                        </a:rPr>
                        <a:t>(-BS)</a:t>
                      </a:r>
                      <a:endParaRPr lang="en-US" sz="900" dirty="0">
                        <a:solidFill>
                          <a:srgbClr val="FFC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31" marR="7843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900" dirty="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en-US" sz="900" dirty="0">
                        <a:solidFill>
                          <a:srgbClr val="FFFF00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900" dirty="0">
                          <a:solidFill>
                            <a:srgbClr val="FFC000"/>
                          </a:solidFill>
                          <a:effectLst/>
                        </a:rPr>
                        <a:t>A=141</a:t>
                      </a:r>
                      <a:endParaRPr lang="en-US" sz="900" dirty="0">
                        <a:solidFill>
                          <a:srgbClr val="FFC000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dirty="0" err="1">
                          <a:solidFill>
                            <a:srgbClr val="FFC000"/>
                          </a:solidFill>
                          <a:effectLst/>
                        </a:rPr>
                        <a:t>Evaluation</a:t>
                      </a:r>
                      <a:endParaRPr lang="en-US" sz="900" dirty="0">
                        <a:solidFill>
                          <a:srgbClr val="FFC000"/>
                        </a:solidFill>
                        <a:effectLst/>
                      </a:endParaRPr>
                    </a:p>
                  </a:txBody>
                  <a:tcPr marL="78431" marR="7843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900" dirty="0">
                          <a:solidFill>
                            <a:schemeClr val="bg1"/>
                          </a:solidFill>
                          <a:effectLst/>
                        </a:rPr>
                        <a:t>A=1</a:t>
                      </a:r>
                      <a:r>
                        <a:rPr lang="en-US" sz="1900" dirty="0">
                          <a:solidFill>
                            <a:schemeClr val="bg1"/>
                          </a:solidFill>
                          <a:effectLst/>
                        </a:rPr>
                        <a:t>62</a:t>
                      </a:r>
                      <a:endParaRPr lang="en-US" sz="9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dirty="0" err="1">
                          <a:effectLst/>
                        </a:rPr>
                        <a:t>Evaluation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31" marR="7843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A=154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Evaluation</a:t>
                      </a:r>
                    </a:p>
                  </a:txBody>
                  <a:tcPr marL="78431" marR="7843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900" dirty="0">
                          <a:solidFill>
                            <a:srgbClr val="92D050"/>
                          </a:solidFill>
                          <a:effectLst/>
                        </a:rPr>
                        <a:t>A=14</a:t>
                      </a:r>
                      <a:r>
                        <a:rPr lang="en-US" sz="1900" dirty="0">
                          <a:solidFill>
                            <a:srgbClr val="92D050"/>
                          </a:solidFill>
                          <a:effectLst/>
                        </a:rPr>
                        <a:t>8</a:t>
                      </a:r>
                      <a:endParaRPr lang="en-US" sz="900" dirty="0">
                        <a:solidFill>
                          <a:srgbClr val="92D050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dirty="0" err="1">
                          <a:solidFill>
                            <a:srgbClr val="92D050"/>
                          </a:solidFill>
                          <a:effectLst/>
                        </a:rPr>
                        <a:t>Evaluation</a:t>
                      </a:r>
                      <a:endParaRPr lang="en-US" sz="900" dirty="0">
                        <a:solidFill>
                          <a:srgbClr val="92D050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31" marR="7843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900" dirty="0">
                          <a:solidFill>
                            <a:srgbClr val="FFFF00"/>
                          </a:solidFill>
                          <a:effectLst/>
                        </a:rPr>
                        <a:t>A=</a:t>
                      </a:r>
                      <a:r>
                        <a:rPr lang="en-US" sz="1900" dirty="0">
                          <a:solidFill>
                            <a:srgbClr val="FFFF00"/>
                          </a:solidFill>
                          <a:effectLst/>
                        </a:rPr>
                        <a:t>245</a:t>
                      </a:r>
                      <a:endParaRPr lang="en-US" sz="900" dirty="0">
                        <a:solidFill>
                          <a:srgbClr val="FFFF00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dirty="0">
                          <a:effectLst/>
                        </a:rPr>
                        <a:t>Review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31" marR="7843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900" dirty="0">
                          <a:solidFill>
                            <a:srgbClr val="FFFF00"/>
                          </a:solidFill>
                          <a:effectLst/>
                        </a:rPr>
                        <a:t>A=</a:t>
                      </a:r>
                      <a:r>
                        <a:rPr lang="en-US" sz="1900" dirty="0">
                          <a:solidFill>
                            <a:srgbClr val="FFFF00"/>
                          </a:solidFill>
                          <a:effectLst/>
                        </a:rPr>
                        <a:t>31</a:t>
                      </a:r>
                      <a:endParaRPr lang="en-US" sz="900" dirty="0">
                        <a:solidFill>
                          <a:srgbClr val="FFFF00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dirty="0">
                          <a:effectLst/>
                        </a:rPr>
                        <a:t>Review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31" marR="78431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174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dirty="0" err="1">
                          <a:solidFill>
                            <a:schemeClr val="tx1"/>
                          </a:solidFill>
                          <a:effectLst/>
                        </a:rPr>
                        <a:t>Number</a:t>
                      </a:r>
                      <a:r>
                        <a:rPr lang="ro-RO" sz="1400" dirty="0">
                          <a:solidFill>
                            <a:schemeClr val="tx1"/>
                          </a:solidFill>
                          <a:effectLst/>
                        </a:rPr>
                        <a:t> of </a:t>
                      </a:r>
                      <a:r>
                        <a:rPr lang="ro-RO" sz="1400" dirty="0" err="1">
                          <a:solidFill>
                            <a:schemeClr val="tx1"/>
                          </a:solidFill>
                          <a:effectLst/>
                        </a:rPr>
                        <a:t>Adopted</a:t>
                      </a:r>
                      <a:r>
                        <a:rPr lang="ro-RO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o-RO" sz="1400" dirty="0" err="1">
                          <a:solidFill>
                            <a:schemeClr val="tx1"/>
                          </a:solidFill>
                          <a:effectLst/>
                        </a:rPr>
                        <a:t>Levels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31" marR="7843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12</a:t>
                      </a:r>
                      <a:r>
                        <a:rPr lang="en-US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42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31" marR="7843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1318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31" marR="7843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1080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31" marR="7843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</a:t>
                      </a:r>
                      <a:r>
                        <a:rPr lang="en-US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82</a:t>
                      </a: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31" marR="7843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en-US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256</a:t>
                      </a: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31" marR="7843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1219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31" marR="7843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378</a:t>
                      </a:r>
                      <a:endParaRPr lang="en-US" sz="9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31" marR="7843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827</a:t>
                      </a:r>
                      <a:endParaRPr lang="en-US" sz="9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31" marR="78431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174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dirty="0" err="1">
                          <a:solidFill>
                            <a:schemeClr val="tx1"/>
                          </a:solidFill>
                          <a:effectLst/>
                        </a:rPr>
                        <a:t>Number</a:t>
                      </a:r>
                      <a:r>
                        <a:rPr lang="ro-RO" sz="1400" dirty="0">
                          <a:solidFill>
                            <a:schemeClr val="tx1"/>
                          </a:solidFill>
                          <a:effectLst/>
                        </a:rPr>
                        <a:t> of </a:t>
                      </a:r>
                      <a:r>
                        <a:rPr lang="ro-RO" sz="1400" dirty="0" err="1">
                          <a:solidFill>
                            <a:schemeClr val="tx1"/>
                          </a:solidFill>
                          <a:effectLst/>
                        </a:rPr>
                        <a:t>Adopted</a:t>
                      </a:r>
                      <a:r>
                        <a:rPr lang="ro-RO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o-RO" sz="1400" dirty="0" err="1">
                          <a:solidFill>
                            <a:schemeClr val="tx1"/>
                          </a:solidFill>
                          <a:effectLst/>
                        </a:rPr>
                        <a:t>Gammas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31" marR="7843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en-US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503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31" marR="7843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2168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31" marR="7843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1861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31" marR="7843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1704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31" marR="7843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en-US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604</a:t>
                      </a: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31" marR="7843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1937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31" marR="7843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477</a:t>
                      </a:r>
                      <a:r>
                        <a:rPr lang="ro-RO" sz="1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31" marR="7843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1805</a:t>
                      </a:r>
                      <a:r>
                        <a:rPr lang="ro-RO" sz="1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31" marR="78431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174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dirty="0" err="1">
                          <a:solidFill>
                            <a:schemeClr val="tx1"/>
                          </a:solidFill>
                          <a:effectLst/>
                        </a:rPr>
                        <a:t>Number</a:t>
                      </a:r>
                      <a:r>
                        <a:rPr lang="ro-RO" sz="1400" dirty="0">
                          <a:solidFill>
                            <a:schemeClr val="tx1"/>
                          </a:solidFill>
                          <a:effectLst/>
                        </a:rPr>
                        <a:t> of </a:t>
                      </a:r>
                      <a:r>
                        <a:rPr lang="ro-RO" sz="1400" dirty="0" err="1">
                          <a:solidFill>
                            <a:schemeClr val="tx1"/>
                          </a:solidFill>
                          <a:effectLst/>
                        </a:rPr>
                        <a:t>nuclides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31" marR="7843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17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31" marR="7843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16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31" marR="7843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17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31" marR="7843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en-US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31" marR="7843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17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31" marR="7843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16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31" marR="7843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</a:t>
                      </a:r>
                      <a:endParaRPr lang="en-US" sz="9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31" marR="7843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11</a:t>
                      </a:r>
                      <a:endParaRPr lang="en-US" sz="9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31" marR="78431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174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dirty="0" err="1">
                          <a:solidFill>
                            <a:schemeClr val="tx1"/>
                          </a:solidFill>
                          <a:effectLst/>
                        </a:rPr>
                        <a:t>Number</a:t>
                      </a:r>
                      <a:r>
                        <a:rPr lang="ro-RO" sz="1400" dirty="0">
                          <a:solidFill>
                            <a:schemeClr val="tx1"/>
                          </a:solidFill>
                          <a:effectLst/>
                        </a:rPr>
                        <a:t> of </a:t>
                      </a:r>
                      <a:r>
                        <a:rPr lang="ro-RO" sz="1400" dirty="0" err="1">
                          <a:solidFill>
                            <a:schemeClr val="tx1"/>
                          </a:solidFill>
                          <a:effectLst/>
                        </a:rPr>
                        <a:t>datasets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31" marR="7843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78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31" marR="7843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</a:t>
                      </a:r>
                      <a:r>
                        <a:rPr lang="en-US" sz="14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31" marR="7843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</a:t>
                      </a:r>
                      <a:r>
                        <a:rPr lang="en-US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31" marR="7843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84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31" marR="7843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85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31" marR="7843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92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31" marR="7843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24</a:t>
                      </a:r>
                      <a:endParaRPr lang="en-US" sz="9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31" marR="7843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108</a:t>
                      </a:r>
                      <a:endParaRPr lang="en-US" sz="9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31" marR="78431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174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dirty="0" err="1">
                          <a:solidFill>
                            <a:schemeClr val="tx1"/>
                          </a:solidFill>
                          <a:effectLst/>
                        </a:rPr>
                        <a:t>Number</a:t>
                      </a:r>
                      <a:r>
                        <a:rPr lang="ro-RO" sz="1400" dirty="0">
                          <a:solidFill>
                            <a:schemeClr val="tx1"/>
                          </a:solidFill>
                          <a:effectLst/>
                        </a:rPr>
                        <a:t> of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ens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o-RO" sz="1400" dirty="0" err="1">
                          <a:solidFill>
                            <a:schemeClr val="tx1"/>
                          </a:solidFill>
                          <a:effectLst/>
                        </a:rPr>
                        <a:t>lines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31" marR="7843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22831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31" marR="7843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20510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31" marR="7843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16812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31" marR="7843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19364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31" marR="7843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en-US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4769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31" marR="7843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17932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31" marR="7843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2777</a:t>
                      </a:r>
                      <a:endParaRPr lang="en-US" sz="9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31" marR="7843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18358</a:t>
                      </a:r>
                      <a:r>
                        <a:rPr lang="ro-RO" sz="1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31" marR="78431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E368EFBC-CCC2-52BD-527D-E96C7358AD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8103936"/>
              </p:ext>
            </p:extLst>
          </p:nvPr>
        </p:nvGraphicFramePr>
        <p:xfrm>
          <a:off x="812588" y="6019800"/>
          <a:ext cx="9549018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1002">
                  <a:extLst>
                    <a:ext uri="{9D8B030D-6E8A-4147-A177-3AD203B41FA5}">
                      <a16:colId xmlns:a16="http://schemas.microsoft.com/office/drawing/2014/main" val="1848895626"/>
                    </a:ext>
                  </a:extLst>
                </a:gridCol>
                <a:gridCol w="1061002">
                  <a:extLst>
                    <a:ext uri="{9D8B030D-6E8A-4147-A177-3AD203B41FA5}">
                      <a16:colId xmlns:a16="http://schemas.microsoft.com/office/drawing/2014/main" val="1873251115"/>
                    </a:ext>
                  </a:extLst>
                </a:gridCol>
                <a:gridCol w="1061002">
                  <a:extLst>
                    <a:ext uri="{9D8B030D-6E8A-4147-A177-3AD203B41FA5}">
                      <a16:colId xmlns:a16="http://schemas.microsoft.com/office/drawing/2014/main" val="466795826"/>
                    </a:ext>
                  </a:extLst>
                </a:gridCol>
                <a:gridCol w="1061002">
                  <a:extLst>
                    <a:ext uri="{9D8B030D-6E8A-4147-A177-3AD203B41FA5}">
                      <a16:colId xmlns:a16="http://schemas.microsoft.com/office/drawing/2014/main" val="1305428933"/>
                    </a:ext>
                  </a:extLst>
                </a:gridCol>
                <a:gridCol w="1190216">
                  <a:extLst>
                    <a:ext uri="{9D8B030D-6E8A-4147-A177-3AD203B41FA5}">
                      <a16:colId xmlns:a16="http://schemas.microsoft.com/office/drawing/2014/main" val="2417172549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3970435789"/>
                    </a:ext>
                  </a:extLst>
                </a:gridCol>
                <a:gridCol w="925990">
                  <a:extLst>
                    <a:ext uri="{9D8B030D-6E8A-4147-A177-3AD203B41FA5}">
                      <a16:colId xmlns:a16="http://schemas.microsoft.com/office/drawing/2014/main" val="1331940012"/>
                    </a:ext>
                  </a:extLst>
                </a:gridCol>
                <a:gridCol w="1061002">
                  <a:extLst>
                    <a:ext uri="{9D8B030D-6E8A-4147-A177-3AD203B41FA5}">
                      <a16:colId xmlns:a16="http://schemas.microsoft.com/office/drawing/2014/main" val="742539900"/>
                    </a:ext>
                  </a:extLst>
                </a:gridCol>
                <a:gridCol w="1061002">
                  <a:extLst>
                    <a:ext uri="{9D8B030D-6E8A-4147-A177-3AD203B41FA5}">
                      <a16:colId xmlns:a16="http://schemas.microsoft.com/office/drawing/2014/main" val="2410824629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NG/NL</a:t>
                      </a: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2.02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1.64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1.76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1.57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2.07</a:t>
                      </a: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1.59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1.26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2.18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5" marB="0" anchor="b"/>
                </a:tc>
                <a:extLst>
                  <a:ext uri="{0D108BD9-81ED-4DB2-BD59-A6C34878D82A}">
                    <a16:rowId xmlns:a16="http://schemas.microsoft.com/office/drawing/2014/main" val="39135229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31494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Mass chains: Review, Updates &amp; Editorial</a:t>
            </a:r>
            <a:endParaRPr lang="en-US" sz="36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715777" y="1611868"/>
          <a:ext cx="10969944" cy="10976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424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79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470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424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44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ens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database file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6" marR="89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Number of Publications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6" marR="89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Increment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6" marR="89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CUT Date 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6" marR="89456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4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A160_old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6" marR="89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368</a:t>
                      </a:r>
                      <a:endParaRPr lang="en-US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6" marR="89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6" marR="89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1-Jun-2005</a:t>
                      </a:r>
                      <a:endParaRPr lang="en-US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6" marR="89456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4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A160_new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6" marR="89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6" marR="89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6" marR="89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30-Sept-2017 (15-Aug-2018)</a:t>
                      </a:r>
                      <a:endParaRPr lang="en-US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6" marR="89456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4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A160_upd.arv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6" marR="89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457</a:t>
                      </a:r>
                      <a:endParaRPr lang="en-US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6" marR="89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+89</a:t>
                      </a:r>
                      <a:endParaRPr lang="en-US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6" marR="89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/>
                        <a:t>1-May-2021</a:t>
                      </a:r>
                      <a:r>
                        <a:rPr lang="en-US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 </a:t>
                      </a:r>
                      <a:r>
                        <a:rPr lang="en-US" sz="1600" b="1" i="1" dirty="0" err="1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3y8m</a:t>
                      </a:r>
                      <a:endParaRPr lang="en-US" sz="1100" b="1" i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6" marR="89456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734827" y="1206078"/>
            <a:ext cx="1157938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i="1" dirty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Mass Chain </a:t>
            </a:r>
            <a:r>
              <a:rPr lang="en-US" altLang="en-US" b="1" i="1" dirty="0" err="1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A160</a:t>
            </a:r>
            <a:r>
              <a:rPr lang="en-US" altLang="en-US" b="1" i="1" dirty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lang="en-US" altLang="en-US" b="1" i="1" dirty="0" err="1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FY2017</a:t>
            </a:r>
            <a:endParaRPr lang="en-US" altLang="en-US" sz="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03077" y="5158318"/>
          <a:ext cx="10969944" cy="10976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424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79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470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424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44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r>
                        <a:rPr lang="en-US" sz="1600" b="1" dirty="0" err="1">
                          <a:solidFill>
                            <a:schemeClr val="tx1"/>
                          </a:solidFill>
                          <a:effectLst/>
                        </a:rPr>
                        <a:t>ens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 database file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6" marR="89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Number of Publications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6" marR="89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Increment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6" marR="89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CUT Date 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6" marR="89456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4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chemeClr val="tx1"/>
                          </a:solidFill>
                          <a:effectLst/>
                        </a:rPr>
                        <a:t>A154_old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6" marR="89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585</a:t>
                      </a:r>
                      <a:endParaRPr lang="en-US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6" marR="89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6" marR="89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1-May-2008</a:t>
                      </a:r>
                      <a:endParaRPr lang="en-US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6" marR="89456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4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chemeClr val="tx1"/>
                          </a:solidFill>
                          <a:effectLst/>
                        </a:rPr>
                        <a:t>A154_new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6" marR="89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630</a:t>
                      </a:r>
                      <a:endParaRPr lang="en-US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6" marR="89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+45</a:t>
                      </a:r>
                      <a:endParaRPr lang="en-US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6" marR="89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22-Aug-2022</a:t>
                      </a:r>
                      <a:endParaRPr lang="en-US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6" marR="89456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4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chemeClr val="tx1"/>
                          </a:solidFill>
                          <a:effectLst/>
                        </a:rPr>
                        <a:t>A154_upd.arv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6" marR="89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6" marR="89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6" marR="89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i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6" marR="89456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714189" y="4807004"/>
            <a:ext cx="27729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i="1" dirty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Mass Chain </a:t>
            </a:r>
            <a:r>
              <a:rPr lang="en-US" altLang="en-US" b="1" i="1" dirty="0" err="1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A154</a:t>
            </a:r>
            <a:r>
              <a:rPr lang="en-US" altLang="en-US" b="1" i="1" dirty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lang="en-US" altLang="en-US" b="1" i="1" dirty="0" err="1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FY2022</a:t>
            </a:r>
            <a:endParaRPr lang="en-US" altLang="en-US" sz="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4A0E7CA-02D1-5F18-194F-1690905FD7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015" y="2993841"/>
            <a:ext cx="1157938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i="1" dirty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Mass Chain </a:t>
            </a:r>
            <a:r>
              <a:rPr lang="en-US" altLang="en-US" b="1" i="1" dirty="0" err="1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A147</a:t>
            </a:r>
            <a:r>
              <a:rPr lang="en-US" altLang="en-US" b="1" i="1" dirty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lang="en-US" altLang="en-US" b="1" i="1" dirty="0" err="1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FY2019</a:t>
            </a:r>
            <a:endParaRPr lang="en-US" altLang="en-US" sz="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Content Placeholder 6">
            <a:extLst>
              <a:ext uri="{FF2B5EF4-FFF2-40B4-BE49-F238E27FC236}">
                <a16:creationId xmlns:a16="http://schemas.microsoft.com/office/drawing/2014/main" id="{6B3A7DB0-E298-006F-6D2A-51FF54649004}"/>
              </a:ext>
            </a:extLst>
          </p:cNvPr>
          <p:cNvGraphicFramePr>
            <a:graphicFrameLocks/>
          </p:cNvGraphicFramePr>
          <p:nvPr/>
        </p:nvGraphicFramePr>
        <p:xfrm>
          <a:off x="703077" y="3342581"/>
          <a:ext cx="10969944" cy="10976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424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79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470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424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44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ens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database file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6" marR="89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Number of Publications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6" marR="89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Increment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6" marR="89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CUT Date 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6" marR="89456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4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A147_old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6" marR="89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449</a:t>
                      </a:r>
                      <a:endParaRPr lang="en-US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6" marR="89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6" marR="89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14-Nov-2008</a:t>
                      </a:r>
                      <a:endParaRPr lang="en-US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6" marR="89456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4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A147_new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6" marR="89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6" marR="89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6" marR="89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9-Sept-2019</a:t>
                      </a:r>
                      <a:endParaRPr lang="en-US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6" marR="89456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4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A147_upd.arv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6" marR="89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563</a:t>
                      </a:r>
                      <a:endParaRPr lang="en-US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6" marR="89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+114</a:t>
                      </a:r>
                      <a:endParaRPr lang="en-US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6" marR="89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/>
                        <a:t>9-Mar-2022</a:t>
                      </a:r>
                      <a:r>
                        <a:rPr lang="en-US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 </a:t>
                      </a:r>
                      <a:r>
                        <a:rPr lang="en-US" sz="1600" b="1" i="1" dirty="0" err="1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2y5m</a:t>
                      </a:r>
                      <a:endParaRPr lang="en-US" sz="1100" b="1" i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6" marR="89456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15752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0"/>
            <a:ext cx="10969943" cy="1143000"/>
          </a:xfrm>
        </p:spPr>
        <p:txBody>
          <a:bodyPr>
            <a:normAutofit/>
          </a:bodyPr>
          <a:lstStyle/>
          <a:p>
            <a:r>
              <a:rPr lang="en-US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Texas A&amp;M - Cyclotron Institute NSDD Center, 2021-2022</a:t>
            </a:r>
            <a:br>
              <a:rPr lang="en-US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Publications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212" y="990600"/>
            <a:ext cx="11582399" cy="4648200"/>
          </a:xfrm>
        </p:spPr>
        <p:txBody>
          <a:bodyPr>
            <a:normAutofit/>
          </a:bodyPr>
          <a:lstStyle/>
          <a:p>
            <a:r>
              <a:rPr lang="en-US" sz="1500" b="1" dirty="0" err="1">
                <a:solidFill>
                  <a:srgbClr val="0070C0"/>
                </a:solidFill>
              </a:rPr>
              <a:t>2021NIZZ</a:t>
            </a:r>
            <a:r>
              <a:rPr lang="en-US" sz="1500" b="1" dirty="0">
                <a:solidFill>
                  <a:srgbClr val="0070C0"/>
                </a:solidFill>
              </a:rPr>
              <a:t>      </a:t>
            </a:r>
            <a:r>
              <a:rPr lang="en-US" sz="1500" b="1" dirty="0" err="1">
                <a:solidFill>
                  <a:srgbClr val="0070C0"/>
                </a:solidFill>
              </a:rPr>
              <a:t>EPJ</a:t>
            </a:r>
            <a:r>
              <a:rPr lang="en-US" sz="1500" b="1" dirty="0">
                <a:solidFill>
                  <a:srgbClr val="0070C0"/>
                </a:solidFill>
              </a:rPr>
              <a:t> Web of Conferences 252, </a:t>
            </a:r>
            <a:r>
              <a:rPr lang="en-US" sz="1500" b="1" dirty="0" err="1">
                <a:solidFill>
                  <a:srgbClr val="0070C0"/>
                </a:solidFill>
              </a:rPr>
              <a:t>p.080032</a:t>
            </a:r>
            <a:r>
              <a:rPr lang="en-US" sz="1500" b="1" dirty="0">
                <a:solidFill>
                  <a:srgbClr val="0070C0"/>
                </a:solidFill>
              </a:rPr>
              <a:t> (2021)</a:t>
            </a:r>
          </a:p>
          <a:p>
            <a:pPr marL="0" indent="0">
              <a:buNone/>
            </a:pPr>
            <a:r>
              <a:rPr lang="en-US" sz="1500" b="1" dirty="0">
                <a:solidFill>
                  <a:srgbClr val="0070C0"/>
                </a:solidFill>
              </a:rPr>
              <a:t>	</a:t>
            </a:r>
            <a:r>
              <a:rPr lang="en-US" sz="1500" b="1" dirty="0" err="1">
                <a:solidFill>
                  <a:srgbClr val="0070C0"/>
                </a:solidFill>
              </a:rPr>
              <a:t>N.Nica</a:t>
            </a:r>
            <a:endParaRPr lang="en-US" sz="15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1500" dirty="0">
                <a:solidFill>
                  <a:srgbClr val="0070C0"/>
                </a:solidFill>
              </a:rPr>
              <a:t>	</a:t>
            </a:r>
            <a:r>
              <a:rPr lang="en-US" sz="1500" i="1" dirty="0">
                <a:solidFill>
                  <a:srgbClr val="0070C0"/>
                </a:solidFill>
              </a:rPr>
              <a:t>Texas A and M US Nuclear DATA Program</a:t>
            </a:r>
            <a:endParaRPr lang="en-US" sz="1500" dirty="0">
              <a:solidFill>
                <a:srgbClr val="0070C0"/>
              </a:solidFill>
            </a:endParaRPr>
          </a:p>
          <a:p>
            <a:r>
              <a:rPr lang="en-US" sz="1500" b="1" dirty="0" err="1">
                <a:solidFill>
                  <a:srgbClr val="0070C0"/>
                </a:solidFill>
              </a:rPr>
              <a:t>2021DIZZ</a:t>
            </a:r>
            <a:r>
              <a:rPr lang="en-US" sz="1500" b="1" dirty="0">
                <a:solidFill>
                  <a:srgbClr val="0070C0"/>
                </a:solidFill>
              </a:rPr>
              <a:t>     </a:t>
            </a:r>
            <a:r>
              <a:rPr lang="en-US" sz="1500" b="1" dirty="0" err="1">
                <a:solidFill>
                  <a:srgbClr val="0070C0"/>
                </a:solidFill>
              </a:rPr>
              <a:t>EPJ</a:t>
            </a:r>
            <a:r>
              <a:rPr lang="en-US" sz="1500" b="1" dirty="0">
                <a:solidFill>
                  <a:srgbClr val="0070C0"/>
                </a:solidFill>
              </a:rPr>
              <a:t> Web of Conferences 252, </a:t>
            </a:r>
            <a:r>
              <a:rPr lang="en-US" sz="1500" b="1" dirty="0" err="1">
                <a:solidFill>
                  <a:srgbClr val="0070C0"/>
                </a:solidFill>
              </a:rPr>
              <a:t>p.08002</a:t>
            </a:r>
            <a:r>
              <a:rPr lang="en-US" sz="1500" b="1" dirty="0">
                <a:solidFill>
                  <a:srgbClr val="0070C0"/>
                </a:solidFill>
              </a:rPr>
              <a:t>, (2021)	</a:t>
            </a:r>
          </a:p>
          <a:p>
            <a:pPr marL="0" indent="0">
              <a:buNone/>
            </a:pPr>
            <a:r>
              <a:rPr lang="en-US" sz="1500" b="1" dirty="0">
                <a:solidFill>
                  <a:srgbClr val="0070C0"/>
                </a:solidFill>
              </a:rPr>
              <a:t>	 </a:t>
            </a:r>
            <a:r>
              <a:rPr lang="en-US" sz="1500" b="1" dirty="0" err="1">
                <a:solidFill>
                  <a:srgbClr val="0070C0"/>
                </a:solidFill>
              </a:rPr>
              <a:t>M.R.Dias</a:t>
            </a:r>
            <a:r>
              <a:rPr lang="en-US" sz="1500" b="1" dirty="0">
                <a:solidFill>
                  <a:srgbClr val="0070C0"/>
                </a:solidFill>
              </a:rPr>
              <a:t> Rodrigues, </a:t>
            </a:r>
            <a:r>
              <a:rPr lang="en-US" sz="1500" b="1" dirty="0" err="1">
                <a:solidFill>
                  <a:srgbClr val="0070C0"/>
                </a:solidFill>
              </a:rPr>
              <a:t>V.E.Iacob</a:t>
            </a:r>
            <a:r>
              <a:rPr lang="en-US" sz="1500" b="1" dirty="0">
                <a:solidFill>
                  <a:srgbClr val="0070C0"/>
                </a:solidFill>
              </a:rPr>
              <a:t>, </a:t>
            </a:r>
            <a:r>
              <a:rPr lang="en-US" sz="1500" b="1" dirty="0" err="1">
                <a:solidFill>
                  <a:srgbClr val="0070C0"/>
                </a:solidFill>
              </a:rPr>
              <a:t>N.Nica</a:t>
            </a:r>
            <a:r>
              <a:rPr lang="en-US" sz="1500" b="1" dirty="0">
                <a:solidFill>
                  <a:srgbClr val="0070C0"/>
                </a:solidFill>
              </a:rPr>
              <a:t>, </a:t>
            </a:r>
            <a:r>
              <a:rPr lang="en-US" sz="1500" b="1" dirty="0" err="1">
                <a:solidFill>
                  <a:srgbClr val="0070C0"/>
                </a:solidFill>
              </a:rPr>
              <a:t>B.Roeder</a:t>
            </a:r>
            <a:r>
              <a:rPr lang="en-US" sz="1500" b="1" dirty="0">
                <a:solidFill>
                  <a:srgbClr val="0070C0"/>
                </a:solidFill>
              </a:rPr>
              <a:t>, </a:t>
            </a:r>
            <a:r>
              <a:rPr lang="en-US" sz="1500" b="1" dirty="0" err="1">
                <a:solidFill>
                  <a:srgbClr val="0070C0"/>
                </a:solidFill>
              </a:rPr>
              <a:t>G.Tabacaru</a:t>
            </a:r>
            <a:r>
              <a:rPr lang="en-US" sz="1500" b="1" dirty="0">
                <a:solidFill>
                  <a:srgbClr val="0070C0"/>
                </a:solidFill>
              </a:rPr>
              <a:t>, </a:t>
            </a:r>
            <a:r>
              <a:rPr lang="en-US" sz="1500" b="1" dirty="0" err="1">
                <a:solidFill>
                  <a:srgbClr val="0070C0"/>
                </a:solidFill>
              </a:rPr>
              <a:t>K.Wang</a:t>
            </a:r>
            <a:r>
              <a:rPr lang="en-US" sz="1500" b="1" dirty="0">
                <a:solidFill>
                  <a:srgbClr val="0070C0"/>
                </a:solidFill>
              </a:rPr>
              <a:t>, </a:t>
            </a:r>
            <a:r>
              <a:rPr lang="en-US" sz="1500" b="1" dirty="0" err="1">
                <a:solidFill>
                  <a:srgbClr val="0070C0"/>
                </a:solidFill>
              </a:rPr>
              <a:t>M.Yu</a:t>
            </a:r>
            <a:r>
              <a:rPr lang="en-US" sz="1500" b="1" dirty="0">
                <a:solidFill>
                  <a:srgbClr val="0070C0"/>
                </a:solidFill>
              </a:rPr>
              <a:t>, </a:t>
            </a:r>
            <a:r>
              <a:rPr lang="en-US" sz="1500" b="1" dirty="0" err="1">
                <a:solidFill>
                  <a:srgbClr val="0070C0"/>
                </a:solidFill>
              </a:rPr>
              <a:t>P.Zanotti-Fregonara</a:t>
            </a:r>
            <a:r>
              <a:rPr lang="en-US" sz="1500" b="1" dirty="0">
                <a:solidFill>
                  <a:srgbClr val="0070C0"/>
                </a:solidFill>
              </a:rPr>
              <a:t>, </a:t>
            </a:r>
            <a:r>
              <a:rPr lang="en-US" sz="1500" b="1" dirty="0" err="1">
                <a:solidFill>
                  <a:srgbClr val="0070C0"/>
                </a:solidFill>
              </a:rPr>
              <a:t>J.Mabiala</a:t>
            </a:r>
            <a:r>
              <a:rPr lang="en-US" sz="1500" b="1" dirty="0">
                <a:solidFill>
                  <a:srgbClr val="0070C0"/>
                </a:solidFill>
              </a:rPr>
              <a:t>, </a:t>
            </a:r>
            <a:r>
              <a:rPr lang="en-US" sz="1500" b="1" dirty="0" err="1">
                <a:solidFill>
                  <a:srgbClr val="0070C0"/>
                </a:solidFill>
              </a:rPr>
              <a:t>J.Romo</a:t>
            </a:r>
            <a:endParaRPr lang="en-US" sz="15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1500" i="1" dirty="0">
                <a:solidFill>
                  <a:srgbClr val="0070C0"/>
                </a:solidFill>
              </a:rPr>
              <a:t>	 A novel approach to medical radioisotope production using inverse kinematics</a:t>
            </a:r>
            <a:endParaRPr lang="en-US" sz="1500" dirty="0">
              <a:solidFill>
                <a:srgbClr val="0070C0"/>
              </a:solidFill>
            </a:endParaRPr>
          </a:p>
          <a:p>
            <a:r>
              <a:rPr lang="en-US" sz="1500" b="1" dirty="0" err="1">
                <a:solidFill>
                  <a:srgbClr val="0070C0"/>
                </a:solidFill>
              </a:rPr>
              <a:t>2021MAZY</a:t>
            </a:r>
            <a:r>
              <a:rPr lang="en-US" sz="1500" b="1" dirty="0">
                <a:solidFill>
                  <a:srgbClr val="0070C0"/>
                </a:solidFill>
              </a:rPr>
              <a:t>     </a:t>
            </a:r>
            <a:r>
              <a:rPr lang="en-US" sz="1500" b="1" dirty="0" err="1">
                <a:solidFill>
                  <a:srgbClr val="0070C0"/>
                </a:solidFill>
              </a:rPr>
              <a:t>EPJ</a:t>
            </a:r>
            <a:r>
              <a:rPr lang="en-US" sz="1500" b="1" dirty="0">
                <a:solidFill>
                  <a:srgbClr val="0070C0"/>
                </a:solidFill>
              </a:rPr>
              <a:t> Web of Conferences 252, </a:t>
            </a:r>
            <a:r>
              <a:rPr lang="en-US" sz="1500" b="1" dirty="0" err="1">
                <a:solidFill>
                  <a:srgbClr val="0070C0"/>
                </a:solidFill>
              </a:rPr>
              <a:t>p.080032</a:t>
            </a:r>
            <a:r>
              <a:rPr lang="en-US" sz="1500" b="1" dirty="0">
                <a:solidFill>
                  <a:srgbClr val="0070C0"/>
                </a:solidFill>
              </a:rPr>
              <a:t>, (2021)	</a:t>
            </a:r>
          </a:p>
          <a:p>
            <a:pPr marL="0" indent="0">
              <a:buNone/>
            </a:pPr>
            <a:r>
              <a:rPr lang="en-US" sz="1500" b="1" dirty="0">
                <a:solidFill>
                  <a:srgbClr val="0070C0"/>
                </a:solidFill>
              </a:rPr>
              <a:t>	 </a:t>
            </a:r>
            <a:r>
              <a:rPr lang="en-US" sz="1500" b="1" dirty="0" err="1">
                <a:solidFill>
                  <a:srgbClr val="0070C0"/>
                </a:solidFill>
              </a:rPr>
              <a:t>J.Mabiala</a:t>
            </a:r>
            <a:r>
              <a:rPr lang="en-US" sz="1500" b="1" dirty="0">
                <a:solidFill>
                  <a:srgbClr val="0070C0"/>
                </a:solidFill>
              </a:rPr>
              <a:t>, </a:t>
            </a:r>
            <a:r>
              <a:rPr lang="en-US" sz="1500" b="1" dirty="0" err="1">
                <a:solidFill>
                  <a:srgbClr val="0070C0"/>
                </a:solidFill>
              </a:rPr>
              <a:t>M.R.D.Rodrigues</a:t>
            </a:r>
            <a:r>
              <a:rPr lang="en-US" sz="1500" b="1" dirty="0">
                <a:solidFill>
                  <a:srgbClr val="0070C0"/>
                </a:solidFill>
              </a:rPr>
              <a:t>, </a:t>
            </a:r>
            <a:r>
              <a:rPr lang="en-US" sz="1500" b="1" dirty="0" err="1">
                <a:solidFill>
                  <a:srgbClr val="0070C0"/>
                </a:solidFill>
              </a:rPr>
              <a:t>G.A.Souliotis</a:t>
            </a:r>
            <a:r>
              <a:rPr lang="en-US" sz="1500" b="1" dirty="0">
                <a:solidFill>
                  <a:srgbClr val="0070C0"/>
                </a:solidFill>
              </a:rPr>
              <a:t>, </a:t>
            </a:r>
            <a:r>
              <a:rPr lang="en-US" sz="1500" b="1" dirty="0" err="1">
                <a:solidFill>
                  <a:srgbClr val="0070C0"/>
                </a:solidFill>
              </a:rPr>
              <a:t>V.E.Iacob</a:t>
            </a:r>
            <a:r>
              <a:rPr lang="en-US" sz="1500" b="1" dirty="0">
                <a:solidFill>
                  <a:srgbClr val="0070C0"/>
                </a:solidFill>
              </a:rPr>
              <a:t>, </a:t>
            </a:r>
            <a:r>
              <a:rPr lang="en-US" sz="1500" b="1" dirty="0" err="1">
                <a:solidFill>
                  <a:srgbClr val="0070C0"/>
                </a:solidFill>
              </a:rPr>
              <a:t>N.Nica</a:t>
            </a:r>
            <a:r>
              <a:rPr lang="en-US" sz="1500" b="1" dirty="0">
                <a:solidFill>
                  <a:srgbClr val="0070C0"/>
                </a:solidFill>
              </a:rPr>
              <a:t>, </a:t>
            </a:r>
            <a:r>
              <a:rPr lang="en-US" sz="1500" b="1" dirty="0" err="1">
                <a:solidFill>
                  <a:srgbClr val="0070C0"/>
                </a:solidFill>
              </a:rPr>
              <a:t>B.Roeder</a:t>
            </a:r>
            <a:r>
              <a:rPr lang="en-US" sz="1500" b="1" dirty="0">
                <a:solidFill>
                  <a:srgbClr val="0070C0"/>
                </a:solidFill>
              </a:rPr>
              <a:t>, </a:t>
            </a:r>
            <a:r>
              <a:rPr lang="en-US" sz="1500" b="1" dirty="0" err="1">
                <a:solidFill>
                  <a:srgbClr val="0070C0"/>
                </a:solidFill>
              </a:rPr>
              <a:t>G.Tabacaru</a:t>
            </a:r>
            <a:r>
              <a:rPr lang="en-US" sz="1500" b="1" dirty="0">
                <a:solidFill>
                  <a:srgbClr val="0070C0"/>
                </a:solidFill>
              </a:rPr>
              <a:t>, </a:t>
            </a:r>
            <a:r>
              <a:rPr lang="en-US" sz="1500" b="1" dirty="0" err="1">
                <a:solidFill>
                  <a:srgbClr val="0070C0"/>
                </a:solidFill>
              </a:rPr>
              <a:t>K.Wang</a:t>
            </a:r>
            <a:r>
              <a:rPr lang="en-US" sz="1500" b="1" dirty="0">
                <a:solidFill>
                  <a:srgbClr val="0070C0"/>
                </a:solidFill>
              </a:rPr>
              <a:t>, </a:t>
            </a:r>
            <a:r>
              <a:rPr lang="en-US" sz="1500" b="1" dirty="0" err="1">
                <a:solidFill>
                  <a:srgbClr val="0070C0"/>
                </a:solidFill>
              </a:rPr>
              <a:t>J.Romo</a:t>
            </a:r>
            <a:r>
              <a:rPr lang="en-US" sz="1500" b="1" dirty="0">
                <a:solidFill>
                  <a:srgbClr val="0070C0"/>
                </a:solidFill>
              </a:rPr>
              <a:t>, </a:t>
            </a:r>
            <a:r>
              <a:rPr lang="en-US" sz="1500" b="1" dirty="0" err="1">
                <a:solidFill>
                  <a:srgbClr val="0070C0"/>
                </a:solidFill>
              </a:rPr>
              <a:t>D.Scriven</a:t>
            </a:r>
            <a:endParaRPr lang="en-US" sz="15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1500" i="1" dirty="0">
                <a:solidFill>
                  <a:srgbClr val="0070C0"/>
                </a:solidFill>
              </a:rPr>
              <a:t>	 Enhanced production of </a:t>
            </a:r>
            <a:r>
              <a:rPr lang="en-US" sz="1500" i="1" baseline="30000" dirty="0" err="1">
                <a:solidFill>
                  <a:srgbClr val="0070C0"/>
                </a:solidFill>
              </a:rPr>
              <a:t>99</a:t>
            </a:r>
            <a:r>
              <a:rPr lang="en-US" sz="1500" i="1" dirty="0" err="1">
                <a:solidFill>
                  <a:srgbClr val="0070C0"/>
                </a:solidFill>
              </a:rPr>
              <a:t>Mo</a:t>
            </a:r>
            <a:r>
              <a:rPr lang="en-US" sz="1500" i="1" dirty="0">
                <a:solidFill>
                  <a:srgbClr val="0070C0"/>
                </a:solidFill>
              </a:rPr>
              <a:t> in inverse kinematics heavy ion reactions</a:t>
            </a:r>
            <a:endParaRPr lang="en-US" sz="1500" dirty="0">
              <a:solidFill>
                <a:srgbClr val="0070C0"/>
              </a:solidFill>
            </a:endParaRPr>
          </a:p>
          <a:p>
            <a:r>
              <a:rPr lang="en-US" sz="1500" b="1" dirty="0" err="1">
                <a:solidFill>
                  <a:srgbClr val="0070C0"/>
                </a:solidFill>
              </a:rPr>
              <a:t>2021NI07</a:t>
            </a:r>
            <a:r>
              <a:rPr lang="en-US" sz="1500" b="1" dirty="0">
                <a:solidFill>
                  <a:srgbClr val="0070C0"/>
                </a:solidFill>
              </a:rPr>
              <a:t>      </a:t>
            </a:r>
            <a:r>
              <a:rPr lang="en-US" sz="1500" b="1" dirty="0" err="1">
                <a:solidFill>
                  <a:srgbClr val="0070C0"/>
                </a:solidFill>
              </a:rPr>
              <a:t>Nucl.Data</a:t>
            </a:r>
            <a:r>
              <a:rPr lang="en-US" sz="1500" b="1" dirty="0">
                <a:solidFill>
                  <a:srgbClr val="0070C0"/>
                </a:solidFill>
              </a:rPr>
              <a:t> Sheets 176, 1 (2021)</a:t>
            </a:r>
          </a:p>
          <a:p>
            <a:pPr marL="0" indent="0">
              <a:buNone/>
            </a:pPr>
            <a:r>
              <a:rPr lang="en-US" sz="1500" b="1" dirty="0">
                <a:solidFill>
                  <a:srgbClr val="0070C0"/>
                </a:solidFill>
              </a:rPr>
              <a:t>	</a:t>
            </a:r>
            <a:r>
              <a:rPr lang="en-US" sz="1500" b="1" dirty="0" err="1">
                <a:solidFill>
                  <a:srgbClr val="0070C0"/>
                </a:solidFill>
              </a:rPr>
              <a:t>N.Nica</a:t>
            </a:r>
            <a:endParaRPr lang="en-US" sz="15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1500" b="1" dirty="0">
                <a:solidFill>
                  <a:srgbClr val="0070C0"/>
                </a:solidFill>
              </a:rPr>
              <a:t>	</a:t>
            </a:r>
            <a:r>
              <a:rPr lang="en-US" sz="1500" i="1" dirty="0">
                <a:solidFill>
                  <a:srgbClr val="0070C0"/>
                </a:solidFill>
              </a:rPr>
              <a:t>Nuclear Data Sheets for A=160</a:t>
            </a:r>
          </a:p>
          <a:p>
            <a:r>
              <a:rPr lang="en-US" sz="1500" b="1" dirty="0" err="1">
                <a:solidFill>
                  <a:srgbClr val="0070C0"/>
                </a:solidFill>
              </a:rPr>
              <a:t>2022NI03</a:t>
            </a:r>
            <a:r>
              <a:rPr lang="en-US" sz="1500" b="1" dirty="0">
                <a:solidFill>
                  <a:srgbClr val="0070C0"/>
                </a:solidFill>
              </a:rPr>
              <a:t>      </a:t>
            </a:r>
            <a:r>
              <a:rPr lang="en-US" sz="1500" b="1" dirty="0" err="1">
                <a:solidFill>
                  <a:srgbClr val="0070C0"/>
                </a:solidFill>
              </a:rPr>
              <a:t>Nucl.Data</a:t>
            </a:r>
            <a:r>
              <a:rPr lang="en-US" sz="1500" b="1" dirty="0">
                <a:solidFill>
                  <a:srgbClr val="0070C0"/>
                </a:solidFill>
              </a:rPr>
              <a:t> Sheets 181, 1 (2022)</a:t>
            </a:r>
          </a:p>
          <a:p>
            <a:pPr marL="0" indent="0">
              <a:buNone/>
            </a:pPr>
            <a:r>
              <a:rPr lang="en-US" sz="1500" b="1" dirty="0">
                <a:solidFill>
                  <a:srgbClr val="0070C0"/>
                </a:solidFill>
              </a:rPr>
              <a:t>	</a:t>
            </a:r>
            <a:r>
              <a:rPr lang="en-US" sz="1500" b="1" dirty="0" err="1">
                <a:solidFill>
                  <a:srgbClr val="0070C0"/>
                </a:solidFill>
              </a:rPr>
              <a:t>N.Nica</a:t>
            </a:r>
            <a:r>
              <a:rPr lang="en-US" sz="1500" b="1" dirty="0">
                <a:solidFill>
                  <a:srgbClr val="0070C0"/>
                </a:solidFill>
              </a:rPr>
              <a:t>., </a:t>
            </a:r>
            <a:r>
              <a:rPr lang="en-US" sz="1500" b="1" dirty="0" err="1">
                <a:solidFill>
                  <a:srgbClr val="0070C0"/>
                </a:solidFill>
              </a:rPr>
              <a:t>B.Singh</a:t>
            </a:r>
            <a:endParaRPr lang="en-US" sz="15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1500" b="1" dirty="0">
                <a:solidFill>
                  <a:srgbClr val="0070C0"/>
                </a:solidFill>
              </a:rPr>
              <a:t>	</a:t>
            </a:r>
            <a:r>
              <a:rPr lang="en-US" sz="1500" i="1" dirty="0">
                <a:solidFill>
                  <a:srgbClr val="0070C0"/>
                </a:solidFill>
              </a:rPr>
              <a:t>Nuclear Data Sheets for A=147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8596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68558</TotalTime>
  <Words>3389</Words>
  <Application>Microsoft Office PowerPoint</Application>
  <PresentationFormat>Custom</PresentationFormat>
  <Paragraphs>412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 Unicode MS</vt:lpstr>
      <vt:lpstr>Arial</vt:lpstr>
      <vt:lpstr>Arial Black</vt:lpstr>
      <vt:lpstr>Calibri</vt:lpstr>
      <vt:lpstr>Perpetua</vt:lpstr>
      <vt:lpstr>Times New Roman</vt:lpstr>
      <vt:lpstr>Wingdings</vt:lpstr>
      <vt:lpstr>Office Theme</vt:lpstr>
      <vt:lpstr>Texas A&amp;M University Cyclotron Institute</vt:lpstr>
      <vt:lpstr>  Evaluation of Nuclear Structure and Decay Data  OVERVIEW </vt:lpstr>
      <vt:lpstr>Texas A&amp;M - Cyclotron Institute NSDD Center Contributions</vt:lpstr>
      <vt:lpstr>Mass Chain Evaluation: 300 nuclei,  20 A-chains</vt:lpstr>
      <vt:lpstr>Mass Chain Evaluation: 300 nuclei,  20 A-chains 140, 141, 147, 148, 153, 155, 157, 158, 160, 154, 162</vt:lpstr>
      <vt:lpstr> Texas A&amp;M - Cyclotron Institute NSDD Center 2021-2022 </vt:lpstr>
      <vt:lpstr>Texas A&amp;M - Cyclotron Institute NSDD Center Mass chain evaluations: Statistics</vt:lpstr>
      <vt:lpstr>Mass chains: Review, Updates &amp; Editorial</vt:lpstr>
      <vt:lpstr>Texas A&amp;M - Cyclotron Institute NSDD Center, 2021-2022 Publications</vt:lpstr>
      <vt:lpstr>Texas A&amp;M - Cyclotron Institute, NSDD Center, 2021-2022 Conferences</vt:lpstr>
      <vt:lpstr>A-Chain Evaluation Currency @Texas A&amp;M University</vt:lpstr>
      <vt:lpstr>A-Chain Evaluation 2022-2023 @Texas A&amp;M University</vt:lpstr>
      <vt:lpstr>Texas A&amp;M Evaluation Center: Data Evaluation Station at Cyclotron Radioactive Ion Beam Facility  to assist experiments and  pre-evaluate data</vt:lpstr>
      <vt:lpstr>Texas A&amp;M NSDD Evaluation Center Strategic Priorities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Nica</dc:creator>
  <cp:lastModifiedBy>Nica, Ninel</cp:lastModifiedBy>
  <cp:revision>313</cp:revision>
  <dcterms:created xsi:type="dcterms:W3CDTF">2016-10-14T17:48:17Z</dcterms:created>
  <dcterms:modified xsi:type="dcterms:W3CDTF">2022-10-28T00:07:54Z</dcterms:modified>
</cp:coreProperties>
</file>