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0" r:id="rId1"/>
  </p:sldMasterIdLst>
  <p:notesMasterIdLst>
    <p:notesMasterId r:id="rId14"/>
  </p:notesMasterIdLst>
  <p:sldIdLst>
    <p:sldId id="2072" r:id="rId2"/>
    <p:sldId id="2172" r:id="rId3"/>
    <p:sldId id="2187" r:id="rId4"/>
    <p:sldId id="2179" r:id="rId5"/>
    <p:sldId id="2180" r:id="rId6"/>
    <p:sldId id="2181" r:id="rId7"/>
    <p:sldId id="2185" r:id="rId8"/>
    <p:sldId id="2186" r:id="rId9"/>
    <p:sldId id="2188" r:id="rId10"/>
    <p:sldId id="2189" r:id="rId11"/>
    <p:sldId id="2182" r:id="rId12"/>
    <p:sldId id="2183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59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DD9FF"/>
    <a:srgbClr val="A5C6C7"/>
    <a:srgbClr val="009A46"/>
    <a:srgbClr val="FDEDE3"/>
    <a:srgbClr val="FF9900"/>
    <a:srgbClr val="6277CE"/>
    <a:srgbClr val="CCFFCC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2" autoAdjust="0"/>
    <p:restoredTop sz="95843" autoAdjust="0"/>
  </p:normalViewPr>
  <p:slideViewPr>
    <p:cSldViewPr snapToGrid="0" showGuides="1">
      <p:cViewPr varScale="1">
        <p:scale>
          <a:sx n="62" d="100"/>
          <a:sy n="62" d="100"/>
        </p:scale>
        <p:origin x="664" y="44"/>
      </p:cViewPr>
      <p:guideLst>
        <p:guide orient="horz" pos="3181"/>
        <p:guide pos="59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29858849077092"/>
          <c:y val="9.7643362761473035E-2"/>
          <c:w val="0.70684039087947892"/>
          <c:h val="0.67676934572617231"/>
        </c:manualLayout>
      </c:layout>
      <c:scatterChart>
        <c:scatterStyle val="lineMarker"/>
        <c:varyColors val="0"/>
        <c:ser>
          <c:idx val="1"/>
          <c:order val="0"/>
          <c:tx>
            <c:strRef>
              <c:f>'C14の濃度変化140707'!$C$29</c:f>
              <c:strCache>
                <c:ptCount val="1"/>
                <c:pt idx="0">
                  <c:v>燃</c:v>
                </c:pt>
              </c:strCache>
            </c:strRef>
          </c:tx>
          <c:spPr>
            <a:ln w="317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'C14の濃度変化140707'!$B$30:$B$35</c:f>
              <c:numCache>
                <c:formatCode>g/"標""準"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50</c:v>
                </c:pt>
                <c:pt idx="5">
                  <c:v>100</c:v>
                </c:pt>
              </c:numCache>
            </c:numRef>
          </c:xVal>
          <c:yVal>
            <c:numRef>
              <c:f>'C14の濃度変化140707'!$C$30:$C$35</c:f>
              <c:numCache>
                <c:formatCode>0.00E+00</c:formatCode>
                <c:ptCount val="6"/>
                <c:pt idx="0">
                  <c:v>15401.862833516785</c:v>
                </c:pt>
                <c:pt idx="1">
                  <c:v>22618.529500183453</c:v>
                </c:pt>
                <c:pt idx="2">
                  <c:v>29835.196166850114</c:v>
                </c:pt>
                <c:pt idx="3">
                  <c:v>44268.529500183446</c:v>
                </c:pt>
                <c:pt idx="4">
                  <c:v>87568.52950018346</c:v>
                </c:pt>
                <c:pt idx="5">
                  <c:v>159735.1961668501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1A-482C-BD26-BEC62809FCE0}"/>
            </c:ext>
          </c:extLst>
        </c:ser>
        <c:ser>
          <c:idx val="3"/>
          <c:order val="1"/>
          <c:tx>
            <c:strRef>
              <c:f>'C14の濃度変化140707'!$F$29</c:f>
              <c:strCache>
                <c:ptCount val="1"/>
                <c:pt idx="0">
                  <c:v>制限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'C14の濃度変化140707'!$B$30:$B$35</c:f>
              <c:numCache>
                <c:formatCode>g/"標""準"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50</c:v>
                </c:pt>
                <c:pt idx="5">
                  <c:v>100</c:v>
                </c:pt>
              </c:numCache>
            </c:numRef>
          </c:xVal>
          <c:yVal>
            <c:numRef>
              <c:f>'C14の濃度変化140707'!$F$30:$F$35</c:f>
              <c:numCache>
                <c:formatCode>0.00E+00</c:formatCode>
                <c:ptCount val="6"/>
                <c:pt idx="0">
                  <c:v>100000</c:v>
                </c:pt>
                <c:pt idx="1">
                  <c:v>100000</c:v>
                </c:pt>
                <c:pt idx="2">
                  <c:v>100000</c:v>
                </c:pt>
                <c:pt idx="3">
                  <c:v>100000</c:v>
                </c:pt>
                <c:pt idx="4">
                  <c:v>100000</c:v>
                </c:pt>
                <c:pt idx="5">
                  <c:v>100000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D1A-482C-BD26-BEC62809F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516936"/>
        <c:axId val="415519288"/>
      </c:scatterChart>
      <c:valAx>
        <c:axId val="415516936"/>
        <c:scaling>
          <c:orientation val="minMax"/>
          <c:max val="8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Nitrogen inventory in graphite (</a:t>
                </a:r>
                <a:r>
                  <a:rPr lang="ja-JP" dirty="0"/>
                  <a:t>ppm</a:t>
                </a:r>
                <a:r>
                  <a:rPr lang="en-US" dirty="0"/>
                  <a:t>)</a:t>
                </a:r>
                <a:endParaRPr lang="ja-JP" dirty="0"/>
              </a:p>
            </c:rich>
          </c:tx>
          <c:layout>
            <c:manualLayout>
              <c:xMode val="edge"/>
              <c:yMode val="edge"/>
              <c:x val="0.25785468353939456"/>
              <c:y val="0.84436754771969758"/>
            </c:manualLayout>
          </c:layout>
          <c:overlay val="0"/>
          <c:spPr>
            <a:noFill/>
            <a:ln w="25400">
              <a:noFill/>
            </a:ln>
          </c:spPr>
        </c:title>
        <c:numFmt formatCode="g/&quot;標&quot;&quot;準&quot;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415519288"/>
        <c:crosses val="autoZero"/>
        <c:crossBetween val="midCat"/>
      </c:valAx>
      <c:valAx>
        <c:axId val="415519288"/>
        <c:scaling>
          <c:orientation val="minMax"/>
          <c:max val="120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C-14</a:t>
                </a:r>
                <a:r>
                  <a:rPr lang="ja-JP"/>
                  <a:t>の放射能量（</a:t>
                </a:r>
                <a:r>
                  <a:rPr lang="en-US"/>
                  <a:t>kBq/g</a:t>
                </a:r>
                <a:r>
                  <a:rPr lang="ja-JP"/>
                  <a:t>）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9081538503062955E-2"/>
              <c:y val="9.9773829803467967E-2"/>
            </c:manualLayout>
          </c:layout>
          <c:overlay val="0"/>
          <c:spPr>
            <a:noFill/>
            <a:ln w="25400">
              <a:noFill/>
            </a:ln>
          </c:spPr>
        </c:title>
        <c:numFmt formatCode="g/&quot;標&quot;&quot;準&quot;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415516936"/>
        <c:crosses val="autoZero"/>
        <c:crossBetween val="midCat"/>
        <c:dispUnits>
          <c:builtInUnit val="thousands"/>
        </c:dispUnits>
      </c:valAx>
      <c:spPr>
        <a:noFill/>
        <a:ln w="381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 panose="020F0502020204030204" pitchFamily="34" charset="0"/>
          <a:ea typeface="HG創英角ｺﾞｼｯｸUB" panose="020B0909000000000000" pitchFamily="49" charset="-128"/>
          <a:cs typeface="Times New Roman"/>
        </a:defRPr>
      </a:pPr>
      <a:endParaRPr lang="ja-JP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0.29428</cdr:x>
      <cdr:y>0.21707</cdr:y>
    </cdr:from>
    <cdr:to>
      <cdr:x>0.75559</cdr:x>
      <cdr:y>0.32049</cdr:y>
    </cdr:to>
    <cdr:sp macro="" textlink="">
      <cdr:nvSpPr>
        <cdr:cNvPr id="2" name="テキスト ボックス 66"/>
        <cdr:cNvSpPr txBox="1"/>
      </cdr:nvSpPr>
      <cdr:spPr>
        <a:xfrm xmlns:a="http://schemas.openxmlformats.org/drawingml/2006/main">
          <a:off x="1123002" y="549081"/>
          <a:ext cx="176041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39965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79930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919894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559858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199822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839787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479752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5119717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100" dirty="0">
              <a:solidFill>
                <a:srgbClr val="0070C0"/>
              </a:solidFill>
              <a:latin typeface="Calibri" panose="020F0502020204030204" pitchFamily="34" charset="0"/>
              <a:ea typeface="+mj-ea"/>
            </a:rPr>
            <a:t>Shallow-ground pit disposal</a:t>
          </a:r>
        </a:p>
      </cdr:txBody>
    </cdr:sp>
  </cdr:relSizeAnchor>
  <cdr:relSizeAnchor xmlns:cdr="http://schemas.openxmlformats.org/drawingml/2006/chartDrawing">
    <cdr:from>
      <cdr:x>0.54022</cdr:x>
      <cdr:y>0.40034</cdr:y>
    </cdr:from>
    <cdr:to>
      <cdr:x>0.58364</cdr:x>
      <cdr:y>0.49496</cdr:y>
    </cdr:to>
    <cdr:cxnSp macro="">
      <cdr:nvCxnSpPr>
        <cdr:cNvPr id="3" name="直線矢印コネクタ 2">
          <a:extLst xmlns:a="http://schemas.openxmlformats.org/drawingml/2006/main">
            <a:ext uri="{FF2B5EF4-FFF2-40B4-BE49-F238E27FC236}">
              <a16:creationId xmlns:a16="http://schemas.microsoft.com/office/drawing/2014/main" id="{8F64E8BE-97CC-4045-BAA6-0443647D851D}"/>
            </a:ext>
          </a:extLst>
        </cdr:cNvPr>
        <cdr:cNvCxnSpPr/>
      </cdr:nvCxnSpPr>
      <cdr:spPr>
        <a:xfrm xmlns:a="http://schemas.openxmlformats.org/drawingml/2006/main" flipH="1" flipV="1">
          <a:off x="2061535" y="1012661"/>
          <a:ext cx="165695" cy="23934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0.47451</cdr:x>
      <cdr:y>0.47735</cdr:y>
    </cdr:from>
    <cdr:to>
      <cdr:x>0.83207</cdr:x>
      <cdr:y>0.64769</cdr:y>
    </cdr:to>
    <cdr:sp macro="" textlink="">
      <cdr:nvSpPr>
        <cdr:cNvPr id="4" name="テキスト ボックス 68"/>
        <cdr:cNvSpPr txBox="1"/>
      </cdr:nvSpPr>
      <cdr:spPr>
        <a:xfrm xmlns:a="http://schemas.openxmlformats.org/drawingml/2006/main">
          <a:off x="1810775" y="1207457"/>
          <a:ext cx="1364476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39965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79930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919894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559858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199822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839787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479752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5119717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100" dirty="0">
              <a:solidFill>
                <a:prstClr val="black"/>
              </a:solidFill>
              <a:latin typeface="Calibri" panose="020F0502020204030204" pitchFamily="34" charset="0"/>
              <a:ea typeface="+mj-ea"/>
            </a:rPr>
            <a:t>Radioactivity of C-14</a:t>
          </a:r>
        </a:p>
        <a:p xmlns:a="http://schemas.openxmlformats.org/drawingml/2006/main">
          <a:r>
            <a:rPr lang="en-US" altLang="ja-JP" sz="1100" dirty="0">
              <a:solidFill>
                <a:prstClr val="black"/>
              </a:solidFill>
              <a:latin typeface="Calibri" panose="020F0502020204030204" pitchFamily="34" charset="0"/>
              <a:ea typeface="+mj-ea"/>
            </a:rPr>
            <a:t>    in graphite block</a:t>
          </a:r>
          <a:endParaRPr lang="ja-JP" altLang="en-US" sz="1100" dirty="0">
            <a:solidFill>
              <a:prstClr val="black"/>
            </a:solidFill>
            <a:latin typeface="Calibri" panose="020F0502020204030204" pitchFamily="34" charset="0"/>
            <a:ea typeface="+mj-ea"/>
          </a:endParaRPr>
        </a:p>
      </cdr:txBody>
    </cdr:sp>
  </cdr:relSizeAnchor>
  <cdr:relSizeAnchor xmlns:cdr="http://schemas.openxmlformats.org/drawingml/2006/chartDrawing">
    <cdr:from>
      <cdr:x>0.27107</cdr:x>
      <cdr:y>0.67563</cdr:y>
    </cdr:from>
    <cdr:to>
      <cdr:x>0.4836</cdr:x>
      <cdr:y>0.67563</cdr:y>
    </cdr:to>
    <cdr:cxnSp macro="">
      <cdr:nvCxnSpPr>
        <cdr:cNvPr id="5" name="直線矢印コネクタ 4">
          <a:extLst xmlns:a="http://schemas.openxmlformats.org/drawingml/2006/main">
            <a:ext uri="{FF2B5EF4-FFF2-40B4-BE49-F238E27FC236}">
              <a16:creationId xmlns:a16="http://schemas.microsoft.com/office/drawing/2014/main" id="{3B90AA96-DCB9-43E4-B47A-CE15BC17E513}"/>
            </a:ext>
          </a:extLst>
        </cdr:cNvPr>
        <cdr:cNvCxnSpPr/>
      </cdr:nvCxnSpPr>
      <cdr:spPr>
        <a:xfrm xmlns:a="http://schemas.openxmlformats.org/drawingml/2006/main" flipH="1">
          <a:off x="1034419" y="1709010"/>
          <a:ext cx="811061" cy="1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 w="med" len="med"/>
          <a:tailEnd type="triangle" w="med" len="med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0.26613</cdr:x>
      <cdr:y>0.67563</cdr:y>
    </cdr:from>
    <cdr:to>
      <cdr:x>0.64553</cdr:x>
      <cdr:y>0.77905</cdr:y>
    </cdr:to>
    <cdr:sp macro="" textlink="">
      <cdr:nvSpPr>
        <cdr:cNvPr id="6" name="テキスト ボックス 70"/>
        <cdr:cNvSpPr txBox="1"/>
      </cdr:nvSpPr>
      <cdr:spPr>
        <a:xfrm xmlns:a="http://schemas.openxmlformats.org/drawingml/2006/main">
          <a:off x="1015578" y="1709014"/>
          <a:ext cx="144783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39965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79930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919894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559858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199822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839787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479752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5119717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100" dirty="0">
              <a:solidFill>
                <a:prstClr val="black"/>
              </a:solidFill>
              <a:latin typeface="Calibri" panose="020F0502020204030204" pitchFamily="34" charset="0"/>
              <a:ea typeface="+mj-ea"/>
            </a:rPr>
            <a:t>Data from reference</a:t>
          </a:r>
          <a:r>
            <a:rPr lang="en-US" altLang="ja-JP" sz="1100" baseline="30000" dirty="0">
              <a:solidFill>
                <a:prstClr val="black"/>
              </a:solidFill>
              <a:latin typeface="Calibri" panose="020F0502020204030204" pitchFamily="34" charset="0"/>
              <a:ea typeface="+mj-ea"/>
            </a:rPr>
            <a:t>*2</a:t>
          </a:r>
          <a:endParaRPr lang="ja-JP" altLang="en-US" sz="1100" baseline="30000" dirty="0">
            <a:solidFill>
              <a:prstClr val="black"/>
            </a:solidFill>
            <a:latin typeface="Calibri" panose="020F0502020204030204" pitchFamily="34" charset="0"/>
            <a:ea typeface="+mj-ea"/>
          </a:endParaRPr>
        </a:p>
      </cdr:txBody>
    </cdr:sp>
  </cdr:relSizeAnchor>
  <cdr:relSizeAnchor xmlns:cdr="http://schemas.openxmlformats.org/drawingml/2006/chartDrawing">
    <cdr:from>
      <cdr:x>0.23199</cdr:x>
      <cdr:y>0.23639</cdr:y>
    </cdr:from>
    <cdr:to>
      <cdr:x>0.2985</cdr:x>
      <cdr:y>0.31023</cdr:y>
    </cdr:to>
    <cdr:sp macro="" textlink="">
      <cdr:nvSpPr>
        <cdr:cNvPr id="7" name="下矢印 6"/>
        <cdr:cNvSpPr/>
      </cdr:nvSpPr>
      <cdr:spPr>
        <a:xfrm xmlns:a="http://schemas.openxmlformats.org/drawingml/2006/main">
          <a:off x="885305" y="597959"/>
          <a:ext cx="253808" cy="18677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39965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79930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919894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559858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199822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839787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479752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5119717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ja-JP" altLang="en-US" sz="1100">
            <a:latin typeface="+mj-ea"/>
            <a:ea typeface="+mj-ea"/>
          </a:endParaRPr>
        </a:p>
      </cdr:txBody>
    </cdr:sp>
  </cdr:relSizeAnchor>
  <cdr:relSizeAnchor xmlns:cdr="http://schemas.openxmlformats.org/drawingml/2006/chartDrawing">
    <cdr:from>
      <cdr:x>0.29466</cdr:x>
      <cdr:y>0.11107</cdr:y>
    </cdr:from>
    <cdr:to>
      <cdr:x>0.64886</cdr:x>
      <cdr:y>0.21449</cdr:y>
    </cdr:to>
    <cdr:sp macro="" textlink="">
      <cdr:nvSpPr>
        <cdr:cNvPr id="8" name="テキスト ボックス 63"/>
        <cdr:cNvSpPr txBox="1"/>
      </cdr:nvSpPr>
      <cdr:spPr>
        <a:xfrm xmlns:a="http://schemas.openxmlformats.org/drawingml/2006/main">
          <a:off x="1124452" y="280953"/>
          <a:ext cx="135165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39965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79930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919894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559858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199822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839787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479752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5119717" algn="l" defTabSz="1279930" rtl="0" eaLnBrk="1" latinLnBrk="0" hangingPunct="1">
            <a:defRPr kumimoji="1" sz="25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100" dirty="0">
              <a:solidFill>
                <a:srgbClr val="00B050"/>
              </a:solidFill>
              <a:latin typeface="Calibri" panose="020F0502020204030204" pitchFamily="34" charset="0"/>
              <a:ea typeface="+mj-ea"/>
            </a:rPr>
            <a:t>Sub-surface disposal</a:t>
          </a:r>
        </a:p>
      </cdr:txBody>
    </cdr:sp>
  </cdr:relSizeAnchor>
  <cdr:relSizeAnchor xmlns:cdr="http://schemas.openxmlformats.org/drawingml/2006/chartDrawing">
    <cdr:from>
      <cdr:x>0.23423</cdr:x>
      <cdr:y>0.11979</cdr:y>
    </cdr:from>
    <cdr:to>
      <cdr:x>0.30075</cdr:x>
      <cdr:y>0.19363</cdr:y>
    </cdr:to>
    <cdr:sp macro="" textlink="">
      <cdr:nvSpPr>
        <cdr:cNvPr id="9" name="下矢印 8"/>
        <cdr:cNvSpPr/>
      </cdr:nvSpPr>
      <cdr:spPr>
        <a:xfrm xmlns:a="http://schemas.openxmlformats.org/drawingml/2006/main" flipV="1">
          <a:off x="893860" y="303000"/>
          <a:ext cx="253847" cy="18677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39965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79930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919894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559858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199822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839787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479752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5119717" algn="l" defTabSz="1279930" rtl="0" eaLnBrk="1" latinLnBrk="0" hangingPunct="1">
            <a:defRPr kumimoji="1" sz="25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ja-JP" altLang="en-US" sz="1100">
            <a:latin typeface="+mj-ea"/>
            <a:ea typeface="+mj-ea"/>
          </a:endParaRPr>
        </a:p>
      </cdr:txBody>
    </cdr:sp>
  </cdr:relSizeAnchor>
  <cdr:relSizeAnchor xmlns:cdr="http://schemas.openxmlformats.org/drawingml/2006/chartDrawing">
    <cdr:from>
      <cdr:x>0.03765</cdr:x>
      <cdr:y>0.0215</cdr:y>
    </cdr:from>
    <cdr:to>
      <cdr:x>0.20035</cdr:x>
      <cdr:y>0.87552</cdr:y>
    </cdr:to>
    <cdr:sp macro="" textlink="">
      <cdr:nvSpPr>
        <cdr:cNvPr id="10" name="正方形/長方形 9"/>
        <cdr:cNvSpPr/>
      </cdr:nvSpPr>
      <cdr:spPr>
        <a:xfrm xmlns:a="http://schemas.openxmlformats.org/drawingml/2006/main">
          <a:off x="143691" y="54395"/>
          <a:ext cx="620848" cy="21602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0.15087</cdr:x>
      <cdr:y>0.80048</cdr:y>
    </cdr:from>
    <cdr:to>
      <cdr:x>0.98113</cdr:x>
      <cdr:y>0.87552</cdr:y>
    </cdr:to>
    <cdr:sp macro="" textlink="">
      <cdr:nvSpPr>
        <cdr:cNvPr id="11" name="正方形/長方形 10"/>
        <cdr:cNvSpPr/>
      </cdr:nvSpPr>
      <cdr:spPr>
        <a:xfrm xmlns:a="http://schemas.openxmlformats.org/drawingml/2006/main">
          <a:off x="575739" y="2024827"/>
          <a:ext cx="3168352" cy="1898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0.15398</cdr:x>
      <cdr:y>0.78312</cdr:y>
    </cdr:from>
    <cdr:to>
      <cdr:x>0.98403</cdr:x>
      <cdr:y>0.88046</cdr:y>
    </cdr:to>
    <cdr:sp macro="" textlink="">
      <cdr:nvSpPr>
        <cdr:cNvPr id="12" name="テキスト ボックス 11"/>
        <cdr:cNvSpPr txBox="1"/>
      </cdr:nvSpPr>
      <cdr:spPr>
        <a:xfrm xmlns:a="http://schemas.openxmlformats.org/drawingml/2006/main">
          <a:off x="587603" y="1980911"/>
          <a:ext cx="3167553" cy="246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ja-JP" sz="1000" dirty="0">
              <a:solidFill>
                <a:prstClr val="black"/>
              </a:solidFill>
              <a:latin typeface="Calibri" panose="020F0502020204030204" pitchFamily="34" charset="0"/>
              <a:ea typeface="+mj-ea"/>
              <a:cs typeface="Arial" panose="020B0604020202020204" pitchFamily="34" charset="0"/>
            </a:rPr>
            <a:t>   0                    20                   40                   60                    80</a:t>
          </a:r>
          <a:endParaRPr lang="ja-JP" altLang="en-US" sz="1000" dirty="0">
            <a:solidFill>
              <a:prstClr val="black"/>
            </a:solidFill>
            <a:latin typeface="Calibri" panose="020F0502020204030204" pitchFamily="34" charset="0"/>
            <a:ea typeface="+mj-ea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0.09794</cdr:x>
      <cdr:y>0.10546</cdr:y>
    </cdr:from>
    <cdr:to>
      <cdr:x>0.18867</cdr:x>
      <cdr:y>0.75857</cdr:y>
    </cdr:to>
    <cdr:sp macro="" textlink="">
      <cdr:nvSpPr>
        <cdr:cNvPr id="14" name="テキスト ボックス 13"/>
        <cdr:cNvSpPr txBox="1"/>
      </cdr:nvSpPr>
      <cdr:spPr>
        <a:xfrm xmlns:a="http://schemas.openxmlformats.org/drawingml/2006/main">
          <a:off x="373734" y="266756"/>
          <a:ext cx="346234" cy="16520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vert270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altLang="ja-JP" sz="1050" dirty="0">
              <a:solidFill>
                <a:prstClr val="black"/>
              </a:solidFill>
              <a:latin typeface="Calibri" panose="020F0502020204030204" pitchFamily="34" charset="0"/>
              <a:ea typeface="+mj-ea"/>
              <a:cs typeface="Arial" panose="020B0604020202020204" pitchFamily="34" charset="0"/>
            </a:rPr>
            <a:t>Radioactivity of C-14 (</a:t>
          </a:r>
          <a:r>
            <a:rPr lang="en-US" altLang="ja-JP" sz="1050" dirty="0" err="1">
              <a:solidFill>
                <a:prstClr val="black"/>
              </a:solidFill>
              <a:latin typeface="Calibri" panose="020F0502020204030204" pitchFamily="34" charset="0"/>
              <a:ea typeface="+mj-ea"/>
              <a:cs typeface="Arial" panose="020B0604020202020204" pitchFamily="34" charset="0"/>
            </a:rPr>
            <a:t>kBq</a:t>
          </a:r>
          <a:r>
            <a:rPr lang="en-US" altLang="ja-JP" sz="1050" dirty="0">
              <a:solidFill>
                <a:prstClr val="black"/>
              </a:solidFill>
              <a:latin typeface="Calibri" panose="020F0502020204030204" pitchFamily="34" charset="0"/>
              <a:ea typeface="+mj-ea"/>
              <a:cs typeface="Arial" panose="020B0604020202020204" pitchFamily="34" charset="0"/>
            </a:rPr>
            <a:t>/g)</a:t>
          </a:r>
          <a:endParaRPr lang="ja-JP" altLang="en-US" sz="1050" dirty="0">
            <a:solidFill>
              <a:prstClr val="black"/>
            </a:solidFill>
            <a:latin typeface="Calibri" panose="020F0502020204030204" pitchFamily="34" charset="0"/>
            <a:ea typeface="+mj-ea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32FEC-B391-4903-A9C9-68F596F536AB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E9A53-1607-4D38-A71E-048133EBB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95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553E-410F-4443-A433-EAA60D4B66DB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BB2E-56BF-44AE-B5AB-13AD6D189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23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553E-410F-4443-A433-EAA60D4B66DB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BB2E-56BF-44AE-B5AB-13AD6D189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27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553E-410F-4443-A433-EAA60D4B66DB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BB2E-56BF-44AE-B5AB-13AD6D189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2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553E-410F-4443-A433-EAA60D4B66DB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BB2E-56BF-44AE-B5AB-13AD6D189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53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553E-410F-4443-A433-EAA60D4B66DB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BB2E-56BF-44AE-B5AB-13AD6D189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00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553E-410F-4443-A433-EAA60D4B66DB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BB2E-56BF-44AE-B5AB-13AD6D189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47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553E-410F-4443-A433-EAA60D4B66DB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BB2E-56BF-44AE-B5AB-13AD6D189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10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553E-410F-4443-A433-EAA60D4B66DB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BB2E-56BF-44AE-B5AB-13AD6D189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79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553E-410F-4443-A433-EAA60D4B66DB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BB2E-56BF-44AE-B5AB-13AD6D189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62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553E-410F-4443-A433-EAA60D4B66DB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BB2E-56BF-44AE-B5AB-13AD6D189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7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553E-410F-4443-A433-EAA60D4B66DB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BB2E-56BF-44AE-B5AB-13AD6D189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9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5553E-410F-4443-A433-EAA60D4B66DB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5BB2E-56BF-44AE-B5AB-13AD6D1899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61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web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F19334-13F6-443F-B3DC-67F933508166}"/>
              </a:ext>
            </a:extLst>
          </p:cNvPr>
          <p:cNvSpPr txBox="1"/>
          <p:nvPr/>
        </p:nvSpPr>
        <p:spPr>
          <a:xfrm>
            <a:off x="6438900" y="190184"/>
            <a:ext cx="32597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IAEA Technical Meeting on Back End of the Fuel Cycle Considerations for Small Modular Reactors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2B11B7-0692-463A-8207-A5C2069C042A}"/>
              </a:ext>
            </a:extLst>
          </p:cNvPr>
          <p:cNvSpPr txBox="1"/>
          <p:nvPr/>
        </p:nvSpPr>
        <p:spPr>
          <a:xfrm>
            <a:off x="1473105" y="3632757"/>
            <a:ext cx="69597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th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-23</a:t>
            </a:r>
            <a:r>
              <a:rPr kumimoji="1" lang="en-US" altLang="ja-JP" sz="2400" baseline="300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September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2022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Sector of Fast Reactor and Advanced Reactor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Research and Development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Japan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Atomic</a:t>
            </a:r>
            <a:r>
              <a:rPr kumimoji="1"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Energy Agency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Yuji FUKAYA, Minoru GOTO, Taiju SHIBATA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66CA1D8-6070-4EC2-9D86-6845438D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4" y="219970"/>
            <a:ext cx="1412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CA5E9C-B759-4D88-AF1E-724748EE78C8}"/>
              </a:ext>
            </a:extLst>
          </p:cNvPr>
          <p:cNvSpPr txBox="1"/>
          <p:nvPr/>
        </p:nvSpPr>
        <p:spPr>
          <a:xfrm>
            <a:off x="0" y="2150542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Fuel Cycle Scenarios and Back-end Technologies of HTGR in Japan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86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E5B4420F-8740-D909-FEBB-E1F6967A40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460991"/>
              </p:ext>
            </p:extLst>
          </p:nvPr>
        </p:nvGraphicFramePr>
        <p:xfrm>
          <a:off x="3536791" y="1922935"/>
          <a:ext cx="3816099" cy="252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B2819B6-3738-3100-D66F-6B2720809B5A}"/>
              </a:ext>
            </a:extLst>
          </p:cNvPr>
          <p:cNvSpPr/>
          <p:nvPr/>
        </p:nvSpPr>
        <p:spPr>
          <a:xfrm>
            <a:off x="4256759" y="4348678"/>
            <a:ext cx="873848" cy="1012044"/>
          </a:xfrm>
          <a:prstGeom prst="rect">
            <a:avLst/>
          </a:prstGeom>
          <a:solidFill>
            <a:srgbClr val="6DD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スライド番号プレースホルダー 65">
            <a:extLst>
              <a:ext uri="{FF2B5EF4-FFF2-40B4-BE49-F238E27FC236}">
                <a16:creationId xmlns:a16="http://schemas.microsoft.com/office/drawing/2014/main" id="{9589E1B1-76B9-4719-84EF-EF128908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4600" y="6492876"/>
            <a:ext cx="2311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83D6-99F2-47D4-9B83-244823F058CF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E133FED-06D2-4FB7-9F5E-8F627D675EBD}"/>
              </a:ext>
            </a:extLst>
          </p:cNvPr>
          <p:cNvSpPr txBox="1"/>
          <p:nvPr/>
        </p:nvSpPr>
        <p:spPr>
          <a:xfrm>
            <a:off x="1798198" y="49769"/>
            <a:ext cx="83448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Near Fielded Model for Public Dose Evaluation from Graphite Waste</a:t>
            </a:r>
            <a:endParaRPr kumimoji="1" lang="ja-JP" altLang="en-US" sz="2800" b="1" dirty="0"/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B77948F-91FC-43FC-96F3-63E3E4F5ADEF}"/>
              </a:ext>
            </a:extLst>
          </p:cNvPr>
          <p:cNvCxnSpPr>
            <a:cxnSpLocks/>
          </p:cNvCxnSpPr>
          <p:nvPr/>
        </p:nvCxnSpPr>
        <p:spPr>
          <a:xfrm>
            <a:off x="1561119" y="924796"/>
            <a:ext cx="834488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1">
            <a:extLst>
              <a:ext uri="{FF2B5EF4-FFF2-40B4-BE49-F238E27FC236}">
                <a16:creationId xmlns:a16="http://schemas.microsoft.com/office/drawing/2014/main" id="{27C102B6-6E06-46C1-9748-3A50779D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0" y="77779"/>
            <a:ext cx="1230889" cy="56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FF4B483E-28C4-462A-BDFC-079E5202FBB7}"/>
              </a:ext>
            </a:extLst>
          </p:cNvPr>
          <p:cNvSpPr txBox="1"/>
          <p:nvPr/>
        </p:nvSpPr>
        <p:spPr>
          <a:xfrm>
            <a:off x="172439" y="1445429"/>
            <a:ext cx="6477215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The fuel block whose fuel rod is withdrawn</a:t>
            </a:r>
          </a:p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can be disposed of </a:t>
            </a:r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by shallow-ground pit disposal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Under reactor regulation law.</a:t>
            </a:r>
          </a:p>
          <a:p>
            <a:pPr marL="360363">
              <a:spcBef>
                <a:spcPts val="600"/>
              </a:spcBef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8C3EAD2-2DD3-457E-A7A9-9B55918B3EB8}"/>
              </a:ext>
            </a:extLst>
          </p:cNvPr>
          <p:cNvSpPr txBox="1"/>
          <p:nvPr/>
        </p:nvSpPr>
        <p:spPr>
          <a:xfrm>
            <a:off x="-58439" y="1005944"/>
            <a:ext cx="4778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 all fuel cycle options:</a:t>
            </a:r>
            <a:r>
              <a:rPr kumimoji="1"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　    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659C46-D89F-4B42-825C-496D98506138}"/>
              </a:ext>
            </a:extLst>
          </p:cNvPr>
          <p:cNvSpPr txBox="1"/>
          <p:nvPr/>
        </p:nvSpPr>
        <p:spPr>
          <a:xfrm>
            <a:off x="655738" y="6265633"/>
            <a:ext cx="9639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More reasonable disposal can be applied only by evaluation.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7F67A1-FA1D-4FB9-87EF-B28BCFD1544C}"/>
              </a:ext>
            </a:extLst>
          </p:cNvPr>
          <p:cNvSpPr txBox="1"/>
          <p:nvPr/>
        </p:nvSpPr>
        <p:spPr>
          <a:xfrm>
            <a:off x="0" y="2589944"/>
            <a:ext cx="37216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Public dose evaluation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92EA863-1DE7-47A3-A7E3-D6A11F6E57EE}"/>
              </a:ext>
            </a:extLst>
          </p:cNvPr>
          <p:cNvSpPr txBox="1"/>
          <p:nvPr/>
        </p:nvSpPr>
        <p:spPr>
          <a:xfrm>
            <a:off x="85394" y="2994809"/>
            <a:ext cx="37869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Near field model based on partition equilibrium, in which whole waste is dissolved into ground water, is too conservative for the high water durable graphite.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87E27AE-283A-4E6E-B00C-24523B136764}"/>
              </a:ext>
            </a:extLst>
          </p:cNvPr>
          <p:cNvSpPr txBox="1"/>
          <p:nvPr/>
        </p:nvSpPr>
        <p:spPr>
          <a:xfrm>
            <a:off x="4205012" y="5358067"/>
            <a:ext cx="25413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Near field model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09AB822-11FC-4876-91F5-4947EBCD435F}"/>
              </a:ext>
            </a:extLst>
          </p:cNvPr>
          <p:cNvSpPr txBox="1"/>
          <p:nvPr/>
        </p:nvSpPr>
        <p:spPr>
          <a:xfrm>
            <a:off x="5350788" y="5635724"/>
            <a:ext cx="4487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/>
            <a:r>
              <a:rPr kumimoji="1"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Ref.:Japan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Atomic Energy Agency,  Safe and Eco-friendly Nuclear Reactor with Meltdown-proof </a:t>
            </a:r>
          </a:p>
          <a:p>
            <a:pPr marL="360363"/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design: High Temperature Gas-cooled Reactor (leaflet), Japan Atomic Energy Agency, (2019). 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430F114-8067-2790-76A6-88774B719F8C}"/>
              </a:ext>
            </a:extLst>
          </p:cNvPr>
          <p:cNvGrpSpPr/>
          <p:nvPr/>
        </p:nvGrpSpPr>
        <p:grpSpPr>
          <a:xfrm>
            <a:off x="7594600" y="976348"/>
            <a:ext cx="1961372" cy="2202788"/>
            <a:chOff x="1477956" y="1285972"/>
            <a:chExt cx="3595283" cy="428605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007A924-FDA3-7981-15E9-4DF4D9CB3B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11"/>
            <a:stretch/>
          </p:blipFill>
          <p:spPr bwMode="auto">
            <a:xfrm>
              <a:off x="1477956" y="1285972"/>
              <a:ext cx="3595283" cy="4286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216D459-16A8-327F-69DD-997230844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720" y="1595491"/>
              <a:ext cx="1512168" cy="790390"/>
            </a:xfrm>
            <a:prstGeom prst="rect">
              <a:avLst/>
            </a:prstGeom>
          </p:spPr>
        </p:pic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5EC0FE9-DD05-E08D-A4E8-C619651D4216}"/>
              </a:ext>
            </a:extLst>
          </p:cNvPr>
          <p:cNvSpPr/>
          <p:nvPr/>
        </p:nvSpPr>
        <p:spPr>
          <a:xfrm>
            <a:off x="7313092" y="2916820"/>
            <a:ext cx="2367023" cy="313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318CEB6-D5BB-1411-2DC8-2C64F44E7F09}"/>
              </a:ext>
            </a:extLst>
          </p:cNvPr>
          <p:cNvGrpSpPr/>
          <p:nvPr/>
        </p:nvGrpSpPr>
        <p:grpSpPr>
          <a:xfrm>
            <a:off x="7313092" y="3178538"/>
            <a:ext cx="2367023" cy="2136477"/>
            <a:chOff x="4427315" y="1128533"/>
            <a:chExt cx="2367023" cy="2136477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94EBA51-5AA2-C8E8-4105-761A2D448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99" t="11330" r="5706" b="52756"/>
            <a:stretch/>
          </p:blipFill>
          <p:spPr>
            <a:xfrm>
              <a:off x="4427315" y="1128533"/>
              <a:ext cx="2367023" cy="2136477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355A2B5-BED1-23F8-E0D9-B7D8DDE17840}"/>
                </a:ext>
              </a:extLst>
            </p:cNvPr>
            <p:cNvSpPr/>
            <p:nvPr/>
          </p:nvSpPr>
          <p:spPr>
            <a:xfrm>
              <a:off x="4534380" y="2916821"/>
              <a:ext cx="1076446" cy="348189"/>
            </a:xfrm>
            <a:prstGeom prst="rect">
              <a:avLst/>
            </a:prstGeom>
            <a:solidFill>
              <a:srgbClr val="FDE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2DA81B1-E321-9C9A-3A83-E1C09282E841}"/>
                </a:ext>
              </a:extLst>
            </p:cNvPr>
            <p:cNvSpPr/>
            <p:nvPr/>
          </p:nvSpPr>
          <p:spPr>
            <a:xfrm>
              <a:off x="5717892" y="2050649"/>
              <a:ext cx="1076446" cy="399326"/>
            </a:xfrm>
            <a:prstGeom prst="rect">
              <a:avLst/>
            </a:prstGeom>
            <a:solidFill>
              <a:srgbClr val="FDE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950406C-CF24-1F51-E9B5-904CD86F7D57}"/>
              </a:ext>
            </a:extLst>
          </p:cNvPr>
          <p:cNvSpPr/>
          <p:nvPr/>
        </p:nvSpPr>
        <p:spPr>
          <a:xfrm>
            <a:off x="7494608" y="1135423"/>
            <a:ext cx="1307939" cy="1781395"/>
          </a:xfrm>
          <a:prstGeom prst="rect">
            <a:avLst/>
          </a:pr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26A455-9CE5-5863-AA12-D6AFE954FC5F}"/>
              </a:ext>
            </a:extLst>
          </p:cNvPr>
          <p:cNvSpPr/>
          <p:nvPr/>
        </p:nvSpPr>
        <p:spPr>
          <a:xfrm>
            <a:off x="8309963" y="3409620"/>
            <a:ext cx="1307939" cy="751480"/>
          </a:xfrm>
          <a:prstGeom prst="rect">
            <a:avLst/>
          </a:pr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EE29A24-311B-F804-B4AC-BE58DF750EDB}"/>
              </a:ext>
            </a:extLst>
          </p:cNvPr>
          <p:cNvSpPr/>
          <p:nvPr/>
        </p:nvSpPr>
        <p:spPr>
          <a:xfrm>
            <a:off x="7483541" y="3181965"/>
            <a:ext cx="764209" cy="890698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144EB257-6302-60FC-B73A-904733C4E934}"/>
              </a:ext>
            </a:extLst>
          </p:cNvPr>
          <p:cNvSpPr/>
          <p:nvPr/>
        </p:nvSpPr>
        <p:spPr>
          <a:xfrm>
            <a:off x="8496603" y="3070264"/>
            <a:ext cx="420578" cy="244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8026BEC-A029-BC83-31CC-68D97457162F}"/>
              </a:ext>
            </a:extLst>
          </p:cNvPr>
          <p:cNvSpPr txBox="1"/>
          <p:nvPr/>
        </p:nvSpPr>
        <p:spPr>
          <a:xfrm>
            <a:off x="8453861" y="4133943"/>
            <a:ext cx="11640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Pit disposal</a:t>
            </a:r>
            <a:endParaRPr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69554D8-322F-1920-76E9-1F5096920896}"/>
              </a:ext>
            </a:extLst>
          </p:cNvPr>
          <p:cNvSpPr txBox="1"/>
          <p:nvPr/>
        </p:nvSpPr>
        <p:spPr>
          <a:xfrm>
            <a:off x="7176142" y="4093666"/>
            <a:ext cx="1574158" cy="284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Trench disposal</a:t>
            </a:r>
            <a:endParaRPr lang="ja-JP" altLang="en-US" sz="1200" dirty="0">
              <a:solidFill>
                <a:schemeClr val="accent2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9173590-B25D-807F-F7FF-56DCE451C3C6}"/>
              </a:ext>
            </a:extLst>
          </p:cNvPr>
          <p:cNvSpPr txBox="1"/>
          <p:nvPr/>
        </p:nvSpPr>
        <p:spPr>
          <a:xfrm>
            <a:off x="7244891" y="4910018"/>
            <a:ext cx="20057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b="1" dirty="0">
                <a:solidFill>
                  <a:srgbClr val="009A4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Subsurface disposal</a:t>
            </a:r>
            <a:endParaRPr lang="ja-JP" altLang="en-US" sz="1200" dirty="0">
              <a:solidFill>
                <a:srgbClr val="009A46"/>
              </a:solidFill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A96F38BC-1D55-782F-0E5D-5B0B28A4AD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9" t="5386" r="28225" b="15756"/>
          <a:stretch/>
        </p:blipFill>
        <p:spPr>
          <a:xfrm>
            <a:off x="4390491" y="4362960"/>
            <a:ext cx="659094" cy="991267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AE35E4C-6241-E7FC-1477-53765F60A512}"/>
              </a:ext>
            </a:extLst>
          </p:cNvPr>
          <p:cNvSpPr/>
          <p:nvPr/>
        </p:nvSpPr>
        <p:spPr>
          <a:xfrm>
            <a:off x="5631814" y="4340100"/>
            <a:ext cx="873848" cy="1012044"/>
          </a:xfrm>
          <a:prstGeom prst="rect">
            <a:avLst/>
          </a:prstGeom>
          <a:solidFill>
            <a:srgbClr val="A5C6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39E64B97-AFDA-37FB-D0A4-E4A1FD31A9AD}"/>
              </a:ext>
            </a:extLst>
          </p:cNvPr>
          <p:cNvSpPr/>
          <p:nvPr/>
        </p:nvSpPr>
        <p:spPr>
          <a:xfrm>
            <a:off x="5264339" y="4720465"/>
            <a:ext cx="256785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35D173C-7A33-F2F9-62C0-712E3A14338D}"/>
              </a:ext>
            </a:extLst>
          </p:cNvPr>
          <p:cNvSpPr/>
          <p:nvPr/>
        </p:nvSpPr>
        <p:spPr>
          <a:xfrm>
            <a:off x="6496291" y="4337104"/>
            <a:ext cx="564126" cy="1012044"/>
          </a:xfrm>
          <a:prstGeom prst="rect">
            <a:avLst/>
          </a:prstGeom>
          <a:solidFill>
            <a:srgbClr val="6DD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04B2A6F-E31D-386E-642B-EAA203BE73BA}"/>
              </a:ext>
            </a:extLst>
          </p:cNvPr>
          <p:cNvSpPr txBox="1"/>
          <p:nvPr/>
        </p:nvSpPr>
        <p:spPr>
          <a:xfrm>
            <a:off x="6207437" y="5040460"/>
            <a:ext cx="11056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C=0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9B32289-599F-4DF8-3273-FB53D09DB377}"/>
              </a:ext>
            </a:extLst>
          </p:cNvPr>
          <p:cNvSpPr txBox="1"/>
          <p:nvPr/>
        </p:nvSpPr>
        <p:spPr>
          <a:xfrm>
            <a:off x="5523897" y="4367974"/>
            <a:ext cx="1332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Partition equilibrium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CF24E6D3-DA8A-B7E0-EDCD-D3DD28A2116B}"/>
              </a:ext>
            </a:extLst>
          </p:cNvPr>
          <p:cNvSpPr/>
          <p:nvPr/>
        </p:nvSpPr>
        <p:spPr>
          <a:xfrm>
            <a:off x="6272613" y="4864360"/>
            <a:ext cx="393539" cy="236586"/>
          </a:xfrm>
          <a:prstGeom prst="rightArrow">
            <a:avLst/>
          </a:prstGeom>
          <a:gradFill flip="none" rotWithShape="1">
            <a:gsLst>
              <a:gs pos="0">
                <a:srgbClr val="A5C6C7"/>
              </a:gs>
              <a:gs pos="100000">
                <a:srgbClr val="6DD9FF"/>
              </a:gs>
            </a:gsLst>
            <a:lin ang="0" scaled="1"/>
            <a:tileRect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89EA27F-7658-2697-2B7A-A813D117522D}"/>
              </a:ext>
            </a:extLst>
          </p:cNvPr>
          <p:cNvSpPr txBox="1"/>
          <p:nvPr/>
        </p:nvSpPr>
        <p:spPr>
          <a:xfrm>
            <a:off x="186937" y="4749135"/>
            <a:ext cx="34266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Subject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E55A472-CFBF-1B86-628C-C2CDD2B55A34}"/>
              </a:ext>
            </a:extLst>
          </p:cNvPr>
          <p:cNvSpPr txBox="1"/>
          <p:nvPr/>
        </p:nvSpPr>
        <p:spPr>
          <a:xfrm>
            <a:off x="-73283" y="5120575"/>
            <a:ext cx="4667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6113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To develop reasonable solubility controlled model.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FDB7D7-A3AC-AE25-1DA6-44D9F064E6E9}"/>
              </a:ext>
            </a:extLst>
          </p:cNvPr>
          <p:cNvSpPr txBox="1"/>
          <p:nvPr/>
        </p:nvSpPr>
        <p:spPr>
          <a:xfrm>
            <a:off x="-90645" y="5697279"/>
            <a:ext cx="5930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6113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To develop solubility database especially for organic carbon.</a:t>
            </a:r>
          </a:p>
        </p:txBody>
      </p:sp>
    </p:spTree>
    <p:extLst>
      <p:ext uri="{BB962C8B-B14F-4D97-AF65-F5344CB8AC3E}">
        <p14:creationId xmlns:p14="http://schemas.microsoft.com/office/powerpoint/2010/main" val="389529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CA9DFC8-1723-B0E4-11BB-C4601465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59" y="3536526"/>
            <a:ext cx="3614504" cy="24449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スライド番号プレースホルダー 65">
            <a:extLst>
              <a:ext uri="{FF2B5EF4-FFF2-40B4-BE49-F238E27FC236}">
                <a16:creationId xmlns:a16="http://schemas.microsoft.com/office/drawing/2014/main" id="{9589E1B1-76B9-4719-84EF-EF128908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4600" y="6492876"/>
            <a:ext cx="2311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83D6-99F2-47D4-9B83-244823F058CF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E133FED-06D2-4FB7-9F5E-8F627D675EBD}"/>
              </a:ext>
            </a:extLst>
          </p:cNvPr>
          <p:cNvSpPr txBox="1"/>
          <p:nvPr/>
        </p:nvSpPr>
        <p:spPr>
          <a:xfrm>
            <a:off x="449825" y="31971"/>
            <a:ext cx="95163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Recovery Ratio Confirmation for Toxicity Reduction</a:t>
            </a:r>
            <a:endParaRPr kumimoji="1" lang="ja-JP" altLang="en-US" sz="2800" b="1" dirty="0"/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B77948F-91FC-43FC-96F3-63E3E4F5ADEF}"/>
              </a:ext>
            </a:extLst>
          </p:cNvPr>
          <p:cNvCxnSpPr>
            <a:cxnSpLocks/>
          </p:cNvCxnSpPr>
          <p:nvPr/>
        </p:nvCxnSpPr>
        <p:spPr>
          <a:xfrm>
            <a:off x="1561119" y="584154"/>
            <a:ext cx="834488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1">
            <a:extLst>
              <a:ext uri="{FF2B5EF4-FFF2-40B4-BE49-F238E27FC236}">
                <a16:creationId xmlns:a16="http://schemas.microsoft.com/office/drawing/2014/main" id="{27C102B6-6E06-46C1-9748-3A50779D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0" y="77779"/>
            <a:ext cx="1230889" cy="56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FF4B483E-28C4-462A-BDFC-079E5202FBB7}"/>
              </a:ext>
            </a:extLst>
          </p:cNvPr>
          <p:cNvSpPr txBox="1"/>
          <p:nvPr/>
        </p:nvSpPr>
        <p:spPr>
          <a:xfrm>
            <a:off x="-181540" y="1056677"/>
            <a:ext cx="505448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6113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Multi-recycle option can minimize the toxicity release from the fuel cycle.</a:t>
            </a:r>
          </a:p>
          <a:p>
            <a:pPr marL="646113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Even with thermal reactor can establish multi-recycle fuel cycle by feeding fissile material.</a:t>
            </a:r>
          </a:p>
          <a:p>
            <a:pPr marL="646113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To prevent the toxicity release from the cycle, high recovery ratio more than 99.9%.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8C3EAD2-2DD3-457E-A7A9-9B55918B3EB8}"/>
              </a:ext>
            </a:extLst>
          </p:cNvPr>
          <p:cNvSpPr txBox="1"/>
          <p:nvPr/>
        </p:nvSpPr>
        <p:spPr>
          <a:xfrm>
            <a:off x="0" y="641902"/>
            <a:ext cx="6082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 multi-recycle fuel cycle option:</a:t>
            </a:r>
            <a:r>
              <a:rPr kumimoji="1"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　    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7F67A1-FA1D-4FB9-87EF-B28BCFD1544C}"/>
              </a:ext>
            </a:extLst>
          </p:cNvPr>
          <p:cNvSpPr txBox="1"/>
          <p:nvPr/>
        </p:nvSpPr>
        <p:spPr>
          <a:xfrm>
            <a:off x="-38151" y="3382778"/>
            <a:ext cx="4807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Recovery ratio head end process</a:t>
            </a:r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92EA863-1DE7-47A3-A7E3-D6A11F6E57EE}"/>
              </a:ext>
            </a:extLst>
          </p:cNvPr>
          <p:cNvSpPr txBox="1"/>
          <p:nvPr/>
        </p:nvSpPr>
        <p:spPr>
          <a:xfrm>
            <a:off x="-198416" y="3698533"/>
            <a:ext cx="47535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Until the </a:t>
            </a:r>
            <a:r>
              <a:rPr kumimoji="1"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SiC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layer crashing of head end-process of HTGR, the recovery ratio approximately 100% is confirmed. 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4D76DB4-6605-4D97-9DC5-FE54FC790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966" y="593550"/>
            <a:ext cx="4906149" cy="235785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09AB822-11FC-4876-91F5-4947EBCD435F}"/>
              </a:ext>
            </a:extLst>
          </p:cNvPr>
          <p:cNvSpPr txBox="1"/>
          <p:nvPr/>
        </p:nvSpPr>
        <p:spPr>
          <a:xfrm>
            <a:off x="4662238" y="2843918"/>
            <a:ext cx="510554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Uranium based multi-recycling</a:t>
            </a:r>
          </a:p>
          <a:p>
            <a:pPr marL="360363"/>
            <a:r>
              <a:rPr kumimoji="1" lang="en-US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Ref.:Y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. Fukaya, </a:t>
            </a:r>
            <a:r>
              <a:rPr kumimoji="1" lang="en-US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M.Goto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, H. Ohashi, et al. “Uranium-based TRU multi-recycling with thermal neutron HTGR to reduce environmental burden and threat of nuclear proliferation,” J. </a:t>
            </a:r>
            <a:r>
              <a:rPr kumimoji="1" lang="en-US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Nucl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. Sci. Technol. 55[11], pp.1275-1290 (2018).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90D89F-38E6-9309-8FDB-6C8B47102391}"/>
              </a:ext>
            </a:extLst>
          </p:cNvPr>
          <p:cNvSpPr txBox="1"/>
          <p:nvPr/>
        </p:nvSpPr>
        <p:spPr>
          <a:xfrm>
            <a:off x="4674269" y="5823683"/>
            <a:ext cx="51055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Toxicity from spent fuel from LWR</a:t>
            </a:r>
          </a:p>
          <a:p>
            <a:pPr marL="360363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To achieve reducing the toxicity lower than natural uranium level in 300 years, not only P&amp;T but also the recovery ratio more than 99.9% is necessary.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20A784-838F-810E-7D2B-5B395E692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21" y="3775672"/>
            <a:ext cx="1219187" cy="14032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33D035-E121-16BE-AF25-14F8C20050D1}"/>
              </a:ext>
            </a:extLst>
          </p:cNvPr>
          <p:cNvSpPr txBox="1"/>
          <p:nvPr/>
        </p:nvSpPr>
        <p:spPr>
          <a:xfrm>
            <a:off x="-38151" y="4847357"/>
            <a:ext cx="1408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Subject</a:t>
            </a:r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D2DFC2-E256-DF6C-C9EB-E7FD861DD7EC}"/>
              </a:ext>
            </a:extLst>
          </p:cNvPr>
          <p:cNvSpPr txBox="1"/>
          <p:nvPr/>
        </p:nvSpPr>
        <p:spPr>
          <a:xfrm>
            <a:off x="-181540" y="5191581"/>
            <a:ext cx="513454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The recovery ratio more than 99.9% should be proved including clarification process.</a:t>
            </a:r>
          </a:p>
          <a:p>
            <a:pPr marL="360363">
              <a:spcBef>
                <a:spcPts val="600"/>
              </a:spcBef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3F686F2-4EDD-74DC-14CF-683B5D7DF809}"/>
              </a:ext>
            </a:extLst>
          </p:cNvPr>
          <p:cNvSpPr txBox="1"/>
          <p:nvPr/>
        </p:nvSpPr>
        <p:spPr>
          <a:xfrm>
            <a:off x="-181540" y="6055649"/>
            <a:ext cx="5279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recovery ratio should be confirmed.</a:t>
            </a:r>
          </a:p>
        </p:txBody>
      </p:sp>
    </p:spTree>
    <p:extLst>
      <p:ext uri="{BB962C8B-B14F-4D97-AF65-F5344CB8AC3E}">
        <p14:creationId xmlns:p14="http://schemas.microsoft.com/office/powerpoint/2010/main" val="149786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スライド番号プレースホルダー 65">
            <a:extLst>
              <a:ext uri="{FF2B5EF4-FFF2-40B4-BE49-F238E27FC236}">
                <a16:creationId xmlns:a16="http://schemas.microsoft.com/office/drawing/2014/main" id="{9589E1B1-76B9-4719-84EF-EF128908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4600" y="6492876"/>
            <a:ext cx="2311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83D6-99F2-47D4-9B83-244823F058CF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E133FED-06D2-4FB7-9F5E-8F627D675EBD}"/>
              </a:ext>
            </a:extLst>
          </p:cNvPr>
          <p:cNvSpPr txBox="1"/>
          <p:nvPr/>
        </p:nvSpPr>
        <p:spPr>
          <a:xfrm>
            <a:off x="1435100" y="31971"/>
            <a:ext cx="85311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               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Summary</a:t>
            </a:r>
            <a:endParaRPr kumimoji="1" lang="ja-JP" altLang="en-US" sz="2800" b="1" dirty="0"/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B77948F-91FC-43FC-96F3-63E3E4F5ADEF}"/>
              </a:ext>
            </a:extLst>
          </p:cNvPr>
          <p:cNvCxnSpPr>
            <a:cxnSpLocks/>
          </p:cNvCxnSpPr>
          <p:nvPr/>
        </p:nvCxnSpPr>
        <p:spPr>
          <a:xfrm>
            <a:off x="1561119" y="584154"/>
            <a:ext cx="834488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1">
            <a:extLst>
              <a:ext uri="{FF2B5EF4-FFF2-40B4-BE49-F238E27FC236}">
                <a16:creationId xmlns:a16="http://schemas.microsoft.com/office/drawing/2014/main" id="{27C102B6-6E06-46C1-9748-3A50779D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0" y="77779"/>
            <a:ext cx="1230889" cy="56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FF4B483E-28C4-462A-BDFC-079E5202FBB7}"/>
              </a:ext>
            </a:extLst>
          </p:cNvPr>
          <p:cNvSpPr txBox="1"/>
          <p:nvPr/>
        </p:nvSpPr>
        <p:spPr>
          <a:xfrm>
            <a:off x="-113818" y="670096"/>
            <a:ext cx="9886778" cy="6024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JAEA introduced the status of R&amp;D of back-end technologies of HTGR and future subject to improve the specification of fuel cycle options.</a:t>
            </a:r>
          </a:p>
          <a:p>
            <a:pPr marL="360363">
              <a:spcBef>
                <a:spcPts val="600"/>
              </a:spcBef>
            </a:pP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60363">
              <a:spcBef>
                <a:spcPts val="600"/>
              </a:spcBef>
            </a:pP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For R&amp;D of back-end technologies of HTGR:</a:t>
            </a:r>
          </a:p>
          <a:p>
            <a:pPr marL="360363">
              <a:spcBef>
                <a:spcPts val="600"/>
              </a:spcBef>
            </a:pPr>
            <a:endParaRPr kumimoji="1"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0326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Japan had completed the reprocessing and disposal technologies for  LWR.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0326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Head-end process of reprocessing for HTGR had also completed, and  applicability to RRP had been also confirmed.</a:t>
            </a:r>
          </a:p>
          <a:p>
            <a:pPr marL="70326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The disposal technologies for vitrified waste is common for HTGR, and the feasibility for direct disposal of HTGR had been also confirmed.</a:t>
            </a:r>
          </a:p>
          <a:p>
            <a:pPr marL="360363">
              <a:spcBef>
                <a:spcPts val="600"/>
              </a:spcBef>
            </a:pP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60363">
              <a:spcBef>
                <a:spcPts val="600"/>
              </a:spcBef>
            </a:pP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For subject to improve specification of fuel cycle options:</a:t>
            </a:r>
          </a:p>
          <a:p>
            <a:pPr marL="360363">
              <a:spcBef>
                <a:spcPts val="600"/>
              </a:spcBef>
            </a:pPr>
            <a:endParaRPr kumimoji="1" lang="en-US" altLang="ja-JP" sz="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0326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Near filed model for graphite waste dose evaluation should be developed to performed reasonable disposal.</a:t>
            </a:r>
          </a:p>
          <a:p>
            <a:pPr marL="70326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kumimoji="1" lang="en-US" altLang="ja-JP" sz="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0326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Recovery ration of reprocessing with HTGR head-end process should be confirmed to achieve potential toxicity reduction for multi-recycling option.</a:t>
            </a:r>
          </a:p>
        </p:txBody>
      </p:sp>
    </p:spTree>
    <p:extLst>
      <p:ext uri="{BB962C8B-B14F-4D97-AF65-F5344CB8AC3E}">
        <p14:creationId xmlns:p14="http://schemas.microsoft.com/office/powerpoint/2010/main" val="134729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スライド番号プレースホルダー 65">
            <a:extLst>
              <a:ext uri="{FF2B5EF4-FFF2-40B4-BE49-F238E27FC236}">
                <a16:creationId xmlns:a16="http://schemas.microsoft.com/office/drawing/2014/main" id="{9589E1B1-76B9-4719-84EF-EF128908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4600" y="6492876"/>
            <a:ext cx="2311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83D6-99F2-47D4-9B83-244823F058CF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E133FED-06D2-4FB7-9F5E-8F627D675EBD}"/>
              </a:ext>
            </a:extLst>
          </p:cNvPr>
          <p:cNvSpPr txBox="1"/>
          <p:nvPr/>
        </p:nvSpPr>
        <p:spPr>
          <a:xfrm>
            <a:off x="1561118" y="27741"/>
            <a:ext cx="83448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Background and Objective</a:t>
            </a:r>
            <a:endParaRPr kumimoji="1" lang="ja-JP" altLang="en-US" sz="2800" b="1" dirty="0"/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B77948F-91FC-43FC-96F3-63E3E4F5ADEF}"/>
              </a:ext>
            </a:extLst>
          </p:cNvPr>
          <p:cNvCxnSpPr>
            <a:cxnSpLocks/>
          </p:cNvCxnSpPr>
          <p:nvPr/>
        </p:nvCxnSpPr>
        <p:spPr>
          <a:xfrm>
            <a:off x="1561119" y="584154"/>
            <a:ext cx="834488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1">
            <a:extLst>
              <a:ext uri="{FF2B5EF4-FFF2-40B4-BE49-F238E27FC236}">
                <a16:creationId xmlns:a16="http://schemas.microsoft.com/office/drawing/2014/main" id="{27C102B6-6E06-46C1-9748-3A50779D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0" y="77779"/>
            <a:ext cx="1230889" cy="56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FF4B483E-28C4-462A-BDFC-079E5202FBB7}"/>
              </a:ext>
            </a:extLst>
          </p:cNvPr>
          <p:cNvSpPr txBox="1"/>
          <p:nvPr/>
        </p:nvSpPr>
        <p:spPr>
          <a:xfrm>
            <a:off x="106073" y="1255558"/>
            <a:ext cx="963992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In the previous meeting held in March, we introduced Japanese reprocessing technologies and fuel cycle scenarios for HTGR.</a:t>
            </a:r>
          </a:p>
          <a:p>
            <a:pPr marL="538163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Basically, Japan considers the technologies for HTGR Back-end process had completed if an industrial revel demonstration is necessary in the First-of-a-Kind (FOAK) plant.</a:t>
            </a:r>
          </a:p>
          <a:p>
            <a:pPr marL="538163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However, in some innovative fuel cycle scenarios, further Research and Development (R&amp;D) necessary. International cooperation is expected for the R&amp;D.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7C4EF7C0-9B4B-42FD-B527-BA0CD112CE9C}"/>
              </a:ext>
            </a:extLst>
          </p:cNvPr>
          <p:cNvSpPr txBox="1"/>
          <p:nvPr/>
        </p:nvSpPr>
        <p:spPr>
          <a:xfrm>
            <a:off x="106073" y="3974455"/>
            <a:ext cx="2451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Objective</a:t>
            </a:r>
            <a:r>
              <a:rPr kumimoji="1"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　    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8C3EAD2-2DD3-457E-A7A9-9B55918B3EB8}"/>
              </a:ext>
            </a:extLst>
          </p:cNvPr>
          <p:cNvSpPr txBox="1"/>
          <p:nvPr/>
        </p:nvSpPr>
        <p:spPr>
          <a:xfrm>
            <a:off x="290520" y="613993"/>
            <a:ext cx="2451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Background</a:t>
            </a:r>
            <a:r>
              <a:rPr kumimoji="1"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　    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EE1D904-B250-4100-AF5E-389C1ED0902A}"/>
              </a:ext>
            </a:extLst>
          </p:cNvPr>
          <p:cNvSpPr txBox="1"/>
          <p:nvPr/>
        </p:nvSpPr>
        <p:spPr>
          <a:xfrm>
            <a:off x="133040" y="4516038"/>
            <a:ext cx="963992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To overview of Japanese Back-end technologies for HTGR.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38163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To introduce technological subject to improve the specification for some fuel cycle scenarios.</a:t>
            </a:r>
          </a:p>
        </p:txBody>
      </p:sp>
    </p:spTree>
    <p:extLst>
      <p:ext uri="{BB962C8B-B14F-4D97-AF65-F5344CB8AC3E}">
        <p14:creationId xmlns:p14="http://schemas.microsoft.com/office/powerpoint/2010/main" val="26857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スライド番号プレースホルダー 65">
            <a:extLst>
              <a:ext uri="{FF2B5EF4-FFF2-40B4-BE49-F238E27FC236}">
                <a16:creationId xmlns:a16="http://schemas.microsoft.com/office/drawing/2014/main" id="{9589E1B1-76B9-4719-84EF-EF128908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4600" y="6492876"/>
            <a:ext cx="2311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83D6-99F2-47D4-9B83-244823F058CF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E133FED-06D2-4FB7-9F5E-8F627D675EBD}"/>
              </a:ext>
            </a:extLst>
          </p:cNvPr>
          <p:cNvSpPr txBox="1"/>
          <p:nvPr/>
        </p:nvSpPr>
        <p:spPr>
          <a:xfrm>
            <a:off x="748484" y="3015295"/>
            <a:ext cx="870119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Overview of Back-end Technologies in Japan</a:t>
            </a:r>
            <a:endParaRPr kumimoji="1" lang="ja-JP" altLang="en-US" sz="2800" b="1" dirty="0"/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B77948F-91FC-43FC-96F3-63E3E4F5ADEF}"/>
              </a:ext>
            </a:extLst>
          </p:cNvPr>
          <p:cNvCxnSpPr>
            <a:cxnSpLocks/>
          </p:cNvCxnSpPr>
          <p:nvPr/>
        </p:nvCxnSpPr>
        <p:spPr>
          <a:xfrm>
            <a:off x="1561119" y="584154"/>
            <a:ext cx="834488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1">
            <a:extLst>
              <a:ext uri="{FF2B5EF4-FFF2-40B4-BE49-F238E27FC236}">
                <a16:creationId xmlns:a16="http://schemas.microsoft.com/office/drawing/2014/main" id="{27C102B6-6E06-46C1-9748-3A50779D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0" y="77779"/>
            <a:ext cx="1230889" cy="56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92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スライド番号プレースホルダー 65">
            <a:extLst>
              <a:ext uri="{FF2B5EF4-FFF2-40B4-BE49-F238E27FC236}">
                <a16:creationId xmlns:a16="http://schemas.microsoft.com/office/drawing/2014/main" id="{9589E1B1-76B9-4719-84EF-EF128908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4600" y="6492876"/>
            <a:ext cx="2311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83D6-99F2-47D4-9B83-244823F058CF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E133FED-06D2-4FB7-9F5E-8F627D675EBD}"/>
              </a:ext>
            </a:extLst>
          </p:cNvPr>
          <p:cNvSpPr txBox="1"/>
          <p:nvPr/>
        </p:nvSpPr>
        <p:spPr>
          <a:xfrm>
            <a:off x="542003" y="36366"/>
            <a:ext cx="94352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History of Reprocessing Plant Development</a:t>
            </a:r>
            <a:endParaRPr kumimoji="1" lang="ja-JP" altLang="en-US" sz="2800" b="1" dirty="0"/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B77948F-91FC-43FC-96F3-63E3E4F5ADEF}"/>
              </a:ext>
            </a:extLst>
          </p:cNvPr>
          <p:cNvCxnSpPr>
            <a:cxnSpLocks/>
          </p:cNvCxnSpPr>
          <p:nvPr/>
        </p:nvCxnSpPr>
        <p:spPr>
          <a:xfrm>
            <a:off x="1561119" y="584154"/>
            <a:ext cx="834488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1">
            <a:extLst>
              <a:ext uri="{FF2B5EF4-FFF2-40B4-BE49-F238E27FC236}">
                <a16:creationId xmlns:a16="http://schemas.microsoft.com/office/drawing/2014/main" id="{27C102B6-6E06-46C1-9748-3A50779D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0" y="77779"/>
            <a:ext cx="1230889" cy="56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FF4B483E-28C4-462A-BDFC-079E5202FBB7}"/>
              </a:ext>
            </a:extLst>
          </p:cNvPr>
          <p:cNvSpPr txBox="1"/>
          <p:nvPr/>
        </p:nvSpPr>
        <p:spPr>
          <a:xfrm>
            <a:off x="17395" y="1230224"/>
            <a:ext cx="9871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Japan had developed the reprocessing technologies based on French technologies.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8C3EAD2-2DD3-457E-A7A9-9B55918B3EB8}"/>
              </a:ext>
            </a:extLst>
          </p:cNvPr>
          <p:cNvSpPr txBox="1"/>
          <p:nvPr/>
        </p:nvSpPr>
        <p:spPr>
          <a:xfrm>
            <a:off x="0" y="739596"/>
            <a:ext cx="1868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History</a:t>
            </a:r>
            <a:r>
              <a:rPr kumimoji="1"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　    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EE1D904-B250-4100-AF5E-389C1ED0902A}"/>
              </a:ext>
            </a:extLst>
          </p:cNvPr>
          <p:cNvSpPr txBox="1"/>
          <p:nvPr/>
        </p:nvSpPr>
        <p:spPr>
          <a:xfrm>
            <a:off x="17395" y="4729744"/>
            <a:ext cx="963992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*Japan-U.S. reprocessing negotiation;</a:t>
            </a:r>
          </a:p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Japan, which is non-nuclear-weapon state, is accepted to extract Pu with same amount of U by U.S.</a:t>
            </a: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11436B66-5006-41A3-847A-03BF91AA9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68800"/>
              </p:ext>
            </p:extLst>
          </p:nvPr>
        </p:nvGraphicFramePr>
        <p:xfrm>
          <a:off x="338101" y="1556450"/>
          <a:ext cx="931921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785">
                  <a:extLst>
                    <a:ext uri="{9D8B030D-6E8A-4147-A177-3AD203B41FA5}">
                      <a16:colId xmlns:a16="http://schemas.microsoft.com/office/drawing/2014/main" val="1253372801"/>
                    </a:ext>
                  </a:extLst>
                </a:gridCol>
                <a:gridCol w="1037528">
                  <a:extLst>
                    <a:ext uri="{9D8B030D-6E8A-4147-A177-3AD203B41FA5}">
                      <a16:colId xmlns:a16="http://schemas.microsoft.com/office/drawing/2014/main" val="1970061306"/>
                    </a:ext>
                  </a:extLst>
                </a:gridCol>
                <a:gridCol w="2934554">
                  <a:extLst>
                    <a:ext uri="{9D8B030D-6E8A-4147-A177-3AD203B41FA5}">
                      <a16:colId xmlns:a16="http://schemas.microsoft.com/office/drawing/2014/main" val="3518511595"/>
                    </a:ext>
                  </a:extLst>
                </a:gridCol>
                <a:gridCol w="4434347">
                  <a:extLst>
                    <a:ext uri="{9D8B030D-6E8A-4147-A177-3AD203B41FA5}">
                      <a16:colId xmlns:a16="http://schemas.microsoft.com/office/drawing/2014/main" val="1966764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Time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France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Japan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Purpose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4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1958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UP1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Generate Pu for nuclear weapon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440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1966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UP2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Reprocessing Calder Hall reactor SF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1976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UP2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Update for LWR SF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556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1977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Tokai Reprocessing Plant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Reprocessing LWR SF, Negotiation with U.S.* 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55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1989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UP3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Reprocessing LWR SF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45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2006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Rokkasyo Reprocessing Plant</a:t>
                      </a:r>
                    </a:p>
                    <a:p>
                      <a:r>
                        <a:rPr kumimoji="1" lang="en-US" altLang="ja-JP" dirty="0"/>
                        <a:t>(RPP)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Reprocessing LWR SF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55626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659C46-D89F-4B42-825C-496D98506138}"/>
              </a:ext>
            </a:extLst>
          </p:cNvPr>
          <p:cNvSpPr txBox="1"/>
          <p:nvPr/>
        </p:nvSpPr>
        <p:spPr>
          <a:xfrm>
            <a:off x="177748" y="5907045"/>
            <a:ext cx="9639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HTGR technologies had also been developed with assuming reprocessing in Japan.</a:t>
            </a:r>
          </a:p>
        </p:txBody>
      </p:sp>
      <p:sp>
        <p:nvSpPr>
          <p:cNvPr id="4" name="矢印: 折線 3">
            <a:extLst>
              <a:ext uri="{FF2B5EF4-FFF2-40B4-BE49-F238E27FC236}">
                <a16:creationId xmlns:a16="http://schemas.microsoft.com/office/drawing/2014/main" id="{61296F71-7D38-4E29-8138-B530759E3177}"/>
              </a:ext>
            </a:extLst>
          </p:cNvPr>
          <p:cNvSpPr/>
          <p:nvPr/>
        </p:nvSpPr>
        <p:spPr>
          <a:xfrm rot="5400000">
            <a:off x="2227385" y="2512917"/>
            <a:ext cx="554892" cy="3693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矢印: 折線 12">
            <a:extLst>
              <a:ext uri="{FF2B5EF4-FFF2-40B4-BE49-F238E27FC236}">
                <a16:creationId xmlns:a16="http://schemas.microsoft.com/office/drawing/2014/main" id="{9E53F3F5-4522-4DEF-BD28-48EB0D0ECC0E}"/>
              </a:ext>
            </a:extLst>
          </p:cNvPr>
          <p:cNvSpPr/>
          <p:nvPr/>
        </p:nvSpPr>
        <p:spPr>
          <a:xfrm rot="10800000">
            <a:off x="2382688" y="3335101"/>
            <a:ext cx="369332" cy="3457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矢印: 折線 13">
            <a:extLst>
              <a:ext uri="{FF2B5EF4-FFF2-40B4-BE49-F238E27FC236}">
                <a16:creationId xmlns:a16="http://schemas.microsoft.com/office/drawing/2014/main" id="{84C5A38C-5D16-437B-9B09-F85D61C74772}"/>
              </a:ext>
            </a:extLst>
          </p:cNvPr>
          <p:cNvSpPr/>
          <p:nvPr/>
        </p:nvSpPr>
        <p:spPr>
          <a:xfrm rot="5400000">
            <a:off x="2888060" y="3496159"/>
            <a:ext cx="369332" cy="3693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9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スライド番号プレースホルダー 65">
            <a:extLst>
              <a:ext uri="{FF2B5EF4-FFF2-40B4-BE49-F238E27FC236}">
                <a16:creationId xmlns:a16="http://schemas.microsoft.com/office/drawing/2014/main" id="{9589E1B1-76B9-4719-84EF-EF128908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4600" y="6492876"/>
            <a:ext cx="2311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83D6-99F2-47D4-9B83-244823F058CF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E133FED-06D2-4FB7-9F5E-8F627D675EBD}"/>
              </a:ext>
            </a:extLst>
          </p:cNvPr>
          <p:cNvSpPr txBox="1"/>
          <p:nvPr/>
        </p:nvSpPr>
        <p:spPr>
          <a:xfrm>
            <a:off x="449825" y="31971"/>
            <a:ext cx="95163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Development of Head-End Process for HTGR</a:t>
            </a:r>
            <a:endParaRPr kumimoji="1" lang="ja-JP" altLang="en-US" sz="2800" b="1" dirty="0"/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B77948F-91FC-43FC-96F3-63E3E4F5ADEF}"/>
              </a:ext>
            </a:extLst>
          </p:cNvPr>
          <p:cNvCxnSpPr>
            <a:cxnSpLocks/>
          </p:cNvCxnSpPr>
          <p:nvPr/>
        </p:nvCxnSpPr>
        <p:spPr>
          <a:xfrm>
            <a:off x="1561119" y="584154"/>
            <a:ext cx="834488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1">
            <a:extLst>
              <a:ext uri="{FF2B5EF4-FFF2-40B4-BE49-F238E27FC236}">
                <a16:creationId xmlns:a16="http://schemas.microsoft.com/office/drawing/2014/main" id="{27C102B6-6E06-46C1-9748-3A50779D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0" y="77779"/>
            <a:ext cx="1230889" cy="56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FF4B483E-28C4-462A-BDFC-079E5202FBB7}"/>
              </a:ext>
            </a:extLst>
          </p:cNvPr>
          <p:cNvSpPr txBox="1"/>
          <p:nvPr/>
        </p:nvSpPr>
        <p:spPr>
          <a:xfrm>
            <a:off x="4687224" y="688234"/>
            <a:ext cx="3496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UO</a:t>
            </a:r>
            <a:r>
              <a:rPr kumimoji="1" lang="en-US" altLang="ja-JP" baseline="-25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En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.=4wt% in SF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8C3EAD2-2DD3-457E-A7A9-9B55918B3EB8}"/>
              </a:ext>
            </a:extLst>
          </p:cNvPr>
          <p:cNvSpPr txBox="1"/>
          <p:nvPr/>
        </p:nvSpPr>
        <p:spPr>
          <a:xfrm>
            <a:off x="0" y="739596"/>
            <a:ext cx="3041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Methodology</a:t>
            </a:r>
            <a:r>
              <a:rPr kumimoji="1"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　    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7A6E669-D468-46B3-850C-DC714BD9AE8F}"/>
              </a:ext>
            </a:extLst>
          </p:cNvPr>
          <p:cNvGrpSpPr/>
          <p:nvPr/>
        </p:nvGrpSpPr>
        <p:grpSpPr>
          <a:xfrm>
            <a:off x="555638" y="1244359"/>
            <a:ext cx="3877080" cy="2202788"/>
            <a:chOff x="1477956" y="1285972"/>
            <a:chExt cx="7106861" cy="428605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D1FDFC0F-002A-412D-AFF1-9C8576E5C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77956" y="1285972"/>
              <a:ext cx="7106861" cy="4286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A3318FE9-C727-49DB-A5A2-BE1B13B5B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302" y="2320650"/>
              <a:ext cx="1512169" cy="790390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13DD2ED3-ED4B-49DC-BDF2-CB9EDEDF9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720" y="1595491"/>
              <a:ext cx="1512168" cy="790390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50542C5-4614-49ED-B34A-F5C789574B42}"/>
              </a:ext>
            </a:extLst>
          </p:cNvPr>
          <p:cNvGrpSpPr/>
          <p:nvPr/>
        </p:nvGrpSpPr>
        <p:grpSpPr>
          <a:xfrm>
            <a:off x="5501229" y="1194466"/>
            <a:ext cx="857913" cy="857913"/>
            <a:chOff x="7079426" y="4001827"/>
            <a:chExt cx="857913" cy="857913"/>
          </a:xfrm>
        </p:grpSpPr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F9E9519C-885D-4723-AB3E-BB0336FD1ED8}"/>
                </a:ext>
              </a:extLst>
            </p:cNvPr>
            <p:cNvSpPr/>
            <p:nvPr/>
          </p:nvSpPr>
          <p:spPr>
            <a:xfrm>
              <a:off x="7079426" y="4001827"/>
              <a:ext cx="857913" cy="8579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7E2189C6-3DB3-4342-83F8-0C478187AECB}"/>
                </a:ext>
              </a:extLst>
            </p:cNvPr>
            <p:cNvSpPr/>
            <p:nvPr/>
          </p:nvSpPr>
          <p:spPr>
            <a:xfrm>
              <a:off x="7118264" y="4040665"/>
              <a:ext cx="780235" cy="78023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EB10A590-8083-4B4A-B2E7-503D7162BA8C}"/>
                </a:ext>
              </a:extLst>
            </p:cNvPr>
            <p:cNvSpPr/>
            <p:nvPr/>
          </p:nvSpPr>
          <p:spPr>
            <a:xfrm>
              <a:off x="7156778" y="4082008"/>
              <a:ext cx="704526" cy="7045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33FCD686-9B20-419D-AD56-917FC504FFE2}"/>
                </a:ext>
              </a:extLst>
            </p:cNvPr>
            <p:cNvSpPr/>
            <p:nvPr/>
          </p:nvSpPr>
          <p:spPr>
            <a:xfrm>
              <a:off x="7199341" y="4121742"/>
              <a:ext cx="618079" cy="6180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59E94A5C-42A4-4C8F-A285-8B9AF27FB869}"/>
                </a:ext>
              </a:extLst>
            </p:cNvPr>
            <p:cNvSpPr/>
            <p:nvPr/>
          </p:nvSpPr>
          <p:spPr>
            <a:xfrm>
              <a:off x="7292380" y="4216238"/>
              <a:ext cx="432000" cy="43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w="216000" h="216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楕円 23">
            <a:extLst>
              <a:ext uri="{FF2B5EF4-FFF2-40B4-BE49-F238E27FC236}">
                <a16:creationId xmlns:a16="http://schemas.microsoft.com/office/drawing/2014/main" id="{DA398468-F620-44C2-9583-85CC631DB834}"/>
              </a:ext>
            </a:extLst>
          </p:cNvPr>
          <p:cNvSpPr/>
          <p:nvPr/>
        </p:nvSpPr>
        <p:spPr>
          <a:xfrm>
            <a:off x="7449217" y="2396440"/>
            <a:ext cx="432000" cy="43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216000" h="216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507082A3-3D12-453C-8D95-A73961E486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42" y="972642"/>
            <a:ext cx="936580" cy="482398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6C6EF16-999F-4AB1-A930-2FCD9268448A}"/>
              </a:ext>
            </a:extLst>
          </p:cNvPr>
          <p:cNvCxnSpPr>
            <a:cxnSpLocks/>
          </p:cNvCxnSpPr>
          <p:nvPr/>
        </p:nvCxnSpPr>
        <p:spPr>
          <a:xfrm flipV="1">
            <a:off x="4273504" y="1374106"/>
            <a:ext cx="1297240" cy="129573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9488F1A7-FF01-4F0C-86F6-30196D01CEE6}"/>
              </a:ext>
            </a:extLst>
          </p:cNvPr>
          <p:cNvCxnSpPr>
            <a:cxnSpLocks/>
            <a:endCxn id="2" idx="4"/>
          </p:cNvCxnSpPr>
          <p:nvPr/>
        </p:nvCxnSpPr>
        <p:spPr>
          <a:xfrm flipV="1">
            <a:off x="4322626" y="2052379"/>
            <a:ext cx="1607560" cy="64824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469206A-5CF6-4544-BB95-7E0BE8D3522D}"/>
              </a:ext>
            </a:extLst>
          </p:cNvPr>
          <p:cNvSpPr/>
          <p:nvPr/>
        </p:nvSpPr>
        <p:spPr>
          <a:xfrm>
            <a:off x="135386" y="3271024"/>
            <a:ext cx="4648510" cy="334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B4B4888-5708-4C34-937C-D3863E0D7C24}"/>
              </a:ext>
            </a:extLst>
          </p:cNvPr>
          <p:cNvSpPr txBox="1"/>
          <p:nvPr/>
        </p:nvSpPr>
        <p:spPr>
          <a:xfrm>
            <a:off x="-165997" y="3257684"/>
            <a:ext cx="9899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Fuel block   Fuel rod     Fuel compact       Coated Fuel Particle  Kernel       Solution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6866346-29C4-424A-8A39-0101BA2F4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70" y="1690428"/>
            <a:ext cx="1365738" cy="163452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5039BFE4-3510-4ACF-91FC-471768859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17" y="2175038"/>
            <a:ext cx="936580" cy="482398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976FB0F7-B47B-4FF0-896B-507DC15E676C}"/>
              </a:ext>
            </a:extLst>
          </p:cNvPr>
          <p:cNvCxnSpPr>
            <a:cxnSpLocks/>
          </p:cNvCxnSpPr>
          <p:nvPr/>
        </p:nvCxnSpPr>
        <p:spPr>
          <a:xfrm>
            <a:off x="6671214" y="1161645"/>
            <a:ext cx="813547" cy="12238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D9ADFA0-8CBA-4C4A-B626-D460D3B1C6C4}"/>
              </a:ext>
            </a:extLst>
          </p:cNvPr>
          <p:cNvSpPr txBox="1"/>
          <p:nvPr/>
        </p:nvSpPr>
        <p:spPr>
          <a:xfrm>
            <a:off x="7442049" y="1136173"/>
            <a:ext cx="245722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Dilution with DU </a:t>
            </a:r>
          </a:p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to 1.6wt%</a:t>
            </a: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80A94F7C-FA1E-4AAF-9275-C92B766075FD}"/>
              </a:ext>
            </a:extLst>
          </p:cNvPr>
          <p:cNvCxnSpPr>
            <a:cxnSpLocks/>
          </p:cNvCxnSpPr>
          <p:nvPr/>
        </p:nvCxnSpPr>
        <p:spPr>
          <a:xfrm>
            <a:off x="9009585" y="1859448"/>
            <a:ext cx="52654" cy="256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698CF34-0CDC-41A8-B19E-5E0D50A62A0E}"/>
              </a:ext>
            </a:extLst>
          </p:cNvPr>
          <p:cNvSpPr txBox="1"/>
          <p:nvPr/>
        </p:nvSpPr>
        <p:spPr>
          <a:xfrm>
            <a:off x="-64544" y="3597699"/>
            <a:ext cx="3041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Technology</a:t>
            </a:r>
            <a:r>
              <a:rPr kumimoji="1"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　    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C8E64FF-CE38-4273-A68A-DC88E7BA9807}"/>
              </a:ext>
            </a:extLst>
          </p:cNvPr>
          <p:cNvGrpSpPr/>
          <p:nvPr/>
        </p:nvGrpSpPr>
        <p:grpSpPr>
          <a:xfrm>
            <a:off x="5196471" y="2494271"/>
            <a:ext cx="780235" cy="780235"/>
            <a:chOff x="7118264" y="4040665"/>
            <a:chExt cx="780235" cy="780235"/>
          </a:xfrm>
        </p:grpSpPr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CA7F1A09-D289-4EB5-BDF3-4AC05894E333}"/>
                </a:ext>
              </a:extLst>
            </p:cNvPr>
            <p:cNvSpPr/>
            <p:nvPr/>
          </p:nvSpPr>
          <p:spPr>
            <a:xfrm>
              <a:off x="7118264" y="4040665"/>
              <a:ext cx="780235" cy="78023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10F99AB1-2F2C-4332-A6E9-92089E3DCBDB}"/>
                </a:ext>
              </a:extLst>
            </p:cNvPr>
            <p:cNvSpPr/>
            <p:nvPr/>
          </p:nvSpPr>
          <p:spPr>
            <a:xfrm>
              <a:off x="7156778" y="4082008"/>
              <a:ext cx="704526" cy="7045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3EAF014C-8A3B-4C45-8DB0-42C1D107B0B2}"/>
                </a:ext>
              </a:extLst>
            </p:cNvPr>
            <p:cNvSpPr/>
            <p:nvPr/>
          </p:nvSpPr>
          <p:spPr>
            <a:xfrm>
              <a:off x="7199341" y="4121742"/>
              <a:ext cx="618079" cy="6180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0CE0FD61-E4B4-4DC1-809B-FB02CFB4B5BD}"/>
                </a:ext>
              </a:extLst>
            </p:cNvPr>
            <p:cNvSpPr/>
            <p:nvPr/>
          </p:nvSpPr>
          <p:spPr>
            <a:xfrm>
              <a:off x="7292380" y="4216238"/>
              <a:ext cx="432000" cy="43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w="216000" h="216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矢印: 下 36">
            <a:extLst>
              <a:ext uri="{FF2B5EF4-FFF2-40B4-BE49-F238E27FC236}">
                <a16:creationId xmlns:a16="http://schemas.microsoft.com/office/drawing/2014/main" id="{BBB0D7B3-4CDA-4CEE-97B2-91686A354AEB}"/>
              </a:ext>
            </a:extLst>
          </p:cNvPr>
          <p:cNvSpPr/>
          <p:nvPr/>
        </p:nvSpPr>
        <p:spPr>
          <a:xfrm>
            <a:off x="5765650" y="2166665"/>
            <a:ext cx="322706" cy="242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6BFAC84-1A2A-45F4-88A5-DA80FC7F3FB4}"/>
              </a:ext>
            </a:extLst>
          </p:cNvPr>
          <p:cNvGrpSpPr/>
          <p:nvPr/>
        </p:nvGrpSpPr>
        <p:grpSpPr>
          <a:xfrm>
            <a:off x="6379237" y="2562941"/>
            <a:ext cx="704526" cy="704526"/>
            <a:chOff x="7156778" y="4082008"/>
            <a:chExt cx="704526" cy="704526"/>
          </a:xfrm>
        </p:grpSpPr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884C2F87-0BAA-4648-AB76-0B741BE82241}"/>
                </a:ext>
              </a:extLst>
            </p:cNvPr>
            <p:cNvSpPr/>
            <p:nvPr/>
          </p:nvSpPr>
          <p:spPr>
            <a:xfrm>
              <a:off x="7156778" y="4082008"/>
              <a:ext cx="704526" cy="7045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EFE0540B-41D5-4A0C-AAF1-F5C5E986297E}"/>
                </a:ext>
              </a:extLst>
            </p:cNvPr>
            <p:cNvSpPr/>
            <p:nvPr/>
          </p:nvSpPr>
          <p:spPr>
            <a:xfrm>
              <a:off x="7199341" y="4121742"/>
              <a:ext cx="618079" cy="6180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05DC9B49-3405-43CD-8B87-A6DFAB84F309}"/>
                </a:ext>
              </a:extLst>
            </p:cNvPr>
            <p:cNvSpPr/>
            <p:nvPr/>
          </p:nvSpPr>
          <p:spPr>
            <a:xfrm>
              <a:off x="7292380" y="4216238"/>
              <a:ext cx="432000" cy="43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w="216000" h="216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矢印: 下 53">
            <a:extLst>
              <a:ext uri="{FF2B5EF4-FFF2-40B4-BE49-F238E27FC236}">
                <a16:creationId xmlns:a16="http://schemas.microsoft.com/office/drawing/2014/main" id="{340F5DCA-3AA0-487A-80DA-64D4E9DB7A34}"/>
              </a:ext>
            </a:extLst>
          </p:cNvPr>
          <p:cNvSpPr/>
          <p:nvPr/>
        </p:nvSpPr>
        <p:spPr>
          <a:xfrm rot="16200000">
            <a:off x="6035236" y="2796438"/>
            <a:ext cx="322706" cy="242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矢印: 下 54">
            <a:extLst>
              <a:ext uri="{FF2B5EF4-FFF2-40B4-BE49-F238E27FC236}">
                <a16:creationId xmlns:a16="http://schemas.microsoft.com/office/drawing/2014/main" id="{A0C222BE-9646-40C4-9D8A-C016EAFDC3A4}"/>
              </a:ext>
            </a:extLst>
          </p:cNvPr>
          <p:cNvSpPr/>
          <p:nvPr/>
        </p:nvSpPr>
        <p:spPr>
          <a:xfrm rot="14842915">
            <a:off x="7157803" y="2637388"/>
            <a:ext cx="322706" cy="242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8323DF51-E9D7-46F6-B471-8F722C3AE25D}"/>
              </a:ext>
            </a:extLst>
          </p:cNvPr>
          <p:cNvCxnSpPr>
            <a:cxnSpLocks/>
          </p:cNvCxnSpPr>
          <p:nvPr/>
        </p:nvCxnSpPr>
        <p:spPr>
          <a:xfrm flipH="1">
            <a:off x="5948444" y="2279830"/>
            <a:ext cx="457398" cy="375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9FD4085-BA64-4943-B4AE-EAAEF8291894}"/>
              </a:ext>
            </a:extLst>
          </p:cNvPr>
          <p:cNvSpPr txBox="1"/>
          <p:nvPr/>
        </p:nvSpPr>
        <p:spPr>
          <a:xfrm>
            <a:off x="5818048" y="1985906"/>
            <a:ext cx="1756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SiC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layer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1362AF2-E6B7-43C8-83C6-1DDDB9B7E727}"/>
              </a:ext>
            </a:extLst>
          </p:cNvPr>
          <p:cNvSpPr txBox="1"/>
          <p:nvPr/>
        </p:nvSpPr>
        <p:spPr>
          <a:xfrm>
            <a:off x="710865" y="3989378"/>
            <a:ext cx="2618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Burn process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DCC75F20-8229-4978-A763-2389749059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246" t="45031" r="1" b="8933"/>
          <a:stretch/>
        </p:blipFill>
        <p:spPr>
          <a:xfrm>
            <a:off x="599303" y="4415506"/>
            <a:ext cx="737838" cy="1204630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B26B765E-B6A1-498E-9E29-65BBB216BB60}"/>
              </a:ext>
            </a:extLst>
          </p:cNvPr>
          <p:cNvGrpSpPr/>
          <p:nvPr/>
        </p:nvGrpSpPr>
        <p:grpSpPr>
          <a:xfrm>
            <a:off x="2139453" y="4842420"/>
            <a:ext cx="780235" cy="780235"/>
            <a:chOff x="7118264" y="4040665"/>
            <a:chExt cx="780235" cy="780235"/>
          </a:xfrm>
        </p:grpSpPr>
        <p:sp>
          <p:nvSpPr>
            <p:cNvPr id="67" name="楕円 66">
              <a:extLst>
                <a:ext uri="{FF2B5EF4-FFF2-40B4-BE49-F238E27FC236}">
                  <a16:creationId xmlns:a16="http://schemas.microsoft.com/office/drawing/2014/main" id="{5817581E-9592-4AA3-98F1-B6A1703B5153}"/>
                </a:ext>
              </a:extLst>
            </p:cNvPr>
            <p:cNvSpPr/>
            <p:nvPr/>
          </p:nvSpPr>
          <p:spPr>
            <a:xfrm>
              <a:off x="7118264" y="4040665"/>
              <a:ext cx="780235" cy="78023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8277AD1D-8E41-4EAE-8FB2-A9DCBD79903E}"/>
                </a:ext>
              </a:extLst>
            </p:cNvPr>
            <p:cNvSpPr/>
            <p:nvPr/>
          </p:nvSpPr>
          <p:spPr>
            <a:xfrm>
              <a:off x="7156778" y="4082008"/>
              <a:ext cx="704526" cy="7045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45D18BB2-BF2E-44A4-B18D-80FA85988413}"/>
                </a:ext>
              </a:extLst>
            </p:cNvPr>
            <p:cNvSpPr/>
            <p:nvPr/>
          </p:nvSpPr>
          <p:spPr>
            <a:xfrm>
              <a:off x="7199341" y="4121742"/>
              <a:ext cx="618079" cy="6180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楕円 69">
              <a:extLst>
                <a:ext uri="{FF2B5EF4-FFF2-40B4-BE49-F238E27FC236}">
                  <a16:creationId xmlns:a16="http://schemas.microsoft.com/office/drawing/2014/main" id="{E4B851CE-A76C-426A-9E78-79F33D4FEBC1}"/>
                </a:ext>
              </a:extLst>
            </p:cNvPr>
            <p:cNvSpPr/>
            <p:nvPr/>
          </p:nvSpPr>
          <p:spPr>
            <a:xfrm>
              <a:off x="7292380" y="4216238"/>
              <a:ext cx="432000" cy="43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w="216000" h="216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矢印: 右 47">
            <a:extLst>
              <a:ext uri="{FF2B5EF4-FFF2-40B4-BE49-F238E27FC236}">
                <a16:creationId xmlns:a16="http://schemas.microsoft.com/office/drawing/2014/main" id="{0C3A2A4D-224B-4B9D-A2C5-2B6C69D013A3}"/>
              </a:ext>
            </a:extLst>
          </p:cNvPr>
          <p:cNvSpPr/>
          <p:nvPr/>
        </p:nvSpPr>
        <p:spPr>
          <a:xfrm>
            <a:off x="1571456" y="4907457"/>
            <a:ext cx="328246" cy="424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D6CB1E0B-4F2B-4449-BFF5-2BDEC31AE1ED}"/>
              </a:ext>
            </a:extLst>
          </p:cNvPr>
          <p:cNvCxnSpPr>
            <a:cxnSpLocks/>
          </p:cNvCxnSpPr>
          <p:nvPr/>
        </p:nvCxnSpPr>
        <p:spPr>
          <a:xfrm flipH="1">
            <a:off x="2710017" y="4606385"/>
            <a:ext cx="35552" cy="25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EF4FAF98-DB44-4978-A3EA-A63E8FFD18CA}"/>
              </a:ext>
            </a:extLst>
          </p:cNvPr>
          <p:cNvSpPr txBox="1"/>
          <p:nvPr/>
        </p:nvSpPr>
        <p:spPr>
          <a:xfrm>
            <a:off x="1572212" y="4257413"/>
            <a:ext cx="1756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SiC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layer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A36E4C5-564A-4EFC-B2AA-A53403C07B66}"/>
              </a:ext>
            </a:extLst>
          </p:cNvPr>
          <p:cNvSpPr txBox="1"/>
          <p:nvPr/>
        </p:nvSpPr>
        <p:spPr>
          <a:xfrm>
            <a:off x="35434" y="5642164"/>
            <a:ext cx="516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Carbon material is </a:t>
            </a:r>
          </a:p>
          <a:p>
            <a:pPr marL="360363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removed by burning.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7DD194C-D550-47B2-9F5A-A0691009E565}"/>
              </a:ext>
            </a:extLst>
          </p:cNvPr>
          <p:cNvSpPr txBox="1"/>
          <p:nvPr/>
        </p:nvSpPr>
        <p:spPr>
          <a:xfrm>
            <a:off x="2944133" y="3966192"/>
            <a:ext cx="3752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SiC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layer crash process</a:t>
            </a: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3FBDFCB8-CF6D-4DB5-9296-6E8685435B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57" y="4324472"/>
            <a:ext cx="1219187" cy="1403215"/>
          </a:xfrm>
          <a:prstGeom prst="rect">
            <a:avLst/>
          </a:prstGeom>
        </p:spPr>
      </p:pic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1DC3F778-FCBA-489F-88B5-1054C781A7C3}"/>
              </a:ext>
            </a:extLst>
          </p:cNvPr>
          <p:cNvGrpSpPr/>
          <p:nvPr/>
        </p:nvGrpSpPr>
        <p:grpSpPr>
          <a:xfrm>
            <a:off x="4666760" y="4276367"/>
            <a:ext cx="780235" cy="780235"/>
            <a:chOff x="7118264" y="4040665"/>
            <a:chExt cx="780235" cy="780235"/>
          </a:xfrm>
        </p:grpSpPr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237D2D80-0265-4466-84E1-7234FD0C4E0F}"/>
                </a:ext>
              </a:extLst>
            </p:cNvPr>
            <p:cNvSpPr/>
            <p:nvPr/>
          </p:nvSpPr>
          <p:spPr>
            <a:xfrm>
              <a:off x="7118264" y="4040665"/>
              <a:ext cx="780235" cy="78023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3C3EC476-7BEC-40EE-A77F-5BB9F4F131A1}"/>
                </a:ext>
              </a:extLst>
            </p:cNvPr>
            <p:cNvSpPr/>
            <p:nvPr/>
          </p:nvSpPr>
          <p:spPr>
            <a:xfrm>
              <a:off x="7156778" y="4082008"/>
              <a:ext cx="704526" cy="7045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DD34905C-59CF-4EC1-9307-0FF261C815E7}"/>
                </a:ext>
              </a:extLst>
            </p:cNvPr>
            <p:cNvSpPr/>
            <p:nvPr/>
          </p:nvSpPr>
          <p:spPr>
            <a:xfrm>
              <a:off x="7199341" y="4121742"/>
              <a:ext cx="618079" cy="6180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C74D4394-AC46-4CD8-8A08-3FB28043D069}"/>
                </a:ext>
              </a:extLst>
            </p:cNvPr>
            <p:cNvSpPr/>
            <p:nvPr/>
          </p:nvSpPr>
          <p:spPr>
            <a:xfrm>
              <a:off x="7292380" y="4216238"/>
              <a:ext cx="432000" cy="43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w="216000" h="216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6AE55F2D-966C-4872-8C78-B5EACC3601B4}"/>
              </a:ext>
            </a:extLst>
          </p:cNvPr>
          <p:cNvGrpSpPr/>
          <p:nvPr/>
        </p:nvGrpSpPr>
        <p:grpSpPr>
          <a:xfrm>
            <a:off x="5421814" y="4993966"/>
            <a:ext cx="704526" cy="704526"/>
            <a:chOff x="7156778" y="4082008"/>
            <a:chExt cx="704526" cy="704526"/>
          </a:xfrm>
        </p:grpSpPr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F8F6D34F-1D06-4FAD-8CC8-9C24013E9044}"/>
                </a:ext>
              </a:extLst>
            </p:cNvPr>
            <p:cNvSpPr/>
            <p:nvPr/>
          </p:nvSpPr>
          <p:spPr>
            <a:xfrm>
              <a:off x="7156778" y="4082008"/>
              <a:ext cx="704526" cy="7045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9B18AB3C-0333-43A2-8280-D9449206FBE2}"/>
                </a:ext>
              </a:extLst>
            </p:cNvPr>
            <p:cNvSpPr/>
            <p:nvPr/>
          </p:nvSpPr>
          <p:spPr>
            <a:xfrm>
              <a:off x="7199341" y="4121742"/>
              <a:ext cx="618079" cy="6180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A2C67645-A0F7-44EA-982E-A749E00555DB}"/>
                </a:ext>
              </a:extLst>
            </p:cNvPr>
            <p:cNvSpPr/>
            <p:nvPr/>
          </p:nvSpPr>
          <p:spPr>
            <a:xfrm>
              <a:off x="7292380" y="4216238"/>
              <a:ext cx="432000" cy="43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w="216000" h="216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8" name="矢印: 下 87">
            <a:extLst>
              <a:ext uri="{FF2B5EF4-FFF2-40B4-BE49-F238E27FC236}">
                <a16:creationId xmlns:a16="http://schemas.microsoft.com/office/drawing/2014/main" id="{F4ACCDFC-8A85-4355-A0FC-0DA274429657}"/>
              </a:ext>
            </a:extLst>
          </p:cNvPr>
          <p:cNvSpPr/>
          <p:nvPr/>
        </p:nvSpPr>
        <p:spPr>
          <a:xfrm rot="18497684">
            <a:off x="5271934" y="4950792"/>
            <a:ext cx="322706" cy="122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C2F0A8F-C7DE-4B39-A0EC-EC4F238ADD01}"/>
              </a:ext>
            </a:extLst>
          </p:cNvPr>
          <p:cNvSpPr txBox="1"/>
          <p:nvPr/>
        </p:nvSpPr>
        <p:spPr>
          <a:xfrm>
            <a:off x="2992509" y="5594508"/>
            <a:ext cx="3582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SiC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layer </a:t>
            </a:r>
          </a:p>
          <a:p>
            <a:pPr marL="360363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  is mechanically crashed. 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8E360EF4-DB5F-4C60-AEC0-0C85E4E79BEE}"/>
              </a:ext>
            </a:extLst>
          </p:cNvPr>
          <p:cNvSpPr txBox="1"/>
          <p:nvPr/>
        </p:nvSpPr>
        <p:spPr>
          <a:xfrm>
            <a:off x="6239223" y="4003268"/>
            <a:ext cx="3752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Reburn process</a:t>
            </a:r>
          </a:p>
        </p:txBody>
      </p: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BEAF185B-A65C-4910-ADEC-44868812BFFF}"/>
              </a:ext>
            </a:extLst>
          </p:cNvPr>
          <p:cNvGrpSpPr/>
          <p:nvPr/>
        </p:nvGrpSpPr>
        <p:grpSpPr>
          <a:xfrm>
            <a:off x="6725724" y="4699865"/>
            <a:ext cx="704526" cy="704526"/>
            <a:chOff x="7156778" y="4082008"/>
            <a:chExt cx="704526" cy="704526"/>
          </a:xfrm>
        </p:grpSpPr>
        <p:sp>
          <p:nvSpPr>
            <p:cNvPr id="101" name="楕円 100">
              <a:extLst>
                <a:ext uri="{FF2B5EF4-FFF2-40B4-BE49-F238E27FC236}">
                  <a16:creationId xmlns:a16="http://schemas.microsoft.com/office/drawing/2014/main" id="{934872A4-DFC8-45E2-99B6-2A47493E4E1B}"/>
                </a:ext>
              </a:extLst>
            </p:cNvPr>
            <p:cNvSpPr/>
            <p:nvPr/>
          </p:nvSpPr>
          <p:spPr>
            <a:xfrm>
              <a:off x="7156778" y="4082008"/>
              <a:ext cx="704526" cy="7045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楕円 101">
              <a:extLst>
                <a:ext uri="{FF2B5EF4-FFF2-40B4-BE49-F238E27FC236}">
                  <a16:creationId xmlns:a16="http://schemas.microsoft.com/office/drawing/2014/main" id="{DB8CC673-E926-4588-A13D-D9390902E1D5}"/>
                </a:ext>
              </a:extLst>
            </p:cNvPr>
            <p:cNvSpPr/>
            <p:nvPr/>
          </p:nvSpPr>
          <p:spPr>
            <a:xfrm>
              <a:off x="7199341" y="4121742"/>
              <a:ext cx="618079" cy="6180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楕円 102">
              <a:extLst>
                <a:ext uri="{FF2B5EF4-FFF2-40B4-BE49-F238E27FC236}">
                  <a16:creationId xmlns:a16="http://schemas.microsoft.com/office/drawing/2014/main" id="{72D17665-E435-4037-86B2-B7FAB373686B}"/>
                </a:ext>
              </a:extLst>
            </p:cNvPr>
            <p:cNvSpPr/>
            <p:nvPr/>
          </p:nvSpPr>
          <p:spPr>
            <a:xfrm>
              <a:off x="7292380" y="4216238"/>
              <a:ext cx="432000" cy="43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w="216000" h="216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" name="矢印: 下 103">
            <a:extLst>
              <a:ext uri="{FF2B5EF4-FFF2-40B4-BE49-F238E27FC236}">
                <a16:creationId xmlns:a16="http://schemas.microsoft.com/office/drawing/2014/main" id="{1863FF27-207F-4225-80E9-D28E5F4A4457}"/>
              </a:ext>
            </a:extLst>
          </p:cNvPr>
          <p:cNvSpPr/>
          <p:nvPr/>
        </p:nvSpPr>
        <p:spPr>
          <a:xfrm rot="16200000">
            <a:off x="7436433" y="4977152"/>
            <a:ext cx="322706" cy="242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>
            <a:extLst>
              <a:ext uri="{FF2B5EF4-FFF2-40B4-BE49-F238E27FC236}">
                <a16:creationId xmlns:a16="http://schemas.microsoft.com/office/drawing/2014/main" id="{D7A64EE7-1186-43AC-9B31-957BDC19533A}"/>
              </a:ext>
            </a:extLst>
          </p:cNvPr>
          <p:cNvSpPr/>
          <p:nvPr/>
        </p:nvSpPr>
        <p:spPr>
          <a:xfrm>
            <a:off x="8054626" y="4825726"/>
            <a:ext cx="432000" cy="43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216000" h="216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31D28497-AA3D-4850-AEB7-30C3946C2578}"/>
              </a:ext>
            </a:extLst>
          </p:cNvPr>
          <p:cNvSpPr txBox="1"/>
          <p:nvPr/>
        </p:nvSpPr>
        <p:spPr>
          <a:xfrm>
            <a:off x="6332033" y="5594508"/>
            <a:ext cx="3465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Carbon layer is  </a:t>
            </a:r>
          </a:p>
          <a:p>
            <a:pPr marL="360363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removed by burning.</a:t>
            </a: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D3E35B01-E318-4D2F-ABC3-F6DD73FA83F8}"/>
              </a:ext>
            </a:extLst>
          </p:cNvPr>
          <p:cNvSpPr txBox="1"/>
          <p:nvPr/>
        </p:nvSpPr>
        <p:spPr>
          <a:xfrm>
            <a:off x="85823" y="6201913"/>
            <a:ext cx="9734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Nuclear Fuel Industries, Ltd. have used these technology to recover uranium </a:t>
            </a:r>
          </a:p>
          <a:p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from failure products.</a:t>
            </a:r>
            <a:endParaRPr lang="ja-JP" altLang="en-US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矢印: 下 91">
            <a:extLst>
              <a:ext uri="{FF2B5EF4-FFF2-40B4-BE49-F238E27FC236}">
                <a16:creationId xmlns:a16="http://schemas.microsoft.com/office/drawing/2014/main" id="{91BE5F99-10A7-455C-9C6B-BC272347A1D9}"/>
              </a:ext>
            </a:extLst>
          </p:cNvPr>
          <p:cNvSpPr/>
          <p:nvPr/>
        </p:nvSpPr>
        <p:spPr>
          <a:xfrm>
            <a:off x="8895480" y="3588258"/>
            <a:ext cx="333518" cy="145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F668BC04-2473-4AF8-A7AC-3D8BB2E701B7}"/>
              </a:ext>
            </a:extLst>
          </p:cNvPr>
          <p:cNvSpPr txBox="1"/>
          <p:nvPr/>
        </p:nvSpPr>
        <p:spPr>
          <a:xfrm>
            <a:off x="7039879" y="3692044"/>
            <a:ext cx="2978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Rokkasyo Reprocessing Plant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2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スライド番号プレースホルダー 65">
            <a:extLst>
              <a:ext uri="{FF2B5EF4-FFF2-40B4-BE49-F238E27FC236}">
                <a16:creationId xmlns:a16="http://schemas.microsoft.com/office/drawing/2014/main" id="{9589E1B1-76B9-4719-84EF-EF128908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4600" y="6492876"/>
            <a:ext cx="2311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83D6-99F2-47D4-9B83-244823F058CF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E133FED-06D2-4FB7-9F5E-8F627D675EBD}"/>
              </a:ext>
            </a:extLst>
          </p:cNvPr>
          <p:cNvSpPr txBox="1"/>
          <p:nvPr/>
        </p:nvSpPr>
        <p:spPr>
          <a:xfrm>
            <a:off x="449825" y="31971"/>
            <a:ext cx="95163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Advantage of Japanese Head-End Process </a:t>
            </a:r>
            <a:endParaRPr kumimoji="1" lang="ja-JP" altLang="en-US" sz="2800" b="1" dirty="0"/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B77948F-91FC-43FC-96F3-63E3E4F5ADEF}"/>
              </a:ext>
            </a:extLst>
          </p:cNvPr>
          <p:cNvCxnSpPr>
            <a:cxnSpLocks/>
          </p:cNvCxnSpPr>
          <p:nvPr/>
        </p:nvCxnSpPr>
        <p:spPr>
          <a:xfrm>
            <a:off x="1561119" y="584154"/>
            <a:ext cx="834488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1">
            <a:extLst>
              <a:ext uri="{FF2B5EF4-FFF2-40B4-BE49-F238E27FC236}">
                <a16:creationId xmlns:a16="http://schemas.microsoft.com/office/drawing/2014/main" id="{27C102B6-6E06-46C1-9748-3A50779D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0" y="77779"/>
            <a:ext cx="1230889" cy="56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FF4B483E-28C4-462A-BDFC-079E5202FBB7}"/>
              </a:ext>
            </a:extLst>
          </p:cNvPr>
          <p:cNvSpPr txBox="1"/>
          <p:nvPr/>
        </p:nvSpPr>
        <p:spPr>
          <a:xfrm>
            <a:off x="17395" y="813381"/>
            <a:ext cx="9871210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IAEA-TECDOC-1645 concludes that HTGR spent fuel reprocessing is challenging </a:t>
            </a:r>
          </a:p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by referring Dr. </a:t>
            </a:r>
            <a:r>
              <a:rPr kumimoji="1"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Greneche’s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opinion. </a:t>
            </a:r>
          </a:p>
          <a:p>
            <a:pPr marL="360363">
              <a:spcBef>
                <a:spcPts val="600"/>
              </a:spcBef>
            </a:pP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Ref.: </a:t>
            </a:r>
            <a:r>
              <a:rPr kumimoji="1"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Greneche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, D., Masson, M., Brossard, P., “The Reprocessing Issue for HTR Fuels: An assessment of Its Interest and Its Feasibility”, Global 2003 Conference, New Orleans, LA November, 2003.</a:t>
            </a:r>
          </a:p>
          <a:p>
            <a:pPr marL="360363">
              <a:spcBef>
                <a:spcPts val="600"/>
              </a:spcBef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EE1D904-B250-4100-AF5E-389C1ED0902A}"/>
              </a:ext>
            </a:extLst>
          </p:cNvPr>
          <p:cNvSpPr txBox="1"/>
          <p:nvPr/>
        </p:nvSpPr>
        <p:spPr>
          <a:xfrm>
            <a:off x="17395" y="2173279"/>
            <a:ext cx="500008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He referred to </a:t>
            </a:r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Oak Ridge grinding technology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, which crashes </a:t>
            </a:r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whole fuel block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</a:p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The waste amount is increase and recovery ratio become worse.</a:t>
            </a:r>
          </a:p>
          <a:p>
            <a:pPr marL="360363">
              <a:spcBef>
                <a:spcPts val="600"/>
              </a:spcBef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659C46-D89F-4B42-825C-496D98506138}"/>
              </a:ext>
            </a:extLst>
          </p:cNvPr>
          <p:cNvSpPr txBox="1"/>
          <p:nvPr/>
        </p:nvSpPr>
        <p:spPr>
          <a:xfrm>
            <a:off x="17395" y="5971299"/>
            <a:ext cx="9639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Japanese head-end process reduces waste amount with high recovery ratio. 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D133367-D3F5-4971-A25D-31C874676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955" y="2025999"/>
            <a:ext cx="4277360" cy="3030727"/>
          </a:xfrm>
          <a:prstGeom prst="rect">
            <a:avLst/>
          </a:prstGeom>
        </p:spPr>
      </p:pic>
      <p:sp>
        <p:nvSpPr>
          <p:cNvPr id="2" name="矢印: 上下 1">
            <a:extLst>
              <a:ext uri="{FF2B5EF4-FFF2-40B4-BE49-F238E27FC236}">
                <a16:creationId xmlns:a16="http://schemas.microsoft.com/office/drawing/2014/main" id="{5149B126-EEDE-4659-AB4C-48FA4341B9EE}"/>
              </a:ext>
            </a:extLst>
          </p:cNvPr>
          <p:cNvSpPr/>
          <p:nvPr/>
        </p:nvSpPr>
        <p:spPr>
          <a:xfrm>
            <a:off x="2282975" y="3883157"/>
            <a:ext cx="578339" cy="571050"/>
          </a:xfrm>
          <a:prstGeom prst="upDownArrow">
            <a:avLst>
              <a:gd name="adj1" fmla="val 31081"/>
              <a:gd name="adj2" fmla="val 25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7A36740-B87D-4310-9CAD-DAD5132EBB41}"/>
              </a:ext>
            </a:extLst>
          </p:cNvPr>
          <p:cNvGrpSpPr/>
          <p:nvPr/>
        </p:nvGrpSpPr>
        <p:grpSpPr>
          <a:xfrm>
            <a:off x="3410771" y="3696773"/>
            <a:ext cx="1961372" cy="2202788"/>
            <a:chOff x="1477956" y="1285972"/>
            <a:chExt cx="3595283" cy="4286056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D0C8502-5C37-4DB1-A520-1DADA2C511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11"/>
            <a:stretch/>
          </p:blipFill>
          <p:spPr bwMode="auto">
            <a:xfrm>
              <a:off x="1477956" y="1285972"/>
              <a:ext cx="3595283" cy="4286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24313BC8-8DB4-4F2A-902F-AE48A26A3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720" y="1595491"/>
              <a:ext cx="1512168" cy="790390"/>
            </a:xfrm>
            <a:prstGeom prst="rect">
              <a:avLst/>
            </a:prstGeom>
          </p:spPr>
        </p:pic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F0FE986-88C6-4985-B3BF-4BC926910053}"/>
              </a:ext>
            </a:extLst>
          </p:cNvPr>
          <p:cNvSpPr/>
          <p:nvPr/>
        </p:nvSpPr>
        <p:spPr>
          <a:xfrm>
            <a:off x="3126154" y="5611816"/>
            <a:ext cx="2081869" cy="343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A33FFA8-EEDC-4D30-AC95-69E513868D11}"/>
              </a:ext>
            </a:extLst>
          </p:cNvPr>
          <p:cNvSpPr txBox="1"/>
          <p:nvPr/>
        </p:nvSpPr>
        <p:spPr>
          <a:xfrm>
            <a:off x="-47082" y="4553342"/>
            <a:ext cx="5000082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To conquer this problem,</a:t>
            </a:r>
          </a:p>
          <a:p>
            <a:pPr marL="360363">
              <a:spcBef>
                <a:spcPts val="600"/>
              </a:spcBef>
            </a:pPr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Japan select the pin-in-</a:t>
            </a:r>
          </a:p>
          <a:p>
            <a:pPr marL="360363">
              <a:spcBef>
                <a:spcPts val="600"/>
              </a:spcBef>
            </a:pPr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block type fuel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</a:p>
          <a:p>
            <a:pPr marL="360363">
              <a:spcBef>
                <a:spcPts val="600"/>
              </a:spcBef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AFA9BEF-2D67-442B-B047-E4ECFF62974B}"/>
              </a:ext>
            </a:extLst>
          </p:cNvPr>
          <p:cNvSpPr txBox="1"/>
          <p:nvPr/>
        </p:nvSpPr>
        <p:spPr>
          <a:xfrm>
            <a:off x="5094559" y="4985463"/>
            <a:ext cx="50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Oak Ridge grinding technology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80432F0-1C5F-4FF6-B5BB-EDBC1AE355CB}"/>
              </a:ext>
            </a:extLst>
          </p:cNvPr>
          <p:cNvSpPr txBox="1"/>
          <p:nvPr/>
        </p:nvSpPr>
        <p:spPr>
          <a:xfrm>
            <a:off x="2594518" y="5583114"/>
            <a:ext cx="50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Pin-in-block type fuel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911406-7C47-4002-B6A2-36AC6250B9F8}"/>
              </a:ext>
            </a:extLst>
          </p:cNvPr>
          <p:cNvSpPr/>
          <p:nvPr/>
        </p:nvSpPr>
        <p:spPr>
          <a:xfrm>
            <a:off x="5814646" y="2025999"/>
            <a:ext cx="500185" cy="53919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CA0247E-166B-409B-9EED-D22081EE0522}"/>
              </a:ext>
            </a:extLst>
          </p:cNvPr>
          <p:cNvCxnSpPr/>
          <p:nvPr/>
        </p:nvCxnSpPr>
        <p:spPr>
          <a:xfrm flipH="1">
            <a:off x="6447692" y="1992710"/>
            <a:ext cx="359508" cy="194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8266EFB-D21A-4361-920E-945AD526F41A}"/>
              </a:ext>
            </a:extLst>
          </p:cNvPr>
          <p:cNvSpPr txBox="1"/>
          <p:nvPr/>
        </p:nvSpPr>
        <p:spPr>
          <a:xfrm>
            <a:off x="6367077" y="1734520"/>
            <a:ext cx="2196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Fuel block</a:t>
            </a:r>
          </a:p>
        </p:txBody>
      </p:sp>
    </p:spTree>
    <p:extLst>
      <p:ext uri="{BB962C8B-B14F-4D97-AF65-F5344CB8AC3E}">
        <p14:creationId xmlns:p14="http://schemas.microsoft.com/office/powerpoint/2010/main" val="24703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スライド番号プレースホルダー 65">
            <a:extLst>
              <a:ext uri="{FF2B5EF4-FFF2-40B4-BE49-F238E27FC236}">
                <a16:creationId xmlns:a16="http://schemas.microsoft.com/office/drawing/2014/main" id="{9589E1B1-76B9-4719-84EF-EF128908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4600" y="6492876"/>
            <a:ext cx="2311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83D6-99F2-47D4-9B83-244823F058CF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E133FED-06D2-4FB7-9F5E-8F627D675EBD}"/>
              </a:ext>
            </a:extLst>
          </p:cNvPr>
          <p:cNvSpPr txBox="1"/>
          <p:nvPr/>
        </p:nvSpPr>
        <p:spPr>
          <a:xfrm>
            <a:off x="542003" y="36366"/>
            <a:ext cx="94352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History of Disposal Technologies Development</a:t>
            </a:r>
            <a:endParaRPr kumimoji="1" lang="ja-JP" altLang="en-US" sz="2800" b="1" dirty="0"/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B77948F-91FC-43FC-96F3-63E3E4F5ADEF}"/>
              </a:ext>
            </a:extLst>
          </p:cNvPr>
          <p:cNvCxnSpPr>
            <a:cxnSpLocks/>
          </p:cNvCxnSpPr>
          <p:nvPr/>
        </p:nvCxnSpPr>
        <p:spPr>
          <a:xfrm>
            <a:off x="1561119" y="584154"/>
            <a:ext cx="834488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1">
            <a:extLst>
              <a:ext uri="{FF2B5EF4-FFF2-40B4-BE49-F238E27FC236}">
                <a16:creationId xmlns:a16="http://schemas.microsoft.com/office/drawing/2014/main" id="{27C102B6-6E06-46C1-9748-3A50779D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0" y="77779"/>
            <a:ext cx="1230889" cy="56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FF4B483E-28C4-462A-BDFC-079E5202FBB7}"/>
              </a:ext>
            </a:extLst>
          </p:cNvPr>
          <p:cNvSpPr txBox="1"/>
          <p:nvPr/>
        </p:nvSpPr>
        <p:spPr>
          <a:xfrm>
            <a:off x="17395" y="1230224"/>
            <a:ext cx="9871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Japan had developed the disposal technologies based on Swedish technologies.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8C3EAD2-2DD3-457E-A7A9-9B55918B3EB8}"/>
              </a:ext>
            </a:extLst>
          </p:cNvPr>
          <p:cNvSpPr txBox="1"/>
          <p:nvPr/>
        </p:nvSpPr>
        <p:spPr>
          <a:xfrm>
            <a:off x="0" y="739596"/>
            <a:ext cx="1868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History</a:t>
            </a:r>
            <a:r>
              <a:rPr kumimoji="1"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　    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EE1D904-B250-4100-AF5E-389C1ED0902A}"/>
              </a:ext>
            </a:extLst>
          </p:cNvPr>
          <p:cNvSpPr txBox="1"/>
          <p:nvPr/>
        </p:nvSpPr>
        <p:spPr>
          <a:xfrm>
            <a:off x="17395" y="5475531"/>
            <a:ext cx="9639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Japan has completed the geological disposal technologies.</a:t>
            </a: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11436B66-5006-41A3-847A-03BF91AA9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47979"/>
              </p:ext>
            </p:extLst>
          </p:nvPr>
        </p:nvGraphicFramePr>
        <p:xfrm>
          <a:off x="266080" y="1592880"/>
          <a:ext cx="9319214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785">
                  <a:extLst>
                    <a:ext uri="{9D8B030D-6E8A-4147-A177-3AD203B41FA5}">
                      <a16:colId xmlns:a16="http://schemas.microsoft.com/office/drawing/2014/main" val="1253372801"/>
                    </a:ext>
                  </a:extLst>
                </a:gridCol>
                <a:gridCol w="1037528">
                  <a:extLst>
                    <a:ext uri="{9D8B030D-6E8A-4147-A177-3AD203B41FA5}">
                      <a16:colId xmlns:a16="http://schemas.microsoft.com/office/drawing/2014/main" val="1970061306"/>
                    </a:ext>
                  </a:extLst>
                </a:gridCol>
                <a:gridCol w="3237936">
                  <a:extLst>
                    <a:ext uri="{9D8B030D-6E8A-4147-A177-3AD203B41FA5}">
                      <a16:colId xmlns:a16="http://schemas.microsoft.com/office/drawing/2014/main" val="3518511595"/>
                    </a:ext>
                  </a:extLst>
                </a:gridCol>
                <a:gridCol w="4130965">
                  <a:extLst>
                    <a:ext uri="{9D8B030D-6E8A-4147-A177-3AD203B41FA5}">
                      <a16:colId xmlns:a16="http://schemas.microsoft.com/office/drawing/2014/main" val="1966764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Time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Sweden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Japan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Remarks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4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1970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LWR operation started.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Tsuruga</a:t>
                      </a:r>
                      <a:r>
                        <a:rPr kumimoji="1" lang="en-US" altLang="ja-JP" dirty="0"/>
                        <a:t> (BWR), Hamaoka (PWR)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440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1976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Disposal study started.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By government’s decision. 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1983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KBS-3 concept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Svensk</a:t>
                      </a:r>
                      <a:r>
                        <a:rPr kumimoji="1" lang="en-US" altLang="ja-JP" dirty="0"/>
                        <a:t> </a:t>
                      </a:r>
                      <a:r>
                        <a:rPr kumimoji="1" lang="en-US" altLang="ja-JP" dirty="0" err="1"/>
                        <a:t>Kärnbränslehantering</a:t>
                      </a:r>
                      <a:r>
                        <a:rPr kumimoji="1" lang="en-US" altLang="ja-JP"/>
                        <a:t> AB (SKB) </a:t>
                      </a:r>
                      <a:r>
                        <a:rPr kumimoji="1" lang="en-US" altLang="ja-JP" dirty="0"/>
                        <a:t>proposed a multiple barriers concept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556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1991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First FS, H3 was performed.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FS for vitrified waste disposal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55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Second FS, H12 was performed.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FS for vitrified waste disposal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45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Final disposal law was decided.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NUMO, utility of disposal, was organized.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55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Full scale Engineered Barrie System (EBS) demonstration was performed in </a:t>
                      </a:r>
                      <a:r>
                        <a:rPr kumimoji="1" lang="en-US" altLang="ja-JP" dirty="0" err="1"/>
                        <a:t>Horonobe</a:t>
                      </a:r>
                      <a:r>
                        <a:rPr kumimoji="1" lang="en-US" altLang="ja-JP" dirty="0"/>
                        <a:t>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If RRP started operation in 2000, the vitrified waste should be disposed of after cooling 50 years.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624288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659C46-D89F-4B42-825C-496D98506138}"/>
              </a:ext>
            </a:extLst>
          </p:cNvPr>
          <p:cNvSpPr txBox="1"/>
          <p:nvPr/>
        </p:nvSpPr>
        <p:spPr>
          <a:xfrm>
            <a:off x="17395" y="6039546"/>
            <a:ext cx="9639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 HTGR waste disposal, there is no difference when the vitrified waste is disposed of.</a:t>
            </a:r>
          </a:p>
        </p:txBody>
      </p:sp>
      <p:sp>
        <p:nvSpPr>
          <p:cNvPr id="4" name="矢印: 折線 3">
            <a:extLst>
              <a:ext uri="{FF2B5EF4-FFF2-40B4-BE49-F238E27FC236}">
                <a16:creationId xmlns:a16="http://schemas.microsoft.com/office/drawing/2014/main" id="{61296F71-7D38-4E29-8138-B530759E3177}"/>
              </a:ext>
            </a:extLst>
          </p:cNvPr>
          <p:cNvSpPr/>
          <p:nvPr/>
        </p:nvSpPr>
        <p:spPr>
          <a:xfrm rot="5400000">
            <a:off x="2311919" y="2985569"/>
            <a:ext cx="252660" cy="3693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7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スライド番号プレースホルダー 65">
            <a:extLst>
              <a:ext uri="{FF2B5EF4-FFF2-40B4-BE49-F238E27FC236}">
                <a16:creationId xmlns:a16="http://schemas.microsoft.com/office/drawing/2014/main" id="{9589E1B1-76B9-4719-84EF-EF128908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4600" y="6492876"/>
            <a:ext cx="2311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83D6-99F2-47D4-9B83-244823F058CF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E133FED-06D2-4FB7-9F5E-8F627D675EBD}"/>
              </a:ext>
            </a:extLst>
          </p:cNvPr>
          <p:cNvSpPr txBox="1"/>
          <p:nvPr/>
        </p:nvSpPr>
        <p:spPr>
          <a:xfrm>
            <a:off x="542003" y="36366"/>
            <a:ext cx="94352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Direct disposal of HTGR Spent Fuel</a:t>
            </a:r>
            <a:endParaRPr kumimoji="1" lang="ja-JP" altLang="en-US" sz="2800" b="1" dirty="0"/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B77948F-91FC-43FC-96F3-63E3E4F5ADEF}"/>
              </a:ext>
            </a:extLst>
          </p:cNvPr>
          <p:cNvCxnSpPr>
            <a:cxnSpLocks/>
          </p:cNvCxnSpPr>
          <p:nvPr/>
        </p:nvCxnSpPr>
        <p:spPr>
          <a:xfrm>
            <a:off x="1561119" y="584154"/>
            <a:ext cx="834488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1">
            <a:extLst>
              <a:ext uri="{FF2B5EF4-FFF2-40B4-BE49-F238E27FC236}">
                <a16:creationId xmlns:a16="http://schemas.microsoft.com/office/drawing/2014/main" id="{27C102B6-6E06-46C1-9748-3A50779D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0" y="77779"/>
            <a:ext cx="1230889" cy="56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FF4B483E-28C4-462A-BDFC-079E5202FBB7}"/>
              </a:ext>
            </a:extLst>
          </p:cNvPr>
          <p:cNvSpPr txBox="1"/>
          <p:nvPr/>
        </p:nvSpPr>
        <p:spPr>
          <a:xfrm>
            <a:off x="34790" y="679801"/>
            <a:ext cx="98712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The investigation of direct disposal of LWR spent fuel has been also performed as a option in Japan. Basically, there is no technical gap between the disposal of vitrified waste and spent fuel. 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EE1D904-B250-4100-AF5E-389C1ED0902A}"/>
              </a:ext>
            </a:extLst>
          </p:cNvPr>
          <p:cNvSpPr txBox="1"/>
          <p:nvPr/>
        </p:nvSpPr>
        <p:spPr>
          <a:xfrm>
            <a:off x="17395" y="1768381"/>
            <a:ext cx="9639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 investigated feasibility study of direct disposal of HTGR spent fuel with </a:t>
            </a:r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taking advantage of pin-in-block type of fuel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</a:p>
        </p:txBody>
      </p:sp>
      <p:pic>
        <p:nvPicPr>
          <p:cNvPr id="3" name="Picture 2" descr="repository2">
            <a:extLst>
              <a:ext uri="{FF2B5EF4-FFF2-40B4-BE49-F238E27FC236}">
                <a16:creationId xmlns:a16="http://schemas.microsoft.com/office/drawing/2014/main" id="{A57806EF-2906-5A42-5973-BEE52F50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88" y="2488111"/>
            <a:ext cx="2425278" cy="229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BEFF756-418B-4F05-F5F5-337A97539E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 b="1"/>
          <a:stretch/>
        </p:blipFill>
        <p:spPr>
          <a:xfrm>
            <a:off x="7210729" y="2814217"/>
            <a:ext cx="2615405" cy="135125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32E9DE-21A5-DA61-A53A-A454E856E5BE}"/>
              </a:ext>
            </a:extLst>
          </p:cNvPr>
          <p:cNvSpPr txBox="1"/>
          <p:nvPr/>
        </p:nvSpPr>
        <p:spPr>
          <a:xfrm>
            <a:off x="6782899" y="4042706"/>
            <a:ext cx="33154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Year:  0       1      10     100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FC29A1-A275-01BA-851F-73357A27BFA9}"/>
              </a:ext>
            </a:extLst>
          </p:cNvPr>
          <p:cNvSpPr txBox="1"/>
          <p:nvPr/>
        </p:nvSpPr>
        <p:spPr>
          <a:xfrm>
            <a:off x="6935299" y="4350483"/>
            <a:ext cx="28908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Bentonite temperature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4CCF6A8-9A8A-A6A3-005D-A9A6B901074E}"/>
              </a:ext>
            </a:extLst>
          </p:cNvPr>
          <p:cNvSpPr txBox="1"/>
          <p:nvPr/>
        </p:nvSpPr>
        <p:spPr>
          <a:xfrm>
            <a:off x="4075834" y="4727199"/>
            <a:ext cx="33154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Model of thermal calculation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F043363-8DB4-F5D9-A566-8872A8654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119" y="2336034"/>
            <a:ext cx="3062750" cy="313988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1D2FF51-527A-CA4B-FFF1-F6B9188A2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14" y="2729020"/>
            <a:ext cx="1896895" cy="263616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5A100E0-4052-10A6-285F-73ABEBF74DD8}"/>
              </a:ext>
            </a:extLst>
          </p:cNvPr>
          <p:cNvSpPr txBox="1"/>
          <p:nvPr/>
        </p:nvSpPr>
        <p:spPr>
          <a:xfrm>
            <a:off x="-305524" y="5442465"/>
            <a:ext cx="2233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PWR canister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C5C5F8CF-A5B3-59FB-9CFE-A28C9F359CB2}"/>
              </a:ext>
            </a:extLst>
          </p:cNvPr>
          <p:cNvSpPr/>
          <p:nvPr/>
        </p:nvSpPr>
        <p:spPr>
          <a:xfrm>
            <a:off x="1368039" y="3913102"/>
            <a:ext cx="241004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A0316AE-3DCA-28F2-E681-CE09F915BBA4}"/>
              </a:ext>
            </a:extLst>
          </p:cNvPr>
          <p:cNvSpPr txBox="1"/>
          <p:nvPr/>
        </p:nvSpPr>
        <p:spPr>
          <a:xfrm>
            <a:off x="2360088" y="5431416"/>
            <a:ext cx="2233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HTGR canister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7079FD-387F-FB52-CF1C-758074E5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854" y="4687335"/>
            <a:ext cx="2311400" cy="171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9F70B6-ACFA-C8C7-586B-0C37F925C3F3}"/>
              </a:ext>
            </a:extLst>
          </p:cNvPr>
          <p:cNvSpPr txBox="1"/>
          <p:nvPr/>
        </p:nvSpPr>
        <p:spPr>
          <a:xfrm>
            <a:off x="7112795" y="6327538"/>
            <a:ext cx="2988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Maximum bentonite temperature 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9F19195-3658-C80D-2055-38093C9953E3}"/>
              </a:ext>
            </a:extLst>
          </p:cNvPr>
          <p:cNvSpPr txBox="1"/>
          <p:nvPr/>
        </p:nvSpPr>
        <p:spPr>
          <a:xfrm>
            <a:off x="4230463" y="5073133"/>
            <a:ext cx="33154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>
              <a:spcBef>
                <a:spcPts val="600"/>
              </a:spcBef>
            </a:pPr>
            <a:r>
              <a:rPr kumimoji="1"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bentonite temperature satisfies the limitation of 90</a:t>
            </a:r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℃</a:t>
            </a:r>
            <a:r>
              <a:rPr kumimoji="1"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endParaRPr kumimoji="1" lang="en-US" altLang="ja-JP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D53D578-603D-1C63-98F2-F2B802E47384}"/>
              </a:ext>
            </a:extLst>
          </p:cNvPr>
          <p:cNvSpPr txBox="1"/>
          <p:nvPr/>
        </p:nvSpPr>
        <p:spPr>
          <a:xfrm>
            <a:off x="133040" y="5861713"/>
            <a:ext cx="4432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 The canister number and its footprint per electricity generation can be reduced by 60% compared with an LWR case.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BADECA9-83E2-03AF-D602-5769E93D740B}"/>
              </a:ext>
            </a:extLst>
          </p:cNvPr>
          <p:cNvSpPr txBox="1"/>
          <p:nvPr/>
        </p:nvSpPr>
        <p:spPr>
          <a:xfrm>
            <a:off x="4230463" y="5753460"/>
            <a:ext cx="31608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/>
            <a:r>
              <a:rPr kumimoji="1"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Ref.:Y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. Fukaya, </a:t>
            </a:r>
            <a:r>
              <a:rPr kumimoji="1"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T.Nishihara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, “Reduction on High Level Radioactive Waste Volume and Geological Repository Footprint with High Burn-up and High Thermal Efficiency of </a:t>
            </a:r>
            <a:r>
              <a:rPr kumimoji="1"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HTGR,”Nuclear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Engineering. Design., 307, 188, (2016).</a:t>
            </a:r>
          </a:p>
        </p:txBody>
      </p:sp>
    </p:spTree>
    <p:extLst>
      <p:ext uri="{BB962C8B-B14F-4D97-AF65-F5344CB8AC3E}">
        <p14:creationId xmlns:p14="http://schemas.microsoft.com/office/powerpoint/2010/main" val="256972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スライド番号プレースホルダー 65">
            <a:extLst>
              <a:ext uri="{FF2B5EF4-FFF2-40B4-BE49-F238E27FC236}">
                <a16:creationId xmlns:a16="http://schemas.microsoft.com/office/drawing/2014/main" id="{9589E1B1-76B9-4719-84EF-EF128908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4600" y="6492876"/>
            <a:ext cx="2311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83D6-99F2-47D4-9B83-244823F058CF}" type="slidenum"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E133FED-06D2-4FB7-9F5E-8F627D675EBD}"/>
              </a:ext>
            </a:extLst>
          </p:cNvPr>
          <p:cNvSpPr txBox="1"/>
          <p:nvPr/>
        </p:nvSpPr>
        <p:spPr>
          <a:xfrm>
            <a:off x="1007616" y="2690337"/>
            <a:ext cx="870119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Subject to improve of the specification </a:t>
            </a:r>
          </a:p>
          <a:p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of fuel cycle scenarios</a:t>
            </a:r>
            <a:endParaRPr kumimoji="1" lang="ja-JP" altLang="en-US" sz="2800" b="1" dirty="0"/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8B77948F-91FC-43FC-96F3-63E3E4F5ADEF}"/>
              </a:ext>
            </a:extLst>
          </p:cNvPr>
          <p:cNvCxnSpPr>
            <a:cxnSpLocks/>
          </p:cNvCxnSpPr>
          <p:nvPr/>
        </p:nvCxnSpPr>
        <p:spPr>
          <a:xfrm>
            <a:off x="1561119" y="584154"/>
            <a:ext cx="834488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1">
            <a:extLst>
              <a:ext uri="{FF2B5EF4-FFF2-40B4-BE49-F238E27FC236}">
                <a16:creationId xmlns:a16="http://schemas.microsoft.com/office/drawing/2014/main" id="{27C102B6-6E06-46C1-9748-3A50779D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0" y="77779"/>
            <a:ext cx="1230889" cy="56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07382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14138</TotalTime>
  <Words>1344</Words>
  <Application>Microsoft Office PowerPoint</Application>
  <PresentationFormat>A4 210 x 297 mm</PresentationFormat>
  <Paragraphs>192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Meiryo UI</vt:lpstr>
      <vt:lpstr>游ゴシック</vt:lpstr>
      <vt:lpstr>游ゴシック Light</vt:lpstr>
      <vt:lpstr>Arial</vt:lpstr>
      <vt:lpstr>Calibri</vt:lpstr>
      <vt:lpstr>Calibri Light</vt:lpstr>
      <vt:lpstr>Wingdings</vt:lpstr>
      <vt:lpstr>2_Office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令和2年度高温ガス炉実用化研究協力推進 プロジェクトチーム活動報告書（案）</dc:title>
  <dc:creator>Ohashi</dc:creator>
  <cp:lastModifiedBy>fukaya yuji</cp:lastModifiedBy>
  <cp:revision>1673</cp:revision>
  <cp:lastPrinted>2021-04-26T02:48:03Z</cp:lastPrinted>
  <dcterms:created xsi:type="dcterms:W3CDTF">2021-01-05T12:33:09Z</dcterms:created>
  <dcterms:modified xsi:type="dcterms:W3CDTF">2022-09-20T05:56:03Z</dcterms:modified>
</cp:coreProperties>
</file>