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4" r:id="rId4"/>
  </p:sldMasterIdLst>
  <p:notesMasterIdLst>
    <p:notesMasterId r:id="rId18"/>
  </p:notesMasterIdLst>
  <p:sldIdLst>
    <p:sldId id="768" r:id="rId5"/>
    <p:sldId id="769" r:id="rId6"/>
    <p:sldId id="819" r:id="rId7"/>
    <p:sldId id="818" r:id="rId8"/>
    <p:sldId id="820" r:id="rId9"/>
    <p:sldId id="811" r:id="rId10"/>
    <p:sldId id="812" r:id="rId11"/>
    <p:sldId id="813" r:id="rId12"/>
    <p:sldId id="816" r:id="rId13"/>
    <p:sldId id="814" r:id="rId14"/>
    <p:sldId id="817" r:id="rId15"/>
    <p:sldId id="815" r:id="rId16"/>
    <p:sldId id="80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CCE412-5157-E564-FD52-DFA383A9DC06}" name="Rory O'Sullivan" initials="RO" userId="S::roryosullivan@moltexenergy.com::dad1011c-56d2-47a4-8cb5-a657e1f92f69" providerId="AD"/>
  <p188:author id="{7F2D128E-0DED-DAD9-2C65-FC1188405C74}" name="Olivier Gregoire" initials="OG" userId="S::oliviergregoire@moltexenergy.com::abc72991-8927-4df4-851f-229d0bbad59c" providerId="AD"/>
  <p188:author id="{863B28B0-BC11-92F1-F3C9-BFE98BC44CBF}" name="Erin Polka" initials="EP" userId="S::erinpolka@moltexenergy.com::781fb5eb-6ff4-4c9a-a1a6-0acb36c64e2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Reid" initials="PR" lastIdx="4" clrIdx="0">
    <p:extLst>
      <p:ext uri="{19B8F6BF-5375-455C-9EA6-DF929625EA0E}">
        <p15:presenceInfo xmlns:p15="http://schemas.microsoft.com/office/powerpoint/2012/main" userId="Patrick Rei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9"/>
    <a:srgbClr val="6CC24A"/>
    <a:srgbClr val="00A3E0"/>
    <a:srgbClr val="B93530"/>
    <a:srgbClr val="CC3300"/>
    <a:srgbClr val="95C260"/>
    <a:srgbClr val="2E90CC"/>
    <a:srgbClr val="4CA3D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6" y="186"/>
      </p:cViewPr>
      <p:guideLst>
        <p:guide orient="horz" pos="958"/>
        <p:guide pos="4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34521155530745E-2"/>
          <c:y val="9.0702988678783208E-2"/>
          <c:w val="0.89445179568498923"/>
          <c:h val="0.75742685910694529"/>
        </c:manualLayout>
      </c:layout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Natural background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10</c:v>
                </c:pt>
                <c:pt idx="1">
                  <c:v>100</c:v>
                </c:pt>
                <c:pt idx="2" formatCode="#,##0">
                  <c:v>1000</c:v>
                </c:pt>
                <c:pt idx="3" formatCode="#,##0">
                  <c:v>10000</c:v>
                </c:pt>
                <c:pt idx="4" formatCode="#,##0">
                  <c:v>100000</c:v>
                </c:pt>
                <c:pt idx="5" formatCode="#,##0">
                  <c:v>1000000</c:v>
                </c:pt>
                <c:pt idx="6" formatCode="#,##0">
                  <c:v>10000000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7E-4244-94E3-D1E479C58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1456"/>
        <c:axId val="609131784"/>
      </c:lineChart>
      <c:catAx>
        <c:axId val="60913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09131784"/>
        <c:crosses val="autoZero"/>
        <c:auto val="1"/>
        <c:lblAlgn val="ctr"/>
        <c:lblOffset val="100"/>
        <c:noMultiLvlLbl val="0"/>
      </c:catAx>
      <c:valAx>
        <c:axId val="609131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091314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0.10699</cdr:x>
      <cdr:y>0.04146</cdr:y>
    </cdr:from>
    <cdr:to>
      <cdr:x>0.90487</cdr:x>
      <cdr:y>0.69967</cdr:y>
    </cdr:to>
    <cdr:sp macro="" textlink="">
      <cdr:nvSpPr>
        <cdr:cNvPr id="3" name="Freeform: Shape 2">
          <a:extLst xmlns:a="http://schemas.openxmlformats.org/drawingml/2006/main">
            <a:ext uri="{FF2B5EF4-FFF2-40B4-BE49-F238E27FC236}">
              <a16:creationId xmlns:a16="http://schemas.microsoft.com/office/drawing/2014/main" id="{38D66BDC-5681-4387-9A34-1CE97FDB46AA}"/>
            </a:ext>
          </a:extLst>
        </cdr:cNvPr>
        <cdr:cNvSpPr/>
      </cdr:nvSpPr>
      <cdr:spPr>
        <a:xfrm xmlns:a="http://schemas.openxmlformats.org/drawingml/2006/main">
          <a:off x="1100445" y="191730"/>
          <a:ext cx="8206586" cy="3043869"/>
        </a:xfrm>
        <a:custGeom xmlns:a="http://schemas.openxmlformats.org/drawingml/2006/main">
          <a:avLst/>
          <a:gdLst>
            <a:gd name="connsiteX0" fmla="*/ 0 w 8184630"/>
            <a:gd name="connsiteY0" fmla="*/ 0 h 1593398"/>
            <a:gd name="connsiteX1" fmla="*/ 704538 w 8184630"/>
            <a:gd name="connsiteY1" fmla="*/ 134911 h 1593398"/>
            <a:gd name="connsiteX2" fmla="*/ 1199213 w 8184630"/>
            <a:gd name="connsiteY2" fmla="*/ 284813 h 1593398"/>
            <a:gd name="connsiteX3" fmla="*/ 1663908 w 8184630"/>
            <a:gd name="connsiteY3" fmla="*/ 539646 h 1593398"/>
            <a:gd name="connsiteX4" fmla="*/ 1963712 w 8184630"/>
            <a:gd name="connsiteY4" fmla="*/ 689547 h 1593398"/>
            <a:gd name="connsiteX5" fmla="*/ 2233534 w 8184630"/>
            <a:gd name="connsiteY5" fmla="*/ 719528 h 1593398"/>
            <a:gd name="connsiteX6" fmla="*/ 2563318 w 8184630"/>
            <a:gd name="connsiteY6" fmla="*/ 749508 h 1593398"/>
            <a:gd name="connsiteX7" fmla="*/ 2953062 w 8184630"/>
            <a:gd name="connsiteY7" fmla="*/ 824459 h 1593398"/>
            <a:gd name="connsiteX8" fmla="*/ 3402767 w 8184630"/>
            <a:gd name="connsiteY8" fmla="*/ 854439 h 1593398"/>
            <a:gd name="connsiteX9" fmla="*/ 4122295 w 8184630"/>
            <a:gd name="connsiteY9" fmla="*/ 944380 h 1593398"/>
            <a:gd name="connsiteX10" fmla="*/ 4721902 w 8184630"/>
            <a:gd name="connsiteY10" fmla="*/ 1079291 h 1593398"/>
            <a:gd name="connsiteX11" fmla="*/ 5066675 w 8184630"/>
            <a:gd name="connsiteY11" fmla="*/ 1214203 h 1593398"/>
            <a:gd name="connsiteX12" fmla="*/ 5621312 w 8184630"/>
            <a:gd name="connsiteY12" fmla="*/ 1394085 h 1593398"/>
            <a:gd name="connsiteX13" fmla="*/ 6280879 w 8184630"/>
            <a:gd name="connsiteY13" fmla="*/ 1499016 h 1593398"/>
            <a:gd name="connsiteX14" fmla="*/ 6880485 w 8184630"/>
            <a:gd name="connsiteY14" fmla="*/ 1528996 h 1593398"/>
            <a:gd name="connsiteX15" fmla="*/ 7465102 w 8184630"/>
            <a:gd name="connsiteY15" fmla="*/ 1588957 h 1593398"/>
            <a:gd name="connsiteX16" fmla="*/ 7929797 w 8184630"/>
            <a:gd name="connsiteY16" fmla="*/ 1588957 h 1593398"/>
            <a:gd name="connsiteX17" fmla="*/ 8184630 w 8184630"/>
            <a:gd name="connsiteY17" fmla="*/ 1588957 h 1593398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</a:cxnLst>
          <a:rect l="l" t="t" r="r" b="b"/>
          <a:pathLst>
            <a:path w="8184630" h="1593398">
              <a:moveTo>
                <a:pt x="0" y="0"/>
              </a:moveTo>
              <a:cubicBezTo>
                <a:pt x="252334" y="43721"/>
                <a:pt x="504669" y="87442"/>
                <a:pt x="704538" y="134911"/>
              </a:cubicBezTo>
              <a:cubicBezTo>
                <a:pt x="904407" y="182380"/>
                <a:pt x="1039318" y="217357"/>
                <a:pt x="1199213" y="284813"/>
              </a:cubicBezTo>
              <a:cubicBezTo>
                <a:pt x="1359108" y="352269"/>
                <a:pt x="1536492" y="472190"/>
                <a:pt x="1663908" y="539646"/>
              </a:cubicBezTo>
              <a:cubicBezTo>
                <a:pt x="1791324" y="607102"/>
                <a:pt x="1868774" y="659567"/>
                <a:pt x="1963712" y="689547"/>
              </a:cubicBezTo>
              <a:cubicBezTo>
                <a:pt x="2058650" y="719527"/>
                <a:pt x="2233534" y="719528"/>
                <a:pt x="2233534" y="719528"/>
              </a:cubicBezTo>
              <a:cubicBezTo>
                <a:pt x="2333468" y="729521"/>
                <a:pt x="2443397" y="732020"/>
                <a:pt x="2563318" y="749508"/>
              </a:cubicBezTo>
              <a:cubicBezTo>
                <a:pt x="2683239" y="766996"/>
                <a:pt x="2813154" y="806971"/>
                <a:pt x="2953062" y="824459"/>
              </a:cubicBezTo>
              <a:cubicBezTo>
                <a:pt x="3092970" y="841947"/>
                <a:pt x="3207895" y="834452"/>
                <a:pt x="3402767" y="854439"/>
              </a:cubicBezTo>
              <a:cubicBezTo>
                <a:pt x="3597639" y="874426"/>
                <a:pt x="3902439" y="906905"/>
                <a:pt x="4122295" y="944380"/>
              </a:cubicBezTo>
              <a:cubicBezTo>
                <a:pt x="4342151" y="981855"/>
                <a:pt x="4564505" y="1034321"/>
                <a:pt x="4721902" y="1079291"/>
              </a:cubicBezTo>
              <a:cubicBezTo>
                <a:pt x="4879299" y="1124262"/>
                <a:pt x="4916773" y="1161737"/>
                <a:pt x="5066675" y="1214203"/>
              </a:cubicBezTo>
              <a:cubicBezTo>
                <a:pt x="5216577" y="1266669"/>
                <a:pt x="5418945" y="1346616"/>
                <a:pt x="5621312" y="1394085"/>
              </a:cubicBezTo>
              <a:cubicBezTo>
                <a:pt x="5823679" y="1441554"/>
                <a:pt x="6071017" y="1476531"/>
                <a:pt x="6280879" y="1499016"/>
              </a:cubicBezTo>
              <a:cubicBezTo>
                <a:pt x="6490741" y="1521501"/>
                <a:pt x="6683115" y="1514006"/>
                <a:pt x="6880485" y="1528996"/>
              </a:cubicBezTo>
              <a:cubicBezTo>
                <a:pt x="7077855" y="1543986"/>
                <a:pt x="7290217" y="1578964"/>
                <a:pt x="7465102" y="1588957"/>
              </a:cubicBezTo>
              <a:cubicBezTo>
                <a:pt x="7639987" y="1598950"/>
                <a:pt x="7929797" y="1588957"/>
                <a:pt x="7929797" y="1588957"/>
              </a:cubicBezTo>
              <a:lnTo>
                <a:pt x="8184630" y="1588957"/>
              </a:lnTo>
            </a:path>
          </a:pathLst>
        </a:custGeom>
        <a:noFill xmlns:a="http://schemas.openxmlformats.org/drawingml/2006/main"/>
        <a:ln xmlns:a="http://schemas.openxmlformats.org/drawingml/2006/main" w="19050">
          <a:solidFill>
            <a:srgbClr val="002169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06T16:08:10.02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712720" cy="34106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5281" y="0"/>
            <a:ext cx="2700580" cy="34106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2F015A8-8F5C-344B-8295-B9663E0664B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541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15415" y="3271381"/>
            <a:ext cx="4078288" cy="2676585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88332"/>
            <a:ext cx="2712721" cy="34106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5281" y="8788967"/>
            <a:ext cx="2700580" cy="34106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A09A36E-C2AF-D44C-929D-51270133DC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9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3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9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65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64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82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91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3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42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05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2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73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87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9A36E-C2AF-D44C-929D-51270133DC2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3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7FE365A-3585-4D4A-9698-FEA46EDF90A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66243"/>
            <a:ext cx="12193200" cy="10795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2388" y="5685917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https://northeurope1-mediap.svc.ms/transform/thumbnail?provider=spo&amp;inputFormat=png&amp;cs=fFNQTw&amp;docid=https%3A%2F%2Fmoltex.sharepoint.com%3A443%2F_api%2Fv2.0%2Fdrives%2Fb!tdDlZQbXTU2ii9HRASYdLNtS142u2e9CoxRsF_9qT6DwAj5JM3IRR5ei_vxFdQMp%2Fitems%2F01RNDWVKIW3XPNPW6JGJE3P3PKLA2RRNV7%3Fversion%3DPublished&amp;access_token=eyJ0eXAiOiJKV1QiLCJhbGciOiJub25lIn0.eyJhdWQiOiIwMDAwMDAwMy0wMDAwLTBmZjEtY2UwMC0wMDAwMDAwMDAwMDAvbW9sdGV4LnNoYXJlcG9pbnQuY29tQGU0ODE2YmQ1LTA1NjctNDY1YS1hZTg3LTk4NmI2NDhkZThhNyIsImlzcyI6IjAwMDAwMDAzLTAwMDAtMGZmMS1jZTAwLTAwMDAwMDAwMDAwMCIsIm5iZiI6IjE1ODk1NjY2ODciLCJleHAiOiIxNTg5NTg4Mjg3IiwiZW5kcG9pbnR1cmwiOiJ2alRQRWFXWTlZVFVwUE9ZaWxQN1FieWJlazhvazJuV3AvOGVkbXB5clNvPSIsImVuZHBvaW50dXJsTGVuZ3RoIjoiMTEzIiwiaXNsb29wYmFjayI6IlRydWUiLCJjaWQiOiJZbUZpWWpVeU9XWXROakF3TnkwNU1EQXdMVGRsWm1JdE1HVmxaVEpoWlRjNE9XUmwiLCJ2ZXIiOiJoYXNoZWRwcm9vZnRva2VuIiwic2l0ZWlkIjoiTmpWbE5XUXdZalV0WkRjd05pMDBaRFJrTFdFeU9HSXRaREZrTVRBeE1qWXhaREpqIiwic2lnbmluX3N0YXRlIjoiW1wia21zaVwiXSIsIm5hbWVpZCI6IjAjLmZ8bWVtYmVyc2hpcHxlcmlucG9sa2FAbW9sdGV4ZW5lcmd5LmNvbSIsIm5paSI6Im1pY3Jvc29mdC5zaGFyZXBvaW50IiwiaXN1c2VyIjoidHJ1ZSIsImNhY2hla2V5IjoiMGguZnxtZW1iZXJzaGlwfDEwMDMyMDAwYmNmY2ZjMmFAbGl2ZS5jb20iLCJ0dCI6IjAiLCJ1c2VQZXJzaXN0ZW50Q29va2llIjoiMyJ9.RmtFSXgrNmJLRmdrK3lLMm04RkNVblNsbW9UV09YMHM1Z3ZCZHBEK3JjST0&amp;encodeFailures=1&amp;srcWidth=&amp;srcHeight=&amp;width=1365&amp;height=440&amp;action=Acces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4" y="6291553"/>
            <a:ext cx="1145494" cy="36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9642120" y="6209025"/>
            <a:ext cx="1949573" cy="432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</a:rPr>
              <a:t>Copyright @ 2022 Moltex Energy</a:t>
            </a:r>
          </a:p>
          <a:p>
            <a:pPr algn="r">
              <a:lnSpc>
                <a:spcPts val="1400"/>
              </a:lnSpc>
            </a:pPr>
            <a:r>
              <a:rPr lang="en-CA" sz="900" b="1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www.moltexenergy.com</a:t>
            </a:r>
            <a:endParaRPr lang="en-CA" sz="900" b="1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74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ortheurope1-mediap.svc.ms/transform/thumbnail?provider=spo&amp;inputFormat=png&amp;cs=fFNQTw&amp;docid=https%3A%2F%2Fmoltex.sharepoint.com%3A443%2F_api%2Fv2.0%2Fdrives%2Fb!tdDlZQbXTU2ii9HRASYdLNtS142u2e9CoxRsF_9qT6DwAj5JM3IRR5ei_vxFdQMp%2Fitems%2F01RNDWVKIW3XPNPW6JGJE3P3PKLA2RRNV7%3Fversion%3DPublished&amp;access_token=eyJ0eXAiOiJKV1QiLCJhbGciOiJub25lIn0.eyJhdWQiOiIwMDAwMDAwMy0wMDAwLTBmZjEtY2UwMC0wMDAwMDAwMDAwMDAvbW9sdGV4LnNoYXJlcG9pbnQuY29tQGU0ODE2YmQ1LTA1NjctNDY1YS1hZTg3LTk4NmI2NDhkZThhNyIsImlzcyI6IjAwMDAwMDAzLTAwMDAtMGZmMS1jZTAwLTAwMDAwMDAwMDAwMCIsIm5iZiI6IjE1ODk1NjY2ODciLCJleHAiOiIxNTg5NTg4Mjg3IiwiZW5kcG9pbnR1cmwiOiJ2alRQRWFXWTlZVFVwUE9ZaWxQN1FieWJlazhvazJuV3AvOGVkbXB5clNvPSIsImVuZHBvaW50dXJsTGVuZ3RoIjoiMTEzIiwiaXNsb29wYmFjayI6IlRydWUiLCJjaWQiOiJZbUZpWWpVeU9XWXROakF3TnkwNU1EQXdMVGRsWm1JdE1HVmxaVEpoWlRjNE9XUmwiLCJ2ZXIiOiJoYXNoZWRwcm9vZnRva2VuIiwic2l0ZWlkIjoiTmpWbE5XUXdZalV0WkRjd05pMDBaRFJrTFdFeU9HSXRaREZrTVRBeE1qWXhaREpqIiwic2lnbmluX3N0YXRlIjoiW1wia21zaVwiXSIsIm5hbWVpZCI6IjAjLmZ8bWVtYmVyc2hpcHxlcmlucG9sa2FAbW9sdGV4ZW5lcmd5LmNvbSIsIm5paSI6Im1pY3Jvc29mdC5zaGFyZXBvaW50IiwiaXN1c2VyIjoidHJ1ZSIsImNhY2hla2V5IjoiMGguZnxtZW1iZXJzaGlwfDEwMDMyMDAwYmNmY2ZjMmFAbGl2ZS5jb20iLCJ0dCI6IjAiLCJ1c2VQZXJzaXN0ZW50Q29va2llIjoiMyJ9.RmtFSXgrNmJLRmdrK3lLMm04RkNVblNsbW9UV09YMHM1Z3ZCZHBEK3JjST0&amp;encodeFailures=1&amp;srcWidth=&amp;srcHeight=&amp;width=1365&amp;height=440&amp;action=Acc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4" y="692804"/>
            <a:ext cx="3685499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0A105-2BAE-41E4-9806-C512C9744AF8}"/>
              </a:ext>
            </a:extLst>
          </p:cNvPr>
          <p:cNvSpPr txBox="1"/>
          <p:nvPr/>
        </p:nvSpPr>
        <p:spPr>
          <a:xfrm>
            <a:off x="619133" y="4921858"/>
            <a:ext cx="9324975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 "/>
                <a:ea typeface="+mn-lt"/>
                <a:cs typeface="+mn-lt"/>
              </a:rPr>
              <a:t>September 21, 2022</a:t>
            </a:r>
          </a:p>
          <a:p>
            <a:endParaRPr lang="en-GB">
              <a:latin typeface="Arial "/>
              <a:ea typeface="+mn-lt"/>
              <a:cs typeface="+mn-lt"/>
            </a:endParaRPr>
          </a:p>
          <a:p>
            <a:r>
              <a:rPr lang="en-GB" dirty="0">
                <a:latin typeface="Arial "/>
                <a:ea typeface="+mn-lt"/>
                <a:cs typeface="+mn-lt"/>
              </a:rPr>
              <a:t>By Olivier Gregoire, Nuclear Security and Safeguards Officer, Moltex Energy</a:t>
            </a:r>
            <a:endParaRPr lang="en-CA" dirty="0">
              <a:latin typeface="Arial "/>
              <a:ea typeface="+mn-lt"/>
              <a:cs typeface="+mn-lt"/>
            </a:endParaRPr>
          </a:p>
          <a:p>
            <a:endParaRPr lang="en-CA" b="1">
              <a:latin typeface="Arial "/>
              <a:ea typeface="+mn-lt"/>
              <a:cs typeface="+mn-lt"/>
            </a:endParaRPr>
          </a:p>
          <a:p>
            <a:endParaRPr lang="en-US">
              <a:latin typeface="Arial 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614074" y="3787551"/>
            <a:ext cx="893026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A3E0"/>
                </a:solidFill>
                <a:latin typeface="Century Gothic"/>
              </a:rPr>
              <a:t>IAEA technical meeting on "Back end of the fuel cycle considerations for small modular reactors"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619133" y="2434168"/>
            <a:ext cx="9324975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>
                <a:solidFill>
                  <a:srgbClr val="002169"/>
                </a:solidFill>
                <a:latin typeface="Century Gothic"/>
              </a:rPr>
              <a:t>Application of a graded approach to the concept of fuel recycling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F5E9A7-B034-40CC-882E-D87D3BCB57AD}"/>
              </a:ext>
            </a:extLst>
          </p:cNvPr>
          <p:cNvSpPr txBox="1"/>
          <p:nvPr/>
        </p:nvSpPr>
        <p:spPr>
          <a:xfrm>
            <a:off x="614074" y="6389031"/>
            <a:ext cx="10663525" cy="252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</a:rPr>
              <a:t>Moltex Energy 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71 Prince William Street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Unit 102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Saint John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New Brunswick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E2L 2B2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Canada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</a:rPr>
              <a:t>+1 506 214 8551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 </a:t>
            </a:r>
            <a:r>
              <a:rPr lang="en-CA" sz="9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info@moltexenergy.com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>
                <a:solidFill>
                  <a:srgbClr val="6CC24A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 </a:t>
            </a:r>
            <a:r>
              <a:rPr lang="en-CA" sz="900" b="1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www.moltexenergy.com</a:t>
            </a:r>
            <a:endParaRPr lang="en-CA" sz="900" b="1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84661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Proliferation aspects – recycling technologies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87714" y="1431982"/>
            <a:ext cx="892422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6CC24A"/>
                </a:solidFill>
                <a:latin typeface="Arial"/>
                <a:cs typeface="Arial"/>
              </a:rPr>
              <a:t>Limitations of the potential misuse of different recycling technologies </a:t>
            </a:r>
          </a:p>
          <a:p>
            <a:pPr algn="l"/>
            <a:endParaRPr lang="en-US">
              <a:solidFill>
                <a:srgbClr val="6CC24A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rgbClr val="6CC24A"/>
                </a:solidFill>
                <a:latin typeface="Arial"/>
                <a:cs typeface="Arial"/>
              </a:rPr>
              <a:t>Could a recycling plant be converted to produce separated plutonium?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09513B-24A4-8FB2-EF6B-536C38B71B2D}"/>
              </a:ext>
            </a:extLst>
          </p:cNvPr>
          <p:cNvSpPr txBox="1"/>
          <p:nvPr/>
        </p:nvSpPr>
        <p:spPr>
          <a:xfrm>
            <a:off x="1560869" y="3633799"/>
            <a:ext cx="9300202" cy="18928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7970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Is the technology readily usable to produce separated plutonium?</a:t>
            </a:r>
            <a:endParaRPr lang="en-US" dirty="0"/>
          </a:p>
          <a:p>
            <a:pPr marL="267970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Are there proven processes to bridge the gap?</a:t>
            </a:r>
          </a:p>
          <a:p>
            <a:pPr marL="267970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Could these processes be developed based on the fielded recycling plant?</a:t>
            </a:r>
          </a:p>
          <a:p>
            <a:pPr marL="267970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Can the required equipment be fitted in the existing plant?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0165B1-4945-027E-B1F4-B7D23DB2AEFC}"/>
              </a:ext>
            </a:extLst>
          </p:cNvPr>
          <p:cNvSpPr txBox="1"/>
          <p:nvPr/>
        </p:nvSpPr>
        <p:spPr>
          <a:xfrm>
            <a:off x="890675" y="3064594"/>
            <a:ext cx="93002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800"/>
              </a:spcAft>
            </a:pPr>
            <a:r>
              <a:rPr lang="en-GB" dirty="0">
                <a:latin typeface="Arial "/>
                <a:ea typeface="+mn-lt"/>
                <a:cs typeface="+mn-lt"/>
              </a:rPr>
              <a:t>For each recycling/reprocessing technology: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84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84661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Proliferation aspects – recycling technologies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4" y="1431982"/>
            <a:ext cx="1076537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Factors driving the potential for conversion of a recycling facility to produce separated Pu, depending on the separation technology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47F2F6D-CE1A-E13B-A474-F09A8FC73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48335"/>
              </p:ext>
            </p:extLst>
          </p:nvPr>
        </p:nvGraphicFramePr>
        <p:xfrm>
          <a:off x="682670" y="2351742"/>
          <a:ext cx="10826661" cy="2590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151797">
                  <a:extLst>
                    <a:ext uri="{9D8B030D-6E8A-4147-A177-3AD203B41FA5}">
                      <a16:colId xmlns:a16="http://schemas.microsoft.com/office/drawing/2014/main" val="1201998547"/>
                    </a:ext>
                  </a:extLst>
                </a:gridCol>
                <a:gridCol w="1668716">
                  <a:extLst>
                    <a:ext uri="{9D8B030D-6E8A-4147-A177-3AD203B41FA5}">
                      <a16:colId xmlns:a16="http://schemas.microsoft.com/office/drawing/2014/main" val="3470144600"/>
                    </a:ext>
                  </a:extLst>
                </a:gridCol>
                <a:gridCol w="1668716">
                  <a:extLst>
                    <a:ext uri="{9D8B030D-6E8A-4147-A177-3AD203B41FA5}">
                      <a16:colId xmlns:a16="http://schemas.microsoft.com/office/drawing/2014/main" val="1680798850"/>
                    </a:ext>
                  </a:extLst>
                </a:gridCol>
                <a:gridCol w="1668716">
                  <a:extLst>
                    <a:ext uri="{9D8B030D-6E8A-4147-A177-3AD203B41FA5}">
                      <a16:colId xmlns:a16="http://schemas.microsoft.com/office/drawing/2014/main" val="243177941"/>
                    </a:ext>
                  </a:extLst>
                </a:gridCol>
                <a:gridCol w="1668716">
                  <a:extLst>
                    <a:ext uri="{9D8B030D-6E8A-4147-A177-3AD203B41FA5}">
                      <a16:colId xmlns:a16="http://schemas.microsoft.com/office/drawing/2014/main" val="1379623709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ctr"/>
                      <a:endParaRPr lang="en-GB" sz="1400" baseline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>
                          <a:latin typeface="Arial "/>
                        </a:rPr>
                        <a:t>PUREX</a:t>
                      </a:r>
                      <a:endParaRPr lang="en-GB" sz="1400" baseline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>
                          <a:latin typeface="Arial "/>
                        </a:rPr>
                        <a:t>Other water-based separation processes</a:t>
                      </a:r>
                      <a:endParaRPr lang="en-GB" sz="1400" baseline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err="1">
                          <a:latin typeface="Arial "/>
                        </a:rPr>
                        <a:t>Pyroprocessing</a:t>
                      </a:r>
                      <a:r>
                        <a:rPr lang="en-GB" sz="1400" baseline="0">
                          <a:latin typeface="Arial "/>
                        </a:rPr>
                        <a:t> using electrochemical processes</a:t>
                      </a:r>
                      <a:endParaRPr lang="en-GB" sz="1400" baseline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err="1">
                          <a:latin typeface="Arial "/>
                        </a:rPr>
                        <a:t>Pyroprocessing</a:t>
                      </a:r>
                      <a:r>
                        <a:rPr lang="en-GB" sz="1400" baseline="0">
                          <a:latin typeface="Arial "/>
                        </a:rPr>
                        <a:t> based on chemical redox potential</a:t>
                      </a:r>
                      <a:endParaRPr lang="en-GB" sz="1400" baseline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57472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kern="120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</a:rPr>
                        <a:t>Facility readily useable for purified Pu production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763662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kern="120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</a:rPr>
                        <a:t>Technologies to bridge the gap are proven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787405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kern="120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</a:rPr>
                        <a:t>Required technologies could be developed based on recycling facility processes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(X)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339691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kern="120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</a:rPr>
                        <a:t>Required equipment can be fitted in existing recycling facility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>
                          <a:latin typeface="Arial "/>
                        </a:rPr>
                        <a:t>X</a:t>
                      </a:r>
                      <a:endParaRPr lang="en-GB" sz="1400"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7580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7749D2-E6F6-3158-5EF2-E042996450FA}"/>
              </a:ext>
            </a:extLst>
          </p:cNvPr>
          <p:cNvSpPr txBox="1"/>
          <p:nvPr/>
        </p:nvSpPr>
        <p:spPr>
          <a:xfrm>
            <a:off x="327638" y="5342598"/>
            <a:ext cx="108266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800" b="1" dirty="0">
                <a:solidFill>
                  <a:srgbClr val="002169"/>
                </a:solidFill>
                <a:latin typeface="Arial "/>
                <a:ea typeface="+mn-lt"/>
                <a:cs typeface="+mn-lt"/>
              </a:rPr>
              <a:t>Graded proliferation resistance.</a:t>
            </a:r>
          </a:p>
        </p:txBody>
      </p:sp>
    </p:spTree>
    <p:extLst>
      <p:ext uri="{BB962C8B-B14F-4D97-AF65-F5344CB8AC3E}">
        <p14:creationId xmlns:p14="http://schemas.microsoft.com/office/powerpoint/2010/main" val="214147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84661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Concluding remarks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61F5D0-245C-8AD6-CED9-DB1F6A2B41FE}"/>
              </a:ext>
            </a:extLst>
          </p:cNvPr>
          <p:cNvSpPr txBox="1"/>
          <p:nvPr/>
        </p:nvSpPr>
        <p:spPr>
          <a:xfrm>
            <a:off x="587374" y="1441203"/>
            <a:ext cx="11172826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7970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Legitimate interest in recycling nuclear waste in a quest for sustainability / fuel availability</a:t>
            </a:r>
            <a:endParaRPr lang="en-US" dirty="0"/>
          </a:p>
          <a:p>
            <a:pPr marL="267970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Leverage needed to promote proliferation-resistant recycling technologies</a:t>
            </a:r>
          </a:p>
          <a:p>
            <a:pPr marL="725170" lvl="1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Specific definitions for the concepts of </a:t>
            </a:r>
            <a:r>
              <a:rPr lang="en-GB" b="1" dirty="0">
                <a:latin typeface="Arial "/>
                <a:ea typeface="+mn-lt"/>
                <a:cs typeface="+mn-lt"/>
              </a:rPr>
              <a:t>reprocessing</a:t>
            </a:r>
            <a:r>
              <a:rPr lang="en-GB" dirty="0">
                <a:latin typeface="Arial "/>
                <a:ea typeface="+mn-lt"/>
                <a:cs typeface="+mn-lt"/>
              </a:rPr>
              <a:t> and </a:t>
            </a:r>
            <a:r>
              <a:rPr lang="en-GB" b="1" dirty="0">
                <a:latin typeface="Arial "/>
                <a:ea typeface="+mn-lt"/>
                <a:cs typeface="+mn-lt"/>
              </a:rPr>
              <a:t>recycling</a:t>
            </a:r>
            <a:r>
              <a:rPr lang="en-GB" dirty="0">
                <a:latin typeface="Arial "/>
                <a:ea typeface="+mn-lt"/>
                <a:cs typeface="+mn-lt"/>
              </a:rPr>
              <a:t> (separated / non-separated  product)</a:t>
            </a:r>
          </a:p>
          <a:p>
            <a:pPr marL="725170" lvl="1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Acknowledgement of a </a:t>
            </a:r>
            <a:r>
              <a:rPr lang="en-GB" b="1" dirty="0">
                <a:latin typeface="Arial "/>
                <a:ea typeface="+mn-lt"/>
                <a:cs typeface="+mn-lt"/>
              </a:rPr>
              <a:t>graded proliferation resistance </a:t>
            </a:r>
            <a:endParaRPr lang="en-GB" dirty="0">
              <a:latin typeface="Arial "/>
              <a:ea typeface="+mn-lt"/>
              <a:cs typeface="+mn-lt"/>
            </a:endParaRPr>
          </a:p>
          <a:p>
            <a:pPr marL="1182370" lvl="2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Water / organic solvent-based liquid-liquid extraction</a:t>
            </a:r>
          </a:p>
          <a:p>
            <a:pPr marL="1182370" lvl="2" indent="-267970">
              <a:spcAft>
                <a:spcPts val="1800"/>
              </a:spcAft>
              <a:buFont typeface="Arial"/>
              <a:buChar char="•"/>
            </a:pPr>
            <a:r>
              <a:rPr lang="en-GB" dirty="0" err="1">
                <a:latin typeface="Arial "/>
                <a:ea typeface="+mn-lt"/>
                <a:cs typeface="+mn-lt"/>
              </a:rPr>
              <a:t>Pyroprocessing</a:t>
            </a:r>
            <a:r>
              <a:rPr lang="en-GB" dirty="0">
                <a:latin typeface="Arial "/>
                <a:ea typeface="+mn-lt"/>
                <a:cs typeface="+mn-lt"/>
              </a:rPr>
              <a:t> using electrochemical processes </a:t>
            </a:r>
          </a:p>
          <a:p>
            <a:pPr marL="1182370" lvl="2" indent="-267970">
              <a:spcAft>
                <a:spcPts val="1800"/>
              </a:spcAft>
              <a:buFont typeface="Arial"/>
              <a:buChar char="•"/>
            </a:pPr>
            <a:r>
              <a:rPr lang="en-GB" dirty="0">
                <a:latin typeface="Arial "/>
                <a:ea typeface="+mn-lt"/>
                <a:cs typeface="+mn-lt"/>
              </a:rPr>
              <a:t>Molten salt-based </a:t>
            </a:r>
            <a:r>
              <a:rPr lang="en-GB" dirty="0" err="1">
                <a:latin typeface="Arial "/>
                <a:ea typeface="+mn-lt"/>
                <a:cs typeface="+mn-lt"/>
              </a:rPr>
              <a:t>pyroprocessing</a:t>
            </a:r>
            <a:r>
              <a:rPr lang="en-GB" dirty="0">
                <a:latin typeface="Arial "/>
                <a:ea typeface="+mn-lt"/>
                <a:cs typeface="+mn-lt"/>
              </a:rPr>
              <a:t> relying exclusively on chemical redox potential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5866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8C4C7B-1F95-4172-B5FA-7533B7CBC1A2}"/>
              </a:ext>
            </a:extLst>
          </p:cNvPr>
          <p:cNvSpPr/>
          <p:nvPr/>
        </p:nvSpPr>
        <p:spPr>
          <a:xfrm>
            <a:off x="0" y="-140677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70A105-2BAE-41E4-9806-C512C9744AF8}"/>
              </a:ext>
            </a:extLst>
          </p:cNvPr>
          <p:cNvSpPr txBox="1"/>
          <p:nvPr/>
        </p:nvSpPr>
        <p:spPr>
          <a:xfrm>
            <a:off x="619124" y="4650926"/>
            <a:ext cx="776763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 "/>
                <a:ea typeface="+mn-lt"/>
                <a:cs typeface="+mn-lt"/>
              </a:rPr>
              <a:t>Olivier Gregoire, Nuclear Security and Safeguards Officer 	</a:t>
            </a:r>
          </a:p>
          <a:p>
            <a:endParaRPr lang="en-CA">
              <a:latin typeface="Arial "/>
              <a:ea typeface="+mn-lt"/>
              <a:cs typeface="+mn-lt"/>
            </a:endParaRPr>
          </a:p>
          <a:p>
            <a:r>
              <a:rPr lang="en-CA" dirty="0">
                <a:latin typeface="Arial "/>
                <a:ea typeface="+mn-lt"/>
                <a:cs typeface="+mn-lt"/>
              </a:rPr>
              <a:t>oliviergregoire@moltexenergy.com</a:t>
            </a:r>
          </a:p>
          <a:p>
            <a:endParaRPr lang="en-US">
              <a:latin typeface="Arial "/>
              <a:cs typeface="Calibri"/>
            </a:endParaRPr>
          </a:p>
          <a:p>
            <a:r>
              <a:rPr lang="en-US" dirty="0">
                <a:latin typeface="Arial "/>
                <a:cs typeface="Calibri"/>
              </a:rPr>
              <a:t>+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1 506 647 0301</a:t>
            </a:r>
            <a:endParaRPr lang="en-US" dirty="0">
              <a:latin typeface="Arial 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619124" y="3177125"/>
            <a:ext cx="338325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solidFill>
                  <a:srgbClr val="002169"/>
                </a:solidFill>
                <a:latin typeface="Century Gothic"/>
              </a:rPr>
              <a:t>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 smtClean="0"/>
              <a:t>13</a:t>
            </a:fld>
            <a:endParaRPr lang="en-US"/>
          </a:p>
        </p:txBody>
      </p:sp>
      <p:pic>
        <p:nvPicPr>
          <p:cNvPr id="4" name="Picture 2" descr="https://northeurope1-mediap.svc.ms/transform/thumbnail?provider=spo&amp;inputFormat=png&amp;cs=fFNQTw&amp;docid=https%3A%2F%2Fmoltex.sharepoint.com%3A443%2F_api%2Fv2.0%2Fdrives%2Fb!tdDlZQbXTU2ii9HRASYdLNtS142u2e9CoxRsF_9qT6DwAj5JM3IRR5ei_vxFdQMp%2Fitems%2F01RNDWVKIW3XPNPW6JGJE3P3PKLA2RRNV7%3Fversion%3DPublished&amp;access_token=eyJ0eXAiOiJKV1QiLCJhbGciOiJub25lIn0.eyJhdWQiOiIwMDAwMDAwMy0wMDAwLTBmZjEtY2UwMC0wMDAwMDAwMDAwMDAvbW9sdGV4LnNoYXJlcG9pbnQuY29tQGU0ODE2YmQ1LTA1NjctNDY1YS1hZTg3LTk4NmI2NDhkZThhNyIsImlzcyI6IjAwMDAwMDAzLTAwMDAtMGZmMS1jZTAwLTAwMDAwMDAwMDAwMCIsIm5iZiI6IjE1ODk1NjY2ODciLCJleHAiOiIxNTg5NTg4Mjg3IiwiZW5kcG9pbnR1cmwiOiJ2alRQRWFXWTlZVFVwUE9ZaWxQN1FieWJlazhvazJuV3AvOGVkbXB5clNvPSIsImVuZHBvaW50dXJsTGVuZ3RoIjoiMTEzIiwiaXNsb29wYmFjayI6IlRydWUiLCJjaWQiOiJZbUZpWWpVeU9XWXROakF3TnkwNU1EQXdMVGRsWm1JdE1HVmxaVEpoWlRjNE9XUmwiLCJ2ZXIiOiJoYXNoZWRwcm9vZnRva2VuIiwic2l0ZWlkIjoiTmpWbE5XUXdZalV0WkRjd05pMDBaRFJrTFdFeU9HSXRaREZrTVRBeE1qWXhaREpqIiwic2lnbmluX3N0YXRlIjoiW1wia21zaVwiXSIsIm5hbWVpZCI6IjAjLmZ8bWVtYmVyc2hpcHxlcmlucG9sa2FAbW9sdGV4ZW5lcmd5LmNvbSIsIm5paSI6Im1pY3Jvc29mdC5zaGFyZXBvaW50IiwiaXN1c2VyIjoidHJ1ZSIsImNhY2hla2V5IjoiMGguZnxtZW1iZXJzaGlwfDEwMDMyMDAwYmNmY2ZjMmFAbGl2ZS5jb20iLCJ0dCI6IjAiLCJ1c2VQZXJzaXN0ZW50Q29va2llIjoiMyJ9.RmtFSXgrNmJLRmdrK3lLMm04RkNVblNsbW9UV09YMHM1Z3ZCZHBEK3JjST0&amp;encodeFailures=1&amp;srcWidth=&amp;srcHeight=&amp;width=1365&amp;height=440&amp;action=Access">
            <a:extLst>
              <a:ext uri="{FF2B5EF4-FFF2-40B4-BE49-F238E27FC236}">
                <a16:creationId xmlns:a16="http://schemas.microsoft.com/office/drawing/2014/main" id="{55090BE6-4F75-45B4-8827-9BC4FABC0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4" y="692804"/>
            <a:ext cx="3685499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18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50724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Introduction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4" y="1431982"/>
            <a:ext cx="826549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Stable Salt Reactor – </a:t>
            </a:r>
            <a:r>
              <a:rPr lang="en-US" sz="2000" b="1" err="1">
                <a:solidFill>
                  <a:srgbClr val="6CC24A"/>
                </a:solidFill>
                <a:latin typeface="Arial"/>
                <a:cs typeface="Arial"/>
              </a:rPr>
              <a:t>Wasteburner</a:t>
            </a:r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 (SSR-W)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5D17B9-7232-01A9-F64F-8E6554DBBE95}"/>
              </a:ext>
            </a:extLst>
          </p:cNvPr>
          <p:cNvSpPr txBox="1"/>
          <p:nvPr/>
        </p:nvSpPr>
        <p:spPr>
          <a:xfrm>
            <a:off x="652990" y="3646589"/>
            <a:ext cx="500683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err="1">
                <a:solidFill>
                  <a:srgbClr val="6CC24A"/>
                </a:solidFill>
                <a:latin typeface="Arial"/>
                <a:cs typeface="Arial"/>
              </a:rPr>
              <a:t>WAste</a:t>
            </a:r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 To Stable Salt (WATSS)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881375EB-9948-470E-876A-58CAC39DE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1" y="1498867"/>
            <a:ext cx="5087410" cy="425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F0BD2F-EE05-E0F7-0935-A88E4129B0AF}"/>
              </a:ext>
            </a:extLst>
          </p:cNvPr>
          <p:cNvSpPr txBox="1"/>
          <p:nvPr/>
        </p:nvSpPr>
        <p:spPr>
          <a:xfrm>
            <a:off x="587374" y="1971310"/>
            <a:ext cx="576851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solidFill>
                  <a:srgbClr val="000000"/>
                </a:solidFill>
                <a:latin typeface="Arial" panose="020B0604020202020204" pitchFamily="34" charset="0"/>
              </a:rPr>
              <a:t>High temperature, fast neutron, molten salt reactor</a:t>
            </a:r>
            <a:endParaRPr lang="en-GB">
              <a:latin typeface="Arial "/>
              <a:ea typeface="+mn-lt"/>
              <a:cs typeface="+mn-lt"/>
            </a:endParaRP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solidFill>
                  <a:srgbClr val="000000"/>
                </a:solidFill>
                <a:latin typeface="Arial" panose="020B0604020202020204" pitchFamily="34" charset="0"/>
              </a:rPr>
              <a:t>300-500 MWe per reactor</a:t>
            </a:r>
            <a:endParaRPr lang="en-GB">
              <a:latin typeface="Arial "/>
              <a:ea typeface="+mn-lt"/>
              <a:cs typeface="+mn-lt"/>
            </a:endParaRP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solidFill>
                  <a:srgbClr val="000000"/>
                </a:solidFill>
                <a:latin typeface="Arial" panose="020B0604020202020204" pitchFamily="34" charset="0"/>
              </a:rPr>
              <a:t>Uses recycled nuclear waste as fuel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DB1169-1EDF-DBA3-7F91-C4DE114494F6}"/>
              </a:ext>
            </a:extLst>
          </p:cNvPr>
          <p:cNvSpPr txBox="1"/>
          <p:nvPr/>
        </p:nvSpPr>
        <p:spPr>
          <a:xfrm>
            <a:off x="596894" y="4226740"/>
            <a:ext cx="4938458" cy="11541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solidFill>
                  <a:srgbClr val="000000"/>
                </a:solidFill>
                <a:latin typeface="Arial" panose="020B0604020202020204" pitchFamily="34" charset="0"/>
              </a:rPr>
              <a:t>High temperature, molten salt-based separation process</a:t>
            </a:r>
            <a:endParaRPr lang="en-GB">
              <a:latin typeface="Arial "/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139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50724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Introduction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4" y="1431982"/>
            <a:ext cx="826549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WATSS / SSR-W synergies with legacy waste management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BE22435-4620-781A-6DB3-65B5E0A4115E}"/>
              </a:ext>
            </a:extLst>
          </p:cNvPr>
          <p:cNvGrpSpPr/>
          <p:nvPr/>
        </p:nvGrpSpPr>
        <p:grpSpPr>
          <a:xfrm>
            <a:off x="1117540" y="2054473"/>
            <a:ext cx="9956919" cy="3814006"/>
            <a:chOff x="1117540" y="2054473"/>
            <a:chExt cx="9956919" cy="3814006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FCBD809A-D3D7-C190-9C22-FEEBE0994A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7540" y="2054473"/>
              <a:ext cx="9956919" cy="38140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2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24107B04-40B6-B2DB-374A-5B69E273B1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37905" r="35034" b="59601"/>
            <a:stretch/>
          </p:blipFill>
          <p:spPr bwMode="auto">
            <a:xfrm>
              <a:off x="6318189" y="4311897"/>
              <a:ext cx="1342771" cy="951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04EA1C17-B659-7310-1E91-3BEAE9D41AA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37905" r="35034" b="59601"/>
            <a:stretch/>
          </p:blipFill>
          <p:spPr bwMode="auto">
            <a:xfrm>
              <a:off x="8023164" y="4311897"/>
              <a:ext cx="1342771" cy="951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FB37F6F7-6A8F-98E6-06E9-46702816436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37905" r="35034" b="59601"/>
            <a:stretch/>
          </p:blipFill>
          <p:spPr bwMode="auto">
            <a:xfrm>
              <a:off x="9670989" y="4311897"/>
              <a:ext cx="1342771" cy="951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5104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50724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Introduction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B33C56-2E2A-FCF5-4415-65E0173A1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99" y="2422184"/>
            <a:ext cx="6105600" cy="218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9EA9661-AD39-97CE-718A-C0F6DEF45B5B}"/>
              </a:ext>
            </a:extLst>
          </p:cNvPr>
          <p:cNvGrpSpPr/>
          <p:nvPr/>
        </p:nvGrpSpPr>
        <p:grpSpPr>
          <a:xfrm>
            <a:off x="6714638" y="2210137"/>
            <a:ext cx="4823226" cy="3215881"/>
            <a:chOff x="1231809" y="1262980"/>
            <a:chExt cx="10300480" cy="462446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C9A26A1-2AAA-4697-8987-AAD80AE34926}"/>
                </a:ext>
              </a:extLst>
            </p:cNvPr>
            <p:cNvGrpSpPr/>
            <p:nvPr/>
          </p:nvGrpSpPr>
          <p:grpSpPr>
            <a:xfrm>
              <a:off x="1231809" y="1262980"/>
              <a:ext cx="10300480" cy="4624464"/>
              <a:chOff x="1231809" y="1379092"/>
              <a:chExt cx="10300480" cy="4624464"/>
            </a:xfrm>
          </p:grpSpPr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1AC8DB3B-6520-8294-92C7-03BFE4809F92}"/>
                  </a:ext>
                </a:extLst>
              </p:cNvPr>
              <p:cNvGraphicFramePr/>
              <p:nvPr/>
            </p:nvGraphicFramePr>
            <p:xfrm>
              <a:off x="1246799" y="1379092"/>
              <a:ext cx="10285490" cy="462446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0C3C41FB-75B8-AE35-91F3-15334657877D}"/>
                      </a:ext>
                    </a:extLst>
                  </p14:cNvPr>
                  <p14:cNvContentPartPr/>
                  <p14:nvPr/>
                </p14:nvContentPartPr>
                <p14:xfrm>
                  <a:off x="4027144" y="1942771"/>
                  <a:ext cx="360" cy="45719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0C3C41FB-75B8-AE35-91F3-15334657877D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018144" y="799796"/>
                    <a:ext cx="18000" cy="2285950"/>
                  </a:xfrm>
                  <a:prstGeom prst="rect">
                    <a:avLst/>
                  </a:prstGeom>
                </p:spPr>
              </p:pic>
            </mc:Fallback>
          </mc:AlternateContent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FE47B8BE-6F0A-C970-2190-1C4D2C80D6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1080" y="4691917"/>
                <a:ext cx="8139659" cy="0"/>
              </a:xfrm>
              <a:prstGeom prst="line">
                <a:avLst/>
              </a:prstGeom>
              <a:ln w="19050">
                <a:solidFill>
                  <a:srgbClr val="FEB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7C7C80-3E4E-7CB1-67D8-A4E57F01BC0E}"/>
                  </a:ext>
                </a:extLst>
              </p:cNvPr>
              <p:cNvSpPr/>
              <p:nvPr/>
            </p:nvSpPr>
            <p:spPr>
              <a:xfrm>
                <a:off x="1231809" y="1528996"/>
                <a:ext cx="1094277" cy="38075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5C6F87C3-FD5C-8AB6-DE43-FAECC206FD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41076" y="1394082"/>
                <a:ext cx="0" cy="3897442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149169C-BA1B-1C10-616B-DAFA8929144F}"/>
                  </a:ext>
                </a:extLst>
              </p:cNvPr>
              <p:cNvSpPr/>
              <p:nvPr/>
            </p:nvSpPr>
            <p:spPr>
              <a:xfrm>
                <a:off x="10270882" y="4017364"/>
                <a:ext cx="644567" cy="1274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12" name="TextBox 10">
                <a:extLst>
                  <a:ext uri="{FF2B5EF4-FFF2-40B4-BE49-F238E27FC236}">
                    <a16:creationId xmlns:a16="http://schemas.microsoft.com/office/drawing/2014/main" id="{A3CC1C2B-BF05-3290-8CBE-C48D902EF698}"/>
                  </a:ext>
                </a:extLst>
              </p:cNvPr>
              <p:cNvSpPr txBox="1"/>
              <p:nvPr/>
            </p:nvSpPr>
            <p:spPr>
              <a:xfrm rot="16200000">
                <a:off x="1192488" y="3154569"/>
                <a:ext cx="1665463" cy="556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700" b="1">
                    <a:latin typeface="Arial" panose="020B0604020202020204" pitchFamily="34" charset="0"/>
                    <a:cs typeface="Arial" panose="020B0604020202020204" pitchFamily="34" charset="0"/>
                  </a:rPr>
                  <a:t>Relative radiological toxicity</a:t>
                </a: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85BDC18B-F232-A9D1-145C-1B12DB2A7559}"/>
                  </a:ext>
                </a:extLst>
              </p:cNvPr>
              <p:cNvSpPr/>
              <p:nvPr/>
            </p:nvSpPr>
            <p:spPr>
              <a:xfrm>
                <a:off x="2358564" y="1955800"/>
                <a:ext cx="7845425" cy="3342131"/>
              </a:xfrm>
              <a:custGeom>
                <a:avLst/>
                <a:gdLst>
                  <a:gd name="connsiteX0" fmla="*/ 0 w 7845425"/>
                  <a:gd name="connsiteY0" fmla="*/ 0 h 3342131"/>
                  <a:gd name="connsiteX1" fmla="*/ 419100 w 7845425"/>
                  <a:gd name="connsiteY1" fmla="*/ 127000 h 3342131"/>
                  <a:gd name="connsiteX2" fmla="*/ 838200 w 7845425"/>
                  <a:gd name="connsiteY2" fmla="*/ 444500 h 3342131"/>
                  <a:gd name="connsiteX3" fmla="*/ 1143000 w 7845425"/>
                  <a:gd name="connsiteY3" fmla="*/ 736600 h 3342131"/>
                  <a:gd name="connsiteX4" fmla="*/ 1638300 w 7845425"/>
                  <a:gd name="connsiteY4" fmla="*/ 901700 h 3342131"/>
                  <a:gd name="connsiteX5" fmla="*/ 2070100 w 7845425"/>
                  <a:gd name="connsiteY5" fmla="*/ 965200 h 3342131"/>
                  <a:gd name="connsiteX6" fmla="*/ 2413000 w 7845425"/>
                  <a:gd name="connsiteY6" fmla="*/ 1016000 h 3342131"/>
                  <a:gd name="connsiteX7" fmla="*/ 2730500 w 7845425"/>
                  <a:gd name="connsiteY7" fmla="*/ 1117600 h 3342131"/>
                  <a:gd name="connsiteX8" fmla="*/ 2971800 w 7845425"/>
                  <a:gd name="connsiteY8" fmla="*/ 1206500 h 3342131"/>
                  <a:gd name="connsiteX9" fmla="*/ 3479800 w 7845425"/>
                  <a:gd name="connsiteY9" fmla="*/ 1257300 h 3342131"/>
                  <a:gd name="connsiteX10" fmla="*/ 4140200 w 7845425"/>
                  <a:gd name="connsiteY10" fmla="*/ 1422400 h 3342131"/>
                  <a:gd name="connsiteX11" fmla="*/ 4622800 w 7845425"/>
                  <a:gd name="connsiteY11" fmla="*/ 1612900 h 3342131"/>
                  <a:gd name="connsiteX12" fmla="*/ 5118100 w 7845425"/>
                  <a:gd name="connsiteY12" fmla="*/ 1968500 h 3342131"/>
                  <a:gd name="connsiteX13" fmla="*/ 5549900 w 7845425"/>
                  <a:gd name="connsiteY13" fmla="*/ 2425700 h 3342131"/>
                  <a:gd name="connsiteX14" fmla="*/ 5867400 w 7845425"/>
                  <a:gd name="connsiteY14" fmla="*/ 2895600 h 3342131"/>
                  <a:gd name="connsiteX15" fmla="*/ 6286500 w 7845425"/>
                  <a:gd name="connsiteY15" fmla="*/ 2997200 h 3342131"/>
                  <a:gd name="connsiteX16" fmla="*/ 6921500 w 7845425"/>
                  <a:gd name="connsiteY16" fmla="*/ 3009900 h 3342131"/>
                  <a:gd name="connsiteX17" fmla="*/ 7378700 w 7845425"/>
                  <a:gd name="connsiteY17" fmla="*/ 3111500 h 3342131"/>
                  <a:gd name="connsiteX18" fmla="*/ 7797800 w 7845425"/>
                  <a:gd name="connsiteY18" fmla="*/ 3314700 h 3342131"/>
                  <a:gd name="connsiteX19" fmla="*/ 7835900 w 7845425"/>
                  <a:gd name="connsiteY19" fmla="*/ 3340100 h 3342131"/>
                  <a:gd name="connsiteX20" fmla="*/ 7835900 w 7845425"/>
                  <a:gd name="connsiteY20" fmla="*/ 3340100 h 3342131"/>
                  <a:gd name="connsiteX21" fmla="*/ 7835900 w 7845425"/>
                  <a:gd name="connsiteY21" fmla="*/ 3340100 h 3342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845425" h="3342131">
                    <a:moveTo>
                      <a:pt x="0" y="0"/>
                    </a:moveTo>
                    <a:cubicBezTo>
                      <a:pt x="139700" y="26458"/>
                      <a:pt x="279400" y="52917"/>
                      <a:pt x="419100" y="127000"/>
                    </a:cubicBezTo>
                    <a:cubicBezTo>
                      <a:pt x="558800" y="201083"/>
                      <a:pt x="717550" y="342900"/>
                      <a:pt x="838200" y="444500"/>
                    </a:cubicBezTo>
                    <a:cubicBezTo>
                      <a:pt x="958850" y="546100"/>
                      <a:pt x="1009650" y="660400"/>
                      <a:pt x="1143000" y="736600"/>
                    </a:cubicBezTo>
                    <a:cubicBezTo>
                      <a:pt x="1276350" y="812800"/>
                      <a:pt x="1483783" y="863600"/>
                      <a:pt x="1638300" y="901700"/>
                    </a:cubicBezTo>
                    <a:cubicBezTo>
                      <a:pt x="1792817" y="939800"/>
                      <a:pt x="2070100" y="965200"/>
                      <a:pt x="2070100" y="965200"/>
                    </a:cubicBezTo>
                    <a:cubicBezTo>
                      <a:pt x="2199217" y="984250"/>
                      <a:pt x="2302933" y="990600"/>
                      <a:pt x="2413000" y="1016000"/>
                    </a:cubicBezTo>
                    <a:cubicBezTo>
                      <a:pt x="2523067" y="1041400"/>
                      <a:pt x="2637367" y="1085850"/>
                      <a:pt x="2730500" y="1117600"/>
                    </a:cubicBezTo>
                    <a:cubicBezTo>
                      <a:pt x="2823633" y="1149350"/>
                      <a:pt x="2846917" y="1183217"/>
                      <a:pt x="2971800" y="1206500"/>
                    </a:cubicBezTo>
                    <a:cubicBezTo>
                      <a:pt x="3096683" y="1229783"/>
                      <a:pt x="3285067" y="1221317"/>
                      <a:pt x="3479800" y="1257300"/>
                    </a:cubicBezTo>
                    <a:cubicBezTo>
                      <a:pt x="3674533" y="1293283"/>
                      <a:pt x="3949700" y="1363133"/>
                      <a:pt x="4140200" y="1422400"/>
                    </a:cubicBezTo>
                    <a:cubicBezTo>
                      <a:pt x="4330700" y="1481667"/>
                      <a:pt x="4459817" y="1521883"/>
                      <a:pt x="4622800" y="1612900"/>
                    </a:cubicBezTo>
                    <a:cubicBezTo>
                      <a:pt x="4785783" y="1703917"/>
                      <a:pt x="4963583" y="1833033"/>
                      <a:pt x="5118100" y="1968500"/>
                    </a:cubicBezTo>
                    <a:cubicBezTo>
                      <a:pt x="5272617" y="2103967"/>
                      <a:pt x="5425017" y="2271183"/>
                      <a:pt x="5549900" y="2425700"/>
                    </a:cubicBezTo>
                    <a:cubicBezTo>
                      <a:pt x="5674783" y="2580217"/>
                      <a:pt x="5744633" y="2800350"/>
                      <a:pt x="5867400" y="2895600"/>
                    </a:cubicBezTo>
                    <a:cubicBezTo>
                      <a:pt x="5990167" y="2990850"/>
                      <a:pt x="6110817" y="2978150"/>
                      <a:pt x="6286500" y="2997200"/>
                    </a:cubicBezTo>
                    <a:cubicBezTo>
                      <a:pt x="6462183" y="3016250"/>
                      <a:pt x="6739467" y="2990850"/>
                      <a:pt x="6921500" y="3009900"/>
                    </a:cubicBezTo>
                    <a:cubicBezTo>
                      <a:pt x="7103533" y="3028950"/>
                      <a:pt x="7232650" y="3060700"/>
                      <a:pt x="7378700" y="3111500"/>
                    </a:cubicBezTo>
                    <a:cubicBezTo>
                      <a:pt x="7524750" y="3162300"/>
                      <a:pt x="7797800" y="3314700"/>
                      <a:pt x="7797800" y="3314700"/>
                    </a:cubicBezTo>
                    <a:cubicBezTo>
                      <a:pt x="7874000" y="3352800"/>
                      <a:pt x="7835900" y="3340100"/>
                      <a:pt x="7835900" y="3340100"/>
                    </a:cubicBezTo>
                    <a:lnTo>
                      <a:pt x="7835900" y="3340100"/>
                    </a:lnTo>
                    <a:lnTo>
                      <a:pt x="7835900" y="3340100"/>
                    </a:lnTo>
                  </a:path>
                </a:pathLst>
              </a:custGeom>
              <a:noFill/>
              <a:ln w="19050">
                <a:solidFill>
                  <a:srgbClr val="00A3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7DD5C39E-1773-8C16-198C-B0C8DB6671A2}"/>
                  </a:ext>
                </a:extLst>
              </p:cNvPr>
              <p:cNvSpPr/>
              <p:nvPr/>
            </p:nvSpPr>
            <p:spPr>
              <a:xfrm>
                <a:off x="2356067" y="1691131"/>
                <a:ext cx="1859866" cy="3606800"/>
              </a:xfrm>
              <a:custGeom>
                <a:avLst/>
                <a:gdLst>
                  <a:gd name="connsiteX0" fmla="*/ 0 w 2057400"/>
                  <a:gd name="connsiteY0" fmla="*/ 0 h 3606800"/>
                  <a:gd name="connsiteX1" fmla="*/ 673100 w 2057400"/>
                  <a:gd name="connsiteY1" fmla="*/ 266700 h 3606800"/>
                  <a:gd name="connsiteX2" fmla="*/ 977900 w 2057400"/>
                  <a:gd name="connsiteY2" fmla="*/ 469900 h 3606800"/>
                  <a:gd name="connsiteX3" fmla="*/ 1270000 w 2057400"/>
                  <a:gd name="connsiteY3" fmla="*/ 812800 h 3606800"/>
                  <a:gd name="connsiteX4" fmla="*/ 1549400 w 2057400"/>
                  <a:gd name="connsiteY4" fmla="*/ 1447800 h 3606800"/>
                  <a:gd name="connsiteX5" fmla="*/ 2057400 w 2057400"/>
                  <a:gd name="connsiteY5" fmla="*/ 3606800 h 360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57400" h="3606800">
                    <a:moveTo>
                      <a:pt x="0" y="0"/>
                    </a:moveTo>
                    <a:cubicBezTo>
                      <a:pt x="255058" y="94191"/>
                      <a:pt x="510117" y="188383"/>
                      <a:pt x="673100" y="266700"/>
                    </a:cubicBezTo>
                    <a:cubicBezTo>
                      <a:pt x="836083" y="345017"/>
                      <a:pt x="878417" y="378883"/>
                      <a:pt x="977900" y="469900"/>
                    </a:cubicBezTo>
                    <a:cubicBezTo>
                      <a:pt x="1077383" y="560917"/>
                      <a:pt x="1174750" y="649817"/>
                      <a:pt x="1270000" y="812800"/>
                    </a:cubicBezTo>
                    <a:cubicBezTo>
                      <a:pt x="1365250" y="975783"/>
                      <a:pt x="1418167" y="982133"/>
                      <a:pt x="1549400" y="1447800"/>
                    </a:cubicBezTo>
                    <a:cubicBezTo>
                      <a:pt x="1680633" y="1913467"/>
                      <a:pt x="1869016" y="2760133"/>
                      <a:pt x="2057400" y="3606800"/>
                    </a:cubicBezTo>
                  </a:path>
                </a:pathLst>
              </a:custGeom>
              <a:noFill/>
              <a:ln w="19050">
                <a:solidFill>
                  <a:srgbClr val="6CC24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34CB6360-A00F-32A4-419E-9CACE5A1ED7C}"/>
                  </a:ext>
                </a:extLst>
              </p:cNvPr>
              <p:cNvCxnSpPr/>
              <p:nvPr/>
            </p:nvCxnSpPr>
            <p:spPr>
              <a:xfrm>
                <a:off x="8089509" y="1725585"/>
                <a:ext cx="495300" cy="0"/>
              </a:xfrm>
              <a:prstGeom prst="line">
                <a:avLst/>
              </a:prstGeom>
              <a:ln w="19050">
                <a:solidFill>
                  <a:srgbClr val="00216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68C12EA7-0B46-2D15-9A06-C7D47A2D8561}"/>
                  </a:ext>
                </a:extLst>
              </p:cNvPr>
              <p:cNvCxnSpPr/>
              <p:nvPr/>
            </p:nvCxnSpPr>
            <p:spPr>
              <a:xfrm>
                <a:off x="8089509" y="2001461"/>
                <a:ext cx="495300" cy="0"/>
              </a:xfrm>
              <a:prstGeom prst="line">
                <a:avLst/>
              </a:prstGeom>
              <a:ln w="19050">
                <a:solidFill>
                  <a:srgbClr val="00A3E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BCD11082-5DC6-7CDE-FFB5-4AB266D0F3D3}"/>
                  </a:ext>
                </a:extLst>
              </p:cNvPr>
              <p:cNvCxnSpPr/>
              <p:nvPr/>
            </p:nvCxnSpPr>
            <p:spPr>
              <a:xfrm>
                <a:off x="8095859" y="2274275"/>
                <a:ext cx="495300" cy="0"/>
              </a:xfrm>
              <a:prstGeom prst="line">
                <a:avLst/>
              </a:prstGeom>
              <a:ln w="19050">
                <a:solidFill>
                  <a:srgbClr val="6CC24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6">
                <a:extLst>
                  <a:ext uri="{FF2B5EF4-FFF2-40B4-BE49-F238E27FC236}">
                    <a16:creationId xmlns:a16="http://schemas.microsoft.com/office/drawing/2014/main" id="{446C6AD2-FFB0-6EF0-6BBC-0AB15C1F5B4C}"/>
                  </a:ext>
                </a:extLst>
              </p:cNvPr>
              <p:cNvSpPr txBox="1"/>
              <p:nvPr/>
            </p:nvSpPr>
            <p:spPr>
              <a:xfrm>
                <a:off x="8641544" y="1571697"/>
                <a:ext cx="2363624" cy="237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700" b="1">
                    <a:latin typeface="Arial" panose="020B0604020202020204" pitchFamily="34" charset="0"/>
                    <a:cs typeface="Arial" panose="020B0604020202020204" pitchFamily="34" charset="0"/>
                  </a:rPr>
                  <a:t>Total spent fuel</a:t>
                </a:r>
              </a:p>
            </p:txBody>
          </p:sp>
          <p:sp>
            <p:nvSpPr>
              <p:cNvPr id="21" name="TextBox 17">
                <a:extLst>
                  <a:ext uri="{FF2B5EF4-FFF2-40B4-BE49-F238E27FC236}">
                    <a16:creationId xmlns:a16="http://schemas.microsoft.com/office/drawing/2014/main" id="{DBDBA3BD-8F16-A2F3-394E-BD6E929156A8}"/>
                  </a:ext>
                </a:extLst>
              </p:cNvPr>
              <p:cNvSpPr txBox="1"/>
              <p:nvPr/>
            </p:nvSpPr>
            <p:spPr>
              <a:xfrm>
                <a:off x="8639596" y="1836606"/>
                <a:ext cx="1636973" cy="237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700" b="1">
                    <a:latin typeface="Arial" panose="020B0604020202020204" pitchFamily="34" charset="0"/>
                    <a:cs typeface="Arial" panose="020B0604020202020204" pitchFamily="34" charset="0"/>
                  </a:rPr>
                  <a:t>Actinides</a:t>
                </a:r>
              </a:p>
            </p:txBody>
          </p:sp>
          <p:sp>
            <p:nvSpPr>
              <p:cNvPr id="22" name="TextBox 18">
                <a:extLst>
                  <a:ext uri="{FF2B5EF4-FFF2-40B4-BE49-F238E27FC236}">
                    <a16:creationId xmlns:a16="http://schemas.microsoft.com/office/drawing/2014/main" id="{4C2D76F5-216F-66BE-EB08-A45E6D891689}"/>
                  </a:ext>
                </a:extLst>
              </p:cNvPr>
              <p:cNvSpPr txBox="1"/>
              <p:nvPr/>
            </p:nvSpPr>
            <p:spPr>
              <a:xfrm>
                <a:off x="8639579" y="2116504"/>
                <a:ext cx="2524110" cy="237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700" b="1">
                    <a:latin typeface="Arial" panose="020B0604020202020204" pitchFamily="34" charset="0"/>
                    <a:cs typeface="Arial" panose="020B0604020202020204" pitchFamily="34" charset="0"/>
                  </a:rPr>
                  <a:t>Fission products</a:t>
                </a:r>
              </a:p>
            </p:txBody>
          </p:sp>
          <p:sp>
            <p:nvSpPr>
              <p:cNvPr id="23" name="TextBox 19">
                <a:extLst>
                  <a:ext uri="{FF2B5EF4-FFF2-40B4-BE49-F238E27FC236}">
                    <a16:creationId xmlns:a16="http://schemas.microsoft.com/office/drawing/2014/main" id="{4C68D7AF-BB5B-8D0B-DF77-B79CE668E24A}"/>
                  </a:ext>
                </a:extLst>
              </p:cNvPr>
              <p:cNvSpPr txBox="1"/>
              <p:nvPr/>
            </p:nvSpPr>
            <p:spPr>
              <a:xfrm>
                <a:off x="4418387" y="4464710"/>
                <a:ext cx="2720262" cy="237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700">
                    <a:latin typeface="Arial" panose="020B0604020202020204" pitchFamily="34" charset="0"/>
                    <a:cs typeface="Arial" panose="020B0604020202020204" pitchFamily="34" charset="0"/>
                  </a:rPr>
                  <a:t>Natural uranium ore</a:t>
                </a:r>
              </a:p>
            </p:txBody>
          </p:sp>
          <p:sp>
            <p:nvSpPr>
              <p:cNvPr id="24" name="TextBox 20">
                <a:extLst>
                  <a:ext uri="{FF2B5EF4-FFF2-40B4-BE49-F238E27FC236}">
                    <a16:creationId xmlns:a16="http://schemas.microsoft.com/office/drawing/2014/main" id="{8114F44E-6050-E232-1A3C-907ABEDF49B3}"/>
                  </a:ext>
                </a:extLst>
              </p:cNvPr>
              <p:cNvSpPr txBox="1"/>
              <p:nvPr/>
            </p:nvSpPr>
            <p:spPr>
              <a:xfrm>
                <a:off x="3252993" y="5288827"/>
                <a:ext cx="1299907" cy="23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CA" sz="700" b="1">
                    <a:latin typeface="Arial" panose="020B0604020202020204" pitchFamily="34" charset="0"/>
                    <a:cs typeface="Arial" panose="020B0604020202020204" pitchFamily="34" charset="0"/>
                  </a:rPr>
                  <a:t>300</a:t>
                </a:r>
              </a:p>
            </p:txBody>
          </p:sp>
        </p:grpSp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FFB74AE1-2793-50DF-ED06-0310106A4792}"/>
                </a:ext>
              </a:extLst>
            </p:cNvPr>
            <p:cNvSpPr txBox="1"/>
            <p:nvPr/>
          </p:nvSpPr>
          <p:spPr>
            <a:xfrm>
              <a:off x="3440542" y="5530804"/>
              <a:ext cx="6092567" cy="237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CA" sz="700" b="1">
                  <a:latin typeface="Arial" panose="020B0604020202020204" pitchFamily="34" charset="0"/>
                  <a:cs typeface="Arial" panose="020B0604020202020204" pitchFamily="34" charset="0"/>
                </a:rPr>
                <a:t>Years after discharge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C0C066C-0D00-AA6A-62BD-2D4C40071EAD}"/>
              </a:ext>
            </a:extLst>
          </p:cNvPr>
          <p:cNvSpPr txBox="1"/>
          <p:nvPr/>
        </p:nvSpPr>
        <p:spPr>
          <a:xfrm>
            <a:off x="596894" y="1431982"/>
            <a:ext cx="826549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WATSS – SSR-W synergies with legacy wastes management</a:t>
            </a:r>
          </a:p>
        </p:txBody>
      </p:sp>
    </p:spTree>
    <p:extLst>
      <p:ext uri="{BB962C8B-B14F-4D97-AF65-F5344CB8AC3E}">
        <p14:creationId xmlns:p14="http://schemas.microsoft.com/office/powerpoint/2010/main" val="281307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50724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Introduction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0C066C-0D00-AA6A-62BD-2D4C40071EAD}"/>
              </a:ext>
            </a:extLst>
          </p:cNvPr>
          <p:cNvSpPr txBox="1"/>
          <p:nvPr/>
        </p:nvSpPr>
        <p:spPr>
          <a:xfrm>
            <a:off x="595841" y="1434465"/>
            <a:ext cx="1067329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u="sng">
                <a:solidFill>
                  <a:srgbClr val="6CC24A"/>
                </a:solidFill>
                <a:latin typeface="Arial"/>
                <a:cs typeface="Arial"/>
              </a:rPr>
              <a:t>Closing the fuel cycle</a:t>
            </a:r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 important in quest for sustainable energy production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2274A5-67C5-3136-9B51-A353E7157B41}"/>
              </a:ext>
            </a:extLst>
          </p:cNvPr>
          <p:cNvSpPr txBox="1"/>
          <p:nvPr/>
        </p:nvSpPr>
        <p:spPr>
          <a:xfrm>
            <a:off x="587374" y="2349006"/>
            <a:ext cx="1043566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Recycling / reprocessing seen as sensitive activities due to </a:t>
            </a:r>
            <a:r>
              <a:rPr lang="en-US" sz="2000" b="1" u="sng">
                <a:solidFill>
                  <a:srgbClr val="6CC24A"/>
                </a:solidFill>
                <a:latin typeface="Arial"/>
                <a:cs typeface="Arial"/>
              </a:rPr>
              <a:t>proliferation concerns </a:t>
            </a:r>
          </a:p>
        </p:txBody>
      </p:sp>
      <p:sp>
        <p:nvSpPr>
          <p:cNvPr id="26" name="Arrow: Bent 25">
            <a:extLst>
              <a:ext uri="{FF2B5EF4-FFF2-40B4-BE49-F238E27FC236}">
                <a16:creationId xmlns:a16="http://schemas.microsoft.com/office/drawing/2014/main" id="{5B18D06B-1428-D8E5-23C7-44808CC8DC43}"/>
              </a:ext>
            </a:extLst>
          </p:cNvPr>
          <p:cNvSpPr/>
          <p:nvPr/>
        </p:nvSpPr>
        <p:spPr>
          <a:xfrm flipV="1">
            <a:off x="1908902" y="3883507"/>
            <a:ext cx="910497" cy="805172"/>
          </a:xfrm>
          <a:prstGeom prst="bentArrow">
            <a:avLst>
              <a:gd name="adj1" fmla="val 20752"/>
              <a:gd name="adj2" fmla="val 25000"/>
              <a:gd name="adj3" fmla="val 37136"/>
              <a:gd name="adj4" fmla="val 43750"/>
            </a:avLst>
          </a:prstGeom>
          <a:solidFill>
            <a:srgbClr val="00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887A1B-B978-755A-DC7F-AB62C2BECC58}"/>
              </a:ext>
            </a:extLst>
          </p:cNvPr>
          <p:cNvSpPr txBox="1"/>
          <p:nvPr/>
        </p:nvSpPr>
        <p:spPr>
          <a:xfrm>
            <a:off x="2230637" y="4256623"/>
            <a:ext cx="773072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reconcile these differences?</a:t>
            </a:r>
          </a:p>
        </p:txBody>
      </p:sp>
    </p:spTree>
    <p:extLst>
      <p:ext uri="{BB962C8B-B14F-4D97-AF65-F5344CB8AC3E}">
        <p14:creationId xmlns:p14="http://schemas.microsoft.com/office/powerpoint/2010/main" val="44121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50724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Historical background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5" y="1431982"/>
            <a:ext cx="1071754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Evolution of US policy involving reprocessing / recycling of spent fuel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72D727-F9D8-7204-7954-CCE5F3B79BA1}"/>
              </a:ext>
            </a:extLst>
          </p:cNvPr>
          <p:cNvSpPr txBox="1"/>
          <p:nvPr/>
        </p:nvSpPr>
        <p:spPr>
          <a:xfrm>
            <a:off x="587374" y="2114276"/>
            <a:ext cx="10827553" cy="24006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Eisenhower (50s):	Reprocessing viewed as natural and desirable part of fuel cycle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 Kennedy (60s):	Breeder reactors and “plutonium economy” vital over the long term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Carter (70s):		Indefinite ban on reprocessing and recycling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Reagan (80s):		Lifting of the ban, but no financial support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Bush (2000s):		Emphasis on the desirability of avoiding “separated plutonium”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DB73F7-25A0-C239-CC73-EED09E9B4E8A}"/>
              </a:ext>
            </a:extLst>
          </p:cNvPr>
          <p:cNvSpPr txBox="1"/>
          <p:nvPr/>
        </p:nvSpPr>
        <p:spPr>
          <a:xfrm>
            <a:off x="1978021" y="4715131"/>
            <a:ext cx="8532192" cy="11541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800"/>
              </a:spcAft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Efforts to update the reprocessing regulatory framework in the 2000’s and 2010's – Did not come to fruition, but identified key gaps </a:t>
            </a:r>
            <a:endParaRPr lang="en-GB" dirty="0">
              <a:latin typeface="Arial"/>
              <a:ea typeface="+mn-lt"/>
              <a:cs typeface="Arial"/>
            </a:endParaRPr>
          </a:p>
          <a:p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338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50724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Definitions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4" y="1431982"/>
            <a:ext cx="1084157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6CC24A"/>
                </a:solidFill>
                <a:latin typeface="Arial"/>
                <a:cs typeface="Arial"/>
              </a:rPr>
              <a:t>Widely adopted wording for potential definitions of reprocessing / recycling 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AECB3D-FF71-7C51-F4B0-48311116D442}"/>
              </a:ext>
            </a:extLst>
          </p:cNvPr>
          <p:cNvSpPr txBox="1"/>
          <p:nvPr/>
        </p:nvSpPr>
        <p:spPr>
          <a:xfrm>
            <a:off x="596894" y="2098504"/>
            <a:ext cx="10917773" cy="18928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8288" indent="-268288">
              <a:spcAft>
                <a:spcPts val="1800"/>
              </a:spcAft>
              <a:buFont typeface="Arial"/>
              <a:buChar char="•"/>
              <a:tabLst>
                <a:tab pos="2065338" algn="l"/>
              </a:tabLst>
            </a:pPr>
            <a:r>
              <a:rPr lang="en-GB">
                <a:latin typeface="Arial "/>
                <a:ea typeface="+mn-lt"/>
                <a:cs typeface="+mn-lt"/>
              </a:rPr>
              <a:t>Reprocessing:	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  <a:tabLst>
                <a:tab pos="2065338" algn="l"/>
              </a:tabLst>
            </a:pPr>
            <a:endParaRPr lang="en-GB">
              <a:latin typeface="Arial "/>
              <a:ea typeface="+mn-lt"/>
              <a:cs typeface="+mn-lt"/>
            </a:endParaRPr>
          </a:p>
          <a:p>
            <a:pPr marL="268288" indent="-268288">
              <a:spcAft>
                <a:spcPts val="1800"/>
              </a:spcAft>
              <a:buFont typeface="Arial"/>
              <a:buChar char="•"/>
              <a:tabLst>
                <a:tab pos="2065338" algn="l"/>
              </a:tabLst>
            </a:pPr>
            <a:r>
              <a:rPr lang="en-GB">
                <a:latin typeface="Arial "/>
                <a:ea typeface="+mn-lt"/>
                <a:cs typeface="+mn-lt"/>
              </a:rPr>
              <a:t>Recycling:	</a:t>
            </a:r>
          </a:p>
          <a:p>
            <a:pPr marL="268288" indent="-268288">
              <a:buFont typeface="Arial"/>
              <a:buChar char="•"/>
            </a:pPr>
            <a:endParaRPr lang="en-US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53C63-9944-575D-6F83-CAC3715990CC}"/>
              </a:ext>
            </a:extLst>
          </p:cNvPr>
          <p:cNvSpPr txBox="1"/>
          <p:nvPr/>
        </p:nvSpPr>
        <p:spPr>
          <a:xfrm>
            <a:off x="2103584" y="4252652"/>
            <a:ext cx="7984831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800" b="1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 difference: level of Pu separation from other species</a:t>
            </a:r>
            <a:endParaRPr lang="en-US" sz="2800" b="1">
              <a:solidFill>
                <a:srgbClr val="002169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552004-E1D3-F15A-00E1-6AEF29C96EBF}"/>
              </a:ext>
            </a:extLst>
          </p:cNvPr>
          <p:cNvSpPr txBox="1"/>
          <p:nvPr/>
        </p:nvSpPr>
        <p:spPr>
          <a:xfrm>
            <a:off x="2701923" y="2098504"/>
            <a:ext cx="8397875" cy="21698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3600"/>
              </a:spcAft>
              <a:tabLst>
                <a:tab pos="2065338" algn="l"/>
              </a:tabLst>
            </a:pPr>
            <a:r>
              <a:rPr lang="en-GB">
                <a:latin typeface="Arial "/>
                <a:ea typeface="+mn-lt"/>
                <a:cs typeface="+mn-lt"/>
              </a:rPr>
              <a:t>Separation of plutonium and uranium from intensely radioactive fission products </a:t>
            </a:r>
            <a:r>
              <a:rPr lang="en-GB" b="1">
                <a:latin typeface="Arial "/>
                <a:ea typeface="+mn-lt"/>
                <a:cs typeface="+mn-lt"/>
              </a:rPr>
              <a:t>and other transuranic elements.</a:t>
            </a:r>
          </a:p>
          <a:p>
            <a:pPr>
              <a:spcAft>
                <a:spcPts val="1800"/>
              </a:spcAft>
              <a:tabLst>
                <a:tab pos="2065338" algn="l"/>
              </a:tabLst>
            </a:pPr>
            <a:r>
              <a:rPr lang="en-GB">
                <a:latin typeface="Arial "/>
                <a:ea typeface="+mn-lt"/>
                <a:cs typeface="+mn-lt"/>
              </a:rPr>
              <a:t>Separation of the constituents of spent nuclear fuel and refabrication of fresh fuel containing plutonium, </a:t>
            </a:r>
            <a:r>
              <a:rPr lang="en-GB" b="1">
                <a:latin typeface="Arial "/>
                <a:ea typeface="+mn-lt"/>
                <a:cs typeface="+mn-lt"/>
              </a:rPr>
              <a:t>minor actinides and possibly some fission products.</a:t>
            </a:r>
          </a:p>
          <a:p>
            <a:pPr marL="268288" indent="-268288">
              <a:buFont typeface="Arial"/>
              <a:buChar char="•"/>
            </a:pP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631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84661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Proliferation aspects – recycled product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5" y="1431982"/>
            <a:ext cx="1076537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6CC24A"/>
                </a:solidFill>
                <a:latin typeface="Arial"/>
                <a:cs typeface="Arial"/>
              </a:rPr>
              <a:t>Proliferation-resistant aspects of non-separated Pu / technical barriers to proliferation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C542E7-EDE9-7316-0A3A-EA0B6B85B8CF}"/>
              </a:ext>
            </a:extLst>
          </p:cNvPr>
          <p:cNvSpPr txBox="1"/>
          <p:nvPr/>
        </p:nvSpPr>
        <p:spPr>
          <a:xfrm>
            <a:off x="587374" y="2098507"/>
            <a:ext cx="5383119" cy="24006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Radioactivity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Spontaneous neutrons emission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Heat generation</a:t>
            </a:r>
          </a:p>
          <a:p>
            <a:pPr marL="268288" indent="-268288">
              <a:spcAft>
                <a:spcPts val="1800"/>
              </a:spcAft>
              <a:buFont typeface="Arial"/>
              <a:buChar char="•"/>
            </a:pPr>
            <a:r>
              <a:rPr lang="en-GB">
                <a:latin typeface="Arial "/>
                <a:ea typeface="+mn-lt"/>
                <a:cs typeface="+mn-lt"/>
              </a:rPr>
              <a:t>Metallurgical behaviour of plutonium metal</a:t>
            </a:r>
          </a:p>
          <a:p>
            <a:pPr marL="268288" indent="-268288">
              <a:buFont typeface="Arial"/>
              <a:buChar char="•"/>
            </a:pP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0479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F29635-DE44-4C24-AA8A-91273DD280DB}"/>
              </a:ext>
            </a:extLst>
          </p:cNvPr>
          <p:cNvSpPr txBox="1"/>
          <p:nvPr/>
        </p:nvSpPr>
        <p:spPr>
          <a:xfrm>
            <a:off x="587374" y="396815"/>
            <a:ext cx="84661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>
                <a:solidFill>
                  <a:srgbClr val="002169"/>
                </a:solidFill>
                <a:latin typeface="Century Gothic"/>
              </a:rPr>
              <a:t>Proliferation aspects – recycled product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FF44DE-7977-48EB-A7D4-802EF8889FCC}"/>
              </a:ext>
            </a:extLst>
          </p:cNvPr>
          <p:cNvSpPr txBox="1"/>
          <p:nvPr/>
        </p:nvSpPr>
        <p:spPr>
          <a:xfrm>
            <a:off x="596894" y="1431982"/>
            <a:ext cx="1091243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6CC24A"/>
                </a:solidFill>
                <a:latin typeface="Arial"/>
                <a:cs typeface="Arial"/>
              </a:rPr>
              <a:t>Relative contribution of chemical species to the identified barriers to proliferation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22DC04-536E-11A7-BDDF-B0DFA27FE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35418"/>
              </p:ext>
            </p:extLst>
          </p:nvPr>
        </p:nvGraphicFramePr>
        <p:xfrm>
          <a:off x="711245" y="2216508"/>
          <a:ext cx="10826660" cy="122965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5332">
                  <a:extLst>
                    <a:ext uri="{9D8B030D-6E8A-4147-A177-3AD203B41FA5}">
                      <a16:colId xmlns:a16="http://schemas.microsoft.com/office/drawing/2014/main" val="1201998547"/>
                    </a:ext>
                  </a:extLst>
                </a:gridCol>
                <a:gridCol w="2165332">
                  <a:extLst>
                    <a:ext uri="{9D8B030D-6E8A-4147-A177-3AD203B41FA5}">
                      <a16:colId xmlns:a16="http://schemas.microsoft.com/office/drawing/2014/main" val="3470144600"/>
                    </a:ext>
                  </a:extLst>
                </a:gridCol>
                <a:gridCol w="2165332">
                  <a:extLst>
                    <a:ext uri="{9D8B030D-6E8A-4147-A177-3AD203B41FA5}">
                      <a16:colId xmlns:a16="http://schemas.microsoft.com/office/drawing/2014/main" val="1680798850"/>
                    </a:ext>
                  </a:extLst>
                </a:gridCol>
                <a:gridCol w="2165332">
                  <a:extLst>
                    <a:ext uri="{9D8B030D-6E8A-4147-A177-3AD203B41FA5}">
                      <a16:colId xmlns:a16="http://schemas.microsoft.com/office/drawing/2014/main" val="243177941"/>
                    </a:ext>
                  </a:extLst>
                </a:gridCol>
                <a:gridCol w="2165332">
                  <a:extLst>
                    <a:ext uri="{9D8B030D-6E8A-4147-A177-3AD203B41FA5}">
                      <a16:colId xmlns:a16="http://schemas.microsoft.com/office/drawing/2014/main" val="1379623709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ctr"/>
                      <a:endParaRPr lang="en-GB" sz="1400" baseline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>
                          <a:latin typeface="Arial "/>
                        </a:rPr>
                        <a:t>Radioactivity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>
                          <a:latin typeface="Arial "/>
                        </a:rPr>
                        <a:t>Neutrons production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>
                          <a:latin typeface="Arial "/>
                        </a:rPr>
                        <a:t>Heat generation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>
                          <a:latin typeface="Arial "/>
                        </a:rPr>
                        <a:t>Alloying behaviour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57472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Arial "/>
                        </a:rPr>
                        <a:t>Minor actinides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</a:t>
                      </a:r>
                      <a:r>
                        <a:rPr lang="en-GB" sz="1400" dirty="0">
                          <a:latin typeface="Arial "/>
                        </a:rPr>
                        <a:t> (1)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++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</a:t>
                      </a:r>
                      <a:r>
                        <a:rPr lang="en-GB" sz="1400" dirty="0">
                          <a:latin typeface="Arial "/>
                        </a:rPr>
                        <a:t> (1)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763662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Arial "/>
                        </a:rPr>
                        <a:t>Lanthanides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++</a:t>
                      </a:r>
                      <a:r>
                        <a:rPr lang="en-GB" sz="1400" dirty="0">
                          <a:latin typeface="Arial "/>
                        </a:rPr>
                        <a:t> (2)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</a:t>
                      </a:r>
                      <a:r>
                        <a:rPr lang="en-GB" sz="1400" dirty="0">
                          <a:latin typeface="Arial "/>
                        </a:rPr>
                        <a:t> (2)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++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787405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Arial "/>
                        </a:rPr>
                        <a:t>Other fission products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++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rial 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dirty="0">
                          <a:latin typeface="Arial "/>
                        </a:rPr>
                        <a:t>+</a:t>
                      </a:r>
                      <a:endParaRPr lang="en-GB" sz="1400" b="1" dirty="0">
                        <a:latin typeface="Arial 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Arial "/>
                        </a:rPr>
                        <a:t>+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7580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1AB83AC-3853-3281-DC42-57235385F566}"/>
              </a:ext>
            </a:extLst>
          </p:cNvPr>
          <p:cNvSpPr txBox="1"/>
          <p:nvPr/>
        </p:nvSpPr>
        <p:spPr>
          <a:xfrm>
            <a:off x="630257" y="4669537"/>
            <a:ext cx="1082666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800" b="1">
                <a:solidFill>
                  <a:srgbClr val="002169"/>
                </a:solidFill>
                <a:latin typeface="Arial "/>
                <a:ea typeface="+mn-lt"/>
                <a:cs typeface="+mn-lt"/>
              </a:rPr>
              <a:t>Relevance of the concept of “non-separated plutonium”. Framework for the application of a graded approach.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6D0830-F38B-EE0F-2400-392D36AA2E1F}"/>
              </a:ext>
            </a:extLst>
          </p:cNvPr>
          <p:cNvSpPr txBox="1"/>
          <p:nvPr/>
        </p:nvSpPr>
        <p:spPr>
          <a:xfrm>
            <a:off x="701671" y="3457831"/>
            <a:ext cx="1091344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ea typeface="+mn-lt"/>
                <a:cs typeface="+mn-lt"/>
              </a:rPr>
              <a:t>++</a:t>
            </a:r>
            <a:r>
              <a:rPr lang="en-GB" dirty="0">
                <a:ea typeface="+mn-lt"/>
                <a:cs typeface="+mn-lt"/>
              </a:rPr>
              <a:t>: Important barrier to proliferation / </a:t>
            </a:r>
            <a:r>
              <a:rPr lang="en-GB" b="1" dirty="0">
                <a:ea typeface="+mn-lt"/>
                <a:cs typeface="+mn-lt"/>
              </a:rPr>
              <a:t>+</a:t>
            </a:r>
            <a:r>
              <a:rPr lang="en-GB" dirty="0">
                <a:ea typeface="+mn-lt"/>
                <a:cs typeface="+mn-lt"/>
              </a:rPr>
              <a:t>: significant contribution to proliferation resistance / </a:t>
            </a:r>
            <a:r>
              <a:rPr lang="en-GB" b="1" dirty="0">
                <a:ea typeface="+mn-lt"/>
                <a:cs typeface="+mn-lt"/>
              </a:rPr>
              <a:t>-</a:t>
            </a:r>
            <a:r>
              <a:rPr lang="en-GB" dirty="0">
                <a:ea typeface="+mn-lt"/>
                <a:cs typeface="+mn-lt"/>
              </a:rPr>
              <a:t>: negligeable impact</a:t>
            </a:r>
          </a:p>
          <a:p>
            <a:r>
              <a:rPr lang="en-GB" dirty="0">
                <a:ea typeface="+mn-lt"/>
                <a:cs typeface="+mn-lt"/>
              </a:rPr>
              <a:t>(1) Several decades after discharge / (2) Within first year after discharge</a:t>
            </a:r>
            <a:endParaRPr lang="en-US" dirty="0">
              <a:cs typeface="Calibri"/>
            </a:endParaRPr>
          </a:p>
          <a:p>
            <a:pPr>
              <a:spcAft>
                <a:spcPts val="1800"/>
              </a:spcAft>
            </a:pPr>
            <a:endParaRPr lang="en-GB" dirty="0">
              <a:latin typeface="Arial"/>
              <a:ea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249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template - Canada (NEW)" id="{2641756C-D8AD-4A73-B509-265CEE561F28}" vid="{D6D62593-7784-4403-B72A-2A50F6D6BA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dd752db-d9ae-42ef-a314-6c17ff6a4fa0">
      <UserInfo>
        <DisplayName/>
        <AccountId xsi:nil="true"/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  <Comments xmlns="493e02f0-7233-4711-97a2-fefc45750329" xsi:nil="true"/>
    <TaxCatchAll xmlns="d2962adb-2024-4125-872b-23c2dc08659e" xsi:nil="true"/>
    <lcf76f155ced4ddcb4097134ff3c332f xmlns="493e02f0-7233-4711-97a2-fefc4575032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A6549AE54C4D4FB6825D880A8E1D5D" ma:contentTypeVersion="19" ma:contentTypeDescription="Create a new document." ma:contentTypeScope="" ma:versionID="3893d3c79d8b3b1d7b1a299e287d47d5">
  <xsd:schema xmlns:xsd="http://www.w3.org/2001/XMLSchema" xmlns:xs="http://www.w3.org/2001/XMLSchema" xmlns:p="http://schemas.microsoft.com/office/2006/metadata/properties" xmlns:ns1="http://schemas.microsoft.com/sharepoint/v3" xmlns:ns2="8dd752db-d9ae-42ef-a314-6c17ff6a4fa0" xmlns:ns3="493e02f0-7233-4711-97a2-fefc45750329" xmlns:ns4="d2962adb-2024-4125-872b-23c2dc08659e" targetNamespace="http://schemas.microsoft.com/office/2006/metadata/properties" ma:root="true" ma:fieldsID="0105231403ef17be5b7f9cc0b93b2021" ns1:_="" ns2:_="" ns3:_="" ns4:_="">
    <xsd:import namespace="http://schemas.microsoft.com/sharepoint/v3"/>
    <xsd:import namespace="8dd752db-d9ae-42ef-a314-6c17ff6a4fa0"/>
    <xsd:import namespace="493e02f0-7233-4711-97a2-fefc45750329"/>
    <xsd:import namespace="d2962adb-2024-4125-872b-23c2dc0865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Comment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752db-d9ae-42ef-a314-6c17ff6a4f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3e02f0-7233-4711-97a2-fefc457503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Comments" ma:index="18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9b8b22f-940b-4cdd-ab62-62b5e16bf0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962adb-2024-4125-872b-23c2dc08659e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f5d6fb63-1c42-49a5-b66c-e71028633117}" ma:internalName="TaxCatchAll" ma:showField="CatchAllData" ma:web="d2962adb-2024-4125-872b-23c2dc0865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93C5D5-0696-4937-9342-988C7FA68D7D}">
  <ds:schemaRefs>
    <ds:schemaRef ds:uri="0d962a6a-994c-4aea-b1f9-c1888a1c6269"/>
    <ds:schemaRef ds:uri="225b6453-9425-4d62-b64b-f500bfc82e98"/>
    <ds:schemaRef ds:uri="2e7cdd32-6174-49b4-ad09-badc94d779d5"/>
    <ds:schemaRef ds:uri="476b7092-0795-45e4-ab02-e9c0cbfc672f"/>
    <ds:schemaRef ds:uri="493e02f0-7233-4711-97a2-fefc45750329"/>
    <ds:schemaRef ds:uri="8dd752db-d9ae-42ef-a314-6c17ff6a4fa0"/>
    <ds:schemaRef ds:uri="d2962adb-2024-4125-872b-23c2dc0865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AFE5E1-8CCF-48EF-97DC-2405FB4BB408}">
  <ds:schemaRefs>
    <ds:schemaRef ds:uri="493e02f0-7233-4711-97a2-fefc45750329"/>
    <ds:schemaRef ds:uri="8dd752db-d9ae-42ef-a314-6c17ff6a4fa0"/>
    <ds:schemaRef ds:uri="d2962adb-2024-4125-872b-23c2dc0865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3EBF253-EA6E-412A-9DC3-2F64681B63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773</Words>
  <Application>Microsoft Office PowerPoint</Application>
  <PresentationFormat>Widescreen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TEMPLATE-MEC</dc:title>
  <dc:creator>Olivier Gregoire</dc:creator>
  <cp:keywords>Presentation template (PowerPoint)</cp:keywords>
  <cp:lastModifiedBy>Olivier Gregoire</cp:lastModifiedBy>
  <cp:revision>141</cp:revision>
  <cp:lastPrinted>2019-12-06T20:49:01Z</cp:lastPrinted>
  <dcterms:created xsi:type="dcterms:W3CDTF">2017-10-16T17:29:30Z</dcterms:created>
  <dcterms:modified xsi:type="dcterms:W3CDTF">2022-09-15T15:31:58Z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0x01010038A6549AE54C4D4FB6825D880A8E1D5D</vt:lpwstr>
  </property>
  <property fmtid="{D5CDD505-2E9C-101B-9397-08002B2CF9AE}" pid="3" name="Order">
    <vt:r8>100900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MediaServiceImageTags">
    <vt:lpwstr/>
  </property>
</Properties>
</file>