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3" r:id="rId2"/>
  </p:sldMasterIdLst>
  <p:notesMasterIdLst>
    <p:notesMasterId r:id="rId28"/>
  </p:notesMasterIdLst>
  <p:sldIdLst>
    <p:sldId id="321" r:id="rId3"/>
    <p:sldId id="322" r:id="rId4"/>
    <p:sldId id="346" r:id="rId5"/>
    <p:sldId id="360" r:id="rId6"/>
    <p:sldId id="359" r:id="rId7"/>
    <p:sldId id="362" r:id="rId8"/>
    <p:sldId id="367" r:id="rId9"/>
    <p:sldId id="363" r:id="rId10"/>
    <p:sldId id="366" r:id="rId11"/>
    <p:sldId id="354" r:id="rId12"/>
    <p:sldId id="353" r:id="rId13"/>
    <p:sldId id="324" r:id="rId14"/>
    <p:sldId id="364" r:id="rId15"/>
    <p:sldId id="350" r:id="rId16"/>
    <p:sldId id="347" r:id="rId17"/>
    <p:sldId id="348" r:id="rId18"/>
    <p:sldId id="355" r:id="rId19"/>
    <p:sldId id="349" r:id="rId20"/>
    <p:sldId id="358" r:id="rId21"/>
    <p:sldId id="361" r:id="rId22"/>
    <p:sldId id="365" r:id="rId23"/>
    <p:sldId id="368" r:id="rId24"/>
    <p:sldId id="357" r:id="rId25"/>
    <p:sldId id="356" r:id="rId26"/>
    <p:sldId id="35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userDrawn="1">
          <p15:clr>
            <a:srgbClr val="A4A3A4"/>
          </p15:clr>
        </p15:guide>
        <p15:guide id="3" orient="horz" pos="4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BDBD"/>
    <a:srgbClr val="000F7E"/>
    <a:srgbClr val="09198D"/>
    <a:srgbClr val="FF9129"/>
    <a:srgbClr val="00AA64"/>
    <a:srgbClr val="1A70B8"/>
    <a:srgbClr val="0A197E"/>
    <a:srgbClr val="000000"/>
    <a:srgbClr val="69C3FF"/>
    <a:srgbClr val="007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10"/>
    <p:restoredTop sz="96138"/>
  </p:normalViewPr>
  <p:slideViewPr>
    <p:cSldViewPr snapToGrid="0" snapToObjects="1" showGuides="1">
      <p:cViewPr varScale="1">
        <p:scale>
          <a:sx n="122" d="100"/>
          <a:sy n="122" d="100"/>
        </p:scale>
        <p:origin x="944" y="200"/>
      </p:cViewPr>
      <p:guideLst>
        <p:guide/>
        <p:guide orient="horz" pos="408"/>
      </p:guideLst>
    </p:cSldViewPr>
  </p:slideViewPr>
  <p:outlineViewPr>
    <p:cViewPr>
      <p:scale>
        <a:sx n="33" d="100"/>
        <a:sy n="33" d="100"/>
      </p:scale>
      <p:origin x="0" y="-381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F264E-8066-E947-B6B5-B5BD434D7B6B}" type="datetimeFigureOut">
              <a:rPr lang="en-US" smtClean="0"/>
              <a:t>6/21/22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8D52D-A3F1-4B43-9554-93E43582D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3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A88CB3-351F-294D-B203-3E3755AD91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455" t="-1" b="-5861"/>
          <a:stretch/>
        </p:blipFill>
        <p:spPr>
          <a:xfrm>
            <a:off x="2800593" y="298702"/>
            <a:ext cx="6343408" cy="6925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4360" y="1981872"/>
            <a:ext cx="3830320" cy="1559401"/>
          </a:xfrm>
        </p:spPr>
        <p:txBody>
          <a:bodyPr lIns="0" tIns="0" rIns="0" bIns="0" anchor="t" anchorCtr="0">
            <a:normAutofit/>
          </a:bodyPr>
          <a:lstStyle>
            <a:lvl1pPr algn="l" fontAlgn="t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4360" y="3561746"/>
            <a:ext cx="3830320" cy="646853"/>
          </a:xfrm>
        </p:spPr>
        <p:txBody>
          <a:bodyPr lIns="0" tIns="0" rIns="0" bIns="0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presenter or presenting org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00446-DC24-2642-A21F-0BEA00731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4396170"/>
            <a:ext cx="2714105" cy="324812"/>
          </a:xfrm>
        </p:spPr>
        <p:txBody>
          <a:bodyPr lIns="0" tIns="0" rIns="0" bIns="0"/>
          <a:lstStyle>
            <a:lvl1pPr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the date of the presentation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15BFA-90C1-0F46-AAA7-8C67D48F46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5520163"/>
            <a:ext cx="2597150" cy="505883"/>
          </a:xfrm>
        </p:spPr>
        <p:txBody>
          <a:bodyPr lIns="0" tIns="0" rIns="0" bIns="0" anchor="t" anchorCtr="0"/>
          <a:lstStyle>
            <a:lvl1pPr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3pPr>
            <a:lvl4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4pPr>
            <a:lvl5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LA-UR number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5E8F88-2F04-A24D-B64D-D31A64C16106}"/>
              </a:ext>
            </a:extLst>
          </p:cNvPr>
          <p:cNvSpPr txBox="1"/>
          <p:nvPr userDrawn="1"/>
        </p:nvSpPr>
        <p:spPr>
          <a:xfrm>
            <a:off x="1247380" y="6504590"/>
            <a:ext cx="388825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LLC., for the U.S. Department of Energy’s NNSA.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A5E6A1-8400-5543-A539-750F492A4E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7266" y="466724"/>
            <a:ext cx="2957369" cy="8658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C4CCD8-670C-C247-A670-D2A0A7CC0B40}"/>
              </a:ext>
            </a:extLst>
          </p:cNvPr>
          <p:cNvSpPr/>
          <p:nvPr userDrawn="1"/>
        </p:nvSpPr>
        <p:spPr>
          <a:xfrm>
            <a:off x="323850" y="6138506"/>
            <a:ext cx="923530" cy="570027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31FDCC-6089-9549-867D-AA161AFF69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4360" y="6376337"/>
            <a:ext cx="590382" cy="283004"/>
          </a:xfrm>
          <a:prstGeom prst="rect">
            <a:avLst/>
          </a:prstGeom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D7CC174E-53C7-1C49-8CF1-B008CEDC8F30}"/>
              </a:ext>
            </a:extLst>
          </p:cNvPr>
          <p:cNvSpPr txBox="1">
            <a:spLocks/>
          </p:cNvSpPr>
          <p:nvPr userDrawn="1"/>
        </p:nvSpPr>
        <p:spPr>
          <a:xfrm>
            <a:off x="8449056" y="6510528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128CE934-E5B7-0448-A2FC-6E2CA6AEA009}"/>
              </a:ext>
            </a:extLst>
          </p:cNvPr>
          <p:cNvSpPr txBox="1">
            <a:spLocks/>
          </p:cNvSpPr>
          <p:nvPr userDrawn="1"/>
        </p:nvSpPr>
        <p:spPr>
          <a:xfrm>
            <a:off x="7708392" y="6510528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700" smtClean="0"/>
              <a:pPr/>
              <a:t>6/21/22</a:t>
            </a:fld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1132053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6214E2-32D4-424B-9DE1-4EDE442968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4360" y="1524001"/>
            <a:ext cx="3840480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40E4E95-1B27-5348-9471-7BB69800ED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1856" cy="88696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65E676-959E-0E41-8EAD-45D6F7E076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49800" y="1524001"/>
            <a:ext cx="3840480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1900B1-3D44-764E-9A42-70386E05E5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4360" y="2011679"/>
            <a:ext cx="3840480" cy="4076605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685422-C0F4-174C-BFA6-015246A3D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49800" y="2011679"/>
            <a:ext cx="3840480" cy="4076605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81090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nd Tex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4D7D689-7F2D-0348-816C-97C77A8DA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09600"/>
            <a:ext cx="7991856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B2A39F7-5A62-2B4C-A657-BD57B5768EF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94360" y="1524000"/>
            <a:ext cx="368503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CCEB416-B433-8F46-8DFF-FFAC7ACCA5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4360" y="4693920"/>
            <a:ext cx="3685032" cy="24144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6B16311-DD9F-7D43-964B-E92B217DC3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94360" y="5120640"/>
            <a:ext cx="368503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023AA45D-8199-F644-847B-E64A5EC3FB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4360" y="4328160"/>
            <a:ext cx="368503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652C890-3579-2E47-9AB6-1D78A5E4764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901184" y="1524000"/>
            <a:ext cx="368503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DD1D0C09-D811-144F-BEBD-275B6A12072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901184" y="4693920"/>
            <a:ext cx="3685032" cy="24144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213ED2D-D77F-7D49-9E2D-96B09A5A75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901184" y="5120640"/>
            <a:ext cx="368503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AA83665-F240-0345-B903-C8950DEFAF0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901184" y="4328160"/>
            <a:ext cx="368503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3352064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13F276B-7B5E-4A45-AB9F-2B475F2AEA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4360" y="1524000"/>
            <a:ext cx="249328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4360" y="4693920"/>
            <a:ext cx="2496312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F0E9DEE-404F-3B49-8159-94FE1CD37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4360" y="5120640"/>
            <a:ext cx="249631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7A3DBA4-BE0E-254D-B5C0-8A64DDD66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09600"/>
            <a:ext cx="7991856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1D2BBC2-2746-3640-A719-673E2A8446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4360" y="4328160"/>
            <a:ext cx="249631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89502A4B-C79D-094E-AB5C-63DF6E12EF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54540" y="1524000"/>
            <a:ext cx="249631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EAC29D9-3DBA-0242-8290-359D5CA84B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63132" y="4693920"/>
            <a:ext cx="2496312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F9A309D-AA80-C54C-9A92-012D53D91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63132" y="5120640"/>
            <a:ext cx="249631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3EA5BB2-66F6-4F44-964B-E9F9D73F21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63131" y="4328160"/>
            <a:ext cx="249631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898309A4-718B-084E-8229-17E4D40AEA4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093968" y="1524000"/>
            <a:ext cx="249631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36A0BC0D-8996-364B-A361-13CBBB9B47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04128" y="4693920"/>
            <a:ext cx="2496312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8D60D97D-2394-F140-9FBA-975ED64074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04983" y="5120640"/>
            <a:ext cx="249631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5AA90BFA-AE15-3049-88D8-EA2FDB94E7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03418" y="4328160"/>
            <a:ext cx="249631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929323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" userDrawn="1">
          <p15:clr>
            <a:srgbClr val="FBAE40"/>
          </p15:clr>
        </p15:guide>
        <p15:guide id="2" pos="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1FE822B-AC64-EF4D-8FBA-F5A67DA607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94360" y="1524000"/>
            <a:ext cx="1828800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5F05C8A-25A6-8743-93FA-19E18F32CEE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94360" y="469392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FCE87CD-A10E-D049-9E39-8C800BEF41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4360" y="5120640"/>
            <a:ext cx="18288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7B382B21-A741-2447-9794-C4BAAA2A34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4360" y="4328160"/>
            <a:ext cx="1828800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819E2C4F-8306-5F45-9827-3921D5E3E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09600"/>
            <a:ext cx="7991856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D4247F89-81E5-374A-93B4-95F0EBEEB19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638260" y="1524000"/>
            <a:ext cx="1828800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7F65FAA-0013-D547-8E1C-08509B0C975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638260" y="469392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0CC8275-50BB-9D46-8CBD-03E17397C1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638260" y="5120640"/>
            <a:ext cx="18288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57B4D06-BD92-7545-B5A7-8502A75042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638260" y="4328160"/>
            <a:ext cx="1828800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CF4ED884-6C25-824B-BDBF-AF0431A6640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4700740" y="1524000"/>
            <a:ext cx="1828800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A0BC496-BA6C-7C4D-AC5E-A59885AE42A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00740" y="469392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07D1AADA-118E-BE41-B80B-51BBD18F65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700740" y="5120640"/>
            <a:ext cx="18288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E24E11C2-3904-B24A-8E60-8EA03D6D30B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700740" y="4328160"/>
            <a:ext cx="1828800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17E6B775-F183-E24D-B8C8-C5A9D75E35BE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757416" y="1524000"/>
            <a:ext cx="1828800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BA052C5-1320-4341-BC7F-17F881F3CCB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757416" y="469392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BD7FEF4-B67E-064E-B1C5-49DA8EA685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757416" y="5120640"/>
            <a:ext cx="18288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F1030E4-D0AC-614F-A18A-3872122286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757416" y="4328160"/>
            <a:ext cx="1828800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6194956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Visual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0C70A86-A745-E949-B1D0-41B5D2173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09600"/>
            <a:ext cx="7991856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74AFBB-4A85-9144-9EB0-15F9294B61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4361" y="1524000"/>
            <a:ext cx="7991856" cy="4141621"/>
          </a:xfrm>
        </p:spPr>
        <p:txBody>
          <a:bodyPr/>
          <a:lstStyle>
            <a:lvl1pPr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graph, photo, or data visualization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0B3C679-22DF-8940-B381-27354987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4360" y="5862323"/>
            <a:ext cx="7991856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1237F-D7E9-904A-BC33-1E69BDE7303D}"/>
              </a:ext>
            </a:extLst>
          </p:cNvPr>
          <p:cNvSpPr/>
          <p:nvPr userDrawn="1"/>
        </p:nvSpPr>
        <p:spPr>
          <a:xfrm>
            <a:off x="-1053548" y="1"/>
            <a:ext cx="787021" cy="754145"/>
          </a:xfrm>
          <a:prstGeom prst="rect">
            <a:avLst/>
          </a:prstGeom>
          <a:solidFill>
            <a:srgbClr val="0A1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B0030-82A1-3149-AAC5-8B912D85AC60}"/>
              </a:ext>
            </a:extLst>
          </p:cNvPr>
          <p:cNvSpPr/>
          <p:nvPr userDrawn="1"/>
        </p:nvSpPr>
        <p:spPr>
          <a:xfrm>
            <a:off x="-1053548" y="1332324"/>
            <a:ext cx="787021" cy="754145"/>
          </a:xfrm>
          <a:prstGeom prst="rect">
            <a:avLst/>
          </a:prstGeom>
          <a:solidFill>
            <a:srgbClr val="1A7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678108-D8E6-6F48-9E71-79B4060AB9EF}"/>
              </a:ext>
            </a:extLst>
          </p:cNvPr>
          <p:cNvSpPr/>
          <p:nvPr userDrawn="1"/>
        </p:nvSpPr>
        <p:spPr>
          <a:xfrm>
            <a:off x="-1053548" y="2714922"/>
            <a:ext cx="787021" cy="754145"/>
          </a:xfrm>
          <a:prstGeom prst="rect">
            <a:avLst/>
          </a:prstGeom>
          <a:solidFill>
            <a:srgbClr val="00AA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500438-DFE5-1541-A57C-CCDAE308867C}"/>
              </a:ext>
            </a:extLst>
          </p:cNvPr>
          <p:cNvSpPr/>
          <p:nvPr userDrawn="1"/>
        </p:nvSpPr>
        <p:spPr>
          <a:xfrm>
            <a:off x="-1053548" y="4097521"/>
            <a:ext cx="787021" cy="754145"/>
          </a:xfrm>
          <a:prstGeom prst="rect">
            <a:avLst/>
          </a:prstGeom>
          <a:solidFill>
            <a:srgbClr val="FF9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0A870-4CCE-B041-ADAA-FFD498F6B5DE}"/>
              </a:ext>
            </a:extLst>
          </p:cNvPr>
          <p:cNvSpPr txBox="1"/>
          <p:nvPr userDrawn="1"/>
        </p:nvSpPr>
        <p:spPr>
          <a:xfrm>
            <a:off x="-1784645" y="-953887"/>
            <a:ext cx="151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LANL-APPROVED 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PALETTE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AD157-F0FF-E841-B877-5FF726EE6DB4}"/>
              </a:ext>
            </a:extLst>
          </p:cNvPr>
          <p:cNvSpPr txBox="1"/>
          <p:nvPr userDrawn="1"/>
        </p:nvSpPr>
        <p:spPr>
          <a:xfrm>
            <a:off x="-2236755" y="-3329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COLOR: ULTRAMARINE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F9DA1-1206-D94F-936A-8C56D3FA0437}"/>
              </a:ext>
            </a:extLst>
          </p:cNvPr>
          <p:cNvSpPr txBox="1"/>
          <p:nvPr userDrawn="1"/>
        </p:nvSpPr>
        <p:spPr>
          <a:xfrm>
            <a:off x="-2236755" y="1316423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COLOR: BLUE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18CEFD-1271-3F43-A3DB-664C3A2A6F61}"/>
              </a:ext>
            </a:extLst>
          </p:cNvPr>
          <p:cNvSpPr txBox="1"/>
          <p:nvPr userDrawn="1"/>
        </p:nvSpPr>
        <p:spPr>
          <a:xfrm>
            <a:off x="-2236755" y="2711591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GREEN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C2957-98B7-7447-A979-8F5F9439F931}"/>
              </a:ext>
            </a:extLst>
          </p:cNvPr>
          <p:cNvSpPr txBox="1"/>
          <p:nvPr userDrawn="1"/>
        </p:nvSpPr>
        <p:spPr>
          <a:xfrm>
            <a:off x="-2236755" y="4106758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ORANGE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D5F0D-5C60-5143-BF1E-4A0546C4287F}"/>
              </a:ext>
            </a:extLst>
          </p:cNvPr>
          <p:cNvSpPr/>
          <p:nvPr userDrawn="1"/>
        </p:nvSpPr>
        <p:spPr>
          <a:xfrm>
            <a:off x="-1053548" y="5541578"/>
            <a:ext cx="787021" cy="7541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A6A2F-D5F2-CB4B-A618-B3021CB6FE30}"/>
              </a:ext>
            </a:extLst>
          </p:cNvPr>
          <p:cNvSpPr txBox="1"/>
          <p:nvPr userDrawn="1"/>
        </p:nvSpPr>
        <p:spPr>
          <a:xfrm>
            <a:off x="-2236755" y="5550815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MONOCHROMATIC: GREY</a:t>
            </a:r>
          </a:p>
        </p:txBody>
      </p:sp>
    </p:spTree>
    <p:extLst>
      <p:ext uri="{BB962C8B-B14F-4D97-AF65-F5344CB8AC3E}">
        <p14:creationId xmlns:p14="http://schemas.microsoft.com/office/powerpoint/2010/main" val="4163876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G_Text Only-No Subhead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1856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7991856" cy="4434840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8955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Blue BG_Title and text only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2914E2-5970-D64D-8F42-0A90C9295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455" t="-1" b="-5861"/>
          <a:stretch/>
        </p:blipFill>
        <p:spPr>
          <a:xfrm>
            <a:off x="2800593" y="298702"/>
            <a:ext cx="6343408" cy="6925058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D7EDC4A-BEF6-BF42-9D9A-F47ED202C474}"/>
              </a:ext>
            </a:extLst>
          </p:cNvPr>
          <p:cNvSpPr txBox="1">
            <a:spLocks/>
          </p:cNvSpPr>
          <p:nvPr userDrawn="1"/>
        </p:nvSpPr>
        <p:spPr>
          <a:xfrm>
            <a:off x="8449056" y="6510528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0837E2F-4F21-1044-BFBE-A09264C747AB}"/>
              </a:ext>
            </a:extLst>
          </p:cNvPr>
          <p:cNvSpPr txBox="1">
            <a:spLocks/>
          </p:cNvSpPr>
          <p:nvPr userDrawn="1"/>
        </p:nvSpPr>
        <p:spPr>
          <a:xfrm>
            <a:off x="7708392" y="6510528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700" smtClean="0"/>
              <a:pPr/>
              <a:t>6/21/22</a:t>
            </a:fld>
            <a:endParaRPr lang="en-US" sz="7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7296882-4466-CA4B-838A-C94D33F4B2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1856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79DEE7-37EE-CA4D-8507-ABBFE1A5E8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7991856" cy="4434840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41787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C25BDFE-288F-694A-8F3E-5EA7C70FB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12648"/>
            <a:ext cx="7991856" cy="890016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43AE689-5E80-EF4B-BEB2-12EB7E2E7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08DEE9-E8E9-294E-AFDB-272348017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84614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515D795-953A-8047-83C7-D0752DBDB0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61106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C01086B-B4A6-8A48-849F-4A810C93B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07333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2E775BD-5F42-B44F-98CB-85BE7A979F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9035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266F9AF-0547-674E-8536-FB560908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475289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F14FC34-4139-5E42-8B4C-3D14628AB1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4360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C51006D-405B-1540-844A-A08EDAFBA8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004516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B91A61BE-01BD-F145-9B92-D20E78E3DA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71237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D5F2828C-B1EF-364B-8D48-33FAC26A31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01327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0D5B74BE-11D4-3E4C-AA8A-16543EABA1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23330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A61A0372-A989-7542-8743-212304AD19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471882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F70A5-083D-2649-B16E-E603A2ACAC1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94360" y="4056096"/>
            <a:ext cx="1097280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60BD62F-9DEA-AD47-9777-0410E222A0E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55404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520748F-3B1C-7D44-9F74-07C77A95BDF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348596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1F05B3B-46BF-E34A-B6EB-3B5C40F9DF4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99219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0A64131-E697-7142-892C-FECA1AF2C5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4646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F72F97E-E60E-FB4D-82AA-CB9ACA474A8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467879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521331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_TOC or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609600"/>
            <a:ext cx="7991856" cy="9144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4360" y="1524000"/>
            <a:ext cx="7991856" cy="4434840"/>
          </a:xfrm>
        </p:spPr>
        <p:txBody>
          <a:bodyPr/>
          <a:lstStyle>
            <a:lvl1pPr marL="228600" indent="-228600">
              <a:buClr>
                <a:schemeClr val="bg1"/>
              </a:buClr>
              <a:tabLst/>
              <a:defRPr/>
            </a:lvl1pPr>
            <a:lvl2pPr marL="458788" indent="-230188">
              <a:buClr>
                <a:schemeClr val="bg1"/>
              </a:buClr>
              <a:buFont typeface="System Font Regular"/>
              <a:buChar char="⁃"/>
              <a:tabLst/>
              <a:defRPr/>
            </a:lvl2pPr>
            <a:lvl3pPr marL="687388" indent="-228600">
              <a:buClr>
                <a:schemeClr val="bg1"/>
              </a:buClr>
              <a:tabLst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60208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609600"/>
            <a:ext cx="7991856" cy="9144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4360" y="1524000"/>
            <a:ext cx="7991856" cy="4434840"/>
          </a:xfrm>
        </p:spPr>
        <p:txBody>
          <a:bodyPr/>
          <a:lstStyle>
            <a:lvl1pPr marL="228600" indent="-217488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458788" indent="-230188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687388" indent="-228600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546225" indent="-174625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82987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tatemen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9200" y="0"/>
            <a:ext cx="4109013" cy="6858000"/>
          </a:xfrm>
          <a:noFill/>
          <a:ln>
            <a:noFill/>
          </a:ln>
        </p:spPr>
        <p:txBody>
          <a:bodyPr/>
          <a:lstStyle>
            <a:lvl1pPr>
              <a:buFontTx/>
              <a:buNone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296A8-807F-5647-9E27-81056A8089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4220707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50A1-C470-5C48-B92A-282D2269A9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4220708" cy="4434840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D34A9EF-0B3B-194B-A31B-0DF154086A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09813" y="5964946"/>
            <a:ext cx="1505254" cy="5669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4255949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4055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7994055" cy="4434840"/>
          </a:xfrm>
        </p:spPr>
        <p:txBody>
          <a:bodyPr wrap="square" lIns="0" tIns="0" rIns="0" bIns="0">
            <a:noAutofit/>
          </a:bodyPr>
          <a:lstStyle>
            <a:lvl1pPr marL="119063" indent="-119063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 marL="406400" indent="-176213">
              <a:tabLst/>
              <a:defRPr>
                <a:solidFill>
                  <a:schemeClr val="tx1"/>
                </a:solidFill>
              </a:defRPr>
            </a:lvl2pPr>
            <a:lvl3pPr marL="574675" indent="-117475">
              <a:tabLst/>
              <a:defRPr>
                <a:solidFill>
                  <a:schemeClr val="tx1"/>
                </a:solidFill>
              </a:defRPr>
            </a:lvl3pPr>
            <a:lvl4pPr marL="803275" indent="-115888"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366417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4055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7994055" cy="4434840"/>
          </a:xfrm>
        </p:spPr>
        <p:txBody>
          <a:bodyPr wrap="square" lIns="0" tIns="0" rIns="0" bIns="0">
            <a:noAutofit/>
          </a:bodyPr>
          <a:lstStyle>
            <a:lvl1pPr marL="119063" indent="-119063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 marL="406400" indent="-176213">
              <a:tabLst/>
              <a:defRPr>
                <a:solidFill>
                  <a:schemeClr val="tx1"/>
                </a:solidFill>
              </a:defRPr>
            </a:lvl2pPr>
            <a:lvl3pPr marL="574675" indent="-117475">
              <a:tabLst/>
              <a:defRPr>
                <a:solidFill>
                  <a:schemeClr val="tx1"/>
                </a:solidFill>
              </a:defRPr>
            </a:lvl3pPr>
            <a:lvl4pPr marL="803275" indent="-115888"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7765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_w logo wtrm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BC5134-C487-554B-B7D4-EF8CEB3EDE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400" r="31052" b="20205"/>
          <a:stretch/>
        </p:blipFill>
        <p:spPr>
          <a:xfrm>
            <a:off x="152400" y="345775"/>
            <a:ext cx="8991600" cy="651222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4055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7994055" cy="4434840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7D97BA8D-44CF-D848-8EB4-22EBD02354E0}"/>
              </a:ext>
            </a:extLst>
          </p:cNvPr>
          <p:cNvSpPr txBox="1">
            <a:spLocks/>
          </p:cNvSpPr>
          <p:nvPr userDrawn="1"/>
        </p:nvSpPr>
        <p:spPr>
          <a:xfrm>
            <a:off x="8451764" y="6507636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595C948F-2D78-5B4F-898B-43A724832A0B}"/>
              </a:ext>
            </a:extLst>
          </p:cNvPr>
          <p:cNvSpPr txBox="1">
            <a:spLocks/>
          </p:cNvSpPr>
          <p:nvPr userDrawn="1"/>
        </p:nvSpPr>
        <p:spPr>
          <a:xfrm>
            <a:off x="7708392" y="6507636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/>
              <a:t>2/8/21</a:t>
            </a:r>
          </a:p>
          <a:p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3229979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" userDrawn="1">
          <p15:clr>
            <a:srgbClr val="FBAE40"/>
          </p15:clr>
        </p15:guide>
        <p15:guide id="2" pos="201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4361" y="1524001"/>
            <a:ext cx="7994054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4055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2011681"/>
            <a:ext cx="7994055" cy="3931919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50234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828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Text and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029200" cy="68580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9200" y="0"/>
            <a:ext cx="4109013" cy="68580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DF54824-3A03-A745-AD49-C744B2A21D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4209134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709C09F-8C0C-7248-AEB2-1C7859F51F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8553" y="5961888"/>
            <a:ext cx="1505254" cy="5669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94CDEA-D510-9F45-84BD-82CAA8464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4209134" cy="4434840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557754-1BC8-1F40-AC4B-9B893A5C0B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9884" y="6258986"/>
            <a:ext cx="411636" cy="4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25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29201" y="3429000"/>
            <a:ext cx="4109012" cy="342900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9200" y="0"/>
            <a:ext cx="4109013" cy="34290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117486-5C49-E242-8CBE-03C8F8711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4209134" cy="8900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E46F9CE-9C02-284E-A17F-0C31F82B2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4361" y="1523999"/>
            <a:ext cx="4209134" cy="4434840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7083F3C-D625-D64B-9FAF-52D8669C9A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8553" y="5961888"/>
            <a:ext cx="1505254" cy="5669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796773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2 Photos an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29200" y="3429000"/>
            <a:ext cx="4074290" cy="342900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029199" cy="68580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9200" y="0"/>
            <a:ext cx="4074289" cy="34290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25C079B-5F34-5149-9937-5E0A7D1910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4206240" cy="8900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511911-ADCF-3F4A-9C7A-1469A5E074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4361" y="1523999"/>
            <a:ext cx="4206240" cy="4434840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19CB5B1-06C6-C34A-A15E-EAC1980457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86978" y="5961888"/>
            <a:ext cx="1505254" cy="5669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F9FDF9-A7D6-C34C-846C-9CD8F5BD7C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9884" y="6258986"/>
            <a:ext cx="411636" cy="4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022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609600"/>
            <a:ext cx="8005630" cy="88836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524000"/>
            <a:ext cx="8005630" cy="44378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3C9D7-E9D0-FF4B-A8C0-A88200BA90FB}"/>
              </a:ext>
            </a:extLst>
          </p:cNvPr>
          <p:cNvSpPr txBox="1">
            <a:spLocks/>
          </p:cNvSpPr>
          <p:nvPr userDrawn="1"/>
        </p:nvSpPr>
        <p:spPr>
          <a:xfrm>
            <a:off x="8451764" y="6507636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7708392" y="6507636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/>
              <a:t>2/8/21</a:t>
            </a:r>
          </a:p>
          <a:p>
            <a:endParaRPr lang="en-US" sz="7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8C443B-3561-1049-9B12-4A4319900FB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48640" y="6249972"/>
            <a:ext cx="427787" cy="42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7" r:id="rId2"/>
    <p:sldLayoutId id="2147483692" r:id="rId3"/>
    <p:sldLayoutId id="2147483707" r:id="rId4"/>
    <p:sldLayoutId id="2147483686" r:id="rId5"/>
    <p:sldLayoutId id="2147483690" r:id="rId6"/>
    <p:sldLayoutId id="2147483667" r:id="rId7"/>
    <p:sldLayoutId id="2147483688" r:id="rId8"/>
    <p:sldLayoutId id="2147483674" r:id="rId9"/>
    <p:sldLayoutId id="2147483684" r:id="rId10"/>
    <p:sldLayoutId id="2147483678" r:id="rId11"/>
    <p:sldLayoutId id="2147483680" r:id="rId12"/>
    <p:sldLayoutId id="2147483682" r:id="rId13"/>
    <p:sldLayoutId id="2147483689" r:id="rId14"/>
  </p:sldLayoutIdLst>
  <p:hf sldNum="0" hd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rgbClr val="000F7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0188" indent="-22225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Arial" panose="020B0604020202020204" pitchFamily="34" charset="0"/>
        </a:defRPr>
      </a:lvl1pPr>
      <a:lvl2pPr marL="460375" indent="-230188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tabLst/>
        <a:defRPr sz="16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Arial" panose="020B0604020202020204" pitchFamily="34" charset="0"/>
        </a:defRPr>
      </a:lvl2pPr>
      <a:lvl3pPr marL="688975" indent="-231775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4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Arial" panose="020B0604020202020204" pitchFamily="34" charset="0"/>
        </a:defRPr>
      </a:lvl3pPr>
      <a:lvl4pPr marL="914400" indent="-2270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defRPr sz="12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4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9A08365-AEEB-3D48-A287-0A6C23C5D3D6}"/>
              </a:ext>
            </a:extLst>
          </p:cNvPr>
          <p:cNvSpPr txBox="1">
            <a:spLocks/>
          </p:cNvSpPr>
          <p:nvPr userDrawn="1"/>
        </p:nvSpPr>
        <p:spPr>
          <a:xfrm>
            <a:off x="8449056" y="6510528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198D408-451C-7649-B63F-9BB20EE7A64E}"/>
              </a:ext>
            </a:extLst>
          </p:cNvPr>
          <p:cNvSpPr txBox="1">
            <a:spLocks/>
          </p:cNvSpPr>
          <p:nvPr userDrawn="1"/>
        </p:nvSpPr>
        <p:spPr>
          <a:xfrm>
            <a:off x="7708392" y="6510528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700" smtClean="0"/>
              <a:pPr/>
              <a:t>6/21/22</a:t>
            </a:fld>
            <a:endParaRPr lang="en-US" sz="7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99391D-1BCF-B249-A015-254233AE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09600"/>
            <a:ext cx="7991856" cy="890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2BBD0-F847-394A-96EA-C2F6C3D0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523999"/>
            <a:ext cx="7991856" cy="44348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9403ED-C217-2B40-95C1-2DFB471218D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59884" y="6258986"/>
            <a:ext cx="411636" cy="4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675" r:id="rId3"/>
    <p:sldLayoutId id="2147483694" r:id="rId4"/>
    <p:sldLayoutId id="2147483705" r:id="rId5"/>
    <p:sldLayoutId id="2147483711" r:id="rId6"/>
  </p:sldLayoutIdLst>
  <p:hf sldNum="0"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0663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tabLst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8788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ystem Font Regular"/>
        <a:buChar char="–"/>
        <a:tabLst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7388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Wingdings" pitchFamily="2" charset="2"/>
        <a:buChar char="§"/>
        <a:tabLst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7575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ystem Font Regular"/>
        <a:buChar char="–"/>
        <a:tabLst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q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4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FC654E81-7A68-B348-B260-56F1CEDF05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59" y="1981872"/>
            <a:ext cx="8157755" cy="1559401"/>
          </a:xfrm>
        </p:spPr>
        <p:txBody>
          <a:bodyPr wrap="square">
            <a:normAutofit/>
          </a:bodyPr>
          <a:lstStyle/>
          <a:p>
            <a:r>
              <a:rPr lang="en-US" sz="2800" dirty="0">
                <a:latin typeface="+mn-lt"/>
              </a:rPr>
              <a:t>Update of R-matrix evaluations with EDAf90</a:t>
            </a:r>
          </a:p>
        </p:txBody>
      </p:sp>
      <p:sp>
        <p:nvSpPr>
          <p:cNvPr id="19" name="Subtitle 18">
            <a:extLst>
              <a:ext uri="{FF2B5EF4-FFF2-40B4-BE49-F238E27FC236}">
                <a16:creationId xmlns:a16="http://schemas.microsoft.com/office/drawing/2014/main" id="{FF306519-5125-A044-A118-2D161048B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360" y="2995448"/>
            <a:ext cx="8157754" cy="1213151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" pitchFamily="2" charset="0"/>
              </a:rPr>
              <a:t>Consultancy Meeting on International Nuclear Data Evaluation Network-Light Elements</a:t>
            </a:r>
          </a:p>
          <a:p>
            <a:r>
              <a:rPr lang="en-US" sz="2000" dirty="0">
                <a:latin typeface="Times" pitchFamily="2" charset="0"/>
              </a:rPr>
              <a:t>G. Hale &amp; M. Paris (LANL/T-2)</a:t>
            </a:r>
          </a:p>
          <a:p>
            <a:endParaRPr lang="en-US" sz="2000" u="sng" dirty="0">
              <a:latin typeface="Times" pitchFamily="2" charset="0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C5CBE22-0D06-DE43-A0AD-BACD55E95D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359" y="4205906"/>
            <a:ext cx="2714105" cy="324812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+mn-lt"/>
              </a:rPr>
              <a:t>2022-06-22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533E404-BAC2-8344-8AE7-A8F48EC95D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LA-UR-22-25773</a:t>
            </a:r>
          </a:p>
        </p:txBody>
      </p:sp>
    </p:spTree>
    <p:extLst>
      <p:ext uri="{BB962C8B-B14F-4D97-AF65-F5344CB8AC3E}">
        <p14:creationId xmlns:p14="http://schemas.microsoft.com/office/powerpoint/2010/main" val="3538168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5C1829-D9B4-8845-8426-9DF0879A36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359" y="296563"/>
            <a:ext cx="7994055" cy="892208"/>
          </a:xfrm>
        </p:spPr>
        <p:txBody>
          <a:bodyPr/>
          <a:lstStyle/>
          <a:p>
            <a:r>
              <a:rPr lang="en-US" dirty="0"/>
              <a:t>ENDF/B history</a:t>
            </a:r>
          </a:p>
          <a:p>
            <a:pPr lvl="0"/>
            <a:r>
              <a:rPr lang="en-US" sz="1800" i="1" dirty="0"/>
              <a:t>6.8, 7.1, 8.0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C6273-1773-DF4D-A1EF-C9E4C4BE63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94358" y="996778"/>
            <a:ext cx="8195415" cy="5725755"/>
          </a:xfrm>
        </p:spPr>
        <p:txBody>
          <a:bodyPr/>
          <a:lstStyle/>
          <a:p>
            <a:r>
              <a:rPr lang="en-US" dirty="0"/>
              <a:t>ENDF/B-VI.8 (2001 April): LANL(Chadwick, Hale, Young), KAPL(Caro, Lubitz)</a:t>
            </a:r>
          </a:p>
          <a:p>
            <a:pPr lvl="1"/>
            <a:r>
              <a:rPr lang="en-US" dirty="0"/>
              <a:t>Below 3.4 MeV*: R-</a:t>
            </a:r>
            <a:r>
              <a:rPr lang="en-US" i="1" dirty="0"/>
              <a:t>function</a:t>
            </a:r>
            <a:r>
              <a:rPr lang="en-US" dirty="0"/>
              <a:t> + optical model (OPTIC code; Caro)</a:t>
            </a:r>
          </a:p>
          <a:p>
            <a:pPr lvl="1"/>
            <a:r>
              <a:rPr lang="en-US" dirty="0"/>
              <a:t>3.4 &lt; </a:t>
            </a:r>
            <a:r>
              <a:rPr lang="en-US" dirty="0" err="1"/>
              <a:t>E</a:t>
            </a:r>
            <a:r>
              <a:rPr lang="en-US" baseline="-25000" dirty="0" err="1"/>
              <a:t>n</a:t>
            </a:r>
            <a:r>
              <a:rPr lang="en-US" dirty="0"/>
              <a:t> &lt; 6.25 MeV: LANL R-matrix (multichannel; EDA)</a:t>
            </a:r>
          </a:p>
          <a:p>
            <a:pPr lvl="2"/>
            <a:r>
              <a:rPr lang="en-US" dirty="0"/>
              <a:t>Data: n+</a:t>
            </a:r>
            <a:r>
              <a:rPr lang="en-US" baseline="30000" dirty="0"/>
              <a:t>16</a:t>
            </a:r>
            <a:r>
              <a:rPr lang="en-US" dirty="0"/>
              <a:t>O (total) [Johnson75, Larson80], </a:t>
            </a:r>
            <a:r>
              <a:rPr lang="en-US" baseline="30000" dirty="0"/>
              <a:t>16</a:t>
            </a:r>
            <a:r>
              <a:rPr lang="en-US" dirty="0"/>
              <a:t>O(</a:t>
            </a:r>
            <a:r>
              <a:rPr lang="en-US" dirty="0" err="1"/>
              <a:t>n,el</a:t>
            </a:r>
            <a:r>
              <a:rPr lang="en-US" dirty="0"/>
              <a:t>) ang.[Lane60,…], </a:t>
            </a:r>
          </a:p>
          <a:p>
            <a:pPr marL="457200" lvl="2" indent="0">
              <a:buNone/>
            </a:pPr>
            <a:r>
              <a:rPr lang="en-US" baseline="30000" dirty="0"/>
              <a:t>    16</a:t>
            </a:r>
            <a:r>
              <a:rPr lang="en-US" dirty="0"/>
              <a:t>O(n,𝛼</a:t>
            </a:r>
            <a:r>
              <a:rPr lang="en-US" baseline="-25000" dirty="0"/>
              <a:t>0</a:t>
            </a:r>
            <a:r>
              <a:rPr lang="en-US" dirty="0"/>
              <a:t>) [inverse Walton et al.], </a:t>
            </a:r>
            <a:r>
              <a:rPr lang="en-US" baseline="30000" dirty="0"/>
              <a:t>13</a:t>
            </a:r>
            <a:r>
              <a:rPr lang="en-US" dirty="0"/>
              <a:t>C(𝛼,n), </a:t>
            </a:r>
            <a:r>
              <a:rPr lang="en-US" baseline="30000" dirty="0"/>
              <a:t>13</a:t>
            </a:r>
            <a:r>
              <a:rPr lang="en-US" dirty="0"/>
              <a:t>C(𝛼,el) </a:t>
            </a:r>
            <a:r>
              <a:rPr lang="en-US" dirty="0" err="1"/>
              <a:t>excit</a:t>
            </a:r>
            <a:r>
              <a:rPr lang="en-US" dirty="0"/>
              <a:t>. </a:t>
            </a:r>
            <a:r>
              <a:rPr lang="en-US" dirty="0" err="1"/>
              <a:t>fn</a:t>
            </a:r>
            <a:endParaRPr lang="en-US" dirty="0"/>
          </a:p>
          <a:p>
            <a:pPr lvl="1"/>
            <a:r>
              <a:rPr lang="en-US" dirty="0" err="1"/>
              <a:t>E</a:t>
            </a:r>
            <a:r>
              <a:rPr lang="en-US" baseline="-25000" dirty="0" err="1"/>
              <a:t>n</a:t>
            </a:r>
            <a:r>
              <a:rPr lang="en-US" dirty="0"/>
              <a:t> &gt; 6.25</a:t>
            </a:r>
          </a:p>
          <a:p>
            <a:pPr lvl="2"/>
            <a:r>
              <a:rPr lang="en-US" dirty="0"/>
              <a:t>6.25 </a:t>
            </a:r>
            <a:r>
              <a:rPr lang="en-US" dirty="0">
                <a:sym typeface="Wingdings" pitchFamily="2" charset="2"/>
              </a:rPr>
              <a:t> 20: subtraction of non-elastic (MT=3) from total</a:t>
            </a:r>
          </a:p>
          <a:p>
            <a:pPr lvl="2"/>
            <a:r>
              <a:rPr lang="en-US" dirty="0">
                <a:sym typeface="Wingdings" pitchFamily="2" charset="2"/>
              </a:rPr>
              <a:t>Inelastic (MT51, …, 57)</a:t>
            </a:r>
          </a:p>
          <a:p>
            <a:pPr lvl="3"/>
            <a:r>
              <a:rPr lang="en-US" baseline="30000" dirty="0"/>
              <a:t>16</a:t>
            </a:r>
            <a:r>
              <a:rPr lang="en-US" dirty="0"/>
              <a:t>O(</a:t>
            </a:r>
            <a:r>
              <a:rPr lang="en-US" dirty="0" err="1"/>
              <a:t>n,x</a:t>
            </a:r>
            <a:r>
              <a:rPr lang="en-US" dirty="0"/>
              <a:t>𝛾) Nelson, Chadwick, </a:t>
            </a:r>
            <a:r>
              <a:rPr lang="en-US" dirty="0" err="1"/>
              <a:t>Michaudon</a:t>
            </a:r>
            <a:r>
              <a:rPr lang="en-US" dirty="0"/>
              <a:t> &amp; Young NSE99</a:t>
            </a:r>
          </a:p>
          <a:p>
            <a:pPr lvl="1"/>
            <a:r>
              <a:rPr lang="en-US" dirty="0"/>
              <a:t>MT800: Bair&amp;Haas73 without renormalization</a:t>
            </a:r>
          </a:p>
          <a:p>
            <a:pPr lvl="2"/>
            <a:r>
              <a:rPr lang="en-US" dirty="0"/>
              <a:t>6.2</a:t>
            </a:r>
            <a:r>
              <a:rPr lang="en-US" dirty="0">
                <a:sym typeface="Wingdings" pitchFamily="2" charset="2"/>
              </a:rPr>
              <a:t>20: factor of 1.5 “bring into rough agreement” </a:t>
            </a:r>
            <a:r>
              <a:rPr lang="en-US" dirty="0"/>
              <a:t>(n,𝛼</a:t>
            </a:r>
            <a:r>
              <a:rPr lang="en-US" baseline="-25000" dirty="0"/>
              <a:t>0</a:t>
            </a:r>
            <a:r>
              <a:rPr lang="en-US" dirty="0"/>
              <a:t>) of Davis ‘63</a:t>
            </a:r>
          </a:p>
          <a:p>
            <a:pPr lvl="1"/>
            <a:r>
              <a:rPr lang="en-US" dirty="0"/>
              <a:t>MT801-803: inferred from (n,𝛼𝛾) [Nelson99]</a:t>
            </a:r>
          </a:p>
          <a:p>
            <a:r>
              <a:rPr lang="en-US" dirty="0"/>
              <a:t>ENDF/B-VII.1 (2005 Dec.): VI.8+Page+Kawano+Young</a:t>
            </a:r>
          </a:p>
          <a:p>
            <a:pPr lvl="1"/>
            <a:r>
              <a:rPr lang="en-US" dirty="0"/>
              <a:t>MT=800: 32% reduction (n,𝛼</a:t>
            </a:r>
            <a:r>
              <a:rPr lang="en-US" baseline="-25000" dirty="0"/>
              <a:t>0</a:t>
            </a:r>
            <a:r>
              <a:rPr lang="en-US" dirty="0"/>
              <a:t>) 2.4</a:t>
            </a:r>
            <a:r>
              <a:rPr lang="en-US" dirty="0">
                <a:sym typeface="Wingdings" pitchFamily="2" charset="2"/>
              </a:rPr>
              <a:t>8.9 MeV</a:t>
            </a:r>
          </a:p>
          <a:p>
            <a:pPr lvl="2"/>
            <a:r>
              <a:rPr lang="en-US" dirty="0">
                <a:sym typeface="Wingdings" pitchFamily="2" charset="2"/>
              </a:rPr>
              <a:t>“assuming Harissopulos05 are definitive”; “Ha05 is 100% correct, BH73 100% wrong norm”</a:t>
            </a:r>
            <a:endParaRPr lang="en-US" dirty="0"/>
          </a:p>
          <a:p>
            <a:r>
              <a:rPr lang="en-US" dirty="0"/>
              <a:t>ENDF/B-VIII.0 (2016 Dec.): VII.1+Hale+Kawano+MWP</a:t>
            </a:r>
          </a:p>
          <a:p>
            <a:pPr lvl="1"/>
            <a:r>
              <a:rPr lang="en-US" dirty="0"/>
              <a:t>Re-evaluation of Ha05 by </a:t>
            </a:r>
            <a:r>
              <a:rPr lang="en-US" dirty="0" err="1"/>
              <a:t>Giorginis</a:t>
            </a:r>
            <a:r>
              <a:rPr lang="en-US" dirty="0"/>
              <a:t> et al. (CIELO)</a:t>
            </a:r>
          </a:p>
          <a:p>
            <a:r>
              <a:rPr lang="en-US" dirty="0"/>
              <a:t>JENDL-4.0 (2010)</a:t>
            </a:r>
          </a:p>
          <a:p>
            <a:pPr lvl="1"/>
            <a:r>
              <a:rPr lang="en-US" baseline="30000" dirty="0"/>
              <a:t>16</a:t>
            </a:r>
            <a:r>
              <a:rPr lang="en-US" dirty="0"/>
              <a:t>O(n,𝛼</a:t>
            </a:r>
            <a:r>
              <a:rPr lang="en-US" baseline="-25000" dirty="0"/>
              <a:t>tot</a:t>
            </a:r>
            <a:r>
              <a:rPr lang="en-US" dirty="0"/>
              <a:t>) &lt; 6.5 MeV ~ ENDF/B-VII.0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C3050E-B4FC-8D40-84B3-FE8BBC87FAAF}"/>
              </a:ext>
            </a:extLst>
          </p:cNvPr>
          <p:cNvSpPr txBox="1"/>
          <p:nvPr/>
        </p:nvSpPr>
        <p:spPr>
          <a:xfrm>
            <a:off x="5607967" y="6079123"/>
            <a:ext cx="3536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*all incident neutron lab energies [MeV]</a:t>
            </a:r>
          </a:p>
        </p:txBody>
      </p:sp>
    </p:spTree>
    <p:extLst>
      <p:ext uri="{BB962C8B-B14F-4D97-AF65-F5344CB8AC3E}">
        <p14:creationId xmlns:p14="http://schemas.microsoft.com/office/powerpoint/2010/main" val="927726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869EEA-AD09-3D44-9750-9D97106D3B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359" y="453057"/>
            <a:ext cx="7379867" cy="892208"/>
          </a:xfrm>
        </p:spPr>
        <p:txBody>
          <a:bodyPr/>
          <a:lstStyle/>
          <a:p>
            <a:r>
              <a:rPr lang="en-US" dirty="0"/>
              <a:t>ENDF/B comparisons </a:t>
            </a:r>
            <a:r>
              <a:rPr lang="en-US" baseline="30000" dirty="0"/>
              <a:t>16</a:t>
            </a:r>
            <a:r>
              <a:rPr lang="en-US" dirty="0"/>
              <a:t>O(n,𝛼</a:t>
            </a:r>
            <a:r>
              <a:rPr lang="en-US" baseline="-25000" dirty="0"/>
              <a:t>0</a:t>
            </a:r>
            <a:r>
              <a:rPr lang="en-US" dirty="0"/>
              <a:t>)</a:t>
            </a:r>
            <a:r>
              <a:rPr lang="en-US" baseline="30000" dirty="0"/>
              <a:t>13</a:t>
            </a:r>
            <a:r>
              <a:rPr lang="en-US" dirty="0"/>
              <a:t>C [MT=800]</a:t>
            </a:r>
          </a:p>
          <a:p>
            <a:r>
              <a:rPr lang="en-US" sz="1800" i="1" dirty="0"/>
              <a:t>6.8, 7.1, 8.0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E00186-82EB-1645-B629-2B56DF78D3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5513" y="1317243"/>
            <a:ext cx="2024036" cy="4223513"/>
          </a:xfrm>
        </p:spPr>
        <p:txBody>
          <a:bodyPr/>
          <a:lstStyle/>
          <a:p>
            <a:r>
              <a:rPr lang="en-US" dirty="0"/>
              <a:t>Three regions</a:t>
            </a:r>
          </a:p>
          <a:p>
            <a:pPr marL="400050" lvl="1" indent="-171450">
              <a:buFont typeface="+mj-lt"/>
              <a:buAutoNum type="romanUcPeriod"/>
            </a:pPr>
            <a:r>
              <a:rPr lang="en-US" dirty="0"/>
              <a:t>&lt; 5.2 MeV</a:t>
            </a:r>
          </a:p>
          <a:p>
            <a:pPr marL="400050" lvl="1" indent="-171450">
              <a:buFont typeface="+mj-lt"/>
              <a:buAutoNum type="romanUcPeriod"/>
            </a:pPr>
            <a:r>
              <a:rPr lang="en-US" dirty="0"/>
              <a:t> 5.2 </a:t>
            </a:r>
            <a:r>
              <a:rPr lang="en-US" dirty="0">
                <a:sym typeface="Wingdings" pitchFamily="2" charset="2"/>
              </a:rPr>
              <a:t> 6 MeV</a:t>
            </a:r>
          </a:p>
          <a:p>
            <a:pPr marL="400050" lvl="1" indent="-171450">
              <a:buFont typeface="+mj-lt"/>
              <a:buAutoNum type="romanUcPeriod"/>
            </a:pPr>
            <a:r>
              <a:rPr lang="en-US" dirty="0">
                <a:sym typeface="Wingdings" pitchFamily="2" charset="2"/>
              </a:rPr>
              <a:t> &gt; 6 MeV</a:t>
            </a:r>
          </a:p>
          <a:p>
            <a:r>
              <a:rPr lang="en-US" dirty="0">
                <a:sym typeface="Wingdings" pitchFamily="2" charset="2"/>
              </a:rPr>
              <a:t>Trends</a:t>
            </a:r>
          </a:p>
          <a:p>
            <a:pPr marL="400050" lvl="1" indent="-171450">
              <a:buFont typeface="+mj-lt"/>
              <a:buAutoNum type="romanUcPeriod"/>
            </a:pPr>
            <a:r>
              <a:rPr lang="en-US" dirty="0">
                <a:sym typeface="Wingdings" pitchFamily="2" charset="2"/>
              </a:rPr>
              <a:t>7.1 &lt; 6.8/8.0</a:t>
            </a:r>
          </a:p>
          <a:p>
            <a:pPr marL="400050" lvl="1" indent="-171450">
              <a:buFont typeface="+mj-lt"/>
              <a:buAutoNum type="romanUcPeriod"/>
            </a:pPr>
            <a:r>
              <a:rPr lang="en-US" dirty="0">
                <a:sym typeface="Wingdings" pitchFamily="2" charset="2"/>
              </a:rPr>
              <a:t>~Equivalent</a:t>
            </a:r>
          </a:p>
          <a:p>
            <a:pPr marL="400050" lvl="1" indent="-171450">
              <a:buFont typeface="+mj-lt"/>
              <a:buAutoNum type="romanUcPeriod"/>
            </a:pPr>
            <a:r>
              <a:rPr lang="en-US" dirty="0">
                <a:sym typeface="Wingdings" pitchFamily="2" charset="2"/>
              </a:rPr>
              <a:t>7.1 &lt; 6.8 &lt; 8.0</a:t>
            </a:r>
          </a:p>
          <a:p>
            <a:pPr marL="400050" lvl="1" indent="-171450">
              <a:buFont typeface="+mj-lt"/>
              <a:buAutoNum type="romanUcPeriod"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D1365A-0EC3-4A43-AD52-61FCF17871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0" t="10960" r="8161" b="2430"/>
          <a:stretch/>
        </p:blipFill>
        <p:spPr>
          <a:xfrm>
            <a:off x="1951134" y="899161"/>
            <a:ext cx="6936259" cy="51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06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AD41C9-BA88-1A4F-A1F2-4148493E43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321" y="207666"/>
            <a:ext cx="7994055" cy="892208"/>
          </a:xfrm>
        </p:spPr>
        <p:txBody>
          <a:bodyPr/>
          <a:lstStyle/>
          <a:p>
            <a:r>
              <a:rPr lang="en-US" baseline="30000" dirty="0"/>
              <a:t>17</a:t>
            </a:r>
            <a:r>
              <a:rPr lang="en-US" dirty="0"/>
              <a:t>O Preliminary evaluation</a:t>
            </a:r>
          </a:p>
          <a:p>
            <a:r>
              <a:rPr lang="en-US" sz="1800" i="1" dirty="0">
                <a:solidFill>
                  <a:srgbClr val="FF0000"/>
                </a:solidFill>
              </a:rPr>
              <a:t>Preliminary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184AC1-EA3A-C646-B226-CD1CDA74E10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21" y="991989"/>
            <a:ext cx="8277358" cy="5658345"/>
          </a:xfrm>
        </p:spPr>
        <p:txBody>
          <a:bodyPr/>
          <a:lstStyle/>
          <a:p>
            <a:r>
              <a:rPr lang="en-US" dirty="0"/>
              <a:t>Configuration: channels, R-matrix parameters</a:t>
            </a:r>
          </a:p>
          <a:p>
            <a:r>
              <a:rPr lang="en-US" dirty="0"/>
              <a:t>Observed data in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data</a:t>
            </a:r>
            <a:r>
              <a:rPr lang="en-US" dirty="0"/>
              <a:t> deck</a:t>
            </a:r>
          </a:p>
          <a:p>
            <a:pPr lvl="1"/>
            <a:r>
              <a:rPr lang="en-US" dirty="0"/>
              <a:t>Channels: (</a:t>
            </a:r>
            <a:r>
              <a:rPr lang="en-US" i="1" dirty="0"/>
              <a:t>n,n</a:t>
            </a:r>
            <a:r>
              <a:rPr lang="en-US" i="1" baseline="-25000" dirty="0"/>
              <a:t>0</a:t>
            </a:r>
            <a:r>
              <a:rPr lang="en-US" dirty="0"/>
              <a:t>), (</a:t>
            </a:r>
            <a:r>
              <a:rPr lang="en-US" i="1" dirty="0"/>
              <a:t>n,n</a:t>
            </a:r>
            <a:r>
              <a:rPr lang="en-US" i="1" baseline="-25000" dirty="0"/>
              <a:t>2</a:t>
            </a:r>
            <a:r>
              <a:rPr lang="en-US" dirty="0"/>
              <a:t>), (𝜶</a:t>
            </a:r>
            <a:r>
              <a:rPr lang="en-US" i="1" dirty="0"/>
              <a:t>,n</a:t>
            </a:r>
            <a:r>
              <a:rPr lang="en-US" i="1" baseline="-25000" dirty="0"/>
              <a:t>0</a:t>
            </a:r>
            <a:r>
              <a:rPr lang="en-US" dirty="0"/>
              <a:t>), (𝜶</a:t>
            </a:r>
            <a:r>
              <a:rPr lang="en-US" i="1" dirty="0"/>
              <a:t>,n</a:t>
            </a:r>
            <a:r>
              <a:rPr lang="en-US" i="1" baseline="-25000" dirty="0"/>
              <a:t>1</a:t>
            </a:r>
            <a:r>
              <a:rPr lang="en-US" dirty="0"/>
              <a:t>), (𝜶</a:t>
            </a:r>
            <a:r>
              <a:rPr lang="en-US" i="1" dirty="0"/>
              <a:t>,n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Types: total, integrated, differential, </a:t>
            </a:r>
            <a:r>
              <a:rPr lang="en-US" i="1" dirty="0"/>
              <a:t>polarization [A</a:t>
            </a:r>
            <a:r>
              <a:rPr lang="en-US" i="1" baseline="-25000" dirty="0"/>
              <a:t>y</a:t>
            </a:r>
            <a:r>
              <a:rPr lang="en-US" i="1" dirty="0"/>
              <a:t>, </a:t>
            </a:r>
            <a:r>
              <a:rPr lang="en-US" i="1" dirty="0" err="1"/>
              <a:t>P</a:t>
            </a:r>
            <a:r>
              <a:rPr lang="en-US" i="1" baseline="-25000" dirty="0" err="1"/>
              <a:t>n</a:t>
            </a:r>
            <a:r>
              <a:rPr lang="en-US" i="1" dirty="0"/>
              <a:t>]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New data</a:t>
            </a:r>
          </a:p>
          <a:p>
            <a:pPr lvl="1"/>
            <a:r>
              <a:rPr lang="en-US" dirty="0" err="1"/>
              <a:t>Ciani</a:t>
            </a:r>
            <a:r>
              <a:rPr lang="en-US" dirty="0"/>
              <a:t> </a:t>
            </a:r>
            <a:r>
              <a:rPr lang="en-US" i="1" dirty="0"/>
              <a:t>et al. </a:t>
            </a:r>
            <a:r>
              <a:rPr lang="en-US" dirty="0"/>
              <a:t>(2021) (𝜶,</a:t>
            </a:r>
            <a:r>
              <a:rPr lang="en-US" i="1" dirty="0"/>
              <a:t>n</a:t>
            </a:r>
            <a:r>
              <a:rPr lang="en-US" i="1" baseline="-25000" dirty="0"/>
              <a:t>0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Brandenburg &amp; Meisel (2021) (𝜶,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Febbraro</a:t>
            </a:r>
            <a:r>
              <a:rPr lang="en-US" dirty="0"/>
              <a:t>, DeBoer </a:t>
            </a:r>
            <a:r>
              <a:rPr lang="en-US" i="1" dirty="0"/>
              <a:t>et al. </a:t>
            </a:r>
            <a:r>
              <a:rPr lang="en-US" dirty="0"/>
              <a:t>(2020) (𝜶,</a:t>
            </a:r>
            <a:r>
              <a:rPr lang="en-US" i="1" dirty="0"/>
              <a:t>n</a:t>
            </a:r>
            <a:r>
              <a:rPr lang="en-US" i="1" baseline="-25000" dirty="0"/>
              <a:t>0</a:t>
            </a:r>
            <a:r>
              <a:rPr lang="en-US" dirty="0"/>
              <a:t>), (𝜶,</a:t>
            </a:r>
            <a:r>
              <a:rPr lang="en-US" i="1" dirty="0"/>
              <a:t>n</a:t>
            </a:r>
            <a:r>
              <a:rPr lang="en-US" i="1" baseline="-25000" dirty="0"/>
              <a:t>1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F4A898-044B-4A45-8A76-ECCDFDF623F3}"/>
                  </a:ext>
                </a:extLst>
              </p:cNvPr>
              <p:cNvSpPr txBox="1"/>
              <p:nvPr/>
            </p:nvSpPr>
            <p:spPr>
              <a:xfrm>
                <a:off x="6195833" y="2274838"/>
                <a:ext cx="2803491" cy="2308324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u="sng" dirty="0"/>
                  <a:t>17O system channel/pars</a:t>
                </a:r>
              </a:p>
              <a:p>
                <a:pPr marL="179388" indent="-179388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# channels: 45</a:t>
                </a:r>
              </a:p>
              <a:p>
                <a:pPr marL="349250" lvl="1" indent="-169863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J</a:t>
                </a:r>
                <a:r>
                  <a:rPr lang="en-US" sz="1600" baseline="30000" dirty="0"/>
                  <a:t>𝝅</a:t>
                </a:r>
                <a:r>
                  <a:rPr lang="en-US" sz="1600" dirty="0"/>
                  <a:t>=1/2</a:t>
                </a:r>
                <a:r>
                  <a:rPr lang="en-US" sz="1600" baseline="30000" dirty="0"/>
                  <a:t>±</a:t>
                </a:r>
                <a:r>
                  <a:rPr lang="en-US" sz="1600" dirty="0"/>
                  <a:t>, ..., 11/2</a:t>
                </a:r>
                <a:r>
                  <a:rPr lang="en-US" sz="1600" baseline="30000" dirty="0"/>
                  <a:t>±</a:t>
                </a:r>
              </a:p>
              <a:p>
                <a:pPr marL="179388" indent="-179388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# parameters</a:t>
                </a:r>
              </a:p>
              <a:p>
                <a:pPr marL="349250" lvl="1" indent="-169863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E</a:t>
                </a:r>
                <a:r>
                  <a:rPr lang="en-US" sz="1600" baseline="-25000" dirty="0"/>
                  <a:t>𝜆</a:t>
                </a:r>
                <a:r>
                  <a:rPr lang="en-US" sz="1600" dirty="0"/>
                  <a:t>: 81 level energies</a:t>
                </a:r>
              </a:p>
              <a:p>
                <a:pPr marL="349250" lvl="1" indent="-169863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𝛾</a:t>
                </a:r>
                <a:r>
                  <a:rPr lang="en-US" sz="1600" baseline="-25000" dirty="0"/>
                  <a:t>𝜆,c</a:t>
                </a:r>
                <a:r>
                  <a:rPr lang="en-US" sz="1600" dirty="0"/>
                  <a:t>: 322 reduced widths</a:t>
                </a:r>
              </a:p>
              <a:p>
                <a:pPr marL="179388" indent="-179388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# Normalizations</a:t>
                </a:r>
              </a:p>
              <a:p>
                <a:pPr marL="349250" lvl="1" indent="-169863">
                  <a:buFont typeface="Arial" panose="020B0604020202020204" pitchFamily="34" charset="0"/>
                  <a:buChar char="•"/>
                </a:pPr>
                <a:r>
                  <a:rPr lang="en-US" sz="1600" dirty="0" err="1"/>
                  <a:t>n</a:t>
                </a:r>
                <a:r>
                  <a:rPr lang="en-US" sz="1600" baseline="-25000" dirty="0" err="1"/>
                  <a:t>M</a:t>
                </a:r>
                <a:r>
                  <a:rPr lang="en-US" sz="1600" dirty="0"/>
                  <a:t>: 95 norm scales</a:t>
                </a:r>
              </a:p>
              <a:p>
                <a:pPr marL="349250" lvl="1" indent="-16986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𝛥</m:t>
                    </m:r>
                  </m:oMath>
                </a14:m>
                <a:r>
                  <a:rPr lang="en-US" sz="1600" dirty="0"/>
                  <a:t>E</a:t>
                </a:r>
                <a:r>
                  <a:rPr lang="en-US" sz="1600" baseline="-25000" dirty="0"/>
                  <a:t>M</a:t>
                </a:r>
                <a:r>
                  <a:rPr lang="en-US" sz="1600" dirty="0"/>
                  <a:t>: 4 shift factors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F4A898-044B-4A45-8A76-ECCDFDF62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5833" y="2274838"/>
                <a:ext cx="2803491" cy="2308324"/>
              </a:xfrm>
              <a:prstGeom prst="rect">
                <a:avLst/>
              </a:prstGeom>
              <a:blipFill>
                <a:blip r:embed="rId3"/>
                <a:stretch>
                  <a:fillRect l="-901" t="-543" b="-217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A9C99D8-566B-4944-A1FB-0B540A06B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3" y="2203849"/>
            <a:ext cx="5615413" cy="314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70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AD41C9-BA88-1A4F-A1F2-4148493E43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321" y="207666"/>
            <a:ext cx="7994055" cy="892208"/>
          </a:xfrm>
        </p:spPr>
        <p:txBody>
          <a:bodyPr/>
          <a:lstStyle/>
          <a:p>
            <a:r>
              <a:rPr lang="en-US" baseline="30000" dirty="0"/>
              <a:t>17</a:t>
            </a:r>
            <a:r>
              <a:rPr lang="en-US" dirty="0"/>
              <a:t>O Preliminary evaluation</a:t>
            </a:r>
          </a:p>
          <a:p>
            <a:r>
              <a:rPr lang="en-US" sz="1800" i="1" dirty="0">
                <a:solidFill>
                  <a:schemeClr val="accent1"/>
                </a:solidFill>
              </a:rPr>
              <a:t>Normalizations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1900B1-65B1-6423-095A-D7A366BA09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5"/>
          <a:stretch/>
        </p:blipFill>
        <p:spPr>
          <a:xfrm rot="5400000">
            <a:off x="1591498" y="-153163"/>
            <a:ext cx="5058036" cy="737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48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AD41C9-BA88-1A4F-A1F2-4148493E43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321" y="207666"/>
            <a:ext cx="7994055" cy="892208"/>
          </a:xfrm>
        </p:spPr>
        <p:txBody>
          <a:bodyPr/>
          <a:lstStyle/>
          <a:p>
            <a:r>
              <a:rPr lang="en-US" baseline="30000" dirty="0"/>
              <a:t>17</a:t>
            </a:r>
            <a:r>
              <a:rPr lang="en-US" dirty="0"/>
              <a:t>O Preliminary evaluation scope</a:t>
            </a:r>
          </a:p>
          <a:p>
            <a:r>
              <a:rPr lang="en-US" sz="1800" i="1" dirty="0">
                <a:solidFill>
                  <a:srgbClr val="FF0000"/>
                </a:solidFill>
              </a:rPr>
              <a:t>Preliminary results</a:t>
            </a:r>
          </a:p>
        </p:txBody>
      </p:sp>
      <p:pic>
        <p:nvPicPr>
          <p:cNvPr id="5" name="tape32-5x5-red" descr="tape32-5x5-red">
            <a:hlinkClick r:id="" action="ppaction://media"/>
            <a:extLst>
              <a:ext uri="{FF2B5EF4-FFF2-40B4-BE49-F238E27FC236}">
                <a16:creationId xmlns:a16="http://schemas.microsoft.com/office/drawing/2014/main" id="{CFAC180F-5547-104C-AC56-EA1BFF3884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301" y="1099874"/>
            <a:ext cx="6769398" cy="524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1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C24A7F-9225-AC23-F271-CEE7762649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88" t="5822" r="6474" b="9669"/>
          <a:stretch/>
        </p:blipFill>
        <p:spPr>
          <a:xfrm>
            <a:off x="4572000" y="144260"/>
            <a:ext cx="4424977" cy="333919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AD41C9-BA88-1A4F-A1F2-4148493E43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321" y="207666"/>
            <a:ext cx="7994055" cy="892208"/>
          </a:xfrm>
        </p:spPr>
        <p:txBody>
          <a:bodyPr/>
          <a:lstStyle/>
          <a:p>
            <a:r>
              <a:rPr lang="en-US" baseline="30000" dirty="0"/>
              <a:t>17</a:t>
            </a:r>
            <a:r>
              <a:rPr lang="en-US" dirty="0"/>
              <a:t>O Preliminary evaluation</a:t>
            </a:r>
          </a:p>
          <a:p>
            <a:r>
              <a:rPr lang="en-US" sz="1800" i="1" dirty="0">
                <a:solidFill>
                  <a:srgbClr val="FF0000"/>
                </a:solidFill>
              </a:rPr>
              <a:t>Preliminary results: (</a:t>
            </a:r>
            <a:r>
              <a:rPr lang="en-US" sz="1800" dirty="0">
                <a:solidFill>
                  <a:srgbClr val="FF0000"/>
                </a:solidFill>
              </a:rPr>
              <a:t>𝜶</a:t>
            </a:r>
            <a:r>
              <a:rPr lang="en-US" sz="1800" i="1" dirty="0">
                <a:solidFill>
                  <a:srgbClr val="FF0000"/>
                </a:solidFill>
              </a:rPr>
              <a:t>,n</a:t>
            </a:r>
            <a:r>
              <a:rPr lang="en-US" sz="1800" i="1" baseline="-25000" dirty="0">
                <a:solidFill>
                  <a:srgbClr val="FF0000"/>
                </a:solidFill>
              </a:rPr>
              <a:t>0</a:t>
            </a:r>
            <a:r>
              <a:rPr lang="en-US" sz="1800" i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6881CE-EBA9-574F-8D40-28D82764D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0839" y="515084"/>
            <a:ext cx="2870971" cy="3812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C2CEB6-97D1-7D42-BDC3-D6BD45D1B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473106" y="3164992"/>
            <a:ext cx="2870971" cy="3812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0B4875-C9F4-9349-B14A-B1EE3DC9E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23400" y="3446343"/>
            <a:ext cx="2870971" cy="38126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408AF7-BDDC-AF44-B6BF-C8B735A3036E}"/>
              </a:ext>
            </a:extLst>
          </p:cNvPr>
          <p:cNvSpPr txBox="1"/>
          <p:nvPr/>
        </p:nvSpPr>
        <p:spPr>
          <a:xfrm rot="19833478">
            <a:off x="4851173" y="1514248"/>
            <a:ext cx="3339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DBDBD"/>
                </a:solidFill>
              </a:rPr>
              <a:t>      </a:t>
            </a:r>
            <a:r>
              <a:rPr lang="en-US" sz="4000" dirty="0">
                <a:solidFill>
                  <a:schemeClr val="accent6">
                    <a:lumMod val="75000"/>
                    <a:alpha val="15519"/>
                  </a:schemeClr>
                </a:solidFill>
              </a:rPr>
              <a:t>preliminary</a:t>
            </a:r>
            <a:endParaRPr lang="en-US" sz="3200" dirty="0">
              <a:solidFill>
                <a:schemeClr val="accent6">
                  <a:lumMod val="75000"/>
                  <a:alpha val="15519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B09010-B522-A848-BD6A-C708D48F80BB}"/>
              </a:ext>
            </a:extLst>
          </p:cNvPr>
          <p:cNvSpPr txBox="1"/>
          <p:nvPr/>
        </p:nvSpPr>
        <p:spPr>
          <a:xfrm rot="19833478">
            <a:off x="236446" y="2062780"/>
            <a:ext cx="3339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DBDBD"/>
                </a:solidFill>
              </a:rPr>
              <a:t>      </a:t>
            </a:r>
            <a:r>
              <a:rPr lang="en-US" sz="4000" dirty="0">
                <a:solidFill>
                  <a:schemeClr val="accent6">
                    <a:lumMod val="75000"/>
                    <a:alpha val="15519"/>
                  </a:schemeClr>
                </a:solidFill>
              </a:rPr>
              <a:t>preliminary</a:t>
            </a:r>
            <a:endParaRPr lang="en-US" sz="3200" dirty="0">
              <a:solidFill>
                <a:schemeClr val="accent6">
                  <a:lumMod val="75000"/>
                  <a:alpha val="15519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90A722-CD39-AC49-9A7E-AEDDB500210B}"/>
              </a:ext>
            </a:extLst>
          </p:cNvPr>
          <p:cNvSpPr txBox="1"/>
          <p:nvPr/>
        </p:nvSpPr>
        <p:spPr>
          <a:xfrm rot="19833478">
            <a:off x="1417893" y="5305160"/>
            <a:ext cx="3339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DBDBD"/>
                </a:solidFill>
              </a:rPr>
              <a:t>      </a:t>
            </a:r>
            <a:r>
              <a:rPr lang="en-US" sz="4000" dirty="0">
                <a:solidFill>
                  <a:schemeClr val="accent6">
                    <a:lumMod val="75000"/>
                    <a:alpha val="15519"/>
                  </a:schemeClr>
                </a:solidFill>
              </a:rPr>
              <a:t>preliminary</a:t>
            </a:r>
            <a:endParaRPr lang="en-US" sz="3200" dirty="0">
              <a:solidFill>
                <a:schemeClr val="accent6">
                  <a:lumMod val="75000"/>
                  <a:alpha val="15519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100685-A11E-5E43-9E72-EFE5B59408FF}"/>
              </a:ext>
            </a:extLst>
          </p:cNvPr>
          <p:cNvSpPr txBox="1"/>
          <p:nvPr/>
        </p:nvSpPr>
        <p:spPr>
          <a:xfrm rot="19833478">
            <a:off x="5352895" y="4942303"/>
            <a:ext cx="3339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DBDBD"/>
                </a:solidFill>
              </a:rPr>
              <a:t>      </a:t>
            </a:r>
            <a:r>
              <a:rPr lang="en-US" sz="4000" dirty="0">
                <a:solidFill>
                  <a:schemeClr val="accent6">
                    <a:lumMod val="75000"/>
                    <a:alpha val="15519"/>
                  </a:schemeClr>
                </a:solidFill>
              </a:rPr>
              <a:t>preliminary</a:t>
            </a:r>
            <a:endParaRPr lang="en-US" sz="3200" dirty="0">
              <a:solidFill>
                <a:schemeClr val="accent6">
                  <a:lumMod val="75000"/>
                  <a:alpha val="15519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316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BA6FBE-BAEF-A44D-8849-629837926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92369" y="2941245"/>
            <a:ext cx="3299212" cy="439460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AD41C9-BA88-1A4F-A1F2-4148493E43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321" y="207666"/>
            <a:ext cx="7994055" cy="892208"/>
          </a:xfrm>
        </p:spPr>
        <p:txBody>
          <a:bodyPr/>
          <a:lstStyle/>
          <a:p>
            <a:r>
              <a:rPr lang="en-US" baseline="30000" dirty="0"/>
              <a:t>17</a:t>
            </a:r>
            <a:r>
              <a:rPr lang="en-US" dirty="0"/>
              <a:t>O Preliminary evaluation</a:t>
            </a:r>
          </a:p>
          <a:p>
            <a:r>
              <a:rPr lang="en-US" sz="1800" i="1" dirty="0">
                <a:solidFill>
                  <a:srgbClr val="FF0000"/>
                </a:solidFill>
              </a:rPr>
              <a:t>Preliminary results: (</a:t>
            </a:r>
            <a:r>
              <a:rPr lang="en-US" sz="1800" dirty="0">
                <a:solidFill>
                  <a:srgbClr val="FF0000"/>
                </a:solidFill>
              </a:rPr>
              <a:t>𝜶</a:t>
            </a:r>
            <a:r>
              <a:rPr lang="en-US" sz="1800" i="1" dirty="0">
                <a:solidFill>
                  <a:srgbClr val="FF0000"/>
                </a:solidFill>
              </a:rPr>
              <a:t>,n</a:t>
            </a:r>
            <a:r>
              <a:rPr lang="en-US" sz="1800" i="1" baseline="-25000" dirty="0">
                <a:solidFill>
                  <a:srgbClr val="FF0000"/>
                </a:solidFill>
              </a:rPr>
              <a:t>1</a:t>
            </a:r>
            <a:r>
              <a:rPr lang="en-US" sz="1800" i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E2D516-2310-7C4C-8B2E-9A72FAC0C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2565" y="457582"/>
            <a:ext cx="2871272" cy="3813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0920EE-0C2F-0E45-8447-BC281E33C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710165" y="3308175"/>
            <a:ext cx="2871271" cy="3813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AC7921-AA5A-2149-AFA0-DF6B805BFF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887816" y="-342202"/>
            <a:ext cx="3299212" cy="43989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C01451-89D7-C54D-9789-ACB354CE56B8}"/>
              </a:ext>
            </a:extLst>
          </p:cNvPr>
          <p:cNvSpPr txBox="1"/>
          <p:nvPr/>
        </p:nvSpPr>
        <p:spPr>
          <a:xfrm rot="19833478">
            <a:off x="236446" y="2062780"/>
            <a:ext cx="3339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DBDBD"/>
                </a:solidFill>
              </a:rPr>
              <a:t>      </a:t>
            </a:r>
            <a:r>
              <a:rPr lang="en-US" sz="4000" dirty="0">
                <a:solidFill>
                  <a:schemeClr val="accent6">
                    <a:lumMod val="75000"/>
                    <a:alpha val="15519"/>
                  </a:schemeClr>
                </a:solidFill>
              </a:rPr>
              <a:t>preliminary</a:t>
            </a:r>
            <a:endParaRPr lang="en-US" sz="3200" dirty="0">
              <a:solidFill>
                <a:schemeClr val="accent6">
                  <a:lumMod val="75000"/>
                  <a:alpha val="15519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307081-2A4F-1E46-8A55-B9834B573AAE}"/>
              </a:ext>
            </a:extLst>
          </p:cNvPr>
          <p:cNvSpPr txBox="1"/>
          <p:nvPr/>
        </p:nvSpPr>
        <p:spPr>
          <a:xfrm rot="19833478">
            <a:off x="4851173" y="1514248"/>
            <a:ext cx="3339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DBDBD"/>
                </a:solidFill>
              </a:rPr>
              <a:t>      </a:t>
            </a:r>
            <a:r>
              <a:rPr lang="en-US" sz="4000" dirty="0">
                <a:solidFill>
                  <a:schemeClr val="accent6">
                    <a:lumMod val="75000"/>
                    <a:alpha val="15519"/>
                  </a:schemeClr>
                </a:solidFill>
              </a:rPr>
              <a:t>preliminary</a:t>
            </a:r>
            <a:endParaRPr lang="en-US" sz="3200" dirty="0">
              <a:solidFill>
                <a:schemeClr val="accent6">
                  <a:lumMod val="75000"/>
                  <a:alpha val="15519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4F7ADD-7F03-8048-BED5-84665993F69F}"/>
              </a:ext>
            </a:extLst>
          </p:cNvPr>
          <p:cNvSpPr txBox="1"/>
          <p:nvPr/>
        </p:nvSpPr>
        <p:spPr>
          <a:xfrm rot="19833478">
            <a:off x="1132273" y="4793573"/>
            <a:ext cx="3339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DBDBD"/>
                </a:solidFill>
              </a:rPr>
              <a:t>      </a:t>
            </a:r>
            <a:r>
              <a:rPr lang="en-US" sz="4000" dirty="0">
                <a:solidFill>
                  <a:schemeClr val="accent6">
                    <a:lumMod val="75000"/>
                    <a:alpha val="15519"/>
                  </a:schemeClr>
                </a:solidFill>
              </a:rPr>
              <a:t>preliminary</a:t>
            </a:r>
            <a:endParaRPr lang="en-US" sz="3200" dirty="0">
              <a:solidFill>
                <a:schemeClr val="accent6">
                  <a:lumMod val="75000"/>
                  <a:alpha val="15519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996E01-A56C-1E47-8B63-BE1C36110433}"/>
              </a:ext>
            </a:extLst>
          </p:cNvPr>
          <p:cNvSpPr txBox="1"/>
          <p:nvPr/>
        </p:nvSpPr>
        <p:spPr>
          <a:xfrm rot="19833478">
            <a:off x="5352895" y="4942303"/>
            <a:ext cx="3339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DBDBD"/>
                </a:solidFill>
              </a:rPr>
              <a:t>      </a:t>
            </a:r>
            <a:r>
              <a:rPr lang="en-US" sz="4000" dirty="0">
                <a:solidFill>
                  <a:schemeClr val="accent6">
                    <a:lumMod val="75000"/>
                    <a:alpha val="15519"/>
                  </a:schemeClr>
                </a:solidFill>
              </a:rPr>
              <a:t>preliminary</a:t>
            </a:r>
            <a:endParaRPr lang="en-US" sz="3200" dirty="0">
              <a:solidFill>
                <a:schemeClr val="accent6">
                  <a:lumMod val="75000"/>
                  <a:alpha val="15519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70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869EEA-AD09-3D44-9750-9D97106D3B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561" y="116230"/>
            <a:ext cx="8068874" cy="892208"/>
          </a:xfrm>
        </p:spPr>
        <p:txBody>
          <a:bodyPr/>
          <a:lstStyle/>
          <a:p>
            <a:r>
              <a:rPr lang="en-US" dirty="0"/>
              <a:t>ENDF/B-VIII.0 </a:t>
            </a:r>
            <a:r>
              <a:rPr lang="en-US" baseline="30000" dirty="0"/>
              <a:t>16</a:t>
            </a:r>
            <a:r>
              <a:rPr lang="en-US" dirty="0"/>
              <a:t>O(n,𝛼</a:t>
            </a:r>
            <a:r>
              <a:rPr lang="en-US" baseline="-25000" dirty="0"/>
              <a:t>0</a:t>
            </a:r>
            <a:r>
              <a:rPr lang="en-US" dirty="0"/>
              <a:t>)</a:t>
            </a:r>
            <a:r>
              <a:rPr lang="en-US" baseline="30000" dirty="0"/>
              <a:t>13</a:t>
            </a:r>
            <a:r>
              <a:rPr lang="en-US" dirty="0"/>
              <a:t>C [MT=800] </a:t>
            </a:r>
          </a:p>
          <a:p>
            <a:r>
              <a:rPr lang="en-US" sz="1800" i="1" dirty="0"/>
              <a:t>Comparison with New Evaluation “8.1”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95D40D-3651-8946-A296-24B51D477D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8" t="11225" r="8706" b="2534"/>
          <a:stretch/>
        </p:blipFill>
        <p:spPr>
          <a:xfrm>
            <a:off x="994738" y="1093508"/>
            <a:ext cx="7154521" cy="53261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7AD49E-9B21-F648-999C-822D26343E5D}"/>
              </a:ext>
            </a:extLst>
          </p:cNvPr>
          <p:cNvSpPr txBox="1"/>
          <p:nvPr/>
        </p:nvSpPr>
        <p:spPr>
          <a:xfrm rot="19833478">
            <a:off x="2687415" y="2590681"/>
            <a:ext cx="3339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DBDBD"/>
                </a:solidFill>
              </a:rPr>
              <a:t>      </a:t>
            </a:r>
            <a:r>
              <a:rPr lang="en-US" sz="4000" dirty="0">
                <a:solidFill>
                  <a:schemeClr val="accent6">
                    <a:lumMod val="75000"/>
                    <a:alpha val="15519"/>
                  </a:schemeClr>
                </a:solidFill>
              </a:rPr>
              <a:t>preliminary</a:t>
            </a:r>
            <a:endParaRPr lang="en-US" sz="3200" dirty="0">
              <a:solidFill>
                <a:schemeClr val="accent6">
                  <a:lumMod val="75000"/>
                  <a:alpha val="15519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853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AD41C9-BA88-1A4F-A1F2-4148493E43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321" y="207666"/>
            <a:ext cx="7994055" cy="892208"/>
          </a:xfrm>
        </p:spPr>
        <p:txBody>
          <a:bodyPr/>
          <a:lstStyle/>
          <a:p>
            <a:r>
              <a:rPr lang="en-US" baseline="30000" dirty="0"/>
              <a:t>17</a:t>
            </a:r>
            <a:r>
              <a:rPr lang="en-US" dirty="0"/>
              <a:t>O Preliminary evaluation</a:t>
            </a:r>
          </a:p>
          <a:p>
            <a:r>
              <a:rPr lang="en-US" sz="1800" i="1" dirty="0">
                <a:solidFill>
                  <a:srgbClr val="FF0000"/>
                </a:solidFill>
              </a:rPr>
              <a:t>Preliminary results: low energy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BCFD03-67F2-E349-A84B-C448950E0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7" t="3127" r="1569" b="3067"/>
          <a:stretch/>
        </p:blipFill>
        <p:spPr>
          <a:xfrm>
            <a:off x="0" y="1764741"/>
            <a:ext cx="4405229" cy="32292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D0EEAB-9BEA-F447-ACF2-02C02709C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904" y="4017213"/>
            <a:ext cx="5109807" cy="24740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F8B060-A92B-AB4B-A6BA-4140515C44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0" t="2847" b="2854"/>
          <a:stretch/>
        </p:blipFill>
        <p:spPr>
          <a:xfrm>
            <a:off x="4557708" y="100484"/>
            <a:ext cx="4586292" cy="332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05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B97E5C-F948-E448-A24F-1F5BBF29B2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4972" y="219728"/>
            <a:ext cx="7994055" cy="892208"/>
          </a:xfrm>
        </p:spPr>
        <p:txBody>
          <a:bodyPr/>
          <a:lstStyle/>
          <a:p>
            <a:r>
              <a:rPr lang="en-US" dirty="0"/>
              <a:t>Comparison LENZ(2017) data vs. ENDF/B-VIII.0</a:t>
            </a:r>
          </a:p>
          <a:p>
            <a:r>
              <a:rPr lang="en-US" sz="1800" baseline="30000" dirty="0"/>
              <a:t>16</a:t>
            </a:r>
            <a:r>
              <a:rPr lang="en-US" sz="1800" dirty="0"/>
              <a:t>O(n,𝛼</a:t>
            </a:r>
            <a:r>
              <a:rPr lang="en-US" sz="1800" baseline="-25000" dirty="0"/>
              <a:t>0</a:t>
            </a:r>
            <a:r>
              <a:rPr lang="en-US" sz="1800" dirty="0"/>
              <a:t>)</a:t>
            </a:r>
            <a:r>
              <a:rPr lang="en-US" sz="1800" baseline="30000" dirty="0"/>
              <a:t>13</a:t>
            </a:r>
            <a:r>
              <a:rPr lang="en-US" sz="1800" dirty="0"/>
              <a:t>C excitation functions</a:t>
            </a:r>
          </a:p>
          <a:p>
            <a:r>
              <a:rPr lang="en-US" sz="1800" i="1" dirty="0"/>
              <a:t>S. </a:t>
            </a:r>
            <a:r>
              <a:rPr lang="en-US" sz="1800" i="1" dirty="0" err="1"/>
              <a:t>Kuvin</a:t>
            </a:r>
            <a:r>
              <a:rPr lang="en-US" sz="1800" i="1" dirty="0"/>
              <a:t> &amp; H.Y. Lee (LANL)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77C1E9-D488-EEB8-D292-7BDE3EBAD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153" y="1399786"/>
            <a:ext cx="6957848" cy="514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31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CB49E1-EBE6-9B47-AA1C-DCE222AB6D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360" y="210207"/>
            <a:ext cx="7994055" cy="430924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8C918-96C5-504D-AC00-988BC47BF9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4972" y="824477"/>
            <a:ext cx="7994055" cy="4434840"/>
          </a:xfrm>
        </p:spPr>
        <p:txBody>
          <a:bodyPr/>
          <a:lstStyle/>
          <a:p>
            <a:r>
              <a:rPr lang="en-US" dirty="0"/>
              <a:t>Review of R-matrix theory</a:t>
            </a:r>
          </a:p>
          <a:p>
            <a:pPr lvl="1"/>
            <a:r>
              <a:rPr lang="en-US" dirty="0"/>
              <a:t>Theoretical overview</a:t>
            </a:r>
          </a:p>
          <a:p>
            <a:pPr lvl="2"/>
            <a:r>
              <a:rPr lang="en-US" dirty="0"/>
              <a:t>R-matrix theory; resonance parameters</a:t>
            </a:r>
          </a:p>
          <a:p>
            <a:pPr lvl="1"/>
            <a:r>
              <a:rPr lang="en-US" dirty="0"/>
              <a:t>Evaluation pipeline</a:t>
            </a:r>
          </a:p>
          <a:p>
            <a:r>
              <a:rPr lang="en-US" dirty="0"/>
              <a:t>New code implementation: </a:t>
            </a:r>
          </a:p>
          <a:p>
            <a:pPr lvl="1"/>
            <a:r>
              <a:rPr lang="en-US" dirty="0"/>
              <a:t>resonance parameters</a:t>
            </a:r>
          </a:p>
          <a:p>
            <a:pPr lvl="2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par2ENDFtk.py</a:t>
            </a:r>
          </a:p>
          <a:p>
            <a:r>
              <a:rPr lang="en-US" baseline="30000" dirty="0"/>
              <a:t>17</a:t>
            </a:r>
            <a:r>
              <a:rPr lang="en-US" dirty="0"/>
              <a:t>O evaluation</a:t>
            </a:r>
          </a:p>
        </p:txBody>
      </p:sp>
    </p:spTree>
    <p:extLst>
      <p:ext uri="{BB962C8B-B14F-4D97-AF65-F5344CB8AC3E}">
        <p14:creationId xmlns:p14="http://schemas.microsoft.com/office/powerpoint/2010/main" val="1256053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B97E5C-F948-E448-A24F-1F5BBF29B2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4972" y="219728"/>
            <a:ext cx="7994055" cy="892208"/>
          </a:xfrm>
        </p:spPr>
        <p:txBody>
          <a:bodyPr/>
          <a:lstStyle/>
          <a:p>
            <a:r>
              <a:rPr lang="en-US" dirty="0"/>
              <a:t>Comparison LENZ(2017) data vs. ENDF/B-VIII.0</a:t>
            </a:r>
          </a:p>
          <a:p>
            <a:r>
              <a:rPr lang="en-US" sz="1800" baseline="30000" dirty="0"/>
              <a:t>16</a:t>
            </a:r>
            <a:r>
              <a:rPr lang="en-US" sz="1800" dirty="0"/>
              <a:t>O(n,𝛼</a:t>
            </a:r>
            <a:r>
              <a:rPr lang="en-US" sz="1800" baseline="-25000" dirty="0"/>
              <a:t>0</a:t>
            </a:r>
            <a:r>
              <a:rPr lang="en-US" sz="1800" dirty="0"/>
              <a:t>)</a:t>
            </a:r>
            <a:r>
              <a:rPr lang="en-US" sz="1800" baseline="30000" dirty="0"/>
              <a:t>13</a:t>
            </a:r>
            <a:r>
              <a:rPr lang="en-US" sz="1800" dirty="0"/>
              <a:t>C excitation functions</a:t>
            </a:r>
          </a:p>
          <a:p>
            <a:r>
              <a:rPr lang="en-US" sz="1800" i="1" dirty="0"/>
              <a:t>S. </a:t>
            </a:r>
            <a:r>
              <a:rPr lang="en-US" sz="1800" i="1" dirty="0" err="1"/>
              <a:t>Kuvin</a:t>
            </a:r>
            <a:r>
              <a:rPr lang="en-US" sz="1800" i="1" dirty="0"/>
              <a:t> &amp; H.Y. Lee (LANL)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0DEB9D-A86C-2607-856C-86361201C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62" y="1238061"/>
            <a:ext cx="3857295" cy="4947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99D510-10E4-EA7A-4114-4718E78CE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170" y="1238061"/>
            <a:ext cx="4742821" cy="470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47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77B547-8F24-A078-5D7A-097CF796F7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4972" y="32965"/>
            <a:ext cx="7994055" cy="892208"/>
          </a:xfrm>
        </p:spPr>
        <p:txBody>
          <a:bodyPr/>
          <a:lstStyle/>
          <a:p>
            <a:r>
              <a:rPr lang="en-US" dirty="0"/>
              <a:t>ENDF/B-VIII.0</a:t>
            </a:r>
          </a:p>
          <a:p>
            <a:r>
              <a:rPr lang="en-US" sz="1800" i="1" dirty="0">
                <a:solidFill>
                  <a:schemeClr val="accent1"/>
                </a:solidFill>
              </a:rPr>
              <a:t>vs. new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0F67E-7848-316B-887E-BCE7E0183F1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63552" y="6305009"/>
            <a:ext cx="5510517" cy="301314"/>
          </a:xfrm>
        </p:spPr>
        <p:txBody>
          <a:bodyPr/>
          <a:lstStyle/>
          <a:p>
            <a:r>
              <a:rPr lang="en-US" dirty="0"/>
              <a:t>Data from JUNA collaboration, courtesy of James </a:t>
            </a:r>
            <a:r>
              <a:rPr lang="en-US" dirty="0" err="1"/>
              <a:t>deBoer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A11D02-A33F-FB40-2B6B-5E6B849E1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094" y="649538"/>
            <a:ext cx="6901809" cy="555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46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38EA8E-791A-E5E4-D2BA-8B4AD46B9A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359" y="131806"/>
            <a:ext cx="7994055" cy="892208"/>
          </a:xfrm>
        </p:spPr>
        <p:txBody>
          <a:bodyPr/>
          <a:lstStyle/>
          <a:p>
            <a:r>
              <a:rPr lang="en-US" baseline="30000" dirty="0"/>
              <a:t>13</a:t>
            </a:r>
            <a:r>
              <a:rPr lang="en-US" dirty="0"/>
              <a:t>C(𝛼,n</a:t>
            </a:r>
            <a:r>
              <a:rPr lang="en-US" baseline="-25000" dirty="0"/>
              <a:t>0</a:t>
            </a:r>
            <a:r>
              <a:rPr lang="en-US" dirty="0"/>
              <a:t>)</a:t>
            </a:r>
            <a:r>
              <a:rPr lang="en-US" baseline="30000" dirty="0"/>
              <a:t>16</a:t>
            </a:r>
            <a:r>
              <a:rPr lang="en-US" dirty="0"/>
              <a:t>O Angular distributions</a:t>
            </a:r>
          </a:p>
          <a:p>
            <a:r>
              <a:rPr lang="en-US" sz="1600" i="1" dirty="0">
                <a:solidFill>
                  <a:schemeClr val="accent5"/>
                </a:solidFill>
              </a:rPr>
              <a:t>IPPE </a:t>
            </a:r>
            <a:r>
              <a:rPr lang="en-US" sz="1600" i="1" dirty="0" err="1">
                <a:solidFill>
                  <a:schemeClr val="accent5"/>
                </a:solidFill>
              </a:rPr>
              <a:t>Prusachenko</a:t>
            </a:r>
            <a:r>
              <a:rPr lang="en-US" sz="1600" i="1" dirty="0">
                <a:solidFill>
                  <a:schemeClr val="accent5"/>
                </a:solidFill>
              </a:rPr>
              <a:t> et al. PRC105, 024612 (2022)</a:t>
            </a:r>
            <a:endParaRPr lang="en-US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6B509-939C-7E40-BCAA-017D9BFE6B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94359" y="5033319"/>
            <a:ext cx="7994055" cy="1351006"/>
          </a:xfrm>
        </p:spPr>
        <p:txBody>
          <a:bodyPr/>
          <a:lstStyle/>
          <a:p>
            <a:r>
              <a:rPr lang="en-US" dirty="0"/>
              <a:t>Energies measured: 2.1 MeV &lt; E</a:t>
            </a:r>
            <a:r>
              <a:rPr lang="en-US" baseline="-25000" dirty="0"/>
              <a:t>𝛼</a:t>
            </a:r>
            <a:r>
              <a:rPr lang="en-US" dirty="0"/>
              <a:t> &lt; 6.2 MeV</a:t>
            </a:r>
          </a:p>
          <a:p>
            <a:r>
              <a:rPr lang="en-US" dirty="0"/>
              <a:t>Energies shown here: 2.1 MeV &lt; E</a:t>
            </a:r>
            <a:r>
              <a:rPr lang="en-US" baseline="-25000" dirty="0"/>
              <a:t>𝛼</a:t>
            </a:r>
            <a:r>
              <a:rPr lang="en-US" dirty="0"/>
              <a:t> &lt; 3.4 MeV</a:t>
            </a:r>
          </a:p>
          <a:p>
            <a:r>
              <a:rPr lang="en-US" dirty="0"/>
              <a:t>ENDF/B-VIII.0 was fit with data from Roddy Walton</a:t>
            </a:r>
          </a:p>
          <a:p>
            <a:pPr lvl="1"/>
            <a:r>
              <a:rPr lang="en-US" dirty="0"/>
              <a:t>reversed from (𝛼,n</a:t>
            </a:r>
            <a:r>
              <a:rPr lang="en-US" baseline="-25000" dirty="0"/>
              <a:t>0</a:t>
            </a:r>
            <a:r>
              <a:rPr lang="en-US" dirty="0"/>
              <a:t>) to (n,𝛼</a:t>
            </a:r>
            <a:r>
              <a:rPr lang="en-US" baseline="-25000" dirty="0"/>
              <a:t>0</a:t>
            </a:r>
            <a:r>
              <a:rPr lang="en-US" dirty="0"/>
              <a:t>) by Graham Foster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B99CC9-95C8-A28F-51BB-05ABE0A93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94" b="34174"/>
          <a:stretch/>
        </p:blipFill>
        <p:spPr>
          <a:xfrm>
            <a:off x="-73047" y="848498"/>
            <a:ext cx="9290094" cy="41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05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6DE315F-6546-B045-98DF-EF2C0A513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360" y="908027"/>
            <a:ext cx="7048424" cy="5535411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B6EAB64-4198-9445-9615-19FA2BB58723}"/>
              </a:ext>
            </a:extLst>
          </p:cNvPr>
          <p:cNvSpPr txBox="1">
            <a:spLocks/>
          </p:cNvSpPr>
          <p:nvPr/>
        </p:nvSpPr>
        <p:spPr>
          <a:xfrm>
            <a:off x="537562" y="125886"/>
            <a:ext cx="8068874" cy="8922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2400" b="1" i="0" kern="1200" baseline="0">
                <a:solidFill>
                  <a:srgbClr val="000F7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tabLst/>
              <a:defRPr sz="1600" b="1" i="0" kern="1200" baseline="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None/>
              <a:defRPr sz="1400" b="1" i="0" kern="1200" baseline="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i="0" kern="1200" baseline="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ENDF/B-VIII.0 </a:t>
            </a:r>
            <a:r>
              <a:rPr lang="en-US" baseline="30000" dirty="0"/>
              <a:t>16</a:t>
            </a:r>
            <a:r>
              <a:rPr lang="en-US" dirty="0"/>
              <a:t>O(n,𝛼</a:t>
            </a:r>
            <a:r>
              <a:rPr lang="en-US" baseline="-25000" dirty="0"/>
              <a:t>0</a:t>
            </a:r>
            <a:r>
              <a:rPr lang="en-US" dirty="0"/>
              <a:t>)</a:t>
            </a:r>
            <a:r>
              <a:rPr lang="en-US" baseline="30000" dirty="0"/>
              <a:t>13</a:t>
            </a:r>
            <a:r>
              <a:rPr lang="en-US" dirty="0"/>
              <a:t>C [MT=800] </a:t>
            </a:r>
          </a:p>
          <a:p>
            <a:r>
              <a:rPr lang="en-US" sz="1800" i="1" dirty="0"/>
              <a:t>Ratio of New Evaluation to ENDF/B-VIII.0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A08F2C-CC89-DB46-8D8B-6A66A1129AC6}"/>
              </a:ext>
            </a:extLst>
          </p:cNvPr>
          <p:cNvCxnSpPr>
            <a:cxnSpLocks/>
          </p:cNvCxnSpPr>
          <p:nvPr/>
        </p:nvCxnSpPr>
        <p:spPr>
          <a:xfrm>
            <a:off x="1350912" y="4457919"/>
            <a:ext cx="66449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877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A6F1DE-F599-F34A-B47C-E4179D0016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1085" y="132170"/>
            <a:ext cx="7994055" cy="892208"/>
          </a:xfrm>
        </p:spPr>
        <p:txBody>
          <a:bodyPr/>
          <a:lstStyle/>
          <a:p>
            <a:r>
              <a:rPr lang="en-US" dirty="0"/>
              <a:t>Preliminary new evaluation with </a:t>
            </a:r>
            <a:r>
              <a:rPr lang="en-US" i="1" dirty="0"/>
              <a:t>fit errors</a:t>
            </a:r>
          </a:p>
          <a:p>
            <a:r>
              <a:rPr lang="en-US" dirty="0"/>
              <a:t>vs. OU(2021) &amp; Bair &amp; Haas(1973)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3D769A-17AF-D241-8C24-4A066B7F80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1" r="1313" b="1563"/>
          <a:stretch/>
        </p:blipFill>
        <p:spPr>
          <a:xfrm>
            <a:off x="1093509" y="1024378"/>
            <a:ext cx="6956981" cy="552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34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B9A1BA-3C3E-1541-A4B5-69C111EA43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4972" y="155749"/>
            <a:ext cx="7994055" cy="485670"/>
          </a:xfrm>
        </p:spPr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CE938-838E-1642-AB3A-71D0591357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94360" y="1021581"/>
            <a:ext cx="7994055" cy="5680670"/>
          </a:xfrm>
        </p:spPr>
        <p:txBody>
          <a:bodyPr/>
          <a:lstStyle/>
          <a:p>
            <a:r>
              <a:rPr lang="en-US" dirty="0"/>
              <a:t>n+</a:t>
            </a:r>
            <a:r>
              <a:rPr lang="en-US" baseline="30000" dirty="0"/>
              <a:t>16</a:t>
            </a:r>
            <a:r>
              <a:rPr lang="en-US" dirty="0"/>
              <a:t>O</a:t>
            </a:r>
          </a:p>
          <a:p>
            <a:pPr lvl="1"/>
            <a:r>
              <a:rPr lang="en-US" dirty="0"/>
              <a:t>Complete the evaluation to </a:t>
            </a:r>
            <a:r>
              <a:rPr lang="en-US" dirty="0" err="1"/>
              <a:t>E</a:t>
            </a:r>
            <a:r>
              <a:rPr lang="en-US" baseline="-25000" dirty="0" err="1"/>
              <a:t>n</a:t>
            </a:r>
            <a:r>
              <a:rPr lang="en-US" dirty="0"/>
              <a:t> ~ 9 MeV (optimistically to 10 MeV)</a:t>
            </a:r>
          </a:p>
          <a:p>
            <a:pPr lvl="2"/>
            <a:r>
              <a:rPr lang="en-US" dirty="0"/>
              <a:t>add missing data</a:t>
            </a:r>
          </a:p>
          <a:p>
            <a:pPr lvl="2"/>
            <a:r>
              <a:rPr lang="en-US" dirty="0"/>
              <a:t>Investigate normalization of the (</a:t>
            </a:r>
            <a:r>
              <a:rPr lang="en-US" dirty="0" err="1"/>
              <a:t>n,n</a:t>
            </a:r>
            <a:r>
              <a:rPr lang="en-US" baseline="-25000" dirty="0" err="1"/>
              <a:t>tot</a:t>
            </a:r>
            <a:r>
              <a:rPr lang="en-US" dirty="0"/>
              <a:t>) </a:t>
            </a:r>
            <a:r>
              <a:rPr lang="en-US" dirty="0" err="1"/>
              <a:t>Cierjacks</a:t>
            </a:r>
            <a:r>
              <a:rPr lang="en-US" dirty="0"/>
              <a:t>’ ‘68 &amp; ‘83 datasets</a:t>
            </a:r>
          </a:p>
          <a:p>
            <a:pPr lvl="1"/>
            <a:r>
              <a:rPr lang="en-US" baseline="30000" dirty="0"/>
              <a:t>13</a:t>
            </a:r>
            <a:r>
              <a:rPr lang="en-US" dirty="0"/>
              <a:t>C(𝛼,n</a:t>
            </a:r>
            <a:r>
              <a:rPr lang="en-US" baseline="-25000" dirty="0"/>
              <a:t>0</a:t>
            </a:r>
            <a:r>
              <a:rPr lang="en-US" dirty="0"/>
              <a:t>)</a:t>
            </a:r>
            <a:r>
              <a:rPr lang="en-US" baseline="30000" dirty="0"/>
              <a:t>16</a:t>
            </a:r>
            <a:r>
              <a:rPr lang="en-US" dirty="0"/>
              <a:t>O is currently too high everywhere</a:t>
            </a:r>
          </a:p>
          <a:p>
            <a:pPr lvl="2"/>
            <a:r>
              <a:rPr lang="en-US" dirty="0"/>
              <a:t>Note that (</a:t>
            </a:r>
            <a:r>
              <a:rPr lang="en-US" dirty="0" err="1"/>
              <a:t>n,n</a:t>
            </a:r>
            <a:r>
              <a:rPr lang="en-US" baseline="-25000" dirty="0" err="1"/>
              <a:t>tot</a:t>
            </a:r>
            <a:r>
              <a:rPr lang="en-US" dirty="0"/>
              <a:t>) and (n,𝛼</a:t>
            </a:r>
            <a:r>
              <a:rPr lang="en-US" baseline="-25000" dirty="0"/>
              <a:t>x</a:t>
            </a:r>
            <a:r>
              <a:rPr lang="en-US" dirty="0"/>
              <a:t>) are tightly correlated by unitarity</a:t>
            </a:r>
          </a:p>
          <a:p>
            <a:pPr lvl="1"/>
            <a:r>
              <a:rPr lang="en-US" dirty="0"/>
              <a:t>Perform a complete normalization/covariance study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>
              <a:sym typeface="Wingdings" pitchFamily="2" charset="2"/>
            </a:endParaRP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883508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AD41C9-BA88-1A4F-A1F2-4148493E43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Light-element R-matrix evaluation</a:t>
            </a:r>
          </a:p>
          <a:p>
            <a:r>
              <a:rPr lang="en-US" sz="1800" i="1" dirty="0"/>
              <a:t>R-matrix formalism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4AB926-37CB-0943-BFD5-C442B75A35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13" t="1410" r="7786" b="2323"/>
          <a:stretch/>
        </p:blipFill>
        <p:spPr>
          <a:xfrm>
            <a:off x="1" y="1221870"/>
            <a:ext cx="5061498" cy="4151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F24270-205E-0B40-A644-EDB3F36987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46"/>
          <a:stretch/>
        </p:blipFill>
        <p:spPr>
          <a:xfrm>
            <a:off x="5061499" y="1221870"/>
            <a:ext cx="3992740" cy="5044523"/>
          </a:xfrm>
          <a:prstGeom prst="rect">
            <a:avLst/>
          </a:prstGeom>
        </p:spPr>
      </p:pic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33066818-6197-444A-A8EE-59851644348A}"/>
              </a:ext>
            </a:extLst>
          </p:cNvPr>
          <p:cNvCxnSpPr>
            <a:cxnSpLocks/>
            <a:endCxn id="8" idx="1"/>
          </p:cNvCxnSpPr>
          <p:nvPr/>
        </p:nvCxnSpPr>
        <p:spPr>
          <a:xfrm rot="16200000" flipH="1">
            <a:off x="3637544" y="2320177"/>
            <a:ext cx="1432446" cy="1415463"/>
          </a:xfrm>
          <a:prstGeom prst="curvedConnector2">
            <a:avLst/>
          </a:prstGeom>
          <a:ln w="15875">
            <a:solidFill>
              <a:schemeClr val="accent1">
                <a:alpha val="24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853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3503FF-2E17-6410-0A9D-CB1591153D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360" y="144458"/>
            <a:ext cx="7994055" cy="892208"/>
          </a:xfrm>
        </p:spPr>
        <p:txBody>
          <a:bodyPr/>
          <a:lstStyle/>
          <a:p>
            <a:r>
              <a:rPr lang="en-US" dirty="0"/>
              <a:t>Evaluation pipeline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919385-3C77-34CF-E502-B1FF667974D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94360" y="3429000"/>
            <a:ext cx="7994055" cy="2635469"/>
          </a:xfrm>
        </p:spPr>
        <p:txBody>
          <a:bodyPr/>
          <a:lstStyle/>
          <a:p>
            <a:pPr marL="230188" indent="-230188">
              <a:buFont typeface="+mj-lt"/>
              <a:buAutoNum type="arabicPeriod"/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EDAf90 </a:t>
            </a:r>
            <a:r>
              <a:rPr lang="en-US" sz="1600" dirty="0"/>
              <a:t>code handles all types of data [</a:t>
            </a:r>
            <a:r>
              <a:rPr lang="en-US" sz="1600" i="1" dirty="0"/>
              <a:t>EXFOR/CSISRS; publications; priv. comm</a:t>
            </a:r>
            <a:r>
              <a:rPr lang="en-US" sz="1600" dirty="0"/>
              <a:t>.]</a:t>
            </a:r>
          </a:p>
          <a:p>
            <a:pPr lvl="1"/>
            <a:r>
              <a:rPr lang="en-US" sz="1400" dirty="0"/>
              <a:t>total, integrated, </a:t>
            </a:r>
            <a:r>
              <a:rPr lang="en-US" sz="1400" dirty="0" err="1"/>
              <a:t>diff’l</a:t>
            </a:r>
            <a:r>
              <a:rPr lang="en-US" sz="1400" dirty="0"/>
              <a:t>, polarized, unpolarized; neutron- and CP-induced: (</a:t>
            </a:r>
            <a:r>
              <a:rPr lang="en-US" sz="1400" dirty="0" err="1"/>
              <a:t>n,X</a:t>
            </a:r>
            <a:r>
              <a:rPr lang="en-US" sz="1400" dirty="0"/>
              <a:t>), (</a:t>
            </a:r>
            <a:r>
              <a:rPr lang="en-US" sz="1400" dirty="0" err="1"/>
              <a:t>p,X</a:t>
            </a:r>
            <a:r>
              <a:rPr lang="en-US" sz="1400" dirty="0"/>
              <a:t>), (</a:t>
            </a:r>
            <a:r>
              <a:rPr lang="en-US" sz="1400" dirty="0" err="1"/>
              <a:t>d,X</a:t>
            </a:r>
            <a:r>
              <a:rPr lang="en-US" sz="1400" dirty="0"/>
              <a:t>), (</a:t>
            </a:r>
            <a:r>
              <a:rPr lang="en-US" sz="1400" dirty="0" err="1"/>
              <a:t>t,X</a:t>
            </a:r>
            <a:r>
              <a:rPr lang="en-US" sz="1400" dirty="0"/>
              <a:t>),...</a:t>
            </a:r>
          </a:p>
          <a:p>
            <a:pPr marL="230188" indent="-230188">
              <a:buFont typeface="+mj-lt"/>
              <a:buAutoNum type="arabicPeriod"/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EDAf90</a:t>
            </a:r>
            <a:r>
              <a:rPr lang="en-US" sz="1600" dirty="0"/>
              <a:t> handles all the compound system (here: </a:t>
            </a:r>
            <a:r>
              <a:rPr lang="en-US" sz="1600" b="1" baseline="30000" dirty="0"/>
              <a:t>17</a:t>
            </a:r>
            <a:r>
              <a:rPr lang="en-US" sz="1600" b="1" dirty="0"/>
              <a:t>O</a:t>
            </a:r>
            <a:r>
              <a:rPr lang="en-US" sz="1600" dirty="0"/>
              <a:t>) data </a:t>
            </a:r>
            <a:r>
              <a:rPr lang="en-US" sz="1600" b="1" i="1" dirty="0"/>
              <a:t>simultaneously</a:t>
            </a:r>
          </a:p>
          <a:p>
            <a:pPr marL="230188" indent="-230188">
              <a:buFont typeface="+mj-lt"/>
              <a:buAutoNum type="arabicPeriod"/>
            </a:pPr>
            <a:r>
              <a:rPr lang="en-US" sz="1600" dirty="0"/>
              <a:t>Optimization over parameters simultaneously fits all the data with the same parameters</a:t>
            </a:r>
          </a:p>
          <a:p>
            <a:pPr marL="230188" indent="-230188">
              <a:buFont typeface="+mj-lt"/>
              <a:buAutoNum type="arabicPeriod"/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EDAf90</a:t>
            </a:r>
            <a:r>
              <a:rPr lang="en-US" sz="1600" dirty="0"/>
              <a:t> </a:t>
            </a:r>
            <a:r>
              <a:rPr lang="en-US" sz="1600" dirty="0">
                <a:sym typeface="Wingdings" pitchFamily="2" charset="2"/>
              </a:rPr>
              <a:t> ENDF-6 formatted ENDF/B libraries for processing to CE &amp; MG libraries</a:t>
            </a:r>
            <a:endParaRPr lang="en-US" sz="1600" dirty="0"/>
          </a:p>
          <a:p>
            <a:pPr marL="230188" indent="-230188">
              <a:buFont typeface="+mj-lt"/>
              <a:buAutoNum type="arabicPeriod"/>
            </a:pPr>
            <a:r>
              <a:rPr lang="en-US" sz="1600" dirty="0"/>
              <a:t>Testing &amp; evaluation by hand; future: automate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6105DB-0CD7-F461-CC57-6889ADA76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41" y="991089"/>
            <a:ext cx="75692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28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ABAC7F-F006-E966-E1D2-62666BA555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4972" y="163496"/>
            <a:ext cx="7994055" cy="892208"/>
          </a:xfrm>
        </p:spPr>
        <p:txBody>
          <a:bodyPr/>
          <a:lstStyle/>
          <a:p>
            <a:r>
              <a:rPr lang="en-US" dirty="0"/>
              <a:t>Resonance parameters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DE054B-A099-EC29-2936-640F8AE01F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4972" y="761415"/>
            <a:ext cx="7994055" cy="3931919"/>
          </a:xfrm>
        </p:spPr>
        <p:txBody>
          <a:bodyPr/>
          <a:lstStyle/>
          <a:p>
            <a:r>
              <a:rPr lang="en-US" dirty="0"/>
              <a:t>Wigner-</a:t>
            </a:r>
            <a:r>
              <a:rPr lang="en-US" dirty="0" err="1"/>
              <a:t>Eisenbud</a:t>
            </a:r>
            <a:r>
              <a:rPr lang="en-US" dirty="0"/>
              <a:t> parameters</a:t>
            </a:r>
          </a:p>
          <a:p>
            <a:r>
              <a:rPr lang="en-US" dirty="0"/>
              <a:t>Resolvents</a:t>
            </a:r>
          </a:p>
          <a:p>
            <a:pPr lvl="1"/>
            <a:r>
              <a:rPr lang="en-US" dirty="0"/>
              <a:t>S-matrix/T-matrix/R</a:t>
            </a:r>
            <a:r>
              <a:rPr lang="en-US" baseline="-25000" dirty="0"/>
              <a:t>L</a:t>
            </a:r>
            <a:r>
              <a:rPr lang="en-US" dirty="0"/>
              <a:t>-matrix poles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R</a:t>
            </a:r>
            <a:r>
              <a:rPr lang="en-US" baseline="-25000" dirty="0"/>
              <a:t>S</a:t>
            </a:r>
            <a:r>
              <a:rPr lang="en-US" dirty="0"/>
              <a:t>-matrix (AKA “</a:t>
            </a:r>
            <a:r>
              <a:rPr lang="en-US" dirty="0" err="1"/>
              <a:t>Brune</a:t>
            </a:r>
            <a:r>
              <a:rPr lang="en-US" dirty="0"/>
              <a:t> alternative”) poles</a:t>
            </a:r>
          </a:p>
          <a:p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611E50-84B1-8A63-8ED2-A96E5BA7E3C8}"/>
              </a:ext>
            </a:extLst>
          </p:cNvPr>
          <p:cNvGrpSpPr/>
          <p:nvPr/>
        </p:nvGrpSpPr>
        <p:grpSpPr>
          <a:xfrm>
            <a:off x="5882044" y="2797722"/>
            <a:ext cx="2886841" cy="3141080"/>
            <a:chOff x="5456109" y="93913"/>
            <a:chExt cx="2886841" cy="31410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53BD9D4-B32A-4970-1F56-0B4C52D4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56109" y="93913"/>
              <a:ext cx="2886841" cy="314108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D5F07F-96A2-9D78-4FC3-9AC77E797C74}"/>
                </a:ext>
              </a:extLst>
            </p:cNvPr>
            <p:cNvSpPr txBox="1"/>
            <p:nvPr/>
          </p:nvSpPr>
          <p:spPr>
            <a:xfrm>
              <a:off x="6899530" y="613905"/>
              <a:ext cx="10664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Toy model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F10E475-DEA7-67F7-B5B9-3965079E6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54" y="1801994"/>
            <a:ext cx="3949700" cy="1320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5403FC-B003-E051-1902-26C6D4BF8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54" y="4380783"/>
            <a:ext cx="3937000" cy="13208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3BE3792-1ADF-944B-9B9C-E0D34A39008C}"/>
              </a:ext>
            </a:extLst>
          </p:cNvPr>
          <p:cNvGrpSpPr/>
          <p:nvPr/>
        </p:nvGrpSpPr>
        <p:grpSpPr>
          <a:xfrm>
            <a:off x="6165385" y="355207"/>
            <a:ext cx="2603500" cy="1875306"/>
            <a:chOff x="6165385" y="355207"/>
            <a:chExt cx="2603500" cy="18753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4E10BC-BEFA-DB44-D7D6-8160376F6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65385" y="729534"/>
              <a:ext cx="2032000" cy="2794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A77CF4F-3DB3-3C62-179B-CE542E133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68589" y="1042932"/>
              <a:ext cx="1625600" cy="6096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74225E8-5A40-2F89-6FCA-157A975A2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65385" y="355207"/>
              <a:ext cx="2603500" cy="254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B2519B1-9BA2-5A87-2F10-CC40D494C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65385" y="1684413"/>
              <a:ext cx="2044700" cy="546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2896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12C28F-FF51-3FCF-849B-01BD253FED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4972" y="178676"/>
            <a:ext cx="7994055" cy="892208"/>
          </a:xfrm>
        </p:spPr>
        <p:txBody>
          <a:bodyPr/>
          <a:lstStyle/>
          <a:p>
            <a:r>
              <a:rPr lang="en-US" dirty="0"/>
              <a:t>New ENDF/B MF=2 formatting</a:t>
            </a:r>
          </a:p>
          <a:p>
            <a:r>
              <a:rPr lang="en-US" sz="1800" dirty="0">
                <a:solidFill>
                  <a:schemeClr val="accent5"/>
                </a:solidFill>
              </a:rPr>
              <a:t>LRF=7 (R-matrix [un]Limited)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DC1D24-D918-BA9C-FB79-E743256AD0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94361" y="1070884"/>
            <a:ext cx="4576730" cy="4887955"/>
          </a:xfrm>
        </p:spPr>
        <p:txBody>
          <a:bodyPr/>
          <a:lstStyle/>
          <a:p>
            <a:r>
              <a:rPr lang="en-US" dirty="0"/>
              <a:t>CSEWG formats proposal</a:t>
            </a:r>
          </a:p>
          <a:p>
            <a:pPr lvl="1"/>
            <a:r>
              <a:rPr lang="en-US" dirty="0"/>
              <a:t>provisionally approved</a:t>
            </a:r>
          </a:p>
          <a:p>
            <a:pPr lvl="1"/>
            <a:r>
              <a:rPr lang="en-US" dirty="0"/>
              <a:t>R-Matrix Limited section </a:t>
            </a:r>
          </a:p>
          <a:p>
            <a:pPr lvl="2"/>
            <a:r>
              <a:rPr lang="en-US" dirty="0"/>
              <a:t>MF=2, MT=151, LRU=1, LRF=7, KRM=4, KRL=1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par2ENDFtk.py</a:t>
            </a:r>
          </a:p>
          <a:p>
            <a:pPr lvl="1"/>
            <a:r>
              <a:rPr lang="en-US" dirty="0">
                <a:latin typeface="+mn-lt"/>
                <a:cs typeface="Courier New" panose="02070309020205020404" pitchFamily="49" charset="0"/>
              </a:rPr>
              <a:t>working with M. </a:t>
            </a:r>
            <a:r>
              <a:rPr lang="en-US" dirty="0" err="1">
                <a:latin typeface="+mn-lt"/>
                <a:cs typeface="Courier New" panose="02070309020205020404" pitchFamily="49" charset="0"/>
              </a:rPr>
              <a:t>Lazaric</a:t>
            </a:r>
            <a:r>
              <a:rPr lang="en-US" dirty="0">
                <a:latin typeface="+mn-lt"/>
                <a:cs typeface="Courier New" panose="02070309020205020404" pitchFamily="49" charset="0"/>
              </a:rPr>
              <a:t> (UNM, </a:t>
            </a:r>
            <a:r>
              <a:rPr lang="en-US" dirty="0" err="1">
                <a:latin typeface="+mn-lt"/>
                <a:cs typeface="Courier New" panose="02070309020205020404" pitchFamily="49" charset="0"/>
              </a:rPr>
              <a:t>Perfetti</a:t>
            </a:r>
            <a:r>
              <a:rPr lang="en-US" dirty="0">
                <a:latin typeface="+mn-lt"/>
                <a:cs typeface="Courier New" panose="02070309020205020404" pitchFamily="49" charset="0"/>
              </a:rPr>
              <a:t> group)</a:t>
            </a:r>
          </a:p>
          <a:p>
            <a:pPr lvl="1"/>
            <a:r>
              <a:rPr lang="en-US" dirty="0"/>
              <a:t>enabled by Ian Thompson’s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eda_parfile.py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ENDFtk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+mn-lt"/>
                <a:cs typeface="Courier New" panose="02070309020205020404" pitchFamily="49" charset="0"/>
              </a:rPr>
              <a:t>by LANL dev’s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87E68D-6B14-9047-4D5E-A96EA96E2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124" y="624780"/>
            <a:ext cx="3429000" cy="1473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786552-6DB5-2A61-F341-F4CEF77EB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14121" y="2337726"/>
            <a:ext cx="3552716" cy="547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09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59C455-465E-45A8-CBF4-96821FD2D5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4972" y="63061"/>
            <a:ext cx="7994055" cy="892208"/>
          </a:xfrm>
        </p:spPr>
        <p:txBody>
          <a:bodyPr/>
          <a:lstStyle/>
          <a:p>
            <a:r>
              <a:rPr lang="en-US" dirty="0"/>
              <a:t>Total cross section</a:t>
            </a:r>
          </a:p>
          <a:p>
            <a:r>
              <a:rPr lang="en-US" sz="1600" i="1" dirty="0"/>
              <a:t>Partial cross section decomposition: highlight ½</a:t>
            </a:r>
            <a:r>
              <a:rPr lang="en-US" sz="1600" i="1" baseline="30000" dirty="0"/>
              <a:t>+ </a:t>
            </a:r>
            <a:r>
              <a:rPr lang="en-US" sz="1600" i="1" dirty="0"/>
              <a:t>background wave</a:t>
            </a:r>
            <a:endParaRPr lang="en-US" sz="1600" i="1" baseline="30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150410A-E415-29F0-6A33-429F971B0430}"/>
              </a:ext>
            </a:extLst>
          </p:cNvPr>
          <p:cNvGrpSpPr>
            <a:grpSpLocks noChangeAspect="1"/>
          </p:cNvGrpSpPr>
          <p:nvPr/>
        </p:nvGrpSpPr>
        <p:grpSpPr>
          <a:xfrm>
            <a:off x="191394" y="1156137"/>
            <a:ext cx="7116399" cy="5189289"/>
            <a:chOff x="191394" y="1156137"/>
            <a:chExt cx="7116399" cy="51892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A1BDE29-47F8-7D11-2D46-12C60A730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657" t="16553" r="13999" b="18781"/>
            <a:stretch/>
          </p:blipFill>
          <p:spPr>
            <a:xfrm>
              <a:off x="432694" y="1156137"/>
              <a:ext cx="6875099" cy="488375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C8C48B-36FB-9A23-486F-1F2E1856B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-37206" y="3308350"/>
              <a:ext cx="698500" cy="2413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F18F4FC-162E-9D1C-D666-F77FCDFEA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32093" y="6104126"/>
              <a:ext cx="876300" cy="2413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2E2FCF8-23DA-DF08-E6B1-6E4B46DC82B8}"/>
              </a:ext>
            </a:extLst>
          </p:cNvPr>
          <p:cNvSpPr txBox="1"/>
          <p:nvPr/>
        </p:nvSpPr>
        <p:spPr>
          <a:xfrm>
            <a:off x="7307793" y="1192580"/>
            <a:ext cx="1689062" cy="47089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½</a:t>
            </a:r>
            <a:r>
              <a:rPr lang="en-US" baseline="30000" dirty="0"/>
              <a:t>+</a:t>
            </a:r>
            <a:r>
              <a:rPr lang="en-US" dirty="0"/>
              <a:t> “hardly” resonant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“Windows”</a:t>
            </a:r>
          </a:p>
          <a:p>
            <a:pPr marL="290513" lvl="1" indent="-115888">
              <a:buSzPct val="50000"/>
              <a:buFont typeface="Wingdings" pitchFamily="2" charset="2"/>
              <a:buChar char="§"/>
            </a:pPr>
            <a:r>
              <a:rPr lang="en-US" dirty="0"/>
              <a:t>Destructive interference b/w hard-sphere and pole terms</a:t>
            </a:r>
          </a:p>
          <a:p>
            <a:pPr marL="285750" indent="-285750">
              <a:buSzPct val="100000"/>
              <a:buFont typeface="Wingdings" pitchFamily="2" charset="2"/>
              <a:buChar char="ü"/>
            </a:pPr>
            <a:r>
              <a:rPr lang="en-US" dirty="0"/>
              <a:t>R-matrix pole is sensitive to  channel radius</a:t>
            </a:r>
          </a:p>
          <a:p>
            <a:pPr marL="285750" indent="-285750">
              <a:buSzPct val="100000"/>
              <a:buFont typeface="Wingdings" pitchFamily="2" charset="2"/>
              <a:buChar char="ü"/>
            </a:pPr>
            <a:r>
              <a:rPr lang="en-US" dirty="0"/>
              <a:t>But phase shift/</a:t>
            </a:r>
            <a:r>
              <a:rPr lang="en-US" dirty="0" err="1"/>
              <a:t>Xsec</a:t>
            </a:r>
            <a:r>
              <a:rPr lang="en-US" dirty="0"/>
              <a:t> is not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4020538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18407A-E224-D30D-3655-4580DC9402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360" y="136635"/>
            <a:ext cx="7994055" cy="892208"/>
          </a:xfrm>
        </p:spPr>
        <p:txBody>
          <a:bodyPr/>
          <a:lstStyle/>
          <a:p>
            <a:r>
              <a:rPr lang="en-US" dirty="0"/>
              <a:t>R</a:t>
            </a:r>
            <a:r>
              <a:rPr lang="en-US" baseline="-25000" dirty="0"/>
              <a:t>L</a:t>
            </a:r>
            <a:r>
              <a:rPr lang="en-US" dirty="0"/>
              <a:t> resonance parameters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9D7DFB-5BEE-231E-B4E9-C4DDF5367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85" y="765136"/>
            <a:ext cx="7994054" cy="498470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73EDAA-A2B1-D5C9-F483-A329A0DCDF3C}"/>
              </a:ext>
            </a:extLst>
          </p:cNvPr>
          <p:cNvCxnSpPr>
            <a:cxnSpLocks/>
          </p:cNvCxnSpPr>
          <p:nvPr/>
        </p:nvCxnSpPr>
        <p:spPr>
          <a:xfrm>
            <a:off x="5150069" y="630621"/>
            <a:ext cx="0" cy="54622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091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18407A-E224-D30D-3655-4580DC9402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360" y="136635"/>
            <a:ext cx="7994055" cy="892208"/>
          </a:xfrm>
        </p:spPr>
        <p:txBody>
          <a:bodyPr/>
          <a:lstStyle/>
          <a:p>
            <a:r>
              <a:rPr lang="en-US" dirty="0"/>
              <a:t>R</a:t>
            </a:r>
            <a:r>
              <a:rPr lang="en-US" baseline="-25000" dirty="0"/>
              <a:t>L</a:t>
            </a:r>
            <a:r>
              <a:rPr lang="en-US" dirty="0"/>
              <a:t> resonance parameters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A1B8BE-C2BC-D9E4-1181-DC81E9BF8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85" y="588286"/>
            <a:ext cx="7838546" cy="568142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075F45-8F9C-CE35-8537-D7F66E20838D}"/>
              </a:ext>
            </a:extLst>
          </p:cNvPr>
          <p:cNvCxnSpPr>
            <a:cxnSpLocks/>
          </p:cNvCxnSpPr>
          <p:nvPr/>
        </p:nvCxnSpPr>
        <p:spPr>
          <a:xfrm>
            <a:off x="5044966" y="304803"/>
            <a:ext cx="0" cy="61170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837677"/>
      </p:ext>
    </p:extLst>
  </p:cSld>
  <p:clrMapOvr>
    <a:masterClrMapping/>
  </p:clrMapOvr>
</p:sld>
</file>

<file path=ppt/theme/theme1.xml><?xml version="1.0" encoding="utf-8"?>
<a:theme xmlns:a="http://schemas.openxmlformats.org/drawingml/2006/main" name="Main">
  <a:themeElements>
    <a:clrScheme name="LANL_new logo branding">
      <a:dk1>
        <a:srgbClr val="000000"/>
      </a:dk1>
      <a:lt1>
        <a:srgbClr val="FFFFFF"/>
      </a:lt1>
      <a:dk2>
        <a:srgbClr val="000E7E"/>
      </a:dk2>
      <a:lt2>
        <a:srgbClr val="E7E6E6"/>
      </a:lt2>
      <a:accent1>
        <a:srgbClr val="0070B8"/>
      </a:accent1>
      <a:accent2>
        <a:srgbClr val="FF9128"/>
      </a:accent2>
      <a:accent3>
        <a:srgbClr val="CCD0E1"/>
      </a:accent3>
      <a:accent4>
        <a:srgbClr val="00A963"/>
      </a:accent4>
      <a:accent5>
        <a:srgbClr val="3295DB"/>
      </a:accent5>
      <a:accent6>
        <a:srgbClr val="EB0E1D"/>
      </a:accent6>
      <a:hlink>
        <a:srgbClr val="3295DB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nl-mwp-custom" id="{6E0B638F-B291-564D-8067-68D86542CD41}" vid="{ACE0DEA9-C6B3-A847-AC91-BBAA35276841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nl-mwp-custom" id="{6E0B638F-B291-564D-8067-68D86542CD41}" vid="{783A3E02-88D5-DD40-BC8A-231A02A772D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</Template>
  <TotalTime>5908</TotalTime>
  <Words>1158</Words>
  <Application>Microsoft Macintosh PowerPoint</Application>
  <PresentationFormat>On-screen Show (4:3)</PresentationFormat>
  <Paragraphs>174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Acumin Pro</vt:lpstr>
      <vt:lpstr>Arial</vt:lpstr>
      <vt:lpstr>Calibri</vt:lpstr>
      <vt:lpstr>Cambria Math</vt:lpstr>
      <vt:lpstr>Courier New</vt:lpstr>
      <vt:lpstr>System Font Regular</vt:lpstr>
      <vt:lpstr>Times</vt:lpstr>
      <vt:lpstr>Times New Roman</vt:lpstr>
      <vt:lpstr>Wingdings</vt:lpstr>
      <vt:lpstr>Main</vt:lpstr>
      <vt:lpstr>Custom Design</vt:lpstr>
      <vt:lpstr>Update of R-matrix evaluations with EDAf90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TN update plans and advances for 16O and 9Be</dc:title>
  <dc:creator>Microsoft Office User</dc:creator>
  <cp:lastModifiedBy>Mark P.</cp:lastModifiedBy>
  <cp:revision>56</cp:revision>
  <dcterms:created xsi:type="dcterms:W3CDTF">2021-11-15T14:58:11Z</dcterms:created>
  <dcterms:modified xsi:type="dcterms:W3CDTF">2022-06-22T04:30:11Z</dcterms:modified>
</cp:coreProperties>
</file>