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1"/>
  </p:sldMasterIdLst>
  <p:notesMasterIdLst>
    <p:notesMasterId r:id="rId24"/>
  </p:notesMasterIdLst>
  <p:handoutMasterIdLst>
    <p:handoutMasterId r:id="rId25"/>
  </p:handoutMasterIdLst>
  <p:sldIdLst>
    <p:sldId id="493" r:id="rId2"/>
    <p:sldId id="544" r:id="rId3"/>
    <p:sldId id="549" r:id="rId4"/>
    <p:sldId id="551" r:id="rId5"/>
    <p:sldId id="554" r:id="rId6"/>
    <p:sldId id="555" r:id="rId7"/>
    <p:sldId id="545" r:id="rId8"/>
    <p:sldId id="546" r:id="rId9"/>
    <p:sldId id="556" r:id="rId10"/>
    <p:sldId id="548" r:id="rId11"/>
    <p:sldId id="550" r:id="rId12"/>
    <p:sldId id="547" r:id="rId13"/>
    <p:sldId id="557" r:id="rId14"/>
    <p:sldId id="558" r:id="rId15"/>
    <p:sldId id="562" r:id="rId16"/>
    <p:sldId id="553" r:id="rId17"/>
    <p:sldId id="559" r:id="rId18"/>
    <p:sldId id="560" r:id="rId19"/>
    <p:sldId id="561" r:id="rId20"/>
    <p:sldId id="563" r:id="rId21"/>
    <p:sldId id="564" r:id="rId22"/>
    <p:sldId id="537" r:id="rId2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5" userDrawn="1">
          <p15:clr>
            <a:srgbClr val="A4A3A4"/>
          </p15:clr>
        </p15:guide>
        <p15:guide id="2" orient="horz" pos="4002"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rrmann, Cynthia 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F4F97"/>
    <a:srgbClr val="F6CE86"/>
    <a:srgbClr val="AEF8E5"/>
    <a:srgbClr val="0A8464"/>
    <a:srgbClr val="0DB78A"/>
    <a:srgbClr val="D68F10"/>
    <a:srgbClr val="F1B13D"/>
    <a:srgbClr val="10D6A2"/>
    <a:srgbClr val="2DEFBC"/>
    <a:srgbClr val="11D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5732" autoAdjust="0"/>
  </p:normalViewPr>
  <p:slideViewPr>
    <p:cSldViewPr snapToGrid="0">
      <p:cViewPr varScale="1">
        <p:scale>
          <a:sx n="142" d="100"/>
          <a:sy n="142" d="100"/>
        </p:scale>
        <p:origin x="1376" y="168"/>
      </p:cViewPr>
      <p:guideLst>
        <p:guide orient="horz" pos="905"/>
        <p:guide orient="horz" pos="40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Objects="1">
      <p:cViewPr varScale="1">
        <p:scale>
          <a:sx n="165" d="100"/>
          <a:sy n="165" d="100"/>
        </p:scale>
        <p:origin x="-5256" y="-11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78132" y="2"/>
            <a:ext cx="3043343" cy="465455"/>
          </a:xfrm>
          <a:prstGeom prst="rect">
            <a:avLst/>
          </a:prstGeom>
        </p:spPr>
        <p:txBody>
          <a:bodyPr vert="horz" lIns="93253" tIns="46627" rIns="93253" bIns="46627" rtlCol="0"/>
          <a:lstStyle>
            <a:lvl1pPr algn="r">
              <a:defRPr sz="1100"/>
            </a:lvl1pPr>
          </a:lstStyle>
          <a:p>
            <a:fld id="{7A1D2F2F-8618-2143-A89B-2D6D3F007EBC}" type="datetimeFigureOut">
              <a:rPr lang="en-US" smtClean="0">
                <a:latin typeface="Arial"/>
              </a:rPr>
              <a:pPr/>
              <a:t>6/15/22</a:t>
            </a:fld>
            <a:endParaRPr lang="en-US" dirty="0">
              <a:latin typeface="Arial"/>
            </a:endParaRPr>
          </a:p>
        </p:txBody>
      </p:sp>
      <p:sp>
        <p:nvSpPr>
          <p:cNvPr id="4" name="Footer Placeholder 3"/>
          <p:cNvSpPr>
            <a:spLocks noGrp="1"/>
          </p:cNvSpPr>
          <p:nvPr>
            <p:ph type="ftr" sz="quarter" idx="2"/>
          </p:nvPr>
        </p:nvSpPr>
        <p:spPr>
          <a:xfrm>
            <a:off x="0" y="8842031"/>
            <a:ext cx="3043343" cy="465455"/>
          </a:xfrm>
          <a:prstGeom prst="rect">
            <a:avLst/>
          </a:prstGeom>
        </p:spPr>
        <p:txBody>
          <a:bodyPr vert="horz" lIns="93253" tIns="46627" rIns="93253" bIns="46627"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253" tIns="46627" rIns="93253" bIns="46627"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53" tIns="46627" rIns="93253" bIns="46627" rtlCol="0"/>
          <a:lstStyle>
            <a:lvl1pPr algn="l">
              <a:defRPr sz="1100">
                <a:latin typeface="Arial"/>
              </a:defRPr>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53" tIns="46627" rIns="93253" bIns="46627" rtlCol="0"/>
          <a:lstStyle>
            <a:lvl1pPr algn="r">
              <a:defRPr sz="1100">
                <a:latin typeface="Arial"/>
              </a:defRPr>
            </a:lvl1pPr>
          </a:lstStyle>
          <a:p>
            <a:fld id="{D8B0A143-2353-BE4A-A6C4-57C9AE3FBC68}" type="datetimeFigureOut">
              <a:rPr lang="en-US" smtClean="0"/>
              <a:pPr/>
              <a:t>6/15/22</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53" tIns="46627" rIns="93253" bIns="4662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253" tIns="46627" rIns="93253" bIns="466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53" tIns="46627" rIns="93253" bIns="46627"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53" tIns="46627" rIns="93253" bIns="46627"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extLst>
      <p:ext uri="{BB962C8B-B14F-4D97-AF65-F5344CB8AC3E}">
        <p14:creationId xmlns:p14="http://schemas.microsoft.com/office/powerpoint/2010/main" val="1448349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A3D2A3-E316-5B4D-B559-0EBDF6B1377B}"/>
              </a:ext>
            </a:extLst>
          </p:cNvPr>
          <p:cNvPicPr>
            <a:picLocks noChangeAspect="1"/>
          </p:cNvPicPr>
          <p:nvPr userDrawn="1"/>
        </p:nvPicPr>
        <p:blipFill>
          <a:blip r:embed="rId2">
            <a:alphaModFix/>
          </a:blip>
          <a:stretch>
            <a:fillRect/>
          </a:stretch>
        </p:blipFill>
        <p:spPr>
          <a:xfrm>
            <a:off x="0" y="3575304"/>
            <a:ext cx="9144000" cy="2743200"/>
          </a:xfrm>
          <a:prstGeom prst="rect">
            <a:avLst/>
          </a:prstGeom>
          <a:gradFill flip="none" rotWithShape="1">
            <a:gsLst>
              <a:gs pos="0">
                <a:schemeClr val="accent1">
                  <a:lumMod val="0"/>
                  <a:lumOff val="100000"/>
                </a:schemeClr>
              </a:gs>
              <a:gs pos="35000">
                <a:schemeClr val="accent1">
                  <a:lumMod val="0"/>
                  <a:lumOff val="100000"/>
                </a:schemeClr>
              </a:gs>
              <a:gs pos="100000">
                <a:schemeClr val="bg1"/>
              </a:gs>
            </a:gsLst>
            <a:lin ang="2700000" scaled="1"/>
            <a:tileRect/>
          </a:gradFill>
        </p:spPr>
      </p:pic>
      <p:sp>
        <p:nvSpPr>
          <p:cNvPr id="8" name="Rectangle 7">
            <a:extLst>
              <a:ext uri="{FF2B5EF4-FFF2-40B4-BE49-F238E27FC236}">
                <a16:creationId xmlns:a16="http://schemas.microsoft.com/office/drawing/2014/main" id="{D6D9C9D9-72EC-6D46-9AAD-E59A139F1299}"/>
              </a:ext>
            </a:extLst>
          </p:cNvPr>
          <p:cNvSpPr/>
          <p:nvPr userDrawn="1"/>
        </p:nvSpPr>
        <p:spPr bwMode="auto">
          <a:xfrm>
            <a:off x="-378" y="3193257"/>
            <a:ext cx="9144378" cy="1028423"/>
          </a:xfrm>
          <a:prstGeom prst="rect">
            <a:avLst/>
          </a:prstGeom>
          <a:gradFill flip="none" rotWithShape="1">
            <a:gsLst>
              <a:gs pos="0">
                <a:schemeClr val="bg1">
                  <a:alpha val="0"/>
                  <a:lumMod val="0"/>
                  <a:lumOff val="100000"/>
                </a:schemeClr>
              </a:gs>
              <a:gs pos="51000">
                <a:schemeClr val="bg1"/>
              </a:gs>
            </a:gsLst>
            <a:lin ang="16200000" scaled="1"/>
            <a:tileRect/>
          </a:gradFill>
          <a:ln>
            <a:noFill/>
            <a:headEnd/>
            <a:tailEnd/>
          </a:ln>
          <a:effectLst/>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19" name="Rectangle 18"/>
          <p:cNvSpPr/>
          <p:nvPr userDrawn="1"/>
        </p:nvSpPr>
        <p:spPr>
          <a:xfrm>
            <a:off x="-378" y="6316956"/>
            <a:ext cx="9144000" cy="544880"/>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10" name="Title 9"/>
          <p:cNvSpPr>
            <a:spLocks noGrp="1"/>
          </p:cNvSpPr>
          <p:nvPr>
            <p:ph type="title" hasCustomPrompt="1"/>
          </p:nvPr>
        </p:nvSpPr>
        <p:spPr>
          <a:xfrm>
            <a:off x="457200" y="565126"/>
            <a:ext cx="8229600" cy="1447576"/>
          </a:xfrm>
        </p:spPr>
        <p:txBody>
          <a:bodyPr anchor="b" anchorCtr="0"/>
          <a:lstStyle>
            <a:lvl1pPr>
              <a:lnSpc>
                <a:spcPts val="3800"/>
              </a:lnSpc>
              <a:defRPr sz="3600" b="1" i="0">
                <a:solidFill>
                  <a:schemeClr val="accent1">
                    <a:lumMod val="75000"/>
                  </a:schemeClr>
                </a:solidFill>
                <a:effectLst/>
                <a:latin typeface="Arial"/>
                <a:cs typeface="Arial"/>
              </a:defRPr>
            </a:lvl1pPr>
          </a:lstStyle>
          <a:p>
            <a:r>
              <a:rPr lang="en-US" dirty="0"/>
              <a:t>Click to edit </a:t>
            </a:r>
            <a:br>
              <a:rPr lang="en-US" dirty="0"/>
            </a:br>
            <a:r>
              <a:rPr lang="en-US" dirty="0"/>
              <a:t>Master title style</a:t>
            </a:r>
          </a:p>
        </p:txBody>
      </p:sp>
      <p:sp>
        <p:nvSpPr>
          <p:cNvPr id="12" name="Text Placeholder 11"/>
          <p:cNvSpPr>
            <a:spLocks noGrp="1"/>
          </p:cNvSpPr>
          <p:nvPr>
            <p:ph type="body" sz="quarter" idx="13"/>
          </p:nvPr>
        </p:nvSpPr>
        <p:spPr>
          <a:xfrm>
            <a:off x="457201" y="2024863"/>
            <a:ext cx="5629274" cy="369888"/>
          </a:xfrm>
        </p:spPr>
        <p:txBody>
          <a:bodyPr>
            <a:noAutofit/>
          </a:bodyPr>
          <a:lstStyle>
            <a:lvl1pPr>
              <a:lnSpc>
                <a:spcPts val="2200"/>
              </a:lnSpc>
              <a:buNone/>
              <a:defRPr sz="2000" b="0">
                <a:latin typeface="Arial"/>
                <a:cs typeface="Aria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Box 13"/>
          <p:cNvSpPr txBox="1"/>
          <p:nvPr userDrawn="1"/>
        </p:nvSpPr>
        <p:spPr>
          <a:xfrm>
            <a:off x="68386" y="6416000"/>
            <a:ext cx="4503614" cy="435504"/>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800" kern="1200" dirty="0">
                <a:solidFill>
                  <a:schemeClr val="bg1"/>
                </a:solidFill>
                <a:effectLst/>
                <a:latin typeface="Arial"/>
                <a:ea typeface="+mn-ea"/>
                <a:cs typeface="Arial"/>
              </a:rPr>
              <a:t>LLNL-PRES-832997</a:t>
            </a:r>
          </a:p>
          <a:p>
            <a:pPr marL="0" algn="l" defTabSz="457200" rtl="0" eaLnBrk="1" latinLnBrk="0" hangingPunct="1">
              <a:lnSpc>
                <a:spcPct val="90000"/>
              </a:lnSpc>
              <a:spcAft>
                <a:spcPts val="600"/>
              </a:spcAft>
            </a:pPr>
            <a:r>
              <a:rPr lang="en-US" sz="700" kern="1200" dirty="0">
                <a:solidFill>
                  <a:schemeClr val="bg1"/>
                </a:solidFill>
                <a:effectLst/>
                <a:latin typeface="Arial"/>
                <a:ea typeface="+mn-ea"/>
                <a:cs typeface="Arial"/>
              </a:rPr>
              <a:t>This work was performed under the auspices of the</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U.S. Department of Energy by Lawrence Livermore National Laboratory under contract DE-AC52-07NA27344.</a:t>
            </a:r>
            <a:r>
              <a:rPr lang="en-US" sz="700" kern="1200" baseline="0" dirty="0">
                <a:solidFill>
                  <a:schemeClr val="bg1"/>
                </a:solidFill>
                <a:effectLst/>
                <a:latin typeface="Arial"/>
                <a:ea typeface="+mn-ea"/>
                <a:cs typeface="Arial"/>
              </a:rPr>
              <a:t> </a:t>
            </a:r>
            <a:r>
              <a:rPr lang="en-US" sz="700" kern="1200" dirty="0">
                <a:solidFill>
                  <a:schemeClr val="bg1"/>
                </a:solidFill>
                <a:effectLst/>
                <a:latin typeface="Arial"/>
                <a:ea typeface="+mn-ea"/>
                <a:cs typeface="Arial"/>
              </a:rPr>
              <a:t>Lawrence Livermore National Security, LLC</a:t>
            </a:r>
          </a:p>
        </p:txBody>
      </p:sp>
      <p:pic>
        <p:nvPicPr>
          <p:cNvPr id="18" name="Picture 17" descr="LLNL_Logo_WHT-LRG.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57062" y="6446832"/>
            <a:ext cx="1865376" cy="314705"/>
          </a:xfrm>
          <a:prstGeom prst="rect">
            <a:avLst/>
          </a:prstGeom>
        </p:spPr>
      </p:pic>
      <p:sp>
        <p:nvSpPr>
          <p:cNvPr id="20" name="Rectangle 19"/>
          <p:cNvSpPr/>
          <p:nvPr userDrawn="1"/>
        </p:nvSpPr>
        <p:spPr>
          <a:xfrm>
            <a:off x="0" y="0"/>
            <a:ext cx="9144000" cy="112889"/>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latin typeface="Arial"/>
            </a:endParaRPr>
          </a:p>
        </p:txBody>
      </p:sp>
      <p:sp>
        <p:nvSpPr>
          <p:cNvPr id="3" name="Text Placeholder 2"/>
          <p:cNvSpPr>
            <a:spLocks noGrp="1"/>
          </p:cNvSpPr>
          <p:nvPr>
            <p:ph type="body" sz="quarter" idx="14" hasCustomPrompt="1"/>
          </p:nvPr>
        </p:nvSpPr>
        <p:spPr>
          <a:xfrm>
            <a:off x="4572001" y="3096715"/>
            <a:ext cx="4572000" cy="477838"/>
          </a:xfrm>
        </p:spPr>
        <p:txBody>
          <a:bodyPr rIns="182880" anchor="b" anchorCtr="0">
            <a:noAutofit/>
          </a:bodyPr>
          <a:lstStyle>
            <a:lvl1pPr marL="57150" indent="0" algn="r">
              <a:spcBef>
                <a:spcPts val="0"/>
              </a:spcBef>
              <a:buNone/>
              <a:defRPr sz="1600" b="0"/>
            </a:lvl1pPr>
            <a:lvl2pPr marL="342900" indent="0" algn="r">
              <a:buNone/>
              <a:defRPr sz="1600" b="0"/>
            </a:lvl2pPr>
            <a:lvl3pPr marL="628650" indent="0" algn="r">
              <a:buNone/>
              <a:defRPr sz="1600" b="0"/>
            </a:lvl3pPr>
            <a:lvl4pPr marL="857250" indent="0" algn="r">
              <a:buNone/>
              <a:defRPr sz="1600" b="0"/>
            </a:lvl4pPr>
            <a:lvl5pPr marL="1085850" indent="0" algn="r">
              <a:buNone/>
              <a:defRPr sz="1600" b="0"/>
            </a:lvl5pPr>
          </a:lstStyle>
          <a:p>
            <a:pPr lvl="0"/>
            <a:r>
              <a:rPr lang="en-US" dirty="0"/>
              <a:t>Authors Name</a:t>
            </a:r>
          </a:p>
          <a:p>
            <a:pPr lvl="0"/>
            <a:r>
              <a:rPr lang="en-US" dirty="0"/>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a:stretch>
            <a:fillRect/>
          </a:stretch>
        </p:blipFill>
        <p:spPr>
          <a:xfrm>
            <a:off x="721852" y="5437487"/>
            <a:ext cx="3602736" cy="607808"/>
          </a:xfrm>
          <a:prstGeom prst="rect">
            <a:avLst/>
          </a:prstGeom>
        </p:spPr>
      </p:pic>
    </p:spTree>
    <p:extLst>
      <p:ext uri="{BB962C8B-B14F-4D97-AF65-F5344CB8AC3E}">
        <p14:creationId xmlns:p14="http://schemas.microsoft.com/office/powerpoint/2010/main" val="312718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457200" y="219509"/>
            <a:ext cx="82296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726214"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0831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465826"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4718649" y="1436688"/>
            <a:ext cx="3968496"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29412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
        <p:nvSpPr>
          <p:cNvPr id="6" name="Title 5"/>
          <p:cNvSpPr>
            <a:spLocks noGrp="1"/>
          </p:cNvSpPr>
          <p:nvPr>
            <p:ph type="title"/>
          </p:nvPr>
        </p:nvSpPr>
        <p:spPr>
          <a:xfrm>
            <a:off x="1" y="2"/>
            <a:ext cx="9143999" cy="1228907"/>
          </a:xfrm>
          <a:solidFill>
            <a:schemeClr val="bg1"/>
          </a:solidFill>
          <a:effectLst/>
        </p:spPr>
        <p:txBody>
          <a:bodyPr vert="horz" lIns="457200" rIns="45720" rtlCol="0" anchor="ctr" anchorCtr="0">
            <a:normAutofit/>
            <a:scene3d>
              <a:camera prst="orthographicFront"/>
              <a:lightRig rig="threePt" dir="t">
                <a:rot lat="0" lon="0" rev="4800000"/>
              </a:lightRig>
            </a:scene3d>
            <a:sp3d prstMaterial="matte"/>
          </a:bodyPr>
          <a:lstStyle>
            <a:lvl1pPr marL="233363" indent="0" algn="l" rtl="0" eaLnBrk="1" latinLnBrk="0" hangingPunct="1">
              <a:lnSpc>
                <a:spcPct val="90000"/>
              </a:lnSpc>
              <a:spcBef>
                <a:spcPct val="0"/>
              </a:spcBef>
              <a:buNone/>
              <a:defRPr kumimoji="0" lang="en-US" sz="3200" b="1" kern="1200" dirty="0">
                <a:solidFill>
                  <a:schemeClr val="accent1">
                    <a:lumMod val="75000"/>
                  </a:schemeClr>
                </a:solidFill>
                <a:effectLst/>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r>
              <a:rPr lang="en-US"/>
              <a:t>Click icon to add picture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55080"/>
            <a:ext cx="9144000" cy="50292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sz="1800" dirty="0">
              <a:latin typeface="Arial"/>
            </a:endParaRPr>
          </a:p>
        </p:txBody>
      </p:sp>
      <p:pic>
        <p:nvPicPr>
          <p:cNvPr id="8" name="Picture 7">
            <a:extLst>
              <a:ext uri="{FF2B5EF4-FFF2-40B4-BE49-F238E27FC236}">
                <a16:creationId xmlns:a16="http://schemas.microsoft.com/office/drawing/2014/main" id="{9C590909-6878-E44E-9AA0-07880FBE8AE0}"/>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128016" y="6492240"/>
            <a:ext cx="2743200" cy="283464"/>
          </a:xfrm>
          <a:prstGeom prst="rect">
            <a:avLst/>
          </a:prstGeom>
        </p:spPr>
      </p:pic>
      <p:sp>
        <p:nvSpPr>
          <p:cNvPr id="3" name="Text Placeholder 2"/>
          <p:cNvSpPr>
            <a:spLocks noGrp="1"/>
          </p:cNvSpPr>
          <p:nvPr>
            <p:ph type="body" idx="1"/>
          </p:nvPr>
        </p:nvSpPr>
        <p:spPr>
          <a:xfrm>
            <a:off x="457200" y="1441524"/>
            <a:ext cx="8229600" cy="4906889"/>
          </a:xfrm>
          <a:prstGeom prst="rect">
            <a:avLst/>
          </a:prstGeom>
        </p:spPr>
        <p:txBody>
          <a:bodyPr vert="horz" lIns="0" tIns="0" rIns="0" bIns="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latin typeface="Arial"/>
            </a:endParaRPr>
          </a:p>
        </p:txBody>
      </p:sp>
      <p:sp>
        <p:nvSpPr>
          <p:cNvPr id="19" name="Slide Number Placeholder 7"/>
          <p:cNvSpPr txBox="1">
            <a:spLocks/>
          </p:cNvSpPr>
          <p:nvPr/>
        </p:nvSpPr>
        <p:spPr>
          <a:xfrm>
            <a:off x="8826124" y="6403254"/>
            <a:ext cx="317877" cy="454747"/>
          </a:xfrm>
          <a:prstGeom prst="rect">
            <a:avLst/>
          </a:prstGeom>
        </p:spPr>
        <p:txBody>
          <a:bodyPr rIns="45720" anchor="ctr" anchorCtr="0"/>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1000" b="0" i="0" u="none" strike="noStrike" kern="1200" cap="none" spc="0" normalizeH="0" baseline="0" noProof="0" smtClean="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Calibri" panose="020F0502020204030204" pitchFamily="34" charset="0"/>
            </a:endParaRPr>
          </a:p>
        </p:txBody>
      </p:sp>
      <p:sp>
        <p:nvSpPr>
          <p:cNvPr id="14" name="TextBox 13"/>
          <p:cNvSpPr txBox="1"/>
          <p:nvPr/>
        </p:nvSpPr>
        <p:spPr>
          <a:xfrm>
            <a:off x="484954" y="6698648"/>
            <a:ext cx="873871" cy="92333"/>
          </a:xfrm>
          <a:prstGeom prst="rect">
            <a:avLst/>
          </a:prstGeom>
          <a:noFill/>
        </p:spPr>
        <p:txBody>
          <a:bodyPr wrap="square" lIns="0" tIns="0" rIns="0" bIns="0" rtlCol="0" anchor="b" anchorCtr="0">
            <a:spAutoFit/>
          </a:bodyPr>
          <a:lstStyle/>
          <a:p>
            <a:pPr algn="l"/>
            <a:r>
              <a:rPr lang="en-US" sz="600">
                <a:latin typeface="Arial"/>
                <a:cs typeface="Arial"/>
              </a:rPr>
              <a:t>LLNL-PRES-832997</a:t>
            </a:r>
            <a:endParaRPr lang="en-US" sz="600" dirty="0">
              <a:latin typeface="Arial"/>
              <a:cs typeface="Arial"/>
            </a:endParaRPr>
          </a:p>
        </p:txBody>
      </p:sp>
      <p:sp>
        <p:nvSpPr>
          <p:cNvPr id="2" name="Title Placeholder 1"/>
          <p:cNvSpPr>
            <a:spLocks noGrp="1"/>
          </p:cNvSpPr>
          <p:nvPr>
            <p:ph type="title"/>
          </p:nvPr>
        </p:nvSpPr>
        <p:spPr>
          <a:xfrm>
            <a:off x="457200" y="220136"/>
            <a:ext cx="82296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cxnSp>
        <p:nvCxnSpPr>
          <p:cNvPr id="5" name="Straight Connector 4"/>
          <p:cNvCxnSpPr/>
          <p:nvPr/>
        </p:nvCxnSpPr>
        <p:spPr>
          <a:xfrm>
            <a:off x="-6058" y="1267155"/>
            <a:ext cx="915005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A54311BD-8720-D040-927F-1192591CB67C}"/>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7909560" y="6446520"/>
            <a:ext cx="978408" cy="374904"/>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5" r:id="rId4"/>
    <p:sldLayoutId id="2147483722" r:id="rId5"/>
    <p:sldLayoutId id="2147483721" r:id="rId6"/>
    <p:sldLayoutId id="2147483717" r:id="rId7"/>
    <p:sldLayoutId id="2147483718" r:id="rId8"/>
    <p:sldLayoutId id="2147483719" r:id="rId9"/>
    <p:sldLayoutId id="2147483723" r:id="rId10"/>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Calibri" panose="020F0502020204030204" pitchFamily="34" charset="0"/>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Calibri" panose="020F0502020204030204" pitchFamily="34" charset="0"/>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Calibri" panose="020F0502020204030204" pitchFamily="34" charset="0"/>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Calibri" panose="020F0502020204030204" pitchFamily="34" charset="0"/>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74091"/>
            <a:ext cx="8229600" cy="1447576"/>
          </a:xfrm>
        </p:spPr>
        <p:txBody>
          <a:bodyPr/>
          <a:lstStyle/>
          <a:p>
            <a:r>
              <a:rPr lang="en-US" dirty="0"/>
              <a:t>Linking optical potentials to </a:t>
            </a:r>
            <a:br>
              <a:rPr lang="en-US" dirty="0"/>
            </a:br>
            <a:r>
              <a:rPr lang="en-US" dirty="0"/>
              <a:t>resonances at lower energies</a:t>
            </a:r>
            <a:endParaRPr lang="en-US" dirty="0">
              <a:latin typeface="Calibri" panose="020F0502020204030204" pitchFamily="34" charset="0"/>
              <a:cs typeface="Calibri" panose="020F0502020204030204" pitchFamily="34" charset="0"/>
            </a:endParaRPr>
          </a:p>
        </p:txBody>
      </p:sp>
      <p:sp>
        <p:nvSpPr>
          <p:cNvPr id="11" name="Text Placeholder 10"/>
          <p:cNvSpPr>
            <a:spLocks noGrp="1"/>
          </p:cNvSpPr>
          <p:nvPr>
            <p:ph type="body" sz="quarter" idx="13"/>
          </p:nvPr>
        </p:nvSpPr>
        <p:spPr/>
        <p:txBody>
          <a:bodyPr/>
          <a:lstStyle/>
          <a:p>
            <a:pPr marL="58738" indent="-1588"/>
            <a:r>
              <a:rPr lang="en-US" dirty="0">
                <a:latin typeface="Calibri" panose="020F0502020204030204" pitchFamily="34" charset="0"/>
                <a:cs typeface="Calibri" panose="020F0502020204030204" pitchFamily="34" charset="0"/>
              </a:rPr>
              <a:t>Checking the accuracy of common approximations</a:t>
            </a:r>
          </a:p>
        </p:txBody>
      </p:sp>
      <p:sp>
        <p:nvSpPr>
          <p:cNvPr id="5" name="Text Placeholder 4"/>
          <p:cNvSpPr>
            <a:spLocks noGrp="1"/>
          </p:cNvSpPr>
          <p:nvPr>
            <p:ph type="body" sz="quarter" idx="14"/>
          </p:nvPr>
        </p:nvSpPr>
        <p:spPr/>
        <p:txBody>
          <a:bodyPr/>
          <a:lstStyle/>
          <a:p>
            <a:pPr lvl="0"/>
            <a:r>
              <a:rPr lang="en-US" dirty="0"/>
              <a:t>Ian Thompson</a:t>
            </a:r>
          </a:p>
        </p:txBody>
      </p:sp>
      <p:sp>
        <p:nvSpPr>
          <p:cNvPr id="9" name="Text Placeholder 10"/>
          <p:cNvSpPr txBox="1">
            <a:spLocks/>
          </p:cNvSpPr>
          <p:nvPr/>
        </p:nvSpPr>
        <p:spPr>
          <a:xfrm>
            <a:off x="492103" y="3640568"/>
            <a:ext cx="3278508" cy="397500"/>
          </a:xfrm>
          <a:prstGeom prst="rect">
            <a:avLst/>
          </a:prstGeom>
        </p:spPr>
        <p:txBody>
          <a:bodyPr vert="horz" lIns="0" tIns="91440" rIns="0" rtlCol="0" anchor="ctr" anchorCtr="0">
            <a:noAutofit/>
          </a:bodyPr>
          <a:lstStyle/>
          <a:p>
            <a:pPr lvl="0">
              <a:lnSpc>
                <a:spcPct val="80000"/>
              </a:lnSpc>
            </a:pPr>
            <a:r>
              <a:rPr lang="en-US" sz="1600" dirty="0">
                <a:cs typeface="Lucida Handwriting"/>
              </a:rPr>
              <a:t>INDEN meeting.    June 20,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959D0D6-A3AD-2744-9273-2B868B58EB68}"/>
                  </a:ext>
                </a:extLst>
              </p:cNvPr>
              <p:cNvSpPr>
                <a:spLocks noGrp="1"/>
              </p:cNvSpPr>
              <p:nvPr>
                <p:ph idx="1"/>
              </p:nvPr>
            </p:nvSpPr>
            <p:spPr/>
            <p:txBody>
              <a:bodyPr/>
              <a:lstStyle/>
              <a:p>
                <a:pPr marL="514350" indent="-457200">
                  <a:buFont typeface="+mj-lt"/>
                  <a:buAutoNum type="arabicPeriod"/>
                </a:pPr>
                <a:r>
                  <a:rPr lang="en-US" dirty="0"/>
                  <a:t>The Single-level </a:t>
                </a:r>
                <a:r>
                  <a:rPr lang="en-US" dirty="0" err="1"/>
                  <a:t>Breit</a:t>
                </a:r>
                <a:r>
                  <a:rPr lang="en-US" dirty="0"/>
                  <a:t>-Wigner approximation</a:t>
                </a:r>
              </a:p>
              <a:p>
                <a:pPr marL="857250" lvl="1" indent="-457200">
                  <a:buFont typeface="+mj-lt"/>
                  <a:buAutoNum type="alphaLcParenR"/>
                </a:pPr>
                <a:r>
                  <a:rPr lang="en-US" dirty="0"/>
                  <a:t>Check effects of off-diagonal terms </a:t>
                </a:r>
              </a:p>
              <a:p>
                <a:pPr marL="857250" lvl="1" indent="-457200">
                  <a:buFont typeface="+mj-lt"/>
                  <a:buAutoNum type="alphaLcParenR"/>
                </a:pPr>
                <a:r>
                  <a:rPr lang="en-US" dirty="0"/>
                  <a:t>Check neglect of interferences for diagonal terms</a:t>
                </a:r>
              </a:p>
              <a:p>
                <a:pPr marL="514350" indent="-457200">
                  <a:buFont typeface="+mj-lt"/>
                  <a:buAutoNum type="arabicPeriod"/>
                </a:pPr>
                <a:r>
                  <a:rPr lang="en-US" dirty="0"/>
                  <a:t>Check that the width-fluctuation correction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𝛼𝛼</m:t>
                        </m:r>
                        <m:r>
                          <a:rPr lang="en-US" b="0" i="1" smtClean="0">
                            <a:latin typeface="Cambria Math" panose="02040503050406030204" pitchFamily="18" charset="0"/>
                          </a:rPr>
                          <m:t>′</m:t>
                        </m:r>
                      </m:sub>
                    </m:sSub>
                  </m:oMath>
                </a14:m>
                <a:r>
                  <a:rPr lang="en-US" dirty="0"/>
                  <a:t> is near 1 in</a:t>
                </a:r>
              </a:p>
              <a:p>
                <a:pPr marL="514350" indent="-457200">
                  <a:buFont typeface="+mj-lt"/>
                  <a:buAutoNum type="arabicPeriod"/>
                </a:pPr>
                <a:endParaRPr lang="en-US" dirty="0"/>
              </a:p>
              <a:p>
                <a:pPr marL="514350" indent="-457200">
                  <a:buFont typeface="+mj-lt"/>
                  <a:buAutoNum type="arabicPeriod"/>
                </a:pPr>
                <a:r>
                  <a:rPr lang="en-US" dirty="0"/>
                  <a:t>Check conversion from optical |S</a:t>
                </a:r>
                <a:r>
                  <a:rPr lang="en-US" baseline="-25000" dirty="0">
                    <a:latin typeface="Symbol" pitchFamily="2" charset="2"/>
                  </a:rPr>
                  <a:t>a</a:t>
                </a:r>
                <a:r>
                  <a:rPr lang="en-US" dirty="0"/>
                  <a:t>|</a:t>
                </a:r>
                <a:r>
                  <a:rPr lang="en-US" baseline="30000" dirty="0"/>
                  <a:t>2</a:t>
                </a:r>
                <a:r>
                  <a:rPr lang="en-US" dirty="0"/>
                  <a:t> to transmission </a:t>
                </a:r>
                <a:r>
                  <a:rPr lang="en-US" dirty="0" err="1"/>
                  <a:t>coef</a:t>
                </a:r>
                <a:r>
                  <a:rPr lang="en-US" dirty="0"/>
                  <a:t>  T</a:t>
                </a:r>
                <a:r>
                  <a:rPr lang="en-US" baseline="-25000" dirty="0">
                    <a:latin typeface="Symbol" pitchFamily="2" charset="2"/>
                  </a:rPr>
                  <a:t>a</a:t>
                </a:r>
                <a:endParaRPr lang="en-US" dirty="0"/>
              </a:p>
              <a:p>
                <a:pPr marL="514350" indent="-457200">
                  <a:buFont typeface="+mj-lt"/>
                  <a:buAutoNum type="arabicPeriod"/>
                </a:pPr>
                <a:r>
                  <a:rPr lang="en-US" dirty="0"/>
                  <a:t>Check overall Hauser-</a:t>
                </a:r>
                <a:r>
                  <a:rPr lang="en-US" dirty="0" err="1"/>
                  <a:t>Feshbach</a:t>
                </a:r>
                <a:r>
                  <a:rPr lang="en-US" dirty="0"/>
                  <a:t> models give cross-sections close to those from R-matrix models,</a:t>
                </a:r>
                <a:br>
                  <a:rPr lang="en-US" dirty="0"/>
                </a:br>
                <a:r>
                  <a:rPr lang="en-US" dirty="0"/>
                  <a:t>at least in some transition region when both should work ok.</a:t>
                </a:r>
              </a:p>
              <a:p>
                <a:pPr marL="57150" indent="0">
                  <a:buNone/>
                </a:pPr>
                <a:endParaRPr lang="en-US" dirty="0"/>
              </a:p>
            </p:txBody>
          </p:sp>
        </mc:Choice>
        <mc:Fallback xmlns="">
          <p:sp>
            <p:nvSpPr>
              <p:cNvPr id="2" name="Content Placeholder 1">
                <a:extLst>
                  <a:ext uri="{FF2B5EF4-FFF2-40B4-BE49-F238E27FC236}">
                    <a16:creationId xmlns:a16="http://schemas.microsoft.com/office/drawing/2014/main" id="{A959D0D6-A3AD-2744-9273-2B868B58EB68}"/>
                  </a:ext>
                </a:extLst>
              </p:cNvPr>
              <p:cNvSpPr>
                <a:spLocks noGrp="1" noRot="1" noChangeAspect="1" noMove="1" noResize="1" noEditPoints="1" noAdjustHandles="1" noChangeArrowheads="1" noChangeShapeType="1" noTextEdit="1"/>
              </p:cNvSpPr>
              <p:nvPr>
                <p:ph idx="1"/>
              </p:nvPr>
            </p:nvSpPr>
            <p:spPr>
              <a:blipFill>
                <a:blip r:embed="rId2"/>
                <a:stretch>
                  <a:fillRect l="-1389" t="-180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A4B9134-3ED3-984F-81AE-59D89452BD38}"/>
              </a:ext>
            </a:extLst>
          </p:cNvPr>
          <p:cNvSpPr>
            <a:spLocks noGrp="1"/>
          </p:cNvSpPr>
          <p:nvPr>
            <p:ph type="title"/>
          </p:nvPr>
        </p:nvSpPr>
        <p:spPr/>
        <p:txBody>
          <a:bodyPr/>
          <a:lstStyle/>
          <a:p>
            <a:r>
              <a:rPr lang="en-US" dirty="0"/>
              <a:t>Checking the approximation used</a:t>
            </a:r>
          </a:p>
        </p:txBody>
      </p:sp>
      <p:pic>
        <p:nvPicPr>
          <p:cNvPr id="5" name="Picture 4">
            <a:extLst>
              <a:ext uri="{FF2B5EF4-FFF2-40B4-BE49-F238E27FC236}">
                <a16:creationId xmlns:a16="http://schemas.microsoft.com/office/drawing/2014/main" id="{2B9C63AE-363B-EB45-90ED-79202DDB429A}"/>
              </a:ext>
            </a:extLst>
          </p:cNvPr>
          <p:cNvPicPr>
            <a:picLocks noChangeAspect="1"/>
          </p:cNvPicPr>
          <p:nvPr/>
        </p:nvPicPr>
        <p:blipFill>
          <a:blip r:embed="rId3"/>
          <a:stretch>
            <a:fillRect/>
          </a:stretch>
        </p:blipFill>
        <p:spPr>
          <a:xfrm>
            <a:off x="2467389" y="3049823"/>
            <a:ext cx="3118402" cy="758354"/>
          </a:xfrm>
          <a:prstGeom prst="rect">
            <a:avLst/>
          </a:prstGeom>
        </p:spPr>
      </p:pic>
    </p:spTree>
    <p:extLst>
      <p:ext uri="{BB962C8B-B14F-4D97-AF65-F5344CB8AC3E}">
        <p14:creationId xmlns:p14="http://schemas.microsoft.com/office/powerpoint/2010/main" val="189083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A19DBCA-C4AA-EF4F-B0A3-D2FD90FBE731}"/>
                  </a:ext>
                </a:extLst>
              </p:cNvPr>
              <p:cNvSpPr>
                <a:spLocks noGrp="1"/>
              </p:cNvSpPr>
              <p:nvPr>
                <p:ph idx="1"/>
              </p:nvPr>
            </p:nvSpPr>
            <p:spPr/>
            <p:txBody>
              <a:bodyPr/>
              <a:lstStyle/>
              <a:p>
                <a:r>
                  <a:rPr lang="en-US" dirty="0"/>
                  <a:t>Use a range of known levels from RIPL3</a:t>
                </a:r>
              </a:p>
              <a:p>
                <a:pPr lvl="1"/>
                <a:r>
                  <a:rPr lang="en-US" dirty="0"/>
                  <a:t>Total cross-section has many resonances.</a:t>
                </a:r>
              </a:p>
              <a:p>
                <a:r>
                  <a:rPr lang="en-US" dirty="0"/>
                  <a:t>Preliminary R-matrix fit to make plausible distributions.</a:t>
                </a:r>
              </a:p>
              <a:p>
                <a:r>
                  <a:rPr lang="en-US" dirty="0"/>
                  <a:t>Use Koning-</a:t>
                </a:r>
                <a:r>
                  <a:rPr lang="en-US" dirty="0" err="1"/>
                  <a:t>DelaRoche</a:t>
                </a:r>
                <a:r>
                  <a:rPr lang="en-US" dirty="0"/>
                  <a:t> global optical potential for n+</a:t>
                </a:r>
                <a:r>
                  <a:rPr lang="en-US" baseline="30000" dirty="0"/>
                  <a:t>14</a:t>
                </a:r>
                <a:r>
                  <a:rPr lang="en-US" dirty="0"/>
                  <a:t>N </a:t>
                </a:r>
              </a:p>
              <a:p>
                <a:r>
                  <a:rPr lang="en-US" dirty="0"/>
                  <a:t>Use YAHFC Hauser-</a:t>
                </a:r>
                <a:r>
                  <a:rPr lang="en-US" dirty="0" err="1"/>
                  <a:t>Feshbach</a:t>
                </a:r>
                <a:r>
                  <a:rPr lang="en-US" dirty="0"/>
                  <a:t> code to also predict cross-sections</a:t>
                </a:r>
              </a:p>
              <a:p>
                <a:r>
                  <a:rPr lang="en-US" dirty="0"/>
                  <a:t>Compare:</a:t>
                </a:r>
              </a:p>
              <a:p>
                <a:pPr lvl="1"/>
                <a:r>
                  <a:rPr lang="en-US" dirty="0"/>
                  <a:t>Total cross-sections for neutrons:  reaction + elastic</a:t>
                </a:r>
              </a:p>
              <a:p>
                <a:pPr lvl="1"/>
                <a:r>
                  <a:rPr lang="en-US" dirty="0"/>
                  <a:t>Transfer cross-sections to </a:t>
                </a:r>
                <a14:m>
                  <m:oMath xmlns:m="http://schemas.openxmlformats.org/officeDocument/2006/math">
                    <m:r>
                      <a:rPr lang="en-US" b="0" i="1" smtClean="0">
                        <a:latin typeface="Cambria Math" panose="02040503050406030204" pitchFamily="18" charset="0"/>
                      </a:rPr>
                      <m:t>𝛼</m:t>
                    </m:r>
                  </m:oMath>
                </a14:m>
                <a:r>
                  <a:rPr lang="en-US" dirty="0"/>
                  <a:t> + </a:t>
                </a:r>
                <a:r>
                  <a:rPr lang="en-US" baseline="30000" dirty="0"/>
                  <a:t>11</a:t>
                </a:r>
                <a:r>
                  <a:rPr lang="en-US" dirty="0"/>
                  <a:t>B</a:t>
                </a:r>
              </a:p>
              <a:p>
                <a:pPr lvl="1"/>
                <a:r>
                  <a:rPr lang="en-US" dirty="0"/>
                  <a:t>Transfers to excited state (measured by their gamma decays)</a:t>
                </a:r>
              </a:p>
            </p:txBody>
          </p:sp>
        </mc:Choice>
        <mc:Fallback xmlns="">
          <p:sp>
            <p:nvSpPr>
              <p:cNvPr id="2" name="Content Placeholder 1">
                <a:extLst>
                  <a:ext uri="{FF2B5EF4-FFF2-40B4-BE49-F238E27FC236}">
                    <a16:creationId xmlns:a16="http://schemas.microsoft.com/office/drawing/2014/main" id="{5A19DBCA-C4AA-EF4F-B0A3-D2FD90FBE731}"/>
                  </a:ext>
                </a:extLst>
              </p:cNvPr>
              <p:cNvSpPr>
                <a:spLocks noGrp="1" noRot="1" noChangeAspect="1" noMove="1" noResize="1" noEditPoints="1" noAdjustHandles="1" noChangeArrowheads="1" noChangeShapeType="1" noTextEdit="1"/>
              </p:cNvSpPr>
              <p:nvPr>
                <p:ph idx="1"/>
              </p:nvPr>
            </p:nvSpPr>
            <p:spPr>
              <a:blipFill>
                <a:blip r:embed="rId2"/>
                <a:stretch>
                  <a:fillRect l="-1235" t="-1809" r="-92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0F72E75-8B00-3543-AA72-276805E49EE5}"/>
              </a:ext>
            </a:extLst>
          </p:cNvPr>
          <p:cNvSpPr>
            <a:spLocks noGrp="1"/>
          </p:cNvSpPr>
          <p:nvPr>
            <p:ph type="title"/>
          </p:nvPr>
        </p:nvSpPr>
        <p:spPr/>
        <p:txBody>
          <a:bodyPr/>
          <a:lstStyle/>
          <a:p>
            <a:r>
              <a:rPr lang="en-US" dirty="0"/>
              <a:t>First: Compare R-matrix with HF cross-sections</a:t>
            </a:r>
          </a:p>
        </p:txBody>
      </p:sp>
    </p:spTree>
    <p:extLst>
      <p:ext uri="{BB962C8B-B14F-4D97-AF65-F5344CB8AC3E}">
        <p14:creationId xmlns:p14="http://schemas.microsoft.com/office/powerpoint/2010/main" val="323735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CBBCD57-162F-1F41-820F-DC1B2515670A}"/>
              </a:ext>
            </a:extLst>
          </p:cNvPr>
          <p:cNvPicPr>
            <a:picLocks noGrp="1" noChangeAspect="1"/>
          </p:cNvPicPr>
          <p:nvPr>
            <p:ph idx="1"/>
          </p:nvPr>
        </p:nvPicPr>
        <p:blipFill>
          <a:blip r:embed="rId2"/>
          <a:stretch>
            <a:fillRect/>
          </a:stretch>
        </p:blipFill>
        <p:spPr>
          <a:xfrm>
            <a:off x="1707658" y="1322180"/>
            <a:ext cx="5309368" cy="5028924"/>
          </a:xfrm>
        </p:spPr>
      </p:pic>
      <p:sp>
        <p:nvSpPr>
          <p:cNvPr id="3" name="Title 2">
            <a:extLst>
              <a:ext uri="{FF2B5EF4-FFF2-40B4-BE49-F238E27FC236}">
                <a16:creationId xmlns:a16="http://schemas.microsoft.com/office/drawing/2014/main" id="{9F5F9B1B-7570-F247-91B4-30D819E28CDD}"/>
              </a:ext>
            </a:extLst>
          </p:cNvPr>
          <p:cNvSpPr>
            <a:spLocks noGrp="1"/>
          </p:cNvSpPr>
          <p:nvPr>
            <p:ph type="title"/>
          </p:nvPr>
        </p:nvSpPr>
        <p:spPr/>
        <p:txBody>
          <a:bodyPr/>
          <a:lstStyle/>
          <a:p>
            <a:r>
              <a:rPr lang="en-US" dirty="0"/>
              <a:t>Hauser-</a:t>
            </a:r>
            <a:r>
              <a:rPr lang="en-US" dirty="0" err="1"/>
              <a:t>Feshbach</a:t>
            </a:r>
            <a:r>
              <a:rPr lang="en-US" dirty="0"/>
              <a:t> models </a:t>
            </a:r>
          </a:p>
        </p:txBody>
      </p:sp>
    </p:spTree>
    <p:extLst>
      <p:ext uri="{BB962C8B-B14F-4D97-AF65-F5344CB8AC3E}">
        <p14:creationId xmlns:p14="http://schemas.microsoft.com/office/powerpoint/2010/main" val="72033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99B57-4B63-124D-AA3A-EE0C51A0ECBF}"/>
              </a:ext>
            </a:extLst>
          </p:cNvPr>
          <p:cNvSpPr>
            <a:spLocks noGrp="1"/>
          </p:cNvSpPr>
          <p:nvPr>
            <p:ph idx="1"/>
          </p:nvPr>
        </p:nvSpPr>
        <p:spPr>
          <a:xfrm>
            <a:off x="457200" y="1441525"/>
            <a:ext cx="2087217" cy="4541833"/>
          </a:xfrm>
        </p:spPr>
        <p:txBody>
          <a:bodyPr/>
          <a:lstStyle/>
          <a:p>
            <a:pPr marL="57150" indent="0">
              <a:buNone/>
            </a:pPr>
            <a:r>
              <a:rPr lang="en-US" dirty="0"/>
              <a:t>Inelastic (</a:t>
            </a:r>
            <a:r>
              <a:rPr lang="en-US" dirty="0" err="1"/>
              <a:t>n,n</a:t>
            </a:r>
            <a:r>
              <a:rPr lang="en-US" dirty="0"/>
              <a:t>’)</a:t>
            </a:r>
          </a:p>
          <a:p>
            <a:pPr marL="57150" indent="0">
              <a:buNone/>
            </a:pPr>
            <a:r>
              <a:rPr lang="en-US" sz="2000" dirty="0"/>
              <a:t>At higher energies even more inelastic channels.</a:t>
            </a:r>
          </a:p>
          <a:p>
            <a:pPr marL="57150" indent="0">
              <a:buNone/>
            </a:pPr>
            <a:r>
              <a:rPr lang="en-US" sz="2000" dirty="0"/>
              <a:t>Fusion neutrons </a:t>
            </a:r>
            <a:br>
              <a:rPr lang="en-US" sz="2000" dirty="0"/>
            </a:br>
            <a:r>
              <a:rPr lang="en-US" sz="2000" dirty="0"/>
              <a:t>at 14 MeV will</a:t>
            </a:r>
            <a:br>
              <a:rPr lang="en-US" sz="2000" dirty="0"/>
            </a:br>
            <a:r>
              <a:rPr lang="en-US" sz="2000" dirty="0"/>
              <a:t>require all these </a:t>
            </a:r>
            <a:br>
              <a:rPr lang="en-US" sz="2000" dirty="0"/>
            </a:br>
            <a:r>
              <a:rPr lang="en-US" sz="2000" dirty="0"/>
              <a:t>inelastic channels</a:t>
            </a:r>
            <a:br>
              <a:rPr lang="en-US" sz="2000" dirty="0"/>
            </a:br>
            <a:r>
              <a:rPr lang="en-US" sz="2000" dirty="0"/>
              <a:t>and more !</a:t>
            </a:r>
          </a:p>
        </p:txBody>
      </p:sp>
      <p:sp>
        <p:nvSpPr>
          <p:cNvPr id="3" name="Title 2">
            <a:extLst>
              <a:ext uri="{FF2B5EF4-FFF2-40B4-BE49-F238E27FC236}">
                <a16:creationId xmlns:a16="http://schemas.microsoft.com/office/drawing/2014/main" id="{441BF552-BBC9-7F49-9BA7-D39115276955}"/>
              </a:ext>
            </a:extLst>
          </p:cNvPr>
          <p:cNvSpPr>
            <a:spLocks noGrp="1"/>
          </p:cNvSpPr>
          <p:nvPr>
            <p:ph type="title"/>
          </p:nvPr>
        </p:nvSpPr>
        <p:spPr/>
        <p:txBody>
          <a:bodyPr/>
          <a:lstStyle/>
          <a:p>
            <a:r>
              <a:rPr lang="en-US" dirty="0"/>
              <a:t>Hauser-</a:t>
            </a:r>
            <a:r>
              <a:rPr lang="en-US" dirty="0" err="1"/>
              <a:t>Feshbach</a:t>
            </a:r>
            <a:r>
              <a:rPr lang="en-US" dirty="0"/>
              <a:t> cross-sections (smooth!)</a:t>
            </a:r>
          </a:p>
        </p:txBody>
      </p:sp>
      <p:pic>
        <p:nvPicPr>
          <p:cNvPr id="5" name="Picture 4">
            <a:extLst>
              <a:ext uri="{FF2B5EF4-FFF2-40B4-BE49-F238E27FC236}">
                <a16:creationId xmlns:a16="http://schemas.microsoft.com/office/drawing/2014/main" id="{CBBAF716-ED18-2142-A0F8-573D53776369}"/>
              </a:ext>
            </a:extLst>
          </p:cNvPr>
          <p:cNvPicPr>
            <a:picLocks noChangeAspect="1"/>
          </p:cNvPicPr>
          <p:nvPr/>
        </p:nvPicPr>
        <p:blipFill>
          <a:blip r:embed="rId2"/>
          <a:stretch>
            <a:fillRect/>
          </a:stretch>
        </p:blipFill>
        <p:spPr>
          <a:xfrm rot="5400000">
            <a:off x="3674913" y="527259"/>
            <a:ext cx="4329269" cy="6370364"/>
          </a:xfrm>
          <a:prstGeom prst="rect">
            <a:avLst/>
          </a:prstGeom>
        </p:spPr>
      </p:pic>
    </p:spTree>
    <p:extLst>
      <p:ext uri="{BB962C8B-B14F-4D97-AF65-F5344CB8AC3E}">
        <p14:creationId xmlns:p14="http://schemas.microsoft.com/office/powerpoint/2010/main" val="1200444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99B57-4B63-124D-AA3A-EE0C51A0ECBF}"/>
              </a:ext>
            </a:extLst>
          </p:cNvPr>
          <p:cNvSpPr>
            <a:spLocks noGrp="1"/>
          </p:cNvSpPr>
          <p:nvPr>
            <p:ph idx="1"/>
          </p:nvPr>
        </p:nvSpPr>
        <p:spPr>
          <a:xfrm>
            <a:off x="457200" y="1441525"/>
            <a:ext cx="2087217" cy="4541833"/>
          </a:xfrm>
        </p:spPr>
        <p:txBody>
          <a:bodyPr/>
          <a:lstStyle/>
          <a:p>
            <a:pPr marL="57150" indent="0">
              <a:buNone/>
            </a:pPr>
            <a:r>
              <a:rPr lang="en-US" dirty="0"/>
              <a:t>Transfers </a:t>
            </a:r>
            <a:br>
              <a:rPr lang="en-US" dirty="0"/>
            </a:br>
            <a:r>
              <a:rPr lang="en-US" dirty="0"/>
              <a:t>(</a:t>
            </a:r>
            <a:r>
              <a:rPr lang="en-US" dirty="0" err="1"/>
              <a:t>n,a</a:t>
            </a:r>
            <a:r>
              <a:rPr lang="en-US" dirty="0"/>
              <a:t>), (</a:t>
            </a:r>
            <a:r>
              <a:rPr lang="en-US" dirty="0" err="1"/>
              <a:t>n,p</a:t>
            </a:r>
            <a:r>
              <a:rPr lang="en-US" dirty="0"/>
              <a:t>), (</a:t>
            </a:r>
            <a:r>
              <a:rPr lang="en-US" dirty="0" err="1"/>
              <a:t>n,t</a:t>
            </a:r>
            <a:r>
              <a:rPr lang="en-US" dirty="0"/>
              <a:t>), (</a:t>
            </a:r>
            <a:r>
              <a:rPr lang="en-US" dirty="0" err="1"/>
              <a:t>n,d</a:t>
            </a:r>
            <a:r>
              <a:rPr lang="en-US" dirty="0"/>
              <a:t>)</a:t>
            </a:r>
          </a:p>
          <a:p>
            <a:pPr marL="57150" indent="0">
              <a:buNone/>
            </a:pPr>
            <a:r>
              <a:rPr lang="en-US" sz="2000" dirty="0"/>
              <a:t>Many larger than</a:t>
            </a:r>
            <a:br>
              <a:rPr lang="en-US" sz="2000" dirty="0"/>
            </a:br>
            <a:r>
              <a:rPr lang="en-US" sz="2000" dirty="0"/>
              <a:t>(</a:t>
            </a:r>
            <a:r>
              <a:rPr lang="en-US" sz="2000" dirty="0" err="1"/>
              <a:t>n,n</a:t>
            </a:r>
            <a:r>
              <a:rPr lang="en-US" sz="2000" dirty="0"/>
              <a:t>’) </a:t>
            </a:r>
          </a:p>
          <a:p>
            <a:pPr marL="57150" indent="0">
              <a:buNone/>
            </a:pPr>
            <a:r>
              <a:rPr lang="en-US" sz="2000" dirty="0"/>
              <a:t>Fusion neutrons </a:t>
            </a:r>
            <a:br>
              <a:rPr lang="en-US" sz="2000" dirty="0"/>
            </a:br>
            <a:r>
              <a:rPr lang="en-US" sz="2000" dirty="0"/>
              <a:t>at 14 MeV will</a:t>
            </a:r>
            <a:br>
              <a:rPr lang="en-US" sz="2000" dirty="0"/>
            </a:br>
            <a:r>
              <a:rPr lang="en-US" sz="2000" dirty="0"/>
              <a:t>require all these </a:t>
            </a:r>
            <a:br>
              <a:rPr lang="en-US" sz="2000" dirty="0"/>
            </a:br>
            <a:r>
              <a:rPr lang="en-US" sz="2000" dirty="0"/>
              <a:t>transfer channels</a:t>
            </a:r>
            <a:br>
              <a:rPr lang="en-US" sz="2000" dirty="0"/>
            </a:br>
            <a:r>
              <a:rPr lang="en-US" sz="2000" dirty="0"/>
              <a:t>and more !</a:t>
            </a:r>
          </a:p>
        </p:txBody>
      </p:sp>
      <p:sp>
        <p:nvSpPr>
          <p:cNvPr id="3" name="Title 2">
            <a:extLst>
              <a:ext uri="{FF2B5EF4-FFF2-40B4-BE49-F238E27FC236}">
                <a16:creationId xmlns:a16="http://schemas.microsoft.com/office/drawing/2014/main" id="{441BF552-BBC9-7F49-9BA7-D39115276955}"/>
              </a:ext>
            </a:extLst>
          </p:cNvPr>
          <p:cNvSpPr>
            <a:spLocks noGrp="1"/>
          </p:cNvSpPr>
          <p:nvPr>
            <p:ph type="title"/>
          </p:nvPr>
        </p:nvSpPr>
        <p:spPr/>
        <p:txBody>
          <a:bodyPr/>
          <a:lstStyle/>
          <a:p>
            <a:r>
              <a:rPr lang="en-US" dirty="0"/>
              <a:t>Hauser-</a:t>
            </a:r>
            <a:r>
              <a:rPr lang="en-US" dirty="0" err="1"/>
              <a:t>Feshbach</a:t>
            </a:r>
            <a:r>
              <a:rPr lang="en-US" dirty="0"/>
              <a:t> transfer cross-sections</a:t>
            </a:r>
          </a:p>
        </p:txBody>
      </p:sp>
      <p:pic>
        <p:nvPicPr>
          <p:cNvPr id="5" name="Picture 4">
            <a:extLst>
              <a:ext uri="{FF2B5EF4-FFF2-40B4-BE49-F238E27FC236}">
                <a16:creationId xmlns:a16="http://schemas.microsoft.com/office/drawing/2014/main" id="{CBBAF716-ED18-2142-A0F8-573D53776369}"/>
              </a:ext>
            </a:extLst>
          </p:cNvPr>
          <p:cNvPicPr>
            <a:picLocks noChangeAspect="1"/>
          </p:cNvPicPr>
          <p:nvPr/>
        </p:nvPicPr>
        <p:blipFill>
          <a:blip r:embed="rId2"/>
          <a:srcRect/>
          <a:stretch/>
        </p:blipFill>
        <p:spPr>
          <a:xfrm rot="5400000">
            <a:off x="3674913" y="1070526"/>
            <a:ext cx="4329269" cy="5283829"/>
          </a:xfrm>
          <a:prstGeom prst="rect">
            <a:avLst/>
          </a:prstGeom>
        </p:spPr>
      </p:pic>
    </p:spTree>
    <p:extLst>
      <p:ext uri="{BB962C8B-B14F-4D97-AF65-F5344CB8AC3E}">
        <p14:creationId xmlns:p14="http://schemas.microsoft.com/office/powerpoint/2010/main" val="135539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99B57-4B63-124D-AA3A-EE0C51A0ECBF}"/>
              </a:ext>
            </a:extLst>
          </p:cNvPr>
          <p:cNvSpPr>
            <a:spLocks noGrp="1"/>
          </p:cNvSpPr>
          <p:nvPr>
            <p:ph idx="1"/>
          </p:nvPr>
        </p:nvSpPr>
        <p:spPr>
          <a:xfrm>
            <a:off x="457200" y="1441525"/>
            <a:ext cx="2703443" cy="4541833"/>
          </a:xfrm>
        </p:spPr>
        <p:txBody>
          <a:bodyPr>
            <a:normAutofit/>
          </a:bodyPr>
          <a:lstStyle/>
          <a:p>
            <a:pPr marL="57150" indent="0">
              <a:buNone/>
            </a:pPr>
            <a:r>
              <a:rPr lang="en-US" dirty="0"/>
              <a:t>Dashed lines use WFC from </a:t>
            </a:r>
            <a:r>
              <a:rPr lang="en-US" dirty="0" err="1"/>
              <a:t>Moldauer</a:t>
            </a:r>
            <a:r>
              <a:rPr lang="en-US" dirty="0"/>
              <a:t> </a:t>
            </a:r>
            <a:r>
              <a:rPr lang="en-US" sz="2000" dirty="0"/>
              <a:t>PRC (1976), NPA (1980).</a:t>
            </a:r>
          </a:p>
          <a:p>
            <a:pPr marL="57150" indent="0">
              <a:buNone/>
            </a:pPr>
            <a:r>
              <a:rPr lang="en-US" dirty="0"/>
              <a:t>For neutrons, usually supposed to be small above 1 MeV, but here we see effects up to 9 MeV.</a:t>
            </a:r>
          </a:p>
          <a:p>
            <a:pPr marL="57150" indent="0">
              <a:buNone/>
            </a:pPr>
            <a:r>
              <a:rPr lang="en-US" dirty="0"/>
              <a:t>Use WFC calculated factor in YAHFC </a:t>
            </a:r>
          </a:p>
        </p:txBody>
      </p:sp>
      <p:sp>
        <p:nvSpPr>
          <p:cNvPr id="3" name="Title 2">
            <a:extLst>
              <a:ext uri="{FF2B5EF4-FFF2-40B4-BE49-F238E27FC236}">
                <a16:creationId xmlns:a16="http://schemas.microsoft.com/office/drawing/2014/main" id="{441BF552-BBC9-7F49-9BA7-D39115276955}"/>
              </a:ext>
            </a:extLst>
          </p:cNvPr>
          <p:cNvSpPr>
            <a:spLocks noGrp="1"/>
          </p:cNvSpPr>
          <p:nvPr>
            <p:ph type="title"/>
          </p:nvPr>
        </p:nvSpPr>
        <p:spPr/>
        <p:txBody>
          <a:bodyPr/>
          <a:lstStyle/>
          <a:p>
            <a:r>
              <a:rPr lang="en-US" dirty="0"/>
              <a:t>Hauser-</a:t>
            </a:r>
            <a:r>
              <a:rPr lang="en-US" dirty="0" err="1"/>
              <a:t>Feshbach</a:t>
            </a:r>
            <a:r>
              <a:rPr lang="en-US" dirty="0"/>
              <a:t> width-fluctuation corrections</a:t>
            </a:r>
          </a:p>
        </p:txBody>
      </p:sp>
      <p:pic>
        <p:nvPicPr>
          <p:cNvPr id="5" name="Picture 4">
            <a:extLst>
              <a:ext uri="{FF2B5EF4-FFF2-40B4-BE49-F238E27FC236}">
                <a16:creationId xmlns:a16="http://schemas.microsoft.com/office/drawing/2014/main" id="{CBBAF716-ED18-2142-A0F8-573D53776369}"/>
              </a:ext>
            </a:extLst>
          </p:cNvPr>
          <p:cNvPicPr>
            <a:picLocks noChangeAspect="1"/>
          </p:cNvPicPr>
          <p:nvPr/>
        </p:nvPicPr>
        <p:blipFill>
          <a:blip r:embed="rId2"/>
          <a:srcRect/>
          <a:stretch/>
        </p:blipFill>
        <p:spPr>
          <a:xfrm>
            <a:off x="3548308" y="1484751"/>
            <a:ext cx="5241066" cy="4190492"/>
          </a:xfrm>
          <a:prstGeom prst="rect">
            <a:avLst/>
          </a:prstGeom>
        </p:spPr>
      </p:pic>
    </p:spTree>
    <p:extLst>
      <p:ext uri="{BB962C8B-B14F-4D97-AF65-F5344CB8AC3E}">
        <p14:creationId xmlns:p14="http://schemas.microsoft.com/office/powerpoint/2010/main" val="407018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506FF0-909F-C44F-AE04-7ECF539D49FF}"/>
              </a:ext>
            </a:extLst>
          </p:cNvPr>
          <p:cNvSpPr>
            <a:spLocks noGrp="1"/>
          </p:cNvSpPr>
          <p:nvPr>
            <p:ph type="title"/>
          </p:nvPr>
        </p:nvSpPr>
        <p:spPr/>
        <p:txBody>
          <a:bodyPr/>
          <a:lstStyle/>
          <a:p>
            <a:r>
              <a:rPr lang="en-US" dirty="0"/>
              <a:t>Generate R-matrix poles </a:t>
            </a:r>
            <a:br>
              <a:rPr lang="en-US" dirty="0"/>
            </a:br>
            <a:r>
              <a:rPr lang="en-US" dirty="0"/>
              <a:t>from optical potential and level densities</a:t>
            </a:r>
          </a:p>
        </p:txBody>
      </p:sp>
      <p:sp>
        <p:nvSpPr>
          <p:cNvPr id="7" name="Content Placeholder 6">
            <a:extLst>
              <a:ext uri="{FF2B5EF4-FFF2-40B4-BE49-F238E27FC236}">
                <a16:creationId xmlns:a16="http://schemas.microsoft.com/office/drawing/2014/main" id="{ADA9D3A9-605E-A148-8493-770CF491572A}"/>
              </a:ext>
            </a:extLst>
          </p:cNvPr>
          <p:cNvSpPr>
            <a:spLocks noGrp="1"/>
          </p:cNvSpPr>
          <p:nvPr>
            <p:ph idx="1"/>
          </p:nvPr>
        </p:nvSpPr>
        <p:spPr/>
        <p:txBody>
          <a:bodyPr>
            <a:normAutofit lnSpcReduction="10000"/>
          </a:bodyPr>
          <a:lstStyle/>
          <a:p>
            <a:r>
              <a:rPr lang="en-US" dirty="0"/>
              <a:t>Start from optical potential for projectiles n, p, </a:t>
            </a:r>
            <a:r>
              <a:rPr lang="en-US" dirty="0">
                <a:latin typeface="Symbol" pitchFamily="2" charset="2"/>
              </a:rPr>
              <a:t>a</a:t>
            </a:r>
            <a:r>
              <a:rPr lang="en-US" dirty="0"/>
              <a:t> (</a:t>
            </a:r>
            <a:r>
              <a:rPr lang="en-US" dirty="0" err="1"/>
              <a:t>etc</a:t>
            </a:r>
            <a:r>
              <a:rPr lang="en-US" dirty="0"/>
              <a:t>)</a:t>
            </a:r>
          </a:p>
          <a:p>
            <a:r>
              <a:rPr lang="en-US" dirty="0"/>
              <a:t>Choose which nuclear excited states to include (x1, x4, … , x12)</a:t>
            </a:r>
          </a:p>
          <a:p>
            <a:r>
              <a:rPr lang="en-US" dirty="0"/>
              <a:t>Use a level-density to generate spacings </a:t>
            </a:r>
            <a:r>
              <a:rPr lang="en-US" i="1" dirty="0">
                <a:latin typeface="Times" pitchFamily="2" charset="0"/>
              </a:rPr>
              <a:t>D</a:t>
            </a:r>
            <a:r>
              <a:rPr lang="en-US" dirty="0"/>
              <a:t> up to 12 MeV.</a:t>
            </a:r>
            <a:endParaRPr lang="en-US" i="1" dirty="0">
              <a:latin typeface="Times" pitchFamily="2" charset="0"/>
            </a:endParaRPr>
          </a:p>
          <a:p>
            <a:r>
              <a:rPr lang="en-US" dirty="0"/>
              <a:t>Find partial widths by A: </a:t>
            </a:r>
          </a:p>
          <a:p>
            <a:r>
              <a:rPr lang="en-US" dirty="0"/>
              <a:t>Or by method B::</a:t>
            </a:r>
          </a:p>
          <a:p>
            <a:r>
              <a:rPr lang="en-US" dirty="0"/>
              <a:t>Or Ap, Bp: reduced width </a:t>
            </a:r>
            <a:r>
              <a:rPr lang="en-US" i="1" dirty="0"/>
              <a:t>amplitudes</a:t>
            </a:r>
            <a:r>
              <a:rPr lang="en-US" dirty="0"/>
              <a:t> have gaussian fluctuations</a:t>
            </a:r>
          </a:p>
          <a:p>
            <a:r>
              <a:rPr lang="en-US" dirty="0"/>
              <a:t>Generate discrete levels with above statistics (like </a:t>
            </a:r>
            <a:r>
              <a:rPr lang="en-US" dirty="0" err="1"/>
              <a:t>Dicebox</a:t>
            </a:r>
            <a:r>
              <a:rPr lang="en-US" dirty="0"/>
              <a:t>)</a:t>
            </a:r>
          </a:p>
          <a:p>
            <a:r>
              <a:rPr lang="en-US" dirty="0"/>
              <a:t>Find exact cross-sections from R-matrix theory</a:t>
            </a:r>
          </a:p>
          <a:p>
            <a:r>
              <a:rPr lang="en-US" dirty="0"/>
              <a:t>Compare with HF results after smoothing (e.g. 1 MeV Gaussian)</a:t>
            </a:r>
          </a:p>
          <a:p>
            <a:endParaRPr lang="en-US" dirty="0"/>
          </a:p>
        </p:txBody>
      </p:sp>
      <p:pic>
        <p:nvPicPr>
          <p:cNvPr id="4" name="Picture 3">
            <a:extLst>
              <a:ext uri="{FF2B5EF4-FFF2-40B4-BE49-F238E27FC236}">
                <a16:creationId xmlns:a16="http://schemas.microsoft.com/office/drawing/2014/main" id="{A7CBE17A-1599-C84A-A789-DB4D2C59EECA}"/>
              </a:ext>
            </a:extLst>
          </p:cNvPr>
          <p:cNvPicPr>
            <a:picLocks noChangeAspect="1"/>
          </p:cNvPicPr>
          <p:nvPr/>
        </p:nvPicPr>
        <p:blipFill>
          <a:blip r:embed="rId2"/>
          <a:srcRect/>
          <a:stretch/>
        </p:blipFill>
        <p:spPr>
          <a:xfrm>
            <a:off x="3771622" y="2900752"/>
            <a:ext cx="2901951" cy="681958"/>
          </a:xfrm>
          <a:prstGeom prst="rect">
            <a:avLst/>
          </a:prstGeom>
        </p:spPr>
      </p:pic>
      <p:pic>
        <p:nvPicPr>
          <p:cNvPr id="6" name="Picture 5">
            <a:extLst>
              <a:ext uri="{FF2B5EF4-FFF2-40B4-BE49-F238E27FC236}">
                <a16:creationId xmlns:a16="http://schemas.microsoft.com/office/drawing/2014/main" id="{F2D56684-3B44-3447-A4E0-2B2645379CDA}"/>
              </a:ext>
            </a:extLst>
          </p:cNvPr>
          <p:cNvPicPr>
            <a:picLocks noChangeAspect="1"/>
          </p:cNvPicPr>
          <p:nvPr/>
        </p:nvPicPr>
        <p:blipFill>
          <a:blip r:embed="rId3"/>
          <a:srcRect/>
          <a:stretch/>
        </p:blipFill>
        <p:spPr>
          <a:xfrm>
            <a:off x="3876397" y="3592081"/>
            <a:ext cx="2692400" cy="666160"/>
          </a:xfrm>
          <a:prstGeom prst="rect">
            <a:avLst/>
          </a:prstGeom>
        </p:spPr>
      </p:pic>
    </p:spTree>
    <p:extLst>
      <p:ext uri="{BB962C8B-B14F-4D97-AF65-F5344CB8AC3E}">
        <p14:creationId xmlns:p14="http://schemas.microsoft.com/office/powerpoint/2010/main" val="2742173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498BB70-84EE-1D4D-A059-07C06568E361}"/>
              </a:ext>
            </a:extLst>
          </p:cNvPr>
          <p:cNvPicPr>
            <a:picLocks noGrp="1" noChangeAspect="1"/>
          </p:cNvPicPr>
          <p:nvPr>
            <p:ph idx="1"/>
          </p:nvPr>
        </p:nvPicPr>
        <p:blipFill>
          <a:blip r:embed="rId2"/>
          <a:srcRect/>
          <a:stretch/>
        </p:blipFill>
        <p:spPr>
          <a:xfrm rot="5400000">
            <a:off x="1702665" y="394869"/>
            <a:ext cx="4132935" cy="6623867"/>
          </a:xfrm>
        </p:spPr>
      </p:pic>
      <p:sp>
        <p:nvSpPr>
          <p:cNvPr id="3" name="Title 2">
            <a:extLst>
              <a:ext uri="{FF2B5EF4-FFF2-40B4-BE49-F238E27FC236}">
                <a16:creationId xmlns:a16="http://schemas.microsoft.com/office/drawing/2014/main" id="{5049F752-31E6-CE4E-BC40-74F56FF9361D}"/>
              </a:ext>
            </a:extLst>
          </p:cNvPr>
          <p:cNvSpPr>
            <a:spLocks noGrp="1"/>
          </p:cNvSpPr>
          <p:nvPr>
            <p:ph type="title"/>
          </p:nvPr>
        </p:nvSpPr>
        <p:spPr/>
        <p:txBody>
          <a:bodyPr/>
          <a:lstStyle/>
          <a:p>
            <a:r>
              <a:rPr lang="en-US" dirty="0"/>
              <a:t>Reaction cross-sections from R-matrix method B</a:t>
            </a:r>
          </a:p>
        </p:txBody>
      </p:sp>
      <p:sp>
        <p:nvSpPr>
          <p:cNvPr id="6" name="TextBox 5">
            <a:extLst>
              <a:ext uri="{FF2B5EF4-FFF2-40B4-BE49-F238E27FC236}">
                <a16:creationId xmlns:a16="http://schemas.microsoft.com/office/drawing/2014/main" id="{961EF810-ED05-B846-9904-E28AC3D43C6C}"/>
              </a:ext>
            </a:extLst>
          </p:cNvPr>
          <p:cNvSpPr txBox="1"/>
          <p:nvPr/>
        </p:nvSpPr>
        <p:spPr>
          <a:xfrm>
            <a:off x="7166112" y="1948069"/>
            <a:ext cx="1950277" cy="2308324"/>
          </a:xfrm>
          <a:prstGeom prst="rect">
            <a:avLst/>
          </a:prstGeom>
          <a:noFill/>
        </p:spPr>
        <p:txBody>
          <a:bodyPr wrap="none" rtlCol="0">
            <a:spAutoFit/>
          </a:bodyPr>
          <a:lstStyle/>
          <a:p>
            <a:r>
              <a:rPr lang="en-US" dirty="0"/>
              <a:t>N15n-x is</a:t>
            </a:r>
          </a:p>
          <a:p>
            <a:r>
              <a:rPr lang="en-US" dirty="0"/>
              <a:t>n + </a:t>
            </a:r>
            <a:r>
              <a:rPr lang="en-US" dirty="0">
                <a:latin typeface="Symbol" pitchFamily="2" charset="2"/>
              </a:rPr>
              <a:t>a</a:t>
            </a:r>
            <a:r>
              <a:rPr lang="en-US" dirty="0"/>
              <a:t> + p + d + t</a:t>
            </a:r>
          </a:p>
          <a:p>
            <a:endParaRPr lang="en-US" dirty="0"/>
          </a:p>
          <a:p>
            <a:r>
              <a:rPr lang="en-US" dirty="0"/>
              <a:t>Curves larger</a:t>
            </a:r>
            <a:br>
              <a:rPr lang="en-US" dirty="0"/>
            </a:br>
            <a:r>
              <a:rPr lang="en-US" dirty="0"/>
              <a:t>as more excited</a:t>
            </a:r>
            <a:br>
              <a:rPr lang="en-US" dirty="0"/>
            </a:br>
            <a:r>
              <a:rPr lang="en-US" dirty="0"/>
              <a:t>levels included.</a:t>
            </a:r>
          </a:p>
          <a:p>
            <a:endParaRPr lang="en-US" dirty="0"/>
          </a:p>
          <a:p>
            <a:r>
              <a:rPr lang="en-US" dirty="0"/>
              <a:t>Seems to converge</a:t>
            </a:r>
          </a:p>
        </p:txBody>
      </p:sp>
      <p:sp>
        <p:nvSpPr>
          <p:cNvPr id="7" name="TextBox 6">
            <a:extLst>
              <a:ext uri="{FF2B5EF4-FFF2-40B4-BE49-F238E27FC236}">
                <a16:creationId xmlns:a16="http://schemas.microsoft.com/office/drawing/2014/main" id="{2EBA78F2-4740-9845-990C-49E113395480}"/>
              </a:ext>
            </a:extLst>
          </p:cNvPr>
          <p:cNvSpPr txBox="1"/>
          <p:nvPr/>
        </p:nvSpPr>
        <p:spPr>
          <a:xfrm>
            <a:off x="7245626" y="5059017"/>
            <a:ext cx="1618713" cy="646331"/>
          </a:xfrm>
          <a:prstGeom prst="rect">
            <a:avLst/>
          </a:prstGeom>
          <a:noFill/>
        </p:spPr>
        <p:txBody>
          <a:bodyPr wrap="none" rtlCol="0">
            <a:spAutoFit/>
          </a:bodyPr>
          <a:lstStyle/>
          <a:p>
            <a:r>
              <a:rPr lang="en-US" dirty="0"/>
              <a:t>R-matrix poles</a:t>
            </a:r>
            <a:br>
              <a:rPr lang="en-US" dirty="0"/>
            </a:br>
            <a:r>
              <a:rPr lang="en-US" dirty="0"/>
              <a:t>only to 12 MeV</a:t>
            </a:r>
          </a:p>
        </p:txBody>
      </p:sp>
    </p:spTree>
    <p:extLst>
      <p:ext uri="{BB962C8B-B14F-4D97-AF65-F5344CB8AC3E}">
        <p14:creationId xmlns:p14="http://schemas.microsoft.com/office/powerpoint/2010/main" val="228493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01EDE8-BA3C-F44C-9986-8013E6E3798F}"/>
              </a:ext>
            </a:extLst>
          </p:cNvPr>
          <p:cNvPicPr>
            <a:picLocks noGrp="1" noChangeAspect="1"/>
          </p:cNvPicPr>
          <p:nvPr>
            <p:ph idx="1"/>
          </p:nvPr>
        </p:nvPicPr>
        <p:blipFill>
          <a:blip r:embed="rId2"/>
          <a:srcRect/>
          <a:stretch/>
        </p:blipFill>
        <p:spPr>
          <a:xfrm rot="5400000">
            <a:off x="909324" y="1077578"/>
            <a:ext cx="4530970" cy="5435219"/>
          </a:xfrm>
        </p:spPr>
      </p:pic>
      <p:sp>
        <p:nvSpPr>
          <p:cNvPr id="3" name="Title 2">
            <a:extLst>
              <a:ext uri="{FF2B5EF4-FFF2-40B4-BE49-F238E27FC236}">
                <a16:creationId xmlns:a16="http://schemas.microsoft.com/office/drawing/2014/main" id="{6717802C-577C-EA4A-96B6-81EE2ED59386}"/>
              </a:ext>
            </a:extLst>
          </p:cNvPr>
          <p:cNvSpPr>
            <a:spLocks noGrp="1"/>
          </p:cNvSpPr>
          <p:nvPr>
            <p:ph type="title"/>
          </p:nvPr>
        </p:nvSpPr>
        <p:spPr/>
        <p:txBody>
          <a:bodyPr/>
          <a:lstStyle/>
          <a:p>
            <a:r>
              <a:rPr lang="en-US" dirty="0"/>
              <a:t>Comparing width methods A and B</a:t>
            </a:r>
          </a:p>
        </p:txBody>
      </p:sp>
      <p:sp>
        <p:nvSpPr>
          <p:cNvPr id="6" name="TextBox 5">
            <a:extLst>
              <a:ext uri="{FF2B5EF4-FFF2-40B4-BE49-F238E27FC236}">
                <a16:creationId xmlns:a16="http://schemas.microsoft.com/office/drawing/2014/main" id="{7370F603-4F6A-E649-8622-E61FF92EB590}"/>
              </a:ext>
            </a:extLst>
          </p:cNvPr>
          <p:cNvSpPr txBox="1"/>
          <p:nvPr/>
        </p:nvSpPr>
        <p:spPr>
          <a:xfrm>
            <a:off x="6112565" y="1529702"/>
            <a:ext cx="2822713" cy="3785652"/>
          </a:xfrm>
          <a:prstGeom prst="rect">
            <a:avLst/>
          </a:prstGeom>
          <a:noFill/>
        </p:spPr>
        <p:txBody>
          <a:bodyPr wrap="square" rtlCol="0">
            <a:spAutoFit/>
          </a:bodyPr>
          <a:lstStyle/>
          <a:p>
            <a:r>
              <a:rPr lang="en-US" sz="1600" b="1" dirty="0"/>
              <a:t>R-matrix A method</a:t>
            </a:r>
            <a:r>
              <a:rPr lang="en-US" sz="1600" dirty="0"/>
              <a:t>: </a:t>
            </a:r>
            <a:r>
              <a:rPr lang="en-US" sz="1600" dirty="0">
                <a:latin typeface="Symbol" pitchFamily="2" charset="2"/>
              </a:rPr>
              <a:t>g</a:t>
            </a:r>
            <a:r>
              <a:rPr lang="en-US" sz="1600" dirty="0"/>
              <a:t> magnitude normal N(0,mean): Porter-T.</a:t>
            </a:r>
          </a:p>
          <a:p>
            <a:endParaRPr lang="en-US" sz="1600" dirty="0"/>
          </a:p>
          <a:p>
            <a:r>
              <a:rPr lang="en-US" sz="1600" b="1" dirty="0"/>
              <a:t>R-matrix B method</a:t>
            </a:r>
            <a:r>
              <a:rPr lang="en-US" sz="1600" dirty="0"/>
              <a:t>: </a:t>
            </a:r>
            <a:r>
              <a:rPr lang="en-US" sz="1600" dirty="0">
                <a:latin typeface="Symbol" pitchFamily="2" charset="2"/>
              </a:rPr>
              <a:t>g </a:t>
            </a:r>
            <a:r>
              <a:rPr lang="en-US" sz="1600" dirty="0"/>
              <a:t>magnitude fixed to mean, </a:t>
            </a:r>
            <a:br>
              <a:rPr lang="en-US" sz="1600" dirty="0"/>
            </a:br>
            <a:r>
              <a:rPr lang="en-US" sz="1600" dirty="0"/>
              <a:t>sign random</a:t>
            </a:r>
          </a:p>
          <a:p>
            <a:endParaRPr lang="en-US" sz="1600" dirty="0"/>
          </a:p>
          <a:p>
            <a:r>
              <a:rPr lang="en-US" sz="1600" dirty="0"/>
              <a:t>Method A gives reaction cross section nearest to that of</a:t>
            </a:r>
          </a:p>
          <a:p>
            <a:r>
              <a:rPr lang="en-US" sz="1600" dirty="0"/>
              <a:t>the optical potential.</a:t>
            </a:r>
          </a:p>
          <a:p>
            <a:endParaRPr lang="en-US" sz="1600" dirty="0"/>
          </a:p>
          <a:p>
            <a:r>
              <a:rPr lang="en-US" sz="1600" dirty="0"/>
              <a:t>But strange </a:t>
            </a:r>
            <a:r>
              <a:rPr lang="en-US" sz="1600"/>
              <a:t>short-coming </a:t>
            </a:r>
            <a:br>
              <a:rPr lang="en-US" sz="1600"/>
            </a:br>
            <a:r>
              <a:rPr lang="en-US" sz="1600"/>
              <a:t>at </a:t>
            </a:r>
            <a:r>
              <a:rPr lang="en-US" sz="1600" dirty="0"/>
              <a:t>low energies.</a:t>
            </a:r>
          </a:p>
          <a:p>
            <a:r>
              <a:rPr lang="en-US" sz="1600" dirty="0"/>
              <a:t>May be compound-elastic.</a:t>
            </a:r>
          </a:p>
        </p:txBody>
      </p:sp>
      <p:sp>
        <p:nvSpPr>
          <p:cNvPr id="7" name="TextBox 6">
            <a:extLst>
              <a:ext uri="{FF2B5EF4-FFF2-40B4-BE49-F238E27FC236}">
                <a16:creationId xmlns:a16="http://schemas.microsoft.com/office/drawing/2014/main" id="{D19050BE-DCDF-C84D-96EB-5F9631305BDC}"/>
              </a:ext>
            </a:extLst>
          </p:cNvPr>
          <p:cNvSpPr txBox="1"/>
          <p:nvPr/>
        </p:nvSpPr>
        <p:spPr>
          <a:xfrm>
            <a:off x="5128591" y="5992763"/>
            <a:ext cx="3042463" cy="369332"/>
          </a:xfrm>
          <a:prstGeom prst="rect">
            <a:avLst/>
          </a:prstGeom>
          <a:noFill/>
        </p:spPr>
        <p:txBody>
          <a:bodyPr wrap="square" rtlCol="0">
            <a:spAutoFit/>
          </a:bodyPr>
          <a:lstStyle/>
          <a:p>
            <a:r>
              <a:rPr lang="en-US" dirty="0"/>
              <a:t>R-matrix poles only to 12 MeV</a:t>
            </a:r>
          </a:p>
        </p:txBody>
      </p:sp>
    </p:spTree>
    <p:extLst>
      <p:ext uri="{BB962C8B-B14F-4D97-AF65-F5344CB8AC3E}">
        <p14:creationId xmlns:p14="http://schemas.microsoft.com/office/powerpoint/2010/main" val="358722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4181A7-B8CA-5042-BD91-26FE365EC8A2}"/>
              </a:ext>
            </a:extLst>
          </p:cNvPr>
          <p:cNvPicPr>
            <a:picLocks noGrp="1" noChangeAspect="1"/>
          </p:cNvPicPr>
          <p:nvPr>
            <p:ph idx="1"/>
          </p:nvPr>
        </p:nvPicPr>
        <p:blipFill>
          <a:blip r:embed="rId2"/>
          <a:stretch>
            <a:fillRect/>
          </a:stretch>
        </p:blipFill>
        <p:spPr>
          <a:xfrm rot="5400000">
            <a:off x="3564006" y="533601"/>
            <a:ext cx="4313736" cy="6267731"/>
          </a:xfrm>
        </p:spPr>
      </p:pic>
      <p:sp>
        <p:nvSpPr>
          <p:cNvPr id="3" name="Title 2">
            <a:extLst>
              <a:ext uri="{FF2B5EF4-FFF2-40B4-BE49-F238E27FC236}">
                <a16:creationId xmlns:a16="http://schemas.microsoft.com/office/drawing/2014/main" id="{C9921A69-111A-5A42-B012-0672FC26E5D1}"/>
              </a:ext>
            </a:extLst>
          </p:cNvPr>
          <p:cNvSpPr>
            <a:spLocks noGrp="1"/>
          </p:cNvSpPr>
          <p:nvPr>
            <p:ph type="title"/>
          </p:nvPr>
        </p:nvSpPr>
        <p:spPr>
          <a:xfrm>
            <a:off x="457200" y="229448"/>
            <a:ext cx="8229600" cy="1008771"/>
          </a:xfrm>
        </p:spPr>
        <p:txBody>
          <a:bodyPr/>
          <a:lstStyle/>
          <a:p>
            <a:r>
              <a:rPr lang="en-US" dirty="0"/>
              <a:t>Channel Comparisons: HF and full R-matrix (A,B)</a:t>
            </a:r>
            <a:br>
              <a:rPr lang="en-US" dirty="0"/>
            </a:br>
            <a:r>
              <a:rPr lang="en-US" dirty="0"/>
              <a:t>  - (</a:t>
            </a:r>
            <a:r>
              <a:rPr lang="en-US" dirty="0" err="1"/>
              <a:t>n,</a:t>
            </a:r>
            <a:r>
              <a:rPr lang="en-US" dirty="0" err="1">
                <a:latin typeface="Symbol" pitchFamily="2" charset="2"/>
              </a:rPr>
              <a:t>a</a:t>
            </a:r>
            <a:r>
              <a:rPr lang="en-US" dirty="0"/>
              <a:t>) channel</a:t>
            </a:r>
          </a:p>
        </p:txBody>
      </p:sp>
      <p:sp>
        <p:nvSpPr>
          <p:cNvPr id="6" name="TextBox 5">
            <a:extLst>
              <a:ext uri="{FF2B5EF4-FFF2-40B4-BE49-F238E27FC236}">
                <a16:creationId xmlns:a16="http://schemas.microsoft.com/office/drawing/2014/main" id="{123A2E48-8F61-844F-BCA1-B10697E2A435}"/>
              </a:ext>
            </a:extLst>
          </p:cNvPr>
          <p:cNvSpPr txBox="1"/>
          <p:nvPr/>
        </p:nvSpPr>
        <p:spPr>
          <a:xfrm>
            <a:off x="289260" y="1510598"/>
            <a:ext cx="2239139" cy="4801314"/>
          </a:xfrm>
          <a:prstGeom prst="rect">
            <a:avLst/>
          </a:prstGeom>
          <a:noFill/>
        </p:spPr>
        <p:txBody>
          <a:bodyPr wrap="none" rtlCol="0">
            <a:spAutoFit/>
          </a:bodyPr>
          <a:lstStyle/>
          <a:p>
            <a:r>
              <a:rPr lang="en-US" dirty="0"/>
              <a:t>Most accurate </a:t>
            </a:r>
          </a:p>
          <a:p>
            <a:r>
              <a:rPr lang="en-US" dirty="0"/>
              <a:t>are expected to be</a:t>
            </a:r>
            <a:br>
              <a:rPr lang="en-US" dirty="0"/>
            </a:br>
            <a:r>
              <a:rPr lang="en-US" dirty="0"/>
              <a:t>HF+WFC and </a:t>
            </a:r>
            <a:br>
              <a:rPr lang="en-US" dirty="0"/>
            </a:br>
            <a:r>
              <a:rPr lang="en-US" dirty="0"/>
              <a:t>Ap methods.</a:t>
            </a:r>
          </a:p>
          <a:p>
            <a:endParaRPr lang="en-US" dirty="0"/>
          </a:p>
          <a:p>
            <a:r>
              <a:rPr lang="en-US" dirty="0"/>
              <a:t>These two (blue and</a:t>
            </a:r>
            <a:br>
              <a:rPr lang="en-US" dirty="0"/>
            </a:br>
            <a:r>
              <a:rPr lang="en-US" dirty="0"/>
              <a:t>black-dashed) agree </a:t>
            </a:r>
            <a:br>
              <a:rPr lang="en-US" dirty="0"/>
            </a:br>
            <a:r>
              <a:rPr lang="en-US" dirty="0"/>
              <a:t>the best, at least</a:t>
            </a:r>
            <a:br>
              <a:rPr lang="en-US" dirty="0"/>
            </a:br>
            <a:r>
              <a:rPr lang="en-US" dirty="0"/>
              <a:t>up to ~ 5 MeV.</a:t>
            </a:r>
          </a:p>
          <a:p>
            <a:endParaRPr lang="en-US" dirty="0"/>
          </a:p>
          <a:p>
            <a:r>
              <a:rPr lang="en-US" dirty="0"/>
              <a:t>R-matrix A method:</a:t>
            </a:r>
          </a:p>
          <a:p>
            <a:r>
              <a:rPr lang="en-US" dirty="0">
                <a:latin typeface="Symbol" pitchFamily="2" charset="2"/>
              </a:rPr>
              <a:t>g</a:t>
            </a:r>
            <a:r>
              <a:rPr lang="en-US" dirty="0"/>
              <a:t> magnitude normal</a:t>
            </a:r>
            <a:br>
              <a:rPr lang="en-US" dirty="0"/>
            </a:br>
            <a:r>
              <a:rPr lang="en-US" dirty="0"/>
              <a:t>N(0,mean): Porter-T.</a:t>
            </a:r>
          </a:p>
          <a:p>
            <a:endParaRPr lang="en-US" dirty="0"/>
          </a:p>
          <a:p>
            <a:r>
              <a:rPr lang="en-US" dirty="0"/>
              <a:t>R-matrix B method:</a:t>
            </a:r>
          </a:p>
          <a:p>
            <a:r>
              <a:rPr lang="en-US" dirty="0">
                <a:latin typeface="Symbol" pitchFamily="2" charset="2"/>
              </a:rPr>
              <a:t>g </a:t>
            </a:r>
            <a:r>
              <a:rPr lang="en-US" dirty="0"/>
              <a:t>magnitude fixed</a:t>
            </a:r>
            <a:br>
              <a:rPr lang="en-US" dirty="0"/>
            </a:br>
            <a:r>
              <a:rPr lang="en-US" dirty="0"/>
              <a:t>to mean, sign random</a:t>
            </a:r>
          </a:p>
        </p:txBody>
      </p:sp>
    </p:spTree>
    <p:extLst>
      <p:ext uri="{BB962C8B-B14F-4D97-AF65-F5344CB8AC3E}">
        <p14:creationId xmlns:p14="http://schemas.microsoft.com/office/powerpoint/2010/main" val="151205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200EB-AD81-A44D-99C2-A0880756061E}"/>
              </a:ext>
            </a:extLst>
          </p:cNvPr>
          <p:cNvSpPr>
            <a:spLocks noGrp="1"/>
          </p:cNvSpPr>
          <p:nvPr>
            <p:ph idx="1"/>
          </p:nvPr>
        </p:nvSpPr>
        <p:spPr/>
        <p:txBody>
          <a:bodyPr/>
          <a:lstStyle/>
          <a:p>
            <a:r>
              <a:rPr lang="en-US" dirty="0"/>
              <a:t>Neutrons + </a:t>
            </a:r>
            <a:r>
              <a:rPr lang="en-US" baseline="30000" dirty="0"/>
              <a:t>14</a:t>
            </a:r>
            <a:r>
              <a:rPr lang="en-US" dirty="0"/>
              <a:t>N reactions as a test case</a:t>
            </a:r>
          </a:p>
          <a:p>
            <a:r>
              <a:rPr lang="en-US" dirty="0"/>
              <a:t>Known levels and level densities</a:t>
            </a:r>
          </a:p>
          <a:p>
            <a:r>
              <a:rPr lang="en-US" dirty="0"/>
              <a:t>Going from R-matrix theory to Hauser-</a:t>
            </a:r>
            <a:r>
              <a:rPr lang="en-US" dirty="0" err="1"/>
              <a:t>Feshbach</a:t>
            </a:r>
            <a:r>
              <a:rPr lang="en-US" dirty="0"/>
              <a:t> models</a:t>
            </a:r>
          </a:p>
          <a:p>
            <a:r>
              <a:rPr lang="en-US" dirty="0"/>
              <a:t>How to check the approximation used</a:t>
            </a:r>
          </a:p>
          <a:p>
            <a:r>
              <a:rPr lang="en-US" dirty="0"/>
              <a:t>Try making R-matrix parameters to reproduce optical results, </a:t>
            </a:r>
            <a:br>
              <a:rPr lang="en-US" dirty="0"/>
            </a:br>
            <a:r>
              <a:rPr lang="en-US" dirty="0"/>
              <a:t>at least in middle range when resonances overlap more.</a:t>
            </a:r>
          </a:p>
          <a:p>
            <a:pPr marL="57150" indent="0">
              <a:buNone/>
            </a:pPr>
            <a:endParaRPr lang="en-US" dirty="0"/>
          </a:p>
        </p:txBody>
      </p:sp>
      <p:sp>
        <p:nvSpPr>
          <p:cNvPr id="2" name="Title 1">
            <a:extLst>
              <a:ext uri="{FF2B5EF4-FFF2-40B4-BE49-F238E27FC236}">
                <a16:creationId xmlns:a16="http://schemas.microsoft.com/office/drawing/2014/main" id="{E304B71B-6D01-794B-9250-3915D9F7BF89}"/>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185270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4181A7-B8CA-5042-BD91-26FE365EC8A2}"/>
              </a:ext>
            </a:extLst>
          </p:cNvPr>
          <p:cNvPicPr>
            <a:picLocks noGrp="1" noChangeAspect="1"/>
          </p:cNvPicPr>
          <p:nvPr>
            <p:ph idx="1"/>
          </p:nvPr>
        </p:nvPicPr>
        <p:blipFill>
          <a:blip r:embed="rId2"/>
          <a:srcRect/>
          <a:stretch/>
        </p:blipFill>
        <p:spPr>
          <a:xfrm rot="5400000">
            <a:off x="3062067" y="1039236"/>
            <a:ext cx="4745866" cy="5509685"/>
          </a:xfrm>
        </p:spPr>
      </p:pic>
      <p:sp>
        <p:nvSpPr>
          <p:cNvPr id="3" name="Title 2">
            <a:extLst>
              <a:ext uri="{FF2B5EF4-FFF2-40B4-BE49-F238E27FC236}">
                <a16:creationId xmlns:a16="http://schemas.microsoft.com/office/drawing/2014/main" id="{C9921A69-111A-5A42-B012-0672FC26E5D1}"/>
              </a:ext>
            </a:extLst>
          </p:cNvPr>
          <p:cNvSpPr>
            <a:spLocks noGrp="1"/>
          </p:cNvSpPr>
          <p:nvPr>
            <p:ph type="title"/>
          </p:nvPr>
        </p:nvSpPr>
        <p:spPr>
          <a:xfrm>
            <a:off x="457200" y="229448"/>
            <a:ext cx="8229600" cy="1008771"/>
          </a:xfrm>
        </p:spPr>
        <p:txBody>
          <a:bodyPr/>
          <a:lstStyle/>
          <a:p>
            <a:r>
              <a:rPr lang="en-US" dirty="0"/>
              <a:t>Channel Comparisons: HF and full R-matrix (A,B)</a:t>
            </a:r>
            <a:br>
              <a:rPr lang="en-US" dirty="0"/>
            </a:br>
            <a:r>
              <a:rPr lang="en-US" dirty="0"/>
              <a:t>  - (n,n</a:t>
            </a:r>
            <a:r>
              <a:rPr lang="en-US" baseline="-25000" dirty="0"/>
              <a:t>2</a:t>
            </a:r>
            <a:r>
              <a:rPr lang="en-US" dirty="0"/>
              <a:t>) channel</a:t>
            </a:r>
          </a:p>
        </p:txBody>
      </p:sp>
      <p:sp>
        <p:nvSpPr>
          <p:cNvPr id="6" name="TextBox 5">
            <a:extLst>
              <a:ext uri="{FF2B5EF4-FFF2-40B4-BE49-F238E27FC236}">
                <a16:creationId xmlns:a16="http://schemas.microsoft.com/office/drawing/2014/main" id="{123A2E48-8F61-844F-BCA1-B10697E2A435}"/>
              </a:ext>
            </a:extLst>
          </p:cNvPr>
          <p:cNvSpPr txBox="1"/>
          <p:nvPr/>
        </p:nvSpPr>
        <p:spPr>
          <a:xfrm>
            <a:off x="289261" y="1510598"/>
            <a:ext cx="2106070" cy="3693319"/>
          </a:xfrm>
          <a:prstGeom prst="rect">
            <a:avLst/>
          </a:prstGeom>
          <a:noFill/>
        </p:spPr>
        <p:txBody>
          <a:bodyPr wrap="square" rtlCol="0">
            <a:spAutoFit/>
          </a:bodyPr>
          <a:lstStyle/>
          <a:p>
            <a:r>
              <a:rPr lang="en-US" dirty="0"/>
              <a:t>Most accurate </a:t>
            </a:r>
          </a:p>
          <a:p>
            <a:r>
              <a:rPr lang="en-US" dirty="0"/>
              <a:t>are expected to be</a:t>
            </a:r>
            <a:br>
              <a:rPr lang="en-US" dirty="0"/>
            </a:br>
            <a:r>
              <a:rPr lang="en-US" dirty="0"/>
              <a:t>HF+WFC and </a:t>
            </a:r>
            <a:br>
              <a:rPr lang="en-US" dirty="0"/>
            </a:br>
            <a:r>
              <a:rPr lang="en-US" dirty="0"/>
              <a:t>Ap methods.</a:t>
            </a:r>
          </a:p>
          <a:p>
            <a:endParaRPr lang="en-US" dirty="0"/>
          </a:p>
          <a:p>
            <a:r>
              <a:rPr lang="en-US" dirty="0"/>
              <a:t>HF and Ap methods</a:t>
            </a:r>
            <a:br>
              <a:rPr lang="en-US" dirty="0"/>
            </a:br>
            <a:r>
              <a:rPr lang="en-US" dirty="0"/>
              <a:t>(blue and black) agree the best, at least up to ~ 7 MeV.</a:t>
            </a:r>
          </a:p>
          <a:p>
            <a:endParaRPr lang="en-US" dirty="0"/>
          </a:p>
          <a:p>
            <a:r>
              <a:rPr lang="en-US" dirty="0"/>
              <a:t>WFC does not have</a:t>
            </a:r>
            <a:br>
              <a:rPr lang="en-US" dirty="0"/>
            </a:br>
            <a:r>
              <a:rPr lang="en-US" dirty="0"/>
              <a:t>large effects here.</a:t>
            </a:r>
          </a:p>
          <a:p>
            <a:endParaRPr lang="en-US" dirty="0"/>
          </a:p>
        </p:txBody>
      </p:sp>
    </p:spTree>
    <p:extLst>
      <p:ext uri="{BB962C8B-B14F-4D97-AF65-F5344CB8AC3E}">
        <p14:creationId xmlns:p14="http://schemas.microsoft.com/office/powerpoint/2010/main" val="68945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3F03D83-CA33-C74D-B939-44B8CF609189}"/>
                  </a:ext>
                </a:extLst>
              </p:cNvPr>
              <p:cNvSpPr>
                <a:spLocks noGrp="1"/>
              </p:cNvSpPr>
              <p:nvPr>
                <p:ph idx="1"/>
              </p:nvPr>
            </p:nvSpPr>
            <p:spPr/>
            <p:txBody>
              <a:bodyPr/>
              <a:lstStyle/>
              <a:p>
                <a:r>
                  <a:rPr lang="en-US" dirty="0"/>
                  <a:t>Possible to compare full R-matrix and Hauser-</a:t>
                </a:r>
                <a:r>
                  <a:rPr lang="en-US" dirty="0" err="1"/>
                  <a:t>Feshbach</a:t>
                </a:r>
                <a:r>
                  <a:rPr lang="en-US" dirty="0"/>
                  <a:t> models in transition region of unresolved resonances</a:t>
                </a:r>
              </a:p>
              <a:p>
                <a:r>
                  <a:rPr lang="en-US" dirty="0"/>
                  <a:t>Necessary to include all excited residual states up to incident energy.  This is well-known for HF, but not so well for R-matrix. (Needed anyway to predict gamma production cross-sections)</a:t>
                </a:r>
              </a:p>
              <a:p>
                <a:r>
                  <a:rPr lang="en-US" dirty="0"/>
                  <a:t>Makes large R-matrix model: I use tensorflow of GPUs.</a:t>
                </a:r>
              </a:p>
              <a:p>
                <a:r>
                  <a:rPr lang="en-US" dirty="0"/>
                  <a:t>Demonstrate best comparison agreements when including</a:t>
                </a:r>
              </a:p>
              <a:p>
                <a:pPr lvl="1"/>
                <a:r>
                  <a:rPr lang="en-US" dirty="0"/>
                  <a:t>Width-fluctuation corrections in HF (up to higher energies)</a:t>
                </a:r>
              </a:p>
              <a:p>
                <a:pPr lvl="1"/>
                <a:r>
                  <a:rPr lang="en-US" dirty="0"/>
                  <a:t>Full Porter-Thomas statistics of reduced width amplitudes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𝑝</m:t>
                        </m:r>
                        <m:r>
                          <a:rPr lang="en-US" b="0" i="1" smtClean="0">
                            <a:latin typeface="Cambria Math" panose="02040503050406030204" pitchFamily="18" charset="0"/>
                          </a:rPr>
                          <m:t>𝛼</m:t>
                        </m:r>
                      </m:sub>
                    </m:sSub>
                  </m:oMath>
                </a14:m>
                <a:r>
                  <a:rPr lang="en-US" dirty="0"/>
                  <a:t>.</a:t>
                </a:r>
              </a:p>
              <a:p>
                <a:r>
                  <a:rPr lang="en-US" dirty="0"/>
                  <a:t>These are well known for high-A targets, but here for N15 too.</a:t>
                </a:r>
              </a:p>
            </p:txBody>
          </p:sp>
        </mc:Choice>
        <mc:Fallback xmlns="">
          <p:sp>
            <p:nvSpPr>
              <p:cNvPr id="2" name="Content Placeholder 1">
                <a:extLst>
                  <a:ext uri="{FF2B5EF4-FFF2-40B4-BE49-F238E27FC236}">
                    <a16:creationId xmlns:a16="http://schemas.microsoft.com/office/drawing/2014/main" id="{73F03D83-CA33-C74D-B939-44B8CF609189}"/>
                  </a:ext>
                </a:extLst>
              </p:cNvPr>
              <p:cNvSpPr>
                <a:spLocks noGrp="1" noRot="1" noChangeAspect="1" noMove="1" noResize="1" noEditPoints="1" noAdjustHandles="1" noChangeArrowheads="1" noChangeShapeType="1" noTextEdit="1"/>
              </p:cNvSpPr>
              <p:nvPr>
                <p:ph idx="1"/>
              </p:nvPr>
            </p:nvSpPr>
            <p:spPr>
              <a:blipFill>
                <a:blip r:embed="rId2"/>
                <a:stretch>
                  <a:fillRect l="-1235" t="-1809" r="-108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11A6AA1-5B0F-C649-89FA-F4B283A3B9E6}"/>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982760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4527171"/>
            <a:ext cx="4399351" cy="1569660"/>
          </a:xfrm>
          <a:prstGeom prst="rect">
            <a:avLst/>
          </a:prstGeom>
        </p:spPr>
        <p:txBody>
          <a:bodyPr wrap="square" anchor="b" anchorCtr="0">
            <a:spAutoFit/>
          </a:bodyPr>
          <a:lstStyle/>
          <a:p>
            <a:r>
              <a:rPr lang="en-US" sz="800" b="1" dirty="0">
                <a:solidFill>
                  <a:schemeClr val="bg1"/>
                </a:solidFill>
              </a:rPr>
              <a:t>Disclaimer</a:t>
            </a:r>
          </a:p>
          <a:p>
            <a:r>
              <a:rPr lang="en-US" sz="800" dirty="0">
                <a:solidFill>
                  <a:schemeClr val="bg1"/>
                </a:solidFill>
              </a:rPr>
              <a:t>This document was prepared as an account of work sponsored by an agency of the United States government. Neither the United States government nor Lawrence Livermore National Security, LLC, nor any of their employees makes any warranty, expressed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Lawrence Livermore National Security, LLC. The views and opinions of authors expressed herein do not necessarily state or reflect those of the United States government or Lawrence Livermore National Security, LLC, and shall not be used for advertising or product endorsement purposes.</a:t>
            </a:r>
            <a:endParaRPr lang="en-US" sz="1050" b="0" i="0" dirty="0">
              <a:solidFill>
                <a:schemeClr val="bg1"/>
              </a:solidFill>
              <a:effectLst/>
              <a:latin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E149E5-355D-FA4D-9DFA-C0ED54E297B2}"/>
              </a:ext>
            </a:extLst>
          </p:cNvPr>
          <p:cNvSpPr>
            <a:spLocks noGrp="1"/>
          </p:cNvSpPr>
          <p:nvPr>
            <p:ph idx="1"/>
          </p:nvPr>
        </p:nvSpPr>
        <p:spPr>
          <a:xfrm>
            <a:off x="357809" y="1431585"/>
            <a:ext cx="2503005" cy="4906889"/>
          </a:xfrm>
        </p:spPr>
        <p:txBody>
          <a:bodyPr>
            <a:normAutofit lnSpcReduction="10000"/>
          </a:bodyPr>
          <a:lstStyle/>
          <a:p>
            <a:r>
              <a:rPr lang="en-US" dirty="0"/>
              <a:t>Known levels from RIPL3:</a:t>
            </a:r>
          </a:p>
          <a:p>
            <a:r>
              <a:rPr lang="en-US" baseline="30000" dirty="0"/>
              <a:t>15</a:t>
            </a:r>
            <a:r>
              <a:rPr lang="en-US" dirty="0"/>
              <a:t>N* levels for incident neutrons</a:t>
            </a:r>
          </a:p>
          <a:p>
            <a:r>
              <a:rPr lang="en-US" dirty="0"/>
              <a:t>n, p and </a:t>
            </a:r>
            <a:r>
              <a:rPr lang="en-US" dirty="0">
                <a:latin typeface="Symbol" pitchFamily="2" charset="2"/>
              </a:rPr>
              <a:t>a</a:t>
            </a:r>
            <a:r>
              <a:rPr lang="en-US" dirty="0"/>
              <a:t> channels near.</a:t>
            </a:r>
          </a:p>
          <a:p>
            <a:r>
              <a:rPr lang="en-US" dirty="0"/>
              <a:t>Many gamma decays from excited states.</a:t>
            </a:r>
          </a:p>
          <a:p>
            <a:r>
              <a:rPr lang="en-US" dirty="0"/>
              <a:t>Needs a new </a:t>
            </a:r>
            <a:br>
              <a:rPr lang="en-US" dirty="0"/>
            </a:br>
            <a:r>
              <a:rPr lang="en-US" dirty="0"/>
              <a:t>evaluation!</a:t>
            </a:r>
          </a:p>
          <a:p>
            <a:endParaRPr lang="en-US" dirty="0"/>
          </a:p>
          <a:p>
            <a:endParaRPr lang="en-US" dirty="0"/>
          </a:p>
        </p:txBody>
      </p:sp>
      <p:sp>
        <p:nvSpPr>
          <p:cNvPr id="3" name="Title 2">
            <a:extLst>
              <a:ext uri="{FF2B5EF4-FFF2-40B4-BE49-F238E27FC236}">
                <a16:creationId xmlns:a16="http://schemas.microsoft.com/office/drawing/2014/main" id="{1108D4E8-AFB9-4642-B1BB-57CADB5368A5}"/>
              </a:ext>
            </a:extLst>
          </p:cNvPr>
          <p:cNvSpPr>
            <a:spLocks noGrp="1"/>
          </p:cNvSpPr>
          <p:nvPr>
            <p:ph type="title"/>
          </p:nvPr>
        </p:nvSpPr>
        <p:spPr/>
        <p:txBody>
          <a:bodyPr/>
          <a:lstStyle/>
          <a:p>
            <a:r>
              <a:rPr lang="en-US" dirty="0"/>
              <a:t>Known levels in n+N14 = N15* reactions</a:t>
            </a:r>
          </a:p>
        </p:txBody>
      </p:sp>
      <p:pic>
        <p:nvPicPr>
          <p:cNvPr id="5" name="Picture 4">
            <a:extLst>
              <a:ext uri="{FF2B5EF4-FFF2-40B4-BE49-F238E27FC236}">
                <a16:creationId xmlns:a16="http://schemas.microsoft.com/office/drawing/2014/main" id="{65CF6722-7E0D-D44A-8366-7B9F7E4732D9}"/>
              </a:ext>
            </a:extLst>
          </p:cNvPr>
          <p:cNvPicPr>
            <a:picLocks noChangeAspect="1"/>
          </p:cNvPicPr>
          <p:nvPr/>
        </p:nvPicPr>
        <p:blipFill>
          <a:blip r:embed="rId2"/>
          <a:stretch>
            <a:fillRect/>
          </a:stretch>
        </p:blipFill>
        <p:spPr>
          <a:xfrm>
            <a:off x="3079474" y="1333016"/>
            <a:ext cx="6064526" cy="4416219"/>
          </a:xfrm>
          <a:prstGeom prst="rect">
            <a:avLst/>
          </a:prstGeom>
        </p:spPr>
      </p:pic>
    </p:spTree>
    <p:extLst>
      <p:ext uri="{BB962C8B-B14F-4D97-AF65-F5344CB8AC3E}">
        <p14:creationId xmlns:p14="http://schemas.microsoft.com/office/powerpoint/2010/main" val="264466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E58487-6116-D94B-A196-ADB96373EB2E}"/>
              </a:ext>
            </a:extLst>
          </p:cNvPr>
          <p:cNvSpPr>
            <a:spLocks noGrp="1"/>
          </p:cNvSpPr>
          <p:nvPr>
            <p:ph type="title"/>
          </p:nvPr>
        </p:nvSpPr>
        <p:spPr/>
        <p:txBody>
          <a:bodyPr/>
          <a:lstStyle/>
          <a:p>
            <a:r>
              <a:rPr lang="en-US" dirty="0"/>
              <a:t>Neutron ‘total cross-section’ data from EXFOR</a:t>
            </a:r>
          </a:p>
        </p:txBody>
      </p:sp>
      <p:pic>
        <p:nvPicPr>
          <p:cNvPr id="16" name="Content Placeholder 15">
            <a:extLst>
              <a:ext uri="{FF2B5EF4-FFF2-40B4-BE49-F238E27FC236}">
                <a16:creationId xmlns:a16="http://schemas.microsoft.com/office/drawing/2014/main" id="{B1A30038-C9D3-6D43-9DF2-BCBD167BFDF1}"/>
              </a:ext>
            </a:extLst>
          </p:cNvPr>
          <p:cNvPicPr>
            <a:picLocks noGrp="1" noChangeAspect="1"/>
          </p:cNvPicPr>
          <p:nvPr>
            <p:ph idx="1"/>
          </p:nvPr>
        </p:nvPicPr>
        <p:blipFill>
          <a:blip r:embed="rId2"/>
          <a:stretch>
            <a:fillRect/>
          </a:stretch>
        </p:blipFill>
        <p:spPr>
          <a:xfrm>
            <a:off x="347870" y="1436688"/>
            <a:ext cx="8469453" cy="2479675"/>
          </a:xfrm>
        </p:spPr>
      </p:pic>
      <p:sp>
        <p:nvSpPr>
          <p:cNvPr id="14" name="Content Placeholder 13">
            <a:extLst>
              <a:ext uri="{FF2B5EF4-FFF2-40B4-BE49-F238E27FC236}">
                <a16:creationId xmlns:a16="http://schemas.microsoft.com/office/drawing/2014/main" id="{8E69AC94-384A-EA46-B4DD-0E8E969952F3}"/>
              </a:ext>
            </a:extLst>
          </p:cNvPr>
          <p:cNvSpPr>
            <a:spLocks noGrp="1"/>
          </p:cNvSpPr>
          <p:nvPr>
            <p:ph idx="10"/>
          </p:nvPr>
        </p:nvSpPr>
        <p:spPr>
          <a:xfrm>
            <a:off x="465824" y="4393096"/>
            <a:ext cx="8469453" cy="1925124"/>
          </a:xfrm>
        </p:spPr>
        <p:txBody>
          <a:bodyPr/>
          <a:lstStyle/>
          <a:p>
            <a:r>
              <a:rPr lang="en-US" dirty="0"/>
              <a:t>Pronounced resonances &lt; 4 MeV.</a:t>
            </a:r>
          </a:p>
          <a:p>
            <a:r>
              <a:rPr lang="en-US" dirty="0"/>
              <a:t>Smoother &gt; 4 MeV: unresolved resonances with higher densities</a:t>
            </a:r>
          </a:p>
          <a:p>
            <a:r>
              <a:rPr lang="en-US" dirty="0"/>
              <a:t>Cannot search to </a:t>
            </a:r>
            <a:r>
              <a:rPr lang="en-US"/>
              <a:t>fit individual resonances </a:t>
            </a:r>
            <a:r>
              <a:rPr lang="en-US" dirty="0"/>
              <a:t>to this data &gt; 4 MeV.</a:t>
            </a:r>
          </a:p>
        </p:txBody>
      </p:sp>
      <p:sp>
        <p:nvSpPr>
          <p:cNvPr id="19" name="TextBox 18">
            <a:extLst>
              <a:ext uri="{FF2B5EF4-FFF2-40B4-BE49-F238E27FC236}">
                <a16:creationId xmlns:a16="http://schemas.microsoft.com/office/drawing/2014/main" id="{A09E96AF-8FBB-1748-A5D3-104CA856AE0E}"/>
              </a:ext>
            </a:extLst>
          </p:cNvPr>
          <p:cNvSpPr txBox="1"/>
          <p:nvPr/>
        </p:nvSpPr>
        <p:spPr>
          <a:xfrm>
            <a:off x="6251713" y="3756992"/>
            <a:ext cx="2398605" cy="369332"/>
          </a:xfrm>
          <a:prstGeom prst="rect">
            <a:avLst/>
          </a:prstGeom>
          <a:noFill/>
        </p:spPr>
        <p:txBody>
          <a:bodyPr wrap="none" rtlCol="0">
            <a:spAutoFit/>
          </a:bodyPr>
          <a:lstStyle/>
          <a:p>
            <a:r>
              <a:rPr lang="en-US" dirty="0"/>
              <a:t>Line from ENDF/B-VIII.0</a:t>
            </a:r>
          </a:p>
        </p:txBody>
      </p:sp>
    </p:spTree>
    <p:extLst>
      <p:ext uri="{BB962C8B-B14F-4D97-AF65-F5344CB8AC3E}">
        <p14:creationId xmlns:p14="http://schemas.microsoft.com/office/powerpoint/2010/main" val="40493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DE3FB5B-224F-9648-8014-EC0BE1669419}"/>
              </a:ext>
            </a:extLst>
          </p:cNvPr>
          <p:cNvPicPr>
            <a:picLocks noGrp="1" noChangeAspect="1"/>
          </p:cNvPicPr>
          <p:nvPr>
            <p:ph idx="1"/>
          </p:nvPr>
        </p:nvPicPr>
        <p:blipFill>
          <a:blip r:embed="rId2"/>
          <a:stretch>
            <a:fillRect/>
          </a:stretch>
        </p:blipFill>
        <p:spPr>
          <a:xfrm rot="5400000">
            <a:off x="1361519" y="1055495"/>
            <a:ext cx="4792426" cy="5584308"/>
          </a:xfrm>
        </p:spPr>
      </p:pic>
      <p:sp>
        <p:nvSpPr>
          <p:cNvPr id="2" name="Title 1">
            <a:extLst>
              <a:ext uri="{FF2B5EF4-FFF2-40B4-BE49-F238E27FC236}">
                <a16:creationId xmlns:a16="http://schemas.microsoft.com/office/drawing/2014/main" id="{6B1E045B-492E-1E49-9AB7-9310E4547903}"/>
              </a:ext>
            </a:extLst>
          </p:cNvPr>
          <p:cNvSpPr>
            <a:spLocks noGrp="1"/>
          </p:cNvSpPr>
          <p:nvPr>
            <p:ph type="title"/>
          </p:nvPr>
        </p:nvSpPr>
        <p:spPr/>
        <p:txBody>
          <a:bodyPr/>
          <a:lstStyle/>
          <a:p>
            <a:r>
              <a:rPr lang="en-US" dirty="0"/>
              <a:t>Level Densities: levels per MeV </a:t>
            </a:r>
          </a:p>
        </p:txBody>
      </p:sp>
      <p:sp>
        <p:nvSpPr>
          <p:cNvPr id="6" name="TextBox 5">
            <a:extLst>
              <a:ext uri="{FF2B5EF4-FFF2-40B4-BE49-F238E27FC236}">
                <a16:creationId xmlns:a16="http://schemas.microsoft.com/office/drawing/2014/main" id="{956D0495-94A6-6945-8D02-CBBD2C512264}"/>
              </a:ext>
            </a:extLst>
          </p:cNvPr>
          <p:cNvSpPr txBox="1"/>
          <p:nvPr/>
        </p:nvSpPr>
        <p:spPr>
          <a:xfrm>
            <a:off x="7265504" y="2474843"/>
            <a:ext cx="1553567" cy="923330"/>
          </a:xfrm>
          <a:prstGeom prst="rect">
            <a:avLst/>
          </a:prstGeom>
          <a:noFill/>
        </p:spPr>
        <p:txBody>
          <a:bodyPr wrap="none" rtlCol="0">
            <a:spAutoFit/>
          </a:bodyPr>
          <a:lstStyle/>
          <a:p>
            <a:r>
              <a:rPr lang="en-US" dirty="0"/>
              <a:t>RIPL3 levels</a:t>
            </a:r>
          </a:p>
          <a:p>
            <a:r>
              <a:rPr lang="en-US" dirty="0"/>
              <a:t>for N15* as on</a:t>
            </a:r>
            <a:br>
              <a:rPr lang="en-US" dirty="0"/>
            </a:br>
            <a:r>
              <a:rPr lang="en-US" dirty="0"/>
              <a:t>level diagram.</a:t>
            </a:r>
          </a:p>
        </p:txBody>
      </p:sp>
    </p:spTree>
    <p:extLst>
      <p:ext uri="{BB962C8B-B14F-4D97-AF65-F5344CB8AC3E}">
        <p14:creationId xmlns:p14="http://schemas.microsoft.com/office/powerpoint/2010/main" val="46048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BE6BBFE-BD5B-6844-BFEB-5B5D70A9DBD6}"/>
                  </a:ext>
                </a:extLst>
              </p:cNvPr>
              <p:cNvSpPr>
                <a:spLocks noGrp="1"/>
              </p:cNvSpPr>
              <p:nvPr>
                <p:ph idx="1"/>
              </p:nvPr>
            </p:nvSpPr>
            <p:spPr/>
            <p:txBody>
              <a:bodyPr>
                <a:normAutofit/>
              </a:bodyPr>
              <a:lstStyle/>
              <a:p>
                <a:pPr marL="514350" indent="-457200">
                  <a:buFont typeface="+mj-lt"/>
                  <a:buAutoNum type="arabicPeriod"/>
                </a:pPr>
                <a:r>
                  <a:rPr lang="en-US" dirty="0"/>
                  <a:t>Diagonalize Hamiltonian inside R-matrix radius </a:t>
                </a:r>
                <a14:m>
                  <m:oMath xmlns:m="http://schemas.openxmlformats.org/officeDocument/2006/math">
                    <m:r>
                      <a:rPr lang="en-US" i="1">
                        <a:latin typeface="Cambria Math" panose="02040503050406030204" pitchFamily="18" charset="0"/>
                      </a:rPr>
                      <m:t>𝑎</m:t>
                    </m:r>
                  </m:oMath>
                </a14:m>
                <a:endParaRPr lang="en-US" dirty="0"/>
              </a:p>
              <a:p>
                <a:pPr marL="857250" lvl="1" indent="-457200"/>
                <a:r>
                  <a:rPr lang="en-US" dirty="0"/>
                  <a:t>(with fixed </a:t>
                </a:r>
                <a14:m>
                  <m:oMath xmlns:m="http://schemas.openxmlformats.org/officeDocument/2006/math">
                    <m:r>
                      <a:rPr lang="en-US" b="0" i="1" smtClean="0">
                        <a:latin typeface="Cambria Math" panose="02040503050406030204" pitchFamily="18" charset="0"/>
                      </a:rPr>
                      <m:t>𝜓</m:t>
                    </m:r>
                    <m:r>
                      <a:rPr lang="en-US" b="0" i="1" smtClean="0">
                        <a:latin typeface="Cambria Math" panose="02040503050406030204" pitchFamily="18" charset="0"/>
                      </a:rPr>
                      <m:t>/</m:t>
                    </m:r>
                    <m:r>
                      <a:rPr lang="en-US" b="0" i="1" smtClean="0">
                        <a:latin typeface="Cambria Math" panose="02040503050406030204" pitchFamily="18" charset="0"/>
                      </a:rPr>
                      <m:t>𝜓</m:t>
                    </m:r>
                    <m:r>
                      <a:rPr lang="en-US" b="0" i="1" smtClean="0">
                        <a:latin typeface="Cambria Math" panose="02040503050406030204" pitchFamily="18" charset="0"/>
                      </a:rPr>
                      <m:t>′</m:t>
                    </m:r>
                  </m:oMath>
                </a14:m>
                <a:r>
                  <a:rPr lang="en-US" dirty="0"/>
                  <a:t> to make orthonormal basis).</a:t>
                </a:r>
              </a:p>
              <a:p>
                <a:pPr marL="514350" indent="-457200">
                  <a:buFont typeface="+mj-lt"/>
                  <a:buAutoNum type="arabicPeriod"/>
                </a:pPr>
                <a:r>
                  <a:rPr lang="en-US" dirty="0"/>
                  <a:t>Energy eigenvalues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𝑝</m:t>
                        </m:r>
                      </m:sub>
                    </m:sSub>
                  </m:oMath>
                </a14:m>
                <a:r>
                  <a:rPr lang="en-US" dirty="0"/>
                  <a:t> for level </a:t>
                </a:r>
                <a14:m>
                  <m:oMath xmlns:m="http://schemas.openxmlformats.org/officeDocument/2006/math">
                    <m:r>
                      <a:rPr lang="en-US" i="1" dirty="0" smtClean="0">
                        <a:latin typeface="Cambria Math" panose="02040503050406030204" pitchFamily="18" charset="0"/>
                      </a:rPr>
                      <m:t>𝑝</m:t>
                    </m:r>
                  </m:oMath>
                </a14:m>
                <a:r>
                  <a:rPr lang="en-US" dirty="0"/>
                  <a:t>.</a:t>
                </a:r>
              </a:p>
              <a:p>
                <a:pPr marL="514350" indent="-457200">
                  <a:buFont typeface="+mj-lt"/>
                  <a:buAutoNum type="arabicPeriod"/>
                </a:pPr>
                <a:r>
                  <a:rPr lang="en-US" dirty="0"/>
                  <a:t>eigenstate wave functions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𝜓</m:t>
                        </m:r>
                      </m:e>
                      <m:sub>
                        <m:r>
                          <a:rPr lang="en-US" i="1" dirty="0" smtClean="0">
                            <a:latin typeface="Cambria Math" panose="02040503050406030204" pitchFamily="18" charset="0"/>
                          </a:rPr>
                          <m:t>𝑝</m:t>
                        </m:r>
                        <m:r>
                          <a:rPr lang="en-US" b="0" i="1" dirty="0" smtClean="0">
                            <a:latin typeface="Cambria Math" panose="02040503050406030204" pitchFamily="18" charset="0"/>
                          </a:rPr>
                          <m:t>𝛼</m:t>
                        </m:r>
                      </m:sub>
                    </m:sSub>
                    <m:r>
                      <a:rPr lang="en-US" i="1" dirty="0">
                        <a:latin typeface="Cambria Math" panose="02040503050406030204" pitchFamily="18" charset="0"/>
                      </a:rPr>
                      <m:t>(</m:t>
                    </m:r>
                    <m:r>
                      <a:rPr lang="en-US" i="1" dirty="0">
                        <a:latin typeface="Cambria Math" panose="02040503050406030204" pitchFamily="18" charset="0"/>
                      </a:rPr>
                      <m:t>𝑟</m:t>
                    </m:r>
                    <m:r>
                      <a:rPr lang="en-US" i="1" dirty="0">
                        <a:latin typeface="Cambria Math" panose="02040503050406030204" pitchFamily="18" charset="0"/>
                      </a:rPr>
                      <m:t>)</m:t>
                    </m:r>
                  </m:oMath>
                </a14:m>
                <a:endParaRPr lang="en-US" dirty="0"/>
              </a:p>
              <a:p>
                <a:pPr marL="514350" indent="-457200">
                  <a:buFont typeface="+mj-lt"/>
                  <a:buAutoNum type="arabicPeriod"/>
                </a:pPr>
                <a:r>
                  <a:rPr lang="en-US" dirty="0" err="1"/>
                  <a:t>Wf</a:t>
                </a:r>
                <a:r>
                  <a:rPr lang="en-US" dirty="0"/>
                  <a:t> values at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a:t>
                </a:r>
                <a14:m>
                  <m:oMath xmlns:m="http://schemas.openxmlformats.org/officeDocument/2006/math">
                    <m:sSub>
                      <m:sSubPr>
                        <m:ctrlPr>
                          <a:rPr lang="en-US" i="1" dirty="0" err="1">
                            <a:latin typeface="Cambria Math" panose="02040503050406030204" pitchFamily="18" charset="0"/>
                          </a:rPr>
                        </m:ctrlPr>
                      </m:sSubPr>
                      <m:e>
                        <m:r>
                          <a:rPr lang="en-US" i="1" dirty="0" smtClean="0">
                            <a:latin typeface="Cambria Math" panose="02040503050406030204" pitchFamily="18" charset="0"/>
                          </a:rPr>
                          <m:t>𝛾</m:t>
                        </m:r>
                      </m:e>
                      <m:sub>
                        <m:r>
                          <a:rPr lang="en-US" i="1" dirty="0" err="1">
                            <a:latin typeface="Cambria Math" panose="02040503050406030204" pitchFamily="18" charset="0"/>
                          </a:rPr>
                          <m:t>𝑝𝑎</m:t>
                        </m:r>
                      </m:sub>
                    </m:sSub>
                    <m:r>
                      <a:rPr lang="en-US" i="1" dirty="0">
                        <a:latin typeface="Cambria Math" panose="02040503050406030204" pitchFamily="18" charset="0"/>
                      </a:rPr>
                      <m:t> =</m:t>
                    </m:r>
                    <m:r>
                      <m:rPr>
                        <m:nor/>
                      </m:rPr>
                      <a:rPr lang="en-US"/>
                      <m:t> </m:t>
                    </m:r>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ℏ</m:t>
                                </m:r>
                              </m:e>
                              <m:sup>
                                <m:r>
                                  <a:rPr lang="en-US">
                                    <a:latin typeface="Cambria Math" panose="02040503050406030204" pitchFamily="18" charset="0"/>
                                  </a:rPr>
                                  <m:t>2</m:t>
                                </m:r>
                              </m:sup>
                            </m:sSup>
                          </m:num>
                          <m:den>
                            <m:r>
                              <a:rPr lang="en-US">
                                <a:latin typeface="Cambria Math" panose="02040503050406030204" pitchFamily="18" charset="0"/>
                              </a:rPr>
                              <m:t>2</m:t>
                            </m:r>
                            <m:sSub>
                              <m:sSubPr>
                                <m:ctrlPr>
                                  <a:rPr lang="en-US" b="0" i="1" smtClean="0">
                                    <a:latin typeface="Cambria Math" panose="02040503050406030204" pitchFamily="18" charset="0"/>
                                  </a:rPr>
                                </m:ctrlPr>
                              </m:sSubPr>
                              <m:e>
                                <m:r>
                                  <m:rPr>
                                    <m:sty m:val="p"/>
                                  </m:rPr>
                                  <a:rPr lang="en-US">
                                    <a:latin typeface="Cambria Math" panose="02040503050406030204" pitchFamily="18" charset="0"/>
                                  </a:rPr>
                                  <m:t>μ</m:t>
                                </m:r>
                              </m:e>
                              <m:sub>
                                <m:r>
                                  <a:rPr lang="en-US" i="1">
                                    <a:latin typeface="Cambria Math" panose="02040503050406030204" pitchFamily="18" charset="0"/>
                                  </a:rPr>
                                  <m:t>𝛼</m:t>
                                </m:r>
                              </m:sub>
                            </m:sSub>
                            <m:r>
                              <a:rPr lang="en-US" b="0" i="1" smtClean="0">
                                <a:latin typeface="Cambria Math" panose="02040503050406030204" pitchFamily="18" charset="0"/>
                              </a:rPr>
                              <m:t>𝑎</m:t>
                            </m:r>
                          </m:den>
                        </m:f>
                      </m:e>
                    </m:rad>
                    <m:sSub>
                      <m:sSubPr>
                        <m:ctrlPr>
                          <a:rPr lang="en-US" i="1" dirty="0">
                            <a:latin typeface="Cambria Math" panose="02040503050406030204" pitchFamily="18" charset="0"/>
                          </a:rPr>
                        </m:ctrlPr>
                      </m:sSubPr>
                      <m:e>
                        <m:r>
                          <a:rPr lang="en-US" i="1" dirty="0">
                            <a:latin typeface="Cambria Math" panose="02040503050406030204" pitchFamily="18" charset="0"/>
                          </a:rPr>
                          <m:t>𝜓</m:t>
                        </m:r>
                      </m:e>
                      <m:sub>
                        <m:r>
                          <a:rPr lang="en-US" i="1" dirty="0">
                            <a:latin typeface="Cambria Math" panose="02040503050406030204" pitchFamily="18" charset="0"/>
                          </a:rPr>
                          <m:t>𝑝𝑎</m:t>
                        </m:r>
                      </m:sub>
                    </m:sSub>
                    <m:r>
                      <a:rPr lang="en-US" i="1" dirty="0">
                        <a:latin typeface="Cambria Math" panose="02040503050406030204" pitchFamily="18" charset="0"/>
                      </a:rPr>
                      <m:t>(</m:t>
                    </m:r>
                    <m:r>
                      <a:rPr lang="en-US" b="0" i="1" dirty="0" smtClean="0">
                        <a:latin typeface="Cambria Math" panose="02040503050406030204" pitchFamily="18" charset="0"/>
                      </a:rPr>
                      <m:t>𝑎</m:t>
                    </m:r>
                    <m:r>
                      <a:rPr lang="en-US" i="1" dirty="0">
                        <a:latin typeface="Cambria Math" panose="02040503050406030204" pitchFamily="18" charset="0"/>
                      </a:rPr>
                      <m:t>)</m:t>
                    </m:r>
                  </m:oMath>
                </a14:m>
                <a:endParaRPr lang="en-US" dirty="0"/>
              </a:p>
              <a:p>
                <a:pPr marL="857250" lvl="1" indent="-457200"/>
                <a:r>
                  <a:rPr lang="en-US" dirty="0"/>
                  <a:t>Called ‘reduced width amplitudes’</a:t>
                </a:r>
              </a:p>
              <a:p>
                <a:pPr marL="514350" indent="-457200">
                  <a:buFont typeface="+mj-lt"/>
                  <a:buAutoNum type="arabicPeriod"/>
                </a:pPr>
                <a:r>
                  <a:rPr lang="en-US" dirty="0"/>
                  <a:t>Formal width </a:t>
                </a:r>
                <a14:m>
                  <m:oMath xmlns:m="http://schemas.openxmlformats.org/officeDocument/2006/math">
                    <m:sSub>
                      <m:sSubPr>
                        <m:ctrlPr>
                          <a:rPr lang="en-US" i="1" dirty="0">
                            <a:latin typeface="Cambria Math" panose="02040503050406030204" pitchFamily="18" charset="0"/>
                          </a:rPr>
                        </m:ctrlPr>
                      </m:sSubPr>
                      <m:e>
                        <m:r>
                          <m:rPr>
                            <m:sty m:val="p"/>
                          </m:rPr>
                          <a:rPr lang="en-US" b="0" i="0" dirty="0" smtClean="0">
                            <a:latin typeface="Cambria Math" panose="02040503050406030204" pitchFamily="18" charset="0"/>
                          </a:rPr>
                          <m:t>Γ</m:t>
                        </m:r>
                      </m:e>
                      <m:sub>
                        <m:r>
                          <a:rPr lang="en-US" i="1" dirty="0" err="1">
                            <a:latin typeface="Cambria Math" panose="02040503050406030204" pitchFamily="18" charset="0"/>
                          </a:rPr>
                          <m:t>𝑝𝑎</m:t>
                        </m:r>
                      </m:sub>
                    </m:sSub>
                    <m:r>
                      <a:rPr lang="en-US" b="0" i="1" dirty="0" smtClean="0">
                        <a:latin typeface="Cambria Math" panose="02040503050406030204" pitchFamily="18" charset="0"/>
                      </a:rPr>
                      <m:t>=2 </m:t>
                    </m:r>
                    <m:sSubSup>
                      <m:sSubSupPr>
                        <m:ctrlPr>
                          <a:rPr lang="en-US" b="0" i="1" dirty="0" smtClean="0">
                            <a:latin typeface="Cambria Math" panose="02040503050406030204" pitchFamily="18" charset="0"/>
                          </a:rPr>
                        </m:ctrlPr>
                      </m:sSubSupPr>
                      <m:e>
                        <m:r>
                          <a:rPr lang="en-US" i="1" dirty="0">
                            <a:latin typeface="Cambria Math" panose="02040503050406030204" pitchFamily="18" charset="0"/>
                          </a:rPr>
                          <m:t>𝛾</m:t>
                        </m:r>
                      </m:e>
                      <m:sub>
                        <m:r>
                          <a:rPr lang="en-US" i="1" dirty="0" err="1">
                            <a:latin typeface="Cambria Math" panose="02040503050406030204" pitchFamily="18" charset="0"/>
                          </a:rPr>
                          <m:t>𝑝𝑎</m:t>
                        </m:r>
                      </m:sub>
                      <m:sup>
                        <m:r>
                          <a:rPr lang="en-US" b="0" i="1" dirty="0" smtClean="0">
                            <a:latin typeface="Cambria Math" panose="02040503050406030204" pitchFamily="18" charset="0"/>
                          </a:rPr>
                          <m:t>2</m:t>
                        </m:r>
                      </m:sup>
                    </m:sSubSup>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𝛼</m:t>
                        </m:r>
                      </m:sub>
                    </m:sSub>
                    <m:r>
                      <a:rPr lang="en-US" i="1" dirty="0">
                        <a:latin typeface="Cambria Math" panose="02040503050406030204" pitchFamily="18" charset="0"/>
                      </a:rPr>
                      <m:t> </m:t>
                    </m:r>
                  </m:oMath>
                </a14:m>
                <a:r>
                  <a:rPr lang="en-US" dirty="0"/>
                  <a:t>.      Penetrability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𝑃</m:t>
                        </m:r>
                      </m:e>
                      <m:sub>
                        <m:r>
                          <a:rPr lang="en-US" i="1" dirty="0">
                            <a:latin typeface="Cambria Math" panose="02040503050406030204" pitchFamily="18" charset="0"/>
                          </a:rPr>
                          <m:t>𝛼</m:t>
                        </m:r>
                      </m:sub>
                    </m:sSub>
                  </m:oMath>
                </a14:m>
                <a:r>
                  <a:rPr lang="en-US" dirty="0"/>
                  <a:t> = </a:t>
                </a:r>
                <a14:m>
                  <m:oMath xmlns:m="http://schemas.openxmlformats.org/officeDocument/2006/math">
                    <m:r>
                      <a:rPr lang="en-US" i="1" smtClean="0">
                        <a:latin typeface="Cambria Math" panose="02040503050406030204" pitchFamily="18" charset="0"/>
                        <a:ea typeface="Cambria Math" panose="02040503050406030204" pitchFamily="18" charset="0"/>
                      </a:rPr>
                      <m:t>ℐ</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𝐻</m:t>
                            </m:r>
                          </m:e>
                          <m: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m:t>
                                </m:r>
                              </m:sup>
                            </m:sSup>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𝐻</m:t>
                            </m:r>
                          </m:e>
                          <m:sup>
                            <m:r>
                              <a:rPr lang="en-US" b="0" i="1" smtClean="0">
                                <a:latin typeface="Cambria Math" panose="02040503050406030204" pitchFamily="18" charset="0"/>
                                <a:ea typeface="Cambria Math" panose="02040503050406030204" pitchFamily="18" charset="0"/>
                              </a:rPr>
                              <m:t>+</m:t>
                            </m:r>
                          </m:sup>
                        </m:sSup>
                      </m:den>
                    </m:f>
                    <m:r>
                      <a:rPr lang="en-US" b="0" i="1" smtClean="0">
                        <a:latin typeface="Cambria Math" panose="02040503050406030204" pitchFamily="18" charset="0"/>
                        <a:ea typeface="Cambria Math" panose="02040503050406030204" pitchFamily="18" charset="0"/>
                      </a:rPr>
                      <m:t>)</m:t>
                    </m:r>
                  </m:oMath>
                </a14:m>
                <a:endParaRPr lang="en-US" dirty="0"/>
              </a:p>
              <a:p>
                <a:pPr marL="514350" indent="-457200">
                  <a:buFont typeface="+mj-lt"/>
                  <a:buAutoNum type="arabicPeriod"/>
                </a:pPr>
                <a:r>
                  <a:rPr lang="en-US" dirty="0"/>
                  <a:t>Total width </a:t>
                </a:r>
                <a14:m>
                  <m:oMath xmlns:m="http://schemas.openxmlformats.org/officeDocument/2006/math">
                    <m:sSub>
                      <m:sSubPr>
                        <m:ctrlPr>
                          <a:rPr lang="en-US" i="1" dirty="0">
                            <a:latin typeface="Cambria Math" panose="02040503050406030204" pitchFamily="18" charset="0"/>
                          </a:rPr>
                        </m:ctrlPr>
                      </m:sSubPr>
                      <m:e>
                        <m:r>
                          <m:rPr>
                            <m:sty m:val="p"/>
                          </m:rPr>
                          <a:rPr lang="en-US" dirty="0">
                            <a:latin typeface="Cambria Math" panose="02040503050406030204" pitchFamily="18" charset="0"/>
                          </a:rPr>
                          <m:t>Γ</m:t>
                        </m:r>
                      </m:e>
                      <m:sub>
                        <m:r>
                          <a:rPr lang="en-US" i="1" dirty="0" err="1">
                            <a:latin typeface="Cambria Math" panose="02040503050406030204" pitchFamily="18" charset="0"/>
                          </a:rPr>
                          <m:t>𝑝</m:t>
                        </m:r>
                      </m:sub>
                    </m:sSub>
                    <m:r>
                      <a:rPr lang="en-US" b="0" i="1" dirty="0" smtClean="0">
                        <a:latin typeface="Cambria Math" panose="02040503050406030204" pitchFamily="18" charset="0"/>
                      </a:rPr>
                      <m:t>=</m:t>
                    </m:r>
                    <m:nary>
                      <m:naryPr>
                        <m:chr m:val="∑"/>
                        <m:supHide m:val="on"/>
                        <m:ctrlPr>
                          <a:rPr lang="en-US" b="0" i="1" dirty="0" smtClean="0">
                            <a:latin typeface="Cambria Math" panose="02040503050406030204" pitchFamily="18" charset="0"/>
                          </a:rPr>
                        </m:ctrlPr>
                      </m:naryPr>
                      <m:sub>
                        <m:r>
                          <a:rPr lang="en-US" b="0" i="1" dirty="0" smtClean="0">
                            <a:latin typeface="Cambria Math" panose="02040503050406030204" pitchFamily="18" charset="0"/>
                          </a:rPr>
                          <m:t>𝛼</m:t>
                        </m:r>
                      </m:sub>
                      <m:sup/>
                      <m:e>
                        <m:sSub>
                          <m:sSubPr>
                            <m:ctrlPr>
                              <a:rPr lang="en-US" i="1" dirty="0">
                                <a:latin typeface="Cambria Math" panose="02040503050406030204" pitchFamily="18" charset="0"/>
                              </a:rPr>
                            </m:ctrlPr>
                          </m:sSubPr>
                          <m:e>
                            <m:r>
                              <m:rPr>
                                <m:sty m:val="p"/>
                              </m:rPr>
                              <a:rPr lang="en-US" dirty="0">
                                <a:latin typeface="Cambria Math" panose="02040503050406030204" pitchFamily="18" charset="0"/>
                              </a:rPr>
                              <m:t>Γ</m:t>
                            </m:r>
                          </m:e>
                          <m:sub>
                            <m:r>
                              <a:rPr lang="en-US" i="1" dirty="0" err="1">
                                <a:latin typeface="Cambria Math" panose="02040503050406030204" pitchFamily="18" charset="0"/>
                              </a:rPr>
                              <m:t>𝑝𝑎</m:t>
                            </m:r>
                          </m:sub>
                        </m:sSub>
                      </m:e>
                    </m:nary>
                  </m:oMath>
                </a14:m>
                <a:endParaRPr lang="en-US" dirty="0"/>
              </a:p>
              <a:p>
                <a:pPr marL="514350" indent="-457200">
                  <a:buFont typeface="+mj-lt"/>
                  <a:buAutoNum type="arabicPeriod"/>
                </a:pPr>
                <a:endParaRPr lang="en-US" dirty="0"/>
              </a:p>
              <a:p>
                <a:pPr marL="514350" indent="-457200">
                  <a:buFont typeface="+mj-lt"/>
                  <a:buAutoNum type="arabicPeriod"/>
                </a:pPr>
                <a:endParaRPr lang="en-US" dirty="0"/>
              </a:p>
            </p:txBody>
          </p:sp>
        </mc:Choice>
        <mc:Fallback xmlns="">
          <p:sp>
            <p:nvSpPr>
              <p:cNvPr id="2" name="Content Placeholder 1">
                <a:extLst>
                  <a:ext uri="{FF2B5EF4-FFF2-40B4-BE49-F238E27FC236}">
                    <a16:creationId xmlns:a16="http://schemas.microsoft.com/office/drawing/2014/main" id="{7BE6BBFE-BD5B-6844-BFEB-5B5D70A9DBD6}"/>
                  </a:ext>
                </a:extLst>
              </p:cNvPr>
              <p:cNvSpPr>
                <a:spLocks noGrp="1" noRot="1" noChangeAspect="1" noMove="1" noResize="1" noEditPoints="1" noAdjustHandles="1" noChangeArrowheads="1" noChangeShapeType="1" noTextEdit="1"/>
              </p:cNvSpPr>
              <p:nvPr>
                <p:ph idx="1"/>
              </p:nvPr>
            </p:nvSpPr>
            <p:spPr>
              <a:blipFill>
                <a:blip r:embed="rId2"/>
                <a:stretch>
                  <a:fillRect l="-1389" t="-1550" b="-1421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C0447A7-5EB1-3F40-B4CF-04F1A0E2B534}"/>
              </a:ext>
            </a:extLst>
          </p:cNvPr>
          <p:cNvSpPr>
            <a:spLocks noGrp="1"/>
          </p:cNvSpPr>
          <p:nvPr>
            <p:ph type="title"/>
          </p:nvPr>
        </p:nvSpPr>
        <p:spPr/>
        <p:txBody>
          <a:bodyPr/>
          <a:lstStyle/>
          <a:p>
            <a:r>
              <a:rPr lang="en-US" dirty="0"/>
              <a:t>R-matrix parameters</a:t>
            </a:r>
          </a:p>
        </p:txBody>
      </p:sp>
    </p:spTree>
    <p:extLst>
      <p:ext uri="{BB962C8B-B14F-4D97-AF65-F5344CB8AC3E}">
        <p14:creationId xmlns:p14="http://schemas.microsoft.com/office/powerpoint/2010/main" val="373074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41E0FB5-5E9D-6848-8BF3-24C0323F11CF}"/>
              </a:ext>
            </a:extLst>
          </p:cNvPr>
          <p:cNvPicPr>
            <a:picLocks noGrp="1" noChangeAspect="1"/>
          </p:cNvPicPr>
          <p:nvPr>
            <p:ph idx="1"/>
          </p:nvPr>
        </p:nvPicPr>
        <p:blipFill>
          <a:blip r:embed="rId2"/>
          <a:stretch>
            <a:fillRect/>
          </a:stretch>
        </p:blipFill>
        <p:spPr>
          <a:xfrm>
            <a:off x="1634019" y="1441450"/>
            <a:ext cx="5875961" cy="4906963"/>
          </a:xfrm>
        </p:spPr>
      </p:pic>
      <p:sp>
        <p:nvSpPr>
          <p:cNvPr id="2" name="Title 1">
            <a:extLst>
              <a:ext uri="{FF2B5EF4-FFF2-40B4-BE49-F238E27FC236}">
                <a16:creationId xmlns:a16="http://schemas.microsoft.com/office/drawing/2014/main" id="{FB4A1BD7-14CB-4E44-9051-BCE66B5254E8}"/>
              </a:ext>
            </a:extLst>
          </p:cNvPr>
          <p:cNvSpPr>
            <a:spLocks noGrp="1"/>
          </p:cNvSpPr>
          <p:nvPr>
            <p:ph type="title"/>
          </p:nvPr>
        </p:nvSpPr>
        <p:spPr/>
        <p:txBody>
          <a:bodyPr/>
          <a:lstStyle/>
          <a:p>
            <a:r>
              <a:rPr lang="en-US" dirty="0"/>
              <a:t>Exact R-matrix theory</a:t>
            </a:r>
          </a:p>
        </p:txBody>
      </p:sp>
    </p:spTree>
    <p:extLst>
      <p:ext uri="{BB962C8B-B14F-4D97-AF65-F5344CB8AC3E}">
        <p14:creationId xmlns:p14="http://schemas.microsoft.com/office/powerpoint/2010/main" val="160319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1566842-47DF-9941-A927-D2248EE42D5B}"/>
              </a:ext>
            </a:extLst>
          </p:cNvPr>
          <p:cNvPicPr>
            <a:picLocks noGrp="1" noChangeAspect="1"/>
          </p:cNvPicPr>
          <p:nvPr>
            <p:ph idx="1"/>
          </p:nvPr>
        </p:nvPicPr>
        <p:blipFill>
          <a:blip r:embed="rId2"/>
          <a:srcRect/>
          <a:stretch/>
        </p:blipFill>
        <p:spPr>
          <a:xfrm>
            <a:off x="910033" y="1479550"/>
            <a:ext cx="7323934" cy="4592224"/>
          </a:xfrm>
        </p:spPr>
      </p:pic>
      <p:sp>
        <p:nvSpPr>
          <p:cNvPr id="2" name="Title 1">
            <a:extLst>
              <a:ext uri="{FF2B5EF4-FFF2-40B4-BE49-F238E27FC236}">
                <a16:creationId xmlns:a16="http://schemas.microsoft.com/office/drawing/2014/main" id="{868C37C3-04DF-E246-A616-DF8133143A94}"/>
              </a:ext>
            </a:extLst>
          </p:cNvPr>
          <p:cNvSpPr>
            <a:spLocks noGrp="1"/>
          </p:cNvSpPr>
          <p:nvPr>
            <p:ph type="title"/>
          </p:nvPr>
        </p:nvSpPr>
        <p:spPr/>
        <p:txBody>
          <a:bodyPr/>
          <a:lstStyle/>
          <a:p>
            <a:r>
              <a:rPr lang="en-US" dirty="0"/>
              <a:t>Single-level </a:t>
            </a:r>
            <a:r>
              <a:rPr lang="en-US" dirty="0" err="1"/>
              <a:t>Breit</a:t>
            </a:r>
            <a:r>
              <a:rPr lang="en-US" dirty="0"/>
              <a:t>-Wigner approximation (SLBW)</a:t>
            </a:r>
          </a:p>
        </p:txBody>
      </p:sp>
    </p:spTree>
    <p:extLst>
      <p:ext uri="{BB962C8B-B14F-4D97-AF65-F5344CB8AC3E}">
        <p14:creationId xmlns:p14="http://schemas.microsoft.com/office/powerpoint/2010/main" val="277304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CCE5E3-7DB8-D44A-A4EE-382BD68A4D25}"/>
              </a:ext>
            </a:extLst>
          </p:cNvPr>
          <p:cNvPicPr>
            <a:picLocks noGrp="1" noChangeAspect="1"/>
          </p:cNvPicPr>
          <p:nvPr>
            <p:ph idx="1"/>
          </p:nvPr>
        </p:nvPicPr>
        <p:blipFill>
          <a:blip r:embed="rId2"/>
          <a:stretch>
            <a:fillRect/>
          </a:stretch>
        </p:blipFill>
        <p:spPr>
          <a:xfrm>
            <a:off x="777857" y="1401417"/>
            <a:ext cx="6924693" cy="4550914"/>
          </a:xfrm>
        </p:spPr>
      </p:pic>
      <p:sp>
        <p:nvSpPr>
          <p:cNvPr id="3" name="Title 2">
            <a:extLst>
              <a:ext uri="{FF2B5EF4-FFF2-40B4-BE49-F238E27FC236}">
                <a16:creationId xmlns:a16="http://schemas.microsoft.com/office/drawing/2014/main" id="{6B509073-FE69-CA41-BC01-BB191094771A}"/>
              </a:ext>
            </a:extLst>
          </p:cNvPr>
          <p:cNvSpPr>
            <a:spLocks noGrp="1"/>
          </p:cNvSpPr>
          <p:nvPr>
            <p:ph type="title"/>
          </p:nvPr>
        </p:nvSpPr>
        <p:spPr/>
        <p:txBody>
          <a:bodyPr/>
          <a:lstStyle/>
          <a:p>
            <a:r>
              <a:rPr lang="en-US" dirty="0"/>
              <a:t>Connecting widths with optical potentials </a:t>
            </a:r>
          </a:p>
        </p:txBody>
      </p:sp>
    </p:spTree>
    <p:extLst>
      <p:ext uri="{BB962C8B-B14F-4D97-AF65-F5344CB8AC3E}">
        <p14:creationId xmlns:p14="http://schemas.microsoft.com/office/powerpoint/2010/main" val="525458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_PPT_UNC_V7.06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D114F82E-376B-4ACC-A94E-6CC45E223DFA}" vid="{F6807AF6-4644-4B72-BCA3-01426733B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2015_PPT_UNC_V7</Template>
  <TotalTime>725</TotalTime>
  <Words>1175</Words>
  <Application>Microsoft Macintosh PowerPoint</Application>
  <PresentationFormat>On-screen Show (4:3)</PresentationFormat>
  <Paragraphs>125</Paragraphs>
  <Slides>22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Cambria Math</vt:lpstr>
      <vt:lpstr>Lucida Grande</vt:lpstr>
      <vt:lpstr>Open Sans</vt:lpstr>
      <vt:lpstr>Symbol</vt:lpstr>
      <vt:lpstr>Times</vt:lpstr>
      <vt:lpstr>Wingdings</vt:lpstr>
      <vt:lpstr>Wingdings 2</vt:lpstr>
      <vt:lpstr>2015_PPT_UNC_V7.06 (1)</vt:lpstr>
      <vt:lpstr>Linking optical potentials to  resonances at lower energies</vt:lpstr>
      <vt:lpstr>Summary</vt:lpstr>
      <vt:lpstr>Known levels in n+N14 = N15* reactions</vt:lpstr>
      <vt:lpstr>Neutron ‘total cross-section’ data from EXFOR</vt:lpstr>
      <vt:lpstr>Level Densities: levels per MeV </vt:lpstr>
      <vt:lpstr>R-matrix parameters</vt:lpstr>
      <vt:lpstr>Exact R-matrix theory</vt:lpstr>
      <vt:lpstr>Single-level Breit-Wigner approximation (SLBW)</vt:lpstr>
      <vt:lpstr>Connecting widths with optical potentials </vt:lpstr>
      <vt:lpstr>Checking the approximation used</vt:lpstr>
      <vt:lpstr>First: Compare R-matrix with HF cross-sections</vt:lpstr>
      <vt:lpstr>Hauser-Feshbach models </vt:lpstr>
      <vt:lpstr>Hauser-Feshbach cross-sections (smooth!)</vt:lpstr>
      <vt:lpstr>Hauser-Feshbach transfer cross-sections</vt:lpstr>
      <vt:lpstr>Hauser-Feshbach width-fluctuation corrections</vt:lpstr>
      <vt:lpstr>Generate R-matrix poles  from optical potential and level densities</vt:lpstr>
      <vt:lpstr>Reaction cross-sections from R-matrix method B</vt:lpstr>
      <vt:lpstr>Comparing width methods A and B</vt:lpstr>
      <vt:lpstr>Channel Comparisons: HF and full R-matrix (A,B)   - (n,a) channel</vt:lpstr>
      <vt:lpstr>Channel Comparisons: HF and full R-matrix (A,B)   - (n,n2) channel</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Should not exceed two lines</dc:title>
  <dc:creator>Thompson, Ian J.</dc:creator>
  <cp:lastModifiedBy>Thompson, Ian J.</cp:lastModifiedBy>
  <cp:revision>38</cp:revision>
  <cp:lastPrinted>2018-03-02T18:19:44Z</cp:lastPrinted>
  <dcterms:created xsi:type="dcterms:W3CDTF">2022-03-09T00:11:45Z</dcterms:created>
  <dcterms:modified xsi:type="dcterms:W3CDTF">2022-06-16T04:02:07Z</dcterms:modified>
</cp:coreProperties>
</file>