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589" r:id="rId3"/>
    <p:sldId id="578" r:id="rId4"/>
    <p:sldId id="640" r:id="rId5"/>
    <p:sldId id="628" r:id="rId6"/>
    <p:sldId id="552" r:id="rId7"/>
    <p:sldId id="611" r:id="rId8"/>
    <p:sldId id="587" r:id="rId9"/>
    <p:sldId id="590" r:id="rId10"/>
    <p:sldId id="582" r:id="rId11"/>
    <p:sldId id="597" r:id="rId12"/>
    <p:sldId id="616" r:id="rId13"/>
    <p:sldId id="583" r:id="rId14"/>
    <p:sldId id="584" r:id="rId15"/>
    <p:sldId id="577" r:id="rId16"/>
    <p:sldId id="626" r:id="rId17"/>
    <p:sldId id="608" r:id="rId18"/>
    <p:sldId id="629" r:id="rId19"/>
    <p:sldId id="647" r:id="rId20"/>
    <p:sldId id="598" r:id="rId21"/>
    <p:sldId id="606" r:id="rId22"/>
    <p:sldId id="602" r:id="rId23"/>
    <p:sldId id="613" r:id="rId24"/>
    <p:sldId id="619" r:id="rId25"/>
    <p:sldId id="644" r:id="rId26"/>
    <p:sldId id="648" r:id="rId27"/>
    <p:sldId id="676" r:id="rId28"/>
    <p:sldId id="607" r:id="rId29"/>
    <p:sldId id="645" r:id="rId30"/>
    <p:sldId id="614" r:id="rId31"/>
    <p:sldId id="643" r:id="rId32"/>
    <p:sldId id="653" r:id="rId33"/>
    <p:sldId id="660" r:id="rId34"/>
    <p:sldId id="657" r:id="rId35"/>
    <p:sldId id="658" r:id="rId36"/>
    <p:sldId id="655" r:id="rId37"/>
    <p:sldId id="654" r:id="rId38"/>
    <p:sldId id="661" r:id="rId39"/>
    <p:sldId id="659" r:id="rId40"/>
    <p:sldId id="672" r:id="rId41"/>
    <p:sldId id="624" r:id="rId42"/>
    <p:sldId id="667" r:id="rId43"/>
    <p:sldId id="671" r:id="rId44"/>
    <p:sldId id="668" r:id="rId45"/>
    <p:sldId id="562" r:id="rId46"/>
    <p:sldId id="673" r:id="rId47"/>
    <p:sldId id="674" r:id="rId48"/>
    <p:sldId id="666" r:id="rId49"/>
    <p:sldId id="663" r:id="rId50"/>
    <p:sldId id="662" r:id="rId51"/>
    <p:sldId id="664" r:id="rId52"/>
    <p:sldId id="670" r:id="rId53"/>
    <p:sldId id="585" r:id="rId54"/>
    <p:sldId id="652" r:id="rId55"/>
    <p:sldId id="492" r:id="rId5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F147F57-5A8F-446C-A8E8-35D66654A63C}">
          <p14:sldIdLst>
            <p14:sldId id="257"/>
            <p14:sldId id="589"/>
            <p14:sldId id="578"/>
            <p14:sldId id="640"/>
            <p14:sldId id="628"/>
            <p14:sldId id="552"/>
            <p14:sldId id="611"/>
            <p14:sldId id="587"/>
            <p14:sldId id="590"/>
            <p14:sldId id="582"/>
            <p14:sldId id="597"/>
            <p14:sldId id="616"/>
            <p14:sldId id="583"/>
            <p14:sldId id="584"/>
            <p14:sldId id="577"/>
            <p14:sldId id="626"/>
            <p14:sldId id="608"/>
            <p14:sldId id="629"/>
            <p14:sldId id="647"/>
            <p14:sldId id="598"/>
            <p14:sldId id="606"/>
            <p14:sldId id="602"/>
            <p14:sldId id="613"/>
            <p14:sldId id="619"/>
            <p14:sldId id="644"/>
            <p14:sldId id="648"/>
            <p14:sldId id="676"/>
            <p14:sldId id="607"/>
            <p14:sldId id="645"/>
            <p14:sldId id="614"/>
            <p14:sldId id="643"/>
            <p14:sldId id="653"/>
            <p14:sldId id="660"/>
            <p14:sldId id="657"/>
            <p14:sldId id="658"/>
            <p14:sldId id="655"/>
            <p14:sldId id="654"/>
            <p14:sldId id="661"/>
            <p14:sldId id="659"/>
            <p14:sldId id="672"/>
            <p14:sldId id="624"/>
            <p14:sldId id="667"/>
            <p14:sldId id="671"/>
            <p14:sldId id="668"/>
            <p14:sldId id="562"/>
            <p14:sldId id="673"/>
            <p14:sldId id="674"/>
            <p14:sldId id="666"/>
            <p14:sldId id="663"/>
            <p14:sldId id="662"/>
            <p14:sldId id="664"/>
            <p14:sldId id="670"/>
            <p14:sldId id="585"/>
            <p14:sldId id="652"/>
            <p14:sldId id="4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CCFF"/>
    <a:srgbClr val="008000"/>
    <a:srgbClr val="FFCCCC"/>
    <a:srgbClr val="FF66CC"/>
    <a:srgbClr val="CCECFF"/>
    <a:srgbClr val="000000"/>
    <a:srgbClr val="280CFA"/>
    <a:srgbClr val="5034F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571" autoAdjust="0"/>
  </p:normalViewPr>
  <p:slideViewPr>
    <p:cSldViewPr showGuides="1">
      <p:cViewPr varScale="1">
        <p:scale>
          <a:sx n="108" d="100"/>
          <a:sy n="108" d="100"/>
        </p:scale>
        <p:origin x="19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DEE92-B8D4-4575-8C0F-18A811F4D957}" type="datetimeFigureOut">
              <a:rPr lang="de-AT" smtClean="0"/>
              <a:pPr/>
              <a:t>23.06.2022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3DD29-3611-4568-8BEA-FF0958C4EE7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08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3DD29-3611-4568-8BEA-FF0958C4EE74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5730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3DD29-3611-4568-8BEA-FF0958C4EE74}" type="slidenum">
              <a:rPr lang="de-AT" smtClean="0"/>
              <a:pPr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156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3DD29-3611-4568-8BEA-FF0958C4EE74}" type="slidenum">
              <a:rPr lang="de-AT" smtClean="0"/>
              <a:pPr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156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3DD29-3611-4568-8BEA-FF0958C4EE74}" type="slidenum">
              <a:rPr lang="de-AT" smtClean="0"/>
              <a:pPr/>
              <a:t>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1735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3DD29-3611-4568-8BEA-FF0958C4EE74}" type="slidenum">
              <a:rPr lang="de-AT" smtClean="0"/>
              <a:pPr/>
              <a:t>41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778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3DD29-3611-4568-8BEA-FF0958C4EE74}" type="slidenum">
              <a:rPr lang="de-AT" smtClean="0"/>
              <a:pPr/>
              <a:t>45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156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3DD29-3611-4568-8BEA-FF0958C4EE74}" type="slidenum">
              <a:rPr lang="de-AT" smtClean="0"/>
              <a:pPr/>
              <a:t>53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156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3DD29-3611-4568-8BEA-FF0958C4EE74}" type="slidenum">
              <a:rPr lang="de-AT" smtClean="0"/>
              <a:pPr/>
              <a:t>55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156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3DD29-3611-4568-8BEA-FF0958C4EE74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3740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3DD29-3611-4568-8BEA-FF0958C4EE74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156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3DD29-3611-4568-8BEA-FF0958C4EE74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156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3DD29-3611-4568-8BEA-FF0958C4EE74}" type="slidenum">
              <a:rPr lang="de-AT" smtClean="0"/>
              <a:pPr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4156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3DD29-3611-4568-8BEA-FF0958C4EE74}" type="slidenum">
              <a:rPr lang="de-AT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156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3DD29-3611-4568-8BEA-FF0958C4EE74}" type="slidenum">
              <a:rPr lang="de-AT" smtClean="0"/>
              <a:pPr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7895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3DD29-3611-4568-8BEA-FF0958C4EE74}" type="slidenum">
              <a:rPr lang="de-AT" smtClean="0"/>
              <a:pPr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156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3DD29-3611-4568-8BEA-FF0958C4EE74}" type="slidenum">
              <a:rPr lang="de-AT" smtClean="0"/>
              <a:pPr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15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6699"/>
                </a:solidFill>
              </a:defRPr>
            </a:lvl1pPr>
          </a:lstStyle>
          <a:p>
            <a:r>
              <a:rPr lang="de-DE"/>
              <a:t>H. Leeb June 17/18, 2010 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6699"/>
                </a:solidFill>
              </a:defRPr>
            </a:lvl1pPr>
          </a:lstStyle>
          <a:p>
            <a:r>
              <a:rPr lang="en-US"/>
              <a:t>Task 2.2 Covariance Tool Development Kick-Off Meeting ANDES, CIEMAT, Madrid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699"/>
                </a:solidFill>
              </a:defRPr>
            </a:lvl1pPr>
          </a:lstStyle>
          <a:p>
            <a:fld id="{30BFE1F4-0864-4028-A398-A3791DF0997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H. Leeb June 17/18, 2010 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Task 2.2 Covariance Tool Development Kick-Off Meeting ANDES, CIEMAT, Madrid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H. Leeb June 17/18, 2010 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Task 2.2 Covariance Tool Development Kick-Off Meeting ANDES, CIEMAT, Madrid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H. Leeb June 17/18, 2010 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Task 2.2 Covariance Tool Development Kick-Off Meeting ANDES, CIEMAT, Madrid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H. Leeb June 17/18, 2010 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Task 2.2 Covariance Tool Development Kick-Off Meeting ANDES, CIEMAT, Madrid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H. Leeb June 17/18, 2010 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Task 2.2 Covariance Tool Development Kick-Off Meeting ANDES, CIEMAT, Madrid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H. Leeb June 17/18, 2010 </a:t>
            </a:r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Task 2.2 Covariance Tool Development Kick-Off Meeting ANDES, CIEMAT, Madrid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056784" cy="72008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30BFE1F4-0864-4028-A398-A3791DF09977}" type="slidenum">
              <a:rPr lang="de-AT" smtClean="0"/>
              <a:pPr/>
              <a:t>‹Nr.›</a:t>
            </a:fld>
            <a:endParaRPr lang="de-AT"/>
          </a:p>
        </p:txBody>
      </p:sp>
      <p:pic>
        <p:nvPicPr>
          <p:cNvPr id="6" name="Grafik 6" descr="TU-Signe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71438"/>
            <a:ext cx="64293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7" descr="ati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1438"/>
            <a:ext cx="9318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323528" y="1052736"/>
            <a:ext cx="45719" cy="5688632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 11"/>
          <p:cNvSpPr/>
          <p:nvPr userDrawn="1"/>
        </p:nvSpPr>
        <p:spPr>
          <a:xfrm rot="5400000">
            <a:off x="4387376" y="1993953"/>
            <a:ext cx="45719" cy="8820471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467544" y="6448251"/>
            <a:ext cx="1800200" cy="365125"/>
          </a:xfrm>
        </p:spPr>
        <p:txBody>
          <a:bodyPr/>
          <a:lstStyle/>
          <a:p>
            <a:r>
              <a:rPr lang="de-DE" dirty="0"/>
              <a:t>H. Leeb, EFFDOC-1225</a:t>
            </a:r>
          </a:p>
          <a:p>
            <a:r>
              <a:rPr lang="de-DE" dirty="0"/>
              <a:t>April 23, 2014 </a:t>
            </a:r>
            <a:endParaRPr lang="de-AT" dirty="0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332112" y="6448251"/>
            <a:ext cx="5192216" cy="365125"/>
          </a:xfrm>
        </p:spPr>
        <p:txBody>
          <a:bodyPr/>
          <a:lstStyle/>
          <a:p>
            <a:r>
              <a:rPr lang="de-AT" dirty="0"/>
              <a:t>Evaluation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neutron-induced</a:t>
            </a:r>
            <a:r>
              <a:rPr lang="de-AT" dirty="0"/>
              <a:t> </a:t>
            </a:r>
            <a:r>
              <a:rPr lang="de-AT" dirty="0" err="1"/>
              <a:t>reactions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baseline="30000" dirty="0"/>
              <a:t>181</a:t>
            </a:r>
            <a:r>
              <a:rPr lang="de-AT" dirty="0"/>
              <a:t>Ta</a:t>
            </a:r>
            <a:r>
              <a:rPr lang="en-US" dirty="0"/>
              <a:t> </a:t>
            </a:r>
            <a:endParaRPr lang="de-AT" dirty="0"/>
          </a:p>
          <a:p>
            <a:r>
              <a:rPr lang="de-AT" dirty="0"/>
              <a:t>JEFF, Fusion Working Group, NEA, Paris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H. Leeb June 17/18, 2010 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Task 2.2 Covariance Tool Development Kick-Off Meeting ANDES, CIEMAT, Madrid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H. Leeb June 17/18, 2010 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Task 2.2 Covariance Tool Development Kick-Off Meeting ANDES, CIEMAT, Madrid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H. Leeb June 17/18, 2010 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Task 2.2 Covariance Tool Development Kick-Off Meeting ANDES, CIEMAT, Madrid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H. Leeb June 17/18, 2010 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Task 2.2 Covariance Tool Development Kick-Off Meeting ANDES, CIEMAT, Madrid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FE1F4-0864-4028-A398-A3791DF0997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9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emf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3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9.emf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emf"/><Relationship Id="rId4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3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9.emf"/><Relationship Id="rId4" Type="http://schemas.openxmlformats.org/officeDocument/2006/relationships/image" Target="../media/image2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82.emf"/><Relationship Id="rId4" Type="http://schemas.openxmlformats.org/officeDocument/2006/relationships/image" Target="../media/image78.wmf"/><Relationship Id="rId9" Type="http://schemas.openxmlformats.org/officeDocument/2006/relationships/image" Target="../media/image8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emf"/><Relationship Id="rId4" Type="http://schemas.openxmlformats.org/officeDocument/2006/relationships/image" Target="../media/image89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5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2.png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7.emf"/><Relationship Id="rId5" Type="http://schemas.openxmlformats.org/officeDocument/2006/relationships/image" Target="../media/image13.wmf"/><Relationship Id="rId10" Type="http://schemas.openxmlformats.org/officeDocument/2006/relationships/image" Target="../media/image16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596336" y="404664"/>
            <a:ext cx="1422000" cy="142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599768"/>
            <a:ext cx="8458200" cy="1717519"/>
          </a:xfrm>
        </p:spPr>
        <p:txBody>
          <a:bodyPr>
            <a:noAutofit/>
          </a:bodyPr>
          <a:lstStyle/>
          <a:p>
            <a:r>
              <a:rPr lang="de-AT" sz="3200" b="1" cap="small" dirty="0">
                <a:solidFill>
                  <a:srgbClr val="006699"/>
                </a:solidFill>
              </a:rPr>
              <a:t>A </a:t>
            </a:r>
            <a:r>
              <a:rPr lang="de-AT" sz="3200" b="1" cap="small" dirty="0" err="1">
                <a:solidFill>
                  <a:srgbClr val="006699"/>
                </a:solidFill>
              </a:rPr>
              <a:t>Novel</a:t>
            </a:r>
            <a:r>
              <a:rPr lang="de-AT" sz="3200" b="1" cap="small" dirty="0">
                <a:solidFill>
                  <a:srgbClr val="006699"/>
                </a:solidFill>
              </a:rPr>
              <a:t> R-Matrix </a:t>
            </a:r>
            <a:r>
              <a:rPr lang="de-AT" sz="3200" b="1" cap="small" dirty="0" err="1">
                <a:solidFill>
                  <a:srgbClr val="006699"/>
                </a:solidFill>
              </a:rPr>
              <a:t>Formalism</a:t>
            </a:r>
            <a:r>
              <a:rPr lang="de-AT" sz="3200" b="1" cap="small" dirty="0">
                <a:solidFill>
                  <a:srgbClr val="006699"/>
                </a:solidFill>
              </a:rPr>
              <a:t> </a:t>
            </a:r>
            <a:r>
              <a:rPr lang="en-US" sz="3200" b="1" cap="small" dirty="0">
                <a:solidFill>
                  <a:srgbClr val="006699"/>
                </a:solidFill>
              </a:rPr>
              <a:t>for</a:t>
            </a:r>
            <a:r>
              <a:rPr lang="de-AT" sz="3200" b="1" cap="small" dirty="0">
                <a:solidFill>
                  <a:srgbClr val="006699"/>
                </a:solidFill>
              </a:rPr>
              <a:t> </a:t>
            </a:r>
            <a:r>
              <a:rPr lang="de-AT" sz="3200" b="1" cap="small" dirty="0" err="1">
                <a:solidFill>
                  <a:srgbClr val="006699"/>
                </a:solidFill>
              </a:rPr>
              <a:t>Three</a:t>
            </a:r>
            <a:r>
              <a:rPr lang="de-AT" sz="3200" b="1" cap="small" dirty="0">
                <a:solidFill>
                  <a:srgbClr val="006699"/>
                </a:solidFill>
              </a:rPr>
              <a:t>-Body Channels</a:t>
            </a:r>
            <a:endParaRPr lang="en-US" sz="2400" cap="small" dirty="0">
              <a:solidFill>
                <a:srgbClr val="0066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718" y="3356992"/>
            <a:ext cx="8607298" cy="10801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AT" sz="2400" i="1" dirty="0">
                <a:solidFill>
                  <a:srgbClr val="006699"/>
                </a:solidFill>
              </a:rPr>
              <a:t>Atominstitut, TU Wien: </a:t>
            </a:r>
          </a:p>
          <a:p>
            <a:pPr>
              <a:spcBef>
                <a:spcPts val="0"/>
              </a:spcBef>
            </a:pPr>
            <a:r>
              <a:rPr lang="de-AT" sz="2400" i="1" dirty="0">
                <a:solidFill>
                  <a:srgbClr val="006699"/>
                </a:solidFill>
              </a:rPr>
              <a:t> B. Raab</a:t>
            </a:r>
            <a:endParaRPr lang="de-AT" sz="1800" dirty="0">
              <a:solidFill>
                <a:srgbClr val="006699"/>
              </a:solidFill>
            </a:endParaRPr>
          </a:p>
          <a:p>
            <a:endParaRPr lang="de-AT" sz="1800" dirty="0">
              <a:solidFill>
                <a:srgbClr val="006699"/>
              </a:solidFill>
            </a:endParaRPr>
          </a:p>
        </p:txBody>
      </p:sp>
      <p:pic>
        <p:nvPicPr>
          <p:cNvPr id="4" name="Picture 3" descr="TU_Signet_CMYK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407750"/>
            <a:ext cx="880624" cy="882011"/>
          </a:xfrm>
          <a:prstGeom prst="rect">
            <a:avLst/>
          </a:prstGeom>
        </p:spPr>
      </p:pic>
      <p:pic>
        <p:nvPicPr>
          <p:cNvPr id="5" name="Picture 4" descr="ati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54120"/>
            <a:ext cx="1224136" cy="844232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93674" y="6309320"/>
            <a:ext cx="9144000" cy="1588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rot="5400000">
            <a:off x="-2928990" y="3356768"/>
            <a:ext cx="6286544" cy="1588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 txBox="1">
            <a:spLocks/>
          </p:cNvSpPr>
          <p:nvPr/>
        </p:nvSpPr>
        <p:spPr>
          <a:xfrm>
            <a:off x="1864162" y="5589240"/>
            <a:ext cx="4364022" cy="5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AT" sz="1400" dirty="0" err="1">
                <a:solidFill>
                  <a:schemeClr val="tx1"/>
                </a:solidFill>
              </a:rPr>
              <a:t>supported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by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the</a:t>
            </a:r>
            <a:r>
              <a:rPr lang="de-AT" sz="1400" dirty="0">
                <a:solidFill>
                  <a:schemeClr val="tx1"/>
                </a:solidFill>
              </a:rPr>
              <a:t> KKKÖ </a:t>
            </a:r>
            <a:r>
              <a:rPr lang="de-AT" sz="1400" dirty="0" err="1">
                <a:solidFill>
                  <a:schemeClr val="tx1"/>
                </a:solidFill>
              </a:rPr>
              <a:t>Matching</a:t>
            </a:r>
            <a:r>
              <a:rPr lang="de-AT" sz="1400" dirty="0">
                <a:solidFill>
                  <a:schemeClr val="tx1"/>
                </a:solidFill>
              </a:rPr>
              <a:t> Grant MG 2020-7 </a:t>
            </a:r>
            <a:r>
              <a:rPr lang="de-AT" sz="1400" dirty="0" err="1">
                <a:solidFill>
                  <a:schemeClr val="tx1"/>
                </a:solidFill>
              </a:rPr>
              <a:t>of</a:t>
            </a:r>
            <a:endParaRPr lang="de-AT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de-AT" sz="1400" dirty="0" err="1">
                <a:solidFill>
                  <a:schemeClr val="tx1"/>
                </a:solidFill>
              </a:rPr>
              <a:t>the</a:t>
            </a:r>
            <a:r>
              <a:rPr lang="de-AT" sz="1400" dirty="0">
                <a:solidFill>
                  <a:schemeClr val="tx1"/>
                </a:solidFill>
              </a:rPr>
              <a:t> Austrian Academy </a:t>
            </a:r>
            <a:r>
              <a:rPr lang="de-AT" sz="1400" dirty="0" err="1">
                <a:solidFill>
                  <a:schemeClr val="tx1"/>
                </a:solidFill>
              </a:rPr>
              <a:t>of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Sciences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is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acknowledged</a:t>
            </a:r>
            <a:r>
              <a:rPr lang="de-AT" sz="14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endParaRPr lang="de-AT" sz="1400" dirty="0">
              <a:solidFill>
                <a:schemeClr val="tx1"/>
              </a:solidFill>
            </a:endParaRPr>
          </a:p>
        </p:txBody>
      </p:sp>
      <p:pic>
        <p:nvPicPr>
          <p:cNvPr id="13" name="Picture 2" descr="C:\Users\hleeb\Documents\Conferences\ND2019\Presentations\flag_europe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76015"/>
            <a:ext cx="12954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1857085" y="4437112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This work has been carried out within the framework of the </a:t>
            </a:r>
            <a:r>
              <a:rPr lang="en-US" sz="1400" dirty="0" err="1"/>
              <a:t>EUROfusion</a:t>
            </a:r>
            <a:r>
              <a:rPr lang="en-US" sz="1400" dirty="0"/>
              <a:t> Consortium and has received funding from the </a:t>
            </a:r>
            <a:r>
              <a:rPr lang="en-US" sz="1400" dirty="0" err="1"/>
              <a:t>Euratom</a:t>
            </a:r>
            <a:r>
              <a:rPr lang="en-US" sz="1400" dirty="0"/>
              <a:t> research and training </a:t>
            </a:r>
            <a:r>
              <a:rPr lang="en-US" sz="1400" dirty="0" err="1"/>
              <a:t>programme</a:t>
            </a:r>
            <a:r>
              <a:rPr lang="en-US" sz="1400" dirty="0"/>
              <a:t> 2014-2018 and 2019-2020 under grant agreement No 633053. The views and opinions expressed herein do not necessarily reflect those of the European Commission.</a:t>
            </a:r>
            <a:endParaRPr lang="de-AT" sz="1400" dirty="0"/>
          </a:p>
        </p:txBody>
      </p:sp>
      <p:pic>
        <p:nvPicPr>
          <p:cNvPr id="16" name="Picture 3" descr="C:\Users\hleeb\Documents\Conferences\ND2019\Presentations\logo-lang-d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95" y="5589240"/>
            <a:ext cx="1330357" cy="57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Datumsplatzhalter 2">
            <a:extLst>
              <a:ext uri="{FF2B5EF4-FFF2-40B4-BE49-F238E27FC236}">
                <a16:creationId xmlns:a16="http://schemas.microsoft.com/office/drawing/2014/main" id="{B95123C4-6309-4C9D-B077-32208FC9EF75}"/>
              </a:ext>
            </a:extLst>
          </p:cNvPr>
          <p:cNvSpPr txBox="1">
            <a:spLocks/>
          </p:cNvSpPr>
          <p:nvPr/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2"/>
                </a:solidFill>
              </a:rPr>
              <a:t>B. Raab</a:t>
            </a:r>
          </a:p>
          <a:p>
            <a:r>
              <a:rPr lang="de-DE" dirty="0">
                <a:solidFill>
                  <a:schemeClr val="tx2"/>
                </a:solidFill>
              </a:rPr>
              <a:t>June 20, 2022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5D226823-3C5B-1012-CAC6-DB3BD81F8FBD}"/>
              </a:ext>
            </a:extLst>
          </p:cNvPr>
          <p:cNvSpPr txBox="1">
            <a:spLocks/>
          </p:cNvSpPr>
          <p:nvPr/>
        </p:nvSpPr>
        <p:spPr>
          <a:xfrm>
            <a:off x="2411760" y="6450250"/>
            <a:ext cx="7065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>
                <a:solidFill>
                  <a:schemeClr val="tx2"/>
                </a:solidFill>
              </a:rPr>
              <a:t>A </a:t>
            </a:r>
            <a:r>
              <a:rPr lang="de-AT" dirty="0" err="1">
                <a:solidFill>
                  <a:schemeClr val="tx2"/>
                </a:solidFill>
              </a:rPr>
              <a:t>Novel</a:t>
            </a:r>
            <a:r>
              <a:rPr lang="de-AT" dirty="0">
                <a:solidFill>
                  <a:schemeClr val="tx2"/>
                </a:solidFill>
              </a:rPr>
              <a:t> R-Matrix </a:t>
            </a:r>
            <a:r>
              <a:rPr lang="de-AT" dirty="0" err="1">
                <a:solidFill>
                  <a:schemeClr val="tx2"/>
                </a:solidFill>
              </a:rPr>
              <a:t>Formalism</a:t>
            </a:r>
            <a:r>
              <a:rPr lang="de-AT" dirty="0">
                <a:solidFill>
                  <a:schemeClr val="tx2"/>
                </a:solidFill>
              </a:rPr>
              <a:t> </a:t>
            </a:r>
            <a:r>
              <a:rPr lang="de-AT" dirty="0" err="1">
                <a:solidFill>
                  <a:schemeClr val="tx2"/>
                </a:solidFill>
              </a:rPr>
              <a:t>for</a:t>
            </a:r>
            <a:r>
              <a:rPr lang="de-AT" dirty="0">
                <a:solidFill>
                  <a:schemeClr val="tx2"/>
                </a:solidFill>
              </a:rPr>
              <a:t> </a:t>
            </a:r>
            <a:r>
              <a:rPr lang="de-AT" dirty="0" err="1">
                <a:solidFill>
                  <a:schemeClr val="tx2"/>
                </a:solidFill>
              </a:rPr>
              <a:t>Three</a:t>
            </a:r>
            <a:r>
              <a:rPr lang="de-AT" dirty="0">
                <a:solidFill>
                  <a:schemeClr val="tx2"/>
                </a:solidFill>
              </a:rPr>
              <a:t>-Body Channels</a:t>
            </a:r>
          </a:p>
          <a:p>
            <a:r>
              <a:rPr lang="en-US" sz="900" dirty="0">
                <a:solidFill>
                  <a:schemeClr val="tx2"/>
                </a:solidFill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56784" cy="720080"/>
          </a:xfrm>
        </p:spPr>
        <p:txBody>
          <a:bodyPr/>
          <a:lstStyle/>
          <a:p>
            <a:r>
              <a:rPr lang="de-AT" sz="2800" dirty="0"/>
              <a:t>Division </a:t>
            </a:r>
            <a:r>
              <a:rPr lang="de-AT" sz="2800" dirty="0" err="1"/>
              <a:t>of</a:t>
            </a:r>
            <a:r>
              <a:rPr lang="de-AT" sz="2800" dirty="0"/>
              <a:t> Jacobi-</a:t>
            </a:r>
            <a:r>
              <a:rPr lang="de-AT" sz="2800" dirty="0" err="1"/>
              <a:t>coordinate</a:t>
            </a:r>
            <a:r>
              <a:rPr lang="de-AT" sz="2800" dirty="0"/>
              <a:t> Space</a:t>
            </a:r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8540704" y="6422851"/>
            <a:ext cx="398384" cy="365125"/>
          </a:xfrm>
        </p:spPr>
        <p:txBody>
          <a:bodyPr/>
          <a:lstStyle/>
          <a:p>
            <a:fld id="{30BFE1F4-0864-4028-A398-A3791DF09977}" type="slidenum">
              <a:rPr lang="de-AT" sz="1100" smtClean="0"/>
              <a:pPr/>
              <a:t>10</a:t>
            </a:fld>
            <a:endParaRPr lang="de-AT" sz="11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14" y="853607"/>
            <a:ext cx="3579736" cy="280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611290"/>
              </p:ext>
            </p:extLst>
          </p:nvPr>
        </p:nvGraphicFramePr>
        <p:xfrm>
          <a:off x="4012950" y="1340768"/>
          <a:ext cx="3967408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9080" imgH="393480" progId="Equation.DSMT4">
                  <p:embed/>
                </p:oleObj>
              </mc:Choice>
              <mc:Fallback>
                <p:oleObj name="Equation" r:id="rId4" imgW="1549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12950" y="1340768"/>
                        <a:ext cx="3967408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4012950" y="2478085"/>
            <a:ext cx="4079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A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potential </a:t>
            </a:r>
          </a:p>
          <a:p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determines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81562" y="3661243"/>
            <a:ext cx="5471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D: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277CC7B-1A9B-4D2D-B743-8F7081F86C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4326210"/>
            <a:ext cx="3337652" cy="55627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EA70765-DFC2-487E-A7C5-8029592A7F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639" y="5236811"/>
            <a:ext cx="4665807" cy="76619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B3C4F63-24AA-4793-A1A3-F47B102437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6526" y="5225925"/>
            <a:ext cx="3812562" cy="734028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7CE4B9B-8252-4098-B41A-B60D7B86071F}"/>
              </a:ext>
            </a:extLst>
          </p:cNvPr>
          <p:cNvSpPr txBox="1"/>
          <p:nvPr/>
        </p:nvSpPr>
        <p:spPr>
          <a:xfrm>
            <a:off x="4956606" y="538131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69510C4-E5FC-486B-8180-0ACA01EAF0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4205" y="4425082"/>
            <a:ext cx="3155188" cy="614528"/>
          </a:xfrm>
          <a:prstGeom prst="rect">
            <a:avLst/>
          </a:prstGeom>
          <a:ln w="15875">
            <a:solidFill>
              <a:schemeClr val="tx2">
                <a:lumMod val="75000"/>
              </a:schemeClr>
            </a:solidFill>
          </a:ln>
        </p:spPr>
      </p:pic>
      <p:sp>
        <p:nvSpPr>
          <p:cNvPr id="18" name="Datumsplatzhalter 2">
            <a:extLst>
              <a:ext uri="{FF2B5EF4-FFF2-40B4-BE49-F238E27FC236}">
                <a16:creationId xmlns:a16="http://schemas.microsoft.com/office/drawing/2014/main" id="{C995C1E7-C2AE-2C67-03FB-BEA04DCC14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1D3BA004-AA52-A1C3-0D2E-DA6674790AD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644102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BAE22-646A-4C91-A8BF-4C7E7040F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Basis states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D5C5672-08D2-4DAB-821C-CC8F69981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11</a:t>
            </a:fld>
            <a:endParaRPr lang="de-AT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E684102C-B149-4AF0-ABD3-606B1BEF1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340768"/>
            <a:ext cx="470436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GB" altLang="de-DE" sz="2400" dirty="0" err="1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Glöckle’s</a:t>
            </a:r>
            <a:r>
              <a:rPr lang="en-GB" altLang="de-DE" sz="24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 boundary conditions: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2FDB4DCB-C7C4-4F4F-B617-86D0C37B51FF}"/>
                  </a:ext>
                </a:extLst>
              </p:cNvPr>
              <p:cNvSpPr txBox="1"/>
              <p:nvPr/>
            </p:nvSpPr>
            <p:spPr>
              <a:xfrm>
                <a:off x="611560" y="2335036"/>
                <a:ext cx="8208912" cy="7664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2FDB4DCB-C7C4-4F4F-B617-86D0C37B5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335036"/>
                <a:ext cx="8208912" cy="7664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">
            <a:extLst>
              <a:ext uri="{FF2B5EF4-FFF2-40B4-BE49-F238E27FC236}">
                <a16:creationId xmlns:a16="http://schemas.microsoft.com/office/drawing/2014/main" id="{02104C69-DB27-4FB5-B69E-96CE29605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5" y="3414281"/>
            <a:ext cx="6633547" cy="120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GB" altLang="de-DE" sz="24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First derivative not zero at boundary lines </a:t>
            </a:r>
            <a:r>
              <a:rPr lang="en-GB" altLang="de-DE" sz="24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</a:p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lang="en-GB" altLang="de-DE" sz="2400" dirty="0">
              <a:solidFill>
                <a:srgbClr val="006699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44F03F80-0A2A-4226-86BC-09484F7D0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3889757"/>
            <a:ext cx="3332964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GB" altLang="de-DE" sz="24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Orthogonality gets lost: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B62F3B40-5F54-48E6-B003-C443F6F4EBD2}"/>
                  </a:ext>
                </a:extLst>
              </p:cNvPr>
              <p:cNvSpPr txBox="1"/>
              <p:nvPr/>
            </p:nvSpPr>
            <p:spPr>
              <a:xfrm>
                <a:off x="2214293" y="4889991"/>
                <a:ext cx="4715414" cy="721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GB" altLang="de-DE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altLang="de-D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r>
                            <a:rPr lang="en-GB" altLang="de-DE" sz="2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GB" altLang="de-D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nary>
                      <m:r>
                        <a:rPr lang="en-GB" altLang="de-DE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𝑑𝑅</m:t>
                      </m:r>
                      <m:sSub>
                        <m:sSubPr>
                          <m:ctrlPr>
                            <a:rPr lang="en-GB" altLang="de-D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de-D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GB" altLang="de-D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GB" altLang="de-D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de-D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altLang="de-DE" sz="2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altLang="de-D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sSub>
                        <m:sSubPr>
                          <m:ctrlPr>
                            <a:rPr lang="en-GB" altLang="de-D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de-D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sSup>
                            <m:sSupPr>
                              <m:ctrlPr>
                                <a:rPr lang="en-GB" altLang="de-DE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altLang="de-DE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GB" altLang="de-DE" sz="20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GB" altLang="de-D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de-D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altLang="de-DE" sz="2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altLang="de-D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de-AT" altLang="de-DE" sz="20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altLang="de-D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de-D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altLang="de-D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GB" altLang="de-DE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altLang="de-DE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GB" altLang="de-DE" sz="20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B62F3B40-5F54-48E6-B003-C443F6F4E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293" y="4889991"/>
                <a:ext cx="4715414" cy="7216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A691E70-5380-4F1B-AFA5-DC5BAD052A58}"/>
              </a:ext>
            </a:extLst>
          </p:cNvPr>
          <p:cNvCxnSpPr/>
          <p:nvPr/>
        </p:nvCxnSpPr>
        <p:spPr>
          <a:xfrm>
            <a:off x="3707904" y="2204864"/>
            <a:ext cx="3888432" cy="108012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9ACB2BA-7830-4D01-BE79-DEC293CFE2BD}"/>
              </a:ext>
            </a:extLst>
          </p:cNvPr>
          <p:cNvCxnSpPr>
            <a:cxnSpLocks/>
          </p:cNvCxnSpPr>
          <p:nvPr/>
        </p:nvCxnSpPr>
        <p:spPr>
          <a:xfrm>
            <a:off x="5652120" y="5085184"/>
            <a:ext cx="216024" cy="32439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Datumsplatzhalter 2">
            <a:extLst>
              <a:ext uri="{FF2B5EF4-FFF2-40B4-BE49-F238E27FC236}">
                <a16:creationId xmlns:a16="http://schemas.microsoft.com/office/drawing/2014/main" id="{02617666-C05E-A95B-C741-31D3F4690E4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4A5CDA93-025F-2F03-698F-3A77280ACC4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203224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936989-40F9-4CD2-8AE7-EDF14F751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Asymptotic forms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DE13717-693B-4B13-99CA-BAC6F13E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12</a:t>
            </a:fld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1220BA-1522-420B-883B-4C86FF729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709" y="2060848"/>
            <a:ext cx="837294" cy="31398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A513970-13E5-48D6-B759-ACD9B128B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003" y="1901313"/>
            <a:ext cx="5857770" cy="79208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003A0B2-7760-45AD-AB10-9ACF42DE5D06}"/>
              </a:ext>
            </a:extLst>
          </p:cNvPr>
          <p:cNvSpPr txBox="1"/>
          <p:nvPr/>
        </p:nvSpPr>
        <p:spPr>
          <a:xfrm>
            <a:off x="611560" y="1276584"/>
            <a:ext cx="4511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 form </a:t>
            </a:r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Faddeev</a:t>
            </a: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eqations</a:t>
            </a: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CF5BBE2-82B4-4313-A1A0-2F6AC21846F4}"/>
              </a:ext>
            </a:extLst>
          </p:cNvPr>
          <p:cNvSpPr txBox="1"/>
          <p:nvPr/>
        </p:nvSpPr>
        <p:spPr>
          <a:xfrm>
            <a:off x="611559" y="3113238"/>
            <a:ext cx="3517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</a:t>
            </a: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Green‘s</a:t>
            </a: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5ACBA3E-BB9A-4B66-A139-FAE282EBA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85" y="3783703"/>
            <a:ext cx="7152415" cy="2209912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B07453B5-DD64-44B4-8992-0D65D090C9E2}"/>
              </a:ext>
            </a:extLst>
          </p:cNvPr>
          <p:cNvSpPr txBox="1"/>
          <p:nvPr/>
        </p:nvSpPr>
        <p:spPr>
          <a:xfrm>
            <a:off x="7884369" y="5373216"/>
            <a:ext cx="2061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AT" sz="20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Datumsplatzhalter 2">
            <a:extLst>
              <a:ext uri="{FF2B5EF4-FFF2-40B4-BE49-F238E27FC236}">
                <a16:creationId xmlns:a16="http://schemas.microsoft.com/office/drawing/2014/main" id="{0FD9AF02-BFD3-E702-E014-AFFCED28B27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1CCA280D-D6BD-1B28-5E9C-D215C5F9402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2289829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19016" y="1508886"/>
            <a:ext cx="7353384" cy="4872442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56784" cy="720080"/>
          </a:xfrm>
        </p:spPr>
        <p:txBody>
          <a:bodyPr/>
          <a:lstStyle/>
          <a:p>
            <a:r>
              <a:rPr lang="de-AT" sz="3200" dirty="0"/>
              <a:t>Determination </a:t>
            </a:r>
            <a:r>
              <a:rPr lang="de-AT" sz="3200" dirty="0" err="1"/>
              <a:t>of</a:t>
            </a:r>
            <a:r>
              <a:rPr lang="de-AT" sz="3200" dirty="0"/>
              <a:t> R-Matrix</a:t>
            </a:r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8540704" y="6422851"/>
            <a:ext cx="398384" cy="365125"/>
          </a:xfrm>
        </p:spPr>
        <p:txBody>
          <a:bodyPr/>
          <a:lstStyle/>
          <a:p>
            <a:fld id="{30BFE1F4-0864-4028-A398-A3791DF09977}" type="slidenum">
              <a:rPr lang="de-AT" sz="1100" smtClean="0"/>
              <a:pPr/>
              <a:t>13</a:t>
            </a:fld>
            <a:endParaRPr lang="de-AT" sz="1100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162486"/>
              </p:ext>
            </p:extLst>
          </p:nvPr>
        </p:nvGraphicFramePr>
        <p:xfrm>
          <a:off x="819016" y="843822"/>
          <a:ext cx="7920880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92360" imgH="317160" progId="Equation.DSMT4">
                  <p:embed/>
                </p:oleObj>
              </mc:Choice>
              <mc:Fallback>
                <p:oleObj name="Equation" r:id="rId3" imgW="34923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9016" y="843822"/>
                        <a:ext cx="7920880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96E0E426-1E50-79CC-75B1-C0DCA7C8E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50" y="1559676"/>
            <a:ext cx="6338733" cy="468802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868144" y="1573784"/>
            <a:ext cx="2091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equation</a:t>
            </a:r>
            <a:r>
              <a:rPr lang="de-AT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lang="de-AT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coefficients</a:t>
            </a:r>
            <a:r>
              <a:rPr lang="de-AT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de-AT" baseline="-25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</a:p>
          <a:p>
            <a:r>
              <a:rPr lang="de-AT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T-matrices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570815"/>
              </p:ext>
            </p:extLst>
          </p:nvPr>
        </p:nvGraphicFramePr>
        <p:xfrm>
          <a:off x="6707332" y="2389482"/>
          <a:ext cx="1342617" cy="525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83920" imgH="228600" progId="Equation.DSMT4">
                  <p:embed/>
                </p:oleObj>
              </mc:Choice>
              <mc:Fallback>
                <p:oleObj name="Equation" r:id="rId6" imgW="583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07332" y="2389482"/>
                        <a:ext cx="1342617" cy="525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1A9D0C64-5290-9BD6-B90C-7B330AFD39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7F04E3B3-0661-E503-3288-2B065EC3F57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314203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56784" cy="720080"/>
          </a:xfrm>
        </p:spPr>
        <p:txBody>
          <a:bodyPr/>
          <a:lstStyle/>
          <a:p>
            <a:r>
              <a:rPr lang="de-AT" sz="3200" dirty="0"/>
              <a:t>Boundary </a:t>
            </a:r>
            <a:r>
              <a:rPr lang="de-AT" sz="3200" dirty="0" err="1"/>
              <a:t>conditions</a:t>
            </a:r>
            <a:endParaRPr lang="de-AT" sz="3200" dirty="0"/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8540704" y="6422851"/>
            <a:ext cx="398384" cy="365125"/>
          </a:xfrm>
        </p:spPr>
        <p:txBody>
          <a:bodyPr/>
          <a:lstStyle/>
          <a:p>
            <a:fld id="{30BFE1F4-0864-4028-A398-A3791DF09977}" type="slidenum">
              <a:rPr lang="de-AT" sz="1100" smtClean="0"/>
              <a:pPr/>
              <a:t>14</a:t>
            </a:fld>
            <a:endParaRPr lang="de-AT" sz="11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9ACD45A-8141-44FC-BA8A-BCCB7B7B2891}"/>
              </a:ext>
            </a:extLst>
          </p:cNvPr>
          <p:cNvSpPr/>
          <p:nvPr/>
        </p:nvSpPr>
        <p:spPr>
          <a:xfrm>
            <a:off x="634751" y="5431610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endParaRPr lang="en-US" sz="24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6D7283F-9C85-4264-9503-694C2F13A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489" y="5380108"/>
            <a:ext cx="3384376" cy="56467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292E4ED-C2D4-456F-9EE2-719A43301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585" y="5380108"/>
            <a:ext cx="3471155" cy="56467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876D25D-AEDA-952A-C84F-709CE8CC8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51" y="1035697"/>
            <a:ext cx="7704856" cy="4162691"/>
          </a:xfrm>
          <a:prstGeom prst="rect">
            <a:avLst/>
          </a:prstGeom>
        </p:spPr>
      </p:pic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631D0871-5D1A-A7D7-C944-51736575110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D3F44F84-697C-132B-B90A-776A692D97B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1059247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86022"/>
            <a:ext cx="7056784" cy="720080"/>
          </a:xfrm>
        </p:spPr>
        <p:txBody>
          <a:bodyPr/>
          <a:lstStyle/>
          <a:p>
            <a:r>
              <a:rPr lang="de-AT" sz="3200" dirty="0"/>
              <a:t> 2-body </a:t>
            </a:r>
            <a:r>
              <a:rPr lang="de-AT" sz="3200" dirty="0" err="1"/>
              <a:t>standard</a:t>
            </a:r>
            <a:r>
              <a:rPr lang="de-AT" sz="3200" dirty="0"/>
              <a:t> R-Matrix </a:t>
            </a:r>
            <a:r>
              <a:rPr lang="de-AT" sz="3200" dirty="0" err="1"/>
              <a:t>formalism</a:t>
            </a:r>
            <a:endParaRPr lang="de-AT" sz="3200" dirty="0"/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8540704" y="6422851"/>
            <a:ext cx="398384" cy="365125"/>
          </a:xfrm>
        </p:spPr>
        <p:txBody>
          <a:bodyPr/>
          <a:lstStyle/>
          <a:p>
            <a:fld id="{30BFE1F4-0864-4028-A398-A3791DF09977}" type="slidenum">
              <a:rPr lang="de-AT" sz="1100" smtClean="0"/>
              <a:pPr/>
              <a:t>15</a:t>
            </a:fld>
            <a:endParaRPr lang="de-AT" sz="1100" dirty="0"/>
          </a:p>
        </p:txBody>
      </p:sp>
      <p:sp>
        <p:nvSpPr>
          <p:cNvPr id="9" name="Rechteck 8"/>
          <p:cNvSpPr/>
          <p:nvPr/>
        </p:nvSpPr>
        <p:spPr>
          <a:xfrm>
            <a:off x="489240" y="3364894"/>
            <a:ext cx="8452002" cy="936104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601455"/>
              </p:ext>
            </p:extLst>
          </p:nvPr>
        </p:nvGraphicFramePr>
        <p:xfrm>
          <a:off x="562154" y="3429000"/>
          <a:ext cx="8199438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77880" imgH="406080" progId="Equation.DSMT4">
                  <p:embed/>
                </p:oleObj>
              </mc:Choice>
              <mc:Fallback>
                <p:oleObj name="Equation" r:id="rId3" imgW="3377880" imgH="406080" progId="Equation.DSMT4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2154" y="3429000"/>
                        <a:ext cx="8199438" cy="781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feld 13">
            <a:extLst>
              <a:ext uri="{FF2B5EF4-FFF2-40B4-BE49-F238E27FC236}">
                <a16:creationId xmlns:a16="http://schemas.microsoft.com/office/drawing/2014/main" id="{B8230D5E-F52A-48EC-90A1-B4BA3142F28A}"/>
              </a:ext>
            </a:extLst>
          </p:cNvPr>
          <p:cNvSpPr txBox="1"/>
          <p:nvPr/>
        </p:nvSpPr>
        <p:spPr>
          <a:xfrm>
            <a:off x="539552" y="4415111"/>
            <a:ext cx="6416180" cy="12003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Lhs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Interior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endParaRPr lang="de-AT" sz="24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4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Rhs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Asymptotic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exterior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B789277-F53C-4809-804D-838A4616A570}"/>
              </a:ext>
            </a:extLst>
          </p:cNvPr>
          <p:cNvSpPr txBox="1"/>
          <p:nvPr/>
        </p:nvSpPr>
        <p:spPr>
          <a:xfrm>
            <a:off x="2910702" y="1868582"/>
            <a:ext cx="390135" cy="1169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AT" sz="20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0D18C8A-3324-4578-8728-DE20E0308FB0}"/>
              </a:ext>
            </a:extLst>
          </p:cNvPr>
          <p:cNvSpPr txBox="1"/>
          <p:nvPr/>
        </p:nvSpPr>
        <p:spPr>
          <a:xfrm>
            <a:off x="4325106" y="2076968"/>
            <a:ext cx="390135" cy="1169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AT" sz="20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45B05F3-0E58-410E-86B8-B2B6972ED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0703" y="1892122"/>
            <a:ext cx="3091663" cy="97063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3871C0F8-EECC-4305-8F50-9EF090866860}"/>
              </a:ext>
            </a:extLst>
          </p:cNvPr>
          <p:cNvSpPr txBox="1"/>
          <p:nvPr/>
        </p:nvSpPr>
        <p:spPr>
          <a:xfrm>
            <a:off x="539552" y="1459839"/>
            <a:ext cx="2904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Spectral</a:t>
            </a: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representation</a:t>
            </a: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Datumsplatzhalter 2">
            <a:extLst>
              <a:ext uri="{FF2B5EF4-FFF2-40B4-BE49-F238E27FC236}">
                <a16:creationId xmlns:a16="http://schemas.microsoft.com/office/drawing/2014/main" id="{F49518B6-DAD5-295D-B3C6-1ABF6927B27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19" name="Fußzeilenplatzhalter 3">
            <a:extLst>
              <a:ext uri="{FF2B5EF4-FFF2-40B4-BE49-F238E27FC236}">
                <a16:creationId xmlns:a16="http://schemas.microsoft.com/office/drawing/2014/main" id="{69DBFB35-083C-B102-3AE3-81DB9200DA1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2512878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C0497-D23B-4725-B4BB-C73629D23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T-amplitudes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BE1FD8-A9CD-4184-BE6E-D1B02E3E8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16</a:t>
            </a:fld>
            <a:endParaRPr lang="de-AT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42027C8-235F-4C36-89AE-5F6247EE3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06" y="3185117"/>
            <a:ext cx="4119862" cy="70144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48389A-669C-431A-ADC1-8BA0BAEC9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06" y="4063300"/>
            <a:ext cx="4740401" cy="78705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56B6A24-311E-4499-9F02-5852BDCF9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924" y="5248884"/>
            <a:ext cx="3869291" cy="88889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D8255A7D-33A6-4675-BBBF-26E9F55CC845}"/>
              </a:ext>
            </a:extLst>
          </p:cNvPr>
          <p:cNvSpPr txBox="1"/>
          <p:nvPr/>
        </p:nvSpPr>
        <p:spPr>
          <a:xfrm>
            <a:off x="611560" y="1276584"/>
            <a:ext cx="4828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</a:t>
            </a:r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amplitude</a:t>
            </a: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702F396-A1DF-4902-B003-D9870DEC358C}"/>
              </a:ext>
            </a:extLst>
          </p:cNvPr>
          <p:cNvSpPr txBox="1"/>
          <p:nvPr/>
        </p:nvSpPr>
        <p:spPr>
          <a:xfrm>
            <a:off x="5940152" y="3282652"/>
            <a:ext cx="3060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</a:t>
            </a: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rearrangement</a:t>
            </a: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E80856F-A99C-4E82-A45E-C1CFB363D78D}"/>
              </a:ext>
            </a:extLst>
          </p:cNvPr>
          <p:cNvSpPr txBox="1"/>
          <p:nvPr/>
        </p:nvSpPr>
        <p:spPr>
          <a:xfrm>
            <a:off x="5940152" y="4251173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Breakup</a:t>
            </a:r>
            <a:endParaRPr lang="de-AT" sz="20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462BB73-E68D-4B3E-B902-883BBE146B8F}"/>
              </a:ext>
            </a:extLst>
          </p:cNvPr>
          <p:cNvSpPr txBox="1"/>
          <p:nvPr/>
        </p:nvSpPr>
        <p:spPr>
          <a:xfrm>
            <a:off x="900634" y="5441704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B81536C-2891-4497-9F63-F6D61BD66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1048" y="2079452"/>
            <a:ext cx="2421904" cy="557038"/>
          </a:xfrm>
          <a:prstGeom prst="rect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</p:pic>
      <p:sp>
        <p:nvSpPr>
          <p:cNvPr id="14" name="Datumsplatzhalter 2">
            <a:extLst>
              <a:ext uri="{FF2B5EF4-FFF2-40B4-BE49-F238E27FC236}">
                <a16:creationId xmlns:a16="http://schemas.microsoft.com/office/drawing/2014/main" id="{C9A25C75-4180-994F-946D-BA00B33E9C2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A490969D-1EBD-91A5-2EF9-C93F6C1BD6B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3944124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8183A7-501A-4D1F-862B-51138E357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Calculation of cross sections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16ED7A-9BF0-4F82-85B1-008FD759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17</a:t>
            </a:fld>
            <a:endParaRPr lang="de-AT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8162576-39AF-48BC-BD32-2F272D42D87F}"/>
              </a:ext>
            </a:extLst>
          </p:cNvPr>
          <p:cNvSpPr/>
          <p:nvPr/>
        </p:nvSpPr>
        <p:spPr>
          <a:xfrm>
            <a:off x="575614" y="1663770"/>
            <a:ext cx="3384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Breakup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C9C000E-ED23-4325-AC33-E756D7884B6B}"/>
              </a:ext>
            </a:extLst>
          </p:cNvPr>
          <p:cNvSpPr/>
          <p:nvPr/>
        </p:nvSpPr>
        <p:spPr>
          <a:xfrm>
            <a:off x="575614" y="4189042"/>
            <a:ext cx="3143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/>
          </a:p>
        </p:txBody>
      </p:sp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46B9B965-5071-D440-C0DA-ABDB3936D6E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AED8889-8647-B8F3-C258-E768A267D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59" y="2774271"/>
            <a:ext cx="7965728" cy="765935"/>
          </a:xfrm>
          <a:prstGeom prst="rect">
            <a:avLst/>
          </a:prstGeom>
        </p:spPr>
      </p:pic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B46569F9-3AB9-6D67-BD93-439D5975408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863295D-C718-5921-CFAA-3CC2E6BF6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811" y="5070994"/>
            <a:ext cx="3816424" cy="73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83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440E9897-B68F-8548-4B15-1F0A4CC73C1B}"/>
              </a:ext>
            </a:extLst>
          </p:cNvPr>
          <p:cNvSpPr/>
          <p:nvPr/>
        </p:nvSpPr>
        <p:spPr>
          <a:xfrm>
            <a:off x="3384848" y="4784148"/>
            <a:ext cx="3168352" cy="10813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0EDFEB-C530-4D3D-9525-EA9789FE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theorem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77463A8-C5A8-4522-847F-FCAE9BED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18</a:t>
            </a:fld>
            <a:endParaRPr lang="de-AT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516A0B6-A538-45ED-BDE8-8B8A568FA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217883"/>
            <a:ext cx="756084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GB" altLang="de-DE" sz="24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Optical theorem: Flux conservation  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2F21E378-2659-549B-E68D-4DB35F63F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32" y="4218075"/>
            <a:ext cx="756084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GB" altLang="de-DE" sz="24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Equal to: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A99626E-3076-A18E-6B24-CBF05A4FA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893" y="4885703"/>
            <a:ext cx="2731315" cy="856884"/>
          </a:xfrm>
          <a:prstGeom prst="rect">
            <a:avLst/>
          </a:prstGeom>
        </p:spPr>
      </p:pic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58C23E60-D8C9-F010-29DE-8BC89D219BC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1854C87E-285E-98BE-676D-86EEC3790F5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7E524A2-4E34-C441-83EB-0C167C4C5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229859"/>
            <a:ext cx="8181422" cy="137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73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27922D-1979-5615-7FE8-19CC0390A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Stability of the Algorithm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20577A6-4E39-561E-B83A-78B1E8169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19</a:t>
            </a:fld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1B3C0B0-3A4F-918C-182F-5C8B2B5A3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966" y="3122532"/>
            <a:ext cx="3034043" cy="87185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1E737F3-DBE9-3864-4F89-60D3915FB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109" y="4019686"/>
            <a:ext cx="4905797" cy="365125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0E65AB92-721F-BCF2-13BB-FB1E2FE4B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291047"/>
            <a:ext cx="7560840" cy="18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GB" altLang="de-DE" sz="24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Probing the stability with a simple test system:</a:t>
            </a:r>
          </a:p>
          <a:p>
            <a:pPr marL="1257300" lvl="2" indent="-3429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de-DE" sz="24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Three identical </a:t>
            </a:r>
            <a:r>
              <a:rPr lang="en-GB" altLang="de-DE" sz="2400" dirty="0" err="1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splinless</a:t>
            </a:r>
            <a:r>
              <a:rPr lang="en-GB" altLang="de-DE" sz="24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 bosons</a:t>
            </a:r>
          </a:p>
          <a:p>
            <a:pPr marL="1257300" lvl="2" indent="-3429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de-DE" sz="24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Woods-Saxon interaction       </a:t>
            </a:r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C63F3A06-41A5-A3E4-0B4D-BB2F8BB2777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19DD01B-A69E-CED7-C9E7-5ED1A57DF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325" y="4343674"/>
            <a:ext cx="4287350" cy="239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3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56784" cy="720080"/>
          </a:xfrm>
        </p:spPr>
        <p:txBody>
          <a:bodyPr/>
          <a:lstStyle/>
          <a:p>
            <a:r>
              <a:rPr lang="de-AT" sz="2800" dirty="0"/>
              <a:t>Motivation</a:t>
            </a:r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8540704" y="6422851"/>
            <a:ext cx="398384" cy="365125"/>
          </a:xfrm>
        </p:spPr>
        <p:txBody>
          <a:bodyPr/>
          <a:lstStyle/>
          <a:p>
            <a:fld id="{30BFE1F4-0864-4028-A398-A3791DF09977}" type="slidenum">
              <a:rPr lang="de-AT" sz="1100" smtClean="0"/>
              <a:pPr/>
              <a:t>2</a:t>
            </a:fld>
            <a:endParaRPr lang="de-AT" sz="11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0" y="1097305"/>
            <a:ext cx="8327528" cy="484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GB" altLang="de-DE" sz="24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Three- or more-body channels become important in light nuclear systems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GB" altLang="de-DE" sz="24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Have a significant share on the total cross section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de-DE" sz="24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Importance of 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n+</a:t>
            </a:r>
            <a:r>
              <a:rPr lang="de-AT" sz="2400" baseline="30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(</a:t>
            </a:r>
            <a:r>
              <a:rPr lang="de-AT" sz="2400" baseline="30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8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Be)+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n+n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de-AT" sz="2400" dirty="0" err="1">
                <a:solidFill>
                  <a:srgbClr val="006699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a+a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+n+n</a:t>
            </a:r>
            <a:r>
              <a:rPr lang="de-A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altLang="de-DE" sz="24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  <a:sym typeface="Wingdings" panose="05000000000000000000" pitchFamily="2" charset="2"/>
              </a:rPr>
              <a:t>in fusion devices as a neutron multiplier for tritium breeding </a:t>
            </a:r>
            <a:endParaRPr lang="en-GB" altLang="de-DE" sz="2400" dirty="0">
              <a:solidFill>
                <a:srgbClr val="0066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GB" altLang="de-DE" sz="24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Reliable data for this reaction needed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GB" altLang="de-DE" sz="2400" dirty="0">
              <a:solidFill>
                <a:srgbClr val="0066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GB" altLang="de-DE" sz="2400" dirty="0">
              <a:solidFill>
                <a:srgbClr val="006699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D9D258AE-FD51-871D-8EBC-7DED2F04414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1332511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72C0A-6E39-49DC-A5A9-F49D325B1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Stability of the Algorithm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3F10E0D-7CD1-452B-BAF6-71B98C11F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20</a:t>
            </a:fld>
            <a:endParaRPr lang="de-AT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8356BD5E-0EBB-4648-BFCC-F63257078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16" y="959263"/>
            <a:ext cx="756084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GB" altLang="de-DE" sz="24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System of linear equations 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8F11CEE9-EBF1-4B8A-83A7-E6D7285DD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914" y="2066641"/>
            <a:ext cx="7560840" cy="11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GB" altLang="de-DE" sz="24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High dynamics of eigenvalues of matrix A                (ill conditioned system) 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0779ED8-DBB5-4EB1-BE6E-64750B8FB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625" y="3350287"/>
            <a:ext cx="5169739" cy="287207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E02EC00-AB20-2EFE-1372-0449E880D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137" y="1540251"/>
            <a:ext cx="1609725" cy="577850"/>
          </a:xfrm>
          <a:prstGeom prst="rect">
            <a:avLst/>
          </a:prstGeom>
        </p:spPr>
      </p:pic>
      <p:sp>
        <p:nvSpPr>
          <p:cNvPr id="15" name="Datumsplatzhalter 2">
            <a:extLst>
              <a:ext uri="{FF2B5EF4-FFF2-40B4-BE49-F238E27FC236}">
                <a16:creationId xmlns:a16="http://schemas.microsoft.com/office/drawing/2014/main" id="{47824CF2-C747-C77F-4975-42AB1F3510F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ABAAF87-EBEF-0764-828B-47417ABC3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993" y="3302654"/>
            <a:ext cx="2527501" cy="2857176"/>
          </a:xfrm>
          <a:prstGeom prst="rect">
            <a:avLst/>
          </a:prstGeom>
        </p:spPr>
      </p:pic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AF6A0C4D-33D4-199F-87DE-28B0804FE79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2021424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1F7C92-B52E-4383-8368-EB26D5DD9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Stability of the Algorithm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8BEBFC2-3374-4ADA-AB55-183FAC4B1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21</a:t>
            </a:fld>
            <a:endParaRPr lang="de-AT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1CC4F02-E295-4705-8CF5-D342C276A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580" y="1412776"/>
            <a:ext cx="7560840" cy="11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GB" altLang="de-DE" sz="24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Performing a regularization of matrix A in order to get rid of unphysical fluctuations 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0E99230-15BF-44E9-8AB1-6D5336F14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56" y="3333216"/>
            <a:ext cx="5387142" cy="299285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656B1EA-EA7A-4185-9570-D8DE89F66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42104"/>
            <a:ext cx="5452780" cy="302932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0E967A6-C3AD-9270-06A8-30DBDAD70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2601289"/>
            <a:ext cx="1656184" cy="577739"/>
          </a:xfrm>
          <a:prstGeom prst="rect">
            <a:avLst/>
          </a:prstGeom>
        </p:spPr>
      </p:pic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7A2D5B5A-A383-0424-8979-86D5F667125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13, 2022</a:t>
            </a:r>
            <a:endParaRPr lang="de-AT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256A1617-CBD6-3B32-4374-316E2E886D4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2465402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D12A02-9DD6-47B0-9C0B-DF72F1FF7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 err="1"/>
              <a:t>Regularization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0461DBA-D819-4EB4-A15E-88B314A3B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22</a:t>
            </a:fld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E1EB382-9B98-49D1-AC78-53F649E48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047" y="2173036"/>
            <a:ext cx="6343906" cy="3524393"/>
          </a:xfrm>
          <a:prstGeom prst="rect">
            <a:avLst/>
          </a:prstGeom>
        </p:spPr>
      </p:pic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86333E10-6414-1B08-D3BC-59EA4A1D168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64C41868-F8E1-BB39-8526-1E9A0C5564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A44B707-DE76-67FE-6F55-8AA73226F9DB}"/>
              </a:ext>
            </a:extLst>
          </p:cNvPr>
          <p:cNvSpPr/>
          <p:nvPr/>
        </p:nvSpPr>
        <p:spPr>
          <a:xfrm>
            <a:off x="574142" y="1295126"/>
            <a:ext cx="3299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Breakup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77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4170F7-7328-4DE5-92E8-23AB50A5C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332656"/>
            <a:ext cx="7056784" cy="720080"/>
          </a:xfrm>
        </p:spPr>
        <p:txBody>
          <a:bodyPr/>
          <a:lstStyle/>
          <a:p>
            <a:r>
              <a:rPr lang="de-AT" sz="3200" dirty="0"/>
              <a:t>First </a:t>
            </a:r>
            <a:r>
              <a:rPr lang="de-AT" sz="3200" dirty="0" err="1"/>
              <a:t>system</a:t>
            </a:r>
            <a:r>
              <a:rPr lang="de-AT" sz="3200" dirty="0"/>
              <a:t> </a:t>
            </a:r>
            <a:r>
              <a:rPr lang="de-AT" sz="3200" dirty="0" err="1"/>
              <a:t>to</a:t>
            </a:r>
            <a:r>
              <a:rPr lang="de-AT" sz="3200" dirty="0"/>
              <a:t> </a:t>
            </a:r>
            <a:r>
              <a:rPr lang="de-AT" sz="3200" dirty="0" err="1"/>
              <a:t>be</a:t>
            </a:r>
            <a:r>
              <a:rPr lang="de-AT" sz="3200" dirty="0"/>
              <a:t> </a:t>
            </a:r>
            <a:r>
              <a:rPr lang="de-AT" sz="3200" dirty="0" err="1"/>
              <a:t>studied</a:t>
            </a:r>
            <a:r>
              <a:rPr lang="de-AT" sz="3200" dirty="0"/>
              <a:t>:</a:t>
            </a:r>
            <a:br>
              <a:rPr lang="de-AT" sz="3200" dirty="0"/>
            </a:br>
            <a:r>
              <a:rPr lang="de-AT" sz="3200" dirty="0"/>
              <a:t>Neutron-Deuteron </a:t>
            </a:r>
            <a:r>
              <a:rPr lang="de-AT" sz="3200" dirty="0" err="1"/>
              <a:t>system</a:t>
            </a:r>
            <a:r>
              <a:rPr lang="de-AT" sz="3200" dirty="0"/>
              <a:t> </a:t>
            </a:r>
            <a:endParaRPr lang="en-US" sz="32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93DBE48-4955-46EC-89FD-F75D932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23</a:t>
            </a:fld>
            <a:endParaRPr lang="de-AT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76DB446F-CF9B-4B33-93B9-A4D8DBDDE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88" y="1584231"/>
            <a:ext cx="8136904" cy="814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de-DE" sz="2400" dirty="0">
                <a:latin typeface="Arial" panose="020B0604020202020204" pitchFamily="34" charset="0"/>
                <a:cs typeface="Arial" pitchFamily="34" charset="0"/>
              </a:rPr>
              <a:t>E</a:t>
            </a:r>
            <a:r>
              <a:rPr lang="en-GB" altLang="de-DE" sz="2400" baseline="-25000" dirty="0">
                <a:latin typeface="Arial" panose="020B0604020202020204" pitchFamily="34" charset="0"/>
                <a:cs typeface="Arial" pitchFamily="34" charset="0"/>
              </a:rPr>
              <a:t>b</a:t>
            </a:r>
            <a:r>
              <a:rPr lang="en-GB" altLang="de-DE" sz="2400" dirty="0">
                <a:latin typeface="Arial" panose="020B0604020202020204" pitchFamily="34" charset="0"/>
                <a:cs typeface="Arial" pitchFamily="34" charset="0"/>
              </a:rPr>
              <a:t>=-2.225 MeV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de-DE" sz="24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Potential of Reid soft core type: 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de-DE" sz="2400" dirty="0">
              <a:solidFill>
                <a:srgbClr val="0066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en-GB" altLang="de-DE" sz="2400" dirty="0">
              <a:solidFill>
                <a:srgbClr val="0066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de-DE" sz="2400" dirty="0">
              <a:solidFill>
                <a:srgbClr val="0066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en-GB" altLang="de-DE" sz="2400" dirty="0">
              <a:solidFill>
                <a:srgbClr val="0066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en-GB" altLang="de-DE" sz="2400" dirty="0">
              <a:solidFill>
                <a:srgbClr val="0066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en-GB" altLang="de-DE" sz="2400" dirty="0">
              <a:solidFill>
                <a:srgbClr val="0066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en-GB" altLang="de-DE" sz="2400" dirty="0">
              <a:solidFill>
                <a:srgbClr val="0066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en-GB" altLang="de-DE" sz="2400" dirty="0">
              <a:solidFill>
                <a:srgbClr val="0066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altLang="de-DE" sz="24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en-GB" altLang="de-DE" sz="2400" dirty="0">
              <a:solidFill>
                <a:srgbClr val="0066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en-GB" altLang="de-DE" sz="2400" dirty="0">
              <a:solidFill>
                <a:srgbClr val="006699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0541C17E-CA92-4F1C-8561-55D783776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4700634"/>
            <a:ext cx="75608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GB" altLang="de-DE" sz="20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for np interaction: </a:t>
            </a:r>
            <a:r>
              <a:rPr lang="en-GB" altLang="de-DE" sz="2000" dirty="0">
                <a:latin typeface="Arial" panose="020B0604020202020204" pitchFamily="34" charset="0"/>
                <a:cs typeface="Arial" pitchFamily="34" charset="0"/>
              </a:rPr>
              <a:t>a=1650.6 MeV, b=5371.5 MeV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FF39AECA-557E-4B88-84A0-74198273F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5130806"/>
            <a:ext cx="7560840" cy="49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GB" altLang="de-DE" sz="20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for </a:t>
            </a:r>
            <a:r>
              <a:rPr lang="en-GB" altLang="de-DE" sz="2000" dirty="0" err="1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nn</a:t>
            </a:r>
            <a:r>
              <a:rPr lang="en-GB" altLang="de-DE" sz="20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 interaction: </a:t>
            </a:r>
            <a:r>
              <a:rPr lang="en-GB" altLang="de-DE" sz="2000" dirty="0">
                <a:latin typeface="Arial" panose="020B0604020202020204" pitchFamily="34" charset="0"/>
                <a:cs typeface="Arial" pitchFamily="34" charset="0"/>
              </a:rPr>
              <a:t>a=1210.4 MeV, b=4257.5 MeV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D78F469D-FA9D-42D1-8CCA-6EF44B2B6C93}"/>
                  </a:ext>
                </a:extLst>
              </p:cNvPr>
              <p:cNvSpPr txBox="1"/>
              <p:nvPr/>
            </p:nvSpPr>
            <p:spPr>
              <a:xfrm>
                <a:off x="2183880" y="2803140"/>
                <a:ext cx="5436120" cy="6165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de-A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de-AT" sz="2400" b="0" i="1" smtClean="0">
                        <a:latin typeface="Cambria Math" panose="02040503050406030204" pitchFamily="18" charset="0"/>
                      </a:rPr>
                      <m:t>=−10463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AT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AT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AT" sz="2400" b="0" i="1" smtClean="0">
                                <a:latin typeface="Cambria Math" panose="02040503050406030204" pitchFamily="18" charset="0"/>
                              </a:rPr>
                              <m:t>−µ</m:t>
                            </m:r>
                            <m:r>
                              <a:rPr lang="de-AT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num>
                      <m:den>
                        <m:r>
                          <a:rPr lang="de-AT" sz="2400" i="1">
                            <a:latin typeface="Cambria Math" panose="02040503050406030204" pitchFamily="18" charset="0"/>
                          </a:rPr>
                          <m:t>µ</m:t>
                        </m:r>
                        <m:r>
                          <a:rPr lang="de-AT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de-AT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AT" sz="2400" b="0" i="1" smtClean="0">
                        <a:latin typeface="Cambria Math" panose="02040503050406030204" pitchFamily="18" charset="0"/>
                      </a:rPr>
                      <m:t>𝑎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AT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AT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AT" sz="2400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de-AT" sz="2400" i="1">
                                <a:latin typeface="Cambria Math" panose="02040503050406030204" pitchFamily="18" charset="0"/>
                              </a:rPr>
                              <m:t>µ</m:t>
                            </m:r>
                            <m:r>
                              <a:rPr lang="de-AT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num>
                      <m:den>
                        <m:r>
                          <a:rPr lang="de-AT" sz="2400" i="1">
                            <a:latin typeface="Cambria Math" panose="02040503050406030204" pitchFamily="18" charset="0"/>
                          </a:rPr>
                          <m:t>µ</m:t>
                        </m:r>
                        <m:r>
                          <a:rPr lang="de-AT" sz="24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400" dirty="0"/>
                  <a:t>+</a:t>
                </a:r>
                <a:r>
                  <a:rPr lang="de-AT" sz="2400" dirty="0"/>
                  <a:t> b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AT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AT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AT" sz="2400" b="0" i="1" smtClean="0">
                                <a:latin typeface="Cambria Math" panose="02040503050406030204" pitchFamily="18" charset="0"/>
                              </a:rPr>
                              <m:t>−7</m:t>
                            </m:r>
                            <m:r>
                              <a:rPr lang="de-AT" sz="2400" i="1">
                                <a:latin typeface="Cambria Math" panose="02040503050406030204" pitchFamily="18" charset="0"/>
                              </a:rPr>
                              <m:t>µ</m:t>
                            </m:r>
                            <m:r>
                              <a:rPr lang="de-AT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num>
                      <m:den>
                        <m:r>
                          <a:rPr lang="de-AT" sz="2400" i="1">
                            <a:latin typeface="Cambria Math" panose="02040503050406030204" pitchFamily="18" charset="0"/>
                          </a:rPr>
                          <m:t>µ</m:t>
                        </m:r>
                        <m:r>
                          <a:rPr lang="de-AT" sz="24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D78F469D-FA9D-42D1-8CCA-6EF44B2B6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880" y="2803140"/>
                <a:ext cx="5436120" cy="616579"/>
              </a:xfrm>
              <a:prstGeom prst="rect">
                <a:avLst/>
              </a:prstGeom>
              <a:blipFill>
                <a:blip r:embed="rId2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">
            <a:extLst>
              <a:ext uri="{FF2B5EF4-FFF2-40B4-BE49-F238E27FC236}">
                <a16:creationId xmlns:a16="http://schemas.microsoft.com/office/drawing/2014/main" id="{A94C2DAF-170B-4030-B15C-16B1612EF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3491981"/>
            <a:ext cx="7704856" cy="95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GB" altLang="de-DE" sz="2000" dirty="0">
                <a:latin typeface="Arial" panose="020B0604020202020204" pitchFamily="34" charset="0"/>
                <a:cs typeface="Arial" pitchFamily="34" charset="0"/>
              </a:rPr>
              <a:t>a</a:t>
            </a:r>
            <a:r>
              <a:rPr lang="en-GB" altLang="de-DE" sz="20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 and </a:t>
            </a:r>
            <a:r>
              <a:rPr lang="en-GB" altLang="de-DE" sz="2000" dirty="0">
                <a:latin typeface="Arial" panose="020B0604020202020204" pitchFamily="34" charset="0"/>
                <a:cs typeface="Arial" pitchFamily="34" charset="0"/>
              </a:rPr>
              <a:t>b</a:t>
            </a:r>
            <a:r>
              <a:rPr lang="en-GB" altLang="de-DE" sz="20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 determined by fitting to Nijmegen</a:t>
            </a:r>
            <a:r>
              <a:rPr lang="en-US" sz="1800" b="0" i="1" u="none" strike="noStrike" baseline="0" dirty="0">
                <a:latin typeface="CMTI8"/>
              </a:rPr>
              <a:t> </a:t>
            </a:r>
            <a:r>
              <a:rPr lang="en-US" sz="2000" b="0" i="1" u="none" strike="noStrike" baseline="0" dirty="0">
                <a:solidFill>
                  <a:schemeClr val="accent1">
                    <a:lumMod val="75000"/>
                  </a:schemeClr>
                </a:solidFill>
                <a:latin typeface="CMTI8"/>
              </a:rPr>
              <a:t>(Phys. Rev. </a:t>
            </a:r>
            <a:r>
              <a:rPr lang="en-US" sz="20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MR8"/>
              </a:rPr>
              <a:t>C </a:t>
            </a:r>
            <a:r>
              <a:rPr lang="en-US" sz="20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MBX8"/>
              </a:rPr>
              <a:t>48 (1993) </a:t>
            </a:r>
            <a:r>
              <a:rPr lang="en-US" sz="20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MR8"/>
              </a:rPr>
              <a:t>792)</a:t>
            </a:r>
            <a:r>
              <a:rPr lang="en-GB" altLang="de-DE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GB" altLang="de-DE" sz="20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phase shift data and </a:t>
            </a:r>
            <a:r>
              <a:rPr lang="en-GB" altLang="de-DE" sz="2000" dirty="0">
                <a:latin typeface="Arial" panose="020B0604020202020204" pitchFamily="34" charset="0"/>
                <a:cs typeface="Arial" pitchFamily="34" charset="0"/>
              </a:rPr>
              <a:t>E</a:t>
            </a:r>
            <a:r>
              <a:rPr lang="en-GB" altLang="de-DE" sz="2000" baseline="-25000" dirty="0">
                <a:latin typeface="Arial" panose="020B0604020202020204" pitchFamily="34" charset="0"/>
                <a:cs typeface="Arial" pitchFamily="34" charset="0"/>
              </a:rPr>
              <a:t>b</a:t>
            </a:r>
            <a:endParaRPr lang="en-GB" altLang="de-DE" sz="20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Datumsplatzhalter 2">
            <a:extLst>
              <a:ext uri="{FF2B5EF4-FFF2-40B4-BE49-F238E27FC236}">
                <a16:creationId xmlns:a16="http://schemas.microsoft.com/office/drawing/2014/main" id="{96D69B1E-B0B1-BFE7-5929-A2AE1C2D589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19" name="Fußzeilenplatzhalter 3">
            <a:extLst>
              <a:ext uri="{FF2B5EF4-FFF2-40B4-BE49-F238E27FC236}">
                <a16:creationId xmlns:a16="http://schemas.microsoft.com/office/drawing/2014/main" id="{B6953040-6FB2-75D4-5929-708DC54B7F1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1601972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8706B-F2E5-4E2B-A400-2861AAC5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Two body interactions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55A532B-A670-45D8-A0E8-D35526C2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24</a:t>
            </a:fld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EC0FEBB-9B20-41C9-9EA1-A26E57882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2" y="1844824"/>
            <a:ext cx="7517636" cy="4176464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874FFC89-A4F5-4691-903C-770D7D9F6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047536"/>
            <a:ext cx="75608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GB" altLang="de-DE" sz="24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Reid soft core type potential</a:t>
            </a:r>
          </a:p>
        </p:txBody>
      </p:sp>
      <p:sp>
        <p:nvSpPr>
          <p:cNvPr id="4" name="Textfeld 3"/>
          <p:cNvSpPr txBox="1"/>
          <p:nvPr/>
        </p:nvSpPr>
        <p:spPr>
          <a:xfrm rot="16200000">
            <a:off x="594508" y="2749730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/>
              <a:t>[</a:t>
            </a:r>
            <a:r>
              <a:rPr lang="de-AT" sz="2000" dirty="0" err="1"/>
              <a:t>MeV</a:t>
            </a:r>
            <a:r>
              <a:rPr lang="de-AT" sz="2000" dirty="0"/>
              <a:t>]</a:t>
            </a:r>
          </a:p>
        </p:txBody>
      </p:sp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3ECFA971-443B-5022-4F8C-800BEE1F48F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88D09876-8712-005C-28B8-8AF578573EB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2788908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5A2B4-B200-05E1-38ED-7B4315F9D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Resulting np and </a:t>
            </a:r>
            <a:r>
              <a:rPr lang="en-US" sz="3200" dirty="0" err="1"/>
              <a:t>nn</a:t>
            </a:r>
            <a:r>
              <a:rPr lang="en-US" sz="3200" dirty="0"/>
              <a:t> </a:t>
            </a:r>
            <a:r>
              <a:rPr lang="en-US" sz="3200" dirty="0" err="1"/>
              <a:t>phaseshifts</a:t>
            </a:r>
            <a:r>
              <a:rPr lang="en-US" sz="3200" dirty="0"/>
              <a:t>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B75FB8F-0F8A-D3CC-C9A3-BDD7251BF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25</a:t>
            </a:fld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D590C23-ACF1-3603-F050-7CF674759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39" y="1628800"/>
            <a:ext cx="7532122" cy="4184512"/>
          </a:xfrm>
          <a:prstGeom prst="rect">
            <a:avLst/>
          </a:prstGeom>
        </p:spPr>
      </p:pic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AC54AF7D-C002-0EDE-BEFC-611E786A4BB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9C7B2F90-AF60-1902-7DBB-2E56E443567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3140764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9F28EB-6998-8D06-F7FC-2C2A11296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Numerical implementation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4D062F4-83D7-AE3C-4A99-E30BF86F9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26</a:t>
            </a:fld>
            <a:endParaRPr lang="de-AT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353CA24-0377-FC7C-FD78-1E15BD6CA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394" y="1290598"/>
            <a:ext cx="7823212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de-DE" sz="24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Pauli principle: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1BDB97-9A29-3599-52A8-255ACE856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059062"/>
            <a:ext cx="7392824" cy="1152128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09E5374A-2E77-706E-4DC5-90D16B363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614" y="3170972"/>
            <a:ext cx="7823212" cy="158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altLang="de-DE" sz="24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GB" altLang="de-DE" sz="24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GB" altLang="de-DE" sz="2000" dirty="0" err="1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  <a:sym typeface="Wingdings" panose="05000000000000000000" pitchFamily="2" charset="2"/>
              </a:rPr>
              <a:t>Anitsymmetrization</a:t>
            </a:r>
            <a:r>
              <a:rPr lang="en-GB" altLang="de-DE" sz="20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  <a:sym typeface="Wingdings" panose="05000000000000000000" pitchFamily="2" charset="2"/>
              </a:rPr>
              <a:t> in the spin space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altLang="de-DE" sz="20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  <a:sym typeface="Wingdings" panose="05000000000000000000" pitchFamily="2" charset="2"/>
              </a:rPr>
              <a:t>Spatial components 1 and 2 are identical: Reduction of dimension of the system of linear equations</a:t>
            </a:r>
            <a:endParaRPr lang="en-GB" altLang="de-DE" sz="2000" dirty="0">
              <a:solidFill>
                <a:srgbClr val="006699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03D9E28B-0CC6-211E-1980-9C229FF2457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D197E868-A2F9-7EA6-2929-3E7869A9B80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671077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19016" y="1508886"/>
            <a:ext cx="7353384" cy="4872442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56784" cy="720080"/>
          </a:xfrm>
        </p:spPr>
        <p:txBody>
          <a:bodyPr/>
          <a:lstStyle/>
          <a:p>
            <a:r>
              <a:rPr lang="de-AT" sz="3200" dirty="0" err="1"/>
              <a:t>Numerical</a:t>
            </a:r>
            <a:r>
              <a:rPr lang="de-AT" sz="3200" dirty="0"/>
              <a:t> </a:t>
            </a:r>
            <a:r>
              <a:rPr lang="de-AT" sz="3200" dirty="0" err="1"/>
              <a:t>implementation</a:t>
            </a:r>
            <a:endParaRPr lang="de-AT" sz="3200" dirty="0"/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8540704" y="6422851"/>
            <a:ext cx="398384" cy="365125"/>
          </a:xfrm>
        </p:spPr>
        <p:txBody>
          <a:bodyPr/>
          <a:lstStyle/>
          <a:p>
            <a:fld id="{30BFE1F4-0864-4028-A398-A3791DF09977}" type="slidenum">
              <a:rPr lang="de-AT" sz="1100" smtClean="0"/>
              <a:pPr/>
              <a:t>27</a:t>
            </a:fld>
            <a:endParaRPr lang="de-AT" sz="1100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819016" y="843822"/>
          <a:ext cx="7920880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92360" imgH="317160" progId="Equation.DSMT4">
                  <p:embed/>
                </p:oleObj>
              </mc:Choice>
              <mc:Fallback>
                <p:oleObj name="Equation" r:id="rId3" imgW="3492360" imgH="317160" progId="Equation.DSMT4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9016" y="843822"/>
                        <a:ext cx="7920880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96E0E426-1E50-79CC-75B1-C0DCA7C8E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50" y="1559676"/>
            <a:ext cx="6338733" cy="468802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868144" y="1573784"/>
            <a:ext cx="2091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equation</a:t>
            </a:r>
            <a:r>
              <a:rPr lang="de-AT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lang="de-AT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coefficients</a:t>
            </a:r>
            <a:r>
              <a:rPr lang="de-AT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de-AT" baseline="-25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</a:p>
          <a:p>
            <a:r>
              <a:rPr lang="de-AT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T-matrices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6707332" y="2389482"/>
          <a:ext cx="1342617" cy="525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83920" imgH="228600" progId="Equation.DSMT4">
                  <p:embed/>
                </p:oleObj>
              </mc:Choice>
              <mc:Fallback>
                <p:oleObj name="Equation" r:id="rId6" imgW="583920" imgH="228600" progId="Equation.DSMT4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07332" y="2389482"/>
                        <a:ext cx="1342617" cy="525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1A9D0C64-5290-9BD6-B90C-7B330AFD39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CC1AC508-7263-29DA-8917-A5DEF03C6DC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3571492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75BC08-2824-4BC0-A11D-5B65D2D4C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Basis states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E1348B2-904D-4356-BC39-B22EFF67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28</a:t>
            </a:fld>
            <a:endParaRPr lang="de-AT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BE15B22-698C-462B-B474-2C8794A2752F}"/>
              </a:ext>
            </a:extLst>
          </p:cNvPr>
          <p:cNvSpPr txBox="1"/>
          <p:nvPr/>
        </p:nvSpPr>
        <p:spPr>
          <a:xfrm>
            <a:off x="449499" y="1090020"/>
            <a:ext cx="438036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Subsystem 1</a:t>
            </a:r>
            <a:r>
              <a:rPr lang="de-AT" sz="2400" dirty="0">
                <a:solidFill>
                  <a:srgbClr val="006699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AT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de-AT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-proton </a:t>
            </a:r>
            <a:r>
              <a:rPr lang="de-AT" sz="2000" dirty="0">
                <a:solidFill>
                  <a:srgbClr val="006699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(m</a:t>
            </a:r>
            <a:r>
              <a:rPr lang="de-AT" sz="2000" baseline="-25000" dirty="0">
                <a:solidFill>
                  <a:srgbClr val="006699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de-AT" sz="2000" dirty="0">
                <a:solidFill>
                  <a:srgbClr val="006699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-(</a:t>
            </a:r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neutron+proton</a:t>
            </a: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AT" sz="2000" dirty="0">
                <a:solidFill>
                  <a:srgbClr val="006699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(m</a:t>
            </a:r>
            <a:r>
              <a:rPr lang="de-AT" sz="2000" baseline="-25000" dirty="0">
                <a:solidFill>
                  <a:srgbClr val="006699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2</a:t>
            </a:r>
            <a:r>
              <a:rPr lang="de-AT" sz="2000" dirty="0">
                <a:solidFill>
                  <a:srgbClr val="006699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de-AT" sz="20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4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4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4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Subsystem 2</a:t>
            </a:r>
            <a:r>
              <a:rPr lang="de-AT" sz="2400">
                <a:solidFill>
                  <a:srgbClr val="006699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: </a:t>
            </a:r>
            <a:r>
              <a:rPr lang="de-AT"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sz="24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AT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de-AT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-neutron </a:t>
            </a:r>
            <a:r>
              <a:rPr lang="de-AT" sz="2000" dirty="0">
                <a:solidFill>
                  <a:srgbClr val="006699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(m</a:t>
            </a:r>
            <a:r>
              <a:rPr lang="de-AT" sz="2000" baseline="-25000" dirty="0">
                <a:solidFill>
                  <a:srgbClr val="006699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de-AT" sz="2000" dirty="0">
                <a:solidFill>
                  <a:srgbClr val="006699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proton-(</a:t>
            </a:r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neutron+neutron</a:t>
            </a: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AT" sz="2000" dirty="0">
                <a:solidFill>
                  <a:srgbClr val="006699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(m</a:t>
            </a:r>
            <a:r>
              <a:rPr lang="de-AT" sz="2000" baseline="-25000" dirty="0">
                <a:solidFill>
                  <a:srgbClr val="006699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2</a:t>
            </a:r>
            <a:r>
              <a:rPr lang="de-AT" sz="2000" dirty="0">
                <a:solidFill>
                  <a:srgbClr val="006699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)</a:t>
            </a:r>
          </a:p>
          <a:p>
            <a:endParaRPr lang="de-AT" sz="24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3F606BA-E0E0-8663-7D34-83E6922D8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868" y="1056438"/>
            <a:ext cx="2682403" cy="173324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90AF644-9636-AD5A-BBCC-BBCD53A1C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984606"/>
            <a:ext cx="1399091" cy="238719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754EF5D-6772-E988-7E64-FEF28E884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867" y="3732454"/>
            <a:ext cx="2682403" cy="1767947"/>
          </a:xfrm>
          <a:prstGeom prst="rect">
            <a:avLst/>
          </a:prstGeom>
        </p:spPr>
      </p:pic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FEAACF39-7443-94F2-76E9-00D83DC6EA45}"/>
              </a:ext>
            </a:extLst>
          </p:cNvPr>
          <p:cNvCxnSpPr>
            <a:cxnSpLocks/>
          </p:cNvCxnSpPr>
          <p:nvPr/>
        </p:nvCxnSpPr>
        <p:spPr>
          <a:xfrm>
            <a:off x="2639683" y="3501008"/>
            <a:ext cx="37325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>
            <a:extLst>
              <a:ext uri="{FF2B5EF4-FFF2-40B4-BE49-F238E27FC236}">
                <a16:creationId xmlns:a16="http://schemas.microsoft.com/office/drawing/2014/main" id="{1608B6FC-C266-8771-5543-E0A5179C4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5363" y="3715712"/>
            <a:ext cx="1537019" cy="2350209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7F6A3F9-20E8-6F73-D54F-4AE47120DA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2484" y="2886169"/>
            <a:ext cx="1779408" cy="372715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391687CC-18A4-89B9-454C-E47B9826C9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2484" y="5713019"/>
            <a:ext cx="1648623" cy="339423"/>
          </a:xfrm>
          <a:prstGeom prst="rect">
            <a:avLst/>
          </a:prstGeom>
        </p:spPr>
      </p:pic>
      <p:sp>
        <p:nvSpPr>
          <p:cNvPr id="14" name="Datumsplatzhalter 2">
            <a:extLst>
              <a:ext uri="{FF2B5EF4-FFF2-40B4-BE49-F238E27FC236}">
                <a16:creationId xmlns:a16="http://schemas.microsoft.com/office/drawing/2014/main" id="{21347B6B-67A7-DCEF-F941-9D6D86F837F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FCACDB58-A88B-2767-AF4E-CDF98144792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413467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E8A635BA-1BCD-B7A2-7317-DD63CE29F350}"/>
              </a:ext>
            </a:extLst>
          </p:cNvPr>
          <p:cNvSpPr/>
          <p:nvPr/>
        </p:nvSpPr>
        <p:spPr>
          <a:xfrm>
            <a:off x="2840839" y="1718954"/>
            <a:ext cx="3600400" cy="678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F870DA-711C-DA17-B9A7-D1F1CCC48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Basis states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029300C-29CE-BE06-0266-9303A5547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29</a:t>
            </a:fld>
            <a:endParaRPr lang="de-AT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E699E56-FD89-1B1B-D5DF-D80A0FA21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914" y="3439670"/>
            <a:ext cx="7862171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GB" altLang="de-DE" sz="24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Matching radii: 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CE1B4B0-62DD-6D53-E98C-957AB7A46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111" y="4137511"/>
            <a:ext cx="3252139" cy="55049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26821C2-82F6-EDA0-7ED8-BC4E99E9F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308" y="4176365"/>
            <a:ext cx="2486496" cy="472784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2DEC79DF-E6D5-00F5-0AE4-93F131F19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55" y="4829374"/>
            <a:ext cx="7862171" cy="94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altLang="de-DE" sz="16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    r</a:t>
            </a:r>
            <a:r>
              <a:rPr lang="en-GB" altLang="de-DE" sz="1600" baseline="-250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0i </a:t>
            </a:r>
            <a:r>
              <a:rPr lang="en-GB" altLang="de-DE" sz="16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is the range of the np or </a:t>
            </a:r>
            <a:r>
              <a:rPr lang="en-GB" altLang="de-DE" sz="1600" dirty="0" err="1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nn</a:t>
            </a:r>
            <a:r>
              <a:rPr lang="en-GB" altLang="de-DE" sz="16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 potential 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altLang="de-DE" sz="20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For </a:t>
            </a:r>
            <a:r>
              <a:rPr lang="en-GB" altLang="de-DE" sz="2000" dirty="0" err="1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n+deuteron</a:t>
            </a:r>
            <a:r>
              <a:rPr lang="en-GB" altLang="de-DE" sz="20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: a</a:t>
            </a:r>
            <a:r>
              <a:rPr lang="en-GB" altLang="de-DE" sz="2000" baseline="-250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i</a:t>
            </a:r>
            <a:r>
              <a:rPr lang="en-GB" altLang="de-DE" sz="20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=4 </a:t>
            </a:r>
            <a:r>
              <a:rPr lang="en-GB" altLang="de-DE" sz="2000" dirty="0" err="1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fm</a:t>
            </a:r>
            <a:r>
              <a:rPr lang="en-GB" altLang="de-DE" sz="20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, A</a:t>
            </a:r>
            <a:r>
              <a:rPr lang="en-GB" altLang="de-DE" sz="2000" baseline="-250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i</a:t>
            </a:r>
            <a:r>
              <a:rPr lang="en-GB" altLang="de-DE" sz="20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=3 </a:t>
            </a:r>
            <a:r>
              <a:rPr lang="en-GB" altLang="de-DE" sz="2000" dirty="0" err="1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fm</a:t>
            </a:r>
            <a:r>
              <a:rPr lang="en-GB" altLang="de-DE" sz="20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 (minimum values)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E9DF8C5-5A24-85E1-F2E3-6AC0F6202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35" y="1747875"/>
            <a:ext cx="3338409" cy="641220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BC800E9F-73AA-C050-F60E-6E67CA23C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55" y="1046132"/>
            <a:ext cx="7862171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GB" altLang="de-DE" sz="24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Product states:  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3B6670B4-7778-9FDA-69C1-E37149A10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223" y="2465184"/>
            <a:ext cx="7862171" cy="49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GB" altLang="de-DE" sz="20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with </a:t>
            </a:r>
            <a:r>
              <a:rPr lang="en-GB" altLang="de-DE" sz="2000" dirty="0" err="1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eigenenergies</a:t>
            </a:r>
            <a:r>
              <a:rPr lang="en-GB" altLang="de-DE" sz="20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2B9493F-74FE-55DD-68AD-D90F98F93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0713" y="2531165"/>
            <a:ext cx="1954614" cy="507816"/>
          </a:xfrm>
          <a:prstGeom prst="rect">
            <a:avLst/>
          </a:prstGeom>
        </p:spPr>
      </p:pic>
      <p:sp>
        <p:nvSpPr>
          <p:cNvPr id="16" name="Datumsplatzhalter 2">
            <a:extLst>
              <a:ext uri="{FF2B5EF4-FFF2-40B4-BE49-F238E27FC236}">
                <a16:creationId xmlns:a16="http://schemas.microsoft.com/office/drawing/2014/main" id="{94AACA22-B366-1A70-BCEF-F5A684E08B9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19" name="Fußzeilenplatzhalter 3">
            <a:extLst>
              <a:ext uri="{FF2B5EF4-FFF2-40B4-BE49-F238E27FC236}">
                <a16:creationId xmlns:a16="http://schemas.microsoft.com/office/drawing/2014/main" id="{8DFAE77D-A085-6C1A-792E-524CBD2C75D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310135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56784" cy="720080"/>
          </a:xfrm>
        </p:spPr>
        <p:txBody>
          <a:bodyPr/>
          <a:lstStyle/>
          <a:p>
            <a:r>
              <a:rPr lang="de-AT" sz="3200" dirty="0"/>
              <a:t>Standard R-Matrix </a:t>
            </a:r>
            <a:r>
              <a:rPr lang="de-AT" sz="3200" dirty="0" err="1"/>
              <a:t>Formalism</a:t>
            </a:r>
            <a:r>
              <a:rPr lang="de-AT" sz="3200" dirty="0"/>
              <a:t>:</a:t>
            </a:r>
            <a:br>
              <a:rPr lang="de-AT" sz="3200" dirty="0"/>
            </a:br>
            <a:r>
              <a:rPr lang="de-AT" sz="3200" dirty="0" err="1"/>
              <a:t>wave</a:t>
            </a:r>
            <a:r>
              <a:rPr lang="de-AT" sz="3200" dirty="0"/>
              <a:t> </a:t>
            </a:r>
            <a:r>
              <a:rPr lang="de-AT" sz="3200" dirty="0" err="1"/>
              <a:t>function</a:t>
            </a:r>
            <a:endParaRPr lang="de-AT" sz="3200" dirty="0"/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8540704" y="6422851"/>
            <a:ext cx="398384" cy="365125"/>
          </a:xfrm>
        </p:spPr>
        <p:txBody>
          <a:bodyPr/>
          <a:lstStyle/>
          <a:p>
            <a:fld id="{30BFE1F4-0864-4028-A398-A3791DF09977}" type="slidenum">
              <a:rPr lang="de-AT" sz="1100" smtClean="0"/>
              <a:pPr/>
              <a:t>3</a:t>
            </a:fld>
            <a:endParaRPr lang="de-AT" sz="1100" dirty="0"/>
          </a:p>
        </p:txBody>
      </p:sp>
      <p:sp>
        <p:nvSpPr>
          <p:cNvPr id="3" name="Ellipse 2"/>
          <p:cNvSpPr/>
          <p:nvPr/>
        </p:nvSpPr>
        <p:spPr>
          <a:xfrm>
            <a:off x="3059832" y="2276872"/>
            <a:ext cx="2736304" cy="266429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459440" y="1072973"/>
            <a:ext cx="4360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2-particle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cm-system</a:t>
            </a:r>
          </a:p>
        </p:txBody>
      </p:sp>
      <p:sp>
        <p:nvSpPr>
          <p:cNvPr id="5" name="Ellipse 4"/>
          <p:cNvSpPr/>
          <p:nvPr/>
        </p:nvSpPr>
        <p:spPr>
          <a:xfrm>
            <a:off x="1259632" y="3483006"/>
            <a:ext cx="288032" cy="2520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Ellipse 10"/>
          <p:cNvSpPr/>
          <p:nvPr/>
        </p:nvSpPr>
        <p:spPr>
          <a:xfrm>
            <a:off x="7234685" y="3315827"/>
            <a:ext cx="648072" cy="5863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Pfeil nach rechts 11"/>
          <p:cNvSpPr/>
          <p:nvPr/>
        </p:nvSpPr>
        <p:spPr>
          <a:xfrm>
            <a:off x="1691680" y="3513300"/>
            <a:ext cx="720080" cy="191439"/>
          </a:xfrm>
          <a:prstGeom prst="right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Pfeil nach rechts 12"/>
          <p:cNvSpPr/>
          <p:nvPr/>
        </p:nvSpPr>
        <p:spPr>
          <a:xfrm flipH="1">
            <a:off x="6372200" y="3513300"/>
            <a:ext cx="720080" cy="191439"/>
          </a:xfrm>
          <a:prstGeom prst="right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13"/>
          <p:cNvSpPr/>
          <p:nvPr/>
        </p:nvSpPr>
        <p:spPr>
          <a:xfrm>
            <a:off x="1259632" y="3481191"/>
            <a:ext cx="288032" cy="2520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14"/>
          <p:cNvSpPr/>
          <p:nvPr/>
        </p:nvSpPr>
        <p:spPr>
          <a:xfrm>
            <a:off x="5472100" y="1983679"/>
            <a:ext cx="648072" cy="58638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Pfeil nach rechts 15"/>
          <p:cNvSpPr/>
          <p:nvPr/>
        </p:nvSpPr>
        <p:spPr>
          <a:xfrm>
            <a:off x="1691680" y="3511485"/>
            <a:ext cx="720080" cy="191439"/>
          </a:xfrm>
          <a:prstGeom prst="right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Pfeil nach rechts 16"/>
          <p:cNvSpPr/>
          <p:nvPr/>
        </p:nvSpPr>
        <p:spPr>
          <a:xfrm flipH="1">
            <a:off x="6372200" y="3511485"/>
            <a:ext cx="720080" cy="191439"/>
          </a:xfrm>
          <a:prstGeom prst="right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17"/>
          <p:cNvSpPr/>
          <p:nvPr/>
        </p:nvSpPr>
        <p:spPr>
          <a:xfrm>
            <a:off x="2987824" y="4653136"/>
            <a:ext cx="288032" cy="252028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2411760" y="4941168"/>
            <a:ext cx="576064" cy="504056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>
            <a:off x="6120172" y="1461621"/>
            <a:ext cx="549853" cy="522058"/>
          </a:xfrm>
          <a:prstGeom prst="straightConnector1">
            <a:avLst/>
          </a:prstGeom>
          <a:ln w="76200">
            <a:solidFill>
              <a:srgbClr val="00669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459440" y="2204864"/>
            <a:ext cx="2874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boundary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3520016" y="3361308"/>
          <a:ext cx="1952084" cy="715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760" imgH="279360" progId="Equation.DSMT4">
                  <p:embed/>
                </p:oleObj>
              </mc:Choice>
              <mc:Fallback>
                <p:oleObj name="Equation" r:id="rId3" imgW="761760" imgH="279360" progId="Equation.DSMT4">
                  <p:embed/>
                  <p:pic>
                    <p:nvPicPr>
                      <p:cNvPr id="9" name="Objek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0016" y="3361308"/>
                        <a:ext cx="1952084" cy="715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/>
        </p:nvGraphicFramePr>
        <p:xfrm>
          <a:off x="5580112" y="4293096"/>
          <a:ext cx="3448804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50960" imgH="241200" progId="Equation.DSMT4">
                  <p:embed/>
                </p:oleObj>
              </mc:Choice>
              <mc:Fallback>
                <p:oleObj name="Equation" r:id="rId5" imgW="1650960" imgH="241200" progId="Equation.DSMT4">
                  <p:embed/>
                  <p:pic>
                    <p:nvPicPr>
                      <p:cNvPr id="19" name="Objekt 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80112" y="4293096"/>
                        <a:ext cx="3448804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 20"/>
          <p:cNvGraphicFramePr>
            <a:graphicFrameLocks noChangeAspect="1"/>
          </p:cNvGraphicFramePr>
          <p:nvPr/>
        </p:nvGraphicFramePr>
        <p:xfrm>
          <a:off x="5148064" y="4949877"/>
          <a:ext cx="876300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19040" imgH="647640" progId="Equation.DSMT4">
                  <p:embed/>
                </p:oleObj>
              </mc:Choice>
              <mc:Fallback>
                <p:oleObj name="Equation" r:id="rId7" imgW="419040" imgH="647640" progId="Equation.DSMT4">
                  <p:embed/>
                  <p:pic>
                    <p:nvPicPr>
                      <p:cNvPr id="21" name="Objek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949877"/>
                        <a:ext cx="876300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feld 21"/>
          <p:cNvSpPr txBox="1"/>
          <p:nvPr/>
        </p:nvSpPr>
        <p:spPr>
          <a:xfrm>
            <a:off x="6043369" y="4985881"/>
            <a:ext cx="30203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incoming</a:t>
            </a: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spherical</a:t>
            </a: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</a:t>
            </a:r>
            <a:endParaRPr lang="de-AT" sz="20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outgoing</a:t>
            </a: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spherical</a:t>
            </a: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</a:t>
            </a:r>
            <a:endParaRPr lang="de-AT" sz="20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de-A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collision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S-matrix</a:t>
            </a:r>
          </a:p>
        </p:txBody>
      </p:sp>
      <p:graphicFrame>
        <p:nvGraphicFramePr>
          <p:cNvPr id="23" name="Objekt 22"/>
          <p:cNvGraphicFramePr>
            <a:graphicFrameLocks noChangeAspect="1"/>
          </p:cNvGraphicFramePr>
          <p:nvPr/>
        </p:nvGraphicFramePr>
        <p:xfrm>
          <a:off x="801014" y="5445224"/>
          <a:ext cx="680803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30120" imgH="419040" progId="Equation.DSMT4">
                  <p:embed/>
                </p:oleObj>
              </mc:Choice>
              <mc:Fallback>
                <p:oleObj name="Equation" r:id="rId9" imgW="330120" imgH="419040" progId="Equation.DSMT4">
                  <p:embed/>
                  <p:pic>
                    <p:nvPicPr>
                      <p:cNvPr id="23" name="Objekt 2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1014" y="5445224"/>
                        <a:ext cx="680803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feld 23"/>
          <p:cNvSpPr txBox="1"/>
          <p:nvPr/>
        </p:nvSpPr>
        <p:spPr>
          <a:xfrm>
            <a:off x="1475656" y="5474252"/>
            <a:ext cx="284084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A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i=1,2,…</a:t>
            </a:r>
          </a:p>
          <a:p>
            <a:pPr>
              <a:spcAft>
                <a:spcPts val="1200"/>
              </a:spcAft>
            </a:pPr>
            <a:r>
              <a:rPr lang="de-AT" sz="2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coefficients</a:t>
            </a:r>
            <a:r>
              <a:rPr lang="de-AT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i=1,2,…</a:t>
            </a:r>
          </a:p>
        </p:txBody>
      </p:sp>
      <p:graphicFrame>
        <p:nvGraphicFramePr>
          <p:cNvPr id="26" name="Objekt 25"/>
          <p:cNvGraphicFramePr>
            <a:graphicFrameLocks noChangeAspect="1"/>
          </p:cNvGraphicFramePr>
          <p:nvPr/>
        </p:nvGraphicFramePr>
        <p:xfrm>
          <a:off x="458788" y="1773238"/>
          <a:ext cx="4178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1840" imgH="241200" progId="Equation.DSMT4">
                  <p:embed/>
                </p:oleObj>
              </mc:Choice>
              <mc:Fallback>
                <p:oleObj name="Equation" r:id="rId11" imgW="2031840" imgH="241200" progId="Equation.DSMT4">
                  <p:embed/>
                  <p:pic>
                    <p:nvPicPr>
                      <p:cNvPr id="26" name="Objekt 2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8788" y="1773238"/>
                        <a:ext cx="41783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Datumsplatzhalter 2">
            <a:extLst>
              <a:ext uri="{FF2B5EF4-FFF2-40B4-BE49-F238E27FC236}">
                <a16:creationId xmlns:a16="http://schemas.microsoft.com/office/drawing/2014/main" id="{C276E73F-01F2-23A2-E5B2-C328BAF657E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32" name="Fußzeilenplatzhalter 3">
            <a:extLst>
              <a:ext uri="{FF2B5EF4-FFF2-40B4-BE49-F238E27FC236}">
                <a16:creationId xmlns:a16="http://schemas.microsoft.com/office/drawing/2014/main" id="{6BACD68A-6159-758D-283E-41A4331131B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3346534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1057AB9-58FA-41B0-8DC2-EB33DC03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30</a:t>
            </a:fld>
            <a:endParaRPr lang="de-AT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8F0BF30-BF77-E689-CC56-F6ED6CBD0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962" y="0"/>
            <a:ext cx="7398075" cy="6823365"/>
          </a:xfrm>
          <a:prstGeom prst="rect">
            <a:avLst/>
          </a:prstGeom>
        </p:spPr>
      </p:pic>
      <p:sp>
        <p:nvSpPr>
          <p:cNvPr id="17" name="Rectangle 1">
            <a:extLst>
              <a:ext uri="{FF2B5EF4-FFF2-40B4-BE49-F238E27FC236}">
                <a16:creationId xmlns:a16="http://schemas.microsoft.com/office/drawing/2014/main" id="{EA0E7B8C-4692-894D-A606-407D228CE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-91743"/>
            <a:ext cx="7560840" cy="45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GB" altLang="de-DE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Basis states of the neutron-proton subsystem </a:t>
            </a:r>
          </a:p>
        </p:txBody>
      </p:sp>
    </p:spTree>
    <p:extLst>
      <p:ext uri="{BB962C8B-B14F-4D97-AF65-F5344CB8AC3E}">
        <p14:creationId xmlns:p14="http://schemas.microsoft.com/office/powerpoint/2010/main" val="1157873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1057AB9-58FA-41B0-8DC2-EB33DC03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31</a:t>
            </a:fld>
            <a:endParaRPr lang="de-AT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FBD6B21-642C-0F28-C4BD-EECDEDD75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30" y="69458"/>
            <a:ext cx="7338739" cy="6588647"/>
          </a:xfrm>
          <a:prstGeom prst="rect">
            <a:avLst/>
          </a:prstGeom>
        </p:spPr>
      </p:pic>
      <p:sp>
        <p:nvSpPr>
          <p:cNvPr id="17" name="Rectangle 1">
            <a:extLst>
              <a:ext uri="{FF2B5EF4-FFF2-40B4-BE49-F238E27FC236}">
                <a16:creationId xmlns:a16="http://schemas.microsoft.com/office/drawing/2014/main" id="{EA0E7B8C-4692-894D-A606-407D228CE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-91743"/>
            <a:ext cx="7560840" cy="45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GB" altLang="de-DE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Basis states of the neutron-neutron subsystem </a:t>
            </a:r>
          </a:p>
        </p:txBody>
      </p:sp>
    </p:spTree>
    <p:extLst>
      <p:ext uri="{BB962C8B-B14F-4D97-AF65-F5344CB8AC3E}">
        <p14:creationId xmlns:p14="http://schemas.microsoft.com/office/powerpoint/2010/main" val="3563832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EFD6A-182C-3C31-9A4B-6B52CBDC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Results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B3ED343-EFD8-3F99-4FC0-ADB50739E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32</a:t>
            </a:fld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6EF00CA-F20F-909A-07D7-59A927E5F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8295322" cy="4608512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1AFDB4EC-7369-F27A-7742-E06C5DEE2394}"/>
              </a:ext>
            </a:extLst>
          </p:cNvPr>
          <p:cNvSpPr/>
          <p:nvPr/>
        </p:nvSpPr>
        <p:spPr>
          <a:xfrm>
            <a:off x="614512" y="1047895"/>
            <a:ext cx="5984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Breakup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</a:t>
            </a:r>
            <a:r>
              <a:rPr lang="de-AT" sz="2400" baseline="-25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=7 fm, A</a:t>
            </a:r>
            <a:r>
              <a:rPr lang="de-AT" sz="2400" baseline="-25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=5.5 fm  </a:t>
            </a:r>
            <a:endParaRPr lang="en-US" sz="2400" dirty="0"/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46C1BF63-8770-6998-2DF4-DDC1C2A645C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C833C67F-F01F-B085-7835-3F932EB08D4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4046828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45235B-70AE-1B7B-8F15-F9AA55B1A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Results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B95F1CC-9893-E6E2-707D-FF7CB558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33</a:t>
            </a:fld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DED148-5301-2E1D-D65F-A59C837C7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628800"/>
            <a:ext cx="7668344" cy="426019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F65EB614-32B5-0DC8-4208-D389AC30461D}"/>
              </a:ext>
            </a:extLst>
          </p:cNvPr>
          <p:cNvSpPr/>
          <p:nvPr/>
        </p:nvSpPr>
        <p:spPr>
          <a:xfrm>
            <a:off x="614512" y="1047895"/>
            <a:ext cx="7341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Convergence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regularization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2400" dirty="0"/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4CCF4726-9DFF-09EE-2985-83A298176C7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5C95AED4-36EF-91EA-8F16-64067FDA582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245334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49AB8B-2309-5531-599A-F5303A7C4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Results</a:t>
            </a:r>
            <a:r>
              <a:rPr lang="en-US" sz="4000" dirty="0"/>
              <a:t> 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1A4733D-F531-822B-E0BD-30A3815F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34</a:t>
            </a:fld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CF247CB-568E-DA31-65BD-91ADD6844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17" y="1537432"/>
            <a:ext cx="8424936" cy="468052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0EAFB33A-ED56-4BFC-0E96-7E4A0F1E856B}"/>
              </a:ext>
            </a:extLst>
          </p:cNvPr>
          <p:cNvSpPr/>
          <p:nvPr/>
        </p:nvSpPr>
        <p:spPr>
          <a:xfrm>
            <a:off x="614512" y="1047895"/>
            <a:ext cx="5744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</a:t>
            </a:r>
            <a:r>
              <a:rPr lang="de-AT" sz="2400" baseline="-25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=7 fm, A</a:t>
            </a:r>
            <a:r>
              <a:rPr lang="de-AT" sz="2400" baseline="-25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=5.5 fm  </a:t>
            </a:r>
            <a:endParaRPr lang="en-US" sz="2400" dirty="0"/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E080A93F-F374-FCB8-98CD-C48A5FFC2C7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8F1B2968-EF8D-B018-A9EA-C804AF064B4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1253342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9A9FF-FFD7-CD8C-3F51-0A52B53A9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Results</a:t>
            </a:r>
            <a:r>
              <a:rPr lang="en-US" sz="4000" dirty="0"/>
              <a:t> 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333AC14-700A-CB6B-F08F-AA3598BEE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35</a:t>
            </a:fld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9E155D9-7856-81DF-953F-AB8B47457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2" y="1720743"/>
            <a:ext cx="7517635" cy="417646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E00EBACA-BC6B-D072-3A89-BF836FD193C9}"/>
              </a:ext>
            </a:extLst>
          </p:cNvPr>
          <p:cNvSpPr/>
          <p:nvPr/>
        </p:nvSpPr>
        <p:spPr>
          <a:xfrm>
            <a:off x="614512" y="1047895"/>
            <a:ext cx="6094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A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</a:t>
            </a:r>
            <a:r>
              <a:rPr lang="de-A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E&gt;5 MeV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861747D2-0069-92D9-4BB2-E09B7B10E98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E0F49FB0-0769-3A9C-7DB8-DC57670AD46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2108950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EED05C-4051-D0C6-023A-087F49ABF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Results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DC496A3-AB6B-1F04-B977-D9BB727DC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36</a:t>
            </a:fld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F28A7D1-B6AC-87FD-1733-577A12D8E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9" y="1634943"/>
            <a:ext cx="8314878" cy="461937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399818AF-458D-2ABB-9B5D-A8E911021664}"/>
              </a:ext>
            </a:extLst>
          </p:cNvPr>
          <p:cNvSpPr/>
          <p:nvPr/>
        </p:nvSpPr>
        <p:spPr>
          <a:xfrm>
            <a:off x="614512" y="1047895"/>
            <a:ext cx="5984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Breakup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</a:t>
            </a:r>
            <a:r>
              <a:rPr lang="de-AT" sz="2400" baseline="-25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=5 fm, A</a:t>
            </a:r>
            <a:r>
              <a:rPr lang="de-AT" sz="2400" baseline="-25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=3.3 fm  </a:t>
            </a:r>
            <a:endParaRPr lang="en-US" sz="2400" dirty="0"/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F8869117-832C-4E9A-2C2E-7D85AAACA75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6CFAFAC5-15AC-4038-CF42-1124C547FF0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3047306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CCAFF-4E14-AFB7-5169-F09A24EFD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Results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BEFDD47-432F-4BED-B13A-8B1E4E85C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37</a:t>
            </a:fld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B1AB4E7-FDDB-4AB0-EBD6-9BB7E6EA0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16" y="1702251"/>
            <a:ext cx="7704568" cy="4280316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B6785BB-6CE6-6170-690D-CEF37A2FBE32}"/>
              </a:ext>
            </a:extLst>
          </p:cNvPr>
          <p:cNvSpPr/>
          <p:nvPr/>
        </p:nvSpPr>
        <p:spPr>
          <a:xfrm>
            <a:off x="614512" y="1047895"/>
            <a:ext cx="5744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</a:t>
            </a:r>
            <a:r>
              <a:rPr lang="de-AT" sz="2400" baseline="-25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=5 fm, A</a:t>
            </a:r>
            <a:r>
              <a:rPr lang="de-AT" sz="2400" baseline="-25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=3.3 fm  </a:t>
            </a:r>
            <a:endParaRPr lang="en-US" sz="2400" dirty="0"/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BD2DBCBA-F2A0-8E57-3B6F-6229305D34B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6E8C45E0-3158-918F-0E29-0E3691E54D7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35772141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D8864-836F-3829-0845-59DA13CC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Final Results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2ED38BF-D161-4892-1F2F-34199204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38</a:t>
            </a:fld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B8C5743-91D9-CA31-4653-FA919067A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8" y="1700808"/>
            <a:ext cx="7906477" cy="439248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73F2941-2B05-88F0-A9B3-D95CD2FBC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780928"/>
            <a:ext cx="4198087" cy="1520736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34EF5F15-EC6F-31E3-A7F5-48374913E9A8}"/>
              </a:ext>
            </a:extLst>
          </p:cNvPr>
          <p:cNvSpPr/>
          <p:nvPr/>
        </p:nvSpPr>
        <p:spPr>
          <a:xfrm>
            <a:off x="614512" y="1047895"/>
            <a:ext cx="75717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Combinded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</a:t>
            </a:r>
            <a:r>
              <a:rPr lang="de-AT" sz="2200" baseline="-25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</a:t>
            </a:r>
            <a:r>
              <a:rPr lang="de-AT" sz="2200" baseline="-25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depending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E </a:t>
            </a:r>
            <a:endParaRPr lang="en-US" sz="2200" dirty="0"/>
          </a:p>
        </p:txBody>
      </p:sp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8B305BC1-8427-DFE7-0378-13C76EF0692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13496434-194F-4F12-742C-EEF78E27AE2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877577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D8864-836F-3829-0845-59DA13CC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Final Results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2ED38BF-D161-4892-1F2F-34199204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39</a:t>
            </a:fld>
            <a:endParaRPr lang="de-AT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F88D3C0-6E16-5A53-A3D3-7AB3F7135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95" y="1844824"/>
            <a:ext cx="8020105" cy="4455614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95B5DA9-0A80-6925-76F1-2E4FB0AEC0C9}"/>
              </a:ext>
            </a:extLst>
          </p:cNvPr>
          <p:cNvSpPr/>
          <p:nvPr/>
        </p:nvSpPr>
        <p:spPr>
          <a:xfrm>
            <a:off x="614512" y="1047895"/>
            <a:ext cx="77625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Combinded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breakup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</a:t>
            </a:r>
            <a:r>
              <a:rPr lang="de-AT" sz="2200" baseline="-25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</a:t>
            </a:r>
            <a:r>
              <a:rPr lang="de-AT" sz="2200" baseline="-25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depending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E </a:t>
            </a:r>
            <a:endParaRPr lang="en-US" sz="2200" dirty="0"/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E76D57EA-9A08-6EF9-771C-885925CB114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9C5C94C4-8BE9-9BD7-7C49-645CCE21E8B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3328739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lipse 34"/>
          <p:cNvSpPr/>
          <p:nvPr/>
        </p:nvSpPr>
        <p:spPr>
          <a:xfrm>
            <a:off x="3563888" y="2420888"/>
            <a:ext cx="2448272" cy="2417429"/>
          </a:xfrm>
          <a:prstGeom prst="ellipse">
            <a:avLst/>
          </a:prstGeom>
          <a:solidFill>
            <a:srgbClr val="99CCFF">
              <a:alpha val="16863"/>
            </a:srgbClr>
          </a:solidFill>
          <a:ln w="57150">
            <a:solidFill>
              <a:srgbClr val="99CCFF">
                <a:alpha val="2902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>
                <a:solidFill>
                  <a:schemeClr val="bg1">
                    <a:lumMod val="50000"/>
                  </a:schemeClr>
                </a:solidFill>
              </a:rPr>
              <a:t>Interaction</a:t>
            </a:r>
          </a:p>
          <a:p>
            <a:pPr algn="ctr"/>
            <a:r>
              <a:rPr lang="de-AT" sz="2400" dirty="0" err="1">
                <a:solidFill>
                  <a:schemeClr val="bg1">
                    <a:lumMod val="50000"/>
                  </a:schemeClr>
                </a:solidFill>
              </a:rPr>
              <a:t>region</a:t>
            </a:r>
            <a:endParaRPr lang="de-AT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2627784" y="2996952"/>
            <a:ext cx="2448272" cy="2417429"/>
          </a:xfrm>
          <a:prstGeom prst="ellipse">
            <a:avLst/>
          </a:prstGeom>
          <a:solidFill>
            <a:srgbClr val="99CCFF">
              <a:alpha val="29804"/>
            </a:srgbClr>
          </a:solidFill>
          <a:ln w="57150">
            <a:solidFill>
              <a:srgbClr val="CCE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>
                <a:solidFill>
                  <a:schemeClr val="bg1">
                    <a:lumMod val="50000"/>
                  </a:schemeClr>
                </a:solidFill>
              </a:rPr>
              <a:t>Interaction</a:t>
            </a:r>
          </a:p>
          <a:p>
            <a:pPr algn="ctr"/>
            <a:r>
              <a:rPr lang="de-AT" sz="2400" dirty="0" err="1">
                <a:solidFill>
                  <a:schemeClr val="bg1">
                    <a:lumMod val="50000"/>
                  </a:schemeClr>
                </a:solidFill>
              </a:rPr>
              <a:t>region</a:t>
            </a:r>
            <a:endParaRPr lang="de-AT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1835696" y="3501008"/>
            <a:ext cx="2448272" cy="2417429"/>
          </a:xfrm>
          <a:prstGeom prst="ellipse">
            <a:avLst/>
          </a:prstGeom>
          <a:solidFill>
            <a:srgbClr val="99CCFF">
              <a:alpha val="40000"/>
            </a:srgbClr>
          </a:solidFill>
          <a:ln w="57150">
            <a:solidFill>
              <a:srgbClr val="CCE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>
                <a:solidFill>
                  <a:schemeClr val="bg1">
                    <a:lumMod val="50000"/>
                  </a:schemeClr>
                </a:solidFill>
              </a:rPr>
              <a:t>Interaction</a:t>
            </a:r>
          </a:p>
          <a:p>
            <a:pPr algn="ctr"/>
            <a:r>
              <a:rPr lang="de-AT" sz="2400" dirty="0" err="1">
                <a:solidFill>
                  <a:schemeClr val="bg1">
                    <a:lumMod val="50000"/>
                  </a:schemeClr>
                </a:solidFill>
              </a:rPr>
              <a:t>region</a:t>
            </a:r>
            <a:endParaRPr lang="de-AT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971600" y="3933056"/>
            <a:ext cx="2448272" cy="241742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>
                <a:solidFill>
                  <a:schemeClr val="bg1">
                    <a:lumMod val="50000"/>
                  </a:schemeClr>
                </a:solidFill>
              </a:rPr>
              <a:t>Interaction</a:t>
            </a:r>
          </a:p>
          <a:p>
            <a:pPr algn="ctr"/>
            <a:endParaRPr lang="de-AT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de-AT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de-AT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de-AT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de-AT" sz="2400" dirty="0" err="1">
                <a:solidFill>
                  <a:schemeClr val="bg1">
                    <a:lumMod val="50000"/>
                  </a:schemeClr>
                </a:solidFill>
              </a:rPr>
              <a:t>region</a:t>
            </a:r>
            <a:endParaRPr lang="de-AT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56784" cy="720080"/>
          </a:xfrm>
        </p:spPr>
        <p:txBody>
          <a:bodyPr/>
          <a:lstStyle/>
          <a:p>
            <a:r>
              <a:rPr lang="de-AT" sz="3200" dirty="0" err="1"/>
              <a:t>Three</a:t>
            </a:r>
            <a:r>
              <a:rPr lang="de-AT" sz="3200" dirty="0"/>
              <a:t>-Body Exit Channel </a:t>
            </a:r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8540704" y="6422851"/>
            <a:ext cx="398384" cy="365125"/>
          </a:xfrm>
        </p:spPr>
        <p:txBody>
          <a:bodyPr/>
          <a:lstStyle/>
          <a:p>
            <a:fld id="{30BFE1F4-0864-4028-A398-A3791DF09977}" type="slidenum">
              <a:rPr lang="de-AT" sz="1100" smtClean="0"/>
              <a:pPr/>
              <a:t>4</a:t>
            </a:fld>
            <a:endParaRPr lang="de-AT" sz="1100" dirty="0"/>
          </a:p>
        </p:txBody>
      </p:sp>
      <p:sp>
        <p:nvSpPr>
          <p:cNvPr id="4" name="Textfeld 3"/>
          <p:cNvSpPr txBox="1"/>
          <p:nvPr/>
        </p:nvSpPr>
        <p:spPr>
          <a:xfrm>
            <a:off x="459440" y="1072973"/>
            <a:ext cx="4360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3-particle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cm-system</a:t>
            </a:r>
          </a:p>
        </p:txBody>
      </p:sp>
      <p:sp>
        <p:nvSpPr>
          <p:cNvPr id="5" name="Ellipse 4"/>
          <p:cNvSpPr/>
          <p:nvPr/>
        </p:nvSpPr>
        <p:spPr>
          <a:xfrm>
            <a:off x="1259632" y="3483006"/>
            <a:ext cx="288032" cy="2520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Ellipse 10"/>
          <p:cNvSpPr/>
          <p:nvPr/>
        </p:nvSpPr>
        <p:spPr>
          <a:xfrm>
            <a:off x="7234685" y="3315827"/>
            <a:ext cx="648072" cy="5863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Pfeil nach rechts 11"/>
          <p:cNvSpPr/>
          <p:nvPr/>
        </p:nvSpPr>
        <p:spPr>
          <a:xfrm>
            <a:off x="1691680" y="3513300"/>
            <a:ext cx="720080" cy="191439"/>
          </a:xfrm>
          <a:prstGeom prst="right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Pfeil nach rechts 12"/>
          <p:cNvSpPr/>
          <p:nvPr/>
        </p:nvSpPr>
        <p:spPr>
          <a:xfrm flipH="1">
            <a:off x="6372200" y="3513300"/>
            <a:ext cx="720080" cy="191439"/>
          </a:xfrm>
          <a:prstGeom prst="right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13"/>
          <p:cNvSpPr/>
          <p:nvPr/>
        </p:nvSpPr>
        <p:spPr>
          <a:xfrm>
            <a:off x="1259632" y="3481191"/>
            <a:ext cx="288032" cy="2520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14"/>
          <p:cNvSpPr/>
          <p:nvPr/>
        </p:nvSpPr>
        <p:spPr>
          <a:xfrm>
            <a:off x="5472100" y="1983679"/>
            <a:ext cx="648072" cy="58638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Pfeil nach rechts 15"/>
          <p:cNvSpPr/>
          <p:nvPr/>
        </p:nvSpPr>
        <p:spPr>
          <a:xfrm>
            <a:off x="1691680" y="3511485"/>
            <a:ext cx="720080" cy="191439"/>
          </a:xfrm>
          <a:prstGeom prst="right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Pfeil nach rechts 16"/>
          <p:cNvSpPr/>
          <p:nvPr/>
        </p:nvSpPr>
        <p:spPr>
          <a:xfrm flipH="1">
            <a:off x="6372200" y="3511485"/>
            <a:ext cx="720080" cy="191439"/>
          </a:xfrm>
          <a:prstGeom prst="right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0" name="Gerade Verbindung mit Pfeil 19"/>
          <p:cNvCxnSpPr/>
          <p:nvPr/>
        </p:nvCxnSpPr>
        <p:spPr>
          <a:xfrm flipH="1">
            <a:off x="6120172" y="1461621"/>
            <a:ext cx="549853" cy="522058"/>
          </a:xfrm>
          <a:prstGeom prst="straightConnector1">
            <a:avLst/>
          </a:prstGeom>
          <a:ln w="76200">
            <a:solidFill>
              <a:srgbClr val="00669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1223358" y="1861373"/>
            <a:ext cx="2540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763640" y="5949280"/>
            <a:ext cx="526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Lane </a:t>
            </a:r>
            <a:r>
              <a:rPr lang="de-AT" dirty="0" err="1"/>
              <a:t>and</a:t>
            </a:r>
            <a:r>
              <a:rPr lang="de-AT" dirty="0"/>
              <a:t> Thomas, </a:t>
            </a:r>
            <a:r>
              <a:rPr lang="de-AT" dirty="0" err="1"/>
              <a:t>Rev</a:t>
            </a:r>
            <a:r>
              <a:rPr lang="de-AT" dirty="0"/>
              <a:t>. Modern </a:t>
            </a:r>
            <a:r>
              <a:rPr lang="de-AT" dirty="0" err="1"/>
              <a:t>Physics</a:t>
            </a:r>
            <a:r>
              <a:rPr lang="de-AT" dirty="0"/>
              <a:t> 30, 257 (1958)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796136" y="4614227"/>
            <a:ext cx="2549096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AT" sz="2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  <a:r>
              <a:rPr lang="de-AT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endParaRPr lang="de-AT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sz="2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finite</a:t>
            </a:r>
          </a:p>
        </p:txBody>
      </p:sp>
      <p:cxnSp>
        <p:nvCxnSpPr>
          <p:cNvPr id="32" name="Gerade Verbindung mit Pfeil 31"/>
          <p:cNvCxnSpPr/>
          <p:nvPr/>
        </p:nvCxnSpPr>
        <p:spPr>
          <a:xfrm flipH="1" flipV="1">
            <a:off x="5076056" y="4077072"/>
            <a:ext cx="757935" cy="576063"/>
          </a:xfrm>
          <a:prstGeom prst="straightConnector1">
            <a:avLst/>
          </a:prstGeom>
          <a:ln w="762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2411760" y="5350801"/>
            <a:ext cx="288032" cy="252028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1444917" y="5350801"/>
            <a:ext cx="420116" cy="252028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1865032" y="4797152"/>
            <a:ext cx="623416" cy="639688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9" name="Gerade Verbindung mit Pfeil 28"/>
          <p:cNvCxnSpPr/>
          <p:nvPr/>
        </p:nvCxnSpPr>
        <p:spPr>
          <a:xfrm flipH="1">
            <a:off x="2176740" y="5602829"/>
            <a:ext cx="288773" cy="298757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atumsplatzhalter 2">
            <a:extLst>
              <a:ext uri="{FF2B5EF4-FFF2-40B4-BE49-F238E27FC236}">
                <a16:creationId xmlns:a16="http://schemas.microsoft.com/office/drawing/2014/main" id="{65C35E91-F7D7-F761-4F30-67E8DC49722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40" name="Fußzeilenplatzhalter 3">
            <a:extLst>
              <a:ext uri="{FF2B5EF4-FFF2-40B4-BE49-F238E27FC236}">
                <a16:creationId xmlns:a16="http://schemas.microsoft.com/office/drawing/2014/main" id="{38648262-1778-BD5E-4351-80D37E0A007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83547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1" grpId="0" animBg="1"/>
      <p:bldP spid="15" grpId="0" animBg="1"/>
      <p:bldP spid="30" grpId="0" animBg="1"/>
      <p:bldP spid="18" grpId="0" animBg="1"/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AB19E8-41A9-7BC6-FE23-500AFAF7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Matching radius A</a:t>
            </a:r>
            <a:r>
              <a:rPr lang="en-US" sz="3200" baseline="-25000" dirty="0"/>
              <a:t>i</a:t>
            </a:r>
            <a:endParaRPr lang="en-US" sz="32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0F6A111-48D8-8515-8CEC-06BAC509C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40</a:t>
            </a:fld>
            <a:endParaRPr lang="de-AT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5B999FB-ABBE-6ED3-5237-D1E10EAC7427}"/>
              </a:ext>
            </a:extLst>
          </p:cNvPr>
          <p:cNvSpPr txBox="1"/>
          <p:nvPr/>
        </p:nvSpPr>
        <p:spPr>
          <a:xfrm>
            <a:off x="539552" y="1109935"/>
            <a:ext cx="5825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Motion in R</a:t>
            </a:r>
            <a:r>
              <a:rPr lang="de-AT" sz="2400" baseline="-25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D746B7D-C10B-D58F-8868-4B2417E2B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93" y="2174162"/>
            <a:ext cx="6185129" cy="220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D44B52C-B74B-69A1-5418-108070F9DA54}"/>
              </a:ext>
            </a:extLst>
          </p:cNvPr>
          <p:cNvSpPr txBox="1"/>
          <p:nvPr/>
        </p:nvSpPr>
        <p:spPr>
          <a:xfrm>
            <a:off x="611560" y="5085184"/>
            <a:ext cx="4491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Potentials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AT" sz="2400" baseline="-25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endParaRPr lang="de-AT" sz="24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F372AC61-3D46-C73E-3426-2F39BEA4A4F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566D333A-20F2-23FD-ACE8-85B0E2BAA7E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27634641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128792" cy="720080"/>
          </a:xfrm>
        </p:spPr>
        <p:txBody>
          <a:bodyPr/>
          <a:lstStyle/>
          <a:p>
            <a:r>
              <a:rPr lang="de-AT" sz="2800" dirty="0"/>
              <a:t>Determination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/>
              <a:t>wave</a:t>
            </a:r>
            <a:r>
              <a:rPr lang="de-AT" sz="2800" dirty="0"/>
              <a:t> </a:t>
            </a:r>
            <a:r>
              <a:rPr lang="de-AT" sz="2800" dirty="0" err="1"/>
              <a:t>functions</a:t>
            </a:r>
            <a:endParaRPr lang="de-AT" sz="2800" dirty="0"/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8540704" y="6422851"/>
            <a:ext cx="398384" cy="365125"/>
          </a:xfrm>
        </p:spPr>
        <p:txBody>
          <a:bodyPr/>
          <a:lstStyle/>
          <a:p>
            <a:fld id="{30BFE1F4-0864-4028-A398-A3791DF09977}" type="slidenum">
              <a:rPr lang="de-AT" sz="1100" smtClean="0"/>
              <a:pPr/>
              <a:t>41</a:t>
            </a:fld>
            <a:endParaRPr lang="de-AT" sz="1100" dirty="0"/>
          </a:p>
        </p:txBody>
      </p:sp>
      <p:sp>
        <p:nvSpPr>
          <p:cNvPr id="3" name="Textfeld 2"/>
          <p:cNvSpPr txBox="1"/>
          <p:nvPr/>
        </p:nvSpPr>
        <p:spPr>
          <a:xfrm>
            <a:off x="539552" y="1109935"/>
            <a:ext cx="8262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total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scattering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splitted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1454133" y="1700808"/>
          <a:ext cx="5710155" cy="624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23800" imgH="253800" progId="Equation.DSMT4">
                  <p:embed/>
                </p:oleObj>
              </mc:Choice>
              <mc:Fallback>
                <p:oleObj name="Equation" r:id="rId3" imgW="2323800" imgH="253800" progId="Equation.DSMT4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54133" y="1700808"/>
                        <a:ext cx="5710155" cy="624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21D117BD-2DA2-4CE6-9279-DD27EF8544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844" y="3923591"/>
          <a:ext cx="8374335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203360" imgH="469800" progId="Equation.DSMT4">
                  <p:embed/>
                </p:oleObj>
              </mc:Choice>
              <mc:Fallback>
                <p:oleObj name="Equation" r:id="rId5" imgW="4203360" imgH="469800" progId="Equation.DSMT4">
                  <p:embed/>
                  <p:pic>
                    <p:nvPicPr>
                      <p:cNvPr id="14" name="Objekt 13">
                        <a:extLst>
                          <a:ext uri="{FF2B5EF4-FFF2-40B4-BE49-F238E27FC236}">
                            <a16:creationId xmlns:a16="http://schemas.microsoft.com/office/drawing/2014/main" id="{21D117BD-2DA2-4CE6-9279-DD27EF8544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844" y="3923591"/>
                        <a:ext cx="8374335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>
            <a:extLst>
              <a:ext uri="{FF2B5EF4-FFF2-40B4-BE49-F238E27FC236}">
                <a16:creationId xmlns:a16="http://schemas.microsoft.com/office/drawing/2014/main" id="{0CBAECA5-AE0F-4747-B9B8-6C128C01A4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6319" y="3052475"/>
          <a:ext cx="3464025" cy="753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52480" imgH="380880" progId="Equation.DSMT4">
                  <p:embed/>
                </p:oleObj>
              </mc:Choice>
              <mc:Fallback>
                <p:oleObj name="Equation" r:id="rId7" imgW="1752480" imgH="380880" progId="Equation.DSMT4">
                  <p:embed/>
                  <p:pic>
                    <p:nvPicPr>
                      <p:cNvPr id="15" name="Objekt 14">
                        <a:extLst>
                          <a:ext uri="{FF2B5EF4-FFF2-40B4-BE49-F238E27FC236}">
                            <a16:creationId xmlns:a16="http://schemas.microsoft.com/office/drawing/2014/main" id="{0CBAECA5-AE0F-4747-B9B8-6C128C01A4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06319" y="3052475"/>
                        <a:ext cx="3464025" cy="753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941D219F-A0E4-49C2-9B69-9E43D9280348}"/>
              </a:ext>
            </a:extLst>
          </p:cNvPr>
          <p:cNvSpPr/>
          <p:nvPr/>
        </p:nvSpPr>
        <p:spPr>
          <a:xfrm>
            <a:off x="499874" y="3227508"/>
            <a:ext cx="4694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polar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coordinates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E0C8FD5-C631-4801-9F59-1160F2F3890D}"/>
              </a:ext>
            </a:extLst>
          </p:cNvPr>
          <p:cNvSpPr/>
          <p:nvPr/>
        </p:nvSpPr>
        <p:spPr>
          <a:xfrm>
            <a:off x="522175" y="2659283"/>
            <a:ext cx="3007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Asymptotic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6C0333E-F295-A61A-64F6-A1BB8BB5D2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616" y="5157192"/>
            <a:ext cx="2000726" cy="77806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3C5889EA-CD74-F83F-049C-F477F08AC9F0}"/>
              </a:ext>
            </a:extLst>
          </p:cNvPr>
          <p:cNvSpPr/>
          <p:nvPr/>
        </p:nvSpPr>
        <p:spPr>
          <a:xfrm>
            <a:off x="3347864" y="5315389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endParaRPr lang="en-US" sz="24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A97623E-14B2-8397-1FEE-22568C7839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9189" y="5404246"/>
            <a:ext cx="2682550" cy="335319"/>
          </a:xfrm>
          <a:prstGeom prst="rect">
            <a:avLst/>
          </a:prstGeom>
        </p:spPr>
      </p:pic>
      <p:sp>
        <p:nvSpPr>
          <p:cNvPr id="19" name="Datumsplatzhalter 2">
            <a:extLst>
              <a:ext uri="{FF2B5EF4-FFF2-40B4-BE49-F238E27FC236}">
                <a16:creationId xmlns:a16="http://schemas.microsoft.com/office/drawing/2014/main" id="{16FCE527-107E-D5CD-6DE1-E50444BE19F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A7699332-D680-574A-4BBC-1C6A744A243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40987340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886B18-519D-CFD0-ABF5-87A468573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A7E85D9-EC0D-5E83-5541-26B6AD679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42</a:t>
            </a:fld>
            <a:endParaRPr lang="de-A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5E2DA81-C811-5AA6-EB14-427ADDD5D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508" y="-16062"/>
            <a:ext cx="6221492" cy="345638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7C330D4-07F9-EA2F-42DB-EFDC495CE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070" y="3394726"/>
            <a:ext cx="5909876" cy="3283264"/>
          </a:xfrm>
          <a:prstGeom prst="rect">
            <a:avLst/>
          </a:prstGeom>
        </p:spPr>
      </p:pic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063F3AFB-BE1B-F20D-73E6-8154902227E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293941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92E357-F3CD-0D55-F335-ACF6BE90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Results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A1ADD96-B66D-5FF4-A102-5C8967FDC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43</a:t>
            </a:fld>
            <a:endParaRPr lang="de-AT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900AD93-1CC7-77B3-43A1-33788E3CA7D0}"/>
              </a:ext>
            </a:extLst>
          </p:cNvPr>
          <p:cNvSpPr/>
          <p:nvPr/>
        </p:nvSpPr>
        <p:spPr>
          <a:xfrm>
            <a:off x="457200" y="2567091"/>
            <a:ext cx="5009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Lhs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rhs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theorem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F990BB6-DF04-8CE8-2840-2355D71A5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85494"/>
            <a:ext cx="5887541" cy="3270856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21A419F6-5C71-4F44-8304-2FBA213C29AD}"/>
              </a:ext>
            </a:extLst>
          </p:cNvPr>
          <p:cNvSpPr/>
          <p:nvPr/>
        </p:nvSpPr>
        <p:spPr>
          <a:xfrm>
            <a:off x="539552" y="1157669"/>
            <a:ext cx="2528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theorem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/>
          </a:p>
        </p:txBody>
      </p:sp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7724CDF0-CB84-CF09-FCC0-F425A26AA8E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936413D-DF10-2145-7878-C7FC5C8CA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052" y="1731790"/>
            <a:ext cx="3714909" cy="526278"/>
          </a:xfrm>
          <a:prstGeom prst="rect">
            <a:avLst/>
          </a:prstGeom>
        </p:spPr>
      </p:pic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35235371-5504-D2EA-159D-449034F8297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818534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2EF39-5383-A56E-7D16-9A8CE10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Results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A2D950C-A5E3-89EE-3EF8-DC8B97797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44</a:t>
            </a:fld>
            <a:endParaRPr lang="de-AT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61F90EA-A2FB-C23C-4716-08BBC7710BB5}"/>
              </a:ext>
            </a:extLst>
          </p:cNvPr>
          <p:cNvSpPr/>
          <p:nvPr/>
        </p:nvSpPr>
        <p:spPr>
          <a:xfrm>
            <a:off x="480867" y="2646082"/>
            <a:ext cx="3205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shift </a:t>
            </a:r>
            <a:r>
              <a:rPr lang="de-AT" sz="2400" dirty="0">
                <a:solidFill>
                  <a:srgbClr val="006699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endParaRPr lang="en-US" sz="2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79301CF-529A-29DD-BCD6-7686CAE7E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133477"/>
            <a:ext cx="5801172" cy="322287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0370A6C-1386-9DBF-E142-B7E6C5FC5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3" y="1941736"/>
            <a:ext cx="1584177" cy="36477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B05E196-C84A-509D-F5E7-4060B9033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673" y="1992644"/>
            <a:ext cx="2160240" cy="373887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9213A9CB-D575-3F76-D851-4357C46213B2}"/>
              </a:ext>
            </a:extLst>
          </p:cNvPr>
          <p:cNvSpPr/>
          <p:nvPr/>
        </p:nvSpPr>
        <p:spPr>
          <a:xfrm>
            <a:off x="4655252" y="2001578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16" name="Datumsplatzhalter 2">
            <a:extLst>
              <a:ext uri="{FF2B5EF4-FFF2-40B4-BE49-F238E27FC236}">
                <a16:creationId xmlns:a16="http://schemas.microsoft.com/office/drawing/2014/main" id="{A713B326-EE27-C26B-DA5E-A45C51A256C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FE12C333-A3C8-B6D3-644C-5880F449C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556" y="1117016"/>
            <a:ext cx="3954082" cy="644688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2292C4D3-550A-1984-6ED0-48B18E979CA2}"/>
              </a:ext>
            </a:extLst>
          </p:cNvPr>
          <p:cNvSpPr/>
          <p:nvPr/>
        </p:nvSpPr>
        <p:spPr>
          <a:xfrm>
            <a:off x="493681" y="1208527"/>
            <a:ext cx="2170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BD87DDFB-8440-FB56-7D05-F015CD722C5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15215921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56784" cy="720080"/>
          </a:xfrm>
        </p:spPr>
        <p:txBody>
          <a:bodyPr/>
          <a:lstStyle/>
          <a:p>
            <a:r>
              <a:rPr lang="de-AT" sz="2800" dirty="0"/>
              <a:t>n+</a:t>
            </a:r>
            <a:r>
              <a:rPr lang="de-AT" sz="2800" baseline="30000" dirty="0"/>
              <a:t>9</a:t>
            </a:r>
            <a:r>
              <a:rPr lang="de-AT" sz="2800" dirty="0"/>
              <a:t>Be </a:t>
            </a:r>
            <a:r>
              <a:rPr lang="de-AT" sz="2800" dirty="0" err="1"/>
              <a:t>system</a:t>
            </a:r>
            <a:r>
              <a:rPr lang="de-AT" sz="2800" dirty="0"/>
              <a:t> </a:t>
            </a:r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8540704" y="6422851"/>
            <a:ext cx="398384" cy="365125"/>
          </a:xfrm>
        </p:spPr>
        <p:txBody>
          <a:bodyPr/>
          <a:lstStyle/>
          <a:p>
            <a:fld id="{30BFE1F4-0864-4028-A398-A3791DF09977}" type="slidenum">
              <a:rPr lang="de-AT" sz="1100" smtClean="0"/>
              <a:pPr/>
              <a:t>45</a:t>
            </a:fld>
            <a:endParaRPr lang="de-AT" sz="11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09436"/>
            <a:ext cx="5465415" cy="380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90554" y="1281444"/>
            <a:ext cx="344677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6699"/>
            </a:solidFill>
          </a:ln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n + </a:t>
            </a:r>
            <a:r>
              <a:rPr lang="de-AT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AT" sz="2400" dirty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a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</a:t>
            </a:r>
            <a:r>
              <a:rPr lang="de-AT" sz="2400" dirty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a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n + n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90553" y="2204864"/>
            <a:ext cx="57780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Energetically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open </a:t>
            </a:r>
          </a:p>
          <a:p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at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about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A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</a:t>
            </a:r>
            <a:r>
              <a:rPr lang="de-AT" sz="2400" baseline="-25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</a:t>
            </a:r>
            <a:r>
              <a:rPr lang="de-A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=1.5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MeV</a:t>
            </a:r>
            <a:endParaRPr lang="de-AT" sz="24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AT" sz="24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About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20%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total</a:t>
            </a:r>
          </a:p>
          <a:p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n-</a:t>
            </a:r>
            <a:r>
              <a:rPr lang="de-AT" sz="2400" baseline="30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9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cross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section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at E</a:t>
            </a:r>
            <a:r>
              <a:rPr lang="de-AT" sz="2400" baseline="-25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=5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MeV</a:t>
            </a:r>
            <a:endParaRPr lang="de-AT" sz="24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AT" sz="24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Competing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channels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n + </a:t>
            </a:r>
            <a:r>
              <a:rPr lang="de-AT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 + </a:t>
            </a:r>
            <a:r>
              <a:rPr lang="de-AT" sz="24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9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 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elastic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scattering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n + </a:t>
            </a:r>
            <a:r>
              <a:rPr lang="de-AT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AT" sz="2400" dirty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a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</a:t>
            </a:r>
            <a:r>
              <a:rPr lang="de-AT" sz="24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6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n + </a:t>
            </a:r>
            <a:r>
              <a:rPr lang="de-AT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AT" sz="24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8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 + n + n  </a:t>
            </a:r>
            <a:r>
              <a:rPr lang="de-AT" sz="2400" dirty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a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</a:t>
            </a:r>
            <a:r>
              <a:rPr lang="de-AT" sz="2400" dirty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a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n + n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873BFD71-9389-3783-31C8-1752E268122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D8525A97-856C-84BE-12F4-C3C4F6F3031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36305998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1158FC-B11A-C36E-4155-514200A5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n+</a:t>
            </a:r>
            <a:r>
              <a:rPr lang="de-AT" sz="3200" baseline="30000" dirty="0"/>
              <a:t>9</a:t>
            </a:r>
            <a:r>
              <a:rPr lang="de-AT" sz="3200" dirty="0"/>
              <a:t>Be: Channels and Q </a:t>
            </a:r>
            <a:r>
              <a:rPr lang="de-AT" sz="3200" dirty="0" err="1"/>
              <a:t>values</a:t>
            </a:r>
            <a:endParaRPr lang="en-US" sz="32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3BA1224-4AD3-7BB6-C13A-8CD9A807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46</a:t>
            </a:fld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5E269F7-DC4C-4E56-DB89-390BF6453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489" y="1340768"/>
            <a:ext cx="3305022" cy="4642362"/>
          </a:xfrm>
          <a:prstGeom prst="rect">
            <a:avLst/>
          </a:prstGeom>
        </p:spPr>
      </p:pic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F16AF001-73EB-CC77-036B-96DC0CDCAD1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78F26F84-F105-8915-557A-FAAD26529FB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1079075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7FEF35-6352-1997-A0FF-C0728B513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n-</a:t>
            </a:r>
            <a:r>
              <a:rPr lang="de-AT" sz="3200" baseline="30000" dirty="0"/>
              <a:t>8</a:t>
            </a:r>
            <a:r>
              <a:rPr lang="de-AT" sz="3200" dirty="0"/>
              <a:t>Be </a:t>
            </a:r>
            <a:r>
              <a:rPr lang="de-AT" sz="3200" dirty="0" err="1"/>
              <a:t>subsystem</a:t>
            </a:r>
            <a:endParaRPr lang="en-US" sz="32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7D4CE8D-E2B5-F827-ECD8-B6ECB850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47</a:t>
            </a:fld>
            <a:endParaRPr lang="de-AT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22FC980-E017-F2EF-671C-F87AC5004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215" y="3284469"/>
            <a:ext cx="5464833" cy="2980817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C211D49A-1B76-FA44-A6F8-F639D21D837E}"/>
              </a:ext>
            </a:extLst>
          </p:cNvPr>
          <p:cNvSpPr/>
          <p:nvPr/>
        </p:nvSpPr>
        <p:spPr>
          <a:xfrm>
            <a:off x="614512" y="1047895"/>
            <a:ext cx="4661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Woods Saxon form</a:t>
            </a:r>
            <a:endParaRPr lang="en-US" sz="24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0B1AD99-7BA4-6C07-01AF-C6ECF0D8D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388" y="1530676"/>
            <a:ext cx="3260741" cy="72008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BEB00F37-1DA7-C768-1B1E-357A20085CFF}"/>
              </a:ext>
            </a:extLst>
          </p:cNvPr>
          <p:cNvSpPr/>
          <p:nvPr/>
        </p:nvSpPr>
        <p:spPr>
          <a:xfrm>
            <a:off x="595766" y="2992932"/>
            <a:ext cx="7487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 </a:t>
            </a:r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chosen</a:t>
            </a: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binding</a:t>
            </a: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reproduced</a:t>
            </a: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72A0BF6-53B5-ABE5-AED2-DC595FDDA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2442331"/>
            <a:ext cx="6558222" cy="309566"/>
          </a:xfrm>
          <a:prstGeom prst="rect">
            <a:avLst/>
          </a:prstGeom>
        </p:spPr>
      </p:pic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4CC3532E-3566-F98C-B3CE-6264AB54873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0AEE47C4-B31A-EFF9-0EA3-09BD2369F5E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22294657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1057AB9-58FA-41B0-8DC2-EB33DC03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48</a:t>
            </a:fld>
            <a:endParaRPr lang="de-AT"/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EA0E7B8C-4692-894D-A606-407D228CE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-91743"/>
            <a:ext cx="7560840" cy="45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GB" altLang="de-DE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Basis states (l=1) of the neutron-</a:t>
            </a:r>
            <a:r>
              <a:rPr lang="en-GB" altLang="de-DE" baseline="300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8</a:t>
            </a:r>
            <a:r>
              <a:rPr lang="en-GB" altLang="de-DE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Be subsystem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8F8B5DA-CF88-598A-2AAB-BD7276227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262" y="321119"/>
            <a:ext cx="6917475" cy="653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042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98BFF1-05D7-1C2A-6650-3568C7B45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000" dirty="0"/>
              <a:t>n+</a:t>
            </a:r>
            <a:r>
              <a:rPr lang="de-AT" sz="4000" baseline="30000" dirty="0"/>
              <a:t>9</a:t>
            </a:r>
            <a:r>
              <a:rPr lang="de-AT" sz="4000" dirty="0"/>
              <a:t>Be: </a:t>
            </a:r>
            <a:r>
              <a:rPr lang="en-US" sz="4000" dirty="0"/>
              <a:t>Results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B629387-DFDA-E501-0E94-9CBD0AB37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49</a:t>
            </a:fld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AE09736-D2B7-2945-D678-B44EF3EC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0" y="1700808"/>
            <a:ext cx="8071300" cy="448405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EE20663B-AD29-DFE4-56BD-A1F7BC93F163}"/>
              </a:ext>
            </a:extLst>
          </p:cNvPr>
          <p:cNvSpPr/>
          <p:nvPr/>
        </p:nvSpPr>
        <p:spPr>
          <a:xfrm>
            <a:off x="614512" y="1047895"/>
            <a:ext cx="63280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Breakup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</a:t>
            </a:r>
            <a:r>
              <a:rPr lang="de-AT" sz="2400" baseline="-25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=16 fm, A</a:t>
            </a:r>
            <a:r>
              <a:rPr lang="de-AT" sz="2400" baseline="-25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=13.4 fm  </a:t>
            </a:r>
            <a:endParaRPr lang="en-US" sz="2400" dirty="0"/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44E18343-92C6-FA98-F23E-C8A482A8E50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17D3A29D-71B8-A464-05B3-AFE184BF717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312789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69ED33-E0BA-478C-BC86-D9B7EA2E0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16632"/>
            <a:ext cx="7128792" cy="1080120"/>
          </a:xfrm>
        </p:spPr>
        <p:txBody>
          <a:bodyPr/>
          <a:lstStyle/>
          <a:p>
            <a:r>
              <a:rPr lang="en-US" sz="3200" dirty="0"/>
              <a:t>Sequential approach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7A10645-3AA6-4669-8AEF-64F77AD91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5</a:t>
            </a:fld>
            <a:endParaRPr lang="de-AT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3E82519-D980-457B-9EFA-260631896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44824"/>
            <a:ext cx="6173355" cy="3858347"/>
          </a:xfrm>
          <a:prstGeom prst="rect">
            <a:avLst/>
          </a:prstGeom>
        </p:spPr>
      </p:pic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8EA7D60E-7A51-514C-E2CE-5002735D083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B9FE7E3D-D588-EB37-1612-4482932CC8F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29551656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24F09-B0F7-FCC8-1410-4C5CF1AE3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n+</a:t>
            </a:r>
            <a:r>
              <a:rPr lang="de-AT" sz="3200" baseline="30000" dirty="0"/>
              <a:t>9</a:t>
            </a:r>
            <a:r>
              <a:rPr lang="de-AT" sz="3200" dirty="0"/>
              <a:t>Be: </a:t>
            </a:r>
            <a:r>
              <a:rPr lang="en-US" sz="3200" dirty="0"/>
              <a:t>Results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CA7531A-9E77-E506-48F0-C3F1C5D9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50</a:t>
            </a:fld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F28260E-7F93-45B7-66FB-26D58122E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2" y="1767829"/>
            <a:ext cx="8073633" cy="4485351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EEC346F1-4818-2E5E-3A92-0EA60F828DF0}"/>
              </a:ext>
            </a:extLst>
          </p:cNvPr>
          <p:cNvSpPr/>
          <p:nvPr/>
        </p:nvSpPr>
        <p:spPr>
          <a:xfrm>
            <a:off x="614512" y="1047895"/>
            <a:ext cx="63280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Breakup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</a:t>
            </a:r>
            <a:r>
              <a:rPr lang="de-AT" sz="2400" baseline="-25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=16 fm, A</a:t>
            </a:r>
            <a:r>
              <a:rPr lang="de-AT" sz="2400" baseline="-25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=13.4 fm  </a:t>
            </a:r>
            <a:endParaRPr lang="en-US" sz="2400" dirty="0"/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AD43C0E2-D7F0-A71F-D81B-977280E2257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48E3E012-9760-ED85-6078-B788301CC54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10005543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1B025C-7CC2-0E5A-4B56-93C530469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n+</a:t>
            </a:r>
            <a:r>
              <a:rPr lang="de-AT" sz="3200" baseline="30000" dirty="0"/>
              <a:t>9</a:t>
            </a:r>
            <a:r>
              <a:rPr lang="de-AT" sz="3200" dirty="0"/>
              <a:t>Be: </a:t>
            </a:r>
            <a:r>
              <a:rPr lang="en-US" sz="3200" dirty="0"/>
              <a:t>Results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96A9F7B-C6DF-1FD8-084B-83EA8BA70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51</a:t>
            </a:fld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30A0F73-4F66-1CB4-9707-5142ACC6A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81" y="1844824"/>
            <a:ext cx="7776863" cy="432048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09AFC369-9FCE-6075-3A05-40CB64C2D36A}"/>
              </a:ext>
            </a:extLst>
          </p:cNvPr>
          <p:cNvSpPr/>
          <p:nvPr/>
        </p:nvSpPr>
        <p:spPr>
          <a:xfrm>
            <a:off x="614512" y="1047895"/>
            <a:ext cx="6087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</a:t>
            </a:r>
            <a:r>
              <a:rPr lang="de-AT" sz="2400" baseline="-25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=16 fm, A</a:t>
            </a:r>
            <a:r>
              <a:rPr lang="de-AT" sz="2400" baseline="-25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=13.4 fm  </a:t>
            </a:r>
            <a:endParaRPr lang="en-US" sz="2400" dirty="0"/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228EC104-F37D-A646-C959-B8E3F028FF6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99882281-4900-2B10-3634-0D8E1EC7433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20673369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8AF663-A033-478C-3054-F3413435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n+</a:t>
            </a:r>
            <a:r>
              <a:rPr lang="de-AT" sz="3200" baseline="30000" dirty="0"/>
              <a:t>9</a:t>
            </a:r>
            <a:r>
              <a:rPr lang="de-AT" sz="3200" dirty="0"/>
              <a:t>Be: </a:t>
            </a:r>
            <a:r>
              <a:rPr lang="en-US" sz="3200" dirty="0"/>
              <a:t>Results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E1169C2-53D2-7363-DCFB-75F7343A2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52</a:t>
            </a:fld>
            <a:endParaRPr lang="de-AT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D5211FA-EE64-2885-BDDC-DDC5CF58C5CB}"/>
              </a:ext>
            </a:extLst>
          </p:cNvPr>
          <p:cNvSpPr/>
          <p:nvPr/>
        </p:nvSpPr>
        <p:spPr>
          <a:xfrm>
            <a:off x="614512" y="1047895"/>
            <a:ext cx="6277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Absolute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deviation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theorem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37455FA-8641-4736-812A-37A9C964D517}"/>
              </a:ext>
            </a:extLst>
          </p:cNvPr>
          <p:cNvSpPr/>
          <p:nvPr/>
        </p:nvSpPr>
        <p:spPr>
          <a:xfrm>
            <a:off x="467544" y="4919010"/>
            <a:ext cx="72455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Deviation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n-deuteron 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</a:p>
          <a:p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asymptotic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conditions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better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fullfilled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at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greater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</a:t>
            </a:r>
            <a:r>
              <a:rPr lang="de-AT" sz="2400" baseline="-25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A</a:t>
            </a:r>
            <a:r>
              <a:rPr lang="de-AT" sz="2400" baseline="-25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FF58AD6-692C-DA9A-5091-0EC7740FB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786" y="1509560"/>
            <a:ext cx="6014442" cy="3341357"/>
          </a:xfrm>
          <a:prstGeom prst="rect">
            <a:avLst/>
          </a:prstGeom>
        </p:spPr>
      </p:pic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D25CAB95-2589-C147-3AA2-41A9CA2323C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EAA0B387-8CF6-3E1F-5D3E-311DE679A4A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19314369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56784" cy="720080"/>
          </a:xfrm>
        </p:spPr>
        <p:txBody>
          <a:bodyPr/>
          <a:lstStyle/>
          <a:p>
            <a:r>
              <a:rPr lang="de-AT" sz="3200" dirty="0"/>
              <a:t>Summary and </a:t>
            </a:r>
            <a:r>
              <a:rPr lang="de-AT" sz="3200" dirty="0" err="1"/>
              <a:t>Conclusions</a:t>
            </a:r>
            <a:endParaRPr lang="de-AT" sz="3200" dirty="0"/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8540704" y="6422851"/>
            <a:ext cx="398384" cy="365125"/>
          </a:xfrm>
        </p:spPr>
        <p:txBody>
          <a:bodyPr/>
          <a:lstStyle/>
          <a:p>
            <a:fld id="{30BFE1F4-0864-4028-A398-A3791DF09977}" type="slidenum">
              <a:rPr lang="de-AT" sz="1100" smtClean="0"/>
              <a:pPr/>
              <a:t>53</a:t>
            </a:fld>
            <a:endParaRPr lang="de-AT" sz="1100" dirty="0"/>
          </a:p>
        </p:txBody>
      </p:sp>
      <p:sp>
        <p:nvSpPr>
          <p:cNvPr id="3" name="Textfeld 2"/>
          <p:cNvSpPr txBox="1"/>
          <p:nvPr/>
        </p:nvSpPr>
        <p:spPr>
          <a:xfrm>
            <a:off x="435976" y="1392547"/>
            <a:ext cx="8789586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Generalizing and extending </a:t>
            </a:r>
            <a:r>
              <a:rPr lang="en-NZ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Glöckle’s</a:t>
            </a:r>
            <a:r>
              <a:rPr lang="en-NZ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idea a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R-matrix </a:t>
            </a:r>
          </a:p>
          <a:p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formalism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Faddeev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equations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implemented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AT" sz="22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R-matrix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3-body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de-AT" sz="22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-body </a:t>
            </a:r>
            <a:r>
              <a:rPr lang="en-MY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breakup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n+deuteron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n+</a:t>
            </a:r>
            <a:r>
              <a:rPr lang="de-AT" sz="2200" baseline="30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described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frame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R-Matrix</a:t>
            </a:r>
          </a:p>
          <a:p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recourse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sequential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de-AT" sz="22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reproduction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dependence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</a:t>
            </a:r>
            <a:r>
              <a:rPr lang="de-AT" sz="2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sections</a:t>
            </a:r>
            <a:endParaRPr lang="de-AT" sz="22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2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1963ABEA-E61F-E078-E691-339C4AB31D0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80E26E02-4D5D-D801-1691-A0E6BDF5849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12614273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07678E-0084-2DD5-CE0A-FBAE9D66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Outlook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D8E4E3D-BBA4-CD62-F056-F749E67A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54</a:t>
            </a:fld>
            <a:endParaRPr lang="de-AT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94885FB-9C08-514A-461E-D2ACF525EC9B}"/>
              </a:ext>
            </a:extLst>
          </p:cNvPr>
          <p:cNvSpPr txBox="1"/>
          <p:nvPr/>
        </p:nvSpPr>
        <p:spPr>
          <a:xfrm>
            <a:off x="802920" y="1844824"/>
            <a:ext cx="7859216" cy="1762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GB" altLang="de-DE" sz="24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Combination of three body formalism with reduced R-Matrix theory  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GB" altLang="de-DE" sz="24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Inclusion of higher partial waves </a:t>
            </a:r>
          </a:p>
        </p:txBody>
      </p:sp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A64EE62F-8AB7-3445-1A86-086ACEC0F90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18CCCA82-871E-5691-407B-F0188BEE11F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27146337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The </a:t>
            </a:r>
            <a:r>
              <a:rPr lang="de-AT" sz="3200" dirty="0" err="1"/>
              <a:t>Nuclear</a:t>
            </a:r>
            <a:r>
              <a:rPr lang="de-AT" sz="3200" dirty="0"/>
              <a:t> Data Team at TU Wien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43061" y="4132163"/>
            <a:ext cx="7345363" cy="830262"/>
          </a:xfrm>
          <a:prstGeom prst="rect">
            <a:avLst/>
          </a:prstGeom>
          <a:solidFill>
            <a:srgbClr val="006699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4800" dirty="0" err="1">
                <a:solidFill>
                  <a:schemeClr val="bg1"/>
                </a:solidFill>
                <a:latin typeface="+mj-lt"/>
              </a:rPr>
              <a:t>Thank</a:t>
            </a:r>
            <a:r>
              <a:rPr lang="de-AT" sz="4800" dirty="0">
                <a:solidFill>
                  <a:schemeClr val="bg1"/>
                </a:solidFill>
                <a:latin typeface="+mj-lt"/>
              </a:rPr>
              <a:t> </a:t>
            </a:r>
            <a:r>
              <a:rPr lang="de-AT" sz="4800" dirty="0" err="1">
                <a:solidFill>
                  <a:schemeClr val="bg1"/>
                </a:solidFill>
                <a:latin typeface="+mj-lt"/>
              </a:rPr>
              <a:t>you</a:t>
            </a:r>
            <a:r>
              <a:rPr lang="de-AT" sz="4800" dirty="0">
                <a:solidFill>
                  <a:schemeClr val="bg1"/>
                </a:solidFill>
                <a:latin typeface="+mj-lt"/>
              </a:rPr>
              <a:t> </a:t>
            </a:r>
            <a:r>
              <a:rPr lang="de-AT" sz="4800" dirty="0" err="1">
                <a:solidFill>
                  <a:schemeClr val="bg1"/>
                </a:solidFill>
                <a:latin typeface="+mj-lt"/>
              </a:rPr>
              <a:t>for</a:t>
            </a:r>
            <a:r>
              <a:rPr lang="de-AT" sz="4800" dirty="0">
                <a:solidFill>
                  <a:schemeClr val="bg1"/>
                </a:solidFill>
                <a:latin typeface="+mj-lt"/>
              </a:rPr>
              <a:t> </a:t>
            </a:r>
            <a:r>
              <a:rPr lang="de-AT" sz="4800" dirty="0" err="1">
                <a:solidFill>
                  <a:schemeClr val="bg1"/>
                </a:solidFill>
                <a:latin typeface="+mj-lt"/>
              </a:rPr>
              <a:t>your</a:t>
            </a:r>
            <a:r>
              <a:rPr lang="de-AT" sz="4800" dirty="0">
                <a:solidFill>
                  <a:schemeClr val="bg1"/>
                </a:solidFill>
                <a:latin typeface="+mj-lt"/>
              </a:rPr>
              <a:t> </a:t>
            </a:r>
            <a:r>
              <a:rPr lang="de-AT" sz="4800" dirty="0" err="1">
                <a:solidFill>
                  <a:schemeClr val="bg1"/>
                </a:solidFill>
                <a:latin typeface="+mj-lt"/>
              </a:rPr>
              <a:t>attention</a:t>
            </a:r>
            <a:endParaRPr lang="en-GB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11560" y="2132856"/>
            <a:ext cx="79672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Helmut Leeb </a:t>
            </a:r>
          </a:p>
          <a:p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Benedikt Raab</a:t>
            </a:r>
          </a:p>
          <a:p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Thomas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Srdinko</a:t>
            </a:r>
            <a:endParaRPr lang="de-AT" sz="24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8244408" y="6448251"/>
            <a:ext cx="442392" cy="365125"/>
          </a:xfrm>
        </p:spPr>
        <p:txBody>
          <a:bodyPr/>
          <a:lstStyle/>
          <a:p>
            <a:fld id="{30BFE1F4-0864-4028-A398-A3791DF09977}" type="slidenum">
              <a:rPr lang="de-AT" sz="1100" smtClean="0"/>
              <a:pPr/>
              <a:t>55</a:t>
            </a:fld>
            <a:endParaRPr lang="de-AT" sz="1100" dirty="0"/>
          </a:p>
        </p:txBody>
      </p:sp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A02CC9F2-9857-4820-AED3-9B1766A0A14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90199B0F-0D7E-6EE9-3041-78851EFC585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318324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56784" cy="720080"/>
          </a:xfrm>
        </p:spPr>
        <p:txBody>
          <a:bodyPr/>
          <a:lstStyle/>
          <a:p>
            <a:r>
              <a:rPr lang="de-AT" sz="2800" dirty="0"/>
              <a:t>Limits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/>
              <a:t>standard</a:t>
            </a:r>
            <a:r>
              <a:rPr lang="de-AT" sz="2800" dirty="0"/>
              <a:t> </a:t>
            </a:r>
            <a:r>
              <a:rPr lang="de-AT" sz="2800" dirty="0" err="1"/>
              <a:t>techniques</a:t>
            </a:r>
            <a:endParaRPr lang="de-AT" sz="2800" dirty="0"/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8540704" y="6422851"/>
            <a:ext cx="398384" cy="365125"/>
          </a:xfrm>
        </p:spPr>
        <p:txBody>
          <a:bodyPr/>
          <a:lstStyle/>
          <a:p>
            <a:fld id="{30BFE1F4-0864-4028-A398-A3791DF09977}" type="slidenum">
              <a:rPr lang="de-AT" sz="1100" smtClean="0"/>
              <a:pPr/>
              <a:t>6</a:t>
            </a:fld>
            <a:endParaRPr lang="de-AT" sz="11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0" y="2681462"/>
            <a:ext cx="8515473" cy="18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GB" altLang="de-DE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Dominant many-nucleon channels at low energies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GB" altLang="de-DE" sz="2400" b="0" i="0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Arial" pitchFamily="34" charset="0"/>
                <a:cs typeface="Arial" pitchFamily="34" charset="0"/>
              </a:rPr>
              <a:t>Standard evaluation techniques are</a:t>
            </a:r>
            <a:r>
              <a:rPr kumimoji="0" lang="en-GB" altLang="de-DE" sz="2400" b="0" i="0" strike="noStrike" cap="none" normalizeH="0" dirty="0">
                <a:ln>
                  <a:noFill/>
                </a:ln>
                <a:solidFill>
                  <a:srgbClr val="006699"/>
                </a:solidFill>
                <a:effectLst/>
                <a:latin typeface="Arial" pitchFamily="34" charset="0"/>
                <a:cs typeface="Arial" pitchFamily="34" charset="0"/>
              </a:rPr>
              <a:t> not applicable</a:t>
            </a:r>
          </a:p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GB" altLang="de-DE" sz="2400" b="0" i="0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Arial" panose="020B0604020202020204" pitchFamily="34" charset="0"/>
                <a:cs typeface="Arial" pitchFamily="34" charset="0"/>
              </a:rPr>
              <a:t>         </a:t>
            </a:r>
            <a:r>
              <a:rPr lang="en-GB" altLang="de-DE" sz="24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2 body </a:t>
            </a:r>
            <a:r>
              <a:rPr kumimoji="0" lang="en-GB" altLang="de-DE" sz="2400" b="0" i="0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Arial" panose="020B0604020202020204" pitchFamily="34" charset="0"/>
                <a:cs typeface="Arial" pitchFamily="34" charset="0"/>
              </a:rPr>
              <a:t>R-Matrix has to be extended to 3-body channels</a:t>
            </a:r>
          </a:p>
        </p:txBody>
      </p:sp>
      <p:sp>
        <p:nvSpPr>
          <p:cNvPr id="9" name="Pfeil nach rechts 15">
            <a:extLst>
              <a:ext uri="{FF2B5EF4-FFF2-40B4-BE49-F238E27FC236}">
                <a16:creationId xmlns:a16="http://schemas.microsoft.com/office/drawing/2014/main" id="{FCB2B635-BCF4-4EFE-99B9-44AFDD375D2B}"/>
              </a:ext>
            </a:extLst>
          </p:cNvPr>
          <p:cNvSpPr/>
          <p:nvPr/>
        </p:nvSpPr>
        <p:spPr>
          <a:xfrm>
            <a:off x="899592" y="4149080"/>
            <a:ext cx="468052" cy="188337"/>
          </a:xfrm>
          <a:prstGeom prst="right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1E035990-34AE-C927-CB04-32B560179AD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6A3657E6-B77A-52EF-0DFF-6FEEF2E78D9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3700371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6B1E76-68B6-4716-9741-F81A7F85F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Origin of 3 body R-matrix theory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05F0980-380C-40AE-B56F-32D902458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7</a:t>
            </a:fld>
            <a:endParaRPr lang="de-AT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DF19580-BAF2-4F61-9A43-76854B65E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18" y="1351924"/>
            <a:ext cx="7823212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de-DE" sz="24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First idea by W. </a:t>
            </a:r>
            <a:r>
              <a:rPr lang="en-GB" altLang="de-DE" sz="2400" dirty="0" err="1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Glöckle</a:t>
            </a:r>
            <a:r>
              <a:rPr lang="en-GB" altLang="de-DE" sz="24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 in 1974 (Z. </a:t>
            </a:r>
            <a:r>
              <a:rPr lang="en-GB" altLang="de-DE" sz="2400" dirty="0" err="1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Physik</a:t>
            </a:r>
            <a:r>
              <a:rPr lang="en-GB" altLang="de-DE" sz="24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 271, 1974)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5EF5311-14CF-4A91-926E-5347F1931753}"/>
              </a:ext>
            </a:extLst>
          </p:cNvPr>
          <p:cNvSpPr txBox="1"/>
          <p:nvPr/>
        </p:nvSpPr>
        <p:spPr>
          <a:xfrm>
            <a:off x="1398219" y="2091573"/>
            <a:ext cx="6624736" cy="2426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de-DE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‘Channel surface’ introduced in Jacobi coordinate space 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de-DE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Based on the </a:t>
            </a:r>
            <a:r>
              <a:rPr lang="en-GB" altLang="de-DE" dirty="0" err="1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Faddeev</a:t>
            </a:r>
            <a:r>
              <a:rPr lang="en-GB" altLang="de-DE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 equations in coordinate space 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de-DE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Theory for three identical particles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de-DE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Equal two-body interactions between them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de-DE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Restricted to s-waves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0C722755-4378-43DA-BBA0-B2F4ED975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402" y="4581128"/>
            <a:ext cx="7823212" cy="11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de-DE" sz="2400" dirty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rPr>
              <a:t>Extension of the formalism to general masses and interactions in my Diploma Thesis</a:t>
            </a:r>
          </a:p>
        </p:txBody>
      </p:sp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C491A24A-BDEC-DEB1-1A8B-9F20B38E680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020121DB-E4DE-1E7C-9809-520064D18C0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4060024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56784" cy="720080"/>
          </a:xfrm>
        </p:spPr>
        <p:txBody>
          <a:bodyPr/>
          <a:lstStyle/>
          <a:p>
            <a:r>
              <a:rPr lang="de-AT" sz="3200" dirty="0" err="1"/>
              <a:t>Faddeev</a:t>
            </a:r>
            <a:r>
              <a:rPr lang="de-AT" sz="3200" dirty="0"/>
              <a:t> </a:t>
            </a:r>
            <a:r>
              <a:rPr lang="de-AT" sz="3200" dirty="0" err="1"/>
              <a:t>equations</a:t>
            </a:r>
            <a:endParaRPr lang="de-AT" sz="3200" dirty="0"/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8540704" y="6422851"/>
            <a:ext cx="398384" cy="365125"/>
          </a:xfrm>
        </p:spPr>
        <p:txBody>
          <a:bodyPr/>
          <a:lstStyle/>
          <a:p>
            <a:fld id="{30BFE1F4-0864-4028-A398-A3791DF09977}" type="slidenum">
              <a:rPr lang="de-AT" sz="1100" smtClean="0"/>
              <a:pPr/>
              <a:t>8</a:t>
            </a:fld>
            <a:endParaRPr lang="de-AT" sz="1100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443" y="1508996"/>
            <a:ext cx="6185129" cy="220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55576" y="1119759"/>
            <a:ext cx="4703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sets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Jacobi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Coordinates</a:t>
            </a:r>
            <a:endParaRPr lang="de-AT" sz="24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829537"/>
              </p:ext>
            </p:extLst>
          </p:nvPr>
        </p:nvGraphicFramePr>
        <p:xfrm>
          <a:off x="757545" y="3864221"/>
          <a:ext cx="4703532" cy="1046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65360" imgH="571320" progId="Equation.DSMT4">
                  <p:embed/>
                </p:oleObj>
              </mc:Choice>
              <mc:Fallback>
                <p:oleObj name="Equation" r:id="rId4" imgW="256536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7545" y="3864221"/>
                        <a:ext cx="4703532" cy="1046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5868395" y="3994151"/>
            <a:ext cx="2548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Hamiltonian</a:t>
            </a:r>
            <a:endParaRPr lang="de-AT" sz="24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189742"/>
              </p:ext>
            </p:extLst>
          </p:nvPr>
        </p:nvGraphicFramePr>
        <p:xfrm>
          <a:off x="889965" y="4945553"/>
          <a:ext cx="1656185" cy="451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8400" imgH="190440" progId="Equation.DSMT4">
                  <p:embed/>
                </p:oleObj>
              </mc:Choice>
              <mc:Fallback>
                <p:oleObj name="Equation" r:id="rId6" imgW="6984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9965" y="4945553"/>
                        <a:ext cx="1656185" cy="451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2627786" y="4920465"/>
            <a:ext cx="2978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Hamiltonian</a:t>
            </a:r>
            <a:endParaRPr lang="de-AT" sz="24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69845"/>
              </p:ext>
            </p:extLst>
          </p:nvPr>
        </p:nvGraphicFramePr>
        <p:xfrm>
          <a:off x="6300192" y="4568462"/>
          <a:ext cx="1584176" cy="478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2840" imgH="203040" progId="Equation.DSMT4">
                  <p:embed/>
                </p:oleObj>
              </mc:Choice>
              <mc:Fallback>
                <p:oleObj name="Equation" r:id="rId8" imgW="6728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00192" y="4568462"/>
                        <a:ext cx="1584176" cy="478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C1FE80E0-7BED-40A0-A6BD-151B8F27D3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6150" y="5572768"/>
            <a:ext cx="4678320" cy="6078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C9D6748-DB86-424E-A29E-8CCE7A3139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92379" y="5745468"/>
            <a:ext cx="453771" cy="236340"/>
          </a:xfrm>
          <a:prstGeom prst="rect">
            <a:avLst/>
          </a:prstGeom>
        </p:spPr>
      </p:pic>
      <p:sp>
        <p:nvSpPr>
          <p:cNvPr id="15" name="Datumsplatzhalter 2">
            <a:extLst>
              <a:ext uri="{FF2B5EF4-FFF2-40B4-BE49-F238E27FC236}">
                <a16:creationId xmlns:a16="http://schemas.microsoft.com/office/drawing/2014/main" id="{A102CD66-B573-A137-E5C3-9A30DBBD707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19" name="Fußzeilenplatzhalter 3">
            <a:extLst>
              <a:ext uri="{FF2B5EF4-FFF2-40B4-BE49-F238E27FC236}">
                <a16:creationId xmlns:a16="http://schemas.microsoft.com/office/drawing/2014/main" id="{2420AD36-71B0-0BF7-A395-D6B70BE0B97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1431779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56784" cy="720080"/>
          </a:xfrm>
        </p:spPr>
        <p:txBody>
          <a:bodyPr/>
          <a:lstStyle/>
          <a:p>
            <a:r>
              <a:rPr lang="de-AT" sz="3200" dirty="0" err="1"/>
              <a:t>Faddeev</a:t>
            </a:r>
            <a:r>
              <a:rPr lang="de-AT" sz="3200" dirty="0"/>
              <a:t> </a:t>
            </a:r>
            <a:r>
              <a:rPr lang="de-AT" sz="3200" dirty="0" err="1"/>
              <a:t>equations</a:t>
            </a:r>
            <a:endParaRPr lang="de-AT" sz="3200" dirty="0"/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8540704" y="6422851"/>
            <a:ext cx="398384" cy="365125"/>
          </a:xfrm>
        </p:spPr>
        <p:txBody>
          <a:bodyPr/>
          <a:lstStyle/>
          <a:p>
            <a:fld id="{30BFE1F4-0864-4028-A398-A3791DF09977}" type="slidenum">
              <a:rPr lang="de-AT" sz="1100" smtClean="0"/>
              <a:pPr/>
              <a:t>9</a:t>
            </a:fld>
            <a:endParaRPr lang="de-AT" sz="1100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65969"/>
            <a:ext cx="5328592" cy="189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67544" y="962426"/>
            <a:ext cx="87094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de-AT" sz="24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4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coupled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integral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equations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E3241954-C636-494C-8D67-10C6A09E4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298217"/>
            <a:ext cx="8748464" cy="1682474"/>
          </a:xfrm>
          <a:prstGeom prst="rect">
            <a:avLst/>
          </a:prstGeom>
        </p:spPr>
      </p:pic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CEA3AB85-89ED-DD22-4415-A08CFF5ECFC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B. Raab</a:t>
            </a:r>
          </a:p>
          <a:p>
            <a:r>
              <a:rPr lang="de-DE" dirty="0"/>
              <a:t>June 20, 2022</a:t>
            </a:r>
            <a:endParaRPr lang="de-AT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25E00EF4-D339-08B6-949B-D5F161BD306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83768" y="6492875"/>
            <a:ext cx="7065048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dirty="0"/>
              <a:t>A </a:t>
            </a:r>
            <a:r>
              <a:rPr lang="de-AT" dirty="0" err="1"/>
              <a:t>Novel</a:t>
            </a:r>
            <a:r>
              <a:rPr lang="de-AT" dirty="0"/>
              <a:t> R-Matrix </a:t>
            </a:r>
            <a:r>
              <a:rPr lang="de-AT" dirty="0" err="1"/>
              <a:t>Formalism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Three</a:t>
            </a:r>
            <a:r>
              <a:rPr lang="de-AT" dirty="0"/>
              <a:t>-Body Channels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</a:rPr>
              <a:t>Consultancy meeting of the International Nuclear Data Evaluation Network (INDEN) on the Evaluation of Light Elements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154737792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2923</Words>
  <Application>Microsoft Office PowerPoint</Application>
  <PresentationFormat>Bildschirmpräsentation (4:3)</PresentationFormat>
  <Paragraphs>511</Paragraphs>
  <Slides>55</Slides>
  <Notes>16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65" baseType="lpstr">
      <vt:lpstr>Arial</vt:lpstr>
      <vt:lpstr>Calibri</vt:lpstr>
      <vt:lpstr>Cambria Math</vt:lpstr>
      <vt:lpstr>CMBX8</vt:lpstr>
      <vt:lpstr>CMR8</vt:lpstr>
      <vt:lpstr>CMTI8</vt:lpstr>
      <vt:lpstr>Symbol</vt:lpstr>
      <vt:lpstr>Wingdings</vt:lpstr>
      <vt:lpstr>Larissa-Design</vt:lpstr>
      <vt:lpstr>Equation</vt:lpstr>
      <vt:lpstr>A Novel R-Matrix Formalism for Three-Body Channels</vt:lpstr>
      <vt:lpstr>Motivation</vt:lpstr>
      <vt:lpstr>Standard R-Matrix Formalism: wave function</vt:lpstr>
      <vt:lpstr>Three-Body Exit Channel </vt:lpstr>
      <vt:lpstr>Sequential approach </vt:lpstr>
      <vt:lpstr>Limits of standard techniques</vt:lpstr>
      <vt:lpstr>Origin of 3 body R-matrix theory</vt:lpstr>
      <vt:lpstr>Faddeev equations</vt:lpstr>
      <vt:lpstr>Faddeev equations</vt:lpstr>
      <vt:lpstr>Division of Jacobi-coordinate Space</vt:lpstr>
      <vt:lpstr>Basis states</vt:lpstr>
      <vt:lpstr>Asymptotic forms </vt:lpstr>
      <vt:lpstr>Determination of R-Matrix</vt:lpstr>
      <vt:lpstr>Boundary conditions</vt:lpstr>
      <vt:lpstr> 2-body standard R-Matrix formalism</vt:lpstr>
      <vt:lpstr>T-amplitudes</vt:lpstr>
      <vt:lpstr>Calculation of cross sections</vt:lpstr>
      <vt:lpstr>Optical theorem </vt:lpstr>
      <vt:lpstr>Stability of the Algorithm </vt:lpstr>
      <vt:lpstr>Stability of the Algorithm </vt:lpstr>
      <vt:lpstr>Stability of the Algorithm </vt:lpstr>
      <vt:lpstr>Regularization</vt:lpstr>
      <vt:lpstr>First system to be studied: Neutron-Deuteron system </vt:lpstr>
      <vt:lpstr>Two body interactions </vt:lpstr>
      <vt:lpstr>Resulting np and nn phaseshifts </vt:lpstr>
      <vt:lpstr>Numerical implementation</vt:lpstr>
      <vt:lpstr>Numerical implementation</vt:lpstr>
      <vt:lpstr>Basis states</vt:lpstr>
      <vt:lpstr>Basis states </vt:lpstr>
      <vt:lpstr>PowerPoint-Präsentation</vt:lpstr>
      <vt:lpstr>PowerPoint-Präsentation</vt:lpstr>
      <vt:lpstr>Results </vt:lpstr>
      <vt:lpstr>Results </vt:lpstr>
      <vt:lpstr>Results </vt:lpstr>
      <vt:lpstr>Results </vt:lpstr>
      <vt:lpstr>Results </vt:lpstr>
      <vt:lpstr>Results </vt:lpstr>
      <vt:lpstr>Final Results </vt:lpstr>
      <vt:lpstr>Final Results </vt:lpstr>
      <vt:lpstr>Matching radius Ai</vt:lpstr>
      <vt:lpstr>Determination of wave functions</vt:lpstr>
      <vt:lpstr>PowerPoint-Präsentation</vt:lpstr>
      <vt:lpstr>Results </vt:lpstr>
      <vt:lpstr>Results</vt:lpstr>
      <vt:lpstr>n+9Be system </vt:lpstr>
      <vt:lpstr>n+9Be: Channels and Q values</vt:lpstr>
      <vt:lpstr>n-8Be subsystem</vt:lpstr>
      <vt:lpstr>PowerPoint-Präsentation</vt:lpstr>
      <vt:lpstr>n+9Be: Results</vt:lpstr>
      <vt:lpstr>n+9Be: Results</vt:lpstr>
      <vt:lpstr>n+9Be: Results</vt:lpstr>
      <vt:lpstr>n+9Be: Results</vt:lpstr>
      <vt:lpstr>Summary and Conclusions</vt:lpstr>
      <vt:lpstr>Outlook</vt:lpstr>
      <vt:lpstr>The Nuclear Data Team at TU Wien</vt:lpstr>
    </vt:vector>
  </TitlesOfParts>
  <Company>TU Wien - Studentenversion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 of the ANDES project- Inclusion of Fission into GENEUS-0.0</dc:title>
  <dc:creator>Denise Neudecker</dc:creator>
  <cp:lastModifiedBy>B R</cp:lastModifiedBy>
  <cp:revision>1189</cp:revision>
  <dcterms:created xsi:type="dcterms:W3CDTF">2010-06-09T14:04:02Z</dcterms:created>
  <dcterms:modified xsi:type="dcterms:W3CDTF">2022-06-23T09:24:51Z</dcterms:modified>
</cp:coreProperties>
</file>