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31"/>
  </p:notesMasterIdLst>
  <p:handoutMasterIdLst>
    <p:handoutMasterId r:id="rId32"/>
  </p:handoutMasterIdLst>
  <p:sldIdLst>
    <p:sldId id="597" r:id="rId2"/>
    <p:sldId id="539" r:id="rId3"/>
    <p:sldId id="546" r:id="rId4"/>
    <p:sldId id="544" r:id="rId5"/>
    <p:sldId id="545" r:id="rId6"/>
    <p:sldId id="585" r:id="rId7"/>
    <p:sldId id="586" r:id="rId8"/>
    <p:sldId id="593" r:id="rId9"/>
    <p:sldId id="583" r:id="rId10"/>
    <p:sldId id="582" r:id="rId11"/>
    <p:sldId id="543" r:id="rId12"/>
    <p:sldId id="594" r:id="rId13"/>
    <p:sldId id="590" r:id="rId14"/>
    <p:sldId id="591" r:id="rId15"/>
    <p:sldId id="596" r:id="rId16"/>
    <p:sldId id="587" r:id="rId17"/>
    <p:sldId id="287" r:id="rId18"/>
    <p:sldId id="537" r:id="rId19"/>
    <p:sldId id="563" r:id="rId20"/>
    <p:sldId id="592" r:id="rId21"/>
    <p:sldId id="584" r:id="rId22"/>
    <p:sldId id="558" r:id="rId23"/>
    <p:sldId id="561" r:id="rId24"/>
    <p:sldId id="579" r:id="rId25"/>
    <p:sldId id="562" r:id="rId26"/>
    <p:sldId id="565" r:id="rId27"/>
    <p:sldId id="580" r:id="rId28"/>
    <p:sldId id="566" r:id="rId29"/>
    <p:sldId id="574" r:id="rId3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6A1E4-8446-4F0B-93C5-6E6C39E796DE}" v="7" dt="2022-10-10T09:39:38.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1740" autoAdjust="0"/>
  </p:normalViewPr>
  <p:slideViewPr>
    <p:cSldViewPr snapToGrid="0">
      <p:cViewPr varScale="1">
        <p:scale>
          <a:sx n="87" d="100"/>
          <a:sy n="87" d="100"/>
        </p:scale>
        <p:origin x="1116" y="96"/>
      </p:cViewPr>
      <p:guideLst>
        <p:guide orient="horz" pos="905"/>
        <p:guide orient="horz" pos="40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fman, Daniel" userId="58f5d50b-ca8f-40ed-a7ae-865cfa94bb6a" providerId="ADAL" clId="{1096A1E4-8446-4F0B-93C5-6E6C39E796DE}"/>
    <pc:docChg chg="custSel addSld delSld modSld">
      <pc:chgData name="Siefman, Daniel" userId="58f5d50b-ca8f-40ed-a7ae-865cfa94bb6a" providerId="ADAL" clId="{1096A1E4-8446-4F0B-93C5-6E6C39E796DE}" dt="2022-10-10T09:54:12.600" v="406" actId="20577"/>
      <pc:docMkLst>
        <pc:docMk/>
      </pc:docMkLst>
      <pc:sldChg chg="del">
        <pc:chgData name="Siefman, Daniel" userId="58f5d50b-ca8f-40ed-a7ae-865cfa94bb6a" providerId="ADAL" clId="{1096A1E4-8446-4F0B-93C5-6E6C39E796DE}" dt="2022-10-10T09:27:15.076" v="0" actId="2696"/>
        <pc:sldMkLst>
          <pc:docMk/>
          <pc:sldMk cId="2155006530" sldId="545"/>
        </pc:sldMkLst>
      </pc:sldChg>
      <pc:sldChg chg="add">
        <pc:chgData name="Siefman, Daniel" userId="58f5d50b-ca8f-40ed-a7ae-865cfa94bb6a" providerId="ADAL" clId="{1096A1E4-8446-4F0B-93C5-6E6C39E796DE}" dt="2022-10-10T09:27:26.357" v="1"/>
        <pc:sldMkLst>
          <pc:docMk/>
          <pc:sldMk cId="4259455096" sldId="545"/>
        </pc:sldMkLst>
      </pc:sldChg>
      <pc:sldChg chg="add">
        <pc:chgData name="Siefman, Daniel" userId="58f5d50b-ca8f-40ed-a7ae-865cfa94bb6a" providerId="ADAL" clId="{1096A1E4-8446-4F0B-93C5-6E6C39E796DE}" dt="2022-10-10T09:27:26.357" v="1"/>
        <pc:sldMkLst>
          <pc:docMk/>
          <pc:sldMk cId="364023628" sldId="582"/>
        </pc:sldMkLst>
      </pc:sldChg>
      <pc:sldChg chg="del">
        <pc:chgData name="Siefman, Daniel" userId="58f5d50b-ca8f-40ed-a7ae-865cfa94bb6a" providerId="ADAL" clId="{1096A1E4-8446-4F0B-93C5-6E6C39E796DE}" dt="2022-10-10T09:27:15.076" v="0" actId="2696"/>
        <pc:sldMkLst>
          <pc:docMk/>
          <pc:sldMk cId="772917692" sldId="582"/>
        </pc:sldMkLst>
      </pc:sldChg>
      <pc:sldChg chg="add">
        <pc:chgData name="Siefman, Daniel" userId="58f5d50b-ca8f-40ed-a7ae-865cfa94bb6a" providerId="ADAL" clId="{1096A1E4-8446-4F0B-93C5-6E6C39E796DE}" dt="2022-10-10T09:27:26.357" v="1"/>
        <pc:sldMkLst>
          <pc:docMk/>
          <pc:sldMk cId="1551932271" sldId="583"/>
        </pc:sldMkLst>
      </pc:sldChg>
      <pc:sldChg chg="del">
        <pc:chgData name="Siefman, Daniel" userId="58f5d50b-ca8f-40ed-a7ae-865cfa94bb6a" providerId="ADAL" clId="{1096A1E4-8446-4F0B-93C5-6E6C39E796DE}" dt="2022-10-10T09:27:15.076" v="0" actId="2696"/>
        <pc:sldMkLst>
          <pc:docMk/>
          <pc:sldMk cId="3560032640" sldId="583"/>
        </pc:sldMkLst>
      </pc:sldChg>
      <pc:sldChg chg="del">
        <pc:chgData name="Siefman, Daniel" userId="58f5d50b-ca8f-40ed-a7ae-865cfa94bb6a" providerId="ADAL" clId="{1096A1E4-8446-4F0B-93C5-6E6C39E796DE}" dt="2022-10-10T09:27:15.076" v="0" actId="2696"/>
        <pc:sldMkLst>
          <pc:docMk/>
          <pc:sldMk cId="848402215" sldId="585"/>
        </pc:sldMkLst>
      </pc:sldChg>
      <pc:sldChg chg="add">
        <pc:chgData name="Siefman, Daniel" userId="58f5d50b-ca8f-40ed-a7ae-865cfa94bb6a" providerId="ADAL" clId="{1096A1E4-8446-4F0B-93C5-6E6C39E796DE}" dt="2022-10-10T09:27:26.357" v="1"/>
        <pc:sldMkLst>
          <pc:docMk/>
          <pc:sldMk cId="1854218859" sldId="585"/>
        </pc:sldMkLst>
      </pc:sldChg>
      <pc:sldChg chg="del">
        <pc:chgData name="Siefman, Daniel" userId="58f5d50b-ca8f-40ed-a7ae-865cfa94bb6a" providerId="ADAL" clId="{1096A1E4-8446-4F0B-93C5-6E6C39E796DE}" dt="2022-10-10T09:27:15.076" v="0" actId="2696"/>
        <pc:sldMkLst>
          <pc:docMk/>
          <pc:sldMk cId="2725322133" sldId="586"/>
        </pc:sldMkLst>
      </pc:sldChg>
      <pc:sldChg chg="add">
        <pc:chgData name="Siefman, Daniel" userId="58f5d50b-ca8f-40ed-a7ae-865cfa94bb6a" providerId="ADAL" clId="{1096A1E4-8446-4F0B-93C5-6E6C39E796DE}" dt="2022-10-10T09:27:26.357" v="1"/>
        <pc:sldMkLst>
          <pc:docMk/>
          <pc:sldMk cId="2845491758" sldId="586"/>
        </pc:sldMkLst>
      </pc:sldChg>
      <pc:sldChg chg="modSp mod">
        <pc:chgData name="Siefman, Daniel" userId="58f5d50b-ca8f-40ed-a7ae-865cfa94bb6a" providerId="ADAL" clId="{1096A1E4-8446-4F0B-93C5-6E6C39E796DE}" dt="2022-10-10T09:51:03.085" v="252" actId="20577"/>
        <pc:sldMkLst>
          <pc:docMk/>
          <pc:sldMk cId="3112717383" sldId="587"/>
        </pc:sldMkLst>
        <pc:spChg chg="mod">
          <ac:chgData name="Siefman, Daniel" userId="58f5d50b-ca8f-40ed-a7ae-865cfa94bb6a" providerId="ADAL" clId="{1096A1E4-8446-4F0B-93C5-6E6C39E796DE}" dt="2022-10-10T09:51:03.085" v="252" actId="20577"/>
          <ac:spMkLst>
            <pc:docMk/>
            <pc:sldMk cId="3112717383" sldId="587"/>
            <ac:spMk id="4" creationId="{CEBDF47B-88FA-483D-9EF1-04967D56B0EA}"/>
          </ac:spMkLst>
        </pc:spChg>
      </pc:sldChg>
      <pc:sldChg chg="addSp delSp modSp mod">
        <pc:chgData name="Siefman, Daniel" userId="58f5d50b-ca8f-40ed-a7ae-865cfa94bb6a" providerId="ADAL" clId="{1096A1E4-8446-4F0B-93C5-6E6C39E796DE}" dt="2022-10-10T09:30:51.009" v="19" actId="1076"/>
        <pc:sldMkLst>
          <pc:docMk/>
          <pc:sldMk cId="2736279686" sldId="590"/>
        </pc:sldMkLst>
        <pc:picChg chg="add mod">
          <ac:chgData name="Siefman, Daniel" userId="58f5d50b-ca8f-40ed-a7ae-865cfa94bb6a" providerId="ADAL" clId="{1096A1E4-8446-4F0B-93C5-6E6C39E796DE}" dt="2022-10-10T09:30:14.100" v="9" actId="1076"/>
          <ac:picMkLst>
            <pc:docMk/>
            <pc:sldMk cId="2736279686" sldId="590"/>
            <ac:picMk id="6" creationId="{B342227C-150A-782E-D527-C5B07A6BB777}"/>
          </ac:picMkLst>
        </pc:picChg>
        <pc:picChg chg="del">
          <ac:chgData name="Siefman, Daniel" userId="58f5d50b-ca8f-40ed-a7ae-865cfa94bb6a" providerId="ADAL" clId="{1096A1E4-8446-4F0B-93C5-6E6C39E796DE}" dt="2022-10-10T09:30:27.945" v="10" actId="478"/>
          <ac:picMkLst>
            <pc:docMk/>
            <pc:sldMk cId="2736279686" sldId="590"/>
            <ac:picMk id="8" creationId="{D58CC258-DAE1-40D8-9FBE-561B99EB6DD1}"/>
          </ac:picMkLst>
        </pc:picChg>
        <pc:picChg chg="add mod">
          <ac:chgData name="Siefman, Daniel" userId="58f5d50b-ca8f-40ed-a7ae-865cfa94bb6a" providerId="ADAL" clId="{1096A1E4-8446-4F0B-93C5-6E6C39E796DE}" dt="2022-10-10T09:30:51.009" v="19" actId="1076"/>
          <ac:picMkLst>
            <pc:docMk/>
            <pc:sldMk cId="2736279686" sldId="590"/>
            <ac:picMk id="9" creationId="{69B02F87-05B8-46EE-D333-E8E6359184C1}"/>
          </ac:picMkLst>
        </pc:picChg>
        <pc:picChg chg="del">
          <ac:chgData name="Siefman, Daniel" userId="58f5d50b-ca8f-40ed-a7ae-865cfa94bb6a" providerId="ADAL" clId="{1096A1E4-8446-4F0B-93C5-6E6C39E796DE}" dt="2022-10-10T09:29:35.726" v="2" actId="478"/>
          <ac:picMkLst>
            <pc:docMk/>
            <pc:sldMk cId="2736279686" sldId="590"/>
            <ac:picMk id="10" creationId="{25CC23EF-724C-48B5-9F15-AF042863E84F}"/>
          </ac:picMkLst>
        </pc:picChg>
      </pc:sldChg>
      <pc:sldChg chg="addSp delSp modSp mod">
        <pc:chgData name="Siefman, Daniel" userId="58f5d50b-ca8f-40ed-a7ae-865cfa94bb6a" providerId="ADAL" clId="{1096A1E4-8446-4F0B-93C5-6E6C39E796DE}" dt="2022-10-10T09:32:33.491" v="27" actId="1076"/>
        <pc:sldMkLst>
          <pc:docMk/>
          <pc:sldMk cId="3897399200" sldId="591"/>
        </pc:sldMkLst>
        <pc:graphicFrameChg chg="del">
          <ac:chgData name="Siefman, Daniel" userId="58f5d50b-ca8f-40ed-a7ae-865cfa94bb6a" providerId="ADAL" clId="{1096A1E4-8446-4F0B-93C5-6E6C39E796DE}" dt="2022-10-10T09:31:11.335" v="20" actId="478"/>
          <ac:graphicFrameMkLst>
            <pc:docMk/>
            <pc:sldMk cId="3897399200" sldId="591"/>
            <ac:graphicFrameMk id="6" creationId="{09C95089-82D5-4FCE-9370-F3A874A690D7}"/>
          </ac:graphicFrameMkLst>
        </pc:graphicFrameChg>
        <pc:graphicFrameChg chg="del">
          <ac:chgData name="Siefman, Daniel" userId="58f5d50b-ca8f-40ed-a7ae-865cfa94bb6a" providerId="ADAL" clId="{1096A1E4-8446-4F0B-93C5-6E6C39E796DE}" dt="2022-10-10T09:32:19.264" v="24" actId="478"/>
          <ac:graphicFrameMkLst>
            <pc:docMk/>
            <pc:sldMk cId="3897399200" sldId="591"/>
            <ac:graphicFrameMk id="9" creationId="{EA51F931-AAAC-400B-9E1B-FC589E82E0E3}"/>
          </ac:graphicFrameMkLst>
        </pc:graphicFrameChg>
        <pc:picChg chg="add mod">
          <ac:chgData name="Siefman, Daniel" userId="58f5d50b-ca8f-40ed-a7ae-865cfa94bb6a" providerId="ADAL" clId="{1096A1E4-8446-4F0B-93C5-6E6C39E796DE}" dt="2022-10-10T09:31:24.791" v="23" actId="1076"/>
          <ac:picMkLst>
            <pc:docMk/>
            <pc:sldMk cId="3897399200" sldId="591"/>
            <ac:picMk id="3" creationId="{73528307-AE35-44B4-0252-7C508767DB41}"/>
          </ac:picMkLst>
        </pc:picChg>
        <pc:picChg chg="add mod">
          <ac:chgData name="Siefman, Daniel" userId="58f5d50b-ca8f-40ed-a7ae-865cfa94bb6a" providerId="ADAL" clId="{1096A1E4-8446-4F0B-93C5-6E6C39E796DE}" dt="2022-10-10T09:32:33.491" v="27" actId="1076"/>
          <ac:picMkLst>
            <pc:docMk/>
            <pc:sldMk cId="3897399200" sldId="591"/>
            <ac:picMk id="4" creationId="{34DDF0C1-7EAB-EDFF-19CE-91558E692B45}"/>
          </ac:picMkLst>
        </pc:picChg>
      </pc:sldChg>
      <pc:sldChg chg="add">
        <pc:chgData name="Siefman, Daniel" userId="58f5d50b-ca8f-40ed-a7ae-865cfa94bb6a" providerId="ADAL" clId="{1096A1E4-8446-4F0B-93C5-6E6C39E796DE}" dt="2022-10-10T09:27:26.357" v="1"/>
        <pc:sldMkLst>
          <pc:docMk/>
          <pc:sldMk cId="1707892407" sldId="593"/>
        </pc:sldMkLst>
      </pc:sldChg>
      <pc:sldChg chg="del">
        <pc:chgData name="Siefman, Daniel" userId="58f5d50b-ca8f-40ed-a7ae-865cfa94bb6a" providerId="ADAL" clId="{1096A1E4-8446-4F0B-93C5-6E6C39E796DE}" dt="2022-10-10T09:27:15.076" v="0" actId="2696"/>
        <pc:sldMkLst>
          <pc:docMk/>
          <pc:sldMk cId="2894412715" sldId="593"/>
        </pc:sldMkLst>
      </pc:sldChg>
      <pc:sldChg chg="del">
        <pc:chgData name="Siefman, Daniel" userId="58f5d50b-ca8f-40ed-a7ae-865cfa94bb6a" providerId="ADAL" clId="{1096A1E4-8446-4F0B-93C5-6E6C39E796DE}" dt="2022-10-10T09:33:04.733" v="28" actId="2696"/>
        <pc:sldMkLst>
          <pc:docMk/>
          <pc:sldMk cId="357469707" sldId="595"/>
        </pc:sldMkLst>
      </pc:sldChg>
      <pc:sldChg chg="addSp delSp modSp mod">
        <pc:chgData name="Siefman, Daniel" userId="58f5d50b-ca8f-40ed-a7ae-865cfa94bb6a" providerId="ADAL" clId="{1096A1E4-8446-4F0B-93C5-6E6C39E796DE}" dt="2022-10-10T09:40:09.656" v="44" actId="1076"/>
        <pc:sldMkLst>
          <pc:docMk/>
          <pc:sldMk cId="2104487481" sldId="596"/>
        </pc:sldMkLst>
        <pc:spChg chg="mod">
          <ac:chgData name="Siefman, Daniel" userId="58f5d50b-ca8f-40ed-a7ae-865cfa94bb6a" providerId="ADAL" clId="{1096A1E4-8446-4F0B-93C5-6E6C39E796DE}" dt="2022-10-10T09:39:55.551" v="42" actId="1076"/>
          <ac:spMkLst>
            <pc:docMk/>
            <pc:sldMk cId="2104487481" sldId="596"/>
            <ac:spMk id="8" creationId="{67C79941-216E-8797-63CD-4654E6EF840E}"/>
          </ac:spMkLst>
        </pc:spChg>
        <pc:grpChg chg="del">
          <ac:chgData name="Siefman, Daniel" userId="58f5d50b-ca8f-40ed-a7ae-865cfa94bb6a" providerId="ADAL" clId="{1096A1E4-8446-4F0B-93C5-6E6C39E796DE}" dt="2022-10-10T09:39:05.189" v="29" actId="478"/>
          <ac:grpSpMkLst>
            <pc:docMk/>
            <pc:sldMk cId="2104487481" sldId="596"/>
            <ac:grpSpMk id="7" creationId="{6627D37E-193C-4227-CBC1-350D020A41D1}"/>
          </ac:grpSpMkLst>
        </pc:grpChg>
        <pc:graphicFrameChg chg="del">
          <ac:chgData name="Siefman, Daniel" userId="58f5d50b-ca8f-40ed-a7ae-865cfa94bb6a" providerId="ADAL" clId="{1096A1E4-8446-4F0B-93C5-6E6C39E796DE}" dt="2022-10-10T09:39:36.032" v="35" actId="478"/>
          <ac:graphicFrameMkLst>
            <pc:docMk/>
            <pc:sldMk cId="2104487481" sldId="596"/>
            <ac:graphicFrameMk id="13" creationId="{859ED281-FF30-5FB5-5259-5CBB8182D2D5}"/>
          </ac:graphicFrameMkLst>
        </pc:graphicFrameChg>
        <pc:picChg chg="add mod">
          <ac:chgData name="Siefman, Daniel" userId="58f5d50b-ca8f-40ed-a7ae-865cfa94bb6a" providerId="ADAL" clId="{1096A1E4-8446-4F0B-93C5-6E6C39E796DE}" dt="2022-10-10T09:40:09.656" v="44" actId="1076"/>
          <ac:picMkLst>
            <pc:docMk/>
            <pc:sldMk cId="2104487481" sldId="596"/>
            <ac:picMk id="4" creationId="{F6AF5EE3-D84D-4B02-E6C2-F6B1C3519568}"/>
          </ac:picMkLst>
        </pc:picChg>
        <pc:picChg chg="add mod">
          <ac:chgData name="Siefman, Daniel" userId="58f5d50b-ca8f-40ed-a7ae-865cfa94bb6a" providerId="ADAL" clId="{1096A1E4-8446-4F0B-93C5-6E6C39E796DE}" dt="2022-10-10T09:39:50.987" v="41" actId="1076"/>
          <ac:picMkLst>
            <pc:docMk/>
            <pc:sldMk cId="2104487481" sldId="596"/>
            <ac:picMk id="10" creationId="{9F4A5DF0-820E-476B-E60F-4EF2FC72CBFE}"/>
          </ac:picMkLst>
        </pc:picChg>
      </pc:sldChg>
      <pc:sldChg chg="modSp mod">
        <pc:chgData name="Siefman, Daniel" userId="58f5d50b-ca8f-40ed-a7ae-865cfa94bb6a" providerId="ADAL" clId="{1096A1E4-8446-4F0B-93C5-6E6C39E796DE}" dt="2022-10-10T09:54:12.600" v="406" actId="20577"/>
        <pc:sldMkLst>
          <pc:docMk/>
          <pc:sldMk cId="0" sldId="597"/>
        </pc:sldMkLst>
        <pc:spChg chg="mod">
          <ac:chgData name="Siefman, Daniel" userId="58f5d50b-ca8f-40ed-a7ae-865cfa94bb6a" providerId="ADAL" clId="{1096A1E4-8446-4F0B-93C5-6E6C39E796DE}" dt="2022-10-10T09:54:12.600" v="406" actId="20577"/>
          <ac:spMkLst>
            <pc:docMk/>
            <pc:sldMk cId="0" sldId="597"/>
            <ac:spMk id="6" creationId="{A0C08A4F-132D-40ED-8710-182E0A2AE2CC}"/>
          </ac:spMkLst>
        </pc:spChg>
        <pc:spChg chg="mod">
          <ac:chgData name="Siefman, Daniel" userId="58f5d50b-ca8f-40ed-a7ae-865cfa94bb6a" providerId="ADAL" clId="{1096A1E4-8446-4F0B-93C5-6E6C39E796DE}" dt="2022-10-10T09:52:03.995" v="259" actId="20577"/>
          <ac:spMkLst>
            <pc:docMk/>
            <pc:sldMk cId="0" sldId="597"/>
            <ac:spMk id="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Sheet1!$B$2:$B$21</c:f>
              <c:numCache>
                <c:formatCode>General</c:formatCode>
                <c:ptCount val="20"/>
                <c:pt idx="0">
                  <c:v>0</c:v>
                </c:pt>
                <c:pt idx="1">
                  <c:v>0.11</c:v>
                </c:pt>
                <c:pt idx="2">
                  <c:v>0.22</c:v>
                </c:pt>
                <c:pt idx="3">
                  <c:v>0.33</c:v>
                </c:pt>
                <c:pt idx="4">
                  <c:v>0.44</c:v>
                </c:pt>
                <c:pt idx="5">
                  <c:v>0.55000000000000004</c:v>
                </c:pt>
                <c:pt idx="6">
                  <c:v>0.66</c:v>
                </c:pt>
                <c:pt idx="7">
                  <c:v>0.77</c:v>
                </c:pt>
                <c:pt idx="8">
                  <c:v>0.88</c:v>
                </c:pt>
                <c:pt idx="9">
                  <c:v>0.99</c:v>
                </c:pt>
                <c:pt idx="10">
                  <c:v>1.1000000000000001</c:v>
                </c:pt>
                <c:pt idx="11">
                  <c:v>1.2100000000000002</c:v>
                </c:pt>
                <c:pt idx="12">
                  <c:v>1.3200000000000003</c:v>
                </c:pt>
                <c:pt idx="13">
                  <c:v>1.4300000000000004</c:v>
                </c:pt>
                <c:pt idx="14">
                  <c:v>1.5400000000000005</c:v>
                </c:pt>
                <c:pt idx="15">
                  <c:v>1.6500000000000006</c:v>
                </c:pt>
                <c:pt idx="16">
                  <c:v>1.7600000000000007</c:v>
                </c:pt>
                <c:pt idx="17">
                  <c:v>1.8700000000000008</c:v>
                </c:pt>
                <c:pt idx="18">
                  <c:v>1.9800000000000009</c:v>
                </c:pt>
                <c:pt idx="19">
                  <c:v>2.0900000000000007</c:v>
                </c:pt>
              </c:numCache>
            </c:numRef>
          </c:xVal>
          <c:yVal>
            <c:numRef>
              <c:f>Sheet1!$C$2:$C$21</c:f>
              <c:numCache>
                <c:formatCode>General</c:formatCode>
                <c:ptCount val="20"/>
                <c:pt idx="0">
                  <c:v>1</c:v>
                </c:pt>
                <c:pt idx="1">
                  <c:v>0.80251879796247849</c:v>
                </c:pt>
                <c:pt idx="2">
                  <c:v>0.64403642108314141</c:v>
                </c:pt>
                <c:pt idx="3">
                  <c:v>0.51685133449169918</c:v>
                </c:pt>
                <c:pt idx="4">
                  <c:v>0.41478291168158138</c:v>
                </c:pt>
                <c:pt idx="5">
                  <c:v>0.33287108369807955</c:v>
                </c:pt>
                <c:pt idx="6">
                  <c:v>0.26713530196585034</c:v>
                </c:pt>
                <c:pt idx="7">
                  <c:v>0.21438110142697794</c:v>
                </c:pt>
                <c:pt idx="8">
                  <c:v>0.17204486382305054</c:v>
                </c:pt>
                <c:pt idx="9">
                  <c:v>0.13806923731089282</c:v>
                </c:pt>
                <c:pt idx="10">
                  <c:v>0.11080315836233387</c:v>
                </c:pt>
                <c:pt idx="11">
                  <c:v>8.8921617459386301E-2</c:v>
                </c:pt>
                <c:pt idx="12">
                  <c:v>7.1361269556386026E-2</c:v>
                </c:pt>
                <c:pt idx="13">
                  <c:v>5.726876026546731E-2</c:v>
                </c:pt>
                <c:pt idx="14">
                  <c:v>4.5959256649044163E-2</c:v>
                </c:pt>
                <c:pt idx="15">
                  <c:v>3.6883167401239966E-2</c:v>
                </c:pt>
                <c:pt idx="16">
                  <c:v>2.9599435167891961E-2</c:v>
                </c:pt>
                <c:pt idx="17">
                  <c:v>2.3754103131304966E-2</c:v>
                </c:pt>
                <c:pt idx="18">
                  <c:v>1.9063114291611602E-2</c:v>
                </c:pt>
                <c:pt idx="19">
                  <c:v>1.5298507566725491E-2</c:v>
                </c:pt>
              </c:numCache>
            </c:numRef>
          </c:yVal>
          <c:smooth val="1"/>
          <c:extLst>
            <c:ext xmlns:c16="http://schemas.microsoft.com/office/drawing/2014/chart" uri="{C3380CC4-5D6E-409C-BE32-E72D297353CC}">
              <c16:uniqueId val="{00000000-8074-45EF-9DC5-2AE8B866F9CB}"/>
            </c:ext>
          </c:extLst>
        </c:ser>
        <c:dLbls>
          <c:showLegendKey val="0"/>
          <c:showVal val="0"/>
          <c:showCatName val="0"/>
          <c:showSerName val="0"/>
          <c:showPercent val="0"/>
          <c:showBubbleSize val="0"/>
        </c:dLbls>
        <c:axId val="659725496"/>
        <c:axId val="659729760"/>
      </c:scatterChart>
      <c:valAx>
        <c:axId val="659725496"/>
        <c:scaling>
          <c:orientation val="minMax"/>
          <c:min val="-0.5"/>
        </c:scaling>
        <c:delete val="0"/>
        <c:axPos val="b"/>
        <c:majorGridlines>
          <c:spPr>
            <a:ln w="9525" cap="flat" cmpd="sng" algn="ctr">
              <a:noFill/>
              <a:round/>
            </a:ln>
            <a:effectLst/>
          </c:spPr>
        </c:majorGridlines>
        <c:numFmt formatCode="General" sourceLinked="1"/>
        <c:majorTickMark val="none"/>
        <c:minorTickMark val="none"/>
        <c:tickLblPos val="none"/>
        <c:spPr>
          <a:noFill/>
          <a:ln w="25400" cap="flat" cmpd="sng" algn="ctr">
            <a:solidFill>
              <a:schemeClr val="tx1">
                <a:lumMod val="25000"/>
                <a:lumOff val="75000"/>
              </a:schemeClr>
            </a:solidFill>
            <a:round/>
            <a:headEnd type="stealth"/>
            <a:tailEnd type="stealth"/>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729760"/>
        <c:crosses val="autoZero"/>
        <c:crossBetween val="midCat"/>
      </c:valAx>
      <c:valAx>
        <c:axId val="659729760"/>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w="25400" cap="rnd" cmpd="sng" algn="ctr">
            <a:solidFill>
              <a:schemeClr val="tx1">
                <a:lumMod val="25000"/>
                <a:lumOff val="75000"/>
              </a:schemeClr>
            </a:solidFill>
            <a:round/>
            <a:tailEnd type="stealth"/>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7254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Sheet1!$B$6:$B$18</c:f>
              <c:numCache>
                <c:formatCode>General</c:formatCode>
                <c:ptCount val="13"/>
                <c:pt idx="0">
                  <c:v>2.4500000000000002</c:v>
                </c:pt>
                <c:pt idx="1">
                  <c:v>2.58</c:v>
                </c:pt>
                <c:pt idx="2">
                  <c:v>2.77</c:v>
                </c:pt>
                <c:pt idx="3">
                  <c:v>3.01</c:v>
                </c:pt>
                <c:pt idx="4">
                  <c:v>3.22</c:v>
                </c:pt>
                <c:pt idx="5">
                  <c:v>3.54</c:v>
                </c:pt>
                <c:pt idx="6">
                  <c:v>3.95</c:v>
                </c:pt>
                <c:pt idx="7">
                  <c:v>4.68</c:v>
                </c:pt>
                <c:pt idx="8">
                  <c:v>5.92</c:v>
                </c:pt>
                <c:pt idx="9">
                  <c:v>6.32</c:v>
                </c:pt>
                <c:pt idx="10">
                  <c:v>6.75</c:v>
                </c:pt>
                <c:pt idx="11">
                  <c:v>7.63</c:v>
                </c:pt>
                <c:pt idx="12">
                  <c:v>9.69</c:v>
                </c:pt>
              </c:numCache>
            </c:numRef>
          </c:xVal>
          <c:yVal>
            <c:numRef>
              <c:f>Sheet1!$E$6:$E$18</c:f>
              <c:numCache>
                <c:formatCode>General</c:formatCode>
                <c:ptCount val="13"/>
                <c:pt idx="0">
                  <c:v>3.15</c:v>
                </c:pt>
                <c:pt idx="1">
                  <c:v>2.72</c:v>
                </c:pt>
                <c:pt idx="2">
                  <c:v>2.66</c:v>
                </c:pt>
                <c:pt idx="3">
                  <c:v>2.71</c:v>
                </c:pt>
                <c:pt idx="4">
                  <c:v>2.59</c:v>
                </c:pt>
                <c:pt idx="5">
                  <c:v>2.35</c:v>
                </c:pt>
                <c:pt idx="6">
                  <c:v>2.42</c:v>
                </c:pt>
                <c:pt idx="7">
                  <c:v>2.06</c:v>
                </c:pt>
                <c:pt idx="8">
                  <c:v>1.73</c:v>
                </c:pt>
                <c:pt idx="9">
                  <c:v>1.87</c:v>
                </c:pt>
                <c:pt idx="10">
                  <c:v>1.85</c:v>
                </c:pt>
                <c:pt idx="11">
                  <c:v>1.56</c:v>
                </c:pt>
                <c:pt idx="12">
                  <c:v>1.32</c:v>
                </c:pt>
              </c:numCache>
            </c:numRef>
          </c:yVal>
          <c:smooth val="0"/>
          <c:extLst>
            <c:ext xmlns:c16="http://schemas.microsoft.com/office/drawing/2014/chart" uri="{C3380CC4-5D6E-409C-BE32-E72D297353CC}">
              <c16:uniqueId val="{00000000-1335-4B1B-9782-F6744F71CD26}"/>
            </c:ext>
          </c:extLst>
        </c:ser>
        <c:dLbls>
          <c:showLegendKey val="0"/>
          <c:showVal val="0"/>
          <c:showCatName val="0"/>
          <c:showSerName val="0"/>
          <c:showPercent val="0"/>
          <c:showBubbleSize val="0"/>
        </c:dLbls>
        <c:axId val="589151504"/>
        <c:axId val="589158392"/>
      </c:scatterChart>
      <c:valAx>
        <c:axId val="589151504"/>
        <c:scaling>
          <c:orientation val="minMax"/>
          <c:max val="10"/>
          <c:min val="2"/>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Radius (cm)</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9158392"/>
        <c:crossesAt val="-10"/>
        <c:crossBetween val="midCat"/>
      </c:valAx>
      <c:valAx>
        <c:axId val="58915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(C-E)/E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91515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10/10/2022</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10/10/2022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44834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Each curve shows an increasing or flat neutron population until the pulse ends at ~0.6 </a:t>
            </a:r>
            <a:r>
              <a:rPr lang="en-US" sz="1800" dirty="0" err="1">
                <a:effectLst/>
                <a:latin typeface="Times New Roman" panose="02020603050405020304" pitchFamily="18" charset="0"/>
                <a:ea typeface="Times New Roman" panose="02020603050405020304" pitchFamily="18" charset="0"/>
              </a:rPr>
              <a:t>ms.</a:t>
            </a:r>
            <a:r>
              <a:rPr lang="en-US" sz="1800" dirty="0">
                <a:effectLst/>
                <a:latin typeface="Times New Roman" panose="02020603050405020304" pitchFamily="18" charset="0"/>
                <a:ea typeface="Times New Roman" panose="02020603050405020304" pitchFamily="18" charset="0"/>
              </a:rPr>
              <a:t> At that point without a source, the neutrons are only leaking from the system and their population has different spatial modes. After another 50-100 </a:t>
            </a:r>
            <a:r>
              <a:rPr lang="en-US" sz="1800" dirty="0" err="1">
                <a:effectLst/>
                <a:latin typeface="Times New Roman" panose="02020603050405020304" pitchFamily="18" charset="0"/>
                <a:ea typeface="Times New Roman" panose="02020603050405020304" pitchFamily="18" charset="0"/>
              </a:rPr>
              <a:t>μs</a:t>
            </a:r>
            <a:r>
              <a:rPr lang="en-US" sz="1800" dirty="0">
                <a:effectLst/>
                <a:latin typeface="Times New Roman" panose="02020603050405020304" pitchFamily="18" charset="0"/>
                <a:ea typeface="Times New Roman" panose="02020603050405020304" pitchFamily="18" charset="0"/>
              </a:rPr>
              <a:t> (depending on the target material and size), the flux thermalizes, and the flux shape equilibrates. </a:t>
            </a:r>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2</a:t>
            </a:fld>
            <a:endParaRPr lang="en-US" dirty="0"/>
          </a:p>
        </p:txBody>
      </p:sp>
    </p:spTree>
    <p:extLst>
      <p:ext uri="{BB962C8B-B14F-4D97-AF65-F5344CB8AC3E}">
        <p14:creationId xmlns:p14="http://schemas.microsoft.com/office/powerpoint/2010/main" val="119788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SimHei" panose="020B0503020204020204" pitchFamily="49" charset="-122"/>
              </a:rPr>
              <a:t>The cooling coefficient </a:t>
            </a:r>
            <a:r>
              <a:rPr lang="en-US" sz="1800" dirty="0">
                <a:solidFill>
                  <a:srgbClr val="231F20"/>
                </a:solidFill>
                <a:effectLst/>
                <a:latin typeface="Times-Roman"/>
                <a:ea typeface="Arial" panose="020B0604020202020204" pitchFamily="34" charset="0"/>
                <a:cs typeface="Times-Roman"/>
              </a:rPr>
              <a:t>captures a geometric effect where more high-energy neutrons leak at the system boundaries, which causes the average neutron population to be at a temperature lower than thermodynamic equilibrium. </a:t>
            </a:r>
            <a:r>
              <a:rPr lang="en-US" sz="1800" dirty="0">
                <a:effectLst/>
                <a:latin typeface="Times New Roman" panose="02020603050405020304" pitchFamily="18" charset="0"/>
                <a:ea typeface="SimHei" panose="020B0503020204020204" pitchFamily="49" charset="-122"/>
              </a:rPr>
              <a:t>C is often very small relative to the absorption and diffusion terms and has a small impact on α. The exception to this is when the geometric Buckling is very large, and the B</a:t>
            </a:r>
            <a:r>
              <a:rPr lang="en-US" sz="1800" baseline="-25000" dirty="0">
                <a:effectLst/>
                <a:latin typeface="Times New Roman" panose="02020603050405020304" pitchFamily="18" charset="0"/>
                <a:ea typeface="SimHei" panose="020B0503020204020204" pitchFamily="49" charset="-122"/>
              </a:rPr>
              <a:t>0</a:t>
            </a:r>
            <a:r>
              <a:rPr lang="en-US" sz="1800" baseline="30000" dirty="0">
                <a:effectLst/>
                <a:latin typeface="Times New Roman" panose="02020603050405020304" pitchFamily="18" charset="0"/>
                <a:ea typeface="SimHei" panose="020B0503020204020204" pitchFamily="49" charset="-122"/>
              </a:rPr>
              <a:t>4</a:t>
            </a:r>
            <a:r>
              <a:rPr lang="en-US" sz="1800" dirty="0">
                <a:effectLst/>
                <a:latin typeface="Times New Roman" panose="02020603050405020304" pitchFamily="18" charset="0"/>
                <a:ea typeface="SimHei" panose="020B0503020204020204" pitchFamily="49" charset="-122"/>
              </a:rPr>
              <a:t> term becomes very important. In most cases, </a:t>
            </a:r>
            <a:r>
              <a:rPr lang="en-US" sz="1800" dirty="0">
                <a:effectLst/>
                <a:latin typeface="Times New Roman" panose="02020603050405020304" pitchFamily="18" charset="0"/>
                <a:ea typeface="Times New Roman" panose="02020603050405020304" pitchFamily="18" charset="0"/>
              </a:rPr>
              <a:t>α is a nearly linear function of B</a:t>
            </a:r>
            <a:r>
              <a:rPr lang="en-US" sz="1800" baseline="-25000" dirty="0">
                <a:effectLst/>
                <a:latin typeface="Times New Roman" panose="02020603050405020304" pitchFamily="18" charset="0"/>
                <a:ea typeface="Times New Roman" panose="02020603050405020304" pitchFamily="18" charset="0"/>
              </a:rPr>
              <a:t>0</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with the slope of the function depending on the material cross sections. </a:t>
            </a:r>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4</a:t>
            </a:fld>
            <a:endParaRPr lang="en-US" dirty="0"/>
          </a:p>
        </p:txBody>
      </p:sp>
    </p:spTree>
    <p:extLst>
      <p:ext uri="{BB962C8B-B14F-4D97-AF65-F5344CB8AC3E}">
        <p14:creationId xmlns:p14="http://schemas.microsoft.com/office/powerpoint/2010/main" val="320346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For each target, B</a:t>
                </a:r>
                <a:r>
                  <a:rPr lang="en-US" sz="1800" baseline="-25000" dirty="0">
                    <a:effectLst/>
                    <a:latin typeface="Times New Roman" panose="02020603050405020304" pitchFamily="18" charset="0"/>
                    <a:ea typeface="Times New Roman" panose="02020603050405020304" pitchFamily="18" charset="0"/>
                  </a:rPr>
                  <a:t>0</a:t>
                </a:r>
                <a:r>
                  <a:rPr lang="en-US" sz="1800" baseline="30000" dirty="0">
                    <a:effectLst/>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Times New Roman" panose="02020603050405020304" pitchFamily="18" charset="0"/>
                  </a:rPr>
                  <a:t>can be changed by altering a certain geometric dimension, which would be done to manipulate how α is affected by different physics of the system. For instance, when the target sample is large and B</a:t>
                </a:r>
                <a:r>
                  <a:rPr lang="en-US" sz="1800" baseline="-25000" dirty="0">
                    <a:effectLst/>
                    <a:latin typeface="Times New Roman" panose="02020603050405020304" pitchFamily="18" charset="0"/>
                    <a:ea typeface="Times New Roman" panose="02020603050405020304" pitchFamily="18" charset="0"/>
                  </a:rPr>
                  <a:t>0</a:t>
                </a:r>
                <a:r>
                  <a:rPr lang="en-US" sz="1800" baseline="30000" dirty="0">
                    <a:effectLst/>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Times New Roman" panose="02020603050405020304" pitchFamily="18" charset="0"/>
                  </a:rPr>
                  <a:t>is small, α depends mostly on absorption (</a:t>
                </a:r>
                <a:r>
                  <a:rPr lang="en-US" sz="1800" dirty="0" err="1">
                    <a:effectLst/>
                    <a:latin typeface="Times New Roman" panose="02020603050405020304" pitchFamily="18" charset="0"/>
                    <a:ea typeface="Times New Roman" panose="02020603050405020304" pitchFamily="18" charset="0"/>
                  </a:rPr>
                  <a:t>Σ</a:t>
                </a:r>
                <a:r>
                  <a:rPr lang="en-US" sz="1800" baseline="-25000" dirty="0" err="1">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i.e.</a:t>
                </a:r>
                <a:r>
                  <a:rPr lang="en-US" sz="1800" dirty="0">
                    <a:effectLst/>
                    <a:latin typeface="Times New Roman" panose="02020603050405020304" pitchFamily="18" charset="0"/>
                    <a:ea typeface="Times New Roman" panose="02020603050405020304" pitchFamily="18" charset="0"/>
                  </a:rPr>
                  <a:t> not on TSLs</a:t>
                </a:r>
                <a:r>
                  <a:rPr lang="en-US" sz="1800" dirty="0">
                    <a:effectLst/>
                    <a:latin typeface="Times New Roman" panose="02020603050405020304" pitchFamily="18" charset="0"/>
                    <a:ea typeface="SimHei" panose="020B0503020204020204" pitchFamily="49" charset="-122"/>
                  </a:rPr>
                  <a:t>. When the target sample is small, </a:t>
                </a:r>
                <a:r>
                  <a:rPr lang="en-US" sz="1800" dirty="0">
                    <a:effectLst/>
                    <a:latin typeface="Times New Roman" panose="02020603050405020304" pitchFamily="18" charset="0"/>
                    <a:ea typeface="Times New Roman" panose="02020603050405020304" pitchFamily="18" charset="0"/>
                  </a:rPr>
                  <a:t>B</a:t>
                </a:r>
                <a:r>
                  <a:rPr lang="en-US" sz="1800" baseline="-25000" dirty="0">
                    <a:effectLst/>
                    <a:latin typeface="Times New Roman" panose="02020603050405020304" pitchFamily="18" charset="0"/>
                    <a:ea typeface="Times New Roman" panose="02020603050405020304" pitchFamily="18" charset="0"/>
                  </a:rPr>
                  <a:t>0</a:t>
                </a:r>
                <a:r>
                  <a:rPr lang="en-US" sz="1800" baseline="30000" dirty="0">
                    <a:effectLst/>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SimHei" panose="020B0503020204020204" pitchFamily="49" charset="-122"/>
                  </a:rPr>
                  <a:t>is large and </a:t>
                </a:r>
                <a:r>
                  <a:rPr lang="en-US" sz="1800" dirty="0">
                    <a:effectLst/>
                    <a:latin typeface="Times New Roman" panose="02020603050405020304" pitchFamily="18" charset="0"/>
                    <a:ea typeface="Times New Roman" panose="02020603050405020304" pitchFamily="18" charset="0"/>
                  </a:rPr>
                  <a:t>α depends primarily on D</a:t>
                </a:r>
                <a:r>
                  <a:rPr lang="en-US" sz="1800" baseline="-25000" dirty="0">
                    <a:effectLst/>
                    <a:latin typeface="Times New Roman" panose="02020603050405020304" pitchFamily="18" charset="0"/>
                    <a:ea typeface="Times New Roman" panose="02020603050405020304" pitchFamily="18" charset="0"/>
                  </a:rPr>
                  <a:t>0</a:t>
                </a:r>
                <a:r>
                  <a:rPr lang="en-US" sz="1800" dirty="0">
                    <a:effectLst/>
                    <a:latin typeface="Times New Roman" panose="02020603050405020304" pitchFamily="18" charset="0"/>
                    <a:ea typeface="Times New Roman" panose="02020603050405020304" pitchFamily="18" charset="0"/>
                  </a:rPr>
                  <a:t>, which itself is highly influenced by the physics of thermal scattering. Fundamentally, the sensitivity of α to thermal scattering increases with B</a:t>
                </a:r>
                <a:r>
                  <a:rPr lang="en-US" sz="1800" baseline="-25000" dirty="0">
                    <a:effectLst/>
                    <a:latin typeface="Times New Roman" panose="02020603050405020304" pitchFamily="18" charset="0"/>
                    <a:ea typeface="Times New Roman" panose="02020603050405020304" pitchFamily="18" charset="0"/>
                  </a:rPr>
                  <a:t>0</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or increases as the target sample size decreases.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one very large sample allows to nail down the absorption term in the equation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𝑣</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m:t>
                        </m:r>
                        <m:sSubSup>
                          <m:sSub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or the y-intercept in the alpha vs. buckling curve. This then allows you to verify if the base library in MCNP is performing properly (excluding TSLs). If it is not, then you can perform a correction on all the alpha values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For each target, B</a:t>
                </a:r>
                <a:r>
                  <a:rPr lang="en-US" sz="1800" baseline="-25000" dirty="0">
                    <a:effectLst/>
                    <a:latin typeface="Times New Roman" panose="02020603050405020304" pitchFamily="18" charset="0"/>
                    <a:ea typeface="Times New Roman" panose="02020603050405020304" pitchFamily="18" charset="0"/>
                  </a:rPr>
                  <a:t>0</a:t>
                </a:r>
                <a:r>
                  <a:rPr lang="en-US" sz="1800" baseline="30000" dirty="0">
                    <a:effectLst/>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Times New Roman" panose="02020603050405020304" pitchFamily="18" charset="0"/>
                  </a:rPr>
                  <a:t>can be changed by altering a certain geometric dimension, which would be done to manipulate how α is affected by different physics of the system. For instance, when the target sample is large and B</a:t>
                </a:r>
                <a:r>
                  <a:rPr lang="en-US" sz="1800" baseline="-25000" dirty="0">
                    <a:effectLst/>
                    <a:latin typeface="Times New Roman" panose="02020603050405020304" pitchFamily="18" charset="0"/>
                    <a:ea typeface="Times New Roman" panose="02020603050405020304" pitchFamily="18" charset="0"/>
                  </a:rPr>
                  <a:t>0</a:t>
                </a:r>
                <a:r>
                  <a:rPr lang="en-US" sz="1800" baseline="30000" dirty="0">
                    <a:effectLst/>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Times New Roman" panose="02020603050405020304" pitchFamily="18" charset="0"/>
                  </a:rPr>
                  <a:t>is small, α depends mostly on absorption (</a:t>
                </a:r>
                <a:r>
                  <a:rPr lang="en-US" sz="1800" dirty="0" err="1">
                    <a:effectLst/>
                    <a:latin typeface="Times New Roman" panose="02020603050405020304" pitchFamily="18" charset="0"/>
                    <a:ea typeface="Times New Roman" panose="02020603050405020304" pitchFamily="18" charset="0"/>
                  </a:rPr>
                  <a:t>Σ</a:t>
                </a:r>
                <a:r>
                  <a:rPr lang="en-US" sz="1800" baseline="-25000" dirty="0" err="1">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i.e.</a:t>
                </a:r>
                <a:r>
                  <a:rPr lang="en-US" sz="1800" dirty="0">
                    <a:effectLst/>
                    <a:latin typeface="Times New Roman" panose="02020603050405020304" pitchFamily="18" charset="0"/>
                    <a:ea typeface="Times New Roman" panose="02020603050405020304" pitchFamily="18" charset="0"/>
                  </a:rPr>
                  <a:t> not on TSLs</a:t>
                </a:r>
                <a:r>
                  <a:rPr lang="en-US" sz="1800" dirty="0">
                    <a:effectLst/>
                    <a:latin typeface="Times New Roman" panose="02020603050405020304" pitchFamily="18" charset="0"/>
                    <a:ea typeface="SimHei" panose="020B0503020204020204" pitchFamily="49" charset="-122"/>
                  </a:rPr>
                  <a:t>. When the target sample is small, </a:t>
                </a:r>
                <a:r>
                  <a:rPr lang="en-US" sz="1800" dirty="0">
                    <a:effectLst/>
                    <a:latin typeface="Times New Roman" panose="02020603050405020304" pitchFamily="18" charset="0"/>
                    <a:ea typeface="Times New Roman" panose="02020603050405020304" pitchFamily="18" charset="0"/>
                  </a:rPr>
                  <a:t>B</a:t>
                </a:r>
                <a:r>
                  <a:rPr lang="en-US" sz="1800" baseline="-25000" dirty="0">
                    <a:effectLst/>
                    <a:latin typeface="Times New Roman" panose="02020603050405020304" pitchFamily="18" charset="0"/>
                    <a:ea typeface="Times New Roman" panose="02020603050405020304" pitchFamily="18" charset="0"/>
                  </a:rPr>
                  <a:t>0</a:t>
                </a:r>
                <a:r>
                  <a:rPr lang="en-US" sz="1800" baseline="30000" dirty="0">
                    <a:effectLst/>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SimHei" panose="020B0503020204020204" pitchFamily="49" charset="-122"/>
                  </a:rPr>
                  <a:t>is large and </a:t>
                </a:r>
                <a:r>
                  <a:rPr lang="en-US" sz="1800" dirty="0">
                    <a:effectLst/>
                    <a:latin typeface="Times New Roman" panose="02020603050405020304" pitchFamily="18" charset="0"/>
                    <a:ea typeface="Times New Roman" panose="02020603050405020304" pitchFamily="18" charset="0"/>
                  </a:rPr>
                  <a:t>α depends primarily on D</a:t>
                </a:r>
                <a:r>
                  <a:rPr lang="en-US" sz="1800" baseline="-25000" dirty="0">
                    <a:effectLst/>
                    <a:latin typeface="Times New Roman" panose="02020603050405020304" pitchFamily="18" charset="0"/>
                    <a:ea typeface="Times New Roman" panose="02020603050405020304" pitchFamily="18" charset="0"/>
                  </a:rPr>
                  <a:t>0</a:t>
                </a:r>
                <a:r>
                  <a:rPr lang="en-US" sz="1800" dirty="0">
                    <a:effectLst/>
                    <a:latin typeface="Times New Roman" panose="02020603050405020304" pitchFamily="18" charset="0"/>
                    <a:ea typeface="Times New Roman" panose="02020603050405020304" pitchFamily="18" charset="0"/>
                  </a:rPr>
                  <a:t>, which itself is highly influenced by the physics of thermal scattering. Fundamentally, the sensitivity of α to thermal scattering increases with B</a:t>
                </a:r>
                <a:r>
                  <a:rPr lang="en-US" sz="1800" baseline="-25000" dirty="0">
                    <a:effectLst/>
                    <a:latin typeface="Times New Roman" panose="02020603050405020304" pitchFamily="18" charset="0"/>
                    <a:ea typeface="Times New Roman" panose="02020603050405020304" pitchFamily="18" charset="0"/>
                  </a:rPr>
                  <a:t>0</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or increases as the target sample size decreases.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one very large sample allows to nail down the absorption term in the equation </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𝛼=𝑣Σ_𝑎+𝐵_0^2 𝐷_0 </a:t>
                </a:r>
                <a:r>
                  <a:rPr lang="en-US" sz="1800" i="0">
                    <a:effectLst/>
                    <a:latin typeface="Cambria Math" panose="02040503050406030204" pitchFamily="18" charset="0"/>
                    <a:cs typeface="Times New Roman" panose="02020603050405020304" pitchFamily="18" charset="0"/>
                  </a:rPr>
                  <a:t>(</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1−𝐶𝐵_0^2 )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or the y-intercept in the alpha vs. buckling curve. This then allows you to verify if the base library in MCNP is performing properly (excluding TSLs). If it is not, then you can perform a correction on all the alpha values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5</a:t>
            </a:fld>
            <a:endParaRPr lang="en-US" dirty="0"/>
          </a:p>
        </p:txBody>
      </p:sp>
    </p:spTree>
    <p:extLst>
      <p:ext uri="{BB962C8B-B14F-4D97-AF65-F5344CB8AC3E}">
        <p14:creationId xmlns:p14="http://schemas.microsoft.com/office/powerpoint/2010/main" val="371652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have 8cm radius, 18 cm height cylinder. L is the integer order of the Bessel function, m is the number of zeros of the Bessel function. N is repeating modes of sin/cos functions. The fundamental mode is that which each index has its lowest value (l=0, m=1, n=1). </a:t>
            </a:r>
          </a:p>
          <a:p>
            <a:endParaRPr lang="en-US" dirty="0"/>
          </a:p>
          <a:p>
            <a:r>
              <a:rPr lang="en-US" dirty="0"/>
              <a:t>In practice there isn’t enough time to let all the modes decay, the statistics will get too poor. The lower order modes can be particularly troublesome. </a:t>
            </a:r>
          </a:p>
          <a:p>
            <a:endParaRPr lang="en-US" dirty="0"/>
          </a:p>
          <a:p>
            <a:r>
              <a:rPr lang="en-US" dirty="0"/>
              <a:t>Gray modes are those that cancel out by placing the detector at the R=0. Also by putting it at R=0, will converge quicker (Blue line is the black line), By placing at H/2, all even modes of n are eliminated by symmetry concerns because sin(n*pi/H * H/2) =0</a:t>
            </a:r>
          </a:p>
        </p:txBody>
      </p:sp>
      <p:sp>
        <p:nvSpPr>
          <p:cNvPr id="4" name="Slide Number Placeholder 3"/>
          <p:cNvSpPr>
            <a:spLocks noGrp="1"/>
          </p:cNvSpPr>
          <p:nvPr>
            <p:ph type="sldNum" sz="quarter" idx="5"/>
          </p:nvPr>
        </p:nvSpPr>
        <p:spPr/>
        <p:txBody>
          <a:bodyPr/>
          <a:lstStyle/>
          <a:p>
            <a:fld id="{4CFDF800-FE0E-A944-8AC1-D57C07B352FC}" type="slidenum">
              <a:rPr lang="en-US" smtClean="0"/>
              <a:pPr/>
              <a:t>6</a:t>
            </a:fld>
            <a:endParaRPr lang="en-US" dirty="0"/>
          </a:p>
        </p:txBody>
      </p:sp>
    </p:spTree>
    <p:extLst>
      <p:ext uri="{BB962C8B-B14F-4D97-AF65-F5344CB8AC3E}">
        <p14:creationId xmlns:p14="http://schemas.microsoft.com/office/powerpoint/2010/main" val="206381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have 8cm radius, 18 cm height cylinder. L is the integer order of the Bessel function, m is the number of zeros of the Bessel function. N is repeating modes of sin/cos functions. The fundamental mode is that which each index has its lowest value (l=0, m=1, n=1). </a:t>
            </a:r>
          </a:p>
          <a:p>
            <a:endParaRPr lang="en-US" dirty="0"/>
          </a:p>
          <a:p>
            <a:r>
              <a:rPr lang="en-US" dirty="0"/>
              <a:t>In practice there isn’t enough time to let all the modes decay, the statistics will get too poor. The lower order modes can be particularly troublesome. </a:t>
            </a:r>
          </a:p>
          <a:p>
            <a:endParaRPr lang="en-US" dirty="0"/>
          </a:p>
          <a:p>
            <a:r>
              <a:rPr lang="en-US" dirty="0"/>
              <a:t>Gray modes are those that cancel out by placing the detector at the R=0. Also by putting it at R=0, will converge quicker (Blue line is the black line), By placing at H/2, all even modes of n are eliminated by symmetry concerns because sin(n*pi/H * H/2) =0</a:t>
            </a:r>
          </a:p>
        </p:txBody>
      </p:sp>
      <p:sp>
        <p:nvSpPr>
          <p:cNvPr id="4" name="Slide Number Placeholder 3"/>
          <p:cNvSpPr>
            <a:spLocks noGrp="1"/>
          </p:cNvSpPr>
          <p:nvPr>
            <p:ph type="sldNum" sz="quarter" idx="5"/>
          </p:nvPr>
        </p:nvSpPr>
        <p:spPr/>
        <p:txBody>
          <a:bodyPr/>
          <a:lstStyle/>
          <a:p>
            <a:fld id="{4CFDF800-FE0E-A944-8AC1-D57C07B352FC}" type="slidenum">
              <a:rPr lang="en-US" smtClean="0"/>
              <a:pPr/>
              <a:t>7</a:t>
            </a:fld>
            <a:endParaRPr lang="en-US" dirty="0"/>
          </a:p>
        </p:txBody>
      </p:sp>
    </p:spTree>
    <p:extLst>
      <p:ext uri="{BB962C8B-B14F-4D97-AF65-F5344CB8AC3E}">
        <p14:creationId xmlns:p14="http://schemas.microsoft.com/office/powerpoint/2010/main" val="424279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targets have neutrons leak away more quickly, leading to noisier curves. The noisier curves are harder to fit and exponential to, creating more uncertainty in the data. Can observe the rate of decay, alpha, is smaller for bigger samples (dark blue). </a:t>
            </a:r>
          </a:p>
        </p:txBody>
      </p:sp>
      <p:sp>
        <p:nvSpPr>
          <p:cNvPr id="4" name="Slide Number Placeholder 3"/>
          <p:cNvSpPr>
            <a:spLocks noGrp="1"/>
          </p:cNvSpPr>
          <p:nvPr>
            <p:ph type="sldNum" sz="quarter" idx="5"/>
          </p:nvPr>
        </p:nvSpPr>
        <p:spPr/>
        <p:txBody>
          <a:bodyPr/>
          <a:lstStyle/>
          <a:p>
            <a:fld id="{4CFDF800-FE0E-A944-8AC1-D57C07B352FC}" type="slidenum">
              <a:rPr lang="en-US" smtClean="0"/>
              <a:pPr/>
              <a:t>22</a:t>
            </a:fld>
            <a:endParaRPr lang="en-US" dirty="0"/>
          </a:p>
        </p:txBody>
      </p:sp>
    </p:spTree>
    <p:extLst>
      <p:ext uri="{BB962C8B-B14F-4D97-AF65-F5344CB8AC3E}">
        <p14:creationId xmlns:p14="http://schemas.microsoft.com/office/powerpoint/2010/main" val="100375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By placing the source on the central plane, </a:t>
            </a:r>
            <a:r>
              <a:rPr lang="en-US" sz="1800" b="0" i="0" u="none" strike="noStrike" baseline="0" dirty="0" err="1">
                <a:latin typeface="TimesNewRomanPSMT"/>
              </a:rPr>
              <a:t>i.e</a:t>
            </a:r>
            <a:r>
              <a:rPr lang="en-US" sz="1800" b="0" i="0" u="none" strike="noStrike" baseline="0" dirty="0">
                <a:latin typeface="TimesNewRomanPSMT"/>
              </a:rPr>
              <a:t> . , at z </a:t>
            </a:r>
            <a:r>
              <a:rPr lang="en-US" sz="1800" b="0" i="0" u="none" strike="noStrike" baseline="0" dirty="0">
                <a:latin typeface="ArialMT"/>
              </a:rPr>
              <a:t>= </a:t>
            </a:r>
            <a:r>
              <a:rPr lang="en-US" sz="1800" b="0" i="0" u="none" strike="noStrike" baseline="0" dirty="0">
                <a:latin typeface="CourierNewPSMT"/>
              </a:rPr>
              <a:t>H/2</a:t>
            </a:r>
            <a:r>
              <a:rPr lang="en-US" sz="1800" b="1" i="1" u="none" strike="noStrike" baseline="0" dirty="0">
                <a:latin typeface="CourierNewPS-BoldItalicMT"/>
              </a:rPr>
              <a:t>, </a:t>
            </a:r>
            <a:r>
              <a:rPr lang="en-US" sz="1800" b="0" i="0" u="none" strike="noStrike" baseline="0" dirty="0">
                <a:latin typeface="TimesNewRomanPSMT"/>
              </a:rPr>
              <a:t>all modes are eliminated which have a node at H/2 since symmetry requires an equal number of neutron above and below this plane. That i s , all modes </a:t>
            </a:r>
            <a:r>
              <a:rPr lang="pt-BR" sz="1800" b="0" i="0" u="none" strike="noStrike" baseline="0" dirty="0">
                <a:latin typeface="TimesNewRomanPSMT"/>
              </a:rPr>
              <a:t>for which </a:t>
            </a:r>
            <a:r>
              <a:rPr lang="en-US" sz="1800" dirty="0">
                <a:latin typeface="+mn-lt"/>
              </a:rPr>
              <a:t>sin(</a:t>
            </a:r>
            <a:r>
              <a:rPr lang="en-US" sz="1800" dirty="0" err="1">
                <a:latin typeface="+mn-lt"/>
              </a:rPr>
              <a:t>nH</a:t>
            </a:r>
            <a:r>
              <a:rPr lang="el-GR" sz="1800" dirty="0">
                <a:latin typeface="+mn-lt"/>
                <a:cs typeface="Times New Roman" panose="02020603050405020304" pitchFamily="18" charset="0"/>
              </a:rPr>
              <a:t>π</a:t>
            </a:r>
            <a:r>
              <a:rPr lang="en-US" sz="1800" dirty="0">
                <a:latin typeface="+mn-lt"/>
                <a:cs typeface="Times New Roman" panose="02020603050405020304" pitchFamily="18" charset="0"/>
              </a:rPr>
              <a:t>/H2) </a:t>
            </a:r>
            <a:r>
              <a:rPr lang="pt-BR" sz="1800" b="0" i="0" u="none" strike="noStrike" baseline="0" dirty="0">
                <a:latin typeface="TimesNewRomanPSMT"/>
              </a:rPr>
              <a:t>are eliminated by symmetry. </a:t>
            </a:r>
            <a:r>
              <a:rPr lang="en-US" sz="1800" dirty="0">
                <a:latin typeface="+mn-lt"/>
              </a:rPr>
              <a:t>sin(n</a:t>
            </a:r>
            <a:r>
              <a:rPr lang="el-GR" sz="1800" dirty="0">
                <a:latin typeface="+mn-lt"/>
                <a:cs typeface="Times New Roman" panose="02020603050405020304" pitchFamily="18" charset="0"/>
              </a:rPr>
              <a:t>π</a:t>
            </a:r>
            <a:r>
              <a:rPr lang="en-US" sz="1800" dirty="0">
                <a:latin typeface="+mn-lt"/>
                <a:cs typeface="Times New Roman" panose="02020603050405020304" pitchFamily="18" charset="0"/>
              </a:rPr>
              <a:t>/2)</a:t>
            </a:r>
            <a:r>
              <a:rPr lang="pt-BR" sz="1800" b="0" i="0" u="none" strike="noStrike" baseline="0" dirty="0">
                <a:latin typeface="TimesNewRomanPSMT"/>
              </a:rPr>
              <a:t>for n </a:t>
            </a:r>
            <a:r>
              <a:rPr lang="pt-BR" sz="1800" b="0" i="0" u="none" strike="noStrike" baseline="0" dirty="0">
                <a:latin typeface="ArialMT"/>
              </a:rPr>
              <a:t>= </a:t>
            </a:r>
            <a:r>
              <a:rPr lang="pt-BR" sz="1800" b="0" i="0" u="none" strike="noStrike" baseline="0" dirty="0">
                <a:latin typeface="CourierNewPSMT"/>
              </a:rPr>
              <a:t>2,4,6, </a:t>
            </a:r>
            <a:r>
              <a:rPr lang="pt-BR" sz="1800" b="0" i="0" u="none" strike="noStrike" baseline="0" dirty="0">
                <a:latin typeface="TimesNewRomanPSMT"/>
              </a:rPr>
              <a:t>e t c .</a:t>
            </a:r>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25</a:t>
            </a:fld>
            <a:endParaRPr lang="en-US" dirty="0"/>
          </a:p>
        </p:txBody>
      </p:sp>
    </p:spTree>
    <p:extLst>
      <p:ext uri="{BB962C8B-B14F-4D97-AF65-F5344CB8AC3E}">
        <p14:creationId xmlns:p14="http://schemas.microsoft.com/office/powerpoint/2010/main" val="115811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Presents the challenge of selecting the data to include in the fit for two different cylinders from the previous analysis: at radii of 2.405 cm and 9.690 cm. The α values were calculated for every possible combination of start and end times from when the pulse ended to the end of the MCNP tally. At certain combinations of start and end times, the non-linear least-squares fitting algorithm did not converge and an α value could not be estimated. These occurrences are shown as white regions and happen when the start and end times are too close together and not enough data is included in the fit. Too early start times can also be seen in as yellow regions where the α values are over-estimated.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How noise affects the estimated α is apparent when comparing the estimated α values from a cylinder with a radius of 2.405 cm. The α values were extremely sensitive to the data that were selected, and very large fluctuations appeared. For that same target with better statistics (the tally on the cylinder surface) the α values had much better more stable behavior and more confident results could be found no matter the bounds of data used in the fit. The larger target with a radius of 9.690 cm had much less noise than the smaller target when the detector tally was used. This allowed for more consistent α values to be estimated across the possible data ranges used in the fit. The practical implication of this result is that while small targets may be ideal for having a large sensitivity to TSLs, at too small sizes the measured counts may have too much noise for the experimental analysis to be of high-quality. </a:t>
            </a: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26</a:t>
            </a:fld>
            <a:endParaRPr lang="en-US" dirty="0"/>
          </a:p>
        </p:txBody>
      </p:sp>
    </p:spTree>
    <p:extLst>
      <p:ext uri="{BB962C8B-B14F-4D97-AF65-F5344CB8AC3E}">
        <p14:creationId xmlns:p14="http://schemas.microsoft.com/office/powerpoint/2010/main" val="3169811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9144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378" y="3193257"/>
            <a:ext cx="9144378"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378" y="631695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457200" y="565126"/>
            <a:ext cx="82296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457201" y="2024863"/>
            <a:ext cx="5629274"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68386" y="6416000"/>
            <a:ext cx="4503614"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LLNL-PRES-834856</a:t>
            </a:r>
          </a:p>
          <a:p>
            <a:pPr marL="0" algn="l" defTabSz="457200" rtl="0" eaLnBrk="1" latinLnBrk="0" hangingPunct="1">
              <a:lnSpc>
                <a:spcPct val="90000"/>
              </a:lnSpc>
              <a:spcAft>
                <a:spcPts val="3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7062" y="6446832"/>
            <a:ext cx="1865376" cy="314705"/>
          </a:xfrm>
          <a:prstGeom prst="rect">
            <a:avLst/>
          </a:prstGeom>
        </p:spPr>
      </p:pic>
      <p:sp>
        <p:nvSpPr>
          <p:cNvPr id="20" name="Rectangle 19"/>
          <p:cNvSpPr/>
          <p:nvPr userDrawn="1"/>
        </p:nvSpPr>
        <p:spPr>
          <a:xfrm>
            <a:off x="0" y="0"/>
            <a:ext cx="9144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4572001" y="3096715"/>
            <a:ext cx="4572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852" y="5437487"/>
            <a:ext cx="3602736" cy="607808"/>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8150-8C58-4FD7-A506-38F21BAB1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B321E-2D46-4ABA-8531-69F9794CF8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DAACE-A558-46C4-9803-2E825BD366C2}"/>
              </a:ext>
            </a:extLst>
          </p:cNvPr>
          <p:cNvSpPr>
            <a:spLocks noGrp="1"/>
          </p:cNvSpPr>
          <p:nvPr>
            <p:ph type="dt" sz="half" idx="10"/>
          </p:nvPr>
        </p:nvSpPr>
        <p:spPr/>
        <p:txBody>
          <a:bodyPr/>
          <a:lstStyle/>
          <a:p>
            <a:fld id="{6E4BB060-A132-48DB-8528-84510818FB16}" type="datetimeFigureOut">
              <a:rPr lang="en-US" smtClean="0"/>
              <a:t>10/10/2022</a:t>
            </a:fld>
            <a:endParaRPr lang="en-US"/>
          </a:p>
        </p:txBody>
      </p:sp>
      <p:sp>
        <p:nvSpPr>
          <p:cNvPr id="5" name="Footer Placeholder 4">
            <a:extLst>
              <a:ext uri="{FF2B5EF4-FFF2-40B4-BE49-F238E27FC236}">
                <a16:creationId xmlns:a16="http://schemas.microsoft.com/office/drawing/2014/main" id="{C5FB1705-1A9F-47E3-BBC3-DB9C0AD98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54BA7-2AD5-433F-9367-18CA2361D487}"/>
              </a:ext>
            </a:extLst>
          </p:cNvPr>
          <p:cNvSpPr>
            <a:spLocks noGrp="1"/>
          </p:cNvSpPr>
          <p:nvPr>
            <p:ph type="sldNum" sz="quarter" idx="12"/>
          </p:nvPr>
        </p:nvSpPr>
        <p:spPr/>
        <p:txBody>
          <a:bodyPr/>
          <a:lstStyle/>
          <a:p>
            <a:fld id="{39DD4AAA-E6D5-42E0-80CB-BE33D56303C3}" type="slidenum">
              <a:rPr lang="en-US" smtClean="0"/>
              <a:t>‹#›</a:t>
            </a:fld>
            <a:endParaRPr lang="en-US"/>
          </a:p>
        </p:txBody>
      </p:sp>
    </p:spTree>
    <p:extLst>
      <p:ext uri="{BB962C8B-B14F-4D97-AF65-F5344CB8AC3E}">
        <p14:creationId xmlns:p14="http://schemas.microsoft.com/office/powerpoint/2010/main" val="312380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9"/>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6214"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
        <p:nvSpPr>
          <p:cNvPr id="6" name="Title 5"/>
          <p:cNvSpPr>
            <a:spLocks noGrp="1"/>
          </p:cNvSpPr>
          <p:nvPr>
            <p:ph type="title"/>
          </p:nvPr>
        </p:nvSpPr>
        <p:spPr>
          <a:xfrm>
            <a:off x="1" y="2"/>
            <a:ext cx="9143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pic>
        <p:nvPicPr>
          <p:cNvPr id="8" name="Picture 7">
            <a:extLst>
              <a:ext uri="{FF2B5EF4-FFF2-40B4-BE49-F238E27FC236}">
                <a16:creationId xmlns:a16="http://schemas.microsoft.com/office/drawing/2014/main" id="{9C590909-6878-E44E-9AA0-07880FBE8AE0}"/>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128016" y="6492240"/>
            <a:ext cx="2743200" cy="283464"/>
          </a:xfrm>
          <a:prstGeom prst="rect">
            <a:avLst/>
          </a:prstGeom>
        </p:spPr>
      </p:pic>
      <p:sp>
        <p:nvSpPr>
          <p:cNvPr id="3" name="Text Placeholder 2"/>
          <p:cNvSpPr>
            <a:spLocks noGrp="1"/>
          </p:cNvSpPr>
          <p:nvPr>
            <p:ph type="body" idx="1"/>
          </p:nvPr>
        </p:nvSpPr>
        <p:spPr>
          <a:xfrm>
            <a:off x="457200" y="1441524"/>
            <a:ext cx="8229600" cy="4906889"/>
          </a:xfrm>
          <a:prstGeom prst="rect">
            <a:avLst/>
          </a:prstGeom>
        </p:spPr>
        <p:txBody>
          <a:bodyPr vert="horz" lIns="0" tIns="0" rIns="0" bIns="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9" name="Slide Number Placeholder 7"/>
          <p:cNvSpPr txBox="1">
            <a:spLocks/>
          </p:cNvSpPr>
          <p:nvPr/>
        </p:nvSpPr>
        <p:spPr>
          <a:xfrm>
            <a:off x="8826124" y="6403254"/>
            <a:ext cx="317877"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484954" y="6698648"/>
            <a:ext cx="873871" cy="92333"/>
          </a:xfrm>
          <a:prstGeom prst="rect">
            <a:avLst/>
          </a:prstGeom>
          <a:noFill/>
        </p:spPr>
        <p:txBody>
          <a:bodyPr wrap="square" lIns="0" tIns="0" rIns="0" bIns="0" rtlCol="0" anchor="b" anchorCtr="0">
            <a:spAutoFit/>
          </a:bodyPr>
          <a:lstStyle/>
          <a:p>
            <a:pPr algn="l"/>
            <a:r>
              <a:rPr lang="en-US" sz="600">
                <a:latin typeface="Arial"/>
                <a:cs typeface="Arial"/>
              </a:rPr>
              <a:t>LLNL-PRES-834856</a:t>
            </a:r>
            <a:endParaRPr lang="en-US" sz="600" dirty="0">
              <a:latin typeface="Arial"/>
              <a:cs typeface="Arial"/>
            </a:endParaRPr>
          </a:p>
        </p:txBody>
      </p:sp>
      <p:sp>
        <p:nvSpPr>
          <p:cNvPr id="2" name="Title Placeholder 1"/>
          <p:cNvSpPr>
            <a:spLocks noGrp="1"/>
          </p:cNvSpPr>
          <p:nvPr>
            <p:ph type="title"/>
          </p:nvPr>
        </p:nvSpPr>
        <p:spPr>
          <a:xfrm>
            <a:off x="457200" y="220136"/>
            <a:ext cx="82296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6058" y="1267155"/>
            <a:ext cx="915005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7909560" y="6446520"/>
            <a:ext cx="978408" cy="374904"/>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 id="2147483724" r:id="rId11"/>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1.png"/><Relationship Id="rId4" Type="http://schemas.openxmlformats.org/officeDocument/2006/relationships/image" Target="../media/image23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245988BD-5C0B-427B-B04F-02F593858D3E-L0-001"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61.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80.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58588"/>
            <a:ext cx="8229600" cy="1654114"/>
          </a:xfrm>
        </p:spPr>
        <p:txBody>
          <a:bodyPr/>
          <a:lstStyle/>
          <a:p>
            <a:r>
              <a:rPr lang="en-US" sz="3200" b="1" dirty="0"/>
              <a:t>Pulsed-Neutron Die-Away Experiments at LNNL</a:t>
            </a:r>
            <a:endParaRPr lang="en-US" sz="8800" dirty="0">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14"/>
          </p:nvPr>
        </p:nvSpPr>
        <p:spPr>
          <a:xfrm>
            <a:off x="3886200" y="2166199"/>
            <a:ext cx="5257801" cy="1408354"/>
          </a:xfrm>
        </p:spPr>
        <p:txBody>
          <a:bodyPr/>
          <a:lstStyle/>
          <a:p>
            <a:pPr lvl="0"/>
            <a:r>
              <a:rPr lang="en-US" dirty="0"/>
              <a:t>Daniel Siefman, D. Heinrichs, J. Holmes, M. Zerkle, C. Percher</a:t>
            </a:r>
          </a:p>
          <a:p>
            <a:pPr lvl="0"/>
            <a:r>
              <a:rPr lang="en-US" dirty="0"/>
              <a:t>Nuclear Criticality Safety Division</a:t>
            </a:r>
          </a:p>
          <a:p>
            <a:pPr lvl="0"/>
            <a:r>
              <a:rPr lang="en-US" dirty="0"/>
              <a:t>siefman1@llnl.gov</a:t>
            </a:r>
          </a:p>
        </p:txBody>
      </p:sp>
      <p:sp>
        <p:nvSpPr>
          <p:cNvPr id="6" name="TextBox 5">
            <a:extLst>
              <a:ext uri="{FF2B5EF4-FFF2-40B4-BE49-F238E27FC236}">
                <a16:creationId xmlns:a16="http://schemas.microsoft.com/office/drawing/2014/main" id="{A0C08A4F-132D-40ED-8710-182E0A2AE2CC}"/>
              </a:ext>
            </a:extLst>
          </p:cNvPr>
          <p:cNvSpPr txBox="1"/>
          <p:nvPr/>
        </p:nvSpPr>
        <p:spPr>
          <a:xfrm>
            <a:off x="360218" y="2069974"/>
            <a:ext cx="8501394" cy="1477328"/>
          </a:xfrm>
          <a:prstGeom prst="rect">
            <a:avLst/>
          </a:prstGeom>
          <a:noFill/>
        </p:spPr>
        <p:txBody>
          <a:bodyPr wrap="square">
            <a:spAutoFit/>
          </a:bodyPr>
          <a:lstStyle/>
          <a:p>
            <a:r>
              <a:rPr lang="en-US" b="1" dirty="0"/>
              <a:t>Technical Meeting on the Compilation of Nuclear Data Experiments for Radiation Characterization</a:t>
            </a:r>
          </a:p>
          <a:p>
            <a:r>
              <a:rPr lang="en-US" b="1" dirty="0"/>
              <a:t>IAEA</a:t>
            </a:r>
          </a:p>
          <a:p>
            <a:r>
              <a:rPr lang="en-US" b="1" dirty="0"/>
              <a:t>Vienna, Austria</a:t>
            </a:r>
          </a:p>
          <a:p>
            <a:pPr lvl="0"/>
            <a:r>
              <a:rPr lang="en-US" b="1" dirty="0"/>
              <a:t>October 10-14,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A354-ABCE-4EBA-BC01-6928E7F6792B}"/>
              </a:ext>
            </a:extLst>
          </p:cNvPr>
          <p:cNvSpPr>
            <a:spLocks noGrp="1"/>
          </p:cNvSpPr>
          <p:nvPr>
            <p:ph type="title"/>
          </p:nvPr>
        </p:nvSpPr>
        <p:spPr/>
        <p:txBody>
          <a:bodyPr/>
          <a:lstStyle/>
          <a:p>
            <a:r>
              <a:rPr lang="en-US" dirty="0"/>
              <a:t>H</a:t>
            </a:r>
            <a:r>
              <a:rPr lang="en-US" baseline="-25000" dirty="0"/>
              <a:t>2</a:t>
            </a:r>
            <a:r>
              <a:rPr lang="en-US" dirty="0"/>
              <a:t>O Validation &amp; Comparison to Literature</a:t>
            </a:r>
          </a:p>
        </p:txBody>
      </p:sp>
      <p:pic>
        <p:nvPicPr>
          <p:cNvPr id="3" name="Picture 2">
            <a:extLst>
              <a:ext uri="{FF2B5EF4-FFF2-40B4-BE49-F238E27FC236}">
                <a16:creationId xmlns:a16="http://schemas.microsoft.com/office/drawing/2014/main" id="{5B3DD7E0-D9CB-449F-AD0D-30A10427FC0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bwMode="auto">
          <a:xfrm>
            <a:off x="255093" y="1650691"/>
            <a:ext cx="4133082" cy="2401614"/>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21E65245-2C5E-4DC5-8FC6-B158AD767A6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bwMode="auto">
          <a:xfrm>
            <a:off x="4468857" y="1582438"/>
            <a:ext cx="4368002" cy="2538119"/>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B788E8C8-98D2-4F89-8106-F8D85B95B2F9}"/>
                  </a:ext>
                </a:extLst>
              </p:cNvPr>
              <p:cNvGraphicFramePr>
                <a:graphicFrameLocks noGrp="1"/>
              </p:cNvGraphicFramePr>
              <p:nvPr/>
            </p:nvGraphicFramePr>
            <p:xfrm>
              <a:off x="3751804" y="4578375"/>
              <a:ext cx="4934996" cy="1463040"/>
            </p:xfrm>
            <a:graphic>
              <a:graphicData uri="http://schemas.openxmlformats.org/drawingml/2006/table">
                <a:tbl>
                  <a:tblPr firstRow="1" firstCol="1" bandRow="1">
                    <a:tableStyleId>{5C22544A-7EE6-4342-B048-85BDC9FD1C3A}</a:tableStyleId>
                  </a:tblPr>
                  <a:tblGrid>
                    <a:gridCol w="1621498">
                      <a:extLst>
                        <a:ext uri="{9D8B030D-6E8A-4147-A177-3AD203B41FA5}">
                          <a16:colId xmlns:a16="http://schemas.microsoft.com/office/drawing/2014/main" val="1363823708"/>
                        </a:ext>
                      </a:extLst>
                    </a:gridCol>
                    <a:gridCol w="1133482">
                      <a:extLst>
                        <a:ext uri="{9D8B030D-6E8A-4147-A177-3AD203B41FA5}">
                          <a16:colId xmlns:a16="http://schemas.microsoft.com/office/drawing/2014/main" val="3283505176"/>
                        </a:ext>
                      </a:extLst>
                    </a:gridCol>
                    <a:gridCol w="1193016">
                      <a:extLst>
                        <a:ext uri="{9D8B030D-6E8A-4147-A177-3AD203B41FA5}">
                          <a16:colId xmlns:a16="http://schemas.microsoft.com/office/drawing/2014/main" val="581288696"/>
                        </a:ext>
                      </a:extLst>
                    </a:gridCol>
                    <a:gridCol w="987000">
                      <a:extLst>
                        <a:ext uri="{9D8B030D-6E8A-4147-A177-3AD203B41FA5}">
                          <a16:colId xmlns:a16="http://schemas.microsoft.com/office/drawing/2014/main" val="3799784178"/>
                        </a:ext>
                      </a:extLst>
                    </a:gridCol>
                  </a:tblGrid>
                  <a:tr h="292608">
                    <a:tc>
                      <a:txBody>
                        <a:bodyPr/>
                        <a:lstStyle/>
                        <a:p>
                          <a:pPr marL="0" marR="0" algn="just" hangingPunct="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hangingPunct="0">
                            <a:spcBef>
                              <a:spcPts val="0"/>
                            </a:spcBef>
                            <a:spcAft>
                              <a:spcPts val="0"/>
                            </a:spcAft>
                          </a:pPr>
                          <a14:m>
                            <m:oMath xmlns:m="http://schemas.openxmlformats.org/officeDocument/2006/math">
                              <m:acc>
                                <m:accPr>
                                  <m:chr m:val="̅"/>
                                  <m:ctrlPr>
                                    <a:rPr lang="en-US" sz="1400" b="0" i="1" smtClean="0">
                                      <a:latin typeface="Cambria Math" panose="02040503050406030204" pitchFamily="18" charset="0"/>
                                    </a:rPr>
                                  </m:ctrlPr>
                                </m:accPr>
                                <m:e>
                                  <m:r>
                                    <a:rPr lang="en-US" sz="1400" i="1">
                                      <a:latin typeface="Cambria Math" panose="02040503050406030204" pitchFamily="18" charset="0"/>
                                    </a:rPr>
                                    <m:t>𝑣</m:t>
                                  </m:r>
                                  <m:sSub>
                                    <m:sSubPr>
                                      <m:ctrlPr>
                                        <a:rPr lang="en-US" sz="1400" i="1">
                                          <a:solidFill>
                                            <a:srgbClr val="836967"/>
                                          </a:solidFill>
                                          <a:latin typeface="Cambria Math" panose="02040503050406030204" pitchFamily="18" charset="0"/>
                                        </a:rPr>
                                      </m:ctrlPr>
                                    </m:sSubPr>
                                    <m:e>
                                      <m:r>
                                        <m:rPr>
                                          <m:sty m:val="p"/>
                                        </m:rPr>
                                        <a:rPr lang="en-US" sz="1400">
                                          <a:latin typeface="Cambria Math" panose="02040503050406030204" pitchFamily="18" charset="0"/>
                                        </a:rPr>
                                        <m:t>Σ</m:t>
                                      </m:r>
                                    </m:e>
                                    <m:sub>
                                      <m:r>
                                        <a:rPr lang="en-US" sz="1400" i="1">
                                          <a:latin typeface="Cambria Math" panose="02040503050406030204" pitchFamily="18" charset="0"/>
                                        </a:rPr>
                                        <m:t>𝑎</m:t>
                                      </m:r>
                                    </m:sub>
                                  </m:sSub>
                                </m:e>
                              </m:acc>
                            </m:oMath>
                          </a14:m>
                          <a:r>
                            <a:rPr lang="en-US" sz="1400" dirty="0">
                              <a:effectLst/>
                            </a:rPr>
                            <a:t> (cm</a:t>
                          </a:r>
                          <a:r>
                            <a:rPr lang="en-US" sz="1400" baseline="30000" dirty="0">
                              <a:effectLst/>
                            </a:rPr>
                            <a:t>2</a:t>
                          </a:r>
                          <a:r>
                            <a:rPr lang="en-US" sz="1400" dirty="0">
                              <a:effectLst/>
                            </a:rPr>
                            <a:t>-s</a:t>
                          </a:r>
                          <a:r>
                            <a:rPr lang="en-US" sz="1400" baseline="30000" dirty="0">
                              <a:effectLst/>
                            </a:rPr>
                            <a:t>-1</a:t>
                          </a:r>
                          <a:r>
                            <a:rPr lang="en-US" sz="14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D</a:t>
                          </a:r>
                          <a:r>
                            <a:rPr lang="en-US" sz="1400" baseline="-25000">
                              <a:effectLst/>
                            </a:rPr>
                            <a:t>0</a:t>
                          </a:r>
                          <a:r>
                            <a:rPr lang="en-US" sz="1400">
                              <a:effectLst/>
                            </a:rPr>
                            <a:t> (cm</a:t>
                          </a:r>
                          <a:r>
                            <a:rPr lang="en-US" sz="1400" baseline="30000">
                              <a:effectLst/>
                            </a:rPr>
                            <a:t>2</a:t>
                          </a:r>
                          <a:r>
                            <a:rPr lang="en-US" sz="1400">
                              <a:effectLst/>
                            </a:rPr>
                            <a:t>-s</a:t>
                          </a:r>
                          <a:r>
                            <a:rPr lang="en-US" sz="1400" baseline="30000">
                              <a:effectLst/>
                            </a:rPr>
                            <a:t>-1</a:t>
                          </a:r>
                          <a:r>
                            <a:rPr lang="en-US" sz="1400">
                              <a:effectLst/>
                            </a:rPr>
                            <a: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dirty="0">
                              <a:effectLst/>
                            </a:rPr>
                            <a:t>C (cm</a:t>
                          </a:r>
                          <a:r>
                            <a:rPr lang="en-US" sz="1400" baseline="30000" dirty="0">
                              <a:effectLst/>
                            </a:rPr>
                            <a:t>4</a:t>
                          </a:r>
                          <a:r>
                            <a:rPr lang="en-US" sz="1400" baseline="0" dirty="0">
                              <a:effectLst/>
                            </a:rPr>
                            <a:t>-s</a:t>
                          </a:r>
                          <a:r>
                            <a:rPr lang="en-US" sz="1400" baseline="30000" dirty="0">
                              <a:effectLst/>
                            </a:rPr>
                            <a:t>-1</a:t>
                          </a:r>
                          <a:r>
                            <a:rPr lang="en-US" sz="14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69325106"/>
                      </a:ext>
                    </a:extLst>
                  </a:tr>
                  <a:tr h="292608">
                    <a:tc>
                      <a:txBody>
                        <a:bodyPr/>
                        <a:lstStyle/>
                        <a:p>
                          <a:pPr marL="0" marR="0" algn="just" hangingPunct="0">
                            <a:spcBef>
                              <a:spcPts val="0"/>
                            </a:spcBef>
                            <a:spcAft>
                              <a:spcPts val="0"/>
                            </a:spcAft>
                          </a:pPr>
                          <a:r>
                            <a:rPr lang="en-US" sz="1400">
                              <a:effectLst/>
                            </a:rPr>
                            <a:t>LLNL Experiment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4.99 ± 0.49</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34.24 ± 1.36</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5.03 ± 0.71</a:t>
                          </a:r>
                        </a:p>
                      </a:txBody>
                      <a:tcPr marL="68580" marR="68580" marT="0" marB="0"/>
                    </a:tc>
                    <a:extLst>
                      <a:ext uri="{0D108BD9-81ED-4DB2-BD59-A6C34878D82A}">
                        <a16:rowId xmlns:a16="http://schemas.microsoft.com/office/drawing/2014/main" val="2265447486"/>
                      </a:ext>
                    </a:extLst>
                  </a:tr>
                  <a:tr h="292608">
                    <a:tc>
                      <a:txBody>
                        <a:bodyPr/>
                        <a:lstStyle/>
                        <a:p>
                          <a:pPr marL="0" marR="0" algn="just" hangingPunct="0">
                            <a:spcBef>
                              <a:spcPts val="0"/>
                            </a:spcBef>
                            <a:spcAft>
                              <a:spcPts val="0"/>
                            </a:spcAft>
                          </a:pPr>
                          <a:r>
                            <a:rPr lang="en-US" sz="1400">
                              <a:effectLst/>
                            </a:rPr>
                            <a:t>LLNL Calculation</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4.25 ± 0.34</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36.84 ± 0.94</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2.25 ± 0.49 </a:t>
                          </a:r>
                        </a:p>
                      </a:txBody>
                      <a:tcPr marL="68580" marR="68580" marT="0" marB="0"/>
                    </a:tc>
                    <a:extLst>
                      <a:ext uri="{0D108BD9-81ED-4DB2-BD59-A6C34878D82A}">
                        <a16:rowId xmlns:a16="http://schemas.microsoft.com/office/drawing/2014/main" val="4169883992"/>
                      </a:ext>
                    </a:extLst>
                  </a:tr>
                  <a:tr h="292608">
                    <a:tc>
                      <a:txBody>
                        <a:bodyPr/>
                        <a:lstStyle/>
                        <a:p>
                          <a:pPr marL="0" marR="0" algn="just" hangingPunct="0">
                            <a:spcBef>
                              <a:spcPts val="0"/>
                            </a:spcBef>
                            <a:spcAft>
                              <a:spcPts val="0"/>
                            </a:spcAft>
                          </a:pPr>
                          <a:r>
                            <a:rPr lang="en-US" sz="1400">
                              <a:effectLst/>
                            </a:rPr>
                            <a:t>Bracci &amp; Coceva</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4.87 ± 0.33</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35.50 ± 1.49</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4.23 ± 1.64</a:t>
                          </a:r>
                        </a:p>
                      </a:txBody>
                      <a:tcPr marL="68580" marR="68580" marT="0" marB="0"/>
                    </a:tc>
                    <a:extLst>
                      <a:ext uri="{0D108BD9-81ED-4DB2-BD59-A6C34878D82A}">
                        <a16:rowId xmlns:a16="http://schemas.microsoft.com/office/drawing/2014/main" val="1667930459"/>
                      </a:ext>
                    </a:extLst>
                  </a:tr>
                  <a:tr h="292608">
                    <a:tc>
                      <a:txBody>
                        <a:bodyPr/>
                        <a:lstStyle/>
                        <a:p>
                          <a:pPr marL="0" marR="0" algn="just" hangingPunct="0">
                            <a:spcBef>
                              <a:spcPts val="0"/>
                            </a:spcBef>
                            <a:spcAft>
                              <a:spcPts val="0"/>
                            </a:spcAft>
                          </a:pPr>
                          <a:r>
                            <a:rPr lang="en-US" sz="1400">
                              <a:effectLst/>
                            </a:rPr>
                            <a:t>Nassar &amp; Murphy</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4.68 ± 0.15</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39.10 ± 1.31</a:t>
                          </a:r>
                        </a:p>
                      </a:txBody>
                      <a:tcPr marL="68580" marR="68580" marT="0" marB="0"/>
                    </a:tc>
                    <a:tc>
                      <a:txBody>
                        <a:bodyPr/>
                        <a:lstStyle/>
                        <a:p>
                          <a:pPr marL="0" marR="0" algn="ctr" hangingPunct="0">
                            <a:spcBef>
                              <a:spcPts val="0"/>
                            </a:spcBef>
                            <a:spcAft>
                              <a:spcPts val="0"/>
                            </a:spcAft>
                          </a:pPr>
                          <a:r>
                            <a:rPr lang="en-US" sz="1400" dirty="0">
                              <a:effectLst/>
                              <a:latin typeface="+mn-lt"/>
                              <a:ea typeface="Times New Roman" panose="02020603050405020304" pitchFamily="18" charset="0"/>
                            </a:rPr>
                            <a:t>5.43 ± 1.94</a:t>
                          </a:r>
                        </a:p>
                      </a:txBody>
                      <a:tcPr marL="68580" marR="68580" marT="0" marB="0"/>
                    </a:tc>
                    <a:extLst>
                      <a:ext uri="{0D108BD9-81ED-4DB2-BD59-A6C34878D82A}">
                        <a16:rowId xmlns:a16="http://schemas.microsoft.com/office/drawing/2014/main" val="1063896777"/>
                      </a:ext>
                    </a:extLst>
                  </a:tr>
                </a:tbl>
              </a:graphicData>
            </a:graphic>
          </p:graphicFrame>
        </mc:Choice>
        <mc:Fallback xmlns="">
          <p:graphicFrame>
            <p:nvGraphicFramePr>
              <p:cNvPr id="6" name="Table 5">
                <a:extLst>
                  <a:ext uri="{FF2B5EF4-FFF2-40B4-BE49-F238E27FC236}">
                    <a16:creationId xmlns:a16="http://schemas.microsoft.com/office/drawing/2014/main" id="{B788E8C8-98D2-4F89-8106-F8D85B95B2F9}"/>
                  </a:ext>
                </a:extLst>
              </p:cNvPr>
              <p:cNvGraphicFramePr>
                <a:graphicFrameLocks noGrp="1"/>
              </p:cNvGraphicFramePr>
              <p:nvPr>
                <p:extLst>
                  <p:ext uri="{D42A27DB-BD31-4B8C-83A1-F6EECF244321}">
                    <p14:modId xmlns:p14="http://schemas.microsoft.com/office/powerpoint/2010/main" val="4143182802"/>
                  </p:ext>
                </p:extLst>
              </p:nvPr>
            </p:nvGraphicFramePr>
            <p:xfrm>
              <a:off x="3751804" y="4578375"/>
              <a:ext cx="4934996" cy="1463040"/>
            </p:xfrm>
            <a:graphic>
              <a:graphicData uri="http://schemas.openxmlformats.org/drawingml/2006/table">
                <a:tbl>
                  <a:tblPr firstRow="1" firstCol="1" bandRow="1">
                    <a:tableStyleId>{5C22544A-7EE6-4342-B048-85BDC9FD1C3A}</a:tableStyleId>
                  </a:tblPr>
                  <a:tblGrid>
                    <a:gridCol w="1621498">
                      <a:extLst>
                        <a:ext uri="{9D8B030D-6E8A-4147-A177-3AD203B41FA5}">
                          <a16:colId xmlns:a16="http://schemas.microsoft.com/office/drawing/2014/main" val="1363823708"/>
                        </a:ext>
                      </a:extLst>
                    </a:gridCol>
                    <a:gridCol w="1133482">
                      <a:extLst>
                        <a:ext uri="{9D8B030D-6E8A-4147-A177-3AD203B41FA5}">
                          <a16:colId xmlns:a16="http://schemas.microsoft.com/office/drawing/2014/main" val="3283505176"/>
                        </a:ext>
                      </a:extLst>
                    </a:gridCol>
                    <a:gridCol w="1193016">
                      <a:extLst>
                        <a:ext uri="{9D8B030D-6E8A-4147-A177-3AD203B41FA5}">
                          <a16:colId xmlns:a16="http://schemas.microsoft.com/office/drawing/2014/main" val="581288696"/>
                        </a:ext>
                      </a:extLst>
                    </a:gridCol>
                    <a:gridCol w="987000">
                      <a:extLst>
                        <a:ext uri="{9D8B030D-6E8A-4147-A177-3AD203B41FA5}">
                          <a16:colId xmlns:a16="http://schemas.microsoft.com/office/drawing/2014/main" val="3799784178"/>
                        </a:ext>
                      </a:extLst>
                    </a:gridCol>
                  </a:tblGrid>
                  <a:tr h="292608">
                    <a:tc>
                      <a:txBody>
                        <a:bodyPr/>
                        <a:lstStyle/>
                        <a:p>
                          <a:pPr marL="0" marR="0" algn="just" hangingPunct="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43548" t="-18750" r="-195161" b="-410417"/>
                          </a:stretch>
                        </a:blipFill>
                      </a:tcPr>
                    </a:tc>
                    <a:tc>
                      <a:txBody>
                        <a:bodyPr/>
                        <a:lstStyle/>
                        <a:p>
                          <a:pPr marL="0" marR="0" algn="ctr" hangingPunct="0">
                            <a:spcBef>
                              <a:spcPts val="0"/>
                            </a:spcBef>
                            <a:spcAft>
                              <a:spcPts val="0"/>
                            </a:spcAft>
                          </a:pPr>
                          <a:r>
                            <a:rPr lang="en-US" sz="1400">
                              <a:effectLst/>
                            </a:rPr>
                            <a:t>D</a:t>
                          </a:r>
                          <a:r>
                            <a:rPr lang="en-US" sz="1400" baseline="-25000">
                              <a:effectLst/>
                            </a:rPr>
                            <a:t>0</a:t>
                          </a:r>
                          <a:r>
                            <a:rPr lang="en-US" sz="1400">
                              <a:effectLst/>
                            </a:rPr>
                            <a:t> (cm</a:t>
                          </a:r>
                          <a:r>
                            <a:rPr lang="en-US" sz="1400" baseline="30000">
                              <a:effectLst/>
                            </a:rPr>
                            <a:t>2</a:t>
                          </a:r>
                          <a:r>
                            <a:rPr lang="en-US" sz="1400">
                              <a:effectLst/>
                            </a:rPr>
                            <a:t>-s</a:t>
                          </a:r>
                          <a:r>
                            <a:rPr lang="en-US" sz="1400" baseline="30000">
                              <a:effectLst/>
                            </a:rPr>
                            <a:t>-1</a:t>
                          </a:r>
                          <a:r>
                            <a:rPr lang="en-US" sz="1400">
                              <a:effectLst/>
                            </a:rPr>
                            <a: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dirty="0">
                              <a:effectLst/>
                            </a:rPr>
                            <a:t>C (cm</a:t>
                          </a:r>
                          <a:r>
                            <a:rPr lang="en-US" sz="1400" baseline="30000" dirty="0">
                              <a:effectLst/>
                            </a:rPr>
                            <a:t>4</a:t>
                          </a:r>
                          <a:r>
                            <a:rPr lang="en-US" sz="1400" baseline="0" dirty="0">
                              <a:effectLst/>
                            </a:rPr>
                            <a:t>-s</a:t>
                          </a:r>
                          <a:r>
                            <a:rPr lang="en-US" sz="1400" baseline="30000" dirty="0">
                              <a:effectLst/>
                            </a:rPr>
                            <a:t>-1</a:t>
                          </a:r>
                          <a:r>
                            <a:rPr lang="en-US" sz="14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69325106"/>
                      </a:ext>
                    </a:extLst>
                  </a:tr>
                  <a:tr h="292608">
                    <a:tc>
                      <a:txBody>
                        <a:bodyPr/>
                        <a:lstStyle/>
                        <a:p>
                          <a:pPr marL="0" marR="0" algn="just" hangingPunct="0">
                            <a:spcBef>
                              <a:spcPts val="0"/>
                            </a:spcBef>
                            <a:spcAft>
                              <a:spcPts val="0"/>
                            </a:spcAft>
                          </a:pPr>
                          <a:r>
                            <a:rPr lang="en-US" sz="1400">
                              <a:effectLst/>
                            </a:rPr>
                            <a:t>LLNL Experiment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4.99 ± 0.49</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34.24 ± 1.36</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5.03 ± 0.71</a:t>
                          </a:r>
                        </a:p>
                      </a:txBody>
                      <a:tcPr marL="68580" marR="68580" marT="0" marB="0"/>
                    </a:tc>
                    <a:extLst>
                      <a:ext uri="{0D108BD9-81ED-4DB2-BD59-A6C34878D82A}">
                        <a16:rowId xmlns:a16="http://schemas.microsoft.com/office/drawing/2014/main" val="2265447486"/>
                      </a:ext>
                    </a:extLst>
                  </a:tr>
                  <a:tr h="292608">
                    <a:tc>
                      <a:txBody>
                        <a:bodyPr/>
                        <a:lstStyle/>
                        <a:p>
                          <a:pPr marL="0" marR="0" algn="just" hangingPunct="0">
                            <a:spcBef>
                              <a:spcPts val="0"/>
                            </a:spcBef>
                            <a:spcAft>
                              <a:spcPts val="0"/>
                            </a:spcAft>
                          </a:pPr>
                          <a:r>
                            <a:rPr lang="en-US" sz="1400">
                              <a:effectLst/>
                            </a:rPr>
                            <a:t>LLNL Calculation</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4.25 ± 0.34</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36.84 ± 0.94</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2.25 ± 0.49 </a:t>
                          </a:r>
                        </a:p>
                      </a:txBody>
                      <a:tcPr marL="68580" marR="68580" marT="0" marB="0"/>
                    </a:tc>
                    <a:extLst>
                      <a:ext uri="{0D108BD9-81ED-4DB2-BD59-A6C34878D82A}">
                        <a16:rowId xmlns:a16="http://schemas.microsoft.com/office/drawing/2014/main" val="4169883992"/>
                      </a:ext>
                    </a:extLst>
                  </a:tr>
                  <a:tr h="292608">
                    <a:tc>
                      <a:txBody>
                        <a:bodyPr/>
                        <a:lstStyle/>
                        <a:p>
                          <a:pPr marL="0" marR="0" algn="just" hangingPunct="0">
                            <a:spcBef>
                              <a:spcPts val="0"/>
                            </a:spcBef>
                            <a:spcAft>
                              <a:spcPts val="0"/>
                            </a:spcAft>
                          </a:pPr>
                          <a:r>
                            <a:rPr lang="en-US" sz="1400">
                              <a:effectLst/>
                            </a:rPr>
                            <a:t>Bracci &amp; Coceva</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4.87 ± 0.33</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35.50 ± 1.49</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4.23 ± 1.64</a:t>
                          </a:r>
                        </a:p>
                      </a:txBody>
                      <a:tcPr marL="68580" marR="68580" marT="0" marB="0"/>
                    </a:tc>
                    <a:extLst>
                      <a:ext uri="{0D108BD9-81ED-4DB2-BD59-A6C34878D82A}">
                        <a16:rowId xmlns:a16="http://schemas.microsoft.com/office/drawing/2014/main" val="1667930459"/>
                      </a:ext>
                    </a:extLst>
                  </a:tr>
                  <a:tr h="292608">
                    <a:tc>
                      <a:txBody>
                        <a:bodyPr/>
                        <a:lstStyle/>
                        <a:p>
                          <a:pPr marL="0" marR="0" algn="just" hangingPunct="0">
                            <a:spcBef>
                              <a:spcPts val="0"/>
                            </a:spcBef>
                            <a:spcAft>
                              <a:spcPts val="0"/>
                            </a:spcAft>
                          </a:pPr>
                          <a:r>
                            <a:rPr lang="en-US" sz="1400">
                              <a:effectLst/>
                            </a:rPr>
                            <a:t>Nassar &amp; Murphy</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4.68 ± 0.15</a:t>
                          </a:r>
                        </a:p>
                      </a:txBody>
                      <a:tcPr marL="68580" marR="68580" marT="0" marB="0"/>
                    </a:tc>
                    <a:tc>
                      <a:txBody>
                        <a:bodyPr/>
                        <a:lstStyle/>
                        <a:p>
                          <a:pPr marL="0" marR="0" algn="ctr" hangingPunct="0">
                            <a:spcBef>
                              <a:spcPts val="0"/>
                            </a:spcBef>
                            <a:spcAft>
                              <a:spcPts val="0"/>
                            </a:spcAft>
                          </a:pPr>
                          <a:r>
                            <a:rPr lang="en-US" sz="1400">
                              <a:effectLst/>
                              <a:latin typeface="+mn-lt"/>
                              <a:ea typeface="Times New Roman" panose="02020603050405020304" pitchFamily="18" charset="0"/>
                            </a:rPr>
                            <a:t>39.10 ± 1.31</a:t>
                          </a:r>
                        </a:p>
                      </a:txBody>
                      <a:tcPr marL="68580" marR="68580" marT="0" marB="0"/>
                    </a:tc>
                    <a:tc>
                      <a:txBody>
                        <a:bodyPr/>
                        <a:lstStyle/>
                        <a:p>
                          <a:pPr marL="0" marR="0" algn="ctr" hangingPunct="0">
                            <a:spcBef>
                              <a:spcPts val="0"/>
                            </a:spcBef>
                            <a:spcAft>
                              <a:spcPts val="0"/>
                            </a:spcAft>
                          </a:pPr>
                          <a:r>
                            <a:rPr lang="en-US" sz="1400" dirty="0">
                              <a:effectLst/>
                              <a:latin typeface="+mn-lt"/>
                              <a:ea typeface="Times New Roman" panose="02020603050405020304" pitchFamily="18" charset="0"/>
                            </a:rPr>
                            <a:t>5.43 ± 1.94</a:t>
                          </a:r>
                        </a:p>
                      </a:txBody>
                      <a:tcPr marL="68580" marR="68580" marT="0" marB="0"/>
                    </a:tc>
                    <a:extLst>
                      <a:ext uri="{0D108BD9-81ED-4DB2-BD59-A6C34878D82A}">
                        <a16:rowId xmlns:a16="http://schemas.microsoft.com/office/drawing/2014/main" val="1063896777"/>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AC77A4-D0B0-4E45-91E4-EEE4D2BAEB5B}"/>
                  </a:ext>
                </a:extLst>
              </p:cNvPr>
              <p:cNvSpPr txBox="1"/>
              <p:nvPr/>
            </p:nvSpPr>
            <p:spPr>
              <a:xfrm>
                <a:off x="-293167" y="5161259"/>
                <a:ext cx="4592940" cy="3747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𝛼</m:t>
                      </m:r>
                      <m:r>
                        <a:rPr lang="en-US" i="0">
                          <a:latin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𝑣</m:t>
                          </m:r>
                          <m:sSub>
                            <m:sSubPr>
                              <m:ctrlPr>
                                <a:rPr lang="en-US" i="1">
                                  <a:solidFill>
                                    <a:srgbClr val="836967"/>
                                  </a:solidFill>
                                  <a:latin typeface="Cambria Math" panose="02040503050406030204" pitchFamily="18" charset="0"/>
                                </a:rPr>
                              </m:ctrlPr>
                            </m:sSubPr>
                            <m:e>
                              <m:r>
                                <m:rPr>
                                  <m:sty m:val="p"/>
                                </m:rPr>
                                <a:rPr lang="en-US">
                                  <a:latin typeface="Cambria Math" panose="02040503050406030204" pitchFamily="18" charset="0"/>
                                </a:rPr>
                                <m:t>Σ</m:t>
                              </m:r>
                            </m:e>
                            <m:sub>
                              <m:r>
                                <a:rPr lang="en-US" i="1">
                                  <a:latin typeface="Cambria Math" panose="02040503050406030204" pitchFamily="18" charset="0"/>
                                </a:rPr>
                                <m:t>𝑎</m:t>
                              </m:r>
                            </m:sub>
                          </m:sSub>
                        </m:e>
                      </m:acc>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𝐵</m:t>
                          </m:r>
                        </m:e>
                        <m:sub>
                          <m:r>
                            <a:rPr lang="en-US" i="0">
                              <a:latin typeface="Cambria Math" panose="02040503050406030204" pitchFamily="18" charset="0"/>
                            </a:rPr>
                            <m:t>0</m:t>
                          </m:r>
                        </m:sub>
                        <m:sup>
                          <m:r>
                            <a:rPr lang="en-US" i="0">
                              <a:latin typeface="Cambria Math" panose="02040503050406030204" pitchFamily="18" charset="0"/>
                            </a:rPr>
                            <m:t>2</m:t>
                          </m:r>
                        </m:sup>
                      </m:sSubSup>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𝐷</m:t>
                          </m:r>
                        </m:e>
                        <m:sub>
                          <m:r>
                            <a:rPr lang="en-US" i="0">
                              <a:latin typeface="Cambria Math" panose="02040503050406030204" pitchFamily="18" charset="0"/>
                            </a:rPr>
                            <m:t>0</m:t>
                          </m:r>
                        </m:sub>
                      </m:sSub>
                      <m:r>
                        <a:rPr lang="en-US" i="0">
                          <a:latin typeface="Cambria Math" panose="02040503050406030204" pitchFamily="18" charset="0"/>
                        </a:rPr>
                        <m:t>−</m:t>
                      </m:r>
                      <m:r>
                        <a:rPr lang="en-US" i="1">
                          <a:latin typeface="Cambria Math" panose="02040503050406030204" pitchFamily="18" charset="0"/>
                        </a:rPr>
                        <m:t>𝐶</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𝐵</m:t>
                          </m:r>
                        </m:e>
                        <m:sub>
                          <m:r>
                            <a:rPr lang="en-US" i="0">
                              <a:latin typeface="Cambria Math" panose="02040503050406030204" pitchFamily="18" charset="0"/>
                            </a:rPr>
                            <m:t>0</m:t>
                          </m:r>
                        </m:sub>
                        <m:sup>
                          <m:r>
                            <a:rPr lang="en-US" i="0">
                              <a:latin typeface="Cambria Math" panose="02040503050406030204" pitchFamily="18" charset="0"/>
                            </a:rPr>
                            <m:t>4</m:t>
                          </m:r>
                        </m:sup>
                      </m:sSubSup>
                    </m:oMath>
                  </m:oMathPara>
                </a14:m>
                <a:endParaRPr lang="en-US" dirty="0"/>
              </a:p>
            </p:txBody>
          </p:sp>
        </mc:Choice>
        <mc:Fallback xmlns="">
          <p:sp>
            <p:nvSpPr>
              <p:cNvPr id="8" name="TextBox 7">
                <a:extLst>
                  <a:ext uri="{FF2B5EF4-FFF2-40B4-BE49-F238E27FC236}">
                    <a16:creationId xmlns:a16="http://schemas.microsoft.com/office/drawing/2014/main" id="{03AC77A4-D0B0-4E45-91E4-EEE4D2BAEB5B}"/>
                  </a:ext>
                </a:extLst>
              </p:cNvPr>
              <p:cNvSpPr txBox="1">
                <a:spLocks noRot="1" noChangeAspect="1" noMove="1" noResize="1" noEditPoints="1" noAdjustHandles="1" noChangeArrowheads="1" noChangeShapeType="1" noTextEdit="1"/>
              </p:cNvSpPr>
              <p:nvPr/>
            </p:nvSpPr>
            <p:spPr>
              <a:xfrm>
                <a:off x="-293167" y="5161259"/>
                <a:ext cx="4592940" cy="374783"/>
              </a:xfrm>
              <a:prstGeom prst="rect">
                <a:avLst/>
              </a:prstGeom>
              <a:blipFill>
                <a:blip r:embed="rId5"/>
                <a:stretch>
                  <a:fillRect b="-163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59497255-F470-7045-64AE-9B36018E8FFB}"/>
              </a:ext>
            </a:extLst>
          </p:cNvPr>
          <p:cNvSpPr txBox="1"/>
          <p:nvPr/>
        </p:nvSpPr>
        <p:spPr>
          <a:xfrm>
            <a:off x="1425389" y="2138083"/>
            <a:ext cx="860612" cy="276999"/>
          </a:xfrm>
          <a:prstGeom prst="rect">
            <a:avLst/>
          </a:prstGeom>
          <a:solidFill>
            <a:schemeClr val="bg1"/>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LLNL E</a:t>
            </a:r>
          </a:p>
        </p:txBody>
      </p:sp>
    </p:spTree>
    <p:extLst>
      <p:ext uri="{BB962C8B-B14F-4D97-AF65-F5344CB8AC3E}">
        <p14:creationId xmlns:p14="http://schemas.microsoft.com/office/powerpoint/2010/main" val="36402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E3C5-751F-420C-8DE6-53EB87921327}"/>
              </a:ext>
            </a:extLst>
          </p:cNvPr>
          <p:cNvSpPr>
            <a:spLocks noGrp="1"/>
          </p:cNvSpPr>
          <p:nvPr>
            <p:ph type="title"/>
          </p:nvPr>
        </p:nvSpPr>
        <p:spPr/>
        <p:txBody>
          <a:bodyPr/>
          <a:lstStyle/>
          <a:p>
            <a:r>
              <a:rPr lang="en-US" dirty="0"/>
              <a:t>Sensitivity to TSLs</a:t>
            </a:r>
          </a:p>
        </p:txBody>
      </p:sp>
      <p:pic>
        <p:nvPicPr>
          <p:cNvPr id="4" name="Picture 3">
            <a:extLst>
              <a:ext uri="{FF2B5EF4-FFF2-40B4-BE49-F238E27FC236}">
                <a16:creationId xmlns:a16="http://schemas.microsoft.com/office/drawing/2014/main" id="{3066F744-429D-4E80-A09E-A61FCB3161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677" y="2483113"/>
            <a:ext cx="4284512" cy="2842591"/>
          </a:xfrm>
          <a:prstGeom prst="rect">
            <a:avLst/>
          </a:prstGeom>
        </p:spPr>
      </p:pic>
      <p:pic>
        <p:nvPicPr>
          <p:cNvPr id="6" name="Picture 5">
            <a:extLst>
              <a:ext uri="{FF2B5EF4-FFF2-40B4-BE49-F238E27FC236}">
                <a16:creationId xmlns:a16="http://schemas.microsoft.com/office/drawing/2014/main" id="{03D11EEB-89A1-4CC9-9A32-BCCD3E090E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1275" y="2637169"/>
            <a:ext cx="4283821" cy="2647986"/>
          </a:xfrm>
          <a:prstGeom prst="rect">
            <a:avLst/>
          </a:prstGeom>
        </p:spPr>
      </p:pic>
      <p:sp>
        <p:nvSpPr>
          <p:cNvPr id="7" name="TextBox 6">
            <a:extLst>
              <a:ext uri="{FF2B5EF4-FFF2-40B4-BE49-F238E27FC236}">
                <a16:creationId xmlns:a16="http://schemas.microsoft.com/office/drawing/2014/main" id="{E6F36BBA-6365-4C8F-9786-7AE3270446E4}"/>
              </a:ext>
            </a:extLst>
          </p:cNvPr>
          <p:cNvSpPr txBox="1"/>
          <p:nvPr/>
        </p:nvSpPr>
        <p:spPr>
          <a:xfrm>
            <a:off x="745351" y="5364669"/>
            <a:ext cx="3558208" cy="523220"/>
          </a:xfrm>
          <a:prstGeom prst="rect">
            <a:avLst/>
          </a:prstGeom>
          <a:noFill/>
        </p:spPr>
        <p:txBody>
          <a:bodyPr wrap="square" rtlCol="0">
            <a:spAutoFit/>
          </a:bodyPr>
          <a:lstStyle/>
          <a:p>
            <a:pPr algn="just"/>
            <a:r>
              <a:rPr lang="en-US" sz="1400" dirty="0"/>
              <a:t>Figure: </a:t>
            </a:r>
            <a:r>
              <a:rPr lang="el-GR" sz="1400" dirty="0"/>
              <a:t>α</a:t>
            </a:r>
            <a:r>
              <a:rPr lang="en-US" sz="1400" dirty="0"/>
              <a:t> vs. Buckling curve for experimental and simulated data</a:t>
            </a:r>
          </a:p>
        </p:txBody>
      </p:sp>
      <p:sp>
        <p:nvSpPr>
          <p:cNvPr id="8" name="TextBox 7">
            <a:extLst>
              <a:ext uri="{FF2B5EF4-FFF2-40B4-BE49-F238E27FC236}">
                <a16:creationId xmlns:a16="http://schemas.microsoft.com/office/drawing/2014/main" id="{50AEA98F-9502-46F7-904E-C5D6703FA21F}"/>
              </a:ext>
            </a:extLst>
          </p:cNvPr>
          <p:cNvSpPr txBox="1"/>
          <p:nvPr/>
        </p:nvSpPr>
        <p:spPr>
          <a:xfrm>
            <a:off x="5237922" y="5364669"/>
            <a:ext cx="3558208" cy="523220"/>
          </a:xfrm>
          <a:prstGeom prst="rect">
            <a:avLst/>
          </a:prstGeom>
          <a:noFill/>
        </p:spPr>
        <p:txBody>
          <a:bodyPr wrap="square" rtlCol="0">
            <a:spAutoFit/>
          </a:bodyPr>
          <a:lstStyle/>
          <a:p>
            <a:pPr algn="just"/>
            <a:r>
              <a:rPr lang="en-US" sz="1400" dirty="0"/>
              <a:t>Figure: Bias of simulations without TSLs, with ENDF/B-VII.1, and with ENDF/B-VIII.0 TSLs</a:t>
            </a:r>
          </a:p>
        </p:txBody>
      </p:sp>
      <p:sp>
        <p:nvSpPr>
          <p:cNvPr id="9" name="Content Placeholder 2">
            <a:extLst>
              <a:ext uri="{FF2B5EF4-FFF2-40B4-BE49-F238E27FC236}">
                <a16:creationId xmlns:a16="http://schemas.microsoft.com/office/drawing/2014/main" id="{9D192DE4-85C9-4548-AD85-BD1B324AEF65}"/>
              </a:ext>
            </a:extLst>
          </p:cNvPr>
          <p:cNvSpPr txBox="1">
            <a:spLocks/>
          </p:cNvSpPr>
          <p:nvPr/>
        </p:nvSpPr>
        <p:spPr>
          <a:xfrm>
            <a:off x="295210" y="1485396"/>
            <a:ext cx="8526856" cy="4688114"/>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Example: Historical water experiment in cylindrical geometry</a:t>
            </a:r>
          </a:p>
          <a:p>
            <a:pPr lvl="1" defTabSz="914400"/>
            <a:r>
              <a:rPr lang="en-US" sz="1700" dirty="0"/>
              <a:t>A. </a:t>
            </a:r>
            <a:r>
              <a:rPr lang="en-US" sz="1700" dirty="0" err="1"/>
              <a:t>Bracci</a:t>
            </a:r>
            <a:r>
              <a:rPr lang="en-US" sz="1700" dirty="0"/>
              <a:t> &amp; C. </a:t>
            </a:r>
            <a:r>
              <a:rPr lang="en-US" sz="1700" dirty="0" err="1"/>
              <a:t>Coceva</a:t>
            </a:r>
            <a:r>
              <a:rPr lang="en-US" sz="1700" dirty="0"/>
              <a:t>, “The diffusion parameters of thermal neutrons in water.” </a:t>
            </a:r>
            <a:r>
              <a:rPr lang="en-US" sz="1700" i="1" dirty="0"/>
              <a:t>Il Nuovo </a:t>
            </a:r>
            <a:r>
              <a:rPr lang="en-US" sz="1700" i="1" dirty="0" err="1"/>
              <a:t>Cimento</a:t>
            </a:r>
            <a:r>
              <a:rPr lang="en-US" sz="1700" dirty="0"/>
              <a:t>, </a:t>
            </a:r>
            <a:r>
              <a:rPr lang="en-US" sz="1700" b="1" dirty="0"/>
              <a:t>4 </a:t>
            </a:r>
            <a:r>
              <a:rPr lang="en-US" sz="1700" dirty="0"/>
              <a:t>(1956)</a:t>
            </a:r>
          </a:p>
          <a:p>
            <a:pPr defTabSz="914400"/>
            <a:endParaRPr lang="en-US" dirty="0"/>
          </a:p>
        </p:txBody>
      </p:sp>
      <p:sp>
        <p:nvSpPr>
          <p:cNvPr id="3" name="Oval 2">
            <a:extLst>
              <a:ext uri="{FF2B5EF4-FFF2-40B4-BE49-F238E27FC236}">
                <a16:creationId xmlns:a16="http://schemas.microsoft.com/office/drawing/2014/main" id="{5AD2F2FC-C05A-EE29-37D0-7B2E8432F14D}"/>
              </a:ext>
            </a:extLst>
          </p:cNvPr>
          <p:cNvSpPr/>
          <p:nvPr/>
        </p:nvSpPr>
        <p:spPr bwMode="auto">
          <a:xfrm>
            <a:off x="784412" y="4107211"/>
            <a:ext cx="717176" cy="676835"/>
          </a:xfrm>
          <a:prstGeom prst="ellipse">
            <a:avLst/>
          </a:prstGeom>
          <a:no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4" name="Oval 13">
            <a:extLst>
              <a:ext uri="{FF2B5EF4-FFF2-40B4-BE49-F238E27FC236}">
                <a16:creationId xmlns:a16="http://schemas.microsoft.com/office/drawing/2014/main" id="{055277A6-E6A3-1C08-016A-998CA27EB43D}"/>
              </a:ext>
            </a:extLst>
          </p:cNvPr>
          <p:cNvSpPr/>
          <p:nvPr/>
        </p:nvSpPr>
        <p:spPr bwMode="auto">
          <a:xfrm>
            <a:off x="2675965" y="2637169"/>
            <a:ext cx="1702224" cy="1540383"/>
          </a:xfrm>
          <a:prstGeom prst="ellipse">
            <a:avLst/>
          </a:prstGeom>
          <a:no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15" name="Straight Arrow Connector 14">
            <a:extLst>
              <a:ext uri="{FF2B5EF4-FFF2-40B4-BE49-F238E27FC236}">
                <a16:creationId xmlns:a16="http://schemas.microsoft.com/office/drawing/2014/main" id="{21FD57E8-030A-082D-9D5B-A008CE538679}"/>
              </a:ext>
            </a:extLst>
          </p:cNvPr>
          <p:cNvCxnSpPr>
            <a:stCxn id="14" idx="4"/>
          </p:cNvCxnSpPr>
          <p:nvPr/>
        </p:nvCxnSpPr>
        <p:spPr>
          <a:xfrm>
            <a:off x="3527077" y="4177552"/>
            <a:ext cx="1076299" cy="72166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4EF799F-96A8-0287-8BC0-2A835946AB40}"/>
              </a:ext>
            </a:extLst>
          </p:cNvPr>
          <p:cNvSpPr txBox="1"/>
          <p:nvPr/>
        </p:nvSpPr>
        <p:spPr>
          <a:xfrm>
            <a:off x="4338918" y="4869225"/>
            <a:ext cx="1411941" cy="369306"/>
          </a:xfrm>
          <a:prstGeom prst="rect">
            <a:avLst/>
          </a:prstGeom>
          <a:noFill/>
        </p:spPr>
        <p:txBody>
          <a:bodyPr wrap="square" rtlCol="0">
            <a:spAutoFit/>
          </a:bodyPr>
          <a:lstStyle/>
          <a:p>
            <a:r>
              <a:rPr lang="en-US" dirty="0"/>
              <a:t>Leakage</a:t>
            </a:r>
          </a:p>
        </p:txBody>
      </p:sp>
      <p:sp>
        <p:nvSpPr>
          <p:cNvPr id="17" name="TextBox 16">
            <a:extLst>
              <a:ext uri="{FF2B5EF4-FFF2-40B4-BE49-F238E27FC236}">
                <a16:creationId xmlns:a16="http://schemas.microsoft.com/office/drawing/2014/main" id="{D54FDEF2-8BA1-A010-0EB0-5B3600C05D98}"/>
              </a:ext>
            </a:extLst>
          </p:cNvPr>
          <p:cNvSpPr txBox="1"/>
          <p:nvPr/>
        </p:nvSpPr>
        <p:spPr>
          <a:xfrm>
            <a:off x="78441" y="4898505"/>
            <a:ext cx="1411941" cy="369306"/>
          </a:xfrm>
          <a:prstGeom prst="rect">
            <a:avLst/>
          </a:prstGeom>
          <a:noFill/>
        </p:spPr>
        <p:txBody>
          <a:bodyPr wrap="square" rtlCol="0">
            <a:spAutoFit/>
          </a:bodyPr>
          <a:lstStyle/>
          <a:p>
            <a:r>
              <a:rPr lang="en-US" dirty="0"/>
              <a:t>Absorption</a:t>
            </a:r>
          </a:p>
        </p:txBody>
      </p:sp>
      <p:cxnSp>
        <p:nvCxnSpPr>
          <p:cNvPr id="19" name="Straight Arrow Connector 18">
            <a:extLst>
              <a:ext uri="{FF2B5EF4-FFF2-40B4-BE49-F238E27FC236}">
                <a16:creationId xmlns:a16="http://schemas.microsoft.com/office/drawing/2014/main" id="{E8FA2F18-F7FE-82BE-6477-4D3F90BD3834}"/>
              </a:ext>
            </a:extLst>
          </p:cNvPr>
          <p:cNvCxnSpPr>
            <a:stCxn id="3" idx="3"/>
          </p:cNvCxnSpPr>
          <p:nvPr/>
        </p:nvCxnSpPr>
        <p:spPr>
          <a:xfrm flipH="1">
            <a:off x="784412" y="4684926"/>
            <a:ext cx="105028" cy="184299"/>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77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4742-A056-4E2A-BFE0-E0A9B4FB0A75}"/>
              </a:ext>
            </a:extLst>
          </p:cNvPr>
          <p:cNvSpPr>
            <a:spLocks noGrp="1"/>
          </p:cNvSpPr>
          <p:nvPr>
            <p:ph type="title"/>
          </p:nvPr>
        </p:nvSpPr>
        <p:spPr/>
        <p:txBody>
          <a:bodyPr/>
          <a:lstStyle/>
          <a:p>
            <a:r>
              <a:rPr lang="en-US" dirty="0"/>
              <a:t>Experimental Parameters</a:t>
            </a:r>
          </a:p>
        </p:txBody>
      </p:sp>
      <p:sp>
        <p:nvSpPr>
          <p:cNvPr id="3" name="Content Placeholder 2">
            <a:extLst>
              <a:ext uri="{FF2B5EF4-FFF2-40B4-BE49-F238E27FC236}">
                <a16:creationId xmlns:a16="http://schemas.microsoft.com/office/drawing/2014/main" id="{5A3291C3-2935-4ED0-8973-7EA02E5F48A4}"/>
              </a:ext>
            </a:extLst>
          </p:cNvPr>
          <p:cNvSpPr txBox="1">
            <a:spLocks/>
          </p:cNvSpPr>
          <p:nvPr/>
        </p:nvSpPr>
        <p:spPr>
          <a:xfrm>
            <a:off x="215153" y="1564072"/>
            <a:ext cx="4852467" cy="4688114"/>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sz="2000" b="0" i="0" u="none" strike="noStrike" baseline="0" dirty="0">
                <a:solidFill>
                  <a:srgbClr val="000000"/>
                </a:solidFill>
                <a:latin typeface="+mn-lt"/>
              </a:rPr>
              <a:t>P383 D-T neutron generator</a:t>
            </a:r>
          </a:p>
          <a:p>
            <a:pPr lvl="1"/>
            <a:r>
              <a:rPr lang="en-US" sz="1600" dirty="0">
                <a:solidFill>
                  <a:srgbClr val="000000"/>
                </a:solidFill>
                <a:latin typeface="+mn-lt"/>
              </a:rPr>
              <a:t>Maximum yield of 5 x 10</a:t>
            </a:r>
            <a:r>
              <a:rPr lang="en-US" sz="1600" baseline="30000" dirty="0">
                <a:solidFill>
                  <a:srgbClr val="000000"/>
                </a:solidFill>
                <a:latin typeface="+mn-lt"/>
              </a:rPr>
              <a:t>8</a:t>
            </a:r>
            <a:r>
              <a:rPr lang="en-US" sz="1600" dirty="0">
                <a:solidFill>
                  <a:srgbClr val="000000"/>
                </a:solidFill>
                <a:latin typeface="+mn-lt"/>
              </a:rPr>
              <a:t> neutrons/s</a:t>
            </a:r>
          </a:p>
          <a:p>
            <a:pPr lvl="1"/>
            <a:r>
              <a:rPr lang="en-US" sz="1600" dirty="0">
                <a:solidFill>
                  <a:srgbClr val="000000"/>
                </a:solidFill>
                <a:latin typeface="+mn-lt"/>
              </a:rPr>
              <a:t>Minimum frequency of 150 Hz</a:t>
            </a:r>
          </a:p>
          <a:p>
            <a:pPr lvl="1"/>
            <a:r>
              <a:rPr lang="en-US" sz="1600" dirty="0">
                <a:solidFill>
                  <a:srgbClr val="000000"/>
                </a:solidFill>
                <a:latin typeface="+mn-lt"/>
              </a:rPr>
              <a:t>Minimum pulse width of 10 </a:t>
            </a:r>
            <a:r>
              <a:rPr lang="en-US" sz="1600" dirty="0" err="1">
                <a:solidFill>
                  <a:srgbClr val="000000"/>
                </a:solidFill>
                <a:latin typeface="+mn-lt"/>
                <a:cs typeface="Times New Roman" panose="02020603050405020304" pitchFamily="18" charset="0"/>
              </a:rPr>
              <a:t>μs</a:t>
            </a:r>
            <a:endParaRPr lang="en-US" sz="1600" dirty="0">
              <a:solidFill>
                <a:srgbClr val="000000"/>
              </a:solidFill>
              <a:latin typeface="+mn-lt"/>
              <a:cs typeface="Times New Roman" panose="02020603050405020304" pitchFamily="18" charset="0"/>
            </a:endParaRPr>
          </a:p>
          <a:p>
            <a:r>
              <a:rPr lang="en-US" sz="2000" dirty="0">
                <a:solidFill>
                  <a:srgbClr val="000000"/>
                </a:solidFill>
                <a:latin typeface="+mn-lt"/>
                <a:cs typeface="Times New Roman" panose="02020603050405020304" pitchFamily="18" charset="0"/>
              </a:rPr>
              <a:t>Four He-3 tubes</a:t>
            </a:r>
          </a:p>
          <a:p>
            <a:pPr lvl="1"/>
            <a:r>
              <a:rPr lang="en-US" sz="1600" dirty="0">
                <a:solidFill>
                  <a:srgbClr val="000000"/>
                </a:solidFill>
                <a:latin typeface="+mn-lt"/>
                <a:cs typeface="Times New Roman" panose="02020603050405020304" pitchFamily="18" charset="0"/>
              </a:rPr>
              <a:t>Operated at 1100 V</a:t>
            </a:r>
          </a:p>
          <a:p>
            <a:pPr lvl="1"/>
            <a:r>
              <a:rPr lang="en-US" sz="1600" dirty="0">
                <a:solidFill>
                  <a:srgbClr val="000000"/>
                </a:solidFill>
                <a:latin typeface="+mn-lt"/>
                <a:cs typeface="Times New Roman" panose="02020603050405020304" pitchFamily="18" charset="0"/>
              </a:rPr>
              <a:t>50 ns pulse width</a:t>
            </a:r>
          </a:p>
          <a:p>
            <a:r>
              <a:rPr lang="en-US" sz="2000" dirty="0">
                <a:solidFill>
                  <a:srgbClr val="000000"/>
                </a:solidFill>
                <a:latin typeface="+mn-lt"/>
                <a:cs typeface="Times New Roman" panose="02020603050405020304" pitchFamily="18" charset="0"/>
              </a:rPr>
              <a:t>Time-tagging electronics</a:t>
            </a:r>
          </a:p>
          <a:p>
            <a:pPr lvl="1"/>
            <a:r>
              <a:rPr lang="en-US" sz="1600" dirty="0">
                <a:solidFill>
                  <a:srgbClr val="000000"/>
                </a:solidFill>
                <a:latin typeface="+mn-lt"/>
                <a:cs typeface="Times New Roman" panose="02020603050405020304" pitchFamily="18" charset="0"/>
              </a:rPr>
              <a:t>Provides time stamps of detected neutrons, generator pulse</a:t>
            </a:r>
          </a:p>
          <a:p>
            <a:pPr lvl="1"/>
            <a:r>
              <a:rPr lang="en-US" sz="1600" dirty="0">
                <a:solidFill>
                  <a:srgbClr val="000000"/>
                </a:solidFill>
                <a:latin typeface="+mn-lt"/>
                <a:cs typeface="Times New Roman" panose="02020603050405020304" pitchFamily="18" charset="0"/>
              </a:rPr>
              <a:t>ALMM, CAEN shift register (10 ns resolution)</a:t>
            </a:r>
          </a:p>
          <a:p>
            <a:r>
              <a:rPr lang="en-US" sz="2000" dirty="0">
                <a:solidFill>
                  <a:srgbClr val="000000"/>
                </a:solidFill>
                <a:latin typeface="+mn-lt"/>
              </a:rPr>
              <a:t>Box to limit room return</a:t>
            </a:r>
          </a:p>
          <a:p>
            <a:pPr lvl="1"/>
            <a:r>
              <a:rPr lang="en-US" sz="1600" dirty="0">
                <a:solidFill>
                  <a:srgbClr val="000000"/>
                </a:solidFill>
                <a:latin typeface="+mn-lt"/>
              </a:rPr>
              <a:t>Borated high-density polyethylene</a:t>
            </a:r>
          </a:p>
          <a:p>
            <a:pPr lvl="1"/>
            <a:r>
              <a:rPr lang="en-US" sz="1600" dirty="0">
                <a:solidFill>
                  <a:srgbClr val="000000"/>
                </a:solidFill>
                <a:latin typeface="+mn-lt"/>
              </a:rPr>
              <a:t>Cadmium lining</a:t>
            </a:r>
          </a:p>
          <a:p>
            <a:pPr lvl="1"/>
            <a:endParaRPr lang="en-US" sz="1600" dirty="0">
              <a:solidFill>
                <a:srgbClr val="000000"/>
              </a:solidFill>
              <a:latin typeface="+mn-lt"/>
            </a:endParaRPr>
          </a:p>
          <a:p>
            <a:endParaRPr lang="en-US" sz="2000" dirty="0">
              <a:solidFill>
                <a:srgbClr val="000000"/>
              </a:solidFill>
              <a:latin typeface="+mn-lt"/>
            </a:endParaRPr>
          </a:p>
          <a:p>
            <a:endParaRPr lang="en-US" sz="2000" dirty="0">
              <a:latin typeface="+mn-lt"/>
            </a:endParaRPr>
          </a:p>
        </p:txBody>
      </p:sp>
      <p:pic>
        <p:nvPicPr>
          <p:cNvPr id="4" name="Picture 3">
            <a:extLst>
              <a:ext uri="{FF2B5EF4-FFF2-40B4-BE49-F238E27FC236}">
                <a16:creationId xmlns:a16="http://schemas.microsoft.com/office/drawing/2014/main" id="{32843A07-75B2-49A9-ACF8-6EFD4DAEF502}"/>
              </a:ext>
            </a:extLst>
          </p:cNvPr>
          <p:cNvPicPr/>
          <p:nvPr/>
        </p:nvPicPr>
        <p:blipFill>
          <a:blip r:embed="rId2" cstate="screen">
            <a:extLst>
              <a:ext uri="{28A0092B-C50C-407E-A947-70E740481C1C}">
                <a14:useLocalDpi xmlns:a14="http://schemas.microsoft.com/office/drawing/2010/main"/>
              </a:ext>
            </a:extLst>
          </a:blip>
          <a:stretch>
            <a:fillRect/>
          </a:stretch>
        </p:blipFill>
        <p:spPr>
          <a:xfrm>
            <a:off x="5267043" y="1564072"/>
            <a:ext cx="3213735" cy="3961765"/>
          </a:xfrm>
          <a:prstGeom prst="rect">
            <a:avLst/>
          </a:prstGeom>
        </p:spPr>
      </p:pic>
      <p:sp>
        <p:nvSpPr>
          <p:cNvPr id="5" name="TextBox 4">
            <a:extLst>
              <a:ext uri="{FF2B5EF4-FFF2-40B4-BE49-F238E27FC236}">
                <a16:creationId xmlns:a16="http://schemas.microsoft.com/office/drawing/2014/main" id="{9EDF02C7-77E3-4154-97E5-90D9C3EF2FD8}"/>
              </a:ext>
            </a:extLst>
          </p:cNvPr>
          <p:cNvSpPr txBox="1"/>
          <p:nvPr/>
        </p:nvSpPr>
        <p:spPr>
          <a:xfrm>
            <a:off x="5199808" y="5525837"/>
            <a:ext cx="3590365" cy="369332"/>
          </a:xfrm>
          <a:prstGeom prst="rect">
            <a:avLst/>
          </a:prstGeom>
          <a:noFill/>
        </p:spPr>
        <p:txBody>
          <a:bodyPr wrap="square" rtlCol="0">
            <a:spAutoFit/>
          </a:bodyPr>
          <a:lstStyle/>
          <a:p>
            <a:r>
              <a:rPr lang="en-US" dirty="0"/>
              <a:t>Figure: AutoCAD rendering of PNDA</a:t>
            </a:r>
          </a:p>
        </p:txBody>
      </p:sp>
    </p:spTree>
    <p:extLst>
      <p:ext uri="{BB962C8B-B14F-4D97-AF65-F5344CB8AC3E}">
        <p14:creationId xmlns:p14="http://schemas.microsoft.com/office/powerpoint/2010/main" val="98351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4CC0-91E9-434E-9D61-A9C3CF28B35A}"/>
              </a:ext>
            </a:extLst>
          </p:cNvPr>
          <p:cNvSpPr>
            <a:spLocks noGrp="1"/>
          </p:cNvSpPr>
          <p:nvPr>
            <p:ph type="title"/>
          </p:nvPr>
        </p:nvSpPr>
        <p:spPr/>
        <p:txBody>
          <a:bodyPr/>
          <a:lstStyle/>
          <a:p>
            <a:r>
              <a:rPr lang="en-US" dirty="0"/>
              <a:t>HDPE Die-Away Curves</a:t>
            </a:r>
          </a:p>
        </p:txBody>
      </p:sp>
      <p:pic>
        <p:nvPicPr>
          <p:cNvPr id="3" name="Picture 2" descr="P490#yIS1">
            <a:extLst>
              <a:ext uri="{FF2B5EF4-FFF2-40B4-BE49-F238E27FC236}">
                <a16:creationId xmlns:a16="http://schemas.microsoft.com/office/drawing/2014/main" id="{6E84089A-EA49-4DD3-9295-40672AAEB6DC}"/>
              </a:ext>
            </a:extLst>
          </p:cNvPr>
          <p:cNvPicPr>
            <a:picLocks noChangeAspect="1"/>
          </p:cNvPicPr>
          <p:nvPr/>
        </p:nvPicPr>
        <p:blipFill rotWithShape="1">
          <a:blip r:embed="rId2" r:link="rId3" cstate="screen">
            <a:extLst>
              <a:ext uri="{28A0092B-C50C-407E-A947-70E740481C1C}">
                <a14:useLocalDpi xmlns:a14="http://schemas.microsoft.com/office/drawing/2010/main"/>
              </a:ext>
            </a:extLst>
          </a:blip>
          <a:srcRect/>
          <a:stretch>
            <a:fillRect/>
          </a:stretch>
        </p:blipFill>
        <p:spPr bwMode="auto">
          <a:xfrm>
            <a:off x="1771966" y="1551476"/>
            <a:ext cx="5561330" cy="147955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83D8359-FF3E-4E2D-9D69-2F495A2CCB5E}"/>
              </a:ext>
            </a:extLst>
          </p:cNvPr>
          <p:cNvSpPr txBox="1"/>
          <p:nvPr/>
        </p:nvSpPr>
        <p:spPr>
          <a:xfrm>
            <a:off x="1686802" y="3059668"/>
            <a:ext cx="5770395" cy="369332"/>
          </a:xfrm>
          <a:prstGeom prst="rect">
            <a:avLst/>
          </a:prstGeom>
          <a:noFill/>
        </p:spPr>
        <p:txBody>
          <a:bodyPr wrap="square" rtlCol="0">
            <a:spAutoFit/>
          </a:bodyPr>
          <a:lstStyle/>
          <a:p>
            <a:pPr algn="ctr"/>
            <a:r>
              <a:rPr lang="en-US" dirty="0"/>
              <a:t>Figure: HDPE cylinders used in PNDA experiment</a:t>
            </a:r>
          </a:p>
        </p:txBody>
      </p:sp>
      <p:pic>
        <p:nvPicPr>
          <p:cNvPr id="6" name="Picture 5" descr="Chart, histogram&#10;&#10;Description automatically generated">
            <a:extLst>
              <a:ext uri="{FF2B5EF4-FFF2-40B4-BE49-F238E27FC236}">
                <a16:creationId xmlns:a16="http://schemas.microsoft.com/office/drawing/2014/main" id="{B342227C-150A-782E-D527-C5B07A6BB777}"/>
              </a:ext>
            </a:extLst>
          </p:cNvPr>
          <p:cNvPicPr>
            <a:picLocks noChangeAspect="1"/>
          </p:cNvPicPr>
          <p:nvPr/>
        </p:nvPicPr>
        <p:blipFill>
          <a:blip r:embed="rId4"/>
          <a:stretch>
            <a:fillRect/>
          </a:stretch>
        </p:blipFill>
        <p:spPr>
          <a:xfrm>
            <a:off x="457200" y="3649391"/>
            <a:ext cx="3938535" cy="2625690"/>
          </a:xfrm>
          <a:prstGeom prst="rect">
            <a:avLst/>
          </a:prstGeom>
        </p:spPr>
      </p:pic>
      <p:pic>
        <p:nvPicPr>
          <p:cNvPr id="9" name="Picture 8" descr="Chart&#10;&#10;Description automatically generated">
            <a:extLst>
              <a:ext uri="{FF2B5EF4-FFF2-40B4-BE49-F238E27FC236}">
                <a16:creationId xmlns:a16="http://schemas.microsoft.com/office/drawing/2014/main" id="{69B02F87-05B8-46EE-D333-E8E6359184C1}"/>
              </a:ext>
            </a:extLst>
          </p:cNvPr>
          <p:cNvPicPr>
            <a:picLocks noChangeAspect="1"/>
          </p:cNvPicPr>
          <p:nvPr/>
        </p:nvPicPr>
        <p:blipFill>
          <a:blip r:embed="rId5"/>
          <a:stretch>
            <a:fillRect/>
          </a:stretch>
        </p:blipFill>
        <p:spPr>
          <a:xfrm>
            <a:off x="4748267" y="3649391"/>
            <a:ext cx="3735823" cy="2490548"/>
          </a:xfrm>
          <a:prstGeom prst="rect">
            <a:avLst/>
          </a:prstGeom>
        </p:spPr>
      </p:pic>
    </p:spTree>
    <p:extLst>
      <p:ext uri="{BB962C8B-B14F-4D97-AF65-F5344CB8AC3E}">
        <p14:creationId xmlns:p14="http://schemas.microsoft.com/office/powerpoint/2010/main" val="273627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A354-ABCE-4EBA-BC01-6928E7F6792B}"/>
              </a:ext>
            </a:extLst>
          </p:cNvPr>
          <p:cNvSpPr>
            <a:spLocks noGrp="1"/>
          </p:cNvSpPr>
          <p:nvPr>
            <p:ph type="title"/>
          </p:nvPr>
        </p:nvSpPr>
        <p:spPr/>
        <p:txBody>
          <a:bodyPr/>
          <a:lstStyle/>
          <a:p>
            <a:r>
              <a:rPr lang="en-US" dirty="0"/>
              <a:t>First HDPE Validation</a:t>
            </a:r>
          </a:p>
        </p:txBody>
      </p:sp>
      <p:sp>
        <p:nvSpPr>
          <p:cNvPr id="10" name="Content Placeholder 2">
            <a:extLst>
              <a:ext uri="{FF2B5EF4-FFF2-40B4-BE49-F238E27FC236}">
                <a16:creationId xmlns:a16="http://schemas.microsoft.com/office/drawing/2014/main" id="{AFBEEEC0-FB88-4C9A-A989-CE4D572A4F47}"/>
              </a:ext>
            </a:extLst>
          </p:cNvPr>
          <p:cNvSpPr txBox="1">
            <a:spLocks/>
          </p:cNvSpPr>
          <p:nvPr/>
        </p:nvSpPr>
        <p:spPr>
          <a:xfrm>
            <a:off x="356496" y="5162818"/>
            <a:ext cx="8330304" cy="1809450"/>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sz="2000" dirty="0">
                <a:solidFill>
                  <a:srgbClr val="000000"/>
                </a:solidFill>
                <a:latin typeface="+mn-lt"/>
              </a:rPr>
              <a:t>General trend of increasing bias with smaller sampler size (larger buckling)</a:t>
            </a:r>
            <a:endParaRPr lang="en-US" sz="1200" dirty="0">
              <a:solidFill>
                <a:srgbClr val="000000"/>
              </a:solidFill>
              <a:latin typeface="+mn-lt"/>
            </a:endParaRPr>
          </a:p>
          <a:p>
            <a:pPr lvl="1"/>
            <a:endParaRPr lang="en-US" sz="1600" dirty="0">
              <a:solidFill>
                <a:srgbClr val="000000"/>
              </a:solidFill>
              <a:latin typeface="+mn-lt"/>
            </a:endParaRPr>
          </a:p>
          <a:p>
            <a:endParaRPr lang="en-US" sz="2000" dirty="0">
              <a:solidFill>
                <a:srgbClr val="000000"/>
              </a:solidFill>
              <a:latin typeface="+mn-lt"/>
            </a:endParaRPr>
          </a:p>
          <a:p>
            <a:endParaRPr lang="en-US" sz="2000" dirty="0">
              <a:latin typeface="+mn-lt"/>
            </a:endParaRPr>
          </a:p>
        </p:txBody>
      </p:sp>
      <p:pic>
        <p:nvPicPr>
          <p:cNvPr id="3" name="Picture 2">
            <a:extLst>
              <a:ext uri="{FF2B5EF4-FFF2-40B4-BE49-F238E27FC236}">
                <a16:creationId xmlns:a16="http://schemas.microsoft.com/office/drawing/2014/main" id="{73528307-AE35-44B4-0252-7C508767DB41}"/>
              </a:ext>
            </a:extLst>
          </p:cNvPr>
          <p:cNvPicPr>
            <a:picLocks noChangeAspect="1"/>
          </p:cNvPicPr>
          <p:nvPr/>
        </p:nvPicPr>
        <p:blipFill>
          <a:blip r:embed="rId2"/>
          <a:stretch>
            <a:fillRect/>
          </a:stretch>
        </p:blipFill>
        <p:spPr>
          <a:xfrm>
            <a:off x="48352" y="2311146"/>
            <a:ext cx="4472848" cy="2658455"/>
          </a:xfrm>
          <a:prstGeom prst="rect">
            <a:avLst/>
          </a:prstGeom>
        </p:spPr>
      </p:pic>
      <p:pic>
        <p:nvPicPr>
          <p:cNvPr id="4" name="Picture 3">
            <a:extLst>
              <a:ext uri="{FF2B5EF4-FFF2-40B4-BE49-F238E27FC236}">
                <a16:creationId xmlns:a16="http://schemas.microsoft.com/office/drawing/2014/main" id="{34DDF0C1-7EAB-EDFF-19CE-91558E692B45}"/>
              </a:ext>
            </a:extLst>
          </p:cNvPr>
          <p:cNvPicPr>
            <a:picLocks noChangeAspect="1"/>
          </p:cNvPicPr>
          <p:nvPr/>
        </p:nvPicPr>
        <p:blipFill>
          <a:blip r:embed="rId3"/>
          <a:stretch>
            <a:fillRect/>
          </a:stretch>
        </p:blipFill>
        <p:spPr>
          <a:xfrm>
            <a:off x="4572000" y="2311146"/>
            <a:ext cx="4329706" cy="2658455"/>
          </a:xfrm>
          <a:prstGeom prst="rect">
            <a:avLst/>
          </a:prstGeom>
        </p:spPr>
      </p:pic>
    </p:spTree>
    <p:extLst>
      <p:ext uri="{BB962C8B-B14F-4D97-AF65-F5344CB8AC3E}">
        <p14:creationId xmlns:p14="http://schemas.microsoft.com/office/powerpoint/2010/main" val="389739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4CC0-91E9-434E-9D61-A9C3CF28B35A}"/>
              </a:ext>
            </a:extLst>
          </p:cNvPr>
          <p:cNvSpPr>
            <a:spLocks noGrp="1"/>
          </p:cNvSpPr>
          <p:nvPr>
            <p:ph type="title"/>
          </p:nvPr>
        </p:nvSpPr>
        <p:spPr/>
        <p:txBody>
          <a:bodyPr/>
          <a:lstStyle/>
          <a:p>
            <a:r>
              <a:rPr lang="en-US" dirty="0"/>
              <a:t>Lucite Results</a:t>
            </a:r>
            <a:br>
              <a:rPr lang="en-US" dirty="0"/>
            </a:br>
            <a:r>
              <a:rPr lang="en-US" sz="2000" b="0" dirty="0"/>
              <a:t>Polymethyl Methacrylate </a:t>
            </a:r>
            <a:endParaRPr lang="en-US" b="0" dirty="0"/>
          </a:p>
        </p:txBody>
      </p:sp>
      <p:pic>
        <p:nvPicPr>
          <p:cNvPr id="1026" name="0C834FBC-A6EA-4FEF-8521-42AEEC012344" descr="IMG_0472.jpg">
            <a:extLst>
              <a:ext uri="{FF2B5EF4-FFF2-40B4-BE49-F238E27FC236}">
                <a16:creationId xmlns:a16="http://schemas.microsoft.com/office/drawing/2014/main" id="{7632619D-DFB6-9660-615F-AE40E4CFC46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48200" y="90749"/>
            <a:ext cx="3813044" cy="104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7C79941-216E-8797-63CD-4654E6EF840E}"/>
              </a:ext>
            </a:extLst>
          </p:cNvPr>
          <p:cNvSpPr txBox="1"/>
          <p:nvPr/>
        </p:nvSpPr>
        <p:spPr>
          <a:xfrm>
            <a:off x="188259" y="5438119"/>
            <a:ext cx="4589928" cy="430887"/>
          </a:xfrm>
          <a:prstGeom prst="rect">
            <a:avLst/>
          </a:prstGeom>
          <a:noFill/>
        </p:spPr>
        <p:txBody>
          <a:bodyPr wrap="square">
            <a:spAutoFit/>
          </a:bodyPr>
          <a:lstStyle/>
          <a:p>
            <a:r>
              <a:rPr lang="en-US" sz="1100" dirty="0" err="1"/>
              <a:t>Drozdowicz</a:t>
            </a:r>
            <a:r>
              <a:rPr lang="en-US" sz="1100" dirty="0"/>
              <a:t>, Krzysztof, et al. "Thermal neutron diffusion parameters for plexiglass." </a:t>
            </a:r>
            <a:r>
              <a:rPr lang="en-US" sz="1100" i="1" dirty="0"/>
              <a:t>Nuclear Instruments and Methods</a:t>
            </a:r>
            <a:r>
              <a:rPr lang="en-US" sz="1100" dirty="0"/>
              <a:t> 178.2-3 (1980): 513-516.</a:t>
            </a:r>
          </a:p>
        </p:txBody>
      </p:sp>
      <p:sp>
        <p:nvSpPr>
          <p:cNvPr id="16" name="TextBox 15">
            <a:extLst>
              <a:ext uri="{FF2B5EF4-FFF2-40B4-BE49-F238E27FC236}">
                <a16:creationId xmlns:a16="http://schemas.microsoft.com/office/drawing/2014/main" id="{A2AF5945-9631-799E-CC50-C6ACFA0950FF}"/>
              </a:ext>
            </a:extLst>
          </p:cNvPr>
          <p:cNvSpPr txBox="1"/>
          <p:nvPr/>
        </p:nvSpPr>
        <p:spPr>
          <a:xfrm>
            <a:off x="188259" y="5869006"/>
            <a:ext cx="4589928" cy="430887"/>
          </a:xfrm>
          <a:prstGeom prst="rect">
            <a:avLst/>
          </a:prstGeom>
          <a:noFill/>
        </p:spPr>
        <p:txBody>
          <a:bodyPr wrap="square">
            <a:spAutoFit/>
          </a:bodyPr>
          <a:lstStyle/>
          <a:p>
            <a:r>
              <a:rPr lang="en-US" sz="1100" dirty="0" err="1"/>
              <a:t>Krynicka</a:t>
            </a:r>
            <a:r>
              <a:rPr lang="en-US" sz="1100" dirty="0"/>
              <a:t>, </a:t>
            </a:r>
            <a:r>
              <a:rPr lang="en-US" sz="1100" dirty="0" err="1"/>
              <a:t>Ewa</a:t>
            </a:r>
            <a:r>
              <a:rPr lang="en-US" sz="1100" dirty="0"/>
              <a:t>, et al. </a:t>
            </a:r>
            <a:r>
              <a:rPr lang="en-US" sz="1100" i="1" dirty="0"/>
              <a:t>Nuclear Instruments and Methods in Physics Research Section B: Beam Interactions with Materials and Atoms</a:t>
            </a:r>
            <a:r>
              <a:rPr lang="en-US" sz="1100" dirty="0"/>
              <a:t> 251.1 (2006): 19-26.</a:t>
            </a:r>
          </a:p>
        </p:txBody>
      </p:sp>
      <p:pic>
        <p:nvPicPr>
          <p:cNvPr id="4" name="Picture 3" descr="Chart, scatter chart&#10;&#10;Description automatically generated">
            <a:extLst>
              <a:ext uri="{FF2B5EF4-FFF2-40B4-BE49-F238E27FC236}">
                <a16:creationId xmlns:a16="http://schemas.microsoft.com/office/drawing/2014/main" id="{F6AF5EE3-D84D-4B02-E6C2-F6B1C3519568}"/>
              </a:ext>
            </a:extLst>
          </p:cNvPr>
          <p:cNvPicPr>
            <a:picLocks noChangeAspect="1"/>
          </p:cNvPicPr>
          <p:nvPr/>
        </p:nvPicPr>
        <p:blipFill>
          <a:blip r:embed="rId3"/>
          <a:stretch>
            <a:fillRect/>
          </a:stretch>
        </p:blipFill>
        <p:spPr>
          <a:xfrm>
            <a:off x="4891490" y="2508682"/>
            <a:ext cx="4029037" cy="2495511"/>
          </a:xfrm>
          <a:prstGeom prst="rect">
            <a:avLst/>
          </a:prstGeom>
        </p:spPr>
      </p:pic>
      <p:pic>
        <p:nvPicPr>
          <p:cNvPr id="10" name="Picture 9" descr="Chart, scatter chart&#10;&#10;Description automatically generated">
            <a:extLst>
              <a:ext uri="{FF2B5EF4-FFF2-40B4-BE49-F238E27FC236}">
                <a16:creationId xmlns:a16="http://schemas.microsoft.com/office/drawing/2014/main" id="{9F4A5DF0-820E-476B-E60F-4EF2FC72CBFE}"/>
              </a:ext>
            </a:extLst>
          </p:cNvPr>
          <p:cNvPicPr>
            <a:picLocks noChangeAspect="1"/>
          </p:cNvPicPr>
          <p:nvPr/>
        </p:nvPicPr>
        <p:blipFill>
          <a:blip r:embed="rId4"/>
          <a:stretch>
            <a:fillRect/>
          </a:stretch>
        </p:blipFill>
        <p:spPr>
          <a:xfrm>
            <a:off x="125090" y="2508682"/>
            <a:ext cx="4446910" cy="2649931"/>
          </a:xfrm>
          <a:prstGeom prst="rect">
            <a:avLst/>
          </a:prstGeom>
        </p:spPr>
      </p:pic>
    </p:spTree>
    <p:extLst>
      <p:ext uri="{BB962C8B-B14F-4D97-AF65-F5344CB8AC3E}">
        <p14:creationId xmlns:p14="http://schemas.microsoft.com/office/powerpoint/2010/main" val="210448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0D6B-2486-4BEB-B32E-4B78E1A2368C}"/>
              </a:ext>
            </a:extLst>
          </p:cNvPr>
          <p:cNvSpPr>
            <a:spLocks noGrp="1"/>
          </p:cNvSpPr>
          <p:nvPr>
            <p:ph type="title"/>
          </p:nvPr>
        </p:nvSpPr>
        <p:spPr/>
        <p:txBody>
          <a:bodyPr/>
          <a:lstStyle/>
          <a:p>
            <a:r>
              <a:rPr lang="en-US" dirty="0"/>
              <a:t>Planned Experiments &amp; Timeline</a:t>
            </a:r>
          </a:p>
        </p:txBody>
      </p:sp>
      <p:sp>
        <p:nvSpPr>
          <p:cNvPr id="4" name="Content Placeholder 2">
            <a:extLst>
              <a:ext uri="{FF2B5EF4-FFF2-40B4-BE49-F238E27FC236}">
                <a16:creationId xmlns:a16="http://schemas.microsoft.com/office/drawing/2014/main" id="{CEBDF47B-88FA-483D-9EF1-04967D56B0EA}"/>
              </a:ext>
            </a:extLst>
          </p:cNvPr>
          <p:cNvSpPr txBox="1">
            <a:spLocks/>
          </p:cNvSpPr>
          <p:nvPr/>
        </p:nvSpPr>
        <p:spPr>
          <a:xfrm>
            <a:off x="276668" y="1808481"/>
            <a:ext cx="4901417" cy="4373880"/>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342900" indent="-342900"/>
            <a:r>
              <a:rPr lang="en-US" sz="2000" dirty="0">
                <a:solidFill>
                  <a:srgbClr val="000000"/>
                </a:solidFill>
                <a:latin typeface="+mn-lt"/>
              </a:rPr>
              <a:t>2022/2023: </a:t>
            </a:r>
          </a:p>
          <a:p>
            <a:pPr marL="685800" lvl="1" indent="-342900"/>
            <a:r>
              <a:rPr lang="en-US" sz="1600" dirty="0">
                <a:solidFill>
                  <a:srgbClr val="000000"/>
                </a:solidFill>
                <a:latin typeface="+mn-lt"/>
              </a:rPr>
              <a:t>Benchmark evaluation</a:t>
            </a:r>
          </a:p>
          <a:p>
            <a:pPr marL="685800" lvl="1" indent="-342900"/>
            <a:r>
              <a:rPr lang="en-US" sz="1600" dirty="0">
                <a:solidFill>
                  <a:srgbClr val="000000"/>
                </a:solidFill>
                <a:latin typeface="+mn-lt"/>
              </a:rPr>
              <a:t>Measurements with other moderators</a:t>
            </a:r>
          </a:p>
          <a:p>
            <a:pPr marL="342900" indent="-342900"/>
            <a:r>
              <a:rPr lang="en-US" sz="2000" dirty="0">
                <a:solidFill>
                  <a:srgbClr val="000000"/>
                </a:solidFill>
                <a:latin typeface="+mn-lt"/>
              </a:rPr>
              <a:t>Benchmark uncertainty quantification especially missing mass spectrometry</a:t>
            </a:r>
          </a:p>
          <a:p>
            <a:pPr marL="342900" indent="-342900"/>
            <a:r>
              <a:rPr lang="en-US" sz="2000" dirty="0">
                <a:solidFill>
                  <a:srgbClr val="000000"/>
                </a:solidFill>
                <a:latin typeface="+mn-lt"/>
              </a:rPr>
              <a:t>October 2023: Benchmark submission to ICSBEP</a:t>
            </a:r>
          </a:p>
          <a:p>
            <a:pPr marL="342900" indent="-342900"/>
            <a:r>
              <a:rPr lang="en-US" sz="2000" dirty="0">
                <a:solidFill>
                  <a:srgbClr val="000000"/>
                </a:solidFill>
                <a:latin typeface="+mn-lt"/>
              </a:rPr>
              <a:t>2023 moderators:</a:t>
            </a:r>
          </a:p>
          <a:p>
            <a:pPr marL="685800" lvl="1" indent="-342900"/>
            <a:r>
              <a:rPr lang="en-US" sz="1600" dirty="0">
                <a:solidFill>
                  <a:srgbClr val="000000"/>
                </a:solidFill>
                <a:latin typeface="+mn-lt"/>
              </a:rPr>
              <a:t>Light water, heavy water, motor oil</a:t>
            </a:r>
          </a:p>
          <a:p>
            <a:pPr marL="342900" indent="-342900"/>
            <a:r>
              <a:rPr lang="en-US" sz="2000" dirty="0">
                <a:solidFill>
                  <a:srgbClr val="000000"/>
                </a:solidFill>
                <a:latin typeface="+mn-lt"/>
              </a:rPr>
              <a:t>2024 moderators:</a:t>
            </a:r>
          </a:p>
          <a:p>
            <a:pPr marL="685800" lvl="1" indent="-342900"/>
            <a:r>
              <a:rPr lang="en-US" sz="1600" dirty="0">
                <a:solidFill>
                  <a:srgbClr val="000000"/>
                </a:solidFill>
                <a:latin typeface="+mn-lt"/>
              </a:rPr>
              <a:t>Beryllium, other plastics</a:t>
            </a:r>
          </a:p>
        </p:txBody>
      </p:sp>
      <p:sp>
        <p:nvSpPr>
          <p:cNvPr id="5" name="Content Placeholder 2">
            <a:extLst>
              <a:ext uri="{FF2B5EF4-FFF2-40B4-BE49-F238E27FC236}">
                <a16:creationId xmlns:a16="http://schemas.microsoft.com/office/drawing/2014/main" id="{D0CDA6C2-5AF0-4132-92FD-B1A5D4C8473C}"/>
              </a:ext>
            </a:extLst>
          </p:cNvPr>
          <p:cNvSpPr txBox="1">
            <a:spLocks/>
          </p:cNvSpPr>
          <p:nvPr/>
        </p:nvSpPr>
        <p:spPr>
          <a:xfrm>
            <a:off x="5546393" y="4977185"/>
            <a:ext cx="3115640" cy="370596"/>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57150" indent="0">
              <a:buNone/>
            </a:pPr>
            <a:r>
              <a:rPr lang="en-US" sz="1600" dirty="0">
                <a:solidFill>
                  <a:srgbClr val="000000"/>
                </a:solidFill>
                <a:latin typeface="+mn-lt"/>
              </a:rPr>
              <a:t>Figure: Measurement with HDPE.</a:t>
            </a:r>
          </a:p>
        </p:txBody>
      </p:sp>
      <p:pic>
        <p:nvPicPr>
          <p:cNvPr id="6" name="Picture 5">
            <a:extLst>
              <a:ext uri="{FF2B5EF4-FFF2-40B4-BE49-F238E27FC236}">
                <a16:creationId xmlns:a16="http://schemas.microsoft.com/office/drawing/2014/main" id="{5F9DF37D-6934-4E85-81C2-DD8B87FA5FA9}"/>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341094" y="2626360"/>
            <a:ext cx="3526238" cy="2350825"/>
          </a:xfrm>
          <a:prstGeom prst="rect">
            <a:avLst/>
          </a:prstGeom>
          <a:noFill/>
          <a:ln>
            <a:noFill/>
          </a:ln>
        </p:spPr>
      </p:pic>
    </p:spTree>
    <p:extLst>
      <p:ext uri="{BB962C8B-B14F-4D97-AF65-F5344CB8AC3E}">
        <p14:creationId xmlns:p14="http://schemas.microsoft.com/office/powerpoint/2010/main" val="311271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4FD3-8F2D-4EA4-8306-3E52C201A8EA}"/>
              </a:ext>
            </a:extLst>
          </p:cNvPr>
          <p:cNvSpPr>
            <a:spLocks noGrp="1"/>
          </p:cNvSpPr>
          <p:nvPr>
            <p:ph type="title"/>
          </p:nvPr>
        </p:nvSpPr>
        <p:spPr/>
        <p:txBody>
          <a:bodyPr/>
          <a:lstStyle/>
          <a:p>
            <a:r>
              <a:rPr lang="en-US" dirty="0"/>
              <a:t>Questions, Comments, Discussion</a:t>
            </a:r>
          </a:p>
        </p:txBody>
      </p:sp>
      <p:sp>
        <p:nvSpPr>
          <p:cNvPr id="3" name="Content Placeholder 2">
            <a:extLst>
              <a:ext uri="{FF2B5EF4-FFF2-40B4-BE49-F238E27FC236}">
                <a16:creationId xmlns:a16="http://schemas.microsoft.com/office/drawing/2014/main" id="{5A0BAEC5-05F0-4E6D-80B0-A61A50D583BE}"/>
              </a:ext>
            </a:extLst>
          </p:cNvPr>
          <p:cNvSpPr txBox="1">
            <a:spLocks/>
          </p:cNvSpPr>
          <p:nvPr/>
        </p:nvSpPr>
        <p:spPr>
          <a:xfrm>
            <a:off x="199951" y="1714452"/>
            <a:ext cx="8744097" cy="4033206"/>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b="1" dirty="0">
                <a:latin typeface="+mn-lt"/>
              </a:rPr>
              <a:t>References:</a:t>
            </a:r>
          </a:p>
          <a:p>
            <a:pPr lvl="1" defTabSz="914400"/>
            <a:r>
              <a:rPr lang="en-US" sz="1800" dirty="0">
                <a:effectLst/>
                <a:latin typeface="+mn-lt"/>
                <a:ea typeface="Times New Roman" panose="02020603050405020304" pitchFamily="18" charset="0"/>
              </a:rPr>
              <a:t>G. von </a:t>
            </a:r>
            <a:r>
              <a:rPr lang="en-US" sz="1800" dirty="0" err="1">
                <a:effectLst/>
                <a:latin typeface="+mn-lt"/>
                <a:ea typeface="Times New Roman" panose="02020603050405020304" pitchFamily="18" charset="0"/>
              </a:rPr>
              <a:t>Dardel</a:t>
            </a:r>
            <a:r>
              <a:rPr lang="en-US" sz="1800" dirty="0">
                <a:effectLst/>
                <a:latin typeface="+mn-lt"/>
                <a:ea typeface="Times New Roman" panose="02020603050405020304" pitchFamily="18" charset="0"/>
              </a:rPr>
              <a:t> and N. G. </a:t>
            </a:r>
            <a:r>
              <a:rPr lang="en-US" sz="1800" dirty="0" err="1">
                <a:effectLst/>
                <a:latin typeface="+mn-lt"/>
                <a:ea typeface="Times New Roman" panose="02020603050405020304" pitchFamily="18" charset="0"/>
              </a:rPr>
              <a:t>Sjostrand</a:t>
            </a:r>
            <a:r>
              <a:rPr lang="en-US" sz="1800" dirty="0">
                <a:effectLst/>
                <a:latin typeface="+mn-lt"/>
                <a:ea typeface="Times New Roman" panose="02020603050405020304" pitchFamily="18" charset="0"/>
              </a:rPr>
              <a:t>, "Diffusion Parameters of Thermal Neutrons in Water," Physical Review, vol. 96, no. 5, pp. 1245-1249, 1954. </a:t>
            </a:r>
          </a:p>
          <a:p>
            <a:pPr lvl="1" defTabSz="914400"/>
            <a:r>
              <a:rPr lang="en-US" sz="1800" dirty="0">
                <a:effectLst/>
                <a:latin typeface="+mn-lt"/>
                <a:ea typeface="Times New Roman" panose="02020603050405020304" pitchFamily="18" charset="0"/>
              </a:rPr>
              <a:t>J. Holmes, M. Zerkle and D. Heinrichs, "Benchmarking a first-principles thermal neutron scattering law for water ice with a diffusion experiment," </a:t>
            </a:r>
            <a:r>
              <a:rPr lang="en-US" sz="1800" i="1" dirty="0">
                <a:effectLst/>
                <a:latin typeface="+mn-lt"/>
                <a:ea typeface="Times New Roman" panose="02020603050405020304" pitchFamily="18" charset="0"/>
              </a:rPr>
              <a:t>EPJ Web of Conferences, </a:t>
            </a:r>
            <a:r>
              <a:rPr lang="en-US" sz="1800" dirty="0">
                <a:effectLst/>
                <a:latin typeface="+mn-lt"/>
                <a:ea typeface="Times New Roman" panose="02020603050405020304" pitchFamily="18" charset="0"/>
              </a:rPr>
              <a:t>vol. 146, p. 13004, 2017. </a:t>
            </a:r>
            <a:endParaRPr lang="en-US" sz="1800" b="1" dirty="0">
              <a:effectLst/>
              <a:latin typeface="+mn-lt"/>
              <a:ea typeface="Times New Roman" panose="02020603050405020304" pitchFamily="18" charset="0"/>
            </a:endParaRPr>
          </a:p>
          <a:p>
            <a:pPr lvl="1" algn="just" defTabSz="914400"/>
            <a:r>
              <a:rPr lang="en-US" sz="1800" dirty="0">
                <a:effectLst/>
                <a:latin typeface="+mn-lt"/>
                <a:ea typeface="Times New Roman" panose="02020603050405020304" pitchFamily="18" charset="0"/>
              </a:rPr>
              <a:t>J. Holmes, M. Zerkle and A. </a:t>
            </a:r>
            <a:r>
              <a:rPr lang="en-US" sz="1800" dirty="0" err="1">
                <a:effectLst/>
                <a:latin typeface="+mn-lt"/>
                <a:ea typeface="Times New Roman" panose="02020603050405020304" pitchFamily="18" charset="0"/>
              </a:rPr>
              <a:t>Hawari</a:t>
            </a:r>
            <a:r>
              <a:rPr lang="en-US" sz="1800" dirty="0">
                <a:effectLst/>
                <a:latin typeface="+mn-lt"/>
                <a:ea typeface="Times New Roman" panose="02020603050405020304" pitchFamily="18" charset="0"/>
              </a:rPr>
              <a:t>, "Validation of Thermal Scattering Laws for Light Water at Elevated Temperatures with Diffusion Experiments," in </a:t>
            </a:r>
            <a:r>
              <a:rPr lang="en-US" sz="1800" i="1" dirty="0">
                <a:effectLst/>
                <a:latin typeface="+mn-lt"/>
                <a:ea typeface="Times New Roman" panose="02020603050405020304" pitchFamily="18" charset="0"/>
              </a:rPr>
              <a:t>PHYSOR 2020: Transition to a Scalable Nuclear Future</a:t>
            </a:r>
            <a:r>
              <a:rPr lang="en-US" sz="1800" dirty="0">
                <a:effectLst/>
                <a:latin typeface="+mn-lt"/>
                <a:ea typeface="Times New Roman" panose="02020603050405020304" pitchFamily="18" charset="0"/>
              </a:rPr>
              <a:t>, Cambridge, United Kingdom, 2020.</a:t>
            </a:r>
          </a:p>
          <a:p>
            <a:pPr lvl="1" defTabSz="914400"/>
            <a:r>
              <a:rPr lang="en-US" sz="1800" dirty="0">
                <a:effectLst/>
                <a:latin typeface="+mn-lt"/>
                <a:ea typeface="Times New Roman" panose="02020603050405020304" pitchFamily="18" charset="0"/>
              </a:rPr>
              <a:t>D. Siefman, E. Heckmaier, W. </a:t>
            </a:r>
            <a:r>
              <a:rPr lang="en-US" sz="1800" dirty="0" err="1">
                <a:effectLst/>
                <a:latin typeface="+mn-lt"/>
                <a:ea typeface="Times New Roman" panose="02020603050405020304" pitchFamily="18" charset="0"/>
              </a:rPr>
              <a:t>Zwyiec</a:t>
            </a:r>
            <a:r>
              <a:rPr lang="en-US" sz="1800" dirty="0">
                <a:effectLst/>
                <a:latin typeface="+mn-lt"/>
                <a:ea typeface="Times New Roman" panose="02020603050405020304" pitchFamily="18" charset="0"/>
              </a:rPr>
              <a:t>, D. Heinrichs, “IER-501 CED-1: Preliminary Design of a New </a:t>
            </a:r>
            <a:r>
              <a:rPr lang="en-US" sz="1800" u="sng" dirty="0">
                <a:effectLst/>
                <a:latin typeface="+mn-lt"/>
                <a:ea typeface="Times New Roman" panose="02020603050405020304" pitchFamily="18" charset="0"/>
              </a:rPr>
              <a:t>P</a:t>
            </a:r>
            <a:r>
              <a:rPr lang="en-US" sz="1800" dirty="0">
                <a:effectLst/>
                <a:latin typeface="+mn-lt"/>
                <a:ea typeface="Times New Roman" panose="02020603050405020304" pitchFamily="18" charset="0"/>
              </a:rPr>
              <a:t>ulsed-</a:t>
            </a:r>
            <a:r>
              <a:rPr lang="en-US" sz="1800" u="sng" dirty="0">
                <a:effectLst/>
                <a:latin typeface="+mn-lt"/>
                <a:ea typeface="Times New Roman" panose="02020603050405020304" pitchFamily="18" charset="0"/>
              </a:rPr>
              <a:t>N</a:t>
            </a:r>
            <a:r>
              <a:rPr lang="en-US" sz="1800" dirty="0">
                <a:effectLst/>
                <a:latin typeface="+mn-lt"/>
                <a:ea typeface="Times New Roman" panose="02020603050405020304" pitchFamily="18" charset="0"/>
              </a:rPr>
              <a:t>eutron </a:t>
            </a:r>
            <a:r>
              <a:rPr lang="en-US" sz="1800" u="sng" dirty="0">
                <a:effectLst/>
                <a:latin typeface="+mn-lt"/>
                <a:ea typeface="Times New Roman" panose="02020603050405020304" pitchFamily="18" charset="0"/>
              </a:rPr>
              <a:t>D</a:t>
            </a:r>
            <a:r>
              <a:rPr lang="en-US" sz="1800" dirty="0">
                <a:effectLst/>
                <a:latin typeface="+mn-lt"/>
                <a:ea typeface="Times New Roman" panose="02020603050405020304" pitchFamily="18" charset="0"/>
              </a:rPr>
              <a:t>ie-­</a:t>
            </a:r>
            <a:r>
              <a:rPr lang="en-US" sz="1800" u="sng" dirty="0">
                <a:effectLst/>
                <a:latin typeface="+mn-lt"/>
                <a:ea typeface="Times New Roman" panose="02020603050405020304" pitchFamily="18" charset="0"/>
              </a:rPr>
              <a:t>A</a:t>
            </a:r>
            <a:r>
              <a:rPr lang="en-US" sz="1800" dirty="0">
                <a:effectLst/>
                <a:latin typeface="+mn-lt"/>
                <a:ea typeface="Times New Roman" panose="02020603050405020304" pitchFamily="18" charset="0"/>
              </a:rPr>
              <a:t>way Experimental Testbed for Thermal Scattering Law Benchmarks (PNDA),” </a:t>
            </a:r>
            <a:r>
              <a:rPr lang="en-US" sz="1800" i="1" dirty="0">
                <a:effectLst/>
                <a:latin typeface="+mn-lt"/>
                <a:ea typeface="Times New Roman" panose="02020603050405020304" pitchFamily="18" charset="0"/>
              </a:rPr>
              <a:t>Lawrence Livermore National Laboratory</a:t>
            </a:r>
            <a:r>
              <a:rPr lang="en-US" sz="1800" dirty="0">
                <a:effectLst/>
                <a:latin typeface="+mn-lt"/>
                <a:ea typeface="Times New Roman" panose="02020603050405020304" pitchFamily="18" charset="0"/>
              </a:rPr>
              <a:t>, LLNL-TR-820718, 2021</a:t>
            </a:r>
          </a:p>
          <a:p>
            <a:pPr lvl="1" defTabSz="914400"/>
            <a:endParaRPr lang="en-US" sz="1800" b="1" dirty="0">
              <a:latin typeface="+mn-lt"/>
              <a:ea typeface="Times New Roman" panose="02020603050405020304" pitchFamily="18" charset="0"/>
            </a:endParaRPr>
          </a:p>
          <a:p>
            <a:pPr lvl="1" defTabSz="914400"/>
            <a:endParaRPr lang="en-US" dirty="0">
              <a:latin typeface="+mn-lt"/>
            </a:endParaRPr>
          </a:p>
          <a:p>
            <a:pPr lvl="1" defTabSz="914400"/>
            <a:endParaRPr lang="en-US" dirty="0">
              <a:latin typeface="+mn-lt"/>
            </a:endParaRPr>
          </a:p>
          <a:p>
            <a:pPr marL="57150" indent="0" defTabSz="914400">
              <a:buNone/>
            </a:pPr>
            <a:endParaRPr lang="en-US" sz="2100" dirty="0">
              <a:latin typeface="+mn-lt"/>
            </a:endParaRPr>
          </a:p>
          <a:p>
            <a:pPr defTabSz="914400"/>
            <a:endParaRPr lang="en-US" dirty="0">
              <a:latin typeface="+mn-lt"/>
            </a:endParaRPr>
          </a:p>
        </p:txBody>
      </p:sp>
    </p:spTree>
    <p:extLst>
      <p:ext uri="{BB962C8B-B14F-4D97-AF65-F5344CB8AC3E}">
        <p14:creationId xmlns:p14="http://schemas.microsoft.com/office/powerpoint/2010/main" val="109033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4527171"/>
            <a:ext cx="4399351" cy="1569660"/>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20A9-2113-4FC1-B490-D835E62D8346}"/>
              </a:ext>
            </a:extLst>
          </p:cNvPr>
          <p:cNvSpPr>
            <a:spLocks noGrp="1"/>
          </p:cNvSpPr>
          <p:nvPr>
            <p:ph type="title"/>
          </p:nvPr>
        </p:nvSpPr>
        <p:spPr/>
        <p:txBody>
          <a:bodyPr/>
          <a:lstStyle/>
          <a:p>
            <a:r>
              <a:rPr lang="en-US" dirty="0"/>
              <a:t>Interpretation of Results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ED7FE09-6F3D-4119-B634-4760042FA990}"/>
                  </a:ext>
                </a:extLst>
              </p:cNvPr>
              <p:cNvSpPr txBox="1"/>
              <p:nvPr/>
            </p:nvSpPr>
            <p:spPr>
              <a:xfrm>
                <a:off x="0" y="4755482"/>
                <a:ext cx="4610420"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𝜙</m:t>
                          </m:r>
                        </m:e>
                        <m:sub>
                          <m:r>
                            <a:rPr lang="en-US" i="1">
                              <a:solidFill>
                                <a:schemeClr val="tx1"/>
                              </a:solidFill>
                              <a:latin typeface="Cambria Math" panose="02040503050406030204" pitchFamily="18" charset="0"/>
                            </a:rPr>
                            <m:t>𝑓𝑖𝑡</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𝜙</m:t>
                          </m:r>
                        </m:e>
                        <m:sub>
                          <m:r>
                            <a:rPr lang="en-US" i="0">
                              <a:solidFill>
                                <a:schemeClr val="tx1"/>
                              </a:solidFill>
                              <a:latin typeface="Cambria Math" panose="02040503050406030204" pitchFamily="18" charset="0"/>
                            </a:rPr>
                            <m:t>0</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exp</m:t>
                          </m:r>
                        </m:fName>
                        <m:e>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𝑡</m:t>
                              </m:r>
                            </m:e>
                          </m:d>
                        </m:e>
                      </m:func>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0ED7FE09-6F3D-4119-B634-4760042FA990}"/>
                  </a:ext>
                </a:extLst>
              </p:cNvPr>
              <p:cNvSpPr txBox="1">
                <a:spLocks noRot="1" noChangeAspect="1" noMove="1" noResize="1" noEditPoints="1" noAdjustHandles="1" noChangeArrowheads="1" noChangeShapeType="1" noTextEdit="1"/>
              </p:cNvSpPr>
              <p:nvPr/>
            </p:nvSpPr>
            <p:spPr>
              <a:xfrm>
                <a:off x="0" y="4755482"/>
                <a:ext cx="4610420" cy="391582"/>
              </a:xfrm>
              <a:prstGeom prst="rect">
                <a:avLst/>
              </a:prstGeom>
              <a:blipFill>
                <a:blip r:embed="rId2"/>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D1C8F2-9DCD-4211-A639-5365B5687D33}"/>
                  </a:ext>
                </a:extLst>
              </p:cNvPr>
              <p:cNvSpPr txBox="1"/>
              <p:nvPr/>
            </p:nvSpPr>
            <p:spPr>
              <a:xfrm>
                <a:off x="-163926" y="5297509"/>
                <a:ext cx="4691102" cy="8914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𝜒</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nary>
                        <m:naryPr>
                          <m:chr m:val="∑"/>
                          <m:limLoc m:val="subSup"/>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sub>
                        <m:sup/>
                        <m:e>
                          <m:f>
                            <m:fPr>
                              <m:ctrlPr>
                                <a:rPr lang="en-US" b="0" i="1" smtClean="0">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𝜙</m:t>
                                          </m:r>
                                        </m:e>
                                        <m:sub>
                                          <m:r>
                                            <a:rPr lang="en-US" b="0" i="1" smtClean="0">
                                              <a:solidFill>
                                                <a:schemeClr val="tx1"/>
                                              </a:solidFill>
                                              <a:latin typeface="Cambria Math" panose="02040503050406030204" pitchFamily="18" charset="0"/>
                                            </a:rPr>
                                            <m:t>𝑑𝑎𝑡𝑎</m:t>
                                          </m:r>
                                        </m:sub>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e>
                                          </m:d>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𝜙</m:t>
                                          </m:r>
                                        </m:e>
                                        <m:sub>
                                          <m:r>
                                            <a:rPr lang="en-US" i="1">
                                              <a:solidFill>
                                                <a:schemeClr val="tx1"/>
                                              </a:solidFill>
                                              <a:latin typeface="Cambria Math" panose="02040503050406030204" pitchFamily="18" charset="0"/>
                                            </a:rPr>
                                            <m:t>𝑓𝑖𝑡</m:t>
                                          </m:r>
                                        </m:sub>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e>
                                          </m:d>
                                        </m:sup>
                                      </m:sSubSup>
                                    </m:e>
                                  </m:d>
                                </m:e>
                                <m:sup>
                                  <m:r>
                                    <a:rPr lang="en-US" i="0">
                                      <a:solidFill>
                                        <a:schemeClr val="tx1"/>
                                      </a:solidFill>
                                      <a:latin typeface="Cambria Math" panose="02040503050406030204" pitchFamily="18" charset="0"/>
                                    </a:rPr>
                                    <m:t>2</m:t>
                                  </m:r>
                                </m:sup>
                              </m:sSup>
                            </m:num>
                            <m:den>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𝜎</m:t>
                                  </m:r>
                                </m:e>
                                <m:sub>
                                  <m:r>
                                    <a:rPr lang="en-US" b="0" i="1" smtClean="0">
                                      <a:solidFill>
                                        <a:schemeClr val="tx1"/>
                                      </a:solidFill>
                                      <a:latin typeface="Cambria Math" panose="02040503050406030204" pitchFamily="18" charset="0"/>
                                    </a:rPr>
                                    <m:t>𝑑𝑎𝑡𝑎</m:t>
                                  </m:r>
                                </m:sub>
                                <m:sup>
                                  <m:r>
                                    <a:rPr lang="en-US" b="0" i="1" smtClean="0">
                                      <a:solidFill>
                                        <a:schemeClr val="tx1"/>
                                      </a:solidFill>
                                      <a:latin typeface="Cambria Math" panose="02040503050406030204" pitchFamily="18" charset="0"/>
                                    </a:rPr>
                                    <m:t>2</m:t>
                                  </m:r>
                                </m:sup>
                              </m:sSubSup>
                            </m:den>
                          </m:f>
                          <m:r>
                            <a:rPr lang="en-US" i="0">
                              <a:solidFill>
                                <a:schemeClr val="tx1"/>
                              </a:solidFill>
                              <a:latin typeface="Cambria Math" panose="02040503050406030204" pitchFamily="18" charset="0"/>
                            </a:rPr>
                            <m:t> </m:t>
                          </m:r>
                        </m:e>
                      </m:nary>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70D1C8F2-9DCD-4211-A639-5365B5687D33}"/>
                  </a:ext>
                </a:extLst>
              </p:cNvPr>
              <p:cNvSpPr txBox="1">
                <a:spLocks noRot="1" noChangeAspect="1" noMove="1" noResize="1" noEditPoints="1" noAdjustHandles="1" noChangeArrowheads="1" noChangeShapeType="1" noTextEdit="1"/>
              </p:cNvSpPr>
              <p:nvPr/>
            </p:nvSpPr>
            <p:spPr>
              <a:xfrm>
                <a:off x="-163926" y="5297509"/>
                <a:ext cx="4691102" cy="891462"/>
              </a:xfrm>
              <a:prstGeom prst="rect">
                <a:avLst/>
              </a:prstGeom>
              <a:blipFill>
                <a:blip r:embed="rId3"/>
                <a:stretch>
                  <a:fillRect/>
                </a:stretch>
              </a:blipFill>
            </p:spPr>
            <p:txBody>
              <a:bodyPr/>
              <a:lstStyle/>
              <a:p>
                <a:r>
                  <a:rPr lang="en-US">
                    <a:noFill/>
                  </a:rPr>
                  <a:t> </a:t>
                </a:r>
              </a:p>
            </p:txBody>
          </p:sp>
        </mc:Fallback>
      </mc:AlternateContent>
      <p:sp>
        <p:nvSpPr>
          <p:cNvPr id="18" name="Content Placeholder 2">
            <a:extLst>
              <a:ext uri="{FF2B5EF4-FFF2-40B4-BE49-F238E27FC236}">
                <a16:creationId xmlns:a16="http://schemas.microsoft.com/office/drawing/2014/main" id="{5F11D7F4-9E31-4C57-A167-486E95B5927D}"/>
              </a:ext>
            </a:extLst>
          </p:cNvPr>
          <p:cNvSpPr txBox="1">
            <a:spLocks/>
          </p:cNvSpPr>
          <p:nvPr/>
        </p:nvSpPr>
        <p:spPr>
          <a:xfrm>
            <a:off x="295210" y="1485397"/>
            <a:ext cx="4344971" cy="3048184"/>
          </a:xfrm>
          <a:prstGeom prst="rect">
            <a:avLst/>
          </a:prstGeom>
        </p:spPr>
        <p:txBody>
          <a:bodyPr>
            <a:normAutofit lnSpcReduction="10000"/>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Need to select data to include in the fit</a:t>
            </a:r>
          </a:p>
          <a:p>
            <a:pPr defTabSz="914400"/>
            <a:r>
              <a:rPr lang="en-US" dirty="0"/>
              <a:t>Too early data:</a:t>
            </a:r>
          </a:p>
          <a:p>
            <a:pPr lvl="1" defTabSz="914400"/>
            <a:r>
              <a:rPr lang="en-US" dirty="0"/>
              <a:t>Flux is not fully thermalized or in fundamental spatial mode</a:t>
            </a:r>
          </a:p>
          <a:p>
            <a:pPr defTabSz="914400"/>
            <a:r>
              <a:rPr lang="en-US" dirty="0"/>
              <a:t>Too late data:</a:t>
            </a:r>
          </a:p>
          <a:p>
            <a:pPr lvl="1" defTabSz="914400"/>
            <a:r>
              <a:rPr lang="en-US" dirty="0"/>
              <a:t>Noisy (room return) and larger  uncertainty in α</a:t>
            </a:r>
          </a:p>
        </p:txBody>
      </p:sp>
      <p:grpSp>
        <p:nvGrpSpPr>
          <p:cNvPr id="40" name="Group 39">
            <a:extLst>
              <a:ext uri="{FF2B5EF4-FFF2-40B4-BE49-F238E27FC236}">
                <a16:creationId xmlns:a16="http://schemas.microsoft.com/office/drawing/2014/main" id="{A6BE7FF1-30B9-4C09-A36D-7CB38F930C41}"/>
              </a:ext>
            </a:extLst>
          </p:cNvPr>
          <p:cNvGrpSpPr/>
          <p:nvPr/>
        </p:nvGrpSpPr>
        <p:grpSpPr>
          <a:xfrm>
            <a:off x="4905630" y="2273968"/>
            <a:ext cx="3995041" cy="3023541"/>
            <a:chOff x="4944050" y="1567037"/>
            <a:chExt cx="3995041" cy="3023541"/>
          </a:xfrm>
        </p:grpSpPr>
        <p:graphicFrame>
          <p:nvGraphicFramePr>
            <p:cNvPr id="23" name="Chart 22">
              <a:extLst>
                <a:ext uri="{FF2B5EF4-FFF2-40B4-BE49-F238E27FC236}">
                  <a16:creationId xmlns:a16="http://schemas.microsoft.com/office/drawing/2014/main" id="{08897ED4-92F4-4F87-B732-39044F42D09E}"/>
                </a:ext>
              </a:extLst>
            </p:cNvPr>
            <p:cNvGraphicFramePr>
              <a:graphicFrameLocks/>
            </p:cNvGraphicFramePr>
            <p:nvPr>
              <p:extLst>
                <p:ext uri="{D42A27DB-BD31-4B8C-83A1-F6EECF244321}">
                  <p14:modId xmlns:p14="http://schemas.microsoft.com/office/powerpoint/2010/main" val="1147491116"/>
                </p:ext>
              </p:extLst>
            </p:nvPr>
          </p:nvGraphicFramePr>
          <p:xfrm>
            <a:off x="4944050" y="1567037"/>
            <a:ext cx="3836255" cy="2561876"/>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Arrow Connector 13">
              <a:extLst>
                <a:ext uri="{FF2B5EF4-FFF2-40B4-BE49-F238E27FC236}">
                  <a16:creationId xmlns:a16="http://schemas.microsoft.com/office/drawing/2014/main" id="{29F2B667-DDC2-424F-872C-9A9EEE2EC693}"/>
                </a:ext>
              </a:extLst>
            </p:cNvPr>
            <p:cNvCxnSpPr/>
            <p:nvPr/>
          </p:nvCxnSpPr>
          <p:spPr>
            <a:xfrm>
              <a:off x="5048410" y="3393459"/>
              <a:ext cx="607039" cy="0"/>
            </a:xfrm>
            <a:prstGeom prst="straightConnector1">
              <a:avLst/>
            </a:prstGeom>
            <a:ln w="28575"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18EF4D54-30EF-4C18-B672-56C7F650EAF6}"/>
                </a:ext>
              </a:extLst>
            </p:cNvPr>
            <p:cNvSpPr txBox="1"/>
            <p:nvPr/>
          </p:nvSpPr>
          <p:spPr>
            <a:xfrm>
              <a:off x="5025359" y="2741155"/>
              <a:ext cx="630090" cy="600164"/>
            </a:xfrm>
            <a:prstGeom prst="rect">
              <a:avLst/>
            </a:prstGeom>
            <a:noFill/>
          </p:spPr>
          <p:txBody>
            <a:bodyPr wrap="square" rtlCol="0">
              <a:spAutoFit/>
            </a:bodyPr>
            <a:lstStyle/>
            <a:p>
              <a:pPr algn="ctr"/>
              <a:r>
                <a:rPr lang="en-US" sz="1100" dirty="0"/>
                <a:t>Fixed Delay Time</a:t>
              </a:r>
            </a:p>
          </p:txBody>
        </p:sp>
        <p:sp>
          <p:nvSpPr>
            <p:cNvPr id="29" name="TextBox 28">
              <a:extLst>
                <a:ext uri="{FF2B5EF4-FFF2-40B4-BE49-F238E27FC236}">
                  <a16:creationId xmlns:a16="http://schemas.microsoft.com/office/drawing/2014/main" id="{D295AC22-DB68-4637-9F97-1C72FF63379C}"/>
                </a:ext>
              </a:extLst>
            </p:cNvPr>
            <p:cNvSpPr txBox="1"/>
            <p:nvPr/>
          </p:nvSpPr>
          <p:spPr>
            <a:xfrm>
              <a:off x="5351929" y="3997013"/>
              <a:ext cx="630090" cy="307777"/>
            </a:xfrm>
            <a:prstGeom prst="rect">
              <a:avLst/>
            </a:prstGeom>
            <a:noFill/>
          </p:spPr>
          <p:txBody>
            <a:bodyPr wrap="square" rtlCol="0">
              <a:spAutoFit/>
            </a:bodyPr>
            <a:lstStyle/>
            <a:p>
              <a:pPr algn="ctr"/>
              <a:r>
                <a:rPr lang="en-US" sz="1400" dirty="0"/>
                <a:t>0</a:t>
              </a:r>
            </a:p>
          </p:txBody>
        </p:sp>
        <p:sp>
          <p:nvSpPr>
            <p:cNvPr id="30" name="TextBox 29">
              <a:extLst>
                <a:ext uri="{FF2B5EF4-FFF2-40B4-BE49-F238E27FC236}">
                  <a16:creationId xmlns:a16="http://schemas.microsoft.com/office/drawing/2014/main" id="{5FF83308-A614-42E9-9474-662670D703B4}"/>
                </a:ext>
              </a:extLst>
            </p:cNvPr>
            <p:cNvSpPr txBox="1"/>
            <p:nvPr/>
          </p:nvSpPr>
          <p:spPr>
            <a:xfrm>
              <a:off x="8309001" y="3975024"/>
              <a:ext cx="630090" cy="307777"/>
            </a:xfrm>
            <a:prstGeom prst="rect">
              <a:avLst/>
            </a:prstGeom>
            <a:noFill/>
          </p:spPr>
          <p:txBody>
            <a:bodyPr wrap="square" rtlCol="0">
              <a:spAutoFit/>
            </a:bodyPr>
            <a:lstStyle/>
            <a:p>
              <a:pPr algn="ctr"/>
              <a:r>
                <a:rPr lang="en-US" sz="1400" dirty="0"/>
                <a:t>t</a:t>
              </a:r>
            </a:p>
          </p:txBody>
        </p:sp>
        <p:sp>
          <p:nvSpPr>
            <p:cNvPr id="31" name="TextBox 30">
              <a:extLst>
                <a:ext uri="{FF2B5EF4-FFF2-40B4-BE49-F238E27FC236}">
                  <a16:creationId xmlns:a16="http://schemas.microsoft.com/office/drawing/2014/main" id="{B0C32338-2D9C-42B8-9D29-4C65AA854E52}"/>
                </a:ext>
              </a:extLst>
            </p:cNvPr>
            <p:cNvSpPr txBox="1"/>
            <p:nvPr/>
          </p:nvSpPr>
          <p:spPr>
            <a:xfrm>
              <a:off x="5174604" y="1567037"/>
              <a:ext cx="630090" cy="307777"/>
            </a:xfrm>
            <a:prstGeom prst="rect">
              <a:avLst/>
            </a:prstGeom>
            <a:noFill/>
          </p:spPr>
          <p:txBody>
            <a:bodyPr wrap="square" rtlCol="0">
              <a:spAutoFit/>
            </a:bodyPr>
            <a:lstStyle/>
            <a:p>
              <a:pPr algn="ctr"/>
              <a:r>
                <a:rPr lang="en-US" sz="1400" dirty="0"/>
                <a:t>N</a:t>
              </a:r>
            </a:p>
          </p:txBody>
        </p:sp>
        <p:cxnSp>
          <p:nvCxnSpPr>
            <p:cNvPr id="32" name="Straight Arrow Connector 31">
              <a:extLst>
                <a:ext uri="{FF2B5EF4-FFF2-40B4-BE49-F238E27FC236}">
                  <a16:creationId xmlns:a16="http://schemas.microsoft.com/office/drawing/2014/main" id="{38C87289-B5DE-48BA-ADB6-B0172BDC2259}"/>
                </a:ext>
              </a:extLst>
            </p:cNvPr>
            <p:cNvCxnSpPr>
              <a:cxnSpLocks/>
            </p:cNvCxnSpPr>
            <p:nvPr/>
          </p:nvCxnSpPr>
          <p:spPr>
            <a:xfrm>
              <a:off x="5678499" y="3393459"/>
              <a:ext cx="553251" cy="0"/>
            </a:xfrm>
            <a:prstGeom prst="straightConnector1">
              <a:avLst/>
            </a:prstGeom>
            <a:ln w="28575"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F9E11A2-41C1-48C8-8670-0EC6129E5693}"/>
                </a:ext>
              </a:extLst>
            </p:cNvPr>
            <p:cNvCxnSpPr>
              <a:cxnSpLocks/>
            </p:cNvCxnSpPr>
            <p:nvPr/>
          </p:nvCxnSpPr>
          <p:spPr>
            <a:xfrm>
              <a:off x="6231750" y="2862062"/>
              <a:ext cx="1421547" cy="0"/>
            </a:xfrm>
            <a:prstGeom prst="straightConnector1">
              <a:avLst/>
            </a:prstGeom>
            <a:ln w="28575"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8A75E7B-BD5A-4086-A463-CC1D458C077A}"/>
                </a:ext>
              </a:extLst>
            </p:cNvPr>
            <p:cNvCxnSpPr/>
            <p:nvPr/>
          </p:nvCxnSpPr>
          <p:spPr>
            <a:xfrm flipV="1">
              <a:off x="6231750" y="2847975"/>
              <a:ext cx="0" cy="1127049"/>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645BC52-DF84-44BA-93AD-908CCD808333}"/>
                </a:ext>
              </a:extLst>
            </p:cNvPr>
            <p:cNvCxnSpPr/>
            <p:nvPr/>
          </p:nvCxnSpPr>
          <p:spPr>
            <a:xfrm flipV="1">
              <a:off x="7653297" y="2847975"/>
              <a:ext cx="0" cy="1127049"/>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1F5D10C-E6DF-4975-AF09-C4FBFE480BC4}"/>
                </a:ext>
              </a:extLst>
            </p:cNvPr>
            <p:cNvCxnSpPr>
              <a:cxnSpLocks/>
            </p:cNvCxnSpPr>
            <p:nvPr/>
          </p:nvCxnSpPr>
          <p:spPr>
            <a:xfrm flipV="1">
              <a:off x="5062497" y="3393459"/>
              <a:ext cx="0" cy="60355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E67CD22-0334-4031-9B6E-6EA6BAAD4C90}"/>
                </a:ext>
              </a:extLst>
            </p:cNvPr>
            <p:cNvSpPr txBox="1"/>
            <p:nvPr/>
          </p:nvSpPr>
          <p:spPr>
            <a:xfrm>
              <a:off x="6055018" y="2546592"/>
              <a:ext cx="1810871" cy="261610"/>
            </a:xfrm>
            <a:prstGeom prst="rect">
              <a:avLst/>
            </a:prstGeom>
            <a:noFill/>
          </p:spPr>
          <p:txBody>
            <a:bodyPr wrap="square" rtlCol="0">
              <a:spAutoFit/>
            </a:bodyPr>
            <a:lstStyle/>
            <a:p>
              <a:pPr algn="ctr"/>
              <a:r>
                <a:rPr lang="en-US" sz="1100" dirty="0"/>
                <a:t>Analyzed Time Interval</a:t>
              </a:r>
            </a:p>
          </p:txBody>
        </p:sp>
        <p:sp>
          <p:nvSpPr>
            <p:cNvPr id="42" name="TextBox 41">
              <a:extLst>
                <a:ext uri="{FF2B5EF4-FFF2-40B4-BE49-F238E27FC236}">
                  <a16:creationId xmlns:a16="http://schemas.microsoft.com/office/drawing/2014/main" id="{99150711-95B1-4962-A798-B1E8D6A99B4B}"/>
                </a:ext>
              </a:extLst>
            </p:cNvPr>
            <p:cNvSpPr txBox="1"/>
            <p:nvPr/>
          </p:nvSpPr>
          <p:spPr>
            <a:xfrm>
              <a:off x="5593017" y="3408963"/>
              <a:ext cx="702445" cy="600164"/>
            </a:xfrm>
            <a:prstGeom prst="rect">
              <a:avLst/>
            </a:prstGeom>
            <a:noFill/>
          </p:spPr>
          <p:txBody>
            <a:bodyPr wrap="square" rtlCol="0">
              <a:spAutoFit/>
            </a:bodyPr>
            <a:lstStyle/>
            <a:p>
              <a:pPr algn="ctr"/>
              <a:r>
                <a:rPr lang="en-US" sz="1100" dirty="0"/>
                <a:t>Variable Delay Time</a:t>
              </a:r>
            </a:p>
          </p:txBody>
        </p:sp>
        <p:sp>
          <p:nvSpPr>
            <p:cNvPr id="37" name="TextBox 36">
              <a:extLst>
                <a:ext uri="{FF2B5EF4-FFF2-40B4-BE49-F238E27FC236}">
                  <a16:creationId xmlns:a16="http://schemas.microsoft.com/office/drawing/2014/main" id="{DF2E140F-8811-4501-B680-BB855CBD2056}"/>
                </a:ext>
              </a:extLst>
            </p:cNvPr>
            <p:cNvSpPr txBox="1"/>
            <p:nvPr/>
          </p:nvSpPr>
          <p:spPr>
            <a:xfrm>
              <a:off x="5062497" y="4282801"/>
              <a:ext cx="3662723" cy="307777"/>
            </a:xfrm>
            <a:prstGeom prst="rect">
              <a:avLst/>
            </a:prstGeom>
            <a:noFill/>
          </p:spPr>
          <p:txBody>
            <a:bodyPr wrap="square" rtlCol="0">
              <a:spAutoFit/>
            </a:bodyPr>
            <a:lstStyle/>
            <a:p>
              <a:pPr algn="ctr"/>
              <a:r>
                <a:rPr lang="en-US" sz="1400" dirty="0"/>
                <a:t>Figure: Position of the analyzed time interval </a:t>
              </a:r>
            </a:p>
          </p:txBody>
        </p:sp>
      </p:grpSp>
      <p:sp>
        <p:nvSpPr>
          <p:cNvPr id="3" name="TextBox 2">
            <a:extLst>
              <a:ext uri="{FF2B5EF4-FFF2-40B4-BE49-F238E27FC236}">
                <a16:creationId xmlns:a16="http://schemas.microsoft.com/office/drawing/2014/main" id="{211A3E04-FC86-42D8-96DB-680E0A156B68}"/>
              </a:ext>
            </a:extLst>
          </p:cNvPr>
          <p:cNvSpPr txBox="1"/>
          <p:nvPr/>
        </p:nvSpPr>
        <p:spPr>
          <a:xfrm>
            <a:off x="5916704" y="2012358"/>
            <a:ext cx="1036181" cy="369332"/>
          </a:xfrm>
          <a:prstGeom prst="rect">
            <a:avLst/>
          </a:prstGeom>
          <a:noFill/>
        </p:spPr>
        <p:txBody>
          <a:bodyPr wrap="none" rtlCol="0">
            <a:spAutoFit/>
          </a:bodyPr>
          <a:lstStyle/>
          <a:p>
            <a:r>
              <a:rPr lang="en-US" dirty="0"/>
              <a:t>Too early</a:t>
            </a:r>
          </a:p>
        </p:txBody>
      </p:sp>
      <p:cxnSp>
        <p:nvCxnSpPr>
          <p:cNvPr id="5" name="Straight Arrow Connector 4">
            <a:extLst>
              <a:ext uri="{FF2B5EF4-FFF2-40B4-BE49-F238E27FC236}">
                <a16:creationId xmlns:a16="http://schemas.microsoft.com/office/drawing/2014/main" id="{16E694F7-40B3-4E08-B63A-52111890CC54}"/>
              </a:ext>
            </a:extLst>
          </p:cNvPr>
          <p:cNvCxnSpPr>
            <a:stCxn id="3" idx="2"/>
          </p:cNvCxnSpPr>
          <p:nvPr/>
        </p:nvCxnSpPr>
        <p:spPr>
          <a:xfrm flipH="1">
            <a:off x="5766274" y="2381690"/>
            <a:ext cx="668521" cy="626316"/>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4041F9F-86A6-42C1-A1CD-02679604B667}"/>
              </a:ext>
            </a:extLst>
          </p:cNvPr>
          <p:cNvSpPr txBox="1"/>
          <p:nvPr/>
        </p:nvSpPr>
        <p:spPr>
          <a:xfrm>
            <a:off x="7962437" y="4032835"/>
            <a:ext cx="924164" cy="369332"/>
          </a:xfrm>
          <a:prstGeom prst="rect">
            <a:avLst/>
          </a:prstGeom>
          <a:noFill/>
        </p:spPr>
        <p:txBody>
          <a:bodyPr wrap="none" rtlCol="0">
            <a:spAutoFit/>
          </a:bodyPr>
          <a:lstStyle/>
          <a:p>
            <a:r>
              <a:rPr lang="en-US" dirty="0"/>
              <a:t>Too late</a:t>
            </a:r>
          </a:p>
        </p:txBody>
      </p:sp>
      <p:cxnSp>
        <p:nvCxnSpPr>
          <p:cNvPr id="8" name="Straight Arrow Connector 7">
            <a:extLst>
              <a:ext uri="{FF2B5EF4-FFF2-40B4-BE49-F238E27FC236}">
                <a16:creationId xmlns:a16="http://schemas.microsoft.com/office/drawing/2014/main" id="{F4FC83BC-5D27-4E1C-A700-19F6B3E0BA3E}"/>
              </a:ext>
            </a:extLst>
          </p:cNvPr>
          <p:cNvCxnSpPr>
            <a:stCxn id="6" idx="2"/>
          </p:cNvCxnSpPr>
          <p:nvPr/>
        </p:nvCxnSpPr>
        <p:spPr>
          <a:xfrm flipH="1">
            <a:off x="8010525" y="4402167"/>
            <a:ext cx="413994" cy="231746"/>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70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2C763D3-4780-4AF0-8AB5-D2B140BE6F0F}"/>
              </a:ext>
            </a:extLst>
          </p:cNvPr>
          <p:cNvSpPr txBox="1"/>
          <p:nvPr/>
        </p:nvSpPr>
        <p:spPr>
          <a:xfrm rot="19847323">
            <a:off x="3756745" y="3341508"/>
            <a:ext cx="1565413" cy="369332"/>
          </a:xfrm>
          <a:prstGeom prst="rect">
            <a:avLst/>
          </a:prstGeom>
          <a:solidFill>
            <a:schemeClr val="bg1"/>
          </a:solidFill>
        </p:spPr>
        <p:txBody>
          <a:bodyPr wrap="square" rtlCol="0">
            <a:spAutoFit/>
          </a:bodyPr>
          <a:lstStyle/>
          <a:p>
            <a:pPr algn="ctr"/>
            <a:r>
              <a:rPr lang="en-US" dirty="0"/>
              <a:t>neutrons</a:t>
            </a:r>
          </a:p>
        </p:txBody>
      </p:sp>
      <p:sp>
        <p:nvSpPr>
          <p:cNvPr id="32" name="Cylinder 31">
            <a:extLst>
              <a:ext uri="{FF2B5EF4-FFF2-40B4-BE49-F238E27FC236}">
                <a16:creationId xmlns:a16="http://schemas.microsoft.com/office/drawing/2014/main" id="{C46E1412-960F-4C86-A595-6FDA3640CE03}"/>
              </a:ext>
            </a:extLst>
          </p:cNvPr>
          <p:cNvSpPr/>
          <p:nvPr/>
        </p:nvSpPr>
        <p:spPr bwMode="auto">
          <a:xfrm>
            <a:off x="7411148" y="2807804"/>
            <a:ext cx="131693" cy="805732"/>
          </a:xfrm>
          <a:prstGeom prst="ca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 name="Title 1">
            <a:extLst>
              <a:ext uri="{FF2B5EF4-FFF2-40B4-BE49-F238E27FC236}">
                <a16:creationId xmlns:a16="http://schemas.microsoft.com/office/drawing/2014/main" id="{D8F9D9DE-1F32-4C43-BE09-0CFF83AEFFEF}"/>
              </a:ext>
            </a:extLst>
          </p:cNvPr>
          <p:cNvSpPr>
            <a:spLocks noGrp="1"/>
          </p:cNvSpPr>
          <p:nvPr>
            <p:ph type="title"/>
          </p:nvPr>
        </p:nvSpPr>
        <p:spPr/>
        <p:txBody>
          <a:bodyPr/>
          <a:lstStyle/>
          <a:p>
            <a:r>
              <a:rPr lang="en-US" dirty="0"/>
              <a:t>Pulsed Neutron Die Away Experiments</a:t>
            </a:r>
          </a:p>
        </p:txBody>
      </p:sp>
      <p:grpSp>
        <p:nvGrpSpPr>
          <p:cNvPr id="9" name="Group 8">
            <a:extLst>
              <a:ext uri="{FF2B5EF4-FFF2-40B4-BE49-F238E27FC236}">
                <a16:creationId xmlns:a16="http://schemas.microsoft.com/office/drawing/2014/main" id="{70F6DD0A-1A90-4F56-8982-45E1E6978B03}"/>
              </a:ext>
            </a:extLst>
          </p:cNvPr>
          <p:cNvGrpSpPr/>
          <p:nvPr/>
        </p:nvGrpSpPr>
        <p:grpSpPr>
          <a:xfrm>
            <a:off x="791033" y="3801717"/>
            <a:ext cx="3780967" cy="2539298"/>
            <a:chOff x="791033" y="3220278"/>
            <a:chExt cx="3780967" cy="2539298"/>
          </a:xfrm>
        </p:grpSpPr>
        <p:pic>
          <p:nvPicPr>
            <p:cNvPr id="6" name="Picture 5">
              <a:extLst>
                <a:ext uri="{FF2B5EF4-FFF2-40B4-BE49-F238E27FC236}">
                  <a16:creationId xmlns:a16="http://schemas.microsoft.com/office/drawing/2014/main" id="{BC4698BF-2D7F-4D5E-B29F-3D31E5D4BC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033" y="3220278"/>
              <a:ext cx="3780967" cy="2494112"/>
            </a:xfrm>
            <a:prstGeom prst="rect">
              <a:avLst/>
            </a:prstGeom>
          </p:spPr>
        </p:pic>
        <p:sp>
          <p:nvSpPr>
            <p:cNvPr id="8" name="Oval 7">
              <a:extLst>
                <a:ext uri="{FF2B5EF4-FFF2-40B4-BE49-F238E27FC236}">
                  <a16:creationId xmlns:a16="http://schemas.microsoft.com/office/drawing/2014/main" id="{A8E216DE-E537-4358-BDB2-8C2E873E2959}"/>
                </a:ext>
              </a:extLst>
            </p:cNvPr>
            <p:cNvSpPr/>
            <p:nvPr/>
          </p:nvSpPr>
          <p:spPr bwMode="auto">
            <a:xfrm>
              <a:off x="2809428" y="4462519"/>
              <a:ext cx="1684682" cy="1297057"/>
            </a:xfrm>
            <a:prstGeom prst="ellipse">
              <a:avLst/>
            </a:prstGeom>
            <a:solidFill>
              <a:schemeClr val="bg1"/>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cxnSp>
        <p:nvCxnSpPr>
          <p:cNvPr id="11" name="Straight Connector 10">
            <a:extLst>
              <a:ext uri="{FF2B5EF4-FFF2-40B4-BE49-F238E27FC236}">
                <a16:creationId xmlns:a16="http://schemas.microsoft.com/office/drawing/2014/main" id="{19832B76-4197-479D-9E7B-13B30FF2D8FA}"/>
              </a:ext>
            </a:extLst>
          </p:cNvPr>
          <p:cNvCxnSpPr>
            <a:cxnSpLocks/>
          </p:cNvCxnSpPr>
          <p:nvPr/>
        </p:nvCxnSpPr>
        <p:spPr>
          <a:xfrm flipV="1">
            <a:off x="3852614" y="3180521"/>
            <a:ext cx="1945585" cy="112227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40F60C-F7B6-461B-A3E3-BA0AE4576D79}"/>
              </a:ext>
            </a:extLst>
          </p:cNvPr>
          <p:cNvSpPr txBox="1"/>
          <p:nvPr/>
        </p:nvSpPr>
        <p:spPr>
          <a:xfrm rot="19954321">
            <a:off x="835963" y="4389713"/>
            <a:ext cx="2680557" cy="369332"/>
          </a:xfrm>
          <a:prstGeom prst="rect">
            <a:avLst/>
          </a:prstGeom>
          <a:noFill/>
        </p:spPr>
        <p:txBody>
          <a:bodyPr wrap="square" rtlCol="0">
            <a:spAutoFit/>
          </a:bodyPr>
          <a:lstStyle/>
          <a:p>
            <a:pPr algn="ctr"/>
            <a:r>
              <a:rPr lang="en-US" dirty="0"/>
              <a:t>D-T Neutron Generator</a:t>
            </a:r>
          </a:p>
        </p:txBody>
      </p:sp>
      <p:sp>
        <p:nvSpPr>
          <p:cNvPr id="16" name="Cylinder 15">
            <a:extLst>
              <a:ext uri="{FF2B5EF4-FFF2-40B4-BE49-F238E27FC236}">
                <a16:creationId xmlns:a16="http://schemas.microsoft.com/office/drawing/2014/main" id="{D1CE4567-B0E5-4731-ADBE-DF8E0DF514CB}"/>
              </a:ext>
            </a:extLst>
          </p:cNvPr>
          <p:cNvSpPr/>
          <p:nvPr/>
        </p:nvSpPr>
        <p:spPr bwMode="auto">
          <a:xfrm>
            <a:off x="5700290" y="2425147"/>
            <a:ext cx="1639957" cy="1432507"/>
          </a:xfrm>
          <a:prstGeom prst="can">
            <a:avLst/>
          </a:prstGeom>
          <a:solidFill>
            <a:schemeClr val="tx2"/>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2400" dirty="0">
                <a:solidFill>
                  <a:schemeClr val="bg1"/>
                </a:solidFill>
              </a:rPr>
              <a:t>Target Material</a:t>
            </a:r>
          </a:p>
        </p:txBody>
      </p:sp>
      <p:sp>
        <p:nvSpPr>
          <p:cNvPr id="17" name="Cube 16">
            <a:extLst>
              <a:ext uri="{FF2B5EF4-FFF2-40B4-BE49-F238E27FC236}">
                <a16:creationId xmlns:a16="http://schemas.microsoft.com/office/drawing/2014/main" id="{AC98CC64-8B1B-4CFB-A0CC-409A68CB24E8}"/>
              </a:ext>
            </a:extLst>
          </p:cNvPr>
          <p:cNvSpPr/>
          <p:nvPr/>
        </p:nvSpPr>
        <p:spPr bwMode="auto">
          <a:xfrm>
            <a:off x="5033324" y="1397174"/>
            <a:ext cx="3429845" cy="3156865"/>
          </a:xfrm>
          <a:prstGeom prst="cube">
            <a:avLst/>
          </a:prstGeom>
          <a:noFill/>
          <a:ln w="190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8" name="TextBox 17">
            <a:extLst>
              <a:ext uri="{FF2B5EF4-FFF2-40B4-BE49-F238E27FC236}">
                <a16:creationId xmlns:a16="http://schemas.microsoft.com/office/drawing/2014/main" id="{402B0444-2550-4E12-8AFB-23DFD71740EA}"/>
              </a:ext>
            </a:extLst>
          </p:cNvPr>
          <p:cNvSpPr txBox="1"/>
          <p:nvPr/>
        </p:nvSpPr>
        <p:spPr>
          <a:xfrm>
            <a:off x="5033324" y="4636316"/>
            <a:ext cx="2727549" cy="830997"/>
          </a:xfrm>
          <a:prstGeom prst="rect">
            <a:avLst/>
          </a:prstGeom>
          <a:noFill/>
        </p:spPr>
        <p:txBody>
          <a:bodyPr wrap="square" rtlCol="0">
            <a:spAutoFit/>
          </a:bodyPr>
          <a:lstStyle/>
          <a:p>
            <a:pPr algn="just"/>
            <a:r>
              <a:rPr lang="en-US" sz="1600" dirty="0"/>
              <a:t>Borated HDPE &amp; Cd Box for well defined geometry and  to reduce room return</a:t>
            </a:r>
          </a:p>
        </p:txBody>
      </p:sp>
      <p:sp>
        <p:nvSpPr>
          <p:cNvPr id="20" name="Oval 19">
            <a:extLst>
              <a:ext uri="{FF2B5EF4-FFF2-40B4-BE49-F238E27FC236}">
                <a16:creationId xmlns:a16="http://schemas.microsoft.com/office/drawing/2014/main" id="{E3A67CCD-5CD6-4C48-A04F-7EC3CFEC4502}"/>
              </a:ext>
            </a:extLst>
          </p:cNvPr>
          <p:cNvSpPr/>
          <p:nvPr/>
        </p:nvSpPr>
        <p:spPr bwMode="auto">
          <a:xfrm>
            <a:off x="4016431" y="4074659"/>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1" name="Oval 20">
            <a:extLst>
              <a:ext uri="{FF2B5EF4-FFF2-40B4-BE49-F238E27FC236}">
                <a16:creationId xmlns:a16="http://schemas.microsoft.com/office/drawing/2014/main" id="{BCE1BD42-C075-48BC-9DAF-469E129E8D52}"/>
              </a:ext>
            </a:extLst>
          </p:cNvPr>
          <p:cNvSpPr/>
          <p:nvPr/>
        </p:nvSpPr>
        <p:spPr bwMode="auto">
          <a:xfrm>
            <a:off x="4168831" y="4227059"/>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2" name="Oval 21">
            <a:extLst>
              <a:ext uri="{FF2B5EF4-FFF2-40B4-BE49-F238E27FC236}">
                <a16:creationId xmlns:a16="http://schemas.microsoft.com/office/drawing/2014/main" id="{54ED83CD-6296-4FDD-A612-9B5497F94DC1}"/>
              </a:ext>
            </a:extLst>
          </p:cNvPr>
          <p:cNvSpPr/>
          <p:nvPr/>
        </p:nvSpPr>
        <p:spPr bwMode="auto">
          <a:xfrm>
            <a:off x="4283669" y="4035138"/>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3" name="Oval 22">
            <a:extLst>
              <a:ext uri="{FF2B5EF4-FFF2-40B4-BE49-F238E27FC236}">
                <a16:creationId xmlns:a16="http://schemas.microsoft.com/office/drawing/2014/main" id="{D269BF48-4995-4ECA-8BE7-FD56C67CA346}"/>
              </a:ext>
            </a:extLst>
          </p:cNvPr>
          <p:cNvSpPr/>
          <p:nvPr/>
        </p:nvSpPr>
        <p:spPr bwMode="auto">
          <a:xfrm>
            <a:off x="4498848" y="3857654"/>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4" name="Oval 23">
            <a:extLst>
              <a:ext uri="{FF2B5EF4-FFF2-40B4-BE49-F238E27FC236}">
                <a16:creationId xmlns:a16="http://schemas.microsoft.com/office/drawing/2014/main" id="{41350C41-9600-4124-9C66-C8272DDF7F93}"/>
              </a:ext>
            </a:extLst>
          </p:cNvPr>
          <p:cNvSpPr/>
          <p:nvPr/>
        </p:nvSpPr>
        <p:spPr bwMode="auto">
          <a:xfrm>
            <a:off x="3974147" y="4276567"/>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5" name="Oval 24">
            <a:extLst>
              <a:ext uri="{FF2B5EF4-FFF2-40B4-BE49-F238E27FC236}">
                <a16:creationId xmlns:a16="http://schemas.microsoft.com/office/drawing/2014/main" id="{CA3B9399-B0EA-43DA-8C8E-EA2E4CB8ED98}"/>
              </a:ext>
            </a:extLst>
          </p:cNvPr>
          <p:cNvSpPr/>
          <p:nvPr/>
        </p:nvSpPr>
        <p:spPr bwMode="auto">
          <a:xfrm>
            <a:off x="4707047" y="3842600"/>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6" name="Oval 25">
            <a:extLst>
              <a:ext uri="{FF2B5EF4-FFF2-40B4-BE49-F238E27FC236}">
                <a16:creationId xmlns:a16="http://schemas.microsoft.com/office/drawing/2014/main" id="{07BCF7E4-9B04-46F8-8A81-334C3DF21D15}"/>
              </a:ext>
            </a:extLst>
          </p:cNvPr>
          <p:cNvSpPr/>
          <p:nvPr/>
        </p:nvSpPr>
        <p:spPr bwMode="auto">
          <a:xfrm>
            <a:off x="4936186" y="3715778"/>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7" name="Oval 26">
            <a:extLst>
              <a:ext uri="{FF2B5EF4-FFF2-40B4-BE49-F238E27FC236}">
                <a16:creationId xmlns:a16="http://schemas.microsoft.com/office/drawing/2014/main" id="{B433F3B8-77BD-4191-8076-E6EEFB2B02E1}"/>
              </a:ext>
            </a:extLst>
          </p:cNvPr>
          <p:cNvSpPr/>
          <p:nvPr/>
        </p:nvSpPr>
        <p:spPr bwMode="auto">
          <a:xfrm>
            <a:off x="5097345" y="3479967"/>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8" name="Oval 27">
            <a:extLst>
              <a:ext uri="{FF2B5EF4-FFF2-40B4-BE49-F238E27FC236}">
                <a16:creationId xmlns:a16="http://schemas.microsoft.com/office/drawing/2014/main" id="{638F1F1C-1127-46C6-AFD7-B5D6576B5F5D}"/>
              </a:ext>
            </a:extLst>
          </p:cNvPr>
          <p:cNvSpPr/>
          <p:nvPr/>
        </p:nvSpPr>
        <p:spPr bwMode="auto">
          <a:xfrm>
            <a:off x="5309438" y="3477621"/>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9" name="Oval 28">
            <a:extLst>
              <a:ext uri="{FF2B5EF4-FFF2-40B4-BE49-F238E27FC236}">
                <a16:creationId xmlns:a16="http://schemas.microsoft.com/office/drawing/2014/main" id="{8AC268ED-8669-40BB-BD87-156A7EACF299}"/>
              </a:ext>
            </a:extLst>
          </p:cNvPr>
          <p:cNvSpPr/>
          <p:nvPr/>
        </p:nvSpPr>
        <p:spPr bwMode="auto">
          <a:xfrm>
            <a:off x="5356254" y="3306792"/>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0" name="Oval 29">
            <a:extLst>
              <a:ext uri="{FF2B5EF4-FFF2-40B4-BE49-F238E27FC236}">
                <a16:creationId xmlns:a16="http://schemas.microsoft.com/office/drawing/2014/main" id="{62ED4ADA-16B8-4A56-9663-BC8B7DBBE0EE}"/>
              </a:ext>
            </a:extLst>
          </p:cNvPr>
          <p:cNvSpPr/>
          <p:nvPr/>
        </p:nvSpPr>
        <p:spPr bwMode="auto">
          <a:xfrm>
            <a:off x="5512954" y="3356770"/>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1" name="Oval 30">
            <a:extLst>
              <a:ext uri="{FF2B5EF4-FFF2-40B4-BE49-F238E27FC236}">
                <a16:creationId xmlns:a16="http://schemas.microsoft.com/office/drawing/2014/main" id="{F52A5BA9-F783-4D4F-A0B1-3BD768023ABB}"/>
              </a:ext>
            </a:extLst>
          </p:cNvPr>
          <p:cNvSpPr/>
          <p:nvPr/>
        </p:nvSpPr>
        <p:spPr bwMode="auto">
          <a:xfrm>
            <a:off x="5651721" y="3226885"/>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34" name="Straight Connector 33">
            <a:extLst>
              <a:ext uri="{FF2B5EF4-FFF2-40B4-BE49-F238E27FC236}">
                <a16:creationId xmlns:a16="http://schemas.microsoft.com/office/drawing/2014/main" id="{0386443D-280B-4219-8018-80E6BA672438}"/>
              </a:ext>
            </a:extLst>
          </p:cNvPr>
          <p:cNvCxnSpPr/>
          <p:nvPr/>
        </p:nvCxnSpPr>
        <p:spPr>
          <a:xfrm flipV="1">
            <a:off x="7340247" y="2241274"/>
            <a:ext cx="864190" cy="56653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80FE579-283F-4D1D-9577-2502FB6738D8}"/>
              </a:ext>
            </a:extLst>
          </p:cNvPr>
          <p:cNvCxnSpPr>
            <a:cxnSpLocks/>
          </p:cNvCxnSpPr>
          <p:nvPr/>
        </p:nvCxnSpPr>
        <p:spPr>
          <a:xfrm flipH="1" flipV="1">
            <a:off x="5754691" y="1759226"/>
            <a:ext cx="333483" cy="90804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2C43748-18A5-4DC9-92B0-FC31928D8521}"/>
              </a:ext>
            </a:extLst>
          </p:cNvPr>
          <p:cNvCxnSpPr>
            <a:cxnSpLocks/>
          </p:cNvCxnSpPr>
          <p:nvPr/>
        </p:nvCxnSpPr>
        <p:spPr>
          <a:xfrm flipH="1" flipV="1">
            <a:off x="7222075" y="3809861"/>
            <a:ext cx="723935" cy="21051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5617D14-2053-4C75-A914-D46D948E1AC3}"/>
              </a:ext>
            </a:extLst>
          </p:cNvPr>
          <p:cNvCxnSpPr>
            <a:cxnSpLocks/>
          </p:cNvCxnSpPr>
          <p:nvPr/>
        </p:nvCxnSpPr>
        <p:spPr>
          <a:xfrm flipH="1" flipV="1">
            <a:off x="6147107" y="3847989"/>
            <a:ext cx="379518" cy="46378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DC52BB9-3C26-49FA-8878-AD4BC97D465A}"/>
              </a:ext>
            </a:extLst>
          </p:cNvPr>
          <p:cNvCxnSpPr>
            <a:cxnSpLocks/>
          </p:cNvCxnSpPr>
          <p:nvPr/>
        </p:nvCxnSpPr>
        <p:spPr>
          <a:xfrm flipH="1" flipV="1">
            <a:off x="5231449" y="2646859"/>
            <a:ext cx="551246" cy="32667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F8901129-D324-4AEA-A4B0-74498E179962}"/>
              </a:ext>
            </a:extLst>
          </p:cNvPr>
          <p:cNvSpPr/>
          <p:nvPr/>
        </p:nvSpPr>
        <p:spPr bwMode="auto">
          <a:xfrm>
            <a:off x="6490049" y="4276567"/>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4" name="Oval 43">
            <a:extLst>
              <a:ext uri="{FF2B5EF4-FFF2-40B4-BE49-F238E27FC236}">
                <a16:creationId xmlns:a16="http://schemas.microsoft.com/office/drawing/2014/main" id="{A80C2878-94E5-4F72-9D6F-8DB8563314A7}"/>
              </a:ext>
            </a:extLst>
          </p:cNvPr>
          <p:cNvSpPr/>
          <p:nvPr/>
        </p:nvSpPr>
        <p:spPr bwMode="auto">
          <a:xfrm>
            <a:off x="7909434" y="3988838"/>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5" name="Oval 44">
            <a:extLst>
              <a:ext uri="{FF2B5EF4-FFF2-40B4-BE49-F238E27FC236}">
                <a16:creationId xmlns:a16="http://schemas.microsoft.com/office/drawing/2014/main" id="{CFB0A750-FB1D-41CB-AD92-C17CCD2593F1}"/>
              </a:ext>
            </a:extLst>
          </p:cNvPr>
          <p:cNvSpPr/>
          <p:nvPr/>
        </p:nvSpPr>
        <p:spPr bwMode="auto">
          <a:xfrm>
            <a:off x="8160679" y="2213250"/>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6" name="Oval 45">
            <a:extLst>
              <a:ext uri="{FF2B5EF4-FFF2-40B4-BE49-F238E27FC236}">
                <a16:creationId xmlns:a16="http://schemas.microsoft.com/office/drawing/2014/main" id="{E33E90C9-357D-4330-AA31-F7F44AA0D7E2}"/>
              </a:ext>
            </a:extLst>
          </p:cNvPr>
          <p:cNvSpPr/>
          <p:nvPr/>
        </p:nvSpPr>
        <p:spPr bwMode="auto">
          <a:xfrm>
            <a:off x="5718115" y="1724016"/>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7" name="Oval 46">
            <a:extLst>
              <a:ext uri="{FF2B5EF4-FFF2-40B4-BE49-F238E27FC236}">
                <a16:creationId xmlns:a16="http://schemas.microsoft.com/office/drawing/2014/main" id="{BCEAC36B-C556-4657-B374-9D6D3DCA74E3}"/>
              </a:ext>
            </a:extLst>
          </p:cNvPr>
          <p:cNvSpPr/>
          <p:nvPr/>
        </p:nvSpPr>
        <p:spPr bwMode="auto">
          <a:xfrm>
            <a:off x="5202055" y="2618213"/>
            <a:ext cx="73152" cy="70420"/>
          </a:xfrm>
          <a:prstGeom prst="ellipse">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8" name="TextBox 47">
            <a:extLst>
              <a:ext uri="{FF2B5EF4-FFF2-40B4-BE49-F238E27FC236}">
                <a16:creationId xmlns:a16="http://schemas.microsoft.com/office/drawing/2014/main" id="{A6D8BBFE-A808-4A7E-A6FD-19FF4FDE8568}"/>
              </a:ext>
            </a:extLst>
          </p:cNvPr>
          <p:cNvSpPr txBox="1"/>
          <p:nvPr/>
        </p:nvSpPr>
        <p:spPr>
          <a:xfrm>
            <a:off x="7629735" y="2952704"/>
            <a:ext cx="986174" cy="584775"/>
          </a:xfrm>
          <a:prstGeom prst="rect">
            <a:avLst/>
          </a:prstGeom>
          <a:noFill/>
        </p:spPr>
        <p:txBody>
          <a:bodyPr wrap="square" rtlCol="0">
            <a:spAutoFit/>
          </a:bodyPr>
          <a:lstStyle/>
          <a:p>
            <a:r>
              <a:rPr lang="en-US" sz="1600" dirty="0"/>
              <a:t>He-3 Detector</a:t>
            </a:r>
          </a:p>
        </p:txBody>
      </p:sp>
      <p:sp>
        <p:nvSpPr>
          <p:cNvPr id="49" name="TextBox 48">
            <a:extLst>
              <a:ext uri="{FF2B5EF4-FFF2-40B4-BE49-F238E27FC236}">
                <a16:creationId xmlns:a16="http://schemas.microsoft.com/office/drawing/2014/main" id="{62A9138B-E8F7-45BE-8F50-A30CF7ECB738}"/>
              </a:ext>
            </a:extLst>
          </p:cNvPr>
          <p:cNvSpPr txBox="1"/>
          <p:nvPr/>
        </p:nvSpPr>
        <p:spPr>
          <a:xfrm>
            <a:off x="284602" y="2127150"/>
            <a:ext cx="4409742" cy="1477328"/>
          </a:xfrm>
          <a:prstGeom prst="rect">
            <a:avLst/>
          </a:prstGeom>
          <a:noFill/>
        </p:spPr>
        <p:txBody>
          <a:bodyPr wrap="square" rtlCol="0">
            <a:spAutoFit/>
          </a:bodyPr>
          <a:lstStyle/>
          <a:p>
            <a:pPr marL="342900" indent="-342900">
              <a:buFont typeface="+mj-lt"/>
              <a:buAutoNum type="arabicPeriod"/>
            </a:pPr>
            <a:r>
              <a:rPr lang="en-US" dirty="0"/>
              <a:t>Inject Pulse of Neutrons</a:t>
            </a:r>
          </a:p>
          <a:p>
            <a:pPr marL="342900" indent="-342900">
              <a:buFont typeface="+mj-lt"/>
              <a:buAutoNum type="arabicPeriod"/>
            </a:pPr>
            <a:r>
              <a:rPr lang="en-US" dirty="0"/>
              <a:t>Neutrons thermalize</a:t>
            </a:r>
          </a:p>
          <a:p>
            <a:pPr marL="342900" indent="-342900">
              <a:buFont typeface="+mj-lt"/>
              <a:buAutoNum type="arabicPeriod"/>
            </a:pPr>
            <a:r>
              <a:rPr lang="en-US" dirty="0"/>
              <a:t>Neutrons spatially equilibrate</a:t>
            </a:r>
          </a:p>
          <a:p>
            <a:pPr marL="342900" indent="-342900">
              <a:buFont typeface="+mj-lt"/>
              <a:buAutoNum type="arabicPeriod"/>
            </a:pPr>
            <a:r>
              <a:rPr lang="en-US" dirty="0"/>
              <a:t>Measure exponential decay in fundamental mode</a:t>
            </a:r>
          </a:p>
        </p:txBody>
      </p:sp>
    </p:spTree>
    <p:extLst>
      <p:ext uri="{BB962C8B-B14F-4D97-AF65-F5344CB8AC3E}">
        <p14:creationId xmlns:p14="http://schemas.microsoft.com/office/powerpoint/2010/main" val="1088871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906B-CA31-4A19-A12A-BF2DB6C287C3}"/>
              </a:ext>
            </a:extLst>
          </p:cNvPr>
          <p:cNvSpPr>
            <a:spLocks noGrp="1"/>
          </p:cNvSpPr>
          <p:nvPr>
            <p:ph type="title"/>
          </p:nvPr>
        </p:nvSpPr>
        <p:spPr/>
        <p:txBody>
          <a:bodyPr/>
          <a:lstStyle/>
          <a:p>
            <a:r>
              <a:rPr lang="en-US" dirty="0"/>
              <a:t>Fit Convergence</a:t>
            </a:r>
          </a:p>
        </p:txBody>
      </p:sp>
      <p:pic>
        <p:nvPicPr>
          <p:cNvPr id="4" name="Picture 3" descr="Chart, line chart, histogram&#10;&#10;Description automatically generated">
            <a:extLst>
              <a:ext uri="{FF2B5EF4-FFF2-40B4-BE49-F238E27FC236}">
                <a16:creationId xmlns:a16="http://schemas.microsoft.com/office/drawing/2014/main" id="{1B1700BE-21CB-4F83-A429-BCE2EE528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289" y="3300791"/>
            <a:ext cx="4343405" cy="2895603"/>
          </a:xfrm>
          <a:prstGeom prst="rect">
            <a:avLst/>
          </a:prstGeom>
        </p:spPr>
      </p:pic>
      <p:sp>
        <p:nvSpPr>
          <p:cNvPr id="43" name="TextBox 42">
            <a:extLst>
              <a:ext uri="{FF2B5EF4-FFF2-40B4-BE49-F238E27FC236}">
                <a16:creationId xmlns:a16="http://schemas.microsoft.com/office/drawing/2014/main" id="{7191F5B7-8838-4638-BFC4-F7D381327763}"/>
              </a:ext>
            </a:extLst>
          </p:cNvPr>
          <p:cNvSpPr txBox="1"/>
          <p:nvPr/>
        </p:nvSpPr>
        <p:spPr>
          <a:xfrm>
            <a:off x="1156447" y="5973962"/>
            <a:ext cx="6374535" cy="307777"/>
          </a:xfrm>
          <a:prstGeom prst="rect">
            <a:avLst/>
          </a:prstGeom>
          <a:noFill/>
        </p:spPr>
        <p:txBody>
          <a:bodyPr wrap="square" rtlCol="0">
            <a:spAutoFit/>
          </a:bodyPr>
          <a:lstStyle/>
          <a:p>
            <a:pPr algn="ctr"/>
            <a:r>
              <a:rPr lang="en-US" sz="1400" dirty="0"/>
              <a:t>Figure: Convergence of integral parameter over fit intervals</a:t>
            </a:r>
          </a:p>
        </p:txBody>
      </p:sp>
      <p:sp>
        <p:nvSpPr>
          <p:cNvPr id="44" name="Content Placeholder 2">
            <a:extLst>
              <a:ext uri="{FF2B5EF4-FFF2-40B4-BE49-F238E27FC236}">
                <a16:creationId xmlns:a16="http://schemas.microsoft.com/office/drawing/2014/main" id="{F2D06D88-0F09-40AF-B763-3F8E27A309EB}"/>
              </a:ext>
            </a:extLst>
          </p:cNvPr>
          <p:cNvSpPr txBox="1">
            <a:spLocks/>
          </p:cNvSpPr>
          <p:nvPr/>
        </p:nvSpPr>
        <p:spPr>
          <a:xfrm>
            <a:off x="295210" y="1485397"/>
            <a:ext cx="8607372" cy="3048184"/>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latin typeface="+mn-lt"/>
              </a:rPr>
              <a:t>Fitted </a:t>
            </a:r>
            <a:r>
              <a:rPr lang="el-GR" dirty="0">
                <a:latin typeface="+mn-lt"/>
                <a:cs typeface="Times New Roman" panose="02020603050405020304" pitchFamily="18" charset="0"/>
              </a:rPr>
              <a:t>α</a:t>
            </a:r>
            <a:r>
              <a:rPr lang="en-US" dirty="0">
                <a:latin typeface="+mn-lt"/>
                <a:cs typeface="Times New Roman" panose="02020603050405020304" pitchFamily="18" charset="0"/>
              </a:rPr>
              <a:t> plateaus when using data interval in fundamental mode.</a:t>
            </a:r>
          </a:p>
          <a:p>
            <a:pPr lvl="1" defTabSz="914400"/>
            <a:r>
              <a:rPr lang="en-US" dirty="0">
                <a:latin typeface="+mn-lt"/>
                <a:cs typeface="Times New Roman" panose="02020603050405020304" pitchFamily="18" charset="0"/>
              </a:rPr>
              <a:t>Too early data lead to overestimation </a:t>
            </a:r>
          </a:p>
          <a:p>
            <a:pPr lvl="1" defTabSz="914400"/>
            <a:r>
              <a:rPr lang="en-US" dirty="0">
                <a:latin typeface="+mn-lt"/>
                <a:cs typeface="Times New Roman" panose="02020603050405020304" pitchFamily="18" charset="0"/>
              </a:rPr>
              <a:t>Too late data lead to underestimation</a:t>
            </a:r>
          </a:p>
          <a:p>
            <a:pPr defTabSz="914400"/>
            <a:r>
              <a:rPr lang="en-US" dirty="0">
                <a:latin typeface="+mn-lt"/>
                <a:cs typeface="Times New Roman" panose="02020603050405020304" pitchFamily="18" charset="0"/>
              </a:rPr>
              <a:t>Error propagation from fit and from population statistics in plateau</a:t>
            </a:r>
            <a:endParaRPr lang="en-US" dirty="0">
              <a:latin typeface="+mn-lt"/>
            </a:endParaRPr>
          </a:p>
        </p:txBody>
      </p:sp>
    </p:spTree>
    <p:extLst>
      <p:ext uri="{BB962C8B-B14F-4D97-AF65-F5344CB8AC3E}">
        <p14:creationId xmlns:p14="http://schemas.microsoft.com/office/powerpoint/2010/main" val="407607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6435-9B97-45F9-BDC4-F018E94ADACE}"/>
              </a:ext>
            </a:extLst>
          </p:cNvPr>
          <p:cNvSpPr>
            <a:spLocks noGrp="1"/>
          </p:cNvSpPr>
          <p:nvPr>
            <p:ph type="title"/>
          </p:nvPr>
        </p:nvSpPr>
        <p:spPr/>
        <p:txBody>
          <a:bodyPr/>
          <a:lstStyle/>
          <a:p>
            <a:r>
              <a:rPr lang="en-US" dirty="0"/>
              <a:t>Effect of Shielding Box</a:t>
            </a:r>
            <a:br>
              <a:rPr lang="en-US" dirty="0"/>
            </a:br>
            <a:r>
              <a:rPr lang="en-US" sz="2000" b="0" dirty="0"/>
              <a:t>Measurements in Low-Scatter Facility</a:t>
            </a:r>
            <a:endParaRPr lang="en-US" sz="2800" b="0" dirty="0"/>
          </a:p>
        </p:txBody>
      </p:sp>
      <p:pic>
        <p:nvPicPr>
          <p:cNvPr id="4" name="Picture 3" descr="Chart&#10;&#10;Description automatically generated">
            <a:extLst>
              <a:ext uri="{FF2B5EF4-FFF2-40B4-BE49-F238E27FC236}">
                <a16:creationId xmlns:a16="http://schemas.microsoft.com/office/drawing/2014/main" id="{5E71F4DD-84BD-4787-98E6-852FF3CED3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195" y="3428999"/>
            <a:ext cx="4350128" cy="2900085"/>
          </a:xfrm>
          <a:prstGeom prst="rect">
            <a:avLst/>
          </a:prstGeom>
        </p:spPr>
      </p:pic>
      <p:pic>
        <p:nvPicPr>
          <p:cNvPr id="6" name="Picture 5" descr="Chart, line chart&#10;&#10;Description automatically generated">
            <a:extLst>
              <a:ext uri="{FF2B5EF4-FFF2-40B4-BE49-F238E27FC236}">
                <a16:creationId xmlns:a16="http://schemas.microsoft.com/office/drawing/2014/main" id="{F30283C7-B4AB-4122-92EA-32768536E1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1985" y="3429000"/>
            <a:ext cx="4350128" cy="2900085"/>
          </a:xfrm>
          <a:prstGeom prst="rect">
            <a:avLst/>
          </a:prstGeom>
        </p:spPr>
      </p:pic>
      <p:pic>
        <p:nvPicPr>
          <p:cNvPr id="1026" name="EC30C886-4182-4DC9-B9E7-3D89B4AB0136">
            <a:extLst>
              <a:ext uri="{FF2B5EF4-FFF2-40B4-BE49-F238E27FC236}">
                <a16:creationId xmlns:a16="http://schemas.microsoft.com/office/drawing/2014/main" id="{2D2E89CE-1338-4098-B7C1-24B595671F4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26579" y="1369135"/>
            <a:ext cx="5350811" cy="180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B16A3A60-5A3C-4966-A710-1F02D2ED2B8B}"/>
              </a:ext>
            </a:extLst>
          </p:cNvPr>
          <p:cNvSpPr/>
          <p:nvPr/>
        </p:nvSpPr>
        <p:spPr bwMode="auto">
          <a:xfrm>
            <a:off x="1662953" y="4316630"/>
            <a:ext cx="2711823" cy="528794"/>
          </a:xfrm>
          <a:prstGeom prst="ellipse">
            <a:avLst/>
          </a:prstGeom>
          <a:noFill/>
          <a:ln>
            <a:solidFill>
              <a:schemeClr val="tx1">
                <a:lumMod val="95000"/>
                <a:lumOff val="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9" name="Oval 8">
            <a:extLst>
              <a:ext uri="{FF2B5EF4-FFF2-40B4-BE49-F238E27FC236}">
                <a16:creationId xmlns:a16="http://schemas.microsoft.com/office/drawing/2014/main" id="{64BAF948-E994-4DBD-AC07-7F42DCC3A85A}"/>
              </a:ext>
            </a:extLst>
          </p:cNvPr>
          <p:cNvSpPr/>
          <p:nvPr/>
        </p:nvSpPr>
        <p:spPr bwMode="auto">
          <a:xfrm>
            <a:off x="6125135" y="4273097"/>
            <a:ext cx="2711823" cy="528795"/>
          </a:xfrm>
          <a:prstGeom prst="ellipse">
            <a:avLst/>
          </a:prstGeom>
          <a:noFill/>
          <a:ln>
            <a:solidFill>
              <a:schemeClr val="tx1">
                <a:lumMod val="95000"/>
                <a:lumOff val="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10" name="Straight Arrow Connector 9">
            <a:extLst>
              <a:ext uri="{FF2B5EF4-FFF2-40B4-BE49-F238E27FC236}">
                <a16:creationId xmlns:a16="http://schemas.microsoft.com/office/drawing/2014/main" id="{58C82CBF-A3B8-40DE-9702-49E2ED56C556}"/>
              </a:ext>
            </a:extLst>
          </p:cNvPr>
          <p:cNvCxnSpPr>
            <a:cxnSpLocks/>
            <a:stCxn id="7" idx="6"/>
            <a:endCxn id="13" idx="2"/>
          </p:cNvCxnSpPr>
          <p:nvPr/>
        </p:nvCxnSpPr>
        <p:spPr>
          <a:xfrm flipV="1">
            <a:off x="4374776" y="3601108"/>
            <a:ext cx="473899" cy="979919"/>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6E64D87-9DCB-468B-8531-2D08D4AB8C0C}"/>
              </a:ext>
            </a:extLst>
          </p:cNvPr>
          <p:cNvCxnSpPr>
            <a:cxnSpLocks/>
            <a:stCxn id="9" idx="1"/>
            <a:endCxn id="13" idx="2"/>
          </p:cNvCxnSpPr>
          <p:nvPr/>
        </p:nvCxnSpPr>
        <p:spPr>
          <a:xfrm flipH="1" flipV="1">
            <a:off x="4848675" y="3601108"/>
            <a:ext cx="1673597" cy="749429"/>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F16F22E-B085-4C34-A315-B866494D0F8F}"/>
              </a:ext>
            </a:extLst>
          </p:cNvPr>
          <p:cNvSpPr txBox="1"/>
          <p:nvPr/>
        </p:nvSpPr>
        <p:spPr>
          <a:xfrm>
            <a:off x="3572215" y="3231776"/>
            <a:ext cx="2552920" cy="369332"/>
          </a:xfrm>
          <a:prstGeom prst="rect">
            <a:avLst/>
          </a:prstGeom>
          <a:noFill/>
        </p:spPr>
        <p:txBody>
          <a:bodyPr wrap="square" rtlCol="0">
            <a:spAutoFit/>
          </a:bodyPr>
          <a:lstStyle/>
          <a:p>
            <a:pPr algn="ctr"/>
            <a:r>
              <a:rPr lang="en-US" dirty="0"/>
              <a:t>Room Return</a:t>
            </a:r>
          </a:p>
        </p:txBody>
      </p:sp>
    </p:spTree>
    <p:extLst>
      <p:ext uri="{BB962C8B-B14F-4D97-AF65-F5344CB8AC3E}">
        <p14:creationId xmlns:p14="http://schemas.microsoft.com/office/powerpoint/2010/main" val="264604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D0ED-0D9D-4BFC-BC5C-C94E9115EAC9}"/>
              </a:ext>
            </a:extLst>
          </p:cNvPr>
          <p:cNvSpPr>
            <a:spLocks noGrp="1"/>
          </p:cNvSpPr>
          <p:nvPr>
            <p:ph type="title"/>
          </p:nvPr>
        </p:nvSpPr>
        <p:spPr/>
        <p:txBody>
          <a:bodyPr/>
          <a:lstStyle/>
          <a:p>
            <a:r>
              <a:rPr lang="en-US" dirty="0"/>
              <a:t>Small Targets vs. Statistics</a:t>
            </a:r>
          </a:p>
        </p:txBody>
      </p:sp>
      <p:pic>
        <p:nvPicPr>
          <p:cNvPr id="4" name="Picture 3" descr="Chart, scatter chart&#10;&#10;Description automatically generated">
            <a:extLst>
              <a:ext uri="{FF2B5EF4-FFF2-40B4-BE49-F238E27FC236}">
                <a16:creationId xmlns:a16="http://schemas.microsoft.com/office/drawing/2014/main" id="{87B02855-8A05-4441-9A1C-624A58B20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3076229"/>
            <a:ext cx="4232946" cy="2821964"/>
          </a:xfrm>
          <a:prstGeom prst="rect">
            <a:avLst/>
          </a:prstGeom>
        </p:spPr>
      </p:pic>
      <p:pic>
        <p:nvPicPr>
          <p:cNvPr id="6" name="Picture 5" descr="Chart&#10;&#10;Description automatically generated">
            <a:extLst>
              <a:ext uri="{FF2B5EF4-FFF2-40B4-BE49-F238E27FC236}">
                <a16:creationId xmlns:a16="http://schemas.microsoft.com/office/drawing/2014/main" id="{C4979DE6-B0C7-4C47-BD54-B68FECD881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054" y="3076229"/>
            <a:ext cx="4209893" cy="2806595"/>
          </a:xfrm>
          <a:prstGeom prst="rect">
            <a:avLst/>
          </a:prstGeom>
        </p:spPr>
      </p:pic>
      <p:sp>
        <p:nvSpPr>
          <p:cNvPr id="7" name="TextBox 6">
            <a:extLst>
              <a:ext uri="{FF2B5EF4-FFF2-40B4-BE49-F238E27FC236}">
                <a16:creationId xmlns:a16="http://schemas.microsoft.com/office/drawing/2014/main" id="{D8D61BD2-8CAF-4195-A361-45DD6C385987}"/>
              </a:ext>
            </a:extLst>
          </p:cNvPr>
          <p:cNvSpPr txBox="1"/>
          <p:nvPr/>
        </p:nvSpPr>
        <p:spPr>
          <a:xfrm>
            <a:off x="1521916" y="5713527"/>
            <a:ext cx="6595523" cy="369332"/>
          </a:xfrm>
          <a:prstGeom prst="rect">
            <a:avLst/>
          </a:prstGeom>
          <a:noFill/>
        </p:spPr>
        <p:txBody>
          <a:bodyPr wrap="none" rtlCol="0">
            <a:spAutoFit/>
          </a:bodyPr>
          <a:lstStyle/>
          <a:p>
            <a:r>
              <a:rPr lang="en-US" dirty="0"/>
              <a:t>Figure: Statistical effects on die away curves with varying target sizes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67BEDE-44AC-42E3-BCBB-3EAD5C3256D8}"/>
                  </a:ext>
                </a:extLst>
              </p:cNvPr>
              <p:cNvSpPr txBox="1"/>
              <p:nvPr/>
            </p:nvSpPr>
            <p:spPr>
              <a:xfrm>
                <a:off x="5138698" y="1791856"/>
                <a:ext cx="4610420"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𝜙</m:t>
                          </m:r>
                        </m:e>
                        <m:sub>
                          <m:r>
                            <a:rPr lang="en-US" i="1">
                              <a:solidFill>
                                <a:schemeClr val="tx1"/>
                              </a:solidFill>
                              <a:latin typeface="Cambria Math" panose="02040503050406030204" pitchFamily="18" charset="0"/>
                            </a:rPr>
                            <m:t>𝑓𝑖𝑡</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𝜙</m:t>
                          </m:r>
                        </m:e>
                        <m:sub>
                          <m:r>
                            <a:rPr lang="en-US" i="0">
                              <a:solidFill>
                                <a:schemeClr val="tx1"/>
                              </a:solidFill>
                              <a:latin typeface="Cambria Math" panose="02040503050406030204" pitchFamily="18" charset="0"/>
                            </a:rPr>
                            <m:t>0</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exp</m:t>
                          </m:r>
                        </m:fName>
                        <m:e>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𝑡</m:t>
                              </m:r>
                            </m:e>
                          </m:d>
                        </m:e>
                      </m:func>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oMath>
                  </m:oMathPara>
                </a14:m>
                <a:endParaRPr lang="en-US" dirty="0">
                  <a:solidFill>
                    <a:schemeClr val="tx1"/>
                  </a:solidFill>
                </a:endParaRPr>
              </a:p>
            </p:txBody>
          </p:sp>
        </mc:Choice>
        <mc:Fallback xmlns="">
          <p:sp>
            <p:nvSpPr>
              <p:cNvPr id="9" name="TextBox 8">
                <a:extLst>
                  <a:ext uri="{FF2B5EF4-FFF2-40B4-BE49-F238E27FC236}">
                    <a16:creationId xmlns:a16="http://schemas.microsoft.com/office/drawing/2014/main" id="{E067BEDE-44AC-42E3-BCBB-3EAD5C3256D8}"/>
                  </a:ext>
                </a:extLst>
              </p:cNvPr>
              <p:cNvSpPr txBox="1">
                <a:spLocks noRot="1" noChangeAspect="1" noMove="1" noResize="1" noEditPoints="1" noAdjustHandles="1" noChangeArrowheads="1" noChangeShapeType="1" noTextEdit="1"/>
              </p:cNvSpPr>
              <p:nvPr/>
            </p:nvSpPr>
            <p:spPr>
              <a:xfrm>
                <a:off x="5138698" y="1791856"/>
                <a:ext cx="4610420" cy="391582"/>
              </a:xfrm>
              <a:prstGeom prst="rect">
                <a:avLst/>
              </a:prstGeom>
              <a:blipFill>
                <a:blip r:embed="rId5"/>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7C46D8-7048-4610-B0A6-075A80BB29A6}"/>
                  </a:ext>
                </a:extLst>
              </p:cNvPr>
              <p:cNvSpPr txBox="1"/>
              <p:nvPr/>
            </p:nvSpPr>
            <p:spPr>
              <a:xfrm>
                <a:off x="5138698" y="2296797"/>
                <a:ext cx="4691102" cy="6292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𝜒</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nary>
                        <m:naryPr>
                          <m:chr m:val="∑"/>
                          <m:limLoc m:val="subSup"/>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sub>
                        <m:sup/>
                        <m:e>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𝜙</m:t>
                                      </m:r>
                                    </m:e>
                                    <m:sub>
                                      <m:r>
                                        <a:rPr lang="en-US" b="0" i="1" smtClean="0">
                                          <a:solidFill>
                                            <a:schemeClr val="tx1"/>
                                          </a:solidFill>
                                          <a:latin typeface="Cambria Math" panose="02040503050406030204" pitchFamily="18" charset="0"/>
                                        </a:rPr>
                                        <m:t>𝑑𝑎𝑡𝑎</m:t>
                                      </m:r>
                                    </m:sub>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e>
                                      </m:d>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𝜙</m:t>
                                      </m:r>
                                    </m:e>
                                    <m:sub>
                                      <m:r>
                                        <a:rPr lang="en-US" i="1">
                                          <a:solidFill>
                                            <a:schemeClr val="tx1"/>
                                          </a:solidFill>
                                          <a:latin typeface="Cambria Math" panose="02040503050406030204" pitchFamily="18" charset="0"/>
                                        </a:rPr>
                                        <m:t>𝑓𝑖𝑡</m:t>
                                      </m:r>
                                    </m:sub>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e>
                                      </m:d>
                                    </m:sup>
                                  </m:sSubSup>
                                </m:e>
                              </m:d>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 </m:t>
                          </m:r>
                        </m:e>
                      </m:nary>
                    </m:oMath>
                  </m:oMathPara>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727C46D8-7048-4610-B0A6-075A80BB29A6}"/>
                  </a:ext>
                </a:extLst>
              </p:cNvPr>
              <p:cNvSpPr txBox="1">
                <a:spLocks noRot="1" noChangeAspect="1" noMove="1" noResize="1" noEditPoints="1" noAdjustHandles="1" noChangeArrowheads="1" noChangeShapeType="1" noTextEdit="1"/>
              </p:cNvSpPr>
              <p:nvPr/>
            </p:nvSpPr>
            <p:spPr>
              <a:xfrm>
                <a:off x="5138698" y="2296797"/>
                <a:ext cx="4691102" cy="629211"/>
              </a:xfrm>
              <a:prstGeom prst="rect">
                <a:avLst/>
              </a:prstGeom>
              <a:blipFill>
                <a:blip r:embed="rId6"/>
                <a:stretch>
                  <a:fillRect/>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0D19CECB-9615-4E6C-8074-BF8680069B49}"/>
              </a:ext>
            </a:extLst>
          </p:cNvPr>
          <p:cNvSpPr txBox="1">
            <a:spLocks/>
          </p:cNvSpPr>
          <p:nvPr/>
        </p:nvSpPr>
        <p:spPr>
          <a:xfrm>
            <a:off x="208296" y="1673904"/>
            <a:ext cx="5109055" cy="1419169"/>
          </a:xfrm>
          <a:prstGeom prst="rect">
            <a:avLst/>
          </a:prstGeom>
        </p:spPr>
        <p:txBody>
          <a:bodyPr>
            <a:normAutofit lnSpcReduction="10000"/>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000" dirty="0"/>
              <a:t>Small targets desirable for sensitivity to TSLs</a:t>
            </a:r>
          </a:p>
          <a:p>
            <a:pPr defTabSz="914400"/>
            <a:r>
              <a:rPr lang="en-US" sz="2000" dirty="0"/>
              <a:t>They quickly leak neutrons, leading to poor detector statistics and poor fit of exponential decay</a:t>
            </a:r>
          </a:p>
          <a:p>
            <a:pPr defTabSz="914400"/>
            <a:endParaRPr lang="en-US" sz="2000" dirty="0"/>
          </a:p>
        </p:txBody>
      </p:sp>
      <p:sp>
        <p:nvSpPr>
          <p:cNvPr id="5" name="TextBox 4">
            <a:extLst>
              <a:ext uri="{FF2B5EF4-FFF2-40B4-BE49-F238E27FC236}">
                <a16:creationId xmlns:a16="http://schemas.microsoft.com/office/drawing/2014/main" id="{D6526C73-3716-421E-9FCE-46EDA214F6D8}"/>
              </a:ext>
            </a:extLst>
          </p:cNvPr>
          <p:cNvSpPr txBox="1"/>
          <p:nvPr/>
        </p:nvSpPr>
        <p:spPr>
          <a:xfrm>
            <a:off x="3223077" y="4479526"/>
            <a:ext cx="891598" cy="646331"/>
          </a:xfrm>
          <a:prstGeom prst="rect">
            <a:avLst/>
          </a:prstGeom>
          <a:noFill/>
        </p:spPr>
        <p:txBody>
          <a:bodyPr wrap="square" rtlCol="0">
            <a:spAutoFit/>
          </a:bodyPr>
          <a:lstStyle/>
          <a:p>
            <a:pPr algn="ctr"/>
            <a:r>
              <a:rPr lang="en-US" dirty="0"/>
              <a:t>Room Return</a:t>
            </a:r>
          </a:p>
        </p:txBody>
      </p:sp>
    </p:spTree>
    <p:extLst>
      <p:ext uri="{BB962C8B-B14F-4D97-AF65-F5344CB8AC3E}">
        <p14:creationId xmlns:p14="http://schemas.microsoft.com/office/powerpoint/2010/main" val="133495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3742-1A1B-401D-85E7-414A743B95C4}"/>
              </a:ext>
            </a:extLst>
          </p:cNvPr>
          <p:cNvSpPr>
            <a:spLocks noGrp="1"/>
          </p:cNvSpPr>
          <p:nvPr>
            <p:ph type="title"/>
          </p:nvPr>
        </p:nvSpPr>
        <p:spPr/>
        <p:txBody>
          <a:bodyPr/>
          <a:lstStyle/>
          <a:p>
            <a:r>
              <a:rPr lang="en-US" dirty="0"/>
              <a:t>Biases</a:t>
            </a:r>
          </a:p>
        </p:txBody>
      </p:sp>
      <p:graphicFrame>
        <p:nvGraphicFramePr>
          <p:cNvPr id="6" name="Table 5">
            <a:extLst>
              <a:ext uri="{FF2B5EF4-FFF2-40B4-BE49-F238E27FC236}">
                <a16:creationId xmlns:a16="http://schemas.microsoft.com/office/drawing/2014/main" id="{3C9B67DD-998F-4DB3-ADE1-A7160C30B496}"/>
              </a:ext>
            </a:extLst>
          </p:cNvPr>
          <p:cNvGraphicFramePr>
            <a:graphicFrameLocks noGrp="1"/>
          </p:cNvGraphicFramePr>
          <p:nvPr/>
        </p:nvGraphicFramePr>
        <p:xfrm>
          <a:off x="4948238" y="1680991"/>
          <a:ext cx="3955415" cy="2987040"/>
        </p:xfrm>
        <a:graphic>
          <a:graphicData uri="http://schemas.openxmlformats.org/drawingml/2006/table">
            <a:tbl>
              <a:tblPr firstRow="1" firstCol="1" bandRow="1">
                <a:tableStyleId>{5C22544A-7EE6-4342-B048-85BDC9FD1C3A}</a:tableStyleId>
              </a:tblPr>
              <a:tblGrid>
                <a:gridCol w="1017905">
                  <a:extLst>
                    <a:ext uri="{9D8B030D-6E8A-4147-A177-3AD203B41FA5}">
                      <a16:colId xmlns:a16="http://schemas.microsoft.com/office/drawing/2014/main" val="1788184915"/>
                    </a:ext>
                  </a:extLst>
                </a:gridCol>
                <a:gridCol w="1232853">
                  <a:extLst>
                    <a:ext uri="{9D8B030D-6E8A-4147-A177-3AD203B41FA5}">
                      <a16:colId xmlns:a16="http://schemas.microsoft.com/office/drawing/2014/main" val="3349092018"/>
                    </a:ext>
                  </a:extLst>
                </a:gridCol>
                <a:gridCol w="732472">
                  <a:extLst>
                    <a:ext uri="{9D8B030D-6E8A-4147-A177-3AD203B41FA5}">
                      <a16:colId xmlns:a16="http://schemas.microsoft.com/office/drawing/2014/main" val="4085163084"/>
                    </a:ext>
                  </a:extLst>
                </a:gridCol>
                <a:gridCol w="972185">
                  <a:extLst>
                    <a:ext uri="{9D8B030D-6E8A-4147-A177-3AD203B41FA5}">
                      <a16:colId xmlns:a16="http://schemas.microsoft.com/office/drawing/2014/main" val="3477419232"/>
                    </a:ext>
                  </a:extLst>
                </a:gridCol>
              </a:tblGrid>
              <a:tr h="172085">
                <a:tc>
                  <a:txBody>
                    <a:bodyPr/>
                    <a:lstStyle/>
                    <a:p>
                      <a:pPr marL="0" marR="0" algn="l">
                        <a:spcBef>
                          <a:spcPts val="0"/>
                        </a:spcBef>
                        <a:spcAft>
                          <a:spcPts val="0"/>
                        </a:spcAft>
                      </a:pPr>
                      <a:r>
                        <a:rPr lang="en-US" sz="1400">
                          <a:effectLst/>
                        </a:rPr>
                        <a:t>Radius (cm)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Mean C (ms</a:t>
                      </a:r>
                      <a:r>
                        <a:rPr lang="en-US" sz="1400" baseline="30000">
                          <a:effectLst/>
                        </a:rPr>
                        <a:t>-1</a:t>
                      </a: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E (ms</a:t>
                      </a:r>
                      <a:r>
                        <a:rPr lang="en-US" sz="1400" baseline="30000">
                          <a:effectLst/>
                        </a:rPr>
                        <a:t>-1</a:t>
                      </a: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(C-E)/E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4828313"/>
                  </a:ext>
                </a:extLst>
              </a:tr>
              <a:tr h="166370">
                <a:tc>
                  <a:txBody>
                    <a:bodyPr/>
                    <a:lstStyle/>
                    <a:p>
                      <a:pPr marL="0" marR="0" algn="l">
                        <a:spcBef>
                          <a:spcPts val="0"/>
                        </a:spcBef>
                        <a:spcAft>
                          <a:spcPts val="0"/>
                        </a:spcAft>
                      </a:pPr>
                      <a:r>
                        <a:rPr lang="en-US" sz="1400">
                          <a:effectLst/>
                        </a:rPr>
                        <a:t>2.45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32.78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34.5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-5.08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1946300"/>
                  </a:ext>
                </a:extLst>
              </a:tr>
              <a:tr h="172085">
                <a:tc>
                  <a:txBody>
                    <a:bodyPr/>
                    <a:lstStyle/>
                    <a:p>
                      <a:pPr marL="0" marR="0" algn="l">
                        <a:spcBef>
                          <a:spcPts val="0"/>
                        </a:spcBef>
                        <a:spcAft>
                          <a:spcPts val="0"/>
                        </a:spcAft>
                      </a:pPr>
                      <a:r>
                        <a:rPr lang="en-US" sz="1400">
                          <a:effectLst/>
                        </a:rPr>
                        <a:t>2.58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30.65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33.2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-7.59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0167164"/>
                  </a:ext>
                </a:extLst>
              </a:tr>
              <a:tr h="166370">
                <a:tc>
                  <a:txBody>
                    <a:bodyPr/>
                    <a:lstStyle/>
                    <a:p>
                      <a:pPr marL="0" marR="0" algn="l">
                        <a:spcBef>
                          <a:spcPts val="0"/>
                        </a:spcBef>
                        <a:spcAft>
                          <a:spcPts val="0"/>
                        </a:spcAft>
                      </a:pPr>
                      <a:r>
                        <a:rPr lang="en-US" sz="1400">
                          <a:effectLst/>
                        </a:rPr>
                        <a:t>2.77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27.84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30.2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-7.90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5733218"/>
                  </a:ext>
                </a:extLst>
              </a:tr>
              <a:tr h="172085">
                <a:tc>
                  <a:txBody>
                    <a:bodyPr/>
                    <a:lstStyle/>
                    <a:p>
                      <a:pPr marL="0" marR="0" algn="l">
                        <a:spcBef>
                          <a:spcPts val="0"/>
                        </a:spcBef>
                        <a:spcAft>
                          <a:spcPts val="0"/>
                        </a:spcAft>
                      </a:pPr>
                      <a:r>
                        <a:rPr lang="en-US" sz="1400">
                          <a:effectLst/>
                        </a:rPr>
                        <a:t>3.01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25.05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26.4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-5.26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5460331"/>
                  </a:ext>
                </a:extLst>
              </a:tr>
              <a:tr h="172085">
                <a:tc>
                  <a:txBody>
                    <a:bodyPr/>
                    <a:lstStyle/>
                    <a:p>
                      <a:pPr marL="0" marR="0" algn="l">
                        <a:spcBef>
                          <a:spcPts val="0"/>
                        </a:spcBef>
                        <a:spcAft>
                          <a:spcPts val="0"/>
                        </a:spcAft>
                      </a:pPr>
                      <a:r>
                        <a:rPr lang="en-US" sz="1400">
                          <a:effectLst/>
                        </a:rPr>
                        <a:t>3.22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22.95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23.4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-2.09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4584962"/>
                  </a:ext>
                </a:extLst>
              </a:tr>
              <a:tr h="204946">
                <a:tc>
                  <a:txBody>
                    <a:bodyPr/>
                    <a:lstStyle/>
                    <a:p>
                      <a:pPr marL="0" marR="0" algn="l">
                        <a:spcBef>
                          <a:spcPts val="0"/>
                        </a:spcBef>
                        <a:spcAft>
                          <a:spcPts val="0"/>
                        </a:spcAft>
                      </a:pPr>
                      <a:r>
                        <a:rPr lang="en-US" sz="1400">
                          <a:effectLst/>
                        </a:rPr>
                        <a:t>3.54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20.39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20.9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-2.24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233771"/>
                  </a:ext>
                </a:extLst>
              </a:tr>
              <a:tr h="172085">
                <a:tc>
                  <a:txBody>
                    <a:bodyPr/>
                    <a:lstStyle/>
                    <a:p>
                      <a:pPr marL="0" marR="0" algn="l">
                        <a:spcBef>
                          <a:spcPts val="0"/>
                        </a:spcBef>
                        <a:spcAft>
                          <a:spcPts val="0"/>
                        </a:spcAft>
                      </a:pPr>
                      <a:r>
                        <a:rPr lang="en-US" sz="1400">
                          <a:effectLst/>
                        </a:rPr>
                        <a:t>3.95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17.99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18.3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-1.58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2820996"/>
                  </a:ext>
                </a:extLst>
              </a:tr>
              <a:tr h="166370">
                <a:tc>
                  <a:txBody>
                    <a:bodyPr/>
                    <a:lstStyle/>
                    <a:p>
                      <a:pPr marL="0" marR="0" algn="l">
                        <a:spcBef>
                          <a:spcPts val="0"/>
                        </a:spcBef>
                        <a:spcAft>
                          <a:spcPts val="0"/>
                        </a:spcAft>
                      </a:pPr>
                      <a:r>
                        <a:rPr lang="en-US" sz="1400">
                          <a:effectLst/>
                        </a:rPr>
                        <a:t>4.68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15.08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14.4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4.46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9352045"/>
                  </a:ext>
                </a:extLst>
              </a:tr>
              <a:tr h="172085">
                <a:tc>
                  <a:txBody>
                    <a:bodyPr/>
                    <a:lstStyle/>
                    <a:p>
                      <a:pPr marL="0" marR="0" algn="l">
                        <a:spcBef>
                          <a:spcPts val="0"/>
                        </a:spcBef>
                        <a:spcAft>
                          <a:spcPts val="0"/>
                        </a:spcAft>
                      </a:pPr>
                      <a:r>
                        <a:rPr lang="en-US" sz="1400">
                          <a:effectLst/>
                        </a:rPr>
                        <a:t>5.92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12.03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11.4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5.86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3403773"/>
                  </a:ext>
                </a:extLst>
              </a:tr>
              <a:tr h="166370">
                <a:tc>
                  <a:txBody>
                    <a:bodyPr/>
                    <a:lstStyle/>
                    <a:p>
                      <a:pPr marL="0" marR="0" algn="l">
                        <a:spcBef>
                          <a:spcPts val="0"/>
                        </a:spcBef>
                        <a:spcAft>
                          <a:spcPts val="0"/>
                        </a:spcAft>
                      </a:pPr>
                      <a:r>
                        <a:rPr lang="en-US" sz="1400">
                          <a:effectLst/>
                        </a:rPr>
                        <a:t>6.32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11.29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10.9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3.14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5966859"/>
                  </a:ext>
                </a:extLst>
              </a:tr>
              <a:tr h="172085">
                <a:tc>
                  <a:txBody>
                    <a:bodyPr/>
                    <a:lstStyle/>
                    <a:p>
                      <a:pPr marL="0" marR="0" algn="l">
                        <a:spcBef>
                          <a:spcPts val="0"/>
                        </a:spcBef>
                        <a:spcAft>
                          <a:spcPts val="0"/>
                        </a:spcAft>
                      </a:pPr>
                      <a:r>
                        <a:rPr lang="en-US" sz="1400">
                          <a:effectLst/>
                        </a:rPr>
                        <a:t>6.75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10.70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10.3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3.40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7366838"/>
                  </a:ext>
                </a:extLst>
              </a:tr>
              <a:tr h="172085">
                <a:tc>
                  <a:txBody>
                    <a:bodyPr/>
                    <a:lstStyle/>
                    <a:p>
                      <a:pPr marL="0" marR="0" algn="l">
                        <a:spcBef>
                          <a:spcPts val="0"/>
                        </a:spcBef>
                        <a:spcAft>
                          <a:spcPts val="0"/>
                        </a:spcAft>
                      </a:pPr>
                      <a:r>
                        <a:rPr lang="en-US" sz="1400">
                          <a:effectLst/>
                        </a:rPr>
                        <a:t>7.63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9.72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9.4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9678447"/>
                  </a:ext>
                </a:extLst>
              </a:tr>
              <a:tr h="172085">
                <a:tc>
                  <a:txBody>
                    <a:bodyPr/>
                    <a:lstStyle/>
                    <a:p>
                      <a:pPr marL="0" marR="0" algn="l">
                        <a:spcBef>
                          <a:spcPts val="0"/>
                        </a:spcBef>
                        <a:spcAft>
                          <a:spcPts val="0"/>
                        </a:spcAft>
                      </a:pPr>
                      <a:r>
                        <a:rPr lang="en-US" sz="1400">
                          <a:effectLst/>
                        </a:rPr>
                        <a:t>9.69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7.59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8.3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-8.62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6506890"/>
                  </a:ext>
                </a:extLst>
              </a:tr>
            </a:tbl>
          </a:graphicData>
        </a:graphic>
      </p:graphicFrame>
      <p:pic>
        <p:nvPicPr>
          <p:cNvPr id="7" name="Picture 6">
            <a:extLst>
              <a:ext uri="{FF2B5EF4-FFF2-40B4-BE49-F238E27FC236}">
                <a16:creationId xmlns:a16="http://schemas.microsoft.com/office/drawing/2014/main" id="{1E990C10-1BBC-4758-B2D4-62B9158E3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40347" y="2628463"/>
            <a:ext cx="4147005" cy="2263089"/>
          </a:xfrm>
          <a:prstGeom prst="rect">
            <a:avLst/>
          </a:prstGeom>
          <a:noFill/>
          <a:ln>
            <a:noFill/>
          </a:ln>
          <a:extLst>
            <a:ext uri="{53640926-AAD7-44D8-BBD7-CCE9431645EC}">
              <a14:shadowObscured xmlns:a14="http://schemas.microsoft.com/office/drawing/2010/main"/>
            </a:ext>
          </a:extLst>
        </p:spPr>
      </p:pic>
      <p:sp>
        <p:nvSpPr>
          <p:cNvPr id="8" name="Rectangle 1">
            <a:extLst>
              <a:ext uri="{FF2B5EF4-FFF2-40B4-BE49-F238E27FC236}">
                <a16:creationId xmlns:a16="http://schemas.microsoft.com/office/drawing/2014/main" id="{E4B173BC-5E9F-49CD-94C8-A7509CC9745F}"/>
              </a:ext>
            </a:extLst>
          </p:cNvPr>
          <p:cNvSpPr>
            <a:spLocks noChangeArrowheads="1"/>
          </p:cNvSpPr>
          <p:nvPr/>
        </p:nvSpPr>
        <p:spPr bwMode="auto">
          <a:xfrm>
            <a:off x="4843959" y="1389751"/>
            <a:ext cx="436308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Times New Roman" panose="02020603050405020304" pitchFamily="18" charset="0"/>
              </a:rPr>
              <a:t>Table: Experimental and calculated integral parameters.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9" name="Rectangle 1">
            <a:extLst>
              <a:ext uri="{FF2B5EF4-FFF2-40B4-BE49-F238E27FC236}">
                <a16:creationId xmlns:a16="http://schemas.microsoft.com/office/drawing/2014/main" id="{583EC604-9EA2-483B-AB55-6E6388953372}"/>
              </a:ext>
            </a:extLst>
          </p:cNvPr>
          <p:cNvSpPr>
            <a:spLocks noChangeArrowheads="1"/>
          </p:cNvSpPr>
          <p:nvPr/>
        </p:nvSpPr>
        <p:spPr bwMode="auto">
          <a:xfrm>
            <a:off x="525254" y="4891552"/>
            <a:ext cx="436308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Times New Roman" panose="02020603050405020304" pitchFamily="18" charset="0"/>
              </a:rPr>
              <a:t>Figure: Calculated pulsed neutron die away curves.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graphicFrame>
        <p:nvGraphicFramePr>
          <p:cNvPr id="10" name="Chart 9">
            <a:extLst>
              <a:ext uri="{FF2B5EF4-FFF2-40B4-BE49-F238E27FC236}">
                <a16:creationId xmlns:a16="http://schemas.microsoft.com/office/drawing/2014/main" id="{71A215F6-59DA-4337-9D24-B35CA75994BE}"/>
              </a:ext>
            </a:extLst>
          </p:cNvPr>
          <p:cNvGraphicFramePr>
            <a:graphicFrameLocks/>
          </p:cNvGraphicFramePr>
          <p:nvPr/>
        </p:nvGraphicFramePr>
        <p:xfrm>
          <a:off x="4506278" y="4828894"/>
          <a:ext cx="4572000" cy="1605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0053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8C2A-E639-4FE0-B1F9-3E5F03B58609}"/>
              </a:ext>
            </a:extLst>
          </p:cNvPr>
          <p:cNvSpPr>
            <a:spLocks noGrp="1"/>
          </p:cNvSpPr>
          <p:nvPr>
            <p:ph type="title"/>
          </p:nvPr>
        </p:nvSpPr>
        <p:spPr/>
        <p:txBody>
          <a:bodyPr/>
          <a:lstStyle/>
          <a:p>
            <a:r>
              <a:rPr lang="en-US" dirty="0"/>
              <a:t>Importance of background</a:t>
            </a:r>
          </a:p>
        </p:txBody>
      </p:sp>
      <p:pic>
        <p:nvPicPr>
          <p:cNvPr id="3074" name="x_Picture 4">
            <a:extLst>
              <a:ext uri="{FF2B5EF4-FFF2-40B4-BE49-F238E27FC236}">
                <a16:creationId xmlns:a16="http://schemas.microsoft.com/office/drawing/2014/main" id="{7DB331D8-E960-4AB8-92DF-477D49AB8E1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6707" y="2533796"/>
            <a:ext cx="4197416" cy="298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99DC00D9-331F-4191-9808-AFE38C4B4A16}"/>
              </a:ext>
            </a:extLst>
          </p:cNvPr>
          <p:cNvSpPr txBox="1">
            <a:spLocks/>
          </p:cNvSpPr>
          <p:nvPr/>
        </p:nvSpPr>
        <p:spPr>
          <a:xfrm>
            <a:off x="295210" y="1485396"/>
            <a:ext cx="4197416" cy="4754860"/>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000" dirty="0"/>
              <a:t>Measurements outside of borated HDPE box with Cd lining</a:t>
            </a:r>
          </a:p>
          <a:p>
            <a:pPr defTabSz="914400"/>
            <a:r>
              <a:rPr lang="en-US" sz="2000" dirty="0">
                <a:effectLst/>
                <a:latin typeface="Calibri" panose="020F0502020204030204" pitchFamily="34" charset="0"/>
                <a:ea typeface="Calibri" panose="020F0502020204030204" pitchFamily="34" charset="0"/>
              </a:rPr>
              <a:t>After about ~1 </a:t>
            </a:r>
            <a:r>
              <a:rPr lang="en-US" sz="2000" dirty="0" err="1">
                <a:effectLst/>
                <a:latin typeface="Calibri" panose="020F0502020204030204" pitchFamily="34" charset="0"/>
                <a:ea typeface="Calibri" panose="020F0502020204030204" pitchFamily="34" charset="0"/>
              </a:rPr>
              <a:t>ms</a:t>
            </a:r>
            <a:r>
              <a:rPr lang="en-US" sz="2000" dirty="0">
                <a:effectLst/>
                <a:latin typeface="Calibri" panose="020F0502020204030204" pitchFamily="34" charset="0"/>
                <a:ea typeface="Calibri" panose="020F0502020204030204" pitchFamily="34" charset="0"/>
              </a:rPr>
              <a:t>, we see dominant background.</a:t>
            </a:r>
          </a:p>
          <a:p>
            <a:pPr defTabSz="914400"/>
            <a:r>
              <a:rPr lang="en-US" sz="2000" dirty="0">
                <a:effectLst/>
                <a:latin typeface="Calibri" panose="020F0502020204030204" pitchFamily="34" charset="0"/>
                <a:ea typeface="Calibri" panose="020F0502020204030204" pitchFamily="34" charset="0"/>
              </a:rPr>
              <a:t>The time dependent background makes rough sense with thermal neutrons returning from the walls or floor as it starts at around ~1 </a:t>
            </a:r>
            <a:r>
              <a:rPr lang="en-US" sz="2000" dirty="0" err="1">
                <a:effectLst/>
                <a:latin typeface="Calibri" panose="020F0502020204030204" pitchFamily="34" charset="0"/>
                <a:ea typeface="Calibri" panose="020F0502020204030204" pitchFamily="34" charset="0"/>
              </a:rPr>
              <a:t>ms.</a:t>
            </a:r>
            <a:r>
              <a:rPr lang="en-US" sz="2000" dirty="0">
                <a:effectLst/>
                <a:latin typeface="Calibri" panose="020F0502020204030204" pitchFamily="34" charset="0"/>
                <a:ea typeface="Calibri" panose="020F0502020204030204" pitchFamily="34" charset="0"/>
              </a:rPr>
              <a:t> </a:t>
            </a:r>
          </a:p>
          <a:p>
            <a:pPr defTabSz="914400"/>
            <a:r>
              <a:rPr lang="en-US" sz="2000" dirty="0">
                <a:effectLst/>
                <a:latin typeface="Calibri" panose="020F0502020204030204" pitchFamily="34" charset="0"/>
                <a:ea typeface="Calibri" panose="020F0502020204030204" pitchFamily="34" charset="0"/>
              </a:rPr>
              <a:t>If the neutrons’ velocity is 2200 m/s, and the walls are roughly 1-2 m away, we should be measuring them returning after ~1 </a:t>
            </a:r>
            <a:r>
              <a:rPr lang="en-US" sz="2000" dirty="0" err="1">
                <a:effectLst/>
                <a:latin typeface="Calibri" panose="020F0502020204030204" pitchFamily="34" charset="0"/>
                <a:ea typeface="Calibri" panose="020F0502020204030204" pitchFamily="34" charset="0"/>
              </a:rPr>
              <a:t>ms.</a:t>
            </a:r>
            <a:r>
              <a:rPr lang="en-US" sz="2000" dirty="0">
                <a:effectLst/>
                <a:latin typeface="Calibri" panose="020F0502020204030204" pitchFamily="34" charset="0"/>
                <a:ea typeface="Calibri" panose="020F0502020204030204" pitchFamily="34" charset="0"/>
              </a:rPr>
              <a:t> </a:t>
            </a:r>
            <a:endParaRPr lang="en-US" sz="2000" dirty="0"/>
          </a:p>
        </p:txBody>
      </p:sp>
    </p:spTree>
    <p:extLst>
      <p:ext uri="{BB962C8B-B14F-4D97-AF65-F5344CB8AC3E}">
        <p14:creationId xmlns:p14="http://schemas.microsoft.com/office/powerpoint/2010/main" val="357609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785E-7BC5-4D73-B259-3E712E1C1416}"/>
              </a:ext>
            </a:extLst>
          </p:cNvPr>
          <p:cNvSpPr>
            <a:spLocks noGrp="1"/>
          </p:cNvSpPr>
          <p:nvPr>
            <p:ph type="title"/>
          </p:nvPr>
        </p:nvSpPr>
        <p:spPr/>
        <p:txBody>
          <a:bodyPr/>
          <a:lstStyle/>
          <a:p>
            <a:r>
              <a:rPr lang="en-US" dirty="0"/>
              <a:t>Approaches to Improve Statistics</a:t>
            </a:r>
            <a:br>
              <a:rPr lang="en-US" dirty="0"/>
            </a:br>
            <a:r>
              <a:rPr lang="en-US" sz="2400" b="0" dirty="0"/>
              <a:t>For Cylindrical Geometry</a:t>
            </a:r>
            <a:endParaRPr lang="en-US" b="0" dirty="0"/>
          </a:p>
        </p:txBody>
      </p:sp>
      <p:sp>
        <p:nvSpPr>
          <p:cNvPr id="3" name="Content Placeholder 2">
            <a:extLst>
              <a:ext uri="{FF2B5EF4-FFF2-40B4-BE49-F238E27FC236}">
                <a16:creationId xmlns:a16="http://schemas.microsoft.com/office/drawing/2014/main" id="{73841F2D-77D8-4920-B34F-35EBE538B7E6}"/>
              </a:ext>
            </a:extLst>
          </p:cNvPr>
          <p:cNvSpPr txBox="1">
            <a:spLocks/>
          </p:cNvSpPr>
          <p:nvPr/>
        </p:nvSpPr>
        <p:spPr>
          <a:xfrm>
            <a:off x="119770" y="1510057"/>
            <a:ext cx="4690355" cy="4549804"/>
          </a:xfrm>
          <a:prstGeom prst="rect">
            <a:avLst/>
          </a:prstGeom>
        </p:spPr>
        <p:txBody>
          <a:bodyPr>
            <a:normAutofit lnSpcReduction="10000"/>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000" dirty="0"/>
              <a:t>Maximize difference between fundamental and higher order modes</a:t>
            </a:r>
          </a:p>
          <a:p>
            <a:pPr defTabSz="914400"/>
            <a:r>
              <a:rPr lang="en-US" sz="2000" dirty="0"/>
              <a:t>Detector location</a:t>
            </a:r>
          </a:p>
          <a:p>
            <a:pPr lvl="1" defTabSz="914400"/>
            <a:r>
              <a:rPr lang="en-US" sz="1600" dirty="0"/>
              <a:t>All modes except J</a:t>
            </a:r>
            <a:r>
              <a:rPr lang="en-US" sz="1600" baseline="-25000" dirty="0"/>
              <a:t>0</a:t>
            </a:r>
            <a:r>
              <a:rPr lang="en-US" sz="1600" dirty="0"/>
              <a:t> have 0-amplitude at r = 0</a:t>
            </a:r>
          </a:p>
          <a:p>
            <a:pPr defTabSz="914400"/>
            <a:r>
              <a:rPr lang="en-US" sz="2000" dirty="0"/>
              <a:t>Source orientation</a:t>
            </a:r>
          </a:p>
          <a:p>
            <a:pPr lvl="1" defTabSz="914400"/>
            <a:r>
              <a:rPr lang="en-US" sz="1600" dirty="0">
                <a:latin typeface="+mn-lt"/>
              </a:rPr>
              <a:t>For cylinders, neutrons strike at H/2</a:t>
            </a:r>
          </a:p>
          <a:p>
            <a:pPr lvl="1" defTabSz="914400"/>
            <a:r>
              <a:rPr lang="en-US" sz="1600" dirty="0">
                <a:latin typeface="+mn-lt"/>
              </a:rPr>
              <a:t>Eliminates even ordered modes of sin(</a:t>
            </a:r>
            <a:r>
              <a:rPr lang="en-US" sz="1600" dirty="0" err="1">
                <a:latin typeface="+mn-lt"/>
              </a:rPr>
              <a:t>nz</a:t>
            </a:r>
            <a:r>
              <a:rPr lang="el-GR" sz="1600" dirty="0">
                <a:latin typeface="+mn-lt"/>
                <a:cs typeface="Times New Roman" panose="02020603050405020304" pitchFamily="18" charset="0"/>
              </a:rPr>
              <a:t>π</a:t>
            </a:r>
            <a:r>
              <a:rPr lang="en-US" sz="1600" dirty="0">
                <a:latin typeface="+mn-lt"/>
                <a:cs typeface="Times New Roman" panose="02020603050405020304" pitchFamily="18" charset="0"/>
              </a:rPr>
              <a:t>/H)</a:t>
            </a:r>
          </a:p>
          <a:p>
            <a:pPr lvl="1" defTabSz="914400"/>
            <a:r>
              <a:rPr lang="en-US" sz="1600" dirty="0">
                <a:latin typeface="+mn-lt"/>
                <a:cs typeface="Times New Roman" panose="02020603050405020304" pitchFamily="18" charset="0"/>
              </a:rPr>
              <a:t>Maximizes flux along vertical axis</a:t>
            </a:r>
          </a:p>
          <a:p>
            <a:pPr defTabSz="914400"/>
            <a:r>
              <a:rPr lang="en-US" sz="2000" dirty="0"/>
              <a:t>Target dimensions</a:t>
            </a:r>
          </a:p>
          <a:p>
            <a:pPr lvl="1" defTabSz="914400"/>
            <a:r>
              <a:rPr lang="en-US" sz="1600" dirty="0">
                <a:latin typeface="+mn-lt"/>
              </a:rPr>
              <a:t>H/D = 0.894</a:t>
            </a:r>
          </a:p>
          <a:p>
            <a:pPr lvl="1" defTabSz="914400"/>
            <a:r>
              <a:rPr lang="en-US" sz="1600" dirty="0">
                <a:latin typeface="+mn-lt"/>
              </a:rPr>
              <a:t>Balances (0,2,1) and (0,1,3)</a:t>
            </a:r>
          </a:p>
          <a:p>
            <a:pPr defTabSz="914400"/>
            <a:r>
              <a:rPr lang="en-US" sz="2000" dirty="0"/>
              <a:t>Repeat measurements</a:t>
            </a:r>
          </a:p>
          <a:p>
            <a:pPr lvl="1" defTabSz="914400"/>
            <a:r>
              <a:rPr lang="en-US" sz="1600" dirty="0"/>
              <a:t>Pulse neutrons, allow for decay, repeat pulse</a:t>
            </a:r>
          </a:p>
          <a:p>
            <a:pPr lvl="1" defTabSz="914400"/>
            <a:r>
              <a:rPr lang="en-US" sz="1600" dirty="0"/>
              <a:t>Target size determines time for decay</a:t>
            </a:r>
          </a:p>
          <a:p>
            <a:pPr defTabSz="914400"/>
            <a:endParaRPr lang="en-US" sz="2000" dirty="0"/>
          </a:p>
        </p:txBody>
      </p:sp>
      <p:pic>
        <p:nvPicPr>
          <p:cNvPr id="5" name="Picture 4" descr="Chart, radar chart&#10;&#10;Description automatically generated">
            <a:extLst>
              <a:ext uri="{FF2B5EF4-FFF2-40B4-BE49-F238E27FC236}">
                <a16:creationId xmlns:a16="http://schemas.microsoft.com/office/drawing/2014/main" id="{F5F7633B-00F5-4E69-844B-E746B1C62B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9459" y="1460894"/>
            <a:ext cx="3297341" cy="4169361"/>
          </a:xfrm>
          <a:prstGeom prst="rect">
            <a:avLst/>
          </a:prstGeom>
        </p:spPr>
      </p:pic>
      <p:sp>
        <p:nvSpPr>
          <p:cNvPr id="6" name="TextBox 5">
            <a:extLst>
              <a:ext uri="{FF2B5EF4-FFF2-40B4-BE49-F238E27FC236}">
                <a16:creationId xmlns:a16="http://schemas.microsoft.com/office/drawing/2014/main" id="{62932B06-644B-46FC-BD4B-E0339ECAC630}"/>
              </a:ext>
            </a:extLst>
          </p:cNvPr>
          <p:cNvSpPr txBox="1"/>
          <p:nvPr/>
        </p:nvSpPr>
        <p:spPr>
          <a:xfrm>
            <a:off x="5296121" y="5653962"/>
            <a:ext cx="3690937" cy="307777"/>
          </a:xfrm>
          <a:prstGeom prst="rect">
            <a:avLst/>
          </a:prstGeom>
          <a:noFill/>
        </p:spPr>
        <p:txBody>
          <a:bodyPr wrap="square" rtlCol="0">
            <a:spAutoFit/>
          </a:bodyPr>
          <a:lstStyle/>
          <a:p>
            <a:pPr algn="ctr"/>
            <a:r>
              <a:rPr lang="en-US" sz="1400" dirty="0"/>
              <a:t>Figure: Even and odd modes of </a:t>
            </a:r>
            <a:r>
              <a:rPr lang="en-US" sz="1400" dirty="0">
                <a:latin typeface="+mn-lt"/>
              </a:rPr>
              <a:t>sin(</a:t>
            </a:r>
            <a:r>
              <a:rPr lang="en-US" sz="1400" dirty="0" err="1">
                <a:latin typeface="+mn-lt"/>
              </a:rPr>
              <a:t>nz</a:t>
            </a:r>
            <a:r>
              <a:rPr lang="el-GR" sz="1400" dirty="0">
                <a:latin typeface="+mn-lt"/>
                <a:cs typeface="Times New Roman" panose="02020603050405020304" pitchFamily="18" charset="0"/>
              </a:rPr>
              <a:t>π</a:t>
            </a:r>
            <a:r>
              <a:rPr lang="en-US" sz="1400" dirty="0">
                <a:latin typeface="+mn-lt"/>
                <a:cs typeface="Times New Roman" panose="02020603050405020304" pitchFamily="18" charset="0"/>
              </a:rPr>
              <a:t>/H)</a:t>
            </a:r>
          </a:p>
        </p:txBody>
      </p:sp>
    </p:spTree>
    <p:extLst>
      <p:ext uri="{BB962C8B-B14F-4D97-AF65-F5344CB8AC3E}">
        <p14:creationId xmlns:p14="http://schemas.microsoft.com/office/powerpoint/2010/main" val="58882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68CB-7873-4C50-90E9-68915B027D74}"/>
              </a:ext>
            </a:extLst>
          </p:cNvPr>
          <p:cNvSpPr>
            <a:spLocks noGrp="1"/>
          </p:cNvSpPr>
          <p:nvPr>
            <p:ph type="title"/>
          </p:nvPr>
        </p:nvSpPr>
        <p:spPr/>
        <p:txBody>
          <a:bodyPr/>
          <a:lstStyle/>
          <a:p>
            <a:r>
              <a:rPr lang="en-US" dirty="0"/>
              <a:t>Effect of Target Size on Fit</a:t>
            </a:r>
            <a:br>
              <a:rPr lang="en-US" dirty="0"/>
            </a:br>
            <a:r>
              <a:rPr lang="en-US" sz="2400" b="0" dirty="0"/>
              <a:t>Different Sized H</a:t>
            </a:r>
            <a:r>
              <a:rPr lang="en-US" sz="2400" b="0" baseline="-25000" dirty="0"/>
              <a:t>2</a:t>
            </a:r>
            <a:r>
              <a:rPr lang="en-US" sz="2400" b="0" dirty="0"/>
              <a:t>O Cylinders</a:t>
            </a:r>
            <a:endParaRPr lang="en-US" b="0" dirty="0"/>
          </a:p>
        </p:txBody>
      </p:sp>
      <p:pic>
        <p:nvPicPr>
          <p:cNvPr id="7" name="Picture 6">
            <a:extLst>
              <a:ext uri="{FF2B5EF4-FFF2-40B4-BE49-F238E27FC236}">
                <a16:creationId xmlns:a16="http://schemas.microsoft.com/office/drawing/2014/main" id="{50AE12E9-8710-4DC4-AE74-65F4371D1ACF}"/>
              </a:ext>
            </a:extLst>
          </p:cNvPr>
          <p:cNvPicPr/>
          <p:nvPr/>
        </p:nvPicPr>
        <p:blipFill>
          <a:blip r:embed="rId3" cstate="print">
            <a:extLst>
              <a:ext uri="{28A0092B-C50C-407E-A947-70E740481C1C}">
                <a14:useLocalDpi xmlns:a14="http://schemas.microsoft.com/office/drawing/2010/main"/>
              </a:ext>
            </a:extLst>
          </a:blip>
          <a:stretch>
            <a:fillRect/>
          </a:stretch>
        </p:blipFill>
        <p:spPr>
          <a:xfrm>
            <a:off x="335856" y="2286000"/>
            <a:ext cx="4307582" cy="2823882"/>
          </a:xfrm>
          <a:prstGeom prst="rect">
            <a:avLst/>
          </a:prstGeom>
        </p:spPr>
      </p:pic>
      <p:pic>
        <p:nvPicPr>
          <p:cNvPr id="4" name="Picture 3" descr="Chart&#10;&#10;Description automatically generated">
            <a:extLst>
              <a:ext uri="{FF2B5EF4-FFF2-40B4-BE49-F238E27FC236}">
                <a16:creationId xmlns:a16="http://schemas.microsoft.com/office/drawing/2014/main" id="{C64EE723-EA68-45AA-AE9B-C72087EC57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8598" y="3587089"/>
            <a:ext cx="3429000" cy="2286000"/>
          </a:xfrm>
          <a:prstGeom prst="rect">
            <a:avLst/>
          </a:prstGeom>
        </p:spPr>
      </p:pic>
      <p:pic>
        <p:nvPicPr>
          <p:cNvPr id="9" name="Picture 8" descr="Chart&#10;&#10;Description automatically generated">
            <a:extLst>
              <a:ext uri="{FF2B5EF4-FFF2-40B4-BE49-F238E27FC236}">
                <a16:creationId xmlns:a16="http://schemas.microsoft.com/office/drawing/2014/main" id="{CF217557-26BF-4313-9950-F7A355C47B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613" y="1421543"/>
            <a:ext cx="3414597" cy="2276398"/>
          </a:xfrm>
          <a:prstGeom prst="rect">
            <a:avLst/>
          </a:prstGeom>
        </p:spPr>
      </p:pic>
      <p:sp>
        <p:nvSpPr>
          <p:cNvPr id="10" name="TextBox 9">
            <a:extLst>
              <a:ext uri="{FF2B5EF4-FFF2-40B4-BE49-F238E27FC236}">
                <a16:creationId xmlns:a16="http://schemas.microsoft.com/office/drawing/2014/main" id="{AE468621-FC11-4C73-B6DB-3C8444FB3B1B}"/>
              </a:ext>
            </a:extLst>
          </p:cNvPr>
          <p:cNvSpPr txBox="1"/>
          <p:nvPr/>
        </p:nvSpPr>
        <p:spPr>
          <a:xfrm>
            <a:off x="1063456" y="5136216"/>
            <a:ext cx="2957156" cy="307777"/>
          </a:xfrm>
          <a:prstGeom prst="rect">
            <a:avLst/>
          </a:prstGeom>
          <a:noFill/>
        </p:spPr>
        <p:txBody>
          <a:bodyPr wrap="none" rtlCol="0">
            <a:spAutoFit/>
          </a:bodyPr>
          <a:lstStyle/>
          <a:p>
            <a:r>
              <a:rPr lang="en-US" sz="1400" dirty="0"/>
              <a:t>Figure: Example varying time intervals</a:t>
            </a:r>
          </a:p>
        </p:txBody>
      </p:sp>
      <p:sp>
        <p:nvSpPr>
          <p:cNvPr id="11" name="TextBox 10">
            <a:extLst>
              <a:ext uri="{FF2B5EF4-FFF2-40B4-BE49-F238E27FC236}">
                <a16:creationId xmlns:a16="http://schemas.microsoft.com/office/drawing/2014/main" id="{2A4C8694-E59A-49E0-BCC5-25EFBCEB8B4D}"/>
              </a:ext>
            </a:extLst>
          </p:cNvPr>
          <p:cNvSpPr txBox="1"/>
          <p:nvPr/>
        </p:nvSpPr>
        <p:spPr>
          <a:xfrm>
            <a:off x="5430613" y="5762237"/>
            <a:ext cx="3429000" cy="538671"/>
          </a:xfrm>
          <a:prstGeom prst="rect">
            <a:avLst/>
          </a:prstGeom>
          <a:noFill/>
        </p:spPr>
        <p:txBody>
          <a:bodyPr wrap="square" rtlCol="0">
            <a:spAutoFit/>
          </a:bodyPr>
          <a:lstStyle/>
          <a:p>
            <a:r>
              <a:rPr lang="en-US" sz="1400" dirty="0"/>
              <a:t>Figure: Effect of varying time intervals on analyzed </a:t>
            </a:r>
            <a:r>
              <a:rPr lang="el-GR" sz="1400" dirty="0"/>
              <a:t>α</a:t>
            </a:r>
            <a:endParaRPr lang="en-US" sz="1400" dirty="0"/>
          </a:p>
        </p:txBody>
      </p:sp>
    </p:spTree>
    <p:extLst>
      <p:ext uri="{BB962C8B-B14F-4D97-AF65-F5344CB8AC3E}">
        <p14:creationId xmlns:p14="http://schemas.microsoft.com/office/powerpoint/2010/main" val="281380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845A-01E6-4388-B53E-523961BB74CA}"/>
              </a:ext>
            </a:extLst>
          </p:cNvPr>
          <p:cNvSpPr>
            <a:spLocks noGrp="1"/>
          </p:cNvSpPr>
          <p:nvPr>
            <p:ph type="title"/>
          </p:nvPr>
        </p:nvSpPr>
        <p:spPr/>
        <p:txBody>
          <a:bodyPr/>
          <a:lstStyle/>
          <a:p>
            <a:r>
              <a:rPr lang="en-US" dirty="0"/>
              <a:t>Detector placement vs. harmonics</a:t>
            </a:r>
          </a:p>
        </p:txBody>
      </p:sp>
      <p:pic>
        <p:nvPicPr>
          <p:cNvPr id="4" name="Picture 3">
            <a:extLst>
              <a:ext uri="{FF2B5EF4-FFF2-40B4-BE49-F238E27FC236}">
                <a16:creationId xmlns:a16="http://schemas.microsoft.com/office/drawing/2014/main" id="{E8548733-1815-4BA5-A8DC-252675A64C3D}"/>
              </a:ext>
            </a:extLst>
          </p:cNvPr>
          <p:cNvPicPr>
            <a:picLocks noChangeAspect="1"/>
          </p:cNvPicPr>
          <p:nvPr/>
        </p:nvPicPr>
        <p:blipFill>
          <a:blip r:embed="rId2"/>
          <a:stretch>
            <a:fillRect/>
          </a:stretch>
        </p:blipFill>
        <p:spPr>
          <a:xfrm>
            <a:off x="1710137" y="1610340"/>
            <a:ext cx="5882959" cy="4455659"/>
          </a:xfrm>
          <a:prstGeom prst="rect">
            <a:avLst/>
          </a:prstGeom>
        </p:spPr>
      </p:pic>
    </p:spTree>
    <p:extLst>
      <p:ext uri="{BB962C8B-B14F-4D97-AF65-F5344CB8AC3E}">
        <p14:creationId xmlns:p14="http://schemas.microsoft.com/office/powerpoint/2010/main" val="824251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9C97-DA99-444C-877D-4D3181B92BD6}"/>
              </a:ext>
            </a:extLst>
          </p:cNvPr>
          <p:cNvSpPr>
            <a:spLocks noGrp="1"/>
          </p:cNvSpPr>
          <p:nvPr>
            <p:ph type="title"/>
          </p:nvPr>
        </p:nvSpPr>
        <p:spPr/>
        <p:txBody>
          <a:bodyPr/>
          <a:lstStyle/>
          <a:p>
            <a:r>
              <a:rPr lang="en-US" dirty="0"/>
              <a:t>Algorithm</a:t>
            </a:r>
          </a:p>
        </p:txBody>
      </p:sp>
      <p:sp>
        <p:nvSpPr>
          <p:cNvPr id="3" name="Rectangle 2">
            <a:extLst>
              <a:ext uri="{FF2B5EF4-FFF2-40B4-BE49-F238E27FC236}">
                <a16:creationId xmlns:a16="http://schemas.microsoft.com/office/drawing/2014/main" id="{3EB524FF-1849-41F8-BF17-ECD07EED93E1}"/>
              </a:ext>
            </a:extLst>
          </p:cNvPr>
          <p:cNvSpPr/>
          <p:nvPr/>
        </p:nvSpPr>
        <p:spPr bwMode="auto">
          <a:xfrm>
            <a:off x="375183" y="5570163"/>
            <a:ext cx="8393634" cy="55842"/>
          </a:xfrm>
          <a:prstGeom prst="rect">
            <a:avLst/>
          </a:prstGeom>
          <a:solidFill>
            <a:schemeClr val="tx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 name="TextBox 3">
            <a:extLst>
              <a:ext uri="{FF2B5EF4-FFF2-40B4-BE49-F238E27FC236}">
                <a16:creationId xmlns:a16="http://schemas.microsoft.com/office/drawing/2014/main" id="{9C1BC2D6-40B7-48C7-AA2C-8FC8D5780927}"/>
              </a:ext>
            </a:extLst>
          </p:cNvPr>
          <p:cNvSpPr txBox="1"/>
          <p:nvPr/>
        </p:nvSpPr>
        <p:spPr>
          <a:xfrm>
            <a:off x="282696" y="5786547"/>
            <a:ext cx="614271" cy="369332"/>
          </a:xfrm>
          <a:prstGeom prst="rect">
            <a:avLst/>
          </a:prstGeom>
          <a:noFill/>
        </p:spPr>
        <p:txBody>
          <a:bodyPr wrap="none" rtlCol="0">
            <a:spAutoFit/>
          </a:bodyPr>
          <a:lstStyle/>
          <a:p>
            <a:r>
              <a:rPr lang="en-US" dirty="0"/>
              <a:t>time</a:t>
            </a:r>
          </a:p>
        </p:txBody>
      </p:sp>
      <p:cxnSp>
        <p:nvCxnSpPr>
          <p:cNvPr id="8" name="Straight Arrow Connector 7">
            <a:extLst>
              <a:ext uri="{FF2B5EF4-FFF2-40B4-BE49-F238E27FC236}">
                <a16:creationId xmlns:a16="http://schemas.microsoft.com/office/drawing/2014/main" id="{2284FA20-867E-4BF8-9ADE-A4E526E704CD}"/>
              </a:ext>
            </a:extLst>
          </p:cNvPr>
          <p:cNvCxnSpPr>
            <a:stCxn id="4" idx="3"/>
          </p:cNvCxnSpPr>
          <p:nvPr/>
        </p:nvCxnSpPr>
        <p:spPr>
          <a:xfrm>
            <a:off x="896967" y="5971213"/>
            <a:ext cx="1057476" cy="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3AE6BFFA-CC3A-464E-BE93-0E15C791A019}"/>
              </a:ext>
            </a:extLst>
          </p:cNvPr>
          <p:cNvSpPr/>
          <p:nvPr/>
        </p:nvSpPr>
        <p:spPr bwMode="auto">
          <a:xfrm>
            <a:off x="544112" y="3650620"/>
            <a:ext cx="45719" cy="1919543"/>
          </a:xfrm>
          <a:prstGeom prst="rect">
            <a:avLst/>
          </a:prstGeom>
          <a:solidFill>
            <a:srgbClr val="C00000"/>
          </a:solidFill>
          <a:ln>
            <a:solidFill>
              <a:srgbClr val="C0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0" name="Rectangle 9">
            <a:extLst>
              <a:ext uri="{FF2B5EF4-FFF2-40B4-BE49-F238E27FC236}">
                <a16:creationId xmlns:a16="http://schemas.microsoft.com/office/drawing/2014/main" id="{469F56C5-123E-4649-BA15-1E8DF080E587}"/>
              </a:ext>
            </a:extLst>
          </p:cNvPr>
          <p:cNvSpPr/>
          <p:nvPr/>
        </p:nvSpPr>
        <p:spPr bwMode="auto">
          <a:xfrm>
            <a:off x="3355950" y="3650619"/>
            <a:ext cx="45719" cy="1919543"/>
          </a:xfrm>
          <a:prstGeom prst="rect">
            <a:avLst/>
          </a:prstGeom>
          <a:solidFill>
            <a:srgbClr val="C00000"/>
          </a:solidFill>
          <a:ln>
            <a:solidFill>
              <a:srgbClr val="C0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1" name="Rectangle 10">
            <a:extLst>
              <a:ext uri="{FF2B5EF4-FFF2-40B4-BE49-F238E27FC236}">
                <a16:creationId xmlns:a16="http://schemas.microsoft.com/office/drawing/2014/main" id="{A16AAD33-2A4F-404E-B662-662AE6E4C6BD}"/>
              </a:ext>
            </a:extLst>
          </p:cNvPr>
          <p:cNvSpPr/>
          <p:nvPr/>
        </p:nvSpPr>
        <p:spPr bwMode="auto">
          <a:xfrm>
            <a:off x="6167788" y="3650618"/>
            <a:ext cx="45719" cy="1919543"/>
          </a:xfrm>
          <a:prstGeom prst="rect">
            <a:avLst/>
          </a:prstGeom>
          <a:solidFill>
            <a:srgbClr val="C00000"/>
          </a:solidFill>
          <a:ln>
            <a:solidFill>
              <a:srgbClr val="C0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2" name="TextBox 11">
            <a:extLst>
              <a:ext uri="{FF2B5EF4-FFF2-40B4-BE49-F238E27FC236}">
                <a16:creationId xmlns:a16="http://schemas.microsoft.com/office/drawing/2014/main" id="{C3478F94-E9FC-4966-9A6B-851C282FE825}"/>
              </a:ext>
            </a:extLst>
          </p:cNvPr>
          <p:cNvSpPr txBox="1"/>
          <p:nvPr/>
        </p:nvSpPr>
        <p:spPr>
          <a:xfrm>
            <a:off x="4484630" y="3837921"/>
            <a:ext cx="798617" cy="369332"/>
          </a:xfrm>
          <a:prstGeom prst="rect">
            <a:avLst/>
          </a:prstGeom>
          <a:noFill/>
        </p:spPr>
        <p:txBody>
          <a:bodyPr wrap="none" rtlCol="0">
            <a:spAutoFit/>
          </a:bodyPr>
          <a:lstStyle/>
          <a:p>
            <a:r>
              <a:rPr lang="en-US" dirty="0"/>
              <a:t>period</a:t>
            </a:r>
          </a:p>
        </p:txBody>
      </p:sp>
      <p:cxnSp>
        <p:nvCxnSpPr>
          <p:cNvPr id="13" name="Straight Arrow Connector 12">
            <a:extLst>
              <a:ext uri="{FF2B5EF4-FFF2-40B4-BE49-F238E27FC236}">
                <a16:creationId xmlns:a16="http://schemas.microsoft.com/office/drawing/2014/main" id="{3D03F73F-3C61-4A5F-B14C-563E01393691}"/>
              </a:ext>
            </a:extLst>
          </p:cNvPr>
          <p:cNvCxnSpPr>
            <a:stCxn id="12" idx="3"/>
          </p:cNvCxnSpPr>
          <p:nvPr/>
        </p:nvCxnSpPr>
        <p:spPr>
          <a:xfrm>
            <a:off x="5283247" y="4022587"/>
            <a:ext cx="873130" cy="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760657F-D9E3-4F9A-884D-6223B39780ED}"/>
              </a:ext>
            </a:extLst>
          </p:cNvPr>
          <p:cNvCxnSpPr>
            <a:cxnSpLocks/>
            <a:stCxn id="12" idx="1"/>
          </p:cNvCxnSpPr>
          <p:nvPr/>
        </p:nvCxnSpPr>
        <p:spPr>
          <a:xfrm flipH="1">
            <a:off x="3455176" y="4022587"/>
            <a:ext cx="1029454" cy="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7881C21E-2BB7-4A9D-9034-2FCF896F2E1C}"/>
              </a:ext>
            </a:extLst>
          </p:cNvPr>
          <p:cNvSpPr txBox="1">
            <a:spLocks/>
          </p:cNvSpPr>
          <p:nvPr/>
        </p:nvSpPr>
        <p:spPr>
          <a:xfrm>
            <a:off x="295210" y="1485397"/>
            <a:ext cx="8597505" cy="1887761"/>
          </a:xfrm>
          <a:prstGeom prst="rect">
            <a:avLst/>
          </a:prstGeom>
        </p:spPr>
        <p:txBody>
          <a:bodyPr>
            <a:normAutofit fontScale="85000" lnSpcReduction="10000"/>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Neutron counts and generator trigger recorded as list mode data</a:t>
            </a:r>
          </a:p>
          <a:p>
            <a:pPr defTabSz="914400"/>
            <a:r>
              <a:rPr lang="en-US" dirty="0"/>
              <a:t>Few counts per pulse, but many pulses allows to reconstruct die away curve</a:t>
            </a:r>
          </a:p>
          <a:p>
            <a:pPr defTabSz="914400"/>
            <a:r>
              <a:rPr lang="en-US" dirty="0"/>
              <a:t>Trigger is initiating event, </a:t>
            </a:r>
            <a:r>
              <a:rPr lang="en-US" dirty="0" err="1"/>
              <a:t>t</a:t>
            </a:r>
            <a:r>
              <a:rPr lang="en-US" baseline="-25000" dirty="0" err="1"/>
              <a:t>trigger</a:t>
            </a:r>
            <a:endParaRPr lang="en-US" baseline="-25000" dirty="0"/>
          </a:p>
          <a:p>
            <a:pPr defTabSz="914400"/>
            <a:r>
              <a:rPr lang="en-US" dirty="0"/>
              <a:t>Sum counts in bins on die away curve as </a:t>
            </a:r>
            <a:r>
              <a:rPr lang="en-US" dirty="0" err="1"/>
              <a:t>t</a:t>
            </a:r>
            <a:r>
              <a:rPr lang="en-US" baseline="-25000" dirty="0" err="1"/>
              <a:t>tag</a:t>
            </a:r>
            <a:r>
              <a:rPr lang="en-US" dirty="0"/>
              <a:t> – </a:t>
            </a:r>
            <a:r>
              <a:rPr lang="en-US" dirty="0" err="1"/>
              <a:t>t</a:t>
            </a:r>
            <a:r>
              <a:rPr lang="en-US" baseline="-25000" dirty="0" err="1"/>
              <a:t>trigger</a:t>
            </a:r>
            <a:r>
              <a:rPr lang="en-US" baseline="-25000" dirty="0"/>
              <a:t> </a:t>
            </a:r>
            <a:r>
              <a:rPr lang="en-US" dirty="0"/>
              <a:t> in histogram</a:t>
            </a:r>
          </a:p>
        </p:txBody>
      </p:sp>
      <p:sp>
        <p:nvSpPr>
          <p:cNvPr id="21" name="Rectangle 20">
            <a:extLst>
              <a:ext uri="{FF2B5EF4-FFF2-40B4-BE49-F238E27FC236}">
                <a16:creationId xmlns:a16="http://schemas.microsoft.com/office/drawing/2014/main" id="{B5D93C06-0D21-4561-A947-950F4CC434F8}"/>
              </a:ext>
            </a:extLst>
          </p:cNvPr>
          <p:cNvSpPr/>
          <p:nvPr/>
        </p:nvSpPr>
        <p:spPr bwMode="auto">
          <a:xfrm>
            <a:off x="835784" y="4718584"/>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2" name="Rectangle 21">
            <a:extLst>
              <a:ext uri="{FF2B5EF4-FFF2-40B4-BE49-F238E27FC236}">
                <a16:creationId xmlns:a16="http://schemas.microsoft.com/office/drawing/2014/main" id="{CCB661F4-C8A5-4493-82BF-AA56EE57C489}"/>
              </a:ext>
            </a:extLst>
          </p:cNvPr>
          <p:cNvSpPr/>
          <p:nvPr/>
        </p:nvSpPr>
        <p:spPr bwMode="auto">
          <a:xfrm>
            <a:off x="1039537" y="4718584"/>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3" name="Rectangle 22">
            <a:extLst>
              <a:ext uri="{FF2B5EF4-FFF2-40B4-BE49-F238E27FC236}">
                <a16:creationId xmlns:a16="http://schemas.microsoft.com/office/drawing/2014/main" id="{B03CC271-FBD1-4168-8C21-C5DAADD0D20C}"/>
              </a:ext>
            </a:extLst>
          </p:cNvPr>
          <p:cNvSpPr/>
          <p:nvPr/>
        </p:nvSpPr>
        <p:spPr bwMode="auto">
          <a:xfrm>
            <a:off x="2082847" y="4718584"/>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4" name="Rectangle 23">
            <a:extLst>
              <a:ext uri="{FF2B5EF4-FFF2-40B4-BE49-F238E27FC236}">
                <a16:creationId xmlns:a16="http://schemas.microsoft.com/office/drawing/2014/main" id="{BF756C86-1427-4A69-894F-57ACE92258D8}"/>
              </a:ext>
            </a:extLst>
          </p:cNvPr>
          <p:cNvSpPr/>
          <p:nvPr/>
        </p:nvSpPr>
        <p:spPr bwMode="auto">
          <a:xfrm>
            <a:off x="3488766" y="4727605"/>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5" name="Rectangle 24">
            <a:extLst>
              <a:ext uri="{FF2B5EF4-FFF2-40B4-BE49-F238E27FC236}">
                <a16:creationId xmlns:a16="http://schemas.microsoft.com/office/drawing/2014/main" id="{12CA6026-7494-4AE3-84C8-26AAB854A887}"/>
              </a:ext>
            </a:extLst>
          </p:cNvPr>
          <p:cNvSpPr/>
          <p:nvPr/>
        </p:nvSpPr>
        <p:spPr bwMode="auto">
          <a:xfrm>
            <a:off x="3606454" y="4736624"/>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6" name="Rectangle 25">
            <a:extLst>
              <a:ext uri="{FF2B5EF4-FFF2-40B4-BE49-F238E27FC236}">
                <a16:creationId xmlns:a16="http://schemas.microsoft.com/office/drawing/2014/main" id="{1776F243-CD6C-4EF1-9E71-F3CEAAC41F73}"/>
              </a:ext>
            </a:extLst>
          </p:cNvPr>
          <p:cNvSpPr/>
          <p:nvPr/>
        </p:nvSpPr>
        <p:spPr bwMode="auto">
          <a:xfrm>
            <a:off x="5988916" y="4718584"/>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7" name="Rectangle 26">
            <a:extLst>
              <a:ext uri="{FF2B5EF4-FFF2-40B4-BE49-F238E27FC236}">
                <a16:creationId xmlns:a16="http://schemas.microsoft.com/office/drawing/2014/main" id="{CA6B760F-120C-4C4D-BC7B-85ECEA02BD1C}"/>
              </a:ext>
            </a:extLst>
          </p:cNvPr>
          <p:cNvSpPr/>
          <p:nvPr/>
        </p:nvSpPr>
        <p:spPr bwMode="auto">
          <a:xfrm>
            <a:off x="641617" y="4718584"/>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8" name="Rectangle 27">
            <a:extLst>
              <a:ext uri="{FF2B5EF4-FFF2-40B4-BE49-F238E27FC236}">
                <a16:creationId xmlns:a16="http://schemas.microsoft.com/office/drawing/2014/main" id="{9A26F536-0ABD-4292-9EF9-7FA607441DE6}"/>
              </a:ext>
            </a:extLst>
          </p:cNvPr>
          <p:cNvSpPr/>
          <p:nvPr/>
        </p:nvSpPr>
        <p:spPr bwMode="auto">
          <a:xfrm>
            <a:off x="6372573" y="4718584"/>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9" name="Rectangle 28">
            <a:extLst>
              <a:ext uri="{FF2B5EF4-FFF2-40B4-BE49-F238E27FC236}">
                <a16:creationId xmlns:a16="http://schemas.microsoft.com/office/drawing/2014/main" id="{F00AA1DC-825E-4E06-AC11-B567311D66DD}"/>
              </a:ext>
            </a:extLst>
          </p:cNvPr>
          <p:cNvSpPr/>
          <p:nvPr/>
        </p:nvSpPr>
        <p:spPr bwMode="auto">
          <a:xfrm>
            <a:off x="8533861" y="4718584"/>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0" name="Rectangle 29">
            <a:extLst>
              <a:ext uri="{FF2B5EF4-FFF2-40B4-BE49-F238E27FC236}">
                <a16:creationId xmlns:a16="http://schemas.microsoft.com/office/drawing/2014/main" id="{57406664-66C4-42FB-9EF4-FC8BBBF679EB}"/>
              </a:ext>
            </a:extLst>
          </p:cNvPr>
          <p:cNvSpPr/>
          <p:nvPr/>
        </p:nvSpPr>
        <p:spPr bwMode="auto">
          <a:xfrm>
            <a:off x="7017785" y="4736624"/>
            <a:ext cx="61183" cy="833538"/>
          </a:xfrm>
          <a:prstGeom prst="rect">
            <a:avLst/>
          </a:prstGeom>
          <a:solidFill>
            <a:schemeClr val="tx2">
              <a:lumMod val="60000"/>
              <a:lumOff val="40000"/>
            </a:schemeClr>
          </a:solidFill>
          <a:ln>
            <a:solidFill>
              <a:schemeClr val="tx2">
                <a:lumMod val="60000"/>
                <a:lumOff val="4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2" name="TextBox 31">
            <a:extLst>
              <a:ext uri="{FF2B5EF4-FFF2-40B4-BE49-F238E27FC236}">
                <a16:creationId xmlns:a16="http://schemas.microsoft.com/office/drawing/2014/main" id="{BA7BA5D2-08BB-459D-B532-8DC5CFBF3DA2}"/>
              </a:ext>
            </a:extLst>
          </p:cNvPr>
          <p:cNvSpPr txBox="1"/>
          <p:nvPr/>
        </p:nvSpPr>
        <p:spPr>
          <a:xfrm>
            <a:off x="544112" y="3574147"/>
            <a:ext cx="1380827" cy="369332"/>
          </a:xfrm>
          <a:prstGeom prst="rect">
            <a:avLst/>
          </a:prstGeom>
          <a:noFill/>
        </p:spPr>
        <p:txBody>
          <a:bodyPr wrap="none" rtlCol="0">
            <a:spAutoFit/>
          </a:bodyPr>
          <a:lstStyle/>
          <a:p>
            <a:r>
              <a:rPr lang="en-US" dirty="0"/>
              <a:t>Pulse Trigger</a:t>
            </a:r>
          </a:p>
        </p:txBody>
      </p:sp>
      <p:sp>
        <p:nvSpPr>
          <p:cNvPr id="33" name="TextBox 32">
            <a:extLst>
              <a:ext uri="{FF2B5EF4-FFF2-40B4-BE49-F238E27FC236}">
                <a16:creationId xmlns:a16="http://schemas.microsoft.com/office/drawing/2014/main" id="{9ECB49C0-DB38-4C27-A284-E0AE1E9BDBFB}"/>
              </a:ext>
            </a:extLst>
          </p:cNvPr>
          <p:cNvSpPr txBox="1"/>
          <p:nvPr/>
        </p:nvSpPr>
        <p:spPr>
          <a:xfrm>
            <a:off x="1272240" y="4340232"/>
            <a:ext cx="810607" cy="369332"/>
          </a:xfrm>
          <a:prstGeom prst="rect">
            <a:avLst/>
          </a:prstGeom>
          <a:noFill/>
        </p:spPr>
        <p:txBody>
          <a:bodyPr wrap="none" rtlCol="0">
            <a:spAutoFit/>
          </a:bodyPr>
          <a:lstStyle/>
          <a:p>
            <a:r>
              <a:rPr lang="en-US" dirty="0"/>
              <a:t>counts</a:t>
            </a:r>
          </a:p>
        </p:txBody>
      </p:sp>
    </p:spTree>
    <p:extLst>
      <p:ext uri="{BB962C8B-B14F-4D97-AF65-F5344CB8AC3E}">
        <p14:creationId xmlns:p14="http://schemas.microsoft.com/office/powerpoint/2010/main" val="4204809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9C97-DA99-444C-877D-4D3181B92BD6}"/>
              </a:ext>
            </a:extLst>
          </p:cNvPr>
          <p:cNvSpPr>
            <a:spLocks noGrp="1"/>
          </p:cNvSpPr>
          <p:nvPr>
            <p:ph type="title"/>
          </p:nvPr>
        </p:nvSpPr>
        <p:spPr/>
        <p:txBody>
          <a:bodyPr/>
          <a:lstStyle/>
          <a:p>
            <a:r>
              <a:rPr lang="en-US" dirty="0"/>
              <a:t>Algorithm: Sum pulse counts to construct curve</a:t>
            </a:r>
          </a:p>
        </p:txBody>
      </p:sp>
      <p:pic>
        <p:nvPicPr>
          <p:cNvPr id="6" name="Picture 5">
            <a:extLst>
              <a:ext uri="{FF2B5EF4-FFF2-40B4-BE49-F238E27FC236}">
                <a16:creationId xmlns:a16="http://schemas.microsoft.com/office/drawing/2014/main" id="{6CF7E393-0F77-4F37-97F4-1D221206E3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024" y="3183064"/>
            <a:ext cx="4746812" cy="1262734"/>
          </a:xfrm>
          <a:prstGeom prst="rect">
            <a:avLst/>
          </a:prstGeom>
        </p:spPr>
      </p:pic>
      <p:pic>
        <p:nvPicPr>
          <p:cNvPr id="31" name="Picture 30">
            <a:extLst>
              <a:ext uri="{FF2B5EF4-FFF2-40B4-BE49-F238E27FC236}">
                <a16:creationId xmlns:a16="http://schemas.microsoft.com/office/drawing/2014/main" id="{F8F735DC-0F49-4590-B895-05A3C6D7EA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69424" y="1453876"/>
            <a:ext cx="2079812" cy="1546112"/>
          </a:xfrm>
          <a:prstGeom prst="rect">
            <a:avLst/>
          </a:prstGeom>
        </p:spPr>
      </p:pic>
      <p:pic>
        <p:nvPicPr>
          <p:cNvPr id="32" name="Picture 31">
            <a:extLst>
              <a:ext uri="{FF2B5EF4-FFF2-40B4-BE49-F238E27FC236}">
                <a16:creationId xmlns:a16="http://schemas.microsoft.com/office/drawing/2014/main" id="{E4FD8853-48EE-4BAE-8C08-B661729854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2518" y="2946500"/>
            <a:ext cx="1976718" cy="1546112"/>
          </a:xfrm>
          <a:prstGeom prst="rect">
            <a:avLst/>
          </a:prstGeom>
        </p:spPr>
      </p:pic>
      <p:pic>
        <p:nvPicPr>
          <p:cNvPr id="33" name="Picture 32">
            <a:extLst>
              <a:ext uri="{FF2B5EF4-FFF2-40B4-BE49-F238E27FC236}">
                <a16:creationId xmlns:a16="http://schemas.microsoft.com/office/drawing/2014/main" id="{A2DCC2A1-FE17-49F9-AD05-0BAF6EBB60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53199" y="4564550"/>
            <a:ext cx="1896037" cy="1546112"/>
          </a:xfrm>
          <a:prstGeom prst="rect">
            <a:avLst/>
          </a:prstGeom>
        </p:spPr>
      </p:pic>
      <p:sp>
        <p:nvSpPr>
          <p:cNvPr id="7" name="TextBox 6">
            <a:extLst>
              <a:ext uri="{FF2B5EF4-FFF2-40B4-BE49-F238E27FC236}">
                <a16:creationId xmlns:a16="http://schemas.microsoft.com/office/drawing/2014/main" id="{963347C9-AE3B-4D52-A58F-CE28CD907526}"/>
              </a:ext>
            </a:extLst>
          </p:cNvPr>
          <p:cNvSpPr txBox="1"/>
          <p:nvPr/>
        </p:nvSpPr>
        <p:spPr>
          <a:xfrm>
            <a:off x="7363611" y="2999988"/>
            <a:ext cx="45719" cy="584775"/>
          </a:xfrm>
          <a:prstGeom prst="rect">
            <a:avLst/>
          </a:prstGeom>
          <a:noFill/>
        </p:spPr>
        <p:txBody>
          <a:bodyPr wrap="square" rtlCol="0">
            <a:spAutoFit/>
          </a:bodyPr>
          <a:lstStyle/>
          <a:p>
            <a:r>
              <a:rPr lang="en-US" sz="3200" dirty="0"/>
              <a:t>+</a:t>
            </a:r>
          </a:p>
        </p:txBody>
      </p:sp>
      <p:sp>
        <p:nvSpPr>
          <p:cNvPr id="34" name="TextBox 33">
            <a:extLst>
              <a:ext uri="{FF2B5EF4-FFF2-40B4-BE49-F238E27FC236}">
                <a16:creationId xmlns:a16="http://schemas.microsoft.com/office/drawing/2014/main" id="{55112F0F-D50A-49B7-B9DE-C4E916984021}"/>
              </a:ext>
            </a:extLst>
          </p:cNvPr>
          <p:cNvSpPr txBox="1"/>
          <p:nvPr/>
        </p:nvSpPr>
        <p:spPr>
          <a:xfrm>
            <a:off x="7386470" y="4557393"/>
            <a:ext cx="45719" cy="584775"/>
          </a:xfrm>
          <a:prstGeom prst="rect">
            <a:avLst/>
          </a:prstGeom>
          <a:noFill/>
        </p:spPr>
        <p:txBody>
          <a:bodyPr wrap="square" rtlCol="0">
            <a:spAutoFit/>
          </a:bodyPr>
          <a:lstStyle/>
          <a:p>
            <a:r>
              <a:rPr lang="en-US" sz="3200" dirty="0"/>
              <a:t>+</a:t>
            </a:r>
          </a:p>
        </p:txBody>
      </p:sp>
      <p:sp>
        <p:nvSpPr>
          <p:cNvPr id="14" name="Arrow: Right 13">
            <a:extLst>
              <a:ext uri="{FF2B5EF4-FFF2-40B4-BE49-F238E27FC236}">
                <a16:creationId xmlns:a16="http://schemas.microsoft.com/office/drawing/2014/main" id="{7716DD1D-6715-4626-80C0-5E43CF67C683}"/>
              </a:ext>
            </a:extLst>
          </p:cNvPr>
          <p:cNvSpPr/>
          <p:nvPr/>
        </p:nvSpPr>
        <p:spPr bwMode="auto">
          <a:xfrm>
            <a:off x="5181601" y="3541059"/>
            <a:ext cx="874059" cy="654423"/>
          </a:xfrm>
          <a:prstGeom prs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127278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EC2A-7A1E-476C-8D3F-C2906724F9AF}"/>
              </a:ext>
            </a:extLst>
          </p:cNvPr>
          <p:cNvSpPr>
            <a:spLocks noGrp="1"/>
          </p:cNvSpPr>
          <p:nvPr>
            <p:ph type="title"/>
          </p:nvPr>
        </p:nvSpPr>
        <p:spPr/>
        <p:txBody>
          <a:bodyPr/>
          <a:lstStyle/>
          <a:p>
            <a:r>
              <a:rPr lang="en-US" dirty="0"/>
              <a:t>Why PNDA for TSL Validation?</a:t>
            </a:r>
          </a:p>
        </p:txBody>
      </p:sp>
      <p:sp>
        <p:nvSpPr>
          <p:cNvPr id="3" name="Content Placeholder 2">
            <a:extLst>
              <a:ext uri="{FF2B5EF4-FFF2-40B4-BE49-F238E27FC236}">
                <a16:creationId xmlns:a16="http://schemas.microsoft.com/office/drawing/2014/main" id="{D69CE5E7-1F15-4BDB-86A3-1FCA85DCEC5B}"/>
              </a:ext>
            </a:extLst>
          </p:cNvPr>
          <p:cNvSpPr txBox="1">
            <a:spLocks/>
          </p:cNvSpPr>
          <p:nvPr/>
        </p:nvSpPr>
        <p:spPr>
          <a:xfrm>
            <a:off x="215153" y="1564072"/>
            <a:ext cx="4852467" cy="4688114"/>
          </a:xfrm>
          <a:prstGeom prst="rect">
            <a:avLst/>
          </a:prstGeom>
        </p:spPr>
        <p:txBody>
          <a:bodyPr>
            <a:normAutofit lnSpcReduction="10000"/>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sz="1800" b="0" i="0" u="none" strike="noStrike" baseline="0" dirty="0">
                <a:solidFill>
                  <a:srgbClr val="000000"/>
                </a:solidFill>
                <a:latin typeface="+mn-lt"/>
              </a:rPr>
              <a:t>Does not require fissile material</a:t>
            </a:r>
          </a:p>
          <a:p>
            <a:pPr lvl="1"/>
            <a:r>
              <a:rPr lang="en-US" sz="1800" dirty="0">
                <a:solidFill>
                  <a:srgbClr val="000000"/>
                </a:solidFill>
                <a:latin typeface="+mn-lt"/>
              </a:rPr>
              <a:t>Non-nuclear facilities, reduced costs, fewer regulations, safer</a:t>
            </a:r>
          </a:p>
          <a:p>
            <a:r>
              <a:rPr lang="en-US" sz="1800" dirty="0">
                <a:solidFill>
                  <a:srgbClr val="000000"/>
                </a:solidFill>
                <a:latin typeface="+mn-lt"/>
              </a:rPr>
              <a:t>Very simple target shapes and compositions</a:t>
            </a:r>
          </a:p>
          <a:p>
            <a:pPr lvl="1"/>
            <a:r>
              <a:rPr lang="en-US" sz="1800" b="0" i="0" u="none" strike="noStrike" baseline="0" dirty="0">
                <a:solidFill>
                  <a:srgbClr val="000000"/>
                </a:solidFill>
                <a:latin typeface="+mn-lt"/>
              </a:rPr>
              <a:t>Reduced uncertainties in benchma</a:t>
            </a:r>
            <a:r>
              <a:rPr lang="en-US" sz="1800" dirty="0">
                <a:solidFill>
                  <a:srgbClr val="000000"/>
                </a:solidFill>
                <a:latin typeface="+mn-lt"/>
              </a:rPr>
              <a:t>rks</a:t>
            </a:r>
          </a:p>
          <a:p>
            <a:pPr lvl="1"/>
            <a:r>
              <a:rPr lang="en-US" sz="1800" dirty="0">
                <a:solidFill>
                  <a:srgbClr val="000000"/>
                </a:solidFill>
                <a:latin typeface="+mn-lt"/>
              </a:rPr>
              <a:t>Reduced material costs</a:t>
            </a:r>
          </a:p>
          <a:p>
            <a:pPr lvl="1"/>
            <a:r>
              <a:rPr lang="en-US" sz="1800" dirty="0">
                <a:solidFill>
                  <a:srgbClr val="000000"/>
                </a:solidFill>
                <a:latin typeface="+mn-lt"/>
              </a:rPr>
              <a:t>Easy to change temperature</a:t>
            </a:r>
          </a:p>
          <a:p>
            <a:r>
              <a:rPr lang="en-US" sz="1800" b="0" i="0" u="none" strike="noStrike" baseline="0" dirty="0">
                <a:solidFill>
                  <a:srgbClr val="000000"/>
                </a:solidFill>
                <a:latin typeface="+mn-lt"/>
              </a:rPr>
              <a:t>Only sensitive to absorption and scattering of target medium</a:t>
            </a:r>
          </a:p>
          <a:p>
            <a:pPr lvl="1"/>
            <a:r>
              <a:rPr lang="en-US" sz="1800" dirty="0">
                <a:solidFill>
                  <a:srgbClr val="000000"/>
                </a:solidFill>
                <a:latin typeface="+mn-lt"/>
              </a:rPr>
              <a:t>Reduces uncertainties from other nuclear data and compensating effects</a:t>
            </a:r>
          </a:p>
          <a:p>
            <a:pPr lvl="1"/>
            <a:r>
              <a:rPr lang="en-US" sz="1800" dirty="0">
                <a:solidFill>
                  <a:srgbClr val="000000"/>
                </a:solidFill>
                <a:latin typeface="+mn-lt"/>
              </a:rPr>
              <a:t>Tune target size to vary effect of absorption vs. scattering</a:t>
            </a:r>
          </a:p>
          <a:p>
            <a:r>
              <a:rPr lang="en-US" sz="1800" dirty="0">
                <a:solidFill>
                  <a:srgbClr val="000000"/>
                </a:solidFill>
                <a:latin typeface="+mn-lt"/>
              </a:rPr>
              <a:t>Well conducted experiments have uncertainties of 0.1% - 0.5%</a:t>
            </a:r>
          </a:p>
          <a:p>
            <a:endParaRPr lang="en-US" sz="1800" dirty="0">
              <a:solidFill>
                <a:srgbClr val="000000"/>
              </a:solidFill>
              <a:latin typeface="+mn-lt"/>
            </a:endParaRPr>
          </a:p>
          <a:p>
            <a:endParaRPr lang="en-US" sz="1800" dirty="0">
              <a:latin typeface="+mn-lt"/>
            </a:endParaRPr>
          </a:p>
        </p:txBody>
      </p:sp>
      <p:grpSp>
        <p:nvGrpSpPr>
          <p:cNvPr id="7" name="Group 6">
            <a:extLst>
              <a:ext uri="{FF2B5EF4-FFF2-40B4-BE49-F238E27FC236}">
                <a16:creationId xmlns:a16="http://schemas.microsoft.com/office/drawing/2014/main" id="{44301179-B057-FEF7-8ABB-C68AF35C3468}"/>
              </a:ext>
            </a:extLst>
          </p:cNvPr>
          <p:cNvGrpSpPr/>
          <p:nvPr/>
        </p:nvGrpSpPr>
        <p:grpSpPr>
          <a:xfrm>
            <a:off x="5719482" y="1959905"/>
            <a:ext cx="2967318" cy="3995638"/>
            <a:chOff x="5706035" y="1726821"/>
            <a:chExt cx="2967318" cy="3995638"/>
          </a:xfrm>
        </p:grpSpPr>
        <p:pic>
          <p:nvPicPr>
            <p:cNvPr id="6" name="0CDADBF7-57EC-4E5A-A175-744297C4EDEF">
              <a:extLst>
                <a:ext uri="{FF2B5EF4-FFF2-40B4-BE49-F238E27FC236}">
                  <a16:creationId xmlns:a16="http://schemas.microsoft.com/office/drawing/2014/main" id="{1AD32D8A-1FA0-1EDB-8064-C81B49E1F7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26"/>
            <a:stretch/>
          </p:blipFill>
          <p:spPr bwMode="auto">
            <a:xfrm>
              <a:off x="5729567" y="1726821"/>
              <a:ext cx="2920253" cy="3593734"/>
            </a:xfrm>
            <a:prstGeom prst="rect">
              <a:avLst/>
            </a:prstGeom>
            <a:noFill/>
            <a:ln>
              <a:noFill/>
            </a:ln>
          </p:spPr>
        </p:pic>
        <p:sp>
          <p:nvSpPr>
            <p:cNvPr id="4" name="TextBox 3">
              <a:extLst>
                <a:ext uri="{FF2B5EF4-FFF2-40B4-BE49-F238E27FC236}">
                  <a16:creationId xmlns:a16="http://schemas.microsoft.com/office/drawing/2014/main" id="{512B449F-42FD-41A8-AEF4-C6DE96A04AE2}"/>
                </a:ext>
              </a:extLst>
            </p:cNvPr>
            <p:cNvSpPr txBox="1"/>
            <p:nvPr/>
          </p:nvSpPr>
          <p:spPr>
            <a:xfrm>
              <a:off x="5706035" y="5414682"/>
              <a:ext cx="2967318" cy="307777"/>
            </a:xfrm>
            <a:prstGeom prst="rect">
              <a:avLst/>
            </a:prstGeom>
            <a:noFill/>
          </p:spPr>
          <p:txBody>
            <a:bodyPr wrap="square" rtlCol="0">
              <a:spAutoFit/>
            </a:bodyPr>
            <a:lstStyle/>
            <a:p>
              <a:pPr algn="ctr"/>
              <a:r>
                <a:rPr lang="en-US" sz="1400" dirty="0"/>
                <a:t>Figure: Measurement of Lucite target</a:t>
              </a:r>
            </a:p>
          </p:txBody>
        </p:sp>
      </p:grpSp>
    </p:spTree>
    <p:extLst>
      <p:ext uri="{BB962C8B-B14F-4D97-AF65-F5344CB8AC3E}">
        <p14:creationId xmlns:p14="http://schemas.microsoft.com/office/powerpoint/2010/main" val="263566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0C70-1E07-4B24-A415-CC68876F31FD}"/>
              </a:ext>
            </a:extLst>
          </p:cNvPr>
          <p:cNvSpPr>
            <a:spLocks noGrp="1"/>
          </p:cNvSpPr>
          <p:nvPr>
            <p:ph type="title"/>
          </p:nvPr>
        </p:nvSpPr>
        <p:spPr/>
        <p:txBody>
          <a:bodyPr/>
          <a:lstStyle/>
          <a:p>
            <a:r>
              <a:rPr lang="en-US" dirty="0"/>
              <a:t>Integral Parameter: </a:t>
            </a:r>
            <a:r>
              <a:rPr lang="el-GR" dirty="0"/>
              <a:t>α</a:t>
            </a:r>
            <a:r>
              <a:rPr lang="en-US" dirty="0"/>
              <a:t> eigenvalue</a:t>
            </a:r>
          </a:p>
        </p:txBody>
      </p:sp>
      <p:pic>
        <p:nvPicPr>
          <p:cNvPr id="3" name="Picture 2">
            <a:extLst>
              <a:ext uri="{FF2B5EF4-FFF2-40B4-BE49-F238E27FC236}">
                <a16:creationId xmlns:a16="http://schemas.microsoft.com/office/drawing/2014/main" id="{A279894B-BBC5-419F-8039-97FD6058573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396037" y="1759369"/>
            <a:ext cx="4747963" cy="2951729"/>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1F13388-8DAD-4254-B1E6-25EEF61272E8}"/>
                  </a:ext>
                </a:extLst>
              </p:cNvPr>
              <p:cNvSpPr txBox="1"/>
              <p:nvPr/>
            </p:nvSpPr>
            <p:spPr>
              <a:xfrm>
                <a:off x="-34786" y="2983343"/>
                <a:ext cx="4606786" cy="3747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𝛼</m:t>
                      </m:r>
                      <m:r>
                        <a:rPr lang="en-US" i="0">
                          <a:solidFill>
                            <a:schemeClr val="tx1"/>
                          </a:solidFill>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r>
                                <a:rPr lang="en-US" i="1">
                                  <a:latin typeface="Cambria Math" panose="02040503050406030204" pitchFamily="18" charset="0"/>
                                </a:rPr>
                                <m:t>𝑎</m:t>
                              </m:r>
                            </m:sub>
                          </m:sSub>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0</m:t>
                              </m:r>
                            </m:sub>
                          </m:sSub>
                        </m:e>
                      </m:acc>
                      <m:r>
                        <a:rPr lang="en-US" i="1">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𝐵</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𝐶</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𝐵</m:t>
                          </m:r>
                        </m:e>
                        <m:sub>
                          <m:r>
                            <a:rPr lang="en-US" b="0" i="1" smtClean="0">
                              <a:latin typeface="Cambria Math" panose="02040503050406030204" pitchFamily="18" charset="0"/>
                            </a:rPr>
                            <m:t>0</m:t>
                          </m:r>
                        </m:sub>
                        <m:sup>
                          <m:r>
                            <a:rPr lang="en-US" b="0" i="1" smtClean="0">
                              <a:latin typeface="Cambria Math" panose="02040503050406030204" pitchFamily="18" charset="0"/>
                            </a:rPr>
                            <m:t>4</m:t>
                          </m:r>
                        </m:sup>
                      </m:sSubSup>
                      <m:r>
                        <a:rPr lang="en-US" b="0" i="1" smtClean="0">
                          <a:latin typeface="Cambria Math" panose="02040503050406030204" pitchFamily="18" charset="0"/>
                        </a:rPr>
                        <m:t>+…</m:t>
                      </m:r>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41F13388-8DAD-4254-B1E6-25EEF61272E8}"/>
                  </a:ext>
                </a:extLst>
              </p:cNvPr>
              <p:cNvSpPr txBox="1">
                <a:spLocks noRot="1" noChangeAspect="1" noMove="1" noResize="1" noEditPoints="1" noAdjustHandles="1" noChangeArrowheads="1" noChangeShapeType="1" noTextEdit="1"/>
              </p:cNvSpPr>
              <p:nvPr/>
            </p:nvSpPr>
            <p:spPr>
              <a:xfrm>
                <a:off x="-34786" y="2983343"/>
                <a:ext cx="4606786" cy="3747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6C627B-7A99-40AB-B658-CF828AE5688A}"/>
                  </a:ext>
                </a:extLst>
              </p:cNvPr>
              <p:cNvSpPr txBox="1"/>
              <p:nvPr/>
            </p:nvSpPr>
            <p:spPr>
              <a:xfrm>
                <a:off x="-134178" y="2229133"/>
                <a:ext cx="47061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𝜙</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𝑡</m:t>
                          </m:r>
                        </m:e>
                      </m:d>
                      <m:r>
                        <a:rPr lang="en-US" sz="2000" i="0">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𝜙</m:t>
                          </m:r>
                        </m:e>
                        <m:sub>
                          <m:r>
                            <a:rPr lang="en-US" sz="2000" i="0">
                              <a:solidFill>
                                <a:schemeClr val="tx1"/>
                              </a:solidFill>
                              <a:latin typeface="Cambria Math" panose="02040503050406030204" pitchFamily="18" charset="0"/>
                            </a:rPr>
                            <m:t>0</m:t>
                          </m:r>
                        </m:sub>
                      </m:sSub>
                      <m:func>
                        <m:funcPr>
                          <m:ctrlPr>
                            <a:rPr lang="en-US" sz="2000" i="1">
                              <a:solidFill>
                                <a:schemeClr val="tx1"/>
                              </a:solidFill>
                              <a:latin typeface="Cambria Math" panose="02040503050406030204" pitchFamily="18" charset="0"/>
                            </a:rPr>
                          </m:ctrlPr>
                        </m:funcPr>
                        <m:fName>
                          <m:r>
                            <m:rPr>
                              <m:sty m:val="p"/>
                            </m:rPr>
                            <a:rPr lang="en-US" sz="2000" i="0">
                              <a:solidFill>
                                <a:schemeClr val="tx1"/>
                              </a:solidFill>
                              <a:latin typeface="Cambria Math" panose="02040503050406030204" pitchFamily="18" charset="0"/>
                            </a:rPr>
                            <m:t>exp</m:t>
                          </m:r>
                        </m:fName>
                        <m:e>
                          <m:d>
                            <m:dPr>
                              <m:ctrlPr>
                                <a:rPr lang="en-US" sz="2000" i="1" smtClean="0">
                                  <a:solidFill>
                                    <a:schemeClr val="tx1"/>
                                  </a:solidFill>
                                  <a:latin typeface="Cambria Math" panose="02040503050406030204" pitchFamily="18" charset="0"/>
                                </a:rPr>
                              </m:ctrlPr>
                            </m:dPr>
                            <m:e>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𝛼</m:t>
                              </m:r>
                              <m:r>
                                <a:rPr lang="en-US" sz="2000" i="1">
                                  <a:solidFill>
                                    <a:schemeClr val="tx1"/>
                                  </a:solidFill>
                                  <a:latin typeface="Cambria Math" panose="02040503050406030204" pitchFamily="18" charset="0"/>
                                </a:rPr>
                                <m:t>𝑡</m:t>
                              </m:r>
                            </m:e>
                          </m:d>
                        </m:e>
                      </m:func>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𝑅</m:t>
                      </m:r>
                    </m:oMath>
                  </m:oMathPara>
                </a14:m>
                <a:endParaRPr lang="en-US" sz="2000" dirty="0">
                  <a:solidFill>
                    <a:schemeClr val="tx1"/>
                  </a:solidFill>
                </a:endParaRPr>
              </a:p>
            </p:txBody>
          </p:sp>
        </mc:Choice>
        <mc:Fallback xmlns="">
          <p:sp>
            <p:nvSpPr>
              <p:cNvPr id="7" name="TextBox 6">
                <a:extLst>
                  <a:ext uri="{FF2B5EF4-FFF2-40B4-BE49-F238E27FC236}">
                    <a16:creationId xmlns:a16="http://schemas.microsoft.com/office/drawing/2014/main" id="{FD6C627B-7A99-40AB-B658-CF828AE5688A}"/>
                  </a:ext>
                </a:extLst>
              </p:cNvPr>
              <p:cNvSpPr txBox="1">
                <a:spLocks noRot="1" noChangeAspect="1" noMove="1" noResize="1" noEditPoints="1" noAdjustHandles="1" noChangeArrowheads="1" noChangeShapeType="1" noTextEdit="1"/>
              </p:cNvSpPr>
              <p:nvPr/>
            </p:nvSpPr>
            <p:spPr>
              <a:xfrm>
                <a:off x="-134178" y="2229133"/>
                <a:ext cx="4706178" cy="400110"/>
              </a:xfrm>
              <a:prstGeom prst="rect">
                <a:avLst/>
              </a:prstGeom>
              <a:blipFill>
                <a:blip r:embed="rId5"/>
                <a:stretch>
                  <a:fillRect b="-1384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CD8AF7B-7DAD-433F-95E1-8B2F351E9466}"/>
              </a:ext>
            </a:extLst>
          </p:cNvPr>
          <p:cNvSpPr txBox="1"/>
          <p:nvPr/>
        </p:nvSpPr>
        <p:spPr>
          <a:xfrm>
            <a:off x="5191586" y="4711098"/>
            <a:ext cx="3826649" cy="584775"/>
          </a:xfrm>
          <a:prstGeom prst="rect">
            <a:avLst/>
          </a:prstGeom>
          <a:noFill/>
        </p:spPr>
        <p:txBody>
          <a:bodyPr wrap="square" rtlCol="0">
            <a:spAutoFit/>
          </a:bodyPr>
          <a:lstStyle/>
          <a:p>
            <a:r>
              <a:rPr lang="en-US" sz="1600" dirty="0"/>
              <a:t>Figure: Example of pulsed-die-away curve modeled in MCNP</a:t>
            </a:r>
          </a:p>
        </p:txBody>
      </p:sp>
      <p:sp>
        <p:nvSpPr>
          <p:cNvPr id="14" name="Rectangle 13">
            <a:extLst>
              <a:ext uri="{FF2B5EF4-FFF2-40B4-BE49-F238E27FC236}">
                <a16:creationId xmlns:a16="http://schemas.microsoft.com/office/drawing/2014/main" id="{E5CD914E-4709-4668-98D8-0D103D955EED}"/>
              </a:ext>
            </a:extLst>
          </p:cNvPr>
          <p:cNvSpPr/>
          <p:nvPr/>
        </p:nvSpPr>
        <p:spPr bwMode="auto">
          <a:xfrm>
            <a:off x="7299832" y="2781620"/>
            <a:ext cx="1244813" cy="307362"/>
          </a:xfrm>
          <a:prstGeom prst="rect">
            <a:avLst/>
          </a:prstGeom>
          <a:solidFill>
            <a:schemeClr val="bg1"/>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6" name="TextBox 15">
            <a:extLst>
              <a:ext uri="{FF2B5EF4-FFF2-40B4-BE49-F238E27FC236}">
                <a16:creationId xmlns:a16="http://schemas.microsoft.com/office/drawing/2014/main" id="{1D832724-0152-4F75-90E2-04A917EE7CC0}"/>
              </a:ext>
            </a:extLst>
          </p:cNvPr>
          <p:cNvSpPr txBox="1"/>
          <p:nvPr/>
        </p:nvSpPr>
        <p:spPr>
          <a:xfrm>
            <a:off x="286352" y="4018600"/>
            <a:ext cx="4779469" cy="2031325"/>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dirty="0">
                <a:effectLst/>
                <a:ea typeface="SimHei" panose="020B0503020204020204" pitchFamily="49" charset="-122"/>
              </a:rPr>
              <a:t>α</a:t>
            </a:r>
            <a:r>
              <a:rPr lang="en-US" sz="1800" dirty="0">
                <a:effectLst/>
                <a:ea typeface="SimHei" panose="020B0503020204020204" pitchFamily="49" charset="-122"/>
              </a:rPr>
              <a:t>: </a:t>
            </a:r>
            <a:r>
              <a:rPr lang="en-US" sz="1800" dirty="0">
                <a:effectLst/>
                <a:ea typeface="Times New Roman" panose="02020603050405020304" pitchFamily="18" charset="0"/>
              </a:rPr>
              <a:t>flux decay-time eigenvalue [s</a:t>
            </a:r>
            <a:r>
              <a:rPr lang="en-US" sz="1800" baseline="30000" dirty="0">
                <a:effectLst/>
                <a:ea typeface="Times New Roman" panose="02020603050405020304" pitchFamily="18" charset="0"/>
              </a:rPr>
              <a:t>-1</a:t>
            </a:r>
            <a:r>
              <a:rPr lang="en-US" sz="1800" dirty="0">
                <a:effectLst/>
                <a:ea typeface="Times New Roman" panose="02020603050405020304" pitchFamily="18" charset="0"/>
              </a:rPr>
              <a:t>]</a:t>
            </a:r>
            <a:endParaRPr lang="en-US" sz="1800" dirty="0">
              <a:effectLst/>
              <a:ea typeface="SimHei" panose="020B0503020204020204" pitchFamily="49" charset="-122"/>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SimHei" panose="020B0503020204020204" pitchFamily="49" charset="-122"/>
              </a:rPr>
              <a:t>D</a:t>
            </a:r>
            <a:r>
              <a:rPr lang="en-US" sz="1800" baseline="-25000" dirty="0">
                <a:effectLst/>
                <a:ea typeface="SimHei" panose="020B0503020204020204" pitchFamily="49" charset="-122"/>
              </a:rPr>
              <a:t>0</a:t>
            </a:r>
            <a:r>
              <a:rPr lang="en-US" sz="1800" dirty="0">
                <a:effectLst/>
                <a:ea typeface="SimHei" panose="020B0503020204020204" pitchFamily="49" charset="-122"/>
              </a:rPr>
              <a:t> [cm</a:t>
            </a:r>
            <a:r>
              <a:rPr lang="en-US" sz="1800" baseline="30000" dirty="0">
                <a:effectLst/>
                <a:ea typeface="SimHei" panose="020B0503020204020204" pitchFamily="49" charset="-122"/>
              </a:rPr>
              <a:t>2</a:t>
            </a:r>
            <a:r>
              <a:rPr lang="en-US" sz="1800" dirty="0">
                <a:effectLst/>
                <a:ea typeface="SimHei" panose="020B0503020204020204" pitchFamily="49" charset="-122"/>
              </a:rPr>
              <a:t>s</a:t>
            </a:r>
            <a:r>
              <a:rPr lang="en-US" sz="1800" baseline="30000" dirty="0">
                <a:effectLst/>
                <a:ea typeface="SimHei" panose="020B0503020204020204" pitchFamily="49" charset="-122"/>
              </a:rPr>
              <a:t>-1</a:t>
            </a:r>
            <a:r>
              <a:rPr lang="en-US" sz="1800" dirty="0">
                <a:effectLst/>
                <a:ea typeface="SimHei" panose="020B0503020204020204" pitchFamily="49" charset="-122"/>
              </a:rPr>
              <a:t>] is the asymptotic diffusion coefficient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SimHei" panose="020B0503020204020204" pitchFamily="49" charset="-122"/>
              </a:rPr>
              <a:t>C: “cooling coefficient” [cm</a:t>
            </a:r>
            <a:r>
              <a:rPr lang="en-US" baseline="30000" dirty="0">
                <a:ea typeface="SimHei" panose="020B0503020204020204" pitchFamily="49" charset="-122"/>
              </a:rPr>
              <a:t>4</a:t>
            </a:r>
            <a:r>
              <a:rPr lang="en-US" dirty="0">
                <a:ea typeface="SimHei" panose="020B0503020204020204" pitchFamily="49" charset="-122"/>
              </a:rPr>
              <a:t>s</a:t>
            </a:r>
            <a:r>
              <a:rPr lang="en-US" baseline="30000" dirty="0">
                <a:ea typeface="SimHei" panose="020B0503020204020204" pitchFamily="49" charset="-122"/>
              </a:rPr>
              <a:t>-1</a:t>
            </a:r>
            <a:r>
              <a:rPr lang="en-US" sz="1800" dirty="0">
                <a:effectLst/>
                <a:ea typeface="SimHei" panose="020B0503020204020204" pitchFamily="49" charset="-122"/>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rPr>
              <a:t>B</a:t>
            </a:r>
            <a:r>
              <a:rPr lang="en-US" sz="1800" baseline="-25000" dirty="0">
                <a:effectLst/>
                <a:ea typeface="Times New Roman" panose="02020603050405020304" pitchFamily="18" charset="0"/>
              </a:rPr>
              <a:t>0</a:t>
            </a:r>
            <a:r>
              <a:rPr lang="en-US" sz="1800" baseline="30000" dirty="0">
                <a:effectLst/>
                <a:ea typeface="Times New Roman" panose="02020603050405020304" pitchFamily="18" charset="0"/>
              </a:rPr>
              <a:t>2</a:t>
            </a:r>
            <a:r>
              <a:rPr lang="en-US" sz="1800" dirty="0">
                <a:effectLst/>
                <a:ea typeface="Times New Roman" panose="02020603050405020304" pitchFamily="18" charset="0"/>
              </a:rPr>
              <a:t>:</a:t>
            </a:r>
            <a:r>
              <a:rPr lang="en-US" sz="1800" baseline="30000" dirty="0">
                <a:effectLst/>
                <a:ea typeface="Times New Roman" panose="02020603050405020304" pitchFamily="18" charset="0"/>
              </a:rPr>
              <a:t> </a:t>
            </a:r>
            <a:r>
              <a:rPr lang="en-US" baseline="30000" dirty="0">
                <a:ea typeface="Times New Roman" panose="02020603050405020304" pitchFamily="18" charset="0"/>
              </a:rPr>
              <a:t> </a:t>
            </a:r>
            <a:r>
              <a:rPr lang="en-US" sz="1800" dirty="0">
                <a:effectLst/>
                <a:ea typeface="Times New Roman" panose="02020603050405020304" pitchFamily="18" charset="0"/>
              </a:rPr>
              <a:t>geometric Buckling</a:t>
            </a:r>
            <a:r>
              <a:rPr lang="en-US" dirty="0">
                <a:ea typeface="Times New Roman" panose="02020603050405020304" pitchFamily="18" charset="0"/>
              </a:rPr>
              <a:t> </a:t>
            </a:r>
            <a:r>
              <a:rPr lang="en-US" sz="1800" dirty="0">
                <a:effectLst/>
                <a:ea typeface="Times New Roman" panose="02020603050405020304" pitchFamily="18" charset="0"/>
              </a:rPr>
              <a:t>[cm</a:t>
            </a:r>
            <a:r>
              <a:rPr lang="en-US" sz="1800" baseline="30000" dirty="0">
                <a:effectLst/>
                <a:ea typeface="Times New Roman" panose="02020603050405020304" pitchFamily="18" charset="0"/>
              </a:rPr>
              <a:t>-2</a:t>
            </a:r>
            <a:r>
              <a:rPr lang="en-US" sz="1800" dirty="0">
                <a:effectLst/>
                <a:ea typeface="Times New Roman" panose="02020603050405020304" pitchFamily="18" charset="0"/>
              </a:rPr>
              <a:t>]</a:t>
            </a:r>
            <a:r>
              <a:rPr lang="en-US" sz="1800" baseline="-25000" dirty="0">
                <a:effectLst/>
                <a:ea typeface="Times New Roman" panose="02020603050405020304" pitchFamily="18" charset="0"/>
              </a:rPr>
              <a:t> </a:t>
            </a:r>
            <a:endParaRPr lang="en-US" sz="1800" dirty="0">
              <a:effectLst/>
              <a:ea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effectLst/>
                <a:ea typeface="SimHei" panose="020B0503020204020204" pitchFamily="49" charset="-122"/>
              </a:rPr>
              <a:t>v</a:t>
            </a:r>
            <a:r>
              <a:rPr lang="en-US" sz="1800" dirty="0">
                <a:effectLst/>
                <a:ea typeface="SimHei" panose="020B0503020204020204" pitchFamily="49" charset="-122"/>
              </a:rPr>
              <a:t> thermal neutron velocity (2.2 x 10</a:t>
            </a:r>
            <a:r>
              <a:rPr lang="en-US" sz="1800" baseline="30000" dirty="0">
                <a:effectLst/>
                <a:ea typeface="SimHei" panose="020B0503020204020204" pitchFamily="49" charset="-122"/>
              </a:rPr>
              <a:t>5</a:t>
            </a:r>
            <a:r>
              <a:rPr lang="en-US" sz="1800" dirty="0">
                <a:effectLst/>
                <a:ea typeface="SimHei" panose="020B0503020204020204" pitchFamily="49" charset="-122"/>
              </a:rPr>
              <a:t> cm/s)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ea typeface="SimHei" panose="020B0503020204020204" pitchFamily="49" charset="-122"/>
              </a:rPr>
              <a:t>Σ</a:t>
            </a:r>
            <a:r>
              <a:rPr lang="en-US" sz="1800" baseline="-25000" dirty="0" err="1">
                <a:effectLst/>
                <a:ea typeface="SimHei" panose="020B0503020204020204" pitchFamily="49" charset="-122"/>
              </a:rPr>
              <a:t>a</a:t>
            </a:r>
            <a:r>
              <a:rPr lang="en-US" sz="1800" dirty="0">
                <a:effectLst/>
                <a:ea typeface="SimHei" panose="020B0503020204020204" pitchFamily="49" charset="-122"/>
              </a:rPr>
              <a:t> macroscopic absorption cross section </a:t>
            </a:r>
            <a:r>
              <a:rPr lang="en-US" dirty="0">
                <a:effectLst/>
                <a:ea typeface="SimHei" panose="020B0503020204020204" pitchFamily="49" charset="-122"/>
              </a:rPr>
              <a:t>[cm</a:t>
            </a:r>
            <a:r>
              <a:rPr lang="en-US" baseline="30000" dirty="0">
                <a:effectLst/>
                <a:ea typeface="SimHei" panose="020B0503020204020204" pitchFamily="49" charset="-122"/>
              </a:rPr>
              <a:t>-1</a:t>
            </a:r>
            <a:r>
              <a:rPr lang="en-US" dirty="0">
                <a:effectLst/>
                <a:ea typeface="SimHei" panose="020B0503020204020204" pitchFamily="49" charset="-122"/>
              </a:rPr>
              <a:t>] </a:t>
            </a:r>
            <a:endParaRPr lang="en-US" sz="1200" dirty="0">
              <a:effectLst/>
              <a:ea typeface="Times New Roman" panose="02020603050405020304" pitchFamily="18" charset="0"/>
            </a:endParaRPr>
          </a:p>
        </p:txBody>
      </p:sp>
    </p:spTree>
    <p:extLst>
      <p:ext uri="{BB962C8B-B14F-4D97-AF65-F5344CB8AC3E}">
        <p14:creationId xmlns:p14="http://schemas.microsoft.com/office/powerpoint/2010/main" val="169043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2440D42F-7C8D-4945-A232-4FF365DBB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8931" y="3419564"/>
            <a:ext cx="3840480" cy="2560320"/>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535468CF-9797-4C08-866B-414463D1F9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413632"/>
            <a:ext cx="3845863" cy="2563908"/>
          </a:xfrm>
          <a:prstGeom prst="rect">
            <a:avLst/>
          </a:prstGeom>
        </p:spPr>
      </p:pic>
      <p:sp>
        <p:nvSpPr>
          <p:cNvPr id="2" name="Title 1">
            <a:extLst>
              <a:ext uri="{FF2B5EF4-FFF2-40B4-BE49-F238E27FC236}">
                <a16:creationId xmlns:a16="http://schemas.microsoft.com/office/drawing/2014/main" id="{C016E12A-E8CC-40D2-B1D8-06AA2D77DBCE}"/>
              </a:ext>
            </a:extLst>
          </p:cNvPr>
          <p:cNvSpPr>
            <a:spLocks noGrp="1"/>
          </p:cNvSpPr>
          <p:nvPr>
            <p:ph type="title"/>
          </p:nvPr>
        </p:nvSpPr>
        <p:spPr/>
        <p:txBody>
          <a:bodyPr/>
          <a:lstStyle/>
          <a:p>
            <a:r>
              <a:rPr lang="en-US" dirty="0"/>
              <a:t>Sensitivity Depends on Target Size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2608FB-8710-41F6-ABF8-54D5BD2523F5}"/>
                  </a:ext>
                </a:extLst>
              </p:cNvPr>
              <p:cNvSpPr txBox="1"/>
              <p:nvPr/>
            </p:nvSpPr>
            <p:spPr>
              <a:xfrm>
                <a:off x="4893961" y="1558110"/>
                <a:ext cx="4610420" cy="769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𝐵</m:t>
                          </m:r>
                        </m:e>
                        <m:sub>
                          <m:r>
                            <a:rPr lang="en-US" i="0">
                              <a:solidFill>
                                <a:schemeClr val="tx1"/>
                              </a:solidFill>
                              <a:latin typeface="Cambria Math" panose="02040503050406030204" pitchFamily="18" charset="0"/>
                            </a:rPr>
                            <m:t>0</m:t>
                          </m:r>
                        </m:sub>
                        <m:sup>
                          <m:r>
                            <a:rPr lang="en-US" i="0">
                              <a:solidFill>
                                <a:schemeClr val="tx1"/>
                              </a:solidFill>
                              <a:latin typeface="Cambria Math" panose="02040503050406030204" pitchFamily="18" charset="0"/>
                            </a:rPr>
                            <m:t>2</m:t>
                          </m:r>
                        </m:sup>
                      </m:sSubSup>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𝜋</m:t>
                                  </m:r>
                                </m:num>
                                <m:den>
                                  <m:r>
                                    <a:rPr lang="en-US" i="1">
                                      <a:solidFill>
                                        <a:schemeClr val="tx1"/>
                                      </a:solidFill>
                                      <a:latin typeface="Cambria Math" panose="02040503050406030204" pitchFamily="18" charset="0"/>
                                    </a:rPr>
                                    <m:t>𝐻</m:t>
                                  </m:r>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𝛿</m:t>
                                  </m:r>
                                </m:den>
                              </m:f>
                            </m:e>
                          </m:d>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2.405</m:t>
                                  </m:r>
                                </m:num>
                                <m:den>
                                  <m:r>
                                    <a:rPr lang="en-US" i="1">
                                      <a:solidFill>
                                        <a:schemeClr val="tx1"/>
                                      </a:solidFill>
                                      <a:latin typeface="Cambria Math" panose="02040503050406030204" pitchFamily="18" charset="0"/>
                                    </a:rPr>
                                    <m:t>𝑅</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den>
                              </m:f>
                            </m:e>
                          </m:d>
                        </m:e>
                        <m:sup>
                          <m:r>
                            <a:rPr lang="en-US" i="0">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4" name="TextBox 3">
                <a:extLst>
                  <a:ext uri="{FF2B5EF4-FFF2-40B4-BE49-F238E27FC236}">
                    <a16:creationId xmlns:a16="http://schemas.microsoft.com/office/drawing/2014/main" id="{2F2608FB-8710-41F6-ABF8-54D5BD2523F5}"/>
                  </a:ext>
                </a:extLst>
              </p:cNvPr>
              <p:cNvSpPr txBox="1">
                <a:spLocks noRot="1" noChangeAspect="1" noMove="1" noResize="1" noEditPoints="1" noAdjustHandles="1" noChangeArrowheads="1" noChangeShapeType="1" noTextEdit="1"/>
              </p:cNvSpPr>
              <p:nvPr/>
            </p:nvSpPr>
            <p:spPr>
              <a:xfrm>
                <a:off x="4893961" y="1558110"/>
                <a:ext cx="4610420" cy="7693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E99741-DD4F-4144-8AD6-E2ABB50F4F0A}"/>
                  </a:ext>
                </a:extLst>
              </p:cNvPr>
              <p:cNvSpPr txBox="1"/>
              <p:nvPr/>
            </p:nvSpPr>
            <p:spPr>
              <a:xfrm>
                <a:off x="4788969" y="2503460"/>
                <a:ext cx="4606786" cy="3885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𝛼</m:t>
                      </m:r>
                      <m:r>
                        <a:rPr lang="en-US" i="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r>
                                <a:rPr lang="en-US" i="1">
                                  <a:latin typeface="Cambria Math" panose="02040503050406030204" pitchFamily="18" charset="0"/>
                                </a:rPr>
                                <m:t>𝑎</m:t>
                              </m:r>
                            </m:sub>
                          </m:sSub>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0</m:t>
                              </m:r>
                            </m:sub>
                          </m:sSub>
                        </m:e>
                      </m:acc>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𝐵</m:t>
                          </m:r>
                        </m:e>
                        <m:sub>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𝐶</m:t>
                      </m:r>
                      <m:sSubSup>
                        <m:sSubSupPr>
                          <m:ctrlPr>
                            <a:rPr lang="en-US" i="1">
                              <a:latin typeface="Cambria Math" panose="02040503050406030204" pitchFamily="18" charset="0"/>
                            </a:rPr>
                          </m:ctrlPr>
                        </m:sSubSupPr>
                        <m:e>
                          <m:r>
                            <a:rPr lang="en-US" i="1">
                              <a:latin typeface="Cambria Math" panose="02040503050406030204" pitchFamily="18" charset="0"/>
                            </a:rPr>
                            <m:t>𝐵</m:t>
                          </m:r>
                        </m:e>
                        <m:sub>
                          <m:r>
                            <a:rPr lang="en-US" i="1">
                              <a:latin typeface="Cambria Math" panose="02040503050406030204" pitchFamily="18" charset="0"/>
                            </a:rPr>
                            <m:t>0</m:t>
                          </m:r>
                        </m:sub>
                        <m:sup>
                          <m:r>
                            <a:rPr lang="en-US" i="1">
                              <a:latin typeface="Cambria Math" panose="02040503050406030204" pitchFamily="18" charset="0"/>
                            </a:rPr>
                            <m:t>4</m:t>
                          </m:r>
                        </m:sup>
                      </m:sSubSup>
                    </m:oMath>
                  </m:oMathPara>
                </a14:m>
                <a:endParaRPr lang="en-US" b="1" dirty="0"/>
              </a:p>
            </p:txBody>
          </p:sp>
        </mc:Choice>
        <mc:Fallback xmlns="">
          <p:sp>
            <p:nvSpPr>
              <p:cNvPr id="13" name="TextBox 12">
                <a:extLst>
                  <a:ext uri="{FF2B5EF4-FFF2-40B4-BE49-F238E27FC236}">
                    <a16:creationId xmlns:a16="http://schemas.microsoft.com/office/drawing/2014/main" id="{81E99741-DD4F-4144-8AD6-E2ABB50F4F0A}"/>
                  </a:ext>
                </a:extLst>
              </p:cNvPr>
              <p:cNvSpPr txBox="1">
                <a:spLocks noRot="1" noChangeAspect="1" noMove="1" noResize="1" noEditPoints="1" noAdjustHandles="1" noChangeArrowheads="1" noChangeShapeType="1" noTextEdit="1"/>
              </p:cNvSpPr>
              <p:nvPr/>
            </p:nvSpPr>
            <p:spPr>
              <a:xfrm>
                <a:off x="4788969" y="2503460"/>
                <a:ext cx="4606786" cy="388504"/>
              </a:xfrm>
              <a:prstGeom prst="rect">
                <a:avLst/>
              </a:prstGeom>
              <a:blipFill>
                <a:blip r:embed="rId6"/>
                <a:stretch>
                  <a:fillRect/>
                </a:stretch>
              </a:blipFill>
            </p:spPr>
            <p:txBody>
              <a:bodyPr/>
              <a:lstStyle/>
              <a:p>
                <a:r>
                  <a:rPr lang="en-US">
                    <a:noFill/>
                  </a:rPr>
                  <a:t> </a:t>
                </a:r>
              </a:p>
            </p:txBody>
          </p:sp>
        </mc:Fallback>
      </mc:AlternateContent>
      <p:sp>
        <p:nvSpPr>
          <p:cNvPr id="14" name="Content Placeholder 2">
            <a:extLst>
              <a:ext uri="{FF2B5EF4-FFF2-40B4-BE49-F238E27FC236}">
                <a16:creationId xmlns:a16="http://schemas.microsoft.com/office/drawing/2014/main" id="{2B018227-F757-4C83-A0FA-02C7FC28613B}"/>
              </a:ext>
            </a:extLst>
          </p:cNvPr>
          <p:cNvSpPr txBox="1">
            <a:spLocks/>
          </p:cNvSpPr>
          <p:nvPr/>
        </p:nvSpPr>
        <p:spPr>
          <a:xfrm>
            <a:off x="341603" y="1622007"/>
            <a:ext cx="4764101" cy="1636024"/>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sz="2000" b="0" i="0" u="none" strike="noStrike" baseline="0" dirty="0">
                <a:solidFill>
                  <a:srgbClr val="000000"/>
                </a:solidFill>
                <a:latin typeface="+mn-lt"/>
              </a:rPr>
              <a:t>Small targets (large </a:t>
            </a:r>
            <a:r>
              <a:rPr lang="en-US" sz="2000" b="0" i="0" u="none" strike="noStrike" baseline="0" dirty="0" err="1">
                <a:solidFill>
                  <a:srgbClr val="000000"/>
                </a:solidFill>
                <a:latin typeface="+mn-lt"/>
              </a:rPr>
              <a:t>Bucklings</a:t>
            </a:r>
            <a:r>
              <a:rPr lang="en-US" sz="2000" b="0" i="0" u="none" strike="noStrike" baseline="0" dirty="0">
                <a:solidFill>
                  <a:srgbClr val="000000"/>
                </a:solidFill>
                <a:latin typeface="+mn-lt"/>
              </a:rPr>
              <a:t>) are more sensitive to scattering </a:t>
            </a:r>
          </a:p>
          <a:p>
            <a:r>
              <a:rPr lang="en-US" sz="2000" dirty="0">
                <a:solidFill>
                  <a:srgbClr val="000000"/>
                </a:solidFill>
                <a:latin typeface="+mn-lt"/>
              </a:rPr>
              <a:t>Large targets (small </a:t>
            </a:r>
            <a:r>
              <a:rPr lang="en-US" sz="2000" dirty="0" err="1">
                <a:solidFill>
                  <a:srgbClr val="000000"/>
                </a:solidFill>
                <a:latin typeface="+mn-lt"/>
              </a:rPr>
              <a:t>Bucklings</a:t>
            </a:r>
            <a:r>
              <a:rPr lang="en-US" sz="2000" dirty="0">
                <a:solidFill>
                  <a:srgbClr val="000000"/>
                </a:solidFill>
                <a:latin typeface="+mn-lt"/>
              </a:rPr>
              <a:t>) are more sensitive to absorption </a:t>
            </a:r>
          </a:p>
          <a:p>
            <a:pPr marL="57150" indent="0">
              <a:buNone/>
            </a:pPr>
            <a:endParaRPr lang="en-US" sz="2000" dirty="0">
              <a:solidFill>
                <a:srgbClr val="000000"/>
              </a:solidFill>
              <a:latin typeface="+mn-lt"/>
            </a:endParaRPr>
          </a:p>
          <a:p>
            <a:endParaRPr lang="en-US" sz="2000" dirty="0"/>
          </a:p>
        </p:txBody>
      </p:sp>
      <p:sp>
        <p:nvSpPr>
          <p:cNvPr id="20" name="TextBox 19">
            <a:extLst>
              <a:ext uri="{FF2B5EF4-FFF2-40B4-BE49-F238E27FC236}">
                <a16:creationId xmlns:a16="http://schemas.microsoft.com/office/drawing/2014/main" id="{30D9B3A5-E2EC-4850-BEF2-EADB383A3D35}"/>
              </a:ext>
            </a:extLst>
          </p:cNvPr>
          <p:cNvSpPr txBox="1"/>
          <p:nvPr/>
        </p:nvSpPr>
        <p:spPr>
          <a:xfrm>
            <a:off x="560936" y="5880799"/>
            <a:ext cx="3553529" cy="307777"/>
          </a:xfrm>
          <a:prstGeom prst="rect">
            <a:avLst/>
          </a:prstGeom>
          <a:noFill/>
        </p:spPr>
        <p:txBody>
          <a:bodyPr wrap="square" rtlCol="0">
            <a:spAutoFit/>
          </a:bodyPr>
          <a:lstStyle/>
          <a:p>
            <a:pPr algn="ctr"/>
            <a:r>
              <a:rPr lang="en-US" sz="1400" dirty="0"/>
              <a:t>Figure: Buckling vs. cylinder dimensions</a:t>
            </a:r>
          </a:p>
        </p:txBody>
      </p:sp>
      <p:sp>
        <p:nvSpPr>
          <p:cNvPr id="22" name="TextBox 21">
            <a:extLst>
              <a:ext uri="{FF2B5EF4-FFF2-40B4-BE49-F238E27FC236}">
                <a16:creationId xmlns:a16="http://schemas.microsoft.com/office/drawing/2014/main" id="{15B0DC50-17D8-4444-BA35-934A5546B9C1}"/>
              </a:ext>
            </a:extLst>
          </p:cNvPr>
          <p:cNvSpPr txBox="1"/>
          <p:nvPr/>
        </p:nvSpPr>
        <p:spPr>
          <a:xfrm>
            <a:off x="5570923" y="5880799"/>
            <a:ext cx="3042879" cy="307777"/>
          </a:xfrm>
          <a:prstGeom prst="rect">
            <a:avLst/>
          </a:prstGeom>
          <a:noFill/>
        </p:spPr>
        <p:txBody>
          <a:bodyPr wrap="square" rtlCol="0">
            <a:spAutoFit/>
          </a:bodyPr>
          <a:lstStyle/>
          <a:p>
            <a:pPr algn="ctr"/>
            <a:r>
              <a:rPr lang="en-US" sz="1400" dirty="0"/>
              <a:t>Figure: </a:t>
            </a:r>
            <a:r>
              <a:rPr lang="el-GR" sz="1400" dirty="0"/>
              <a:t>α</a:t>
            </a:r>
            <a:r>
              <a:rPr lang="en-US" sz="1400" dirty="0"/>
              <a:t> vs. cylinder dimensions</a:t>
            </a:r>
          </a:p>
        </p:txBody>
      </p:sp>
      <p:sp>
        <p:nvSpPr>
          <p:cNvPr id="3" name="Right Brace 2">
            <a:extLst>
              <a:ext uri="{FF2B5EF4-FFF2-40B4-BE49-F238E27FC236}">
                <a16:creationId xmlns:a16="http://schemas.microsoft.com/office/drawing/2014/main" id="{9C9DB3DC-CDB1-403C-95C8-30DC205C55DE}"/>
              </a:ext>
            </a:extLst>
          </p:cNvPr>
          <p:cNvSpPr/>
          <p:nvPr/>
        </p:nvSpPr>
        <p:spPr>
          <a:xfrm rot="5400000">
            <a:off x="7502278" y="2276123"/>
            <a:ext cx="240563" cy="1398493"/>
          </a:xfrm>
          <a:prstGeom prst="rightBrace">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16C06F5C-3A11-4878-A32F-06D17845EEA7}"/>
              </a:ext>
            </a:extLst>
          </p:cNvPr>
          <p:cNvSpPr/>
          <p:nvPr/>
        </p:nvSpPr>
        <p:spPr>
          <a:xfrm rot="5400000">
            <a:off x="6402417" y="2802752"/>
            <a:ext cx="240563" cy="382111"/>
          </a:xfrm>
          <a:prstGeom prst="rightBrace">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0FC8D06-13E0-4DFB-BC56-78D4D3890A50}"/>
              </a:ext>
            </a:extLst>
          </p:cNvPr>
          <p:cNvSpPr txBox="1"/>
          <p:nvPr/>
        </p:nvSpPr>
        <p:spPr>
          <a:xfrm>
            <a:off x="7156253" y="3050969"/>
            <a:ext cx="1122230" cy="369332"/>
          </a:xfrm>
          <a:prstGeom prst="rect">
            <a:avLst/>
          </a:prstGeom>
          <a:noFill/>
        </p:spPr>
        <p:txBody>
          <a:bodyPr wrap="none" rtlCol="0">
            <a:spAutoFit/>
          </a:bodyPr>
          <a:lstStyle/>
          <a:p>
            <a:r>
              <a:rPr lang="en-US" dirty="0"/>
              <a:t>Scattering</a:t>
            </a:r>
          </a:p>
        </p:txBody>
      </p:sp>
      <p:sp>
        <p:nvSpPr>
          <p:cNvPr id="8" name="TextBox 7">
            <a:extLst>
              <a:ext uri="{FF2B5EF4-FFF2-40B4-BE49-F238E27FC236}">
                <a16:creationId xmlns:a16="http://schemas.microsoft.com/office/drawing/2014/main" id="{63FAB431-2760-47E9-87AC-C7E8D957AADA}"/>
              </a:ext>
            </a:extLst>
          </p:cNvPr>
          <p:cNvSpPr txBox="1"/>
          <p:nvPr/>
        </p:nvSpPr>
        <p:spPr>
          <a:xfrm>
            <a:off x="5955955" y="3044300"/>
            <a:ext cx="1224438" cy="369332"/>
          </a:xfrm>
          <a:prstGeom prst="rect">
            <a:avLst/>
          </a:prstGeom>
          <a:noFill/>
        </p:spPr>
        <p:txBody>
          <a:bodyPr wrap="none" rtlCol="0">
            <a:spAutoFit/>
          </a:bodyPr>
          <a:lstStyle/>
          <a:p>
            <a:r>
              <a:rPr lang="en-US" dirty="0"/>
              <a:t>Absorption</a:t>
            </a:r>
          </a:p>
        </p:txBody>
      </p:sp>
    </p:spTree>
    <p:extLst>
      <p:ext uri="{BB962C8B-B14F-4D97-AF65-F5344CB8AC3E}">
        <p14:creationId xmlns:p14="http://schemas.microsoft.com/office/powerpoint/2010/main" val="425945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C269-2323-48C0-B604-5BAE6CE0C3F9}"/>
              </a:ext>
            </a:extLst>
          </p:cNvPr>
          <p:cNvSpPr>
            <a:spLocks noGrp="1"/>
          </p:cNvSpPr>
          <p:nvPr>
            <p:ph type="title"/>
          </p:nvPr>
        </p:nvSpPr>
        <p:spPr/>
        <p:txBody>
          <a:bodyPr/>
          <a:lstStyle/>
          <a:p>
            <a:r>
              <a:rPr lang="en-US" dirty="0"/>
              <a:t>Decay to Fundamental Mode</a:t>
            </a:r>
            <a:br>
              <a:rPr lang="en-US" dirty="0"/>
            </a:br>
            <a:r>
              <a:rPr lang="en-US" sz="2400" dirty="0"/>
              <a:t>Large Cylindrical Sample</a:t>
            </a:r>
            <a:endParaRPr lang="en-US" dirty="0"/>
          </a:p>
        </p:txBody>
      </p:sp>
      <p:pic>
        <p:nvPicPr>
          <p:cNvPr id="7" name="Picture 6">
            <a:extLst>
              <a:ext uri="{FF2B5EF4-FFF2-40B4-BE49-F238E27FC236}">
                <a16:creationId xmlns:a16="http://schemas.microsoft.com/office/drawing/2014/main" id="{50E8ABDF-E659-4E3E-9D60-405CD32789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130307"/>
            <a:ext cx="9143999" cy="3265714"/>
          </a:xfrm>
          <a:prstGeom prst="rect">
            <a:avLst/>
          </a:prstGeom>
        </p:spPr>
      </p:pic>
      <p:sp>
        <p:nvSpPr>
          <p:cNvPr id="8" name="TextBox 7">
            <a:extLst>
              <a:ext uri="{FF2B5EF4-FFF2-40B4-BE49-F238E27FC236}">
                <a16:creationId xmlns:a16="http://schemas.microsoft.com/office/drawing/2014/main" id="{C18E4E1E-4C6A-4EBA-A883-C02563E42A70}"/>
              </a:ext>
            </a:extLst>
          </p:cNvPr>
          <p:cNvSpPr txBox="1"/>
          <p:nvPr/>
        </p:nvSpPr>
        <p:spPr>
          <a:xfrm>
            <a:off x="5494085" y="5363455"/>
            <a:ext cx="2927617" cy="369332"/>
          </a:xfrm>
          <a:prstGeom prst="rect">
            <a:avLst/>
          </a:prstGeom>
          <a:noFill/>
        </p:spPr>
        <p:txBody>
          <a:bodyPr wrap="square" rtlCol="0">
            <a:spAutoFit/>
          </a:bodyPr>
          <a:lstStyle/>
          <a:p>
            <a:pPr algn="ctr"/>
            <a:r>
              <a:rPr lang="en-US" dirty="0"/>
              <a:t>Spatial Modes (</a:t>
            </a:r>
            <a:r>
              <a:rPr lang="en-US" dirty="0" err="1"/>
              <a:t>l,m,n</a:t>
            </a:r>
            <a:r>
              <a:rPr lang="en-US" dirty="0"/>
              <a:t>)</a:t>
            </a:r>
          </a:p>
        </p:txBody>
      </p:sp>
      <p:sp>
        <p:nvSpPr>
          <p:cNvPr id="9" name="Flowchart: Magnetic Disk 8">
            <a:extLst>
              <a:ext uri="{FF2B5EF4-FFF2-40B4-BE49-F238E27FC236}">
                <a16:creationId xmlns:a16="http://schemas.microsoft.com/office/drawing/2014/main" id="{4531DF24-2E08-4511-BB9C-B91B73A6096F}"/>
              </a:ext>
            </a:extLst>
          </p:cNvPr>
          <p:cNvSpPr/>
          <p:nvPr/>
        </p:nvSpPr>
        <p:spPr bwMode="auto">
          <a:xfrm>
            <a:off x="7234519" y="1421264"/>
            <a:ext cx="1582911" cy="1748118"/>
          </a:xfrm>
          <a:prstGeom prst="flowChartMagneticDisk">
            <a:avLst/>
          </a:prstGeom>
          <a:no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11" name="Straight Arrow Connector 10">
            <a:extLst>
              <a:ext uri="{FF2B5EF4-FFF2-40B4-BE49-F238E27FC236}">
                <a16:creationId xmlns:a16="http://schemas.microsoft.com/office/drawing/2014/main" id="{557FF63F-33AC-408A-A800-77F7A0445AF5}"/>
              </a:ext>
            </a:extLst>
          </p:cNvPr>
          <p:cNvCxnSpPr/>
          <p:nvPr/>
        </p:nvCxnSpPr>
        <p:spPr>
          <a:xfrm>
            <a:off x="8025974" y="1674465"/>
            <a:ext cx="791456" cy="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A53839B-6483-4DDF-AB79-7752035B0D51}"/>
              </a:ext>
            </a:extLst>
          </p:cNvPr>
          <p:cNvSpPr txBox="1"/>
          <p:nvPr/>
        </p:nvSpPr>
        <p:spPr>
          <a:xfrm>
            <a:off x="8266852" y="1598934"/>
            <a:ext cx="264816" cy="369332"/>
          </a:xfrm>
          <a:prstGeom prst="rect">
            <a:avLst/>
          </a:prstGeom>
          <a:noFill/>
        </p:spPr>
        <p:txBody>
          <a:bodyPr wrap="none" rtlCol="0">
            <a:spAutoFit/>
          </a:bodyPr>
          <a:lstStyle/>
          <a:p>
            <a:r>
              <a:rPr lang="en-US" dirty="0"/>
              <a:t>r</a:t>
            </a:r>
          </a:p>
        </p:txBody>
      </p:sp>
      <p:cxnSp>
        <p:nvCxnSpPr>
          <p:cNvPr id="15" name="Straight Arrow Connector 14">
            <a:extLst>
              <a:ext uri="{FF2B5EF4-FFF2-40B4-BE49-F238E27FC236}">
                <a16:creationId xmlns:a16="http://schemas.microsoft.com/office/drawing/2014/main" id="{5FE96F72-AF06-4072-9C19-B5AB9CC9C07F}"/>
              </a:ext>
            </a:extLst>
          </p:cNvPr>
          <p:cNvCxnSpPr>
            <a:cxnSpLocks/>
          </p:cNvCxnSpPr>
          <p:nvPr/>
        </p:nvCxnSpPr>
        <p:spPr>
          <a:xfrm flipV="1">
            <a:off x="8038781" y="1674465"/>
            <a:ext cx="0" cy="1205827"/>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A77521C-6132-4303-B475-DCA375E42251}"/>
              </a:ext>
            </a:extLst>
          </p:cNvPr>
          <p:cNvSpPr txBox="1"/>
          <p:nvPr/>
        </p:nvSpPr>
        <p:spPr>
          <a:xfrm>
            <a:off x="8025974" y="2221467"/>
            <a:ext cx="276038" cy="369332"/>
          </a:xfrm>
          <a:prstGeom prst="rect">
            <a:avLst/>
          </a:prstGeom>
          <a:noFill/>
        </p:spPr>
        <p:txBody>
          <a:bodyPr wrap="none" rtlCol="0">
            <a:spAutoFit/>
          </a:bodyPr>
          <a:lstStyle/>
          <a:p>
            <a:r>
              <a:rPr lang="en-US" dirty="0"/>
              <a:t>z</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51F62A1-7AC8-40FA-B9F5-C097ABD43CD4}"/>
                  </a:ext>
                </a:extLst>
              </p:cNvPr>
              <p:cNvSpPr txBox="1"/>
              <p:nvPr/>
            </p:nvSpPr>
            <p:spPr>
              <a:xfrm>
                <a:off x="177160" y="1999807"/>
                <a:ext cx="6744731" cy="6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𝜙</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𝑟</m:t>
                          </m:r>
                          <m:r>
                            <a:rPr lang="en-US" sz="1600" b="0" i="1" smtClean="0">
                              <a:latin typeface="Cambria Math" panose="02040503050406030204" pitchFamily="18" charset="0"/>
                            </a:rPr>
                            <m:t>,</m:t>
                          </m:r>
                          <m:r>
                            <a:rPr lang="en-US" sz="1600" b="0" i="1" smtClean="0">
                              <a:latin typeface="Cambria Math" panose="02040503050406030204" pitchFamily="18" charset="0"/>
                            </a:rPr>
                            <m:t>𝜃</m:t>
                          </m:r>
                          <m:r>
                            <a:rPr lang="en-US" sz="1600" b="0" i="1" smtClean="0">
                              <a:latin typeface="Cambria Math" panose="02040503050406030204" pitchFamily="18" charset="0"/>
                            </a:rPr>
                            <m:t>, </m:t>
                          </m:r>
                          <m:r>
                            <a:rPr lang="en-US" sz="1600" b="0" i="1" smtClean="0">
                              <a:latin typeface="Cambria Math" panose="02040503050406030204" pitchFamily="18" charset="0"/>
                            </a:rPr>
                            <m:t>𝑧</m:t>
                          </m:r>
                          <m:r>
                            <a:rPr lang="en-US" sz="1600" b="0" i="1" smtClean="0">
                              <a:latin typeface="Cambria Math" panose="02040503050406030204" pitchFamily="18" charset="0"/>
                            </a:rPr>
                            <m:t>,</m:t>
                          </m:r>
                          <m:r>
                            <a:rPr lang="en-US" sz="1600" b="0" i="1" smtClean="0">
                              <a:latin typeface="Cambria Math" panose="02040503050406030204" pitchFamily="18" charset="0"/>
                            </a:rPr>
                            <m:t>𝑡</m:t>
                          </m:r>
                        </m:e>
                      </m:d>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a:rPr lang="en-US" sz="1600" b="0" i="1" smtClean="0">
                              <a:latin typeface="Cambria Math" panose="02040503050406030204" pitchFamily="18" charset="0"/>
                            </a:rPr>
                            <m:t>𝑙</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𝑛</m:t>
                          </m:r>
                        </m:sub>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𝑙</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𝑛</m:t>
                              </m:r>
                            </m:sub>
                          </m:sSub>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sin</m:t>
                              </m:r>
                            </m:fName>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r>
                                        <a:rPr lang="en-US" sz="1600" b="0" i="1" smtClean="0">
                                          <a:latin typeface="Cambria Math" panose="02040503050406030204" pitchFamily="18" charset="0"/>
                                        </a:rPr>
                                        <m:t>𝜋</m:t>
                                      </m:r>
                                    </m:num>
                                    <m:den>
                                      <m:r>
                                        <a:rPr lang="en-US" sz="1600" b="0" i="1" smtClean="0">
                                          <a:latin typeface="Cambria Math" panose="02040503050406030204" pitchFamily="18" charset="0"/>
                                        </a:rPr>
                                        <m:t>𝐻</m:t>
                                      </m:r>
                                    </m:den>
                                  </m:f>
                                  <m:r>
                                    <a:rPr lang="en-US" sz="1600" b="0" i="1" smtClean="0">
                                      <a:latin typeface="Cambria Math" panose="02040503050406030204" pitchFamily="18" charset="0"/>
                                    </a:rPr>
                                    <m:t>𝑧</m:t>
                                  </m:r>
                                </m:e>
                              </m:d>
                            </m:e>
                          </m:func>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𝑙</m:t>
                              </m:r>
                            </m:sub>
                          </m:sSub>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𝑙</m:t>
                                  </m:r>
                                  <m:r>
                                    <a:rPr lang="en-US" sz="1600" b="0" i="1" smtClean="0">
                                      <a:latin typeface="Cambria Math" panose="02040503050406030204" pitchFamily="18" charset="0"/>
                                    </a:rPr>
                                    <m:t>,</m:t>
                                  </m:r>
                                  <m:r>
                                    <a:rPr lang="en-US" sz="1600" b="0" i="1" smtClean="0">
                                      <a:latin typeface="Cambria Math" panose="02040503050406030204" pitchFamily="18" charset="0"/>
                                    </a:rPr>
                                    <m:t>𝑛</m:t>
                                  </m:r>
                                </m:sub>
                              </m:sSub>
                              <m:r>
                                <a:rPr lang="en-US" sz="1600" b="0" i="1" smtClean="0">
                                  <a:latin typeface="Cambria Math" panose="02040503050406030204" pitchFamily="18" charset="0"/>
                                </a:rPr>
                                <m:t>𝑟</m:t>
                              </m:r>
                            </m:e>
                          </m:d>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cos</m:t>
                              </m:r>
                            </m:fName>
                            <m:e>
                              <m:r>
                                <a:rPr lang="en-US" sz="1600" b="0" i="1" smtClean="0">
                                  <a:latin typeface="Cambria Math" panose="02040503050406030204" pitchFamily="18" charset="0"/>
                                </a:rPr>
                                <m:t>𝑙</m:t>
                              </m:r>
                              <m:r>
                                <a:rPr lang="en-US" sz="1600" b="0" i="1" smtClean="0">
                                  <a:latin typeface="Cambria Math" panose="02040503050406030204" pitchFamily="18" charset="0"/>
                                </a:rPr>
                                <m:t>𝜃</m:t>
                              </m:r>
                            </m:e>
                          </m:func>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exp</m:t>
                              </m:r>
                            </m:fName>
                            <m:e>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acc>
                                        <m:accPr>
                                          <m:chr m:val="̅"/>
                                          <m:ctrlPr>
                                            <a:rPr lang="en-US" sz="1600" b="0" i="1" smtClean="0">
                                              <a:latin typeface="Cambria Math" panose="02040503050406030204" pitchFamily="18" charset="0"/>
                                            </a:rPr>
                                          </m:ctrlPr>
                                        </m:accPr>
                                        <m:e>
                                          <m:r>
                                            <a:rPr lang="en-US" sz="1600" i="1">
                                              <a:latin typeface="Cambria Math" panose="02040503050406030204" pitchFamily="18" charset="0"/>
                                            </a:rPr>
                                            <m:t>𝑣</m:t>
                                          </m:r>
                                          <m:sSub>
                                            <m:sSubPr>
                                              <m:ctrlPr>
                                                <a:rPr lang="en-US" sz="1600" i="1">
                                                  <a:latin typeface="Cambria Math" panose="02040503050406030204" pitchFamily="18" charset="0"/>
                                                </a:rPr>
                                              </m:ctrlPr>
                                            </m:sSubPr>
                                            <m:e>
                                              <m:r>
                                                <m:rPr>
                                                  <m:sty m:val="p"/>
                                                </m:rPr>
                                                <a:rPr lang="en-US" sz="1600">
                                                  <a:latin typeface="Cambria Math" panose="02040503050406030204" pitchFamily="18" charset="0"/>
                                                </a:rPr>
                                                <m:t>Σ</m:t>
                                              </m:r>
                                            </m:e>
                                            <m:sub>
                                              <m:r>
                                                <a:rPr lang="en-US" sz="1600" i="1">
                                                  <a:latin typeface="Cambria Math" panose="02040503050406030204" pitchFamily="18" charset="0"/>
                                                </a:rPr>
                                                <m:t>𝑎</m:t>
                                              </m:r>
                                            </m:sub>
                                          </m:sSub>
                                        </m:e>
                                      </m:acc>
                                      <m:r>
                                        <a:rPr lang="en-US" sz="1600" b="0" i="1" smtClean="0">
                                          <a:latin typeface="Cambria Math" panose="02040503050406030204" pitchFamily="18" charset="0"/>
                                        </a:rPr>
                                        <m:t>+</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𝑣</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0</m:t>
                                              </m:r>
                                            </m:sub>
                                          </m:sSub>
                                        </m:e>
                                      </m:acc>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𝐵</m:t>
                                          </m:r>
                                        </m:e>
                                        <m:sub>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𝑙</m:t>
                                          </m:r>
                                        </m:sub>
                                        <m:sup>
                                          <m:r>
                                            <a:rPr lang="en-US" sz="1600" b="0" i="1" smtClean="0">
                                              <a:latin typeface="Cambria Math" panose="02040503050406030204" pitchFamily="18" charset="0"/>
                                            </a:rPr>
                                            <m:t>2</m:t>
                                          </m:r>
                                        </m:sup>
                                      </m:sSubSup>
                                    </m:e>
                                  </m:d>
                                  <m:r>
                                    <a:rPr lang="en-US" sz="1600" b="0" i="1" smtClean="0">
                                      <a:latin typeface="Cambria Math" panose="02040503050406030204" pitchFamily="18" charset="0"/>
                                    </a:rPr>
                                    <m:t>𝑡</m:t>
                                  </m:r>
                                </m:e>
                              </m:d>
                            </m:e>
                          </m:func>
                        </m:e>
                      </m:nary>
                    </m:oMath>
                  </m:oMathPara>
                </a14:m>
                <a:endParaRPr lang="en-US" sz="1600" dirty="0"/>
              </a:p>
            </p:txBody>
          </p:sp>
        </mc:Choice>
        <mc:Fallback xmlns="">
          <p:sp>
            <p:nvSpPr>
              <p:cNvPr id="18" name="TextBox 17">
                <a:extLst>
                  <a:ext uri="{FF2B5EF4-FFF2-40B4-BE49-F238E27FC236}">
                    <a16:creationId xmlns:a16="http://schemas.microsoft.com/office/drawing/2014/main" id="{F51F62A1-7AC8-40FA-B9F5-C097ABD43CD4}"/>
                  </a:ext>
                </a:extLst>
              </p:cNvPr>
              <p:cNvSpPr txBox="1">
                <a:spLocks noRot="1" noChangeAspect="1" noMove="1" noResize="1" noEditPoints="1" noAdjustHandles="1" noChangeArrowheads="1" noChangeShapeType="1" noTextEdit="1"/>
              </p:cNvSpPr>
              <p:nvPr/>
            </p:nvSpPr>
            <p:spPr>
              <a:xfrm>
                <a:off x="177160" y="1999807"/>
                <a:ext cx="6744731" cy="616323"/>
              </a:xfrm>
              <a:prstGeom prst="rect">
                <a:avLst/>
              </a:prstGeom>
              <a:blipFill>
                <a:blip r:embed="rId4"/>
                <a:stretch>
                  <a:fillRect/>
                </a:stretch>
              </a:blipFill>
            </p:spPr>
            <p:txBody>
              <a:bodyPr/>
              <a:lstStyle/>
              <a:p>
                <a:r>
                  <a:rPr lang="en-US">
                    <a:noFill/>
                  </a:rPr>
                  <a:t> </a:t>
                </a:r>
              </a:p>
            </p:txBody>
          </p:sp>
        </mc:Fallback>
      </mc:AlternateContent>
      <p:sp>
        <p:nvSpPr>
          <p:cNvPr id="19" name="Right Brace 18">
            <a:extLst>
              <a:ext uri="{FF2B5EF4-FFF2-40B4-BE49-F238E27FC236}">
                <a16:creationId xmlns:a16="http://schemas.microsoft.com/office/drawing/2014/main" id="{3180DFEB-BED3-4E4C-AE6C-2CB41F8EB48E}"/>
              </a:ext>
            </a:extLst>
          </p:cNvPr>
          <p:cNvSpPr/>
          <p:nvPr/>
        </p:nvSpPr>
        <p:spPr>
          <a:xfrm rot="5400000">
            <a:off x="5849003" y="1841497"/>
            <a:ext cx="158457" cy="1390809"/>
          </a:xfrm>
          <a:prstGeom prst="rightBrace">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F728010-045D-4127-BA62-C08720990084}"/>
                  </a:ext>
                </a:extLst>
              </p:cNvPr>
              <p:cNvSpPr txBox="1"/>
              <p:nvPr/>
            </p:nvSpPr>
            <p:spPr>
              <a:xfrm>
                <a:off x="5624333" y="2616130"/>
                <a:ext cx="60779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b>
                      </m:sSub>
                    </m:oMath>
                  </m:oMathPara>
                </a14:m>
                <a:endParaRPr lang="en-US" dirty="0"/>
              </a:p>
            </p:txBody>
          </p:sp>
        </mc:Choice>
        <mc:Fallback xmlns="">
          <p:sp>
            <p:nvSpPr>
              <p:cNvPr id="20" name="TextBox 19">
                <a:extLst>
                  <a:ext uri="{FF2B5EF4-FFF2-40B4-BE49-F238E27FC236}">
                    <a16:creationId xmlns:a16="http://schemas.microsoft.com/office/drawing/2014/main" id="{FF728010-045D-4127-BA62-C08720990084}"/>
                  </a:ext>
                </a:extLst>
              </p:cNvPr>
              <p:cNvSpPr txBox="1">
                <a:spLocks noRot="1" noChangeAspect="1" noMove="1" noResize="1" noEditPoints="1" noAdjustHandles="1" noChangeArrowheads="1" noChangeShapeType="1" noTextEdit="1"/>
              </p:cNvSpPr>
              <p:nvPr/>
            </p:nvSpPr>
            <p:spPr>
              <a:xfrm>
                <a:off x="5624333" y="2616130"/>
                <a:ext cx="607795" cy="289182"/>
              </a:xfrm>
              <a:prstGeom prst="rect">
                <a:avLst/>
              </a:prstGeom>
              <a:blipFill>
                <a:blip r:embed="rId5"/>
                <a:stretch>
                  <a:fillRect l="-5051" r="-2020" b="-1250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EAF2AC5F-1205-4ADF-BBAF-F949F6323C74}"/>
              </a:ext>
            </a:extLst>
          </p:cNvPr>
          <p:cNvSpPr txBox="1"/>
          <p:nvPr/>
        </p:nvSpPr>
        <p:spPr>
          <a:xfrm>
            <a:off x="346100" y="2844934"/>
            <a:ext cx="4225900" cy="369332"/>
          </a:xfrm>
          <a:prstGeom prst="rect">
            <a:avLst/>
          </a:prstGeom>
          <a:noFill/>
        </p:spPr>
        <p:txBody>
          <a:bodyPr wrap="none" rtlCol="0">
            <a:spAutoFit/>
          </a:bodyPr>
          <a:lstStyle/>
          <a:p>
            <a:r>
              <a:rPr lang="en-US" dirty="0"/>
              <a:t>Focusing only on modes of Bessel function:</a:t>
            </a:r>
          </a:p>
        </p:txBody>
      </p:sp>
      <p:cxnSp>
        <p:nvCxnSpPr>
          <p:cNvPr id="23" name="Straight Connector 22">
            <a:extLst>
              <a:ext uri="{FF2B5EF4-FFF2-40B4-BE49-F238E27FC236}">
                <a16:creationId xmlns:a16="http://schemas.microsoft.com/office/drawing/2014/main" id="{F28FD03B-F294-4DD3-B0D7-F8B010615754}"/>
              </a:ext>
            </a:extLst>
          </p:cNvPr>
          <p:cNvCxnSpPr>
            <a:cxnSpLocks/>
          </p:cNvCxnSpPr>
          <p:nvPr/>
        </p:nvCxnSpPr>
        <p:spPr>
          <a:xfrm>
            <a:off x="8038781" y="2880292"/>
            <a:ext cx="778649" cy="0"/>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85632FA-1920-40B8-A8AF-A675A11545E4}"/>
              </a:ext>
            </a:extLst>
          </p:cNvPr>
          <p:cNvCxnSpPr/>
          <p:nvPr/>
        </p:nvCxnSpPr>
        <p:spPr>
          <a:xfrm>
            <a:off x="8025974" y="2880292"/>
            <a:ext cx="240878" cy="250015"/>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2651C94-CBAF-4DF8-96DA-880086C94148}"/>
                  </a:ext>
                </a:extLst>
              </p:cNvPr>
              <p:cNvSpPr txBox="1"/>
              <p:nvPr/>
            </p:nvSpPr>
            <p:spPr>
              <a:xfrm>
                <a:off x="8450611" y="3036877"/>
                <a:ext cx="45685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rPr>
                        <m:t>θ</m:t>
                      </m:r>
                    </m:oMath>
                  </m:oMathPara>
                </a14:m>
                <a:endParaRPr lang="en-US" b="0" dirty="0"/>
              </a:p>
              <a:p>
                <a:endParaRPr lang="en-US" dirty="0"/>
              </a:p>
            </p:txBody>
          </p:sp>
        </mc:Choice>
        <mc:Fallback xmlns="">
          <p:sp>
            <p:nvSpPr>
              <p:cNvPr id="28" name="TextBox 27">
                <a:extLst>
                  <a:ext uri="{FF2B5EF4-FFF2-40B4-BE49-F238E27FC236}">
                    <a16:creationId xmlns:a16="http://schemas.microsoft.com/office/drawing/2014/main" id="{B2651C94-CBAF-4DF8-96DA-880086C94148}"/>
                  </a:ext>
                </a:extLst>
              </p:cNvPr>
              <p:cNvSpPr txBox="1">
                <a:spLocks noRot="1" noChangeAspect="1" noMove="1" noResize="1" noEditPoints="1" noAdjustHandles="1" noChangeArrowheads="1" noChangeShapeType="1" noTextEdit="1"/>
              </p:cNvSpPr>
              <p:nvPr/>
            </p:nvSpPr>
            <p:spPr>
              <a:xfrm>
                <a:off x="8450611" y="3036877"/>
                <a:ext cx="456856" cy="553998"/>
              </a:xfrm>
              <a:prstGeom prst="rect">
                <a:avLst/>
              </a:prstGeom>
              <a:blipFill>
                <a:blip r:embed="rId6"/>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E2D27BF6-F118-44F0-A5D5-74A1D1319D6A}"/>
              </a:ext>
            </a:extLst>
          </p:cNvPr>
          <p:cNvSpPr txBox="1"/>
          <p:nvPr/>
        </p:nvSpPr>
        <p:spPr>
          <a:xfrm>
            <a:off x="4959528" y="3322862"/>
            <a:ext cx="1610697" cy="307777"/>
          </a:xfrm>
          <a:prstGeom prst="rect">
            <a:avLst/>
          </a:prstGeom>
          <a:noFill/>
        </p:spPr>
        <p:txBody>
          <a:bodyPr wrap="none" rtlCol="0">
            <a:spAutoFit/>
          </a:bodyPr>
          <a:lstStyle/>
          <a:p>
            <a:r>
              <a:rPr lang="en-US" sz="1400" dirty="0"/>
              <a:t>Fundamental Mode</a:t>
            </a:r>
          </a:p>
        </p:txBody>
      </p:sp>
      <p:cxnSp>
        <p:nvCxnSpPr>
          <p:cNvPr id="32" name="Straight Arrow Connector 31">
            <a:extLst>
              <a:ext uri="{FF2B5EF4-FFF2-40B4-BE49-F238E27FC236}">
                <a16:creationId xmlns:a16="http://schemas.microsoft.com/office/drawing/2014/main" id="{15C80630-B813-41AE-8D7A-435D078A83FB}"/>
              </a:ext>
            </a:extLst>
          </p:cNvPr>
          <p:cNvCxnSpPr/>
          <p:nvPr/>
        </p:nvCxnSpPr>
        <p:spPr>
          <a:xfrm flipV="1">
            <a:off x="5494085" y="3649916"/>
            <a:ext cx="268940" cy="284309"/>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0355653F-8BCE-4AEB-9645-6B0FE00E7CA5}"/>
              </a:ext>
            </a:extLst>
          </p:cNvPr>
          <p:cNvCxnSpPr>
            <a:cxnSpLocks/>
          </p:cNvCxnSpPr>
          <p:nvPr/>
        </p:nvCxnSpPr>
        <p:spPr>
          <a:xfrm flipV="1">
            <a:off x="2511706" y="3629565"/>
            <a:ext cx="3253170" cy="236379"/>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 name="Connector: Curved 3">
            <a:extLst>
              <a:ext uri="{FF2B5EF4-FFF2-40B4-BE49-F238E27FC236}">
                <a16:creationId xmlns:a16="http://schemas.microsoft.com/office/drawing/2014/main" id="{914170A9-391B-493F-A0D2-D0FF5DF6585E}"/>
              </a:ext>
            </a:extLst>
          </p:cNvPr>
          <p:cNvCxnSpPr>
            <a:cxnSpLocks/>
          </p:cNvCxnSpPr>
          <p:nvPr/>
        </p:nvCxnSpPr>
        <p:spPr>
          <a:xfrm flipV="1">
            <a:off x="8124229" y="2884041"/>
            <a:ext cx="415048" cy="145559"/>
          </a:xfrm>
          <a:prstGeom prst="curvedConnector3">
            <a:avLst>
              <a:gd name="adj1" fmla="val 140048"/>
            </a:avLst>
          </a:prstGeom>
          <a:ln w="28575" cmpd="sng">
            <a:solidFill>
              <a:schemeClr val="accent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21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C04BD91D-B785-45FD-85E6-CAA1F81FDC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77190"/>
            <a:ext cx="9144000" cy="2537460"/>
          </a:xfrm>
          <a:prstGeom prst="rect">
            <a:avLst/>
          </a:prstGeom>
        </p:spPr>
      </p:pic>
      <p:sp>
        <p:nvSpPr>
          <p:cNvPr id="2" name="Title 1">
            <a:extLst>
              <a:ext uri="{FF2B5EF4-FFF2-40B4-BE49-F238E27FC236}">
                <a16:creationId xmlns:a16="http://schemas.microsoft.com/office/drawing/2014/main" id="{F0FAC269-2323-48C0-B604-5BAE6CE0C3F9}"/>
              </a:ext>
            </a:extLst>
          </p:cNvPr>
          <p:cNvSpPr>
            <a:spLocks noGrp="1"/>
          </p:cNvSpPr>
          <p:nvPr>
            <p:ph type="title"/>
          </p:nvPr>
        </p:nvSpPr>
        <p:spPr/>
        <p:txBody>
          <a:bodyPr/>
          <a:lstStyle/>
          <a:p>
            <a:r>
              <a:rPr lang="en-US" dirty="0"/>
              <a:t>Decay to Fundamental Mode</a:t>
            </a:r>
            <a:br>
              <a:rPr lang="en-US" dirty="0"/>
            </a:br>
            <a:r>
              <a:rPr lang="en-US" sz="2400" dirty="0"/>
              <a:t>Large Cylindrical Sample</a:t>
            </a:r>
            <a:endParaRPr lang="en-US" dirty="0"/>
          </a:p>
        </p:txBody>
      </p:sp>
      <p:sp>
        <p:nvSpPr>
          <p:cNvPr id="8" name="TextBox 7">
            <a:extLst>
              <a:ext uri="{FF2B5EF4-FFF2-40B4-BE49-F238E27FC236}">
                <a16:creationId xmlns:a16="http://schemas.microsoft.com/office/drawing/2014/main" id="{C18E4E1E-4C6A-4EBA-A883-C02563E42A70}"/>
              </a:ext>
            </a:extLst>
          </p:cNvPr>
          <p:cNvSpPr txBox="1"/>
          <p:nvPr/>
        </p:nvSpPr>
        <p:spPr>
          <a:xfrm>
            <a:off x="5889813" y="5339642"/>
            <a:ext cx="2927617" cy="369332"/>
          </a:xfrm>
          <a:prstGeom prst="rect">
            <a:avLst/>
          </a:prstGeom>
          <a:noFill/>
        </p:spPr>
        <p:txBody>
          <a:bodyPr wrap="square" rtlCol="0">
            <a:spAutoFit/>
          </a:bodyPr>
          <a:lstStyle/>
          <a:p>
            <a:pPr algn="ctr"/>
            <a:r>
              <a:rPr lang="en-US" dirty="0"/>
              <a:t>Spatial Modes (</a:t>
            </a:r>
            <a:r>
              <a:rPr lang="en-US" dirty="0" err="1"/>
              <a:t>l,m,n</a:t>
            </a:r>
            <a:r>
              <a:rPr lang="en-US" dirty="0"/>
              <a:t>)</a:t>
            </a:r>
          </a:p>
        </p:txBody>
      </p:sp>
      <p:sp>
        <p:nvSpPr>
          <p:cNvPr id="9" name="Flowchart: Magnetic Disk 8">
            <a:extLst>
              <a:ext uri="{FF2B5EF4-FFF2-40B4-BE49-F238E27FC236}">
                <a16:creationId xmlns:a16="http://schemas.microsoft.com/office/drawing/2014/main" id="{4531DF24-2E08-4511-BB9C-B91B73A6096F}"/>
              </a:ext>
            </a:extLst>
          </p:cNvPr>
          <p:cNvSpPr/>
          <p:nvPr/>
        </p:nvSpPr>
        <p:spPr bwMode="auto">
          <a:xfrm>
            <a:off x="7234519" y="1421264"/>
            <a:ext cx="1582911" cy="1748118"/>
          </a:xfrm>
          <a:prstGeom prst="flowChartMagneticDisk">
            <a:avLst/>
          </a:prstGeom>
          <a:no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11" name="Straight Arrow Connector 10">
            <a:extLst>
              <a:ext uri="{FF2B5EF4-FFF2-40B4-BE49-F238E27FC236}">
                <a16:creationId xmlns:a16="http://schemas.microsoft.com/office/drawing/2014/main" id="{557FF63F-33AC-408A-A800-77F7A0445AF5}"/>
              </a:ext>
            </a:extLst>
          </p:cNvPr>
          <p:cNvCxnSpPr/>
          <p:nvPr/>
        </p:nvCxnSpPr>
        <p:spPr>
          <a:xfrm>
            <a:off x="8025974" y="1674465"/>
            <a:ext cx="791456" cy="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A53839B-6483-4DDF-AB79-7752035B0D51}"/>
              </a:ext>
            </a:extLst>
          </p:cNvPr>
          <p:cNvSpPr txBox="1"/>
          <p:nvPr/>
        </p:nvSpPr>
        <p:spPr>
          <a:xfrm>
            <a:off x="8266852" y="1598934"/>
            <a:ext cx="264816" cy="369332"/>
          </a:xfrm>
          <a:prstGeom prst="rect">
            <a:avLst/>
          </a:prstGeom>
          <a:noFill/>
        </p:spPr>
        <p:txBody>
          <a:bodyPr wrap="none" rtlCol="0">
            <a:spAutoFit/>
          </a:bodyPr>
          <a:lstStyle/>
          <a:p>
            <a:r>
              <a:rPr lang="en-US" dirty="0"/>
              <a:t>r</a:t>
            </a:r>
          </a:p>
        </p:txBody>
      </p:sp>
      <p:cxnSp>
        <p:nvCxnSpPr>
          <p:cNvPr id="15" name="Straight Arrow Connector 14">
            <a:extLst>
              <a:ext uri="{FF2B5EF4-FFF2-40B4-BE49-F238E27FC236}">
                <a16:creationId xmlns:a16="http://schemas.microsoft.com/office/drawing/2014/main" id="{5FE96F72-AF06-4072-9C19-B5AB9CC9C07F}"/>
              </a:ext>
            </a:extLst>
          </p:cNvPr>
          <p:cNvCxnSpPr>
            <a:cxnSpLocks/>
          </p:cNvCxnSpPr>
          <p:nvPr/>
        </p:nvCxnSpPr>
        <p:spPr>
          <a:xfrm flipV="1">
            <a:off x="8038781" y="1674465"/>
            <a:ext cx="0" cy="1205827"/>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A77521C-6132-4303-B475-DCA375E42251}"/>
              </a:ext>
            </a:extLst>
          </p:cNvPr>
          <p:cNvSpPr txBox="1"/>
          <p:nvPr/>
        </p:nvSpPr>
        <p:spPr>
          <a:xfrm>
            <a:off x="8025974" y="2221467"/>
            <a:ext cx="276038" cy="369332"/>
          </a:xfrm>
          <a:prstGeom prst="rect">
            <a:avLst/>
          </a:prstGeom>
          <a:noFill/>
        </p:spPr>
        <p:txBody>
          <a:bodyPr wrap="none" rtlCol="0">
            <a:spAutoFit/>
          </a:bodyPr>
          <a:lstStyle/>
          <a:p>
            <a:r>
              <a:rPr lang="en-US" dirty="0"/>
              <a:t>z</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51F62A1-7AC8-40FA-B9F5-C097ABD43CD4}"/>
                  </a:ext>
                </a:extLst>
              </p:cNvPr>
              <p:cNvSpPr txBox="1"/>
              <p:nvPr/>
            </p:nvSpPr>
            <p:spPr>
              <a:xfrm>
                <a:off x="177160" y="1999807"/>
                <a:ext cx="6784934" cy="6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𝜙</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𝑟</m:t>
                          </m:r>
                          <m:r>
                            <a:rPr lang="en-US" sz="1600" b="0" i="1" smtClean="0">
                              <a:latin typeface="Cambria Math" panose="02040503050406030204" pitchFamily="18" charset="0"/>
                            </a:rPr>
                            <m:t>,</m:t>
                          </m:r>
                          <m:r>
                            <a:rPr lang="en-US" sz="1600" b="0" i="1" smtClean="0">
                              <a:latin typeface="Cambria Math" panose="02040503050406030204" pitchFamily="18" charset="0"/>
                            </a:rPr>
                            <m:t>𝜃</m:t>
                          </m:r>
                          <m:r>
                            <a:rPr lang="en-US" sz="1600" b="0" i="1" smtClean="0">
                              <a:latin typeface="Cambria Math" panose="02040503050406030204" pitchFamily="18" charset="0"/>
                            </a:rPr>
                            <m:t>, </m:t>
                          </m:r>
                          <m:r>
                            <a:rPr lang="en-US" sz="1600" b="0" i="1" smtClean="0">
                              <a:latin typeface="Cambria Math" panose="02040503050406030204" pitchFamily="18" charset="0"/>
                            </a:rPr>
                            <m:t>𝑧</m:t>
                          </m:r>
                          <m:r>
                            <a:rPr lang="en-US" sz="1600" b="0" i="1" smtClean="0">
                              <a:latin typeface="Cambria Math" panose="02040503050406030204" pitchFamily="18" charset="0"/>
                            </a:rPr>
                            <m:t>,</m:t>
                          </m:r>
                          <m:r>
                            <a:rPr lang="en-US" sz="1600" b="0" i="1" smtClean="0">
                              <a:latin typeface="Cambria Math" panose="02040503050406030204" pitchFamily="18" charset="0"/>
                            </a:rPr>
                            <m:t>𝑡</m:t>
                          </m:r>
                        </m:e>
                      </m:d>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a:rPr lang="en-US" sz="1600" b="0" i="1" smtClean="0">
                              <a:latin typeface="Cambria Math" panose="02040503050406030204" pitchFamily="18" charset="0"/>
                            </a:rPr>
                            <m:t>𝑙</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𝑛</m:t>
                          </m:r>
                        </m:sub>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𝑙</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𝑛</m:t>
                              </m:r>
                            </m:sub>
                          </m:sSub>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sin</m:t>
                              </m:r>
                            </m:fName>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r>
                                        <a:rPr lang="en-US" sz="1600" b="0" i="1" smtClean="0">
                                          <a:latin typeface="Cambria Math" panose="02040503050406030204" pitchFamily="18" charset="0"/>
                                        </a:rPr>
                                        <m:t>𝜋</m:t>
                                      </m:r>
                                    </m:num>
                                    <m:den>
                                      <m:r>
                                        <a:rPr lang="en-US" sz="1600" b="0" i="1" smtClean="0">
                                          <a:latin typeface="Cambria Math" panose="02040503050406030204" pitchFamily="18" charset="0"/>
                                        </a:rPr>
                                        <m:t>𝐻</m:t>
                                      </m:r>
                                    </m:den>
                                  </m:f>
                                  <m:r>
                                    <a:rPr lang="en-US" sz="1600" b="0" i="1" smtClean="0">
                                      <a:latin typeface="Cambria Math" panose="02040503050406030204" pitchFamily="18" charset="0"/>
                                    </a:rPr>
                                    <m:t>𝑧</m:t>
                                  </m:r>
                                </m:e>
                              </m:d>
                            </m:e>
                          </m:func>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𝑙</m:t>
                              </m:r>
                            </m:sub>
                          </m:sSub>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𝑙</m:t>
                                  </m:r>
                                  <m:r>
                                    <a:rPr lang="en-US" sz="1600" b="0" i="1" smtClean="0">
                                      <a:latin typeface="Cambria Math" panose="02040503050406030204" pitchFamily="18" charset="0"/>
                                    </a:rPr>
                                    <m:t>,</m:t>
                                  </m:r>
                                  <m:r>
                                    <a:rPr lang="en-US" sz="1600" b="0" i="1" smtClean="0">
                                      <a:latin typeface="Cambria Math" panose="02040503050406030204" pitchFamily="18" charset="0"/>
                                    </a:rPr>
                                    <m:t>𝑛</m:t>
                                  </m:r>
                                </m:sub>
                              </m:sSub>
                              <m:r>
                                <a:rPr lang="en-US" sz="1600" b="0" i="1" smtClean="0">
                                  <a:latin typeface="Cambria Math" panose="02040503050406030204" pitchFamily="18" charset="0"/>
                                </a:rPr>
                                <m:t>𝑟</m:t>
                              </m:r>
                            </m:e>
                          </m:d>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cos</m:t>
                              </m:r>
                            </m:fName>
                            <m:e>
                              <m:r>
                                <a:rPr lang="en-US" sz="1600" b="0" i="1" smtClean="0">
                                  <a:latin typeface="Cambria Math" panose="02040503050406030204" pitchFamily="18" charset="0"/>
                                </a:rPr>
                                <m:t>𝑙</m:t>
                              </m:r>
                              <m:r>
                                <a:rPr lang="en-US" sz="1600" b="0" i="1" smtClean="0">
                                  <a:latin typeface="Cambria Math" panose="02040503050406030204" pitchFamily="18" charset="0"/>
                                </a:rPr>
                                <m:t>𝜃</m:t>
                              </m:r>
                            </m:e>
                          </m:func>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exp</m:t>
                              </m:r>
                            </m:fName>
                            <m:e>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acc>
                                        <m:accPr>
                                          <m:chr m:val="̅"/>
                                          <m:ctrlPr>
                                            <a:rPr lang="en-US" sz="1600" i="1">
                                              <a:latin typeface="Cambria Math" panose="02040503050406030204" pitchFamily="18" charset="0"/>
                                            </a:rPr>
                                          </m:ctrlPr>
                                        </m:accPr>
                                        <m:e>
                                          <m:r>
                                            <a:rPr lang="en-US" sz="1600" i="1">
                                              <a:latin typeface="Cambria Math" panose="02040503050406030204" pitchFamily="18" charset="0"/>
                                            </a:rPr>
                                            <m:t>𝑣</m:t>
                                          </m:r>
                                          <m:sSub>
                                            <m:sSubPr>
                                              <m:ctrlPr>
                                                <a:rPr lang="en-US" sz="1600" i="1">
                                                  <a:latin typeface="Cambria Math" panose="02040503050406030204" pitchFamily="18" charset="0"/>
                                                </a:rPr>
                                              </m:ctrlPr>
                                            </m:sSubPr>
                                            <m:e>
                                              <m:r>
                                                <m:rPr>
                                                  <m:sty m:val="p"/>
                                                </m:rPr>
                                                <a:rPr lang="en-US" sz="1600">
                                                  <a:latin typeface="Cambria Math" panose="02040503050406030204" pitchFamily="18" charset="0"/>
                                                </a:rPr>
                                                <m:t>Σ</m:t>
                                              </m:r>
                                            </m:e>
                                            <m:sub>
                                              <m:r>
                                                <a:rPr lang="en-US" sz="1600" i="1">
                                                  <a:latin typeface="Cambria Math" panose="02040503050406030204" pitchFamily="18" charset="0"/>
                                                </a:rPr>
                                                <m:t>𝑎</m:t>
                                              </m:r>
                                            </m:sub>
                                          </m:sSub>
                                        </m:e>
                                      </m:acc>
                                      <m:r>
                                        <a:rPr lang="en-US" sz="1600" i="1">
                                          <a:latin typeface="Cambria Math" panose="02040503050406030204" pitchFamily="18" charset="0"/>
                                        </a:rPr>
                                        <m:t>+</m:t>
                                      </m:r>
                                      <m:acc>
                                        <m:accPr>
                                          <m:chr m:val="̅"/>
                                          <m:ctrlPr>
                                            <a:rPr lang="en-US" sz="1600" i="1">
                                              <a:latin typeface="Cambria Math" panose="02040503050406030204" pitchFamily="18" charset="0"/>
                                            </a:rPr>
                                          </m:ctrlPr>
                                        </m:accPr>
                                        <m:e>
                                          <m:r>
                                            <a:rPr lang="en-US" sz="1600" i="1">
                                              <a:latin typeface="Cambria Math" panose="02040503050406030204" pitchFamily="18" charset="0"/>
                                            </a:rPr>
                                            <m:t>𝑣</m:t>
                                          </m:r>
                                          <m:sSub>
                                            <m:sSubPr>
                                              <m:ctrlPr>
                                                <a:rPr lang="en-US" sz="1600" i="1">
                                                  <a:latin typeface="Cambria Math" panose="02040503050406030204" pitchFamily="18" charset="0"/>
                                                </a:rPr>
                                              </m:ctrlPr>
                                            </m:sSubPr>
                                            <m:e>
                                              <m:r>
                                                <a:rPr lang="en-US" sz="1600" i="1">
                                                  <a:latin typeface="Cambria Math" panose="02040503050406030204" pitchFamily="18" charset="0"/>
                                                </a:rPr>
                                                <m:t>𝐷</m:t>
                                              </m:r>
                                            </m:e>
                                            <m:sub>
                                              <m:r>
                                                <a:rPr lang="en-US" sz="1600" i="1">
                                                  <a:latin typeface="Cambria Math" panose="02040503050406030204" pitchFamily="18" charset="0"/>
                                                </a:rPr>
                                                <m:t>0</m:t>
                                              </m:r>
                                            </m:sub>
                                          </m:sSub>
                                        </m:e>
                                      </m:acc>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𝐵</m:t>
                                          </m:r>
                                        </m:e>
                                        <m:sub>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𝑙</m:t>
                                          </m:r>
                                        </m:sub>
                                        <m:sup>
                                          <m:r>
                                            <a:rPr lang="en-US" sz="1600" b="0" i="1" smtClean="0">
                                              <a:latin typeface="Cambria Math" panose="02040503050406030204" pitchFamily="18" charset="0"/>
                                            </a:rPr>
                                            <m:t>2</m:t>
                                          </m:r>
                                        </m:sup>
                                      </m:sSubSup>
                                    </m:e>
                                  </m:d>
                                  <m:r>
                                    <a:rPr lang="en-US" sz="1600" b="0" i="1" smtClean="0">
                                      <a:latin typeface="Cambria Math" panose="02040503050406030204" pitchFamily="18" charset="0"/>
                                    </a:rPr>
                                    <m:t>𝑡</m:t>
                                  </m:r>
                                </m:e>
                              </m:d>
                            </m:e>
                          </m:func>
                        </m:e>
                      </m:nary>
                    </m:oMath>
                  </m:oMathPara>
                </a14:m>
                <a:endParaRPr lang="en-US" sz="1600" dirty="0"/>
              </a:p>
            </p:txBody>
          </p:sp>
        </mc:Choice>
        <mc:Fallback xmlns="">
          <p:sp>
            <p:nvSpPr>
              <p:cNvPr id="18" name="TextBox 17">
                <a:extLst>
                  <a:ext uri="{FF2B5EF4-FFF2-40B4-BE49-F238E27FC236}">
                    <a16:creationId xmlns:a16="http://schemas.microsoft.com/office/drawing/2014/main" id="{F51F62A1-7AC8-40FA-B9F5-C097ABD43CD4}"/>
                  </a:ext>
                </a:extLst>
              </p:cNvPr>
              <p:cNvSpPr txBox="1">
                <a:spLocks noRot="1" noChangeAspect="1" noMove="1" noResize="1" noEditPoints="1" noAdjustHandles="1" noChangeArrowheads="1" noChangeShapeType="1" noTextEdit="1"/>
              </p:cNvSpPr>
              <p:nvPr/>
            </p:nvSpPr>
            <p:spPr>
              <a:xfrm>
                <a:off x="177160" y="1999807"/>
                <a:ext cx="6784934" cy="616323"/>
              </a:xfrm>
              <a:prstGeom prst="rect">
                <a:avLst/>
              </a:prstGeom>
              <a:blipFill>
                <a:blip r:embed="rId4"/>
                <a:stretch>
                  <a:fillRect/>
                </a:stretch>
              </a:blipFill>
            </p:spPr>
            <p:txBody>
              <a:bodyPr/>
              <a:lstStyle/>
              <a:p>
                <a:r>
                  <a:rPr lang="en-US">
                    <a:noFill/>
                  </a:rPr>
                  <a:t> </a:t>
                </a:r>
              </a:p>
            </p:txBody>
          </p:sp>
        </mc:Fallback>
      </mc:AlternateContent>
      <p:sp>
        <p:nvSpPr>
          <p:cNvPr id="19" name="Right Brace 18">
            <a:extLst>
              <a:ext uri="{FF2B5EF4-FFF2-40B4-BE49-F238E27FC236}">
                <a16:creationId xmlns:a16="http://schemas.microsoft.com/office/drawing/2014/main" id="{3180DFEB-BED3-4E4C-AE6C-2CB41F8EB48E}"/>
              </a:ext>
            </a:extLst>
          </p:cNvPr>
          <p:cNvSpPr/>
          <p:nvPr/>
        </p:nvSpPr>
        <p:spPr>
          <a:xfrm rot="5400000">
            <a:off x="5849003" y="1841497"/>
            <a:ext cx="158457" cy="1390809"/>
          </a:xfrm>
          <a:prstGeom prst="rightBrace">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F728010-045D-4127-BA62-C08720990084}"/>
                  </a:ext>
                </a:extLst>
              </p:cNvPr>
              <p:cNvSpPr txBox="1"/>
              <p:nvPr/>
            </p:nvSpPr>
            <p:spPr>
              <a:xfrm>
                <a:off x="5624333" y="2616130"/>
                <a:ext cx="60779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b>
                      </m:sSub>
                    </m:oMath>
                  </m:oMathPara>
                </a14:m>
                <a:endParaRPr lang="en-US" dirty="0"/>
              </a:p>
            </p:txBody>
          </p:sp>
        </mc:Choice>
        <mc:Fallback xmlns="">
          <p:sp>
            <p:nvSpPr>
              <p:cNvPr id="20" name="TextBox 19">
                <a:extLst>
                  <a:ext uri="{FF2B5EF4-FFF2-40B4-BE49-F238E27FC236}">
                    <a16:creationId xmlns:a16="http://schemas.microsoft.com/office/drawing/2014/main" id="{FF728010-045D-4127-BA62-C08720990084}"/>
                  </a:ext>
                </a:extLst>
              </p:cNvPr>
              <p:cNvSpPr txBox="1">
                <a:spLocks noRot="1" noChangeAspect="1" noMove="1" noResize="1" noEditPoints="1" noAdjustHandles="1" noChangeArrowheads="1" noChangeShapeType="1" noTextEdit="1"/>
              </p:cNvSpPr>
              <p:nvPr/>
            </p:nvSpPr>
            <p:spPr>
              <a:xfrm>
                <a:off x="5624333" y="2616130"/>
                <a:ext cx="607795" cy="289182"/>
              </a:xfrm>
              <a:prstGeom prst="rect">
                <a:avLst/>
              </a:prstGeom>
              <a:blipFill>
                <a:blip r:embed="rId5"/>
                <a:stretch>
                  <a:fillRect l="-5051" r="-2020" b="-12500"/>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F28FD03B-F294-4DD3-B0D7-F8B010615754}"/>
              </a:ext>
            </a:extLst>
          </p:cNvPr>
          <p:cNvCxnSpPr>
            <a:cxnSpLocks/>
          </p:cNvCxnSpPr>
          <p:nvPr/>
        </p:nvCxnSpPr>
        <p:spPr>
          <a:xfrm>
            <a:off x="8038781" y="2880292"/>
            <a:ext cx="778649" cy="0"/>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85632FA-1920-40B8-A8AF-A675A11545E4}"/>
              </a:ext>
            </a:extLst>
          </p:cNvPr>
          <p:cNvCxnSpPr/>
          <p:nvPr/>
        </p:nvCxnSpPr>
        <p:spPr>
          <a:xfrm>
            <a:off x="8025974" y="2880292"/>
            <a:ext cx="240878" cy="250015"/>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2651C94-CBAF-4DF8-96DA-880086C94148}"/>
                  </a:ext>
                </a:extLst>
              </p:cNvPr>
              <p:cNvSpPr txBox="1"/>
              <p:nvPr/>
            </p:nvSpPr>
            <p:spPr>
              <a:xfrm>
                <a:off x="8450611" y="3036877"/>
                <a:ext cx="45685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rPr>
                        <m:t>θ</m:t>
                      </m:r>
                    </m:oMath>
                  </m:oMathPara>
                </a14:m>
                <a:endParaRPr lang="en-US" b="0" dirty="0"/>
              </a:p>
              <a:p>
                <a:endParaRPr lang="en-US" dirty="0"/>
              </a:p>
            </p:txBody>
          </p:sp>
        </mc:Choice>
        <mc:Fallback xmlns="">
          <p:sp>
            <p:nvSpPr>
              <p:cNvPr id="28" name="TextBox 27">
                <a:extLst>
                  <a:ext uri="{FF2B5EF4-FFF2-40B4-BE49-F238E27FC236}">
                    <a16:creationId xmlns:a16="http://schemas.microsoft.com/office/drawing/2014/main" id="{B2651C94-CBAF-4DF8-96DA-880086C94148}"/>
                  </a:ext>
                </a:extLst>
              </p:cNvPr>
              <p:cNvSpPr txBox="1">
                <a:spLocks noRot="1" noChangeAspect="1" noMove="1" noResize="1" noEditPoints="1" noAdjustHandles="1" noChangeArrowheads="1" noChangeShapeType="1" noTextEdit="1"/>
              </p:cNvSpPr>
              <p:nvPr/>
            </p:nvSpPr>
            <p:spPr>
              <a:xfrm>
                <a:off x="8450611" y="3036877"/>
                <a:ext cx="456856" cy="553998"/>
              </a:xfrm>
              <a:prstGeom prst="rect">
                <a:avLst/>
              </a:prstGeom>
              <a:blipFill>
                <a:blip r:embed="rId6"/>
                <a:stretch>
                  <a:fillRect/>
                </a:stretch>
              </a:blipFill>
            </p:spPr>
            <p:txBody>
              <a:bodyPr/>
              <a:lstStyle/>
              <a:p>
                <a:r>
                  <a:rPr lang="en-US">
                    <a:noFill/>
                  </a:rPr>
                  <a:t> </a:t>
                </a:r>
              </a:p>
            </p:txBody>
          </p:sp>
        </mc:Fallback>
      </mc:AlternateContent>
      <p:cxnSp>
        <p:nvCxnSpPr>
          <p:cNvPr id="22" name="Connector: Curved 21">
            <a:extLst>
              <a:ext uri="{FF2B5EF4-FFF2-40B4-BE49-F238E27FC236}">
                <a16:creationId xmlns:a16="http://schemas.microsoft.com/office/drawing/2014/main" id="{9F282576-26DB-43B1-B1B6-46CC4E7A1225}"/>
              </a:ext>
            </a:extLst>
          </p:cNvPr>
          <p:cNvCxnSpPr>
            <a:cxnSpLocks/>
          </p:cNvCxnSpPr>
          <p:nvPr/>
        </p:nvCxnSpPr>
        <p:spPr>
          <a:xfrm flipV="1">
            <a:off x="8124229" y="2884041"/>
            <a:ext cx="415048" cy="145559"/>
          </a:xfrm>
          <a:prstGeom prst="curvedConnector3">
            <a:avLst>
              <a:gd name="adj1" fmla="val 140048"/>
            </a:avLst>
          </a:prstGeom>
          <a:ln w="28575" cmpd="sng">
            <a:solidFill>
              <a:schemeClr val="accent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49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CB94-F80F-4186-AB60-7564D8048A65}"/>
              </a:ext>
            </a:extLst>
          </p:cNvPr>
          <p:cNvSpPr>
            <a:spLocks noGrp="1"/>
          </p:cNvSpPr>
          <p:nvPr>
            <p:ph type="title"/>
          </p:nvPr>
        </p:nvSpPr>
        <p:spPr/>
        <p:txBody>
          <a:bodyPr/>
          <a:lstStyle/>
          <a:p>
            <a:r>
              <a:rPr lang="en-US" dirty="0"/>
              <a:t>First Tests with H</a:t>
            </a:r>
            <a:r>
              <a:rPr lang="en-US" baseline="-25000" dirty="0"/>
              <a:t>2</a:t>
            </a:r>
            <a:r>
              <a:rPr lang="en-US" dirty="0"/>
              <a:t>O samples</a:t>
            </a:r>
          </a:p>
        </p:txBody>
      </p:sp>
      <p:graphicFrame>
        <p:nvGraphicFramePr>
          <p:cNvPr id="3" name="Table 2">
            <a:extLst>
              <a:ext uri="{FF2B5EF4-FFF2-40B4-BE49-F238E27FC236}">
                <a16:creationId xmlns:a16="http://schemas.microsoft.com/office/drawing/2014/main" id="{0344E0B2-2229-4B99-9E17-9DA4414836DC}"/>
              </a:ext>
            </a:extLst>
          </p:cNvPr>
          <p:cNvGraphicFramePr>
            <a:graphicFrameLocks noGrp="1"/>
          </p:cNvGraphicFramePr>
          <p:nvPr/>
        </p:nvGraphicFramePr>
        <p:xfrm>
          <a:off x="4894729" y="1768565"/>
          <a:ext cx="4034118" cy="2707120"/>
        </p:xfrm>
        <a:graphic>
          <a:graphicData uri="http://schemas.openxmlformats.org/drawingml/2006/table">
            <a:tbl>
              <a:tblPr>
                <a:tableStyleId>{5C22544A-7EE6-4342-B048-85BDC9FD1C3A}</a:tableStyleId>
              </a:tblPr>
              <a:tblGrid>
                <a:gridCol w="1234934">
                  <a:extLst>
                    <a:ext uri="{9D8B030D-6E8A-4147-A177-3AD203B41FA5}">
                      <a16:colId xmlns:a16="http://schemas.microsoft.com/office/drawing/2014/main" val="1029675421"/>
                    </a:ext>
                  </a:extLst>
                </a:gridCol>
                <a:gridCol w="1266951">
                  <a:extLst>
                    <a:ext uri="{9D8B030D-6E8A-4147-A177-3AD203B41FA5}">
                      <a16:colId xmlns:a16="http://schemas.microsoft.com/office/drawing/2014/main" val="372380603"/>
                    </a:ext>
                  </a:extLst>
                </a:gridCol>
                <a:gridCol w="1532233">
                  <a:extLst>
                    <a:ext uri="{9D8B030D-6E8A-4147-A177-3AD203B41FA5}">
                      <a16:colId xmlns:a16="http://schemas.microsoft.com/office/drawing/2014/main" val="1321062253"/>
                    </a:ext>
                  </a:extLst>
                </a:gridCol>
              </a:tblGrid>
              <a:tr h="398720">
                <a:tc>
                  <a:txBody>
                    <a:bodyPr/>
                    <a:lstStyle/>
                    <a:p>
                      <a:pPr marL="0" marR="0" algn="ctr">
                        <a:lnSpc>
                          <a:spcPts val="1300"/>
                        </a:lnSpc>
                      </a:pPr>
                      <a:r>
                        <a:rPr lang="en-US" sz="1400" dirty="0">
                          <a:effectLst/>
                        </a:rPr>
                        <a:t>Height (cm)</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Radius (cm)</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Buckling (cm</a:t>
                      </a:r>
                      <a:r>
                        <a:rPr lang="en-US" sz="1400" baseline="30000" dirty="0">
                          <a:effectLst/>
                        </a:rPr>
                        <a:t>-2</a:t>
                      </a:r>
                      <a:r>
                        <a:rPr lang="en-US" sz="1400" dirty="0">
                          <a:effectLst/>
                        </a:rPr>
                        <a:t>)</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3816093253"/>
                  </a:ext>
                </a:extLst>
              </a:tr>
              <a:tr h="230840">
                <a:tc>
                  <a:txBody>
                    <a:bodyPr/>
                    <a:lstStyle/>
                    <a:p>
                      <a:pPr marL="0" marR="0" algn="ctr">
                        <a:lnSpc>
                          <a:spcPts val="1300"/>
                        </a:lnSpc>
                      </a:pPr>
                      <a:r>
                        <a:rPr lang="en-US" sz="1400" dirty="0">
                          <a:effectLst/>
                        </a:rPr>
                        <a:t>2.28</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2.54</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1.90</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211486909"/>
                  </a:ext>
                </a:extLst>
              </a:tr>
              <a:tr h="230840">
                <a:tc>
                  <a:txBody>
                    <a:bodyPr/>
                    <a:lstStyle/>
                    <a:p>
                      <a:pPr marL="0" marR="0" algn="ctr">
                        <a:lnSpc>
                          <a:spcPts val="1300"/>
                        </a:lnSpc>
                      </a:pPr>
                      <a:r>
                        <a:rPr lang="en-US" sz="1400">
                          <a:effectLst/>
                        </a:rPr>
                        <a:t>2.79</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3.18</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1.34</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2061039259"/>
                  </a:ext>
                </a:extLst>
              </a:tr>
              <a:tr h="230840">
                <a:tc>
                  <a:txBody>
                    <a:bodyPr/>
                    <a:lstStyle/>
                    <a:p>
                      <a:pPr marL="0" marR="0" algn="ctr">
                        <a:lnSpc>
                          <a:spcPts val="1300"/>
                        </a:lnSpc>
                      </a:pPr>
                      <a:r>
                        <a:rPr lang="en-US" sz="1400">
                          <a:effectLst/>
                        </a:rPr>
                        <a:t>3.05</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3.81</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1.09</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324458140"/>
                  </a:ext>
                </a:extLst>
              </a:tr>
              <a:tr h="230840">
                <a:tc>
                  <a:txBody>
                    <a:bodyPr/>
                    <a:lstStyle/>
                    <a:p>
                      <a:pPr marL="0" marR="0" algn="ctr">
                        <a:lnSpc>
                          <a:spcPts val="1300"/>
                        </a:lnSpc>
                      </a:pPr>
                      <a:r>
                        <a:rPr lang="en-US" sz="1400">
                          <a:effectLst/>
                        </a:rPr>
                        <a:t>3.52</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4.47</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0.836</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159258443"/>
                  </a:ext>
                </a:extLst>
              </a:tr>
              <a:tr h="230840">
                <a:tc>
                  <a:txBody>
                    <a:bodyPr/>
                    <a:lstStyle/>
                    <a:p>
                      <a:pPr marL="0" marR="0" algn="ctr">
                        <a:lnSpc>
                          <a:spcPts val="1300"/>
                        </a:lnSpc>
                      </a:pPr>
                      <a:r>
                        <a:rPr lang="en-US" sz="1400">
                          <a:effectLst/>
                        </a:rPr>
                        <a:t>3.79</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5.08</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0.712</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3791082456"/>
                  </a:ext>
                </a:extLst>
              </a:tr>
              <a:tr h="230840">
                <a:tc>
                  <a:txBody>
                    <a:bodyPr/>
                    <a:lstStyle/>
                    <a:p>
                      <a:pPr marL="0" marR="0" algn="ctr">
                        <a:lnSpc>
                          <a:spcPts val="1300"/>
                        </a:lnSpc>
                      </a:pPr>
                      <a:r>
                        <a:rPr lang="en-US" sz="1400">
                          <a:effectLst/>
                        </a:rPr>
                        <a:t>4.63</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6.67</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0.480</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2068636859"/>
                  </a:ext>
                </a:extLst>
              </a:tr>
              <a:tr h="230840">
                <a:tc>
                  <a:txBody>
                    <a:bodyPr/>
                    <a:lstStyle/>
                    <a:p>
                      <a:pPr marL="0" marR="0" algn="ctr">
                        <a:lnSpc>
                          <a:spcPts val="1300"/>
                        </a:lnSpc>
                      </a:pPr>
                      <a:r>
                        <a:rPr lang="en-US" sz="1400">
                          <a:effectLst/>
                        </a:rPr>
                        <a:t>5.98</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7.46</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0.324</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291817662"/>
                  </a:ext>
                </a:extLst>
              </a:tr>
              <a:tr h="230840">
                <a:tc>
                  <a:txBody>
                    <a:bodyPr/>
                    <a:lstStyle/>
                    <a:p>
                      <a:pPr marL="0" marR="0" algn="ctr">
                        <a:lnSpc>
                          <a:spcPts val="1300"/>
                        </a:lnSpc>
                      </a:pPr>
                      <a:r>
                        <a:rPr lang="en-US" sz="1400">
                          <a:effectLst/>
                        </a:rPr>
                        <a:t>8.32</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10.00</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0.178</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4009960222"/>
                  </a:ext>
                </a:extLst>
              </a:tr>
              <a:tr h="230840">
                <a:tc>
                  <a:txBody>
                    <a:bodyPr/>
                    <a:lstStyle/>
                    <a:p>
                      <a:pPr marL="0" marR="0" algn="ctr">
                        <a:lnSpc>
                          <a:spcPts val="1300"/>
                        </a:lnSpc>
                      </a:pPr>
                      <a:r>
                        <a:rPr lang="en-US" sz="1400">
                          <a:effectLst/>
                        </a:rPr>
                        <a:t>10.19</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12.70</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0.119</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2434286898"/>
                  </a:ext>
                </a:extLst>
              </a:tr>
              <a:tr h="230840">
                <a:tc>
                  <a:txBody>
                    <a:bodyPr/>
                    <a:lstStyle/>
                    <a:p>
                      <a:pPr marL="0" marR="0" algn="ctr">
                        <a:lnSpc>
                          <a:spcPts val="1300"/>
                        </a:lnSpc>
                      </a:pPr>
                      <a:r>
                        <a:rPr lang="en-US" sz="1400">
                          <a:effectLst/>
                        </a:rPr>
                        <a:t>12.97</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a:effectLst/>
                        </a:rPr>
                        <a:t>15.24</a:t>
                      </a:r>
                      <a:endParaRPr lang="en-US" sz="140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tc>
                  <a:txBody>
                    <a:bodyPr/>
                    <a:lstStyle/>
                    <a:p>
                      <a:pPr marL="0" marR="0" algn="ctr">
                        <a:lnSpc>
                          <a:spcPts val="1300"/>
                        </a:lnSpc>
                      </a:pPr>
                      <a:r>
                        <a:rPr lang="en-US" sz="1400" dirty="0">
                          <a:effectLst/>
                        </a:rPr>
                        <a:t>0.0775</a:t>
                      </a:r>
                      <a:endParaRPr lang="en-US" sz="14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73025" marR="73025" marT="0" marB="0" anchor="ctr"/>
                </a:tc>
                <a:extLst>
                  <a:ext uri="{0D108BD9-81ED-4DB2-BD59-A6C34878D82A}">
                    <a16:rowId xmlns:a16="http://schemas.microsoft.com/office/drawing/2014/main" val="1246679486"/>
                  </a:ext>
                </a:extLst>
              </a:tr>
            </a:tbl>
          </a:graphicData>
        </a:graphic>
      </p:graphicFrame>
      <p:sp>
        <p:nvSpPr>
          <p:cNvPr id="4" name="TextBox 3">
            <a:extLst>
              <a:ext uri="{FF2B5EF4-FFF2-40B4-BE49-F238E27FC236}">
                <a16:creationId xmlns:a16="http://schemas.microsoft.com/office/drawing/2014/main" id="{4C082E13-7D70-44A4-AD41-B369DFD0C9F9}"/>
              </a:ext>
            </a:extLst>
          </p:cNvPr>
          <p:cNvSpPr txBox="1"/>
          <p:nvPr/>
        </p:nvSpPr>
        <p:spPr>
          <a:xfrm>
            <a:off x="4894729" y="1399233"/>
            <a:ext cx="4146176" cy="369332"/>
          </a:xfrm>
          <a:prstGeom prst="rect">
            <a:avLst/>
          </a:prstGeom>
          <a:noFill/>
        </p:spPr>
        <p:txBody>
          <a:bodyPr wrap="square" rtlCol="0">
            <a:spAutoFit/>
          </a:bodyPr>
          <a:lstStyle/>
          <a:p>
            <a:pPr algn="ctr"/>
            <a:r>
              <a:rPr lang="en-US" dirty="0"/>
              <a:t>Table: Geometry of Water Targets</a:t>
            </a:r>
          </a:p>
        </p:txBody>
      </p:sp>
      <p:pic>
        <p:nvPicPr>
          <p:cNvPr id="5" name="Picture 4" descr="P1015#yIS1">
            <a:extLst>
              <a:ext uri="{FF2B5EF4-FFF2-40B4-BE49-F238E27FC236}">
                <a16:creationId xmlns:a16="http://schemas.microsoft.com/office/drawing/2014/main" id="{47D22C08-7F15-4CC6-B5FD-A2B50C78394F}"/>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867983" y="4529610"/>
            <a:ext cx="2087610" cy="1722576"/>
          </a:xfrm>
          <a:prstGeom prst="rect">
            <a:avLst/>
          </a:prstGeom>
          <a:noFill/>
          <a:ln>
            <a:noFill/>
          </a:ln>
          <a:extLst>
            <a:ext uri="{53640926-AAD7-44D8-BBD7-CCE9431645EC}">
              <a14:shadowObscured xmlns:a14="http://schemas.microsoft.com/office/drawing/2010/main"/>
            </a:ext>
          </a:extLst>
        </p:spPr>
      </p:pic>
      <p:sp>
        <p:nvSpPr>
          <p:cNvPr id="6" name="Content Placeholder 2">
            <a:extLst>
              <a:ext uri="{FF2B5EF4-FFF2-40B4-BE49-F238E27FC236}">
                <a16:creationId xmlns:a16="http://schemas.microsoft.com/office/drawing/2014/main" id="{4959F562-CBF3-47DB-B5B8-3D6876A6A15C}"/>
              </a:ext>
            </a:extLst>
          </p:cNvPr>
          <p:cNvSpPr txBox="1">
            <a:spLocks/>
          </p:cNvSpPr>
          <p:nvPr/>
        </p:nvSpPr>
        <p:spPr>
          <a:xfrm>
            <a:off x="215153" y="1564072"/>
            <a:ext cx="4356847" cy="4688114"/>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sz="2000" dirty="0">
                <a:solidFill>
                  <a:srgbClr val="000000"/>
                </a:solidFill>
                <a:latin typeface="+mn-lt"/>
              </a:rPr>
              <a:t>Simulations of historical experiments showed good performance of H</a:t>
            </a:r>
            <a:r>
              <a:rPr lang="en-US" sz="2000" baseline="-25000" dirty="0">
                <a:solidFill>
                  <a:srgbClr val="000000"/>
                </a:solidFill>
                <a:latin typeface="+mn-lt"/>
              </a:rPr>
              <a:t>2</a:t>
            </a:r>
            <a:r>
              <a:rPr lang="en-US" sz="2000" dirty="0">
                <a:solidFill>
                  <a:srgbClr val="000000"/>
                </a:solidFill>
                <a:latin typeface="+mn-lt"/>
              </a:rPr>
              <a:t>O</a:t>
            </a:r>
          </a:p>
          <a:p>
            <a:r>
              <a:rPr lang="en-US" sz="2000" dirty="0">
                <a:solidFill>
                  <a:srgbClr val="000000"/>
                </a:solidFill>
                <a:latin typeface="+mn-lt"/>
              </a:rPr>
              <a:t>Replicated good performance provides confidence in experimental setup</a:t>
            </a:r>
          </a:p>
          <a:p>
            <a:r>
              <a:rPr lang="en-US" sz="2000" dirty="0">
                <a:solidFill>
                  <a:srgbClr val="000000"/>
                </a:solidFill>
                <a:latin typeface="+mn-lt"/>
              </a:rPr>
              <a:t>Test with 10 H</a:t>
            </a:r>
            <a:r>
              <a:rPr lang="en-US" sz="2000" baseline="-25000" dirty="0">
                <a:solidFill>
                  <a:srgbClr val="000000"/>
                </a:solidFill>
                <a:latin typeface="+mn-lt"/>
              </a:rPr>
              <a:t>2</a:t>
            </a:r>
            <a:r>
              <a:rPr lang="en-US" sz="2000" dirty="0">
                <a:solidFill>
                  <a:srgbClr val="000000"/>
                </a:solidFill>
                <a:latin typeface="+mn-lt"/>
              </a:rPr>
              <a:t>O targets in Al cans</a:t>
            </a:r>
          </a:p>
          <a:p>
            <a:r>
              <a:rPr lang="en-US" sz="2000" dirty="0">
                <a:solidFill>
                  <a:srgbClr val="000000"/>
                </a:solidFill>
                <a:latin typeface="+mn-lt"/>
              </a:rPr>
              <a:t>Weigh water, calculate water height with assumed density</a:t>
            </a:r>
          </a:p>
          <a:p>
            <a:r>
              <a:rPr lang="en-US" sz="2000" dirty="0">
                <a:solidFill>
                  <a:srgbClr val="000000"/>
                </a:solidFill>
                <a:latin typeface="+mn-lt"/>
              </a:rPr>
              <a:t>All measured with 30-minute exposures, variable generator frequency</a:t>
            </a:r>
            <a:endParaRPr lang="en-US" sz="1600" dirty="0">
              <a:solidFill>
                <a:srgbClr val="000000"/>
              </a:solidFill>
              <a:latin typeface="+mn-lt"/>
            </a:endParaRPr>
          </a:p>
          <a:p>
            <a:pPr lvl="1"/>
            <a:endParaRPr lang="en-US" sz="1600" dirty="0">
              <a:solidFill>
                <a:srgbClr val="000000"/>
              </a:solidFill>
              <a:latin typeface="+mn-lt"/>
            </a:endParaRPr>
          </a:p>
          <a:p>
            <a:endParaRPr lang="en-US" sz="2000" dirty="0">
              <a:solidFill>
                <a:srgbClr val="000000"/>
              </a:solidFill>
              <a:latin typeface="+mn-lt"/>
            </a:endParaRPr>
          </a:p>
          <a:p>
            <a:endParaRPr lang="en-US" sz="2000" dirty="0">
              <a:latin typeface="+mn-lt"/>
            </a:endParaRPr>
          </a:p>
        </p:txBody>
      </p:sp>
    </p:spTree>
    <p:extLst>
      <p:ext uri="{BB962C8B-B14F-4D97-AF65-F5344CB8AC3E}">
        <p14:creationId xmlns:p14="http://schemas.microsoft.com/office/powerpoint/2010/main" val="170789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DBE1-4A75-4A3C-8BC1-9F7BDFB26C8C}"/>
              </a:ext>
            </a:extLst>
          </p:cNvPr>
          <p:cNvSpPr>
            <a:spLocks noGrp="1"/>
          </p:cNvSpPr>
          <p:nvPr>
            <p:ph type="title"/>
          </p:nvPr>
        </p:nvSpPr>
        <p:spPr/>
        <p:txBody>
          <a:bodyPr/>
          <a:lstStyle/>
          <a:p>
            <a:r>
              <a:rPr lang="en-US" dirty="0"/>
              <a:t>H</a:t>
            </a:r>
            <a:r>
              <a:rPr lang="en-US" baseline="-25000" dirty="0"/>
              <a:t>2</a:t>
            </a:r>
            <a:r>
              <a:rPr lang="en-US" dirty="0"/>
              <a:t>O Die-Away Curves</a:t>
            </a:r>
          </a:p>
        </p:txBody>
      </p:sp>
      <p:pic>
        <p:nvPicPr>
          <p:cNvPr id="3" name="Picture 2">
            <a:extLst>
              <a:ext uri="{FF2B5EF4-FFF2-40B4-BE49-F238E27FC236}">
                <a16:creationId xmlns:a16="http://schemas.microsoft.com/office/drawing/2014/main" id="{C09109DF-00C9-41E9-A323-1AADE5BCDF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362733"/>
            <a:ext cx="8229600" cy="253757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8699061-BC92-4870-B5F0-72E0907D6F7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1847" y="3900310"/>
            <a:ext cx="4155142" cy="2414947"/>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DD696D50-C31E-4DBF-B961-3E3F91DF3643}"/>
              </a:ext>
            </a:extLst>
          </p:cNvPr>
          <p:cNvSpPr txBox="1"/>
          <p:nvPr/>
        </p:nvSpPr>
        <p:spPr>
          <a:xfrm>
            <a:off x="4004982" y="3583596"/>
            <a:ext cx="174363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MCNP6.2</a:t>
            </a:r>
          </a:p>
        </p:txBody>
      </p:sp>
    </p:spTree>
    <p:extLst>
      <p:ext uri="{BB962C8B-B14F-4D97-AF65-F5344CB8AC3E}">
        <p14:creationId xmlns:p14="http://schemas.microsoft.com/office/powerpoint/2010/main" val="1551932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D114F82E-376B-4ACC-A94E-6CC45E223DFA}" vid="{F6807AF6-4644-4B72-BCA3-01426733B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2018_PPT_UNC_V5.23</Template>
  <TotalTime>23356</TotalTime>
  <Words>2871</Words>
  <Application>Microsoft Office PowerPoint</Application>
  <PresentationFormat>On-screen Show (4:3)</PresentationFormat>
  <Paragraphs>342</Paragraphs>
  <Slides>29</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Arial</vt:lpstr>
      <vt:lpstr>ArialMT</vt:lpstr>
      <vt:lpstr>Calibri</vt:lpstr>
      <vt:lpstr>Cambria Math</vt:lpstr>
      <vt:lpstr>CourierNewPS-BoldItalicMT</vt:lpstr>
      <vt:lpstr>CourierNewPSMT</vt:lpstr>
      <vt:lpstr>Lucida Grande</vt:lpstr>
      <vt:lpstr>Open Sans</vt:lpstr>
      <vt:lpstr>Times New Roman</vt:lpstr>
      <vt:lpstr>TimesNewRomanPSMT</vt:lpstr>
      <vt:lpstr>Times-Roman</vt:lpstr>
      <vt:lpstr>Wingdings</vt:lpstr>
      <vt:lpstr>Wingdings 2</vt:lpstr>
      <vt:lpstr>2015_PPT_UNC_V7.06 (1)</vt:lpstr>
      <vt:lpstr>Pulsed-Neutron Die-Away Experiments at LNNL</vt:lpstr>
      <vt:lpstr>Pulsed Neutron Die Away Experiments</vt:lpstr>
      <vt:lpstr>Why PNDA for TSL Validation?</vt:lpstr>
      <vt:lpstr>Integral Parameter: α eigenvalue</vt:lpstr>
      <vt:lpstr>Sensitivity Depends on Target Size</vt:lpstr>
      <vt:lpstr>Decay to Fundamental Mode Large Cylindrical Sample</vt:lpstr>
      <vt:lpstr>Decay to Fundamental Mode Large Cylindrical Sample</vt:lpstr>
      <vt:lpstr>First Tests with H2O samples</vt:lpstr>
      <vt:lpstr>H2O Die-Away Curves</vt:lpstr>
      <vt:lpstr>H2O Validation &amp; Comparison to Literature</vt:lpstr>
      <vt:lpstr>Sensitivity to TSLs</vt:lpstr>
      <vt:lpstr>Experimental Parameters</vt:lpstr>
      <vt:lpstr>HDPE Die-Away Curves</vt:lpstr>
      <vt:lpstr>First HDPE Validation</vt:lpstr>
      <vt:lpstr>Lucite Results Polymethyl Methacrylate </vt:lpstr>
      <vt:lpstr>Planned Experiments &amp; Timeline</vt:lpstr>
      <vt:lpstr>Questions, Comments, Discussion</vt:lpstr>
      <vt:lpstr>PowerPoint Presentation</vt:lpstr>
      <vt:lpstr>Interpretation of Results</vt:lpstr>
      <vt:lpstr>Fit Convergence</vt:lpstr>
      <vt:lpstr>Effect of Shielding Box Measurements in Low-Scatter Facility</vt:lpstr>
      <vt:lpstr>Small Targets vs. Statistics</vt:lpstr>
      <vt:lpstr>Biases</vt:lpstr>
      <vt:lpstr>Importance of background</vt:lpstr>
      <vt:lpstr>Approaches to Improve Statistics For Cylindrical Geometry</vt:lpstr>
      <vt:lpstr>Effect of Target Size on Fit Different Sized H2O Cylinders</vt:lpstr>
      <vt:lpstr>Detector placement vs. harmonics</vt:lpstr>
      <vt:lpstr>Algorithm</vt:lpstr>
      <vt:lpstr>Algorithm: Sum pulse counts to construct curve</vt:lpstr>
    </vt:vector>
  </TitlesOfParts>
  <Company>LLNL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not exceed two lines</dc:title>
  <dc:creator>Siefman, Daniel</dc:creator>
  <cp:lastModifiedBy>Siefman, Daniel</cp:lastModifiedBy>
  <cp:revision>160</cp:revision>
  <cp:lastPrinted>2018-03-02T18:19:44Z</cp:lastPrinted>
  <dcterms:created xsi:type="dcterms:W3CDTF">2021-04-08T18:40:59Z</dcterms:created>
  <dcterms:modified xsi:type="dcterms:W3CDTF">2022-10-10T09:54:18Z</dcterms:modified>
</cp:coreProperties>
</file>