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72BF"/>
    <a:srgbClr val="114307"/>
    <a:srgbClr val="E8DAB6"/>
    <a:srgbClr val="FCF0E7"/>
    <a:srgbClr val="FCEFE7"/>
    <a:srgbClr val="EFF0E5"/>
    <a:srgbClr val="E6E6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6"/>
    <p:restoredTop sz="95788"/>
  </p:normalViewPr>
  <p:slideViewPr>
    <p:cSldViewPr snapToGrid="0" snapToObjects="1">
      <p:cViewPr varScale="1">
        <p:scale>
          <a:sx n="94" d="100"/>
          <a:sy n="94" d="100"/>
        </p:scale>
        <p:origin x="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0237B-5F9E-384A-AB78-F0D7B3F30278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50D26-D58A-2C41-BCD5-AE6578283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20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SCL_ppt.png"/>
          <p:cNvPicPr>
            <a:picLocks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893033" y="1320106"/>
            <a:ext cx="10486571" cy="3265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0612" tIns="45306" rIns="90612" bIns="45306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en-US" sz="1688">
              <a:latin typeface="Helvetica" pitchFamily="-111" charset="0"/>
              <a:ea typeface="ヒラギノ角ゴ Pro W3" pitchFamily="-111" charset="-128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5487206" y="3009305"/>
            <a:ext cx="12192000" cy="3512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0612" tIns="45306" rIns="90612" bIns="45306">
            <a:spAutoFit/>
          </a:bodyPr>
          <a:lstStyle/>
          <a:p>
            <a:pPr>
              <a:defRPr/>
            </a:pPr>
            <a:endParaRPr lang="en-US" sz="1688">
              <a:latin typeface="Arial" charset="0"/>
              <a:ea typeface="ヒラギノ角ゴ Pro W3" pitchFamily="-111" charset="-128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80572" y="226676"/>
            <a:ext cx="11030857" cy="4796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10811" y="1067099"/>
            <a:ext cx="10970381" cy="50274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676572" y="6356450"/>
            <a:ext cx="5344080" cy="21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rgbClr val="064308"/>
                </a:solidFill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676571" y="6572250"/>
            <a:ext cx="5321905" cy="142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rgbClr val="064308"/>
                </a:solidFill>
                <a:ea typeface="ヒラギノ角ゴ Pro W3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Speaker - Slide </a:t>
            </a:r>
            <a:fld id="{EBE01311-EF90-4B83-B1FF-12E2D8AE8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DFFE3D-7390-1940-AFAA-0D5302A4CD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20" y="6120465"/>
            <a:ext cx="3072386" cy="71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6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74762" y="75903"/>
            <a:ext cx="8442476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9299" tIns="23720" rIns="59299" bIns="23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0811" y="1067099"/>
            <a:ext cx="10970381" cy="5027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8844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lvl1pPr algn="ctr" defTabSz="800695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188" b="1">
          <a:solidFill>
            <a:srgbClr val="064308"/>
          </a:solidFill>
          <a:latin typeface="Arial" charset="0"/>
          <a:ea typeface="MS PGothic" pitchFamily="34" charset="-128"/>
          <a:cs typeface="ＭＳ Ｐゴシック" pitchFamily="-65" charset="-128"/>
        </a:defRPr>
      </a:lvl1pPr>
      <a:lvl2pPr algn="ctr" defTabSz="800695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188" b="1">
          <a:solidFill>
            <a:srgbClr val="064308"/>
          </a:solidFill>
          <a:latin typeface="Arial" charset="0"/>
          <a:ea typeface="MS PGothic" pitchFamily="34" charset="-128"/>
          <a:cs typeface="ＭＳ Ｐゴシック" pitchFamily="-65" charset="-128"/>
        </a:defRPr>
      </a:lvl2pPr>
      <a:lvl3pPr algn="ctr" defTabSz="800695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188" b="1">
          <a:solidFill>
            <a:srgbClr val="064308"/>
          </a:solidFill>
          <a:latin typeface="Arial" charset="0"/>
          <a:ea typeface="MS PGothic" pitchFamily="34" charset="-128"/>
          <a:cs typeface="ＭＳ Ｐゴシック" pitchFamily="-65" charset="-128"/>
        </a:defRPr>
      </a:lvl3pPr>
      <a:lvl4pPr algn="ctr" defTabSz="800695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188" b="1">
          <a:solidFill>
            <a:srgbClr val="064308"/>
          </a:solidFill>
          <a:latin typeface="Arial" charset="0"/>
          <a:ea typeface="MS PGothic" pitchFamily="34" charset="-128"/>
          <a:cs typeface="ＭＳ Ｐゴシック" pitchFamily="-65" charset="-128"/>
        </a:defRPr>
      </a:lvl4pPr>
      <a:lvl5pPr algn="ctr" defTabSz="800695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188" b="1">
          <a:solidFill>
            <a:srgbClr val="064308"/>
          </a:solidFill>
          <a:latin typeface="Arial" charset="0"/>
          <a:ea typeface="MS PGothic" pitchFamily="34" charset="-128"/>
          <a:cs typeface="ＭＳ Ｐゴシック" pitchFamily="-65" charset="-128"/>
        </a:defRPr>
      </a:lvl5pPr>
      <a:lvl6pPr marL="453099" algn="ctr" defTabSz="800791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188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06199" algn="ctr" defTabSz="800791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188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359298" algn="ctr" defTabSz="800791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188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812398" algn="ctr" defTabSz="800791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188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69664" indent="-169664" algn="l" defTabSz="800695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SzPct val="100000"/>
        <a:buChar char="•"/>
        <a:defRPr sz="1969">
          <a:solidFill>
            <a:srgbClr val="064308"/>
          </a:solidFill>
          <a:latin typeface="Arial" charset="0"/>
          <a:ea typeface="MS PGothic" pitchFamily="34" charset="-128"/>
          <a:cs typeface="ＭＳ Ｐゴシック" pitchFamily="-65" charset="-128"/>
        </a:defRPr>
      </a:lvl1pPr>
      <a:lvl2pPr marL="452438" indent="-169664" algn="l" defTabSz="800695" rtl="0" eaLnBrk="1" fontAlgn="base" hangingPunct="1">
        <a:lnSpc>
          <a:spcPct val="90000"/>
        </a:lnSpc>
        <a:spcBef>
          <a:spcPct val="25000"/>
        </a:spcBef>
        <a:spcAft>
          <a:spcPct val="0"/>
        </a:spcAft>
        <a:buSzPct val="100000"/>
        <a:buChar char="–"/>
        <a:defRPr sz="1594">
          <a:solidFill>
            <a:schemeClr val="tx1"/>
          </a:solidFill>
          <a:latin typeface="Arial" charset="0"/>
          <a:ea typeface="MS PGothic" pitchFamily="34" charset="-128"/>
          <a:cs typeface="+mn-cs"/>
        </a:defRPr>
      </a:lvl2pPr>
      <a:lvl3pPr marL="735211" indent="-169664" algn="l" defTabSz="800695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SzPct val="100000"/>
        <a:buChar char="»"/>
        <a:defRPr sz="1594">
          <a:solidFill>
            <a:schemeClr val="tx1"/>
          </a:solidFill>
          <a:latin typeface="Arial" charset="0"/>
          <a:ea typeface="ヒラギノ角ゴ Pro W3" pitchFamily="-111" charset="-128"/>
          <a:cs typeface="ヒラギノ角ゴ Pro W3" pitchFamily="-111" charset="-128"/>
        </a:defRPr>
      </a:lvl3pPr>
      <a:lvl4pPr marL="1245692" indent="-226219" algn="l" defTabSz="800695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13">
          <a:solidFill>
            <a:schemeClr val="tx1"/>
          </a:solidFill>
          <a:latin typeface="Helvetica" charset="0"/>
          <a:ea typeface="ヒラギノ角ゴ Pro W3" pitchFamily="-111" charset="-128"/>
          <a:cs typeface="ヒラギノ角ゴ Pro W3"/>
        </a:defRPr>
      </a:lvl4pPr>
      <a:lvl5pPr marL="1750219" indent="-148828" algn="l" defTabSz="800695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13">
          <a:solidFill>
            <a:schemeClr val="tx1"/>
          </a:solidFill>
          <a:latin typeface="Helvetica" charset="0"/>
          <a:ea typeface="ヒラギノ角ゴ Pro W3" pitchFamily="-111" charset="-128"/>
          <a:cs typeface="ヒラギノ角ゴ Pro W3"/>
        </a:defRPr>
      </a:lvl5pPr>
      <a:lvl6pPr marL="2204140" indent="-149460" algn="l" defTabSz="800791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13">
          <a:solidFill>
            <a:schemeClr val="tx1"/>
          </a:solidFill>
          <a:latin typeface="Helvetica" charset="0"/>
          <a:ea typeface="+mn-ea"/>
          <a:cs typeface="+mn-cs"/>
        </a:defRPr>
      </a:lvl6pPr>
      <a:lvl7pPr marL="2657241" indent="-149460" algn="l" defTabSz="800791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13">
          <a:solidFill>
            <a:schemeClr val="tx1"/>
          </a:solidFill>
          <a:latin typeface="Helvetica" charset="0"/>
          <a:ea typeface="+mn-ea"/>
          <a:cs typeface="+mn-cs"/>
        </a:defRPr>
      </a:lvl7pPr>
      <a:lvl8pPr marL="3110340" indent="-149460" algn="l" defTabSz="800791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13">
          <a:solidFill>
            <a:schemeClr val="tx1"/>
          </a:solidFill>
          <a:latin typeface="Helvetica" charset="0"/>
          <a:ea typeface="+mn-ea"/>
          <a:cs typeface="+mn-cs"/>
        </a:defRPr>
      </a:lvl8pPr>
      <a:lvl9pPr marL="3563439" indent="-149460" algn="l" defTabSz="800791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13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06199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1pPr>
      <a:lvl2pPr marL="453099" algn="l" defTabSz="906199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2pPr>
      <a:lvl3pPr marL="906199" algn="l" defTabSz="906199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3pPr>
      <a:lvl4pPr marL="1359298" algn="l" defTabSz="906199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4pPr>
      <a:lvl5pPr marL="1812398" algn="l" defTabSz="906199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5pPr>
      <a:lvl6pPr marL="2265498" algn="l" defTabSz="906199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6pPr>
      <a:lvl7pPr marL="2718597" algn="l" defTabSz="906199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7pPr>
      <a:lvl8pPr marL="3171697" algn="l" defTabSz="906199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8pPr>
      <a:lvl9pPr marL="3624796" algn="l" defTabSz="906199" rtl="0" eaLnBrk="1" latinLnBrk="0" hangingPunct="1">
        <a:defRPr sz="17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A45CF97-8087-2C4A-80B2-A8EC1B4C6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948" y="86345"/>
            <a:ext cx="10434114" cy="914551"/>
          </a:xfrm>
        </p:spPr>
        <p:txBody>
          <a:bodyPr/>
          <a:lstStyle/>
          <a:p>
            <a:r>
              <a:rPr lang="en-US" dirty="0"/>
              <a:t>Calculation of Transition Strength: </a:t>
            </a:r>
            <a:r>
              <a:rPr lang="en-US" sz="3200" dirty="0">
                <a:solidFill>
                  <a:srgbClr val="1D72BF"/>
                </a:solidFill>
              </a:rPr>
              <a:t>decision needed</a:t>
            </a:r>
            <a:r>
              <a:rPr lang="en-US" sz="3200" dirty="0">
                <a:solidFill>
                  <a:srgbClr val="9BBB59"/>
                </a:solidFill>
              </a:rPr>
              <a:t/>
            </a:r>
            <a:br>
              <a:rPr lang="en-US" sz="3200" dirty="0">
                <a:solidFill>
                  <a:srgbClr val="9BBB59"/>
                </a:solidFill>
              </a:rPr>
            </a:br>
            <a:r>
              <a:rPr lang="en-US" sz="3200" b="0" dirty="0">
                <a:solidFill>
                  <a:srgbClr val="1D72BF"/>
                </a:solidFill>
              </a:rPr>
              <a:t>what is the final </a:t>
            </a:r>
            <a:r>
              <a:rPr lang="en-US" sz="3200" i="1" u="sng" dirty="0">
                <a:solidFill>
                  <a:srgbClr val="1D72BF"/>
                </a:solidFill>
              </a:rPr>
              <a:t>VALUE</a:t>
            </a:r>
            <a:r>
              <a:rPr lang="en-US" sz="3200" b="0" dirty="0">
                <a:solidFill>
                  <a:srgbClr val="1D72BF"/>
                </a:solidFill>
              </a:rPr>
              <a:t> of B(XL)?</a:t>
            </a:r>
            <a:endParaRPr lang="en-US" b="0" dirty="0">
              <a:solidFill>
                <a:srgbClr val="1D72BF"/>
              </a:solidFill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645F9B4-17E9-C24A-852F-DB92A72F1BD4}"/>
              </a:ext>
            </a:extLst>
          </p:cNvPr>
          <p:cNvSpPr/>
          <p:nvPr/>
        </p:nvSpPr>
        <p:spPr>
          <a:xfrm>
            <a:off x="1371807" y="1054499"/>
            <a:ext cx="9192768" cy="880753"/>
          </a:xfrm>
          <a:prstGeom prst="roundRect">
            <a:avLst/>
          </a:prstGeom>
          <a:solidFill>
            <a:srgbClr val="E8D9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rgbClr val="064308"/>
                </a:solidFill>
              </a:rPr>
              <a:t>Java-RULER</a:t>
            </a:r>
            <a:r>
              <a:rPr lang="en-US" sz="1600" dirty="0">
                <a:solidFill>
                  <a:srgbClr val="064308"/>
                </a:solidFill>
              </a:rPr>
              <a:t> has been compared with </a:t>
            </a:r>
            <a:r>
              <a:rPr lang="en-US" sz="1600" b="1" dirty="0" err="1">
                <a:solidFill>
                  <a:srgbClr val="064308"/>
                </a:solidFill>
              </a:rPr>
              <a:t>UncTools</a:t>
            </a:r>
            <a:r>
              <a:rPr lang="en-US" sz="1600" dirty="0">
                <a:solidFill>
                  <a:srgbClr val="064308"/>
                </a:solidFill>
              </a:rPr>
              <a:t> by Tibor and tested by Filip for the Monte-Carlo approach for error-propagation; two codes give consistent results but decision is needed on the final value to be adopted: </a:t>
            </a:r>
            <a:r>
              <a:rPr lang="en-US" sz="1600" b="1" i="1" dirty="0" smtClean="0">
                <a:solidFill>
                  <a:srgbClr val="C00000"/>
                </a:solidFill>
              </a:rPr>
              <a:t>Centroid</a:t>
            </a:r>
            <a:r>
              <a:rPr lang="en-US" sz="1600" b="1" i="1" dirty="0" smtClean="0">
                <a:solidFill>
                  <a:srgbClr val="064308"/>
                </a:solidFill>
              </a:rPr>
              <a:t> </a:t>
            </a:r>
            <a:r>
              <a:rPr lang="en-US" sz="1600" dirty="0">
                <a:solidFill>
                  <a:srgbClr val="064308"/>
                </a:solidFill>
              </a:rPr>
              <a:t>or </a:t>
            </a:r>
            <a:r>
              <a:rPr lang="en-US" sz="1600" b="1" i="1" dirty="0" smtClean="0">
                <a:solidFill>
                  <a:srgbClr val="00B050"/>
                </a:solidFill>
              </a:rPr>
              <a:t>Median</a:t>
            </a:r>
            <a:r>
              <a:rPr lang="en-US" sz="1600" dirty="0" smtClean="0">
                <a:solidFill>
                  <a:srgbClr val="064308"/>
                </a:solidFill>
              </a:rPr>
              <a:t> </a:t>
            </a:r>
            <a:r>
              <a:rPr lang="en-US" sz="1600" dirty="0">
                <a:solidFill>
                  <a:srgbClr val="064308"/>
                </a:solidFill>
              </a:rPr>
              <a:t>of the probability distribution function (PDF) of B(XL)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81B15DA-6790-8846-AC1D-EBBF64EA75DB}"/>
              </a:ext>
            </a:extLst>
          </p:cNvPr>
          <p:cNvGrpSpPr>
            <a:grpSpLocks noChangeAspect="1"/>
          </p:cNvGrpSpPr>
          <p:nvPr/>
        </p:nvGrpSpPr>
        <p:grpSpPr>
          <a:xfrm>
            <a:off x="2501498" y="1935254"/>
            <a:ext cx="6217920" cy="4141007"/>
            <a:chOff x="2294731" y="2298700"/>
            <a:chExt cx="5105400" cy="360867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8097FB7-145D-2346-8A85-E535FD4B7AC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942" t="-1042" r="19495" b="1042"/>
            <a:stretch/>
          </p:blipFill>
          <p:spPr>
            <a:xfrm>
              <a:off x="2294731" y="2298700"/>
              <a:ext cx="5105400" cy="3608674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CBDC481-85E3-6447-A9D4-F2E669CA48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86200" y="2438400"/>
              <a:ext cx="0" cy="316069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7CFA547-BF94-EA42-B2C1-95E4E30CCF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14800" y="2438400"/>
              <a:ext cx="0" cy="316069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2A567AB6-DD06-4A4E-B36D-6ACCBD70E90D}"/>
              </a:ext>
            </a:extLst>
          </p:cNvPr>
          <p:cNvSpPr/>
          <p:nvPr/>
        </p:nvSpPr>
        <p:spPr>
          <a:xfrm>
            <a:off x="6411675" y="2273808"/>
            <a:ext cx="4152900" cy="1219200"/>
          </a:xfrm>
          <a:prstGeom prst="roundRect">
            <a:avLst/>
          </a:prstGeom>
          <a:solidFill>
            <a:srgbClr val="E8D9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5100" indent="-165100"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C00000"/>
                </a:solidFill>
              </a:rPr>
              <a:t>Centroid: </a:t>
            </a:r>
            <a:r>
              <a:rPr lang="en-US" sz="1600" dirty="0">
                <a:solidFill>
                  <a:srgbClr val="C00000"/>
                </a:solidFill>
              </a:rPr>
              <a:t>directly computed from </a:t>
            </a:r>
            <a:r>
              <a:rPr lang="en-US" sz="1600" dirty="0" smtClean="0">
                <a:solidFill>
                  <a:srgbClr val="C00000"/>
                </a:solidFill>
              </a:rPr>
              <a:t>centroid values </a:t>
            </a:r>
            <a:r>
              <a:rPr lang="en-US" sz="1600" dirty="0">
                <a:solidFill>
                  <a:srgbClr val="C00000"/>
                </a:solidFill>
              </a:rPr>
              <a:t>of input parameters</a:t>
            </a:r>
          </a:p>
          <a:p>
            <a:pPr marL="165100" indent="-165100"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B050"/>
                </a:solidFill>
              </a:rPr>
              <a:t>Median: value at 50% of the cumulative distribution </a:t>
            </a:r>
            <a:r>
              <a:rPr lang="en-US" sz="1600" dirty="0">
                <a:solidFill>
                  <a:srgbClr val="00B050"/>
                </a:solidFill>
              </a:rPr>
              <a:t>function </a:t>
            </a:r>
            <a:r>
              <a:rPr lang="en-US" sz="1600" dirty="0" smtClean="0">
                <a:solidFill>
                  <a:srgbClr val="00B050"/>
                </a:solidFill>
              </a:rPr>
              <a:t>(CDF</a:t>
            </a:r>
            <a:r>
              <a:rPr lang="en-US" sz="1600" dirty="0">
                <a:solidFill>
                  <a:srgbClr val="00B050"/>
                </a:solidFill>
              </a:rPr>
              <a:t>) of B(XL)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F9FB22A8-69F0-1648-83F5-D88816DB9161}"/>
              </a:ext>
            </a:extLst>
          </p:cNvPr>
          <p:cNvSpPr/>
          <p:nvPr/>
        </p:nvSpPr>
        <p:spPr>
          <a:xfrm>
            <a:off x="6411675" y="3790442"/>
            <a:ext cx="4152900" cy="1143000"/>
          </a:xfrm>
          <a:prstGeom prst="roundRect">
            <a:avLst/>
          </a:prstGeom>
          <a:solidFill>
            <a:srgbClr val="E8D9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rgbClr val="064308"/>
                </a:solidFill>
              </a:rPr>
              <a:t>Centroid </a:t>
            </a:r>
            <a:r>
              <a:rPr lang="en-US" sz="1600" dirty="0">
                <a:solidFill>
                  <a:srgbClr val="064308"/>
                </a:solidFill>
              </a:rPr>
              <a:t>and </a:t>
            </a:r>
            <a:r>
              <a:rPr lang="en-US" sz="1600" dirty="0" smtClean="0">
                <a:solidFill>
                  <a:srgbClr val="064308"/>
                </a:solidFill>
              </a:rPr>
              <a:t>Median </a:t>
            </a:r>
            <a:r>
              <a:rPr lang="en-US" sz="1600" dirty="0">
                <a:solidFill>
                  <a:srgbClr val="064308"/>
                </a:solidFill>
              </a:rPr>
              <a:t>of the final PDF are nearly identical when uncertainties of input parameters are small and symmetric, but </a:t>
            </a:r>
            <a:r>
              <a:rPr lang="en-US" sz="1600" dirty="0" smtClean="0">
                <a:solidFill>
                  <a:srgbClr val="064308"/>
                </a:solidFill>
              </a:rPr>
              <a:t>could be</a:t>
            </a:r>
            <a:r>
              <a:rPr lang="en-US" sz="1600" dirty="0" smtClean="0">
                <a:solidFill>
                  <a:srgbClr val="064308"/>
                </a:solidFill>
              </a:rPr>
              <a:t> </a:t>
            </a:r>
            <a:r>
              <a:rPr lang="en-US" sz="1600" dirty="0">
                <a:solidFill>
                  <a:srgbClr val="064308"/>
                </a:solidFill>
              </a:rPr>
              <a:t>different otherwise.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54983A-126D-F94E-A230-592E7A840F50}"/>
              </a:ext>
            </a:extLst>
          </p:cNvPr>
          <p:cNvSpPr/>
          <p:nvPr/>
        </p:nvSpPr>
        <p:spPr>
          <a:xfrm>
            <a:off x="3743018" y="5301508"/>
            <a:ext cx="8092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Centroid</a:t>
            </a:r>
            <a:endParaRPr lang="en-US" sz="1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E388F1-EB5C-8741-9634-E202EE066788}"/>
              </a:ext>
            </a:extLst>
          </p:cNvPr>
          <p:cNvSpPr/>
          <p:nvPr/>
        </p:nvSpPr>
        <p:spPr>
          <a:xfrm>
            <a:off x="4812995" y="5307057"/>
            <a:ext cx="75646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Median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8BBD2670-1CD8-EB41-B0F0-DBBDE8343D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7886270" y="6698270"/>
            <a:ext cx="4191000" cy="1524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900" dirty="0">
                <a:ea typeface="ヒラギノ角ゴ Pro W3"/>
                <a:cs typeface="ヒラギノ角ゴ Pro W3"/>
              </a:rPr>
              <a:t>Jun Chen</a:t>
            </a:r>
          </a:p>
        </p:txBody>
      </p:sp>
      <p:sp>
        <p:nvSpPr>
          <p:cNvPr id="17" name="Footer Placeholder 3">
            <a:extLst>
              <a:ext uri="{FF2B5EF4-FFF2-40B4-BE49-F238E27FC236}">
                <a16:creationId xmlns:a16="http://schemas.microsoft.com/office/drawing/2014/main" id="{B271E671-5D51-9544-9B6F-A698D5B346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886270" y="6476961"/>
            <a:ext cx="4208463" cy="23018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900" dirty="0">
                <a:ea typeface="ヒラギノ角ゴ Pro W3"/>
                <a:cs typeface="ヒラギノ角ゴ Pro W3"/>
              </a:rPr>
              <a:t>2022 NSDD spring meeting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B22F59-19AC-AB4C-8E3C-681EA89480EE}"/>
              </a:ext>
            </a:extLst>
          </p:cNvPr>
          <p:cNvSpPr txBox="1"/>
          <p:nvPr/>
        </p:nvSpPr>
        <p:spPr>
          <a:xfrm>
            <a:off x="6884710" y="4956677"/>
            <a:ext cx="45393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Other options: </a:t>
            </a:r>
            <a:r>
              <a:rPr lang="en-US" sz="1050" b="1" dirty="0" smtClean="0">
                <a:solidFill>
                  <a:srgbClr val="1D72BF"/>
                </a:solidFill>
              </a:rPr>
              <a:t>mean </a:t>
            </a:r>
            <a:r>
              <a:rPr lang="en-US" sz="1050" b="1" dirty="0">
                <a:solidFill>
                  <a:srgbClr val="1D72BF"/>
                </a:solidFill>
              </a:rPr>
              <a:t>value</a:t>
            </a:r>
            <a:r>
              <a:rPr lang="en-US" sz="1050" dirty="0"/>
              <a:t>, </a:t>
            </a:r>
            <a:r>
              <a:rPr lang="en-US" sz="1050" dirty="0" smtClean="0"/>
              <a:t>average value of all </a:t>
            </a:r>
            <a:r>
              <a:rPr lang="en-US" sz="1050" dirty="0" smtClean="0"/>
              <a:t>trials</a:t>
            </a:r>
            <a:endParaRPr lang="en-US" sz="1050" dirty="0"/>
          </a:p>
          <a:p>
            <a:r>
              <a:rPr lang="en-US" sz="1050" dirty="0"/>
              <a:t>                        </a:t>
            </a:r>
            <a:r>
              <a:rPr lang="en-US" sz="1050" b="1" dirty="0">
                <a:solidFill>
                  <a:srgbClr val="1D72BF"/>
                </a:solidFill>
              </a:rPr>
              <a:t>mode value</a:t>
            </a:r>
            <a:r>
              <a:rPr lang="en-US" sz="1050" dirty="0"/>
              <a:t>, determined at the peak of the PDF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46294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CB28AFB-2729-B246-9D77-1F4A5D30065C}"/>
              </a:ext>
            </a:extLst>
          </p:cNvPr>
          <p:cNvSpPr/>
          <p:nvPr/>
        </p:nvSpPr>
        <p:spPr>
          <a:xfrm>
            <a:off x="485888" y="1068147"/>
            <a:ext cx="3120912" cy="350638"/>
          </a:xfrm>
          <a:prstGeom prst="roundRect">
            <a:avLst/>
          </a:prstGeom>
          <a:solidFill>
            <a:srgbClr val="E8D9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5100" indent="-165100"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C00000"/>
                </a:solidFill>
              </a:rPr>
              <a:t>Centroid </a:t>
            </a:r>
            <a:r>
              <a:rPr lang="en-US" sz="1600" dirty="0">
                <a:solidFill>
                  <a:srgbClr val="C00000"/>
                </a:solidFill>
              </a:rPr>
              <a:t>value </a:t>
            </a:r>
            <a:r>
              <a:rPr lang="en-US" sz="1600" dirty="0">
                <a:solidFill>
                  <a:schemeClr val="tx1"/>
                </a:solidFill>
              </a:rPr>
              <a:t>point of view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FC0FAD7-855C-DA49-BFC9-C65C3AD26D15}"/>
              </a:ext>
            </a:extLst>
          </p:cNvPr>
          <p:cNvSpPr/>
          <p:nvPr/>
        </p:nvSpPr>
        <p:spPr>
          <a:xfrm>
            <a:off x="6516575" y="1068147"/>
            <a:ext cx="2793681" cy="350638"/>
          </a:xfrm>
          <a:prstGeom prst="roundRect">
            <a:avLst/>
          </a:prstGeom>
          <a:solidFill>
            <a:srgbClr val="E8D9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5100" indent="-165100">
              <a:buFont typeface="Wingdings" pitchFamily="2" charset="2"/>
              <a:buChar char="§"/>
            </a:pPr>
            <a:r>
              <a:rPr lang="en-US" sz="1600" dirty="0" smtClean="0">
                <a:solidFill>
                  <a:srgbClr val="00B050"/>
                </a:solidFill>
              </a:rPr>
              <a:t>Median </a:t>
            </a:r>
            <a:r>
              <a:rPr lang="en-US" sz="1600" dirty="0">
                <a:solidFill>
                  <a:srgbClr val="00B050"/>
                </a:solidFill>
              </a:rPr>
              <a:t>value </a:t>
            </a:r>
            <a:r>
              <a:rPr lang="en-US" sz="1600" dirty="0">
                <a:solidFill>
                  <a:schemeClr val="tx1"/>
                </a:solidFill>
              </a:rPr>
              <a:t>point of view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291DB96-4094-614A-AC81-A36169D2BDCE}"/>
                  </a:ext>
                </a:extLst>
              </p:cNvPr>
              <p:cNvSpPr txBox="1"/>
              <p:nvPr/>
            </p:nvSpPr>
            <p:spPr>
              <a:xfrm>
                <a:off x="485888" y="1561607"/>
                <a:ext cx="5356772" cy="4517070"/>
              </a:xfrm>
              <a:prstGeom prst="rect">
                <a:avLst/>
              </a:prstGeom>
              <a:solidFill>
                <a:srgbClr val="E8DAB6"/>
              </a:solidFill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Given values of gamma energy, half-life, branching, mixing ratio, conversion coefficient: </a:t>
                </a:r>
                <a:r>
                  <a:rPr lang="en-US" sz="1600" dirty="0">
                    <a:solidFill>
                      <a:srgbClr val="C00000"/>
                    </a:solidFill>
                  </a:rPr>
                  <a:t>E𝛾</a:t>
                </a:r>
                <a:r>
                  <a:rPr lang="en-US" sz="1600" dirty="0"/>
                  <a:t>, </a:t>
                </a:r>
                <a:r>
                  <a:rPr lang="en-US" sz="1600" dirty="0">
                    <a:solidFill>
                      <a:srgbClr val="C00000"/>
                    </a:solidFill>
                  </a:rPr>
                  <a:t>t</a:t>
                </a:r>
                <a:r>
                  <a:rPr lang="en-US" sz="1600" baseline="-25000" dirty="0">
                    <a:solidFill>
                      <a:srgbClr val="C00000"/>
                    </a:solidFill>
                  </a:rPr>
                  <a:t>1/2</a:t>
                </a:r>
                <a:r>
                  <a:rPr lang="en-US" sz="1600" dirty="0"/>
                  <a:t>, </a:t>
                </a:r>
                <a:r>
                  <a:rPr lang="en-US" sz="1600" dirty="0" err="1">
                    <a:solidFill>
                      <a:srgbClr val="C00000"/>
                    </a:solidFill>
                  </a:rPr>
                  <a:t>br</a:t>
                </a:r>
                <a:r>
                  <a:rPr lang="en-US" sz="1600" dirty="0"/>
                  <a:t>, </a:t>
                </a:r>
                <a:r>
                  <a:rPr lang="en-US" sz="1600" dirty="0">
                    <a:solidFill>
                      <a:srgbClr val="C00000"/>
                    </a:solidFill>
                  </a:rPr>
                  <a:t>𝛿</a:t>
                </a:r>
                <a:r>
                  <a:rPr lang="en-US" sz="1600" dirty="0"/>
                  <a:t>, </a:t>
                </a:r>
                <a:r>
                  <a:rPr lang="en-US" sz="1600" dirty="0">
                    <a:solidFill>
                      <a:srgbClr val="C00000"/>
                    </a:solidFill>
                  </a:rPr>
                  <a:t>𝛼</a:t>
                </a:r>
              </a:p>
              <a:p>
                <a:endParaRPr lang="en-US" sz="1050" dirty="0">
                  <a:solidFill>
                    <a:srgbClr val="C00000"/>
                  </a:solidFill>
                </a:endParaRPr>
              </a:p>
              <a:p>
                <a:r>
                  <a:rPr lang="en-US" sz="1600" dirty="0"/>
                  <a:t>One can get the corresponding transition strength </a:t>
                </a:r>
                <a:r>
                  <a:rPr lang="en-US" sz="1600" dirty="0">
                    <a:solidFill>
                      <a:srgbClr val="C00000"/>
                    </a:solidFill>
                  </a:rPr>
                  <a:t>(</a:t>
                </a:r>
                <a:r>
                  <a:rPr lang="en-US" sz="1600" dirty="0" smtClean="0">
                    <a:solidFill>
                      <a:srgbClr val="C00000"/>
                    </a:solidFill>
                  </a:rPr>
                  <a:t>centroid </a:t>
                </a:r>
                <a:r>
                  <a:rPr lang="en-US" sz="1600" dirty="0">
                    <a:solidFill>
                      <a:srgbClr val="C00000"/>
                    </a:solidFill>
                  </a:rPr>
                  <a:t>value):</a:t>
                </a:r>
              </a:p>
              <a:p>
                <a:r>
                  <a:rPr lang="en-US" sz="1600" dirty="0">
                    <a:solidFill>
                      <a:srgbClr val="FF0000"/>
                    </a:solidFill>
                  </a:rPr>
                  <a:t>                 </a:t>
                </a:r>
                <a:r>
                  <a:rPr lang="en-US" sz="1600" dirty="0">
                    <a:solidFill>
                      <a:srgbClr val="C00000"/>
                    </a:solidFill>
                  </a:rPr>
                  <a:t>B=𝑓(E𝛾, t</a:t>
                </a:r>
                <a:r>
                  <a:rPr lang="en-US" sz="1600" baseline="-25000" dirty="0">
                    <a:solidFill>
                      <a:srgbClr val="C00000"/>
                    </a:solidFill>
                  </a:rPr>
                  <a:t>1/2</a:t>
                </a:r>
                <a:r>
                  <a:rPr lang="en-US" sz="1600" dirty="0">
                    <a:solidFill>
                      <a:srgbClr val="C00000"/>
                    </a:solidFill>
                  </a:rPr>
                  <a:t>, </a:t>
                </a:r>
                <a:r>
                  <a:rPr lang="en-US" sz="1600" dirty="0" err="1">
                    <a:solidFill>
                      <a:srgbClr val="C00000"/>
                    </a:solidFill>
                  </a:rPr>
                  <a:t>br</a:t>
                </a:r>
                <a:r>
                  <a:rPr lang="en-US" sz="1600" dirty="0">
                    <a:solidFill>
                      <a:srgbClr val="C00000"/>
                    </a:solidFill>
                  </a:rPr>
                  <a:t>, 𝛿, 𝛼)</a:t>
                </a:r>
              </a:p>
              <a:p>
                <a:endParaRPr lang="en-US" sz="1000" dirty="0"/>
              </a:p>
              <a:p>
                <a:r>
                  <a:rPr lang="en-US" sz="1600" dirty="0"/>
                  <a:t>Then by assigning uncertainties to </a:t>
                </a:r>
                <a:r>
                  <a:rPr lang="en-US" sz="1600" dirty="0">
                    <a:solidFill>
                      <a:srgbClr val="C00000"/>
                    </a:solidFill>
                  </a:rPr>
                  <a:t>E𝛾</a:t>
                </a:r>
                <a:r>
                  <a:rPr lang="en-US" sz="1600" dirty="0"/>
                  <a:t>, </a:t>
                </a:r>
                <a:r>
                  <a:rPr lang="en-US" sz="1600" dirty="0">
                    <a:solidFill>
                      <a:srgbClr val="C00000"/>
                    </a:solidFill>
                  </a:rPr>
                  <a:t>t</a:t>
                </a:r>
                <a:r>
                  <a:rPr lang="en-US" sz="1600" baseline="-25000" dirty="0">
                    <a:solidFill>
                      <a:srgbClr val="C00000"/>
                    </a:solidFill>
                  </a:rPr>
                  <a:t>1/2</a:t>
                </a:r>
                <a:r>
                  <a:rPr lang="en-US" sz="1600" dirty="0"/>
                  <a:t>, </a:t>
                </a:r>
                <a:r>
                  <a:rPr lang="en-US" sz="1600" dirty="0" err="1">
                    <a:solidFill>
                      <a:srgbClr val="C00000"/>
                    </a:solidFill>
                  </a:rPr>
                  <a:t>br</a:t>
                </a:r>
                <a:r>
                  <a:rPr lang="en-US" sz="1600" dirty="0"/>
                  <a:t>, </a:t>
                </a:r>
                <a:r>
                  <a:rPr lang="en-US" sz="1600" dirty="0">
                    <a:solidFill>
                      <a:srgbClr val="C00000"/>
                    </a:solidFill>
                  </a:rPr>
                  <a:t>𝛿</a:t>
                </a:r>
                <a:r>
                  <a:rPr lang="en-US" sz="1600" dirty="0"/>
                  <a:t>, </a:t>
                </a:r>
                <a:r>
                  <a:rPr lang="en-US" sz="1600" dirty="0">
                    <a:solidFill>
                      <a:srgbClr val="C00000"/>
                    </a:solidFill>
                  </a:rPr>
                  <a:t>𝛼 (</a:t>
                </a:r>
                <a:r>
                  <a:rPr lang="en-US" sz="1600" dirty="0" smtClean="0">
                    <a:solidFill>
                      <a:srgbClr val="C00000"/>
                    </a:solidFill>
                  </a:rPr>
                  <a:t>centroid </a:t>
                </a:r>
                <a:r>
                  <a:rPr lang="en-US" sz="1600" dirty="0">
                    <a:solidFill>
                      <a:srgbClr val="C00000"/>
                    </a:solidFill>
                  </a:rPr>
                  <a:t>values)</a:t>
                </a:r>
                <a:r>
                  <a:rPr lang="en-US" sz="1600" dirty="0"/>
                  <a:t>,</a:t>
                </a:r>
              </a:p>
              <a:p>
                <a:endParaRPr lang="en-US" sz="1050" dirty="0"/>
              </a:p>
              <a:p>
                <a:r>
                  <a:rPr lang="en-US" sz="1600" dirty="0"/>
                  <a:t>One can get the corresponding uncertainties around </a:t>
                </a:r>
                <a:r>
                  <a:rPr lang="en-US" sz="1600" dirty="0">
                    <a:solidFill>
                      <a:srgbClr val="C00000"/>
                    </a:solidFill>
                  </a:rPr>
                  <a:t>B</a:t>
                </a:r>
                <a:endParaRPr lang="en-US" sz="1600" dirty="0"/>
              </a:p>
              <a:p>
                <a:endParaRPr lang="en-US" sz="1050" dirty="0"/>
              </a:p>
              <a:p>
                <a:r>
                  <a:rPr lang="en-US" sz="1600" dirty="0"/>
                  <a:t>That is, </a:t>
                </a:r>
              </a:p>
              <a:p>
                <a:endParaRPr lang="en-US" sz="1400" dirty="0"/>
              </a:p>
              <a:p>
                <a:pPr>
                  <a:spcAft>
                    <a:spcPts val="600"/>
                  </a:spcAft>
                </a:pPr>
                <a:r>
                  <a:rPr lang="en-US" sz="1400" dirty="0">
                    <a:solidFill>
                      <a:srgbClr val="C00000"/>
                    </a:solidFill>
                  </a:rPr>
                  <a:t>(E𝛾</a:t>
                </a:r>
                <a:r>
                  <a:rPr lang="en-US" sz="1400" dirty="0"/>
                  <a:t>, </a:t>
                </a:r>
                <a:r>
                  <a:rPr lang="en-US" sz="1400" dirty="0">
                    <a:solidFill>
                      <a:srgbClr val="C00000"/>
                    </a:solidFill>
                  </a:rPr>
                  <a:t>t</a:t>
                </a:r>
                <a:r>
                  <a:rPr lang="en-US" sz="1400" baseline="-25000" dirty="0">
                    <a:solidFill>
                      <a:srgbClr val="C00000"/>
                    </a:solidFill>
                  </a:rPr>
                  <a:t>1/2</a:t>
                </a:r>
                <a:r>
                  <a:rPr lang="en-US" sz="1400" dirty="0"/>
                  <a:t>, </a:t>
                </a:r>
                <a:r>
                  <a:rPr lang="en-US" sz="1400" dirty="0" err="1">
                    <a:solidFill>
                      <a:srgbClr val="C00000"/>
                    </a:solidFill>
                  </a:rPr>
                  <a:t>br</a:t>
                </a:r>
                <a:r>
                  <a:rPr lang="en-US" sz="1400" dirty="0"/>
                  <a:t>, </a:t>
                </a:r>
                <a:r>
                  <a:rPr lang="en-US" sz="1400" dirty="0">
                    <a:solidFill>
                      <a:srgbClr val="C00000"/>
                    </a:solidFill>
                  </a:rPr>
                  <a:t>𝛿</a:t>
                </a:r>
                <a:r>
                  <a:rPr lang="en-US" sz="1400" dirty="0"/>
                  <a:t>, </a:t>
                </a:r>
                <a:r>
                  <a:rPr lang="en-US" sz="1400" dirty="0">
                    <a:solidFill>
                      <a:srgbClr val="C00000"/>
                    </a:solidFill>
                  </a:rPr>
                  <a:t>𝛼) ⟶ </a:t>
                </a:r>
                <a:r>
                  <a:rPr lang="en-US" sz="1400" dirty="0" smtClean="0">
                    <a:solidFill>
                      <a:srgbClr val="C00000"/>
                    </a:solidFill>
                  </a:rPr>
                  <a:t>B</a:t>
                </a:r>
                <a:endParaRPr lang="en-US" sz="1400" dirty="0">
                  <a:solidFill>
                    <a:srgbClr val="C00000"/>
                  </a:solidFill>
                </a:endParaRPr>
              </a:p>
              <a:p>
                <a:r>
                  <a:rPr lang="en-US" sz="1400" dirty="0">
                    <a:solidFill>
                      <a:srgbClr val="C00000"/>
                    </a:solidFill>
                  </a:rPr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𝛾</m:t>
                        </m:r>
                      </m:e>
                      <m:sub>
                        <m:r>
                          <a:rPr lang="en-US" sz="1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𝛾</m:t>
                        </m:r>
                        <m:r>
                          <a:rPr lang="en-US" sz="1400" i="1" baseline="300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</m:sub>
                      <m:sup>
                        <m:r>
                          <a:rPr lang="en-US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𝛾</m:t>
                        </m:r>
                        <m:r>
                          <m:rPr>
                            <m:nor/>
                          </m:rPr>
                          <a:rPr lang="en-US" sz="1400" baseline="30000" dirty="0">
                            <a:solidFill>
                              <a:srgbClr val="C00000"/>
                            </a:solidFill>
                          </a:rPr>
                          <m:t>+</m:t>
                        </m:r>
                      </m:sup>
                    </m:sSubSup>
                  </m:oMath>
                </a14:m>
                <a:r>
                  <a:rPr lang="en-US" sz="1400" dirty="0"/>
                  <a:t>,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sSubSup>
                      <m:sSubSupPr>
                        <m:ctrlPr>
                          <a:rPr lang="en-US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1400" baseline="-25000" dirty="0">
                            <a:solidFill>
                              <a:srgbClr val="C00000"/>
                            </a:solidFill>
                          </a:rPr>
                          <m:t>1/2</m:t>
                        </m:r>
                      </m:e>
                      <m:sub>
                        <m:r>
                          <a:rPr lang="en-US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1400" baseline="-25000" dirty="0">
                            <a:solidFill>
                              <a:srgbClr val="C00000"/>
                            </a:solidFill>
                          </a:rPr>
                          <m:t>1/2</m:t>
                        </m:r>
                        <m:r>
                          <a:rPr lang="en-US" sz="1400" i="1" baseline="300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</m:sub>
                      <m:sup>
                        <m:r>
                          <a:rPr lang="en-US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1400" baseline="-25000" dirty="0">
                            <a:solidFill>
                              <a:srgbClr val="C00000"/>
                            </a:solidFill>
                          </a:rPr>
                          <m:t>1/2</m:t>
                        </m:r>
                        <m:r>
                          <m:rPr>
                            <m:nor/>
                          </m:rPr>
                          <a:rPr lang="en-US" sz="1400" baseline="30000" dirty="0">
                            <a:solidFill>
                              <a:srgbClr val="C00000"/>
                            </a:solidFill>
                          </a:rPr>
                          <m:t>+</m:t>
                        </m:r>
                      </m:sup>
                    </m:sSubSup>
                  </m:oMath>
                </a14:m>
                <a:r>
                  <a:rPr lang="en-US" sz="1400" dirty="0"/>
                  <a:t>,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US" sz="1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br</m:t>
                        </m:r>
                      </m:e>
                      <m:sub>
                        <m:r>
                          <a:rPr lang="en-US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br</m:t>
                        </m:r>
                        <m:r>
                          <a:rPr lang="en-US" sz="1400" i="1" baseline="300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</m:sub>
                      <m:sup>
                        <m:r>
                          <a:rPr lang="en-US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br</m:t>
                        </m:r>
                        <m:r>
                          <m:rPr>
                            <m:nor/>
                          </m:rPr>
                          <a:rPr lang="en-US" sz="1400" baseline="30000" dirty="0">
                            <a:solidFill>
                              <a:srgbClr val="C00000"/>
                            </a:solidFill>
                          </a:rPr>
                          <m:t>+</m:t>
                        </m:r>
                      </m:sup>
                    </m:sSubSup>
                  </m:oMath>
                </a14:m>
                <a:r>
                  <a:rPr lang="en-US" sz="1400" dirty="0" smtClean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𝛿</m:t>
                        </m:r>
                      </m:e>
                      <m:sub>
                        <m:r>
                          <a:rPr lang="en-US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𝛿</m:t>
                        </m:r>
                        <m:r>
                          <a:rPr lang="en-US" sz="1400" i="1" baseline="300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</m:sub>
                      <m:sup>
                        <m:r>
                          <a:rPr lang="en-US" sz="1400" b="0" i="1" baseline="30000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𝛿</m:t>
                        </m:r>
                        <m:r>
                          <m:rPr>
                            <m:nor/>
                          </m:rPr>
                          <a:rPr lang="en-US" sz="1400" baseline="30000" dirty="0">
                            <a:solidFill>
                              <a:srgbClr val="C00000"/>
                            </a:solidFill>
                          </a:rPr>
                          <m:t>+</m:t>
                        </m:r>
                      </m:sup>
                    </m:sSubSup>
                  </m:oMath>
                </a14:m>
                <a:r>
                  <a:rPr lang="en-US" sz="1400" dirty="0"/>
                  <a:t>,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US" sz="14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𝛼</m:t>
                        </m:r>
                      </m:e>
                      <m:sub>
                        <m:r>
                          <a:rPr lang="en-US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𝛼</m:t>
                        </m:r>
                        <m:r>
                          <a:rPr lang="en-US" sz="1400" i="1" baseline="300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</m:sub>
                      <m:sup>
                        <m:r>
                          <a:rPr lang="en-US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𝛼</m:t>
                        </m:r>
                        <m:r>
                          <m:rPr>
                            <m:nor/>
                          </m:rPr>
                          <a:rPr lang="en-US" sz="1400" baseline="30000" dirty="0">
                            <a:solidFill>
                              <a:srgbClr val="C00000"/>
                            </a:solidFill>
                          </a:rPr>
                          <m:t>+</m:t>
                        </m:r>
                      </m:sup>
                    </m:sSubSup>
                  </m:oMath>
                </a14:m>
                <a:r>
                  <a:rPr lang="en-US" sz="1400" dirty="0">
                    <a:solidFill>
                      <a:srgbClr val="C00000"/>
                    </a:solidFill>
                  </a:rPr>
                  <a:t>) ⟶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B</m:t>
                        </m:r>
                      </m:e>
                      <m:sub>
                        <m:r>
                          <a:rPr lang="en-US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B</m:t>
                        </m:r>
                        <m:r>
                          <a:rPr lang="en-US" sz="1400" i="1" baseline="300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</m:sub>
                      <m:sup>
                        <m:r>
                          <a:rPr lang="en-US" sz="1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∆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srgbClr val="C00000"/>
                            </a:solidFill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1400" baseline="30000" dirty="0">
                            <a:solidFill>
                              <a:srgbClr val="C00000"/>
                            </a:solidFill>
                          </a:rPr>
                          <m:t>+</m:t>
                        </m:r>
                      </m:sup>
                    </m:sSubSup>
                  </m:oMath>
                </a14:m>
                <a:endParaRPr lang="en-US" sz="1400" dirty="0">
                  <a:solidFill>
                    <a:srgbClr val="C00000"/>
                  </a:solidFill>
                </a:endParaRPr>
              </a:p>
              <a:p>
                <a:endParaRPr lang="en-US" sz="1050" dirty="0">
                  <a:solidFill>
                    <a:srgbClr val="C00000"/>
                  </a:solidFill>
                </a:endParaRPr>
              </a:p>
              <a:p>
                <a:r>
                  <a:rPr lang="en-US" sz="1400" dirty="0"/>
                  <a:t>Input uncertainties are propagated to the final uncertainty </a:t>
                </a:r>
                <a:r>
                  <a:rPr lang="en-US" sz="1400" dirty="0">
                    <a:solidFill>
                      <a:srgbClr val="C00000"/>
                    </a:solidFill>
                  </a:rPr>
                  <a:t>∆B</a:t>
                </a:r>
                <a:r>
                  <a:rPr lang="en-US" sz="1400" baseline="30000" dirty="0">
                    <a:solidFill>
                      <a:srgbClr val="C00000"/>
                    </a:solidFill>
                  </a:rPr>
                  <a:t>+</a:t>
                </a:r>
                <a:r>
                  <a:rPr lang="en-US" sz="1400" dirty="0"/>
                  <a:t> and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400" dirty="0">
                        <a:solidFill>
                          <a:srgbClr val="C00000"/>
                        </a:solidFill>
                      </a:rPr>
                      <m:t>∆</m:t>
                    </m:r>
                    <m:r>
                      <m:rPr>
                        <m:nor/>
                      </m:rPr>
                      <a:rPr lang="en-US" sz="1400" dirty="0">
                        <a:solidFill>
                          <a:srgbClr val="C00000"/>
                        </a:solidFill>
                      </a:rPr>
                      <m:t>B</m:t>
                    </m:r>
                    <m:r>
                      <a:rPr lang="en-US" sz="1400" i="1" baseline="30000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_</m:t>
                    </m:r>
                  </m:oMath>
                </a14:m>
                <a:r>
                  <a:rPr lang="en-US" sz="1400" dirty="0"/>
                  <a:t>,</a:t>
                </a:r>
                <a:r>
                  <a:rPr lang="en-US" sz="1400" dirty="0">
                    <a:solidFill>
                      <a:srgbClr val="C00000"/>
                    </a:solidFill>
                  </a:rPr>
                  <a:t> </a:t>
                </a:r>
                <a:r>
                  <a:rPr lang="en-US" sz="1400" dirty="0"/>
                  <a:t>and</a:t>
                </a:r>
                <a:r>
                  <a:rPr lang="en-US" sz="1400" dirty="0">
                    <a:solidFill>
                      <a:srgbClr val="C00000"/>
                    </a:solidFill>
                  </a:rPr>
                  <a:t> have no effect on the final value of B.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291DB96-4094-614A-AC81-A36169D2BD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88" y="1561607"/>
                <a:ext cx="5356772" cy="4517070"/>
              </a:xfrm>
              <a:prstGeom prst="rect">
                <a:avLst/>
              </a:prstGeom>
              <a:blipFill>
                <a:blip r:embed="rId2"/>
                <a:stretch>
                  <a:fillRect l="-568" t="-269" r="-1136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BD728EA8-C216-4144-835C-71D1B230E4DD}"/>
              </a:ext>
            </a:extLst>
          </p:cNvPr>
          <p:cNvSpPr txBox="1"/>
          <p:nvPr/>
        </p:nvSpPr>
        <p:spPr>
          <a:xfrm>
            <a:off x="6516575" y="1561607"/>
            <a:ext cx="5356772" cy="4501232"/>
          </a:xfrm>
          <a:prstGeom prst="rect">
            <a:avLst/>
          </a:prstGeom>
          <a:solidFill>
            <a:srgbClr val="E8DAB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Given probability density functions (PDF) of gamma energy, half-life, branching, mixing ratio, conversion coefficient: </a:t>
            </a:r>
            <a:r>
              <a:rPr lang="en-US" sz="1600" dirty="0">
                <a:solidFill>
                  <a:srgbClr val="C00000"/>
                </a:solidFill>
              </a:rPr>
              <a:t>f(E𝛾)</a:t>
            </a:r>
            <a:r>
              <a:rPr lang="en-US" sz="1600" dirty="0"/>
              <a:t>, </a:t>
            </a:r>
            <a:r>
              <a:rPr lang="en-US" sz="1600" dirty="0">
                <a:solidFill>
                  <a:srgbClr val="C00000"/>
                </a:solidFill>
              </a:rPr>
              <a:t>f(t</a:t>
            </a:r>
            <a:r>
              <a:rPr lang="en-US" sz="1600" baseline="-25000" dirty="0">
                <a:solidFill>
                  <a:srgbClr val="C00000"/>
                </a:solidFill>
              </a:rPr>
              <a:t>1/2</a:t>
            </a:r>
            <a:r>
              <a:rPr lang="en-US" sz="1600" dirty="0">
                <a:solidFill>
                  <a:srgbClr val="C00000"/>
                </a:solidFill>
              </a:rPr>
              <a:t>)</a:t>
            </a:r>
            <a:r>
              <a:rPr lang="en-US" sz="1600" dirty="0"/>
              <a:t>, </a:t>
            </a:r>
            <a:r>
              <a:rPr lang="en-US" sz="1600" dirty="0">
                <a:solidFill>
                  <a:srgbClr val="C00000"/>
                </a:solidFill>
              </a:rPr>
              <a:t>f(</a:t>
            </a:r>
            <a:r>
              <a:rPr lang="en-US" sz="1600" dirty="0" err="1">
                <a:solidFill>
                  <a:srgbClr val="C00000"/>
                </a:solidFill>
              </a:rPr>
              <a:t>br</a:t>
            </a:r>
            <a:r>
              <a:rPr lang="en-US" sz="1600" dirty="0">
                <a:solidFill>
                  <a:srgbClr val="C00000"/>
                </a:solidFill>
              </a:rPr>
              <a:t>)</a:t>
            </a:r>
            <a:r>
              <a:rPr lang="en-US" sz="1600" dirty="0"/>
              <a:t>, </a:t>
            </a:r>
            <a:r>
              <a:rPr lang="en-US" sz="1600" dirty="0">
                <a:solidFill>
                  <a:srgbClr val="C00000"/>
                </a:solidFill>
              </a:rPr>
              <a:t>f(𝛿)</a:t>
            </a:r>
            <a:r>
              <a:rPr lang="en-US" sz="1600" dirty="0"/>
              <a:t>, </a:t>
            </a:r>
            <a:r>
              <a:rPr lang="en-US" sz="1600" dirty="0">
                <a:solidFill>
                  <a:srgbClr val="C00000"/>
                </a:solidFill>
              </a:rPr>
              <a:t>f(𝛼)</a:t>
            </a:r>
          </a:p>
          <a:p>
            <a:endParaRPr lang="en-US" sz="1000" dirty="0">
              <a:solidFill>
                <a:srgbClr val="C00000"/>
              </a:solidFill>
            </a:endParaRPr>
          </a:p>
          <a:p>
            <a:r>
              <a:rPr lang="en-US" sz="1600" dirty="0"/>
              <a:t>One can get the corresponding PDF of transition strength </a:t>
            </a:r>
            <a:r>
              <a:rPr lang="en-US" sz="1600" dirty="0">
                <a:solidFill>
                  <a:srgbClr val="C00000"/>
                </a:solidFill>
              </a:rPr>
              <a:t>f(B) </a:t>
            </a:r>
            <a:r>
              <a:rPr lang="en-US" sz="1600" dirty="0"/>
              <a:t>using Monte-Carlo sampling.</a:t>
            </a:r>
          </a:p>
          <a:p>
            <a:endParaRPr lang="en-US" sz="1000" dirty="0"/>
          </a:p>
          <a:p>
            <a:r>
              <a:rPr lang="en-US" sz="1600" dirty="0"/>
              <a:t>The final value of B is </a:t>
            </a:r>
            <a:r>
              <a:rPr lang="en-US" sz="1600" dirty="0" smtClean="0"/>
              <a:t>the </a:t>
            </a:r>
            <a:r>
              <a:rPr lang="en-US" sz="1600" dirty="0" smtClean="0">
                <a:solidFill>
                  <a:srgbClr val="00B050"/>
                </a:solidFill>
              </a:rPr>
              <a:t>median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n-US" sz="1600" dirty="0" smtClean="0"/>
              <a:t>determined at 50% of the </a:t>
            </a:r>
            <a:r>
              <a:rPr lang="en-US" sz="1600" dirty="0" smtClean="0"/>
              <a:t>cumulative distribution function (CDF)</a:t>
            </a:r>
            <a:r>
              <a:rPr lang="en-US" sz="1600" dirty="0" smtClean="0"/>
              <a:t>.</a:t>
            </a:r>
            <a:endParaRPr lang="en-US" sz="1600" dirty="0"/>
          </a:p>
          <a:p>
            <a:endParaRPr lang="en-US" sz="1050" dirty="0"/>
          </a:p>
          <a:p>
            <a:r>
              <a:rPr lang="en-US" sz="1600" dirty="0"/>
              <a:t>In most cases, </a:t>
            </a:r>
            <a:r>
              <a:rPr lang="en-US" sz="1600" dirty="0">
                <a:solidFill>
                  <a:srgbClr val="C00000"/>
                </a:solidFill>
              </a:rPr>
              <a:t>f(B)</a:t>
            </a:r>
            <a:r>
              <a:rPr lang="en-US" sz="1600" dirty="0"/>
              <a:t> is </a:t>
            </a:r>
            <a:r>
              <a:rPr lang="en-US" sz="1600" dirty="0">
                <a:solidFill>
                  <a:srgbClr val="C00000"/>
                </a:solidFill>
              </a:rPr>
              <a:t>asymmetric</a:t>
            </a:r>
            <a:r>
              <a:rPr lang="en-US" sz="1600" dirty="0"/>
              <a:t> due to asymmetric input PDFs or large input uncertainties, meaning </a:t>
            </a:r>
            <a:r>
              <a:rPr lang="en-US" sz="1600" dirty="0" smtClean="0">
                <a:solidFill>
                  <a:srgbClr val="00B050"/>
                </a:solidFill>
              </a:rPr>
              <a:t>median </a:t>
            </a:r>
            <a:r>
              <a:rPr lang="en-US" sz="1600" dirty="0"/>
              <a:t>value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 smtClean="0"/>
              <a:t>could be</a:t>
            </a:r>
            <a:r>
              <a:rPr lang="en-US" sz="1600" dirty="0" smtClean="0"/>
              <a:t> </a:t>
            </a:r>
            <a:r>
              <a:rPr lang="en-US" sz="1600" dirty="0"/>
              <a:t>different from </a:t>
            </a:r>
            <a:r>
              <a:rPr lang="en-US" sz="1600" dirty="0" err="1" smtClean="0">
                <a:solidFill>
                  <a:srgbClr val="C00000"/>
                </a:solidFill>
              </a:rPr>
              <a:t>centoid</a:t>
            </a:r>
            <a:r>
              <a:rPr lang="en-US" sz="1600" dirty="0" smtClean="0">
                <a:solidFill>
                  <a:srgbClr val="C00000"/>
                </a:solidFill>
              </a:rPr>
              <a:t> </a:t>
            </a:r>
            <a:r>
              <a:rPr lang="en-US" sz="1600" dirty="0"/>
              <a:t>value, that is, </a:t>
            </a:r>
          </a:p>
          <a:p>
            <a:r>
              <a:rPr lang="en-US" sz="1600" dirty="0"/>
              <a:t>         </a:t>
            </a:r>
            <a:r>
              <a:rPr lang="en-US" sz="1600" dirty="0" smtClean="0">
                <a:solidFill>
                  <a:srgbClr val="00B050"/>
                </a:solidFill>
              </a:rPr>
              <a:t>median B </a:t>
            </a:r>
            <a:r>
              <a:rPr lang="en-US" sz="1600" dirty="0"/>
              <a:t>≠ </a:t>
            </a:r>
            <a:r>
              <a:rPr lang="en-US" sz="1600" dirty="0">
                <a:solidFill>
                  <a:srgbClr val="C00000"/>
                </a:solidFill>
              </a:rPr>
              <a:t>𝑓(E𝛾, t</a:t>
            </a:r>
            <a:r>
              <a:rPr lang="en-US" sz="1600" baseline="-25000" dirty="0">
                <a:solidFill>
                  <a:srgbClr val="C00000"/>
                </a:solidFill>
              </a:rPr>
              <a:t>1/2</a:t>
            </a:r>
            <a:r>
              <a:rPr lang="en-US" sz="1600" dirty="0">
                <a:solidFill>
                  <a:srgbClr val="C00000"/>
                </a:solidFill>
              </a:rPr>
              <a:t>, </a:t>
            </a:r>
            <a:r>
              <a:rPr lang="en-US" sz="1600" dirty="0" err="1">
                <a:solidFill>
                  <a:srgbClr val="C00000"/>
                </a:solidFill>
              </a:rPr>
              <a:t>br</a:t>
            </a:r>
            <a:r>
              <a:rPr lang="en-US" sz="1600" dirty="0">
                <a:solidFill>
                  <a:srgbClr val="C00000"/>
                </a:solidFill>
              </a:rPr>
              <a:t>, 𝛿, 𝛼</a:t>
            </a:r>
            <a:r>
              <a:rPr lang="en-US" sz="1600" dirty="0" smtClean="0">
                <a:solidFill>
                  <a:srgbClr val="C00000"/>
                </a:solidFill>
              </a:rPr>
              <a:t>)=centroid B</a:t>
            </a:r>
            <a:endParaRPr lang="en-US" sz="1600" dirty="0">
              <a:solidFill>
                <a:srgbClr val="C00000"/>
              </a:solidFill>
            </a:endParaRP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6448E72-8194-E045-91D6-B529355EAB30}"/>
              </a:ext>
            </a:extLst>
          </p:cNvPr>
          <p:cNvGrpSpPr>
            <a:grpSpLocks noChangeAspect="1"/>
          </p:cNvGrpSpPr>
          <p:nvPr/>
        </p:nvGrpSpPr>
        <p:grpSpPr>
          <a:xfrm>
            <a:off x="7099977" y="4934159"/>
            <a:ext cx="1626876" cy="1083465"/>
            <a:chOff x="2294731" y="2298703"/>
            <a:chExt cx="4654922" cy="3290258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67E39D6-5413-3F48-8325-848C1F90956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942" t="-1042" r="19495" b="1042"/>
            <a:stretch/>
          </p:blipFill>
          <p:spPr>
            <a:xfrm>
              <a:off x="2294731" y="2298703"/>
              <a:ext cx="4654922" cy="3290258"/>
            </a:xfrm>
            <a:prstGeom prst="rect">
              <a:avLst/>
            </a:prstGeom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3AEBDCC-F5A0-1F4A-BB2E-AD15BFE55ACC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3886200" y="2438400"/>
              <a:ext cx="0" cy="286866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D9862D4-0823-1D44-8D9C-DE0D752D5247}"/>
                </a:ext>
              </a:extLst>
            </p:cNvPr>
            <p:cNvCxnSpPr>
              <a:cxnSpLocks noChangeAspect="1"/>
            </p:cNvCxnSpPr>
            <p:nvPr/>
          </p:nvCxnSpPr>
          <p:spPr>
            <a:xfrm flipV="1">
              <a:off x="4114800" y="2438400"/>
              <a:ext cx="0" cy="2868666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A1BA142-1F4E-6E4D-8083-73ACF3CD4B0E}"/>
              </a:ext>
            </a:extLst>
          </p:cNvPr>
          <p:cNvSpPr txBox="1"/>
          <p:nvPr/>
        </p:nvSpPr>
        <p:spPr>
          <a:xfrm>
            <a:off x="8806747" y="4991278"/>
            <a:ext cx="30703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smtClean="0"/>
              <a:t>Uncertainty is determined as the difference between the choice of the “VALUE” and each </a:t>
            </a:r>
            <a:r>
              <a:rPr lang="en-US" sz="1350" dirty="0"/>
              <a:t>bound </a:t>
            </a:r>
            <a:r>
              <a:rPr lang="en-US" sz="1350" dirty="0" smtClean="0"/>
              <a:t>(lower at </a:t>
            </a:r>
            <a:r>
              <a:rPr lang="en-US" sz="1350" dirty="0"/>
              <a:t>16% and upper </a:t>
            </a:r>
            <a:r>
              <a:rPr lang="en-US" sz="1350" dirty="0" smtClean="0"/>
              <a:t>at </a:t>
            </a:r>
            <a:r>
              <a:rPr lang="en-US" sz="1350" dirty="0"/>
              <a:t>84</a:t>
            </a:r>
            <a:r>
              <a:rPr lang="en-US" sz="1350" dirty="0" smtClean="0"/>
              <a:t>%) </a:t>
            </a:r>
            <a:r>
              <a:rPr lang="en-US" sz="1350" dirty="0"/>
              <a:t>of the </a:t>
            </a:r>
            <a:r>
              <a:rPr lang="en-US" sz="1350" dirty="0" smtClean="0"/>
              <a:t>CDF</a:t>
            </a:r>
            <a:endParaRPr lang="en-US" sz="13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B22F59-19AC-AB4C-8E3C-681EA89480EE}"/>
              </a:ext>
            </a:extLst>
          </p:cNvPr>
          <p:cNvSpPr txBox="1"/>
          <p:nvPr/>
        </p:nvSpPr>
        <p:spPr>
          <a:xfrm>
            <a:off x="6433448" y="6170035"/>
            <a:ext cx="45393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Other options: </a:t>
            </a:r>
            <a:r>
              <a:rPr lang="en-US" sz="1050" b="1" dirty="0" smtClean="0">
                <a:solidFill>
                  <a:srgbClr val="1D72BF"/>
                </a:solidFill>
              </a:rPr>
              <a:t>mean </a:t>
            </a:r>
            <a:r>
              <a:rPr lang="en-US" sz="1050" b="1" dirty="0">
                <a:solidFill>
                  <a:srgbClr val="1D72BF"/>
                </a:solidFill>
              </a:rPr>
              <a:t>value</a:t>
            </a:r>
            <a:r>
              <a:rPr lang="en-US" sz="1050" dirty="0"/>
              <a:t>, </a:t>
            </a:r>
            <a:r>
              <a:rPr lang="en-US" sz="1050" dirty="0" smtClean="0"/>
              <a:t>average value of all </a:t>
            </a:r>
            <a:r>
              <a:rPr lang="en-US" sz="1050" dirty="0" smtClean="0"/>
              <a:t>trials</a:t>
            </a:r>
            <a:endParaRPr lang="en-US" sz="1050" dirty="0"/>
          </a:p>
          <a:p>
            <a:r>
              <a:rPr lang="en-US" sz="1050" dirty="0"/>
              <a:t>                        </a:t>
            </a:r>
            <a:r>
              <a:rPr lang="en-US" sz="1050" b="1" dirty="0">
                <a:solidFill>
                  <a:srgbClr val="1D72BF"/>
                </a:solidFill>
              </a:rPr>
              <a:t>mode value</a:t>
            </a:r>
            <a:r>
              <a:rPr lang="en-US" sz="1050" dirty="0"/>
              <a:t>, determined at the peak of the PDF</a:t>
            </a:r>
            <a:endParaRPr lang="en-US" sz="105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FA8CCF-F635-CD44-BB6F-4A06A57A4D60}"/>
              </a:ext>
            </a:extLst>
          </p:cNvPr>
          <p:cNvSpPr txBox="1"/>
          <p:nvPr/>
        </p:nvSpPr>
        <p:spPr>
          <a:xfrm>
            <a:off x="8127656" y="4980161"/>
            <a:ext cx="4965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PDF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CC89A04E-FFF8-4745-A2AB-ADD654233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948" y="86345"/>
            <a:ext cx="10434114" cy="914551"/>
          </a:xfrm>
        </p:spPr>
        <p:txBody>
          <a:bodyPr/>
          <a:lstStyle/>
          <a:p>
            <a:r>
              <a:rPr lang="en-US" dirty="0"/>
              <a:t>Calculation of Transition Strength: </a:t>
            </a:r>
            <a:r>
              <a:rPr lang="en-US" sz="3200" dirty="0">
                <a:solidFill>
                  <a:srgbClr val="1D72BF"/>
                </a:solidFill>
              </a:rPr>
              <a:t>decision needed</a:t>
            </a:r>
            <a:r>
              <a:rPr lang="en-US" sz="3200" dirty="0">
                <a:solidFill>
                  <a:srgbClr val="9BBB59"/>
                </a:solidFill>
              </a:rPr>
              <a:t/>
            </a:r>
            <a:br>
              <a:rPr lang="en-US" sz="3200" dirty="0">
                <a:solidFill>
                  <a:srgbClr val="9BBB59"/>
                </a:solidFill>
              </a:rPr>
            </a:br>
            <a:r>
              <a:rPr lang="en-US" sz="3200" b="0" dirty="0">
                <a:solidFill>
                  <a:srgbClr val="1D72BF"/>
                </a:solidFill>
              </a:rPr>
              <a:t>what is the final </a:t>
            </a:r>
            <a:r>
              <a:rPr lang="en-US" sz="3200" i="1" u="sng" dirty="0">
                <a:solidFill>
                  <a:srgbClr val="1D72BF"/>
                </a:solidFill>
              </a:rPr>
              <a:t>VALUE</a:t>
            </a:r>
            <a:r>
              <a:rPr lang="en-US" sz="3200" b="0" dirty="0">
                <a:solidFill>
                  <a:srgbClr val="1D72BF"/>
                </a:solidFill>
              </a:rPr>
              <a:t> of B(XL)?</a:t>
            </a:r>
            <a:endParaRPr lang="en-US" b="0" dirty="0">
              <a:solidFill>
                <a:srgbClr val="1D72BF"/>
              </a:solidFill>
            </a:endParaRPr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460EFDF3-31A0-D542-A406-AAB6DEBC26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7886270" y="6698270"/>
            <a:ext cx="4191000" cy="1524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900" dirty="0">
                <a:ea typeface="ヒラギノ角ゴ Pro W3"/>
                <a:cs typeface="ヒラギノ角ゴ Pro W3"/>
              </a:rPr>
              <a:t>Jun Chen</a:t>
            </a:r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E2E0DDC7-3BE0-2942-A592-00264C2B26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7886270" y="6476961"/>
            <a:ext cx="4208463" cy="230187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900" dirty="0">
                <a:ea typeface="ヒラギノ角ゴ Pro W3"/>
                <a:cs typeface="ヒラギノ角ゴ Pro W3"/>
              </a:rPr>
              <a:t>2022 NSDD spring meeting</a:t>
            </a:r>
          </a:p>
        </p:txBody>
      </p:sp>
    </p:spTree>
    <p:extLst>
      <p:ext uri="{BB962C8B-B14F-4D97-AF65-F5344CB8AC3E}">
        <p14:creationId xmlns:p14="http://schemas.microsoft.com/office/powerpoint/2010/main" val="3775547472"/>
      </p:ext>
    </p:extLst>
  </p:cSld>
  <p:clrMapOvr>
    <a:masterClrMapping/>
  </p:clrMapOvr>
</p:sld>
</file>

<file path=ppt/theme/theme1.xml><?xml version="1.0" encoding="utf-8"?>
<a:theme xmlns:a="http://schemas.openxmlformats.org/drawingml/2006/main" name="10_CKG FRIB no-line h">
  <a:themeElements>
    <a:clrScheme name="CKG FRIB no-line h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ode_update_NSDD2022_April" id="{A00638F9-EC8F-A345-883D-FCD52405DF82}" vid="{162EBCAC-C802-5B4A-BBAA-1186C2C701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10_CKG FRIB no-line h</Template>
  <TotalTime>2672</TotalTime>
  <Words>575</Words>
  <Application>Microsoft Office PowerPoint</Application>
  <PresentationFormat>Widescreen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MS PGothic</vt:lpstr>
      <vt:lpstr>MS PGothic</vt:lpstr>
      <vt:lpstr>ヒラギノ角ゴ Pro W3</vt:lpstr>
      <vt:lpstr>Arial</vt:lpstr>
      <vt:lpstr>Calibri</vt:lpstr>
      <vt:lpstr>Cambria Math</vt:lpstr>
      <vt:lpstr>Helvetica</vt:lpstr>
      <vt:lpstr>Wingdings</vt:lpstr>
      <vt:lpstr>10_CKG FRIB no-line h</vt:lpstr>
      <vt:lpstr>Calculation of Transition Strength: decision needed what is the final VALUE of B(XL)?</vt:lpstr>
      <vt:lpstr>Calculation of Transition Strength: decision needed what is the final VALUE of B(XL)?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Jun</dc:creator>
  <cp:lastModifiedBy>Chen, Jun</cp:lastModifiedBy>
  <cp:revision>54</cp:revision>
  <dcterms:created xsi:type="dcterms:W3CDTF">2022-03-31T18:22:52Z</dcterms:created>
  <dcterms:modified xsi:type="dcterms:W3CDTF">2022-04-14T20:10:26Z</dcterms:modified>
</cp:coreProperties>
</file>