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3.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1" r:id="rId2"/>
    <p:sldId id="262" r:id="rId3"/>
    <p:sldId id="256" r:id="rId4"/>
    <p:sldId id="257" r:id="rId5"/>
    <p:sldId id="258" r:id="rId6"/>
    <p:sldId id="259"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4660"/>
  </p:normalViewPr>
  <p:slideViewPr>
    <p:cSldViewPr snapToGrid="0">
      <p:cViewPr varScale="1">
        <p:scale>
          <a:sx n="119" d="100"/>
          <a:sy n="119" d="100"/>
        </p:scale>
        <p:origin x="96" y="19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5B702C5-2864-4F69-98B2-BAA0D3FEAEE8}" type="doc">
      <dgm:prSet loTypeId="urn:microsoft.com/office/officeart/2005/8/layout/vList2" loCatId="list" qsTypeId="urn:microsoft.com/office/officeart/2005/8/quickstyle/3d1" qsCatId="3D" csTypeId="urn:microsoft.com/office/officeart/2005/8/colors/accent1_2" csCatId="accent1"/>
      <dgm:spPr/>
      <dgm:t>
        <a:bodyPr/>
        <a:lstStyle/>
        <a:p>
          <a:endParaRPr lang="en-US"/>
        </a:p>
      </dgm:t>
    </dgm:pt>
    <dgm:pt modelId="{3EE7182A-BF5C-4C06-A223-8E6757B00097}">
      <dgm:prSet/>
      <dgm:spPr/>
      <dgm:t>
        <a:bodyPr/>
        <a:lstStyle/>
        <a:p>
          <a:r>
            <a:rPr lang="en-US" b="1" i="1" dirty="0"/>
            <a:t>Miscellanea of an </a:t>
          </a:r>
          <a:r>
            <a:rPr lang="en-US" b="1" i="1" dirty="0" err="1"/>
            <a:t>ENSDF</a:t>
          </a:r>
          <a:r>
            <a:rPr lang="en-US" b="1" i="1" dirty="0"/>
            <a:t> evaluator</a:t>
          </a:r>
          <a:endParaRPr lang="en-US" dirty="0"/>
        </a:p>
      </dgm:t>
    </dgm:pt>
    <dgm:pt modelId="{CAF7EDD6-3B03-4CC6-B770-FBF5E5C3782C}" type="parTrans" cxnId="{056E9396-AD90-4EF4-B71A-B06A14973115}">
      <dgm:prSet/>
      <dgm:spPr/>
      <dgm:t>
        <a:bodyPr/>
        <a:lstStyle/>
        <a:p>
          <a:endParaRPr lang="en-US"/>
        </a:p>
      </dgm:t>
    </dgm:pt>
    <dgm:pt modelId="{5E18E79E-FABF-4571-86D4-A14388EB2B9F}" type="sibTrans" cxnId="{056E9396-AD90-4EF4-B71A-B06A14973115}">
      <dgm:prSet/>
      <dgm:spPr/>
      <dgm:t>
        <a:bodyPr/>
        <a:lstStyle/>
        <a:p>
          <a:endParaRPr lang="en-US"/>
        </a:p>
      </dgm:t>
    </dgm:pt>
    <dgm:pt modelId="{22314F4E-8070-4730-8714-E647AB3ACB8F}" type="pres">
      <dgm:prSet presAssocID="{E5B702C5-2864-4F69-98B2-BAA0D3FEAEE8}" presName="linear" presStyleCnt="0">
        <dgm:presLayoutVars>
          <dgm:animLvl val="lvl"/>
          <dgm:resizeHandles val="exact"/>
        </dgm:presLayoutVars>
      </dgm:prSet>
      <dgm:spPr/>
    </dgm:pt>
    <dgm:pt modelId="{CD5BECAE-F260-4BC9-A20B-147A8E501DAB}" type="pres">
      <dgm:prSet presAssocID="{3EE7182A-BF5C-4C06-A223-8E6757B00097}" presName="parentText" presStyleLbl="node1" presStyleIdx="0" presStyleCnt="1">
        <dgm:presLayoutVars>
          <dgm:chMax val="0"/>
          <dgm:bulletEnabled val="1"/>
        </dgm:presLayoutVars>
      </dgm:prSet>
      <dgm:spPr/>
    </dgm:pt>
  </dgm:ptLst>
  <dgm:cxnLst>
    <dgm:cxn modelId="{3F775604-AE9F-4A46-9415-C3F229BD6A30}" type="presOf" srcId="{E5B702C5-2864-4F69-98B2-BAA0D3FEAEE8}" destId="{22314F4E-8070-4730-8714-E647AB3ACB8F}" srcOrd="0" destOrd="0" presId="urn:microsoft.com/office/officeart/2005/8/layout/vList2"/>
    <dgm:cxn modelId="{056E9396-AD90-4EF4-B71A-B06A14973115}" srcId="{E5B702C5-2864-4F69-98B2-BAA0D3FEAEE8}" destId="{3EE7182A-BF5C-4C06-A223-8E6757B00097}" srcOrd="0" destOrd="0" parTransId="{CAF7EDD6-3B03-4CC6-B770-FBF5E5C3782C}" sibTransId="{5E18E79E-FABF-4571-86D4-A14388EB2B9F}"/>
    <dgm:cxn modelId="{818838D4-00EF-4742-858F-773451E34080}" type="presOf" srcId="{3EE7182A-BF5C-4C06-A223-8E6757B00097}" destId="{CD5BECAE-F260-4BC9-A20B-147A8E501DAB}" srcOrd="0" destOrd="0" presId="urn:microsoft.com/office/officeart/2005/8/layout/vList2"/>
    <dgm:cxn modelId="{A00E9DA6-704F-4637-A74E-65DC1A0702D4}" type="presParOf" srcId="{22314F4E-8070-4730-8714-E647AB3ACB8F}" destId="{CD5BECAE-F260-4BC9-A20B-147A8E501DAB}"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C8D5639-5650-4118-B550-23622D44F81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8A33A6E9-B4B1-4CBF-95A5-857296CE6DB5}">
      <dgm:prSet/>
      <dgm:spPr/>
      <dgm:t>
        <a:bodyPr/>
        <a:lstStyle/>
        <a:p>
          <a:pPr algn="just"/>
          <a:r>
            <a:rPr lang="en-US" b="1" dirty="0">
              <a:latin typeface="Amasis MT Pro Medium" panose="02040604050005020304" pitchFamily="18" charset="0"/>
            </a:rPr>
            <a:t>There are numerous evaluation problems that need attention in every day evaluators’ life. Some of them are more important while some are not so much, which means that some may trigger the policy level and some maybe not. </a:t>
          </a:r>
          <a:r>
            <a:rPr lang="en-US" b="1" i="1" dirty="0">
              <a:solidFill>
                <a:srgbClr val="FFFF00"/>
              </a:solidFill>
              <a:latin typeface="Amasis MT Pro Medium" panose="02040604050005020304" pitchFamily="18" charset="0"/>
            </a:rPr>
            <a:t>However good governance needs good policies</a:t>
          </a:r>
          <a:r>
            <a:rPr lang="en-US" b="1" dirty="0">
              <a:latin typeface="Amasis MT Pro Medium" panose="02040604050005020304" pitchFamily="18" charset="0"/>
            </a:rPr>
            <a:t>. Here we present some of these:</a:t>
          </a:r>
          <a:endParaRPr lang="en-US" dirty="0">
            <a:latin typeface="Amasis MT Pro Medium" panose="02040604050005020304" pitchFamily="18" charset="0"/>
          </a:endParaRPr>
        </a:p>
      </dgm:t>
    </dgm:pt>
    <dgm:pt modelId="{87AD1B3A-348B-49C1-8AA3-AFC096583495}" type="parTrans" cxnId="{A416F775-A7A1-4A0F-B86F-4CC9FA798AA2}">
      <dgm:prSet/>
      <dgm:spPr/>
      <dgm:t>
        <a:bodyPr/>
        <a:lstStyle/>
        <a:p>
          <a:endParaRPr lang="en-US"/>
        </a:p>
      </dgm:t>
    </dgm:pt>
    <dgm:pt modelId="{877C7311-ED99-40BC-947D-7D99D58C1634}" type="sibTrans" cxnId="{A416F775-A7A1-4A0F-B86F-4CC9FA798AA2}">
      <dgm:prSet/>
      <dgm:spPr/>
      <dgm:t>
        <a:bodyPr/>
        <a:lstStyle/>
        <a:p>
          <a:endParaRPr lang="en-US"/>
        </a:p>
      </dgm:t>
    </dgm:pt>
    <dgm:pt modelId="{CF9314DA-D4FB-40BE-A28F-D4C2746CCD0B}">
      <dgm:prSet custT="1"/>
      <dgm:spPr/>
      <dgm:t>
        <a:bodyPr/>
        <a:lstStyle/>
        <a:p>
          <a:r>
            <a:rPr lang="en-US" sz="2400" b="1" i="1" dirty="0">
              <a:solidFill>
                <a:srgbClr val="00B050"/>
              </a:solidFill>
              <a:latin typeface="Amasis MT Pro Medium" panose="020B0604020202020204" pitchFamily="18" charset="0"/>
              <a:cs typeface="Times New Roman" panose="02020603050405020304" pitchFamily="18" charset="0"/>
            </a:rPr>
            <a:t>A Suggestion for </a:t>
          </a:r>
          <a:r>
            <a:rPr lang="en-US" sz="2400" b="1" i="1" dirty="0" err="1">
              <a:solidFill>
                <a:srgbClr val="00B050"/>
              </a:solidFill>
              <a:latin typeface="Amasis MT Pro Medium" panose="020B0604020202020204" pitchFamily="18" charset="0"/>
              <a:cs typeface="Times New Roman" panose="02020603050405020304" pitchFamily="18" charset="0"/>
            </a:rPr>
            <a:t>BrIcc</a:t>
          </a:r>
          <a:endParaRPr lang="en-US" sz="2400" i="1" dirty="0">
            <a:solidFill>
              <a:srgbClr val="00B050"/>
            </a:solidFill>
            <a:latin typeface="Amasis MT Pro Medium" panose="020B0604020202020204" pitchFamily="18" charset="0"/>
            <a:cs typeface="Times New Roman" panose="02020603050405020304" pitchFamily="18" charset="0"/>
          </a:endParaRPr>
        </a:p>
      </dgm:t>
    </dgm:pt>
    <dgm:pt modelId="{547F81AF-E624-4CDF-A98E-B40C7FE60E47}" type="parTrans" cxnId="{78AAD831-D171-4477-87BA-4F9BE78E4144}">
      <dgm:prSet/>
      <dgm:spPr/>
      <dgm:t>
        <a:bodyPr/>
        <a:lstStyle/>
        <a:p>
          <a:endParaRPr lang="en-US"/>
        </a:p>
      </dgm:t>
    </dgm:pt>
    <dgm:pt modelId="{BF2884D7-FA45-4903-BDB5-5EA16ECBE852}" type="sibTrans" cxnId="{78AAD831-D171-4477-87BA-4F9BE78E4144}">
      <dgm:prSet/>
      <dgm:spPr/>
      <dgm:t>
        <a:bodyPr/>
        <a:lstStyle/>
        <a:p>
          <a:endParaRPr lang="en-US"/>
        </a:p>
      </dgm:t>
    </dgm:pt>
    <dgm:pt modelId="{6FAF889B-2F57-4085-BFA1-2126A2225B88}">
      <dgm:prSet custT="1"/>
      <dgm:spPr/>
      <dgm:t>
        <a:bodyPr/>
        <a:lstStyle/>
        <a:p>
          <a:r>
            <a:rPr lang="en-US" sz="2400" b="1" i="1" dirty="0" err="1">
              <a:solidFill>
                <a:srgbClr val="00B050"/>
              </a:solidFill>
              <a:latin typeface="Amasis MT Pro Medium" panose="020B0604020202020204" pitchFamily="18" charset="0"/>
              <a:cs typeface="Times New Roman" panose="02020603050405020304" pitchFamily="18" charset="0"/>
            </a:rPr>
            <a:t>NuDat</a:t>
          </a:r>
          <a:r>
            <a:rPr lang="en-US" sz="2400" b="1" i="1" dirty="0">
              <a:solidFill>
                <a:srgbClr val="00B050"/>
              </a:solidFill>
              <a:latin typeface="Amasis MT Pro Medium" panose="020B0604020202020204" pitchFamily="18" charset="0"/>
              <a:cs typeface="Times New Roman" panose="02020603050405020304" pitchFamily="18" charset="0"/>
            </a:rPr>
            <a:t> </a:t>
          </a:r>
          <a:r>
            <a:rPr lang="en-US" sz="2400" b="1" i="1" dirty="0" err="1">
              <a:solidFill>
                <a:srgbClr val="00B050"/>
              </a:solidFill>
              <a:latin typeface="Amasis MT Pro Medium" panose="020B0604020202020204" pitchFamily="18" charset="0"/>
              <a:cs typeface="Times New Roman" panose="02020603050405020304" pitchFamily="18" charset="0"/>
            </a:rPr>
            <a:t>v.s</a:t>
          </a:r>
          <a:r>
            <a:rPr lang="en-US" sz="2400" b="1" i="1" dirty="0">
              <a:solidFill>
                <a:srgbClr val="00B050"/>
              </a:solidFill>
              <a:latin typeface="Amasis MT Pro Medium" panose="020B0604020202020204" pitchFamily="18" charset="0"/>
              <a:cs typeface="Times New Roman" panose="02020603050405020304" pitchFamily="18" charset="0"/>
            </a:rPr>
            <a:t> </a:t>
          </a:r>
          <a:r>
            <a:rPr lang="en-US" sz="2400" b="1" i="1" dirty="0" err="1">
              <a:solidFill>
                <a:srgbClr val="00B050"/>
              </a:solidFill>
              <a:latin typeface="Amasis MT Pro Medium" panose="020B0604020202020204" pitchFamily="18" charset="0"/>
              <a:cs typeface="Times New Roman" panose="02020603050405020304" pitchFamily="18" charset="0"/>
            </a:rPr>
            <a:t>ENSDF</a:t>
          </a:r>
          <a:endParaRPr lang="en-US" sz="2400" i="1" dirty="0">
            <a:solidFill>
              <a:srgbClr val="00B050"/>
            </a:solidFill>
            <a:latin typeface="Amasis MT Pro Medium" panose="020B0604020202020204" pitchFamily="18" charset="0"/>
            <a:cs typeface="Times New Roman" panose="02020603050405020304" pitchFamily="18" charset="0"/>
          </a:endParaRPr>
        </a:p>
      </dgm:t>
    </dgm:pt>
    <dgm:pt modelId="{A7FC6A4D-E1D8-4C77-9F53-8AAB42068E33}" type="parTrans" cxnId="{EC958109-492E-4E75-8E65-BEB5524E351D}">
      <dgm:prSet/>
      <dgm:spPr/>
      <dgm:t>
        <a:bodyPr/>
        <a:lstStyle/>
        <a:p>
          <a:endParaRPr lang="en-US"/>
        </a:p>
      </dgm:t>
    </dgm:pt>
    <dgm:pt modelId="{73149691-ACE6-453E-B559-176B1066C10C}" type="sibTrans" cxnId="{EC958109-492E-4E75-8E65-BEB5524E351D}">
      <dgm:prSet/>
      <dgm:spPr/>
      <dgm:t>
        <a:bodyPr/>
        <a:lstStyle/>
        <a:p>
          <a:endParaRPr lang="en-US"/>
        </a:p>
      </dgm:t>
    </dgm:pt>
    <dgm:pt modelId="{510FA58C-C915-4444-B1A5-F94C7A1DE0CB}">
      <dgm:prSet custT="1"/>
      <dgm:spPr/>
      <dgm:t>
        <a:bodyPr/>
        <a:lstStyle/>
        <a:p>
          <a:r>
            <a:rPr lang="en-US" sz="2400" b="1" i="1" dirty="0">
              <a:solidFill>
                <a:srgbClr val="00B050"/>
              </a:solidFill>
              <a:latin typeface="Amasis MT Pro Medium" panose="020B0604020202020204" pitchFamily="18" charset="0"/>
              <a:cs typeface="Times New Roman" panose="02020603050405020304" pitchFamily="18" charset="0"/>
            </a:rPr>
            <a:t>0 vs. 0.0</a:t>
          </a:r>
        </a:p>
      </dgm:t>
    </dgm:pt>
    <dgm:pt modelId="{F4C8896E-D5FE-42AA-9357-E37833A3CA66}" type="parTrans" cxnId="{B5EA1422-4000-42B7-81E1-7AEE08A2E70C}">
      <dgm:prSet/>
      <dgm:spPr/>
      <dgm:t>
        <a:bodyPr/>
        <a:lstStyle/>
        <a:p>
          <a:endParaRPr lang="en-US"/>
        </a:p>
      </dgm:t>
    </dgm:pt>
    <dgm:pt modelId="{F2F16CE9-384E-49B3-BF95-58ED3F85C554}" type="sibTrans" cxnId="{B5EA1422-4000-42B7-81E1-7AEE08A2E70C}">
      <dgm:prSet/>
      <dgm:spPr/>
      <dgm:t>
        <a:bodyPr/>
        <a:lstStyle/>
        <a:p>
          <a:endParaRPr lang="en-US"/>
        </a:p>
      </dgm:t>
    </dgm:pt>
    <dgm:pt modelId="{DEAF38D4-8955-4B1B-B798-FE4BCB136F9E}">
      <dgm:prSet custT="1"/>
      <dgm:spPr/>
      <dgm:t>
        <a:bodyPr/>
        <a:lstStyle/>
        <a:p>
          <a:r>
            <a:rPr lang="en-US" sz="2400" b="1" i="1" dirty="0" err="1">
              <a:solidFill>
                <a:srgbClr val="00B050"/>
              </a:solidFill>
              <a:latin typeface="Amasis MT Pro Medium" panose="020B0604020202020204" pitchFamily="18" charset="0"/>
              <a:cs typeface="Times New Roman" panose="02020603050405020304" pitchFamily="18" charset="0"/>
            </a:rPr>
            <a:t>ENSDF</a:t>
          </a:r>
          <a:r>
            <a:rPr lang="en-US" sz="2400" b="1" i="1" dirty="0">
              <a:solidFill>
                <a:srgbClr val="00B050"/>
              </a:solidFill>
              <a:latin typeface="Amasis MT Pro Medium" panose="020B0604020202020204" pitchFamily="18" charset="0"/>
              <a:cs typeface="Times New Roman" panose="02020603050405020304" pitchFamily="18" charset="0"/>
            </a:rPr>
            <a:t> Analysis and Utility Programs – Version</a:t>
          </a:r>
          <a:endParaRPr lang="en-US" sz="2400" i="1" dirty="0">
            <a:solidFill>
              <a:srgbClr val="00B050"/>
            </a:solidFill>
            <a:latin typeface="Amasis MT Pro Medium" panose="020B0604020202020204" pitchFamily="18" charset="0"/>
            <a:cs typeface="Times New Roman" panose="02020603050405020304" pitchFamily="18" charset="0"/>
          </a:endParaRPr>
        </a:p>
      </dgm:t>
    </dgm:pt>
    <dgm:pt modelId="{3E9E333A-C0FB-4AF5-8196-056BFD364EFB}" type="parTrans" cxnId="{4A52465E-348E-44F6-83FA-687D3238D8C5}">
      <dgm:prSet/>
      <dgm:spPr/>
      <dgm:t>
        <a:bodyPr/>
        <a:lstStyle/>
        <a:p>
          <a:endParaRPr lang="en-US"/>
        </a:p>
      </dgm:t>
    </dgm:pt>
    <dgm:pt modelId="{74C4003A-AF11-4DB7-BFAB-45BD53AE859B}" type="sibTrans" cxnId="{4A52465E-348E-44F6-83FA-687D3238D8C5}">
      <dgm:prSet/>
      <dgm:spPr/>
      <dgm:t>
        <a:bodyPr/>
        <a:lstStyle/>
        <a:p>
          <a:endParaRPr lang="en-US"/>
        </a:p>
      </dgm:t>
    </dgm:pt>
    <dgm:pt modelId="{FEC72E41-1E63-4D61-8701-1AC37B8D46B7}">
      <dgm:prSet custT="1"/>
      <dgm:spPr/>
      <dgm:t>
        <a:bodyPr/>
        <a:lstStyle/>
        <a:p>
          <a:r>
            <a:rPr lang="en-US" sz="2400" b="1" i="1" dirty="0">
              <a:solidFill>
                <a:srgbClr val="00B050"/>
              </a:solidFill>
            </a:rPr>
            <a:t>Keeping track of Analysis and Utility Programs </a:t>
          </a:r>
          <a:endParaRPr lang="en-US" sz="2400" b="1" i="1" dirty="0">
            <a:solidFill>
              <a:srgbClr val="00B050"/>
            </a:solidFill>
            <a:latin typeface="Amasis MT Pro Medium" panose="020B0604020202020204" pitchFamily="18" charset="0"/>
            <a:cs typeface="Times New Roman" panose="02020603050405020304" pitchFamily="18" charset="0"/>
          </a:endParaRPr>
        </a:p>
      </dgm:t>
    </dgm:pt>
    <dgm:pt modelId="{EBA0F975-8255-49A2-AFAB-E0C8C6239BCC}" type="parTrans" cxnId="{91BD5CA3-9A7B-44BA-BD99-17F696C2D562}">
      <dgm:prSet/>
      <dgm:spPr/>
      <dgm:t>
        <a:bodyPr/>
        <a:lstStyle/>
        <a:p>
          <a:endParaRPr lang="en-US"/>
        </a:p>
      </dgm:t>
    </dgm:pt>
    <dgm:pt modelId="{C4A80A3D-883B-4ECB-8593-65071CB29CB4}" type="sibTrans" cxnId="{91BD5CA3-9A7B-44BA-BD99-17F696C2D562}">
      <dgm:prSet/>
      <dgm:spPr/>
      <dgm:t>
        <a:bodyPr/>
        <a:lstStyle/>
        <a:p>
          <a:endParaRPr lang="en-US"/>
        </a:p>
      </dgm:t>
    </dgm:pt>
    <dgm:pt modelId="{17538F36-AC5E-43A2-90C3-3BB0DAF16EF9}" type="pres">
      <dgm:prSet presAssocID="{AC8D5639-5650-4118-B550-23622D44F81E}" presName="linear" presStyleCnt="0">
        <dgm:presLayoutVars>
          <dgm:animLvl val="lvl"/>
          <dgm:resizeHandles val="exact"/>
        </dgm:presLayoutVars>
      </dgm:prSet>
      <dgm:spPr/>
    </dgm:pt>
    <dgm:pt modelId="{EF1CF9AA-568D-4F5D-B4F2-3C8AAF82AB34}" type="pres">
      <dgm:prSet presAssocID="{8A33A6E9-B4B1-4CBF-95A5-857296CE6DB5}" presName="parentText" presStyleLbl="node1" presStyleIdx="0" presStyleCnt="1">
        <dgm:presLayoutVars>
          <dgm:chMax val="0"/>
          <dgm:bulletEnabled val="1"/>
        </dgm:presLayoutVars>
      </dgm:prSet>
      <dgm:spPr/>
    </dgm:pt>
    <dgm:pt modelId="{5A19DFAC-11A9-449E-B6FB-76087D636055}" type="pres">
      <dgm:prSet presAssocID="{8A33A6E9-B4B1-4CBF-95A5-857296CE6DB5}" presName="childText" presStyleLbl="revTx" presStyleIdx="0" presStyleCnt="1" custScaleY="132889">
        <dgm:presLayoutVars>
          <dgm:bulletEnabled val="1"/>
        </dgm:presLayoutVars>
      </dgm:prSet>
      <dgm:spPr/>
    </dgm:pt>
  </dgm:ptLst>
  <dgm:cxnLst>
    <dgm:cxn modelId="{2323FF02-F2C2-4570-807B-95BD64D6E868}" type="presOf" srcId="{AC8D5639-5650-4118-B550-23622D44F81E}" destId="{17538F36-AC5E-43A2-90C3-3BB0DAF16EF9}" srcOrd="0" destOrd="0" presId="urn:microsoft.com/office/officeart/2005/8/layout/vList2"/>
    <dgm:cxn modelId="{EC958109-492E-4E75-8E65-BEB5524E351D}" srcId="{8A33A6E9-B4B1-4CBF-95A5-857296CE6DB5}" destId="{6FAF889B-2F57-4085-BFA1-2126A2225B88}" srcOrd="1" destOrd="0" parTransId="{A7FC6A4D-E1D8-4C77-9F53-8AAB42068E33}" sibTransId="{73149691-ACE6-453E-B559-176B1066C10C}"/>
    <dgm:cxn modelId="{B5EA1422-4000-42B7-81E1-7AEE08A2E70C}" srcId="{8A33A6E9-B4B1-4CBF-95A5-857296CE6DB5}" destId="{510FA58C-C915-4444-B1A5-F94C7A1DE0CB}" srcOrd="2" destOrd="0" parTransId="{F4C8896E-D5FE-42AA-9357-E37833A3CA66}" sibTransId="{F2F16CE9-384E-49B3-BF95-58ED3F85C554}"/>
    <dgm:cxn modelId="{78AAD831-D171-4477-87BA-4F9BE78E4144}" srcId="{8A33A6E9-B4B1-4CBF-95A5-857296CE6DB5}" destId="{CF9314DA-D4FB-40BE-A28F-D4C2746CCD0B}" srcOrd="0" destOrd="0" parTransId="{547F81AF-E624-4CDF-A98E-B40C7FE60E47}" sibTransId="{BF2884D7-FA45-4903-BDB5-5EA16ECBE852}"/>
    <dgm:cxn modelId="{4A52465E-348E-44F6-83FA-687D3238D8C5}" srcId="{8A33A6E9-B4B1-4CBF-95A5-857296CE6DB5}" destId="{DEAF38D4-8955-4B1B-B798-FE4BCB136F9E}" srcOrd="3" destOrd="0" parTransId="{3E9E333A-C0FB-4AF5-8196-056BFD364EFB}" sibTransId="{74C4003A-AF11-4DB7-BFAB-45BD53AE859B}"/>
    <dgm:cxn modelId="{1C968770-DC95-430C-B662-61364B73ABA4}" type="presOf" srcId="{DEAF38D4-8955-4B1B-B798-FE4BCB136F9E}" destId="{5A19DFAC-11A9-449E-B6FB-76087D636055}" srcOrd="0" destOrd="3" presId="urn:microsoft.com/office/officeart/2005/8/layout/vList2"/>
    <dgm:cxn modelId="{A416F775-A7A1-4A0F-B86F-4CC9FA798AA2}" srcId="{AC8D5639-5650-4118-B550-23622D44F81E}" destId="{8A33A6E9-B4B1-4CBF-95A5-857296CE6DB5}" srcOrd="0" destOrd="0" parTransId="{87AD1B3A-348B-49C1-8AA3-AFC096583495}" sibTransId="{877C7311-ED99-40BC-947D-7D99D58C1634}"/>
    <dgm:cxn modelId="{F2E80886-4A38-47E3-A877-22DC363AA6D1}" type="presOf" srcId="{8A33A6E9-B4B1-4CBF-95A5-857296CE6DB5}" destId="{EF1CF9AA-568D-4F5D-B4F2-3C8AAF82AB34}" srcOrd="0" destOrd="0" presId="urn:microsoft.com/office/officeart/2005/8/layout/vList2"/>
    <dgm:cxn modelId="{D8E413A1-EDC1-4B2B-9237-5DAA45A8B1CF}" type="presOf" srcId="{6FAF889B-2F57-4085-BFA1-2126A2225B88}" destId="{5A19DFAC-11A9-449E-B6FB-76087D636055}" srcOrd="0" destOrd="1" presId="urn:microsoft.com/office/officeart/2005/8/layout/vList2"/>
    <dgm:cxn modelId="{91BD5CA3-9A7B-44BA-BD99-17F696C2D562}" srcId="{8A33A6E9-B4B1-4CBF-95A5-857296CE6DB5}" destId="{FEC72E41-1E63-4D61-8701-1AC37B8D46B7}" srcOrd="4" destOrd="0" parTransId="{EBA0F975-8255-49A2-AFAB-E0C8C6239BCC}" sibTransId="{C4A80A3D-883B-4ECB-8593-65071CB29CB4}"/>
    <dgm:cxn modelId="{DD88B4AB-FF4B-4801-A3DD-893FB0AF7F84}" type="presOf" srcId="{510FA58C-C915-4444-B1A5-F94C7A1DE0CB}" destId="{5A19DFAC-11A9-449E-B6FB-76087D636055}" srcOrd="0" destOrd="2" presId="urn:microsoft.com/office/officeart/2005/8/layout/vList2"/>
    <dgm:cxn modelId="{28E081BE-DEBA-4D2F-9358-FF7EA3492D07}" type="presOf" srcId="{CF9314DA-D4FB-40BE-A28F-D4C2746CCD0B}" destId="{5A19DFAC-11A9-449E-B6FB-76087D636055}" srcOrd="0" destOrd="0" presId="urn:microsoft.com/office/officeart/2005/8/layout/vList2"/>
    <dgm:cxn modelId="{DEE9A3DE-3EA0-4AD3-9BBE-1FC3A11DDB10}" type="presOf" srcId="{FEC72E41-1E63-4D61-8701-1AC37B8D46B7}" destId="{5A19DFAC-11A9-449E-B6FB-76087D636055}" srcOrd="0" destOrd="4" presId="urn:microsoft.com/office/officeart/2005/8/layout/vList2"/>
    <dgm:cxn modelId="{2DBDBC4D-A856-4153-B2DF-CB9AC0ACAE62}" type="presParOf" srcId="{17538F36-AC5E-43A2-90C3-3BB0DAF16EF9}" destId="{EF1CF9AA-568D-4F5D-B4F2-3C8AAF82AB34}" srcOrd="0" destOrd="0" presId="urn:microsoft.com/office/officeart/2005/8/layout/vList2"/>
    <dgm:cxn modelId="{C09B0675-DA58-4BC6-AF6F-DC9EB386D09D}" type="presParOf" srcId="{17538F36-AC5E-43A2-90C3-3BB0DAF16EF9}" destId="{5A19DFAC-11A9-449E-B6FB-76087D636055}" srcOrd="1"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422E3D4-EFD1-4FBC-8770-5E7D07ABBDAC}" type="doc">
      <dgm:prSet loTypeId="urn:microsoft.com/office/officeart/2005/8/layout/vList2" loCatId="list" qsTypeId="urn:microsoft.com/office/officeart/2005/8/quickstyle/3d1" qsCatId="3D" csTypeId="urn:microsoft.com/office/officeart/2005/8/colors/accent1_2" csCatId="accent1" phldr="1"/>
      <dgm:spPr/>
      <dgm:t>
        <a:bodyPr/>
        <a:lstStyle/>
        <a:p>
          <a:endParaRPr lang="en-US"/>
        </a:p>
      </dgm:t>
    </dgm:pt>
    <dgm:pt modelId="{42D13D8E-E1E3-409F-9D7A-7F341B7632DE}">
      <dgm:prSet custT="1"/>
      <dgm:spPr/>
      <dgm:t>
        <a:bodyPr/>
        <a:lstStyle/>
        <a:p>
          <a:r>
            <a:rPr lang="en-US" sz="4000" b="1" i="1" dirty="0"/>
            <a:t>1. Suggestion for </a:t>
          </a:r>
          <a:r>
            <a:rPr lang="en-US" sz="4000" b="1" i="1" dirty="0" err="1"/>
            <a:t>BrIcc</a:t>
          </a:r>
          <a:r>
            <a:rPr lang="en-US" sz="4000" b="1" i="1" dirty="0"/>
            <a:t> </a:t>
          </a:r>
          <a:endParaRPr lang="en-US" sz="4000" dirty="0"/>
        </a:p>
      </dgm:t>
    </dgm:pt>
    <dgm:pt modelId="{96477829-D3C3-49E4-B244-418D04CC7ECE}" type="parTrans" cxnId="{E37D2A06-5F39-46AC-BC2F-5BC8D9EBD5C5}">
      <dgm:prSet/>
      <dgm:spPr/>
      <dgm:t>
        <a:bodyPr/>
        <a:lstStyle/>
        <a:p>
          <a:endParaRPr lang="en-US"/>
        </a:p>
      </dgm:t>
    </dgm:pt>
    <dgm:pt modelId="{2FC1F2DD-DBA2-4CC6-B9A5-ED8828791C46}" type="sibTrans" cxnId="{E37D2A06-5F39-46AC-BC2F-5BC8D9EBD5C5}">
      <dgm:prSet/>
      <dgm:spPr/>
      <dgm:t>
        <a:bodyPr/>
        <a:lstStyle/>
        <a:p>
          <a:endParaRPr lang="en-US"/>
        </a:p>
      </dgm:t>
    </dgm:pt>
    <dgm:pt modelId="{1C09D13F-61DF-45B5-A208-76A558A5941D}" type="pres">
      <dgm:prSet presAssocID="{D422E3D4-EFD1-4FBC-8770-5E7D07ABBDAC}" presName="linear" presStyleCnt="0">
        <dgm:presLayoutVars>
          <dgm:animLvl val="lvl"/>
          <dgm:resizeHandles val="exact"/>
        </dgm:presLayoutVars>
      </dgm:prSet>
      <dgm:spPr/>
    </dgm:pt>
    <dgm:pt modelId="{234D4571-60DF-43A3-A157-D2FB52A0BB17}" type="pres">
      <dgm:prSet presAssocID="{42D13D8E-E1E3-409F-9D7A-7F341B7632DE}" presName="parentText" presStyleLbl="node1" presStyleIdx="0" presStyleCnt="1" custLinFactNeighborX="1404" custLinFactNeighborY="1076">
        <dgm:presLayoutVars>
          <dgm:chMax val="0"/>
          <dgm:bulletEnabled val="1"/>
        </dgm:presLayoutVars>
      </dgm:prSet>
      <dgm:spPr/>
    </dgm:pt>
  </dgm:ptLst>
  <dgm:cxnLst>
    <dgm:cxn modelId="{E37D2A06-5F39-46AC-BC2F-5BC8D9EBD5C5}" srcId="{D422E3D4-EFD1-4FBC-8770-5E7D07ABBDAC}" destId="{42D13D8E-E1E3-409F-9D7A-7F341B7632DE}" srcOrd="0" destOrd="0" parTransId="{96477829-D3C3-49E4-B244-418D04CC7ECE}" sibTransId="{2FC1F2DD-DBA2-4CC6-B9A5-ED8828791C46}"/>
    <dgm:cxn modelId="{A94BD25F-05D1-45EE-865B-7967AF0F3A9B}" type="presOf" srcId="{42D13D8E-E1E3-409F-9D7A-7F341B7632DE}" destId="{234D4571-60DF-43A3-A157-D2FB52A0BB17}" srcOrd="0" destOrd="0" presId="urn:microsoft.com/office/officeart/2005/8/layout/vList2"/>
    <dgm:cxn modelId="{FDB48583-B08A-4C57-BDEF-6A5E4F315F1C}" type="presOf" srcId="{D422E3D4-EFD1-4FBC-8770-5E7D07ABBDAC}" destId="{1C09D13F-61DF-45B5-A208-76A558A5941D}" srcOrd="0" destOrd="0" presId="urn:microsoft.com/office/officeart/2005/8/layout/vList2"/>
    <dgm:cxn modelId="{6B5025F8-1355-4344-B5A2-9042A2D3A6C8}" type="presParOf" srcId="{1C09D13F-61DF-45B5-A208-76A558A5941D}" destId="{234D4571-60DF-43A3-A157-D2FB52A0BB17}"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E85647A-C874-46F3-B3D2-83B0C27BC6A5}" type="doc">
      <dgm:prSet loTypeId="urn:microsoft.com/office/officeart/2005/8/layout/vList2" loCatId="list" qsTypeId="urn:microsoft.com/office/officeart/2005/8/quickstyle/3d1" qsCatId="3D" csTypeId="urn:microsoft.com/office/officeart/2005/8/colors/accent1_2" csCatId="accent1" phldr="1"/>
      <dgm:spPr/>
      <dgm:t>
        <a:bodyPr/>
        <a:lstStyle/>
        <a:p>
          <a:endParaRPr lang="en-US"/>
        </a:p>
      </dgm:t>
    </dgm:pt>
    <dgm:pt modelId="{507179D0-15F8-48BD-9A83-91F2D04C053B}">
      <dgm:prSet custT="1"/>
      <dgm:spPr/>
      <dgm:t>
        <a:bodyPr/>
        <a:lstStyle/>
        <a:p>
          <a:r>
            <a:rPr lang="en-US" sz="4000" b="1" i="1" dirty="0"/>
            <a:t>2. </a:t>
          </a:r>
          <a:r>
            <a:rPr lang="en-US" sz="4000" b="1" i="1" dirty="0" err="1"/>
            <a:t>NuDat</a:t>
          </a:r>
          <a:r>
            <a:rPr lang="en-US" sz="4000" b="1" i="1" dirty="0"/>
            <a:t> vs. </a:t>
          </a:r>
          <a:r>
            <a:rPr lang="en-US" sz="4000" b="1" i="1" dirty="0" err="1"/>
            <a:t>ENSDF</a:t>
          </a:r>
          <a:endParaRPr lang="en-US" sz="4000" dirty="0"/>
        </a:p>
      </dgm:t>
    </dgm:pt>
    <dgm:pt modelId="{E602E157-AE03-4162-9247-4E854A1E9070}" type="parTrans" cxnId="{70F06F51-73F9-4D32-B6AC-170C46744C60}">
      <dgm:prSet/>
      <dgm:spPr/>
      <dgm:t>
        <a:bodyPr/>
        <a:lstStyle/>
        <a:p>
          <a:endParaRPr lang="en-US"/>
        </a:p>
      </dgm:t>
    </dgm:pt>
    <dgm:pt modelId="{26701CE1-C883-4B9A-9CBC-CB3A53A28F18}" type="sibTrans" cxnId="{70F06F51-73F9-4D32-B6AC-170C46744C60}">
      <dgm:prSet/>
      <dgm:spPr/>
      <dgm:t>
        <a:bodyPr/>
        <a:lstStyle/>
        <a:p>
          <a:endParaRPr lang="en-US"/>
        </a:p>
      </dgm:t>
    </dgm:pt>
    <dgm:pt modelId="{3C08A514-1E83-4535-B186-6618E5025B85}" type="pres">
      <dgm:prSet presAssocID="{9E85647A-C874-46F3-B3D2-83B0C27BC6A5}" presName="linear" presStyleCnt="0">
        <dgm:presLayoutVars>
          <dgm:animLvl val="lvl"/>
          <dgm:resizeHandles val="exact"/>
        </dgm:presLayoutVars>
      </dgm:prSet>
      <dgm:spPr/>
    </dgm:pt>
    <dgm:pt modelId="{DEDB333F-DB6C-4BED-A78F-89AF1BDDDB5B}" type="pres">
      <dgm:prSet presAssocID="{507179D0-15F8-48BD-9A83-91F2D04C053B}" presName="parentText" presStyleLbl="node1" presStyleIdx="0" presStyleCnt="1">
        <dgm:presLayoutVars>
          <dgm:chMax val="0"/>
          <dgm:bulletEnabled val="1"/>
        </dgm:presLayoutVars>
      </dgm:prSet>
      <dgm:spPr/>
    </dgm:pt>
  </dgm:ptLst>
  <dgm:cxnLst>
    <dgm:cxn modelId="{4D5FE310-8F22-4FAC-993A-975E5223C0C4}" type="presOf" srcId="{9E85647A-C874-46F3-B3D2-83B0C27BC6A5}" destId="{3C08A514-1E83-4535-B186-6618E5025B85}" srcOrd="0" destOrd="0" presId="urn:microsoft.com/office/officeart/2005/8/layout/vList2"/>
    <dgm:cxn modelId="{70F06F51-73F9-4D32-B6AC-170C46744C60}" srcId="{9E85647A-C874-46F3-B3D2-83B0C27BC6A5}" destId="{507179D0-15F8-48BD-9A83-91F2D04C053B}" srcOrd="0" destOrd="0" parTransId="{E602E157-AE03-4162-9247-4E854A1E9070}" sibTransId="{26701CE1-C883-4B9A-9CBC-CB3A53A28F18}"/>
    <dgm:cxn modelId="{4EE36E8D-4211-4F95-BC7D-0062281244B9}" type="presOf" srcId="{507179D0-15F8-48BD-9A83-91F2D04C053B}" destId="{DEDB333F-DB6C-4BED-A78F-89AF1BDDDB5B}" srcOrd="0" destOrd="0" presId="urn:microsoft.com/office/officeart/2005/8/layout/vList2"/>
    <dgm:cxn modelId="{23CE93A8-F202-433B-ACDE-CAA16F9AFF42}" type="presParOf" srcId="{3C08A514-1E83-4535-B186-6618E5025B85}" destId="{DEDB333F-DB6C-4BED-A78F-89AF1BDDDB5B}"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8AA95C4-FF2C-4709-9795-3FA2A969A179}" type="doc">
      <dgm:prSet loTypeId="urn:microsoft.com/office/officeart/2005/8/layout/vList2" loCatId="list" qsTypeId="urn:microsoft.com/office/officeart/2005/8/quickstyle/3d2" qsCatId="3D" csTypeId="urn:microsoft.com/office/officeart/2005/8/colors/accent1_2" csCatId="accent1" phldr="1"/>
      <dgm:spPr/>
      <dgm:t>
        <a:bodyPr/>
        <a:lstStyle/>
        <a:p>
          <a:endParaRPr lang="en-US"/>
        </a:p>
      </dgm:t>
    </dgm:pt>
    <dgm:pt modelId="{D7B25F45-B844-425E-9BAF-6AF31913E5D9}">
      <dgm:prSet custT="1"/>
      <dgm:spPr/>
      <dgm:t>
        <a:bodyPr/>
        <a:lstStyle/>
        <a:p>
          <a:r>
            <a:rPr lang="en-US" sz="4000" b="1" i="1" dirty="0"/>
            <a:t>3. 0 vs. 0.0</a:t>
          </a:r>
          <a:endParaRPr lang="en-US" sz="4000" i="1" dirty="0"/>
        </a:p>
      </dgm:t>
    </dgm:pt>
    <dgm:pt modelId="{294B6D53-97DD-4D0A-B0C6-91DC69FCB380}" type="parTrans" cxnId="{C562E548-42CE-4114-BDE5-3DD895E74AF8}">
      <dgm:prSet/>
      <dgm:spPr/>
      <dgm:t>
        <a:bodyPr/>
        <a:lstStyle/>
        <a:p>
          <a:endParaRPr lang="en-US"/>
        </a:p>
      </dgm:t>
    </dgm:pt>
    <dgm:pt modelId="{A2460724-C645-428C-8ABA-127D3B9ED943}" type="sibTrans" cxnId="{C562E548-42CE-4114-BDE5-3DD895E74AF8}">
      <dgm:prSet/>
      <dgm:spPr/>
      <dgm:t>
        <a:bodyPr/>
        <a:lstStyle/>
        <a:p>
          <a:endParaRPr lang="en-US"/>
        </a:p>
      </dgm:t>
    </dgm:pt>
    <dgm:pt modelId="{86C9AE21-6425-448A-AB99-4170F4750C0D}" type="pres">
      <dgm:prSet presAssocID="{18AA95C4-FF2C-4709-9795-3FA2A969A179}" presName="linear" presStyleCnt="0">
        <dgm:presLayoutVars>
          <dgm:animLvl val="lvl"/>
          <dgm:resizeHandles val="exact"/>
        </dgm:presLayoutVars>
      </dgm:prSet>
      <dgm:spPr/>
    </dgm:pt>
    <dgm:pt modelId="{B5A4667E-F511-4B48-B0CB-78FFCB88B06D}" type="pres">
      <dgm:prSet presAssocID="{D7B25F45-B844-425E-9BAF-6AF31913E5D9}" presName="parentText" presStyleLbl="node1" presStyleIdx="0" presStyleCnt="1">
        <dgm:presLayoutVars>
          <dgm:chMax val="0"/>
          <dgm:bulletEnabled val="1"/>
        </dgm:presLayoutVars>
      </dgm:prSet>
      <dgm:spPr/>
    </dgm:pt>
  </dgm:ptLst>
  <dgm:cxnLst>
    <dgm:cxn modelId="{C562E548-42CE-4114-BDE5-3DD895E74AF8}" srcId="{18AA95C4-FF2C-4709-9795-3FA2A969A179}" destId="{D7B25F45-B844-425E-9BAF-6AF31913E5D9}" srcOrd="0" destOrd="0" parTransId="{294B6D53-97DD-4D0A-B0C6-91DC69FCB380}" sibTransId="{A2460724-C645-428C-8ABA-127D3B9ED943}"/>
    <dgm:cxn modelId="{CEACA6B5-12E3-4C74-8107-6E6F4B163B43}" type="presOf" srcId="{18AA95C4-FF2C-4709-9795-3FA2A969A179}" destId="{86C9AE21-6425-448A-AB99-4170F4750C0D}" srcOrd="0" destOrd="0" presId="urn:microsoft.com/office/officeart/2005/8/layout/vList2"/>
    <dgm:cxn modelId="{7EB7BBE3-67C8-46DD-BB34-038817F5C1DC}" type="presOf" srcId="{D7B25F45-B844-425E-9BAF-6AF31913E5D9}" destId="{B5A4667E-F511-4B48-B0CB-78FFCB88B06D}" srcOrd="0" destOrd="0" presId="urn:microsoft.com/office/officeart/2005/8/layout/vList2"/>
    <dgm:cxn modelId="{57985B66-D8F2-4059-A4C5-57A285BCFAE2}" type="presParOf" srcId="{86C9AE21-6425-448A-AB99-4170F4750C0D}" destId="{B5A4667E-F511-4B48-B0CB-78FFCB88B06D}"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B7A1827-9158-4648-9303-C47D4A24ADB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FAA2136C-D19A-478F-BFBA-D61684085146}">
      <dgm:prSet custT="1"/>
      <dgm:spPr/>
      <dgm:t>
        <a:bodyPr anchor="ctr"/>
        <a:lstStyle/>
        <a:p>
          <a:endParaRPr lang="en-US" sz="1000" b="1" i="1" dirty="0"/>
        </a:p>
        <a:p>
          <a:r>
            <a:rPr lang="en-US" sz="4000" b="1" i="1" dirty="0"/>
            <a:t>4. </a:t>
          </a:r>
          <a:r>
            <a:rPr lang="en-US" sz="4000" b="1" i="1" dirty="0" err="1"/>
            <a:t>ENSDF</a:t>
          </a:r>
          <a:r>
            <a:rPr lang="en-US" sz="4000" b="1" i="1" dirty="0"/>
            <a:t> Analysis and Utility Programs – Version </a:t>
          </a:r>
          <a:br>
            <a:rPr lang="en-US" sz="1000" b="1" dirty="0"/>
          </a:br>
          <a:endParaRPr lang="en-US" sz="1000" dirty="0"/>
        </a:p>
      </dgm:t>
    </dgm:pt>
    <dgm:pt modelId="{37C7A8D8-EDCF-4463-A9CE-0BAE19AC4F14}" type="parTrans" cxnId="{98ABEB98-3C80-4B03-B9B7-6E232D5C15BD}">
      <dgm:prSet/>
      <dgm:spPr/>
      <dgm:t>
        <a:bodyPr/>
        <a:lstStyle/>
        <a:p>
          <a:endParaRPr lang="en-US"/>
        </a:p>
      </dgm:t>
    </dgm:pt>
    <dgm:pt modelId="{0F9D80F8-9E6B-4E76-858A-4C3252ADFF6E}" type="sibTrans" cxnId="{98ABEB98-3C80-4B03-B9B7-6E232D5C15BD}">
      <dgm:prSet/>
      <dgm:spPr/>
      <dgm:t>
        <a:bodyPr/>
        <a:lstStyle/>
        <a:p>
          <a:endParaRPr lang="en-US"/>
        </a:p>
      </dgm:t>
    </dgm:pt>
    <dgm:pt modelId="{47907072-E78A-44B5-9528-8976752D14F2}" type="pres">
      <dgm:prSet presAssocID="{2B7A1827-9158-4648-9303-C47D4A24ADB1}" presName="linear" presStyleCnt="0">
        <dgm:presLayoutVars>
          <dgm:animLvl val="lvl"/>
          <dgm:resizeHandles val="exact"/>
        </dgm:presLayoutVars>
      </dgm:prSet>
      <dgm:spPr/>
    </dgm:pt>
    <dgm:pt modelId="{0D56B9EB-2CC2-438E-8C03-6AEAA2454C25}" type="pres">
      <dgm:prSet presAssocID="{FAA2136C-D19A-478F-BFBA-D61684085146}" presName="parentText" presStyleLbl="node1" presStyleIdx="0" presStyleCnt="1" custScaleY="161870" custLinFactNeighborY="-44753">
        <dgm:presLayoutVars>
          <dgm:chMax val="0"/>
          <dgm:bulletEnabled val="1"/>
        </dgm:presLayoutVars>
      </dgm:prSet>
      <dgm:spPr/>
    </dgm:pt>
  </dgm:ptLst>
  <dgm:cxnLst>
    <dgm:cxn modelId="{78D35283-C428-42DE-B77A-88D9750AAF11}" type="presOf" srcId="{FAA2136C-D19A-478F-BFBA-D61684085146}" destId="{0D56B9EB-2CC2-438E-8C03-6AEAA2454C25}" srcOrd="0" destOrd="0" presId="urn:microsoft.com/office/officeart/2005/8/layout/vList2"/>
    <dgm:cxn modelId="{450E5589-5C02-4828-B33B-778F99C4474E}" type="presOf" srcId="{2B7A1827-9158-4648-9303-C47D4A24ADB1}" destId="{47907072-E78A-44B5-9528-8976752D14F2}" srcOrd="0" destOrd="0" presId="urn:microsoft.com/office/officeart/2005/8/layout/vList2"/>
    <dgm:cxn modelId="{98ABEB98-3C80-4B03-B9B7-6E232D5C15BD}" srcId="{2B7A1827-9158-4648-9303-C47D4A24ADB1}" destId="{FAA2136C-D19A-478F-BFBA-D61684085146}" srcOrd="0" destOrd="0" parTransId="{37C7A8D8-EDCF-4463-A9CE-0BAE19AC4F14}" sibTransId="{0F9D80F8-9E6B-4E76-858A-4C3252ADFF6E}"/>
    <dgm:cxn modelId="{84259161-1C8A-407C-B56C-5D4B95411369}" type="presParOf" srcId="{47907072-E78A-44B5-9528-8976752D14F2}" destId="{0D56B9EB-2CC2-438E-8C03-6AEAA2454C25}"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9D8E424-4159-4327-92F6-E19045F6AE6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8D3B7C7D-B146-499C-AF30-49B8E375BB5E}">
      <dgm:prSet custT="1"/>
      <dgm:spPr/>
      <dgm:t>
        <a:bodyPr/>
        <a:lstStyle/>
        <a:p>
          <a:r>
            <a:rPr lang="en-US" sz="4000" b="1" i="1" dirty="0"/>
            <a:t>5.</a:t>
          </a:r>
          <a:r>
            <a:rPr lang="en-US" sz="3000" b="1" i="1" dirty="0"/>
            <a:t> </a:t>
          </a:r>
          <a:r>
            <a:rPr lang="en-US" sz="4000" b="1" i="1" dirty="0"/>
            <a:t>Keeping track of Analysis and Utility Programs </a:t>
          </a:r>
          <a:endParaRPr lang="en-US" sz="4000" dirty="0"/>
        </a:p>
      </dgm:t>
    </dgm:pt>
    <dgm:pt modelId="{B825DB73-91EF-4C7E-95D3-3C2AF6D24710}" type="parTrans" cxnId="{167675D8-2826-47C4-8518-8D2B3BF371E2}">
      <dgm:prSet/>
      <dgm:spPr/>
      <dgm:t>
        <a:bodyPr/>
        <a:lstStyle/>
        <a:p>
          <a:endParaRPr lang="en-US"/>
        </a:p>
      </dgm:t>
    </dgm:pt>
    <dgm:pt modelId="{2914C760-569D-4CEC-B2C9-39C5B0E2FD42}" type="sibTrans" cxnId="{167675D8-2826-47C4-8518-8D2B3BF371E2}">
      <dgm:prSet/>
      <dgm:spPr/>
      <dgm:t>
        <a:bodyPr/>
        <a:lstStyle/>
        <a:p>
          <a:endParaRPr lang="en-US"/>
        </a:p>
      </dgm:t>
    </dgm:pt>
    <dgm:pt modelId="{BC1CA10F-6A17-4564-871B-02ECE6E2EBAA}" type="pres">
      <dgm:prSet presAssocID="{D9D8E424-4159-4327-92F6-E19045F6AE67}" presName="linear" presStyleCnt="0">
        <dgm:presLayoutVars>
          <dgm:animLvl val="lvl"/>
          <dgm:resizeHandles val="exact"/>
        </dgm:presLayoutVars>
      </dgm:prSet>
      <dgm:spPr/>
    </dgm:pt>
    <dgm:pt modelId="{DD7F4694-C6A8-4D81-A654-C2E809B6BB82}" type="pres">
      <dgm:prSet presAssocID="{8D3B7C7D-B146-499C-AF30-49B8E375BB5E}" presName="parentText" presStyleLbl="node1" presStyleIdx="0" presStyleCnt="1" custScaleY="82034" custLinFactNeighborY="66269">
        <dgm:presLayoutVars>
          <dgm:chMax val="0"/>
          <dgm:bulletEnabled val="1"/>
        </dgm:presLayoutVars>
      </dgm:prSet>
      <dgm:spPr/>
    </dgm:pt>
  </dgm:ptLst>
  <dgm:cxnLst>
    <dgm:cxn modelId="{6FE6F775-35F3-48B1-8F65-EE100B5D9314}" type="presOf" srcId="{8D3B7C7D-B146-499C-AF30-49B8E375BB5E}" destId="{DD7F4694-C6A8-4D81-A654-C2E809B6BB82}" srcOrd="0" destOrd="0" presId="urn:microsoft.com/office/officeart/2005/8/layout/vList2"/>
    <dgm:cxn modelId="{9DB5CF7D-C8D7-4CC3-A6D2-80B865D4C9C1}" type="presOf" srcId="{D9D8E424-4159-4327-92F6-E19045F6AE67}" destId="{BC1CA10F-6A17-4564-871B-02ECE6E2EBAA}" srcOrd="0" destOrd="0" presId="urn:microsoft.com/office/officeart/2005/8/layout/vList2"/>
    <dgm:cxn modelId="{167675D8-2826-47C4-8518-8D2B3BF371E2}" srcId="{D9D8E424-4159-4327-92F6-E19045F6AE67}" destId="{8D3B7C7D-B146-499C-AF30-49B8E375BB5E}" srcOrd="0" destOrd="0" parTransId="{B825DB73-91EF-4C7E-95D3-3C2AF6D24710}" sibTransId="{2914C760-569D-4CEC-B2C9-39C5B0E2FD42}"/>
    <dgm:cxn modelId="{015AF93B-1E63-449D-BD91-695006E6810A}" type="presParOf" srcId="{BC1CA10F-6A17-4564-871B-02ECE6E2EBAA}" destId="{DD7F4694-C6A8-4D81-A654-C2E809B6BB82}"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5BECAE-F260-4BC9-A20B-147A8E501DAB}">
      <dsp:nvSpPr>
        <dsp:cNvPr id="0" name=""/>
        <dsp:cNvSpPr/>
      </dsp:nvSpPr>
      <dsp:spPr>
        <a:xfrm>
          <a:off x="0" y="11545"/>
          <a:ext cx="10515600" cy="983384"/>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l" defTabSz="1822450">
            <a:lnSpc>
              <a:spcPct val="90000"/>
            </a:lnSpc>
            <a:spcBef>
              <a:spcPct val="0"/>
            </a:spcBef>
            <a:spcAft>
              <a:spcPct val="35000"/>
            </a:spcAft>
            <a:buNone/>
          </a:pPr>
          <a:r>
            <a:rPr lang="en-US" sz="4100" b="1" i="1" kern="1200" dirty="0"/>
            <a:t>Miscellanea of an </a:t>
          </a:r>
          <a:r>
            <a:rPr lang="en-US" sz="4100" b="1" i="1" kern="1200" dirty="0" err="1"/>
            <a:t>ENSDF</a:t>
          </a:r>
          <a:r>
            <a:rPr lang="en-US" sz="4100" b="1" i="1" kern="1200" dirty="0"/>
            <a:t> evaluator</a:t>
          </a:r>
          <a:endParaRPr lang="en-US" sz="4100" kern="1200" dirty="0"/>
        </a:p>
      </dsp:txBody>
      <dsp:txXfrm>
        <a:off x="48005" y="59550"/>
        <a:ext cx="10419590" cy="88737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1CF9AA-568D-4F5D-B4F2-3C8AAF82AB34}">
      <dsp:nvSpPr>
        <dsp:cNvPr id="0" name=""/>
        <dsp:cNvSpPr/>
      </dsp:nvSpPr>
      <dsp:spPr>
        <a:xfrm>
          <a:off x="0" y="89090"/>
          <a:ext cx="10515600" cy="23376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just" defTabSz="1200150">
            <a:lnSpc>
              <a:spcPct val="90000"/>
            </a:lnSpc>
            <a:spcBef>
              <a:spcPct val="0"/>
            </a:spcBef>
            <a:spcAft>
              <a:spcPct val="35000"/>
            </a:spcAft>
            <a:buNone/>
          </a:pPr>
          <a:r>
            <a:rPr lang="en-US" sz="2700" b="1" kern="1200" dirty="0">
              <a:latin typeface="Amasis MT Pro Medium" panose="02040604050005020304" pitchFamily="18" charset="0"/>
            </a:rPr>
            <a:t>There are numerous evaluation problems that need attention in every day evaluators’ life. Some of them are more important while some are not so much, which means that some may trigger the policy level and some maybe not. </a:t>
          </a:r>
          <a:r>
            <a:rPr lang="en-US" sz="2700" b="1" i="1" kern="1200" dirty="0">
              <a:solidFill>
                <a:srgbClr val="FFFF00"/>
              </a:solidFill>
              <a:latin typeface="Amasis MT Pro Medium" panose="02040604050005020304" pitchFamily="18" charset="0"/>
            </a:rPr>
            <a:t>However good governance needs good policies</a:t>
          </a:r>
          <a:r>
            <a:rPr lang="en-US" sz="2700" b="1" kern="1200" dirty="0">
              <a:latin typeface="Amasis MT Pro Medium" panose="02040604050005020304" pitchFamily="18" charset="0"/>
            </a:rPr>
            <a:t>. Here we present some of these:</a:t>
          </a:r>
          <a:endParaRPr lang="en-US" sz="2700" kern="1200" dirty="0">
            <a:latin typeface="Amasis MT Pro Medium" panose="02040604050005020304" pitchFamily="18" charset="0"/>
          </a:endParaRPr>
        </a:p>
      </dsp:txBody>
      <dsp:txXfrm>
        <a:off x="114115" y="203205"/>
        <a:ext cx="10287370" cy="2109430"/>
      </dsp:txXfrm>
    </dsp:sp>
    <dsp:sp modelId="{5A19DFAC-11A9-449E-B6FB-76087D636055}">
      <dsp:nvSpPr>
        <dsp:cNvPr id="0" name=""/>
        <dsp:cNvSpPr/>
      </dsp:nvSpPr>
      <dsp:spPr>
        <a:xfrm>
          <a:off x="0" y="2426750"/>
          <a:ext cx="10515600" cy="26737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0480" rIns="170688" bIns="30480" numCol="1" spcCol="1270" anchor="t" anchorCtr="0">
          <a:noAutofit/>
        </a:bodyPr>
        <a:lstStyle/>
        <a:p>
          <a:pPr marL="228600" lvl="1" indent="-228600" algn="l" defTabSz="1066800">
            <a:lnSpc>
              <a:spcPct val="90000"/>
            </a:lnSpc>
            <a:spcBef>
              <a:spcPct val="0"/>
            </a:spcBef>
            <a:spcAft>
              <a:spcPct val="20000"/>
            </a:spcAft>
            <a:buChar char="•"/>
          </a:pPr>
          <a:r>
            <a:rPr lang="en-US" sz="2400" b="1" i="1" kern="1200" dirty="0">
              <a:solidFill>
                <a:srgbClr val="00B050"/>
              </a:solidFill>
              <a:latin typeface="Amasis MT Pro Medium" panose="020B0604020202020204" pitchFamily="18" charset="0"/>
              <a:cs typeface="Times New Roman" panose="02020603050405020304" pitchFamily="18" charset="0"/>
            </a:rPr>
            <a:t>A Suggestion for </a:t>
          </a:r>
          <a:r>
            <a:rPr lang="en-US" sz="2400" b="1" i="1" kern="1200" dirty="0" err="1">
              <a:solidFill>
                <a:srgbClr val="00B050"/>
              </a:solidFill>
              <a:latin typeface="Amasis MT Pro Medium" panose="020B0604020202020204" pitchFamily="18" charset="0"/>
              <a:cs typeface="Times New Roman" panose="02020603050405020304" pitchFamily="18" charset="0"/>
            </a:rPr>
            <a:t>BrIcc</a:t>
          </a:r>
          <a:endParaRPr lang="en-US" sz="2400" i="1" kern="1200" dirty="0">
            <a:solidFill>
              <a:srgbClr val="00B050"/>
            </a:solidFill>
            <a:latin typeface="Amasis MT Pro Medium" panose="020B0604020202020204" pitchFamily="18" charset="0"/>
            <a:cs typeface="Times New Roman" panose="02020603050405020304" pitchFamily="18" charset="0"/>
          </a:endParaRPr>
        </a:p>
        <a:p>
          <a:pPr marL="228600" lvl="1" indent="-228600" algn="l" defTabSz="1066800">
            <a:lnSpc>
              <a:spcPct val="90000"/>
            </a:lnSpc>
            <a:spcBef>
              <a:spcPct val="0"/>
            </a:spcBef>
            <a:spcAft>
              <a:spcPct val="20000"/>
            </a:spcAft>
            <a:buChar char="•"/>
          </a:pPr>
          <a:r>
            <a:rPr lang="en-US" sz="2400" b="1" i="1" kern="1200" dirty="0" err="1">
              <a:solidFill>
                <a:srgbClr val="00B050"/>
              </a:solidFill>
              <a:latin typeface="Amasis MT Pro Medium" panose="020B0604020202020204" pitchFamily="18" charset="0"/>
              <a:cs typeface="Times New Roman" panose="02020603050405020304" pitchFamily="18" charset="0"/>
            </a:rPr>
            <a:t>NuDat</a:t>
          </a:r>
          <a:r>
            <a:rPr lang="en-US" sz="2400" b="1" i="1" kern="1200" dirty="0">
              <a:solidFill>
                <a:srgbClr val="00B050"/>
              </a:solidFill>
              <a:latin typeface="Amasis MT Pro Medium" panose="020B0604020202020204" pitchFamily="18" charset="0"/>
              <a:cs typeface="Times New Roman" panose="02020603050405020304" pitchFamily="18" charset="0"/>
            </a:rPr>
            <a:t> </a:t>
          </a:r>
          <a:r>
            <a:rPr lang="en-US" sz="2400" b="1" i="1" kern="1200" dirty="0" err="1">
              <a:solidFill>
                <a:srgbClr val="00B050"/>
              </a:solidFill>
              <a:latin typeface="Amasis MT Pro Medium" panose="020B0604020202020204" pitchFamily="18" charset="0"/>
              <a:cs typeface="Times New Roman" panose="02020603050405020304" pitchFamily="18" charset="0"/>
            </a:rPr>
            <a:t>v.s</a:t>
          </a:r>
          <a:r>
            <a:rPr lang="en-US" sz="2400" b="1" i="1" kern="1200" dirty="0">
              <a:solidFill>
                <a:srgbClr val="00B050"/>
              </a:solidFill>
              <a:latin typeface="Amasis MT Pro Medium" panose="020B0604020202020204" pitchFamily="18" charset="0"/>
              <a:cs typeface="Times New Roman" panose="02020603050405020304" pitchFamily="18" charset="0"/>
            </a:rPr>
            <a:t> </a:t>
          </a:r>
          <a:r>
            <a:rPr lang="en-US" sz="2400" b="1" i="1" kern="1200" dirty="0" err="1">
              <a:solidFill>
                <a:srgbClr val="00B050"/>
              </a:solidFill>
              <a:latin typeface="Amasis MT Pro Medium" panose="020B0604020202020204" pitchFamily="18" charset="0"/>
              <a:cs typeface="Times New Roman" panose="02020603050405020304" pitchFamily="18" charset="0"/>
            </a:rPr>
            <a:t>ENSDF</a:t>
          </a:r>
          <a:endParaRPr lang="en-US" sz="2400" i="1" kern="1200" dirty="0">
            <a:solidFill>
              <a:srgbClr val="00B050"/>
            </a:solidFill>
            <a:latin typeface="Amasis MT Pro Medium" panose="020B0604020202020204" pitchFamily="18" charset="0"/>
            <a:cs typeface="Times New Roman" panose="02020603050405020304" pitchFamily="18" charset="0"/>
          </a:endParaRPr>
        </a:p>
        <a:p>
          <a:pPr marL="228600" lvl="1" indent="-228600" algn="l" defTabSz="1066800">
            <a:lnSpc>
              <a:spcPct val="90000"/>
            </a:lnSpc>
            <a:spcBef>
              <a:spcPct val="0"/>
            </a:spcBef>
            <a:spcAft>
              <a:spcPct val="20000"/>
            </a:spcAft>
            <a:buChar char="•"/>
          </a:pPr>
          <a:r>
            <a:rPr lang="en-US" sz="2400" b="1" i="1" kern="1200" dirty="0">
              <a:solidFill>
                <a:srgbClr val="00B050"/>
              </a:solidFill>
              <a:latin typeface="Amasis MT Pro Medium" panose="020B0604020202020204" pitchFamily="18" charset="0"/>
              <a:cs typeface="Times New Roman" panose="02020603050405020304" pitchFamily="18" charset="0"/>
            </a:rPr>
            <a:t>0 vs. 0.0</a:t>
          </a:r>
        </a:p>
        <a:p>
          <a:pPr marL="228600" lvl="1" indent="-228600" algn="l" defTabSz="1066800">
            <a:lnSpc>
              <a:spcPct val="90000"/>
            </a:lnSpc>
            <a:spcBef>
              <a:spcPct val="0"/>
            </a:spcBef>
            <a:spcAft>
              <a:spcPct val="20000"/>
            </a:spcAft>
            <a:buChar char="•"/>
          </a:pPr>
          <a:r>
            <a:rPr lang="en-US" sz="2400" b="1" i="1" kern="1200" dirty="0" err="1">
              <a:solidFill>
                <a:srgbClr val="00B050"/>
              </a:solidFill>
              <a:latin typeface="Amasis MT Pro Medium" panose="020B0604020202020204" pitchFamily="18" charset="0"/>
              <a:cs typeface="Times New Roman" panose="02020603050405020304" pitchFamily="18" charset="0"/>
            </a:rPr>
            <a:t>ENSDF</a:t>
          </a:r>
          <a:r>
            <a:rPr lang="en-US" sz="2400" b="1" i="1" kern="1200" dirty="0">
              <a:solidFill>
                <a:srgbClr val="00B050"/>
              </a:solidFill>
              <a:latin typeface="Amasis MT Pro Medium" panose="020B0604020202020204" pitchFamily="18" charset="0"/>
              <a:cs typeface="Times New Roman" panose="02020603050405020304" pitchFamily="18" charset="0"/>
            </a:rPr>
            <a:t> Analysis and Utility Programs – Version</a:t>
          </a:r>
          <a:endParaRPr lang="en-US" sz="2400" i="1" kern="1200" dirty="0">
            <a:solidFill>
              <a:srgbClr val="00B050"/>
            </a:solidFill>
            <a:latin typeface="Amasis MT Pro Medium" panose="020B0604020202020204" pitchFamily="18" charset="0"/>
            <a:cs typeface="Times New Roman" panose="02020603050405020304" pitchFamily="18" charset="0"/>
          </a:endParaRPr>
        </a:p>
        <a:p>
          <a:pPr marL="228600" lvl="1" indent="-228600" algn="l" defTabSz="1066800">
            <a:lnSpc>
              <a:spcPct val="90000"/>
            </a:lnSpc>
            <a:spcBef>
              <a:spcPct val="0"/>
            </a:spcBef>
            <a:spcAft>
              <a:spcPct val="20000"/>
            </a:spcAft>
            <a:buChar char="•"/>
          </a:pPr>
          <a:r>
            <a:rPr lang="en-US" sz="2400" b="1" i="1" kern="1200" dirty="0">
              <a:solidFill>
                <a:srgbClr val="00B050"/>
              </a:solidFill>
            </a:rPr>
            <a:t>Keeping track of Analysis and Utility Programs </a:t>
          </a:r>
          <a:endParaRPr lang="en-US" sz="2400" b="1" i="1" kern="1200" dirty="0">
            <a:solidFill>
              <a:srgbClr val="00B050"/>
            </a:solidFill>
            <a:latin typeface="Amasis MT Pro Medium" panose="020B0604020202020204" pitchFamily="18" charset="0"/>
            <a:cs typeface="Times New Roman" panose="02020603050405020304" pitchFamily="18" charset="0"/>
          </a:endParaRPr>
        </a:p>
      </dsp:txBody>
      <dsp:txXfrm>
        <a:off x="0" y="2426750"/>
        <a:ext cx="10515600" cy="267377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4D4571-60DF-43A3-A157-D2FB52A0BB17}">
      <dsp:nvSpPr>
        <dsp:cNvPr id="0" name=""/>
        <dsp:cNvSpPr/>
      </dsp:nvSpPr>
      <dsp:spPr>
        <a:xfrm>
          <a:off x="0" y="758"/>
          <a:ext cx="9144000" cy="745783"/>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en-US" sz="4000" b="1" i="1" kern="1200" dirty="0"/>
            <a:t>1. Suggestion for </a:t>
          </a:r>
          <a:r>
            <a:rPr lang="en-US" sz="4000" b="1" i="1" kern="1200" dirty="0" err="1"/>
            <a:t>BrIcc</a:t>
          </a:r>
          <a:r>
            <a:rPr lang="en-US" sz="4000" b="1" i="1" kern="1200" dirty="0"/>
            <a:t> </a:t>
          </a:r>
          <a:endParaRPr lang="en-US" sz="4000" kern="1200" dirty="0"/>
        </a:p>
      </dsp:txBody>
      <dsp:txXfrm>
        <a:off x="36406" y="37164"/>
        <a:ext cx="9071188" cy="67297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DB333F-DB6C-4BED-A78F-89AF1BDDDB5B}">
      <dsp:nvSpPr>
        <dsp:cNvPr id="0" name=""/>
        <dsp:cNvSpPr/>
      </dsp:nvSpPr>
      <dsp:spPr>
        <a:xfrm>
          <a:off x="0" y="305"/>
          <a:ext cx="10515600" cy="735477"/>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en-US" sz="4000" b="1" i="1" kern="1200" dirty="0"/>
            <a:t>2. </a:t>
          </a:r>
          <a:r>
            <a:rPr lang="en-US" sz="4000" b="1" i="1" kern="1200" dirty="0" err="1"/>
            <a:t>NuDat</a:t>
          </a:r>
          <a:r>
            <a:rPr lang="en-US" sz="4000" b="1" i="1" kern="1200" dirty="0"/>
            <a:t> vs. </a:t>
          </a:r>
          <a:r>
            <a:rPr lang="en-US" sz="4000" b="1" i="1" kern="1200" dirty="0" err="1"/>
            <a:t>ENSDF</a:t>
          </a:r>
          <a:endParaRPr lang="en-US" sz="4000" kern="1200" dirty="0"/>
        </a:p>
      </dsp:txBody>
      <dsp:txXfrm>
        <a:off x="35903" y="36208"/>
        <a:ext cx="10443794" cy="66367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A4667E-F511-4B48-B0CB-78FFCB88B06D}">
      <dsp:nvSpPr>
        <dsp:cNvPr id="0" name=""/>
        <dsp:cNvSpPr/>
      </dsp:nvSpPr>
      <dsp:spPr>
        <a:xfrm>
          <a:off x="0" y="107"/>
          <a:ext cx="10515600" cy="850717"/>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en-US" sz="4000" b="1" i="1" kern="1200" dirty="0"/>
            <a:t>3. 0 vs. 0.0</a:t>
          </a:r>
          <a:endParaRPr lang="en-US" sz="4000" i="1" kern="1200" dirty="0"/>
        </a:p>
      </dsp:txBody>
      <dsp:txXfrm>
        <a:off x="41529" y="41636"/>
        <a:ext cx="10432542" cy="76765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56B9EB-2CC2-438E-8C03-6AEAA2454C25}">
      <dsp:nvSpPr>
        <dsp:cNvPr id="0" name=""/>
        <dsp:cNvSpPr/>
      </dsp:nvSpPr>
      <dsp:spPr>
        <a:xfrm>
          <a:off x="0" y="13797"/>
          <a:ext cx="10760242" cy="56760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endParaRPr lang="en-US" sz="1000" b="1" i="1" kern="1200" dirty="0"/>
        </a:p>
        <a:p>
          <a:pPr marL="0" lvl="0" indent="0" algn="l" defTabSz="444500">
            <a:lnSpc>
              <a:spcPct val="90000"/>
            </a:lnSpc>
            <a:spcBef>
              <a:spcPct val="0"/>
            </a:spcBef>
            <a:spcAft>
              <a:spcPct val="35000"/>
            </a:spcAft>
            <a:buNone/>
          </a:pPr>
          <a:r>
            <a:rPr lang="en-US" sz="4000" b="1" i="1" kern="1200" dirty="0"/>
            <a:t>4. </a:t>
          </a:r>
          <a:r>
            <a:rPr lang="en-US" sz="4000" b="1" i="1" kern="1200" dirty="0" err="1"/>
            <a:t>ENSDF</a:t>
          </a:r>
          <a:r>
            <a:rPr lang="en-US" sz="4000" b="1" i="1" kern="1200" dirty="0"/>
            <a:t> Analysis and Utility Programs – Version </a:t>
          </a:r>
          <a:br>
            <a:rPr lang="en-US" sz="1000" b="1" kern="1200" dirty="0"/>
          </a:br>
          <a:endParaRPr lang="en-US" sz="1000" kern="1200" dirty="0"/>
        </a:p>
      </dsp:txBody>
      <dsp:txXfrm>
        <a:off x="27708" y="41505"/>
        <a:ext cx="10704826" cy="51219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7F4694-C6A8-4D81-A654-C2E809B6BB82}">
      <dsp:nvSpPr>
        <dsp:cNvPr id="0" name=""/>
        <dsp:cNvSpPr/>
      </dsp:nvSpPr>
      <dsp:spPr>
        <a:xfrm>
          <a:off x="0" y="43796"/>
          <a:ext cx="11348286" cy="73424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en-US" sz="4000" b="1" i="1" kern="1200" dirty="0"/>
            <a:t>5.</a:t>
          </a:r>
          <a:r>
            <a:rPr lang="en-US" sz="3000" b="1" i="1" kern="1200" dirty="0"/>
            <a:t> </a:t>
          </a:r>
          <a:r>
            <a:rPr lang="en-US" sz="4000" b="1" i="1" kern="1200" dirty="0"/>
            <a:t>Keeping track of Analysis and Utility Programs </a:t>
          </a:r>
          <a:endParaRPr lang="en-US" sz="4000" kern="1200" dirty="0"/>
        </a:p>
      </dsp:txBody>
      <dsp:txXfrm>
        <a:off x="35843" y="79639"/>
        <a:ext cx="11276600" cy="66255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4D502C-842C-4044-BFD9-958C6E013E79}" type="datetimeFigureOut">
              <a:rPr lang="en-US" smtClean="0"/>
              <a:t>4/4/2022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AF4EC7-40D6-4D39-9CDE-76665ADB4C88}" type="slidenum">
              <a:rPr lang="en-US" smtClean="0"/>
              <a:t>‹#›</a:t>
            </a:fld>
            <a:endParaRPr lang="en-US"/>
          </a:p>
        </p:txBody>
      </p:sp>
    </p:spTree>
    <p:extLst>
      <p:ext uri="{BB962C8B-B14F-4D97-AF65-F5344CB8AC3E}">
        <p14:creationId xmlns:p14="http://schemas.microsoft.com/office/powerpoint/2010/main" val="10719359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9AF4EC7-40D6-4D39-9CDE-76665ADB4C88}" type="slidenum">
              <a:rPr lang="en-US" smtClean="0"/>
              <a:t>4</a:t>
            </a:fld>
            <a:endParaRPr lang="en-US"/>
          </a:p>
        </p:txBody>
      </p:sp>
    </p:spTree>
    <p:extLst>
      <p:ext uri="{BB962C8B-B14F-4D97-AF65-F5344CB8AC3E}">
        <p14:creationId xmlns:p14="http://schemas.microsoft.com/office/powerpoint/2010/main" val="42232424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pPr>
            <a:endParaRPr lang="en-US" dirty="0"/>
          </a:p>
        </p:txBody>
      </p:sp>
      <p:sp>
        <p:nvSpPr>
          <p:cNvPr id="4" name="Slide Number Placeholder 3"/>
          <p:cNvSpPr>
            <a:spLocks noGrp="1"/>
          </p:cNvSpPr>
          <p:nvPr>
            <p:ph type="sldNum" sz="quarter" idx="5"/>
          </p:nvPr>
        </p:nvSpPr>
        <p:spPr/>
        <p:txBody>
          <a:bodyPr/>
          <a:lstStyle/>
          <a:p>
            <a:fld id="{B9AF4EC7-40D6-4D39-9CDE-76665ADB4C88}" type="slidenum">
              <a:rPr lang="en-US" smtClean="0"/>
              <a:t>5</a:t>
            </a:fld>
            <a:endParaRPr lang="en-US"/>
          </a:p>
        </p:txBody>
      </p:sp>
    </p:spTree>
    <p:extLst>
      <p:ext uri="{BB962C8B-B14F-4D97-AF65-F5344CB8AC3E}">
        <p14:creationId xmlns:p14="http://schemas.microsoft.com/office/powerpoint/2010/main" val="41529942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9AF4EC7-40D6-4D39-9CDE-76665ADB4C88}" type="slidenum">
              <a:rPr lang="en-US" smtClean="0"/>
              <a:t>7</a:t>
            </a:fld>
            <a:endParaRPr lang="en-US"/>
          </a:p>
        </p:txBody>
      </p:sp>
    </p:spTree>
    <p:extLst>
      <p:ext uri="{BB962C8B-B14F-4D97-AF65-F5344CB8AC3E}">
        <p14:creationId xmlns:p14="http://schemas.microsoft.com/office/powerpoint/2010/main" val="16848042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6DEE3-6BB1-4CAC-AD7E-AB058D84C7B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3140430-C981-495A-8721-45F4473615F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9F0A50B-DA2B-41A3-AAD8-CE882FDC7D90}"/>
              </a:ext>
            </a:extLst>
          </p:cNvPr>
          <p:cNvSpPr>
            <a:spLocks noGrp="1"/>
          </p:cNvSpPr>
          <p:nvPr>
            <p:ph type="dt" sz="half" idx="10"/>
          </p:nvPr>
        </p:nvSpPr>
        <p:spPr/>
        <p:txBody>
          <a:bodyPr/>
          <a:lstStyle/>
          <a:p>
            <a:fld id="{8D700251-9E1C-4315-B279-A25882BD5FAF}" type="datetimeFigureOut">
              <a:rPr lang="en-US" smtClean="0"/>
              <a:t>4/4/2022</a:t>
            </a:fld>
            <a:endParaRPr lang="en-US"/>
          </a:p>
        </p:txBody>
      </p:sp>
      <p:sp>
        <p:nvSpPr>
          <p:cNvPr id="5" name="Footer Placeholder 4">
            <a:extLst>
              <a:ext uri="{FF2B5EF4-FFF2-40B4-BE49-F238E27FC236}">
                <a16:creationId xmlns:a16="http://schemas.microsoft.com/office/drawing/2014/main" id="{F0A68885-3F60-4A25-99C8-E115D8A617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C02A48-11A0-487B-A8F7-28321AF9310B}"/>
              </a:ext>
            </a:extLst>
          </p:cNvPr>
          <p:cNvSpPr>
            <a:spLocks noGrp="1"/>
          </p:cNvSpPr>
          <p:nvPr>
            <p:ph type="sldNum" sz="quarter" idx="12"/>
          </p:nvPr>
        </p:nvSpPr>
        <p:spPr/>
        <p:txBody>
          <a:bodyPr/>
          <a:lstStyle/>
          <a:p>
            <a:fld id="{FB528240-4568-4EC9-BBB4-5E9AD2C49F19}" type="slidenum">
              <a:rPr lang="en-US" smtClean="0"/>
              <a:t>‹#›</a:t>
            </a:fld>
            <a:endParaRPr lang="en-US"/>
          </a:p>
        </p:txBody>
      </p:sp>
    </p:spTree>
    <p:extLst>
      <p:ext uri="{BB962C8B-B14F-4D97-AF65-F5344CB8AC3E}">
        <p14:creationId xmlns:p14="http://schemas.microsoft.com/office/powerpoint/2010/main" val="27686869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8BC74-EADD-4059-919D-99458016F80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AD6BA4C-4932-47E3-91F1-66622A69A17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C83245-CF40-40E8-B661-6AF82EF95704}"/>
              </a:ext>
            </a:extLst>
          </p:cNvPr>
          <p:cNvSpPr>
            <a:spLocks noGrp="1"/>
          </p:cNvSpPr>
          <p:nvPr>
            <p:ph type="dt" sz="half" idx="10"/>
          </p:nvPr>
        </p:nvSpPr>
        <p:spPr/>
        <p:txBody>
          <a:bodyPr/>
          <a:lstStyle/>
          <a:p>
            <a:fld id="{8D700251-9E1C-4315-B279-A25882BD5FAF}" type="datetimeFigureOut">
              <a:rPr lang="en-US" smtClean="0"/>
              <a:t>4/4/2022</a:t>
            </a:fld>
            <a:endParaRPr lang="en-US"/>
          </a:p>
        </p:txBody>
      </p:sp>
      <p:sp>
        <p:nvSpPr>
          <p:cNvPr id="5" name="Footer Placeholder 4">
            <a:extLst>
              <a:ext uri="{FF2B5EF4-FFF2-40B4-BE49-F238E27FC236}">
                <a16:creationId xmlns:a16="http://schemas.microsoft.com/office/drawing/2014/main" id="{53C14668-674C-4EC6-B8D2-BD87132D3A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72A538-E101-4F40-8879-CA60CA7C92C0}"/>
              </a:ext>
            </a:extLst>
          </p:cNvPr>
          <p:cNvSpPr>
            <a:spLocks noGrp="1"/>
          </p:cNvSpPr>
          <p:nvPr>
            <p:ph type="sldNum" sz="quarter" idx="12"/>
          </p:nvPr>
        </p:nvSpPr>
        <p:spPr/>
        <p:txBody>
          <a:bodyPr/>
          <a:lstStyle/>
          <a:p>
            <a:fld id="{FB528240-4568-4EC9-BBB4-5E9AD2C49F19}" type="slidenum">
              <a:rPr lang="en-US" smtClean="0"/>
              <a:t>‹#›</a:t>
            </a:fld>
            <a:endParaRPr lang="en-US"/>
          </a:p>
        </p:txBody>
      </p:sp>
    </p:spTree>
    <p:extLst>
      <p:ext uri="{BB962C8B-B14F-4D97-AF65-F5344CB8AC3E}">
        <p14:creationId xmlns:p14="http://schemas.microsoft.com/office/powerpoint/2010/main" val="2219438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083E094-B6D6-4727-AC56-F2F69C11070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1ABFC15-9E0B-4487-9F4D-C4349A6C063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3E0B8B-C074-4B24-B7AF-7AE93390A463}"/>
              </a:ext>
            </a:extLst>
          </p:cNvPr>
          <p:cNvSpPr>
            <a:spLocks noGrp="1"/>
          </p:cNvSpPr>
          <p:nvPr>
            <p:ph type="dt" sz="half" idx="10"/>
          </p:nvPr>
        </p:nvSpPr>
        <p:spPr/>
        <p:txBody>
          <a:bodyPr/>
          <a:lstStyle/>
          <a:p>
            <a:fld id="{8D700251-9E1C-4315-B279-A25882BD5FAF}" type="datetimeFigureOut">
              <a:rPr lang="en-US" smtClean="0"/>
              <a:t>4/4/2022</a:t>
            </a:fld>
            <a:endParaRPr lang="en-US"/>
          </a:p>
        </p:txBody>
      </p:sp>
      <p:sp>
        <p:nvSpPr>
          <p:cNvPr id="5" name="Footer Placeholder 4">
            <a:extLst>
              <a:ext uri="{FF2B5EF4-FFF2-40B4-BE49-F238E27FC236}">
                <a16:creationId xmlns:a16="http://schemas.microsoft.com/office/drawing/2014/main" id="{832AFD44-069E-49AF-AC66-9E34BA1FED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F48906-DD6D-47E7-8E93-2854B5C8F76D}"/>
              </a:ext>
            </a:extLst>
          </p:cNvPr>
          <p:cNvSpPr>
            <a:spLocks noGrp="1"/>
          </p:cNvSpPr>
          <p:nvPr>
            <p:ph type="sldNum" sz="quarter" idx="12"/>
          </p:nvPr>
        </p:nvSpPr>
        <p:spPr/>
        <p:txBody>
          <a:bodyPr/>
          <a:lstStyle/>
          <a:p>
            <a:fld id="{FB528240-4568-4EC9-BBB4-5E9AD2C49F19}" type="slidenum">
              <a:rPr lang="en-US" smtClean="0"/>
              <a:t>‹#›</a:t>
            </a:fld>
            <a:endParaRPr lang="en-US"/>
          </a:p>
        </p:txBody>
      </p:sp>
    </p:spTree>
    <p:extLst>
      <p:ext uri="{BB962C8B-B14F-4D97-AF65-F5344CB8AC3E}">
        <p14:creationId xmlns:p14="http://schemas.microsoft.com/office/powerpoint/2010/main" val="493602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7ED3B-27EC-4376-AB99-CDACE11A021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4BF00E-00DE-4849-A4C2-735F9E09068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D4DA8A-83CC-449F-B7DF-2C6AAFD4442F}"/>
              </a:ext>
            </a:extLst>
          </p:cNvPr>
          <p:cNvSpPr>
            <a:spLocks noGrp="1"/>
          </p:cNvSpPr>
          <p:nvPr>
            <p:ph type="dt" sz="half" idx="10"/>
          </p:nvPr>
        </p:nvSpPr>
        <p:spPr/>
        <p:txBody>
          <a:bodyPr/>
          <a:lstStyle/>
          <a:p>
            <a:fld id="{8D700251-9E1C-4315-B279-A25882BD5FAF}" type="datetimeFigureOut">
              <a:rPr lang="en-US" smtClean="0"/>
              <a:t>4/4/2022</a:t>
            </a:fld>
            <a:endParaRPr lang="en-US"/>
          </a:p>
        </p:txBody>
      </p:sp>
      <p:sp>
        <p:nvSpPr>
          <p:cNvPr id="5" name="Footer Placeholder 4">
            <a:extLst>
              <a:ext uri="{FF2B5EF4-FFF2-40B4-BE49-F238E27FC236}">
                <a16:creationId xmlns:a16="http://schemas.microsoft.com/office/drawing/2014/main" id="{48052596-4FF1-4AE0-B216-A2DB1DF139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F77925-4BE2-41D2-8EAE-67D821F325CF}"/>
              </a:ext>
            </a:extLst>
          </p:cNvPr>
          <p:cNvSpPr>
            <a:spLocks noGrp="1"/>
          </p:cNvSpPr>
          <p:nvPr>
            <p:ph type="sldNum" sz="quarter" idx="12"/>
          </p:nvPr>
        </p:nvSpPr>
        <p:spPr/>
        <p:txBody>
          <a:bodyPr/>
          <a:lstStyle/>
          <a:p>
            <a:fld id="{FB528240-4568-4EC9-BBB4-5E9AD2C49F19}" type="slidenum">
              <a:rPr lang="en-US" smtClean="0"/>
              <a:t>‹#›</a:t>
            </a:fld>
            <a:endParaRPr lang="en-US"/>
          </a:p>
        </p:txBody>
      </p:sp>
    </p:spTree>
    <p:extLst>
      <p:ext uri="{BB962C8B-B14F-4D97-AF65-F5344CB8AC3E}">
        <p14:creationId xmlns:p14="http://schemas.microsoft.com/office/powerpoint/2010/main" val="2990634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40316-417F-47DF-AE61-9BF8B23BE65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FC1DE72-8322-450F-800E-B3CFBD01D40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4349915-8733-445B-B265-AEE4C4462B92}"/>
              </a:ext>
            </a:extLst>
          </p:cNvPr>
          <p:cNvSpPr>
            <a:spLocks noGrp="1"/>
          </p:cNvSpPr>
          <p:nvPr>
            <p:ph type="dt" sz="half" idx="10"/>
          </p:nvPr>
        </p:nvSpPr>
        <p:spPr/>
        <p:txBody>
          <a:bodyPr/>
          <a:lstStyle/>
          <a:p>
            <a:fld id="{8D700251-9E1C-4315-B279-A25882BD5FAF}" type="datetimeFigureOut">
              <a:rPr lang="en-US" smtClean="0"/>
              <a:t>4/4/2022</a:t>
            </a:fld>
            <a:endParaRPr lang="en-US"/>
          </a:p>
        </p:txBody>
      </p:sp>
      <p:sp>
        <p:nvSpPr>
          <p:cNvPr id="5" name="Footer Placeholder 4">
            <a:extLst>
              <a:ext uri="{FF2B5EF4-FFF2-40B4-BE49-F238E27FC236}">
                <a16:creationId xmlns:a16="http://schemas.microsoft.com/office/drawing/2014/main" id="{22624428-85E1-49D2-9F14-34FBFE2B89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08A936-38FE-485C-8335-7519152A8FE0}"/>
              </a:ext>
            </a:extLst>
          </p:cNvPr>
          <p:cNvSpPr>
            <a:spLocks noGrp="1"/>
          </p:cNvSpPr>
          <p:nvPr>
            <p:ph type="sldNum" sz="quarter" idx="12"/>
          </p:nvPr>
        </p:nvSpPr>
        <p:spPr/>
        <p:txBody>
          <a:bodyPr/>
          <a:lstStyle/>
          <a:p>
            <a:fld id="{FB528240-4568-4EC9-BBB4-5E9AD2C49F19}" type="slidenum">
              <a:rPr lang="en-US" smtClean="0"/>
              <a:t>‹#›</a:t>
            </a:fld>
            <a:endParaRPr lang="en-US"/>
          </a:p>
        </p:txBody>
      </p:sp>
    </p:spTree>
    <p:extLst>
      <p:ext uri="{BB962C8B-B14F-4D97-AF65-F5344CB8AC3E}">
        <p14:creationId xmlns:p14="http://schemas.microsoft.com/office/powerpoint/2010/main" val="1727912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A3411-C717-464B-AF18-D002803DF85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21FA325-EE7D-4C06-8693-FF034B81594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203FB7B-13D2-485B-AC0F-807F1A9A973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7673128-0184-40F7-B220-B0D36EF25F93}"/>
              </a:ext>
            </a:extLst>
          </p:cNvPr>
          <p:cNvSpPr>
            <a:spLocks noGrp="1"/>
          </p:cNvSpPr>
          <p:nvPr>
            <p:ph type="dt" sz="half" idx="10"/>
          </p:nvPr>
        </p:nvSpPr>
        <p:spPr/>
        <p:txBody>
          <a:bodyPr/>
          <a:lstStyle/>
          <a:p>
            <a:fld id="{8D700251-9E1C-4315-B279-A25882BD5FAF}" type="datetimeFigureOut">
              <a:rPr lang="en-US" smtClean="0"/>
              <a:t>4/4/2022</a:t>
            </a:fld>
            <a:endParaRPr lang="en-US"/>
          </a:p>
        </p:txBody>
      </p:sp>
      <p:sp>
        <p:nvSpPr>
          <p:cNvPr id="6" name="Footer Placeholder 5">
            <a:extLst>
              <a:ext uri="{FF2B5EF4-FFF2-40B4-BE49-F238E27FC236}">
                <a16:creationId xmlns:a16="http://schemas.microsoft.com/office/drawing/2014/main" id="{BCCDAE03-342A-456A-AFA8-9F4128BBC7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D1E6AA4-ACE2-477F-92B8-E1BFB8603B32}"/>
              </a:ext>
            </a:extLst>
          </p:cNvPr>
          <p:cNvSpPr>
            <a:spLocks noGrp="1"/>
          </p:cNvSpPr>
          <p:nvPr>
            <p:ph type="sldNum" sz="quarter" idx="12"/>
          </p:nvPr>
        </p:nvSpPr>
        <p:spPr/>
        <p:txBody>
          <a:bodyPr/>
          <a:lstStyle/>
          <a:p>
            <a:fld id="{FB528240-4568-4EC9-BBB4-5E9AD2C49F19}" type="slidenum">
              <a:rPr lang="en-US" smtClean="0"/>
              <a:t>‹#›</a:t>
            </a:fld>
            <a:endParaRPr lang="en-US"/>
          </a:p>
        </p:txBody>
      </p:sp>
    </p:spTree>
    <p:extLst>
      <p:ext uri="{BB962C8B-B14F-4D97-AF65-F5344CB8AC3E}">
        <p14:creationId xmlns:p14="http://schemas.microsoft.com/office/powerpoint/2010/main" val="2242519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926F7-CBFF-4E20-B27F-A58039D9E7B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9D192C7-AB62-4C6F-81AE-227446F7157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13D6009-12CB-432E-9550-414F5CD46CE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9C0F1DB-E9E0-414E-A9CE-5BD916473C6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ED4A400-8905-4D32-BF7C-8F14419BC75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B0986F9-3399-491C-A2B2-778F9613ABA9}"/>
              </a:ext>
            </a:extLst>
          </p:cNvPr>
          <p:cNvSpPr>
            <a:spLocks noGrp="1"/>
          </p:cNvSpPr>
          <p:nvPr>
            <p:ph type="dt" sz="half" idx="10"/>
          </p:nvPr>
        </p:nvSpPr>
        <p:spPr/>
        <p:txBody>
          <a:bodyPr/>
          <a:lstStyle/>
          <a:p>
            <a:fld id="{8D700251-9E1C-4315-B279-A25882BD5FAF}" type="datetimeFigureOut">
              <a:rPr lang="en-US" smtClean="0"/>
              <a:t>4/4/2022</a:t>
            </a:fld>
            <a:endParaRPr lang="en-US"/>
          </a:p>
        </p:txBody>
      </p:sp>
      <p:sp>
        <p:nvSpPr>
          <p:cNvPr id="8" name="Footer Placeholder 7">
            <a:extLst>
              <a:ext uri="{FF2B5EF4-FFF2-40B4-BE49-F238E27FC236}">
                <a16:creationId xmlns:a16="http://schemas.microsoft.com/office/drawing/2014/main" id="{A509BEDD-68AA-4A04-A102-F5F8A13DC36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4697698-9700-4421-95C5-5FDBAFF8D34E}"/>
              </a:ext>
            </a:extLst>
          </p:cNvPr>
          <p:cNvSpPr>
            <a:spLocks noGrp="1"/>
          </p:cNvSpPr>
          <p:nvPr>
            <p:ph type="sldNum" sz="quarter" idx="12"/>
          </p:nvPr>
        </p:nvSpPr>
        <p:spPr/>
        <p:txBody>
          <a:bodyPr/>
          <a:lstStyle/>
          <a:p>
            <a:fld id="{FB528240-4568-4EC9-BBB4-5E9AD2C49F19}" type="slidenum">
              <a:rPr lang="en-US" smtClean="0"/>
              <a:t>‹#›</a:t>
            </a:fld>
            <a:endParaRPr lang="en-US"/>
          </a:p>
        </p:txBody>
      </p:sp>
    </p:spTree>
    <p:extLst>
      <p:ext uri="{BB962C8B-B14F-4D97-AF65-F5344CB8AC3E}">
        <p14:creationId xmlns:p14="http://schemas.microsoft.com/office/powerpoint/2010/main" val="4224847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99CBC-7AE6-4350-9EC2-9EA78E38228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427626D-4EFD-43B5-9B76-B3C5ADB83C8B}"/>
              </a:ext>
            </a:extLst>
          </p:cNvPr>
          <p:cNvSpPr>
            <a:spLocks noGrp="1"/>
          </p:cNvSpPr>
          <p:nvPr>
            <p:ph type="dt" sz="half" idx="10"/>
          </p:nvPr>
        </p:nvSpPr>
        <p:spPr/>
        <p:txBody>
          <a:bodyPr/>
          <a:lstStyle/>
          <a:p>
            <a:fld id="{8D700251-9E1C-4315-B279-A25882BD5FAF}" type="datetimeFigureOut">
              <a:rPr lang="en-US" smtClean="0"/>
              <a:t>4/4/2022</a:t>
            </a:fld>
            <a:endParaRPr lang="en-US"/>
          </a:p>
        </p:txBody>
      </p:sp>
      <p:sp>
        <p:nvSpPr>
          <p:cNvPr id="4" name="Footer Placeholder 3">
            <a:extLst>
              <a:ext uri="{FF2B5EF4-FFF2-40B4-BE49-F238E27FC236}">
                <a16:creationId xmlns:a16="http://schemas.microsoft.com/office/drawing/2014/main" id="{13D0DDEF-45BF-4395-84DC-C0ED0C76EFF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2DCAC86-9EF5-4C8A-82FD-2E2F03303791}"/>
              </a:ext>
            </a:extLst>
          </p:cNvPr>
          <p:cNvSpPr>
            <a:spLocks noGrp="1"/>
          </p:cNvSpPr>
          <p:nvPr>
            <p:ph type="sldNum" sz="quarter" idx="12"/>
          </p:nvPr>
        </p:nvSpPr>
        <p:spPr/>
        <p:txBody>
          <a:bodyPr/>
          <a:lstStyle/>
          <a:p>
            <a:fld id="{FB528240-4568-4EC9-BBB4-5E9AD2C49F19}" type="slidenum">
              <a:rPr lang="en-US" smtClean="0"/>
              <a:t>‹#›</a:t>
            </a:fld>
            <a:endParaRPr lang="en-US"/>
          </a:p>
        </p:txBody>
      </p:sp>
    </p:spTree>
    <p:extLst>
      <p:ext uri="{BB962C8B-B14F-4D97-AF65-F5344CB8AC3E}">
        <p14:creationId xmlns:p14="http://schemas.microsoft.com/office/powerpoint/2010/main" val="1295780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52CB0CD-44B9-4DE7-86CF-4EFF7C04383B}"/>
              </a:ext>
            </a:extLst>
          </p:cNvPr>
          <p:cNvSpPr>
            <a:spLocks noGrp="1"/>
          </p:cNvSpPr>
          <p:nvPr>
            <p:ph type="dt" sz="half" idx="10"/>
          </p:nvPr>
        </p:nvSpPr>
        <p:spPr/>
        <p:txBody>
          <a:bodyPr/>
          <a:lstStyle/>
          <a:p>
            <a:fld id="{8D700251-9E1C-4315-B279-A25882BD5FAF}" type="datetimeFigureOut">
              <a:rPr lang="en-US" smtClean="0"/>
              <a:t>4/4/2022</a:t>
            </a:fld>
            <a:endParaRPr lang="en-US"/>
          </a:p>
        </p:txBody>
      </p:sp>
      <p:sp>
        <p:nvSpPr>
          <p:cNvPr id="3" name="Footer Placeholder 2">
            <a:extLst>
              <a:ext uri="{FF2B5EF4-FFF2-40B4-BE49-F238E27FC236}">
                <a16:creationId xmlns:a16="http://schemas.microsoft.com/office/drawing/2014/main" id="{0ED300A4-F6A5-488B-8C8C-5CB7337DF11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ACFF999-F2ED-417D-94C7-A82A66CD5F56}"/>
              </a:ext>
            </a:extLst>
          </p:cNvPr>
          <p:cNvSpPr>
            <a:spLocks noGrp="1"/>
          </p:cNvSpPr>
          <p:nvPr>
            <p:ph type="sldNum" sz="quarter" idx="12"/>
          </p:nvPr>
        </p:nvSpPr>
        <p:spPr/>
        <p:txBody>
          <a:bodyPr/>
          <a:lstStyle/>
          <a:p>
            <a:fld id="{FB528240-4568-4EC9-BBB4-5E9AD2C49F19}" type="slidenum">
              <a:rPr lang="en-US" smtClean="0"/>
              <a:t>‹#›</a:t>
            </a:fld>
            <a:endParaRPr lang="en-US"/>
          </a:p>
        </p:txBody>
      </p:sp>
    </p:spTree>
    <p:extLst>
      <p:ext uri="{BB962C8B-B14F-4D97-AF65-F5344CB8AC3E}">
        <p14:creationId xmlns:p14="http://schemas.microsoft.com/office/powerpoint/2010/main" val="3681362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7B4A26-2067-40FC-8F19-491F1CD5E6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E2EB885-D299-4EBE-B398-A7B912A2C2C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937DAFC-B0CB-49F5-ACE3-568807E525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96BC84-2BF6-4C97-BBD8-70D3001BFF42}"/>
              </a:ext>
            </a:extLst>
          </p:cNvPr>
          <p:cNvSpPr>
            <a:spLocks noGrp="1"/>
          </p:cNvSpPr>
          <p:nvPr>
            <p:ph type="dt" sz="half" idx="10"/>
          </p:nvPr>
        </p:nvSpPr>
        <p:spPr/>
        <p:txBody>
          <a:bodyPr/>
          <a:lstStyle/>
          <a:p>
            <a:fld id="{8D700251-9E1C-4315-B279-A25882BD5FAF}" type="datetimeFigureOut">
              <a:rPr lang="en-US" smtClean="0"/>
              <a:t>4/4/2022</a:t>
            </a:fld>
            <a:endParaRPr lang="en-US"/>
          </a:p>
        </p:txBody>
      </p:sp>
      <p:sp>
        <p:nvSpPr>
          <p:cNvPr id="6" name="Footer Placeholder 5">
            <a:extLst>
              <a:ext uri="{FF2B5EF4-FFF2-40B4-BE49-F238E27FC236}">
                <a16:creationId xmlns:a16="http://schemas.microsoft.com/office/drawing/2014/main" id="{885EBD2A-DBC9-4EFC-9833-A81B1D9FEAA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AB47EA-E933-4EFE-957D-30F3FB5673B1}"/>
              </a:ext>
            </a:extLst>
          </p:cNvPr>
          <p:cNvSpPr>
            <a:spLocks noGrp="1"/>
          </p:cNvSpPr>
          <p:nvPr>
            <p:ph type="sldNum" sz="quarter" idx="12"/>
          </p:nvPr>
        </p:nvSpPr>
        <p:spPr/>
        <p:txBody>
          <a:bodyPr/>
          <a:lstStyle/>
          <a:p>
            <a:fld id="{FB528240-4568-4EC9-BBB4-5E9AD2C49F19}" type="slidenum">
              <a:rPr lang="en-US" smtClean="0"/>
              <a:t>‹#›</a:t>
            </a:fld>
            <a:endParaRPr lang="en-US"/>
          </a:p>
        </p:txBody>
      </p:sp>
    </p:spTree>
    <p:extLst>
      <p:ext uri="{BB962C8B-B14F-4D97-AF65-F5344CB8AC3E}">
        <p14:creationId xmlns:p14="http://schemas.microsoft.com/office/powerpoint/2010/main" val="1894340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CD8E1-594C-41D1-A80C-025C69D2F41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9123782-4BCE-4075-9463-BA413DD8970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9AB78B9-E3B9-4002-BE68-A442D7D61F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4A55326-D63A-4F2A-A318-7350779973EA}"/>
              </a:ext>
            </a:extLst>
          </p:cNvPr>
          <p:cNvSpPr>
            <a:spLocks noGrp="1"/>
          </p:cNvSpPr>
          <p:nvPr>
            <p:ph type="dt" sz="half" idx="10"/>
          </p:nvPr>
        </p:nvSpPr>
        <p:spPr/>
        <p:txBody>
          <a:bodyPr/>
          <a:lstStyle/>
          <a:p>
            <a:fld id="{8D700251-9E1C-4315-B279-A25882BD5FAF}" type="datetimeFigureOut">
              <a:rPr lang="en-US" smtClean="0"/>
              <a:t>4/4/2022</a:t>
            </a:fld>
            <a:endParaRPr lang="en-US"/>
          </a:p>
        </p:txBody>
      </p:sp>
      <p:sp>
        <p:nvSpPr>
          <p:cNvPr id="6" name="Footer Placeholder 5">
            <a:extLst>
              <a:ext uri="{FF2B5EF4-FFF2-40B4-BE49-F238E27FC236}">
                <a16:creationId xmlns:a16="http://schemas.microsoft.com/office/drawing/2014/main" id="{FE07E053-F122-4743-BBFD-79B0CE10B6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322887-01C4-4888-9ED2-9F291523A200}"/>
              </a:ext>
            </a:extLst>
          </p:cNvPr>
          <p:cNvSpPr>
            <a:spLocks noGrp="1"/>
          </p:cNvSpPr>
          <p:nvPr>
            <p:ph type="sldNum" sz="quarter" idx="12"/>
          </p:nvPr>
        </p:nvSpPr>
        <p:spPr/>
        <p:txBody>
          <a:bodyPr/>
          <a:lstStyle/>
          <a:p>
            <a:fld id="{FB528240-4568-4EC9-BBB4-5E9AD2C49F19}" type="slidenum">
              <a:rPr lang="en-US" smtClean="0"/>
              <a:t>‹#›</a:t>
            </a:fld>
            <a:endParaRPr lang="en-US"/>
          </a:p>
        </p:txBody>
      </p:sp>
    </p:spTree>
    <p:extLst>
      <p:ext uri="{BB962C8B-B14F-4D97-AF65-F5344CB8AC3E}">
        <p14:creationId xmlns:p14="http://schemas.microsoft.com/office/powerpoint/2010/main" val="4291564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C5BB0CD-AEDD-4A8D-95D4-23F13C5C4CA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A45B2ED-DD25-49FE-91D3-9645E7F8B9E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A6A41F-A595-4885-BA85-37F22A520FD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700251-9E1C-4315-B279-A25882BD5FAF}" type="datetimeFigureOut">
              <a:rPr lang="en-US" smtClean="0"/>
              <a:t>4/4/2022</a:t>
            </a:fld>
            <a:endParaRPr lang="en-US"/>
          </a:p>
        </p:txBody>
      </p:sp>
      <p:sp>
        <p:nvSpPr>
          <p:cNvPr id="5" name="Footer Placeholder 4">
            <a:extLst>
              <a:ext uri="{FF2B5EF4-FFF2-40B4-BE49-F238E27FC236}">
                <a16:creationId xmlns:a16="http://schemas.microsoft.com/office/drawing/2014/main" id="{B8C2DCD8-110B-4015-8E5B-52145EC4465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A21C5BA-4D77-4C03-BA1D-EAB09AFFD88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528240-4568-4EC9-BBB4-5E9AD2C49F19}" type="slidenum">
              <a:rPr lang="en-US" smtClean="0"/>
              <a:t>‹#›</a:t>
            </a:fld>
            <a:endParaRPr lang="en-US"/>
          </a:p>
        </p:txBody>
      </p:sp>
    </p:spTree>
    <p:extLst>
      <p:ext uri="{BB962C8B-B14F-4D97-AF65-F5344CB8AC3E}">
        <p14:creationId xmlns:p14="http://schemas.microsoft.com/office/powerpoint/2010/main" val="37863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6.xml.rels><?xml version="1.0" encoding="UTF-8" standalone="yes"?>
<Relationships xmlns="http://schemas.openxmlformats.org/package/2006/relationships"><Relationship Id="rId8" Type="http://schemas.openxmlformats.org/officeDocument/2006/relationships/hyperlink" Target="https://www-nds.iaea.org/public/ensdf_pgm/index_old.htm" TargetMode="External"/><Relationship Id="rId3" Type="http://schemas.openxmlformats.org/officeDocument/2006/relationships/diagramLayout" Target="../diagrams/layout6.xml"/><Relationship Id="rId7" Type="http://schemas.openxmlformats.org/officeDocument/2006/relationships/hyperlink" Target="https://www-nds.iaea.org/public/ensdf_pgm/" TargetMode="Externa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C533C-31A3-4070-B01A-6D99F4F0FD24}"/>
              </a:ext>
            </a:extLst>
          </p:cNvPr>
          <p:cNvSpPr>
            <a:spLocks noGrp="1"/>
          </p:cNvSpPr>
          <p:nvPr>
            <p:ph type="ctrTitle"/>
          </p:nvPr>
        </p:nvSpPr>
        <p:spPr>
          <a:xfrm>
            <a:off x="1403684" y="406400"/>
            <a:ext cx="9144000" cy="2387600"/>
          </a:xfrm>
        </p:spPr>
        <p:txBody>
          <a:bodyPr>
            <a:normAutofit/>
          </a:bodyPr>
          <a:lstStyle/>
          <a:p>
            <a:r>
              <a:rPr lang="en-US" altLang="ro-RO" sz="5300" b="1" i="1" dirty="0">
                <a:solidFill>
                  <a:srgbClr val="C00000"/>
                </a:solidFill>
                <a:latin typeface="Times New Roman" pitchFamily="18" charset="0"/>
              </a:rPr>
              <a:t>Texas </a:t>
            </a:r>
            <a:r>
              <a:rPr lang="en-US" altLang="ro-RO" sz="5300" b="1" i="1" dirty="0" err="1">
                <a:solidFill>
                  <a:srgbClr val="C00000"/>
                </a:solidFill>
                <a:latin typeface="Times New Roman" pitchFamily="18" charset="0"/>
              </a:rPr>
              <a:t>A&amp;M</a:t>
            </a:r>
            <a:r>
              <a:rPr lang="en-US" altLang="ro-RO" sz="5300" b="1" i="1" dirty="0">
                <a:solidFill>
                  <a:srgbClr val="C00000"/>
                </a:solidFill>
                <a:latin typeface="Times New Roman" pitchFamily="18" charset="0"/>
              </a:rPr>
              <a:t> University</a:t>
            </a:r>
            <a:br>
              <a:rPr lang="en-US" altLang="ro-RO" sz="5300" b="1" i="1" dirty="0">
                <a:solidFill>
                  <a:srgbClr val="C00000"/>
                </a:solidFill>
                <a:latin typeface="Times New Roman" pitchFamily="18" charset="0"/>
              </a:rPr>
            </a:br>
            <a:r>
              <a:rPr lang="en-US" altLang="ro-RO" sz="5300" b="1" i="1" dirty="0">
                <a:solidFill>
                  <a:srgbClr val="C00000"/>
                </a:solidFill>
                <a:latin typeface="Times New Roman" pitchFamily="18" charset="0"/>
              </a:rPr>
              <a:t>US Nuclear Data Program</a:t>
            </a:r>
            <a:br>
              <a:rPr lang="en-US" altLang="ro-RO" sz="4800" b="1" i="1" dirty="0">
                <a:solidFill>
                  <a:srgbClr val="CC0000"/>
                </a:solidFill>
                <a:latin typeface="Times New Roman" pitchFamily="18" charset="0"/>
              </a:rPr>
            </a:br>
            <a:endParaRPr lang="en-US" dirty="0"/>
          </a:p>
        </p:txBody>
      </p:sp>
      <p:sp>
        <p:nvSpPr>
          <p:cNvPr id="3" name="Subtitle 2">
            <a:extLst>
              <a:ext uri="{FF2B5EF4-FFF2-40B4-BE49-F238E27FC236}">
                <a16:creationId xmlns:a16="http://schemas.microsoft.com/office/drawing/2014/main" id="{B848C4C8-CC54-4C83-893D-4323646E8850}"/>
              </a:ext>
            </a:extLst>
          </p:cNvPr>
          <p:cNvSpPr>
            <a:spLocks noGrp="1"/>
          </p:cNvSpPr>
          <p:nvPr>
            <p:ph type="subTitle" idx="1"/>
          </p:nvPr>
        </p:nvSpPr>
        <p:spPr>
          <a:xfrm>
            <a:off x="1524000" y="2213811"/>
            <a:ext cx="9144000" cy="4237789"/>
          </a:xfrm>
        </p:spPr>
        <p:txBody>
          <a:bodyPr/>
          <a:lstStyle/>
          <a:p>
            <a:endParaRPr lang="en-US" sz="3600" b="1" i="1" dirty="0">
              <a:solidFill>
                <a:srgbClr val="0070C0"/>
              </a:solidFill>
              <a:latin typeface="Times New Roman" panose="02020603050405020304" pitchFamily="18" charset="0"/>
              <a:cs typeface="Times New Roman" panose="02020603050405020304" pitchFamily="18" charset="0"/>
            </a:endParaRPr>
          </a:p>
          <a:p>
            <a:r>
              <a:rPr lang="en-US" sz="4400" b="1" i="1" dirty="0" err="1">
                <a:solidFill>
                  <a:schemeClr val="accent1">
                    <a:lumMod val="50000"/>
                  </a:schemeClr>
                </a:solidFill>
                <a:latin typeface="Times New Roman" panose="02020603050405020304" pitchFamily="18" charset="0"/>
                <a:cs typeface="Times New Roman" panose="02020603050405020304" pitchFamily="18" charset="0"/>
              </a:rPr>
              <a:t>TAMU</a:t>
            </a:r>
            <a:r>
              <a:rPr lang="en-US" sz="4400" b="1" i="1" dirty="0">
                <a:solidFill>
                  <a:schemeClr val="accent1">
                    <a:lumMod val="50000"/>
                  </a:schemeClr>
                </a:solidFill>
                <a:latin typeface="Times New Roman" panose="02020603050405020304" pitchFamily="18" charset="0"/>
                <a:cs typeface="Times New Roman" panose="02020603050405020304" pitchFamily="18" charset="0"/>
              </a:rPr>
              <a:t> </a:t>
            </a:r>
            <a:r>
              <a:rPr lang="en-US" sz="4400" b="1" i="1" dirty="0" err="1">
                <a:solidFill>
                  <a:schemeClr val="accent1">
                    <a:lumMod val="50000"/>
                  </a:schemeClr>
                </a:solidFill>
                <a:latin typeface="Times New Roman" panose="02020603050405020304" pitchFamily="18" charset="0"/>
                <a:cs typeface="Times New Roman" panose="02020603050405020304" pitchFamily="18" charset="0"/>
              </a:rPr>
              <a:t>NSDD</a:t>
            </a:r>
            <a:r>
              <a:rPr lang="en-US" sz="4400" b="1" i="1" dirty="0">
                <a:solidFill>
                  <a:schemeClr val="accent1">
                    <a:lumMod val="50000"/>
                  </a:schemeClr>
                </a:solidFill>
                <a:latin typeface="Times New Roman" panose="02020603050405020304" pitchFamily="18" charset="0"/>
                <a:cs typeface="Times New Roman" panose="02020603050405020304" pitchFamily="18" charset="0"/>
              </a:rPr>
              <a:t> CENTER</a:t>
            </a:r>
          </a:p>
          <a:p>
            <a:r>
              <a:rPr lang="en-US" sz="4400" b="1" i="1" dirty="0">
                <a:solidFill>
                  <a:srgbClr val="0070C0"/>
                </a:solidFill>
                <a:latin typeface="Times New Roman" panose="02020603050405020304" pitchFamily="18" charset="0"/>
                <a:cs typeface="Times New Roman" panose="02020603050405020304" pitchFamily="18" charset="0"/>
              </a:rPr>
              <a:t> Miscellanea of an </a:t>
            </a:r>
            <a:r>
              <a:rPr lang="en-US" sz="4400" b="1" i="1" dirty="0" err="1">
                <a:solidFill>
                  <a:srgbClr val="0070C0"/>
                </a:solidFill>
                <a:latin typeface="Times New Roman" panose="02020603050405020304" pitchFamily="18" charset="0"/>
                <a:cs typeface="Times New Roman" panose="02020603050405020304" pitchFamily="18" charset="0"/>
              </a:rPr>
              <a:t>ENSDF</a:t>
            </a:r>
            <a:r>
              <a:rPr lang="en-US" sz="4400" b="1" i="1" dirty="0">
                <a:solidFill>
                  <a:srgbClr val="0070C0"/>
                </a:solidFill>
                <a:latin typeface="Times New Roman" panose="02020603050405020304" pitchFamily="18" charset="0"/>
                <a:cs typeface="Times New Roman" panose="02020603050405020304" pitchFamily="18" charset="0"/>
              </a:rPr>
              <a:t> evaluator (evaluation issues)</a:t>
            </a:r>
          </a:p>
          <a:p>
            <a:endParaRPr lang="en-US" sz="3600" dirty="0"/>
          </a:p>
          <a:p>
            <a:r>
              <a:rPr lang="en-US" sz="4800" b="1" i="1" dirty="0">
                <a:solidFill>
                  <a:srgbClr val="3E8241"/>
                </a:solidFill>
                <a:latin typeface="Perpetua" panose="02020502060401020303" pitchFamily="18" charset="0"/>
                <a:cs typeface="Times New Roman" panose="02020603050405020304" pitchFamily="18" charset="0"/>
              </a:rPr>
              <a:t>N. Nica</a:t>
            </a:r>
          </a:p>
          <a:p>
            <a:endParaRPr lang="en-US" dirty="0"/>
          </a:p>
        </p:txBody>
      </p:sp>
    </p:spTree>
    <p:extLst>
      <p:ext uri="{BB962C8B-B14F-4D97-AF65-F5344CB8AC3E}">
        <p14:creationId xmlns:p14="http://schemas.microsoft.com/office/powerpoint/2010/main" val="2871059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0E03D98B-839B-45EB-9ABD-F7B6F37768DB}"/>
              </a:ext>
            </a:extLst>
          </p:cNvPr>
          <p:cNvGraphicFramePr/>
          <p:nvPr>
            <p:extLst>
              <p:ext uri="{D42A27DB-BD31-4B8C-83A1-F6EECF244321}">
                <p14:modId xmlns:p14="http://schemas.microsoft.com/office/powerpoint/2010/main" val="589198852"/>
              </p:ext>
            </p:extLst>
          </p:nvPr>
        </p:nvGraphicFramePr>
        <p:xfrm>
          <a:off x="838200" y="365125"/>
          <a:ext cx="10515600" cy="10064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Content Placeholder 3">
            <a:extLst>
              <a:ext uri="{FF2B5EF4-FFF2-40B4-BE49-F238E27FC236}">
                <a16:creationId xmlns:a16="http://schemas.microsoft.com/office/drawing/2014/main" id="{F85D6AB0-11EA-48FD-A41F-8AE0DCB0413A}"/>
              </a:ext>
            </a:extLst>
          </p:cNvPr>
          <p:cNvGraphicFramePr>
            <a:graphicFrameLocks noGrp="1"/>
          </p:cNvGraphicFramePr>
          <p:nvPr>
            <p:ph idx="1"/>
            <p:extLst>
              <p:ext uri="{D42A27DB-BD31-4B8C-83A1-F6EECF244321}">
                <p14:modId xmlns:p14="http://schemas.microsoft.com/office/powerpoint/2010/main" val="1375779690"/>
              </p:ext>
            </p:extLst>
          </p:nvPr>
        </p:nvGraphicFramePr>
        <p:xfrm>
          <a:off x="838200" y="1499937"/>
          <a:ext cx="10515600" cy="518962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675521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DD3A0FDE-2D65-4BB4-B23C-4C50838EE1E5}"/>
              </a:ext>
            </a:extLst>
          </p:cNvPr>
          <p:cNvGraphicFramePr/>
          <p:nvPr>
            <p:extLst>
              <p:ext uri="{D42A27DB-BD31-4B8C-83A1-F6EECF244321}">
                <p14:modId xmlns:p14="http://schemas.microsoft.com/office/powerpoint/2010/main" val="2475571366"/>
              </p:ext>
            </p:extLst>
          </p:nvPr>
        </p:nvGraphicFramePr>
        <p:xfrm>
          <a:off x="553452" y="841626"/>
          <a:ext cx="9144000" cy="7465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ubtitle 2">
            <a:extLst>
              <a:ext uri="{FF2B5EF4-FFF2-40B4-BE49-F238E27FC236}">
                <a16:creationId xmlns:a16="http://schemas.microsoft.com/office/drawing/2014/main" id="{67554D42-9B9B-4DF2-B37C-5964209BD889}"/>
              </a:ext>
            </a:extLst>
          </p:cNvPr>
          <p:cNvSpPr>
            <a:spLocks noGrp="1"/>
          </p:cNvSpPr>
          <p:nvPr>
            <p:ph type="subTitle" idx="1"/>
          </p:nvPr>
        </p:nvSpPr>
        <p:spPr>
          <a:xfrm>
            <a:off x="352927" y="2085473"/>
            <a:ext cx="11614484" cy="4443663"/>
          </a:xfrm>
        </p:spPr>
        <p:txBody>
          <a:bodyPr anchor="t">
            <a:normAutofit/>
          </a:bodyPr>
          <a:lstStyle/>
          <a:p>
            <a:pPr algn="l"/>
            <a:r>
              <a:rPr lang="en-US" b="1" dirty="0">
                <a:latin typeface="Amasis MT Pro Medium" panose="02040604050005020304" pitchFamily="18" charset="0"/>
              </a:rPr>
              <a:t>Standard </a:t>
            </a:r>
            <a:r>
              <a:rPr lang="en-US" b="1" dirty="0" err="1">
                <a:latin typeface="Amasis MT Pro Medium" panose="02040604050005020304" pitchFamily="18" charset="0"/>
              </a:rPr>
              <a:t>BrIcc</a:t>
            </a:r>
            <a:r>
              <a:rPr lang="en-US" b="1" dirty="0">
                <a:latin typeface="Amasis MT Pro Medium" panose="02040604050005020304" pitchFamily="18" charset="0"/>
              </a:rPr>
              <a:t> comment:</a:t>
            </a:r>
          </a:p>
          <a:p>
            <a:pPr algn="l"/>
            <a:endParaRPr lang="en-US" sz="100" b="1" dirty="0">
              <a:latin typeface="Amasis MT Pro Medium" panose="02040604050005020304" pitchFamily="18" charset="0"/>
            </a:endParaRPr>
          </a:p>
          <a:p>
            <a:pPr algn="l"/>
            <a:r>
              <a:rPr lang="en-US" sz="2200" b="1" dirty="0" err="1">
                <a:solidFill>
                  <a:srgbClr val="C00000"/>
                </a:solidFill>
                <a:latin typeface="Amasis MT Pro Medium" panose="02040604050005020304" pitchFamily="18" charset="0"/>
              </a:rPr>
              <a:t>147GD</a:t>
            </a:r>
            <a:r>
              <a:rPr lang="en-US" sz="2200" b="1" dirty="0">
                <a:solidFill>
                  <a:srgbClr val="C00000"/>
                </a:solidFill>
                <a:latin typeface="Amasis MT Pro Medium" panose="02040604050005020304" pitchFamily="18" charset="0"/>
              </a:rPr>
              <a:t>  CG </a:t>
            </a:r>
            <a:r>
              <a:rPr lang="en-US" sz="2200" b="1" dirty="0" err="1">
                <a:solidFill>
                  <a:srgbClr val="C00000"/>
                </a:solidFill>
                <a:latin typeface="Amasis MT Pro Medium" panose="02040604050005020304" pitchFamily="18" charset="0"/>
              </a:rPr>
              <a:t>MR$IF</a:t>
            </a:r>
            <a:r>
              <a:rPr lang="en-US" sz="2200" b="1" dirty="0">
                <a:solidFill>
                  <a:srgbClr val="C00000"/>
                </a:solidFill>
                <a:latin typeface="Amasis MT Pro Medium" panose="02040604050005020304" pitchFamily="18" charset="0"/>
              </a:rPr>
              <a:t> NO VALUE GIVEN IT WAS ASSUMED MR=1.00 FOR </a:t>
            </a:r>
            <a:r>
              <a:rPr lang="en-US" sz="2200" b="1" dirty="0" err="1">
                <a:solidFill>
                  <a:srgbClr val="C00000"/>
                </a:solidFill>
                <a:latin typeface="Amasis MT Pro Medium" panose="02040604050005020304" pitchFamily="18" charset="0"/>
              </a:rPr>
              <a:t>E2</a:t>
            </a:r>
            <a:r>
              <a:rPr lang="en-US" sz="2200" b="1" dirty="0">
                <a:solidFill>
                  <a:srgbClr val="C00000"/>
                </a:solidFill>
                <a:latin typeface="Amasis MT Pro Medium" panose="02040604050005020304" pitchFamily="18" charset="0"/>
              </a:rPr>
              <a:t>/</a:t>
            </a:r>
            <a:r>
              <a:rPr lang="en-US" sz="2200" b="1" dirty="0" err="1">
                <a:solidFill>
                  <a:srgbClr val="C00000"/>
                </a:solidFill>
                <a:latin typeface="Amasis MT Pro Medium" panose="02040604050005020304" pitchFamily="18" charset="0"/>
              </a:rPr>
              <a:t>M1</a:t>
            </a:r>
            <a:r>
              <a:rPr lang="en-US" sz="2200" b="1" dirty="0">
                <a:solidFill>
                  <a:srgbClr val="C00000"/>
                </a:solidFill>
                <a:latin typeface="Amasis MT Pro Medium" panose="02040604050005020304" pitchFamily="18" charset="0"/>
              </a:rPr>
              <a:t>,                 </a:t>
            </a:r>
          </a:p>
          <a:p>
            <a:pPr algn="l"/>
            <a:r>
              <a:rPr lang="en-US" sz="2200" b="1" dirty="0" err="1">
                <a:solidFill>
                  <a:srgbClr val="C00000"/>
                </a:solidFill>
                <a:latin typeface="Amasis MT Pro Medium" panose="02040604050005020304" pitchFamily="18" charset="0"/>
              </a:rPr>
              <a:t>147GD2CG</a:t>
            </a:r>
            <a:r>
              <a:rPr lang="en-US" sz="2200" b="1" dirty="0">
                <a:solidFill>
                  <a:srgbClr val="C00000"/>
                </a:solidFill>
                <a:latin typeface="Amasis MT Pro Medium" panose="02040604050005020304" pitchFamily="18" charset="0"/>
              </a:rPr>
              <a:t> MR=1.00 FOR </a:t>
            </a:r>
            <a:r>
              <a:rPr lang="en-US" sz="2200" b="1" dirty="0" err="1">
                <a:solidFill>
                  <a:srgbClr val="C00000"/>
                </a:solidFill>
                <a:latin typeface="Amasis MT Pro Medium" panose="02040604050005020304" pitchFamily="18" charset="0"/>
              </a:rPr>
              <a:t>E3</a:t>
            </a:r>
            <a:r>
              <a:rPr lang="en-US" sz="2200" b="1" dirty="0">
                <a:solidFill>
                  <a:srgbClr val="C00000"/>
                </a:solidFill>
                <a:latin typeface="Amasis MT Pro Medium" panose="02040604050005020304" pitchFamily="18" charset="0"/>
              </a:rPr>
              <a:t>/</a:t>
            </a:r>
            <a:r>
              <a:rPr lang="en-US" sz="2200" b="1" dirty="0" err="1">
                <a:solidFill>
                  <a:srgbClr val="C00000"/>
                </a:solidFill>
                <a:latin typeface="Amasis MT Pro Medium" panose="02040604050005020304" pitchFamily="18" charset="0"/>
              </a:rPr>
              <a:t>M2</a:t>
            </a:r>
            <a:r>
              <a:rPr lang="en-US" sz="2200" b="1" dirty="0">
                <a:solidFill>
                  <a:srgbClr val="C00000"/>
                </a:solidFill>
                <a:latin typeface="Amasis MT Pro Medium" panose="02040604050005020304" pitchFamily="18" charset="0"/>
              </a:rPr>
              <a:t> AND MR=0.10 FOR THE OTHER MULTIPOLARITIES </a:t>
            </a:r>
          </a:p>
          <a:p>
            <a:pPr algn="l"/>
            <a:endParaRPr lang="en-US" sz="100" b="1" dirty="0">
              <a:latin typeface="Amasis MT Pro Medium" panose="02040604050005020304" pitchFamily="18" charset="0"/>
            </a:endParaRPr>
          </a:p>
          <a:p>
            <a:pPr marL="342900" indent="-342900" algn="just">
              <a:buFont typeface="Arial" panose="020B0604020202020204" pitchFamily="34" charset="0"/>
              <a:buChar char="•"/>
            </a:pPr>
            <a:r>
              <a:rPr lang="en-US" b="1" dirty="0">
                <a:latin typeface="Amasis MT Pro Medium" panose="02040604050005020304" pitchFamily="18" charset="0"/>
              </a:rPr>
              <a:t>However, in many situations there is none of transitions is </a:t>
            </a:r>
            <a:r>
              <a:rPr lang="en-US" b="1" dirty="0" err="1">
                <a:latin typeface="Amasis MT Pro Medium" panose="02040604050005020304" pitchFamily="18" charset="0"/>
              </a:rPr>
              <a:t>M2</a:t>
            </a:r>
            <a:r>
              <a:rPr lang="en-US" b="1" dirty="0">
                <a:latin typeface="Amasis MT Pro Medium" panose="02040604050005020304" pitchFamily="18" charset="0"/>
              </a:rPr>
              <a:t> or </a:t>
            </a:r>
            <a:r>
              <a:rPr lang="en-US" b="1" dirty="0" err="1">
                <a:latin typeface="Amasis MT Pro Medium" panose="02040604050005020304" pitchFamily="18" charset="0"/>
              </a:rPr>
              <a:t>E3</a:t>
            </a:r>
            <a:r>
              <a:rPr lang="en-US" b="1" dirty="0">
                <a:latin typeface="Amasis MT Pro Medium" panose="02040604050005020304" pitchFamily="18" charset="0"/>
              </a:rPr>
              <a:t> or higher multipolarity and the comment is not applicable. For most of these situations I almost always forget to delete these comments even at the editorial level of review (resulting from running </a:t>
            </a:r>
            <a:r>
              <a:rPr lang="en-US" b="1" dirty="0" err="1">
                <a:latin typeface="Amasis MT Pro Medium" panose="02040604050005020304" pitchFamily="18" charset="0"/>
              </a:rPr>
              <a:t>BrIcc</a:t>
            </a:r>
            <a:r>
              <a:rPr lang="en-US" b="1" dirty="0">
                <a:latin typeface="Amasis MT Pro Medium" panose="02040604050005020304" pitchFamily="18" charset="0"/>
              </a:rPr>
              <a:t> up to the post-review correction stage).</a:t>
            </a:r>
          </a:p>
          <a:p>
            <a:pPr algn="just"/>
            <a:r>
              <a:rPr lang="en-US" sz="2800" b="1" i="1" u="sng" cap="all"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Proposal:</a:t>
            </a:r>
            <a:r>
              <a:rPr lang="en-US" sz="2800" b="1" i="1" dirty="0">
                <a:solidFill>
                  <a:srgbClr val="00B050"/>
                </a:solidFill>
                <a:latin typeface="Times New Roman" panose="02020603050405020304" pitchFamily="18" charset="0"/>
                <a:cs typeface="Times New Roman" panose="02020603050405020304" pitchFamily="18" charset="0"/>
              </a:rPr>
              <a:t> Could </a:t>
            </a:r>
            <a:r>
              <a:rPr lang="en-US" sz="2800" b="1" i="1" dirty="0" err="1">
                <a:solidFill>
                  <a:srgbClr val="00B050"/>
                </a:solidFill>
                <a:latin typeface="Times New Roman" panose="02020603050405020304" pitchFamily="18" charset="0"/>
                <a:cs typeface="Times New Roman" panose="02020603050405020304" pitchFamily="18" charset="0"/>
              </a:rPr>
              <a:t>BrIcc</a:t>
            </a:r>
            <a:r>
              <a:rPr lang="en-US" sz="2800" b="1" i="1" dirty="0">
                <a:solidFill>
                  <a:srgbClr val="00B050"/>
                </a:solidFill>
                <a:latin typeface="Times New Roman" panose="02020603050405020304" pitchFamily="18" charset="0"/>
                <a:cs typeface="Times New Roman" panose="02020603050405020304" pitchFamily="18" charset="0"/>
              </a:rPr>
              <a:t> detect automatically when this comment is applicable, and insert it only in such cases?</a:t>
            </a:r>
          </a:p>
        </p:txBody>
      </p:sp>
    </p:spTree>
    <p:extLst>
      <p:ext uri="{BB962C8B-B14F-4D97-AF65-F5344CB8AC3E}">
        <p14:creationId xmlns:p14="http://schemas.microsoft.com/office/powerpoint/2010/main" val="1205350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E169EE31-589F-498B-9C43-B7DD0C079580}"/>
              </a:ext>
            </a:extLst>
          </p:cNvPr>
          <p:cNvGraphicFramePr/>
          <p:nvPr>
            <p:extLst>
              <p:ext uri="{D42A27DB-BD31-4B8C-83A1-F6EECF244321}">
                <p14:modId xmlns:p14="http://schemas.microsoft.com/office/powerpoint/2010/main" val="2157985649"/>
              </p:ext>
            </p:extLst>
          </p:nvPr>
        </p:nvGraphicFramePr>
        <p:xfrm>
          <a:off x="838200" y="365126"/>
          <a:ext cx="10515600" cy="7360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Content Placeholder 2">
            <a:extLst>
              <a:ext uri="{FF2B5EF4-FFF2-40B4-BE49-F238E27FC236}">
                <a16:creationId xmlns:a16="http://schemas.microsoft.com/office/drawing/2014/main" id="{F5F3C0FC-C5E0-432B-B31B-9896C1954175}"/>
              </a:ext>
            </a:extLst>
          </p:cNvPr>
          <p:cNvSpPr>
            <a:spLocks noGrp="1"/>
          </p:cNvSpPr>
          <p:nvPr>
            <p:ph idx="1"/>
          </p:nvPr>
        </p:nvSpPr>
        <p:spPr>
          <a:xfrm>
            <a:off x="838200" y="1309890"/>
            <a:ext cx="10515600" cy="5359113"/>
          </a:xfrm>
        </p:spPr>
        <p:txBody>
          <a:bodyPr>
            <a:normAutofit fontScale="85000" lnSpcReduction="20000"/>
          </a:bodyPr>
          <a:lstStyle/>
          <a:p>
            <a:r>
              <a:rPr lang="en-US" b="1" spc="50" dirty="0">
                <a:latin typeface="Amasis MT Pro Medium" panose="02040604050005020304" pitchFamily="18" charset="0"/>
              </a:rPr>
              <a:t>Frequent reviewer’s comment: </a:t>
            </a:r>
          </a:p>
          <a:p>
            <a:pPr marL="0" indent="0">
              <a:buNone/>
            </a:pPr>
            <a:r>
              <a:rPr lang="en-US" b="1" i="1" spc="50" dirty="0">
                <a:solidFill>
                  <a:srgbClr val="C00000"/>
                </a:solidFill>
                <a:latin typeface="Amasis MT Pro Medium" panose="02040604050005020304" pitchFamily="18" charset="0"/>
              </a:rPr>
              <a:t>…90% of users get data (only) through </a:t>
            </a:r>
            <a:r>
              <a:rPr lang="en-US" b="1" i="1" spc="50" dirty="0" err="1">
                <a:solidFill>
                  <a:srgbClr val="C00000"/>
                </a:solidFill>
                <a:latin typeface="Amasis MT Pro Medium" panose="02040604050005020304" pitchFamily="18" charset="0"/>
              </a:rPr>
              <a:t>NuDat</a:t>
            </a:r>
            <a:r>
              <a:rPr lang="en-US" b="1" i="1" spc="50" dirty="0">
                <a:solidFill>
                  <a:srgbClr val="C00000"/>
                </a:solidFill>
                <a:latin typeface="Amasis MT Pro Medium" panose="02040604050005020304" pitchFamily="18" charset="0"/>
              </a:rPr>
              <a:t> will not see any comment…</a:t>
            </a:r>
          </a:p>
          <a:p>
            <a:pPr algn="just"/>
            <a:r>
              <a:rPr lang="en-US" b="1" spc="50" dirty="0">
                <a:latin typeface="Amasis MT Pro Medium" panose="02040604050005020304" pitchFamily="18" charset="0"/>
              </a:rPr>
              <a:t>The evaluator is advised to tune the particular situation for the bulk</a:t>
            </a:r>
          </a:p>
          <a:p>
            <a:pPr marL="0" indent="0" algn="just">
              <a:buNone/>
            </a:pPr>
            <a:r>
              <a:rPr lang="en-US" b="1" spc="50" dirty="0">
                <a:latin typeface="Amasis MT Pro Medium" panose="02040604050005020304" pitchFamily="18" charset="0"/>
              </a:rPr>
              <a:t>   of data users using </a:t>
            </a:r>
            <a:r>
              <a:rPr lang="en-US" b="1" spc="50" dirty="0" err="1">
                <a:latin typeface="Amasis MT Pro Medium" panose="02040604050005020304" pitchFamily="18" charset="0"/>
              </a:rPr>
              <a:t>NuDat</a:t>
            </a:r>
            <a:r>
              <a:rPr lang="en-US" b="1" spc="50" dirty="0">
                <a:latin typeface="Amasis MT Pro Medium" panose="02040604050005020304" pitchFamily="18" charset="0"/>
              </a:rPr>
              <a:t> (</a:t>
            </a:r>
            <a:r>
              <a:rPr lang="en-US" b="1" spc="50" dirty="0" err="1">
                <a:latin typeface="Amasis MT Pro Medium" panose="02040604050005020304" pitchFamily="18" charset="0"/>
              </a:rPr>
              <a:t>NNDC</a:t>
            </a:r>
            <a:r>
              <a:rPr lang="en-US" b="1" spc="50" dirty="0">
                <a:latin typeface="Amasis MT Pro Medium" panose="02040604050005020304" pitchFamily="18" charset="0"/>
              </a:rPr>
              <a:t>) or </a:t>
            </a:r>
            <a:r>
              <a:rPr lang="en-US" b="1" spc="50" dirty="0" err="1">
                <a:latin typeface="Amasis MT Pro Medium" panose="02040604050005020304" pitchFamily="18" charset="0"/>
              </a:rPr>
              <a:t>LiveChart</a:t>
            </a:r>
            <a:r>
              <a:rPr lang="en-US" b="1" spc="50" dirty="0">
                <a:latin typeface="Amasis MT Pro Medium" panose="02040604050005020304" pitchFamily="18" charset="0"/>
              </a:rPr>
              <a:t> (IAEA) that are</a:t>
            </a:r>
          </a:p>
          <a:p>
            <a:pPr marL="0" indent="0" algn="just">
              <a:buNone/>
            </a:pPr>
            <a:r>
              <a:rPr lang="en-US" b="1" spc="50" dirty="0">
                <a:latin typeface="Amasis MT Pro Medium" panose="02040604050005020304" pitchFamily="18" charset="0"/>
              </a:rPr>
              <a:t>   “comment blind”</a:t>
            </a:r>
          </a:p>
          <a:p>
            <a:r>
              <a:rPr lang="en-US" b="1" spc="50" dirty="0">
                <a:latin typeface="Amasis MT Pro Medium" panose="02040604050005020304" pitchFamily="18" charset="0"/>
              </a:rPr>
              <a:t>However in many evaluator’s decisions comment is irreplaceable!</a:t>
            </a:r>
          </a:p>
          <a:p>
            <a:pPr marL="0" indent="0">
              <a:lnSpc>
                <a:spcPct val="110000"/>
              </a:lnSpc>
              <a:buNone/>
            </a:pPr>
            <a:r>
              <a:rPr lang="en-US" sz="3100" b="1" i="1" u="sng" cap="all" spc="5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Proposal</a:t>
            </a:r>
            <a:r>
              <a:rPr lang="en-US" sz="3100" b="1" i="1" u="sng" spc="5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pPr marL="514350" indent="-514350" algn="just">
              <a:lnSpc>
                <a:spcPct val="110000"/>
              </a:lnSpc>
              <a:buFont typeface="+mj-lt"/>
              <a:buAutoNum type="arabicPeriod"/>
            </a:pPr>
            <a:r>
              <a:rPr lang="en-US" sz="3100" b="1" i="1" spc="50" dirty="0">
                <a:solidFill>
                  <a:srgbClr val="00B050"/>
                </a:solidFill>
                <a:latin typeface="Times New Roman" panose="02020603050405020304" pitchFamily="18" charset="0"/>
                <a:cs typeface="Times New Roman" panose="02020603050405020304" pitchFamily="18" charset="0"/>
              </a:rPr>
              <a:t>Advise </a:t>
            </a:r>
            <a:r>
              <a:rPr lang="en-US" sz="3100" b="1" i="1" spc="50" dirty="0" err="1">
                <a:solidFill>
                  <a:schemeClr val="accent6">
                    <a:lumMod val="50000"/>
                  </a:schemeClr>
                </a:solidFill>
                <a:latin typeface="Times New Roman" panose="02020603050405020304" pitchFamily="18" charset="0"/>
                <a:cs typeface="Times New Roman" panose="02020603050405020304" pitchFamily="18" charset="0"/>
              </a:rPr>
              <a:t>NuDat</a:t>
            </a:r>
            <a:r>
              <a:rPr lang="en-US" sz="3100" b="1" i="1" spc="50" dirty="0">
                <a:solidFill>
                  <a:srgbClr val="00B050"/>
                </a:solidFill>
                <a:latin typeface="Times New Roman" panose="02020603050405020304" pitchFamily="18" charset="0"/>
                <a:cs typeface="Times New Roman" panose="02020603050405020304" pitchFamily="18" charset="0"/>
              </a:rPr>
              <a:t> and </a:t>
            </a:r>
            <a:r>
              <a:rPr lang="en-US" sz="3100" b="1" i="1" spc="50" dirty="0" err="1">
                <a:solidFill>
                  <a:schemeClr val="accent6">
                    <a:lumMod val="50000"/>
                  </a:schemeClr>
                </a:solidFill>
                <a:latin typeface="Times New Roman" panose="02020603050405020304" pitchFamily="18" charset="0"/>
                <a:cs typeface="Times New Roman" panose="02020603050405020304" pitchFamily="18" charset="0"/>
              </a:rPr>
              <a:t>LiveChart</a:t>
            </a:r>
            <a:r>
              <a:rPr lang="en-US" sz="3100" b="1" i="1" spc="50" dirty="0">
                <a:solidFill>
                  <a:srgbClr val="00B050"/>
                </a:solidFill>
                <a:latin typeface="Times New Roman" panose="02020603050405020304" pitchFamily="18" charset="0"/>
                <a:cs typeface="Times New Roman" panose="02020603050405020304" pitchFamily="18" charset="0"/>
              </a:rPr>
              <a:t> users </a:t>
            </a:r>
            <a:r>
              <a:rPr lang="en-US" sz="3100" b="1" i="1" spc="50" dirty="0">
                <a:solidFill>
                  <a:schemeClr val="accent6">
                    <a:lumMod val="50000"/>
                  </a:schemeClr>
                </a:solidFill>
                <a:latin typeface="Times New Roman" panose="02020603050405020304" pitchFamily="18" charset="0"/>
                <a:cs typeface="Times New Roman" panose="02020603050405020304" pitchFamily="18" charset="0"/>
              </a:rPr>
              <a:t>on the opening page </a:t>
            </a:r>
            <a:r>
              <a:rPr lang="en-US" sz="3100" b="1" i="1" spc="50" dirty="0">
                <a:solidFill>
                  <a:srgbClr val="00B050"/>
                </a:solidFill>
                <a:latin typeface="Times New Roman" panose="02020603050405020304" pitchFamily="18" charset="0"/>
                <a:cs typeface="Times New Roman" panose="02020603050405020304" pitchFamily="18" charset="0"/>
              </a:rPr>
              <a:t>to go to </a:t>
            </a:r>
            <a:r>
              <a:rPr lang="en-US" sz="3100" b="1" i="1" spc="50" dirty="0" err="1">
                <a:solidFill>
                  <a:schemeClr val="accent6">
                    <a:lumMod val="50000"/>
                  </a:schemeClr>
                </a:solidFill>
                <a:latin typeface="Times New Roman" panose="02020603050405020304" pitchFamily="18" charset="0"/>
                <a:cs typeface="Times New Roman" panose="02020603050405020304" pitchFamily="18" charset="0"/>
              </a:rPr>
              <a:t>ENSDF</a:t>
            </a:r>
            <a:r>
              <a:rPr lang="en-US" sz="3100" b="1" i="1" spc="50" dirty="0">
                <a:solidFill>
                  <a:srgbClr val="00B050"/>
                </a:solidFill>
                <a:latin typeface="Times New Roman" panose="02020603050405020304" pitchFamily="18" charset="0"/>
                <a:cs typeface="Times New Roman" panose="02020603050405020304" pitchFamily="18" charset="0"/>
              </a:rPr>
              <a:t> for a more thorough view of the piece of data they need</a:t>
            </a:r>
          </a:p>
          <a:p>
            <a:pPr marL="514350" indent="-514350">
              <a:lnSpc>
                <a:spcPct val="110000"/>
              </a:lnSpc>
              <a:buFont typeface="+mj-lt"/>
              <a:buAutoNum type="arabicPeriod"/>
            </a:pPr>
            <a:r>
              <a:rPr lang="en-US" sz="3100" b="1" i="1" spc="50" dirty="0">
                <a:solidFill>
                  <a:srgbClr val="00B050"/>
                </a:solidFill>
                <a:latin typeface="Times New Roman" panose="02020603050405020304" pitchFamily="18" charset="0"/>
                <a:cs typeface="Times New Roman" panose="02020603050405020304" pitchFamily="18" charset="0"/>
              </a:rPr>
              <a:t>Try to educate data users about the architecture of data evaluation: that </a:t>
            </a:r>
            <a:r>
              <a:rPr lang="en-US" sz="3100" b="1" i="1" spc="50" dirty="0" err="1">
                <a:solidFill>
                  <a:schemeClr val="accent6">
                    <a:lumMod val="50000"/>
                  </a:schemeClr>
                </a:solidFill>
                <a:latin typeface="Times New Roman" panose="02020603050405020304" pitchFamily="18" charset="0"/>
                <a:cs typeface="Times New Roman" panose="02020603050405020304" pitchFamily="18" charset="0"/>
              </a:rPr>
              <a:t>ENSDF</a:t>
            </a:r>
            <a:r>
              <a:rPr lang="en-US" sz="3100" b="1" i="1" spc="50" dirty="0">
                <a:solidFill>
                  <a:srgbClr val="00B050"/>
                </a:solidFill>
                <a:latin typeface="Times New Roman" panose="02020603050405020304" pitchFamily="18" charset="0"/>
                <a:cs typeface="Times New Roman" panose="02020603050405020304" pitchFamily="18" charset="0"/>
              </a:rPr>
              <a:t> is the </a:t>
            </a:r>
            <a:r>
              <a:rPr lang="en-US" sz="3100" b="1" i="1" spc="50" dirty="0">
                <a:solidFill>
                  <a:schemeClr val="accent6">
                    <a:lumMod val="50000"/>
                  </a:schemeClr>
                </a:solidFill>
                <a:latin typeface="Times New Roman" panose="02020603050405020304" pitchFamily="18" charset="0"/>
                <a:cs typeface="Times New Roman" panose="02020603050405020304" pitchFamily="18" charset="0"/>
              </a:rPr>
              <a:t>primary site </a:t>
            </a:r>
            <a:r>
              <a:rPr lang="en-US" sz="3100" b="1" i="1" spc="50" dirty="0">
                <a:solidFill>
                  <a:srgbClr val="00B050"/>
                </a:solidFill>
                <a:latin typeface="Times New Roman" panose="02020603050405020304" pitchFamily="18" charset="0"/>
                <a:cs typeface="Times New Roman" panose="02020603050405020304" pitchFamily="18" charset="0"/>
              </a:rPr>
              <a:t>(built from particular datasets making the adopted, where things are explained); then data is taken by the “data only” environments</a:t>
            </a:r>
          </a:p>
        </p:txBody>
      </p:sp>
    </p:spTree>
    <p:extLst>
      <p:ext uri="{BB962C8B-B14F-4D97-AF65-F5344CB8AC3E}">
        <p14:creationId xmlns:p14="http://schemas.microsoft.com/office/powerpoint/2010/main" val="15400309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C5A8C55F-10C2-4235-85D3-55AB6C172251}"/>
              </a:ext>
            </a:extLst>
          </p:cNvPr>
          <p:cNvGraphicFramePr/>
          <p:nvPr>
            <p:extLst>
              <p:ext uri="{D42A27DB-BD31-4B8C-83A1-F6EECF244321}">
                <p14:modId xmlns:p14="http://schemas.microsoft.com/office/powerpoint/2010/main" val="793516711"/>
              </p:ext>
            </p:extLst>
          </p:nvPr>
        </p:nvGraphicFramePr>
        <p:xfrm>
          <a:off x="838200" y="365126"/>
          <a:ext cx="10515600" cy="8509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Content Placeholder 2">
            <a:extLst>
              <a:ext uri="{FF2B5EF4-FFF2-40B4-BE49-F238E27FC236}">
                <a16:creationId xmlns:a16="http://schemas.microsoft.com/office/drawing/2014/main" id="{49C0B8D5-6162-49F8-8D5F-B6D9A6D1C1C5}"/>
              </a:ext>
            </a:extLst>
          </p:cNvPr>
          <p:cNvSpPr>
            <a:spLocks noGrp="1"/>
          </p:cNvSpPr>
          <p:nvPr>
            <p:ph idx="1"/>
          </p:nvPr>
        </p:nvSpPr>
        <p:spPr>
          <a:xfrm>
            <a:off x="838200" y="1402335"/>
            <a:ext cx="10515600" cy="5274690"/>
          </a:xfrm>
        </p:spPr>
        <p:txBody>
          <a:bodyPr>
            <a:noAutofit/>
          </a:bodyPr>
          <a:lstStyle/>
          <a:p>
            <a:pPr algn="just">
              <a:lnSpc>
                <a:spcPct val="100000"/>
              </a:lnSpc>
            </a:pPr>
            <a:r>
              <a:rPr lang="en-US" sz="2100" b="1" kern="0" spc="50" dirty="0" err="1">
                <a:latin typeface="Amasis MT Pro Medium" panose="02040604050005020304" pitchFamily="18" charset="0"/>
              </a:rPr>
              <a:t>G.s.</a:t>
            </a:r>
            <a:r>
              <a:rPr lang="en-US" sz="2100" b="1" kern="0" spc="50" dirty="0">
                <a:latin typeface="Amasis MT Pro Medium" panose="02040604050005020304" pitchFamily="18" charset="0"/>
              </a:rPr>
              <a:t> is usually adopted as </a:t>
            </a:r>
            <a:r>
              <a:rPr lang="en-US" sz="2100" b="1" kern="0" spc="50" dirty="0">
                <a:solidFill>
                  <a:srgbClr val="C00000"/>
                </a:solidFill>
                <a:latin typeface="Amasis MT Pro Medium" panose="02040604050005020304" pitchFamily="18" charset="0"/>
              </a:rPr>
              <a:t>0.0</a:t>
            </a:r>
          </a:p>
          <a:p>
            <a:pPr algn="just">
              <a:lnSpc>
                <a:spcPct val="100000"/>
              </a:lnSpc>
            </a:pPr>
            <a:r>
              <a:rPr lang="en-US" sz="2100" b="1" kern="0" spc="50" dirty="0">
                <a:latin typeface="Amasis MT Pro Medium" panose="02040604050005020304" pitchFamily="18" charset="0"/>
              </a:rPr>
              <a:t>I do not remember a policy item in this respect (if it does exist, I might simply missed it)</a:t>
            </a:r>
          </a:p>
          <a:p>
            <a:pPr algn="just">
              <a:lnSpc>
                <a:spcPct val="100000"/>
              </a:lnSpc>
            </a:pPr>
            <a:r>
              <a:rPr lang="en-US" sz="2400" b="1" i="1" kern="0" spc="50" dirty="0">
                <a:solidFill>
                  <a:srgbClr val="C00000"/>
                </a:solidFill>
                <a:latin typeface="Amasis MT Pro Medium" panose="02040604050005020304" pitchFamily="18" charset="0"/>
              </a:rPr>
              <a:t>Tom Burrows recommended me to adopt ALWAYS 0.0 for </a:t>
            </a:r>
            <a:r>
              <a:rPr lang="en-US" sz="2400" b="1" i="1" kern="0" spc="50" dirty="0" err="1">
                <a:solidFill>
                  <a:srgbClr val="C00000"/>
                </a:solidFill>
                <a:latin typeface="Amasis MT Pro Medium" panose="02040604050005020304" pitchFamily="18" charset="0"/>
              </a:rPr>
              <a:t>g.s.</a:t>
            </a:r>
            <a:r>
              <a:rPr lang="en-US" sz="2400" b="1" i="1" kern="0" spc="50" dirty="0">
                <a:solidFill>
                  <a:srgbClr val="C00000"/>
                </a:solidFill>
                <a:latin typeface="Amasis MT Pro Medium" panose="02040604050005020304" pitchFamily="18" charset="0"/>
              </a:rPr>
              <a:t> </a:t>
            </a:r>
          </a:p>
          <a:p>
            <a:pPr algn="just">
              <a:lnSpc>
                <a:spcPct val="100000"/>
              </a:lnSpc>
            </a:pPr>
            <a:r>
              <a:rPr lang="en-US" sz="2100" b="1" kern="0" spc="50" dirty="0">
                <a:latin typeface="Amasis MT Pro Medium" panose="02040604050005020304" pitchFamily="18" charset="0"/>
              </a:rPr>
              <a:t>However I found many situations in </a:t>
            </a:r>
            <a:r>
              <a:rPr lang="en-US" sz="2100" b="1" kern="0" spc="50" dirty="0" err="1">
                <a:latin typeface="Amasis MT Pro Medium" panose="02040604050005020304" pitchFamily="18" charset="0"/>
              </a:rPr>
              <a:t>ENSDF</a:t>
            </a:r>
            <a:r>
              <a:rPr lang="en-US" sz="2100" b="1" kern="0" spc="50" dirty="0">
                <a:latin typeface="Amasis MT Pro Medium" panose="02040604050005020304" pitchFamily="18" charset="0"/>
              </a:rPr>
              <a:t> when the </a:t>
            </a:r>
            <a:r>
              <a:rPr lang="en-US" sz="2100" b="1" kern="0" spc="50" dirty="0" err="1">
                <a:latin typeface="Amasis MT Pro Medium" panose="02040604050005020304" pitchFamily="18" charset="0"/>
              </a:rPr>
              <a:t>g.s.</a:t>
            </a:r>
            <a:r>
              <a:rPr lang="en-US" sz="2100" b="1" kern="0" spc="50" dirty="0">
                <a:latin typeface="Amasis MT Pro Medium" panose="02040604050005020304" pitchFamily="18" charset="0"/>
              </a:rPr>
              <a:t> is given as </a:t>
            </a:r>
            <a:r>
              <a:rPr lang="en-US" sz="2100" b="1" kern="0" spc="50" dirty="0">
                <a:solidFill>
                  <a:srgbClr val="C00000"/>
                </a:solidFill>
                <a:latin typeface="Amasis MT Pro Medium" panose="02040604050005020304" pitchFamily="18" charset="0"/>
              </a:rPr>
              <a:t>0 </a:t>
            </a:r>
            <a:r>
              <a:rPr lang="en-US" sz="2100" b="1" kern="0" spc="50" dirty="0">
                <a:latin typeface="Amasis MT Pro Medium" panose="02040604050005020304" pitchFamily="18" charset="0"/>
              </a:rPr>
              <a:t>(even</a:t>
            </a:r>
            <a:r>
              <a:rPr lang="en-US" sz="2100" b="1" kern="0" spc="50" dirty="0">
                <a:solidFill>
                  <a:schemeClr val="accent6">
                    <a:lumMod val="50000"/>
                  </a:schemeClr>
                </a:solidFill>
                <a:latin typeface="Amasis MT Pro Medium" panose="02040604050005020304" pitchFamily="18" charset="0"/>
              </a:rPr>
              <a:t> </a:t>
            </a:r>
            <a:r>
              <a:rPr lang="en-US" sz="2100" b="1" kern="0" spc="50" dirty="0">
                <a:solidFill>
                  <a:srgbClr val="C00000"/>
                </a:solidFill>
                <a:latin typeface="Amasis MT Pro Medium" panose="02040604050005020304" pitchFamily="18" charset="0"/>
              </a:rPr>
              <a:t>0.</a:t>
            </a:r>
            <a:r>
              <a:rPr lang="en-US" sz="2100" b="1" kern="0" spc="50" dirty="0">
                <a:latin typeface="Amasis MT Pro Medium" panose="02040604050005020304" pitchFamily="18" charset="0"/>
              </a:rPr>
              <a:t>)</a:t>
            </a:r>
            <a:endParaRPr lang="en-US" sz="2100" b="1" kern="0" spc="50" dirty="0">
              <a:solidFill>
                <a:srgbClr val="C00000"/>
              </a:solidFill>
              <a:latin typeface="Amasis MT Pro Medium" panose="02040604050005020304" pitchFamily="18" charset="0"/>
            </a:endParaRPr>
          </a:p>
          <a:p>
            <a:pPr algn="just">
              <a:lnSpc>
                <a:spcPct val="100000"/>
              </a:lnSpc>
            </a:pPr>
            <a:r>
              <a:rPr lang="en-US" sz="2100" b="1" kern="0" spc="50" dirty="0">
                <a:latin typeface="Amasis MT Pro Medium" panose="02040604050005020304" pitchFamily="18" charset="0"/>
              </a:rPr>
              <a:t>It might be that for some evaluators there is no difference in between </a:t>
            </a:r>
            <a:r>
              <a:rPr lang="en-US" sz="2100" b="1" kern="0" spc="50" dirty="0">
                <a:solidFill>
                  <a:srgbClr val="C00000"/>
                </a:solidFill>
                <a:latin typeface="Amasis MT Pro Medium" panose="02040604050005020304" pitchFamily="18" charset="0"/>
              </a:rPr>
              <a:t>0.0</a:t>
            </a:r>
            <a:r>
              <a:rPr lang="en-US" sz="2100" b="1" kern="0" spc="50" dirty="0">
                <a:latin typeface="Amasis MT Pro Medium" panose="02040604050005020304" pitchFamily="18" charset="0"/>
              </a:rPr>
              <a:t> and </a:t>
            </a:r>
            <a:r>
              <a:rPr lang="en-US" sz="2100" b="1" kern="0" spc="50" dirty="0">
                <a:solidFill>
                  <a:srgbClr val="C00000"/>
                </a:solidFill>
                <a:latin typeface="Amasis MT Pro Medium" panose="02040604050005020304" pitchFamily="18" charset="0"/>
              </a:rPr>
              <a:t>0</a:t>
            </a:r>
            <a:r>
              <a:rPr lang="en-US" sz="2100" b="1" kern="0" spc="50" dirty="0">
                <a:latin typeface="Amasis MT Pro Medium" panose="02040604050005020304" pitchFamily="18" charset="0"/>
              </a:rPr>
              <a:t> for </a:t>
            </a:r>
            <a:r>
              <a:rPr lang="en-US" sz="2100" b="1" kern="0" spc="50" dirty="0" err="1">
                <a:latin typeface="Amasis MT Pro Medium" panose="02040604050005020304" pitchFamily="18" charset="0"/>
              </a:rPr>
              <a:t>g.s.</a:t>
            </a:r>
            <a:endParaRPr lang="en-US" sz="2100" b="1" kern="0" spc="50" dirty="0">
              <a:latin typeface="Amasis MT Pro Medium" panose="02040604050005020304" pitchFamily="18" charset="0"/>
            </a:endParaRPr>
          </a:p>
          <a:p>
            <a:pPr algn="just">
              <a:lnSpc>
                <a:spcPct val="100000"/>
              </a:lnSpc>
            </a:pPr>
            <a:r>
              <a:rPr lang="en-US" sz="2100" b="1" kern="0" spc="50" dirty="0">
                <a:latin typeface="Amasis MT Pro Medium" panose="02040604050005020304" pitchFamily="18" charset="0"/>
              </a:rPr>
              <a:t>However it might be that for others the use of </a:t>
            </a:r>
            <a:r>
              <a:rPr lang="en-US" sz="2100" b="1" kern="0" spc="50" dirty="0">
                <a:solidFill>
                  <a:srgbClr val="C00000"/>
                </a:solidFill>
                <a:latin typeface="Amasis MT Pro Medium" panose="02040604050005020304" pitchFamily="18" charset="0"/>
              </a:rPr>
              <a:t>0</a:t>
            </a:r>
            <a:r>
              <a:rPr lang="en-US" sz="2100" b="1" kern="0" spc="50" dirty="0">
                <a:latin typeface="Amasis MT Pro Medium" panose="02040604050005020304" pitchFamily="18" charset="0"/>
              </a:rPr>
              <a:t> is for </a:t>
            </a:r>
            <a:r>
              <a:rPr lang="en-US" sz="2100" b="1" i="1" kern="0" spc="50" dirty="0">
                <a:latin typeface="Amasis MT Pro Medium" panose="02040604050005020304" pitchFamily="18" charset="0"/>
              </a:rPr>
              <a:t>reaction datasets with no gammas</a:t>
            </a:r>
            <a:r>
              <a:rPr lang="en-US" sz="2100" b="1" kern="0" spc="50" dirty="0">
                <a:latin typeface="Amasis MT Pro Medium" panose="02040604050005020304" pitchFamily="18" charset="0"/>
              </a:rPr>
              <a:t>, where level energies usually have larger </a:t>
            </a:r>
            <a:r>
              <a:rPr lang="en-US" sz="2100" b="1" kern="0" spc="50" dirty="0" err="1">
                <a:latin typeface="Amasis MT Pro Medium" panose="02040604050005020304" pitchFamily="18" charset="0"/>
              </a:rPr>
              <a:t>unc’s</a:t>
            </a:r>
            <a:r>
              <a:rPr lang="en-US" sz="2100" b="1" kern="0" spc="50" dirty="0">
                <a:latin typeface="Amasis MT Pro Medium" panose="02040604050005020304" pitchFamily="18" charset="0"/>
              </a:rPr>
              <a:t> – so perhaps </a:t>
            </a:r>
            <a:r>
              <a:rPr lang="en-US" sz="2100" b="1" kern="0" spc="50" dirty="0">
                <a:solidFill>
                  <a:srgbClr val="C00000"/>
                </a:solidFill>
                <a:latin typeface="Amasis MT Pro Medium" panose="02040604050005020304" pitchFamily="18" charset="0"/>
              </a:rPr>
              <a:t>“0”</a:t>
            </a:r>
            <a:r>
              <a:rPr lang="en-US" sz="2100" b="1" kern="0" spc="50" dirty="0">
                <a:latin typeface="Amasis MT Pro Medium" panose="02040604050005020304" pitchFamily="18" charset="0"/>
              </a:rPr>
              <a:t> might signify that while the lowest found state, this could be not the </a:t>
            </a:r>
            <a:r>
              <a:rPr lang="en-US" sz="2100" b="1" kern="0" spc="50" dirty="0" err="1">
                <a:latin typeface="Amasis MT Pro Medium" panose="02040604050005020304" pitchFamily="18" charset="0"/>
              </a:rPr>
              <a:t>g.s.</a:t>
            </a:r>
            <a:r>
              <a:rPr lang="en-US" sz="2100" b="1" kern="0" spc="50" dirty="0">
                <a:latin typeface="Amasis MT Pro Medium" panose="02040604050005020304" pitchFamily="18" charset="0"/>
              </a:rPr>
              <a:t>, which is </a:t>
            </a:r>
            <a:r>
              <a:rPr lang="en-US" sz="2100" b="1" kern="0" spc="50" dirty="0">
                <a:solidFill>
                  <a:srgbClr val="C00000"/>
                </a:solidFill>
                <a:latin typeface="Amasis MT Pro Medium" panose="02040604050005020304" pitchFamily="18" charset="0"/>
              </a:rPr>
              <a:t>0.0</a:t>
            </a:r>
          </a:p>
          <a:p>
            <a:pPr algn="just">
              <a:lnSpc>
                <a:spcPct val="100000"/>
              </a:lnSpc>
            </a:pPr>
            <a:r>
              <a:rPr lang="en-US" sz="2100" b="1" kern="0" spc="50" dirty="0">
                <a:latin typeface="Amasis MT Pro Medium" panose="02040604050005020304" pitchFamily="18" charset="0"/>
              </a:rPr>
              <a:t>But … is that true?</a:t>
            </a:r>
          </a:p>
          <a:p>
            <a:pPr algn="just">
              <a:lnSpc>
                <a:spcPct val="100000"/>
              </a:lnSpc>
            </a:pPr>
            <a:r>
              <a:rPr lang="en-US" sz="2100" b="1" i="1" u="sng" kern="0" spc="5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PROPOSAL:</a:t>
            </a:r>
          </a:p>
          <a:p>
            <a:pPr marL="0" indent="0" algn="just">
              <a:lnSpc>
                <a:spcPct val="100000"/>
              </a:lnSpc>
              <a:buNone/>
            </a:pPr>
            <a:r>
              <a:rPr lang="en-US" sz="2100" b="1" i="1" kern="0" spc="50" dirty="0">
                <a:solidFill>
                  <a:srgbClr val="00B050"/>
                </a:solidFill>
                <a:latin typeface="Times New Roman" panose="02020603050405020304" pitchFamily="18" charset="0"/>
                <a:cs typeface="Times New Roman" panose="02020603050405020304" pitchFamily="18" charset="0"/>
              </a:rPr>
              <a:t>  </a:t>
            </a:r>
            <a:r>
              <a:rPr lang="en-US" b="1" i="1" kern="0" spc="50" dirty="0">
                <a:solidFill>
                  <a:srgbClr val="00B050"/>
                </a:solidFill>
                <a:latin typeface="Times New Roman" panose="02020603050405020304" pitchFamily="18" charset="0"/>
                <a:cs typeface="Times New Roman" panose="02020603050405020304" pitchFamily="18" charset="0"/>
              </a:rPr>
              <a:t>Make a general rule for the </a:t>
            </a:r>
            <a:r>
              <a:rPr lang="en-US" b="1" i="1" kern="0" spc="50" dirty="0" err="1">
                <a:solidFill>
                  <a:srgbClr val="00B050"/>
                </a:solidFill>
                <a:latin typeface="Times New Roman" panose="02020603050405020304" pitchFamily="18" charset="0"/>
                <a:cs typeface="Times New Roman" panose="02020603050405020304" pitchFamily="18" charset="0"/>
              </a:rPr>
              <a:t>g.s.</a:t>
            </a:r>
            <a:r>
              <a:rPr lang="en-US" b="1" i="1" kern="0" spc="50" dirty="0">
                <a:solidFill>
                  <a:srgbClr val="00B050"/>
                </a:solidFill>
                <a:latin typeface="Times New Roman" panose="02020603050405020304" pitchFamily="18" charset="0"/>
                <a:cs typeface="Times New Roman" panose="02020603050405020304" pitchFamily="18" charset="0"/>
              </a:rPr>
              <a:t> </a:t>
            </a:r>
            <a:r>
              <a:rPr lang="en-US" b="1" i="1" kern="0" spc="50" dirty="0">
                <a:solidFill>
                  <a:srgbClr val="C00000"/>
                </a:solidFill>
                <a:latin typeface="Times New Roman" panose="02020603050405020304" pitchFamily="18" charset="0"/>
                <a:cs typeface="Times New Roman" panose="02020603050405020304" pitchFamily="18" charset="0"/>
              </a:rPr>
              <a:t>0.0</a:t>
            </a:r>
            <a:r>
              <a:rPr lang="en-US" b="1" i="1" kern="0" spc="50" dirty="0">
                <a:solidFill>
                  <a:srgbClr val="00B050"/>
                </a:solidFill>
                <a:latin typeface="Times New Roman" panose="02020603050405020304" pitchFamily="18" charset="0"/>
                <a:cs typeface="Times New Roman" panose="02020603050405020304" pitchFamily="18" charset="0"/>
              </a:rPr>
              <a:t> vs. </a:t>
            </a:r>
            <a:r>
              <a:rPr lang="en-US" b="1" i="1" kern="0" spc="50" dirty="0">
                <a:solidFill>
                  <a:srgbClr val="C00000"/>
                </a:solidFill>
                <a:latin typeface="Times New Roman" panose="02020603050405020304" pitchFamily="18" charset="0"/>
                <a:cs typeface="Times New Roman" panose="02020603050405020304" pitchFamily="18" charset="0"/>
              </a:rPr>
              <a:t>0</a:t>
            </a:r>
          </a:p>
        </p:txBody>
      </p:sp>
    </p:spTree>
    <p:extLst>
      <p:ext uri="{BB962C8B-B14F-4D97-AF65-F5344CB8AC3E}">
        <p14:creationId xmlns:p14="http://schemas.microsoft.com/office/powerpoint/2010/main" val="25690367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8645CE55-C860-4C72-B83D-AF85E43B622E}"/>
              </a:ext>
            </a:extLst>
          </p:cNvPr>
          <p:cNvGraphicFramePr/>
          <p:nvPr>
            <p:extLst>
              <p:ext uri="{D42A27DB-BD31-4B8C-83A1-F6EECF244321}">
                <p14:modId xmlns:p14="http://schemas.microsoft.com/office/powerpoint/2010/main" val="2430399808"/>
              </p:ext>
            </p:extLst>
          </p:nvPr>
        </p:nvGraphicFramePr>
        <p:xfrm>
          <a:off x="593558" y="462536"/>
          <a:ext cx="10760242" cy="9090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a:extLst>
              <a:ext uri="{FF2B5EF4-FFF2-40B4-BE49-F238E27FC236}">
                <a16:creationId xmlns:a16="http://schemas.microsoft.com/office/drawing/2014/main" id="{E3A3F70B-947D-44C7-AF92-BABACAFFBD26}"/>
              </a:ext>
            </a:extLst>
          </p:cNvPr>
          <p:cNvSpPr>
            <a:spLocks noGrp="1"/>
          </p:cNvSpPr>
          <p:nvPr>
            <p:ph idx="1"/>
          </p:nvPr>
        </p:nvSpPr>
        <p:spPr>
          <a:xfrm>
            <a:off x="433633" y="1116084"/>
            <a:ext cx="11539292" cy="5548668"/>
          </a:xfrm>
        </p:spPr>
        <p:txBody>
          <a:bodyPr>
            <a:normAutofit fontScale="55000" lnSpcReduction="20000"/>
          </a:bodyPr>
          <a:lstStyle/>
          <a:p>
            <a:endParaRPr lang="en-US" sz="3100" kern="0" spc="50" dirty="0">
              <a:latin typeface="Amasis MT Pro Medium" panose="02040604050005020304" pitchFamily="18" charset="0"/>
            </a:endParaRPr>
          </a:p>
          <a:p>
            <a:pPr algn="just">
              <a:lnSpc>
                <a:spcPct val="100000"/>
              </a:lnSpc>
            </a:pPr>
            <a:r>
              <a:rPr lang="en-US" sz="3800" b="1" kern="0" spc="50" dirty="0">
                <a:latin typeface="Amasis MT Pro Medium" panose="02040604050005020304" pitchFamily="18" charset="0"/>
              </a:rPr>
              <a:t>Distributed by the </a:t>
            </a:r>
            <a:r>
              <a:rPr lang="en-US" sz="3800" b="1" kern="0" spc="50" dirty="0">
                <a:solidFill>
                  <a:srgbClr val="00B050"/>
                </a:solidFill>
                <a:latin typeface="Amasis MT Pro Medium" panose="02040604050005020304" pitchFamily="18" charset="0"/>
              </a:rPr>
              <a:t>“</a:t>
            </a:r>
            <a:r>
              <a:rPr lang="en-US" sz="3800" b="1" kern="0" spc="50" dirty="0" err="1">
                <a:solidFill>
                  <a:srgbClr val="00B050"/>
                </a:solidFill>
                <a:latin typeface="Amasis MT Pro Medium" panose="02040604050005020304" pitchFamily="18" charset="0"/>
              </a:rPr>
              <a:t>NSDD</a:t>
            </a:r>
            <a:r>
              <a:rPr lang="en-US" sz="3800" b="1" kern="0" spc="50" dirty="0">
                <a:solidFill>
                  <a:srgbClr val="00B050"/>
                </a:solidFill>
                <a:latin typeface="Amasis MT Pro Medium" panose="02040604050005020304" pitchFamily="18" charset="0"/>
              </a:rPr>
              <a:t> GitHub Repository” </a:t>
            </a:r>
            <a:r>
              <a:rPr lang="en-US" sz="3800" b="1" kern="0" spc="50" dirty="0">
                <a:latin typeface="Amasis MT Pro Medium" panose="02040604050005020304" pitchFamily="18" charset="0"/>
              </a:rPr>
              <a:t>page  – NEW!</a:t>
            </a:r>
          </a:p>
          <a:p>
            <a:pPr marL="0" indent="0" algn="just">
              <a:lnSpc>
                <a:spcPct val="100000"/>
              </a:lnSpc>
              <a:buNone/>
            </a:pPr>
            <a:r>
              <a:rPr lang="en-US" sz="3800" b="1" kern="0" spc="50" dirty="0">
                <a:latin typeface="Amasis MT Pro Medium" panose="02040604050005020304" pitchFamily="18" charset="0"/>
              </a:rPr>
              <a:t>   (</a:t>
            </a:r>
            <a:r>
              <a:rPr lang="en-US" sz="3800" b="1" kern="0" spc="50" dirty="0">
                <a:latin typeface="Amasis MT Pro Medium" panose="02040604050005020304" pitchFamily="18" charset="0"/>
                <a:hlinkClick r:id="rId7"/>
              </a:rPr>
              <a:t>https://www-</a:t>
            </a:r>
            <a:r>
              <a:rPr lang="en-US" sz="3800" b="1" kern="0" spc="50" dirty="0" err="1">
                <a:latin typeface="Amasis MT Pro Medium" panose="02040604050005020304" pitchFamily="18" charset="0"/>
                <a:hlinkClick r:id="rId7"/>
              </a:rPr>
              <a:t>nds.iaea.org</a:t>
            </a:r>
            <a:r>
              <a:rPr lang="en-US" sz="3800" b="1" kern="0" spc="50" dirty="0">
                <a:latin typeface="Amasis MT Pro Medium" panose="02040604050005020304" pitchFamily="18" charset="0"/>
                <a:hlinkClick r:id="rId7"/>
              </a:rPr>
              <a:t>/public/</a:t>
            </a:r>
            <a:r>
              <a:rPr lang="en-US" sz="3800" b="1" kern="0" spc="50" dirty="0" err="1">
                <a:latin typeface="Amasis MT Pro Medium" panose="02040604050005020304" pitchFamily="18" charset="0"/>
                <a:hlinkClick r:id="rId7"/>
              </a:rPr>
              <a:t>ensdf_pgm</a:t>
            </a:r>
            <a:r>
              <a:rPr lang="en-US" sz="3800" b="1" kern="0" spc="50" dirty="0">
                <a:latin typeface="Amasis MT Pro Medium" panose="02040604050005020304" pitchFamily="18" charset="0"/>
                <a:hlinkClick r:id="rId7"/>
              </a:rPr>
              <a:t>/</a:t>
            </a:r>
            <a:r>
              <a:rPr lang="en-US" sz="3800" b="1" kern="0" spc="50" dirty="0">
                <a:latin typeface="Amasis MT Pro Medium" panose="02040604050005020304" pitchFamily="18" charset="0"/>
              </a:rPr>
              <a:t>) </a:t>
            </a:r>
          </a:p>
          <a:p>
            <a:pPr algn="just">
              <a:lnSpc>
                <a:spcPct val="100000"/>
              </a:lnSpc>
            </a:pPr>
            <a:r>
              <a:rPr lang="en-US" sz="3800" b="1" kern="0" spc="50" dirty="0">
                <a:latin typeface="Amasis MT Pro Medium" panose="02040604050005020304" pitchFamily="18" charset="0"/>
              </a:rPr>
              <a:t>The more familiar distribution page still available </a:t>
            </a:r>
          </a:p>
          <a:p>
            <a:pPr marL="0" indent="0" algn="just">
              <a:lnSpc>
                <a:spcPct val="100000"/>
              </a:lnSpc>
              <a:buNone/>
            </a:pPr>
            <a:r>
              <a:rPr lang="en-US" sz="3800" b="1" kern="0" spc="50" dirty="0">
                <a:latin typeface="Amasis MT Pro Medium" panose="02040604050005020304" pitchFamily="18" charset="0"/>
              </a:rPr>
              <a:t>   (</a:t>
            </a:r>
            <a:r>
              <a:rPr lang="en-US" sz="3800" b="1" kern="0" spc="50" dirty="0">
                <a:latin typeface="Amasis MT Pro Medium" panose="02040604050005020304" pitchFamily="18" charset="0"/>
                <a:hlinkClick r:id="rId8"/>
              </a:rPr>
              <a:t>https://www-</a:t>
            </a:r>
            <a:r>
              <a:rPr lang="en-US" sz="3800" b="1" kern="0" spc="50" dirty="0" err="1">
                <a:latin typeface="Amasis MT Pro Medium" panose="02040604050005020304" pitchFamily="18" charset="0"/>
                <a:hlinkClick r:id="rId8"/>
              </a:rPr>
              <a:t>nds.iaea.org</a:t>
            </a:r>
            <a:r>
              <a:rPr lang="en-US" sz="3800" b="1" kern="0" spc="50" dirty="0">
                <a:latin typeface="Amasis MT Pro Medium" panose="02040604050005020304" pitchFamily="18" charset="0"/>
                <a:hlinkClick r:id="rId8"/>
              </a:rPr>
              <a:t>/public/</a:t>
            </a:r>
            <a:r>
              <a:rPr lang="en-US" sz="3800" b="1" kern="0" spc="50" dirty="0" err="1">
                <a:latin typeface="Amasis MT Pro Medium" panose="02040604050005020304" pitchFamily="18" charset="0"/>
                <a:hlinkClick r:id="rId8"/>
              </a:rPr>
              <a:t>ensdf_pgm</a:t>
            </a:r>
            <a:r>
              <a:rPr lang="en-US" sz="3800" b="1" kern="0" spc="50" dirty="0">
                <a:latin typeface="Amasis MT Pro Medium" panose="02040604050005020304" pitchFamily="18" charset="0"/>
                <a:hlinkClick r:id="rId8"/>
              </a:rPr>
              <a:t>/</a:t>
            </a:r>
            <a:r>
              <a:rPr lang="en-US" sz="3800" b="1" kern="0" spc="50" dirty="0" err="1">
                <a:latin typeface="Amasis MT Pro Medium" panose="02040604050005020304" pitchFamily="18" charset="0"/>
                <a:hlinkClick r:id="rId8"/>
              </a:rPr>
              <a:t>index_old.htm</a:t>
            </a:r>
            <a:r>
              <a:rPr lang="en-US" sz="3800" b="1" kern="0" spc="50" dirty="0">
                <a:latin typeface="Amasis MT Pro Medium" panose="02040604050005020304" pitchFamily="18" charset="0"/>
              </a:rPr>
              <a:t>) </a:t>
            </a:r>
          </a:p>
          <a:p>
            <a:pPr algn="just">
              <a:lnSpc>
                <a:spcPct val="100000"/>
              </a:lnSpc>
            </a:pPr>
            <a:r>
              <a:rPr lang="en-US" sz="3800" b="1" kern="0" spc="50" dirty="0">
                <a:latin typeface="Amasis MT Pro Medium" panose="02040604050005020304" pitchFamily="18" charset="0"/>
              </a:rPr>
              <a:t>The old page gives some details about the version of the codes (not all)</a:t>
            </a:r>
          </a:p>
          <a:p>
            <a:pPr algn="just">
              <a:lnSpc>
                <a:spcPct val="100000"/>
              </a:lnSpc>
            </a:pPr>
            <a:r>
              <a:rPr lang="en-US" sz="3800" b="1" kern="0" spc="50" dirty="0">
                <a:latin typeface="Amasis MT Pro Medium" panose="02040604050005020304" pitchFamily="18" charset="0"/>
              </a:rPr>
              <a:t>Both pages have some information about the last version/date of the code but it looks like more work should be done</a:t>
            </a:r>
          </a:p>
          <a:p>
            <a:pPr algn="just">
              <a:lnSpc>
                <a:spcPct val="100000"/>
              </a:lnSpc>
            </a:pPr>
            <a:r>
              <a:rPr lang="en-US" sz="3800" b="1" kern="0" spc="50" dirty="0">
                <a:latin typeface="Amasis MT Pro Medium" panose="02040604050005020304" pitchFamily="18" charset="0"/>
                <a:cs typeface="Times New Roman" panose="02020603050405020304" pitchFamily="18" charset="0"/>
              </a:rPr>
              <a:t>Many times, e.g. when asking the programmer of the code about it, or simply checking that I use the latest version, we need the exact version of a code, e.g. </a:t>
            </a:r>
            <a:r>
              <a:rPr lang="en-US" sz="3800" b="1" kern="0" spc="50" dirty="0">
                <a:solidFill>
                  <a:srgbClr val="C00000"/>
                </a:solidFill>
                <a:latin typeface="Amasis MT Pro Medium" panose="02040604050005020304" pitchFamily="18" charset="0"/>
                <a:cs typeface="Times New Roman" panose="02020603050405020304" pitchFamily="18" charset="0"/>
              </a:rPr>
              <a:t>“</a:t>
            </a:r>
            <a:r>
              <a:rPr lang="en-US" sz="3800" b="1" kern="0" spc="50" dirty="0" err="1">
                <a:solidFill>
                  <a:srgbClr val="C00000"/>
                </a:solidFill>
                <a:latin typeface="Amasis MT Pro Medium" panose="02040604050005020304" pitchFamily="18" charset="0"/>
                <a:cs typeface="Times New Roman" panose="02020603050405020304" pitchFamily="18" charset="0"/>
              </a:rPr>
              <a:t>BrIcc</a:t>
            </a:r>
            <a:r>
              <a:rPr lang="en-US" sz="3800" b="1" kern="0" spc="50" dirty="0">
                <a:solidFill>
                  <a:srgbClr val="C00000"/>
                </a:solidFill>
                <a:latin typeface="Amasis MT Pro Medium" panose="02040604050005020304" pitchFamily="18" charset="0"/>
                <a:cs typeface="Times New Roman" panose="02020603050405020304" pitchFamily="18" charset="0"/>
              </a:rPr>
              <a:t> </a:t>
            </a:r>
            <a:r>
              <a:rPr lang="en-US" sz="3800" b="1" kern="0" spc="50" dirty="0" err="1">
                <a:solidFill>
                  <a:srgbClr val="C00000"/>
                </a:solidFill>
                <a:latin typeface="Amasis MT Pro Medium" panose="02040604050005020304" pitchFamily="18" charset="0"/>
                <a:cs typeface="Times New Roman" panose="02020603050405020304" pitchFamily="18" charset="0"/>
              </a:rPr>
              <a:t>v2.3e</a:t>
            </a:r>
            <a:r>
              <a:rPr lang="en-US" sz="3800" b="1" kern="0" spc="50" dirty="0">
                <a:solidFill>
                  <a:srgbClr val="C00000"/>
                </a:solidFill>
                <a:latin typeface="Amasis MT Pro Medium" panose="02040604050005020304" pitchFamily="18" charset="0"/>
                <a:cs typeface="Times New Roman" panose="02020603050405020304" pitchFamily="18" charset="0"/>
              </a:rPr>
              <a:t> (17-Jun-2020)”</a:t>
            </a:r>
            <a:r>
              <a:rPr lang="en-US" sz="3800" b="1" kern="0" spc="50" dirty="0">
                <a:latin typeface="Amasis MT Pro Medium" panose="02040604050005020304" pitchFamily="18" charset="0"/>
                <a:cs typeface="Times New Roman" panose="02020603050405020304" pitchFamily="18" charset="0"/>
              </a:rPr>
              <a:t> – as it appears when running the core</a:t>
            </a:r>
          </a:p>
          <a:p>
            <a:pPr algn="just">
              <a:lnSpc>
                <a:spcPct val="100000"/>
              </a:lnSpc>
            </a:pPr>
            <a:r>
              <a:rPr lang="en-US" sz="3800" b="1" i="1" u="sng" kern="0" spc="5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PROPOSAL:</a:t>
            </a:r>
          </a:p>
          <a:p>
            <a:pPr algn="just">
              <a:lnSpc>
                <a:spcPct val="100000"/>
              </a:lnSpc>
              <a:buFontTx/>
              <a:buChar char="-"/>
            </a:pPr>
            <a:r>
              <a:rPr lang="en-US" sz="4600" b="1" i="1" kern="0" spc="50" dirty="0">
                <a:solidFill>
                  <a:srgbClr val="00B050"/>
                </a:solidFill>
                <a:latin typeface="Times New Roman" panose="02020603050405020304" pitchFamily="18" charset="0"/>
                <a:cs typeface="Times New Roman" panose="02020603050405020304" pitchFamily="18" charset="0"/>
              </a:rPr>
              <a:t>Can be good that Version/Date should be posted in full by the distribution pages: not only </a:t>
            </a:r>
            <a:r>
              <a:rPr lang="en-US" sz="4600" b="1" i="1" kern="0" spc="50" dirty="0">
                <a:solidFill>
                  <a:srgbClr val="C00000"/>
                </a:solidFill>
                <a:latin typeface="Times New Roman" panose="02020603050405020304" pitchFamily="18" charset="0"/>
                <a:cs typeface="Times New Roman" panose="02020603050405020304" pitchFamily="18" charset="0"/>
              </a:rPr>
              <a:t>“2020/08” </a:t>
            </a:r>
            <a:r>
              <a:rPr lang="en-US" sz="4600" b="1" i="1" kern="0" spc="50" dirty="0">
                <a:solidFill>
                  <a:srgbClr val="00B050"/>
                </a:solidFill>
                <a:latin typeface="Times New Roman" panose="02020603050405020304" pitchFamily="18" charset="0"/>
                <a:cs typeface="Times New Roman" panose="02020603050405020304" pitchFamily="18" charset="0"/>
              </a:rPr>
              <a:t>date, or </a:t>
            </a:r>
            <a:r>
              <a:rPr lang="en-US" sz="4600" b="1" i="1" kern="0" spc="50" dirty="0">
                <a:solidFill>
                  <a:srgbClr val="C00000"/>
                </a:solidFill>
                <a:latin typeface="Times New Roman" panose="02020603050405020304" pitchFamily="18" charset="0"/>
                <a:cs typeface="Times New Roman" panose="02020603050405020304" pitchFamily="18" charset="0"/>
              </a:rPr>
              <a:t>“Version 2” </a:t>
            </a:r>
            <a:r>
              <a:rPr lang="en-US" sz="4600" b="1" i="1" kern="0" spc="50" dirty="0">
                <a:solidFill>
                  <a:srgbClr val="00B050"/>
                </a:solidFill>
                <a:latin typeface="Times New Roman" panose="02020603050405020304" pitchFamily="18" charset="0"/>
                <a:cs typeface="Times New Roman" panose="02020603050405020304" pitchFamily="18" charset="0"/>
              </a:rPr>
              <a:t>instead of </a:t>
            </a:r>
            <a:r>
              <a:rPr lang="en-US" sz="4600" b="1" i="1" kern="0" spc="50" dirty="0">
                <a:solidFill>
                  <a:srgbClr val="C00000"/>
                </a:solidFill>
                <a:latin typeface="Times New Roman" panose="02020603050405020304" pitchFamily="18" charset="0"/>
                <a:cs typeface="Times New Roman" panose="02020603050405020304" pitchFamily="18" charset="0"/>
              </a:rPr>
              <a:t>“Version </a:t>
            </a:r>
            <a:r>
              <a:rPr lang="en-US" sz="4600" b="1" i="1" kern="0" spc="50" dirty="0" err="1">
                <a:solidFill>
                  <a:srgbClr val="C00000"/>
                </a:solidFill>
                <a:latin typeface="Times New Roman" panose="02020603050405020304" pitchFamily="18" charset="0"/>
                <a:cs typeface="Times New Roman" panose="02020603050405020304" pitchFamily="18" charset="0"/>
              </a:rPr>
              <a:t>2.3e</a:t>
            </a:r>
            <a:r>
              <a:rPr lang="en-US" sz="4600" b="1" i="1" kern="0" spc="50" dirty="0">
                <a:solidFill>
                  <a:srgbClr val="C00000"/>
                </a:solidFill>
                <a:latin typeface="Times New Roman" panose="02020603050405020304" pitchFamily="18" charset="0"/>
                <a:cs typeface="Times New Roman" panose="02020603050405020304" pitchFamily="18" charset="0"/>
              </a:rPr>
              <a:t>”</a:t>
            </a:r>
            <a:endParaRPr lang="en-US" sz="4600" b="1" i="1" kern="0" spc="50" dirty="0">
              <a:solidFill>
                <a:srgbClr val="00B050"/>
              </a:solidFill>
              <a:latin typeface="Times New Roman" panose="02020603050405020304" pitchFamily="18" charset="0"/>
              <a:cs typeface="Times New Roman" panose="02020603050405020304" pitchFamily="18" charset="0"/>
            </a:endParaRPr>
          </a:p>
          <a:p>
            <a:pPr algn="just">
              <a:lnSpc>
                <a:spcPct val="70000"/>
              </a:lnSpc>
              <a:buFontTx/>
              <a:buChar char="-"/>
            </a:pPr>
            <a:r>
              <a:rPr lang="en-US" sz="4600" b="1" i="1" kern="0" spc="50" dirty="0">
                <a:solidFill>
                  <a:srgbClr val="00B050"/>
                </a:solidFill>
                <a:latin typeface="Times New Roman" panose="02020603050405020304" pitchFamily="18" charset="0"/>
                <a:cs typeface="Times New Roman" panose="02020603050405020304" pitchFamily="18" charset="0"/>
              </a:rPr>
              <a:t>Alternatively this info can be given in the name of the .exe code, like e.g.:</a:t>
            </a:r>
          </a:p>
          <a:p>
            <a:pPr marL="0" indent="0" algn="just">
              <a:lnSpc>
                <a:spcPct val="70000"/>
              </a:lnSpc>
              <a:buNone/>
            </a:pPr>
            <a:r>
              <a:rPr lang="en-US" sz="4600" b="1" i="1" kern="0" spc="50" dirty="0">
                <a:solidFill>
                  <a:srgbClr val="00B050"/>
                </a:solidFill>
                <a:latin typeface="Times New Roman" panose="02020603050405020304" pitchFamily="18" charset="0"/>
                <a:cs typeface="Times New Roman" panose="02020603050405020304" pitchFamily="18" charset="0"/>
              </a:rPr>
              <a:t>   </a:t>
            </a:r>
            <a:r>
              <a:rPr lang="en-US" sz="4600" b="1" i="1" kern="0" spc="50" dirty="0" err="1">
                <a:solidFill>
                  <a:srgbClr val="C00000"/>
                </a:solidFill>
                <a:latin typeface="Times New Roman" panose="02020603050405020304" pitchFamily="18" charset="0"/>
                <a:cs typeface="Times New Roman" panose="02020603050405020304" pitchFamily="18" charset="0"/>
              </a:rPr>
              <a:t>BrIcc_v2.3e_17</a:t>
            </a:r>
            <a:r>
              <a:rPr lang="en-US" sz="4600" b="1" i="1" kern="0" spc="50" dirty="0">
                <a:solidFill>
                  <a:srgbClr val="C00000"/>
                </a:solidFill>
                <a:latin typeface="Times New Roman" panose="02020603050405020304" pitchFamily="18" charset="0"/>
                <a:cs typeface="Times New Roman" panose="02020603050405020304" pitchFamily="18" charset="0"/>
              </a:rPr>
              <a:t>-Jun-</a:t>
            </a:r>
            <a:r>
              <a:rPr lang="en-US" sz="4600" b="1" i="1" kern="0" spc="50" dirty="0" err="1">
                <a:solidFill>
                  <a:srgbClr val="C00000"/>
                </a:solidFill>
                <a:latin typeface="Times New Roman" panose="02020603050405020304" pitchFamily="18" charset="0"/>
                <a:cs typeface="Times New Roman" panose="02020603050405020304" pitchFamily="18" charset="0"/>
              </a:rPr>
              <a:t>2020.exe</a:t>
            </a:r>
            <a:r>
              <a:rPr lang="en-US" sz="4600" b="1" i="1" kern="0" spc="50" dirty="0">
                <a:solidFill>
                  <a:srgbClr val="C00000"/>
                </a:solidFill>
                <a:latin typeface="Times New Roman" panose="02020603050405020304" pitchFamily="18" charset="0"/>
                <a:cs typeface="Times New Roman" panose="02020603050405020304" pitchFamily="18" charset="0"/>
              </a:rPr>
              <a:t> </a:t>
            </a:r>
            <a:r>
              <a:rPr lang="en-US" sz="4600" b="1" i="1" kern="0" spc="50" dirty="0">
                <a:solidFill>
                  <a:srgbClr val="00B050"/>
                </a:solidFill>
                <a:latin typeface="Times New Roman" panose="02020603050405020304" pitchFamily="18" charset="0"/>
                <a:cs typeface="Times New Roman" panose="02020603050405020304" pitchFamily="18" charset="0"/>
              </a:rPr>
              <a:t>(Jun already put the date in the name)</a:t>
            </a:r>
          </a:p>
          <a:p>
            <a:endParaRPr lang="en-US" dirty="0"/>
          </a:p>
        </p:txBody>
      </p:sp>
    </p:spTree>
    <p:extLst>
      <p:ext uri="{BB962C8B-B14F-4D97-AF65-F5344CB8AC3E}">
        <p14:creationId xmlns:p14="http://schemas.microsoft.com/office/powerpoint/2010/main" val="20913666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34DD47A0-4F5D-4224-B3A2-695D4D15AD72}"/>
              </a:ext>
            </a:extLst>
          </p:cNvPr>
          <p:cNvGraphicFramePr/>
          <p:nvPr>
            <p:extLst>
              <p:ext uri="{D42A27DB-BD31-4B8C-83A1-F6EECF244321}">
                <p14:modId xmlns:p14="http://schemas.microsoft.com/office/powerpoint/2010/main" val="1444775279"/>
              </p:ext>
            </p:extLst>
          </p:nvPr>
        </p:nvGraphicFramePr>
        <p:xfrm>
          <a:off x="681790" y="360947"/>
          <a:ext cx="11348286" cy="77804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Content Placeholder 2">
            <a:extLst>
              <a:ext uri="{FF2B5EF4-FFF2-40B4-BE49-F238E27FC236}">
                <a16:creationId xmlns:a16="http://schemas.microsoft.com/office/drawing/2014/main" id="{88E07266-F480-4F60-A67D-253894C63510}"/>
              </a:ext>
            </a:extLst>
          </p:cNvPr>
          <p:cNvSpPr>
            <a:spLocks noGrp="1"/>
          </p:cNvSpPr>
          <p:nvPr>
            <p:ph idx="1"/>
          </p:nvPr>
        </p:nvSpPr>
        <p:spPr>
          <a:xfrm>
            <a:off x="681790" y="1382880"/>
            <a:ext cx="10515600" cy="5038724"/>
          </a:xfrm>
        </p:spPr>
        <p:txBody>
          <a:bodyPr>
            <a:noAutofit/>
          </a:bodyPr>
          <a:lstStyle/>
          <a:p>
            <a:pPr algn="just"/>
            <a:r>
              <a:rPr lang="en-US" sz="2000" b="1" dirty="0">
                <a:latin typeface="Amasis MT Pro Medium" panose="02040604050005020304" pitchFamily="18" charset="0"/>
              </a:rPr>
              <a:t>An evaluation can stay many years in the evaluation pipe before being published and entering </a:t>
            </a:r>
            <a:r>
              <a:rPr lang="en-US" sz="2000" b="1" dirty="0" err="1">
                <a:latin typeface="Amasis MT Pro Medium" panose="02040604050005020304" pitchFamily="18" charset="0"/>
              </a:rPr>
              <a:t>ENSDF</a:t>
            </a:r>
            <a:r>
              <a:rPr lang="en-US" sz="2000" b="1" dirty="0">
                <a:latin typeface="Amasis MT Pro Medium" panose="02040604050005020304" pitchFamily="18" charset="0"/>
              </a:rPr>
              <a:t>. </a:t>
            </a:r>
          </a:p>
          <a:p>
            <a:pPr algn="just"/>
            <a:r>
              <a:rPr lang="en-US" sz="2000" b="1" dirty="0">
                <a:latin typeface="Amasis MT Pro Medium" panose="02040604050005020304" pitchFamily="18" charset="0"/>
              </a:rPr>
              <a:t>I typically spent several years on a mass chain in the evaluation pipe during which the codes can change.</a:t>
            </a:r>
          </a:p>
          <a:p>
            <a:pPr algn="just"/>
            <a:r>
              <a:rPr lang="en-US" sz="2000" b="1" dirty="0">
                <a:latin typeface="Amasis MT Pro Medium" panose="02040604050005020304" pitchFamily="18" charset="0"/>
              </a:rPr>
              <a:t>More generally we do not keep track of the versions and sub-versions of our evaluation codes and after several years it is difficult to see what code was used in case some problems emerged.</a:t>
            </a:r>
          </a:p>
          <a:p>
            <a:pPr algn="just"/>
            <a:r>
              <a:rPr lang="en-US" sz="2000" b="1" dirty="0">
                <a:latin typeface="Amasis MT Pro Medium" panose="02040604050005020304" pitchFamily="18" charset="0"/>
              </a:rPr>
              <a:t>There are codes (Ruler, Gabs) that were used for many years with some bugs and after the initial programmer has changed the program was re-written of refurbished.</a:t>
            </a:r>
          </a:p>
          <a:p>
            <a:pPr algn="just"/>
            <a:r>
              <a:rPr lang="en-US" sz="2000" b="1" dirty="0">
                <a:latin typeface="Amasis MT Pro Medium" panose="02040604050005020304" pitchFamily="18" charset="0"/>
                <a:cs typeface="Times New Roman" panose="02020603050405020304" pitchFamily="18" charset="0"/>
              </a:rPr>
              <a:t>However keeping track of the codes remains unclear</a:t>
            </a:r>
          </a:p>
          <a:p>
            <a:pPr algn="just">
              <a:lnSpc>
                <a:spcPct val="100000"/>
              </a:lnSpc>
            </a:pPr>
            <a:r>
              <a:rPr lang="en-US" sz="2100" b="1" i="1" u="sng" kern="0" spc="5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PROPOSAL:</a:t>
            </a:r>
          </a:p>
          <a:p>
            <a:pPr algn="just">
              <a:lnSpc>
                <a:spcPts val="1800"/>
              </a:lnSpc>
              <a:buFontTx/>
              <a:buChar char="-"/>
            </a:pPr>
            <a:r>
              <a:rPr lang="en-US" sz="2100" b="1" i="1" kern="0" spc="50">
                <a:solidFill>
                  <a:srgbClr val="00B050"/>
                </a:solidFill>
                <a:latin typeface="Times New Roman" panose="02020603050405020304" pitchFamily="18" charset="0"/>
                <a:cs typeface="Times New Roman" panose="02020603050405020304" pitchFamily="18" charset="0"/>
              </a:rPr>
              <a:t>One can keep track of the codes by making them place a “d” comment in the dataset about version &amp; date each time we run the code.</a:t>
            </a:r>
          </a:p>
          <a:p>
            <a:pPr algn="just">
              <a:lnSpc>
                <a:spcPts val="1800"/>
              </a:lnSpc>
              <a:buFontTx/>
              <a:buChar char="-"/>
            </a:pPr>
            <a:r>
              <a:rPr lang="en-US" sz="2100" b="1" i="1">
                <a:solidFill>
                  <a:srgbClr val="00B050"/>
                </a:solidFill>
                <a:latin typeface="Times New Roman" panose="02020603050405020304" pitchFamily="18" charset="0"/>
                <a:cs typeface="Times New Roman" panose="02020603050405020304" pitchFamily="18" charset="0"/>
              </a:rPr>
              <a:t>This </a:t>
            </a:r>
            <a:r>
              <a:rPr lang="en-US" sz="2100" b="1" i="1" dirty="0">
                <a:solidFill>
                  <a:srgbClr val="00B050"/>
                </a:solidFill>
                <a:latin typeface="Times New Roman" panose="02020603050405020304" pitchFamily="18" charset="0"/>
                <a:cs typeface="Times New Roman" panose="02020603050405020304" pitchFamily="18" charset="0"/>
              </a:rPr>
              <a:t>is a way to prompt an evaluator to check for the currency of the codes for each mass chain</a:t>
            </a:r>
            <a:r>
              <a:rPr lang="en-US" sz="2000" b="1" i="1" dirty="0">
                <a:solidFill>
                  <a:srgbClr val="00B050"/>
                </a:solidFill>
                <a:latin typeface="Times New Roman" panose="02020603050405020304" pitchFamily="18" charset="0"/>
                <a:cs typeface="Times New Roman" panose="02020603050405020304" pitchFamily="18" charset="0"/>
              </a:rPr>
              <a:t>.</a:t>
            </a:r>
          </a:p>
          <a:p>
            <a:pPr marL="0" indent="0" algn="just">
              <a:lnSpc>
                <a:spcPts val="1800"/>
              </a:lnSpc>
              <a:buNone/>
            </a:pPr>
            <a:endParaRPr lang="en-US" sz="2000" b="1" i="1" kern="0" spc="50" dirty="0">
              <a:solidFill>
                <a:srgbClr val="00B050"/>
              </a:solidFill>
              <a:latin typeface="Times New Roman" panose="02020603050405020304" pitchFamily="18" charset="0"/>
              <a:cs typeface="Times New Roman" panose="02020603050405020304" pitchFamily="18" charset="0"/>
            </a:endParaRPr>
          </a:p>
          <a:p>
            <a:pPr marL="0" indent="0" algn="just">
              <a:lnSpc>
                <a:spcPts val="1800"/>
              </a:lnSpc>
              <a:buNone/>
            </a:pPr>
            <a:endParaRPr lang="en-US" sz="1750" b="1" i="1" kern="0" spc="50" dirty="0">
              <a:solidFill>
                <a:srgbClr val="00B05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328608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1416</TotalTime>
  <Words>954</Words>
  <Application>Microsoft Office PowerPoint</Application>
  <PresentationFormat>Widescreen</PresentationFormat>
  <Paragraphs>67</Paragraphs>
  <Slides>7</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Amasis MT Pro Medium</vt:lpstr>
      <vt:lpstr>Arial</vt:lpstr>
      <vt:lpstr>Calibri</vt:lpstr>
      <vt:lpstr>Calibri Light</vt:lpstr>
      <vt:lpstr>Perpetua</vt:lpstr>
      <vt:lpstr>Times New Roman</vt:lpstr>
      <vt:lpstr>Office Theme</vt:lpstr>
      <vt:lpstr>Texas A&amp;M University US Nuclear Data Program </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Suggestion for BrIcc (Tibor)</dc:title>
  <dc:creator>Nica, Ninel</dc:creator>
  <cp:lastModifiedBy>Nica, Ninel</cp:lastModifiedBy>
  <cp:revision>34</cp:revision>
  <dcterms:created xsi:type="dcterms:W3CDTF">2022-03-07T20:03:32Z</dcterms:created>
  <dcterms:modified xsi:type="dcterms:W3CDTF">2022-04-05T00:28:00Z</dcterms:modified>
</cp:coreProperties>
</file>