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03" r:id="rId3"/>
    <p:sldId id="304" r:id="rId4"/>
    <p:sldId id="309" r:id="rId5"/>
    <p:sldId id="308" r:id="rId6"/>
    <p:sldId id="307" r:id="rId7"/>
    <p:sldId id="310" r:id="rId8"/>
    <p:sldId id="311" r:id="rId9"/>
    <p:sldId id="312" r:id="rId10"/>
    <p:sldId id="313" r:id="rId11"/>
    <p:sldId id="314" r:id="rId12"/>
    <p:sldId id="315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8241"/>
    <a:srgbClr val="A31D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16" autoAdjust="0"/>
    <p:restoredTop sz="94660"/>
  </p:normalViewPr>
  <p:slideViewPr>
    <p:cSldViewPr>
      <p:cViewPr>
        <p:scale>
          <a:sx n="125" d="100"/>
          <a:sy n="125" d="100"/>
        </p:scale>
        <p:origin x="-552" y="-12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EB614-DE2F-41FC-B2A6-7C07C0532FB2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BFEB2-C9F8-4F41-968B-203178985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22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BFEB2-C9F8-4F41-968B-2031789854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09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9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1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25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2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017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88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15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467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7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2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4E9C-7BCC-4935-A49C-94D7947F8ED0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56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D4E9C-7BCC-4935-A49C-94D7947F8ED0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D65AE-CBA4-4AC2-9CA0-550A4566F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31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5736" y="304801"/>
            <a:ext cx="10360501" cy="1470025"/>
          </a:xfrm>
        </p:spPr>
        <p:txBody>
          <a:bodyPr>
            <a:noAutofit/>
          </a:bodyPr>
          <a:lstStyle/>
          <a:p>
            <a:r>
              <a:rPr lang="en-US" altLang="ro-RO" sz="4000" b="1" smtClean="0">
                <a:solidFill>
                  <a:srgbClr val="CC0000"/>
                </a:solidFill>
                <a:latin typeface="Times New Roman" pitchFamily="18" charset="0"/>
              </a:rPr>
              <a:t/>
            </a:r>
            <a:br>
              <a:rPr lang="en-US" altLang="ro-RO" sz="4000" b="1" smtClean="0">
                <a:solidFill>
                  <a:srgbClr val="CC0000"/>
                </a:solidFill>
                <a:latin typeface="Times New Roman" pitchFamily="18" charset="0"/>
              </a:rPr>
            </a:br>
            <a:r>
              <a:rPr lang="en-US" altLang="ro-RO" sz="4000" b="1" i="1" smtClean="0">
                <a:solidFill>
                  <a:srgbClr val="C00000"/>
                </a:solidFill>
                <a:latin typeface="Times New Roman" pitchFamily="18" charset="0"/>
              </a:rPr>
              <a:t>Texas A&amp;M University</a:t>
            </a:r>
            <a:br>
              <a:rPr lang="en-US" altLang="ro-RO" sz="4000" b="1" i="1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en-US" altLang="ro-RO" sz="4000" b="1" i="1" smtClean="0">
                <a:solidFill>
                  <a:srgbClr val="C00000"/>
                </a:solidFill>
                <a:latin typeface="Times New Roman" pitchFamily="18" charset="0"/>
              </a:rPr>
              <a:t>US Nuclear Data Program</a:t>
            </a:r>
            <a:r>
              <a:rPr lang="en-US" altLang="ro-RO" sz="3200" b="1" i="1" smtClean="0">
                <a:solidFill>
                  <a:srgbClr val="CC0000"/>
                </a:solidFill>
                <a:latin typeface="Times New Roman" pitchFamily="18" charset="0"/>
              </a:rPr>
              <a:t/>
            </a:r>
            <a:br>
              <a:rPr lang="en-US" altLang="ro-RO" sz="3200" b="1" i="1" smtClean="0">
                <a:solidFill>
                  <a:srgbClr val="CC0000"/>
                </a:solidFill>
                <a:latin typeface="Times New Roman" pitchFamily="18" charset="0"/>
              </a:rPr>
            </a:br>
            <a:endParaRPr lang="en-US" altLang="ro-RO" sz="2400" b="1" i="1" smtClean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294" y="1676400"/>
            <a:ext cx="11477810" cy="3962400"/>
          </a:xfrm>
        </p:spPr>
        <p:txBody>
          <a:bodyPr>
            <a:normAutofit/>
          </a:bodyPr>
          <a:lstStyle/>
          <a:p>
            <a:endParaRPr lang="en-US" sz="40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TAMU</a:t>
            </a:r>
            <a:r>
              <a:rPr lang="en-US" sz="4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NSDD</a:t>
            </a:r>
            <a:r>
              <a:rPr lang="en-US" sz="4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CENTER</a:t>
            </a:r>
          </a:p>
          <a:p>
            <a:r>
              <a:rPr lang="en-US" sz="4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Medical Radioisotopes Production Studies:</a:t>
            </a:r>
          </a:p>
          <a:p>
            <a:r>
              <a:rPr lang="en-US" sz="4000" b="1" i="1" baseline="30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Case</a:t>
            </a:r>
            <a:endParaRPr lang="en-US" sz="4000" b="1" i="1" baseline="30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/>
          </a:p>
          <a:p>
            <a:r>
              <a:rPr lang="en-US" b="1" i="1" dirty="0" smtClean="0">
                <a:solidFill>
                  <a:srgbClr val="3E824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N. Nica</a:t>
            </a:r>
          </a:p>
          <a:p>
            <a:endParaRPr lang="en-US" b="1" i="1" dirty="0" smtClean="0">
              <a:solidFill>
                <a:srgbClr val="3E8241"/>
              </a:solidFill>
              <a:latin typeface="Perpetua" panose="02020502060401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41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2500" b="1" dirty="0">
                <a:solidFill>
                  <a:srgbClr val="0070C0"/>
                </a:solidFill>
                <a:latin typeface="Arial Black" panose="020B0A04020102020204" pitchFamily="34" charset="0"/>
              </a:rPr>
              <a:t>Texas </a:t>
            </a:r>
            <a:r>
              <a:rPr lang="en-US" altLang="en-US" sz="2500" b="1" dirty="0" err="1">
                <a:solidFill>
                  <a:srgbClr val="0070C0"/>
                </a:solidFill>
                <a:latin typeface="Arial Black" panose="020B0A04020102020204" pitchFamily="34" charset="0"/>
              </a:rPr>
              <a:t>A&amp;M</a:t>
            </a:r>
            <a:r>
              <a:rPr lang="en-US" altLang="en-US" sz="2500" b="1" dirty="0">
                <a:solidFill>
                  <a:srgbClr val="0070C0"/>
                </a:solidFill>
                <a:latin typeface="Arial Black" panose="020B0A04020102020204" pitchFamily="34" charset="0"/>
              </a:rPr>
              <a:t> Evaluation Center</a:t>
            </a:r>
            <a:br>
              <a:rPr lang="en-US" altLang="en-US" sz="2500" b="1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n-US" sz="2500" dirty="0">
                <a:solidFill>
                  <a:srgbClr val="00B050"/>
                </a:solidFill>
                <a:latin typeface="Arial Black" panose="020B0A04020102020204" pitchFamily="34" charset="0"/>
              </a:rPr>
              <a:t>The case of </a:t>
            </a:r>
            <a:r>
              <a:rPr lang="en-US" sz="2500" baseline="30000" dirty="0" err="1">
                <a:solidFill>
                  <a:srgbClr val="00B050"/>
                </a:solidFill>
                <a:latin typeface="Arial Black" panose="020B0A04020102020204" pitchFamily="34" charset="0"/>
              </a:rPr>
              <a:t>67</a:t>
            </a:r>
            <a:r>
              <a:rPr lang="en-US" sz="2500" dirty="0" err="1">
                <a:solidFill>
                  <a:srgbClr val="00B050"/>
                </a:solidFill>
                <a:latin typeface="Arial Black" panose="020B0A04020102020204" pitchFamily="34" charset="0"/>
              </a:rPr>
              <a:t>Cu</a:t>
            </a:r>
            <a:r>
              <a:rPr lang="en-US" sz="2500" dirty="0">
                <a:solidFill>
                  <a:srgbClr val="00B050"/>
                </a:solidFill>
                <a:latin typeface="Arial Black" panose="020B0A04020102020204" pitchFamily="34" charset="0"/>
              </a:rPr>
              <a:t>:</a:t>
            </a:r>
            <a:br>
              <a:rPr lang="en-US" sz="2500" dirty="0">
                <a:solidFill>
                  <a:srgbClr val="00B050"/>
                </a:solidFill>
                <a:latin typeface="Arial Black" panose="020B0A04020102020204" pitchFamily="34" charset="0"/>
              </a:rPr>
            </a:br>
            <a:r>
              <a:rPr lang="en-US" sz="25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Use of neutrons </a:t>
            </a:r>
            <a:endParaRPr lang="en-US" sz="25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440" y="1535112"/>
            <a:ext cx="6932771" cy="2579687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08727" y="4114800"/>
            <a:ext cx="6704171" cy="2438400"/>
          </a:xfrm>
        </p:spPr>
        <p:txBody>
          <a:bodyPr>
            <a:normAutofit fontScale="70000" lnSpcReduction="20000"/>
          </a:bodyPr>
          <a:lstStyle/>
          <a:p>
            <a:r>
              <a:rPr lang="en-US" sz="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Block of </a:t>
            </a:r>
            <a:r>
              <a:rPr lang="en-US" sz="2500" b="1" baseline="30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</a:t>
            </a:r>
            <a:r>
              <a:rPr lang="en-US" sz="25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</a:t>
            </a:r>
            <a:r>
              <a:rPr lang="en-US" sz="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25.4×25.4×20 </a:t>
            </a:r>
            <a:r>
              <a:rPr lang="en-US" sz="25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  <a:r>
              <a:rPr lang="en-US" sz="2500" b="1" baseline="30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activated with neutrons;</a:t>
            </a:r>
          </a:p>
          <a:p>
            <a:r>
              <a:rPr lang="en-US" sz="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Measured for 40 h starting 7.5 days after the 6.5 h beam</a:t>
            </a:r>
            <a:r>
              <a:rPr lang="en-US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irradiation</a:t>
            </a:r>
            <a:endParaRPr lang="en-US" sz="2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TALYS</a:t>
            </a:r>
            <a:r>
              <a:rPr lang="en-US" sz="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simulation: 1.6 neutron/reaction act on average mainly from </a:t>
            </a:r>
            <a:r>
              <a:rPr lang="en-US" sz="2500" b="1" baseline="30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  <a:r>
              <a:rPr lang="en-US" sz="25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</a:t>
            </a:r>
            <a:r>
              <a:rPr lang="en-US" sz="25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5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n,p</a:t>
            </a:r>
            <a:r>
              <a:rPr lang="en-US" sz="25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500" b="1" baseline="30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  <a:r>
              <a:rPr lang="en-US" sz="25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reaction</a:t>
            </a:r>
          </a:p>
          <a:p>
            <a:r>
              <a:rPr lang="en-US" sz="25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Exerimental</a:t>
            </a:r>
            <a:r>
              <a:rPr lang="en-US" sz="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result: 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5.3(8) 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Bq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sz="2500" b="1" baseline="30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(end of irradiation)</a:t>
            </a:r>
          </a:p>
          <a:p>
            <a:r>
              <a:rPr lang="en-US" sz="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Still to correct for neutron </a:t>
            </a:r>
            <a:r>
              <a:rPr lang="en-US" sz="25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ang.</a:t>
            </a:r>
            <a:r>
              <a:rPr lang="en-US" sz="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istribution (2% </a:t>
            </a:r>
            <a:r>
              <a:rPr lang="en-US" sz="25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flux collected),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 attenuation in the source 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(about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%) and </a:t>
            </a:r>
            <a:r>
              <a:rPr lang="en-US" sz="2500" b="1" baseline="30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  <a:r>
              <a:rPr lang="en-US" sz="25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</a:t>
            </a:r>
            <a:r>
              <a:rPr lang="en-US" sz="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natural abundance (4.04%)</a:t>
            </a:r>
            <a:endParaRPr lang="en-US" sz="2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2212" y="1524000"/>
            <a:ext cx="4037172" cy="46021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0812" y="1524000"/>
            <a:ext cx="3800504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13" y="1452683"/>
            <a:ext cx="6248400" cy="2484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10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25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Texas </a:t>
            </a:r>
            <a:r>
              <a:rPr lang="en-US" altLang="en-US" sz="2500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A&amp;M</a:t>
            </a:r>
            <a:r>
              <a:rPr lang="en-US" altLang="en-US" sz="25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Evaluation Center</a:t>
            </a:r>
            <a:br>
              <a:rPr lang="en-US" altLang="en-US" sz="25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n-US" sz="25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The case of </a:t>
            </a:r>
            <a:r>
              <a:rPr lang="en-US" sz="2500" baseline="30000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67</a:t>
            </a:r>
            <a:r>
              <a:rPr lang="en-US" sz="2500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Cu</a:t>
            </a:r>
            <a:r>
              <a:rPr lang="en-US" sz="25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:</a:t>
            </a:r>
            <a:br>
              <a:rPr lang="en-US" sz="2500" dirty="0" smtClean="0">
                <a:solidFill>
                  <a:srgbClr val="00B050"/>
                </a:solidFill>
                <a:latin typeface="Arial Black" panose="020B0A04020102020204" pitchFamily="34" charset="0"/>
              </a:rPr>
            </a:br>
            <a:r>
              <a:rPr lang="en-US" sz="25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Conclusions </a:t>
            </a:r>
            <a:endParaRPr lang="en-US" sz="25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0" y="1535113"/>
            <a:ext cx="10895172" cy="36988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Advantages of inverse kinematics and setup</a:t>
            </a:r>
            <a:endParaRPr lang="en-US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12" y="1828800"/>
            <a:ext cx="11276172" cy="4419600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Enhanced isotope collection at forward angles and easier harvesting and use of </a:t>
            </a:r>
            <a:r>
              <a:rPr lang="en-US" sz="2000" b="1" baseline="30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dvantage of minimizing expensive </a:t>
            </a:r>
            <a:r>
              <a:rPr lang="en-US" sz="2000" b="1" baseline="30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isotope (0.6% natural abundance) at mg/day rate as projectile instead of g/day as source (plus radiochemistry &amp; recycling).</a:t>
            </a:r>
            <a:endParaRPr lang="en-US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inimize 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production of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radioimpurities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arising from 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main 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reaction by choosing the appropriate reaction 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 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subsequent 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cooling time of the products</a:t>
            </a:r>
            <a:r>
              <a:rPr lang="en-US" sz="2000" dirty="0" smtClean="0"/>
              <a:t>.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Entrance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avar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Window 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(Co, Cr, Ni, W, etc.) 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eripheral </a:t>
            </a: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1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semiperipheral</a:t>
            </a: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(deep-inelastic) collisions </a:t>
            </a:r>
            <a:r>
              <a:rPr lang="en-US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rather wide angular </a:t>
            </a:r>
            <a:r>
              <a:rPr lang="en-US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distributions and </a:t>
            </a: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expected to mostly miss the catcher </a:t>
            </a:r>
            <a:r>
              <a:rPr lang="en-US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foil</a:t>
            </a:r>
          </a:p>
          <a:p>
            <a:pPr lvl="1"/>
            <a:r>
              <a:rPr lang="en-US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 </a:t>
            </a: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complete or </a:t>
            </a:r>
            <a:r>
              <a:rPr lang="en-US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nearly complete </a:t>
            </a: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fusion are </a:t>
            </a:r>
            <a:r>
              <a:rPr lang="en-US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forward-focused </a:t>
            </a: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are heavier and slower </a:t>
            </a:r>
            <a:r>
              <a:rPr lang="en-US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 the </a:t>
            </a: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beam </a:t>
            </a:r>
            <a:r>
              <a:rPr lang="en-US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may </a:t>
            </a: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mostly stop in the gas.</a:t>
            </a:r>
            <a:endParaRPr lang="en-US" sz="1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Exit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Havar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Window  &amp; Catcher: </a:t>
            </a:r>
          </a:p>
          <a:p>
            <a:pPr lvl="1"/>
            <a:r>
              <a:rPr lang="en-US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Adjust gas cell parameters </a:t>
            </a: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(pressure, </a:t>
            </a:r>
            <a:r>
              <a:rPr lang="en-US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temperature, length</a:t>
            </a: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order </a:t>
            </a: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 beam </a:t>
            </a: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reaches this </a:t>
            </a:r>
            <a:r>
              <a:rPr lang="en-US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Window </a:t>
            </a: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Catcher near </a:t>
            </a: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below </a:t>
            </a:r>
            <a:r>
              <a:rPr lang="en-US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Coulomb </a:t>
            </a: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barrier of the relevant reactions (e.g., </a:t>
            </a:r>
            <a:r>
              <a:rPr lang="en-US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3.5-4.0 </a:t>
            </a: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MeV/nucleon</a:t>
            </a:r>
            <a:r>
              <a:rPr lang="en-US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1"/>
            <a:r>
              <a:rPr lang="en-US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Catcher </a:t>
            </a:r>
            <a:r>
              <a:rPr lang="en-US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can use water or other material (salt, sugar, etc.) in order to collect the radioisotopes in a convenient chemical form for further processing.</a:t>
            </a:r>
            <a:endParaRPr lang="en-US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23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25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Texas </a:t>
            </a:r>
            <a:r>
              <a:rPr lang="en-US" altLang="en-US" sz="2500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A&amp;M</a:t>
            </a:r>
            <a:r>
              <a:rPr lang="en-US" altLang="en-US" sz="25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Evaluation Center</a:t>
            </a:r>
            <a:br>
              <a:rPr lang="en-US" altLang="en-US" sz="25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n-US" sz="25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The case of </a:t>
            </a:r>
            <a:r>
              <a:rPr lang="en-US" sz="2500" baseline="30000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67</a:t>
            </a:r>
            <a:r>
              <a:rPr lang="en-US" sz="2500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Cu</a:t>
            </a:r>
            <a:r>
              <a:rPr lang="en-US" sz="25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:</a:t>
            </a:r>
            <a:br>
              <a:rPr lang="en-US" sz="2500" dirty="0" smtClean="0">
                <a:solidFill>
                  <a:srgbClr val="00B050"/>
                </a:solidFill>
                <a:latin typeface="Arial Black" panose="020B0A04020102020204" pitchFamily="34" charset="0"/>
              </a:rPr>
            </a:br>
            <a:r>
              <a:rPr lang="en-US" sz="25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Conclusions </a:t>
            </a:r>
            <a:endParaRPr lang="en-US" sz="25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0" y="1535113"/>
            <a:ext cx="10895172" cy="36988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Advantages of inverse kinematics and setup</a:t>
            </a:r>
            <a:endParaRPr lang="en-US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12" y="1828800"/>
            <a:ext cx="11276172" cy="4419600"/>
          </a:xfrm>
        </p:spPr>
        <p:txBody>
          <a:bodyPr>
            <a:normAutofit fontScale="92500"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particle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μA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beam can produce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mCi’s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sz="2000" b="1" baseline="30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24 h of irradiation. </a:t>
            </a:r>
          </a:p>
          <a:p>
            <a:pPr lvl="1"/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stable isotopes (</a:t>
            </a:r>
            <a:r>
              <a:rPr lang="en-US" sz="1800" b="1" baseline="30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en-US" sz="1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</a:t>
            </a: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1" baseline="30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</a:t>
            </a:r>
            <a:r>
              <a:rPr lang="en-US" sz="1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implanted in the catcher should be produced at biochemically insignificant quantities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cooled windows, lower pressure (1.0-1.5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atm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increase length, lower temperature (with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cryo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-coolers)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use liquid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="1" baseline="-25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targets (1-2 mm for 8-10 mg/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en-US" sz="2000" b="1" baseline="30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at 20 </a:t>
            </a:r>
            <a:r>
              <a:rPr lang="en-US" sz="21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(with Gifford-McMahon refrigerator)</a:t>
            </a:r>
          </a:p>
          <a:p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Cyclotron Institute at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TAMU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facility houses 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cyclotrons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K150</a:t>
            </a:r>
            <a:r>
              <a:rPr lang="en-US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cyclotron which can produce </a:t>
            </a:r>
            <a:r>
              <a:rPr lang="en-US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high-intensity heavy-ion </a:t>
            </a: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beams (up to around Kr) with energies up to around </a:t>
            </a:r>
            <a:r>
              <a:rPr lang="en-US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12–15 MeV/nucleon</a:t>
            </a: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suitable for the production of relatively large activities </a:t>
            </a:r>
            <a:r>
              <a:rPr lang="en-US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radioisotopes </a:t>
            </a:r>
          </a:p>
          <a:p>
            <a:pPr lvl="1"/>
            <a:r>
              <a:rPr lang="en-US" sz="1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K500</a:t>
            </a:r>
            <a:r>
              <a:rPr lang="en-US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cyclotron, employed in the present experiment</a:t>
            </a:r>
            <a:r>
              <a:rPr lang="en-US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which </a:t>
            </a: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produce lower currents of heavy-ion beams (up </a:t>
            </a:r>
            <a:r>
              <a:rPr lang="en-US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U</a:t>
            </a:r>
            <a:r>
              <a:rPr lang="en-US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and in a broader energy range (up to 20–40 MeV/nucleon </a:t>
            </a:r>
            <a:r>
              <a:rPr lang="en-US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depending 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isotope). 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00050"/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 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K150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the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K500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cyclotrons 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be successfully used for the development and 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 of 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variety of non-standard radioisotopes at activities 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appropriate for 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medical studies on small animals.</a:t>
            </a:r>
            <a:endParaRPr lang="en-US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85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2500" b="1" dirty="0">
                <a:solidFill>
                  <a:srgbClr val="0070C0"/>
                </a:solidFill>
                <a:latin typeface="Arial Black" panose="020B0A04020102020204" pitchFamily="34" charset="0"/>
              </a:rPr>
              <a:t>Texas </a:t>
            </a:r>
            <a:r>
              <a:rPr lang="en-US" altLang="en-US" sz="2500" b="1" dirty="0" err="1">
                <a:solidFill>
                  <a:srgbClr val="0070C0"/>
                </a:solidFill>
                <a:latin typeface="Arial Black" panose="020B0A04020102020204" pitchFamily="34" charset="0"/>
              </a:rPr>
              <a:t>A&amp;M</a:t>
            </a:r>
            <a:r>
              <a:rPr lang="en-US" altLang="en-US" sz="2500" b="1" dirty="0">
                <a:solidFill>
                  <a:srgbClr val="0070C0"/>
                </a:solidFill>
                <a:latin typeface="Arial Black" panose="020B0A04020102020204" pitchFamily="34" charset="0"/>
              </a:rPr>
              <a:t> Evaluation Center</a:t>
            </a:r>
            <a:br>
              <a:rPr lang="en-US" altLang="en-US" sz="2500" b="1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n-US" altLang="en-US" sz="2500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Rationale</a:t>
            </a:r>
            <a:r>
              <a:rPr lang="en-US" sz="25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for Medical </a:t>
            </a:r>
            <a:r>
              <a:rPr lang="en-US" sz="2500" dirty="0">
                <a:solidFill>
                  <a:srgbClr val="00B050"/>
                </a:solidFill>
                <a:latin typeface="Arial Black" panose="020B0A04020102020204" pitchFamily="34" charset="0"/>
              </a:rPr>
              <a:t>Isotopes </a:t>
            </a:r>
            <a:r>
              <a:rPr lang="en-US" sz="25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Production:</a:t>
            </a:r>
            <a:br>
              <a:rPr lang="en-US" sz="2500" dirty="0" smtClean="0">
                <a:solidFill>
                  <a:srgbClr val="00B050"/>
                </a:solidFill>
                <a:latin typeface="Arial Black" panose="020B0A04020102020204" pitchFamily="34" charset="0"/>
              </a:rPr>
            </a:br>
            <a:r>
              <a:rPr lang="en-US" sz="2500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The case of </a:t>
            </a:r>
            <a:r>
              <a:rPr lang="en-US" sz="2500" i="1" baseline="300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67</a:t>
            </a:r>
            <a:r>
              <a:rPr lang="en-US" sz="2500" i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Cu</a:t>
            </a:r>
            <a:endParaRPr lang="en-US" sz="2500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2" y="1524000"/>
            <a:ext cx="11199972" cy="5181599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Medical radionuclides: central in nuclear medicine in the fields of diagnostic imaging and </a:t>
            </a:r>
            <a:r>
              <a:rPr lang="en-US" sz="22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radioimmunotherapy</a:t>
            </a:r>
            <a:r>
              <a:rPr lang="en-US" sz="22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(</a:t>
            </a:r>
            <a:r>
              <a:rPr lang="en-US" sz="22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RIT</a:t>
            </a:r>
            <a:r>
              <a:rPr lang="en-US" sz="22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):</a:t>
            </a:r>
          </a:p>
          <a:p>
            <a:pPr lvl="1"/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Low-range highly ionizing radiation: 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sz="2000" b="1" baseline="30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α particles, Auger or conversion electrons</a:t>
            </a:r>
          </a:p>
          <a:p>
            <a:pPr lvl="1"/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el-GR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β− 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emitters of interest:  </a:t>
            </a:r>
            <a:r>
              <a:rPr lang="en-US" sz="2000" b="1" baseline="30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="1" baseline="-25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="1" baseline="-25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=3.4 d), </a:t>
            </a:r>
            <a:r>
              <a:rPr lang="en-US" sz="2000" b="1" baseline="30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="1" baseline="-25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="1" baseline="-25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=2.6 d), </a:t>
            </a:r>
            <a:r>
              <a:rPr lang="en-US" sz="2000" b="1" baseline="30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105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Rh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="1" baseline="-25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="1" baseline="-25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=1.5 d), </a:t>
            </a:r>
            <a:r>
              <a:rPr lang="en-US" sz="2000" b="1" baseline="30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161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Tb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="1" baseline="-25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="1" baseline="-25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  <a:r>
              <a:rPr lang="fr-FR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=6.9 d), </a:t>
            </a:r>
            <a:r>
              <a:rPr lang="fr-FR" sz="2000" b="1" baseline="30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186</a:t>
            </a:r>
            <a:r>
              <a:rPr lang="fr-FR" sz="20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fr-FR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="1" baseline="-25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="1" baseline="-25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  <a:r>
              <a:rPr lang="fr-FR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=3.7 d)</a:t>
            </a:r>
          </a:p>
          <a:p>
            <a:pPr lvl="1"/>
            <a:r>
              <a:rPr lang="en-US" sz="2000" b="1" baseline="30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case: </a:t>
            </a:r>
          </a:p>
          <a:p>
            <a:pPr lvl="2"/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race element copper takes part in basic biochemical processes</a:t>
            </a:r>
          </a:p>
          <a:p>
            <a:pPr lvl="2"/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be linked to biologically important molecules as antibodies, proteins, etc.</a:t>
            </a:r>
          </a:p>
          <a:p>
            <a:pPr lvl="2"/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heranostic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pairs: </a:t>
            </a:r>
            <a:r>
              <a:rPr lang="en-US" sz="2000" b="1" baseline="30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work in conjunction with same type of radiopharmaceuticals  as </a:t>
            </a:r>
            <a:r>
              <a:rPr lang="en-US" sz="2000" b="1" baseline="30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="1" baseline="-25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=12.7 h) or </a:t>
            </a:r>
            <a:r>
              <a:rPr lang="en-US" sz="2000" b="1" baseline="30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="1" baseline="-25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="1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=3.3 h)</a:t>
            </a:r>
          </a:p>
          <a:p>
            <a:pPr lvl="2"/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sz="20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decay (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b="1" baseline="-25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=577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keV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γ radiation of 185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keV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(48.7%), 93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keV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(16%) and 91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keV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(7%).</a:t>
            </a:r>
          </a:p>
          <a:p>
            <a:pPr lvl="2"/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ingle-photon emission computed tomography (SPECT) : imaging the radiotracer  distribution (with existing technology for the 140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keV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γ rays of </a:t>
            </a:r>
            <a:r>
              <a:rPr lang="en-US" sz="2000" b="1" baseline="30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99m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2"/>
            <a:r>
              <a:rPr lang="en-US" sz="2000" b="1" baseline="30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offers the possibility of SPECT imaging and treatment of smaller size tumors (up to 4 mm)</a:t>
            </a:r>
          </a:p>
          <a:p>
            <a:pPr lvl="2"/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factor limiting wider preclinical and clinical use: limited availability</a:t>
            </a:r>
            <a:endParaRPr lang="en-US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35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2" y="152400"/>
            <a:ext cx="10969943" cy="1143000"/>
          </a:xfrm>
        </p:spPr>
        <p:txBody>
          <a:bodyPr>
            <a:noAutofit/>
          </a:bodyPr>
          <a:lstStyle/>
          <a:p>
            <a:r>
              <a:rPr lang="en-US" altLang="en-US" sz="2500" b="1" dirty="0">
                <a:solidFill>
                  <a:srgbClr val="0070C0"/>
                </a:solidFill>
                <a:latin typeface="Arial Black" panose="020B0A04020102020204" pitchFamily="34" charset="0"/>
              </a:rPr>
              <a:t>Texas </a:t>
            </a:r>
            <a:r>
              <a:rPr lang="en-US" altLang="en-US" sz="2500" b="1" dirty="0" err="1">
                <a:solidFill>
                  <a:srgbClr val="0070C0"/>
                </a:solidFill>
                <a:latin typeface="Arial Black" panose="020B0A04020102020204" pitchFamily="34" charset="0"/>
              </a:rPr>
              <a:t>A&amp;M</a:t>
            </a:r>
            <a:r>
              <a:rPr lang="en-US" altLang="en-US" sz="2500" b="1" dirty="0">
                <a:solidFill>
                  <a:srgbClr val="0070C0"/>
                </a:solidFill>
                <a:latin typeface="Arial Black" panose="020B0A04020102020204" pitchFamily="34" charset="0"/>
              </a:rPr>
              <a:t> Evaluation Center</a:t>
            </a:r>
            <a:br>
              <a:rPr lang="en-US" altLang="en-US" sz="2500" b="1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n-US" sz="25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The </a:t>
            </a:r>
            <a:r>
              <a:rPr lang="en-US" sz="2500" dirty="0">
                <a:solidFill>
                  <a:srgbClr val="00B050"/>
                </a:solidFill>
                <a:latin typeface="Arial Black" panose="020B0A04020102020204" pitchFamily="34" charset="0"/>
              </a:rPr>
              <a:t>case of </a:t>
            </a:r>
            <a:r>
              <a:rPr lang="en-US" sz="2500" baseline="30000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67</a:t>
            </a:r>
            <a:r>
              <a:rPr lang="en-US" sz="2500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Cu</a:t>
            </a:r>
            <a:r>
              <a:rPr lang="en-US" sz="25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:</a:t>
            </a:r>
            <a:br>
              <a:rPr lang="en-US" sz="2500" dirty="0" smtClean="0">
                <a:solidFill>
                  <a:srgbClr val="00B050"/>
                </a:solidFill>
                <a:latin typeface="Arial Black" panose="020B0A04020102020204" pitchFamily="34" charset="0"/>
              </a:rPr>
            </a:br>
            <a:r>
              <a:rPr lang="en-US" sz="2500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Production matters</a:t>
            </a:r>
            <a:endParaRPr lang="en-US" sz="2500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2" y="1295400"/>
            <a:ext cx="11199972" cy="5486400"/>
          </a:xfrm>
        </p:spPr>
        <p:txBody>
          <a:bodyPr>
            <a:normAutofit/>
          </a:bodyPr>
          <a:lstStyle/>
          <a:p>
            <a:r>
              <a:rPr lang="en-US" sz="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 </a:t>
            </a:r>
            <a:r>
              <a:rPr lang="en-US" sz="25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50 </a:t>
            </a:r>
            <a:r>
              <a:rPr lang="en-US" sz="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years: </a:t>
            </a:r>
            <a:r>
              <a:rPr lang="en-US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nuclear reactors </a:t>
            </a:r>
          </a:p>
          <a:p>
            <a:r>
              <a:rPr lang="en-US" sz="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methods based on: </a:t>
            </a:r>
            <a:r>
              <a:rPr lang="en-US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particle </a:t>
            </a:r>
            <a:r>
              <a:rPr lang="en-US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accelerators</a:t>
            </a:r>
          </a:p>
          <a:p>
            <a:pPr lvl="1"/>
            <a:r>
              <a:rPr lang="en-US" sz="2000" b="1" baseline="30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p,2p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b="1" baseline="30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Ep=70–100 MeV; </a:t>
            </a:r>
            <a:r>
              <a:rPr lang="en-US" sz="2000" b="1" baseline="30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(p,</a:t>
            </a:r>
            <a:r>
              <a:rPr lang="el-GR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α)</a:t>
            </a:r>
            <a:r>
              <a:rPr lang="el-GR" sz="2000" b="1" baseline="30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Cu; </a:t>
            </a:r>
            <a:r>
              <a:rPr lang="en-US" sz="2000" b="1" baseline="30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en-US" sz="2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</a:t>
            </a:r>
            <a:r>
              <a:rPr 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(d,</a:t>
            </a:r>
            <a:r>
              <a:rPr lang="el-GR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n)</a:t>
            </a:r>
            <a:r>
              <a:rPr lang="en-US" sz="2000" b="1" baseline="30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000" b="1" baseline="30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d,x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b="1" baseline="30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baseline="30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α,</a:t>
            </a:r>
            <a:r>
              <a:rPr 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p)</a:t>
            </a:r>
            <a:r>
              <a:rPr lang="en-US" sz="2000" b="1" baseline="30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  <a:r>
              <a:rPr lang="en-US" sz="20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endParaRPr lang="en-US" sz="20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ccelerator-produced neutrons</a:t>
            </a:r>
          </a:p>
          <a:p>
            <a:pPr lvl="1"/>
            <a:r>
              <a:rPr 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hotonuclear reactions using bremsstrahlung photons from high-intensity electron </a:t>
            </a:r>
            <a:r>
              <a:rPr lang="en-US" sz="20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linacs</a:t>
            </a:r>
            <a:endParaRPr lang="en-US" sz="20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New: isotope </a:t>
            </a:r>
            <a:r>
              <a:rPr 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harvesting in projectile 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fragmentation (e.g. stopped in 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aqueous 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solutions)</a:t>
            </a:r>
          </a:p>
          <a:p>
            <a:pPr lvl="1"/>
            <a:r>
              <a:rPr lang="en-US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All: </a:t>
            </a:r>
            <a:r>
              <a:rPr lang="en-US" sz="2000" b="1" i="1" baseline="30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  <a:r>
              <a:rPr lang="en-US" sz="20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produced inside expensive target materials which should be processed for separating </a:t>
            </a:r>
            <a:r>
              <a:rPr lang="en-US" sz="2000" b="1" i="1" baseline="30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  <a:r>
              <a:rPr lang="en-US" sz="20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recycling the target materials</a:t>
            </a:r>
          </a:p>
          <a:p>
            <a:r>
              <a:rPr lang="en-US" sz="25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5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nnovative approach &amp; advantages: </a:t>
            </a:r>
            <a:r>
              <a:rPr lang="en-US" sz="25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5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nverse-kinematics </a:t>
            </a:r>
            <a:r>
              <a:rPr lang="en-US" sz="25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nuclear </a:t>
            </a:r>
            <a:r>
              <a:rPr lang="en-US" sz="25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reactions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lvl="1"/>
            <a:r>
              <a:rPr lang="en-US" sz="20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Reaction products </a:t>
            </a:r>
            <a:r>
              <a:rPr lang="en-US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strongly focused along </a:t>
            </a:r>
            <a:r>
              <a:rPr lang="en-US" sz="20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beam direction and can relatively easily </a:t>
            </a:r>
            <a:r>
              <a:rPr lang="en-US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sz="20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collected </a:t>
            </a:r>
            <a:r>
              <a:rPr lang="en-US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0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immediate use.</a:t>
            </a:r>
          </a:p>
          <a:p>
            <a:pPr lvl="1"/>
            <a:r>
              <a:rPr lang="en-US" sz="20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low energy beam tuned to </a:t>
            </a:r>
            <a:r>
              <a:rPr lang="en-US" sz="20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maximize </a:t>
            </a:r>
            <a:r>
              <a:rPr lang="en-US" sz="2000" b="1" i="1" baseline="30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  <a:r>
              <a:rPr lang="en-US" sz="20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sz="20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but reduce impurities.</a:t>
            </a:r>
          </a:p>
          <a:p>
            <a:pPr lvl="1"/>
            <a:r>
              <a:rPr lang="en-US" sz="20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 almost pure </a:t>
            </a:r>
            <a:r>
              <a:rPr lang="en-US" sz="2000" b="1" i="1" baseline="30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  <a:r>
              <a:rPr lang="en-US" sz="20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sz="20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a catcher and use it with radiochemical minimum processing</a:t>
            </a:r>
          </a:p>
        </p:txBody>
      </p:sp>
    </p:spTree>
    <p:extLst>
      <p:ext uri="{BB962C8B-B14F-4D97-AF65-F5344CB8AC3E}">
        <p14:creationId xmlns:p14="http://schemas.microsoft.com/office/powerpoint/2010/main" val="84270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2800" b="1" dirty="0">
                <a:solidFill>
                  <a:srgbClr val="0070C0"/>
                </a:solidFill>
                <a:latin typeface="Arial Black" panose="020B0A04020102020204" pitchFamily="34" charset="0"/>
              </a:rPr>
              <a:t>Texas </a:t>
            </a:r>
            <a:r>
              <a:rPr lang="en-US" altLang="en-US" sz="2800" b="1" dirty="0" err="1">
                <a:solidFill>
                  <a:srgbClr val="0070C0"/>
                </a:solidFill>
                <a:latin typeface="Arial Black" panose="020B0A04020102020204" pitchFamily="34" charset="0"/>
              </a:rPr>
              <a:t>A&amp;M</a:t>
            </a:r>
            <a:r>
              <a:rPr lang="en-US" altLang="en-US" sz="2800" b="1" dirty="0">
                <a:solidFill>
                  <a:srgbClr val="0070C0"/>
                </a:solidFill>
                <a:latin typeface="Arial Black" panose="020B0A04020102020204" pitchFamily="34" charset="0"/>
              </a:rPr>
              <a:t> Evaluation Center</a:t>
            </a:r>
            <a:br>
              <a:rPr lang="en-US" altLang="en-US" sz="2800" b="1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n-US" altLang="en-US" sz="2800" dirty="0">
                <a:solidFill>
                  <a:srgbClr val="00B050"/>
                </a:solidFill>
                <a:latin typeface="Arial Black" panose="020B0A04020102020204" pitchFamily="34" charset="0"/>
              </a:rPr>
              <a:t>E</a:t>
            </a:r>
            <a:r>
              <a:rPr lang="en-US" sz="2800" dirty="0">
                <a:solidFill>
                  <a:srgbClr val="00B050"/>
                </a:solidFill>
                <a:latin typeface="Arial Black" panose="020B0A04020102020204" pitchFamily="34" charset="0"/>
              </a:rPr>
              <a:t>xpanded Involvement </a:t>
            </a:r>
            <a:r>
              <a:rPr lang="en-US" sz="28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in Applied Measurements for Medical Isotopes Production by Inverse Kinematics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Theme</a:t>
            </a:r>
            <a:r>
              <a:rPr lang="en-US" sz="2000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: </a:t>
            </a:r>
            <a:r>
              <a:rPr lang="en-US" sz="20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Research for Medical Isotopes Production by Inverse Kinematics</a:t>
            </a:r>
          </a:p>
          <a:p>
            <a:r>
              <a:rPr lang="en-US" sz="2000" dirty="0">
                <a:solidFill>
                  <a:srgbClr val="FF0000"/>
                </a:solidFill>
                <a:latin typeface="Arial Black" panose="020B0A04020102020204" pitchFamily="34" charset="0"/>
              </a:rPr>
              <a:t>I</a:t>
            </a:r>
            <a:r>
              <a:rPr lang="en-US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nnovative </a:t>
            </a:r>
            <a:r>
              <a:rPr lang="en-US" sz="2000" dirty="0">
                <a:solidFill>
                  <a:srgbClr val="FF0000"/>
                </a:solidFill>
                <a:latin typeface="Arial Black" panose="020B0A04020102020204" pitchFamily="34" charset="0"/>
              </a:rPr>
              <a:t>method for the production of </a:t>
            </a:r>
            <a:r>
              <a:rPr lang="en-US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important medical </a:t>
            </a:r>
            <a:r>
              <a:rPr lang="en-US" sz="2000" dirty="0">
                <a:solidFill>
                  <a:srgbClr val="FF0000"/>
                </a:solidFill>
                <a:latin typeface="Arial Black" panose="020B0A04020102020204" pitchFamily="34" charset="0"/>
              </a:rPr>
              <a:t>radioisotopes </a:t>
            </a:r>
            <a:r>
              <a:rPr lang="en-US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based </a:t>
            </a:r>
            <a:r>
              <a:rPr lang="en-US" sz="2000" dirty="0">
                <a:solidFill>
                  <a:srgbClr val="FF0000"/>
                </a:solidFill>
                <a:latin typeface="Arial Black" panose="020B0A04020102020204" pitchFamily="34" charset="0"/>
              </a:rPr>
              <a:t>on </a:t>
            </a:r>
            <a:r>
              <a:rPr lang="en-US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the </a:t>
            </a:r>
            <a:r>
              <a:rPr lang="en-US" sz="2000" dirty="0">
                <a:solidFill>
                  <a:srgbClr val="FF0000"/>
                </a:solidFill>
                <a:latin typeface="Arial Black" panose="020B0A04020102020204" pitchFamily="34" charset="0"/>
              </a:rPr>
              <a:t>nuclear reaction in inverse </a:t>
            </a:r>
            <a:r>
              <a:rPr lang="en-US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kinematics, by: 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D</a:t>
            </a:r>
            <a:r>
              <a:rPr 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irecting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a </a:t>
            </a:r>
            <a:r>
              <a:rPr 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heavy ion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beam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of appropriate energy on a light target (e.g., H, d, He) </a:t>
            </a:r>
            <a:r>
              <a:rPr 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and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C</a:t>
            </a:r>
            <a:r>
              <a:rPr 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ollecting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the isotope of interest on an appropriate catcher after </a:t>
            </a:r>
            <a:r>
              <a:rPr 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the target.</a:t>
            </a:r>
            <a:endParaRPr lang="en-US" sz="2000" b="1" dirty="0" smtClean="0">
              <a:latin typeface="+mj-lt"/>
            </a:endParaRPr>
          </a:p>
          <a:p>
            <a:pPr marL="457200" lvl="1" indent="0">
              <a:buNone/>
            </a:pPr>
            <a:endParaRPr lang="en-US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532" y="3901440"/>
            <a:ext cx="6497638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050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2500" b="1" dirty="0">
                <a:solidFill>
                  <a:srgbClr val="0070C0"/>
                </a:solidFill>
                <a:latin typeface="Arial Black" panose="020B0A04020102020204" pitchFamily="34" charset="0"/>
              </a:rPr>
              <a:t>Texas </a:t>
            </a:r>
            <a:r>
              <a:rPr lang="en-US" altLang="en-US" sz="2500" b="1" dirty="0" err="1">
                <a:solidFill>
                  <a:srgbClr val="0070C0"/>
                </a:solidFill>
                <a:latin typeface="Arial Black" panose="020B0A04020102020204" pitchFamily="34" charset="0"/>
              </a:rPr>
              <a:t>A&amp;M</a:t>
            </a:r>
            <a:r>
              <a:rPr lang="en-US" altLang="en-US" sz="2500" b="1" dirty="0">
                <a:solidFill>
                  <a:srgbClr val="0070C0"/>
                </a:solidFill>
                <a:latin typeface="Arial Black" panose="020B0A04020102020204" pitchFamily="34" charset="0"/>
              </a:rPr>
              <a:t> Evaluation Center</a:t>
            </a:r>
            <a:br>
              <a:rPr lang="en-US" altLang="en-US" sz="2500" b="1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n-US" sz="2500" dirty="0">
                <a:solidFill>
                  <a:srgbClr val="00B050"/>
                </a:solidFill>
                <a:latin typeface="Arial Black" panose="020B0A04020102020204" pitchFamily="34" charset="0"/>
              </a:rPr>
              <a:t>The case of </a:t>
            </a:r>
            <a:r>
              <a:rPr lang="en-US" sz="2500" baseline="30000" dirty="0" err="1">
                <a:solidFill>
                  <a:srgbClr val="00B050"/>
                </a:solidFill>
                <a:latin typeface="Arial Black" panose="020B0A04020102020204" pitchFamily="34" charset="0"/>
              </a:rPr>
              <a:t>67</a:t>
            </a:r>
            <a:r>
              <a:rPr lang="en-US" sz="2500" dirty="0" err="1">
                <a:solidFill>
                  <a:srgbClr val="00B050"/>
                </a:solidFill>
                <a:latin typeface="Arial Black" panose="020B0A04020102020204" pitchFamily="34" charset="0"/>
              </a:rPr>
              <a:t>Cu</a:t>
            </a:r>
            <a:r>
              <a:rPr lang="en-US" sz="2500" dirty="0">
                <a:solidFill>
                  <a:srgbClr val="00B050"/>
                </a:solidFill>
                <a:latin typeface="Arial Black" panose="020B0A04020102020204" pitchFamily="34" charset="0"/>
              </a:rPr>
              <a:t>:</a:t>
            </a:r>
            <a:br>
              <a:rPr lang="en-US" sz="2500" dirty="0">
                <a:solidFill>
                  <a:srgbClr val="00B050"/>
                </a:solidFill>
                <a:latin typeface="Arial Black" panose="020B0A04020102020204" pitchFamily="34" charset="0"/>
              </a:rPr>
            </a:br>
            <a:r>
              <a:rPr lang="en-US" sz="2500" i="1" dirty="0">
                <a:solidFill>
                  <a:srgbClr val="FF0000"/>
                </a:solidFill>
                <a:latin typeface="Arial Black" panose="020B0A04020102020204" pitchFamily="34" charset="0"/>
              </a:rPr>
              <a:t>C</a:t>
            </a:r>
            <a:r>
              <a:rPr lang="en-US" sz="2500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ryogenic </a:t>
            </a:r>
            <a:r>
              <a:rPr lang="en-US" sz="2500" i="1" dirty="0">
                <a:solidFill>
                  <a:srgbClr val="FF0000"/>
                </a:solidFill>
                <a:latin typeface="Arial Black" panose="020B0A04020102020204" pitchFamily="34" charset="0"/>
              </a:rPr>
              <a:t>gas target cell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 asset: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Cryogenic gas target cell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212" y="2286000"/>
            <a:ext cx="4448175" cy="376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817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2500" b="1" dirty="0">
                <a:solidFill>
                  <a:srgbClr val="0070C0"/>
                </a:solidFill>
                <a:latin typeface="Arial Black" panose="020B0A04020102020204" pitchFamily="34" charset="0"/>
              </a:rPr>
              <a:t>Texas </a:t>
            </a:r>
            <a:r>
              <a:rPr lang="en-US" altLang="en-US" sz="2500" b="1" dirty="0" err="1">
                <a:solidFill>
                  <a:srgbClr val="0070C0"/>
                </a:solidFill>
                <a:latin typeface="Arial Black" panose="020B0A04020102020204" pitchFamily="34" charset="0"/>
              </a:rPr>
              <a:t>A&amp;M</a:t>
            </a:r>
            <a:r>
              <a:rPr lang="en-US" altLang="en-US" sz="2500" b="1" dirty="0">
                <a:solidFill>
                  <a:srgbClr val="0070C0"/>
                </a:solidFill>
                <a:latin typeface="Arial Black" panose="020B0A04020102020204" pitchFamily="34" charset="0"/>
              </a:rPr>
              <a:t> Evaluation Center</a:t>
            </a:r>
            <a:br>
              <a:rPr lang="en-US" altLang="en-US" sz="2500" b="1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n-US" sz="2500" dirty="0">
                <a:solidFill>
                  <a:srgbClr val="00B050"/>
                </a:solidFill>
                <a:latin typeface="Arial Black" panose="020B0A04020102020204" pitchFamily="34" charset="0"/>
              </a:rPr>
              <a:t>The case of </a:t>
            </a:r>
            <a:r>
              <a:rPr lang="en-US" sz="2500" baseline="30000" dirty="0" err="1">
                <a:solidFill>
                  <a:srgbClr val="00B050"/>
                </a:solidFill>
                <a:latin typeface="Arial Black" panose="020B0A04020102020204" pitchFamily="34" charset="0"/>
              </a:rPr>
              <a:t>67</a:t>
            </a:r>
            <a:r>
              <a:rPr lang="en-US" sz="2500" dirty="0" err="1">
                <a:solidFill>
                  <a:srgbClr val="00B050"/>
                </a:solidFill>
                <a:latin typeface="Arial Black" panose="020B0A04020102020204" pitchFamily="34" charset="0"/>
              </a:rPr>
              <a:t>Cu</a:t>
            </a:r>
            <a:r>
              <a:rPr lang="en-US" sz="2500" dirty="0">
                <a:solidFill>
                  <a:srgbClr val="00B050"/>
                </a:solidFill>
                <a:latin typeface="Arial Black" panose="020B0A04020102020204" pitchFamily="34" charset="0"/>
              </a:rPr>
              <a:t>:</a:t>
            </a:r>
            <a:br>
              <a:rPr lang="en-US" sz="2500" dirty="0">
                <a:solidFill>
                  <a:srgbClr val="00B050"/>
                </a:solidFill>
                <a:latin typeface="Arial Black" panose="020B0A04020102020204" pitchFamily="34" charset="0"/>
              </a:rPr>
            </a:br>
            <a:r>
              <a:rPr lang="en-US" sz="2500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MARS Spectrometer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 asset: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MARS spectrometer to be used for beam and reaction products diagnostics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612" y="2773680"/>
            <a:ext cx="5716588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929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2500" b="1" dirty="0">
                <a:solidFill>
                  <a:srgbClr val="0070C0"/>
                </a:solidFill>
                <a:latin typeface="Arial Black" panose="020B0A04020102020204" pitchFamily="34" charset="0"/>
              </a:rPr>
              <a:t>Texas </a:t>
            </a:r>
            <a:r>
              <a:rPr lang="en-US" altLang="en-US" sz="2500" b="1" dirty="0" err="1">
                <a:solidFill>
                  <a:srgbClr val="0070C0"/>
                </a:solidFill>
                <a:latin typeface="Arial Black" panose="020B0A04020102020204" pitchFamily="34" charset="0"/>
              </a:rPr>
              <a:t>A&amp;M</a:t>
            </a:r>
            <a:r>
              <a:rPr lang="en-US" altLang="en-US" sz="2500" b="1" dirty="0">
                <a:solidFill>
                  <a:srgbClr val="0070C0"/>
                </a:solidFill>
                <a:latin typeface="Arial Black" panose="020B0A04020102020204" pitchFamily="34" charset="0"/>
              </a:rPr>
              <a:t> Evaluation Center</a:t>
            </a:r>
            <a:br>
              <a:rPr lang="en-US" altLang="en-US" sz="2500" b="1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n-US" sz="2500" dirty="0">
                <a:solidFill>
                  <a:srgbClr val="00B050"/>
                </a:solidFill>
                <a:latin typeface="Arial Black" panose="020B0A04020102020204" pitchFamily="34" charset="0"/>
              </a:rPr>
              <a:t>The case of </a:t>
            </a:r>
            <a:r>
              <a:rPr lang="en-US" sz="2500" baseline="30000" dirty="0" err="1">
                <a:solidFill>
                  <a:srgbClr val="00B050"/>
                </a:solidFill>
                <a:latin typeface="Arial Black" panose="020B0A04020102020204" pitchFamily="34" charset="0"/>
              </a:rPr>
              <a:t>67</a:t>
            </a:r>
            <a:r>
              <a:rPr lang="en-US" sz="2500" dirty="0" err="1">
                <a:solidFill>
                  <a:srgbClr val="00B050"/>
                </a:solidFill>
                <a:latin typeface="Arial Black" panose="020B0A04020102020204" pitchFamily="34" charset="0"/>
              </a:rPr>
              <a:t>Cu</a:t>
            </a:r>
            <a:r>
              <a:rPr lang="en-US" sz="2500" dirty="0">
                <a:solidFill>
                  <a:srgbClr val="00B050"/>
                </a:solidFill>
                <a:latin typeface="Arial Black" panose="020B0A04020102020204" pitchFamily="34" charset="0"/>
              </a:rPr>
              <a:t>:</a:t>
            </a:r>
            <a:br>
              <a:rPr lang="en-US" sz="2500" dirty="0">
                <a:solidFill>
                  <a:srgbClr val="00B050"/>
                </a:solidFill>
                <a:latin typeface="Arial Black" panose="020B0A04020102020204" pitchFamily="34" charset="0"/>
              </a:rPr>
            </a:br>
            <a:r>
              <a:rPr lang="en-US" sz="2500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Irradiation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Beam: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6.5 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 with a beam current of 0.19(5) </a:t>
            </a: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pnA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 equilibrium charge (</a:t>
            </a:r>
            <a:r>
              <a:rPr lang="en-US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LISE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++): 26+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Faraday cups: before the gas cell and after same ladder as catcher </a:t>
            </a:r>
          </a:p>
          <a:p>
            <a:pPr lvl="1"/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Suppression test run with </a:t>
            </a:r>
            <a:r>
              <a:rPr lang="en-US" b="1" baseline="30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beam, 28 MeV/nucleon, 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reduction </a:t>
            </a:r>
          </a:p>
          <a:p>
            <a:endParaRPr lang="en-US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61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2500" b="1" dirty="0">
                <a:solidFill>
                  <a:srgbClr val="0070C0"/>
                </a:solidFill>
                <a:latin typeface="Arial Black" panose="020B0A04020102020204" pitchFamily="34" charset="0"/>
              </a:rPr>
              <a:t>Texas </a:t>
            </a:r>
            <a:r>
              <a:rPr lang="en-US" altLang="en-US" sz="2500" b="1" dirty="0" err="1">
                <a:solidFill>
                  <a:srgbClr val="0070C0"/>
                </a:solidFill>
                <a:latin typeface="Arial Black" panose="020B0A04020102020204" pitchFamily="34" charset="0"/>
              </a:rPr>
              <a:t>A&amp;M</a:t>
            </a:r>
            <a:r>
              <a:rPr lang="en-US" altLang="en-US" sz="2500" b="1" dirty="0">
                <a:solidFill>
                  <a:srgbClr val="0070C0"/>
                </a:solidFill>
                <a:latin typeface="Arial Black" panose="020B0A04020102020204" pitchFamily="34" charset="0"/>
              </a:rPr>
              <a:t> Evaluation Center</a:t>
            </a:r>
            <a:br>
              <a:rPr lang="en-US" altLang="en-US" sz="2500" b="1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n-US" sz="2500" dirty="0">
                <a:solidFill>
                  <a:srgbClr val="00B050"/>
                </a:solidFill>
                <a:latin typeface="Arial Black" panose="020B0A04020102020204" pitchFamily="34" charset="0"/>
              </a:rPr>
              <a:t>The case of </a:t>
            </a:r>
            <a:r>
              <a:rPr lang="en-US" sz="2500" baseline="30000" dirty="0" err="1">
                <a:solidFill>
                  <a:srgbClr val="00B050"/>
                </a:solidFill>
                <a:latin typeface="Arial Black" panose="020B0A04020102020204" pitchFamily="34" charset="0"/>
              </a:rPr>
              <a:t>67</a:t>
            </a:r>
            <a:r>
              <a:rPr lang="en-US" sz="2500" dirty="0" err="1">
                <a:solidFill>
                  <a:srgbClr val="00B050"/>
                </a:solidFill>
                <a:latin typeface="Arial Black" panose="020B0A04020102020204" pitchFamily="34" charset="0"/>
              </a:rPr>
              <a:t>Cu</a:t>
            </a:r>
            <a:r>
              <a:rPr lang="en-US" sz="2500" dirty="0">
                <a:solidFill>
                  <a:srgbClr val="00B050"/>
                </a:solidFill>
                <a:latin typeface="Arial Black" panose="020B0A04020102020204" pitchFamily="34" charset="0"/>
              </a:rPr>
              <a:t>:</a:t>
            </a:r>
            <a:br>
              <a:rPr lang="en-US" sz="2500" dirty="0">
                <a:solidFill>
                  <a:srgbClr val="00B050"/>
                </a:solidFill>
                <a:latin typeface="Arial Black" panose="020B0A04020102020204" pitchFamily="34" charset="0"/>
              </a:rPr>
            </a:br>
            <a:r>
              <a:rPr lang="en-US" sz="2500" b="1" i="1" dirty="0">
                <a:solidFill>
                  <a:srgbClr val="FF0000"/>
                </a:solidFill>
                <a:latin typeface="Arial Black" panose="020B0A04020102020204" pitchFamily="34" charset="0"/>
              </a:rPr>
              <a:t>Off-line </a:t>
            </a:r>
            <a:r>
              <a:rPr lang="el-GR" sz="2500" i="1" dirty="0">
                <a:solidFill>
                  <a:srgbClr val="FF0000"/>
                </a:solidFill>
                <a:latin typeface="Arial Black" panose="020B0A04020102020204" pitchFamily="34" charset="0"/>
              </a:rPr>
              <a:t>γ</a:t>
            </a:r>
            <a:r>
              <a:rPr lang="el-GR" sz="2500" b="1" i="1" dirty="0">
                <a:solidFill>
                  <a:srgbClr val="FF0000"/>
                </a:solidFill>
                <a:latin typeface="Arial Black" panose="020B0A04020102020204" pitchFamily="34" charset="0"/>
              </a:rPr>
              <a:t>-</a:t>
            </a:r>
            <a:r>
              <a:rPr lang="en-US" sz="2500" b="1" i="1" dirty="0">
                <a:solidFill>
                  <a:srgbClr val="FF0000"/>
                </a:solidFill>
                <a:latin typeface="Arial Black" panose="020B0A04020102020204" pitchFamily="34" charset="0"/>
              </a:rPr>
              <a:t>spectra measurement </a:t>
            </a:r>
            <a:endParaRPr lang="en-US" sz="2500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Cooling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time: 36.5 h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Catcher foil placed at 17.2(10) mm in front of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HPGe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detector, 2-3% dead time</a:t>
            </a:r>
          </a:p>
          <a:p>
            <a:r>
              <a:rPr lang="en-US" sz="2000" b="1" baseline="30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152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energy calibration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Absolute efficiency calibration done with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GEANT4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EGSnrc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codes: 10%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</a:t>
            </a:r>
            <a:endParaRPr lang="en-US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Spectra acquired for 67.3 h, background-subtracted</a:t>
            </a:r>
          </a:p>
          <a:p>
            <a:endParaRPr lang="en-US" sz="25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612" y="3581400"/>
            <a:ext cx="8453927" cy="3130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699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2" y="152400"/>
            <a:ext cx="10969943" cy="1143000"/>
          </a:xfrm>
        </p:spPr>
        <p:txBody>
          <a:bodyPr>
            <a:noAutofit/>
          </a:bodyPr>
          <a:lstStyle/>
          <a:p>
            <a:r>
              <a:rPr lang="en-US" altLang="en-US" sz="2500" b="1" dirty="0">
                <a:solidFill>
                  <a:srgbClr val="0070C0"/>
                </a:solidFill>
                <a:latin typeface="Arial Black" panose="020B0A04020102020204" pitchFamily="34" charset="0"/>
              </a:rPr>
              <a:t>Texas </a:t>
            </a:r>
            <a:r>
              <a:rPr lang="en-US" altLang="en-US" sz="2500" b="1" dirty="0" err="1">
                <a:solidFill>
                  <a:srgbClr val="0070C0"/>
                </a:solidFill>
                <a:latin typeface="Arial Black" panose="020B0A04020102020204" pitchFamily="34" charset="0"/>
              </a:rPr>
              <a:t>A&amp;M</a:t>
            </a:r>
            <a:r>
              <a:rPr lang="en-US" altLang="en-US" sz="2500" b="1" dirty="0">
                <a:solidFill>
                  <a:srgbClr val="0070C0"/>
                </a:solidFill>
                <a:latin typeface="Arial Black" panose="020B0A04020102020204" pitchFamily="34" charset="0"/>
              </a:rPr>
              <a:t> Evaluation Center</a:t>
            </a:r>
            <a:br>
              <a:rPr lang="en-US" altLang="en-US" sz="2500" b="1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n-US" sz="2500" dirty="0">
                <a:solidFill>
                  <a:srgbClr val="00B050"/>
                </a:solidFill>
                <a:latin typeface="Arial Black" panose="020B0A04020102020204" pitchFamily="34" charset="0"/>
              </a:rPr>
              <a:t>The case of </a:t>
            </a:r>
            <a:r>
              <a:rPr lang="en-US" sz="2500" baseline="30000" dirty="0" err="1">
                <a:solidFill>
                  <a:srgbClr val="00B050"/>
                </a:solidFill>
                <a:latin typeface="Arial Black" panose="020B0A04020102020204" pitchFamily="34" charset="0"/>
              </a:rPr>
              <a:t>67</a:t>
            </a:r>
            <a:r>
              <a:rPr lang="en-US" sz="2500" dirty="0" err="1">
                <a:solidFill>
                  <a:srgbClr val="00B050"/>
                </a:solidFill>
                <a:latin typeface="Arial Black" panose="020B0A04020102020204" pitchFamily="34" charset="0"/>
              </a:rPr>
              <a:t>Cu</a:t>
            </a:r>
            <a:r>
              <a:rPr lang="en-US" sz="2500" dirty="0">
                <a:solidFill>
                  <a:srgbClr val="00B050"/>
                </a:solidFill>
                <a:latin typeface="Arial Black" panose="020B0A04020102020204" pitchFamily="34" charset="0"/>
              </a:rPr>
              <a:t>:</a:t>
            </a:r>
            <a:br>
              <a:rPr lang="en-US" sz="2500" dirty="0">
                <a:solidFill>
                  <a:srgbClr val="00B050"/>
                </a:solidFill>
                <a:latin typeface="Arial Black" panose="020B0A04020102020204" pitchFamily="34" charset="0"/>
              </a:rPr>
            </a:br>
            <a:r>
              <a:rPr lang="en-US" sz="25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Activities</a:t>
            </a:r>
            <a:endParaRPr lang="en-US" sz="2500" i="1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860" y="1295400"/>
            <a:ext cx="7614139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907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94032</TotalTime>
  <Words>1048</Words>
  <Application>Microsoft Office PowerPoint</Application>
  <PresentationFormat>Custom</PresentationFormat>
  <Paragraphs>82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Texas A&amp;M University US Nuclear Data Program </vt:lpstr>
      <vt:lpstr>Texas A&amp;M Evaluation Center Rationale for Medical Isotopes Production: The case of 67Cu</vt:lpstr>
      <vt:lpstr>Texas A&amp;M Evaluation Center The case of 67Cu: Production matters</vt:lpstr>
      <vt:lpstr>Texas A&amp;M Evaluation Center Expanded Involvement in Applied Measurements for Medical Isotopes Production by Inverse Kinematics</vt:lpstr>
      <vt:lpstr>Texas A&amp;M Evaluation Center The case of 67Cu: Cryogenic gas target cell</vt:lpstr>
      <vt:lpstr>Texas A&amp;M Evaluation Center The case of 67Cu: MARS Spectrometer</vt:lpstr>
      <vt:lpstr>Texas A&amp;M Evaluation Center The case of 67Cu: Irradiation</vt:lpstr>
      <vt:lpstr>Texas A&amp;M Evaluation Center The case of 67Cu: Off-line γ-spectra measurement </vt:lpstr>
      <vt:lpstr>Texas A&amp;M Evaluation Center The case of 67Cu: Activities</vt:lpstr>
      <vt:lpstr>Texas A&amp;M Evaluation Center The case of 67Cu: Use of neutrons </vt:lpstr>
      <vt:lpstr>Texas A&amp;M Evaluation Center The case of 67Cu: Conclusions </vt:lpstr>
      <vt:lpstr>Texas A&amp;M Evaluation Center The case of 67Cu: Conclusions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Nica</dc:creator>
  <cp:lastModifiedBy>ninel nica</cp:lastModifiedBy>
  <cp:revision>428</cp:revision>
  <dcterms:created xsi:type="dcterms:W3CDTF">2016-10-14T17:48:17Z</dcterms:created>
  <dcterms:modified xsi:type="dcterms:W3CDTF">2021-11-08T23:19:48Z</dcterms:modified>
</cp:coreProperties>
</file>