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2BF"/>
    <a:srgbClr val="E8DAB6"/>
    <a:srgbClr val="114307"/>
    <a:srgbClr val="FCF0E7"/>
    <a:srgbClr val="FCEFE7"/>
    <a:srgbClr val="EFF0E5"/>
    <a:srgbClr val="E6E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04"/>
    <p:restoredTop sz="95788"/>
  </p:normalViewPr>
  <p:slideViewPr>
    <p:cSldViewPr snapToGrid="0" snapToObjects="1">
      <p:cViewPr>
        <p:scale>
          <a:sx n="120" d="100"/>
          <a:sy n="120" d="100"/>
        </p:scale>
        <p:origin x="88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0237B-5F9E-384A-AB78-F0D7B3F30278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50D26-D58A-2C41-BCD5-AE657828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19D612-B911-2741-A447-5BDD0795E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337" y="5477867"/>
            <a:ext cx="6775573" cy="804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2D777-4561-9240-81E4-4B9D40BAD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471" y="557368"/>
            <a:ext cx="986602" cy="1280160"/>
          </a:xfrm>
          <a:prstGeom prst="rect">
            <a:avLst/>
          </a:prstGeom>
        </p:spPr>
      </p:pic>
      <p:sp>
        <p:nvSpPr>
          <p:cNvPr id="10" name="Subtitle 6">
            <a:extLst>
              <a:ext uri="{FF2B5EF4-FFF2-40B4-BE49-F238E27FC236}">
                <a16:creationId xmlns:a16="http://schemas.microsoft.com/office/drawing/2014/main" id="{B80CF976-6763-0048-9BCF-DC4094AC9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3372" y="3674988"/>
            <a:ext cx="6400800" cy="9098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Jun Chen</a:t>
            </a:r>
          </a:p>
          <a:p>
            <a:r>
              <a:rPr lang="en-US" sz="2000" dirty="0"/>
              <a:t>2019 NSDD Meeting at IAEA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F315A2E4-4A68-8946-9C44-796E35F6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923" y="2611596"/>
            <a:ext cx="7010400" cy="543324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New/Updated ENSDF codes</a:t>
            </a:r>
          </a:p>
        </p:txBody>
      </p:sp>
    </p:spTree>
    <p:extLst>
      <p:ext uri="{BB962C8B-B14F-4D97-AF65-F5344CB8AC3E}">
        <p14:creationId xmlns:p14="http://schemas.microsoft.com/office/powerpoint/2010/main" val="360321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93033" y="1320106"/>
            <a:ext cx="10486571" cy="326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1688">
              <a:latin typeface="Helvetica" pitchFamily="-111" charset="0"/>
              <a:ea typeface="ヒラギノ角ゴ Pro W3" pitchFamily="-111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5487206" y="3009305"/>
            <a:ext cx="12192000" cy="3512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>
              <a:defRPr/>
            </a:pPr>
            <a:endParaRPr lang="en-US" sz="1688"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0572" y="226676"/>
            <a:ext cx="11030857" cy="479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0811" y="1067099"/>
            <a:ext cx="10970381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676572" y="6356450"/>
            <a:ext cx="5344080" cy="21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rgbClr val="064308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6571" y="6572250"/>
            <a:ext cx="5321905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rgbClr val="064308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Speaker - Slide </a:t>
            </a:r>
            <a:fld id="{EBE01311-EF90-4B83-B1FF-12E2D8AE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DFFE3D-7390-1940-AFAA-0D5302A4C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0" y="6120465"/>
            <a:ext cx="307238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4762" y="75903"/>
            <a:ext cx="8442476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811" y="1067099"/>
            <a:ext cx="10970381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844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2" r:id="rId2"/>
  </p:sldLayoutIdLst>
  <p:hf sldNum="0" hdr="0" ftr="0" dt="0"/>
  <p:txStyles>
    <p:titleStyle>
      <a:lvl1pPr algn="ctr" defTabSz="80069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algn="ctr" defTabSz="80069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2pPr>
      <a:lvl3pPr algn="ctr" defTabSz="80069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3pPr>
      <a:lvl4pPr algn="ctr" defTabSz="80069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4pPr>
      <a:lvl5pPr algn="ctr" defTabSz="80069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5pPr>
      <a:lvl6pPr marL="453099" algn="ctr" defTabSz="800791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06199" algn="ctr" defTabSz="800791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59298" algn="ctr" defTabSz="800791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12398" algn="ctr" defTabSz="800791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69664" indent="-169664" algn="l" defTabSz="800695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969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marL="452438" indent="-169664" algn="l" defTabSz="800695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594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2pPr>
      <a:lvl3pPr marL="735211" indent="-169664" algn="l" defTabSz="800695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594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245692" indent="-226219" algn="l" defTabSz="80069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750219" indent="-148828" algn="l" defTabSz="80069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204140" indent="-149460" algn="l" defTabSz="800791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6pPr>
      <a:lvl7pPr marL="2657241" indent="-149460" algn="l" defTabSz="800791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7pPr>
      <a:lvl8pPr marL="3110340" indent="-149460" algn="l" defTabSz="800791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8pPr>
      <a:lvl9pPr marL="3563439" indent="-149460" algn="l" defTabSz="800791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3099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6199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9298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12398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5498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8597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71697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24796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6">
            <a:extLst>
              <a:ext uri="{FF2B5EF4-FFF2-40B4-BE49-F238E27FC236}">
                <a16:creationId xmlns:a16="http://schemas.microsoft.com/office/drawing/2014/main" id="{1249481B-2D54-F348-A24D-6DC98A41AD0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095625" y="4266984"/>
            <a:ext cx="6000750" cy="853008"/>
          </a:xfrm>
        </p:spPr>
        <p:txBody>
          <a:bodyPr/>
          <a:lstStyle/>
          <a:p>
            <a:pPr marL="0" indent="0" algn="ctr" defTabSz="800695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sz="1969" dirty="0">
                <a:solidFill>
                  <a:srgbClr val="064308"/>
                </a:solidFill>
                <a:latin typeface="Arial" charset="0"/>
                <a:ea typeface="MS PGothic" pitchFamily="34" charset="-128"/>
              </a:rPr>
              <a:t>Jun Chen</a:t>
            </a:r>
          </a:p>
          <a:p>
            <a:pPr marL="0" indent="0" algn="ctr" defTabSz="800695" fontAlgn="base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US" sz="1969" dirty="0">
                <a:solidFill>
                  <a:srgbClr val="064308"/>
                </a:solidFill>
                <a:latin typeface="Arial" charset="0"/>
                <a:ea typeface="MS PGothic" pitchFamily="34" charset="-128"/>
              </a:rPr>
              <a:t>2022 NSDD Spring Meeting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C986EF15-FE00-1341-B8DE-09EE089A3E40}"/>
              </a:ext>
            </a:extLst>
          </p:cNvPr>
          <p:cNvSpPr txBox="1">
            <a:spLocks/>
          </p:cNvSpPr>
          <p:nvPr/>
        </p:nvSpPr>
        <p:spPr>
          <a:xfrm>
            <a:off x="3163415" y="2587303"/>
            <a:ext cx="5865169" cy="9661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0695" fontAlgn="base">
              <a:lnSpc>
                <a:spcPct val="108000"/>
              </a:lnSpc>
              <a:spcAft>
                <a:spcPct val="0"/>
              </a:spcAft>
            </a:pPr>
            <a:r>
              <a:rPr lang="en-US" sz="3188" b="1" dirty="0">
                <a:solidFill>
                  <a:srgbClr val="064308"/>
                </a:solidFill>
                <a:latin typeface="Arial" charset="0"/>
                <a:ea typeface="MS PGothic" pitchFamily="34" charset="-128"/>
              </a:rPr>
              <a:t>New developments for ENSDF evaluation tools</a:t>
            </a:r>
          </a:p>
        </p:txBody>
      </p:sp>
    </p:spTree>
    <p:extLst>
      <p:ext uri="{BB962C8B-B14F-4D97-AF65-F5344CB8AC3E}">
        <p14:creationId xmlns:p14="http://schemas.microsoft.com/office/powerpoint/2010/main" val="2471417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62B6DE-B610-A44B-930B-B6FEFAD9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35282"/>
            <a:ext cx="11030857" cy="911345"/>
          </a:xfrm>
        </p:spPr>
        <p:txBody>
          <a:bodyPr/>
          <a:lstStyle/>
          <a:p>
            <a:pPr algn="l"/>
            <a:r>
              <a:rPr lang="en-US" dirty="0"/>
              <a:t>RadiationReport: example report </a:t>
            </a:r>
            <a:r>
              <a:rPr lang="en-US" sz="2000" b="0" i="1" dirty="0"/>
              <a:t>(LOGFT type)</a:t>
            </a:r>
            <a:br>
              <a:rPr lang="en-US" b="0" i="1" dirty="0"/>
            </a:br>
            <a:r>
              <a:rPr lang="en-US" dirty="0"/>
              <a:t>           </a:t>
            </a:r>
            <a:r>
              <a:rPr lang="en-US" sz="2800" i="1" dirty="0"/>
              <a:t>a new alternative to RADLIST+LOGFT</a:t>
            </a:r>
            <a:endParaRPr lang="en-US" i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54C2D2-1355-7D48-80F5-EC53F0DABFF9}"/>
              </a:ext>
            </a:extLst>
          </p:cNvPr>
          <p:cNvSpPr/>
          <p:nvPr/>
        </p:nvSpPr>
        <p:spPr>
          <a:xfrm>
            <a:off x="7255620" y="1488560"/>
            <a:ext cx="4259440" cy="3359888"/>
          </a:xfrm>
          <a:prstGeom prst="roundRect">
            <a:avLst/>
          </a:prstGeom>
          <a:solidFill>
            <a:srgbClr val="E8DA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72BF"/>
                </a:solidFill>
              </a:rPr>
              <a:t>Updated atomic data (e.g., AME2020)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72BF"/>
                </a:solidFill>
              </a:rPr>
              <a:t>Improved uncertainty propagation (e.g., correlations)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72BF"/>
                </a:solidFill>
              </a:rPr>
              <a:t>Improved precision for calculated energies (e.g., use exact mass instead of mass number for mass)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72BF"/>
                </a:solidFill>
              </a:rPr>
              <a:t>Allowing asymmetric uncertainty in </a:t>
            </a:r>
            <a:r>
              <a:rPr lang="en-US" sz="1400" dirty="0" err="1">
                <a:solidFill>
                  <a:srgbClr val="1D72BF"/>
                </a:solidFill>
              </a:rPr>
              <a:t>log</a:t>
            </a:r>
            <a:r>
              <a:rPr lang="en-US" sz="1400" i="1" dirty="0" err="1">
                <a:solidFill>
                  <a:srgbClr val="1D72BF"/>
                </a:solidFill>
              </a:rPr>
              <a:t>ft</a:t>
            </a:r>
            <a:r>
              <a:rPr lang="en-US" sz="1400" i="1" dirty="0">
                <a:solidFill>
                  <a:srgbClr val="1D72BF"/>
                </a:solidFill>
              </a:rPr>
              <a:t> </a:t>
            </a:r>
            <a:r>
              <a:rPr lang="en-US" sz="1400" dirty="0">
                <a:solidFill>
                  <a:srgbClr val="1D72BF"/>
                </a:solidFill>
              </a:rPr>
              <a:t>value instead of </a:t>
            </a:r>
            <a:r>
              <a:rPr lang="en-US" sz="1400" dirty="0" err="1">
                <a:solidFill>
                  <a:srgbClr val="1D72BF"/>
                </a:solidFill>
              </a:rPr>
              <a:t>symmetrization</a:t>
            </a:r>
            <a:r>
              <a:rPr lang="en-US" sz="1400" i="1" dirty="0">
                <a:solidFill>
                  <a:srgbClr val="1D72BF"/>
                </a:solidFill>
              </a:rPr>
              <a:t> 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72BF"/>
                </a:solidFill>
              </a:rPr>
              <a:t>Adding calculations for unique forbidden decays instead of assumption as allowed (non-unique still assumed as allowed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>
                <a:solidFill>
                  <a:srgbClr val="1D72BF"/>
                </a:solidFill>
              </a:rPr>
              <a:t>)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72BF"/>
                </a:solidFill>
              </a:rPr>
              <a:t>Free of bugs seen in the legacy LOGFT 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E3BAB-119C-5545-9C7E-9EE690DCD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62" y="999792"/>
            <a:ext cx="5577840" cy="57725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185ACC-9EDB-9C41-8C63-7ED4E9B23CBA}"/>
              </a:ext>
            </a:extLst>
          </p:cNvPr>
          <p:cNvSpPr txBox="1"/>
          <p:nvPr/>
        </p:nvSpPr>
        <p:spPr>
          <a:xfrm>
            <a:off x="6730410" y="5205107"/>
            <a:ext cx="5103626" cy="646331"/>
          </a:xfrm>
          <a:prstGeom prst="rect">
            <a:avLst/>
          </a:prstGeom>
          <a:noFill/>
          <a:ln w="19050">
            <a:solidFill>
              <a:srgbClr val="1D72B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*</a:t>
            </a:r>
            <a:r>
              <a:rPr lang="en-US" sz="1200" dirty="0">
                <a:solidFill>
                  <a:srgbClr val="1D72BF"/>
                </a:solidFill>
              </a:rPr>
              <a:t>NOTE: see Xavier </a:t>
            </a:r>
            <a:r>
              <a:rPr lang="en-US" sz="1200" dirty="0" err="1">
                <a:solidFill>
                  <a:srgbClr val="1D72BF"/>
                </a:solidFill>
              </a:rPr>
              <a:t>Mougeot’s</a:t>
            </a:r>
            <a:r>
              <a:rPr lang="en-US" sz="1200" dirty="0">
                <a:solidFill>
                  <a:srgbClr val="1D72BF"/>
                </a:solidFill>
              </a:rPr>
              <a:t> </a:t>
            </a:r>
            <a:r>
              <a:rPr lang="en-US" sz="1200" dirty="0" err="1">
                <a:solidFill>
                  <a:srgbClr val="1D72BF"/>
                </a:solidFill>
              </a:rPr>
              <a:t>BetaShape</a:t>
            </a:r>
            <a:r>
              <a:rPr lang="en-US" sz="1200" dirty="0">
                <a:solidFill>
                  <a:srgbClr val="1D72BF"/>
                </a:solidFill>
              </a:rPr>
              <a:t> code for comprehensive calculations of beta decay and electron capture, such as more accurate </a:t>
            </a:r>
            <a:r>
              <a:rPr lang="en-US" sz="1200" dirty="0" err="1">
                <a:solidFill>
                  <a:srgbClr val="1D72BF"/>
                </a:solidFill>
              </a:rPr>
              <a:t>log</a:t>
            </a:r>
            <a:r>
              <a:rPr lang="en-US" sz="1200" i="1" dirty="0" err="1">
                <a:solidFill>
                  <a:srgbClr val="1D72BF"/>
                </a:solidFill>
              </a:rPr>
              <a:t>ft</a:t>
            </a:r>
            <a:r>
              <a:rPr lang="en-US" sz="1200" i="1" dirty="0">
                <a:solidFill>
                  <a:srgbClr val="1D72BF"/>
                </a:solidFill>
              </a:rPr>
              <a:t> </a:t>
            </a:r>
            <a:r>
              <a:rPr lang="en-US" sz="1200" dirty="0">
                <a:solidFill>
                  <a:srgbClr val="1D72BF"/>
                </a:solidFill>
              </a:rPr>
              <a:t>values</a:t>
            </a:r>
            <a:r>
              <a:rPr lang="en-US" sz="1200" i="1" dirty="0">
                <a:solidFill>
                  <a:srgbClr val="1D72BF"/>
                </a:solidFill>
              </a:rPr>
              <a:t> </a:t>
            </a:r>
            <a:r>
              <a:rPr lang="en-US" sz="1200" dirty="0">
                <a:solidFill>
                  <a:srgbClr val="1D72BF"/>
                </a:solidFill>
              </a:rPr>
              <a:t>for non-unique forbidden decays</a:t>
            </a:r>
            <a:endParaRPr lang="en-US" sz="1600" dirty="0">
              <a:solidFill>
                <a:srgbClr val="1D7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3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F1B938-B4AB-E548-B476-A143A60A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35282"/>
            <a:ext cx="11030857" cy="911345"/>
          </a:xfrm>
        </p:spPr>
        <p:txBody>
          <a:bodyPr/>
          <a:lstStyle/>
          <a:p>
            <a:pPr algn="l"/>
            <a:r>
              <a:rPr lang="en-US" dirty="0"/>
              <a:t>AME-NUBASE viewer: 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sz="2800" i="1" dirty="0"/>
              <a:t>a </a:t>
            </a:r>
            <a:r>
              <a:rPr lang="en-US" sz="2800" dirty="0"/>
              <a:t>fast and easy way to view and use AME and NUBASE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B1221-E6EF-4B49-8AFF-4830D1227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01517"/>
            <a:ext cx="3988881" cy="667512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D6A4B80-D77C-9A40-B537-2A574C238729}"/>
              </a:ext>
            </a:extLst>
          </p:cNvPr>
          <p:cNvSpPr/>
          <p:nvPr/>
        </p:nvSpPr>
        <p:spPr>
          <a:xfrm>
            <a:off x="1502017" y="1795132"/>
            <a:ext cx="1241184" cy="3048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886080-1A62-8345-9313-7AE331ADF40F}"/>
              </a:ext>
            </a:extLst>
          </p:cNvPr>
          <p:cNvCxnSpPr>
            <a:cxnSpLocks/>
          </p:cNvCxnSpPr>
          <p:nvPr/>
        </p:nvCxnSpPr>
        <p:spPr>
          <a:xfrm>
            <a:off x="2362200" y="2133600"/>
            <a:ext cx="1799043" cy="63256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1C04A6A-7EE2-F04D-BEE1-CC43D4507C14}"/>
              </a:ext>
            </a:extLst>
          </p:cNvPr>
          <p:cNvSpPr/>
          <p:nvPr/>
        </p:nvSpPr>
        <p:spPr>
          <a:xfrm>
            <a:off x="1338984" y="1828800"/>
            <a:ext cx="152400" cy="2286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BDCE42-9606-EB46-A7A7-96250DDE9671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1110384" y="1524000"/>
            <a:ext cx="250918" cy="3382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9D1B94-5F23-5C4F-BFF2-2E9A47FBF367}"/>
              </a:ext>
            </a:extLst>
          </p:cNvPr>
          <p:cNvSpPr/>
          <p:nvPr/>
        </p:nvSpPr>
        <p:spPr>
          <a:xfrm>
            <a:off x="653184" y="1337776"/>
            <a:ext cx="914400" cy="195122"/>
          </a:xfrm>
          <a:prstGeom prst="roundRect">
            <a:avLst/>
          </a:prstGeom>
          <a:noFill/>
          <a:ln w="222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B050"/>
                </a:solidFill>
              </a:rPr>
              <a:t>instruction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F7538C-3801-6243-A73A-49B7D41BB290}"/>
              </a:ext>
            </a:extLst>
          </p:cNvPr>
          <p:cNvSpPr/>
          <p:nvPr/>
        </p:nvSpPr>
        <p:spPr>
          <a:xfrm>
            <a:off x="4446081" y="1047341"/>
            <a:ext cx="7164672" cy="611336"/>
          </a:xfrm>
          <a:prstGeom prst="roundRect">
            <a:avLst/>
          </a:prstGeom>
          <a:solidFill>
            <a:srgbClr val="E8DA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30188">
              <a:buFont typeface="Wingdings" pitchFamily="2" charset="2"/>
              <a:buChar char="q"/>
            </a:pPr>
            <a:r>
              <a:rPr lang="en-US" sz="1600" dirty="0">
                <a:solidFill>
                  <a:srgbClr val="1D72BF"/>
                </a:solidFill>
              </a:rPr>
              <a:t>  retrieve and display any data in AME2020 &amp; NUBASE2020</a:t>
            </a:r>
          </a:p>
          <a:p>
            <a:pPr indent="230188">
              <a:buFont typeface="Wingdings" pitchFamily="2" charset="2"/>
              <a:buChar char="q"/>
            </a:pPr>
            <a:r>
              <a:rPr lang="en-US" sz="1600" dirty="0">
                <a:solidFill>
                  <a:srgbClr val="1D72BF"/>
                </a:solidFill>
              </a:rPr>
              <a:t>  automatically update Q record in an input ENSDF file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41DCAE8-07EE-9547-8AB9-2B895CFDC55E}"/>
              </a:ext>
            </a:extLst>
          </p:cNvPr>
          <p:cNvSpPr/>
          <p:nvPr/>
        </p:nvSpPr>
        <p:spPr>
          <a:xfrm>
            <a:off x="4446081" y="1823189"/>
            <a:ext cx="7164672" cy="4152312"/>
          </a:xfrm>
          <a:prstGeom prst="roundRect">
            <a:avLst>
              <a:gd name="adj" fmla="val 3502"/>
            </a:avLst>
          </a:prstGeom>
          <a:solidFill>
            <a:srgbClr val="4BA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30188">
              <a:buFont typeface="Wingdings" pitchFamily="2" charset="2"/>
              <a:buChar char="q"/>
            </a:pPr>
            <a:r>
              <a:rPr lang="en-US" sz="1600" dirty="0"/>
              <a:t>  to get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 AME entries</a:t>
            </a:r>
            <a:r>
              <a:rPr lang="en-US" sz="1600" dirty="0"/>
              <a:t> for a single nuclide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   type nuclide name, like, </a:t>
            </a:r>
            <a:r>
              <a:rPr lang="en-US" sz="1600" b="1" i="1" dirty="0">
                <a:solidFill>
                  <a:srgbClr val="FF0000"/>
                </a:solidFill>
              </a:rPr>
              <a:t>28Si</a:t>
            </a:r>
          </a:p>
          <a:p>
            <a:pPr indent="230188">
              <a:buFont typeface="Wingdings" pitchFamily="2" charset="2"/>
              <a:buChar char="q"/>
            </a:pPr>
            <a:r>
              <a:rPr lang="en-US" sz="1600" dirty="0"/>
              <a:t>  to list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 isotopes of an element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   type element symbol or Z=##, like </a:t>
            </a:r>
            <a:r>
              <a:rPr lang="en-US" sz="1600" b="1" i="1" dirty="0">
                <a:solidFill>
                  <a:srgbClr val="FF0000"/>
                </a:solidFill>
              </a:rPr>
              <a:t>Si</a:t>
            </a:r>
            <a:r>
              <a:rPr lang="en-US" sz="1600" dirty="0"/>
              <a:t> or </a:t>
            </a:r>
            <a:r>
              <a:rPr lang="en-US" sz="1600" b="1" i="1" dirty="0">
                <a:solidFill>
                  <a:srgbClr val="FF0000"/>
                </a:solidFill>
              </a:rPr>
              <a:t>Z=14</a:t>
            </a:r>
          </a:p>
          <a:p>
            <a:pPr indent="230188">
              <a:buFont typeface="Wingdings" pitchFamily="2" charset="2"/>
              <a:buChar char="q"/>
            </a:pPr>
            <a:r>
              <a:rPr lang="en-US" sz="1600" dirty="0"/>
              <a:t>  to list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 isotones of the same mass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   type A=## or ##, like </a:t>
            </a:r>
            <a:r>
              <a:rPr lang="en-US" sz="1600" b="1" i="1" dirty="0">
                <a:solidFill>
                  <a:srgbClr val="FF0000"/>
                </a:solidFill>
              </a:rPr>
              <a:t>A=28</a:t>
            </a:r>
            <a:r>
              <a:rPr lang="en-US" sz="1600" dirty="0"/>
              <a:t> or </a:t>
            </a:r>
            <a:r>
              <a:rPr lang="en-US" sz="1600" b="1" i="1" dirty="0">
                <a:solidFill>
                  <a:srgbClr val="FF0000"/>
                </a:solidFill>
              </a:rPr>
              <a:t>28</a:t>
            </a:r>
          </a:p>
          <a:p>
            <a:pPr indent="179388">
              <a:buFont typeface="Wingdings" pitchFamily="2" charset="2"/>
              <a:buChar char="q"/>
            </a:pPr>
            <a:r>
              <a:rPr lang="en-US" sz="1600" dirty="0"/>
              <a:t>  to get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specific data entries of a nuclide or nuclides</a:t>
            </a:r>
            <a:r>
              <a:rPr lang="en-US" sz="1600" dirty="0"/>
              <a:t>, type any of inputs   </a:t>
            </a:r>
          </a:p>
          <a:p>
            <a:r>
              <a:rPr lang="en-US" sz="1600" dirty="0"/>
              <a:t>     above followed by the entry names, separated by :, like</a:t>
            </a:r>
          </a:p>
          <a:p>
            <a:r>
              <a:rPr lang="en-US" sz="1600" dirty="0"/>
              <a:t>           </a:t>
            </a:r>
            <a:r>
              <a:rPr lang="en-US" sz="1600" b="1" i="1" dirty="0">
                <a:solidFill>
                  <a:srgbClr val="FF0000"/>
                </a:solidFill>
              </a:rPr>
              <a:t>A=28:QB:E:J:T:ME:SN  </a:t>
            </a:r>
            <a:r>
              <a:rPr lang="en-US" sz="1600" dirty="0">
                <a:solidFill>
                  <a:schemeClr val="bg1"/>
                </a:solidFill>
              </a:rPr>
              <a:t>for all A=28 isotones</a:t>
            </a:r>
          </a:p>
          <a:p>
            <a:pPr>
              <a:spcAft>
                <a:spcPts val="600"/>
              </a:spcAft>
            </a:pPr>
            <a:r>
              <a:rPr lang="en-US" sz="1600" b="1" i="1" dirty="0">
                <a:solidFill>
                  <a:srgbClr val="FF0000"/>
                </a:solidFill>
              </a:rPr>
              <a:t>      </a:t>
            </a:r>
            <a:r>
              <a:rPr lang="en-US" sz="1600" b="1" i="1" dirty="0">
                <a:solidFill>
                  <a:schemeClr val="bg1"/>
                </a:solidFill>
              </a:rPr>
              <a:t>or </a:t>
            </a:r>
            <a:r>
              <a:rPr lang="en-US" sz="1600" b="1" i="1" dirty="0">
                <a:solidFill>
                  <a:srgbClr val="FF0000"/>
                </a:solidFill>
              </a:rPr>
              <a:t>A=28,Z=14:QB:E:J:T:ME:SN  </a:t>
            </a:r>
            <a:r>
              <a:rPr lang="en-US" sz="1600" dirty="0">
                <a:solidFill>
                  <a:schemeClr val="bg1"/>
                </a:solidFill>
              </a:rPr>
              <a:t>for A=28 isotones plus Z=14 isotopes</a:t>
            </a:r>
          </a:p>
          <a:p>
            <a:pPr indent="230188">
              <a:buFont typeface="Wingdings" pitchFamily="2" charset="2"/>
              <a:buChar char="q"/>
            </a:pPr>
            <a:r>
              <a:rPr lang="en-US" sz="1600" dirty="0"/>
              <a:t> to get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entries deduced from masses, </a:t>
            </a:r>
            <a:r>
              <a:rPr lang="en-US" sz="1600" dirty="0">
                <a:solidFill>
                  <a:schemeClr val="bg1"/>
                </a:solidFill>
              </a:rPr>
              <a:t>like Q(B-3N) for A=77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   type </a:t>
            </a:r>
            <a:r>
              <a:rPr lang="en-US" sz="1600" b="1" i="1" dirty="0">
                <a:solidFill>
                  <a:srgbClr val="FF0000"/>
                </a:solidFill>
              </a:rPr>
              <a:t>A=77: QB3N</a:t>
            </a:r>
          </a:p>
          <a:p>
            <a:pPr indent="230188">
              <a:buFont typeface="Wingdings" pitchFamily="2" charset="2"/>
              <a:buChar char="q"/>
            </a:pPr>
            <a:r>
              <a:rPr lang="en-US" sz="1600" dirty="0"/>
              <a:t> to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calculate mass differences, </a:t>
            </a:r>
            <a:r>
              <a:rPr lang="en-US" sz="1600" dirty="0">
                <a:solidFill>
                  <a:schemeClr val="bg1"/>
                </a:solidFill>
              </a:rPr>
              <a:t>like calculating Q(B-2N) for </a:t>
            </a:r>
            <a:r>
              <a:rPr lang="en-US" sz="1600" baseline="30000" dirty="0">
                <a:solidFill>
                  <a:schemeClr val="bg1"/>
                </a:solidFill>
              </a:rPr>
              <a:t>77</a:t>
            </a:r>
            <a:r>
              <a:rPr lang="en-US" sz="1600" dirty="0">
                <a:solidFill>
                  <a:schemeClr val="bg1"/>
                </a:solidFill>
              </a:rPr>
              <a:t>Co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   type </a:t>
            </a:r>
            <a:r>
              <a:rPr lang="en-US" sz="1600" b="1" i="1" dirty="0">
                <a:solidFill>
                  <a:srgbClr val="FF0000"/>
                </a:solidFill>
              </a:rPr>
              <a:t>77CO−75NI−2*n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405BBE-3F2D-2542-AA1F-46782FB0ED4F}"/>
              </a:ext>
            </a:extLst>
          </p:cNvPr>
          <p:cNvSpPr txBox="1"/>
          <p:nvPr/>
        </p:nvSpPr>
        <p:spPr>
          <a:xfrm>
            <a:off x="3771752" y="2764060"/>
            <a:ext cx="86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usages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A3A4FA-B565-3D48-AAC0-DEE5F53120A5}"/>
              </a:ext>
            </a:extLst>
          </p:cNvPr>
          <p:cNvSpPr txBox="1"/>
          <p:nvPr/>
        </p:nvSpPr>
        <p:spPr>
          <a:xfrm>
            <a:off x="4446081" y="5975504"/>
            <a:ext cx="2530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See instruction for detailed usages</a:t>
            </a:r>
          </a:p>
        </p:txBody>
      </p:sp>
    </p:spTree>
    <p:extLst>
      <p:ext uri="{BB962C8B-B14F-4D97-AF65-F5344CB8AC3E}">
        <p14:creationId xmlns:p14="http://schemas.microsoft.com/office/powerpoint/2010/main" val="87284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F1B938-B4AB-E548-B476-A143A60A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35282"/>
            <a:ext cx="11030857" cy="911345"/>
          </a:xfrm>
        </p:spPr>
        <p:txBody>
          <a:bodyPr/>
          <a:lstStyle/>
          <a:p>
            <a:pPr algn="l"/>
            <a:r>
              <a:rPr lang="en-US" dirty="0"/>
              <a:t>AME-NUBASE viewer: example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sz="2800" i="1" dirty="0"/>
              <a:t>a </a:t>
            </a:r>
            <a:r>
              <a:rPr lang="en-US" sz="2800" dirty="0"/>
              <a:t>fast and easy way to view and use AME and NUBASE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C3A5D-9326-A54B-9D6D-A5FFDE4C0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435" y="784073"/>
            <a:ext cx="9601200" cy="647938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4B8EFFD-4A50-F945-8F3D-DB0EDA4691B8}"/>
              </a:ext>
            </a:extLst>
          </p:cNvPr>
          <p:cNvSpPr/>
          <p:nvPr/>
        </p:nvSpPr>
        <p:spPr>
          <a:xfrm>
            <a:off x="5497035" y="1883734"/>
            <a:ext cx="1295400" cy="2286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2531574-167F-C049-870D-8B383C90C62F}"/>
              </a:ext>
            </a:extLst>
          </p:cNvPr>
          <p:cNvSpPr/>
          <p:nvPr/>
        </p:nvSpPr>
        <p:spPr>
          <a:xfrm>
            <a:off x="3515835" y="4858249"/>
            <a:ext cx="5896769" cy="1212942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        </a:t>
            </a:r>
            <a:r>
              <a:rPr lang="en-US" sz="1600" dirty="0"/>
              <a:t>example input: </a:t>
            </a:r>
            <a:r>
              <a:rPr lang="en-US" sz="1600" b="1" i="1" dirty="0">
                <a:solidFill>
                  <a:srgbClr val="FF0000"/>
                </a:solidFill>
              </a:rPr>
              <a:t>A=28:QB:E:J:T:ME:SN</a:t>
            </a:r>
          </a:p>
          <a:p>
            <a:endParaRPr lang="en-US" sz="1600" b="1" i="1" dirty="0">
              <a:solidFill>
                <a:srgbClr val="FF0000"/>
              </a:solidFill>
            </a:endParaRPr>
          </a:p>
          <a:p>
            <a:r>
              <a:rPr lang="en-US" sz="1600" dirty="0"/>
              <a:t>to get data entries of Q(beta), Energy, JPI, T1/2, mass excess, S(n) for all A=28 nuclides from AME&amp;NUBASE</a:t>
            </a:r>
          </a:p>
        </p:txBody>
      </p:sp>
    </p:spTree>
    <p:extLst>
      <p:ext uri="{BB962C8B-B14F-4D97-AF65-F5344CB8AC3E}">
        <p14:creationId xmlns:p14="http://schemas.microsoft.com/office/powerpoint/2010/main" val="272923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351D3-978A-3949-AC6C-E7789F8E4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091" y="724871"/>
            <a:ext cx="4023360" cy="67328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F1B938-B4AB-E548-B476-A143A60A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35282"/>
            <a:ext cx="11030857" cy="911345"/>
          </a:xfrm>
        </p:spPr>
        <p:txBody>
          <a:bodyPr/>
          <a:lstStyle/>
          <a:p>
            <a:pPr algn="l"/>
            <a:r>
              <a:rPr lang="en-US" dirty="0"/>
              <a:t>AME-NUBASE viewer: examples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sz="2800" i="1" dirty="0"/>
              <a:t>a </a:t>
            </a:r>
            <a:r>
              <a:rPr lang="en-US" sz="2800" dirty="0"/>
              <a:t>fast and easy way to view and use AME and NUBASE</a:t>
            </a:r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4B8EFFD-4A50-F945-8F3D-DB0EDA4691B8}"/>
              </a:ext>
            </a:extLst>
          </p:cNvPr>
          <p:cNvSpPr/>
          <p:nvPr/>
        </p:nvSpPr>
        <p:spPr>
          <a:xfrm>
            <a:off x="2317900" y="1841204"/>
            <a:ext cx="1295400" cy="2286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610FA4-618E-D64E-AAF0-8C2B940F1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480" y="724872"/>
            <a:ext cx="4023360" cy="6732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DDA7C-2640-2C4E-AB30-93B11D736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9326" y="748646"/>
            <a:ext cx="6309360" cy="6685268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2531574-167F-C049-870D-8B383C90C62F}"/>
              </a:ext>
            </a:extLst>
          </p:cNvPr>
          <p:cNvSpPr/>
          <p:nvPr/>
        </p:nvSpPr>
        <p:spPr>
          <a:xfrm>
            <a:off x="271515" y="4794916"/>
            <a:ext cx="5127677" cy="1212942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        </a:t>
            </a:r>
            <a:r>
              <a:rPr lang="en-US" sz="1400" dirty="0"/>
              <a:t>example input: </a:t>
            </a:r>
            <a:r>
              <a:rPr lang="en-US" sz="1400" b="1" i="1" dirty="0">
                <a:solidFill>
                  <a:srgbClr val="FF0000"/>
                </a:solidFill>
              </a:rPr>
              <a:t>77CO,75NI,1N:Mass:QB:QB2N</a:t>
            </a:r>
          </a:p>
          <a:p>
            <a:endParaRPr lang="en-US" sz="1400" b="1" i="1" dirty="0">
              <a:solidFill>
                <a:srgbClr val="FF0000"/>
              </a:solidFill>
            </a:endParaRPr>
          </a:p>
          <a:p>
            <a:r>
              <a:rPr lang="en-US" sz="1400" dirty="0"/>
              <a:t>to get data entries of atomic mass, Q(B-), Q(B-2n) for </a:t>
            </a:r>
            <a:r>
              <a:rPr lang="en-US" sz="1400" baseline="30000" dirty="0"/>
              <a:t>77</a:t>
            </a:r>
            <a:r>
              <a:rPr lang="en-US" sz="1400" dirty="0"/>
              <a:t>Co, </a:t>
            </a:r>
            <a:r>
              <a:rPr lang="en-US" sz="1400" baseline="30000" dirty="0"/>
              <a:t>75</a:t>
            </a:r>
            <a:r>
              <a:rPr lang="en-US" sz="1400" dirty="0"/>
              <a:t>Ni and neutron (1n)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EDE5DA4-8F61-064C-A887-B57B6B207EBE}"/>
              </a:ext>
            </a:extLst>
          </p:cNvPr>
          <p:cNvSpPr/>
          <p:nvPr/>
        </p:nvSpPr>
        <p:spPr>
          <a:xfrm>
            <a:off x="5818829" y="4794916"/>
            <a:ext cx="2855856" cy="1212942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        </a:t>
            </a:r>
            <a:r>
              <a:rPr lang="en-US" sz="1400" dirty="0"/>
              <a:t>example input: </a:t>
            </a:r>
            <a:r>
              <a:rPr lang="en-US" sz="1400" b="1" i="1" dirty="0">
                <a:solidFill>
                  <a:srgbClr val="FF0000"/>
                </a:solidFill>
              </a:rPr>
              <a:t>77:QB2N</a:t>
            </a:r>
          </a:p>
          <a:p>
            <a:endParaRPr lang="en-US" sz="1400" b="1" i="1" dirty="0">
              <a:solidFill>
                <a:srgbClr val="FF0000"/>
              </a:solidFill>
            </a:endParaRPr>
          </a:p>
          <a:p>
            <a:r>
              <a:rPr lang="en-US" sz="1400" dirty="0"/>
              <a:t>to get data entries of Q(B-2n) for all A=77 isotones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2374EB9-72DC-254D-A7D2-FD65534A9838}"/>
              </a:ext>
            </a:extLst>
          </p:cNvPr>
          <p:cNvSpPr/>
          <p:nvPr/>
        </p:nvSpPr>
        <p:spPr>
          <a:xfrm>
            <a:off x="9062861" y="4794916"/>
            <a:ext cx="2855856" cy="1212942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example input: </a:t>
            </a:r>
            <a:r>
              <a:rPr lang="en-US" sz="1400" b="1" i="1" dirty="0">
                <a:solidFill>
                  <a:srgbClr val="FF0000"/>
                </a:solidFill>
              </a:rPr>
              <a:t>77Co-77Ni-2*n</a:t>
            </a:r>
          </a:p>
          <a:p>
            <a:endParaRPr lang="en-US" sz="1400" b="1" i="1" dirty="0">
              <a:solidFill>
                <a:srgbClr val="FF0000"/>
              </a:solidFill>
            </a:endParaRPr>
          </a:p>
          <a:p>
            <a:r>
              <a:rPr lang="en-US" sz="1400" dirty="0"/>
              <a:t>to get mass difference as indicated.</a:t>
            </a:r>
          </a:p>
        </p:txBody>
      </p:sp>
    </p:spTree>
    <p:extLst>
      <p:ext uri="{BB962C8B-B14F-4D97-AF65-F5344CB8AC3E}">
        <p14:creationId xmlns:p14="http://schemas.microsoft.com/office/powerpoint/2010/main" val="41480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CC6A97-BA3D-664D-8C5D-61A759F0E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1" b="49325"/>
          <a:stretch/>
        </p:blipFill>
        <p:spPr>
          <a:xfrm>
            <a:off x="1627285" y="1010093"/>
            <a:ext cx="9235440" cy="48165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AB5908-223D-564D-821B-A0BBEBB3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5567"/>
            <a:ext cx="9548037" cy="911345"/>
          </a:xfrm>
        </p:spPr>
        <p:txBody>
          <a:bodyPr/>
          <a:lstStyle/>
          <a:p>
            <a:pPr algn="l"/>
            <a:r>
              <a:rPr lang="en-US" dirty="0"/>
              <a:t>GLSC (Gamma to Level Scheme Computation):       </a:t>
            </a:r>
            <a:br>
              <a:rPr lang="en-US" dirty="0"/>
            </a:br>
            <a:r>
              <a:rPr lang="en-US" dirty="0"/>
              <a:t>                              </a:t>
            </a:r>
            <a:r>
              <a:rPr lang="en-US" sz="2400" dirty="0">
                <a:solidFill>
                  <a:srgbClr val="114307"/>
                </a:solidFill>
              </a:rPr>
              <a:t>%I𝛾 normalization tool</a:t>
            </a:r>
            <a:endParaRPr lang="en-US" dirty="0">
              <a:solidFill>
                <a:srgbClr val="114307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F6B9E4-2F90-E24A-936A-59AA0BE19A1B}"/>
              </a:ext>
            </a:extLst>
          </p:cNvPr>
          <p:cNvSpPr/>
          <p:nvPr/>
        </p:nvSpPr>
        <p:spPr>
          <a:xfrm>
            <a:off x="2429539" y="3538870"/>
            <a:ext cx="2895600" cy="3810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92969F-C3A1-7641-8299-4893CC2C1657}"/>
              </a:ext>
            </a:extLst>
          </p:cNvPr>
          <p:cNvSpPr/>
          <p:nvPr/>
        </p:nvSpPr>
        <p:spPr>
          <a:xfrm>
            <a:off x="2429539" y="2700670"/>
            <a:ext cx="2895600" cy="762000"/>
          </a:xfrm>
          <a:prstGeom prst="roundRect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ECF237-CB4E-0545-BDFE-10F40215A563}"/>
              </a:ext>
            </a:extLst>
          </p:cNvPr>
          <p:cNvSpPr/>
          <p:nvPr/>
        </p:nvSpPr>
        <p:spPr>
          <a:xfrm>
            <a:off x="5325139" y="2860754"/>
            <a:ext cx="4267200" cy="533400"/>
          </a:xfrm>
          <a:prstGeom prst="roundRect">
            <a:avLst/>
          </a:prstGeom>
          <a:solidFill>
            <a:srgbClr val="E8D9B6"/>
          </a:solidFill>
          <a:ln w="222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B050"/>
                </a:solidFill>
              </a:rPr>
              <a:t>default normalization uses sum of 𝛾+</a:t>
            </a:r>
            <a:r>
              <a:rPr lang="en-US" sz="1600" dirty="0" err="1">
                <a:solidFill>
                  <a:srgbClr val="00B050"/>
                </a:solidFill>
              </a:rPr>
              <a:t>ce</a:t>
            </a:r>
            <a:r>
              <a:rPr lang="en-US" sz="1600" dirty="0">
                <a:solidFill>
                  <a:srgbClr val="00B050"/>
                </a:solidFill>
              </a:rPr>
              <a:t> intensities to ground state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8D97FBB-E3D8-2F4F-BBC3-D88E3E29C766}"/>
              </a:ext>
            </a:extLst>
          </p:cNvPr>
          <p:cNvSpPr/>
          <p:nvPr/>
        </p:nvSpPr>
        <p:spPr>
          <a:xfrm>
            <a:off x="5325139" y="3501563"/>
            <a:ext cx="2476500" cy="570707"/>
          </a:xfrm>
          <a:prstGeom prst="roundRect">
            <a:avLst/>
          </a:prstGeom>
          <a:solidFill>
            <a:srgbClr val="E8D9B6"/>
          </a:solidFill>
          <a:ln w="222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Open a window for other normalization options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A42082F-17D5-7645-AF74-1D578A14D5EA}"/>
              </a:ext>
            </a:extLst>
          </p:cNvPr>
          <p:cNvSpPr/>
          <p:nvPr/>
        </p:nvSpPr>
        <p:spPr>
          <a:xfrm>
            <a:off x="7801639" y="3624959"/>
            <a:ext cx="1235075" cy="306674"/>
          </a:xfrm>
          <a:prstGeom prst="roundRect">
            <a:avLst/>
          </a:prstGeom>
          <a:solidFill>
            <a:srgbClr val="DCDEE3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64526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25FBED-0849-6947-A2EA-577A6BD5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63"/>
          <a:stretch/>
        </p:blipFill>
        <p:spPr>
          <a:xfrm>
            <a:off x="2537349" y="653905"/>
            <a:ext cx="6649181" cy="675296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009572-2203-6F46-96AA-3D2511407105}"/>
              </a:ext>
            </a:extLst>
          </p:cNvPr>
          <p:cNvSpPr/>
          <p:nvPr/>
        </p:nvSpPr>
        <p:spPr>
          <a:xfrm>
            <a:off x="8697433" y="1415681"/>
            <a:ext cx="297712" cy="401411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5926C1-DD34-8F45-ABFF-DDEA716A6EA3}"/>
              </a:ext>
            </a:extLst>
          </p:cNvPr>
          <p:cNvSpPr/>
          <p:nvPr/>
        </p:nvSpPr>
        <p:spPr>
          <a:xfrm>
            <a:off x="9143999" y="2824136"/>
            <a:ext cx="1367458" cy="692318"/>
          </a:xfrm>
          <a:prstGeom prst="roundRect">
            <a:avLst/>
          </a:prstGeom>
          <a:solidFill>
            <a:srgbClr val="E8D9B6"/>
          </a:solidFill>
          <a:ln w="222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Select normalization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gammas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915C404-C419-2547-A5B0-2B08E977988D}"/>
              </a:ext>
            </a:extLst>
          </p:cNvPr>
          <p:cNvSpPr/>
          <p:nvPr/>
        </p:nvSpPr>
        <p:spPr>
          <a:xfrm>
            <a:off x="3131294" y="5459809"/>
            <a:ext cx="2971800" cy="9144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F4FB29A-8884-A54D-AFEB-A3D6F8B52A7B}"/>
              </a:ext>
            </a:extLst>
          </p:cNvPr>
          <p:cNvSpPr/>
          <p:nvPr/>
        </p:nvSpPr>
        <p:spPr>
          <a:xfrm>
            <a:off x="525365" y="5565302"/>
            <a:ext cx="2504011" cy="548416"/>
          </a:xfrm>
          <a:prstGeom prst="roundRect">
            <a:avLst/>
          </a:prstGeom>
          <a:solidFill>
            <a:srgbClr val="E8D9B6"/>
          </a:solidFill>
          <a:ln w="222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Set total absolute intensities of selected gammas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F71CB98-3F45-F241-8043-60589F20D185}"/>
              </a:ext>
            </a:extLst>
          </p:cNvPr>
          <p:cNvSpPr/>
          <p:nvPr/>
        </p:nvSpPr>
        <p:spPr>
          <a:xfrm>
            <a:off x="6795568" y="5456369"/>
            <a:ext cx="1997443" cy="577420"/>
          </a:xfrm>
          <a:prstGeom prst="roundRect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39583E-0C9E-7A42-B6FE-FD6AC8C760B5}"/>
              </a:ext>
            </a:extLst>
          </p:cNvPr>
          <p:cNvSpPr/>
          <p:nvPr/>
        </p:nvSpPr>
        <p:spPr>
          <a:xfrm>
            <a:off x="7096567" y="6106353"/>
            <a:ext cx="1345686" cy="289122"/>
          </a:xfrm>
          <a:prstGeom prst="roundRect">
            <a:avLst/>
          </a:prstGeom>
          <a:solidFill>
            <a:srgbClr val="E8D9B6"/>
          </a:solidFill>
          <a:ln w="222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B050"/>
                </a:solidFill>
              </a:rPr>
              <a:t>Other options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3E7C714-B675-4E4D-B482-F3BFBE10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5567"/>
            <a:ext cx="9548037" cy="911345"/>
          </a:xfrm>
        </p:spPr>
        <p:txBody>
          <a:bodyPr/>
          <a:lstStyle/>
          <a:p>
            <a:pPr algn="l"/>
            <a:r>
              <a:rPr lang="en-US" dirty="0"/>
              <a:t>GLSC (Gamma to Level Scheme Computation):       </a:t>
            </a:r>
            <a:br>
              <a:rPr lang="en-US" dirty="0"/>
            </a:br>
            <a:r>
              <a:rPr lang="en-US" dirty="0"/>
              <a:t>                              </a:t>
            </a:r>
            <a:r>
              <a:rPr lang="en-US" sz="2400" dirty="0">
                <a:solidFill>
                  <a:srgbClr val="114307"/>
                </a:solidFill>
              </a:rPr>
              <a:t>%I𝛾 normalization tool</a:t>
            </a:r>
            <a:endParaRPr lang="en-US" dirty="0">
              <a:solidFill>
                <a:srgbClr val="1143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E4D2-8F60-E74D-A5EB-0309C72F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Modernized Codes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D72B44-DFC9-4B42-AE0F-F24FB4A5B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949815"/>
              </p:ext>
            </p:extLst>
          </p:nvPr>
        </p:nvGraphicFramePr>
        <p:xfrm>
          <a:off x="1963269" y="1157467"/>
          <a:ext cx="8265460" cy="45757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70365">
                  <a:extLst>
                    <a:ext uri="{9D8B030D-6E8A-4147-A177-3AD203B41FA5}">
                      <a16:colId xmlns:a16="http://schemas.microsoft.com/office/drawing/2014/main" val="2319200454"/>
                    </a:ext>
                  </a:extLst>
                </a:gridCol>
                <a:gridCol w="5395095">
                  <a:extLst>
                    <a:ext uri="{9D8B030D-6E8A-4147-A177-3AD203B41FA5}">
                      <a16:colId xmlns:a16="http://schemas.microsoft.com/office/drawing/2014/main" val="2937304994"/>
                    </a:ext>
                  </a:extLst>
                </a:gridCol>
              </a:tblGrid>
              <a:tr h="5642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114307"/>
                          </a:solidFill>
                        </a:rPr>
                        <a:t>Old Code (Fortran)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114307"/>
                          </a:solidFill>
                        </a:rPr>
                        <a:t>New Code (Java)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616453"/>
                  </a:ext>
                </a:extLst>
              </a:tr>
              <a:tr h="5014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ENSDAT</a:t>
                      </a:r>
                    </a:p>
                  </a:txBody>
                  <a:tcPr anchor="ctr"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McMaster-MSU Java-NDS</a:t>
                      </a:r>
                    </a:p>
                  </a:txBody>
                  <a:tcPr anchor="ctr">
                    <a:solidFill>
                      <a:srgbClr val="FC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960361"/>
                  </a:ext>
                </a:extLst>
              </a:tr>
              <a:tr h="5014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RULER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Java-RULER (test phase)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412594"/>
                  </a:ext>
                </a:extLst>
              </a:tr>
              <a:tr h="5014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GTOL</a:t>
                      </a:r>
                    </a:p>
                  </a:txBody>
                  <a:tcPr anchor="ctr">
                    <a:solidFill>
                      <a:srgbClr val="FCEF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GLSC </a:t>
                      </a:r>
                    </a:p>
                    <a:p>
                      <a:pPr algn="ctr"/>
                      <a:r>
                        <a:rPr lang="en-US" i="1" dirty="0">
                          <a:solidFill>
                            <a:srgbClr val="114307"/>
                          </a:solidFill>
                        </a:rPr>
                        <a:t>(</a:t>
                      </a:r>
                      <a:r>
                        <a:rPr lang="en-US" b="1" i="1" dirty="0">
                          <a:solidFill>
                            <a:srgbClr val="114307"/>
                          </a:solidFill>
                        </a:rPr>
                        <a:t>G</a:t>
                      </a:r>
                      <a:r>
                        <a:rPr lang="en-US" i="1" dirty="0">
                          <a:solidFill>
                            <a:srgbClr val="114307"/>
                          </a:solidFill>
                        </a:rPr>
                        <a:t>amma to </a:t>
                      </a:r>
                      <a:r>
                        <a:rPr lang="en-US" b="1" i="1" dirty="0">
                          <a:solidFill>
                            <a:srgbClr val="114307"/>
                          </a:solidFill>
                        </a:rPr>
                        <a:t>L</a:t>
                      </a:r>
                      <a:r>
                        <a:rPr lang="en-US" i="1" dirty="0">
                          <a:solidFill>
                            <a:srgbClr val="114307"/>
                          </a:solidFill>
                        </a:rPr>
                        <a:t>evel </a:t>
                      </a:r>
                      <a:r>
                        <a:rPr lang="en-US" b="1" i="1" dirty="0">
                          <a:solidFill>
                            <a:srgbClr val="114307"/>
                          </a:solidFill>
                        </a:rPr>
                        <a:t>S</a:t>
                      </a:r>
                      <a:r>
                        <a:rPr lang="en-US" i="1" dirty="0">
                          <a:solidFill>
                            <a:srgbClr val="114307"/>
                          </a:solidFill>
                        </a:rPr>
                        <a:t>cheme </a:t>
                      </a:r>
                      <a:r>
                        <a:rPr lang="en-US" b="1" i="1" dirty="0">
                          <a:solidFill>
                            <a:srgbClr val="114307"/>
                          </a:solidFill>
                        </a:rPr>
                        <a:t>C</a:t>
                      </a:r>
                      <a:r>
                        <a:rPr lang="en-US" i="1" dirty="0">
                          <a:solidFill>
                            <a:srgbClr val="114307"/>
                          </a:solidFill>
                        </a:rPr>
                        <a:t>omputation)</a:t>
                      </a:r>
                    </a:p>
                  </a:txBody>
                  <a:tcPr anchor="ctr">
                    <a:solidFill>
                      <a:srgbClr val="FC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60594"/>
                  </a:ext>
                </a:extLst>
              </a:tr>
              <a:tr h="5014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GABS</a:t>
                      </a:r>
                    </a:p>
                  </a:txBody>
                  <a:tcPr anchor="ctr">
                    <a:solidFill>
                      <a:srgbClr val="FCEF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114307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53899"/>
                  </a:ext>
                </a:extLst>
              </a:tr>
              <a:tr h="5014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PANDORA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114307"/>
                          </a:solidFill>
                        </a:rPr>
                        <a:t>ConsistencyCheck</a:t>
                      </a:r>
                      <a:endParaRPr lang="en-US" dirty="0">
                        <a:solidFill>
                          <a:srgbClr val="114307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589047"/>
                  </a:ext>
                </a:extLst>
              </a:tr>
              <a:tr h="5014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RADLIST</a:t>
                      </a:r>
                    </a:p>
                  </a:txBody>
                  <a:tcPr anchor="ctr">
                    <a:solidFill>
                      <a:srgbClr val="FCEF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RadiationReport* (test phase)</a:t>
                      </a:r>
                    </a:p>
                  </a:txBody>
                  <a:tcPr anchor="ctr">
                    <a:solidFill>
                      <a:srgbClr val="FC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9100"/>
                  </a:ext>
                </a:extLst>
              </a:tr>
              <a:tr h="5014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LOGFT*</a:t>
                      </a:r>
                    </a:p>
                  </a:txBody>
                  <a:tcPr anchor="ctr">
                    <a:solidFill>
                      <a:srgbClr val="FCEF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14307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621048"/>
                  </a:ext>
                </a:extLst>
              </a:tr>
              <a:tr h="5014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---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14307"/>
                          </a:solidFill>
                        </a:rPr>
                        <a:t>AME-NUBASE viewer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2991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0FDB3C5-1493-9F47-8199-CBC134755632}"/>
              </a:ext>
            </a:extLst>
          </p:cNvPr>
          <p:cNvSpPr txBox="1"/>
          <p:nvPr/>
        </p:nvSpPr>
        <p:spPr>
          <a:xfrm>
            <a:off x="1963268" y="5781315"/>
            <a:ext cx="8396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See Xavier </a:t>
            </a:r>
            <a:r>
              <a:rPr lang="en-US" sz="1200" dirty="0" err="1"/>
              <a:t>Mougeot’s</a:t>
            </a:r>
            <a:r>
              <a:rPr lang="en-US" sz="1200" dirty="0"/>
              <a:t> </a:t>
            </a:r>
            <a:r>
              <a:rPr lang="en-US" sz="1200" dirty="0" err="1"/>
              <a:t>BetaShape</a:t>
            </a:r>
            <a:r>
              <a:rPr lang="en-US" sz="1200" dirty="0"/>
              <a:t> code for comprehensive calculations of beta decay and electron capture.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92ACE8-3BAE-4A4A-B285-FDE37618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919" y="2344685"/>
            <a:ext cx="640080" cy="337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52959-0091-7144-B32D-00C1C3AC4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264" y="3869012"/>
            <a:ext cx="640080" cy="337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D02E94-169C-9041-8192-7022F3860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284" y="5365394"/>
            <a:ext cx="640080" cy="3371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40694A-572C-E248-85EC-F2FB203D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412" y="4657287"/>
            <a:ext cx="640080" cy="3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C7F7-CBD9-6E4F-98E6-AB3F7973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35282"/>
            <a:ext cx="11030857" cy="911345"/>
          </a:xfrm>
        </p:spPr>
        <p:txBody>
          <a:bodyPr/>
          <a:lstStyle/>
          <a:p>
            <a:pPr algn="l"/>
            <a:r>
              <a:rPr lang="en-US" dirty="0"/>
              <a:t>New feature in Java-RULER: 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sz="2000" i="1" dirty="0"/>
              <a:t>calculator of B(XL), T1/2, MR for individual levels and gammas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53E5C-DE57-AA4C-8D25-67470FF98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1" t="4067" r="6776" b="8169"/>
          <a:stretch/>
        </p:blipFill>
        <p:spPr>
          <a:xfrm>
            <a:off x="6963277" y="1297166"/>
            <a:ext cx="4846320" cy="53775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176F-3862-0E45-8EF2-F7BBB97035FB}"/>
              </a:ext>
            </a:extLst>
          </p:cNvPr>
          <p:cNvGrpSpPr/>
          <p:nvPr/>
        </p:nvGrpSpPr>
        <p:grpSpPr>
          <a:xfrm>
            <a:off x="576175" y="1297169"/>
            <a:ext cx="5646518" cy="3683469"/>
            <a:chOff x="416688" y="1371600"/>
            <a:chExt cx="5646518" cy="3683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0959AF-760C-C64C-B94A-F37DBBEA8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39" t="6414" r="7413" b="12743"/>
            <a:stretch/>
          </p:blipFill>
          <p:spPr>
            <a:xfrm>
              <a:off x="416688" y="1371600"/>
              <a:ext cx="5029200" cy="36834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EA935B-DEC0-6944-AA8A-4AB3E63AF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2340" y="2669912"/>
              <a:ext cx="1737360" cy="10868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43B134-B3B4-6640-9206-54BC8B3AD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7750" y="2463882"/>
              <a:ext cx="182880" cy="1828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ED4343-41CD-EF4B-B91D-C0AD4CAF0CD7}"/>
                </a:ext>
              </a:extLst>
            </p:cNvPr>
            <p:cNvSpPr txBox="1"/>
            <p:nvPr/>
          </p:nvSpPr>
          <p:spPr>
            <a:xfrm>
              <a:off x="4306199" y="2459224"/>
              <a:ext cx="8080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right click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2DCFF79-9EED-1A48-BC8F-4235B6209E2E}"/>
                </a:ext>
              </a:extLst>
            </p:cNvPr>
            <p:cNvSpPr/>
            <p:nvPr/>
          </p:nvSpPr>
          <p:spPr>
            <a:xfrm>
              <a:off x="4287575" y="3551119"/>
              <a:ext cx="1775631" cy="24194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8CF96EC-848D-6344-B4AD-E578012DE9C2}"/>
              </a:ext>
            </a:extLst>
          </p:cNvPr>
          <p:cNvSpPr/>
          <p:nvPr/>
        </p:nvSpPr>
        <p:spPr>
          <a:xfrm>
            <a:off x="6386732" y="3462500"/>
            <a:ext cx="372366" cy="270324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356CD8-8D98-174A-A134-3243097080E9}"/>
              </a:ext>
            </a:extLst>
          </p:cNvPr>
          <p:cNvSpPr txBox="1"/>
          <p:nvPr/>
        </p:nvSpPr>
        <p:spPr>
          <a:xfrm>
            <a:off x="7259925" y="1781475"/>
            <a:ext cx="435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is an editor pane:</a:t>
            </a:r>
          </a:p>
          <a:p>
            <a:pPr algn="ctr"/>
            <a:endParaRPr lang="en-US" sz="1000" b="1" dirty="0"/>
          </a:p>
          <a:p>
            <a:pPr algn="ctr"/>
            <a:r>
              <a:rPr lang="en-US" sz="1000" b="1" dirty="0" err="1">
                <a:solidFill>
                  <a:srgbClr val="0070C0"/>
                </a:solidFill>
              </a:rPr>
              <a:t>Copy&amp;paste</a:t>
            </a:r>
            <a:r>
              <a:rPr lang="en-US" sz="1000" b="1" dirty="0">
                <a:solidFill>
                  <a:srgbClr val="0070C0"/>
                </a:solidFill>
              </a:rPr>
              <a:t> ENSDF lines of levels and gammas to be calculated for 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Or load a whole dataset</a:t>
            </a:r>
          </a:p>
          <a:p>
            <a:pPr algn="ctr"/>
            <a:r>
              <a:rPr lang="en-US" sz="1000" b="1" dirty="0">
                <a:solidFill>
                  <a:srgbClr val="00B050"/>
                </a:solidFill>
              </a:rPr>
              <a:t>And modify anything for re-calculation</a:t>
            </a:r>
            <a:endParaRPr lang="en-US" sz="800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5F859-5E4D-2043-B85E-AD75B90D1177}"/>
              </a:ext>
            </a:extLst>
          </p:cNvPr>
          <p:cNvSpPr txBox="1"/>
          <p:nvPr/>
        </p:nvSpPr>
        <p:spPr>
          <a:xfrm>
            <a:off x="7210685" y="5208704"/>
            <a:ext cx="435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results</a:t>
            </a:r>
            <a:endParaRPr lang="en-US" sz="800" b="1" dirty="0">
              <a:solidFill>
                <a:srgbClr val="00B050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C3232BE-4763-4149-A935-05D3CFB29724}"/>
              </a:ext>
            </a:extLst>
          </p:cNvPr>
          <p:cNvSpPr/>
          <p:nvPr/>
        </p:nvSpPr>
        <p:spPr>
          <a:xfrm>
            <a:off x="7502150" y="3827764"/>
            <a:ext cx="1354771" cy="24450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D4A4DF8-9C83-E444-9982-E0B05F679850}"/>
              </a:ext>
            </a:extLst>
          </p:cNvPr>
          <p:cNvSpPr/>
          <p:nvPr/>
        </p:nvSpPr>
        <p:spPr>
          <a:xfrm>
            <a:off x="7179836" y="4190023"/>
            <a:ext cx="4413202" cy="413875"/>
          </a:xfrm>
          <a:prstGeom prst="roundRect">
            <a:avLst/>
          </a:prstGeom>
          <a:solidFill>
            <a:srgbClr val="E8D9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calculate B(XL)(</a:t>
            </a:r>
            <a:r>
              <a:rPr lang="en-US" sz="1100" dirty="0" err="1">
                <a:solidFill>
                  <a:srgbClr val="FF0000"/>
                </a:solidFill>
              </a:rPr>
              <a:t>W.u</a:t>
            </a:r>
            <a:r>
              <a:rPr lang="en-US" sz="1100" dirty="0">
                <a:solidFill>
                  <a:srgbClr val="FF0000"/>
                </a:solidFill>
              </a:rPr>
              <a:t>.) for gammas, T1/2 or mixing ratio if any of the other two and gamma intensities are given</a:t>
            </a:r>
          </a:p>
        </p:txBody>
      </p:sp>
    </p:spTree>
    <p:extLst>
      <p:ext uri="{BB962C8B-B14F-4D97-AF65-F5344CB8AC3E}">
        <p14:creationId xmlns:p14="http://schemas.microsoft.com/office/powerpoint/2010/main" val="91202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C7F7-CBD9-6E4F-98E6-AB3F7973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35282"/>
            <a:ext cx="11030857" cy="911345"/>
          </a:xfrm>
        </p:spPr>
        <p:txBody>
          <a:bodyPr/>
          <a:lstStyle/>
          <a:p>
            <a:pPr algn="l"/>
            <a:r>
              <a:rPr lang="en-US" dirty="0"/>
              <a:t>New feature in Java-RULER: example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sz="2000" i="1" dirty="0"/>
              <a:t>calculator of B(XL), T1/2, MR for individual levels and gammas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53E5C-DE57-AA4C-8D25-67470FF98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1" t="4067" r="6776" b="8169"/>
          <a:stretch/>
        </p:blipFill>
        <p:spPr>
          <a:xfrm>
            <a:off x="6963277" y="1297166"/>
            <a:ext cx="4846320" cy="53775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176F-3862-0E45-8EF2-F7BBB97035FB}"/>
              </a:ext>
            </a:extLst>
          </p:cNvPr>
          <p:cNvGrpSpPr/>
          <p:nvPr/>
        </p:nvGrpSpPr>
        <p:grpSpPr>
          <a:xfrm>
            <a:off x="576175" y="1297169"/>
            <a:ext cx="5646518" cy="3683469"/>
            <a:chOff x="416688" y="1371600"/>
            <a:chExt cx="5646518" cy="3683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0959AF-760C-C64C-B94A-F37DBBEA8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39" t="6414" r="7413" b="12743"/>
            <a:stretch/>
          </p:blipFill>
          <p:spPr>
            <a:xfrm>
              <a:off x="416688" y="1371600"/>
              <a:ext cx="5029200" cy="36834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EA935B-DEC0-6944-AA8A-4AB3E63AF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2340" y="2669912"/>
              <a:ext cx="1737360" cy="10868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43B134-B3B4-6640-9206-54BC8B3AD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7750" y="2463882"/>
              <a:ext cx="182880" cy="1828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ED4343-41CD-EF4B-B91D-C0AD4CAF0CD7}"/>
                </a:ext>
              </a:extLst>
            </p:cNvPr>
            <p:cNvSpPr txBox="1"/>
            <p:nvPr/>
          </p:nvSpPr>
          <p:spPr>
            <a:xfrm>
              <a:off x="4306199" y="2459224"/>
              <a:ext cx="8080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right click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2DCFF79-9EED-1A48-BC8F-4235B6209E2E}"/>
                </a:ext>
              </a:extLst>
            </p:cNvPr>
            <p:cNvSpPr/>
            <p:nvPr/>
          </p:nvSpPr>
          <p:spPr>
            <a:xfrm>
              <a:off x="4287575" y="3551119"/>
              <a:ext cx="1775631" cy="24194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8CF96EC-848D-6344-B4AD-E578012DE9C2}"/>
              </a:ext>
            </a:extLst>
          </p:cNvPr>
          <p:cNvSpPr/>
          <p:nvPr/>
        </p:nvSpPr>
        <p:spPr>
          <a:xfrm>
            <a:off x="6386732" y="3462500"/>
            <a:ext cx="372366" cy="270324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C3232BE-4763-4149-A935-05D3CFB29724}"/>
              </a:ext>
            </a:extLst>
          </p:cNvPr>
          <p:cNvSpPr/>
          <p:nvPr/>
        </p:nvSpPr>
        <p:spPr>
          <a:xfrm>
            <a:off x="7502150" y="3827764"/>
            <a:ext cx="1354771" cy="24450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F773F-FC36-FF40-8EFE-CB72E6D627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165"/>
          <a:stretch/>
        </p:blipFill>
        <p:spPr>
          <a:xfrm>
            <a:off x="7071360" y="1794433"/>
            <a:ext cx="4480560" cy="801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35CD0C-7DDA-AE4B-905D-FFC8D6E97E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6708" r="2323"/>
          <a:stretch/>
        </p:blipFill>
        <p:spPr>
          <a:xfrm>
            <a:off x="7100437" y="4221127"/>
            <a:ext cx="4606689" cy="1188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9DBE33-29E3-8A43-A7CB-EFBD63732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229" y="3857045"/>
            <a:ext cx="1280160" cy="1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8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C7F7-CBD9-6E4F-98E6-AB3F7973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35282"/>
            <a:ext cx="11030857" cy="911345"/>
          </a:xfrm>
        </p:spPr>
        <p:txBody>
          <a:bodyPr/>
          <a:lstStyle/>
          <a:p>
            <a:pPr algn="l"/>
            <a:r>
              <a:rPr lang="en-US" dirty="0"/>
              <a:t>New feature in Java-RULER: example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sz="2000" i="1" dirty="0"/>
              <a:t>calculator of B(XL), T1/2, MR for individual levels and gammas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53E5C-DE57-AA4C-8D25-67470FF98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1" t="4067" r="6776" b="8169"/>
          <a:stretch/>
        </p:blipFill>
        <p:spPr>
          <a:xfrm>
            <a:off x="6963277" y="1297166"/>
            <a:ext cx="4846320" cy="53775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176F-3862-0E45-8EF2-F7BBB97035FB}"/>
              </a:ext>
            </a:extLst>
          </p:cNvPr>
          <p:cNvGrpSpPr/>
          <p:nvPr/>
        </p:nvGrpSpPr>
        <p:grpSpPr>
          <a:xfrm>
            <a:off x="576175" y="1297169"/>
            <a:ext cx="5646518" cy="3683469"/>
            <a:chOff x="416688" y="1371600"/>
            <a:chExt cx="5646518" cy="3683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0959AF-760C-C64C-B94A-F37DBBEA8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39" t="6414" r="7413" b="12743"/>
            <a:stretch/>
          </p:blipFill>
          <p:spPr>
            <a:xfrm>
              <a:off x="416688" y="1371600"/>
              <a:ext cx="5029200" cy="36834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EA935B-DEC0-6944-AA8A-4AB3E63AF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2340" y="2669912"/>
              <a:ext cx="1737360" cy="10868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43B134-B3B4-6640-9206-54BC8B3AD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7750" y="2463882"/>
              <a:ext cx="182880" cy="1828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ED4343-41CD-EF4B-B91D-C0AD4CAF0CD7}"/>
                </a:ext>
              </a:extLst>
            </p:cNvPr>
            <p:cNvSpPr txBox="1"/>
            <p:nvPr/>
          </p:nvSpPr>
          <p:spPr>
            <a:xfrm>
              <a:off x="4306199" y="2459224"/>
              <a:ext cx="8080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right click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2DCFF79-9EED-1A48-BC8F-4235B6209E2E}"/>
                </a:ext>
              </a:extLst>
            </p:cNvPr>
            <p:cNvSpPr/>
            <p:nvPr/>
          </p:nvSpPr>
          <p:spPr>
            <a:xfrm>
              <a:off x="4287575" y="3551119"/>
              <a:ext cx="1775631" cy="24194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8CF96EC-848D-6344-B4AD-E578012DE9C2}"/>
              </a:ext>
            </a:extLst>
          </p:cNvPr>
          <p:cNvSpPr/>
          <p:nvPr/>
        </p:nvSpPr>
        <p:spPr>
          <a:xfrm>
            <a:off x="6386732" y="3462500"/>
            <a:ext cx="372366" cy="270324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C3232BE-4763-4149-A935-05D3CFB29724}"/>
              </a:ext>
            </a:extLst>
          </p:cNvPr>
          <p:cNvSpPr/>
          <p:nvPr/>
        </p:nvSpPr>
        <p:spPr>
          <a:xfrm>
            <a:off x="7502150" y="3827764"/>
            <a:ext cx="1354771" cy="24450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F773F-FC36-FF40-8EFE-CB72E6D627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165"/>
          <a:stretch/>
        </p:blipFill>
        <p:spPr>
          <a:xfrm>
            <a:off x="7071360" y="1794433"/>
            <a:ext cx="4480560" cy="801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35CD0C-7DDA-AE4B-905D-FFC8D6E97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0437" y="4293565"/>
            <a:ext cx="4572000" cy="10799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316903-2792-AB4B-A7AA-167A9FC2B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049" y="3854396"/>
            <a:ext cx="1280160" cy="1859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7A30D2-6208-D943-8C03-B19898180C6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28"/>
          <a:stretch/>
        </p:blipFill>
        <p:spPr>
          <a:xfrm>
            <a:off x="7089804" y="4292698"/>
            <a:ext cx="4480560" cy="16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2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F8A826-165C-E94C-9EB2-C912EBFE6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4" t="7479" r="7407" b="14580"/>
          <a:stretch/>
        </p:blipFill>
        <p:spPr>
          <a:xfrm>
            <a:off x="448177" y="1297166"/>
            <a:ext cx="5303520" cy="3225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8C7F7-CBD9-6E4F-98E6-AB3F7973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35282"/>
            <a:ext cx="11030857" cy="911345"/>
          </a:xfrm>
        </p:spPr>
        <p:txBody>
          <a:bodyPr/>
          <a:lstStyle/>
          <a:p>
            <a:pPr algn="l"/>
            <a:r>
              <a:rPr lang="en-US" dirty="0"/>
              <a:t>New feature in </a:t>
            </a:r>
            <a:r>
              <a:rPr lang="en-US" dirty="0" err="1"/>
              <a:t>ConsistencyCheck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sz="2000" i="1" dirty="0"/>
              <a:t>calculator of B(XL), T1/2, MR for individual levels and gammas</a:t>
            </a:r>
            <a:endParaRPr lang="en-US" i="1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8CF96EC-848D-6344-B4AD-E578012DE9C2}"/>
              </a:ext>
            </a:extLst>
          </p:cNvPr>
          <p:cNvSpPr/>
          <p:nvPr/>
        </p:nvSpPr>
        <p:spPr>
          <a:xfrm>
            <a:off x="6386732" y="3600729"/>
            <a:ext cx="372366" cy="270324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BF67C1-092A-9046-8A61-FFA30BDC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767" y="1646776"/>
            <a:ext cx="182880" cy="1828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1A8BDB-C956-0E40-A865-FA3F93D0A0FA}"/>
              </a:ext>
            </a:extLst>
          </p:cNvPr>
          <p:cNvSpPr txBox="1"/>
          <p:nvPr/>
        </p:nvSpPr>
        <p:spPr>
          <a:xfrm>
            <a:off x="4508216" y="1642118"/>
            <a:ext cx="808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right click</a:t>
            </a:r>
            <a:endParaRPr lang="en-US" sz="8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2CDD68-13C1-7F44-A986-E2BA67BDB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434" y="1888339"/>
            <a:ext cx="2011680" cy="1984125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8FF566-33FF-AA4A-B499-055B23C614D4}"/>
              </a:ext>
            </a:extLst>
          </p:cNvPr>
          <p:cNvSpPr/>
          <p:nvPr/>
        </p:nvSpPr>
        <p:spPr>
          <a:xfrm>
            <a:off x="4290519" y="3639737"/>
            <a:ext cx="2031595" cy="2419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50B08E2-26B4-D64B-AA18-A00EDBE38525}"/>
              </a:ext>
            </a:extLst>
          </p:cNvPr>
          <p:cNvSpPr/>
          <p:nvPr/>
        </p:nvSpPr>
        <p:spPr>
          <a:xfrm>
            <a:off x="4247494" y="3970845"/>
            <a:ext cx="2395202" cy="520280"/>
          </a:xfrm>
          <a:prstGeom prst="roundRect">
            <a:avLst/>
          </a:prstGeom>
          <a:solidFill>
            <a:srgbClr val="E8D9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right-click: open an interactive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             window for average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7CC4EB-35F1-484B-9D32-186C4579D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563" y="946627"/>
            <a:ext cx="6035040" cy="5056382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61BAF40-7DE2-D844-835B-49606AA7D20C}"/>
              </a:ext>
            </a:extLst>
          </p:cNvPr>
          <p:cNvSpPr/>
          <p:nvPr/>
        </p:nvSpPr>
        <p:spPr>
          <a:xfrm>
            <a:off x="9735186" y="1887931"/>
            <a:ext cx="2226442" cy="564159"/>
          </a:xfrm>
          <a:prstGeom prst="roundRect">
            <a:avLst/>
          </a:prstGeom>
          <a:solidFill>
            <a:srgbClr val="E8D9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70C0"/>
                </a:solidFill>
              </a:rPr>
              <a:t> Inputs are directly copied and  </a:t>
            </a:r>
          </a:p>
          <a:p>
            <a:pPr marL="9525"/>
            <a:r>
              <a:rPr lang="en-US" sz="1050" dirty="0">
                <a:solidFill>
                  <a:srgbClr val="0070C0"/>
                </a:solidFill>
              </a:rPr>
              <a:t>  pasted from ENSDF comments</a:t>
            </a:r>
          </a:p>
          <a:p>
            <a:pPr marL="9525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70C0"/>
                </a:solidFill>
              </a:rPr>
              <a:t> Inputs can be edited freely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64D6AC-5A7B-2448-8B6F-0436A7331DC1}"/>
              </a:ext>
            </a:extLst>
          </p:cNvPr>
          <p:cNvSpPr/>
          <p:nvPr/>
        </p:nvSpPr>
        <p:spPr>
          <a:xfrm>
            <a:off x="6859682" y="3792923"/>
            <a:ext cx="3772877" cy="106615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A8D53A-AE6B-B140-8E8B-62147760D0D1}"/>
              </a:ext>
            </a:extLst>
          </p:cNvPr>
          <p:cNvSpPr/>
          <p:nvPr/>
        </p:nvSpPr>
        <p:spPr>
          <a:xfrm>
            <a:off x="7437964" y="3035752"/>
            <a:ext cx="2950045" cy="69337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4715C97-8E70-9E45-BE11-CE74A2775B0B}"/>
              </a:ext>
            </a:extLst>
          </p:cNvPr>
          <p:cNvSpPr/>
          <p:nvPr/>
        </p:nvSpPr>
        <p:spPr>
          <a:xfrm>
            <a:off x="10431840" y="3159242"/>
            <a:ext cx="1552337" cy="408385"/>
          </a:xfrm>
          <a:prstGeom prst="roundRect">
            <a:avLst/>
          </a:prstGeom>
          <a:solidFill>
            <a:srgbClr val="E8D9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/>
            <a:r>
              <a:rPr lang="en-US" sz="1050" dirty="0">
                <a:solidFill>
                  <a:srgbClr val="0070C0"/>
                </a:solidFill>
              </a:rPr>
              <a:t>Data points extracted from input comments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B39356C-A13D-3346-A028-8AE1431E9306}"/>
              </a:ext>
            </a:extLst>
          </p:cNvPr>
          <p:cNvSpPr/>
          <p:nvPr/>
        </p:nvSpPr>
        <p:spPr>
          <a:xfrm>
            <a:off x="10676390" y="4214517"/>
            <a:ext cx="753610" cy="276608"/>
          </a:xfrm>
          <a:prstGeom prst="roundRect">
            <a:avLst/>
          </a:prstGeom>
          <a:solidFill>
            <a:srgbClr val="E8D9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/>
            <a:r>
              <a:rPr lang="en-US" sz="105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5602AFD-F04D-B54E-9FDA-BC31CE83F4DF}"/>
              </a:ext>
            </a:extLst>
          </p:cNvPr>
          <p:cNvSpPr/>
          <p:nvPr/>
        </p:nvSpPr>
        <p:spPr>
          <a:xfrm>
            <a:off x="10932249" y="5007936"/>
            <a:ext cx="869891" cy="345461"/>
          </a:xfrm>
          <a:prstGeom prst="roundRect">
            <a:avLst/>
          </a:prstGeom>
          <a:solidFill>
            <a:srgbClr val="E8D9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algn="ctr"/>
            <a:r>
              <a:rPr lang="en-US" sz="1050" dirty="0">
                <a:solidFill>
                  <a:srgbClr val="0070C0"/>
                </a:solidFill>
              </a:rPr>
              <a:t>New comments</a:t>
            </a:r>
          </a:p>
        </p:txBody>
      </p:sp>
    </p:spTree>
    <p:extLst>
      <p:ext uri="{BB962C8B-B14F-4D97-AF65-F5344CB8AC3E}">
        <p14:creationId xmlns:p14="http://schemas.microsoft.com/office/powerpoint/2010/main" val="322432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EC62889-E297-0447-B050-EE5955DD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63" y="946627"/>
            <a:ext cx="6035040" cy="5056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8A826-165C-E94C-9EB2-C912EBFE6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4" t="7479" r="7407" b="14580"/>
          <a:stretch/>
        </p:blipFill>
        <p:spPr>
          <a:xfrm>
            <a:off x="448177" y="1297166"/>
            <a:ext cx="5303520" cy="3225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8C7F7-CBD9-6E4F-98E6-AB3F7973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35282"/>
            <a:ext cx="11030857" cy="911345"/>
          </a:xfrm>
        </p:spPr>
        <p:txBody>
          <a:bodyPr/>
          <a:lstStyle/>
          <a:p>
            <a:pPr algn="l"/>
            <a:r>
              <a:rPr lang="en-US" dirty="0"/>
              <a:t>New feature in </a:t>
            </a:r>
            <a:r>
              <a:rPr lang="en-US" dirty="0" err="1"/>
              <a:t>ConsistencyCheck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sz="2000" i="1" dirty="0"/>
              <a:t>calculator of B(XL), T1/2, MR for individual levels and gammas</a:t>
            </a:r>
            <a:endParaRPr lang="en-US" i="1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8CF96EC-848D-6344-B4AD-E578012DE9C2}"/>
              </a:ext>
            </a:extLst>
          </p:cNvPr>
          <p:cNvSpPr/>
          <p:nvPr/>
        </p:nvSpPr>
        <p:spPr>
          <a:xfrm>
            <a:off x="6386732" y="3600729"/>
            <a:ext cx="372366" cy="270324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BF67C1-092A-9046-8A61-FFA30BDC4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767" y="1646776"/>
            <a:ext cx="182880" cy="1828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1A8BDB-C956-0E40-A865-FA3F93D0A0FA}"/>
              </a:ext>
            </a:extLst>
          </p:cNvPr>
          <p:cNvSpPr txBox="1"/>
          <p:nvPr/>
        </p:nvSpPr>
        <p:spPr>
          <a:xfrm>
            <a:off x="4508216" y="1642118"/>
            <a:ext cx="808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right click</a:t>
            </a:r>
            <a:endParaRPr lang="en-US" sz="8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2CDD68-13C1-7F44-A986-E2BA67BDB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434" y="1888339"/>
            <a:ext cx="2011680" cy="1984125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8FF566-33FF-AA4A-B499-055B23C614D4}"/>
              </a:ext>
            </a:extLst>
          </p:cNvPr>
          <p:cNvSpPr/>
          <p:nvPr/>
        </p:nvSpPr>
        <p:spPr>
          <a:xfrm>
            <a:off x="4290519" y="3639737"/>
            <a:ext cx="2031595" cy="2419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50B08E2-26B4-D64B-AA18-A00EDBE38525}"/>
              </a:ext>
            </a:extLst>
          </p:cNvPr>
          <p:cNvSpPr/>
          <p:nvPr/>
        </p:nvSpPr>
        <p:spPr>
          <a:xfrm>
            <a:off x="4247494" y="3970845"/>
            <a:ext cx="2395202" cy="520280"/>
          </a:xfrm>
          <a:prstGeom prst="roundRect">
            <a:avLst/>
          </a:prstGeom>
          <a:solidFill>
            <a:srgbClr val="E8D9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right-click: open an interactive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             window for average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61BAF40-7DE2-D844-835B-49606AA7D20C}"/>
              </a:ext>
            </a:extLst>
          </p:cNvPr>
          <p:cNvSpPr/>
          <p:nvPr/>
        </p:nvSpPr>
        <p:spPr>
          <a:xfrm>
            <a:off x="8334862" y="1646822"/>
            <a:ext cx="2226442" cy="564159"/>
          </a:xfrm>
          <a:prstGeom prst="roundRect">
            <a:avLst/>
          </a:prstGeom>
          <a:solidFill>
            <a:srgbClr val="E8D9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70C0"/>
                </a:solidFill>
              </a:rPr>
              <a:t> inputs can be also from typing,  </a:t>
            </a:r>
          </a:p>
          <a:p>
            <a:pPr marL="9525"/>
            <a:r>
              <a:rPr lang="en-US" sz="1050" dirty="0">
                <a:solidFill>
                  <a:srgbClr val="0070C0"/>
                </a:solidFill>
              </a:rPr>
              <a:t>   separated by “,”</a:t>
            </a:r>
          </a:p>
          <a:p>
            <a:pPr marL="9525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70C0"/>
                </a:solidFill>
              </a:rPr>
              <a:t> uncertainty in ENSDF format</a:t>
            </a:r>
          </a:p>
        </p:txBody>
      </p:sp>
    </p:spTree>
    <p:extLst>
      <p:ext uri="{BB962C8B-B14F-4D97-AF65-F5344CB8AC3E}">
        <p14:creationId xmlns:p14="http://schemas.microsoft.com/office/powerpoint/2010/main" val="190519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62B6DE-B610-A44B-930B-B6FEFAD9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35282"/>
            <a:ext cx="11030857" cy="911345"/>
          </a:xfrm>
        </p:spPr>
        <p:txBody>
          <a:bodyPr/>
          <a:lstStyle/>
          <a:p>
            <a:pPr algn="l"/>
            <a:r>
              <a:rPr lang="en-US" dirty="0"/>
              <a:t>RadiationReport: 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sz="2800" i="1" dirty="0"/>
              <a:t>a new alternative to RADLIST+LOGFT</a:t>
            </a:r>
            <a:endParaRPr lang="en-US" i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A5835C2-1865-C242-9F21-5C8BF882F56B}"/>
              </a:ext>
            </a:extLst>
          </p:cNvPr>
          <p:cNvSpPr/>
          <p:nvPr/>
        </p:nvSpPr>
        <p:spPr>
          <a:xfrm>
            <a:off x="7997811" y="1892596"/>
            <a:ext cx="3495983" cy="2711301"/>
          </a:xfrm>
          <a:prstGeom prst="roundRect">
            <a:avLst/>
          </a:prstGeom>
          <a:solidFill>
            <a:srgbClr val="E8D9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Most recent atomic data (e.g., </a:t>
            </a:r>
          </a:p>
          <a:p>
            <a:pPr marL="9525"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</a:rPr>
              <a:t>  AME2020) </a:t>
            </a:r>
          </a:p>
          <a:p>
            <a:pPr marL="115888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Improved uncertainty propagation</a:t>
            </a:r>
          </a:p>
          <a:p>
            <a:pPr marL="115888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Added calculations for high-order (&gt;2) forbidden unique decays</a:t>
            </a:r>
          </a:p>
          <a:p>
            <a:pPr marL="115888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similar outputs as RADLIST and LOGFT</a:t>
            </a:r>
          </a:p>
          <a:p>
            <a:pPr marL="115888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Constant maintenance</a:t>
            </a:r>
          </a:p>
          <a:p>
            <a:pPr marL="9525"/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8E263-C84E-4740-8A41-A927A0F1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" y="690540"/>
            <a:ext cx="7955280" cy="6167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196A77-E479-C54B-84FB-4CA4FE05ABC2}"/>
              </a:ext>
            </a:extLst>
          </p:cNvPr>
          <p:cNvSpPr txBox="1"/>
          <p:nvPr/>
        </p:nvSpPr>
        <p:spPr>
          <a:xfrm>
            <a:off x="7595162" y="5539233"/>
            <a:ext cx="451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Thanks to Filip for his suggestions, inputs and help with testing </a:t>
            </a:r>
          </a:p>
        </p:txBody>
      </p:sp>
    </p:spTree>
    <p:extLst>
      <p:ext uri="{BB962C8B-B14F-4D97-AF65-F5344CB8AC3E}">
        <p14:creationId xmlns:p14="http://schemas.microsoft.com/office/powerpoint/2010/main" val="36928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62B6DE-B610-A44B-930B-B6FEFAD9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35282"/>
            <a:ext cx="11030857" cy="911345"/>
          </a:xfrm>
        </p:spPr>
        <p:txBody>
          <a:bodyPr/>
          <a:lstStyle/>
          <a:p>
            <a:pPr algn="l"/>
            <a:r>
              <a:rPr lang="en-US" dirty="0"/>
              <a:t>RadiationReport: example report </a:t>
            </a:r>
            <a:r>
              <a:rPr lang="en-US" sz="2000" b="0" i="1" dirty="0"/>
              <a:t>(RADLIST type)</a:t>
            </a:r>
            <a:br>
              <a:rPr lang="en-US" b="0" i="1" dirty="0"/>
            </a:br>
            <a:r>
              <a:rPr lang="en-US" dirty="0"/>
              <a:t>           </a:t>
            </a:r>
            <a:r>
              <a:rPr lang="en-US" sz="2800" i="1" dirty="0"/>
              <a:t>a new alternative to RADLIST+LOGFT</a:t>
            </a:r>
            <a:endParaRPr lang="en-US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86615C-8634-B449-9620-60D850C2F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44" y="1403823"/>
            <a:ext cx="3749040" cy="4368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2F368-B346-1848-BFFF-B8471CF61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374" y="1403823"/>
            <a:ext cx="3749040" cy="273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C117A8-B219-9749-9939-07E447742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804" y="1403823"/>
            <a:ext cx="3383280" cy="541170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64CC0C0-005E-FC4C-93DD-01AB76DC7AA1}"/>
              </a:ext>
            </a:extLst>
          </p:cNvPr>
          <p:cNvSpPr/>
          <p:nvPr/>
        </p:nvSpPr>
        <p:spPr>
          <a:xfrm>
            <a:off x="413813" y="1085010"/>
            <a:ext cx="3020503" cy="212328"/>
          </a:xfrm>
          <a:prstGeom prst="roundRect">
            <a:avLst/>
          </a:prstGeom>
          <a:solidFill>
            <a:srgbClr val="E8DA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List of Energies and Intensities of All Radiations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3132C1B-21C5-EC41-AF10-B9E724A675C1}"/>
              </a:ext>
            </a:extLst>
          </p:cNvPr>
          <p:cNvSpPr/>
          <p:nvPr/>
        </p:nvSpPr>
        <p:spPr>
          <a:xfrm>
            <a:off x="4656642" y="1085010"/>
            <a:ext cx="3020503" cy="212328"/>
          </a:xfrm>
          <a:prstGeom prst="roundRect">
            <a:avLst/>
          </a:prstGeom>
          <a:solidFill>
            <a:srgbClr val="E8DA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List of Total Energies and Intensities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556C685-DAA5-EB42-A351-5ADEF3D1DA74}"/>
              </a:ext>
            </a:extLst>
          </p:cNvPr>
          <p:cNvSpPr/>
          <p:nvPr/>
        </p:nvSpPr>
        <p:spPr>
          <a:xfrm>
            <a:off x="8622192" y="989159"/>
            <a:ext cx="3020503" cy="350711"/>
          </a:xfrm>
          <a:prstGeom prst="roundRect">
            <a:avLst/>
          </a:prstGeom>
          <a:solidFill>
            <a:srgbClr val="E8DA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Calculated Continua for B+/B- and Internal Bremsstrahlung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54C2D2-1355-7D48-80F5-EC53F0DABFF9}"/>
              </a:ext>
            </a:extLst>
          </p:cNvPr>
          <p:cNvSpPr/>
          <p:nvPr/>
        </p:nvSpPr>
        <p:spPr>
          <a:xfrm>
            <a:off x="4656641" y="4603893"/>
            <a:ext cx="3020503" cy="808074"/>
          </a:xfrm>
          <a:prstGeom prst="roundRect">
            <a:avLst/>
          </a:prstGeom>
          <a:solidFill>
            <a:srgbClr val="E8DA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All lists are in a single .</a:t>
            </a:r>
            <a:r>
              <a:rPr lang="en-US" sz="1400" dirty="0" err="1">
                <a:solidFill>
                  <a:srgbClr val="FF0000"/>
                </a:solidFill>
              </a:rPr>
              <a:t>rpt</a:t>
            </a:r>
            <a:r>
              <a:rPr lang="en-US" sz="1400" dirty="0">
                <a:solidFill>
                  <a:srgbClr val="FF0000"/>
                </a:solidFill>
              </a:rPr>
              <a:t> file and made as clean and easy to read as possible.</a:t>
            </a:r>
          </a:p>
        </p:txBody>
      </p:sp>
    </p:spTree>
    <p:extLst>
      <p:ext uri="{BB962C8B-B14F-4D97-AF65-F5344CB8AC3E}">
        <p14:creationId xmlns:p14="http://schemas.microsoft.com/office/powerpoint/2010/main" val="2289387475"/>
      </p:ext>
    </p:extLst>
  </p:cSld>
  <p:clrMapOvr>
    <a:masterClrMapping/>
  </p:clrMapOvr>
</p:sld>
</file>

<file path=ppt/theme/theme1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_template_JC" id="{843EB49F-2207-C340-B86A-0152EAFB4421}" vid="{17035954-C101-304E-9E69-15EAE98E6F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</TotalTime>
  <Words>1005</Words>
  <Application>Microsoft Macintosh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ＭＳ Ｐゴシック</vt:lpstr>
      <vt:lpstr>ヒラギノ角ゴ Pro W3</vt:lpstr>
      <vt:lpstr>Arial</vt:lpstr>
      <vt:lpstr>Calibri</vt:lpstr>
      <vt:lpstr>Helvetica</vt:lpstr>
      <vt:lpstr>Wingdings</vt:lpstr>
      <vt:lpstr>10_CKG FRIB no-line h</vt:lpstr>
      <vt:lpstr>PowerPoint Presentation</vt:lpstr>
      <vt:lpstr>Summary of Modernized Codes</vt:lpstr>
      <vt:lpstr>New feature in Java-RULER:           calculator of B(XL), T1/2, MR for individual levels and gammas</vt:lpstr>
      <vt:lpstr>New feature in Java-RULER: example          calculator of B(XL), T1/2, MR for individual levels and gammas</vt:lpstr>
      <vt:lpstr>New feature in Java-RULER: example          calculator of B(XL), T1/2, MR for individual levels and gammas</vt:lpstr>
      <vt:lpstr>New feature in ConsistencyCheck:           calculator of B(XL), T1/2, MR for individual levels and gammas</vt:lpstr>
      <vt:lpstr>New feature in ConsistencyCheck:           calculator of B(XL), T1/2, MR for individual levels and gammas</vt:lpstr>
      <vt:lpstr>RadiationReport:             a new alternative to RADLIST+LOGFT</vt:lpstr>
      <vt:lpstr>RadiationReport: example report (RADLIST type)            a new alternative to RADLIST+LOGFT</vt:lpstr>
      <vt:lpstr>RadiationReport: example report (LOGFT type)            a new alternative to RADLIST+LOGFT</vt:lpstr>
      <vt:lpstr>AME-NUBASE viewer:           a fast and easy way to view and use AME and NUBASE</vt:lpstr>
      <vt:lpstr>AME-NUBASE viewer: example          a fast and easy way to view and use AME and NUBASE</vt:lpstr>
      <vt:lpstr>AME-NUBASE viewer: examples          a fast and easy way to view and use AME and NUBASE</vt:lpstr>
      <vt:lpstr>GLSC (Gamma to Level Scheme Computation):                                      %I𝛾 normalization tool</vt:lpstr>
      <vt:lpstr>GLSC (Gamma to Level Scheme Computation):                                      %I𝛾 normalization tool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Jun</dc:creator>
  <cp:lastModifiedBy>Chen, Jun</cp:lastModifiedBy>
  <cp:revision>137</cp:revision>
  <dcterms:created xsi:type="dcterms:W3CDTF">2022-03-29T19:57:54Z</dcterms:created>
  <dcterms:modified xsi:type="dcterms:W3CDTF">2022-03-31T18:20:53Z</dcterms:modified>
</cp:coreProperties>
</file>