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63" r:id="rId4"/>
    <p:sldId id="264" r:id="rId5"/>
    <p:sldId id="261" r:id="rId6"/>
    <p:sldId id="265" r:id="rId7"/>
    <p:sldId id="258" r:id="rId8"/>
    <p:sldId id="266" r:id="rId9"/>
    <p:sldId id="257" r:id="rId10"/>
    <p:sldId id="267" r:id="rId11"/>
    <p:sldId id="268" r:id="rId12"/>
    <p:sldId id="25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120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tif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tiff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076C8-DF37-438C-BCD9-C634AC5E7649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C245-F0DA-4B78-92E9-E968C2007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621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076C8-DF37-438C-BCD9-C634AC5E7649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C245-F0DA-4B78-92E9-E968C2007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890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076C8-DF37-438C-BCD9-C634AC5E7649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C245-F0DA-4B78-92E9-E968C2007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451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24"/>
          <p:cNvSpPr>
            <a:spLocks noGrp="1"/>
          </p:cNvSpPr>
          <p:nvPr>
            <p:ph type="title"/>
          </p:nvPr>
        </p:nvSpPr>
        <p:spPr>
          <a:xfrm>
            <a:off x="135467" y="-8837"/>
            <a:ext cx="10464800" cy="597415"/>
          </a:xfrm>
          <a:prstGeom prst="rect">
            <a:avLst/>
          </a:prstGeom>
        </p:spPr>
        <p:txBody>
          <a:bodyPr/>
          <a:lstStyle>
            <a:lvl1pPr>
              <a:defRPr sz="2400" b="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2800" b="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Title Text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358" y="6374676"/>
            <a:ext cx="1031968" cy="44888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45740" y="6358370"/>
            <a:ext cx="1019311" cy="5029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53756" y="6355080"/>
            <a:ext cx="1831230" cy="50292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0" y="6348549"/>
            <a:ext cx="12192000" cy="0"/>
          </a:xfrm>
          <a:prstGeom prst="line">
            <a:avLst/>
          </a:prstGeom>
          <a:ln w="25400">
            <a:solidFill>
              <a:srgbClr val="0073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03329" y="-9787"/>
            <a:ext cx="1092804" cy="703493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7694605" y="6522485"/>
            <a:ext cx="2942468" cy="276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lvl="0" indent="0" algn="l" defTabSz="457200" rtl="0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Helvetica"/>
                <a:sym typeface="Helvetica"/>
              </a:rPr>
              <a:t>DOE Budget Briefing – February 15, 2022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11387744" y="6477395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85979B-2335-8943-9511-25760B04C115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Helvetica"/>
                <a:sym typeface="Helvetica"/>
              </a:rPr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elvetica"/>
              <a:cs typeface="Helvetica"/>
              <a:sym typeface="Helvetica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80644" y="6504421"/>
            <a:ext cx="1362456" cy="235413"/>
          </a:xfrm>
          <a:prstGeom prst="rect">
            <a:avLst/>
          </a:prstGeom>
        </p:spPr>
      </p:pic>
      <p:sp>
        <p:nvSpPr>
          <p:cNvPr id="4" name="Pentagon 3">
            <a:extLst>
              <a:ext uri="{FF2B5EF4-FFF2-40B4-BE49-F238E27FC236}">
                <a16:creationId xmlns:a16="http://schemas.microsoft.com/office/drawing/2014/main" id="{EEB74E2D-6AFF-5A45-BE89-5829DE3924F3}"/>
              </a:ext>
            </a:extLst>
          </p:cNvPr>
          <p:cNvSpPr/>
          <p:nvPr userDrawn="1"/>
        </p:nvSpPr>
        <p:spPr>
          <a:xfrm>
            <a:off x="0" y="-9786"/>
            <a:ext cx="10436697" cy="536004"/>
          </a:xfrm>
          <a:custGeom>
            <a:avLst/>
            <a:gdLst>
              <a:gd name="connsiteX0" fmla="*/ 0 w 10167257"/>
              <a:gd name="connsiteY0" fmla="*/ 0 h 512707"/>
              <a:gd name="connsiteX1" fmla="*/ 9910904 w 10167257"/>
              <a:gd name="connsiteY1" fmla="*/ 0 h 512707"/>
              <a:gd name="connsiteX2" fmla="*/ 10167257 w 10167257"/>
              <a:gd name="connsiteY2" fmla="*/ 256354 h 512707"/>
              <a:gd name="connsiteX3" fmla="*/ 9910904 w 10167257"/>
              <a:gd name="connsiteY3" fmla="*/ 512707 h 512707"/>
              <a:gd name="connsiteX4" fmla="*/ 0 w 10167257"/>
              <a:gd name="connsiteY4" fmla="*/ 512707 h 512707"/>
              <a:gd name="connsiteX5" fmla="*/ 0 w 10167257"/>
              <a:gd name="connsiteY5" fmla="*/ 0 h 512707"/>
              <a:gd name="connsiteX0" fmla="*/ 0 w 10429258"/>
              <a:gd name="connsiteY0" fmla="*/ 0 h 541828"/>
              <a:gd name="connsiteX1" fmla="*/ 9910904 w 10429258"/>
              <a:gd name="connsiteY1" fmla="*/ 0 h 541828"/>
              <a:gd name="connsiteX2" fmla="*/ 10167257 w 10429258"/>
              <a:gd name="connsiteY2" fmla="*/ 256354 h 541828"/>
              <a:gd name="connsiteX3" fmla="*/ 10429258 w 10429258"/>
              <a:gd name="connsiteY3" fmla="*/ 541828 h 541828"/>
              <a:gd name="connsiteX4" fmla="*/ 0 w 10429258"/>
              <a:gd name="connsiteY4" fmla="*/ 512707 h 541828"/>
              <a:gd name="connsiteX5" fmla="*/ 0 w 10429258"/>
              <a:gd name="connsiteY5" fmla="*/ 0 h 541828"/>
              <a:gd name="connsiteX0" fmla="*/ 0 w 10429258"/>
              <a:gd name="connsiteY0" fmla="*/ 0 h 541828"/>
              <a:gd name="connsiteX1" fmla="*/ 9910904 w 10429258"/>
              <a:gd name="connsiteY1" fmla="*/ 0 h 541828"/>
              <a:gd name="connsiteX2" fmla="*/ 10109015 w 10429258"/>
              <a:gd name="connsiteY2" fmla="*/ 314596 h 541828"/>
              <a:gd name="connsiteX3" fmla="*/ 10429258 w 10429258"/>
              <a:gd name="connsiteY3" fmla="*/ 541828 h 541828"/>
              <a:gd name="connsiteX4" fmla="*/ 0 w 10429258"/>
              <a:gd name="connsiteY4" fmla="*/ 512707 h 541828"/>
              <a:gd name="connsiteX5" fmla="*/ 0 w 10429258"/>
              <a:gd name="connsiteY5" fmla="*/ 0 h 541828"/>
              <a:gd name="connsiteX0" fmla="*/ 0 w 10242884"/>
              <a:gd name="connsiteY0" fmla="*/ 0 h 541828"/>
              <a:gd name="connsiteX1" fmla="*/ 9910904 w 10242884"/>
              <a:gd name="connsiteY1" fmla="*/ 0 h 541828"/>
              <a:gd name="connsiteX2" fmla="*/ 10109015 w 10242884"/>
              <a:gd name="connsiteY2" fmla="*/ 314596 h 541828"/>
              <a:gd name="connsiteX3" fmla="*/ 10242884 w 10242884"/>
              <a:gd name="connsiteY3" fmla="*/ 541828 h 541828"/>
              <a:gd name="connsiteX4" fmla="*/ 0 w 10242884"/>
              <a:gd name="connsiteY4" fmla="*/ 512707 h 541828"/>
              <a:gd name="connsiteX5" fmla="*/ 0 w 10242884"/>
              <a:gd name="connsiteY5" fmla="*/ 0 h 541828"/>
              <a:gd name="connsiteX0" fmla="*/ 0 w 10242884"/>
              <a:gd name="connsiteY0" fmla="*/ 0 h 541828"/>
              <a:gd name="connsiteX1" fmla="*/ 9910904 w 10242884"/>
              <a:gd name="connsiteY1" fmla="*/ 0 h 541828"/>
              <a:gd name="connsiteX2" fmla="*/ 10237147 w 10242884"/>
              <a:gd name="connsiteY2" fmla="*/ 530091 h 541828"/>
              <a:gd name="connsiteX3" fmla="*/ 10242884 w 10242884"/>
              <a:gd name="connsiteY3" fmla="*/ 541828 h 541828"/>
              <a:gd name="connsiteX4" fmla="*/ 0 w 10242884"/>
              <a:gd name="connsiteY4" fmla="*/ 512707 h 541828"/>
              <a:gd name="connsiteX5" fmla="*/ 0 w 10242884"/>
              <a:gd name="connsiteY5" fmla="*/ 0 h 541828"/>
              <a:gd name="connsiteX0" fmla="*/ 0 w 10242884"/>
              <a:gd name="connsiteY0" fmla="*/ 0 h 536004"/>
              <a:gd name="connsiteX1" fmla="*/ 9910904 w 10242884"/>
              <a:gd name="connsiteY1" fmla="*/ 0 h 536004"/>
              <a:gd name="connsiteX2" fmla="*/ 10237147 w 10242884"/>
              <a:gd name="connsiteY2" fmla="*/ 530091 h 536004"/>
              <a:gd name="connsiteX3" fmla="*/ 10242884 w 10242884"/>
              <a:gd name="connsiteY3" fmla="*/ 536004 h 536004"/>
              <a:gd name="connsiteX4" fmla="*/ 0 w 10242884"/>
              <a:gd name="connsiteY4" fmla="*/ 512707 h 536004"/>
              <a:gd name="connsiteX5" fmla="*/ 0 w 10242884"/>
              <a:gd name="connsiteY5" fmla="*/ 0 h 536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42884" h="536004">
                <a:moveTo>
                  <a:pt x="0" y="0"/>
                </a:moveTo>
                <a:lnTo>
                  <a:pt x="9910904" y="0"/>
                </a:lnTo>
                <a:lnTo>
                  <a:pt x="10237147" y="530091"/>
                </a:lnTo>
                <a:lnTo>
                  <a:pt x="10242884" y="536004"/>
                </a:lnTo>
                <a:lnTo>
                  <a:pt x="0" y="512707"/>
                </a:lnTo>
                <a:lnTo>
                  <a:pt x="0" y="0"/>
                </a:lnTo>
                <a:close/>
              </a:path>
            </a:pathLst>
          </a:custGeom>
          <a:solidFill>
            <a:srgbClr val="0073B8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lvl="0" indent="0" algn="l" defTabSz="457200" rtl="0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ea typeface="+mn-ea"/>
              <a:cs typeface="Helvetica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776596725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title" hasCustomPrompt="1"/>
          </p:nvPr>
        </p:nvSpPr>
        <p:spPr>
          <a:xfrm>
            <a:off x="135467" y="-8837"/>
            <a:ext cx="10464800" cy="597415"/>
          </a:xfrm>
          <a:prstGeom prst="rect">
            <a:avLst/>
          </a:prstGeom>
        </p:spPr>
        <p:txBody>
          <a:bodyPr/>
          <a:lstStyle>
            <a:lvl1pPr>
              <a:defRPr sz="3200" b="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2800" b="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Title goes here</a:t>
            </a:r>
            <a:endParaRPr sz="2800" b="1" dirty="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2400" dirty="0">
                <a:uFill>
                  <a:solidFill/>
                </a:uFill>
              </a:rPr>
              <a:t>Body Level One</a:t>
            </a:r>
          </a:p>
          <a:p>
            <a:pPr lvl="1">
              <a:defRPr sz="1800">
                <a:uFillTx/>
              </a:defRPr>
            </a:pPr>
            <a:r>
              <a:rPr sz="2400" dirty="0">
                <a:uFill>
                  <a:solidFill/>
                </a:uFill>
              </a:rPr>
              <a:t>Body Level Two</a:t>
            </a:r>
          </a:p>
          <a:p>
            <a:pPr lvl="2">
              <a:defRPr sz="1800">
                <a:uFillTx/>
              </a:defRPr>
            </a:pPr>
            <a:r>
              <a:rPr sz="2400" dirty="0">
                <a:uFill>
                  <a:solidFill/>
                </a:uFill>
              </a:rPr>
              <a:t>Body Level Three</a:t>
            </a:r>
          </a:p>
          <a:p>
            <a:pPr lvl="3">
              <a:defRPr sz="1800">
                <a:uFillTx/>
              </a:defRPr>
            </a:pPr>
            <a:r>
              <a:rPr sz="2400" dirty="0">
                <a:uFill>
                  <a:solidFill/>
                </a:uFill>
              </a:rPr>
              <a:t>Body Level Four</a:t>
            </a:r>
          </a:p>
          <a:p>
            <a:pPr lvl="4">
              <a:defRPr sz="1800">
                <a:uFillTx/>
              </a:defRPr>
            </a:pPr>
            <a:r>
              <a:rPr sz="2400" dirty="0">
                <a:uFill>
                  <a:solidFill/>
                </a:uFill>
              </a:rPr>
              <a:t>Body Level Five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11434195" y="6476301"/>
            <a:ext cx="293614" cy="276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lvl="0" indent="0" algn="l" defTabSz="457200" rtl="0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85979B-2335-8943-9511-25760B04C115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Helvetica"/>
                <a:sym typeface="Helvetica"/>
              </a:rPr>
              <a:pPr marL="0" marR="0" lvl="0" indent="0" algn="l" defTabSz="457200" rtl="0" eaLnBrk="1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ea typeface="+mn-ea"/>
              <a:cs typeface="Helvetica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788355539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24"/>
          <p:cNvSpPr>
            <a:spLocks noGrp="1"/>
          </p:cNvSpPr>
          <p:nvPr>
            <p:ph type="title"/>
          </p:nvPr>
        </p:nvSpPr>
        <p:spPr>
          <a:xfrm>
            <a:off x="135467" y="-8837"/>
            <a:ext cx="10464800" cy="597415"/>
          </a:xfrm>
          <a:prstGeom prst="rect">
            <a:avLst/>
          </a:prstGeom>
        </p:spPr>
        <p:txBody>
          <a:bodyPr/>
          <a:lstStyle>
            <a:lvl1pPr>
              <a:defRPr sz="2400" b="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2800" b="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Title Text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358" y="6374676"/>
            <a:ext cx="1031968" cy="44888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45740" y="6358370"/>
            <a:ext cx="1019311" cy="5029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53756" y="6355080"/>
            <a:ext cx="1831230" cy="50292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0" y="6348549"/>
            <a:ext cx="12192000" cy="0"/>
          </a:xfrm>
          <a:prstGeom prst="line">
            <a:avLst/>
          </a:prstGeom>
          <a:ln w="25400">
            <a:solidFill>
              <a:srgbClr val="0073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03329" y="-9787"/>
            <a:ext cx="1092804" cy="703493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7694605" y="6522485"/>
            <a:ext cx="2942468" cy="276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lvl="0" indent="0" algn="l" defTabSz="457200" rtl="0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Helvetica"/>
                <a:sym typeface="Helvetica"/>
              </a:rPr>
              <a:t>DOE Budget Briefing – February 15, 2022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11387744" y="6477395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85979B-2335-8943-9511-25760B04C115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Helvetica"/>
                <a:sym typeface="Helvetica"/>
              </a:rPr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elvetica"/>
              <a:cs typeface="Helvetica"/>
              <a:sym typeface="Helvetica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80644" y="6504421"/>
            <a:ext cx="1362456" cy="235413"/>
          </a:xfrm>
          <a:prstGeom prst="rect">
            <a:avLst/>
          </a:prstGeom>
        </p:spPr>
      </p:pic>
      <p:sp>
        <p:nvSpPr>
          <p:cNvPr id="4" name="Pentagon 3">
            <a:extLst>
              <a:ext uri="{FF2B5EF4-FFF2-40B4-BE49-F238E27FC236}">
                <a16:creationId xmlns:a16="http://schemas.microsoft.com/office/drawing/2014/main" id="{EEB74E2D-6AFF-5A45-BE89-5829DE3924F3}"/>
              </a:ext>
            </a:extLst>
          </p:cNvPr>
          <p:cNvSpPr/>
          <p:nvPr userDrawn="1"/>
        </p:nvSpPr>
        <p:spPr>
          <a:xfrm>
            <a:off x="0" y="-9786"/>
            <a:ext cx="10436697" cy="536004"/>
          </a:xfrm>
          <a:custGeom>
            <a:avLst/>
            <a:gdLst>
              <a:gd name="connsiteX0" fmla="*/ 0 w 10167257"/>
              <a:gd name="connsiteY0" fmla="*/ 0 h 512707"/>
              <a:gd name="connsiteX1" fmla="*/ 9910904 w 10167257"/>
              <a:gd name="connsiteY1" fmla="*/ 0 h 512707"/>
              <a:gd name="connsiteX2" fmla="*/ 10167257 w 10167257"/>
              <a:gd name="connsiteY2" fmla="*/ 256354 h 512707"/>
              <a:gd name="connsiteX3" fmla="*/ 9910904 w 10167257"/>
              <a:gd name="connsiteY3" fmla="*/ 512707 h 512707"/>
              <a:gd name="connsiteX4" fmla="*/ 0 w 10167257"/>
              <a:gd name="connsiteY4" fmla="*/ 512707 h 512707"/>
              <a:gd name="connsiteX5" fmla="*/ 0 w 10167257"/>
              <a:gd name="connsiteY5" fmla="*/ 0 h 512707"/>
              <a:gd name="connsiteX0" fmla="*/ 0 w 10429258"/>
              <a:gd name="connsiteY0" fmla="*/ 0 h 541828"/>
              <a:gd name="connsiteX1" fmla="*/ 9910904 w 10429258"/>
              <a:gd name="connsiteY1" fmla="*/ 0 h 541828"/>
              <a:gd name="connsiteX2" fmla="*/ 10167257 w 10429258"/>
              <a:gd name="connsiteY2" fmla="*/ 256354 h 541828"/>
              <a:gd name="connsiteX3" fmla="*/ 10429258 w 10429258"/>
              <a:gd name="connsiteY3" fmla="*/ 541828 h 541828"/>
              <a:gd name="connsiteX4" fmla="*/ 0 w 10429258"/>
              <a:gd name="connsiteY4" fmla="*/ 512707 h 541828"/>
              <a:gd name="connsiteX5" fmla="*/ 0 w 10429258"/>
              <a:gd name="connsiteY5" fmla="*/ 0 h 541828"/>
              <a:gd name="connsiteX0" fmla="*/ 0 w 10429258"/>
              <a:gd name="connsiteY0" fmla="*/ 0 h 541828"/>
              <a:gd name="connsiteX1" fmla="*/ 9910904 w 10429258"/>
              <a:gd name="connsiteY1" fmla="*/ 0 h 541828"/>
              <a:gd name="connsiteX2" fmla="*/ 10109015 w 10429258"/>
              <a:gd name="connsiteY2" fmla="*/ 314596 h 541828"/>
              <a:gd name="connsiteX3" fmla="*/ 10429258 w 10429258"/>
              <a:gd name="connsiteY3" fmla="*/ 541828 h 541828"/>
              <a:gd name="connsiteX4" fmla="*/ 0 w 10429258"/>
              <a:gd name="connsiteY4" fmla="*/ 512707 h 541828"/>
              <a:gd name="connsiteX5" fmla="*/ 0 w 10429258"/>
              <a:gd name="connsiteY5" fmla="*/ 0 h 541828"/>
              <a:gd name="connsiteX0" fmla="*/ 0 w 10242884"/>
              <a:gd name="connsiteY0" fmla="*/ 0 h 541828"/>
              <a:gd name="connsiteX1" fmla="*/ 9910904 w 10242884"/>
              <a:gd name="connsiteY1" fmla="*/ 0 h 541828"/>
              <a:gd name="connsiteX2" fmla="*/ 10109015 w 10242884"/>
              <a:gd name="connsiteY2" fmla="*/ 314596 h 541828"/>
              <a:gd name="connsiteX3" fmla="*/ 10242884 w 10242884"/>
              <a:gd name="connsiteY3" fmla="*/ 541828 h 541828"/>
              <a:gd name="connsiteX4" fmla="*/ 0 w 10242884"/>
              <a:gd name="connsiteY4" fmla="*/ 512707 h 541828"/>
              <a:gd name="connsiteX5" fmla="*/ 0 w 10242884"/>
              <a:gd name="connsiteY5" fmla="*/ 0 h 541828"/>
              <a:gd name="connsiteX0" fmla="*/ 0 w 10242884"/>
              <a:gd name="connsiteY0" fmla="*/ 0 h 541828"/>
              <a:gd name="connsiteX1" fmla="*/ 9910904 w 10242884"/>
              <a:gd name="connsiteY1" fmla="*/ 0 h 541828"/>
              <a:gd name="connsiteX2" fmla="*/ 10237147 w 10242884"/>
              <a:gd name="connsiteY2" fmla="*/ 530091 h 541828"/>
              <a:gd name="connsiteX3" fmla="*/ 10242884 w 10242884"/>
              <a:gd name="connsiteY3" fmla="*/ 541828 h 541828"/>
              <a:gd name="connsiteX4" fmla="*/ 0 w 10242884"/>
              <a:gd name="connsiteY4" fmla="*/ 512707 h 541828"/>
              <a:gd name="connsiteX5" fmla="*/ 0 w 10242884"/>
              <a:gd name="connsiteY5" fmla="*/ 0 h 541828"/>
              <a:gd name="connsiteX0" fmla="*/ 0 w 10242884"/>
              <a:gd name="connsiteY0" fmla="*/ 0 h 536004"/>
              <a:gd name="connsiteX1" fmla="*/ 9910904 w 10242884"/>
              <a:gd name="connsiteY1" fmla="*/ 0 h 536004"/>
              <a:gd name="connsiteX2" fmla="*/ 10237147 w 10242884"/>
              <a:gd name="connsiteY2" fmla="*/ 530091 h 536004"/>
              <a:gd name="connsiteX3" fmla="*/ 10242884 w 10242884"/>
              <a:gd name="connsiteY3" fmla="*/ 536004 h 536004"/>
              <a:gd name="connsiteX4" fmla="*/ 0 w 10242884"/>
              <a:gd name="connsiteY4" fmla="*/ 512707 h 536004"/>
              <a:gd name="connsiteX5" fmla="*/ 0 w 10242884"/>
              <a:gd name="connsiteY5" fmla="*/ 0 h 536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42884" h="536004">
                <a:moveTo>
                  <a:pt x="0" y="0"/>
                </a:moveTo>
                <a:lnTo>
                  <a:pt x="9910904" y="0"/>
                </a:lnTo>
                <a:lnTo>
                  <a:pt x="10237147" y="530091"/>
                </a:lnTo>
                <a:lnTo>
                  <a:pt x="10242884" y="536004"/>
                </a:lnTo>
                <a:lnTo>
                  <a:pt x="0" y="512707"/>
                </a:lnTo>
                <a:lnTo>
                  <a:pt x="0" y="0"/>
                </a:lnTo>
                <a:close/>
              </a:path>
            </a:pathLst>
          </a:custGeom>
          <a:solidFill>
            <a:srgbClr val="0073B8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lvl="0" indent="0" algn="l" defTabSz="457200" rtl="0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ea typeface="+mn-ea"/>
              <a:cs typeface="Helvetica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5828932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elvetica"/>
              <a:cs typeface="Helvetica"/>
              <a:sym typeface="Helvetic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elvetica"/>
              <a:cs typeface="Helvetica"/>
              <a:sym typeface="Helvetic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EE2266-4238-4FC2-88D1-763B346C8A7F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  <a:cs typeface="Helvetica"/>
                <a:sym typeface="Helvetica"/>
              </a:rPr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elvetica"/>
              <a:cs typeface="Helvetica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267369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076C8-DF37-438C-BCD9-C634AC5E7649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C245-F0DA-4B78-92E9-E968C2007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46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076C8-DF37-438C-BCD9-C634AC5E7649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C245-F0DA-4B78-92E9-E968C2007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01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076C8-DF37-438C-BCD9-C634AC5E7649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C245-F0DA-4B78-92E9-E968C2007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30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076C8-DF37-438C-BCD9-C634AC5E7649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C245-F0DA-4B78-92E9-E968C2007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551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076C8-DF37-438C-BCD9-C634AC5E7649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C245-F0DA-4B78-92E9-E968C2007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662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076C8-DF37-438C-BCD9-C634AC5E7649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C245-F0DA-4B78-92E9-E968C2007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33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076C8-DF37-438C-BCD9-C634AC5E7649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C245-F0DA-4B78-92E9-E968C2007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58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076C8-DF37-438C-BCD9-C634AC5E7649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C245-F0DA-4B78-92E9-E968C2007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956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tiff"/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emf"/><Relationship Id="rId5" Type="http://schemas.openxmlformats.org/officeDocument/2006/relationships/image" Target="../media/image5.png"/><Relationship Id="rId4" Type="http://schemas.openxmlformats.org/officeDocument/2006/relationships/theme" Target="../theme/theme2.xml"/><Relationship Id="rId9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076C8-DF37-438C-BCD9-C634AC5E7649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C245-F0DA-4B78-92E9-E968C2007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123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80644" y="6504421"/>
            <a:ext cx="1362456" cy="235413"/>
          </a:xfrm>
          <a:prstGeom prst="rect">
            <a:avLst/>
          </a:prstGeom>
        </p:spPr>
      </p:pic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452702" y="863600"/>
            <a:ext cx="11286597" cy="599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88900" tIns="88900" rIns="88900" bIns="88900"/>
          <a:lstStyle/>
          <a:p>
            <a:pPr lvl="0">
              <a:defRPr sz="1800">
                <a:uFillTx/>
              </a:defRPr>
            </a:pPr>
            <a:r>
              <a:rPr sz="2400" dirty="0">
                <a:uFill>
                  <a:solidFill/>
                </a:uFill>
              </a:rPr>
              <a:t>Body Level One</a:t>
            </a:r>
          </a:p>
          <a:p>
            <a:pPr lvl="1">
              <a:defRPr sz="1800">
                <a:uFillTx/>
              </a:defRPr>
            </a:pPr>
            <a:r>
              <a:rPr sz="2400" dirty="0">
                <a:uFill>
                  <a:solidFill/>
                </a:uFill>
              </a:rPr>
              <a:t>Body Level Two</a:t>
            </a:r>
          </a:p>
          <a:p>
            <a:pPr lvl="2">
              <a:defRPr sz="1800">
                <a:uFillTx/>
              </a:defRPr>
            </a:pPr>
            <a:r>
              <a:rPr sz="2400" dirty="0">
                <a:uFill>
                  <a:solidFill/>
                </a:uFill>
              </a:rPr>
              <a:t>Body Level Three</a:t>
            </a:r>
          </a:p>
          <a:p>
            <a:pPr lvl="3">
              <a:defRPr sz="1800">
                <a:uFillTx/>
              </a:defRPr>
            </a:pPr>
            <a:r>
              <a:rPr sz="2400" dirty="0">
                <a:uFill>
                  <a:solidFill/>
                </a:uFill>
              </a:rPr>
              <a:t>Body Level Four</a:t>
            </a:r>
          </a:p>
          <a:p>
            <a:pPr lvl="4">
              <a:defRPr sz="1800">
                <a:uFillTx/>
              </a:defRPr>
            </a:pPr>
            <a:r>
              <a:rPr sz="2400" dirty="0">
                <a:uFill>
                  <a:solidFill/>
                </a:uFill>
              </a:rPr>
              <a:t>Body Level Five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358" y="6374676"/>
            <a:ext cx="1031968" cy="44888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45740" y="6358370"/>
            <a:ext cx="1019311" cy="50292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53756" y="6355080"/>
            <a:ext cx="1831230" cy="502920"/>
          </a:xfrm>
          <a:prstGeom prst="rect">
            <a:avLst/>
          </a:prstGeom>
        </p:spPr>
      </p:pic>
      <p:cxnSp>
        <p:nvCxnSpPr>
          <p:cNvPr id="19" name="Straight Connector 18"/>
          <p:cNvCxnSpPr/>
          <p:nvPr userDrawn="1"/>
        </p:nvCxnSpPr>
        <p:spPr>
          <a:xfrm>
            <a:off x="0" y="6348549"/>
            <a:ext cx="12192000" cy="0"/>
          </a:xfrm>
          <a:prstGeom prst="line">
            <a:avLst/>
          </a:prstGeom>
          <a:ln w="25400">
            <a:solidFill>
              <a:srgbClr val="0073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23351" y="177581"/>
            <a:ext cx="2121098" cy="1365457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7694605" y="6522485"/>
            <a:ext cx="2857509" cy="276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lvl="0" indent="0" algn="l" defTabSz="457200" rtl="0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Helvetica"/>
                <a:sym typeface="Helvetica"/>
              </a:rPr>
              <a:t>DOE Budget Briefing, February 15, 2022</a:t>
            </a:r>
          </a:p>
        </p:txBody>
      </p:sp>
      <p:sp>
        <p:nvSpPr>
          <p:cNvPr id="9" name="Pentagon 8">
            <a:extLst>
              <a:ext uri="{FF2B5EF4-FFF2-40B4-BE49-F238E27FC236}">
                <a16:creationId xmlns:a16="http://schemas.microsoft.com/office/drawing/2014/main" id="{3B19D612-9B0A-8B4D-BB5E-C0B76421C1D2}"/>
              </a:ext>
            </a:extLst>
          </p:cNvPr>
          <p:cNvSpPr/>
          <p:nvPr userDrawn="1"/>
        </p:nvSpPr>
        <p:spPr>
          <a:xfrm>
            <a:off x="1" y="1"/>
            <a:ext cx="9699170" cy="1190330"/>
          </a:xfrm>
          <a:custGeom>
            <a:avLst/>
            <a:gdLst>
              <a:gd name="connsiteX0" fmla="*/ 0 w 9437914"/>
              <a:gd name="connsiteY0" fmla="*/ 0 h 1186543"/>
              <a:gd name="connsiteX1" fmla="*/ 8844643 w 9437914"/>
              <a:gd name="connsiteY1" fmla="*/ 0 h 1186543"/>
              <a:gd name="connsiteX2" fmla="*/ 9437914 w 9437914"/>
              <a:gd name="connsiteY2" fmla="*/ 593272 h 1186543"/>
              <a:gd name="connsiteX3" fmla="*/ 8844643 w 9437914"/>
              <a:gd name="connsiteY3" fmla="*/ 1186543 h 1186543"/>
              <a:gd name="connsiteX4" fmla="*/ 0 w 9437914"/>
              <a:gd name="connsiteY4" fmla="*/ 1186543 h 1186543"/>
              <a:gd name="connsiteX5" fmla="*/ 0 w 9437914"/>
              <a:gd name="connsiteY5" fmla="*/ 0 h 1186543"/>
              <a:gd name="connsiteX0" fmla="*/ 0 w 9947886"/>
              <a:gd name="connsiteY0" fmla="*/ 0 h 1186543"/>
              <a:gd name="connsiteX1" fmla="*/ 8844643 w 9947886"/>
              <a:gd name="connsiteY1" fmla="*/ 0 h 1186543"/>
              <a:gd name="connsiteX2" fmla="*/ 9437914 w 9947886"/>
              <a:gd name="connsiteY2" fmla="*/ 593272 h 1186543"/>
              <a:gd name="connsiteX3" fmla="*/ 9947886 w 9947886"/>
              <a:gd name="connsiteY3" fmla="*/ 1146787 h 1186543"/>
              <a:gd name="connsiteX4" fmla="*/ 0 w 9947886"/>
              <a:gd name="connsiteY4" fmla="*/ 1186543 h 1186543"/>
              <a:gd name="connsiteX5" fmla="*/ 0 w 9947886"/>
              <a:gd name="connsiteY5" fmla="*/ 0 h 1186543"/>
              <a:gd name="connsiteX0" fmla="*/ 0 w 9512458"/>
              <a:gd name="connsiteY0" fmla="*/ 0 h 1190330"/>
              <a:gd name="connsiteX1" fmla="*/ 8844643 w 9512458"/>
              <a:gd name="connsiteY1" fmla="*/ 0 h 1190330"/>
              <a:gd name="connsiteX2" fmla="*/ 9437914 w 9512458"/>
              <a:gd name="connsiteY2" fmla="*/ 593272 h 1190330"/>
              <a:gd name="connsiteX3" fmla="*/ 9512458 w 9512458"/>
              <a:gd name="connsiteY3" fmla="*/ 1190330 h 1190330"/>
              <a:gd name="connsiteX4" fmla="*/ 0 w 9512458"/>
              <a:gd name="connsiteY4" fmla="*/ 1186543 h 1190330"/>
              <a:gd name="connsiteX5" fmla="*/ 0 w 9512458"/>
              <a:gd name="connsiteY5" fmla="*/ 0 h 1190330"/>
              <a:gd name="connsiteX0" fmla="*/ 0 w 9512458"/>
              <a:gd name="connsiteY0" fmla="*/ 0 h 1190330"/>
              <a:gd name="connsiteX1" fmla="*/ 8844643 w 9512458"/>
              <a:gd name="connsiteY1" fmla="*/ 0 h 1190330"/>
              <a:gd name="connsiteX2" fmla="*/ 9231086 w 9512458"/>
              <a:gd name="connsiteY2" fmla="*/ 691243 h 1190330"/>
              <a:gd name="connsiteX3" fmla="*/ 9512458 w 9512458"/>
              <a:gd name="connsiteY3" fmla="*/ 1190330 h 1190330"/>
              <a:gd name="connsiteX4" fmla="*/ 0 w 9512458"/>
              <a:gd name="connsiteY4" fmla="*/ 1186543 h 1190330"/>
              <a:gd name="connsiteX5" fmla="*/ 0 w 9512458"/>
              <a:gd name="connsiteY5" fmla="*/ 0 h 1190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12458" h="1190330">
                <a:moveTo>
                  <a:pt x="0" y="0"/>
                </a:moveTo>
                <a:lnTo>
                  <a:pt x="8844643" y="0"/>
                </a:lnTo>
                <a:lnTo>
                  <a:pt x="9231086" y="691243"/>
                </a:lnTo>
                <a:lnTo>
                  <a:pt x="9512458" y="1190330"/>
                </a:lnTo>
                <a:lnTo>
                  <a:pt x="0" y="1186543"/>
                </a:lnTo>
                <a:lnTo>
                  <a:pt x="0" y="0"/>
                </a:lnTo>
                <a:close/>
              </a:path>
            </a:pathLst>
          </a:custGeom>
          <a:solidFill>
            <a:srgbClr val="0073B8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lvl="0" indent="0" algn="l" defTabSz="457200" rtl="0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ea typeface="+mn-ea"/>
              <a:cs typeface="Helvetica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058355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ransition spd="med"/>
  <p:hf sldNum="0" hdr="0" ftr="0" dt="0"/>
  <p:txStyles>
    <p:titleStyle>
      <a:lvl1pPr>
        <a:defRPr sz="2800" b="1">
          <a:solidFill>
            <a:srgbClr val="FFFFFF"/>
          </a:solidFill>
          <a:uFill>
            <a:solidFill>
              <a:srgbClr val="FFFFFF"/>
            </a:solidFill>
          </a:uFill>
          <a:latin typeface="Century Gothic"/>
          <a:ea typeface="Century Gothic"/>
          <a:cs typeface="Century Gothic"/>
          <a:sym typeface="Century Gothic"/>
        </a:defRPr>
      </a:lvl1pPr>
      <a:lvl2pPr>
        <a:defRPr sz="2800" b="1">
          <a:solidFill>
            <a:srgbClr val="FFFFFF"/>
          </a:solidFill>
          <a:uFill>
            <a:solidFill>
              <a:srgbClr val="FFFFFF"/>
            </a:solidFill>
          </a:uFill>
          <a:latin typeface="Century Gothic"/>
          <a:ea typeface="Century Gothic"/>
          <a:cs typeface="Century Gothic"/>
          <a:sym typeface="Century Gothic"/>
        </a:defRPr>
      </a:lvl2pPr>
      <a:lvl3pPr>
        <a:defRPr sz="2800" b="1">
          <a:solidFill>
            <a:srgbClr val="FFFFFF"/>
          </a:solidFill>
          <a:uFill>
            <a:solidFill>
              <a:srgbClr val="FFFFFF"/>
            </a:solidFill>
          </a:uFill>
          <a:latin typeface="Century Gothic"/>
          <a:ea typeface="Century Gothic"/>
          <a:cs typeface="Century Gothic"/>
          <a:sym typeface="Century Gothic"/>
        </a:defRPr>
      </a:lvl3pPr>
      <a:lvl4pPr>
        <a:defRPr sz="2800" b="1">
          <a:solidFill>
            <a:srgbClr val="FFFFFF"/>
          </a:solidFill>
          <a:uFill>
            <a:solidFill>
              <a:srgbClr val="FFFFFF"/>
            </a:solidFill>
          </a:uFill>
          <a:latin typeface="Century Gothic"/>
          <a:ea typeface="Century Gothic"/>
          <a:cs typeface="Century Gothic"/>
          <a:sym typeface="Century Gothic"/>
        </a:defRPr>
      </a:lvl4pPr>
      <a:lvl5pPr>
        <a:defRPr sz="2800" b="1">
          <a:solidFill>
            <a:srgbClr val="FFFFFF"/>
          </a:solidFill>
          <a:uFill>
            <a:solidFill>
              <a:srgbClr val="FFFFFF"/>
            </a:solidFill>
          </a:uFill>
          <a:latin typeface="Century Gothic"/>
          <a:ea typeface="Century Gothic"/>
          <a:cs typeface="Century Gothic"/>
          <a:sym typeface="Century Gothic"/>
        </a:defRPr>
      </a:lvl5pPr>
      <a:lvl6pPr>
        <a:defRPr sz="2800" b="1">
          <a:solidFill>
            <a:srgbClr val="FFFFFF"/>
          </a:solidFill>
          <a:uFill>
            <a:solidFill>
              <a:srgbClr val="FFFFFF"/>
            </a:solidFill>
          </a:uFill>
          <a:latin typeface="Century Gothic"/>
          <a:ea typeface="Century Gothic"/>
          <a:cs typeface="Century Gothic"/>
          <a:sym typeface="Century Gothic"/>
        </a:defRPr>
      </a:lvl6pPr>
      <a:lvl7pPr>
        <a:defRPr sz="2800" b="1">
          <a:solidFill>
            <a:srgbClr val="FFFFFF"/>
          </a:solidFill>
          <a:uFill>
            <a:solidFill>
              <a:srgbClr val="FFFFFF"/>
            </a:solidFill>
          </a:uFill>
          <a:latin typeface="Century Gothic"/>
          <a:ea typeface="Century Gothic"/>
          <a:cs typeface="Century Gothic"/>
          <a:sym typeface="Century Gothic"/>
        </a:defRPr>
      </a:lvl7pPr>
      <a:lvl8pPr>
        <a:defRPr sz="2800" b="1">
          <a:solidFill>
            <a:srgbClr val="FFFFFF"/>
          </a:solidFill>
          <a:uFill>
            <a:solidFill>
              <a:srgbClr val="FFFFFF"/>
            </a:solidFill>
          </a:uFill>
          <a:latin typeface="Century Gothic"/>
          <a:ea typeface="Century Gothic"/>
          <a:cs typeface="Century Gothic"/>
          <a:sym typeface="Century Gothic"/>
        </a:defRPr>
      </a:lvl8pPr>
      <a:lvl9pPr>
        <a:defRPr sz="2800" b="1">
          <a:solidFill>
            <a:srgbClr val="FFFFFF"/>
          </a:solidFill>
          <a:uFill>
            <a:solidFill>
              <a:srgbClr val="FFFFFF"/>
            </a:solidFill>
          </a:uFill>
          <a:latin typeface="Century Gothic"/>
          <a:ea typeface="Century Gothic"/>
          <a:cs typeface="Century Gothic"/>
          <a:sym typeface="Century Gothic"/>
        </a:defRPr>
      </a:lvl9pPr>
    </p:titleStyle>
    <p:bodyStyle>
      <a:lvl1pPr marL="254000" indent="-254000">
        <a:spcBef>
          <a:spcPts val="2000"/>
        </a:spcBef>
        <a:buSzPct val="125000"/>
        <a:buChar char="•"/>
        <a:defRPr sz="2400">
          <a:uFill>
            <a:solidFill/>
          </a:uFill>
          <a:latin typeface="Century Gothic"/>
          <a:ea typeface="Century Gothic"/>
          <a:cs typeface="Century Gothic"/>
          <a:sym typeface="Century Gothic"/>
        </a:defRPr>
      </a:lvl1pPr>
      <a:lvl2pPr marL="728133" indent="-270933">
        <a:spcBef>
          <a:spcPts val="2000"/>
        </a:spcBef>
        <a:buSzPct val="125000"/>
        <a:buChar char="-"/>
        <a:defRPr sz="2400">
          <a:uFill>
            <a:solidFill/>
          </a:uFill>
          <a:latin typeface="Century Gothic"/>
          <a:ea typeface="Century Gothic"/>
          <a:cs typeface="Century Gothic"/>
          <a:sym typeface="Century Gothic"/>
        </a:defRPr>
      </a:lvl2pPr>
      <a:lvl3pPr marL="914400">
        <a:spcBef>
          <a:spcPts val="2000"/>
        </a:spcBef>
        <a:buSzPct val="125000"/>
        <a:buChar char="•"/>
        <a:defRPr sz="2400">
          <a:uFill>
            <a:solidFill/>
          </a:uFill>
          <a:latin typeface="Century Gothic"/>
          <a:ea typeface="Century Gothic"/>
          <a:cs typeface="Century Gothic"/>
          <a:sym typeface="Century Gothic"/>
        </a:defRPr>
      </a:lvl3pPr>
      <a:lvl4pPr marL="1371600">
        <a:spcBef>
          <a:spcPts val="2000"/>
        </a:spcBef>
        <a:buSzPct val="125000"/>
        <a:buChar char="-"/>
        <a:defRPr sz="2400">
          <a:uFill>
            <a:solidFill/>
          </a:uFill>
          <a:latin typeface="Century Gothic"/>
          <a:ea typeface="Century Gothic"/>
          <a:cs typeface="Century Gothic"/>
          <a:sym typeface="Century Gothic"/>
        </a:defRPr>
      </a:lvl4pPr>
      <a:lvl5pPr marL="1828800">
        <a:spcBef>
          <a:spcPts val="2000"/>
        </a:spcBef>
        <a:buSzPct val="125000"/>
        <a:buChar char="•"/>
        <a:defRPr sz="2400">
          <a:uFill>
            <a:solidFill/>
          </a:uFill>
          <a:latin typeface="Century Gothic"/>
          <a:ea typeface="Century Gothic"/>
          <a:cs typeface="Century Gothic"/>
          <a:sym typeface="Century Gothic"/>
        </a:defRPr>
      </a:lvl5pPr>
      <a:lvl6pPr marL="3430813" indent="-979714">
        <a:spcBef>
          <a:spcPts val="2000"/>
        </a:spcBef>
        <a:buSzPct val="125000"/>
        <a:buChar char="•"/>
        <a:defRPr sz="2400">
          <a:uFill>
            <a:solidFill/>
          </a:uFill>
          <a:latin typeface="Century Gothic"/>
          <a:ea typeface="Century Gothic"/>
          <a:cs typeface="Century Gothic"/>
          <a:sym typeface="Century Gothic"/>
        </a:defRPr>
      </a:lvl6pPr>
      <a:lvl7pPr marL="3786413" indent="-979714">
        <a:spcBef>
          <a:spcPts val="2000"/>
        </a:spcBef>
        <a:buSzPct val="125000"/>
        <a:buChar char="•"/>
        <a:defRPr sz="2400">
          <a:uFill>
            <a:solidFill/>
          </a:uFill>
          <a:latin typeface="Century Gothic"/>
          <a:ea typeface="Century Gothic"/>
          <a:cs typeface="Century Gothic"/>
          <a:sym typeface="Century Gothic"/>
        </a:defRPr>
      </a:lvl7pPr>
      <a:lvl8pPr marL="4142013" indent="-979714">
        <a:spcBef>
          <a:spcPts val="2000"/>
        </a:spcBef>
        <a:buSzPct val="125000"/>
        <a:buChar char="•"/>
        <a:defRPr sz="2400">
          <a:uFill>
            <a:solidFill/>
          </a:uFill>
          <a:latin typeface="Century Gothic"/>
          <a:ea typeface="Century Gothic"/>
          <a:cs typeface="Century Gothic"/>
          <a:sym typeface="Century Gothic"/>
        </a:defRPr>
      </a:lvl8pPr>
      <a:lvl9pPr marL="4497613" indent="-979713">
        <a:spcBef>
          <a:spcPts val="2000"/>
        </a:spcBef>
        <a:buSzPct val="125000"/>
        <a:buChar char="•"/>
        <a:defRPr sz="2400">
          <a:uFill>
            <a:solidFill/>
          </a:uFill>
          <a:latin typeface="Century Gothic"/>
          <a:ea typeface="Century Gothic"/>
          <a:cs typeface="Century Gothic"/>
          <a:sym typeface="Century Gothic"/>
        </a:defRPr>
      </a:lvl9pPr>
    </p:bodyStyle>
    <p:otherStyle>
      <a:lvl1pPr algn="ctr">
        <a:defRPr sz="1200">
          <a:solidFill>
            <a:schemeClr val="tx1"/>
          </a:solidFill>
          <a:uFill>
            <a:solidFill>
              <a:srgbClr val="6C6C6C"/>
            </a:solidFill>
          </a:uFill>
          <a:latin typeface="+mn-lt"/>
          <a:ea typeface="+mn-ea"/>
          <a:cs typeface="+mn-cs"/>
          <a:sym typeface="Century Gothic"/>
        </a:defRPr>
      </a:lvl1pPr>
      <a:lvl2pPr algn="ctr">
        <a:defRPr sz="1200">
          <a:solidFill>
            <a:schemeClr val="tx1"/>
          </a:solidFill>
          <a:uFill>
            <a:solidFill>
              <a:srgbClr val="6C6C6C"/>
            </a:solidFill>
          </a:uFill>
          <a:latin typeface="+mn-lt"/>
          <a:ea typeface="+mn-ea"/>
          <a:cs typeface="+mn-cs"/>
          <a:sym typeface="Century Gothic"/>
        </a:defRPr>
      </a:lvl2pPr>
      <a:lvl3pPr algn="ctr">
        <a:defRPr sz="1200">
          <a:solidFill>
            <a:schemeClr val="tx1"/>
          </a:solidFill>
          <a:uFill>
            <a:solidFill>
              <a:srgbClr val="6C6C6C"/>
            </a:solidFill>
          </a:uFill>
          <a:latin typeface="+mn-lt"/>
          <a:ea typeface="+mn-ea"/>
          <a:cs typeface="+mn-cs"/>
          <a:sym typeface="Century Gothic"/>
        </a:defRPr>
      </a:lvl3pPr>
      <a:lvl4pPr algn="ctr">
        <a:defRPr sz="1200">
          <a:solidFill>
            <a:schemeClr val="tx1"/>
          </a:solidFill>
          <a:uFill>
            <a:solidFill>
              <a:srgbClr val="6C6C6C"/>
            </a:solidFill>
          </a:uFill>
          <a:latin typeface="+mn-lt"/>
          <a:ea typeface="+mn-ea"/>
          <a:cs typeface="+mn-cs"/>
          <a:sym typeface="Century Gothic"/>
        </a:defRPr>
      </a:lvl4pPr>
      <a:lvl5pPr algn="ctr">
        <a:defRPr sz="1200">
          <a:solidFill>
            <a:schemeClr val="tx1"/>
          </a:solidFill>
          <a:uFill>
            <a:solidFill>
              <a:srgbClr val="6C6C6C"/>
            </a:solidFill>
          </a:uFill>
          <a:latin typeface="+mn-lt"/>
          <a:ea typeface="+mn-ea"/>
          <a:cs typeface="+mn-cs"/>
          <a:sym typeface="Century Gothic"/>
        </a:defRPr>
      </a:lvl5pPr>
      <a:lvl6pPr algn="ctr">
        <a:defRPr sz="1200">
          <a:solidFill>
            <a:schemeClr val="tx1"/>
          </a:solidFill>
          <a:uFill>
            <a:solidFill>
              <a:srgbClr val="6C6C6C"/>
            </a:solidFill>
          </a:uFill>
          <a:latin typeface="+mn-lt"/>
          <a:ea typeface="+mn-ea"/>
          <a:cs typeface="+mn-cs"/>
          <a:sym typeface="Century Gothic"/>
        </a:defRPr>
      </a:lvl6pPr>
      <a:lvl7pPr algn="ctr">
        <a:defRPr sz="1200">
          <a:solidFill>
            <a:schemeClr val="tx1"/>
          </a:solidFill>
          <a:uFill>
            <a:solidFill>
              <a:srgbClr val="6C6C6C"/>
            </a:solidFill>
          </a:uFill>
          <a:latin typeface="+mn-lt"/>
          <a:ea typeface="+mn-ea"/>
          <a:cs typeface="+mn-cs"/>
          <a:sym typeface="Century Gothic"/>
        </a:defRPr>
      </a:lvl7pPr>
      <a:lvl8pPr algn="ctr">
        <a:defRPr sz="1200">
          <a:solidFill>
            <a:schemeClr val="tx1"/>
          </a:solidFill>
          <a:uFill>
            <a:solidFill>
              <a:srgbClr val="6C6C6C"/>
            </a:solidFill>
          </a:uFill>
          <a:latin typeface="+mn-lt"/>
          <a:ea typeface="+mn-ea"/>
          <a:cs typeface="+mn-cs"/>
          <a:sym typeface="Century Gothic"/>
        </a:defRPr>
      </a:lvl8pPr>
      <a:lvl9pPr algn="ctr">
        <a:defRPr sz="1200">
          <a:solidFill>
            <a:schemeClr val="tx1"/>
          </a:solidFill>
          <a:uFill>
            <a:solidFill>
              <a:srgbClr val="6C6C6C"/>
            </a:solidFill>
          </a:uFill>
          <a:latin typeface="+mn-lt"/>
          <a:ea typeface="+mn-ea"/>
          <a:cs typeface="+mn-cs"/>
          <a:sym typeface="Century Gothic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brief comparison of </a:t>
            </a:r>
            <a:br>
              <a:rPr lang="en-US" dirty="0"/>
            </a:br>
            <a:r>
              <a:rPr lang="en-US" dirty="0"/>
              <a:t>USNDP (&amp; Canada) effort</a:t>
            </a:r>
            <a:br>
              <a:rPr lang="en-US" dirty="0"/>
            </a:br>
            <a:r>
              <a:rPr lang="en-US" dirty="0"/>
              <a:t>circa 2001 vs 2021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J.H. Kelley</a:t>
            </a:r>
          </a:p>
        </p:txBody>
      </p:sp>
    </p:spTree>
    <p:extLst>
      <p:ext uri="{BB962C8B-B14F-4D97-AF65-F5344CB8AC3E}">
        <p14:creationId xmlns:p14="http://schemas.microsoft.com/office/powerpoint/2010/main" val="69420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0473" y="275332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It is difficult to explain the drop in US productivity since supported effort remains nearly flat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04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ENSDF/NDS </a:t>
            </a:r>
            <a:r>
              <a:rPr lang="en-US" dirty="0"/>
              <a:t>2020 or </a:t>
            </a:r>
            <a:r>
              <a:rPr lang="en-US" dirty="0" smtClean="0"/>
              <a:t>2021 ENSDF/NDS contributors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0150" y="1719621"/>
            <a:ext cx="4506433" cy="4351338"/>
          </a:xfrm>
        </p:spPr>
        <p:txBody>
          <a:bodyPr/>
          <a:lstStyle/>
          <a:p>
            <a:r>
              <a:rPr lang="en-US" dirty="0"/>
              <a:t>NNDC: </a:t>
            </a:r>
            <a:r>
              <a:rPr lang="en-US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Auranen, </a:t>
            </a:r>
            <a:r>
              <a:rPr lang="en-US" dirty="0" smtClean="0"/>
              <a:t>Hayes</a:t>
            </a:r>
            <a:r>
              <a:rPr lang="en-US" dirty="0"/>
              <a:t>, </a:t>
            </a:r>
            <a:r>
              <a:rPr lang="en-US" dirty="0" err="1"/>
              <a:t>Mattera</a:t>
            </a:r>
            <a:r>
              <a:rPr lang="en-US" dirty="0"/>
              <a:t>, </a:t>
            </a:r>
            <a:r>
              <a:rPr lang="en-US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McMcCutchan</a:t>
            </a:r>
            <a:r>
              <a:rPr lang="en-US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, Zhu</a:t>
            </a:r>
          </a:p>
          <a:p>
            <a:r>
              <a:rPr lang="en-US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ORNL: </a:t>
            </a:r>
            <a:r>
              <a:rPr lang="en-US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Nesaraja</a:t>
            </a:r>
            <a:endParaRPr lang="en-US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Helvetica"/>
            </a:endParaRPr>
          </a:p>
          <a:p>
            <a:r>
              <a:rPr lang="en-US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LBNL: </a:t>
            </a:r>
            <a:r>
              <a:rPr lang="en-US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Basunia</a:t>
            </a:r>
            <a:endParaRPr lang="en-US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Helvetica"/>
            </a:endParaRPr>
          </a:p>
          <a:p>
            <a:r>
              <a:rPr lang="en-US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TUNL: Kelley, </a:t>
            </a:r>
            <a:r>
              <a:rPr lang="en-US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Sheu</a:t>
            </a:r>
            <a:endParaRPr lang="en-US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Helvetica"/>
            </a:endParaRPr>
          </a:p>
          <a:p>
            <a:r>
              <a:rPr lang="en-US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ANL: </a:t>
            </a:r>
            <a:r>
              <a:rPr lang="en-US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Kondev</a:t>
            </a:r>
            <a:endParaRPr lang="en-US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Helvetica"/>
            </a:endParaRPr>
          </a:p>
          <a:p>
            <a:r>
              <a:rPr lang="en-US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MSU: Jun Chen</a:t>
            </a:r>
          </a:p>
          <a:p>
            <a:r>
              <a:rPr lang="en-US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Texas A&amp;M: Nica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EF4343-6A1B-48F2-A9F4-34C09FAF61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779" y="1778196"/>
            <a:ext cx="6308597" cy="394287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F202AAE-1A45-4FE8-BBD3-001352C63821}"/>
              </a:ext>
            </a:extLst>
          </p:cNvPr>
          <p:cNvSpPr txBox="1"/>
          <p:nvPr/>
        </p:nvSpPr>
        <p:spPr>
          <a:xfrm>
            <a:off x="639779" y="6099892"/>
            <a:ext cx="93402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USNDP Retired </a:t>
            </a:r>
            <a:r>
              <a:rPr lang="en-US" sz="2800" dirty="0"/>
              <a:t>contributors: Browne, Tuli, Balraj </a:t>
            </a:r>
            <a:r>
              <a:rPr lang="en-US" sz="2800" dirty="0" smtClean="0"/>
              <a:t>Singh, Purcell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53982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6D5CD-56B5-41DA-93DF-9C9B7D8B9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2000 Nuclear Data Sheets published </a:t>
            </a:r>
            <a:r>
              <a:rPr lang="en-US" dirty="0" smtClean="0"/>
              <a:t>articles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6854129-D3A8-45F4-9C39-D08B7EA0E99F}"/>
              </a:ext>
            </a:extLst>
          </p:cNvPr>
          <p:cNvSpPr txBox="1"/>
          <p:nvPr/>
        </p:nvSpPr>
        <p:spPr>
          <a:xfrm>
            <a:off x="291774" y="588578"/>
            <a:ext cx="7212231" cy="563231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none" rtlCol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FY2000</a:t>
            </a:r>
          </a:p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Nuclear Data sheets for A=163				</a:t>
            </a:r>
            <a:r>
              <a:rPr lang="en-US" kern="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Balraj Singh, A.R. Farhan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Helvetica"/>
            </a:endParaRPr>
          </a:p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Nuclear Data sheets for A=</a:t>
            </a:r>
            <a:r>
              <a:rPr lang="en-US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107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				J.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Blachot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Helvetica"/>
            </a:endParaRPr>
          </a:p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Nuclear Data Sheets for A=</a:t>
            </a:r>
            <a:r>
              <a:rPr lang="en-US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119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				</a:t>
            </a:r>
            <a:r>
              <a:rPr lang="en-US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Ohya</a:t>
            </a:r>
            <a:r>
              <a:rPr lang="en-US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, Kitao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Helvetica"/>
            </a:endParaRPr>
          </a:p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Nuclear Data sheets for A=</a:t>
            </a:r>
            <a:r>
              <a:rPr lang="en-US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110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				</a:t>
            </a:r>
            <a:r>
              <a:rPr lang="en-US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DeFrenne</a:t>
            </a:r>
            <a:r>
              <a:rPr lang="en-US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, Jacobs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Helvetica"/>
            </a:endParaRPr>
          </a:p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Nuclear Data sheets for A=</a:t>
            </a:r>
            <a:r>
              <a:rPr lang="en-US" kern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142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				</a:t>
            </a:r>
            <a:r>
              <a:rPr lang="en-US" kern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Tuli</a:t>
            </a:r>
          </a:p>
          <a:p>
            <a:pPr defTabSz="457200">
              <a:defRPr/>
            </a:pPr>
            <a:r>
              <a:rPr lang="en-US" kern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Nuclear Data sheets for A=148				Bhat</a:t>
            </a:r>
          </a:p>
          <a:p>
            <a:pPr lvl="0" defTabSz="457200"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Nuclear Data sheets for A=52					</a:t>
            </a:r>
            <a:r>
              <a:rPr lang="en-US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Junde</a:t>
            </a:r>
            <a:endParaRPr lang="en-US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Helvetica"/>
            </a:endParaRPr>
          </a:p>
          <a:p>
            <a:pPr defTabSz="457200"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Nuclear Data sheets for A=121				Tamura</a:t>
            </a:r>
          </a:p>
          <a:p>
            <a:pPr lvl="0" defTabSz="457200">
              <a:defRPr/>
            </a:pPr>
            <a:r>
              <a:rPr lang="en-US" kern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Nuclear Data sheets for A=69					Bhat, Tuli</a:t>
            </a:r>
          </a:p>
          <a:p>
            <a:pPr defTabSz="457200">
              <a:defRPr/>
            </a:pPr>
            <a:r>
              <a:rPr lang="en-US" kern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Nuclear Data sheets for A=267-293			Firestone, </a:t>
            </a:r>
            <a:r>
              <a:rPr lang="en-US" kern="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Gilat</a:t>
            </a:r>
            <a:endParaRPr lang="en-US" kern="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Helvetica"/>
            </a:endParaRPr>
          </a:p>
          <a:p>
            <a:pPr lvl="0" defTabSz="457200">
              <a:defRPr/>
            </a:pPr>
            <a:r>
              <a:rPr lang="en-US" kern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Nuclear Data sheets for A=167				</a:t>
            </a:r>
            <a:r>
              <a:rPr lang="en-US" kern="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Baglin</a:t>
            </a:r>
            <a:endParaRPr lang="en-US" kern="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Helvetica"/>
            </a:endParaRPr>
          </a:p>
          <a:p>
            <a:pPr defTabSz="457200">
              <a:defRPr/>
            </a:pPr>
            <a:r>
              <a:rPr lang="en-US" kern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Nuclear Data sheets for A=161				Reich, Helmer</a:t>
            </a:r>
          </a:p>
          <a:p>
            <a:pPr lvl="0" defTabSz="457200">
              <a:defRPr/>
            </a:pPr>
            <a:r>
              <a:rPr lang="en-US" kern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Nuclear Data sheets for A=46 				Wu</a:t>
            </a:r>
          </a:p>
          <a:p>
            <a:pPr defTabSz="457200">
              <a:defRPr/>
            </a:pPr>
            <a:r>
              <a:rPr lang="en-US" kern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Nuclear Data sheets for 183Hg				</a:t>
            </a:r>
            <a:r>
              <a:rPr lang="en-US" kern="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Baglin</a:t>
            </a:r>
            <a:endParaRPr lang="en-US" kern="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Helvetica"/>
            </a:endParaRPr>
          </a:p>
          <a:p>
            <a:pPr lvl="0" defTabSz="457200"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Nuclear Data sheets for A=108				</a:t>
            </a:r>
            <a:r>
              <a:rPr lang="en-US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Blachot</a:t>
            </a:r>
            <a:endParaRPr lang="en-US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Helvetica"/>
            </a:endParaRPr>
          </a:p>
          <a:p>
            <a:pPr defTabSz="457200">
              <a:defRPr/>
            </a:pPr>
            <a:r>
              <a:rPr lang="en-US" kern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Nuclear Data sheets for 156Er				Reich</a:t>
            </a:r>
          </a:p>
          <a:p>
            <a:pPr lvl="0" defTabSz="457200">
              <a:defRPr/>
            </a:pPr>
            <a:r>
              <a:rPr lang="en-US" kern="0" dirty="0"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Nuclear Data sheets for A=62					</a:t>
            </a:r>
            <a:r>
              <a:rPr lang="en-US" kern="0" dirty="0" err="1"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Junde</a:t>
            </a:r>
            <a:r>
              <a:rPr lang="en-US" kern="0" dirty="0"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, </a:t>
            </a:r>
            <a:r>
              <a:rPr lang="en-US" kern="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Balraj Singh</a:t>
            </a:r>
            <a:endParaRPr lang="en-US" kern="0" dirty="0">
              <a:latin typeface="Times New Roman" panose="02020603050405020304" pitchFamily="18" charset="0"/>
              <a:cs typeface="Times New Roman" panose="02020603050405020304" pitchFamily="18" charset="0"/>
              <a:sym typeface="Helvetica"/>
            </a:endParaRPr>
          </a:p>
          <a:p>
            <a:pPr defTabSz="457200">
              <a:defRPr/>
            </a:pPr>
            <a:r>
              <a:rPr lang="en-US" kern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Nuclear Data sheets for A=92					</a:t>
            </a:r>
            <a:r>
              <a:rPr lang="en-US" kern="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Baglin</a:t>
            </a:r>
            <a:endParaRPr lang="en-US" kern="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Helvetica"/>
            </a:endParaRPr>
          </a:p>
          <a:p>
            <a:pPr defTabSz="457200">
              <a:defRPr/>
            </a:pPr>
            <a:endParaRPr lang="en-US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85463" y="1058091"/>
            <a:ext cx="42454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</a:t>
            </a:r>
            <a:r>
              <a:rPr lang="en-US" dirty="0"/>
              <a:t>: 7+(267-293) A-chains, 2 </a:t>
            </a:r>
            <a:r>
              <a:rPr lang="en-US" dirty="0" smtClean="0"/>
              <a:t>nuclides</a:t>
            </a:r>
          </a:p>
          <a:p>
            <a:r>
              <a:rPr lang="en-US" dirty="0" smtClean="0"/>
              <a:t>Canada: 1 A-chains</a:t>
            </a:r>
          </a:p>
          <a:p>
            <a:r>
              <a:rPr lang="en-US" dirty="0" smtClean="0"/>
              <a:t>International: 7 A-chains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4741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6D5CD-56B5-41DA-93DF-9C9B7D8B9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2001 Nuclear Data Sheets published </a:t>
            </a:r>
            <a:r>
              <a:rPr lang="en-US" dirty="0" smtClean="0"/>
              <a:t>articles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6854129-D3A8-45F4-9C39-D08B7EA0E99F}"/>
              </a:ext>
            </a:extLst>
          </p:cNvPr>
          <p:cNvSpPr txBox="1"/>
          <p:nvPr/>
        </p:nvSpPr>
        <p:spPr>
          <a:xfrm>
            <a:off x="291774" y="588578"/>
            <a:ext cx="6923690" cy="581697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none" rtlCol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FY2001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Helvetica"/>
            </a:endParaRPr>
          </a:p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Nuclear Data sheets for A=</a:t>
            </a:r>
            <a:r>
              <a:rPr lang="en-US" sz="1600" kern="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42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					</a:t>
            </a:r>
            <a:r>
              <a:rPr lang="en-US" sz="1600" kern="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Balraj Singh, J. Cameron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Helvetica"/>
            </a:endParaRPr>
          </a:p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Nuclear Data sheets for A=63					</a:t>
            </a:r>
            <a:r>
              <a:rPr lang="en-US" sz="16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Erjun</a:t>
            </a:r>
            <a:r>
              <a:rPr lang="en-US" sz="16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, </a:t>
            </a:r>
            <a:r>
              <a:rPr lang="en-US" sz="16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Junde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Helvetica"/>
            </a:endParaRPr>
          </a:p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Nuclear Data Sheets for 97Pd					Hu</a:t>
            </a:r>
          </a:p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Nuclear Data sheets for A=</a:t>
            </a:r>
            <a:r>
              <a:rPr lang="en-US" sz="1600" kern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141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					Tuli, Winchell</a:t>
            </a:r>
          </a:p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Nuclear Data sheets for </a:t>
            </a:r>
            <a:r>
              <a:rPr lang="en-US" sz="1600" kern="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143Tb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					Balraj Singh</a:t>
            </a:r>
            <a:endParaRPr lang="en-US" sz="1600" kern="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Helvetica"/>
            </a:endParaRPr>
          </a:p>
          <a:p>
            <a:pPr defTabSz="457200">
              <a:defRPr/>
            </a:pPr>
            <a:r>
              <a:rPr lang="en-US" sz="1600" kern="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Nuclear Data sheets for 143Dy					Balraj Singh</a:t>
            </a:r>
          </a:p>
          <a:p>
            <a:pPr lvl="0" defTabSz="457200"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Nuclear Data sheets for A=116					</a:t>
            </a:r>
            <a:r>
              <a:rPr lang="en-US" sz="16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Blachot</a:t>
            </a:r>
            <a:endParaRPr lang="en-US" sz="1600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Helvetica"/>
            </a:endParaRPr>
          </a:p>
          <a:p>
            <a:pPr defTabSz="457200">
              <a:defRPr/>
            </a:pPr>
            <a:r>
              <a:rPr lang="en-US" sz="1600" kern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Nuclear Data sheets for A=139					Burrows</a:t>
            </a:r>
          </a:p>
          <a:p>
            <a:pPr lvl="0" defTabSz="457200">
              <a:defRPr/>
            </a:pPr>
            <a:r>
              <a:rPr lang="en-US" sz="1600" kern="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Nuclear Data sheets for A=43					Cameron, Balraj Singh</a:t>
            </a:r>
          </a:p>
          <a:p>
            <a:pPr defTabSz="457200">
              <a:defRPr/>
            </a:pPr>
            <a:r>
              <a:rPr lang="en-US" sz="1600" kern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Nuclear Data sheets for A=83					Wu</a:t>
            </a:r>
          </a:p>
          <a:p>
            <a:pPr lvl="0" defTabSz="457200">
              <a:defRPr/>
            </a:pPr>
            <a:r>
              <a:rPr lang="en-US" sz="1600" kern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Nuclear Data sheets for 99Tc					Tuli, Reed, Balraj Singh</a:t>
            </a:r>
          </a:p>
          <a:p>
            <a:pPr defTabSz="457200">
              <a:defRPr/>
            </a:pPr>
            <a:r>
              <a:rPr lang="en-US" sz="1600" kern="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Nuclear Data sheets for A=130					Balraj Singh</a:t>
            </a:r>
          </a:p>
          <a:p>
            <a:pPr lvl="0" defTabSz="457200">
              <a:defRPr/>
            </a:pPr>
            <a:r>
              <a:rPr lang="en-US" sz="1600" kern="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Nuclear Data sheets for A=164					Balraj Singh</a:t>
            </a:r>
          </a:p>
          <a:p>
            <a:pPr lvl="0" defTabSz="457200"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Nuclear Data sheets for A=103					</a:t>
            </a:r>
            <a:r>
              <a:rPr lang="en-US" sz="16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DeFrenne</a:t>
            </a:r>
            <a:r>
              <a:rPr lang="en-US" sz="16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, Jacobs</a:t>
            </a:r>
          </a:p>
          <a:p>
            <a:pPr lvl="0" defTabSz="457200">
              <a:defRPr/>
            </a:pPr>
            <a:r>
              <a:rPr lang="en-US" sz="1600" kern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Nuclear Data sheets for A=144					Sonzogni</a:t>
            </a:r>
          </a:p>
          <a:p>
            <a:pPr defTabSz="457200">
              <a:defRPr/>
            </a:pPr>
            <a:r>
              <a:rPr lang="en-US" sz="1600" kern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Nuclear Data sheets for A=215, 219,223,227,231		Browne</a:t>
            </a:r>
          </a:p>
          <a:p>
            <a:pPr lvl="0" defTabSz="457200">
              <a:defRPr/>
            </a:pPr>
            <a:r>
              <a:rPr lang="en-US" sz="1600" kern="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Nuclear Data sheets for A=86					Balraj Singh</a:t>
            </a:r>
          </a:p>
          <a:p>
            <a:pPr defTabSz="457200">
              <a:defRPr/>
            </a:pPr>
            <a:r>
              <a:rPr lang="en-US" sz="1600" kern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Nuclear Data sheets for A=250,254,258,262,266		</a:t>
            </a:r>
            <a:r>
              <a:rPr lang="en-US" sz="1600" kern="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Akovali</a:t>
            </a:r>
            <a:endParaRPr lang="en-US" sz="1600" kern="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Helvetica"/>
            </a:endParaRPr>
          </a:p>
          <a:p>
            <a:pPr lvl="0" defTabSz="457200"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Nuclear Data sheets for A=128					</a:t>
            </a:r>
            <a:r>
              <a:rPr lang="en-US" sz="16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Kanbe</a:t>
            </a:r>
            <a:r>
              <a:rPr lang="en-US" sz="16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, Kitao</a:t>
            </a:r>
          </a:p>
          <a:p>
            <a:pPr lvl="0" defTabSz="457200">
              <a:defRPr/>
            </a:pPr>
            <a:r>
              <a:rPr lang="en-US" sz="1600" kern="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Nuclear Data sheets for 199Pb					Balraj Singh, Reed</a:t>
            </a:r>
          </a:p>
          <a:p>
            <a:pPr lvl="0" defTabSz="457200">
              <a:defRPr/>
            </a:pPr>
            <a:r>
              <a:rPr lang="en-US" kern="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Nuclear Data sheets for A=41					Cameron, Balraj Singh</a:t>
            </a:r>
          </a:p>
          <a:p>
            <a:pPr lvl="0" defTabSz="457200">
              <a:defRPr/>
            </a:pPr>
            <a:r>
              <a:rPr lang="en-US" kern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Nuclear Data sheets for A=143				Tuli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85463" y="1058091"/>
            <a:ext cx="3540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US: 15 A-chains, 1 nuclide</a:t>
            </a:r>
          </a:p>
          <a:p>
            <a:r>
              <a:rPr lang="en-US" dirty="0" smtClean="0"/>
              <a:t>Canada: 6 A-chains, 3 nuclides</a:t>
            </a:r>
          </a:p>
          <a:p>
            <a:r>
              <a:rPr lang="en-US" dirty="0" smtClean="0"/>
              <a:t>International: 5 A-chains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785463" y="2264280"/>
            <a:ext cx="4245428" cy="258532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2000 US</a:t>
            </a:r>
            <a:r>
              <a:rPr lang="en-US" dirty="0"/>
              <a:t>: 7+(267-293) A-chains, 2 </a:t>
            </a:r>
            <a:r>
              <a:rPr lang="en-US" dirty="0" smtClean="0"/>
              <a:t>nuclides</a:t>
            </a:r>
          </a:p>
          <a:p>
            <a:r>
              <a:rPr lang="en-US" dirty="0" smtClean="0"/>
              <a:t>2001 US</a:t>
            </a:r>
            <a:r>
              <a:rPr lang="en-US" dirty="0"/>
              <a:t>: 15 A-chains, 1 nuclide</a:t>
            </a:r>
          </a:p>
          <a:p>
            <a:r>
              <a:rPr lang="en-US" dirty="0" smtClean="0"/>
              <a:t> US Average seems around 15/year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2000 Canada: 1 A-chains </a:t>
            </a:r>
          </a:p>
          <a:p>
            <a:r>
              <a:rPr lang="en-US" dirty="0" smtClean="0"/>
              <a:t>2001 Canada 6 </a:t>
            </a:r>
            <a:r>
              <a:rPr lang="en-US" dirty="0"/>
              <a:t>A-chains, 3 </a:t>
            </a:r>
            <a:r>
              <a:rPr lang="en-US" dirty="0" smtClean="0"/>
              <a:t>nuclides </a:t>
            </a:r>
          </a:p>
          <a:p>
            <a:r>
              <a:rPr lang="en-US" dirty="0" smtClean="0"/>
              <a:t>Canada Average is around 4/year</a:t>
            </a:r>
          </a:p>
          <a:p>
            <a:endParaRPr lang="en-US" dirty="0"/>
          </a:p>
          <a:p>
            <a:r>
              <a:rPr lang="en-US" dirty="0" smtClean="0"/>
              <a:t>International Average is 6/year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8029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6D5CD-56B5-41DA-93DF-9C9B7D8B9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FY20-FY21 Nuclear Data Sheets published articles (fruits of heavy labor)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6854129-D3A8-45F4-9C39-D08B7EA0E99F}"/>
              </a:ext>
            </a:extLst>
          </p:cNvPr>
          <p:cNvSpPr txBox="1"/>
          <p:nvPr/>
        </p:nvSpPr>
        <p:spPr>
          <a:xfrm>
            <a:off x="291774" y="588578"/>
            <a:ext cx="10136108" cy="587853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none" rtlCol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FY2020</a:t>
            </a:r>
          </a:p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Nuclear Data sheets for A=105			S.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Lalkovski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, J.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Timar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, Z.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Elekes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Helvetica"/>
            </a:endParaRPr>
          </a:p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Nuclear Data sheets for A=98				Jun Chen, Balraj Singh</a:t>
            </a:r>
          </a:p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Nuclear Data Sheets for A=90			S.K.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Basu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, E.A. McCutchan</a:t>
            </a:r>
          </a:p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Nuclear Data sheets for A=205			F.G.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Kondev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Helvetica"/>
            </a:endParaRPr>
          </a:p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Nuclear Data sheets for A=212 			K. Auranen, E.A. McCutchan</a:t>
            </a:r>
          </a:p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Helvetica"/>
            </a:endParaRPr>
          </a:p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FY2021</a:t>
            </a:r>
          </a:p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Nuclear Data Sheets for A=190			Balraj Singh, Jun Chen</a:t>
            </a:r>
          </a:p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Nuclear Data Sheets for A=153			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Ninel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 Nica</a:t>
            </a:r>
          </a:p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Nuclear Data Sheets for A=233			Balraj Singh, J.K. Tuli, E. Browne	</a:t>
            </a:r>
          </a:p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Nuclear Data Sheets for A=23			M.S.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Basunia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,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Anagha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 Chakraborty</a:t>
            </a:r>
          </a:p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Nuclear Data Sheets for A=100			Balraj Singh</a:t>
            </a:r>
          </a:p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Nuclear Data Sheets for A=252			A.M.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Mattera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, S. Zhu, A.B. Hayes, E.A. McCutchan</a:t>
            </a:r>
          </a:p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Nuclear Data Sheets for A=123			Jun Chen</a:t>
            </a:r>
          </a:p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Nuclear Data Sheets for A=214			S. Zhu, E.A. McCutchan</a:t>
            </a:r>
          </a:p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Nuclear Data Sheets for A=219			Balraj Singh, Gopal Mukherjee,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S.K.Basu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,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Srijit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 Bhattacharya,</a:t>
            </a:r>
          </a:p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 									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Sude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Bhattachary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,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A.Chakraborti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,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A.K.De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,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R.Gowrishankar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,</a:t>
            </a:r>
          </a:p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 									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A.K.Jain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, Sushil Kumar,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Sukhjeet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 Singh</a:t>
            </a:r>
          </a:p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Helvetica"/>
            </a:endParaRPr>
          </a:p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elvetica"/>
              <a:cs typeface="Helvetica"/>
              <a:sym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85463" y="1058091"/>
            <a:ext cx="3540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US: 4 A-chains</a:t>
            </a:r>
          </a:p>
          <a:p>
            <a:r>
              <a:rPr lang="en-US" dirty="0" smtClean="0"/>
              <a:t>International: 1 A-chains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34102" y="2926083"/>
            <a:ext cx="3540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US: 5 A-chains</a:t>
            </a:r>
          </a:p>
          <a:p>
            <a:r>
              <a:rPr lang="en-US" dirty="0" smtClean="0"/>
              <a:t>Canada: 3 A-chains</a:t>
            </a:r>
          </a:p>
          <a:p>
            <a:r>
              <a:rPr lang="en-US" dirty="0" smtClean="0"/>
              <a:t>International: 1 A-chains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2182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productivity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6518" y="1721891"/>
            <a:ext cx="4245428" cy="258532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2000 US</a:t>
            </a:r>
            <a:r>
              <a:rPr lang="en-US" dirty="0"/>
              <a:t>: 7+(267-293) A-chains, 2 </a:t>
            </a:r>
            <a:r>
              <a:rPr lang="en-US" dirty="0" smtClean="0"/>
              <a:t>nuclides</a:t>
            </a:r>
          </a:p>
          <a:p>
            <a:r>
              <a:rPr lang="en-US" dirty="0" smtClean="0"/>
              <a:t>2001 US</a:t>
            </a:r>
            <a:r>
              <a:rPr lang="en-US" dirty="0"/>
              <a:t>: 15 A-chains, 1 nuclide</a:t>
            </a:r>
          </a:p>
          <a:p>
            <a:r>
              <a:rPr lang="en-US" dirty="0" smtClean="0"/>
              <a:t> US Average seems around 15/year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2000 Canada: 1 A-chains </a:t>
            </a:r>
          </a:p>
          <a:p>
            <a:r>
              <a:rPr lang="en-US" dirty="0" smtClean="0"/>
              <a:t>2001 Canada 6 </a:t>
            </a:r>
            <a:r>
              <a:rPr lang="en-US" dirty="0"/>
              <a:t>A-chains, 3 </a:t>
            </a:r>
            <a:r>
              <a:rPr lang="en-US" dirty="0" smtClean="0"/>
              <a:t>nuclides </a:t>
            </a:r>
          </a:p>
          <a:p>
            <a:r>
              <a:rPr lang="en-US" dirty="0" smtClean="0"/>
              <a:t>Canada Average is around 4/year</a:t>
            </a:r>
          </a:p>
          <a:p>
            <a:endParaRPr lang="en-US" dirty="0"/>
          </a:p>
          <a:p>
            <a:r>
              <a:rPr lang="en-US" dirty="0" smtClean="0"/>
              <a:t>International Average is 6/year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73832" y="1721891"/>
            <a:ext cx="4245428" cy="258532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2020 US</a:t>
            </a:r>
            <a:r>
              <a:rPr lang="en-US" dirty="0"/>
              <a:t>: 4</a:t>
            </a:r>
            <a:r>
              <a:rPr lang="en-US" dirty="0" smtClean="0"/>
              <a:t> A-chains</a:t>
            </a:r>
          </a:p>
          <a:p>
            <a:r>
              <a:rPr lang="en-US" dirty="0" smtClean="0"/>
              <a:t>2021 US</a:t>
            </a:r>
            <a:r>
              <a:rPr lang="en-US" dirty="0"/>
              <a:t>: </a:t>
            </a:r>
            <a:r>
              <a:rPr lang="en-US" dirty="0" smtClean="0"/>
              <a:t>5 A-chains</a:t>
            </a:r>
            <a:endParaRPr lang="en-US" dirty="0"/>
          </a:p>
          <a:p>
            <a:r>
              <a:rPr lang="en-US" dirty="0" smtClean="0"/>
              <a:t> US Average seems around 5/year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2021 Canada 3 A-chains </a:t>
            </a:r>
          </a:p>
          <a:p>
            <a:r>
              <a:rPr lang="en-US" dirty="0" smtClean="0"/>
              <a:t>Canada Average is around 2/year</a:t>
            </a:r>
          </a:p>
          <a:p>
            <a:endParaRPr lang="en-US" dirty="0"/>
          </a:p>
          <a:p>
            <a:r>
              <a:rPr lang="en-US" dirty="0" smtClean="0"/>
              <a:t>International Average is ~1 /year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62594" y="4924697"/>
            <a:ext cx="657061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US Productivity is down by a factor of 3 since 2000/1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5347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3456" y="934659"/>
            <a:ext cx="6172200" cy="5811838"/>
          </a:xfrm>
        </p:spPr>
        <p:txBody>
          <a:bodyPr>
            <a:normAutofit/>
          </a:bodyPr>
          <a:lstStyle/>
          <a:p>
            <a:r>
              <a:rPr lang="en-US" dirty="0"/>
              <a:t>US/BNL: Bhat, Burrows, </a:t>
            </a:r>
            <a:r>
              <a:rPr lang="en-US" dirty="0" smtClean="0"/>
              <a:t>Sonzogni</a:t>
            </a:r>
            <a:r>
              <a:rPr lang="en-US" dirty="0"/>
              <a:t>, Tuli</a:t>
            </a:r>
          </a:p>
          <a:p>
            <a:r>
              <a:rPr lang="en-US" dirty="0"/>
              <a:t>US/NDP: </a:t>
            </a:r>
            <a:r>
              <a:rPr lang="en-US" dirty="0" err="1"/>
              <a:t>Akovali</a:t>
            </a:r>
            <a:r>
              <a:rPr lang="en-US" dirty="0"/>
              <a:t>, (Martin)</a:t>
            </a:r>
          </a:p>
          <a:p>
            <a:r>
              <a:rPr lang="en-US" dirty="0"/>
              <a:t>US/</a:t>
            </a:r>
            <a:r>
              <a:rPr lang="en-US" dirty="0" err="1"/>
              <a:t>Isotopes:Basunia</a:t>
            </a:r>
            <a:r>
              <a:rPr lang="en-US" dirty="0"/>
              <a:t>, </a:t>
            </a:r>
            <a:r>
              <a:rPr lang="en-US" dirty="0" err="1"/>
              <a:t>Baglin</a:t>
            </a:r>
            <a:r>
              <a:rPr lang="en-US" dirty="0"/>
              <a:t>, Browne, </a:t>
            </a:r>
            <a:r>
              <a:rPr lang="en-US" dirty="0" smtClean="0"/>
              <a:t>Firestone, Wu (joint w/China)</a:t>
            </a:r>
            <a:endParaRPr lang="en-US" dirty="0"/>
          </a:p>
          <a:p>
            <a:r>
              <a:rPr lang="en-US" dirty="0" smtClean="0"/>
              <a:t>US/INEL</a:t>
            </a:r>
            <a:r>
              <a:rPr lang="en-US" dirty="0"/>
              <a:t>: Helmer, Reich</a:t>
            </a:r>
          </a:p>
          <a:p>
            <a:r>
              <a:rPr lang="en-US" dirty="0"/>
              <a:t>US/TUNL: Kelley, Tilley, (Weller)</a:t>
            </a:r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ANL: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Kondev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McMaster: J. Cameron, Balraj Singh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84475F6-95A9-4AA3-8099-B429FEA7AF37}"/>
              </a:ext>
            </a:extLst>
          </p:cNvPr>
          <p:cNvGrpSpPr/>
          <p:nvPr/>
        </p:nvGrpSpPr>
        <p:grpSpPr>
          <a:xfrm>
            <a:off x="408882" y="409925"/>
            <a:ext cx="4785693" cy="6038169"/>
            <a:chOff x="408882" y="409925"/>
            <a:chExt cx="4785693" cy="6038169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273414A-7DF7-4CAC-B8E8-4A82D8014C1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08882" y="409925"/>
              <a:ext cx="4785693" cy="6038169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527CC10-6A05-4456-A5DC-CA495C58E613}"/>
                </a:ext>
              </a:extLst>
            </p:cNvPr>
            <p:cNvSpPr/>
            <p:nvPr/>
          </p:nvSpPr>
          <p:spPr>
            <a:xfrm>
              <a:off x="466344" y="1321230"/>
              <a:ext cx="4715173" cy="575189"/>
            </a:xfrm>
            <a:prstGeom prst="rect">
              <a:avLst/>
            </a:prstGeom>
            <a:noFill/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73B724A-DE87-4FFC-B01D-25083074F111}"/>
                </a:ext>
              </a:extLst>
            </p:cNvPr>
            <p:cNvSpPr/>
            <p:nvPr/>
          </p:nvSpPr>
          <p:spPr>
            <a:xfrm>
              <a:off x="466344" y="1896419"/>
              <a:ext cx="4715173" cy="727542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89F4F69-98EA-4ACB-9C23-5DA21F88CFF6}"/>
                </a:ext>
              </a:extLst>
            </p:cNvPr>
            <p:cNvSpPr/>
            <p:nvPr/>
          </p:nvSpPr>
          <p:spPr>
            <a:xfrm>
              <a:off x="442190" y="2613257"/>
              <a:ext cx="4715173" cy="289107"/>
            </a:xfrm>
            <a:prstGeom prst="rect">
              <a:avLst/>
            </a:prstGeom>
            <a:solidFill>
              <a:schemeClr val="accent4">
                <a:lumMod val="40000"/>
                <a:lumOff val="60000"/>
                <a:alpha val="0"/>
              </a:schemeClr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8EFF8EE-EB0E-4C92-A0B1-EC48F3D58B55}"/>
                </a:ext>
              </a:extLst>
            </p:cNvPr>
            <p:cNvSpPr/>
            <p:nvPr/>
          </p:nvSpPr>
          <p:spPr>
            <a:xfrm>
              <a:off x="451274" y="2908421"/>
              <a:ext cx="4715173" cy="289108"/>
            </a:xfrm>
            <a:prstGeom prst="rect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9E07ACF-429D-4C3A-B64A-F766A1956D14}"/>
                </a:ext>
              </a:extLst>
            </p:cNvPr>
            <p:cNvSpPr/>
            <p:nvPr/>
          </p:nvSpPr>
          <p:spPr>
            <a:xfrm>
              <a:off x="408882" y="5816798"/>
              <a:ext cx="4772636" cy="457200"/>
            </a:xfrm>
            <a:prstGeom prst="rect">
              <a:avLst/>
            </a:prstGeom>
            <a:noFill/>
            <a:ln w="444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4FBB546-82E5-4ED7-A867-1A7D100B2B93}"/>
                </a:ext>
              </a:extLst>
            </p:cNvPr>
            <p:cNvSpPr/>
            <p:nvPr/>
          </p:nvSpPr>
          <p:spPr>
            <a:xfrm>
              <a:off x="431903" y="749710"/>
              <a:ext cx="4729621" cy="583632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5F73B33A-1BFB-4FAE-8C28-7D67E3DFCAB3}"/>
              </a:ext>
            </a:extLst>
          </p:cNvPr>
          <p:cNvSpPr txBox="1"/>
          <p:nvPr/>
        </p:nvSpPr>
        <p:spPr>
          <a:xfrm flipH="1">
            <a:off x="1587439" y="6339979"/>
            <a:ext cx="4903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  FTE=6.6 FTE (+0.8 McMaster)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553456" y="186159"/>
            <a:ext cx="6024239" cy="71131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dirty="0" smtClean="0"/>
              <a:t>NDS 2000-01 NDS contributors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8022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ENSDF/NDS </a:t>
            </a:r>
            <a:r>
              <a:rPr lang="en-US" dirty="0"/>
              <a:t>2020 or </a:t>
            </a:r>
            <a:r>
              <a:rPr lang="en-US" dirty="0" smtClean="0"/>
              <a:t>2021 ENSDF/NDS contributors (FTE from FY2021 report)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1748554"/>
            <a:ext cx="5980611" cy="4351338"/>
          </a:xfrm>
        </p:spPr>
        <p:txBody>
          <a:bodyPr/>
          <a:lstStyle/>
          <a:p>
            <a:r>
              <a:rPr lang="en-US" sz="2400" dirty="0"/>
              <a:t>NNDC: </a:t>
            </a:r>
            <a:r>
              <a:rPr lang="en-US" sz="2400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Auranen, </a:t>
            </a:r>
            <a:r>
              <a:rPr lang="en-US" sz="2400" dirty="0" smtClean="0"/>
              <a:t>Hayes</a:t>
            </a:r>
            <a:r>
              <a:rPr lang="en-US" sz="2400" dirty="0"/>
              <a:t>, </a:t>
            </a:r>
            <a:r>
              <a:rPr lang="en-US" sz="2400" dirty="0" err="1"/>
              <a:t>Mattera</a:t>
            </a:r>
            <a:r>
              <a:rPr lang="en-US" sz="2400" dirty="0"/>
              <a:t>, </a:t>
            </a:r>
            <a:r>
              <a:rPr lang="en-US" sz="24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McMcCutchan</a:t>
            </a:r>
            <a:r>
              <a:rPr lang="en-US" sz="24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, </a:t>
            </a:r>
            <a:r>
              <a:rPr lang="en-US" sz="2400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Zhu (1.32+0.53(Balraj))</a:t>
            </a:r>
            <a:endParaRPr lang="en-US" sz="2400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Helvetica"/>
            </a:endParaRPr>
          </a:p>
          <a:p>
            <a:r>
              <a:rPr lang="en-US" sz="24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ORNL: </a:t>
            </a:r>
            <a:r>
              <a:rPr lang="en-US" sz="2400" kern="0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Nesaraja</a:t>
            </a:r>
            <a:r>
              <a:rPr lang="en-US" sz="2400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, (1+0.15 (Martin))</a:t>
            </a:r>
            <a:endParaRPr lang="en-US" sz="2400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Helvetica"/>
            </a:endParaRPr>
          </a:p>
          <a:p>
            <a:r>
              <a:rPr lang="en-US" sz="24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LBNL: </a:t>
            </a:r>
            <a:r>
              <a:rPr lang="en-US" sz="2400" kern="0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Basunia</a:t>
            </a:r>
            <a:r>
              <a:rPr lang="en-US" sz="2400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 (0.85+0.625 (</a:t>
            </a:r>
            <a:r>
              <a:rPr lang="en-US" sz="2400" kern="0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Tuli</a:t>
            </a:r>
            <a:r>
              <a:rPr lang="en-US" sz="2400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, Brown, ?)</a:t>
            </a:r>
            <a:endParaRPr lang="en-US" sz="2400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Helvetica"/>
            </a:endParaRPr>
          </a:p>
          <a:p>
            <a:r>
              <a:rPr lang="en-US" sz="24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TUNL: Kelley</a:t>
            </a:r>
            <a:r>
              <a:rPr lang="en-US" sz="2400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, (0.6+0.35(</a:t>
            </a:r>
            <a:r>
              <a:rPr lang="en-US" sz="2400" kern="0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Sheu,Purcell</a:t>
            </a:r>
            <a:r>
              <a:rPr lang="en-US" sz="2400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))</a:t>
            </a:r>
            <a:endParaRPr lang="en-US" sz="2400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Helvetica"/>
            </a:endParaRPr>
          </a:p>
          <a:p>
            <a:r>
              <a:rPr lang="en-US" sz="24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ANL: </a:t>
            </a:r>
            <a:r>
              <a:rPr lang="en-US" sz="2400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Kondev (0.4 FTE)</a:t>
            </a:r>
            <a:endParaRPr lang="en-US" sz="2400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Helvetica"/>
            </a:endParaRPr>
          </a:p>
          <a:p>
            <a:r>
              <a:rPr lang="en-US" sz="24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MSU: Jun </a:t>
            </a:r>
            <a:r>
              <a:rPr lang="en-US" sz="2400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Chen (0.65 FTE)</a:t>
            </a:r>
            <a:endParaRPr lang="en-US" sz="2400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Helvetica"/>
            </a:endParaRPr>
          </a:p>
          <a:p>
            <a:r>
              <a:rPr lang="en-US" sz="24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Texas A&amp;M: </a:t>
            </a:r>
            <a:r>
              <a:rPr lang="en-US" sz="2400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Nica (1 FTE)</a:t>
            </a:r>
            <a:endParaRPr lang="en-US" sz="2400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Helvetica"/>
            </a:endParaRP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202AAE-1A45-4FE8-BBD3-001352C63821}"/>
              </a:ext>
            </a:extLst>
          </p:cNvPr>
          <p:cNvSpPr txBox="1"/>
          <p:nvPr/>
        </p:nvSpPr>
        <p:spPr>
          <a:xfrm>
            <a:off x="7356266" y="1880589"/>
            <a:ext cx="49489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USNDP Retired </a:t>
            </a:r>
            <a:r>
              <a:rPr lang="en-US" sz="2800" dirty="0"/>
              <a:t>contributors: Browne, Tuli, Balraj </a:t>
            </a:r>
            <a:r>
              <a:rPr lang="en-US" sz="2800" dirty="0" smtClean="0"/>
              <a:t>Singh, Purcell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489166" y="5551714"/>
            <a:ext cx="4606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Total FTE=7.5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2913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9800" y="80950"/>
            <a:ext cx="4818017" cy="1325563"/>
          </a:xfrm>
        </p:spPr>
        <p:txBody>
          <a:bodyPr/>
          <a:lstStyle/>
          <a:p>
            <a:r>
              <a:rPr lang="en-US" dirty="0"/>
              <a:t>Commitments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882" y="138794"/>
            <a:ext cx="4785693" cy="60381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0003" y="1363526"/>
            <a:ext cx="6308597" cy="394287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384A547-7CF4-4B80-BF1D-79E7B1FBC9C4}"/>
              </a:ext>
            </a:extLst>
          </p:cNvPr>
          <p:cNvSpPr/>
          <p:nvPr/>
        </p:nvSpPr>
        <p:spPr>
          <a:xfrm>
            <a:off x="466344" y="1050099"/>
            <a:ext cx="4715173" cy="575189"/>
          </a:xfrm>
          <a:prstGeom prst="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31D12F5-4B6B-49EC-8C7A-F3118EA74195}"/>
              </a:ext>
            </a:extLst>
          </p:cNvPr>
          <p:cNvSpPr/>
          <p:nvPr/>
        </p:nvSpPr>
        <p:spPr>
          <a:xfrm>
            <a:off x="466344" y="1625288"/>
            <a:ext cx="4715173" cy="72754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7ED51D7-6447-4338-A0C6-6CDF595EFCF8}"/>
              </a:ext>
            </a:extLst>
          </p:cNvPr>
          <p:cNvSpPr/>
          <p:nvPr/>
        </p:nvSpPr>
        <p:spPr>
          <a:xfrm>
            <a:off x="442190" y="2342126"/>
            <a:ext cx="4715173" cy="289107"/>
          </a:xfrm>
          <a:prstGeom prst="rect">
            <a:avLst/>
          </a:prstGeom>
          <a:solidFill>
            <a:schemeClr val="accent4">
              <a:lumMod val="40000"/>
              <a:lumOff val="60000"/>
              <a:alpha val="51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F026E97-A31A-4F3D-ACB3-7E09F8AAC525}"/>
              </a:ext>
            </a:extLst>
          </p:cNvPr>
          <p:cNvSpPr/>
          <p:nvPr/>
        </p:nvSpPr>
        <p:spPr>
          <a:xfrm>
            <a:off x="451274" y="2637290"/>
            <a:ext cx="4715173" cy="28910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6F56BED-D829-42AB-9FB1-F9266531DA35}"/>
              </a:ext>
            </a:extLst>
          </p:cNvPr>
          <p:cNvSpPr/>
          <p:nvPr/>
        </p:nvSpPr>
        <p:spPr>
          <a:xfrm>
            <a:off x="408882" y="5545667"/>
            <a:ext cx="4772636" cy="45720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CC82FB4-E894-44AC-BB61-3E88E3DCFF75}"/>
              </a:ext>
            </a:extLst>
          </p:cNvPr>
          <p:cNvSpPr/>
          <p:nvPr/>
        </p:nvSpPr>
        <p:spPr>
          <a:xfrm>
            <a:off x="431903" y="478579"/>
            <a:ext cx="4729621" cy="58363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730D9A5-665D-4A01-BC4A-CDB135BC65EF}"/>
              </a:ext>
            </a:extLst>
          </p:cNvPr>
          <p:cNvCxnSpPr>
            <a:cxnSpLocks/>
          </p:cNvCxnSpPr>
          <p:nvPr/>
        </p:nvCxnSpPr>
        <p:spPr>
          <a:xfrm>
            <a:off x="4844954" y="678791"/>
            <a:ext cx="586413" cy="1087935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2119696-9109-4737-83AD-F9107F4D084E}"/>
              </a:ext>
            </a:extLst>
          </p:cNvPr>
          <p:cNvCxnSpPr>
            <a:cxnSpLocks/>
          </p:cNvCxnSpPr>
          <p:nvPr/>
        </p:nvCxnSpPr>
        <p:spPr>
          <a:xfrm>
            <a:off x="4881033" y="1376146"/>
            <a:ext cx="618067" cy="843138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FDF6B19-1849-4A9F-A062-262DC64DA807}"/>
              </a:ext>
            </a:extLst>
          </p:cNvPr>
          <p:cNvCxnSpPr>
            <a:cxnSpLocks/>
          </p:cNvCxnSpPr>
          <p:nvPr/>
        </p:nvCxnSpPr>
        <p:spPr>
          <a:xfrm>
            <a:off x="4881033" y="1951889"/>
            <a:ext cx="618067" cy="534790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55931DA-261E-4DBB-A090-066EB108E4EA}"/>
              </a:ext>
            </a:extLst>
          </p:cNvPr>
          <p:cNvCxnSpPr>
            <a:cxnSpLocks/>
          </p:cNvCxnSpPr>
          <p:nvPr/>
        </p:nvCxnSpPr>
        <p:spPr>
          <a:xfrm flipV="1">
            <a:off x="5033433" y="2656832"/>
            <a:ext cx="529024" cy="91232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0343747-6E6F-4439-88BE-F21DEBAF2AFA}"/>
              </a:ext>
            </a:extLst>
          </p:cNvPr>
          <p:cNvCxnSpPr>
            <a:cxnSpLocks/>
          </p:cNvCxnSpPr>
          <p:nvPr/>
        </p:nvCxnSpPr>
        <p:spPr>
          <a:xfrm flipV="1">
            <a:off x="4969161" y="4402183"/>
            <a:ext cx="462206" cy="1266122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097B4F9C-DF7D-4E4D-9A88-49F6EB68770A}"/>
              </a:ext>
            </a:extLst>
          </p:cNvPr>
          <p:cNvSpPr/>
          <p:nvPr/>
        </p:nvSpPr>
        <p:spPr>
          <a:xfrm>
            <a:off x="5431367" y="2742748"/>
            <a:ext cx="4887531" cy="569822"/>
          </a:xfrm>
          <a:prstGeom prst="rect">
            <a:avLst/>
          </a:prstGeom>
          <a:noFill/>
          <a:ln w="476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31903" y="2926398"/>
            <a:ext cx="4725460" cy="455994"/>
          </a:xfrm>
          <a:prstGeom prst="rect">
            <a:avLst/>
          </a:prstGeom>
          <a:solidFill>
            <a:schemeClr val="accent1"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55207" y="4223849"/>
            <a:ext cx="4725460" cy="289894"/>
          </a:xfrm>
          <a:prstGeom prst="rect">
            <a:avLst/>
          </a:prstGeom>
          <a:solidFill>
            <a:schemeClr val="accent1"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46130" y="4807247"/>
            <a:ext cx="4725460" cy="455994"/>
          </a:xfrm>
          <a:prstGeom prst="rect">
            <a:avLst/>
          </a:prstGeom>
          <a:solidFill>
            <a:schemeClr val="accent1"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55207" y="5263240"/>
            <a:ext cx="4725460" cy="252977"/>
          </a:xfrm>
          <a:prstGeom prst="rect">
            <a:avLst/>
          </a:prstGeom>
          <a:solidFill>
            <a:schemeClr val="accent1"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431367" y="3948056"/>
            <a:ext cx="3067174" cy="192742"/>
          </a:xfrm>
          <a:prstGeom prst="rect">
            <a:avLst/>
          </a:prstGeom>
          <a:solidFill>
            <a:srgbClr val="92D05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443914" y="4487739"/>
            <a:ext cx="3067174" cy="675932"/>
          </a:xfrm>
          <a:prstGeom prst="rect">
            <a:avLst/>
          </a:prstGeom>
          <a:solidFill>
            <a:srgbClr val="92D05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590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10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5308"/>
            <a:ext cx="10515600" cy="1325563"/>
          </a:xfrm>
        </p:spPr>
        <p:txBody>
          <a:bodyPr/>
          <a:lstStyle/>
          <a:p>
            <a:r>
              <a:rPr lang="en-US" dirty="0" smtClean="0"/>
              <a:t>Comparing US (&amp;Canada) personnel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03110"/>
            <a:ext cx="5181600" cy="4823369"/>
          </a:xfrm>
        </p:spPr>
        <p:txBody>
          <a:bodyPr>
            <a:normAutofit fontScale="25000" lnSpcReduction="20000"/>
          </a:bodyPr>
          <a:lstStyle/>
          <a:p>
            <a:r>
              <a:rPr lang="en-US" sz="7200" dirty="0"/>
              <a:t>US/BNL: </a:t>
            </a:r>
            <a:r>
              <a:rPr lang="en-US" sz="7200" dirty="0" err="1" smtClean="0"/>
              <a:t>Tuli</a:t>
            </a:r>
            <a:r>
              <a:rPr lang="en-US" sz="7200" dirty="0" smtClean="0"/>
              <a:t>,</a:t>
            </a:r>
          </a:p>
          <a:p>
            <a:pPr marL="0" indent="0">
              <a:buNone/>
            </a:pPr>
            <a:r>
              <a:rPr lang="en-US" sz="7200" dirty="0"/>
              <a:t>	 </a:t>
            </a:r>
            <a:r>
              <a:rPr lang="en-US" sz="7200" dirty="0" smtClean="0"/>
              <a:t>  Burrows</a:t>
            </a:r>
          </a:p>
          <a:p>
            <a:pPr marL="0" indent="0">
              <a:buNone/>
            </a:pPr>
            <a:r>
              <a:rPr lang="en-US" sz="7200" dirty="0"/>
              <a:t>	</a:t>
            </a:r>
            <a:r>
              <a:rPr lang="en-US" sz="7200" dirty="0" smtClean="0"/>
              <a:t>   Sonzogni</a:t>
            </a:r>
          </a:p>
          <a:p>
            <a:pPr marL="0" indent="0">
              <a:buNone/>
            </a:pPr>
            <a:r>
              <a:rPr lang="en-US" sz="7200" dirty="0"/>
              <a:t>	</a:t>
            </a:r>
            <a:r>
              <a:rPr lang="en-US" sz="7200" dirty="0" smtClean="0"/>
              <a:t>   Bhat</a:t>
            </a:r>
            <a:endParaRPr lang="en-US" sz="7200" dirty="0"/>
          </a:p>
          <a:p>
            <a:r>
              <a:rPr lang="en-US" sz="7200" dirty="0"/>
              <a:t>US/NDP: </a:t>
            </a:r>
            <a:r>
              <a:rPr lang="en-US" sz="7200" dirty="0" err="1"/>
              <a:t>Akovali</a:t>
            </a:r>
            <a:r>
              <a:rPr lang="en-US" sz="7200" dirty="0"/>
              <a:t>, (Martin)</a:t>
            </a:r>
          </a:p>
          <a:p>
            <a:r>
              <a:rPr lang="en-US" sz="7200" dirty="0"/>
              <a:t>US/Isotopes</a:t>
            </a:r>
            <a:r>
              <a:rPr lang="en-US" sz="7200" dirty="0" smtClean="0"/>
              <a:t>: </a:t>
            </a:r>
            <a:r>
              <a:rPr lang="en-US" sz="7200" dirty="0" err="1" smtClean="0"/>
              <a:t>Basunia</a:t>
            </a:r>
            <a:r>
              <a:rPr lang="en-US" sz="7200" dirty="0"/>
              <a:t>, </a:t>
            </a:r>
            <a:endParaRPr lang="en-US" sz="7200" dirty="0" smtClean="0"/>
          </a:p>
          <a:p>
            <a:pPr marL="0" indent="0">
              <a:buNone/>
            </a:pPr>
            <a:r>
              <a:rPr lang="en-US" sz="7200" dirty="0"/>
              <a:t>	 </a:t>
            </a:r>
            <a:r>
              <a:rPr lang="en-US" sz="7200" dirty="0" err="1" smtClean="0"/>
              <a:t>Baglin</a:t>
            </a:r>
            <a:r>
              <a:rPr lang="en-US" sz="7200" dirty="0"/>
              <a:t>, </a:t>
            </a:r>
            <a:endParaRPr lang="en-US" sz="7200" dirty="0" smtClean="0"/>
          </a:p>
          <a:p>
            <a:pPr marL="0" indent="0">
              <a:buNone/>
            </a:pPr>
            <a:r>
              <a:rPr lang="en-US" sz="7200" dirty="0"/>
              <a:t>	</a:t>
            </a:r>
            <a:r>
              <a:rPr lang="en-US" sz="7200" dirty="0" smtClean="0"/>
              <a:t>  Browne</a:t>
            </a:r>
            <a:r>
              <a:rPr lang="en-US" sz="7200" dirty="0"/>
              <a:t>, </a:t>
            </a:r>
            <a:endParaRPr lang="en-US" sz="7200" dirty="0" smtClean="0"/>
          </a:p>
          <a:p>
            <a:pPr marL="0" indent="0">
              <a:buNone/>
            </a:pPr>
            <a:r>
              <a:rPr lang="en-US" sz="7200" dirty="0"/>
              <a:t>	</a:t>
            </a:r>
            <a:r>
              <a:rPr lang="en-US" sz="7200" dirty="0" smtClean="0"/>
              <a:t>  Firestone</a:t>
            </a:r>
            <a:r>
              <a:rPr lang="en-US" sz="7200" dirty="0"/>
              <a:t>, </a:t>
            </a:r>
            <a:endParaRPr lang="en-US" sz="7200" dirty="0" smtClean="0"/>
          </a:p>
          <a:p>
            <a:pPr marL="0" indent="0">
              <a:buNone/>
            </a:pPr>
            <a:r>
              <a:rPr lang="en-US" sz="7200" dirty="0"/>
              <a:t>	</a:t>
            </a:r>
            <a:r>
              <a:rPr lang="en-US" sz="7200" dirty="0" smtClean="0"/>
              <a:t>  Wu </a:t>
            </a:r>
            <a:r>
              <a:rPr lang="en-US" sz="7200" dirty="0"/>
              <a:t>(joint w/China)</a:t>
            </a:r>
          </a:p>
          <a:p>
            <a:r>
              <a:rPr lang="en-US" sz="7200" dirty="0"/>
              <a:t>US/INEL: Helmer, </a:t>
            </a:r>
          </a:p>
          <a:p>
            <a:pPr marL="0" indent="0">
              <a:buNone/>
            </a:pPr>
            <a:r>
              <a:rPr lang="en-US" sz="7200" dirty="0" smtClean="0"/>
              <a:t>	Reich</a:t>
            </a:r>
            <a:endParaRPr lang="en-US" sz="7200" dirty="0"/>
          </a:p>
          <a:p>
            <a:r>
              <a:rPr lang="en-US" sz="7200" dirty="0"/>
              <a:t>US/TUNL: Kelley, Tilley, (Weller)</a:t>
            </a:r>
          </a:p>
          <a:p>
            <a:r>
              <a:rPr lang="en-US" sz="7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ANL: </a:t>
            </a:r>
            <a:r>
              <a:rPr lang="en-US" sz="7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Kondev</a:t>
            </a:r>
            <a:endParaRPr lang="en-US" sz="7200" dirty="0"/>
          </a:p>
          <a:p>
            <a:r>
              <a:rPr lang="en-US" sz="7200" dirty="0"/>
              <a:t>McMaster: J. Cameron, Balraj Singh</a:t>
            </a:r>
          </a:p>
          <a:p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5601788" y="1299934"/>
            <a:ext cx="5181600" cy="4823369"/>
          </a:xfrm>
        </p:spPr>
        <p:txBody>
          <a:bodyPr>
            <a:normAutofit fontScale="25000" lnSpcReduction="20000"/>
          </a:bodyPr>
          <a:lstStyle/>
          <a:p>
            <a:r>
              <a:rPr lang="en-US" sz="7200" dirty="0"/>
              <a:t>US/BNL: </a:t>
            </a:r>
            <a:r>
              <a:rPr lang="en-US" sz="7200" dirty="0" err="1" smtClean="0"/>
              <a:t>McCutchan</a:t>
            </a:r>
            <a:r>
              <a:rPr lang="en-US" sz="7200" dirty="0" smtClean="0"/>
              <a:t>,</a:t>
            </a:r>
          </a:p>
          <a:p>
            <a:pPr marL="0" indent="0">
              <a:buNone/>
            </a:pPr>
            <a:r>
              <a:rPr lang="en-US" sz="7200" dirty="0"/>
              <a:t>	 </a:t>
            </a:r>
            <a:r>
              <a:rPr lang="en-US" sz="7200" dirty="0" smtClean="0"/>
              <a:t>  </a:t>
            </a:r>
            <a:r>
              <a:rPr lang="en-US" sz="7200" dirty="0" err="1" smtClean="0"/>
              <a:t>Mattera</a:t>
            </a:r>
            <a:r>
              <a:rPr lang="en-US" sz="7200" dirty="0" smtClean="0"/>
              <a:t>,</a:t>
            </a:r>
          </a:p>
          <a:p>
            <a:pPr marL="0" indent="0">
              <a:buNone/>
            </a:pPr>
            <a:r>
              <a:rPr lang="en-US" sz="7200" dirty="0"/>
              <a:t>	 </a:t>
            </a:r>
            <a:r>
              <a:rPr lang="en-US" sz="7200" dirty="0" smtClean="0"/>
              <a:t>  Hayes,</a:t>
            </a:r>
          </a:p>
          <a:p>
            <a:pPr marL="0" indent="0">
              <a:buNone/>
            </a:pPr>
            <a:r>
              <a:rPr lang="en-US" sz="7200" dirty="0"/>
              <a:t>	</a:t>
            </a:r>
            <a:r>
              <a:rPr lang="en-US" sz="7200" dirty="0" smtClean="0"/>
              <a:t>   Zhu,</a:t>
            </a:r>
          </a:p>
          <a:p>
            <a:pPr marL="0" indent="0">
              <a:buNone/>
            </a:pPr>
            <a:r>
              <a:rPr lang="en-US" sz="7200" dirty="0"/>
              <a:t>	</a:t>
            </a:r>
            <a:r>
              <a:rPr lang="en-US" sz="7200" dirty="0" smtClean="0"/>
              <a:t>   Balraj Singh (ret.)</a:t>
            </a:r>
            <a:endParaRPr lang="en-US" sz="7200" dirty="0"/>
          </a:p>
          <a:p>
            <a:r>
              <a:rPr lang="en-US" sz="7200" dirty="0"/>
              <a:t>US/NDP: </a:t>
            </a:r>
            <a:r>
              <a:rPr lang="en-US" sz="7200" dirty="0" err="1" smtClean="0"/>
              <a:t>Nesaraja</a:t>
            </a:r>
            <a:r>
              <a:rPr lang="en-US" sz="7200" dirty="0" smtClean="0"/>
              <a:t>, </a:t>
            </a:r>
            <a:r>
              <a:rPr lang="en-US" sz="7200" dirty="0"/>
              <a:t>(</a:t>
            </a:r>
            <a:r>
              <a:rPr lang="en-US" sz="7200" dirty="0" smtClean="0"/>
              <a:t>Martin ret.)</a:t>
            </a:r>
            <a:endParaRPr lang="en-US" sz="7200" dirty="0"/>
          </a:p>
          <a:p>
            <a:r>
              <a:rPr lang="en-US" sz="7200" dirty="0" smtClean="0"/>
              <a:t>BAND: </a:t>
            </a:r>
            <a:r>
              <a:rPr lang="en-US" sz="7200" dirty="0" err="1" smtClean="0"/>
              <a:t>Basunia</a:t>
            </a:r>
            <a:r>
              <a:rPr lang="en-US" sz="7200" dirty="0" smtClean="0"/>
              <a:t>,</a:t>
            </a:r>
          </a:p>
          <a:p>
            <a:pPr marL="0" indent="0">
              <a:buNone/>
            </a:pPr>
            <a:r>
              <a:rPr lang="en-US" sz="7200" dirty="0"/>
              <a:t> </a:t>
            </a:r>
            <a:r>
              <a:rPr lang="en-US" sz="7200" dirty="0" smtClean="0"/>
              <a:t>	  </a:t>
            </a:r>
            <a:r>
              <a:rPr lang="en-US" sz="7200" dirty="0" err="1" smtClean="0"/>
              <a:t>Tuli</a:t>
            </a:r>
            <a:r>
              <a:rPr lang="en-US" sz="7200" dirty="0" smtClean="0"/>
              <a:t> (ret.)</a:t>
            </a:r>
          </a:p>
          <a:p>
            <a:pPr marL="0" indent="0">
              <a:buNone/>
            </a:pPr>
            <a:r>
              <a:rPr lang="en-US" sz="7200" dirty="0"/>
              <a:t>	</a:t>
            </a:r>
            <a:r>
              <a:rPr lang="en-US" sz="7200" dirty="0" smtClean="0"/>
              <a:t> (</a:t>
            </a:r>
            <a:r>
              <a:rPr lang="en-US" sz="7200" dirty="0" err="1" smtClean="0"/>
              <a:t>Batchelder</a:t>
            </a:r>
            <a:r>
              <a:rPr lang="en-US" sz="7200" dirty="0" smtClean="0"/>
              <a:t>), </a:t>
            </a:r>
          </a:p>
          <a:p>
            <a:pPr marL="0" indent="0">
              <a:buNone/>
            </a:pPr>
            <a:r>
              <a:rPr lang="en-US" sz="7200" dirty="0"/>
              <a:t>	</a:t>
            </a:r>
            <a:r>
              <a:rPr lang="en-US" sz="7200" dirty="0" smtClean="0"/>
              <a:t>  (Hurst)</a:t>
            </a:r>
            <a:endParaRPr lang="en-US" sz="7200" dirty="0"/>
          </a:p>
          <a:p>
            <a:r>
              <a:rPr lang="en-US" sz="7200" dirty="0" smtClean="0"/>
              <a:t>Texas: Nica</a:t>
            </a:r>
          </a:p>
          <a:p>
            <a:r>
              <a:rPr lang="en-US" sz="7200" dirty="0" smtClean="0"/>
              <a:t>ANL</a:t>
            </a:r>
            <a:r>
              <a:rPr lang="en-US" sz="7200" dirty="0"/>
              <a:t>: </a:t>
            </a:r>
            <a:r>
              <a:rPr lang="en-US" sz="7200" dirty="0" smtClean="0"/>
              <a:t>Kondev</a:t>
            </a:r>
            <a:endParaRPr lang="en-US" sz="7200" dirty="0"/>
          </a:p>
          <a:p>
            <a:r>
              <a:rPr lang="en-US" sz="7200" dirty="0"/>
              <a:t>US/TUNL: Kelley, </a:t>
            </a:r>
            <a:r>
              <a:rPr lang="en-US" sz="7200" dirty="0" err="1" smtClean="0"/>
              <a:t>Sheu</a:t>
            </a:r>
            <a:endParaRPr lang="en-US" sz="7200" dirty="0" smtClean="0"/>
          </a:p>
          <a:p>
            <a:endParaRPr lang="en-US" sz="7200" dirty="0"/>
          </a:p>
          <a:p>
            <a:r>
              <a:rPr lang="en-US" sz="7200" dirty="0" smtClean="0"/>
              <a:t>MSU: Jun Chen</a:t>
            </a:r>
            <a:endParaRPr lang="en-US" sz="7200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4954" y="6088559"/>
            <a:ext cx="4606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Total FTE=7.4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5601788" y="6088558"/>
            <a:ext cx="4606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Total FTE=7.5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1449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wrap="square">
        <a:spAutoFit/>
      </a:bodyPr>
      <a:lstStyle>
        <a:defPPr algn="l">
          <a:defRPr sz="1600" dirty="0" smtClean="0"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484</Words>
  <Application>Microsoft Office PowerPoint</Application>
  <PresentationFormat>Widescreen</PresentationFormat>
  <Paragraphs>172</Paragraphs>
  <Slides>11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Helvetica</vt:lpstr>
      <vt:lpstr>Times New Roman</vt:lpstr>
      <vt:lpstr>Office Theme</vt:lpstr>
      <vt:lpstr>Default</vt:lpstr>
      <vt:lpstr>A brief comparison of  USNDP (&amp; Canada) effort circa 2001 vs 2021</vt:lpstr>
      <vt:lpstr>2000 Nuclear Data Sheets published articles</vt:lpstr>
      <vt:lpstr>2001 Nuclear Data Sheets published articles</vt:lpstr>
      <vt:lpstr>FY20-FY21 Nuclear Data Sheets published articles (fruits of heavy labor) </vt:lpstr>
      <vt:lpstr>Comparison of productivity</vt:lpstr>
      <vt:lpstr>NDS 2000-01 NDS contributors</vt:lpstr>
      <vt:lpstr>ENSDF/NDS 2020 or 2021 ENSDF/NDS contributors (FTE from FY2021 report)</vt:lpstr>
      <vt:lpstr>Commitments</vt:lpstr>
      <vt:lpstr>Comparing US (&amp;Canada) personnel</vt:lpstr>
      <vt:lpstr>It is difficult to explain the drop in US productivity since supported effort remains nearly flat</vt:lpstr>
      <vt:lpstr>ENSDF/NDS 2020 or 2021 ENSDF/NDS contributors</vt:lpstr>
    </vt:vector>
  </TitlesOfParts>
  <Company>Duke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brief comparison of USNDP effort 2001 vs 2021</dc:title>
  <dc:creator>Ned Kelley</dc:creator>
  <cp:lastModifiedBy>Ned Kelley</cp:lastModifiedBy>
  <cp:revision>26</cp:revision>
  <dcterms:created xsi:type="dcterms:W3CDTF">2022-04-03T18:49:25Z</dcterms:created>
  <dcterms:modified xsi:type="dcterms:W3CDTF">2022-04-04T19:02:56Z</dcterms:modified>
</cp:coreProperties>
</file>