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326" r:id="rId2"/>
    <p:sldId id="258" r:id="rId3"/>
    <p:sldId id="327" r:id="rId4"/>
    <p:sldId id="370" r:id="rId5"/>
    <p:sldId id="329" r:id="rId6"/>
    <p:sldId id="371" r:id="rId7"/>
    <p:sldId id="352" r:id="rId8"/>
    <p:sldId id="360" r:id="rId9"/>
    <p:sldId id="353" r:id="rId10"/>
    <p:sldId id="368" r:id="rId11"/>
    <p:sldId id="284" r:id="rId12"/>
  </p:sldIdLst>
  <p:sldSz cx="9144000" cy="5143500" type="screen16x9"/>
  <p:notesSz cx="6858000" cy="9144000"/>
  <p:embeddedFontLst>
    <p:embeddedFont>
      <p:font typeface="Josefin Sans" pitchFamily="2" charset="0"/>
      <p:regular r:id="rId14"/>
      <p:bold r:id="rId15"/>
    </p:embeddedFont>
    <p:embeddedFont>
      <p:font typeface="Josefin Sans Thin" pitchFamily="2" charset="0"/>
      <p:regular r:id="rId16"/>
      <p:italic r:id="rId17"/>
    </p:embeddedFont>
    <p:embeddedFont>
      <p:font typeface="Spartan" panose="020B0604020202020204" charset="0"/>
      <p:regular r:id="rId18"/>
      <p:bold r:id="rId19"/>
    </p:embeddedFont>
    <p:embeddedFont>
      <p:font typeface="Spartan Thin" panose="020B0604020202020204" charset="0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A6A836-A35D-4A5B-AFBB-56978415DE9C}">
  <a:tblStyle styleId="{DAA6A836-A35D-4A5B-AFBB-56978415DE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56" y="24"/>
      </p:cViewPr>
      <p:guideLst>
        <p:guide orient="horz" pos="75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633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24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7ed37392b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7ed37392b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62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7ed37392b_0_1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7ed37392b_0_1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01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7ed37392b_0_1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7ed37392b_0_1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06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7ed37392b_0_1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7ed37392b_0_1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8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b7ed37392b_0_9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b7ed37392b_0_9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27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2725" y="855625"/>
            <a:ext cx="3483900" cy="30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2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2100" y="3859725"/>
            <a:ext cx="26277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-10438" y="855624"/>
            <a:ext cx="466800" cy="641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E7A81-7003-4680-9D7B-DDE6CB9B8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00" y="-25550"/>
            <a:ext cx="708112" cy="708112"/>
          </a:xfrm>
          <a:prstGeom prst="rect">
            <a:avLst/>
          </a:prstGeom>
        </p:spPr>
      </p:pic>
      <p:sp>
        <p:nvSpPr>
          <p:cNvPr id="7" name="Google Shape;206;p31">
            <a:extLst>
              <a:ext uri="{FF2B5EF4-FFF2-40B4-BE49-F238E27FC236}">
                <a16:creationId xmlns:a16="http://schemas.microsoft.com/office/drawing/2014/main" id="{305880CE-34AA-47FA-854B-BD2F2338DE3C}"/>
              </a:ext>
            </a:extLst>
          </p:cNvPr>
          <p:cNvSpPr txBox="1">
            <a:spLocks/>
          </p:cNvSpPr>
          <p:nvPr userDrawn="1"/>
        </p:nvSpPr>
        <p:spPr>
          <a:xfrm>
            <a:off x="1315999" y="51112"/>
            <a:ext cx="2627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800" b="1" dirty="0" err="1"/>
              <a:t>Horia</a:t>
            </a:r>
            <a:r>
              <a:rPr lang="en-US" sz="800" b="1" dirty="0"/>
              <a:t> </a:t>
            </a:r>
            <a:r>
              <a:rPr lang="en-US" sz="800" b="1" dirty="0" err="1"/>
              <a:t>Hulubei</a:t>
            </a:r>
            <a:r>
              <a:rPr lang="en-US" sz="800" b="1" dirty="0"/>
              <a:t> National Institute for R&amp;D </a:t>
            </a:r>
            <a:br>
              <a:rPr lang="ro-RO" sz="800" b="1" dirty="0"/>
            </a:br>
            <a:r>
              <a:rPr lang="en-US" sz="800" b="1" dirty="0"/>
              <a:t>in Physics and Nuclear Engineering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20000" y="3234400"/>
            <a:ext cx="3104400" cy="11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20000" y="1938100"/>
            <a:ext cx="3267900" cy="12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820" b="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487400"/>
            <a:ext cx="20526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" name="Google Shape;13;p2">
            <a:extLst>
              <a:ext uri="{FF2B5EF4-FFF2-40B4-BE49-F238E27FC236}">
                <a16:creationId xmlns:a16="http://schemas.microsoft.com/office/drawing/2014/main" id="{53085FE6-35C1-42D0-AFC5-7A3BC9A7C100}"/>
              </a:ext>
            </a:extLst>
          </p:cNvPr>
          <p:cNvSpPr/>
          <p:nvPr userDrawn="1"/>
        </p:nvSpPr>
        <p:spPr>
          <a:xfrm>
            <a:off x="-10438" y="545596"/>
            <a:ext cx="466800" cy="641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Slide with log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06B2C-E4E5-47B4-91B6-0DE623386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188" y="4431641"/>
            <a:ext cx="4266847" cy="738455"/>
          </a:xfrm>
          <a:prstGeom prst="rect">
            <a:avLst/>
          </a:prstGeom>
        </p:spPr>
      </p:pic>
      <p:sp>
        <p:nvSpPr>
          <p:cNvPr id="4" name="Google Shape;204;p31">
            <a:extLst>
              <a:ext uri="{FF2B5EF4-FFF2-40B4-BE49-F238E27FC236}">
                <a16:creationId xmlns:a16="http://schemas.microsoft.com/office/drawing/2014/main" id="{F5929DF9-3CBD-49D8-A81F-38FE18E5E1A4}"/>
              </a:ext>
            </a:extLst>
          </p:cNvPr>
          <p:cNvSpPr/>
          <p:nvPr userDrawn="1"/>
        </p:nvSpPr>
        <p:spPr>
          <a:xfrm>
            <a:off x="0" y="304799"/>
            <a:ext cx="9144000" cy="43599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EC719-D85D-45CB-8114-55E6E6B29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69" y="4624074"/>
            <a:ext cx="546022" cy="546022"/>
          </a:xfrm>
          <a:prstGeom prst="rect">
            <a:avLst/>
          </a:prstGeom>
        </p:spPr>
      </p:pic>
      <p:sp>
        <p:nvSpPr>
          <p:cNvPr id="6" name="Google Shape;206;p31">
            <a:extLst>
              <a:ext uri="{FF2B5EF4-FFF2-40B4-BE49-F238E27FC236}">
                <a16:creationId xmlns:a16="http://schemas.microsoft.com/office/drawing/2014/main" id="{4B4CFD57-85F6-4D1F-9290-014C4D85480F}"/>
              </a:ext>
            </a:extLst>
          </p:cNvPr>
          <p:cNvSpPr txBox="1">
            <a:spLocks/>
          </p:cNvSpPr>
          <p:nvPr userDrawn="1"/>
        </p:nvSpPr>
        <p:spPr>
          <a:xfrm>
            <a:off x="1196576" y="4590350"/>
            <a:ext cx="276342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Horia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Hulubei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National Institute for R&amp;D </a:t>
            </a:r>
            <a:br>
              <a:rPr lang="ro-RO" sz="7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in Physics and Nuclear Engineering 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ctrTitle" idx="15"/>
          </p:nvPr>
        </p:nvSpPr>
        <p:spPr>
          <a:xfrm>
            <a:off x="720000" y="540000"/>
            <a:ext cx="77040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2 Sections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06B2C-E4E5-47B4-91B6-0DE623386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188" y="4431641"/>
            <a:ext cx="4266847" cy="738455"/>
          </a:xfrm>
          <a:prstGeom prst="rect">
            <a:avLst/>
          </a:prstGeom>
        </p:spPr>
      </p:pic>
      <p:sp>
        <p:nvSpPr>
          <p:cNvPr id="4" name="Google Shape;204;p31">
            <a:extLst>
              <a:ext uri="{FF2B5EF4-FFF2-40B4-BE49-F238E27FC236}">
                <a16:creationId xmlns:a16="http://schemas.microsoft.com/office/drawing/2014/main" id="{F5929DF9-3CBD-49D8-A81F-38FE18E5E1A4}"/>
              </a:ext>
            </a:extLst>
          </p:cNvPr>
          <p:cNvSpPr/>
          <p:nvPr userDrawn="1"/>
        </p:nvSpPr>
        <p:spPr>
          <a:xfrm>
            <a:off x="456362" y="304799"/>
            <a:ext cx="8687638" cy="43599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EC719-D85D-45CB-8114-55E6E6B29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69" y="4624074"/>
            <a:ext cx="546022" cy="546022"/>
          </a:xfrm>
          <a:prstGeom prst="rect">
            <a:avLst/>
          </a:prstGeom>
        </p:spPr>
      </p:pic>
      <p:sp>
        <p:nvSpPr>
          <p:cNvPr id="6" name="Google Shape;206;p31">
            <a:extLst>
              <a:ext uri="{FF2B5EF4-FFF2-40B4-BE49-F238E27FC236}">
                <a16:creationId xmlns:a16="http://schemas.microsoft.com/office/drawing/2014/main" id="{4B4CFD57-85F6-4D1F-9290-014C4D85480F}"/>
              </a:ext>
            </a:extLst>
          </p:cNvPr>
          <p:cNvSpPr txBox="1">
            <a:spLocks/>
          </p:cNvSpPr>
          <p:nvPr userDrawn="1"/>
        </p:nvSpPr>
        <p:spPr>
          <a:xfrm>
            <a:off x="1196576" y="4590350"/>
            <a:ext cx="254742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Horia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Hulubei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National Institute for R&amp;D </a:t>
            </a:r>
            <a:br>
              <a:rPr lang="ro-RO" sz="7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in Physics and Nuclear Engineering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A808E-8FFD-4E6D-8C06-B1554E1BA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452563"/>
            <a:ext cx="3852000" cy="2979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54B0AAD-4A3C-47AF-99DB-E1DB011CDA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19638" y="1452563"/>
            <a:ext cx="3703637" cy="2979737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11" name="Google Shape;35;p7">
            <a:extLst>
              <a:ext uri="{FF2B5EF4-FFF2-40B4-BE49-F238E27FC236}">
                <a16:creationId xmlns:a16="http://schemas.microsoft.com/office/drawing/2014/main" id="{49637B4D-DD66-4A96-9475-AB17481576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9AC47A27-420B-49CD-8B97-116A71FD1E7D}"/>
              </a:ext>
            </a:extLst>
          </p:cNvPr>
          <p:cNvSpPr/>
          <p:nvPr userDrawn="1"/>
        </p:nvSpPr>
        <p:spPr>
          <a:xfrm>
            <a:off x="-10438" y="542464"/>
            <a:ext cx="466800" cy="641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08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2 sections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06B2C-E4E5-47B4-91B6-0DE623386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188" y="4431641"/>
            <a:ext cx="4266847" cy="738455"/>
          </a:xfrm>
          <a:prstGeom prst="rect">
            <a:avLst/>
          </a:prstGeom>
        </p:spPr>
      </p:pic>
      <p:sp>
        <p:nvSpPr>
          <p:cNvPr id="4" name="Google Shape;204;p31">
            <a:extLst>
              <a:ext uri="{FF2B5EF4-FFF2-40B4-BE49-F238E27FC236}">
                <a16:creationId xmlns:a16="http://schemas.microsoft.com/office/drawing/2014/main" id="{F5929DF9-3CBD-49D8-A81F-38FE18E5E1A4}"/>
              </a:ext>
            </a:extLst>
          </p:cNvPr>
          <p:cNvSpPr/>
          <p:nvPr userDrawn="1"/>
        </p:nvSpPr>
        <p:spPr>
          <a:xfrm>
            <a:off x="456362" y="304799"/>
            <a:ext cx="8687638" cy="435990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EC719-D85D-45CB-8114-55E6E6B29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69" y="4624074"/>
            <a:ext cx="546022" cy="546022"/>
          </a:xfrm>
          <a:prstGeom prst="rect">
            <a:avLst/>
          </a:prstGeom>
        </p:spPr>
      </p:pic>
      <p:sp>
        <p:nvSpPr>
          <p:cNvPr id="6" name="Google Shape;206;p31">
            <a:extLst>
              <a:ext uri="{FF2B5EF4-FFF2-40B4-BE49-F238E27FC236}">
                <a16:creationId xmlns:a16="http://schemas.microsoft.com/office/drawing/2014/main" id="{4B4CFD57-85F6-4D1F-9290-014C4D85480F}"/>
              </a:ext>
            </a:extLst>
          </p:cNvPr>
          <p:cNvSpPr txBox="1">
            <a:spLocks/>
          </p:cNvSpPr>
          <p:nvPr userDrawn="1"/>
        </p:nvSpPr>
        <p:spPr>
          <a:xfrm>
            <a:off x="1196576" y="4590350"/>
            <a:ext cx="2482624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Horia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Hulubei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National Institute for R&amp;D </a:t>
            </a:r>
            <a:br>
              <a:rPr lang="ro-RO" sz="7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in Physics and Nuclear Engineering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A808E-8FFD-4E6D-8C06-B1554E1BA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452563"/>
            <a:ext cx="3852000" cy="2979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Google Shape;35;p7">
            <a:extLst>
              <a:ext uri="{FF2B5EF4-FFF2-40B4-BE49-F238E27FC236}">
                <a16:creationId xmlns:a16="http://schemas.microsoft.com/office/drawing/2014/main" id="{49637B4D-DD66-4A96-9475-AB17481576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id="{9AC47A27-420B-49CD-8B97-116A71FD1E7D}"/>
              </a:ext>
            </a:extLst>
          </p:cNvPr>
          <p:cNvSpPr/>
          <p:nvPr userDrawn="1"/>
        </p:nvSpPr>
        <p:spPr>
          <a:xfrm>
            <a:off x="-10438" y="542464"/>
            <a:ext cx="466800" cy="641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42E19AA-0505-4884-BE60-816285B026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7641" y="1452562"/>
            <a:ext cx="3852000" cy="2979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6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CUSTOM_3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466625" y="3860275"/>
            <a:ext cx="4348200" cy="1283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720000" y="506100"/>
            <a:ext cx="38520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720000" y="1505625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 sz="18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2"/>
          </p:nvPr>
        </p:nvSpPr>
        <p:spPr>
          <a:xfrm>
            <a:off x="720000" y="2773275"/>
            <a:ext cx="3000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Google Shape;13;p2">
            <a:extLst>
              <a:ext uri="{FF2B5EF4-FFF2-40B4-BE49-F238E27FC236}">
                <a16:creationId xmlns:a16="http://schemas.microsoft.com/office/drawing/2014/main" id="{ED955E32-07AF-48F9-97D1-2CBCDF6A3554}"/>
              </a:ext>
            </a:extLst>
          </p:cNvPr>
          <p:cNvSpPr/>
          <p:nvPr userDrawn="1"/>
        </p:nvSpPr>
        <p:spPr>
          <a:xfrm>
            <a:off x="-10438" y="542476"/>
            <a:ext cx="466800" cy="641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partan Thin"/>
              <a:buNone/>
              <a:defRPr sz="24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●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Char char="■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algn="r" rtl="0">
              <a:buNone/>
              <a:defRPr sz="1200"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5" r:id="rId5"/>
    <p:sldLayoutId id="2147483677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DEE38CA-1234-4D7C-89E7-CA19C9EAD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75564"/>
              </p:ext>
            </p:extLst>
          </p:nvPr>
        </p:nvGraphicFramePr>
        <p:xfrm>
          <a:off x="4823966" y="636945"/>
          <a:ext cx="4320034" cy="406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Bitmap Image" r:id="rId4" imgW="1428840" imgH="1428840" progId="Paint.Picture">
                  <p:embed/>
                </p:oleObj>
              </mc:Choice>
              <mc:Fallback>
                <p:oleObj name="Bitmap Image" r:id="rId4" imgW="1428840" imgH="1428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3966" y="636945"/>
                        <a:ext cx="4320034" cy="4066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" name="Google Shape;202;p31"/>
          <p:cNvGrpSpPr/>
          <p:nvPr/>
        </p:nvGrpSpPr>
        <p:grpSpPr>
          <a:xfrm>
            <a:off x="466800" y="0"/>
            <a:ext cx="4568794" cy="5143500"/>
            <a:chOff x="-196562" y="-38900"/>
            <a:chExt cx="4568794" cy="5250300"/>
          </a:xfrm>
        </p:grpSpPr>
        <p:sp>
          <p:nvSpPr>
            <p:cNvPr id="203" name="Google Shape;203;p31"/>
            <p:cNvSpPr/>
            <p:nvPr/>
          </p:nvSpPr>
          <p:spPr>
            <a:xfrm>
              <a:off x="3488431" y="3835185"/>
              <a:ext cx="883800" cy="435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-196562" y="-38900"/>
              <a:ext cx="4342800" cy="525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4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31"/>
          <p:cNvSpPr txBox="1">
            <a:spLocks noGrp="1"/>
          </p:cNvSpPr>
          <p:nvPr>
            <p:ph type="ctrTitle"/>
          </p:nvPr>
        </p:nvSpPr>
        <p:spPr>
          <a:xfrm>
            <a:off x="722725" y="855625"/>
            <a:ext cx="3483900" cy="1366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00" dirty="0"/>
              <a:t>Evaluation activities</a:t>
            </a:r>
            <a:br>
              <a:rPr lang="en" sz="2400" dirty="0"/>
            </a:br>
            <a:r>
              <a:rPr lang="en" sz="2400" dirty="0"/>
              <a:t>of the Bucharest NSDD Centre</a:t>
            </a:r>
            <a:endParaRPr sz="3200" dirty="0"/>
          </a:p>
        </p:txBody>
      </p:sp>
      <p:sp>
        <p:nvSpPr>
          <p:cNvPr id="206" name="Google Shape;206;p31"/>
          <p:cNvSpPr txBox="1">
            <a:spLocks noGrp="1"/>
          </p:cNvSpPr>
          <p:nvPr>
            <p:ph type="subTitle" idx="1"/>
          </p:nvPr>
        </p:nvSpPr>
        <p:spPr>
          <a:xfrm>
            <a:off x="722100" y="3859725"/>
            <a:ext cx="26277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Negret and Sorin Pascu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6FF05-BEF0-4817-8602-5C3506C20A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00" y="-25550"/>
            <a:ext cx="708112" cy="708112"/>
          </a:xfrm>
          <a:prstGeom prst="rect">
            <a:avLst/>
          </a:prstGeom>
        </p:spPr>
      </p:pic>
      <p:sp>
        <p:nvSpPr>
          <p:cNvPr id="14" name="Google Shape;206;p31">
            <a:extLst>
              <a:ext uri="{FF2B5EF4-FFF2-40B4-BE49-F238E27FC236}">
                <a16:creationId xmlns:a16="http://schemas.microsoft.com/office/drawing/2014/main" id="{6B4BDADE-CF9B-4CF8-A948-808492519C69}"/>
              </a:ext>
            </a:extLst>
          </p:cNvPr>
          <p:cNvSpPr txBox="1">
            <a:spLocks/>
          </p:cNvSpPr>
          <p:nvPr/>
        </p:nvSpPr>
        <p:spPr>
          <a:xfrm>
            <a:off x="1315999" y="51112"/>
            <a:ext cx="2627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800" b="1" dirty="0" err="1"/>
              <a:t>Horia</a:t>
            </a:r>
            <a:r>
              <a:rPr lang="en-US" sz="800" b="1" dirty="0"/>
              <a:t> </a:t>
            </a:r>
            <a:r>
              <a:rPr lang="en-US" sz="800" b="1" dirty="0" err="1"/>
              <a:t>Hulubei</a:t>
            </a:r>
            <a:r>
              <a:rPr lang="en-US" sz="800" b="1" dirty="0"/>
              <a:t> National Institute for R&amp;D </a:t>
            </a:r>
            <a:br>
              <a:rPr lang="ro-RO" sz="800" b="1" dirty="0"/>
            </a:br>
            <a:r>
              <a:rPr lang="en-US" sz="800" b="1" dirty="0"/>
              <a:t>in Physics and Nuclear Engineering </a:t>
            </a:r>
          </a:p>
        </p:txBody>
      </p:sp>
      <p:sp>
        <p:nvSpPr>
          <p:cNvPr id="10" name="Google Shape;282;p36">
            <a:extLst>
              <a:ext uri="{FF2B5EF4-FFF2-40B4-BE49-F238E27FC236}">
                <a16:creationId xmlns:a16="http://schemas.microsoft.com/office/drawing/2014/main" id="{38A7A3FF-6ACF-4EC8-BC16-995D50459D8F}"/>
              </a:ext>
            </a:extLst>
          </p:cNvPr>
          <p:cNvSpPr txBox="1">
            <a:spLocks/>
          </p:cNvSpPr>
          <p:nvPr/>
        </p:nvSpPr>
        <p:spPr>
          <a:xfrm>
            <a:off x="722100" y="2446099"/>
            <a:ext cx="3104400" cy="88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GB" sz="1200" dirty="0"/>
              <a:t>April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48ACB-7DB2-4940-A27B-56B964E6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540000"/>
            <a:ext cx="7924467" cy="502200"/>
          </a:xfrm>
        </p:spPr>
        <p:txBody>
          <a:bodyPr>
            <a:normAutofit fontScale="90000"/>
          </a:bodyPr>
          <a:lstStyle/>
          <a:p>
            <a:r>
              <a:rPr lang="en" dirty="0"/>
              <a:t>The H2020 project SANDA </a:t>
            </a:r>
            <a:r>
              <a:rPr lang="en-GB" dirty="0"/>
              <a:t>(Supplying Accurate Nuclear Data for Energy and Non-energy Applications)</a:t>
            </a:r>
            <a:endParaRPr lang="ro-R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1216DB-DE39-4B8B-88A7-4F5EEF8BA06E}"/>
              </a:ext>
            </a:extLst>
          </p:cNvPr>
          <p:cNvSpPr txBox="1">
            <a:spLocks/>
          </p:cNvSpPr>
          <p:nvPr/>
        </p:nvSpPr>
        <p:spPr>
          <a:xfrm>
            <a:off x="471340" y="1221309"/>
            <a:ext cx="8611386" cy="3279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Funded by: European Commission, under the Horizon2020 program,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Duration: 01. Sept. 2019 - 01. Sept. 2023 (an extension will be required caused by the COVID pandemic),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Maximum EU contribution: 4.66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Meuro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Funding for ENSDF evaluation: ~20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kEuro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/Data Centre, or 5 PM/Data Centre,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Number of partners: 35 European institutes/universities,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Work packages: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WP1: Detector development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WP2: Nuclear data measurements for energy and non-energy applications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WP3: Target preparation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WP4: Nuclear data evaluation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Task 4.2.2 Evaluation of nuclear structure and decay data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WP5: Data validation, integral measurements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WP6: Management, coordination, education, training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osefin Sans" pitchFamily="2" charset="0"/>
              </a:rPr>
              <a:t>Notes: First time when ENSDF evaluation is financially supported at the European level. Inclusion into the ND community is essential for the participation to future similar projects.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Josefi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4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D1031-725A-4EC5-95D0-E587CE2C9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99" y="56707"/>
            <a:ext cx="4901466" cy="5086793"/>
          </a:xfrm>
          <a:prstGeom prst="rect">
            <a:avLst/>
          </a:prstGeom>
        </p:spPr>
      </p:pic>
      <p:grpSp>
        <p:nvGrpSpPr>
          <p:cNvPr id="928" name="Google Shape;928;p59"/>
          <p:cNvGrpSpPr/>
          <p:nvPr/>
        </p:nvGrpSpPr>
        <p:grpSpPr>
          <a:xfrm>
            <a:off x="466800" y="-1"/>
            <a:ext cx="4268233" cy="3869947"/>
            <a:chOff x="-196562" y="-38900"/>
            <a:chExt cx="4505818" cy="5250300"/>
          </a:xfrm>
        </p:grpSpPr>
        <p:sp>
          <p:nvSpPr>
            <p:cNvPr id="929" name="Google Shape;929;p59"/>
            <p:cNvSpPr/>
            <p:nvPr/>
          </p:nvSpPr>
          <p:spPr>
            <a:xfrm>
              <a:off x="3425456" y="3835185"/>
              <a:ext cx="883800" cy="435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9"/>
            <p:cNvSpPr/>
            <p:nvPr/>
          </p:nvSpPr>
          <p:spPr>
            <a:xfrm>
              <a:off x="-196562" y="-38900"/>
              <a:ext cx="4342800" cy="525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4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59"/>
          <p:cNvSpPr txBox="1">
            <a:spLocks noGrp="1"/>
          </p:cNvSpPr>
          <p:nvPr>
            <p:ph type="subTitle" idx="2"/>
          </p:nvPr>
        </p:nvSpPr>
        <p:spPr>
          <a:xfrm>
            <a:off x="720000" y="2773275"/>
            <a:ext cx="3000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Josefin Sans" panose="020B0604020202020204" charset="0"/>
              </a:rPr>
              <a:t>negret@nipne.ro</a:t>
            </a:r>
            <a:endParaRPr dirty="0">
              <a:solidFill>
                <a:schemeClr val="dk1"/>
              </a:solidFill>
              <a:latin typeface="Josefi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Josefin Sans" panose="020B0604020202020204" charset="0"/>
              </a:rPr>
              <a:t>https://www.nipne.ro/</a:t>
            </a:r>
            <a:endParaRPr dirty="0">
              <a:solidFill>
                <a:schemeClr val="dk1"/>
              </a:solidFill>
              <a:latin typeface="Josefin Sans" panose="020B0604020202020204" charset="0"/>
            </a:endParaRPr>
          </a:p>
        </p:txBody>
      </p:sp>
      <p:sp>
        <p:nvSpPr>
          <p:cNvPr id="932" name="Google Shape;932;p59"/>
          <p:cNvSpPr txBox="1">
            <a:spLocks noGrp="1"/>
          </p:cNvSpPr>
          <p:nvPr>
            <p:ph type="subTitle" idx="1"/>
          </p:nvPr>
        </p:nvSpPr>
        <p:spPr>
          <a:xfrm>
            <a:off x="720000" y="1505625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933" name="Google Shape;933;p59"/>
          <p:cNvSpPr txBox="1">
            <a:spLocks noGrp="1"/>
          </p:cNvSpPr>
          <p:nvPr>
            <p:ph type="title"/>
          </p:nvPr>
        </p:nvSpPr>
        <p:spPr>
          <a:xfrm>
            <a:off x="720000" y="506100"/>
            <a:ext cx="38520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A28B6-5E69-4143-81FF-0104A11EF504}"/>
              </a:ext>
            </a:extLst>
          </p:cNvPr>
          <p:cNvSpPr txBox="1"/>
          <p:nvPr/>
        </p:nvSpPr>
        <p:spPr>
          <a:xfrm>
            <a:off x="766789" y="4093802"/>
            <a:ext cx="313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Josefin Sans" panose="020B0604020202020204" charset="0"/>
              </a:rPr>
              <a:t>Contact Us</a:t>
            </a:r>
          </a:p>
          <a:p>
            <a:r>
              <a:rPr lang="en-US" sz="1050" dirty="0">
                <a:solidFill>
                  <a:schemeClr val="bg1"/>
                </a:solidFill>
                <a:latin typeface="Josefin Sans" panose="020B0604020202020204" charset="0"/>
              </a:rPr>
              <a:t>Address: Str. </a:t>
            </a:r>
            <a:r>
              <a:rPr lang="en-US" sz="1050" dirty="0" err="1">
                <a:solidFill>
                  <a:schemeClr val="bg1"/>
                </a:solidFill>
                <a:latin typeface="Josefin Sans" panose="020B0604020202020204" charset="0"/>
              </a:rPr>
              <a:t>Reactorului</a:t>
            </a:r>
            <a:r>
              <a:rPr lang="en-US" sz="1050" dirty="0">
                <a:solidFill>
                  <a:schemeClr val="bg1"/>
                </a:solidFill>
                <a:latin typeface="Josefin Sans" panose="020B0604020202020204" charset="0"/>
              </a:rPr>
              <a:t> no.30, P.O.BOX MG-6, Bucharest - </a:t>
            </a:r>
            <a:r>
              <a:rPr lang="en-US" sz="1050" dirty="0" err="1">
                <a:solidFill>
                  <a:schemeClr val="bg1"/>
                </a:solidFill>
                <a:latin typeface="Josefin Sans" panose="020B0604020202020204" charset="0"/>
              </a:rPr>
              <a:t>Magurele</a:t>
            </a:r>
            <a:r>
              <a:rPr lang="en-US" sz="1050" dirty="0">
                <a:solidFill>
                  <a:schemeClr val="bg1"/>
                </a:solidFill>
                <a:latin typeface="Josefin Sans" panose="020B0604020202020204" charset="0"/>
              </a:rPr>
              <a:t>, ROMANIA</a:t>
            </a:r>
          </a:p>
          <a:p>
            <a:r>
              <a:rPr lang="en-US" sz="1050" dirty="0">
                <a:solidFill>
                  <a:schemeClr val="bg1"/>
                </a:solidFill>
                <a:latin typeface="Josefin Sans" panose="020B0604020202020204" charset="0"/>
              </a:rPr>
              <a:t>Phone: +(4021) 404.23.00</a:t>
            </a:r>
          </a:p>
          <a:p>
            <a:r>
              <a:rPr lang="en-US" sz="1050" dirty="0">
                <a:solidFill>
                  <a:schemeClr val="bg1"/>
                </a:solidFill>
                <a:latin typeface="Josefin Sans" panose="020B0604020202020204" charset="0"/>
              </a:rPr>
              <a:t>Fax: +(4021) 457.44.40</a:t>
            </a:r>
            <a:endParaRPr lang="ro-RO" sz="1050" dirty="0">
              <a:solidFill>
                <a:schemeClr val="bg1"/>
              </a:solidFill>
              <a:latin typeface="Josefin Sans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250;p34">
            <a:extLst>
              <a:ext uri="{FF2B5EF4-FFF2-40B4-BE49-F238E27FC236}">
                <a16:creationId xmlns:a16="http://schemas.microsoft.com/office/drawing/2014/main" id="{B7E44392-78AA-4594-B800-B6F0B54C2908}"/>
              </a:ext>
            </a:extLst>
          </p:cNvPr>
          <p:cNvSpPr/>
          <p:nvPr/>
        </p:nvSpPr>
        <p:spPr>
          <a:xfrm rot="10800000" flipH="1">
            <a:off x="749058" y="3801257"/>
            <a:ext cx="867862" cy="435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250;p34">
            <a:extLst>
              <a:ext uri="{FF2B5EF4-FFF2-40B4-BE49-F238E27FC236}">
                <a16:creationId xmlns:a16="http://schemas.microsoft.com/office/drawing/2014/main" id="{064C5715-EA36-4694-9829-CBB640A4E36F}"/>
              </a:ext>
            </a:extLst>
          </p:cNvPr>
          <p:cNvSpPr/>
          <p:nvPr/>
        </p:nvSpPr>
        <p:spPr>
          <a:xfrm rot="10800000" flipH="1">
            <a:off x="735938" y="2757341"/>
            <a:ext cx="867862" cy="435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250;p34">
            <a:extLst>
              <a:ext uri="{FF2B5EF4-FFF2-40B4-BE49-F238E27FC236}">
                <a16:creationId xmlns:a16="http://schemas.microsoft.com/office/drawing/2014/main" id="{E344D246-642A-4659-993F-C6C506D21E04}"/>
              </a:ext>
            </a:extLst>
          </p:cNvPr>
          <p:cNvSpPr/>
          <p:nvPr/>
        </p:nvSpPr>
        <p:spPr>
          <a:xfrm rot="10800000" flipH="1">
            <a:off x="735938" y="1803880"/>
            <a:ext cx="867862" cy="435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33"/>
          <p:cNvSpPr/>
          <p:nvPr/>
        </p:nvSpPr>
        <p:spPr>
          <a:xfrm>
            <a:off x="727969" y="1721293"/>
            <a:ext cx="626700" cy="57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ctrTitle" idx="15"/>
          </p:nvPr>
        </p:nvSpPr>
        <p:spPr>
          <a:xfrm>
            <a:off x="720000" y="540000"/>
            <a:ext cx="7704000" cy="5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Table of contents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32" name="Google Shape;232;p33"/>
          <p:cNvSpPr txBox="1">
            <a:spLocks noGrp="1"/>
          </p:cNvSpPr>
          <p:nvPr>
            <p:ph type="title" idx="4294967295"/>
          </p:nvPr>
        </p:nvSpPr>
        <p:spPr>
          <a:xfrm>
            <a:off x="720000" y="1746045"/>
            <a:ext cx="62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01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C281A6-4062-4969-A796-FEC562AFE9CA}"/>
              </a:ext>
            </a:extLst>
          </p:cNvPr>
          <p:cNvSpPr txBox="1"/>
          <p:nvPr/>
        </p:nvSpPr>
        <p:spPr>
          <a:xfrm>
            <a:off x="1666029" y="1867490"/>
            <a:ext cx="3212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852"/>
            </a:pPr>
            <a:r>
              <a:rPr lang="en-GB" b="1" dirty="0">
                <a:solidFill>
                  <a:schemeClr val="accent2"/>
                </a:solidFill>
                <a:latin typeface="Spartan" panose="020B0604020202020204" charset="0"/>
              </a:rPr>
              <a:t>Current situation and activities</a:t>
            </a:r>
            <a:endParaRPr lang="ro-RO" b="1" dirty="0">
              <a:solidFill>
                <a:schemeClr val="bg1"/>
              </a:solidFill>
              <a:latin typeface="Spartan" panose="020B0604020202020204" charset="0"/>
            </a:endParaRPr>
          </a:p>
        </p:txBody>
      </p:sp>
      <p:sp>
        <p:nvSpPr>
          <p:cNvPr id="37" name="Google Shape;220;p33">
            <a:extLst>
              <a:ext uri="{FF2B5EF4-FFF2-40B4-BE49-F238E27FC236}">
                <a16:creationId xmlns:a16="http://schemas.microsoft.com/office/drawing/2014/main" id="{30F2D6C0-03EC-41A2-91BF-7033270BA5DD}"/>
              </a:ext>
            </a:extLst>
          </p:cNvPr>
          <p:cNvSpPr/>
          <p:nvPr/>
        </p:nvSpPr>
        <p:spPr>
          <a:xfrm>
            <a:off x="727969" y="2685504"/>
            <a:ext cx="626700" cy="57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32;p33">
            <a:extLst>
              <a:ext uri="{FF2B5EF4-FFF2-40B4-BE49-F238E27FC236}">
                <a16:creationId xmlns:a16="http://schemas.microsoft.com/office/drawing/2014/main" id="{83DEF1E3-7CD9-4609-A61C-73E803073DD5}"/>
              </a:ext>
            </a:extLst>
          </p:cNvPr>
          <p:cNvSpPr txBox="1">
            <a:spLocks/>
          </p:cNvSpPr>
          <p:nvPr/>
        </p:nvSpPr>
        <p:spPr>
          <a:xfrm>
            <a:off x="720000" y="2710256"/>
            <a:ext cx="6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8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r>
              <a:rPr lang="en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41" name="Google Shape;220;p33">
            <a:extLst>
              <a:ext uri="{FF2B5EF4-FFF2-40B4-BE49-F238E27FC236}">
                <a16:creationId xmlns:a16="http://schemas.microsoft.com/office/drawing/2014/main" id="{3E17C474-C771-4081-A0EC-7E8178F8EA3F}"/>
              </a:ext>
            </a:extLst>
          </p:cNvPr>
          <p:cNvSpPr/>
          <p:nvPr/>
        </p:nvSpPr>
        <p:spPr>
          <a:xfrm>
            <a:off x="735938" y="3721552"/>
            <a:ext cx="626700" cy="57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32;p33">
            <a:extLst>
              <a:ext uri="{FF2B5EF4-FFF2-40B4-BE49-F238E27FC236}">
                <a16:creationId xmlns:a16="http://schemas.microsoft.com/office/drawing/2014/main" id="{186D66C7-D074-4B59-9423-E675122F738F}"/>
              </a:ext>
            </a:extLst>
          </p:cNvPr>
          <p:cNvSpPr txBox="1">
            <a:spLocks/>
          </p:cNvSpPr>
          <p:nvPr/>
        </p:nvSpPr>
        <p:spPr>
          <a:xfrm>
            <a:off x="727969" y="3746304"/>
            <a:ext cx="626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800" b="0" i="0" u="none" strike="noStrike" cap="none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0A3"/>
              </a:buClr>
              <a:buSzPts val="14000"/>
              <a:buFont typeface="Spartan Thin"/>
              <a:buNone/>
              <a:defRPr sz="14000" b="0" i="0" u="none" strike="noStrike" cap="none">
                <a:solidFill>
                  <a:srgbClr val="4440A3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r>
              <a:rPr lang="en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F0A65A-1009-47E7-BCF0-DA045027527A}"/>
              </a:ext>
            </a:extLst>
          </p:cNvPr>
          <p:cNvSpPr txBox="1"/>
          <p:nvPr/>
        </p:nvSpPr>
        <p:spPr>
          <a:xfrm>
            <a:off x="1681968" y="3881315"/>
            <a:ext cx="2410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852"/>
            </a:pPr>
            <a:r>
              <a:rPr lang="en-US" b="1" dirty="0">
                <a:solidFill>
                  <a:schemeClr val="accent2"/>
                </a:solidFill>
                <a:latin typeface="Spartan" panose="020B0604020202020204" charset="0"/>
              </a:rPr>
              <a:t>The SANDA Project</a:t>
            </a:r>
            <a:endParaRPr lang="ro-RO" b="1" dirty="0">
              <a:solidFill>
                <a:schemeClr val="bg1"/>
              </a:solidFill>
              <a:latin typeface="Spartan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83D707-5FF2-43C1-A2B1-9E5CDC45A826}"/>
              </a:ext>
            </a:extLst>
          </p:cNvPr>
          <p:cNvSpPr txBox="1"/>
          <p:nvPr/>
        </p:nvSpPr>
        <p:spPr>
          <a:xfrm>
            <a:off x="1681968" y="2820952"/>
            <a:ext cx="2410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-US" b="1" dirty="0">
                <a:solidFill>
                  <a:schemeClr val="accent2"/>
                </a:solidFill>
                <a:latin typeface="Spartan" panose="020B0604020202020204" charset="0"/>
              </a:rPr>
              <a:t>Future plans</a:t>
            </a:r>
            <a:endParaRPr lang="ro-RO" b="1" dirty="0">
              <a:solidFill>
                <a:schemeClr val="bg1"/>
              </a:solidFill>
              <a:latin typeface="Spartan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82;p39">
            <a:extLst>
              <a:ext uri="{FF2B5EF4-FFF2-40B4-BE49-F238E27FC236}">
                <a16:creationId xmlns:a16="http://schemas.microsoft.com/office/drawing/2014/main" id="{BBF1C986-147A-4EAA-A93B-5B7FC8D0B108}"/>
              </a:ext>
            </a:extLst>
          </p:cNvPr>
          <p:cNvGrpSpPr/>
          <p:nvPr/>
        </p:nvGrpSpPr>
        <p:grpSpPr>
          <a:xfrm>
            <a:off x="2298070" y="540000"/>
            <a:ext cx="6845930" cy="4060797"/>
            <a:chOff x="2298070" y="540000"/>
            <a:chExt cx="6845930" cy="4060797"/>
          </a:xfrm>
        </p:grpSpPr>
        <p:pic>
          <p:nvPicPr>
            <p:cNvPr id="17" name="Google Shape;383;p39">
              <a:extLst>
                <a:ext uri="{FF2B5EF4-FFF2-40B4-BE49-F238E27FC236}">
                  <a16:creationId xmlns:a16="http://schemas.microsoft.com/office/drawing/2014/main" id="{728455B5-2B1F-43D9-97CC-677219C8A9C6}"/>
                </a:ext>
              </a:extLst>
            </p:cNvPr>
            <p:cNvPicPr preferRelativeResize="0"/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8070" y="540000"/>
              <a:ext cx="6845930" cy="4060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84;p39">
              <a:extLst>
                <a:ext uri="{FF2B5EF4-FFF2-40B4-BE49-F238E27FC236}">
                  <a16:creationId xmlns:a16="http://schemas.microsoft.com/office/drawing/2014/main" id="{533A3466-80F8-4C4F-A1C0-DFD4DD249717}"/>
                </a:ext>
              </a:extLst>
            </p:cNvPr>
            <p:cNvSpPr/>
            <p:nvPr/>
          </p:nvSpPr>
          <p:spPr>
            <a:xfrm>
              <a:off x="4633446" y="540000"/>
              <a:ext cx="4510554" cy="4060797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4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7" name="Google Shape;277;p36"/>
          <p:cNvSpPr/>
          <p:nvPr/>
        </p:nvSpPr>
        <p:spPr>
          <a:xfrm>
            <a:off x="4568802" y="539999"/>
            <a:ext cx="466800" cy="644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8" name="Google Shape;278;p36"/>
          <p:cNvGrpSpPr/>
          <p:nvPr/>
        </p:nvGrpSpPr>
        <p:grpSpPr>
          <a:xfrm>
            <a:off x="466800" y="0"/>
            <a:ext cx="4568794" cy="5143500"/>
            <a:chOff x="-196562" y="-38900"/>
            <a:chExt cx="4568794" cy="5250300"/>
          </a:xfrm>
        </p:grpSpPr>
        <p:sp>
          <p:nvSpPr>
            <p:cNvPr id="279" name="Google Shape;279;p36"/>
            <p:cNvSpPr/>
            <p:nvPr/>
          </p:nvSpPr>
          <p:spPr>
            <a:xfrm>
              <a:off x="3488431" y="3835185"/>
              <a:ext cx="883800" cy="435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-196562" y="-38900"/>
              <a:ext cx="4342800" cy="525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4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title" idx="2"/>
          </p:nvPr>
        </p:nvSpPr>
        <p:spPr>
          <a:xfrm>
            <a:off x="720000" y="487400"/>
            <a:ext cx="20526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ctrTitle"/>
          </p:nvPr>
        </p:nvSpPr>
        <p:spPr>
          <a:xfrm>
            <a:off x="720000" y="1938100"/>
            <a:ext cx="3267900" cy="12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200" baseline="30000" dirty="0"/>
              <a:t>Current situation</a:t>
            </a:r>
            <a:endParaRPr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9E2CDE-BE8E-4AC6-92BB-22BB958758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69" y="4466594"/>
            <a:ext cx="546022" cy="546022"/>
          </a:xfrm>
          <a:prstGeom prst="rect">
            <a:avLst/>
          </a:prstGeom>
        </p:spPr>
      </p:pic>
      <p:sp>
        <p:nvSpPr>
          <p:cNvPr id="15" name="Google Shape;206;p31">
            <a:extLst>
              <a:ext uri="{FF2B5EF4-FFF2-40B4-BE49-F238E27FC236}">
                <a16:creationId xmlns:a16="http://schemas.microsoft.com/office/drawing/2014/main" id="{C8735468-C68C-4C84-8689-3F1211E13D3B}"/>
              </a:ext>
            </a:extLst>
          </p:cNvPr>
          <p:cNvSpPr txBox="1">
            <a:spLocks/>
          </p:cNvSpPr>
          <p:nvPr/>
        </p:nvSpPr>
        <p:spPr>
          <a:xfrm>
            <a:off x="1196575" y="4432870"/>
            <a:ext cx="1986891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Horia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Hulubei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National Institute for R&amp;D </a:t>
            </a:r>
            <a:br>
              <a:rPr lang="ro-RO" sz="7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in Physics and Nuclear Engineering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EA37AEA-BA96-4036-8641-A75425A36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6993" y="1609740"/>
            <a:ext cx="31623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48ACB-7DB2-4940-A27B-56B964E61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Manpower</a:t>
            </a:r>
            <a:endParaRPr lang="ro-RO" dirty="0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CEA08416-5BF3-439B-8BD3-9C20F03B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22" y="1502852"/>
            <a:ext cx="7913745" cy="8255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839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97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97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97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97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latin typeface="Josefin Sans" pitchFamily="2" charset="0"/>
              </a:rPr>
              <a:t> In general: 0.4 FTE: Sorin </a:t>
            </a:r>
            <a:r>
              <a:rPr lang="en-US" altLang="en-US" sz="1400" dirty="0" err="1">
                <a:latin typeface="Josefin Sans" pitchFamily="2" charset="0"/>
              </a:rPr>
              <a:t>Pascu</a:t>
            </a:r>
            <a:r>
              <a:rPr lang="en-US" altLang="en-US" sz="1400" dirty="0">
                <a:latin typeface="Josefin Sans" pitchFamily="2" charset="0"/>
              </a:rPr>
              <a:t> + Alexandru Negret</a:t>
            </a:r>
          </a:p>
          <a:p>
            <a:r>
              <a:rPr lang="en-US" altLang="en-US" sz="1400" dirty="0">
                <a:latin typeface="Josefin Sans" pitchFamily="2" charset="0"/>
              </a:rPr>
              <a:t> </a:t>
            </a:r>
            <a:r>
              <a:rPr lang="en-US" altLang="en-US" sz="1400" u="sng" dirty="0">
                <a:latin typeface="Josefin Sans" pitchFamily="2" charset="0"/>
              </a:rPr>
              <a:t>Temporary situation: reduced manpower</a:t>
            </a:r>
            <a:r>
              <a:rPr lang="en-US" altLang="en-US" sz="1400" dirty="0">
                <a:latin typeface="Josefin Sans" pitchFamily="2" charset="0"/>
              </a:rPr>
              <a:t> caused by other obligations of both evaluators</a:t>
            </a:r>
          </a:p>
          <a:p>
            <a:r>
              <a:rPr lang="en-US" altLang="en-US" sz="1400" dirty="0">
                <a:latin typeface="Josefin Sans" pitchFamily="2" charset="0"/>
              </a:rPr>
              <a:t> Looking for possibilities to increase contribution</a:t>
            </a:r>
          </a:p>
        </p:txBody>
      </p:sp>
    </p:spTree>
    <p:extLst>
      <p:ext uri="{BB962C8B-B14F-4D97-AF65-F5344CB8AC3E}">
        <p14:creationId xmlns:p14="http://schemas.microsoft.com/office/powerpoint/2010/main" val="77244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48ACB-7DB2-4940-A27B-56B964E61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Responsabilities of the Bucharest Data Centre</a:t>
            </a:r>
            <a:endParaRPr lang="ro-RO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608B1D-CC3E-419F-B127-504DE9D9D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42768"/>
              </p:ext>
            </p:extLst>
          </p:nvPr>
        </p:nvGraphicFramePr>
        <p:xfrm>
          <a:off x="532617" y="1129931"/>
          <a:ext cx="8502975" cy="3244104"/>
        </p:xfrm>
        <a:graphic>
          <a:graphicData uri="http://schemas.openxmlformats.org/drawingml/2006/table">
            <a:tbl>
              <a:tblPr firstRow="1" bandRow="1">
                <a:tableStyleId>{DAA6A836-A35D-4A5B-AFBB-56978415DE9C}</a:tableStyleId>
              </a:tblPr>
              <a:tblGrid>
                <a:gridCol w="617453">
                  <a:extLst>
                    <a:ext uri="{9D8B030D-6E8A-4147-A177-3AD203B41FA5}">
                      <a16:colId xmlns:a16="http://schemas.microsoft.com/office/drawing/2014/main" val="436414012"/>
                    </a:ext>
                  </a:extLst>
                </a:gridCol>
                <a:gridCol w="3242821">
                  <a:extLst>
                    <a:ext uri="{9D8B030D-6E8A-4147-A177-3AD203B41FA5}">
                      <a16:colId xmlns:a16="http://schemas.microsoft.com/office/drawing/2014/main" val="661234373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val="1178414528"/>
                    </a:ext>
                  </a:extLst>
                </a:gridCol>
                <a:gridCol w="3327662">
                  <a:extLst>
                    <a:ext uri="{9D8B030D-6E8A-4147-A177-3AD203B41FA5}">
                      <a16:colId xmlns:a16="http://schemas.microsoft.com/office/drawing/2014/main" val="4059252115"/>
                    </a:ext>
                  </a:extLst>
                </a:gridCol>
              </a:tblGrid>
              <a:tr h="55228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Josefin Sans" pitchFamily="2" charset="0"/>
                        </a:rPr>
                        <a:t>Mass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Josefin Sans" pitchFamily="2" charset="0"/>
                        </a:rPr>
                        <a:t>Last published evaluation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Josefin Sans" pitchFamily="2" charset="0"/>
                        </a:rPr>
                        <a:t>Responsible evaluator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Josefin Sans" pitchFamily="2" charset="0"/>
                        </a:rPr>
                        <a:t>Status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07068"/>
                  </a:ext>
                </a:extLst>
              </a:tr>
              <a:tr h="591728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NDS 85, 415 (1998)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GB" sz="1400" dirty="0">
                          <a:latin typeface="Josefin Sans" pitchFamily="2" charset="0"/>
                        </a:rPr>
                        <a:t>A. Negret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x-none" sz="1400" dirty="0">
                          <a:latin typeface="Josefin Sans" pitchFamily="2" charset="0"/>
                        </a:rPr>
                        <a:t>Under evaluation by A. Negret, B. Singh and R. Firestone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177930"/>
                  </a:ext>
                </a:extLst>
              </a:tr>
              <a:tr h="37709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NDS 111, 897 (2010)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Josefin Sans" pitchFamily="2" charset="0"/>
                        </a:rPr>
                        <a:t>A. Negret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Josefi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72426"/>
                  </a:ext>
                </a:extLst>
              </a:tr>
              <a:tr h="37709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NDS 151, 1 (2018)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Josefin Sans" pitchFamily="2" charset="0"/>
                        </a:rPr>
                        <a:t>A. Negret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Josefi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707685"/>
                  </a:ext>
                </a:extLst>
              </a:tr>
              <a:tr h="37709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NDS 95, 679 (2002) –updated 2009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GB" sz="1400" dirty="0">
                          <a:latin typeface="Josefin Sans" pitchFamily="2" charset="0"/>
                        </a:rPr>
                        <a:t>S. </a:t>
                      </a:r>
                      <a:r>
                        <a:rPr lang="en-GB" sz="1400" dirty="0" err="1">
                          <a:latin typeface="Josefin Sans" pitchFamily="2" charset="0"/>
                        </a:rPr>
                        <a:t>Pascu</a:t>
                      </a:r>
                      <a:endParaRPr lang="en-GB" sz="1400" dirty="0">
                        <a:latin typeface="Josefi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Josefi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298127"/>
                  </a:ext>
                </a:extLst>
              </a:tr>
              <a:tr h="591728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NDS 75, 99 (1995)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en-GB" sz="1400" dirty="0">
                          <a:latin typeface="Josefin Sans" pitchFamily="2" charset="0"/>
                        </a:rPr>
                        <a:t>S. </a:t>
                      </a:r>
                      <a:r>
                        <a:rPr lang="en-GB" sz="1400" dirty="0" err="1">
                          <a:latin typeface="Josefin Sans" pitchFamily="2" charset="0"/>
                        </a:rPr>
                        <a:t>Pascu</a:t>
                      </a:r>
                      <a:endParaRPr lang="en-GB" sz="1400" dirty="0">
                        <a:latin typeface="Josefin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x-none" sz="1400" dirty="0">
                          <a:latin typeface="Josefin Sans" pitchFamily="2" charset="0"/>
                        </a:rPr>
                        <a:t>Under evaluation by S. Pascu, A. Negret, and E. McCutchan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036764"/>
                  </a:ext>
                </a:extLst>
              </a:tr>
              <a:tr h="377092"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latin typeface="Josefin Sans" pitchFamily="2" charset="0"/>
                        </a:rPr>
                        <a:t>NDS 110, 2945 (2009)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en-GB" sz="1400" dirty="0">
                          <a:latin typeface="Josefin Sans" pitchFamily="2" charset="0"/>
                        </a:rPr>
                        <a:t>S. </a:t>
                      </a:r>
                      <a:r>
                        <a:rPr lang="en-GB" sz="1400" dirty="0" err="1">
                          <a:latin typeface="Josefin Sans" pitchFamily="2" charset="0"/>
                        </a:rPr>
                        <a:t>Pascu</a:t>
                      </a:r>
                      <a:endParaRPr lang="en-GB" sz="1400" dirty="0">
                        <a:latin typeface="Josefin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Josefi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71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0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48ACB-7DB2-4940-A27B-56B964E61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Other evaluation activities</a:t>
            </a:r>
            <a:endParaRPr lang="ro-R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F89558-89E0-4C66-8AC7-CE572AC18C7B}"/>
              </a:ext>
            </a:extLst>
          </p:cNvPr>
          <p:cNvSpPr txBox="1">
            <a:spLocks/>
          </p:cNvSpPr>
          <p:nvPr/>
        </p:nvSpPr>
        <p:spPr>
          <a:xfrm>
            <a:off x="680681" y="1763823"/>
            <a:ext cx="7891208" cy="17275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x-none" dirty="0">
                <a:latin typeface="Josefin Sans" pitchFamily="2" charset="0"/>
              </a:rPr>
              <a:t>A=130: by S. Pascu, B. Singh, A. Rodionov, G. Shulyak</a:t>
            </a:r>
            <a:r>
              <a:rPr lang="en-GB" dirty="0">
                <a:latin typeface="Josefin Sans" pitchFamily="2" charset="0"/>
              </a:rPr>
              <a:t> </a:t>
            </a:r>
            <a:r>
              <a:rPr lang="x-none" dirty="0">
                <a:latin typeface="Josefin Sans" pitchFamily="2" charset="0"/>
              </a:rPr>
              <a:t>- post review</a:t>
            </a:r>
            <a:endParaRPr lang="en-GB" dirty="0">
              <a:latin typeface="Josefi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dirty="0">
              <a:latin typeface="Josefi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Josefin Sans" pitchFamily="2" charset="0"/>
              </a:rPr>
              <a:t>A=101: by J. Timar, Z. Elekes, A. Negret, S. Pascu</a:t>
            </a:r>
            <a:r>
              <a:rPr lang="en-GB" dirty="0">
                <a:latin typeface="Josefin Sans" pitchFamily="2" charset="0"/>
              </a:rPr>
              <a:t> – final stage, to be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dirty="0">
              <a:latin typeface="Josefin Sans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x-none" dirty="0">
                <a:latin typeface="Josefin Sans" pitchFamily="2" charset="0"/>
              </a:rPr>
              <a:t>CTBTO project</a:t>
            </a:r>
            <a:r>
              <a:rPr lang="en-GB" dirty="0">
                <a:latin typeface="Josefin Sans" pitchFamily="2" charset="0"/>
              </a:rPr>
              <a:t> (IAEA)</a:t>
            </a:r>
            <a:r>
              <a:rPr lang="x-none" dirty="0">
                <a:latin typeface="Josefin Sans" pitchFamily="2" charset="0"/>
              </a:rPr>
              <a:t>: </a:t>
            </a:r>
            <a:endParaRPr lang="en-GB" dirty="0">
              <a:latin typeface="Josefin Sans" pitchFamily="2" charset="0"/>
            </a:endParaRPr>
          </a:p>
          <a:p>
            <a:pPr marL="285750" lvl="6" indent="-17463">
              <a:buFont typeface="Wingdings" panose="05000000000000000000" pitchFamily="2" charset="2"/>
              <a:buChar char="Ø"/>
            </a:pPr>
            <a:r>
              <a:rPr lang="x-none" dirty="0">
                <a:latin typeface="Josefin Sans" pitchFamily="2" charset="0"/>
              </a:rPr>
              <a:t>A. Negret: decay of </a:t>
            </a:r>
            <a:r>
              <a:rPr lang="x-none" baseline="30000" dirty="0">
                <a:latin typeface="Josefin Sans" pitchFamily="2" charset="0"/>
              </a:rPr>
              <a:t>133</a:t>
            </a:r>
            <a:r>
              <a:rPr lang="x-none" dirty="0">
                <a:latin typeface="Josefin Sans" pitchFamily="2" charset="0"/>
              </a:rPr>
              <a:t>I</a:t>
            </a:r>
            <a:r>
              <a:rPr lang="en-GB" dirty="0">
                <a:latin typeface="Josefin Sans" pitchFamily="2" charset="0"/>
              </a:rPr>
              <a:t> – submitted for review</a:t>
            </a:r>
            <a:endParaRPr lang="x-none" dirty="0">
              <a:latin typeface="Josefin Sans" pitchFamily="2" charset="0"/>
            </a:endParaRPr>
          </a:p>
          <a:p>
            <a:pPr marL="285750" lvl="5" indent="-17463">
              <a:buFont typeface="Wingdings" panose="05000000000000000000" pitchFamily="2" charset="2"/>
              <a:buChar char="Ø"/>
            </a:pPr>
            <a:r>
              <a:rPr lang="x-none" dirty="0">
                <a:latin typeface="Josefin Sans" pitchFamily="2" charset="0"/>
              </a:rPr>
              <a:t>S. Pascu: decay of </a:t>
            </a:r>
            <a:r>
              <a:rPr lang="x-none" baseline="30000" dirty="0">
                <a:latin typeface="Josefin Sans" pitchFamily="2" charset="0"/>
              </a:rPr>
              <a:t>140</a:t>
            </a:r>
            <a:r>
              <a:rPr lang="x-none" dirty="0">
                <a:latin typeface="Josefin Sans" pitchFamily="2" charset="0"/>
              </a:rPr>
              <a:t>La</a:t>
            </a:r>
            <a:r>
              <a:rPr lang="en-GB" dirty="0">
                <a:latin typeface="Josefin Sans" pitchFamily="2" charset="0"/>
              </a:rPr>
              <a:t> – work in progress</a:t>
            </a:r>
            <a:endParaRPr lang="x-none" dirty="0">
              <a:latin typeface="Josefin Sans" pitchFamily="2" charset="0"/>
            </a:endParaRPr>
          </a:p>
          <a:p>
            <a:pPr marL="457200"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767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F02588F-32F5-40B3-A6B9-0CF1D3F95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324582"/>
              </p:ext>
            </p:extLst>
          </p:nvPr>
        </p:nvGraphicFramePr>
        <p:xfrm>
          <a:off x="4803492" y="534225"/>
          <a:ext cx="4351008" cy="409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 Image" r:id="rId4" imgW="1428840" imgH="1428840" progId="Paint.Picture">
                  <p:embed/>
                </p:oleObj>
              </mc:Choice>
              <mc:Fallback>
                <p:oleObj name="Bitmap Image" r:id="rId4" imgW="1428840" imgH="1428840" progId="Paint.Pictur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B72F7E-A5D3-4FF4-9713-DC4D4A2B0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3492" y="534225"/>
                        <a:ext cx="4351008" cy="409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274;p36">
            <a:extLst>
              <a:ext uri="{FF2B5EF4-FFF2-40B4-BE49-F238E27FC236}">
                <a16:creationId xmlns:a16="http://schemas.microsoft.com/office/drawing/2014/main" id="{51E30790-B523-404E-8D6E-8C17419F5748}"/>
              </a:ext>
            </a:extLst>
          </p:cNvPr>
          <p:cNvSpPr/>
          <p:nvPr/>
        </p:nvSpPr>
        <p:spPr>
          <a:xfrm>
            <a:off x="4572000" y="543240"/>
            <a:ext cx="4582500" cy="4086172"/>
          </a:xfrm>
          <a:prstGeom prst="rect">
            <a:avLst/>
          </a:prstGeom>
          <a:solidFill>
            <a:schemeClr val="tx1">
              <a:lumMod val="75000"/>
              <a:lumOff val="25000"/>
              <a:alpha val="504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Google Shape;279;p36">
            <a:extLst>
              <a:ext uri="{FF2B5EF4-FFF2-40B4-BE49-F238E27FC236}">
                <a16:creationId xmlns:a16="http://schemas.microsoft.com/office/drawing/2014/main" id="{8958446C-7FB8-440A-BD5A-D697B54EC2CD}"/>
              </a:ext>
            </a:extLst>
          </p:cNvPr>
          <p:cNvSpPr/>
          <p:nvPr/>
        </p:nvSpPr>
        <p:spPr>
          <a:xfrm>
            <a:off x="4151802" y="3372370"/>
            <a:ext cx="883800" cy="426151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6"/>
          <p:cNvSpPr/>
          <p:nvPr/>
        </p:nvSpPr>
        <p:spPr>
          <a:xfrm>
            <a:off x="460692" y="53630"/>
            <a:ext cx="43428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dist="19050" dir="4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title" idx="2"/>
          </p:nvPr>
        </p:nvSpPr>
        <p:spPr>
          <a:xfrm>
            <a:off x="720000" y="487400"/>
            <a:ext cx="20526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3" name="Google Shape;283;p36"/>
          <p:cNvSpPr txBox="1">
            <a:spLocks noGrp="1"/>
          </p:cNvSpPr>
          <p:nvPr>
            <p:ph type="ctrTitle"/>
          </p:nvPr>
        </p:nvSpPr>
        <p:spPr>
          <a:xfrm>
            <a:off x="720000" y="1938100"/>
            <a:ext cx="3267900" cy="12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200" baseline="30000" dirty="0"/>
              <a:t>Plans for near future</a:t>
            </a:r>
            <a:endParaRPr sz="32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9E2CDE-BE8E-4AC6-92BB-22BB958758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69" y="4466594"/>
            <a:ext cx="546022" cy="546022"/>
          </a:xfrm>
          <a:prstGeom prst="rect">
            <a:avLst/>
          </a:prstGeom>
        </p:spPr>
      </p:pic>
      <p:sp>
        <p:nvSpPr>
          <p:cNvPr id="15" name="Google Shape;206;p31">
            <a:extLst>
              <a:ext uri="{FF2B5EF4-FFF2-40B4-BE49-F238E27FC236}">
                <a16:creationId xmlns:a16="http://schemas.microsoft.com/office/drawing/2014/main" id="{C8735468-C68C-4C84-8689-3F1211E13D3B}"/>
              </a:ext>
            </a:extLst>
          </p:cNvPr>
          <p:cNvSpPr txBox="1">
            <a:spLocks/>
          </p:cNvSpPr>
          <p:nvPr/>
        </p:nvSpPr>
        <p:spPr>
          <a:xfrm>
            <a:off x="1196575" y="4432870"/>
            <a:ext cx="1986891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Horia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Hulubei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National Institute for R&amp;D </a:t>
            </a:r>
            <a:br>
              <a:rPr lang="ro-RO" sz="7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in Physics and Nuclear Engineering </a:t>
            </a:r>
          </a:p>
        </p:txBody>
      </p:sp>
      <p:sp>
        <p:nvSpPr>
          <p:cNvPr id="19" name="Google Shape;277;p36">
            <a:extLst>
              <a:ext uri="{FF2B5EF4-FFF2-40B4-BE49-F238E27FC236}">
                <a16:creationId xmlns:a16="http://schemas.microsoft.com/office/drawing/2014/main" id="{805E609F-1E90-4948-B2DB-A8350C3D11B2}"/>
              </a:ext>
            </a:extLst>
          </p:cNvPr>
          <p:cNvSpPr/>
          <p:nvPr/>
        </p:nvSpPr>
        <p:spPr>
          <a:xfrm>
            <a:off x="4809600" y="539999"/>
            <a:ext cx="226002" cy="644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31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A48ACB-7DB2-4940-A27B-56B964E6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540000"/>
            <a:ext cx="7561447" cy="502200"/>
          </a:xfrm>
        </p:spPr>
        <p:txBody>
          <a:bodyPr>
            <a:normAutofit fontScale="90000"/>
          </a:bodyPr>
          <a:lstStyle/>
          <a:p>
            <a:r>
              <a:rPr lang="en" dirty="0"/>
              <a:t>Plans for the future</a:t>
            </a:r>
            <a:endParaRPr lang="ro-RO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2B831B-1C88-415B-AFDB-C6CC7CE056D7}"/>
              </a:ext>
            </a:extLst>
          </p:cNvPr>
          <p:cNvSpPr txBox="1">
            <a:spLocks/>
          </p:cNvSpPr>
          <p:nvPr/>
        </p:nvSpPr>
        <p:spPr>
          <a:xfrm>
            <a:off x="685394" y="1547007"/>
            <a:ext cx="7891208" cy="17275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x-none" dirty="0">
                <a:latin typeface="Josefin Sans" pitchFamily="2" charset="0"/>
              </a:rPr>
              <a:t>A=</a:t>
            </a:r>
            <a:r>
              <a:rPr lang="en-GB" dirty="0">
                <a:latin typeface="Josefin Sans" pitchFamily="2" charset="0"/>
              </a:rPr>
              <a:t>101 – finalize evaluation, submit, perform the post-review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dirty="0">
              <a:latin typeface="Josefi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Josefin Sans" pitchFamily="2" charset="0"/>
              </a:rPr>
              <a:t>A=</a:t>
            </a:r>
            <a:r>
              <a:rPr lang="en-GB" dirty="0">
                <a:latin typeface="Josefin Sans" pitchFamily="2" charset="0"/>
              </a:rPr>
              <a:t>86 – evaluate a few nuclei, including </a:t>
            </a:r>
            <a:r>
              <a:rPr lang="en-GB" baseline="30000" dirty="0">
                <a:latin typeface="Josefin Sans" pitchFamily="2" charset="0"/>
              </a:rPr>
              <a:t>86</a:t>
            </a:r>
            <a:r>
              <a:rPr lang="en-GB" dirty="0">
                <a:latin typeface="Josefin Sans" pitchFamily="2" charset="0"/>
              </a:rPr>
              <a:t>Sr (together with B. Singh)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dirty="0">
              <a:latin typeface="Josefin Sans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x-none" dirty="0">
                <a:latin typeface="Josefin Sans" pitchFamily="2" charset="0"/>
              </a:rPr>
              <a:t>CTBTO project: </a:t>
            </a:r>
            <a:endParaRPr lang="en-GB" dirty="0">
              <a:latin typeface="Josefin Sans" pitchFamily="2" charset="0"/>
            </a:endParaRPr>
          </a:p>
          <a:p>
            <a:pPr marL="285750" lvl="6" indent="-17463">
              <a:buFont typeface="Wingdings" panose="05000000000000000000" pitchFamily="2" charset="2"/>
              <a:buChar char="Ø"/>
            </a:pPr>
            <a:r>
              <a:rPr lang="en-GB" dirty="0">
                <a:latin typeface="Josefin Sans" pitchFamily="2" charset="0"/>
              </a:rPr>
              <a:t> </a:t>
            </a:r>
            <a:r>
              <a:rPr lang="x-none" dirty="0">
                <a:latin typeface="Josefin Sans" pitchFamily="2" charset="0"/>
              </a:rPr>
              <a:t>A. Negret: decay of </a:t>
            </a:r>
            <a:r>
              <a:rPr lang="x-none" baseline="30000" dirty="0">
                <a:latin typeface="Josefin Sans" pitchFamily="2" charset="0"/>
              </a:rPr>
              <a:t>133</a:t>
            </a:r>
            <a:r>
              <a:rPr lang="x-none" dirty="0">
                <a:latin typeface="Josefin Sans" pitchFamily="2" charset="0"/>
              </a:rPr>
              <a:t>I</a:t>
            </a:r>
            <a:r>
              <a:rPr lang="en-GB" dirty="0">
                <a:latin typeface="Josefin Sans" pitchFamily="2" charset="0"/>
              </a:rPr>
              <a:t> – perform the post-review corrections</a:t>
            </a:r>
            <a:endParaRPr lang="x-none" dirty="0">
              <a:latin typeface="Josefin Sans" pitchFamily="2" charset="0"/>
            </a:endParaRPr>
          </a:p>
          <a:p>
            <a:pPr marL="285750" lvl="5" indent="-17463">
              <a:buFont typeface="Wingdings" panose="05000000000000000000" pitchFamily="2" charset="2"/>
              <a:buChar char="Ø"/>
            </a:pPr>
            <a:r>
              <a:rPr lang="en-GB" dirty="0">
                <a:latin typeface="Josefin Sans" pitchFamily="2" charset="0"/>
              </a:rPr>
              <a:t> </a:t>
            </a:r>
            <a:r>
              <a:rPr lang="x-none" dirty="0">
                <a:latin typeface="Josefin Sans" pitchFamily="2" charset="0"/>
              </a:rPr>
              <a:t>S. Pascu: decay of </a:t>
            </a:r>
            <a:r>
              <a:rPr lang="x-none" baseline="30000" dirty="0">
                <a:latin typeface="Josefin Sans" pitchFamily="2" charset="0"/>
              </a:rPr>
              <a:t>140</a:t>
            </a:r>
            <a:r>
              <a:rPr lang="x-none" dirty="0">
                <a:latin typeface="Josefin Sans" pitchFamily="2" charset="0"/>
              </a:rPr>
              <a:t>La</a:t>
            </a:r>
            <a:r>
              <a:rPr lang="en-GB" dirty="0">
                <a:latin typeface="Josefin Sans" pitchFamily="2" charset="0"/>
              </a:rPr>
              <a:t> – finalize the evaluation</a:t>
            </a:r>
            <a:endParaRPr lang="x-none" dirty="0">
              <a:latin typeface="Josefin Sans" pitchFamily="2" charset="0"/>
            </a:endParaRPr>
          </a:p>
          <a:p>
            <a:pPr marL="457200" lvl="1"/>
            <a:endParaRPr lang="x-non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FF7F11-A9A6-48FA-BCF9-287185DDE11F}"/>
              </a:ext>
            </a:extLst>
          </p:cNvPr>
          <p:cNvSpPr txBox="1">
            <a:spLocks/>
          </p:cNvSpPr>
          <p:nvPr/>
        </p:nvSpPr>
        <p:spPr>
          <a:xfrm>
            <a:off x="633547" y="1215261"/>
            <a:ext cx="4395653" cy="3755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b="1" u="sng" dirty="0">
                <a:latin typeface="Josefin Sans" pitchFamily="2" charset="0"/>
              </a:rPr>
              <a:t>Obligations within the European project SANDA</a:t>
            </a:r>
            <a:endParaRPr lang="x-none" b="1" u="sng" dirty="0">
              <a:latin typeface="Josefin Sans" pitchFamily="2" charset="0"/>
            </a:endParaRPr>
          </a:p>
          <a:p>
            <a:pPr marL="457200" lvl="1"/>
            <a:endParaRPr lang="x-non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5B51A04-A0D6-4BF5-A54C-8BC9CC5CAF80}"/>
              </a:ext>
            </a:extLst>
          </p:cNvPr>
          <p:cNvSpPr txBox="1">
            <a:spLocks/>
          </p:cNvSpPr>
          <p:nvPr/>
        </p:nvSpPr>
        <p:spPr>
          <a:xfrm>
            <a:off x="633546" y="3496768"/>
            <a:ext cx="4395653" cy="3755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b="1" u="sng" dirty="0">
                <a:latin typeface="Josefin Sans" pitchFamily="2" charset="0"/>
              </a:rPr>
              <a:t>Other future plans</a:t>
            </a:r>
            <a:endParaRPr lang="x-none" b="1" u="sng" dirty="0">
              <a:latin typeface="Josefin Sans" pitchFamily="2" charset="0"/>
            </a:endParaRPr>
          </a:p>
          <a:p>
            <a:pPr marL="457200" lvl="1"/>
            <a:endParaRPr lang="x-none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72C6D04-87B5-4A1A-9C8B-2A2523102ECA}"/>
              </a:ext>
            </a:extLst>
          </p:cNvPr>
          <p:cNvSpPr txBox="1">
            <a:spLocks/>
          </p:cNvSpPr>
          <p:nvPr/>
        </p:nvSpPr>
        <p:spPr>
          <a:xfrm>
            <a:off x="719999" y="3928602"/>
            <a:ext cx="7891208" cy="5208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Josefin Sans" pitchFamily="2" charset="0"/>
              </a:rPr>
              <a:t>Finalize the post-review corrections for A=57 and 130 together with B. Singh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Josefin Sans" pitchFamily="2" charset="0"/>
              </a:rPr>
              <a:t>Work on A=118 together with E. Ricard-McCutchan</a:t>
            </a:r>
            <a:endParaRPr lang="x-none" dirty="0">
              <a:latin typeface="Josefin Sans" pitchFamily="2" charset="0"/>
            </a:endParaRPr>
          </a:p>
          <a:p>
            <a:pPr marL="457200" lvl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0312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88EC66-13D8-4315-A09F-CA8CC9D4B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255964"/>
              </p:ext>
            </p:extLst>
          </p:nvPr>
        </p:nvGraphicFramePr>
        <p:xfrm>
          <a:off x="4809600" y="550540"/>
          <a:ext cx="4334400" cy="305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4" imgW="2545200" imgH="1790640" progId="Paint.Picture">
                  <p:embed/>
                </p:oleObj>
              </mc:Choice>
              <mc:Fallback>
                <p:oleObj name="Bitmap Image" r:id="rId4" imgW="2545200" imgH="1790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9600" y="550540"/>
                        <a:ext cx="4334400" cy="305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" name="Google Shape;274;p36"/>
          <p:cNvSpPr/>
          <p:nvPr/>
        </p:nvSpPr>
        <p:spPr>
          <a:xfrm>
            <a:off x="4555350" y="550540"/>
            <a:ext cx="4582500" cy="3050033"/>
          </a:xfrm>
          <a:prstGeom prst="rect">
            <a:avLst/>
          </a:prstGeom>
          <a:solidFill>
            <a:schemeClr val="tx1">
              <a:lumMod val="75000"/>
              <a:lumOff val="25000"/>
              <a:alpha val="504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8" name="Google Shape;278;p36"/>
          <p:cNvGrpSpPr/>
          <p:nvPr/>
        </p:nvGrpSpPr>
        <p:grpSpPr>
          <a:xfrm>
            <a:off x="466800" y="0"/>
            <a:ext cx="4568802" cy="5143500"/>
            <a:chOff x="-196562" y="-38900"/>
            <a:chExt cx="4568802" cy="5250300"/>
          </a:xfrm>
        </p:grpSpPr>
        <p:sp>
          <p:nvSpPr>
            <p:cNvPr id="279" name="Google Shape;279;p36"/>
            <p:cNvSpPr/>
            <p:nvPr/>
          </p:nvSpPr>
          <p:spPr>
            <a:xfrm>
              <a:off x="3488440" y="3212196"/>
              <a:ext cx="883800" cy="435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-196562" y="-38900"/>
              <a:ext cx="4342800" cy="525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dist="19050" dir="45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title" idx="2"/>
          </p:nvPr>
        </p:nvSpPr>
        <p:spPr>
          <a:xfrm>
            <a:off x="720000" y="487400"/>
            <a:ext cx="20526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77" name="Google Shape;277;p36"/>
          <p:cNvSpPr/>
          <p:nvPr/>
        </p:nvSpPr>
        <p:spPr>
          <a:xfrm>
            <a:off x="4809600" y="539999"/>
            <a:ext cx="226002" cy="6445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p36"/>
          <p:cNvSpPr txBox="1">
            <a:spLocks noGrp="1"/>
          </p:cNvSpPr>
          <p:nvPr>
            <p:ph type="ctrTitle"/>
          </p:nvPr>
        </p:nvSpPr>
        <p:spPr>
          <a:xfrm>
            <a:off x="720000" y="1938100"/>
            <a:ext cx="3267900" cy="12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200" baseline="30000" dirty="0"/>
              <a:t>The SANDA Project</a:t>
            </a:r>
            <a:endParaRPr sz="32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9E2CDE-BE8E-4AC6-92BB-22BB958758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69" y="4466594"/>
            <a:ext cx="546022" cy="546022"/>
          </a:xfrm>
          <a:prstGeom prst="rect">
            <a:avLst/>
          </a:prstGeom>
        </p:spPr>
      </p:pic>
      <p:sp>
        <p:nvSpPr>
          <p:cNvPr id="15" name="Google Shape;206;p31">
            <a:extLst>
              <a:ext uri="{FF2B5EF4-FFF2-40B4-BE49-F238E27FC236}">
                <a16:creationId xmlns:a16="http://schemas.microsoft.com/office/drawing/2014/main" id="{C8735468-C68C-4C84-8689-3F1211E13D3B}"/>
              </a:ext>
            </a:extLst>
          </p:cNvPr>
          <p:cNvSpPr txBox="1">
            <a:spLocks/>
          </p:cNvSpPr>
          <p:nvPr/>
        </p:nvSpPr>
        <p:spPr>
          <a:xfrm>
            <a:off x="1196575" y="4432870"/>
            <a:ext cx="1986891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Josefin Sans"/>
              <a:buNone/>
              <a:defRPr sz="11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Horia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700" b="1" dirty="0" err="1">
                <a:solidFill>
                  <a:schemeClr val="bg1">
                    <a:lumMod val="85000"/>
                  </a:schemeClr>
                </a:solidFill>
              </a:rPr>
              <a:t>Hulubei</a:t>
            </a: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 National Institute for R&amp;D </a:t>
            </a:r>
            <a:br>
              <a:rPr lang="ro-RO" sz="7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00" b="1" dirty="0">
                <a:solidFill>
                  <a:schemeClr val="bg1">
                    <a:lumMod val="85000"/>
                  </a:schemeClr>
                </a:solidFill>
              </a:rPr>
              <a:t>in Physics and Nuclear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062106127"/>
      </p:ext>
    </p:extLst>
  </p:cSld>
  <p:clrMapOvr>
    <a:masterClrMapping/>
  </p:clrMapOvr>
</p:sld>
</file>

<file path=ppt/theme/theme1.xml><?xml version="1.0" encoding="utf-8"?>
<a:theme xmlns:a="http://schemas.openxmlformats.org/drawingml/2006/main" name="Political Party Company Profile by Slidesgo">
  <a:themeElements>
    <a:clrScheme name="Custom 5">
      <a:dk1>
        <a:srgbClr val="11224D"/>
      </a:dk1>
      <a:lt1>
        <a:srgbClr val="FFFFFF"/>
      </a:lt1>
      <a:dk2>
        <a:srgbClr val="11224D"/>
      </a:dk2>
      <a:lt2>
        <a:srgbClr val="FFFFFF"/>
      </a:lt2>
      <a:accent1>
        <a:srgbClr val="F98125"/>
      </a:accent1>
      <a:accent2>
        <a:srgbClr val="5B84C4"/>
      </a:accent2>
      <a:accent3>
        <a:srgbClr val="FB9B50"/>
      </a:accent3>
      <a:accent4>
        <a:srgbClr val="2C599D"/>
      </a:accent4>
      <a:accent5>
        <a:srgbClr val="FFFFFF"/>
      </a:accent5>
      <a:accent6>
        <a:srgbClr val="F2F2F2"/>
      </a:accent6>
      <a:hlink>
        <a:srgbClr val="5B84C4"/>
      </a:hlink>
      <a:folHlink>
        <a:srgbClr val="193A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632</Words>
  <Application>Microsoft Office PowerPoint</Application>
  <PresentationFormat>On-screen Show (16:9)</PresentationFormat>
  <Paragraphs>88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Josefin Sans Thin</vt:lpstr>
      <vt:lpstr>Arial</vt:lpstr>
      <vt:lpstr>Spartan Thin</vt:lpstr>
      <vt:lpstr>Spartan</vt:lpstr>
      <vt:lpstr>Josefin Sans</vt:lpstr>
      <vt:lpstr>Political Party Company Profile by Slidesgo</vt:lpstr>
      <vt:lpstr>Bitmap Image</vt:lpstr>
      <vt:lpstr>Evaluation activities of the Bucharest NSDD Centre</vt:lpstr>
      <vt:lpstr>Table of contents</vt:lpstr>
      <vt:lpstr>01</vt:lpstr>
      <vt:lpstr>Manpower</vt:lpstr>
      <vt:lpstr>Responsabilities of the Bucharest Data Centre</vt:lpstr>
      <vt:lpstr>Other evaluation activities</vt:lpstr>
      <vt:lpstr>02</vt:lpstr>
      <vt:lpstr>Plans for the future</vt:lpstr>
      <vt:lpstr>03</vt:lpstr>
      <vt:lpstr>The H2020 project SANDA (Supplying Accurate Nuclear Data for Energy and Non-energy Applications)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Party Company Profile</dc:title>
  <dc:creator>mara</dc:creator>
  <cp:lastModifiedBy>Alexandru Negret</cp:lastModifiedBy>
  <cp:revision>164</cp:revision>
  <dcterms:modified xsi:type="dcterms:W3CDTF">2022-04-04T07:39:05Z</dcterms:modified>
</cp:coreProperties>
</file>