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0413"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0" d="100"/>
          <a:sy n="110" d="100"/>
        </p:scale>
        <p:origin x="1272" y="9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7DD24E-0121-4437-BEB1-4AC0816EEFFE}" type="doc">
      <dgm:prSet loTypeId="urn:microsoft.com/office/officeart/2005/8/layout/chevron2" loCatId="process" qsTypeId="urn:microsoft.com/office/officeart/2005/8/quickstyle/simple4" qsCatId="simple" csTypeId="urn:microsoft.com/office/officeart/2005/8/colors/colorful1" csCatId="colorful" phldr="1"/>
      <dgm:spPr/>
      <dgm:t>
        <a:bodyPr/>
        <a:lstStyle/>
        <a:p>
          <a:endParaRPr lang="en-PK"/>
        </a:p>
      </dgm:t>
    </dgm:pt>
    <dgm:pt modelId="{948296EA-8859-4252-B076-71232235BF12}">
      <dgm:prSet phldrT="[Text]" custT="1"/>
      <dgm:spPr/>
      <dgm:t>
        <a:bodyPr/>
        <a:lstStyle/>
        <a:p>
          <a:r>
            <a:rPr lang="en-GB" sz="1000" dirty="0"/>
            <a:t>Phase-I</a:t>
          </a:r>
          <a:endParaRPr lang="en-PK" sz="1000" dirty="0"/>
        </a:p>
      </dgm:t>
    </dgm:pt>
    <dgm:pt modelId="{3E80B634-826D-4BD6-8C7F-FD5E6716ABA3}" type="parTrans" cxnId="{C65B0CA9-C7F6-49B8-B12C-1A4E19C44266}">
      <dgm:prSet/>
      <dgm:spPr/>
      <dgm:t>
        <a:bodyPr/>
        <a:lstStyle/>
        <a:p>
          <a:endParaRPr lang="en-PK"/>
        </a:p>
      </dgm:t>
    </dgm:pt>
    <dgm:pt modelId="{C44F5FA0-6137-4362-B561-97439E19ED80}" type="sibTrans" cxnId="{C65B0CA9-C7F6-49B8-B12C-1A4E19C44266}">
      <dgm:prSet/>
      <dgm:spPr/>
      <dgm:t>
        <a:bodyPr/>
        <a:lstStyle/>
        <a:p>
          <a:endParaRPr lang="en-PK"/>
        </a:p>
      </dgm:t>
    </dgm:pt>
    <dgm:pt modelId="{E5347F06-BC56-46B1-8BED-65C3EF126143}">
      <dgm:prSet phldrT="[Text]" custT="1"/>
      <dgm:spPr/>
      <dgm:t>
        <a:bodyPr/>
        <a:lstStyle/>
        <a:p>
          <a:pPr>
            <a:buFontTx/>
            <a:buNone/>
          </a:pPr>
          <a:r>
            <a:rPr lang="en-GB" sz="1000" dirty="0"/>
            <a:t>Preparation for Safe Storage - SAFSTOR ~ 15 years</a:t>
          </a:r>
          <a:endParaRPr lang="en-PK" sz="1000" dirty="0"/>
        </a:p>
      </dgm:t>
    </dgm:pt>
    <dgm:pt modelId="{4A67270B-A7EB-46F5-B4A0-FE3701F2C16E}" type="parTrans" cxnId="{73718C4F-8FA7-473F-85B8-2AE3F9FC4C57}">
      <dgm:prSet/>
      <dgm:spPr/>
      <dgm:t>
        <a:bodyPr/>
        <a:lstStyle/>
        <a:p>
          <a:endParaRPr lang="en-PK"/>
        </a:p>
      </dgm:t>
    </dgm:pt>
    <dgm:pt modelId="{0CE3EFF4-0495-4F96-B3ED-FB4FC67CB28E}" type="sibTrans" cxnId="{73718C4F-8FA7-473F-85B8-2AE3F9FC4C57}">
      <dgm:prSet/>
      <dgm:spPr/>
      <dgm:t>
        <a:bodyPr/>
        <a:lstStyle/>
        <a:p>
          <a:endParaRPr lang="en-PK"/>
        </a:p>
      </dgm:t>
    </dgm:pt>
    <dgm:pt modelId="{56A9A9BB-F0C6-4A05-973F-120CD09EF1DC}">
      <dgm:prSet phldrT="[Text]" custT="1"/>
      <dgm:spPr/>
      <dgm:t>
        <a:bodyPr/>
        <a:lstStyle/>
        <a:p>
          <a:r>
            <a:rPr lang="en-GB" sz="1000" dirty="0"/>
            <a:t>Phase-II </a:t>
          </a:r>
          <a:endParaRPr lang="en-PK" sz="1000" dirty="0"/>
        </a:p>
      </dgm:t>
    </dgm:pt>
    <dgm:pt modelId="{049DCDFB-78E1-45BB-83F6-700ED0CBD724}" type="parTrans" cxnId="{42998AF8-3320-4D22-BCCD-74CCC6B5D525}">
      <dgm:prSet/>
      <dgm:spPr/>
      <dgm:t>
        <a:bodyPr/>
        <a:lstStyle/>
        <a:p>
          <a:endParaRPr lang="en-PK"/>
        </a:p>
      </dgm:t>
    </dgm:pt>
    <dgm:pt modelId="{6D86FE0B-359C-4801-9AF4-B1680E263177}" type="sibTrans" cxnId="{42998AF8-3320-4D22-BCCD-74CCC6B5D525}">
      <dgm:prSet/>
      <dgm:spPr/>
      <dgm:t>
        <a:bodyPr/>
        <a:lstStyle/>
        <a:p>
          <a:endParaRPr lang="en-PK"/>
        </a:p>
      </dgm:t>
    </dgm:pt>
    <dgm:pt modelId="{9CEDD166-3D26-4BE0-93E6-7A1937A14BF2}">
      <dgm:prSet phldrT="[Text]" custT="1"/>
      <dgm:spPr/>
      <dgm:t>
        <a:bodyPr/>
        <a:lstStyle/>
        <a:p>
          <a:pPr>
            <a:buFontTx/>
            <a:buNone/>
          </a:pPr>
          <a:r>
            <a:rPr lang="en-GB" sz="1000" dirty="0"/>
            <a:t>SAFSTOR Surveillance ~ 20 - 30 years</a:t>
          </a:r>
          <a:endParaRPr lang="en-PK" sz="1000" dirty="0"/>
        </a:p>
      </dgm:t>
    </dgm:pt>
    <dgm:pt modelId="{416E0C10-0D1D-47B6-8DF0-2F2BB36587DA}" type="parTrans" cxnId="{41D0D214-4312-4D59-A4DB-2F99EEBEAC6C}">
      <dgm:prSet/>
      <dgm:spPr/>
      <dgm:t>
        <a:bodyPr/>
        <a:lstStyle/>
        <a:p>
          <a:endParaRPr lang="en-PK"/>
        </a:p>
      </dgm:t>
    </dgm:pt>
    <dgm:pt modelId="{959DAA2E-FA3F-4998-9C77-A3F66AB5CB5E}" type="sibTrans" cxnId="{41D0D214-4312-4D59-A4DB-2F99EEBEAC6C}">
      <dgm:prSet/>
      <dgm:spPr/>
      <dgm:t>
        <a:bodyPr/>
        <a:lstStyle/>
        <a:p>
          <a:endParaRPr lang="en-PK"/>
        </a:p>
      </dgm:t>
    </dgm:pt>
    <dgm:pt modelId="{AD28D72B-C3C5-45F0-B067-B558EBFB5ED5}">
      <dgm:prSet phldrT="[Text]" custT="1"/>
      <dgm:spPr/>
      <dgm:t>
        <a:bodyPr/>
        <a:lstStyle/>
        <a:p>
          <a:r>
            <a:rPr lang="en-GB" sz="1000" dirty="0"/>
            <a:t>Phase-III</a:t>
          </a:r>
          <a:endParaRPr lang="en-PK" sz="1000" dirty="0"/>
        </a:p>
      </dgm:t>
    </dgm:pt>
    <dgm:pt modelId="{CC62340C-DA4D-479A-B494-11FC5F07879B}" type="parTrans" cxnId="{4541A80F-EA36-4EF3-B018-FB257F3C4636}">
      <dgm:prSet/>
      <dgm:spPr/>
      <dgm:t>
        <a:bodyPr/>
        <a:lstStyle/>
        <a:p>
          <a:endParaRPr lang="en-PK"/>
        </a:p>
      </dgm:t>
    </dgm:pt>
    <dgm:pt modelId="{109C5108-B154-4D7F-B08F-A6E704D0FA6A}" type="sibTrans" cxnId="{4541A80F-EA36-4EF3-B018-FB257F3C4636}">
      <dgm:prSet/>
      <dgm:spPr/>
      <dgm:t>
        <a:bodyPr/>
        <a:lstStyle/>
        <a:p>
          <a:endParaRPr lang="en-PK"/>
        </a:p>
      </dgm:t>
    </dgm:pt>
    <dgm:pt modelId="{803BE97D-76EF-406E-8274-D6140BDED148}">
      <dgm:prSet phldrT="[Text]" custT="1"/>
      <dgm:spPr/>
      <dgm:t>
        <a:bodyPr/>
        <a:lstStyle/>
        <a:p>
          <a:pPr>
            <a:buFontTx/>
            <a:buNone/>
          </a:pPr>
          <a:r>
            <a:rPr lang="en-GB" sz="1000" dirty="0"/>
            <a:t>Decontamination and Dismantling ~ 5 years</a:t>
          </a:r>
          <a:endParaRPr lang="en-PK" sz="1000" dirty="0"/>
        </a:p>
      </dgm:t>
    </dgm:pt>
    <dgm:pt modelId="{079048E2-9688-4377-ABA8-F0EE89130A39}" type="parTrans" cxnId="{E68FD842-732B-4865-8F51-E4823B9E7E37}">
      <dgm:prSet/>
      <dgm:spPr/>
      <dgm:t>
        <a:bodyPr/>
        <a:lstStyle/>
        <a:p>
          <a:endParaRPr lang="en-PK"/>
        </a:p>
      </dgm:t>
    </dgm:pt>
    <dgm:pt modelId="{C2F99207-785C-4EB1-B3F1-B98F8424FFB1}" type="sibTrans" cxnId="{E68FD842-732B-4865-8F51-E4823B9E7E37}">
      <dgm:prSet/>
      <dgm:spPr/>
      <dgm:t>
        <a:bodyPr/>
        <a:lstStyle/>
        <a:p>
          <a:endParaRPr lang="en-PK"/>
        </a:p>
      </dgm:t>
    </dgm:pt>
    <dgm:pt modelId="{69524931-FAEF-4C42-AAB6-F9F5C69047FF}" type="pres">
      <dgm:prSet presAssocID="{AC7DD24E-0121-4437-BEB1-4AC0816EEFFE}" presName="linearFlow" presStyleCnt="0">
        <dgm:presLayoutVars>
          <dgm:dir/>
          <dgm:animLvl val="lvl"/>
          <dgm:resizeHandles val="exact"/>
        </dgm:presLayoutVars>
      </dgm:prSet>
      <dgm:spPr/>
    </dgm:pt>
    <dgm:pt modelId="{08CA971F-6952-4B13-8426-8A77E257FF19}" type="pres">
      <dgm:prSet presAssocID="{948296EA-8859-4252-B076-71232235BF12}" presName="composite" presStyleCnt="0"/>
      <dgm:spPr/>
    </dgm:pt>
    <dgm:pt modelId="{5239BBC9-A1B9-469D-9D13-9B3C9E4BE4D6}" type="pres">
      <dgm:prSet presAssocID="{948296EA-8859-4252-B076-71232235BF12}" presName="parentText" presStyleLbl="alignNode1" presStyleIdx="0" presStyleCnt="3" custScaleX="134496" custLinFactNeighborY="-1546">
        <dgm:presLayoutVars>
          <dgm:chMax val="1"/>
          <dgm:bulletEnabled val="1"/>
        </dgm:presLayoutVars>
      </dgm:prSet>
      <dgm:spPr/>
    </dgm:pt>
    <dgm:pt modelId="{74D4198E-2FBC-4355-9958-3F5073F5571D}" type="pres">
      <dgm:prSet presAssocID="{948296EA-8859-4252-B076-71232235BF12}" presName="descendantText" presStyleLbl="alignAcc1" presStyleIdx="0" presStyleCnt="3" custScaleX="87751">
        <dgm:presLayoutVars>
          <dgm:bulletEnabled val="1"/>
        </dgm:presLayoutVars>
      </dgm:prSet>
      <dgm:spPr/>
    </dgm:pt>
    <dgm:pt modelId="{97D2560B-8129-4B46-AACC-16A14027E4EE}" type="pres">
      <dgm:prSet presAssocID="{C44F5FA0-6137-4362-B561-97439E19ED80}" presName="sp" presStyleCnt="0"/>
      <dgm:spPr/>
    </dgm:pt>
    <dgm:pt modelId="{A8287F6B-B986-4CB4-B8BB-7993761E7037}" type="pres">
      <dgm:prSet presAssocID="{56A9A9BB-F0C6-4A05-973F-120CD09EF1DC}" presName="composite" presStyleCnt="0"/>
      <dgm:spPr/>
    </dgm:pt>
    <dgm:pt modelId="{04A14FEF-0529-406C-9C65-DC97A58EE85C}" type="pres">
      <dgm:prSet presAssocID="{56A9A9BB-F0C6-4A05-973F-120CD09EF1DC}" presName="parentText" presStyleLbl="alignNode1" presStyleIdx="1" presStyleCnt="3" custScaleX="137612" custLinFactNeighborY="-6692">
        <dgm:presLayoutVars>
          <dgm:chMax val="1"/>
          <dgm:bulletEnabled val="1"/>
        </dgm:presLayoutVars>
      </dgm:prSet>
      <dgm:spPr/>
    </dgm:pt>
    <dgm:pt modelId="{CE2CB0FB-EDF9-4ED8-AD64-D441D15C283A}" type="pres">
      <dgm:prSet presAssocID="{56A9A9BB-F0C6-4A05-973F-120CD09EF1DC}" presName="descendantText" presStyleLbl="alignAcc1" presStyleIdx="1" presStyleCnt="3" custScaleX="87168">
        <dgm:presLayoutVars>
          <dgm:bulletEnabled val="1"/>
        </dgm:presLayoutVars>
      </dgm:prSet>
      <dgm:spPr/>
    </dgm:pt>
    <dgm:pt modelId="{BFF642D7-A092-4C54-B52C-FD4D0A9AA9A4}" type="pres">
      <dgm:prSet presAssocID="{6D86FE0B-359C-4801-9AF4-B1680E263177}" presName="sp" presStyleCnt="0"/>
      <dgm:spPr/>
    </dgm:pt>
    <dgm:pt modelId="{FBBC0FFF-6452-44E6-8238-75BAB21AE0B7}" type="pres">
      <dgm:prSet presAssocID="{AD28D72B-C3C5-45F0-B067-B558EBFB5ED5}" presName="composite" presStyleCnt="0"/>
      <dgm:spPr/>
    </dgm:pt>
    <dgm:pt modelId="{F39B37BE-264E-4297-A99C-38FD10C6C558}" type="pres">
      <dgm:prSet presAssocID="{AD28D72B-C3C5-45F0-B067-B558EBFB5ED5}" presName="parentText" presStyleLbl="alignNode1" presStyleIdx="2" presStyleCnt="3" custScaleX="139087" custLinFactNeighborY="-11744">
        <dgm:presLayoutVars>
          <dgm:chMax val="1"/>
          <dgm:bulletEnabled val="1"/>
        </dgm:presLayoutVars>
      </dgm:prSet>
      <dgm:spPr/>
    </dgm:pt>
    <dgm:pt modelId="{F47BC472-1320-45E3-B864-B82FC30BCEA2}" type="pres">
      <dgm:prSet presAssocID="{AD28D72B-C3C5-45F0-B067-B558EBFB5ED5}" presName="descendantText" presStyleLbl="alignAcc1" presStyleIdx="2" presStyleCnt="3" custScaleX="86910">
        <dgm:presLayoutVars>
          <dgm:bulletEnabled val="1"/>
        </dgm:presLayoutVars>
      </dgm:prSet>
      <dgm:spPr/>
    </dgm:pt>
  </dgm:ptLst>
  <dgm:cxnLst>
    <dgm:cxn modelId="{DE841C03-CEB8-485A-8C86-8CAD18EF74B4}" type="presOf" srcId="{E5347F06-BC56-46B1-8BED-65C3EF126143}" destId="{74D4198E-2FBC-4355-9958-3F5073F5571D}" srcOrd="0" destOrd="0" presId="urn:microsoft.com/office/officeart/2005/8/layout/chevron2"/>
    <dgm:cxn modelId="{4541A80F-EA36-4EF3-B018-FB257F3C4636}" srcId="{AC7DD24E-0121-4437-BEB1-4AC0816EEFFE}" destId="{AD28D72B-C3C5-45F0-B067-B558EBFB5ED5}" srcOrd="2" destOrd="0" parTransId="{CC62340C-DA4D-479A-B494-11FC5F07879B}" sibTransId="{109C5108-B154-4D7F-B08F-A6E704D0FA6A}"/>
    <dgm:cxn modelId="{41D0D214-4312-4D59-A4DB-2F99EEBEAC6C}" srcId="{56A9A9BB-F0C6-4A05-973F-120CD09EF1DC}" destId="{9CEDD166-3D26-4BE0-93E6-7A1937A14BF2}" srcOrd="0" destOrd="0" parTransId="{416E0C10-0D1D-47B6-8DF0-2F2BB36587DA}" sibTransId="{959DAA2E-FA3F-4998-9C77-A3F66AB5CB5E}"/>
    <dgm:cxn modelId="{E68FD842-732B-4865-8F51-E4823B9E7E37}" srcId="{AD28D72B-C3C5-45F0-B067-B558EBFB5ED5}" destId="{803BE97D-76EF-406E-8274-D6140BDED148}" srcOrd="0" destOrd="0" parTransId="{079048E2-9688-4377-ABA8-F0EE89130A39}" sibTransId="{C2F99207-785C-4EB1-B3F1-B98F8424FFB1}"/>
    <dgm:cxn modelId="{73718C4F-8FA7-473F-85B8-2AE3F9FC4C57}" srcId="{948296EA-8859-4252-B076-71232235BF12}" destId="{E5347F06-BC56-46B1-8BED-65C3EF126143}" srcOrd="0" destOrd="0" parTransId="{4A67270B-A7EB-46F5-B4A0-FE3701F2C16E}" sibTransId="{0CE3EFF4-0495-4F96-B3ED-FB4FC67CB28E}"/>
    <dgm:cxn modelId="{5CC77B71-486E-44BA-B279-76B7D002D21C}" type="presOf" srcId="{AD28D72B-C3C5-45F0-B067-B558EBFB5ED5}" destId="{F39B37BE-264E-4297-A99C-38FD10C6C558}" srcOrd="0" destOrd="0" presId="urn:microsoft.com/office/officeart/2005/8/layout/chevron2"/>
    <dgm:cxn modelId="{7A405680-EC71-4B86-AC7C-F34AD3C8C804}" type="presOf" srcId="{AC7DD24E-0121-4437-BEB1-4AC0816EEFFE}" destId="{69524931-FAEF-4C42-AAB6-F9F5C69047FF}" srcOrd="0" destOrd="0" presId="urn:microsoft.com/office/officeart/2005/8/layout/chevron2"/>
    <dgm:cxn modelId="{DB04948B-4D71-488A-823B-BE11764A0106}" type="presOf" srcId="{56A9A9BB-F0C6-4A05-973F-120CD09EF1DC}" destId="{04A14FEF-0529-406C-9C65-DC97A58EE85C}" srcOrd="0" destOrd="0" presId="urn:microsoft.com/office/officeart/2005/8/layout/chevron2"/>
    <dgm:cxn modelId="{92C85892-F035-4C0E-822E-E3700F58F300}" type="presOf" srcId="{9CEDD166-3D26-4BE0-93E6-7A1937A14BF2}" destId="{CE2CB0FB-EDF9-4ED8-AD64-D441D15C283A}" srcOrd="0" destOrd="0" presId="urn:microsoft.com/office/officeart/2005/8/layout/chevron2"/>
    <dgm:cxn modelId="{C65B0CA9-C7F6-49B8-B12C-1A4E19C44266}" srcId="{AC7DD24E-0121-4437-BEB1-4AC0816EEFFE}" destId="{948296EA-8859-4252-B076-71232235BF12}" srcOrd="0" destOrd="0" parTransId="{3E80B634-826D-4BD6-8C7F-FD5E6716ABA3}" sibTransId="{C44F5FA0-6137-4362-B561-97439E19ED80}"/>
    <dgm:cxn modelId="{427FD8AE-27FE-4906-A016-14C79BC92B8D}" type="presOf" srcId="{803BE97D-76EF-406E-8274-D6140BDED148}" destId="{F47BC472-1320-45E3-B864-B82FC30BCEA2}" srcOrd="0" destOrd="0" presId="urn:microsoft.com/office/officeart/2005/8/layout/chevron2"/>
    <dgm:cxn modelId="{5C6FC3B2-A1E4-45A6-B56F-C3C410667BA4}" type="presOf" srcId="{948296EA-8859-4252-B076-71232235BF12}" destId="{5239BBC9-A1B9-469D-9D13-9B3C9E4BE4D6}" srcOrd="0" destOrd="0" presId="urn:microsoft.com/office/officeart/2005/8/layout/chevron2"/>
    <dgm:cxn modelId="{42998AF8-3320-4D22-BCCD-74CCC6B5D525}" srcId="{AC7DD24E-0121-4437-BEB1-4AC0816EEFFE}" destId="{56A9A9BB-F0C6-4A05-973F-120CD09EF1DC}" srcOrd="1" destOrd="0" parTransId="{049DCDFB-78E1-45BB-83F6-700ED0CBD724}" sibTransId="{6D86FE0B-359C-4801-9AF4-B1680E263177}"/>
    <dgm:cxn modelId="{27108103-0542-42C6-ADA3-C3A66DD933E4}" type="presParOf" srcId="{69524931-FAEF-4C42-AAB6-F9F5C69047FF}" destId="{08CA971F-6952-4B13-8426-8A77E257FF19}" srcOrd="0" destOrd="0" presId="urn:microsoft.com/office/officeart/2005/8/layout/chevron2"/>
    <dgm:cxn modelId="{6F9C3DBF-3AFA-43C2-B30E-D7541A41A8AF}" type="presParOf" srcId="{08CA971F-6952-4B13-8426-8A77E257FF19}" destId="{5239BBC9-A1B9-469D-9D13-9B3C9E4BE4D6}" srcOrd="0" destOrd="0" presId="urn:microsoft.com/office/officeart/2005/8/layout/chevron2"/>
    <dgm:cxn modelId="{8CA7B897-A9AD-4E90-A2BE-987A847F29FA}" type="presParOf" srcId="{08CA971F-6952-4B13-8426-8A77E257FF19}" destId="{74D4198E-2FBC-4355-9958-3F5073F5571D}" srcOrd="1" destOrd="0" presId="urn:microsoft.com/office/officeart/2005/8/layout/chevron2"/>
    <dgm:cxn modelId="{0A4AB05B-7CD0-49B1-A70B-789F4A253B0A}" type="presParOf" srcId="{69524931-FAEF-4C42-AAB6-F9F5C69047FF}" destId="{97D2560B-8129-4B46-AACC-16A14027E4EE}" srcOrd="1" destOrd="0" presId="urn:microsoft.com/office/officeart/2005/8/layout/chevron2"/>
    <dgm:cxn modelId="{61F48B74-F8AA-4CC7-98AB-89025441B6E8}" type="presParOf" srcId="{69524931-FAEF-4C42-AAB6-F9F5C69047FF}" destId="{A8287F6B-B986-4CB4-B8BB-7993761E7037}" srcOrd="2" destOrd="0" presId="urn:microsoft.com/office/officeart/2005/8/layout/chevron2"/>
    <dgm:cxn modelId="{62A7133B-BE79-4E2D-A1EE-979BB877D8B8}" type="presParOf" srcId="{A8287F6B-B986-4CB4-B8BB-7993761E7037}" destId="{04A14FEF-0529-406C-9C65-DC97A58EE85C}" srcOrd="0" destOrd="0" presId="urn:microsoft.com/office/officeart/2005/8/layout/chevron2"/>
    <dgm:cxn modelId="{6262FC0A-6800-406E-90FA-5C634C6E3925}" type="presParOf" srcId="{A8287F6B-B986-4CB4-B8BB-7993761E7037}" destId="{CE2CB0FB-EDF9-4ED8-AD64-D441D15C283A}" srcOrd="1" destOrd="0" presId="urn:microsoft.com/office/officeart/2005/8/layout/chevron2"/>
    <dgm:cxn modelId="{F9B2CAC1-E154-497A-9A14-C562952A6EE7}" type="presParOf" srcId="{69524931-FAEF-4C42-AAB6-F9F5C69047FF}" destId="{BFF642D7-A092-4C54-B52C-FD4D0A9AA9A4}" srcOrd="3" destOrd="0" presId="urn:microsoft.com/office/officeart/2005/8/layout/chevron2"/>
    <dgm:cxn modelId="{DA6EE3BE-4391-4593-BFAA-60F4E7F56772}" type="presParOf" srcId="{69524931-FAEF-4C42-AAB6-F9F5C69047FF}" destId="{FBBC0FFF-6452-44E6-8238-75BAB21AE0B7}" srcOrd="4" destOrd="0" presId="urn:microsoft.com/office/officeart/2005/8/layout/chevron2"/>
    <dgm:cxn modelId="{3943CDED-3803-4E29-8D1E-3B9102948C0E}" type="presParOf" srcId="{FBBC0FFF-6452-44E6-8238-75BAB21AE0B7}" destId="{F39B37BE-264E-4297-A99C-38FD10C6C558}" srcOrd="0" destOrd="0" presId="urn:microsoft.com/office/officeart/2005/8/layout/chevron2"/>
    <dgm:cxn modelId="{C3B6C160-C5D1-4914-A1F7-28B8CC953799}" type="presParOf" srcId="{FBBC0FFF-6452-44E6-8238-75BAB21AE0B7}" destId="{F47BC472-1320-45E3-B864-B82FC30BCEA2}"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56682E-CB6E-4257-AF10-ACDC574C2FA1}"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PK"/>
        </a:p>
      </dgm:t>
    </dgm:pt>
    <dgm:pt modelId="{1FBB3407-76F4-48EE-9239-F15A04BA8555}">
      <dgm:prSet phldrT="[Text]" custT="1"/>
      <dgm:spPr>
        <a:solidFill>
          <a:schemeClr val="accent2">
            <a:lumMod val="40000"/>
            <a:lumOff val="60000"/>
          </a:schemeClr>
        </a:solidFill>
      </dgm:spPr>
      <dgm:t>
        <a:bodyPr/>
        <a:lstStyle/>
        <a:p>
          <a:pPr algn="just">
            <a:lnSpc>
              <a:spcPct val="100000"/>
            </a:lnSpc>
            <a:spcAft>
              <a:spcPts val="0"/>
            </a:spcAft>
            <a:buFont typeface="Symbol" panose="05050102010706020507" pitchFamily="18" charset="2"/>
            <a:buChar char=""/>
          </a:pPr>
          <a:r>
            <a:rPr lang="en-US" sz="1000" dirty="0">
              <a:solidFill>
                <a:schemeClr val="tx1"/>
              </a:solidFill>
            </a:rPr>
            <a:t>Implementation of established regulatory framework for decommissioning </a:t>
          </a:r>
          <a:endParaRPr lang="en-PK" sz="1000" dirty="0">
            <a:solidFill>
              <a:schemeClr val="tx1"/>
            </a:solidFill>
          </a:endParaRPr>
        </a:p>
      </dgm:t>
    </dgm:pt>
    <dgm:pt modelId="{AB9231BC-7A6D-4349-962B-E773B10F2524}" type="parTrans" cxnId="{87166439-5CF0-4098-B236-98F268D9C947}">
      <dgm:prSet/>
      <dgm:spPr/>
      <dgm:t>
        <a:bodyPr/>
        <a:lstStyle/>
        <a:p>
          <a:endParaRPr lang="en-PK"/>
        </a:p>
      </dgm:t>
    </dgm:pt>
    <dgm:pt modelId="{142C4F8F-005E-4E50-B2FA-15444BF4B093}" type="sibTrans" cxnId="{87166439-5CF0-4098-B236-98F268D9C947}">
      <dgm:prSet/>
      <dgm:spPr/>
      <dgm:t>
        <a:bodyPr/>
        <a:lstStyle/>
        <a:p>
          <a:endParaRPr lang="en-PK"/>
        </a:p>
      </dgm:t>
    </dgm:pt>
    <dgm:pt modelId="{BD8E14F8-2516-40B8-AE0B-92EC8AD46E77}">
      <dgm:prSet phldrT="[Text]" custT="1"/>
      <dgm:spPr>
        <a:solidFill>
          <a:schemeClr val="bg2">
            <a:lumMod val="90000"/>
          </a:schemeClr>
        </a:solidFill>
      </dgm:spPr>
      <dgm:t>
        <a:bodyPr/>
        <a:lstStyle/>
        <a:p>
          <a:pPr algn="just">
            <a:lnSpc>
              <a:spcPct val="100000"/>
            </a:lnSpc>
            <a:spcAft>
              <a:spcPts val="0"/>
            </a:spcAft>
            <a:buFont typeface="Symbol" panose="05050102010706020507" pitchFamily="18" charset="2"/>
            <a:buChar char=""/>
          </a:pPr>
          <a:r>
            <a:rPr lang="en-US" sz="1000" dirty="0">
              <a:solidFill>
                <a:schemeClr val="tx1"/>
              </a:solidFill>
            </a:rPr>
            <a:t>Licensee delayed submission for decommissioning license </a:t>
          </a:r>
          <a:endParaRPr lang="en-PK" sz="1000" dirty="0">
            <a:solidFill>
              <a:schemeClr val="tx1"/>
            </a:solidFill>
          </a:endParaRPr>
        </a:p>
      </dgm:t>
    </dgm:pt>
    <dgm:pt modelId="{D629391B-71C9-4402-B771-09AD07ADB2D3}" type="parTrans" cxnId="{AD0FD8E8-8268-43CD-AF9B-1C439407CE73}">
      <dgm:prSet/>
      <dgm:spPr/>
      <dgm:t>
        <a:bodyPr/>
        <a:lstStyle/>
        <a:p>
          <a:endParaRPr lang="en-PK"/>
        </a:p>
      </dgm:t>
    </dgm:pt>
    <dgm:pt modelId="{DF4248AB-E13A-40EC-8B93-1802075B8E8E}" type="sibTrans" cxnId="{AD0FD8E8-8268-43CD-AF9B-1C439407CE73}">
      <dgm:prSet/>
      <dgm:spPr/>
      <dgm:t>
        <a:bodyPr/>
        <a:lstStyle/>
        <a:p>
          <a:endParaRPr lang="en-PK"/>
        </a:p>
      </dgm:t>
    </dgm:pt>
    <dgm:pt modelId="{81C3060B-D066-497B-870B-D806FBEEDFB6}">
      <dgm:prSet custT="1"/>
      <dgm:spPr>
        <a:solidFill>
          <a:schemeClr val="tx2">
            <a:lumMod val="20000"/>
            <a:lumOff val="80000"/>
          </a:schemeClr>
        </a:solidFill>
      </dgm:spPr>
      <dgm:t>
        <a:bodyPr/>
        <a:lstStyle/>
        <a:p>
          <a:pPr algn="just">
            <a:lnSpc>
              <a:spcPct val="100000"/>
            </a:lnSpc>
            <a:spcAft>
              <a:spcPts val="0"/>
            </a:spcAft>
            <a:buFont typeface="Symbol" panose="05050102010706020507" pitchFamily="18" charset="2"/>
            <a:buChar char=""/>
          </a:pPr>
          <a:r>
            <a:rPr lang="en-US" sz="1000" dirty="0">
              <a:solidFill>
                <a:schemeClr val="tx1"/>
              </a:solidFill>
            </a:rPr>
            <a:t>Assurance of sufficient motivated/qualified personnel for safe operation of plant up to final shutdown and for carrying out decommissioning activities </a:t>
          </a:r>
          <a:endParaRPr lang="en-PK" sz="1000" dirty="0">
            <a:solidFill>
              <a:schemeClr val="tx1"/>
            </a:solidFill>
          </a:endParaRPr>
        </a:p>
      </dgm:t>
    </dgm:pt>
    <dgm:pt modelId="{E31E66B6-7542-43C1-A2FC-D2DCC9A66305}" type="parTrans" cxnId="{F8B71314-7443-4DFF-A681-2224297FDE45}">
      <dgm:prSet/>
      <dgm:spPr/>
      <dgm:t>
        <a:bodyPr/>
        <a:lstStyle/>
        <a:p>
          <a:endParaRPr lang="en-PK"/>
        </a:p>
      </dgm:t>
    </dgm:pt>
    <dgm:pt modelId="{19112E55-2D01-4632-A850-267616EC2F0B}" type="sibTrans" cxnId="{F8B71314-7443-4DFF-A681-2224297FDE45}">
      <dgm:prSet/>
      <dgm:spPr/>
      <dgm:t>
        <a:bodyPr/>
        <a:lstStyle/>
        <a:p>
          <a:endParaRPr lang="en-PK"/>
        </a:p>
      </dgm:t>
    </dgm:pt>
    <dgm:pt modelId="{4B4D511F-D252-4882-A0F8-3A2EE9CB8832}">
      <dgm:prSet custT="1"/>
      <dgm:spPr>
        <a:solidFill>
          <a:schemeClr val="accent4">
            <a:lumMod val="40000"/>
            <a:lumOff val="60000"/>
          </a:schemeClr>
        </a:solidFill>
      </dgm:spPr>
      <dgm:t>
        <a:bodyPr/>
        <a:lstStyle/>
        <a:p>
          <a:pPr algn="just">
            <a:lnSpc>
              <a:spcPct val="100000"/>
            </a:lnSpc>
            <a:spcAft>
              <a:spcPts val="0"/>
            </a:spcAft>
            <a:buFont typeface="Symbol" panose="05050102010706020507" pitchFamily="18" charset="2"/>
            <a:buChar char=""/>
          </a:pPr>
          <a:r>
            <a:rPr lang="en-US" sz="1000" dirty="0">
              <a:solidFill>
                <a:schemeClr val="tx1"/>
              </a:solidFill>
            </a:rPr>
            <a:t>Limited information submitted regarding later decommissioning phases</a:t>
          </a:r>
          <a:endParaRPr lang="en-PK" sz="1000" dirty="0">
            <a:solidFill>
              <a:schemeClr val="tx1"/>
            </a:solidFill>
          </a:endParaRPr>
        </a:p>
      </dgm:t>
    </dgm:pt>
    <dgm:pt modelId="{165CF75A-6407-4A3D-9E63-5A65D9A41F08}" type="parTrans" cxnId="{D4D12B20-8B20-46CC-B7F0-712CD0250D26}">
      <dgm:prSet/>
      <dgm:spPr/>
      <dgm:t>
        <a:bodyPr/>
        <a:lstStyle/>
        <a:p>
          <a:endParaRPr lang="en-PK"/>
        </a:p>
      </dgm:t>
    </dgm:pt>
    <dgm:pt modelId="{A5FE9B28-95D9-4812-AD96-E7B41729662D}" type="sibTrans" cxnId="{D4D12B20-8B20-46CC-B7F0-712CD0250D26}">
      <dgm:prSet/>
      <dgm:spPr/>
      <dgm:t>
        <a:bodyPr/>
        <a:lstStyle/>
        <a:p>
          <a:endParaRPr lang="en-PK"/>
        </a:p>
      </dgm:t>
    </dgm:pt>
    <dgm:pt modelId="{61C5387B-8E03-4087-ABF9-089970996365}" type="pres">
      <dgm:prSet presAssocID="{2E56682E-CB6E-4257-AF10-ACDC574C2FA1}" presName="linear" presStyleCnt="0">
        <dgm:presLayoutVars>
          <dgm:animLvl val="lvl"/>
          <dgm:resizeHandles val="exact"/>
        </dgm:presLayoutVars>
      </dgm:prSet>
      <dgm:spPr/>
    </dgm:pt>
    <dgm:pt modelId="{7F63BE1F-9BF4-49C9-B6D1-1AA0C5452401}" type="pres">
      <dgm:prSet presAssocID="{1FBB3407-76F4-48EE-9239-F15A04BA8555}" presName="parentText" presStyleLbl="node1" presStyleIdx="0" presStyleCnt="4" custScaleY="66803">
        <dgm:presLayoutVars>
          <dgm:chMax val="0"/>
          <dgm:bulletEnabled val="1"/>
        </dgm:presLayoutVars>
      </dgm:prSet>
      <dgm:spPr/>
    </dgm:pt>
    <dgm:pt modelId="{4BC69A23-226A-4748-BEEF-6F88263E1923}" type="pres">
      <dgm:prSet presAssocID="{142C4F8F-005E-4E50-B2FA-15444BF4B093}" presName="spacer" presStyleCnt="0"/>
      <dgm:spPr/>
    </dgm:pt>
    <dgm:pt modelId="{FFC7DCEF-CB6B-45AE-9715-F30830508BA9}" type="pres">
      <dgm:prSet presAssocID="{BD8E14F8-2516-40B8-AE0B-92EC8AD46E77}" presName="parentText" presStyleLbl="node1" presStyleIdx="1" presStyleCnt="4" custScaleY="44080" custLinFactNeighborY="-36885">
        <dgm:presLayoutVars>
          <dgm:chMax val="0"/>
          <dgm:bulletEnabled val="1"/>
        </dgm:presLayoutVars>
      </dgm:prSet>
      <dgm:spPr/>
    </dgm:pt>
    <dgm:pt modelId="{9FD0A12D-64F7-49BF-B8D0-62EC31EB4C22}" type="pres">
      <dgm:prSet presAssocID="{DF4248AB-E13A-40EC-8B93-1802075B8E8E}" presName="spacer" presStyleCnt="0"/>
      <dgm:spPr/>
    </dgm:pt>
    <dgm:pt modelId="{BE93FE25-34B8-4801-9981-BAE8E0FFA051}" type="pres">
      <dgm:prSet presAssocID="{81C3060B-D066-497B-870B-D806FBEEDFB6}" presName="parentText" presStyleLbl="node1" presStyleIdx="2" presStyleCnt="4" custScaleY="80152" custLinFactY="-1574" custLinFactNeighborY="-100000">
        <dgm:presLayoutVars>
          <dgm:chMax val="0"/>
          <dgm:bulletEnabled val="1"/>
        </dgm:presLayoutVars>
      </dgm:prSet>
      <dgm:spPr/>
    </dgm:pt>
    <dgm:pt modelId="{38B680D8-5FF9-4A37-9835-5A83895CAA3A}" type="pres">
      <dgm:prSet presAssocID="{19112E55-2D01-4632-A850-267616EC2F0B}" presName="spacer" presStyleCnt="0"/>
      <dgm:spPr/>
    </dgm:pt>
    <dgm:pt modelId="{4C3568DD-E169-4C7F-A946-827929EA85B4}" type="pres">
      <dgm:prSet presAssocID="{4B4D511F-D252-4882-A0F8-3A2EE9CB8832}" presName="parentText" presStyleLbl="node1" presStyleIdx="3" presStyleCnt="4" custScaleY="68251" custLinFactY="-8430" custLinFactNeighborY="-100000">
        <dgm:presLayoutVars>
          <dgm:chMax val="0"/>
          <dgm:bulletEnabled val="1"/>
        </dgm:presLayoutVars>
      </dgm:prSet>
      <dgm:spPr/>
    </dgm:pt>
  </dgm:ptLst>
  <dgm:cxnLst>
    <dgm:cxn modelId="{6BAB3E09-6624-41DC-89C5-7976340B664E}" type="presOf" srcId="{1FBB3407-76F4-48EE-9239-F15A04BA8555}" destId="{7F63BE1F-9BF4-49C9-B6D1-1AA0C5452401}" srcOrd="0" destOrd="0" presId="urn:microsoft.com/office/officeart/2005/8/layout/vList2"/>
    <dgm:cxn modelId="{F8B71314-7443-4DFF-A681-2224297FDE45}" srcId="{2E56682E-CB6E-4257-AF10-ACDC574C2FA1}" destId="{81C3060B-D066-497B-870B-D806FBEEDFB6}" srcOrd="2" destOrd="0" parTransId="{E31E66B6-7542-43C1-A2FC-D2DCC9A66305}" sibTransId="{19112E55-2D01-4632-A850-267616EC2F0B}"/>
    <dgm:cxn modelId="{D4D12B20-8B20-46CC-B7F0-712CD0250D26}" srcId="{2E56682E-CB6E-4257-AF10-ACDC574C2FA1}" destId="{4B4D511F-D252-4882-A0F8-3A2EE9CB8832}" srcOrd="3" destOrd="0" parTransId="{165CF75A-6407-4A3D-9E63-5A65D9A41F08}" sibTransId="{A5FE9B28-95D9-4812-AD96-E7B41729662D}"/>
    <dgm:cxn modelId="{87166439-5CF0-4098-B236-98F268D9C947}" srcId="{2E56682E-CB6E-4257-AF10-ACDC574C2FA1}" destId="{1FBB3407-76F4-48EE-9239-F15A04BA8555}" srcOrd="0" destOrd="0" parTransId="{AB9231BC-7A6D-4349-962B-E773B10F2524}" sibTransId="{142C4F8F-005E-4E50-B2FA-15444BF4B093}"/>
    <dgm:cxn modelId="{92662347-4C52-4FB6-BDD6-FF8556E34E43}" type="presOf" srcId="{81C3060B-D066-497B-870B-D806FBEEDFB6}" destId="{BE93FE25-34B8-4801-9981-BAE8E0FFA051}" srcOrd="0" destOrd="0" presId="urn:microsoft.com/office/officeart/2005/8/layout/vList2"/>
    <dgm:cxn modelId="{6CA61352-EB55-42AA-AC8A-AD5C5199FE68}" type="presOf" srcId="{4B4D511F-D252-4882-A0F8-3A2EE9CB8832}" destId="{4C3568DD-E169-4C7F-A946-827929EA85B4}" srcOrd="0" destOrd="0" presId="urn:microsoft.com/office/officeart/2005/8/layout/vList2"/>
    <dgm:cxn modelId="{AC137889-0A3C-4864-9580-DDCAD14335C5}" type="presOf" srcId="{2E56682E-CB6E-4257-AF10-ACDC574C2FA1}" destId="{61C5387B-8E03-4087-ABF9-089970996365}" srcOrd="0" destOrd="0" presId="urn:microsoft.com/office/officeart/2005/8/layout/vList2"/>
    <dgm:cxn modelId="{C18D03B4-B8C8-4E9A-870C-1ABAC20E1972}" type="presOf" srcId="{BD8E14F8-2516-40B8-AE0B-92EC8AD46E77}" destId="{FFC7DCEF-CB6B-45AE-9715-F30830508BA9}" srcOrd="0" destOrd="0" presId="urn:microsoft.com/office/officeart/2005/8/layout/vList2"/>
    <dgm:cxn modelId="{AD0FD8E8-8268-43CD-AF9B-1C439407CE73}" srcId="{2E56682E-CB6E-4257-AF10-ACDC574C2FA1}" destId="{BD8E14F8-2516-40B8-AE0B-92EC8AD46E77}" srcOrd="1" destOrd="0" parTransId="{D629391B-71C9-4402-B771-09AD07ADB2D3}" sibTransId="{DF4248AB-E13A-40EC-8B93-1802075B8E8E}"/>
    <dgm:cxn modelId="{4905C3C3-B8D8-413D-9E47-9A1E75E98BD5}" type="presParOf" srcId="{61C5387B-8E03-4087-ABF9-089970996365}" destId="{7F63BE1F-9BF4-49C9-B6D1-1AA0C5452401}" srcOrd="0" destOrd="0" presId="urn:microsoft.com/office/officeart/2005/8/layout/vList2"/>
    <dgm:cxn modelId="{8354023A-A5AD-40AB-9607-B0BCAF2BE9F9}" type="presParOf" srcId="{61C5387B-8E03-4087-ABF9-089970996365}" destId="{4BC69A23-226A-4748-BEEF-6F88263E1923}" srcOrd="1" destOrd="0" presId="urn:microsoft.com/office/officeart/2005/8/layout/vList2"/>
    <dgm:cxn modelId="{FC923C7D-694E-48CC-85DB-3E702A7901BC}" type="presParOf" srcId="{61C5387B-8E03-4087-ABF9-089970996365}" destId="{FFC7DCEF-CB6B-45AE-9715-F30830508BA9}" srcOrd="2" destOrd="0" presId="urn:microsoft.com/office/officeart/2005/8/layout/vList2"/>
    <dgm:cxn modelId="{FE43E760-32CB-4EAA-AAF1-30445503DBA8}" type="presParOf" srcId="{61C5387B-8E03-4087-ABF9-089970996365}" destId="{9FD0A12D-64F7-49BF-B8D0-62EC31EB4C22}" srcOrd="3" destOrd="0" presId="urn:microsoft.com/office/officeart/2005/8/layout/vList2"/>
    <dgm:cxn modelId="{81E79F70-EBAE-4B77-8C80-5932FDBD9158}" type="presParOf" srcId="{61C5387B-8E03-4087-ABF9-089970996365}" destId="{BE93FE25-34B8-4801-9981-BAE8E0FFA051}" srcOrd="4" destOrd="0" presId="urn:microsoft.com/office/officeart/2005/8/layout/vList2"/>
    <dgm:cxn modelId="{40036B88-DB77-42D8-924C-33BEFED52612}" type="presParOf" srcId="{61C5387B-8E03-4087-ABF9-089970996365}" destId="{38B680D8-5FF9-4A37-9835-5A83895CAA3A}" srcOrd="5" destOrd="0" presId="urn:microsoft.com/office/officeart/2005/8/layout/vList2"/>
    <dgm:cxn modelId="{111960EE-DA11-46DE-9735-7B4677944352}" type="presParOf" srcId="{61C5387B-8E03-4087-ABF9-089970996365}" destId="{4C3568DD-E169-4C7F-A946-827929EA85B4}" srcOrd="6" destOrd="0" presId="urn:microsoft.com/office/officeart/2005/8/layout/vList2"/>
  </dgm:cxnLst>
  <dgm:bg>
    <a:solidFill>
      <a:schemeClr val="accent6">
        <a:lumMod val="40000"/>
        <a:lumOff val="60000"/>
      </a:schemeClr>
    </a:solid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39BBC9-A1B9-469D-9D13-9B3C9E4BE4D6}">
      <dsp:nvSpPr>
        <dsp:cNvPr id="0" name=""/>
        <dsp:cNvSpPr/>
      </dsp:nvSpPr>
      <dsp:spPr>
        <a:xfrm rot="5400000">
          <a:off x="37314" y="19200"/>
          <a:ext cx="656118" cy="617717"/>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dirty="0"/>
            <a:t>Phase-I</a:t>
          </a:r>
          <a:endParaRPr lang="en-PK" sz="1000" kern="1200" dirty="0"/>
        </a:p>
      </dsp:txBody>
      <dsp:txXfrm rot="-5400000">
        <a:off x="56515" y="308859"/>
        <a:ext cx="617717" cy="38401"/>
      </dsp:txXfrm>
    </dsp:sp>
    <dsp:sp modelId="{74D4198E-2FBC-4355-9958-3F5073F5571D}">
      <dsp:nvSpPr>
        <dsp:cNvPr id="0" name=""/>
        <dsp:cNvSpPr/>
      </dsp:nvSpPr>
      <dsp:spPr>
        <a:xfrm rot="5400000">
          <a:off x="1951158" y="-1162464"/>
          <a:ext cx="426701" cy="2754493"/>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FontTx/>
            <a:buNone/>
          </a:pPr>
          <a:r>
            <a:rPr lang="en-GB" sz="1000" kern="1200" dirty="0"/>
            <a:t>Preparation for Safe Storage - SAFSTOR ~ 15 years</a:t>
          </a:r>
          <a:endParaRPr lang="en-PK" sz="1000" kern="1200" dirty="0"/>
        </a:p>
      </dsp:txBody>
      <dsp:txXfrm rot="-5400000">
        <a:off x="787262" y="22262"/>
        <a:ext cx="2733663" cy="385041"/>
      </dsp:txXfrm>
    </dsp:sp>
    <dsp:sp modelId="{04A14FEF-0529-406C-9C65-DC97A58EE85C}">
      <dsp:nvSpPr>
        <dsp:cNvPr id="0" name=""/>
        <dsp:cNvSpPr/>
      </dsp:nvSpPr>
      <dsp:spPr>
        <a:xfrm rot="5400000">
          <a:off x="44470" y="492450"/>
          <a:ext cx="656118" cy="632028"/>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dirty="0"/>
            <a:t>Phase-II </a:t>
          </a:r>
          <a:endParaRPr lang="en-PK" sz="1000" kern="1200" dirty="0"/>
        </a:p>
      </dsp:txBody>
      <dsp:txXfrm rot="-5400000">
        <a:off x="56515" y="796419"/>
        <a:ext cx="632028" cy="24090"/>
      </dsp:txXfrm>
    </dsp:sp>
    <dsp:sp modelId="{CE2CB0FB-EDF9-4ED8-AD64-D441D15C283A}">
      <dsp:nvSpPr>
        <dsp:cNvPr id="0" name=""/>
        <dsp:cNvSpPr/>
      </dsp:nvSpPr>
      <dsp:spPr>
        <a:xfrm rot="5400000">
          <a:off x="1957202" y="-629478"/>
          <a:ext cx="426476" cy="2734059"/>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FontTx/>
            <a:buNone/>
          </a:pPr>
          <a:r>
            <a:rPr lang="en-GB" sz="1000" kern="1200" dirty="0"/>
            <a:t>SAFSTOR Surveillance ~ 20 - 30 years</a:t>
          </a:r>
          <a:endParaRPr lang="en-PK" sz="1000" kern="1200" dirty="0"/>
        </a:p>
      </dsp:txBody>
      <dsp:txXfrm rot="-5400000">
        <a:off x="803411" y="545132"/>
        <a:ext cx="2713240" cy="384838"/>
      </dsp:txXfrm>
    </dsp:sp>
    <dsp:sp modelId="{F39B37BE-264E-4297-A99C-38FD10C6C558}">
      <dsp:nvSpPr>
        <dsp:cNvPr id="0" name=""/>
        <dsp:cNvSpPr/>
      </dsp:nvSpPr>
      <dsp:spPr>
        <a:xfrm rot="5400000">
          <a:off x="47857" y="978798"/>
          <a:ext cx="656118" cy="638802"/>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dirty="0"/>
            <a:t>Phase-III</a:t>
          </a:r>
          <a:endParaRPr lang="en-PK" sz="1000" kern="1200" dirty="0"/>
        </a:p>
      </dsp:txBody>
      <dsp:txXfrm rot="-5400000">
        <a:off x="56515" y="1289541"/>
        <a:ext cx="638802" cy="17316"/>
      </dsp:txXfrm>
    </dsp:sp>
    <dsp:sp modelId="{F47BC472-1320-45E3-B864-B82FC30BCEA2}">
      <dsp:nvSpPr>
        <dsp:cNvPr id="0" name=""/>
        <dsp:cNvSpPr/>
      </dsp:nvSpPr>
      <dsp:spPr>
        <a:xfrm rot="5400000">
          <a:off x="1955948" y="-98516"/>
          <a:ext cx="426476" cy="2717899"/>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FontTx/>
            <a:buNone/>
          </a:pPr>
          <a:r>
            <a:rPr lang="en-GB" sz="1000" kern="1200" dirty="0"/>
            <a:t>Decontamination and Dismantling ~ 5 years</a:t>
          </a:r>
          <a:endParaRPr lang="en-PK" sz="1000" kern="1200" dirty="0"/>
        </a:p>
      </dsp:txBody>
      <dsp:txXfrm rot="-5400000">
        <a:off x="810237" y="1068014"/>
        <a:ext cx="2697080" cy="3848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3BE1F-9BF4-49C9-B6D1-1AA0C5452401}">
      <dsp:nvSpPr>
        <dsp:cNvPr id="0" name=""/>
        <dsp:cNvSpPr/>
      </dsp:nvSpPr>
      <dsp:spPr>
        <a:xfrm>
          <a:off x="0" y="1567"/>
          <a:ext cx="3811175" cy="537737"/>
        </a:xfrm>
        <a:prstGeom prst="roundRec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just" defTabSz="444500">
            <a:lnSpc>
              <a:spcPct val="100000"/>
            </a:lnSpc>
            <a:spcBef>
              <a:spcPct val="0"/>
            </a:spcBef>
            <a:spcAft>
              <a:spcPts val="0"/>
            </a:spcAft>
            <a:buFont typeface="Symbol" panose="05050102010706020507" pitchFamily="18" charset="2"/>
            <a:buNone/>
          </a:pPr>
          <a:r>
            <a:rPr lang="en-US" sz="1000" kern="1200" dirty="0">
              <a:solidFill>
                <a:schemeClr val="tx1"/>
              </a:solidFill>
            </a:rPr>
            <a:t>Implementation of established regulatory framework for decommissioning </a:t>
          </a:r>
          <a:endParaRPr lang="en-PK" sz="1000" kern="1200" dirty="0">
            <a:solidFill>
              <a:schemeClr val="tx1"/>
            </a:solidFill>
          </a:endParaRPr>
        </a:p>
      </dsp:txBody>
      <dsp:txXfrm>
        <a:off x="26250" y="27817"/>
        <a:ext cx="3758675" cy="485237"/>
      </dsp:txXfrm>
    </dsp:sp>
    <dsp:sp modelId="{FFC7DCEF-CB6B-45AE-9715-F30830508BA9}">
      <dsp:nvSpPr>
        <dsp:cNvPr id="0" name=""/>
        <dsp:cNvSpPr/>
      </dsp:nvSpPr>
      <dsp:spPr>
        <a:xfrm>
          <a:off x="0" y="617466"/>
          <a:ext cx="3811175" cy="354826"/>
        </a:xfrm>
        <a:prstGeom prst="roundRect">
          <a:avLst/>
        </a:prstGeom>
        <a:solidFill>
          <a:schemeClr val="bg2">
            <a:lumMod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just" defTabSz="444500">
            <a:lnSpc>
              <a:spcPct val="100000"/>
            </a:lnSpc>
            <a:spcBef>
              <a:spcPct val="0"/>
            </a:spcBef>
            <a:spcAft>
              <a:spcPts val="0"/>
            </a:spcAft>
            <a:buFont typeface="Symbol" panose="05050102010706020507" pitchFamily="18" charset="2"/>
            <a:buNone/>
          </a:pPr>
          <a:r>
            <a:rPr lang="en-US" sz="1000" kern="1200" dirty="0">
              <a:solidFill>
                <a:schemeClr val="tx1"/>
              </a:solidFill>
            </a:rPr>
            <a:t>Licensee delayed submission for decommissioning license </a:t>
          </a:r>
          <a:endParaRPr lang="en-PK" sz="1000" kern="1200" dirty="0">
            <a:solidFill>
              <a:schemeClr val="tx1"/>
            </a:solidFill>
          </a:endParaRPr>
        </a:p>
      </dsp:txBody>
      <dsp:txXfrm>
        <a:off x="17321" y="634787"/>
        <a:ext cx="3776533" cy="320184"/>
      </dsp:txXfrm>
    </dsp:sp>
    <dsp:sp modelId="{BE93FE25-34B8-4801-9981-BAE8E0FFA051}">
      <dsp:nvSpPr>
        <dsp:cNvPr id="0" name=""/>
        <dsp:cNvSpPr/>
      </dsp:nvSpPr>
      <dsp:spPr>
        <a:xfrm>
          <a:off x="0" y="1005300"/>
          <a:ext cx="3811175" cy="645191"/>
        </a:xfrm>
        <a:prstGeom prst="roundRect">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just" defTabSz="444500">
            <a:lnSpc>
              <a:spcPct val="100000"/>
            </a:lnSpc>
            <a:spcBef>
              <a:spcPct val="0"/>
            </a:spcBef>
            <a:spcAft>
              <a:spcPts val="0"/>
            </a:spcAft>
            <a:buFont typeface="Symbol" panose="05050102010706020507" pitchFamily="18" charset="2"/>
            <a:buNone/>
          </a:pPr>
          <a:r>
            <a:rPr lang="en-US" sz="1000" kern="1200" dirty="0">
              <a:solidFill>
                <a:schemeClr val="tx1"/>
              </a:solidFill>
            </a:rPr>
            <a:t>Assurance of sufficient motivated/qualified personnel for safe operation of plant up to final shutdown and for carrying out decommissioning activities </a:t>
          </a:r>
          <a:endParaRPr lang="en-PK" sz="1000" kern="1200" dirty="0">
            <a:solidFill>
              <a:schemeClr val="tx1"/>
            </a:solidFill>
          </a:endParaRPr>
        </a:p>
      </dsp:txBody>
      <dsp:txXfrm>
        <a:off x="31496" y="1036796"/>
        <a:ext cx="3748183" cy="582199"/>
      </dsp:txXfrm>
    </dsp:sp>
    <dsp:sp modelId="{4C3568DD-E169-4C7F-A946-827929EA85B4}">
      <dsp:nvSpPr>
        <dsp:cNvPr id="0" name=""/>
        <dsp:cNvSpPr/>
      </dsp:nvSpPr>
      <dsp:spPr>
        <a:xfrm>
          <a:off x="0" y="1719144"/>
          <a:ext cx="3811175" cy="549393"/>
        </a:xfrm>
        <a:prstGeom prst="round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just" defTabSz="444500">
            <a:lnSpc>
              <a:spcPct val="100000"/>
            </a:lnSpc>
            <a:spcBef>
              <a:spcPct val="0"/>
            </a:spcBef>
            <a:spcAft>
              <a:spcPts val="0"/>
            </a:spcAft>
            <a:buFont typeface="Symbol" panose="05050102010706020507" pitchFamily="18" charset="2"/>
            <a:buNone/>
          </a:pPr>
          <a:r>
            <a:rPr lang="en-US" sz="1000" kern="1200" dirty="0">
              <a:solidFill>
                <a:schemeClr val="tx1"/>
              </a:solidFill>
            </a:rPr>
            <a:t>Limited information submitted regarding later decommissioning phases</a:t>
          </a:r>
          <a:endParaRPr lang="en-PK" sz="1000" kern="1200" dirty="0">
            <a:solidFill>
              <a:schemeClr val="tx1"/>
            </a:solidFill>
          </a:endParaRPr>
        </a:p>
      </dsp:txBody>
      <dsp:txXfrm>
        <a:off x="26819" y="1745963"/>
        <a:ext cx="3757537" cy="49575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a:t>Click to edit Master title style</a:t>
            </a:r>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5/12/2023</a:t>
            </a:fld>
            <a:endParaRPr lang="en-US"/>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Content Placeholder 16">
            <a:extLst>
              <a:ext uri="{FF2B5EF4-FFF2-40B4-BE49-F238E27FC236}">
                <a16:creationId xmlns:a16="http://schemas.microsoft.com/office/drawing/2014/main" id="{A56F170F-B901-44A9-B432-57C9E193AA98}"/>
              </a:ext>
            </a:extLst>
          </p:cNvPr>
          <p:cNvSpPr txBox="1">
            <a:spLocks/>
          </p:cNvSpPr>
          <p:nvPr/>
        </p:nvSpPr>
        <p:spPr>
          <a:xfrm>
            <a:off x="66765" y="76200"/>
            <a:ext cx="3742441" cy="228600"/>
          </a:xfrm>
          <a:prstGeom prst="rect">
            <a:avLst/>
          </a:prstGeom>
          <a:solidFill>
            <a:schemeClr val="accent6">
              <a:lumMod val="75000"/>
            </a:scheme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b="1" dirty="0">
                <a:solidFill>
                  <a:schemeClr val="bg1"/>
                </a:solidFill>
              </a:rPr>
              <a:t>ABSTRACT</a:t>
            </a:r>
            <a:endParaRPr lang="en-GB" sz="1200" b="1" dirty="0">
              <a:solidFill>
                <a:schemeClr val="bg1"/>
              </a:solidFill>
            </a:endParaRPr>
          </a:p>
        </p:txBody>
      </p:sp>
      <p:sp>
        <p:nvSpPr>
          <p:cNvPr id="5" name="Content Placeholder 16">
            <a:extLst>
              <a:ext uri="{FF2B5EF4-FFF2-40B4-BE49-F238E27FC236}">
                <a16:creationId xmlns:a16="http://schemas.microsoft.com/office/drawing/2014/main" id="{BB2C079C-1F92-4DB0-9F1C-7055CACC7994}"/>
              </a:ext>
            </a:extLst>
          </p:cNvPr>
          <p:cNvSpPr txBox="1">
            <a:spLocks/>
          </p:cNvSpPr>
          <p:nvPr/>
        </p:nvSpPr>
        <p:spPr>
          <a:xfrm>
            <a:off x="66765" y="304801"/>
            <a:ext cx="3742441" cy="1120688"/>
          </a:xfrm>
          <a:prstGeom prst="rect">
            <a:avLst/>
          </a:prstGeom>
          <a:solidFill>
            <a:schemeClr val="accent6">
              <a:lumMod val="40000"/>
              <a:lumOff val="60000"/>
            </a:schemeClr>
          </a:solidFill>
        </p:spPr>
        <p:txBody>
          <a:bodyPr vert="horz" lIns="91440" tIns="45720" rIns="91440" bIns="45720" rtlCol="0">
            <a:noAutofit/>
          </a:bodyPr>
          <a:lstStyle/>
          <a:p>
            <a:pPr marL="180000" marR="0" lvl="0" indent="-180000" algn="just" defTabSz="914400" rtl="0" eaLnBrk="1" fontAlgn="auto" latinLnBrk="0" hangingPunct="1">
              <a:spcAft>
                <a:spcPts val="300"/>
              </a:spcAft>
              <a:buClrTx/>
              <a:buSzTx/>
              <a:buFont typeface="Arial" pitchFamily="34" charset="0"/>
              <a:buChar char="•"/>
              <a:tabLst/>
              <a:defRPr/>
            </a:pPr>
            <a:r>
              <a:rPr kumimoji="0" lang="en-US" sz="1000" b="0" i="0" u="none" strike="noStrike" kern="1200" cap="none" spc="0" normalizeH="0" baseline="0" noProof="0" dirty="0">
                <a:ln>
                  <a:noFill/>
                </a:ln>
                <a:effectLst/>
                <a:uLnTx/>
                <a:uFillTx/>
                <a:latin typeface="+mn-lt"/>
                <a:ea typeface="+mn-ea"/>
                <a:cs typeface="+mn-cs"/>
              </a:rPr>
              <a:t>PNRA grants license/authorization to nuclear installations at various stages of life cycle as prescribed in national regulation</a:t>
            </a:r>
          </a:p>
          <a:p>
            <a:pPr marL="180000" lvl="0" indent="-180000" algn="just">
              <a:spcAft>
                <a:spcPts val="300"/>
              </a:spcAft>
              <a:buFont typeface="Arial" pitchFamily="34" charset="0"/>
              <a:buChar char="•"/>
              <a:defRPr/>
            </a:pPr>
            <a:r>
              <a:rPr lang="en-GB" sz="1000" dirty="0"/>
              <a:t>KANUPP was Pakistan’s first PHWR-CANDU type NPP permanently shut down for decommissioning in 2021</a:t>
            </a:r>
            <a:endParaRPr kumimoji="0" lang="en-US" sz="1000" b="0" i="0" u="none" strike="noStrike" kern="1200" cap="none" spc="0" normalizeH="0" baseline="0" noProof="0" dirty="0">
              <a:ln>
                <a:noFill/>
              </a:ln>
              <a:effectLst/>
              <a:uLnTx/>
              <a:uFillTx/>
              <a:latin typeface="+mn-lt"/>
              <a:ea typeface="+mn-ea"/>
              <a:cs typeface="+mn-cs"/>
            </a:endParaRPr>
          </a:p>
          <a:p>
            <a:pPr marL="180000" lvl="0" indent="-180000" algn="just">
              <a:buFont typeface="Arial" pitchFamily="34" charset="0"/>
              <a:buChar char="•"/>
              <a:defRPr/>
            </a:pPr>
            <a:r>
              <a:rPr lang="en-GB" sz="1000" dirty="0"/>
              <a:t>This paper presents the challenges faced by PNRA during review/issuance of its first ever decommissioning license</a:t>
            </a:r>
            <a:endParaRPr kumimoji="0" lang="en-GB" sz="1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Content Placeholder 16">
            <a:extLst>
              <a:ext uri="{FF2B5EF4-FFF2-40B4-BE49-F238E27FC236}">
                <a16:creationId xmlns:a16="http://schemas.microsoft.com/office/drawing/2014/main" id="{18534F54-ED68-429C-AFF9-6255007B5F71}"/>
              </a:ext>
            </a:extLst>
          </p:cNvPr>
          <p:cNvSpPr txBox="1">
            <a:spLocks/>
          </p:cNvSpPr>
          <p:nvPr/>
        </p:nvSpPr>
        <p:spPr>
          <a:xfrm>
            <a:off x="66765" y="1425490"/>
            <a:ext cx="3742441" cy="263432"/>
          </a:xfrm>
          <a:prstGeom prst="rect">
            <a:avLst/>
          </a:prstGeom>
          <a:solidFill>
            <a:schemeClr val="accent6">
              <a:lumMod val="7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mj-lt"/>
              <a:buAutoNum type="arabicPeriod"/>
            </a:pPr>
            <a:r>
              <a:rPr lang="en-US" sz="1200" b="1" dirty="0">
                <a:solidFill>
                  <a:schemeClr val="bg1"/>
                </a:solidFill>
              </a:rPr>
              <a:t>BACKGROUND / INTRODUCTION</a:t>
            </a:r>
            <a:endParaRPr lang="en-GB" sz="1200" b="1" dirty="0">
              <a:solidFill>
                <a:schemeClr val="bg1"/>
              </a:solidFill>
            </a:endParaRPr>
          </a:p>
        </p:txBody>
      </p:sp>
      <p:sp>
        <p:nvSpPr>
          <p:cNvPr id="8" name="Content Placeholder 16">
            <a:extLst>
              <a:ext uri="{FF2B5EF4-FFF2-40B4-BE49-F238E27FC236}">
                <a16:creationId xmlns:a16="http://schemas.microsoft.com/office/drawing/2014/main" id="{B230B7F6-2789-4B10-ADB7-2632E01C5CED}"/>
              </a:ext>
            </a:extLst>
          </p:cNvPr>
          <p:cNvSpPr txBox="1">
            <a:spLocks/>
          </p:cNvSpPr>
          <p:nvPr/>
        </p:nvSpPr>
        <p:spPr>
          <a:xfrm>
            <a:off x="75406" y="1676400"/>
            <a:ext cx="3733800" cy="1227277"/>
          </a:xfrm>
          <a:prstGeom prst="rect">
            <a:avLst/>
          </a:prstGeom>
          <a:solidFill>
            <a:schemeClr val="bg1"/>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000" indent="-180000" algn="just">
              <a:lnSpc>
                <a:spcPct val="100000"/>
              </a:lnSpc>
              <a:spcBef>
                <a:spcPts val="0"/>
              </a:spcBef>
              <a:spcAft>
                <a:spcPts val="300"/>
              </a:spcAft>
            </a:pPr>
            <a:r>
              <a:rPr lang="en-GB" sz="1000" dirty="0"/>
              <a:t>PNRA has a developed mechanism of licensing and authorization for nuclear installations in regulations PAK/909</a:t>
            </a:r>
          </a:p>
          <a:p>
            <a:pPr marL="180000" indent="-180000" algn="just">
              <a:lnSpc>
                <a:spcPct val="100000"/>
              </a:lnSpc>
              <a:spcBef>
                <a:spcPts val="0"/>
              </a:spcBef>
              <a:spcAft>
                <a:spcPts val="300"/>
              </a:spcAft>
            </a:pPr>
            <a:r>
              <a:rPr lang="en-GB" sz="1000" dirty="0"/>
              <a:t>Licensing of decommissioning of KANUPP was first experience of PNRA for this phase</a:t>
            </a:r>
          </a:p>
          <a:p>
            <a:pPr marL="180000" indent="-180000" algn="just">
              <a:lnSpc>
                <a:spcPct val="100000"/>
              </a:lnSpc>
              <a:spcBef>
                <a:spcPts val="0"/>
              </a:spcBef>
              <a:spcAft>
                <a:spcPts val="300"/>
              </a:spcAft>
            </a:pPr>
            <a:r>
              <a:rPr lang="en-GB" sz="1000" dirty="0"/>
              <a:t>KANUPP was operated by Pakistan Atomic Energy Commission (PAEC) for 50 years including 20 years beyond design life.</a:t>
            </a:r>
          </a:p>
          <a:p>
            <a:pPr marL="180000" indent="-180000" algn="just">
              <a:spcBef>
                <a:spcPts val="0"/>
              </a:spcBef>
            </a:pPr>
            <a:r>
              <a:rPr lang="en-GB" sz="1000" dirty="0"/>
              <a:t>PNRA issued decommissioning license to KANUPP in June 2022.</a:t>
            </a:r>
          </a:p>
        </p:txBody>
      </p:sp>
      <p:sp>
        <p:nvSpPr>
          <p:cNvPr id="9" name="Content Placeholder 16">
            <a:extLst>
              <a:ext uri="{FF2B5EF4-FFF2-40B4-BE49-F238E27FC236}">
                <a16:creationId xmlns:a16="http://schemas.microsoft.com/office/drawing/2014/main" id="{18534F54-ED68-429C-AFF9-6255007B5F71}"/>
              </a:ext>
            </a:extLst>
          </p:cNvPr>
          <p:cNvSpPr txBox="1">
            <a:spLocks/>
          </p:cNvSpPr>
          <p:nvPr/>
        </p:nvSpPr>
        <p:spPr>
          <a:xfrm>
            <a:off x="66765" y="2959279"/>
            <a:ext cx="3733800" cy="241121"/>
          </a:xfrm>
          <a:prstGeom prst="rect">
            <a:avLst/>
          </a:prstGeom>
          <a:solidFill>
            <a:schemeClr val="accent6">
              <a:lumMod val="75000"/>
            </a:schemeClr>
          </a:solidFill>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mj-lt"/>
              <a:buAutoNum type="arabicPeriod" startAt="2"/>
            </a:pPr>
            <a:r>
              <a:rPr lang="en-US" sz="1200" b="1" dirty="0">
                <a:solidFill>
                  <a:schemeClr val="bg1"/>
                </a:solidFill>
              </a:rPr>
              <a:t>KANUPP DECOMMISSIONING LICENSE APPICATION</a:t>
            </a:r>
          </a:p>
        </p:txBody>
      </p:sp>
      <p:sp>
        <p:nvSpPr>
          <p:cNvPr id="10" name="Content Placeholder 16">
            <a:extLst>
              <a:ext uri="{FF2B5EF4-FFF2-40B4-BE49-F238E27FC236}">
                <a16:creationId xmlns:a16="http://schemas.microsoft.com/office/drawing/2014/main" id="{B230B7F6-2789-4B10-ADB7-2632E01C5CED}"/>
              </a:ext>
            </a:extLst>
          </p:cNvPr>
          <p:cNvSpPr txBox="1">
            <a:spLocks/>
          </p:cNvSpPr>
          <p:nvPr/>
        </p:nvSpPr>
        <p:spPr>
          <a:xfrm>
            <a:off x="66765" y="3375112"/>
            <a:ext cx="3733006" cy="3025687"/>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000" lvl="1" indent="-180000" algn="just">
              <a:lnSpc>
                <a:spcPct val="100000"/>
              </a:lnSpc>
              <a:spcBef>
                <a:spcPts val="0"/>
              </a:spcBef>
              <a:defRPr/>
            </a:pPr>
            <a:endParaRPr lang="en-GB" sz="1000" dirty="0"/>
          </a:p>
          <a:p>
            <a:pPr marL="0" lvl="0" indent="0" algn="ctr">
              <a:spcBef>
                <a:spcPts val="0"/>
              </a:spcBef>
              <a:buNone/>
              <a:defRPr/>
            </a:pPr>
            <a:endParaRPr lang="en-GB" sz="1100" b="1" dirty="0"/>
          </a:p>
          <a:p>
            <a:pPr marL="0" lvl="0" indent="0" algn="ctr">
              <a:spcBef>
                <a:spcPts val="0"/>
              </a:spcBef>
              <a:buNone/>
              <a:defRPr/>
            </a:pPr>
            <a:endParaRPr lang="en-GB" sz="1100" b="1" dirty="0"/>
          </a:p>
          <a:p>
            <a:pPr marL="180000" lvl="1" indent="0" algn="just">
              <a:spcBef>
                <a:spcPts val="0"/>
              </a:spcBef>
              <a:buNone/>
            </a:pPr>
            <a:endParaRPr lang="en-GB" sz="1000" b="1" dirty="0"/>
          </a:p>
          <a:p>
            <a:pPr marL="180000" lvl="1" indent="0" algn="just">
              <a:spcBef>
                <a:spcPts val="0"/>
              </a:spcBef>
              <a:buNone/>
            </a:pPr>
            <a:endParaRPr lang="en-GB" sz="1000" b="1" dirty="0"/>
          </a:p>
          <a:p>
            <a:pPr marL="180000" lvl="1" indent="0" algn="just">
              <a:spcBef>
                <a:spcPts val="0"/>
              </a:spcBef>
              <a:buNone/>
            </a:pPr>
            <a:endParaRPr lang="en-GB" sz="1000" b="1" dirty="0"/>
          </a:p>
          <a:p>
            <a:pPr marL="180000" lvl="1" indent="0" algn="just">
              <a:spcBef>
                <a:spcPts val="0"/>
              </a:spcBef>
              <a:buNone/>
            </a:pPr>
            <a:endParaRPr lang="en-GB" sz="1000" b="1" dirty="0"/>
          </a:p>
          <a:p>
            <a:pPr marL="180000" lvl="1" indent="0" algn="just">
              <a:spcBef>
                <a:spcPts val="0"/>
              </a:spcBef>
              <a:buNone/>
            </a:pPr>
            <a:endParaRPr lang="en-GB" sz="1100" b="1" dirty="0"/>
          </a:p>
          <a:p>
            <a:pPr marL="0" lvl="0" indent="0" algn="ctr">
              <a:spcBef>
                <a:spcPts val="0"/>
              </a:spcBef>
              <a:buNone/>
              <a:defRPr/>
            </a:pPr>
            <a:endParaRPr lang="en-GB" sz="200" b="1" dirty="0"/>
          </a:p>
          <a:p>
            <a:pPr marL="0" lvl="0" indent="0" algn="ctr">
              <a:spcBef>
                <a:spcPts val="0"/>
              </a:spcBef>
              <a:buNone/>
              <a:defRPr/>
            </a:pPr>
            <a:r>
              <a:rPr lang="en-GB" sz="1100" b="1" dirty="0"/>
              <a:t>Decommissioning Phases</a:t>
            </a:r>
          </a:p>
          <a:p>
            <a:pPr marL="0" lvl="0" indent="0" algn="just">
              <a:spcBef>
                <a:spcPts val="0"/>
              </a:spcBef>
              <a:buNone/>
              <a:defRPr/>
            </a:pPr>
            <a:endParaRPr lang="en-GB" sz="1000" dirty="0"/>
          </a:p>
          <a:p>
            <a:pPr marL="0" lvl="0" indent="0" algn="just">
              <a:spcBef>
                <a:spcPts val="0"/>
              </a:spcBef>
              <a:buNone/>
              <a:defRPr/>
            </a:pPr>
            <a:endParaRPr lang="en-GB" sz="1000" dirty="0"/>
          </a:p>
          <a:p>
            <a:pPr marL="0" lvl="0" indent="0" algn="just">
              <a:spcBef>
                <a:spcPts val="0"/>
              </a:spcBef>
              <a:buNone/>
              <a:defRPr/>
            </a:pPr>
            <a:endParaRPr lang="en-GB" sz="1000" dirty="0"/>
          </a:p>
          <a:p>
            <a:pPr marL="0" lvl="0" indent="0" algn="just">
              <a:spcBef>
                <a:spcPts val="0"/>
              </a:spcBef>
              <a:buNone/>
              <a:defRPr/>
            </a:pPr>
            <a:endParaRPr lang="en-GB" sz="1000" dirty="0"/>
          </a:p>
          <a:p>
            <a:pPr marL="0" lvl="0" indent="0" algn="just">
              <a:spcBef>
                <a:spcPts val="0"/>
              </a:spcBef>
              <a:buNone/>
              <a:defRPr/>
            </a:pPr>
            <a:endParaRPr lang="en-GB" sz="1000" dirty="0"/>
          </a:p>
          <a:p>
            <a:pPr marL="0" lvl="0" indent="0" algn="just">
              <a:spcBef>
                <a:spcPts val="0"/>
              </a:spcBef>
              <a:buNone/>
              <a:defRPr/>
            </a:pPr>
            <a:endParaRPr lang="en-GB" sz="1000" dirty="0"/>
          </a:p>
          <a:p>
            <a:pPr marL="0" lvl="0" indent="0" algn="just">
              <a:spcBef>
                <a:spcPts val="0"/>
              </a:spcBef>
              <a:buNone/>
              <a:defRPr/>
            </a:pPr>
            <a:endParaRPr lang="en-GB" sz="1000" dirty="0"/>
          </a:p>
          <a:p>
            <a:pPr marL="0" lvl="0" indent="0" algn="just">
              <a:spcBef>
                <a:spcPts val="0"/>
              </a:spcBef>
              <a:buNone/>
              <a:defRPr/>
            </a:pPr>
            <a:endParaRPr lang="en-GB" sz="1000" dirty="0"/>
          </a:p>
          <a:p>
            <a:pPr marL="0" lvl="0" indent="0" algn="just">
              <a:spcBef>
                <a:spcPts val="0"/>
              </a:spcBef>
              <a:buNone/>
              <a:defRPr/>
            </a:pPr>
            <a:endParaRPr lang="en-GB" sz="1000" dirty="0"/>
          </a:p>
          <a:p>
            <a:pPr marL="0" lvl="0" indent="0" algn="just">
              <a:spcBef>
                <a:spcPts val="0"/>
              </a:spcBef>
              <a:buNone/>
              <a:defRPr/>
            </a:pPr>
            <a:endParaRPr lang="en-GB" sz="1000" dirty="0"/>
          </a:p>
          <a:p>
            <a:pPr marL="0" lvl="0" indent="0" algn="just">
              <a:spcBef>
                <a:spcPts val="0"/>
              </a:spcBef>
              <a:buNone/>
              <a:defRPr/>
            </a:pPr>
            <a:endParaRPr lang="en-GB" sz="1000" dirty="0"/>
          </a:p>
          <a:p>
            <a:pPr marL="0" lvl="0" indent="0" algn="just">
              <a:spcBef>
                <a:spcPts val="0"/>
              </a:spcBef>
              <a:buNone/>
              <a:defRPr/>
            </a:pPr>
            <a:endParaRPr lang="en-GB" sz="1000" dirty="0"/>
          </a:p>
          <a:p>
            <a:pPr marL="0" lvl="0" indent="0" algn="just">
              <a:spcBef>
                <a:spcPts val="0"/>
              </a:spcBef>
              <a:buNone/>
              <a:defRPr/>
            </a:pPr>
            <a:endParaRPr lang="en-GB" sz="1000" dirty="0"/>
          </a:p>
          <a:p>
            <a:pPr marL="180000" lvl="0" indent="-180000" algn="just">
              <a:spcBef>
                <a:spcPts val="0"/>
              </a:spcBef>
              <a:defRPr/>
            </a:pPr>
            <a:r>
              <a:rPr lang="en-GB" sz="1000" dirty="0"/>
              <a:t>e. </a:t>
            </a:r>
          </a:p>
          <a:p>
            <a:pPr marL="360000" lvl="1" indent="-180000" algn="just">
              <a:lnSpc>
                <a:spcPct val="100000"/>
              </a:lnSpc>
              <a:spcBef>
                <a:spcPts val="0"/>
              </a:spcBef>
              <a:buFont typeface="Arial" pitchFamily="34" charset="0"/>
              <a:buChar char="–"/>
              <a:defRPr/>
            </a:pPr>
            <a:endParaRPr lang="en-US" sz="1000" dirty="0"/>
          </a:p>
        </p:txBody>
      </p:sp>
      <p:sp>
        <p:nvSpPr>
          <p:cNvPr id="11" name="Title 1">
            <a:extLst>
              <a:ext uri="{FF2B5EF4-FFF2-40B4-BE49-F238E27FC236}">
                <a16:creationId xmlns:a16="http://schemas.microsoft.com/office/drawing/2014/main" id="{03FA0BA6-1A55-47CD-BA5F-A2556E05171B}"/>
              </a:ext>
            </a:extLst>
          </p:cNvPr>
          <p:cNvSpPr txBox="1">
            <a:spLocks/>
          </p:cNvSpPr>
          <p:nvPr/>
        </p:nvSpPr>
        <p:spPr>
          <a:xfrm>
            <a:off x="3952966" y="76199"/>
            <a:ext cx="4275840" cy="1349290"/>
          </a:xfrm>
          <a:prstGeom prst="rect">
            <a:avLst/>
          </a:prstGeom>
          <a:solidFill>
            <a:schemeClr val="tx2">
              <a:lumMod val="20000"/>
              <a:lumOff val="80000"/>
            </a:schemeClr>
          </a:solidFill>
          <a:ln w="12700">
            <a:noFill/>
          </a:ln>
          <a:effectLst>
            <a:glow rad="63500">
              <a:schemeClr val="accent4">
                <a:satMod val="175000"/>
                <a:alpha val="40000"/>
              </a:schemeClr>
            </a:glow>
          </a:effectLst>
        </p:spPr>
        <p:txBody>
          <a:bodyPr vert="horz" lIns="91440" tIns="45720" rIns="91440" bIns="45720" rtlCol="0" anchor="ctr">
            <a:normAutofit lnSpcReduction="10000"/>
          </a:bodyPr>
          <a:lstStyle/>
          <a:p>
            <a:pPr lvl="0" algn="r">
              <a:spcBef>
                <a:spcPct val="0"/>
              </a:spcBef>
              <a:defRPr/>
            </a:pPr>
            <a:r>
              <a:rPr lang="en-GB" sz="1000" b="1" dirty="0"/>
              <a:t>ID - 141</a:t>
            </a:r>
          </a:p>
          <a:p>
            <a:pPr lvl="0" algn="ctr">
              <a:lnSpc>
                <a:spcPct val="110000"/>
              </a:lnSpc>
              <a:defRPr/>
            </a:pPr>
            <a:r>
              <a:rPr lang="en-PK" sz="1400" b="1" dirty="0"/>
              <a:t>Issuance of Decommissioning License to Karachi Nuclear Power Plant (KANUPP) - PNRA Experience</a:t>
            </a:r>
            <a:br>
              <a:rPr kumimoji="0" lang="en-US" sz="1400" b="1" i="0" u="none" strike="noStrike" kern="1200" cap="all" spc="0" normalizeH="0" baseline="0" noProof="0" dirty="0">
                <a:ln>
                  <a:noFill/>
                </a:ln>
                <a:solidFill>
                  <a:schemeClr val="accent2">
                    <a:lumMod val="75000"/>
                  </a:schemeClr>
                </a:solidFill>
                <a:effectLst/>
                <a:uLnTx/>
                <a:uFillTx/>
                <a:latin typeface="+mj-lt"/>
                <a:ea typeface="+mj-ea"/>
                <a:cs typeface="+mj-cs"/>
              </a:rPr>
            </a:br>
            <a:r>
              <a:rPr kumimoji="0" lang="en-US" sz="1600" b="1" i="0" u="none" strike="noStrike" kern="1200" cap="none" spc="0" normalizeH="0" baseline="0" noProof="0" dirty="0">
                <a:ln>
                  <a:noFill/>
                </a:ln>
                <a:solidFill>
                  <a:schemeClr val="accent2">
                    <a:lumMod val="75000"/>
                  </a:schemeClr>
                </a:solidFill>
                <a:effectLst/>
                <a:uLnTx/>
                <a:uFillTx/>
                <a:latin typeface="+mj-lt"/>
                <a:ea typeface="+mj-ea"/>
                <a:cs typeface="+mj-cs"/>
              </a:rPr>
              <a:t>Javed Iqbal</a:t>
            </a:r>
            <a:br>
              <a:rPr kumimoji="0" lang="en-US" sz="1100" b="0" i="0" u="none" strike="noStrike" kern="1200" cap="none" spc="0" normalizeH="0" baseline="0" noProof="0" dirty="0">
                <a:ln>
                  <a:noFill/>
                </a:ln>
                <a:solidFill>
                  <a:schemeClr val="accent2">
                    <a:lumMod val="75000"/>
                  </a:schemeClr>
                </a:solidFill>
                <a:effectLst/>
                <a:uLnTx/>
                <a:uFillTx/>
                <a:latin typeface="+mj-lt"/>
                <a:ea typeface="+mj-ea"/>
                <a:cs typeface="+mj-cs"/>
              </a:rPr>
            </a:br>
            <a:r>
              <a:rPr kumimoji="0" lang="en-US" sz="1300" b="0" i="0" u="none" strike="noStrike" kern="1200" cap="none" spc="0" normalizeH="0" baseline="0" noProof="0" dirty="0">
                <a:ln>
                  <a:noFill/>
                </a:ln>
                <a:solidFill>
                  <a:schemeClr val="accent2">
                    <a:lumMod val="75000"/>
                  </a:schemeClr>
                </a:solidFill>
                <a:effectLst/>
                <a:uLnTx/>
                <a:uFillTx/>
                <a:latin typeface="+mj-lt"/>
                <a:ea typeface="+mj-ea"/>
                <a:cs typeface="+mj-cs"/>
              </a:rPr>
              <a:t>Pakistan Nuclear Regulatory Authority</a:t>
            </a:r>
            <a:br>
              <a:rPr kumimoji="0" lang="en-US" sz="1300" b="0" i="0" u="none" strike="noStrike" kern="1200" cap="none" spc="0" normalizeH="0" baseline="0" noProof="0" dirty="0">
                <a:ln>
                  <a:noFill/>
                </a:ln>
                <a:solidFill>
                  <a:schemeClr val="accent2">
                    <a:lumMod val="75000"/>
                  </a:schemeClr>
                </a:solidFill>
                <a:effectLst/>
                <a:uLnTx/>
                <a:uFillTx/>
                <a:latin typeface="+mj-lt"/>
                <a:ea typeface="+mj-ea"/>
                <a:cs typeface="+mj-cs"/>
              </a:rPr>
            </a:br>
            <a:r>
              <a:rPr kumimoji="0" lang="en-US" sz="1300" b="0" i="0" u="none" strike="noStrike" kern="1200" cap="none" spc="0" normalizeH="0" baseline="0" noProof="0" dirty="0">
                <a:ln>
                  <a:noFill/>
                </a:ln>
                <a:solidFill>
                  <a:schemeClr val="accent2">
                    <a:lumMod val="75000"/>
                  </a:schemeClr>
                </a:solidFill>
                <a:effectLst/>
                <a:uLnTx/>
                <a:uFillTx/>
                <a:latin typeface="+mj-lt"/>
                <a:ea typeface="+mj-ea"/>
                <a:cs typeface="+mj-cs"/>
              </a:rPr>
              <a:t>javed.iqbal@pnra.org</a:t>
            </a:r>
          </a:p>
        </p:txBody>
      </p:sp>
      <p:sp>
        <p:nvSpPr>
          <p:cNvPr id="13" name="Content Placeholder 16">
            <a:extLst>
              <a:ext uri="{FF2B5EF4-FFF2-40B4-BE49-F238E27FC236}">
                <a16:creationId xmlns:a16="http://schemas.microsoft.com/office/drawing/2014/main" id="{E2367C48-5B3A-4681-A254-C058FC40DB79}"/>
              </a:ext>
            </a:extLst>
          </p:cNvPr>
          <p:cNvSpPr txBox="1">
            <a:spLocks/>
          </p:cNvSpPr>
          <p:nvPr/>
        </p:nvSpPr>
        <p:spPr>
          <a:xfrm>
            <a:off x="3952965" y="1511479"/>
            <a:ext cx="4275840" cy="241121"/>
          </a:xfrm>
          <a:prstGeom prst="rect">
            <a:avLst/>
          </a:prstGeom>
          <a:solidFill>
            <a:schemeClr val="accent6">
              <a:lumMod val="75000"/>
            </a:schemeClr>
          </a:solidFill>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mj-lt"/>
              <a:buAutoNum type="arabicPeriod" startAt="3"/>
            </a:pPr>
            <a:r>
              <a:rPr lang="en-GB" sz="1200" b="1" dirty="0">
                <a:solidFill>
                  <a:schemeClr val="bg1"/>
                </a:solidFill>
              </a:rPr>
              <a:t>REVIEW PROCESS FOR DECOMMISSIONING</a:t>
            </a:r>
          </a:p>
        </p:txBody>
      </p:sp>
      <p:sp>
        <p:nvSpPr>
          <p:cNvPr id="15" name="Content Placeholder 16">
            <a:extLst>
              <a:ext uri="{FF2B5EF4-FFF2-40B4-BE49-F238E27FC236}">
                <a16:creationId xmlns:a16="http://schemas.microsoft.com/office/drawing/2014/main" id="{E2367C48-5B3A-4681-A254-C058FC40DB79}"/>
              </a:ext>
            </a:extLst>
          </p:cNvPr>
          <p:cNvSpPr txBox="1">
            <a:spLocks/>
          </p:cNvSpPr>
          <p:nvPr/>
        </p:nvSpPr>
        <p:spPr>
          <a:xfrm>
            <a:off x="8372565" y="76200"/>
            <a:ext cx="3742441" cy="272046"/>
          </a:xfrm>
          <a:prstGeom prst="rect">
            <a:avLst/>
          </a:prstGeom>
          <a:solidFill>
            <a:schemeClr val="accent6">
              <a:lumMod val="7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mj-lt"/>
              <a:buAutoNum type="arabicPeriod" startAt="4"/>
            </a:pPr>
            <a:r>
              <a:rPr lang="en-GB" sz="1200" b="1" dirty="0">
                <a:solidFill>
                  <a:schemeClr val="bg1"/>
                </a:solidFill>
              </a:rPr>
              <a:t>CHALLENGES</a:t>
            </a:r>
          </a:p>
        </p:txBody>
      </p:sp>
      <p:sp>
        <p:nvSpPr>
          <p:cNvPr id="18" name="Content Placeholder 18">
            <a:extLst>
              <a:ext uri="{FF2B5EF4-FFF2-40B4-BE49-F238E27FC236}">
                <a16:creationId xmlns:a16="http://schemas.microsoft.com/office/drawing/2014/main" id="{17AF71C7-563B-4D12-86C3-93D4FA762ABB}"/>
              </a:ext>
            </a:extLst>
          </p:cNvPr>
          <p:cNvSpPr txBox="1">
            <a:spLocks/>
          </p:cNvSpPr>
          <p:nvPr/>
        </p:nvSpPr>
        <p:spPr>
          <a:xfrm>
            <a:off x="8368128" y="3235863"/>
            <a:ext cx="3755161" cy="1640937"/>
          </a:xfrm>
          <a:prstGeom prst="rect">
            <a:avLst/>
          </a:prstGeom>
          <a:solidFill>
            <a:schemeClr val="accent6">
              <a:lumMod val="40000"/>
              <a:lumOff val="6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spcBef>
                <a:spcPts val="0"/>
              </a:spcBef>
              <a:spcAft>
                <a:spcPts val="600"/>
              </a:spcAft>
              <a:buNone/>
            </a:pPr>
            <a:r>
              <a:rPr lang="en-GB" sz="1000" dirty="0"/>
              <a:t>PNRA formulated a taskforce to assure;</a:t>
            </a:r>
            <a:endParaRPr lang="en-PK" sz="1000" dirty="0"/>
          </a:p>
          <a:p>
            <a:pPr marL="360000" lvl="1">
              <a:lnSpc>
                <a:spcPct val="100000"/>
              </a:lnSpc>
              <a:spcBef>
                <a:spcPts val="0"/>
              </a:spcBef>
            </a:pPr>
            <a:r>
              <a:rPr lang="en-GB" sz="1000" dirty="0"/>
              <a:t>the appropriation of all regulatory submissions</a:t>
            </a:r>
            <a:endParaRPr lang="en-PK" sz="1000" dirty="0"/>
          </a:p>
          <a:p>
            <a:pPr marL="360000" lvl="1">
              <a:lnSpc>
                <a:spcPct val="100000"/>
              </a:lnSpc>
              <a:spcBef>
                <a:spcPts val="0"/>
              </a:spcBef>
            </a:pPr>
            <a:r>
              <a:rPr lang="en-GB" sz="1000" dirty="0"/>
              <a:t>timely completion of review process</a:t>
            </a:r>
            <a:endParaRPr lang="en-PK" sz="1000" dirty="0"/>
          </a:p>
          <a:p>
            <a:pPr marL="360000" lvl="1">
              <a:lnSpc>
                <a:spcPct val="100000"/>
              </a:lnSpc>
              <a:spcBef>
                <a:spcPts val="0"/>
              </a:spcBef>
            </a:pPr>
            <a:r>
              <a:rPr lang="en-GB" sz="1000" dirty="0"/>
              <a:t>effective and graded implementation of regulatory requirements</a:t>
            </a:r>
            <a:endParaRPr lang="en-PK" sz="1000" dirty="0"/>
          </a:p>
          <a:p>
            <a:pPr marL="360000" lvl="1">
              <a:lnSpc>
                <a:spcPct val="100000"/>
              </a:lnSpc>
              <a:spcBef>
                <a:spcPts val="0"/>
              </a:spcBef>
            </a:pPr>
            <a:r>
              <a:rPr lang="en-US" sz="1000" dirty="0"/>
              <a:t>issuance of very first decommissioning license as per agreed schedule in June 2022</a:t>
            </a:r>
            <a:endParaRPr lang="en-PK" sz="1000" dirty="0"/>
          </a:p>
          <a:p>
            <a:pPr marL="180000" indent="-180000" algn="just">
              <a:lnSpc>
                <a:spcPct val="100000"/>
              </a:lnSpc>
              <a:spcBef>
                <a:spcPts val="600"/>
              </a:spcBef>
              <a:spcAft>
                <a:spcPts val="600"/>
              </a:spcAft>
            </a:pPr>
            <a:r>
              <a:rPr lang="en-US" sz="1000" dirty="0"/>
              <a:t>Decommissioning license was issued with specific licensing condition of seeking PNRA permission before start of next phase</a:t>
            </a:r>
            <a:endParaRPr lang="en-PK" sz="1000" dirty="0"/>
          </a:p>
        </p:txBody>
      </p:sp>
      <p:sp>
        <p:nvSpPr>
          <p:cNvPr id="19" name="TextBox 18"/>
          <p:cNvSpPr txBox="1"/>
          <p:nvPr/>
        </p:nvSpPr>
        <p:spPr>
          <a:xfrm>
            <a:off x="1" y="6477000"/>
            <a:ext cx="12190412" cy="323165"/>
          </a:xfrm>
          <a:prstGeom prst="rect">
            <a:avLst/>
          </a:prstGeom>
          <a:solidFill>
            <a:schemeClr val="accent2">
              <a:lumMod val="20000"/>
              <a:lumOff val="80000"/>
            </a:schemeClr>
          </a:solidFill>
        </p:spPr>
        <p:txBody>
          <a:bodyPr wrap="square" rtlCol="0">
            <a:spAutoFit/>
          </a:bodyPr>
          <a:lstStyle/>
          <a:p>
            <a:pPr algn="ctr"/>
            <a:r>
              <a:rPr lang="en-GB" sz="1500" b="1" dirty="0">
                <a:solidFill>
                  <a:schemeClr val="accent2">
                    <a:lumMod val="75000"/>
                  </a:schemeClr>
                </a:solidFill>
              </a:rPr>
              <a:t>International Conference on Nuclear Decommissioning: Addressing the Past and Ensure the Future May 15 -19, 2023, IAEA HQs, Vienna, Austria</a:t>
            </a:r>
            <a:endParaRPr lang="en-US" sz="1500" b="1" dirty="0">
              <a:solidFill>
                <a:schemeClr val="accent2">
                  <a:lumMod val="75000"/>
                </a:schemeClr>
              </a:solidFill>
            </a:endParaRPr>
          </a:p>
        </p:txBody>
      </p:sp>
      <p:grpSp>
        <p:nvGrpSpPr>
          <p:cNvPr id="20" name="Content Placeholder 34"/>
          <p:cNvGrpSpPr>
            <a:grpSpLocks noGrp="1"/>
          </p:cNvGrpSpPr>
          <p:nvPr/>
        </p:nvGrpSpPr>
        <p:grpSpPr>
          <a:xfrm>
            <a:off x="4495006" y="1820148"/>
            <a:ext cx="3051443" cy="3590052"/>
            <a:chOff x="2895599" y="228600"/>
            <a:chExt cx="3909555" cy="6004010"/>
          </a:xfrm>
          <a:effectLst>
            <a:outerShdw blurRad="50800" dist="38100" dir="8100000" algn="tr" rotWithShape="0">
              <a:prstClr val="black">
                <a:alpha val="40000"/>
              </a:prstClr>
            </a:outerShdw>
          </a:effectLst>
        </p:grpSpPr>
        <p:sp>
          <p:nvSpPr>
            <p:cNvPr id="21" name="Rectangle 20"/>
            <p:cNvSpPr>
              <a:spLocks noChangeArrowheads="1"/>
            </p:cNvSpPr>
            <p:nvPr/>
          </p:nvSpPr>
          <p:spPr bwMode="auto">
            <a:xfrm>
              <a:off x="2928926" y="228600"/>
              <a:ext cx="2928958" cy="571504"/>
            </a:xfrm>
            <a:prstGeom prst="rect">
              <a:avLst/>
            </a:prstGeom>
            <a:ln w="12700">
              <a:solidFill>
                <a:srgbClr val="800000"/>
              </a:solidFill>
              <a:miter lim="800000"/>
              <a:headEnd type="none" w="sm" len="sm"/>
              <a:tailEnd type="none" w="sm" len="sm"/>
            </a:ln>
          </p:spPr>
          <p:style>
            <a:lnRef idx="0">
              <a:scrgbClr r="0" g="0" b="0"/>
            </a:lnRef>
            <a:fillRef idx="1003">
              <a:schemeClr val="lt1"/>
            </a:fillRef>
            <a:effectRef idx="0">
              <a:scrgbClr r="0" g="0" b="0"/>
            </a:effectRef>
            <a:fontRef idx="major"/>
          </p:style>
          <p:txBody>
            <a:bodyPr wrap="none" anchor="ct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9pPr>
            </a:lstStyle>
            <a:p>
              <a:pPr algn="ctr">
                <a:defRPr/>
              </a:pPr>
              <a:r>
                <a:rPr lang="en-US" sz="900" b="1" dirty="0">
                  <a:effectLst/>
                  <a:latin typeface="+mn-lt"/>
                </a:rPr>
                <a:t>Receipt of Licensing submissions </a:t>
              </a:r>
            </a:p>
            <a:p>
              <a:pPr algn="ctr">
                <a:defRPr/>
              </a:pPr>
              <a:r>
                <a:rPr lang="en-US" sz="900" b="1" dirty="0">
                  <a:effectLst/>
                  <a:latin typeface="+mn-lt"/>
                </a:rPr>
                <a:t> for review and assessment (R &amp; A)</a:t>
              </a:r>
            </a:p>
          </p:txBody>
        </p:sp>
        <p:sp>
          <p:nvSpPr>
            <p:cNvPr id="22" name="Rectangle 21"/>
            <p:cNvSpPr>
              <a:spLocks noChangeArrowheads="1"/>
            </p:cNvSpPr>
            <p:nvPr/>
          </p:nvSpPr>
          <p:spPr bwMode="auto">
            <a:xfrm>
              <a:off x="5979697" y="3021587"/>
              <a:ext cx="784199" cy="584147"/>
            </a:xfrm>
            <a:prstGeom prst="rect">
              <a:avLst/>
            </a:prstGeom>
            <a:ln w="12700">
              <a:solidFill>
                <a:srgbClr val="800000"/>
              </a:solidFill>
              <a:miter lim="800000"/>
              <a:headEnd type="none" w="sm" len="sm"/>
              <a:tailEnd type="none" w="sm" len="sm"/>
            </a:ln>
          </p:spPr>
          <p:style>
            <a:lnRef idx="0">
              <a:scrgbClr r="0" g="0" b="0"/>
            </a:lnRef>
            <a:fillRef idx="1003">
              <a:schemeClr val="lt1"/>
            </a:fillRef>
            <a:effectRef idx="0">
              <a:scrgbClr r="0" g="0" b="0"/>
            </a:effectRef>
            <a:fontRef idx="major"/>
          </p:style>
          <p:txBody>
            <a:bodyPr wrap="none" anchor="ct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9pPr>
            </a:lstStyle>
            <a:p>
              <a:pPr algn="ctr">
                <a:defRPr/>
              </a:pPr>
              <a:r>
                <a:rPr lang="en-US" sz="900" b="1" dirty="0">
                  <a:effectLst/>
                  <a:latin typeface="+mn-lt"/>
                </a:rPr>
                <a:t>Core Team </a:t>
              </a:r>
            </a:p>
            <a:p>
              <a:pPr algn="ctr">
                <a:defRPr/>
              </a:pPr>
              <a:r>
                <a:rPr lang="en-US" sz="900" b="1" dirty="0">
                  <a:effectLst/>
                  <a:latin typeface="+mn-lt"/>
                </a:rPr>
                <a:t>Evaluation</a:t>
              </a:r>
            </a:p>
          </p:txBody>
        </p:sp>
        <p:sp>
          <p:nvSpPr>
            <p:cNvPr id="23" name="Rectangle 22"/>
            <p:cNvSpPr>
              <a:spLocks noChangeArrowheads="1"/>
            </p:cNvSpPr>
            <p:nvPr/>
          </p:nvSpPr>
          <p:spPr bwMode="auto">
            <a:xfrm>
              <a:off x="5979699" y="3977800"/>
              <a:ext cx="825455" cy="561405"/>
            </a:xfrm>
            <a:prstGeom prst="rect">
              <a:avLst/>
            </a:prstGeom>
            <a:ln w="12700">
              <a:solidFill>
                <a:srgbClr val="800000"/>
              </a:solidFill>
              <a:miter lim="800000"/>
              <a:headEnd type="none" w="sm" len="sm"/>
              <a:tailEnd type="none" w="sm" len="sm"/>
            </a:ln>
          </p:spPr>
          <p:style>
            <a:lnRef idx="0">
              <a:scrgbClr r="0" g="0" b="0"/>
            </a:lnRef>
            <a:fillRef idx="1003">
              <a:schemeClr val="lt1"/>
            </a:fillRef>
            <a:effectRef idx="0">
              <a:scrgbClr r="0" g="0" b="0"/>
            </a:effectRef>
            <a:fontRef idx="major"/>
          </p:style>
          <p:txBody>
            <a:bodyPr wrap="none" anchor="ct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9pPr>
            </a:lstStyle>
            <a:p>
              <a:pPr algn="ctr">
                <a:defRPr/>
              </a:pPr>
              <a:r>
                <a:rPr lang="en-US" sz="900" b="1" dirty="0">
                  <a:effectLst/>
                  <a:latin typeface="+mn-lt"/>
                </a:rPr>
                <a:t>Licensee</a:t>
              </a:r>
            </a:p>
            <a:p>
              <a:pPr algn="ctr">
                <a:defRPr/>
              </a:pPr>
              <a:r>
                <a:rPr lang="en-US" sz="900" b="1" dirty="0">
                  <a:effectLst/>
                  <a:latin typeface="+mn-lt"/>
                </a:rPr>
                <a:t>Responses</a:t>
              </a:r>
            </a:p>
          </p:txBody>
        </p:sp>
        <p:sp>
          <p:nvSpPr>
            <p:cNvPr id="24" name="Rectangle 23"/>
            <p:cNvSpPr>
              <a:spLocks noChangeArrowheads="1"/>
            </p:cNvSpPr>
            <p:nvPr/>
          </p:nvSpPr>
          <p:spPr bwMode="auto">
            <a:xfrm>
              <a:off x="3124200" y="2719406"/>
              <a:ext cx="2500330" cy="428628"/>
            </a:xfrm>
            <a:prstGeom prst="rect">
              <a:avLst/>
            </a:prstGeom>
            <a:ln w="12700">
              <a:solidFill>
                <a:srgbClr val="800000"/>
              </a:solidFill>
              <a:miter lim="800000"/>
              <a:headEnd type="none" w="sm" len="sm"/>
              <a:tailEnd type="none" w="sm" len="sm"/>
            </a:ln>
          </p:spPr>
          <p:style>
            <a:lnRef idx="0">
              <a:scrgbClr r="0" g="0" b="0"/>
            </a:lnRef>
            <a:fillRef idx="1003">
              <a:schemeClr val="lt1"/>
            </a:fillRef>
            <a:effectRef idx="0">
              <a:scrgbClr r="0" g="0" b="0"/>
            </a:effectRef>
            <a:fontRef idx="major"/>
          </p:style>
          <p:txBody>
            <a:bodyPr wrap="none" anchor="ct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9pPr>
            </a:lstStyle>
            <a:p>
              <a:pPr algn="ctr">
                <a:defRPr/>
              </a:pPr>
              <a:r>
                <a:rPr lang="en-US" sz="900" b="1" dirty="0">
                  <a:effectLst/>
                  <a:latin typeface="+mn-lt"/>
                </a:rPr>
                <a:t>Format &amp; Content Review</a:t>
              </a:r>
            </a:p>
            <a:p>
              <a:pPr algn="ctr">
                <a:defRPr/>
              </a:pPr>
              <a:r>
                <a:rPr lang="en-US" sz="900" b="1" dirty="0">
                  <a:effectLst/>
                  <a:latin typeface="+mn-lt"/>
                </a:rPr>
                <a:t>(Phase – I )</a:t>
              </a:r>
            </a:p>
          </p:txBody>
        </p:sp>
        <p:sp>
          <p:nvSpPr>
            <p:cNvPr id="25" name="Rectangle 24"/>
            <p:cNvSpPr>
              <a:spLocks noChangeArrowheads="1"/>
            </p:cNvSpPr>
            <p:nvPr/>
          </p:nvSpPr>
          <p:spPr bwMode="auto">
            <a:xfrm>
              <a:off x="2990177" y="5800789"/>
              <a:ext cx="3243150" cy="431821"/>
            </a:xfrm>
            <a:prstGeom prst="rect">
              <a:avLst/>
            </a:prstGeom>
            <a:ln w="12700">
              <a:solidFill>
                <a:srgbClr val="800000"/>
              </a:solidFill>
              <a:miter lim="800000"/>
              <a:headEnd type="none" w="sm" len="sm"/>
              <a:tailEnd type="none" w="sm" len="sm"/>
            </a:ln>
          </p:spPr>
          <p:style>
            <a:lnRef idx="0">
              <a:scrgbClr r="0" g="0" b="0"/>
            </a:lnRef>
            <a:fillRef idx="1003">
              <a:schemeClr val="lt1"/>
            </a:fillRef>
            <a:effectRef idx="0">
              <a:scrgbClr r="0" g="0" b="0"/>
            </a:effectRef>
            <a:fontRef idx="major"/>
          </p:style>
          <p:txBody>
            <a:bodyPr wrap="none" anchor="ct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9pPr>
            </a:lstStyle>
            <a:p>
              <a:pPr algn="ctr">
                <a:defRPr/>
              </a:pPr>
              <a:r>
                <a:rPr lang="en-US" sz="900" b="1" dirty="0">
                  <a:effectLst/>
                  <a:latin typeface="+mn-lt"/>
                </a:rPr>
                <a:t>Communicated to Licensee &amp; Followed-up, </a:t>
              </a:r>
            </a:p>
            <a:p>
              <a:pPr algn="ctr">
                <a:defRPr/>
              </a:pPr>
              <a:r>
                <a:rPr lang="en-US" sz="900" b="1" dirty="0">
                  <a:effectLst/>
                  <a:latin typeface="+mn-lt"/>
                </a:rPr>
                <a:t>if need </a:t>
              </a:r>
            </a:p>
          </p:txBody>
        </p:sp>
        <p:sp>
          <p:nvSpPr>
            <p:cNvPr id="26" name="Rectangle 25"/>
            <p:cNvSpPr>
              <a:spLocks noChangeArrowheads="1"/>
            </p:cNvSpPr>
            <p:nvPr/>
          </p:nvSpPr>
          <p:spPr bwMode="auto">
            <a:xfrm>
              <a:off x="3143240" y="3371872"/>
              <a:ext cx="2500330" cy="428628"/>
            </a:xfrm>
            <a:prstGeom prst="rect">
              <a:avLst/>
            </a:prstGeom>
            <a:ln w="12700">
              <a:solidFill>
                <a:srgbClr val="800000"/>
              </a:solidFill>
              <a:miter lim="800000"/>
              <a:headEnd type="none" w="sm" len="sm"/>
              <a:tailEnd type="none" w="sm" len="sm"/>
            </a:ln>
          </p:spPr>
          <p:style>
            <a:lnRef idx="0">
              <a:scrgbClr r="0" g="0" b="0"/>
            </a:lnRef>
            <a:fillRef idx="1003">
              <a:schemeClr val="lt1"/>
            </a:fillRef>
            <a:effectRef idx="0">
              <a:scrgbClr r="0" g="0" b="0"/>
            </a:effectRef>
            <a:fontRef idx="major"/>
          </p:style>
          <p:txBody>
            <a:bodyPr wrap="none" anchor="ct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9pPr>
            </a:lstStyle>
            <a:p>
              <a:pPr algn="ctr">
                <a:defRPr/>
              </a:pPr>
              <a:r>
                <a:rPr lang="en-US" sz="900" b="1" dirty="0">
                  <a:effectLst/>
                  <a:latin typeface="+mn-lt"/>
                </a:rPr>
                <a:t>Detail Review</a:t>
              </a:r>
            </a:p>
            <a:p>
              <a:pPr algn="ctr">
                <a:defRPr/>
              </a:pPr>
              <a:r>
                <a:rPr lang="en-US" sz="900" b="1" dirty="0">
                  <a:effectLst/>
                  <a:latin typeface="+mn-lt"/>
                </a:rPr>
                <a:t>(Phase – II)</a:t>
              </a:r>
            </a:p>
          </p:txBody>
        </p:sp>
        <p:sp>
          <p:nvSpPr>
            <p:cNvPr id="27" name="Rectangle 26"/>
            <p:cNvSpPr>
              <a:spLocks noChangeArrowheads="1"/>
            </p:cNvSpPr>
            <p:nvPr/>
          </p:nvSpPr>
          <p:spPr bwMode="auto">
            <a:xfrm>
              <a:off x="3124200" y="4014814"/>
              <a:ext cx="2667000" cy="428628"/>
            </a:xfrm>
            <a:prstGeom prst="rect">
              <a:avLst/>
            </a:prstGeom>
            <a:ln w="12700">
              <a:solidFill>
                <a:srgbClr val="800000"/>
              </a:solidFill>
              <a:miter lim="800000"/>
              <a:headEnd type="none" w="sm" len="sm"/>
              <a:tailEnd type="none" w="sm" len="sm"/>
            </a:ln>
          </p:spPr>
          <p:style>
            <a:lnRef idx="0">
              <a:scrgbClr r="0" g="0" b="0"/>
            </a:lnRef>
            <a:fillRef idx="1003">
              <a:schemeClr val="lt1"/>
            </a:fillRef>
            <a:effectRef idx="0">
              <a:scrgbClr r="0" g="0" b="0"/>
            </a:effectRef>
            <a:fontRef idx="major"/>
          </p:style>
          <p:txBody>
            <a:bodyPr wrap="none" anchor="ct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9pPr>
            </a:lstStyle>
            <a:p>
              <a:pPr algn="ctr">
                <a:defRPr/>
              </a:pPr>
              <a:r>
                <a:rPr lang="en-US" sz="900" b="1" dirty="0">
                  <a:effectLst/>
                  <a:latin typeface="+mn-lt"/>
                </a:rPr>
                <a:t>Comments sent to Licensee</a:t>
              </a:r>
            </a:p>
          </p:txBody>
        </p:sp>
        <p:sp>
          <p:nvSpPr>
            <p:cNvPr id="28" name="Flowchart: Decision 27"/>
            <p:cNvSpPr/>
            <p:nvPr/>
          </p:nvSpPr>
          <p:spPr>
            <a:xfrm>
              <a:off x="3500430" y="1014418"/>
              <a:ext cx="1785950" cy="714380"/>
            </a:xfrm>
            <a:prstGeom prst="flowChartDecision">
              <a:avLst/>
            </a:prstGeom>
            <a:ln w="12700">
              <a:solidFill>
                <a:srgbClr val="800000"/>
              </a:solidFill>
              <a:miter lim="800000"/>
              <a:headEnd type="none" w="sm" len="sm"/>
              <a:tailEnd type="none" w="sm" len="sm"/>
            </a:ln>
          </p:spPr>
          <p:style>
            <a:lnRef idx="0">
              <a:scrgbClr r="0" g="0" b="0"/>
            </a:lnRef>
            <a:fillRef idx="1003">
              <a:schemeClr val="lt1"/>
            </a:fillRef>
            <a:effectRef idx="0">
              <a:scrgbClr r="0" g="0" b="0"/>
            </a:effectRef>
            <a:fontRef idx="major"/>
          </p:style>
          <p:txBody>
            <a:bodyPr wrap="none" anchor="ct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9pPr>
            </a:lstStyle>
            <a:p>
              <a:pPr algn="ctr">
                <a:defRPr/>
              </a:pPr>
              <a:r>
                <a:rPr lang="en-GB" sz="900" b="1" dirty="0">
                  <a:effectLst/>
                  <a:latin typeface="+mn-lt"/>
                </a:rPr>
                <a:t>Submission </a:t>
              </a:r>
            </a:p>
            <a:p>
              <a:pPr algn="ctr">
                <a:defRPr/>
              </a:pPr>
              <a:r>
                <a:rPr lang="en-GB" sz="900" b="1" dirty="0">
                  <a:effectLst/>
                  <a:latin typeface="+mn-lt"/>
                </a:rPr>
                <a:t>Complete?</a:t>
              </a:r>
            </a:p>
          </p:txBody>
        </p:sp>
        <p:cxnSp>
          <p:nvCxnSpPr>
            <p:cNvPr id="29" name="Elbow Connector 28"/>
            <p:cNvCxnSpPr/>
            <p:nvPr/>
          </p:nvCxnSpPr>
          <p:spPr>
            <a:xfrm flipV="1">
              <a:off x="5286375" y="514369"/>
              <a:ext cx="571500" cy="857250"/>
            </a:xfrm>
            <a:prstGeom prst="bentConnector3">
              <a:avLst>
                <a:gd name="adj1" fmla="val 140000"/>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4286251" y="906481"/>
              <a:ext cx="214312" cy="1587"/>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4286251" y="3265506"/>
              <a:ext cx="214312" cy="1587"/>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4286250" y="3908444"/>
              <a:ext cx="214313" cy="1587"/>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4286251" y="4551381"/>
              <a:ext cx="214312" cy="1587"/>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a:off x="4286251" y="5694381"/>
              <a:ext cx="214312" cy="1587"/>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35" name="TextBox 152"/>
            <p:cNvSpPr txBox="1">
              <a:spLocks noChangeArrowheads="1"/>
            </p:cNvSpPr>
            <p:nvPr/>
          </p:nvSpPr>
          <p:spPr bwMode="auto">
            <a:xfrm>
              <a:off x="5500688" y="1228744"/>
              <a:ext cx="500062" cy="552228"/>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9pPr>
            </a:lstStyle>
            <a:p>
              <a:endParaRPr lang="en-GB">
                <a:latin typeface="+mn-lt"/>
              </a:endParaRPr>
            </a:p>
          </p:txBody>
        </p:sp>
        <p:sp>
          <p:nvSpPr>
            <p:cNvPr id="36" name="TextBox 153"/>
            <p:cNvSpPr txBox="1">
              <a:spLocks noChangeArrowheads="1"/>
            </p:cNvSpPr>
            <p:nvPr/>
          </p:nvSpPr>
          <p:spPr bwMode="auto">
            <a:xfrm>
              <a:off x="5429250" y="1067951"/>
              <a:ext cx="438150" cy="386977"/>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9pPr>
            </a:lstStyle>
            <a:p>
              <a:r>
                <a:rPr lang="en-GB" sz="900" b="1" dirty="0">
                  <a:solidFill>
                    <a:srgbClr val="0000CC"/>
                  </a:solidFill>
                  <a:effectLst/>
                  <a:latin typeface="+mn-lt"/>
                </a:rPr>
                <a:t>No</a:t>
              </a:r>
            </a:p>
          </p:txBody>
        </p:sp>
        <p:sp>
          <p:nvSpPr>
            <p:cNvPr id="37" name="TextBox 155"/>
            <p:cNvSpPr txBox="1">
              <a:spLocks noChangeArrowheads="1"/>
            </p:cNvSpPr>
            <p:nvPr/>
          </p:nvSpPr>
          <p:spPr bwMode="auto">
            <a:xfrm>
              <a:off x="4500563" y="1644668"/>
              <a:ext cx="642937" cy="386977"/>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9pPr>
            </a:lstStyle>
            <a:p>
              <a:r>
                <a:rPr lang="en-GB" sz="900" b="1" dirty="0">
                  <a:solidFill>
                    <a:srgbClr val="0000CC"/>
                  </a:solidFill>
                  <a:effectLst/>
                  <a:latin typeface="+mn-lt"/>
                </a:rPr>
                <a:t>Yes</a:t>
              </a:r>
            </a:p>
          </p:txBody>
        </p:sp>
        <p:sp>
          <p:nvSpPr>
            <p:cNvPr id="38" name="Flowchart: Process 37"/>
            <p:cNvSpPr/>
            <p:nvPr/>
          </p:nvSpPr>
          <p:spPr>
            <a:xfrm>
              <a:off x="2895599" y="2657494"/>
              <a:ext cx="2895601" cy="1204912"/>
            </a:xfrm>
            <a:prstGeom prst="flowChartProcess">
              <a:avLst/>
            </a:prstGeom>
            <a:no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effectLst>
                    <a:outerShdw blurRad="38100" dist="38100" dir="2700000" algn="tl">
                      <a:srgbClr val="000000">
                        <a:alpha val="43137"/>
                      </a:srgbClr>
                    </a:outerShdw>
                  </a:effectLst>
                  <a:latin typeface="+mn-lt"/>
                  <a:ea typeface="+mn-ea"/>
                  <a:cs typeface="+mn-cs"/>
                </a:defRPr>
              </a:lvl1pPr>
              <a:lvl2pPr marL="457200" algn="l" rtl="0" fontAlgn="base">
                <a:spcBef>
                  <a:spcPct val="0"/>
                </a:spcBef>
                <a:spcAft>
                  <a:spcPct val="0"/>
                </a:spcAft>
                <a:defRPr kern="1200">
                  <a:solidFill>
                    <a:schemeClr val="lt1"/>
                  </a:solidFill>
                  <a:effectLst>
                    <a:outerShdw blurRad="38100" dist="38100" dir="2700000" algn="tl">
                      <a:srgbClr val="000000">
                        <a:alpha val="43137"/>
                      </a:srgbClr>
                    </a:outerShdw>
                  </a:effectLst>
                  <a:latin typeface="+mn-lt"/>
                  <a:ea typeface="+mn-ea"/>
                  <a:cs typeface="+mn-cs"/>
                </a:defRPr>
              </a:lvl2pPr>
              <a:lvl3pPr marL="914400" algn="l" rtl="0" fontAlgn="base">
                <a:spcBef>
                  <a:spcPct val="0"/>
                </a:spcBef>
                <a:spcAft>
                  <a:spcPct val="0"/>
                </a:spcAft>
                <a:defRPr kern="1200">
                  <a:solidFill>
                    <a:schemeClr val="lt1"/>
                  </a:solidFill>
                  <a:effectLst>
                    <a:outerShdw blurRad="38100" dist="38100" dir="2700000" algn="tl">
                      <a:srgbClr val="000000">
                        <a:alpha val="43137"/>
                      </a:srgbClr>
                    </a:outerShdw>
                  </a:effectLst>
                  <a:latin typeface="+mn-lt"/>
                  <a:ea typeface="+mn-ea"/>
                  <a:cs typeface="+mn-cs"/>
                </a:defRPr>
              </a:lvl3pPr>
              <a:lvl4pPr marL="1371600" algn="l" rtl="0" fontAlgn="base">
                <a:spcBef>
                  <a:spcPct val="0"/>
                </a:spcBef>
                <a:spcAft>
                  <a:spcPct val="0"/>
                </a:spcAft>
                <a:defRPr kern="1200">
                  <a:solidFill>
                    <a:schemeClr val="lt1"/>
                  </a:solidFill>
                  <a:effectLst>
                    <a:outerShdw blurRad="38100" dist="38100" dir="2700000" algn="tl">
                      <a:srgbClr val="000000">
                        <a:alpha val="43137"/>
                      </a:srgbClr>
                    </a:outerShdw>
                  </a:effectLst>
                  <a:latin typeface="+mn-lt"/>
                  <a:ea typeface="+mn-ea"/>
                  <a:cs typeface="+mn-cs"/>
                </a:defRPr>
              </a:lvl4pPr>
              <a:lvl5pPr marL="1828800" algn="l" rtl="0" fontAlgn="base">
                <a:spcBef>
                  <a:spcPct val="0"/>
                </a:spcBef>
                <a:spcAft>
                  <a:spcPct val="0"/>
                </a:spcAft>
                <a:defRPr kern="1200">
                  <a:solidFill>
                    <a:schemeClr val="lt1"/>
                  </a:solidFill>
                  <a:effectLst>
                    <a:outerShdw blurRad="38100" dist="38100" dir="2700000" algn="tl">
                      <a:srgbClr val="000000">
                        <a:alpha val="43137"/>
                      </a:srgbClr>
                    </a:outerShdw>
                  </a:effectLst>
                  <a:latin typeface="+mn-lt"/>
                  <a:ea typeface="+mn-ea"/>
                  <a:cs typeface="+mn-cs"/>
                </a:defRPr>
              </a:lvl5pPr>
              <a:lvl6pPr marL="2286000" algn="l" defTabSz="914400" rtl="0" eaLnBrk="1" latinLnBrk="0" hangingPunct="1">
                <a:defRPr kern="1200">
                  <a:solidFill>
                    <a:schemeClr val="lt1"/>
                  </a:solidFill>
                  <a:effectLst>
                    <a:outerShdw blurRad="38100" dist="38100" dir="2700000" algn="tl">
                      <a:srgbClr val="000000">
                        <a:alpha val="43137"/>
                      </a:srgbClr>
                    </a:outerShdw>
                  </a:effectLst>
                  <a:latin typeface="+mn-lt"/>
                  <a:ea typeface="+mn-ea"/>
                  <a:cs typeface="+mn-cs"/>
                </a:defRPr>
              </a:lvl6pPr>
              <a:lvl7pPr marL="2743200" algn="l" defTabSz="914400" rtl="0" eaLnBrk="1" latinLnBrk="0" hangingPunct="1">
                <a:defRPr kern="1200">
                  <a:solidFill>
                    <a:schemeClr val="lt1"/>
                  </a:solidFill>
                  <a:effectLst>
                    <a:outerShdw blurRad="38100" dist="38100" dir="2700000" algn="tl">
                      <a:srgbClr val="000000">
                        <a:alpha val="43137"/>
                      </a:srgbClr>
                    </a:outerShdw>
                  </a:effectLst>
                  <a:latin typeface="+mn-lt"/>
                  <a:ea typeface="+mn-ea"/>
                  <a:cs typeface="+mn-cs"/>
                </a:defRPr>
              </a:lvl7pPr>
              <a:lvl8pPr marL="3200400" algn="l" defTabSz="914400" rtl="0" eaLnBrk="1" latinLnBrk="0" hangingPunct="1">
                <a:defRPr kern="1200">
                  <a:solidFill>
                    <a:schemeClr val="lt1"/>
                  </a:solidFill>
                  <a:effectLst>
                    <a:outerShdw blurRad="38100" dist="38100" dir="2700000" algn="tl">
                      <a:srgbClr val="000000">
                        <a:alpha val="43137"/>
                      </a:srgbClr>
                    </a:outerShdw>
                  </a:effectLst>
                  <a:latin typeface="+mn-lt"/>
                  <a:ea typeface="+mn-ea"/>
                  <a:cs typeface="+mn-cs"/>
                </a:defRPr>
              </a:lvl8pPr>
              <a:lvl9pPr marL="3657600" algn="l" defTabSz="914400" rtl="0" eaLnBrk="1" latinLnBrk="0" hangingPunct="1">
                <a:defRPr kern="1200">
                  <a:solidFill>
                    <a:schemeClr val="lt1"/>
                  </a:solidFill>
                  <a:effectLst>
                    <a:outerShdw blurRad="38100" dist="38100" dir="2700000" algn="tl">
                      <a:srgbClr val="000000">
                        <a:alpha val="43137"/>
                      </a:srgbClr>
                    </a:outerShdw>
                  </a:effectLst>
                  <a:latin typeface="+mn-lt"/>
                  <a:ea typeface="+mn-ea"/>
                  <a:cs typeface="+mn-cs"/>
                </a:defRPr>
              </a:lvl9pPr>
            </a:lstStyle>
            <a:p>
              <a:pPr algn="ctr">
                <a:defRPr/>
              </a:pPr>
              <a:endParaRPr lang="en-US"/>
            </a:p>
          </p:txBody>
        </p:sp>
        <p:sp>
          <p:nvSpPr>
            <p:cNvPr id="39" name="Rectangle 38"/>
            <p:cNvSpPr>
              <a:spLocks noChangeArrowheads="1"/>
            </p:cNvSpPr>
            <p:nvPr/>
          </p:nvSpPr>
          <p:spPr bwMode="auto">
            <a:xfrm>
              <a:off x="2971800" y="1957406"/>
              <a:ext cx="2500330" cy="428628"/>
            </a:xfrm>
            <a:prstGeom prst="rect">
              <a:avLst/>
            </a:prstGeom>
            <a:ln w="12700">
              <a:solidFill>
                <a:srgbClr val="800000"/>
              </a:solidFill>
              <a:miter lim="800000"/>
              <a:headEnd type="none" w="sm" len="sm"/>
              <a:tailEnd type="none" w="sm" len="sm"/>
            </a:ln>
          </p:spPr>
          <p:style>
            <a:lnRef idx="0">
              <a:scrgbClr r="0" g="0" b="0"/>
            </a:lnRef>
            <a:fillRef idx="1003">
              <a:schemeClr val="lt1"/>
            </a:fillRef>
            <a:effectRef idx="0">
              <a:scrgbClr r="0" g="0" b="0"/>
            </a:effectRef>
            <a:fontRef idx="major"/>
          </p:style>
          <p:txBody>
            <a:bodyPr wrap="none" anchor="ct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9pPr>
            </a:lstStyle>
            <a:p>
              <a:pPr algn="ctr">
                <a:defRPr/>
              </a:pPr>
              <a:r>
                <a:rPr lang="en-US" sz="900" b="1" dirty="0">
                  <a:effectLst/>
                  <a:latin typeface="+mn-lt"/>
                </a:rPr>
                <a:t>Documents sent to Taskforce </a:t>
              </a:r>
            </a:p>
            <a:p>
              <a:pPr algn="ctr">
                <a:defRPr/>
              </a:pPr>
              <a:r>
                <a:rPr lang="en-US" sz="900" b="1" dirty="0">
                  <a:effectLst/>
                  <a:latin typeface="+mn-lt"/>
                </a:rPr>
                <a:t>for R&amp;A</a:t>
              </a:r>
            </a:p>
          </p:txBody>
        </p:sp>
        <p:cxnSp>
          <p:nvCxnSpPr>
            <p:cNvPr id="40" name="Straight Arrow Connector 39"/>
            <p:cNvCxnSpPr/>
            <p:nvPr/>
          </p:nvCxnSpPr>
          <p:spPr>
            <a:xfrm rot="5400000">
              <a:off x="4237037" y="2520969"/>
              <a:ext cx="214312" cy="1587"/>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cxnSpLocks/>
            </p:cNvCxnSpPr>
            <p:nvPr/>
          </p:nvCxnSpPr>
          <p:spPr>
            <a:xfrm>
              <a:off x="5791200" y="3329006"/>
              <a:ext cx="209551" cy="17138"/>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cxnSpLocks/>
            </p:cNvCxnSpPr>
            <p:nvPr/>
          </p:nvCxnSpPr>
          <p:spPr>
            <a:xfrm>
              <a:off x="5791200" y="4243406"/>
              <a:ext cx="209551" cy="4587"/>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3" name="Rectangle 42"/>
            <p:cNvSpPr>
              <a:spLocks noChangeArrowheads="1"/>
            </p:cNvSpPr>
            <p:nvPr/>
          </p:nvSpPr>
          <p:spPr bwMode="auto">
            <a:xfrm>
              <a:off x="3581400" y="4648200"/>
              <a:ext cx="1676400" cy="357166"/>
            </a:xfrm>
            <a:prstGeom prst="rect">
              <a:avLst/>
            </a:prstGeom>
            <a:ln w="12700">
              <a:solidFill>
                <a:srgbClr val="800000"/>
              </a:solidFill>
              <a:miter lim="800000"/>
              <a:headEnd type="none" w="sm" len="sm"/>
              <a:tailEnd type="none" w="sm" len="sm"/>
            </a:ln>
          </p:spPr>
          <p:style>
            <a:lnRef idx="0">
              <a:scrgbClr r="0" g="0" b="0"/>
            </a:lnRef>
            <a:fillRef idx="1003">
              <a:schemeClr val="lt1"/>
            </a:fillRef>
            <a:effectRef idx="0">
              <a:scrgbClr r="0" g="0" b="0"/>
            </a:effectRef>
            <a:fontRef idx="major"/>
          </p:style>
          <p:txBody>
            <a:bodyPr wrap="none" anchor="ct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9pPr>
            </a:lstStyle>
            <a:p>
              <a:pPr algn="ctr">
                <a:defRPr/>
              </a:pPr>
              <a:r>
                <a:rPr lang="en-US" sz="900" b="1" dirty="0">
                  <a:effectLst/>
                  <a:latin typeface="+mn-lt"/>
                </a:rPr>
                <a:t>Review Meetings</a:t>
              </a:r>
            </a:p>
          </p:txBody>
        </p:sp>
        <p:sp>
          <p:nvSpPr>
            <p:cNvPr id="44" name="Rectangle 43"/>
            <p:cNvSpPr>
              <a:spLocks noChangeArrowheads="1"/>
            </p:cNvSpPr>
            <p:nvPr/>
          </p:nvSpPr>
          <p:spPr bwMode="auto">
            <a:xfrm>
              <a:off x="3200400" y="5181600"/>
              <a:ext cx="2438400" cy="357166"/>
            </a:xfrm>
            <a:prstGeom prst="rect">
              <a:avLst/>
            </a:prstGeom>
            <a:ln w="12700">
              <a:solidFill>
                <a:srgbClr val="800000"/>
              </a:solidFill>
              <a:miter lim="800000"/>
              <a:headEnd type="none" w="sm" len="sm"/>
              <a:tailEnd type="none" w="sm" len="sm"/>
            </a:ln>
          </p:spPr>
          <p:style>
            <a:lnRef idx="0">
              <a:scrgbClr r="0" g="0" b="0"/>
            </a:lnRef>
            <a:fillRef idx="1003">
              <a:schemeClr val="lt1"/>
            </a:fillRef>
            <a:effectRef idx="0">
              <a:scrgbClr r="0" g="0" b="0"/>
            </a:effectRef>
            <a:fontRef idx="major"/>
          </p:style>
          <p:txBody>
            <a:bodyPr wrap="none" anchor="ctr"/>
            <a:lstStyle>
              <a:defPPr>
                <a:defRPr lang="en-US"/>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mj-lt"/>
                  <a:ea typeface="+mj-ea"/>
                  <a:cs typeface="+mj-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mj-lt"/>
                  <a:ea typeface="+mj-ea"/>
                  <a:cs typeface="+mj-cs"/>
                </a:defRPr>
              </a:lvl9pPr>
            </a:lstStyle>
            <a:p>
              <a:pPr algn="ctr">
                <a:defRPr/>
              </a:pPr>
              <a:r>
                <a:rPr lang="en-US" sz="900" b="1" dirty="0">
                  <a:effectLst/>
                  <a:latin typeface="+mn-lt"/>
                </a:rPr>
                <a:t>Actions Agreed and Signed</a:t>
              </a:r>
            </a:p>
          </p:txBody>
        </p:sp>
        <p:cxnSp>
          <p:nvCxnSpPr>
            <p:cNvPr id="45" name="Straight Arrow Connector 44"/>
            <p:cNvCxnSpPr/>
            <p:nvPr/>
          </p:nvCxnSpPr>
          <p:spPr>
            <a:xfrm rot="5400000">
              <a:off x="4286251" y="5075193"/>
              <a:ext cx="214312" cy="1587"/>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5400000">
              <a:off x="4302173" y="1858650"/>
              <a:ext cx="214312" cy="1587"/>
            </a:xfrm>
            <a:prstGeom prst="straightConnector1">
              <a:avLst/>
            </a:prstGeom>
            <a:ln w="1270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pic>
        <p:nvPicPr>
          <p:cNvPr id="48" name="Picture 47" descr="Picture1.png">
            <a:extLst>
              <a:ext uri="{FF2B5EF4-FFF2-40B4-BE49-F238E27FC236}">
                <a16:creationId xmlns:a16="http://schemas.microsoft.com/office/drawing/2014/main" id="{F6281BC0-55FA-4097-A738-B29893AF1026}"/>
              </a:ext>
            </a:extLst>
          </p:cNvPr>
          <p:cNvPicPr>
            <a:picLocks noChangeAspect="1"/>
          </p:cNvPicPr>
          <p:nvPr/>
        </p:nvPicPr>
        <p:blipFill>
          <a:blip r:embed="rId2" cstate="print"/>
          <a:stretch>
            <a:fillRect/>
          </a:stretch>
        </p:blipFill>
        <p:spPr>
          <a:xfrm>
            <a:off x="4071497" y="768129"/>
            <a:ext cx="423511" cy="527271"/>
          </a:xfrm>
          <a:prstGeom prst="rect">
            <a:avLst/>
          </a:prstGeom>
        </p:spPr>
      </p:pic>
      <p:sp>
        <p:nvSpPr>
          <p:cNvPr id="49" name="Content Placeholder 18">
            <a:extLst>
              <a:ext uri="{FF2B5EF4-FFF2-40B4-BE49-F238E27FC236}">
                <a16:creationId xmlns:a16="http://schemas.microsoft.com/office/drawing/2014/main" id="{8C4811C1-184E-4FF7-A5DB-C8ACEC2368F4}"/>
              </a:ext>
            </a:extLst>
          </p:cNvPr>
          <p:cNvSpPr txBox="1">
            <a:spLocks/>
          </p:cNvSpPr>
          <p:nvPr/>
        </p:nvSpPr>
        <p:spPr>
          <a:xfrm>
            <a:off x="4190206" y="5438373"/>
            <a:ext cx="3733006" cy="239598"/>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5000"/>
              </a:lnSpc>
              <a:buNone/>
            </a:pPr>
            <a:r>
              <a:rPr lang="en-GB" sz="1000" i="1" dirty="0"/>
              <a:t>PNRA review Process for Licensing of Decommissioning to KANUPP</a:t>
            </a:r>
          </a:p>
        </p:txBody>
      </p:sp>
      <p:sp>
        <p:nvSpPr>
          <p:cNvPr id="51" name="Content Placeholder 16">
            <a:extLst>
              <a:ext uri="{FF2B5EF4-FFF2-40B4-BE49-F238E27FC236}">
                <a16:creationId xmlns:a16="http://schemas.microsoft.com/office/drawing/2014/main" id="{F1F52AD1-A44D-4101-A9C8-E677332EFE24}"/>
              </a:ext>
            </a:extLst>
          </p:cNvPr>
          <p:cNvSpPr txBox="1">
            <a:spLocks/>
          </p:cNvSpPr>
          <p:nvPr/>
        </p:nvSpPr>
        <p:spPr>
          <a:xfrm>
            <a:off x="8330474" y="2903194"/>
            <a:ext cx="3772694" cy="304800"/>
          </a:xfrm>
          <a:prstGeom prst="rect">
            <a:avLst/>
          </a:prstGeom>
          <a:solidFill>
            <a:schemeClr val="accent6">
              <a:lumMod val="7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mj-lt"/>
              <a:buAutoNum type="arabicPeriod" startAt="5"/>
            </a:pPr>
            <a:r>
              <a:rPr lang="en-US" sz="1200" b="1" dirty="0">
                <a:solidFill>
                  <a:schemeClr val="bg1"/>
                </a:solidFill>
              </a:rPr>
              <a:t>CONCLUSION </a:t>
            </a:r>
            <a:r>
              <a:rPr lang="en-GB" sz="1200" b="1" dirty="0">
                <a:solidFill>
                  <a:schemeClr val="bg1"/>
                </a:solidFill>
              </a:rPr>
              <a:t>AND FUTURE ENDEAVOURS</a:t>
            </a:r>
          </a:p>
        </p:txBody>
      </p:sp>
      <p:graphicFrame>
        <p:nvGraphicFramePr>
          <p:cNvPr id="2" name="Diagram 1">
            <a:extLst>
              <a:ext uri="{FF2B5EF4-FFF2-40B4-BE49-F238E27FC236}">
                <a16:creationId xmlns:a16="http://schemas.microsoft.com/office/drawing/2014/main" id="{F57F0C0B-9BCD-4D81-A52E-349FFBB94736}"/>
              </a:ext>
            </a:extLst>
          </p:cNvPr>
          <p:cNvGraphicFramePr/>
          <p:nvPr>
            <p:extLst>
              <p:ext uri="{D42A27DB-BD31-4B8C-83A1-F6EECF244321}">
                <p14:modId xmlns:p14="http://schemas.microsoft.com/office/powerpoint/2010/main" val="3130819299"/>
              </p:ext>
            </p:extLst>
          </p:nvPr>
        </p:nvGraphicFramePr>
        <p:xfrm>
          <a:off x="111096" y="4809314"/>
          <a:ext cx="3598271" cy="17047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2" name="Content Placeholder 16">
            <a:extLst>
              <a:ext uri="{FF2B5EF4-FFF2-40B4-BE49-F238E27FC236}">
                <a16:creationId xmlns:a16="http://schemas.microsoft.com/office/drawing/2014/main" id="{69DF4496-AF95-40E1-B449-05ECA72A8A15}"/>
              </a:ext>
            </a:extLst>
          </p:cNvPr>
          <p:cNvSpPr txBox="1">
            <a:spLocks/>
          </p:cNvSpPr>
          <p:nvPr/>
        </p:nvSpPr>
        <p:spPr>
          <a:xfrm>
            <a:off x="75406" y="3200400"/>
            <a:ext cx="3713211" cy="1340072"/>
          </a:xfrm>
          <a:prstGeom prst="rect">
            <a:avLst/>
          </a:prstGeom>
          <a:solidFill>
            <a:schemeClr val="accent6">
              <a:lumMod val="40000"/>
              <a:lumOff val="60000"/>
            </a:schemeClr>
          </a:solidFill>
          <a:ln>
            <a:solidFill>
              <a:schemeClr val="tx2">
                <a:lumMod val="20000"/>
                <a:lumOff val="80000"/>
              </a:schemeClr>
            </a:solidFill>
          </a:ln>
        </p:spPr>
        <p:txBody>
          <a:bodyPr vert="horz" lIns="91440" tIns="45720" rIns="91440" bIns="45720" rtlCol="0">
            <a:noAutofit/>
          </a:bodyPr>
          <a:lstStyle/>
          <a:p>
            <a:pPr marL="171450" lvl="0" indent="-171450">
              <a:buFont typeface="Arial" panose="020B0604020202020204" pitchFamily="34" charset="0"/>
              <a:buChar char="•"/>
            </a:pPr>
            <a:r>
              <a:rPr lang="en-GB" sz="1000" dirty="0"/>
              <a:t>Final Decommissioning Plan (FDP), </a:t>
            </a:r>
            <a:endParaRPr lang="en-PK" sz="1000" dirty="0"/>
          </a:p>
          <a:p>
            <a:pPr marL="171450" lvl="0" indent="-171450">
              <a:buFont typeface="Arial" panose="020B0604020202020204" pitchFamily="34" charset="0"/>
              <a:buChar char="•"/>
            </a:pPr>
            <a:r>
              <a:rPr lang="en-GB" sz="1000" dirty="0"/>
              <a:t>Technical Specifications (TS), </a:t>
            </a:r>
            <a:endParaRPr lang="en-US" sz="1000" dirty="0"/>
          </a:p>
          <a:p>
            <a:pPr marL="171450" lvl="0" indent="-171450">
              <a:buFont typeface="Arial" panose="020B0604020202020204" pitchFamily="34" charset="0"/>
              <a:buChar char="•"/>
            </a:pPr>
            <a:r>
              <a:rPr lang="en-GB" sz="1000" dirty="0"/>
              <a:t>Quality Assurance Program (QAP), </a:t>
            </a:r>
            <a:endParaRPr lang="en-US" sz="1000" dirty="0"/>
          </a:p>
          <a:p>
            <a:pPr marL="171450" lvl="0" indent="-171450">
              <a:buFont typeface="Arial" panose="020B0604020202020204" pitchFamily="34" charset="0"/>
              <a:buChar char="•"/>
            </a:pPr>
            <a:r>
              <a:rPr lang="en-GB" sz="1000" dirty="0"/>
              <a:t>Emergency Preparedness Plan (EPP), </a:t>
            </a:r>
          </a:p>
          <a:p>
            <a:pPr marL="171450" lvl="0" indent="-171450">
              <a:buFont typeface="Arial" panose="020B0604020202020204" pitchFamily="34" charset="0"/>
              <a:buChar char="•"/>
            </a:pPr>
            <a:r>
              <a:rPr lang="en-GB" sz="1000" dirty="0"/>
              <a:t>Physical Protection Program, </a:t>
            </a:r>
          </a:p>
          <a:p>
            <a:pPr marL="171450" lvl="0" indent="-171450">
              <a:buFont typeface="Arial" panose="020B0604020202020204" pitchFamily="34" charset="0"/>
              <a:buChar char="•"/>
            </a:pPr>
            <a:r>
              <a:rPr lang="en-GB" sz="1000" dirty="0"/>
              <a:t>Radiation Protection Program (RPP), </a:t>
            </a:r>
          </a:p>
          <a:p>
            <a:pPr marL="171450" lvl="0" indent="-171450">
              <a:buFont typeface="Arial" panose="020B0604020202020204" pitchFamily="34" charset="0"/>
              <a:buChar char="•"/>
            </a:pPr>
            <a:r>
              <a:rPr lang="en-GB" sz="1000" dirty="0"/>
              <a:t>Radioactive Waste Management Program (RWMP), and</a:t>
            </a:r>
            <a:endParaRPr lang="en-US" sz="1000" dirty="0"/>
          </a:p>
          <a:p>
            <a:pPr marL="171450" lvl="0" indent="-171450">
              <a:buFont typeface="Arial" panose="020B0604020202020204" pitchFamily="34" charset="0"/>
              <a:buChar char="•"/>
            </a:pPr>
            <a:r>
              <a:rPr lang="en-GB" sz="1000" dirty="0"/>
              <a:t>Environmental Monitoring Program (EMP)</a:t>
            </a:r>
            <a:endParaRPr lang="en-US" sz="1000" dirty="0"/>
          </a:p>
        </p:txBody>
      </p:sp>
      <p:graphicFrame>
        <p:nvGraphicFramePr>
          <p:cNvPr id="54" name="Diagram 53">
            <a:extLst>
              <a:ext uri="{FF2B5EF4-FFF2-40B4-BE49-F238E27FC236}">
                <a16:creationId xmlns:a16="http://schemas.microsoft.com/office/drawing/2014/main" id="{9186E438-A0DF-4AC2-9E0A-6B7510CF54D6}"/>
              </a:ext>
            </a:extLst>
          </p:cNvPr>
          <p:cNvGraphicFramePr/>
          <p:nvPr>
            <p:extLst>
              <p:ext uri="{D42A27DB-BD31-4B8C-83A1-F6EECF244321}">
                <p14:modId xmlns:p14="http://schemas.microsoft.com/office/powerpoint/2010/main" val="3540079914"/>
              </p:ext>
            </p:extLst>
          </p:nvPr>
        </p:nvGraphicFramePr>
        <p:xfrm>
          <a:off x="8299394" y="436462"/>
          <a:ext cx="3811175" cy="246180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6" name="Rectangle: Rounded Corners 55" descr="KANUPP opted deferred dismantling strategy. Revised FDP will be submitted to PNRA before start of each Phase. The decommissioning waste will be disposed in RRS, Karachi. The end state of KANUPP site will be Brownfield.">
            <a:extLst>
              <a:ext uri="{FF2B5EF4-FFF2-40B4-BE49-F238E27FC236}">
                <a16:creationId xmlns:a16="http://schemas.microsoft.com/office/drawing/2014/main" id="{C38CACCB-5CE9-4B2B-B932-41BE36D2B43A}"/>
              </a:ext>
            </a:extLst>
          </p:cNvPr>
          <p:cNvSpPr/>
          <p:nvPr/>
        </p:nvSpPr>
        <p:spPr>
          <a:xfrm>
            <a:off x="4230533" y="5774703"/>
            <a:ext cx="3769673" cy="589037"/>
          </a:xfrm>
          <a:prstGeom prst="roundRect">
            <a:avLst/>
          </a:prstGeom>
          <a:solidFill>
            <a:schemeClr val="tx2">
              <a:lumMod val="20000"/>
              <a:lumOff val="80000"/>
            </a:schemeClr>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spcAft>
                <a:spcPts val="300"/>
              </a:spcAft>
              <a:buFont typeface="Arial" panose="020B0604020202020204" pitchFamily="34" charset="0"/>
              <a:buChar char="•"/>
            </a:pPr>
            <a:r>
              <a:rPr lang="en-GB" sz="1000" dirty="0">
                <a:solidFill>
                  <a:schemeClr val="tx1"/>
                </a:solidFill>
              </a:rPr>
              <a:t>KANUPP opted </a:t>
            </a:r>
            <a:r>
              <a:rPr lang="en-GB" sz="1000" i="1" dirty="0">
                <a:solidFill>
                  <a:schemeClr val="tx1"/>
                </a:solidFill>
              </a:rPr>
              <a:t>Deferred Dismantling Strategy</a:t>
            </a:r>
            <a:r>
              <a:rPr lang="en-GB" sz="1000" dirty="0">
                <a:solidFill>
                  <a:schemeClr val="tx1"/>
                </a:solidFill>
              </a:rPr>
              <a:t>. </a:t>
            </a:r>
          </a:p>
          <a:p>
            <a:pPr marL="171450" indent="-171450" algn="just">
              <a:spcAft>
                <a:spcPts val="300"/>
              </a:spcAft>
              <a:buFont typeface="Arial" panose="020B0604020202020204" pitchFamily="34" charset="0"/>
              <a:buChar char="•"/>
            </a:pPr>
            <a:r>
              <a:rPr lang="en-GB" sz="1000" dirty="0">
                <a:solidFill>
                  <a:schemeClr val="tx1"/>
                </a:solidFill>
              </a:rPr>
              <a:t>The decommissioning waste will be disposed of in RRS, Karachi. </a:t>
            </a:r>
          </a:p>
          <a:p>
            <a:pPr marL="171450" indent="-171450" algn="just">
              <a:buFont typeface="Arial" panose="020B0604020202020204" pitchFamily="34" charset="0"/>
              <a:buChar char="•"/>
            </a:pPr>
            <a:r>
              <a:rPr lang="en-GB" sz="1000" dirty="0">
                <a:solidFill>
                  <a:schemeClr val="tx1"/>
                </a:solidFill>
              </a:rPr>
              <a:t>The end state of KANUPP site will be </a:t>
            </a:r>
            <a:r>
              <a:rPr lang="en-GB" sz="1000" i="1" dirty="0">
                <a:solidFill>
                  <a:schemeClr val="tx1"/>
                </a:solidFill>
              </a:rPr>
              <a:t>Brownfield</a:t>
            </a:r>
            <a:r>
              <a:rPr lang="en-GB" sz="1000" dirty="0">
                <a:solidFill>
                  <a:schemeClr val="tx1"/>
                </a:solidFill>
              </a:rPr>
              <a:t>.</a:t>
            </a:r>
          </a:p>
        </p:txBody>
      </p:sp>
      <p:sp>
        <p:nvSpPr>
          <p:cNvPr id="50" name="Content Placeholder 18">
            <a:extLst>
              <a:ext uri="{FF2B5EF4-FFF2-40B4-BE49-F238E27FC236}">
                <a16:creationId xmlns:a16="http://schemas.microsoft.com/office/drawing/2014/main" id="{7FB244C0-EB50-46D1-AD59-21A32B1CF6C6}"/>
              </a:ext>
            </a:extLst>
          </p:cNvPr>
          <p:cNvSpPr txBox="1">
            <a:spLocks/>
          </p:cNvSpPr>
          <p:nvPr/>
        </p:nvSpPr>
        <p:spPr>
          <a:xfrm>
            <a:off x="8368128" y="4876800"/>
            <a:ext cx="3755161" cy="1142999"/>
          </a:xfrm>
          <a:prstGeom prst="rect">
            <a:avLst/>
          </a:prstGeom>
          <a:solidFill>
            <a:schemeClr val="accent2">
              <a:lumMod val="20000"/>
              <a:lumOff val="80000"/>
            </a:schemeClr>
          </a:solidFill>
          <a:ln w="3175">
            <a:solidFill>
              <a:schemeClr val="accent6">
                <a:lumMod val="60000"/>
                <a:lumOff val="40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just">
              <a:lnSpc>
                <a:spcPct val="100000"/>
              </a:lnSpc>
              <a:spcBef>
                <a:spcPts val="1800"/>
              </a:spcBef>
              <a:spcAft>
                <a:spcPts val="600"/>
              </a:spcAft>
              <a:buNone/>
            </a:pPr>
            <a:endParaRPr lang="en-US" sz="100" dirty="0"/>
          </a:p>
          <a:p>
            <a:pPr marL="180000" lvl="0" indent="-180000" algn="just">
              <a:lnSpc>
                <a:spcPct val="100000"/>
              </a:lnSpc>
              <a:spcBef>
                <a:spcPts val="0"/>
              </a:spcBef>
              <a:spcAft>
                <a:spcPts val="600"/>
              </a:spcAft>
            </a:pPr>
            <a:r>
              <a:rPr lang="en-US" sz="1000" dirty="0"/>
              <a:t>Futuristically, availability of qualified and trained workforce will pose a safety challenge </a:t>
            </a:r>
            <a:endParaRPr lang="en-PK" sz="1000" dirty="0"/>
          </a:p>
          <a:p>
            <a:pPr marL="180000" indent="-180000" algn="just">
              <a:lnSpc>
                <a:spcPct val="100000"/>
              </a:lnSpc>
              <a:spcBef>
                <a:spcPts val="0"/>
              </a:spcBef>
            </a:pPr>
            <a:r>
              <a:rPr lang="en-GB" sz="1000" dirty="0"/>
              <a:t>PNRA has to make decision to grant license to spent fuel dry storage facility as a separate entity which is currently covered under decommissioning license.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1510</TotalTime>
  <Words>504</Words>
  <Application>Microsoft Office PowerPoint</Application>
  <PresentationFormat>Custom</PresentationFormat>
  <Paragraphs>92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Muhammad Amir</dc:creator>
  <cp:lastModifiedBy>Javed Iqbal</cp:lastModifiedBy>
  <cp:revision>72</cp:revision>
  <cp:lastPrinted>2023-05-11T20:35:22Z</cp:lastPrinted>
  <dcterms:created xsi:type="dcterms:W3CDTF">2006-08-16T00:00:00Z</dcterms:created>
  <dcterms:modified xsi:type="dcterms:W3CDTF">2023-05-11T21:46:00Z</dcterms:modified>
</cp:coreProperties>
</file>