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6"/>
  </p:handoutMasterIdLst>
  <p:sldIdLst>
    <p:sldId id="257"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20" autoAdjust="0"/>
    <p:restoredTop sz="94660"/>
  </p:normalViewPr>
  <p:slideViewPr>
    <p:cSldViewPr snapToGrid="0">
      <p:cViewPr>
        <p:scale>
          <a:sx n="110" d="100"/>
          <a:sy n="110" d="100"/>
        </p:scale>
        <p:origin x="870"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F26AF7-4F5C-4607-BDE1-65B1570962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D129138-F05E-44BC-983F-24AE925AB7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25B37A-93AE-4383-B862-3C005602D8D1}" type="datetimeFigureOut">
              <a:rPr lang="en-GB" smtClean="0"/>
              <a:t>25/04/2023</a:t>
            </a:fld>
            <a:endParaRPr lang="en-GB"/>
          </a:p>
        </p:txBody>
      </p:sp>
      <p:sp>
        <p:nvSpPr>
          <p:cNvPr id="4" name="Footer Placeholder 3">
            <a:extLst>
              <a:ext uri="{FF2B5EF4-FFF2-40B4-BE49-F238E27FC236}">
                <a16:creationId xmlns:a16="http://schemas.microsoft.com/office/drawing/2014/main" id="{69F4F96E-83A7-48D5-9939-ECD931B69F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F471BB-F495-4562-9E17-577C4611FB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98F4BD-3DAD-41ED-8D4D-B5163D0C1105}" type="slidenum">
              <a:rPr lang="en-GB" smtClean="0"/>
              <a:t>‹#›</a:t>
            </a:fld>
            <a:endParaRPr lang="en-GB"/>
          </a:p>
        </p:txBody>
      </p:sp>
    </p:spTree>
    <p:extLst>
      <p:ext uri="{BB962C8B-B14F-4D97-AF65-F5344CB8AC3E}">
        <p14:creationId xmlns:p14="http://schemas.microsoft.com/office/powerpoint/2010/main" val="37940103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F960-CFAA-4356-BB41-48B897E09C61}"/>
              </a:ext>
            </a:extLst>
          </p:cNvPr>
          <p:cNvSpPr>
            <a:spLocks noGrp="1"/>
          </p:cNvSpPr>
          <p:nvPr>
            <p:ph type="ctrTitle"/>
          </p:nvPr>
        </p:nvSpPr>
        <p:spPr>
          <a:xfrm>
            <a:off x="401781" y="355745"/>
            <a:ext cx="5269346"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8750CCE-AA06-4471-B6AE-984FE75DD322}"/>
              </a:ext>
            </a:extLst>
          </p:cNvPr>
          <p:cNvSpPr>
            <a:spLocks noGrp="1"/>
          </p:cNvSpPr>
          <p:nvPr>
            <p:ph type="subTitle" idx="1"/>
          </p:nvPr>
        </p:nvSpPr>
        <p:spPr>
          <a:xfrm>
            <a:off x="401781" y="2886364"/>
            <a:ext cx="5269346" cy="1604818"/>
          </a:xfrm>
        </p:spPr>
        <p:txBody>
          <a:bodyPr/>
          <a:lstStyle>
            <a:lvl1pPr marL="0" indent="0" algn="ctr">
              <a:buNone/>
              <a:defRPr sz="24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58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A5D0-877A-4953-9699-0CE6292DBC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62382C-982E-46DB-85E9-E5355C74B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56609-1592-452B-9247-E36CFD0416D9}"/>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5" name="Footer Placeholder 4">
            <a:extLst>
              <a:ext uri="{FF2B5EF4-FFF2-40B4-BE49-F238E27FC236}">
                <a16:creationId xmlns:a16="http://schemas.microsoft.com/office/drawing/2014/main" id="{25D95218-FF89-4272-923C-4B34A8BC92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19747E-EA7C-4CA2-B337-98042D4952E7}"/>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188644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BA820-45A1-472F-913B-17229ECB6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2ADA1-9D7E-4DBC-B2B0-9F7818D89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104E-5647-4AB9-93C2-F81AEFFBD34C}"/>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5" name="Footer Placeholder 4">
            <a:extLst>
              <a:ext uri="{FF2B5EF4-FFF2-40B4-BE49-F238E27FC236}">
                <a16:creationId xmlns:a16="http://schemas.microsoft.com/office/drawing/2014/main" id="{EF7F43CC-B82E-4735-ABCD-C65B9B79F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FF177A-0095-4B50-9517-49040D75A908}"/>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19543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79F2-0B07-4264-A27E-0B6B2275D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4BF84-D094-4B0B-9EC0-6AEF4A918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ACADC-65B8-460A-8CC2-55D2891BD8A8}"/>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5" name="Footer Placeholder 4">
            <a:extLst>
              <a:ext uri="{FF2B5EF4-FFF2-40B4-BE49-F238E27FC236}">
                <a16:creationId xmlns:a16="http://schemas.microsoft.com/office/drawing/2014/main" id="{F0E52702-5269-46AA-A0D3-572B95378E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86C687-6A42-47B8-A227-EC3ADFF949E5}"/>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65655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956A-C8FD-4541-B8B5-133BDD119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2EEF1C-051B-4733-A349-D374CB416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A4EA9-B36B-4440-B1D7-6DCF71990DD9}"/>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5" name="Footer Placeholder 4">
            <a:extLst>
              <a:ext uri="{FF2B5EF4-FFF2-40B4-BE49-F238E27FC236}">
                <a16:creationId xmlns:a16="http://schemas.microsoft.com/office/drawing/2014/main" id="{39C02285-8B2D-4FB7-A72B-E4AE0FAE36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67F833-75D7-40CD-B0F2-0129D28F72C3}"/>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79956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0111-B969-4DD6-B7F3-487E55799B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1F598-9380-44FE-887F-03F8A81E9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E03F7-4093-49C9-A0C5-6FAB86D2AA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B8851-D71C-410E-A3E9-D605ACD5302C}"/>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6" name="Footer Placeholder 5">
            <a:extLst>
              <a:ext uri="{FF2B5EF4-FFF2-40B4-BE49-F238E27FC236}">
                <a16:creationId xmlns:a16="http://schemas.microsoft.com/office/drawing/2014/main" id="{4D9F2DBC-77EF-4280-B31F-D9E0CD380D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EAC26B4-7701-4D14-A971-E6DA4E20EA0C}"/>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15781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9D51-E893-48B6-9670-3C2731554C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AD385-1E96-48AC-B037-8E0207ECF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DD38FE-ADFC-4ED2-9F1D-A1C9F4945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2B8FF-CC3D-4858-8FF8-1FC41119E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9A7BF-F596-4D2A-B5DB-65546EE78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FD489F-A599-459B-9046-1FD6F5FD1D46}"/>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8" name="Footer Placeholder 7">
            <a:extLst>
              <a:ext uri="{FF2B5EF4-FFF2-40B4-BE49-F238E27FC236}">
                <a16:creationId xmlns:a16="http://schemas.microsoft.com/office/drawing/2014/main" id="{C774EC7A-28BF-4784-8FC4-AF84A9C45F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3E2EEC7-44B4-4D9C-99F2-5868AFD63440}"/>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335725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3BC3-E7CF-4A51-9A25-743765260F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B134C1-0FDD-4B2A-961E-A50E37AB25AA}"/>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4" name="Footer Placeholder 3">
            <a:extLst>
              <a:ext uri="{FF2B5EF4-FFF2-40B4-BE49-F238E27FC236}">
                <a16:creationId xmlns:a16="http://schemas.microsoft.com/office/drawing/2014/main" id="{0B4AC0B6-58F5-497E-AE6F-C7ED501B3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A9753A7-9B52-4B3C-9C33-B2A2832B43B5}"/>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41098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4B024-2026-489A-9B7B-A26A340B530A}"/>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3" name="Footer Placeholder 2">
            <a:extLst>
              <a:ext uri="{FF2B5EF4-FFF2-40B4-BE49-F238E27FC236}">
                <a16:creationId xmlns:a16="http://schemas.microsoft.com/office/drawing/2014/main" id="{FE6C1A72-9919-4AA3-A03E-910F9287D1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F10C63E-CE9E-4D74-87A7-472233CACEE9}"/>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24161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00A9-15F2-459C-985C-997C3A377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EAB1-C7D7-4C36-B3BE-1B650440C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7A913-256C-4E86-A4F8-3EEE016DB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F7236-5169-4A40-B535-FCD19DF3ACC9}"/>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6" name="Footer Placeholder 5">
            <a:extLst>
              <a:ext uri="{FF2B5EF4-FFF2-40B4-BE49-F238E27FC236}">
                <a16:creationId xmlns:a16="http://schemas.microsoft.com/office/drawing/2014/main" id="{B2A84075-173A-46CB-AFB9-3ED419E25F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60C44-F462-417C-8DE0-E2C848E9B6DE}"/>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391971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752-2233-4ED3-A0DB-2AFE8BF0D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C8EF2-D2B6-4B32-BDB5-2BEAAA4B4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3DD09-C64D-42D8-A59E-4C95B3457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65E37-77C4-4F84-87F3-9FDE0D8B2C43}"/>
              </a:ext>
            </a:extLst>
          </p:cNvPr>
          <p:cNvSpPr>
            <a:spLocks noGrp="1"/>
          </p:cNvSpPr>
          <p:nvPr>
            <p:ph type="dt" sz="half" idx="10"/>
          </p:nvPr>
        </p:nvSpPr>
        <p:spPr>
          <a:xfrm>
            <a:off x="2265219" y="6356350"/>
            <a:ext cx="1692563" cy="365125"/>
          </a:xfrm>
          <a:prstGeom prst="rect">
            <a:avLst/>
          </a:prstGeom>
        </p:spPr>
        <p:txBody>
          <a:bodyPr/>
          <a:lstStyle/>
          <a:p>
            <a:fld id="{1EB553C3-5676-40FE-9671-BFA2097DAB00}" type="datetimeFigureOut">
              <a:rPr lang="en-US" smtClean="0"/>
              <a:t>25-Apr-23</a:t>
            </a:fld>
            <a:endParaRPr lang="en-US"/>
          </a:p>
        </p:txBody>
      </p:sp>
      <p:sp>
        <p:nvSpPr>
          <p:cNvPr id="6" name="Footer Placeholder 5">
            <a:extLst>
              <a:ext uri="{FF2B5EF4-FFF2-40B4-BE49-F238E27FC236}">
                <a16:creationId xmlns:a16="http://schemas.microsoft.com/office/drawing/2014/main" id="{0B9377E6-E65C-4DA5-AD4A-99084554C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EECA27-7A37-408C-877F-38DA4BA00421}"/>
              </a:ext>
            </a:extLst>
          </p:cNvPr>
          <p:cNvSpPr>
            <a:spLocks noGrp="1"/>
          </p:cNvSpPr>
          <p:nvPr>
            <p:ph type="sldNum" sz="quarter" idx="12"/>
          </p:nvPr>
        </p:nvSpPr>
        <p:spPr>
          <a:xfrm>
            <a:off x="9448800" y="6356350"/>
            <a:ext cx="2743200" cy="365125"/>
          </a:xfrm>
          <a:prstGeom prst="rect">
            <a:avLst/>
          </a:prstGeom>
        </p:spPr>
        <p:txBody>
          <a:bodyPr/>
          <a:lstStyle/>
          <a:p>
            <a:fld id="{0A199432-8615-4CFA-BAC5-526B4500C5BA}" type="slidenum">
              <a:rPr lang="en-US" smtClean="0"/>
              <a:t>‹#›</a:t>
            </a:fld>
            <a:endParaRPr lang="en-US"/>
          </a:p>
        </p:txBody>
      </p:sp>
    </p:spTree>
    <p:extLst>
      <p:ext uri="{BB962C8B-B14F-4D97-AF65-F5344CB8AC3E}">
        <p14:creationId xmlns:p14="http://schemas.microsoft.com/office/powerpoint/2010/main" val="206596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53DF-F0E0-4C37-BC84-E023DE061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DBE00-697B-4869-8C84-BA568F687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D166493-E142-FF43-A0F4-A1D8A7FA8D8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942070" y="6616044"/>
            <a:ext cx="1485551" cy="163896"/>
          </a:xfrm>
          <a:prstGeom prst="rect">
            <a:avLst/>
          </a:prstGeom>
        </p:spPr>
      </p:pic>
    </p:spTree>
    <p:extLst>
      <p:ext uri="{BB962C8B-B14F-4D97-AF65-F5344CB8AC3E}">
        <p14:creationId xmlns:p14="http://schemas.microsoft.com/office/powerpoint/2010/main" val="61793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hyperlink" Target="https://conferences.iaea.org/event/288/" TargetMode="Externa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0BA6-1A55-47CD-BA5F-A2556E05171B}"/>
              </a:ext>
            </a:extLst>
          </p:cNvPr>
          <p:cNvSpPr>
            <a:spLocks noGrp="1"/>
          </p:cNvSpPr>
          <p:nvPr>
            <p:ph type="title"/>
          </p:nvPr>
        </p:nvSpPr>
        <p:spPr>
          <a:xfrm>
            <a:off x="3942156" y="1"/>
            <a:ext cx="4342967" cy="1387984"/>
          </a:xfrm>
          <a:solidFill>
            <a:schemeClr val="accent5">
              <a:lumMod val="20000"/>
              <a:lumOff val="80000"/>
            </a:schemeClr>
          </a:solidFill>
          <a:ln w="12700">
            <a:noFill/>
          </a:ln>
        </p:spPr>
        <p:txBody>
          <a:bodyPr anchor="t" anchorCtr="0">
            <a:normAutofit fontScale="90000"/>
          </a:bodyPr>
          <a:lstStyle/>
          <a:p>
            <a:pPr algn="ctr">
              <a:lnSpc>
                <a:spcPct val="100000"/>
              </a:lnSpc>
            </a:pPr>
            <a:r>
              <a:rPr lang="en-GB" sz="1200" dirty="0">
                <a:latin typeface="Times New Roman Bold" panose="02020803070505020304" pitchFamily="18" charset="0"/>
                <a:ea typeface="Times New Roman" panose="02020603050405020304" pitchFamily="18" charset="0"/>
                <a:cs typeface="Times New Roman" panose="02020603050405020304" pitchFamily="18" charset="0"/>
              </a:rPr>
              <a:t>The Development Of Requisite Infrastructure And Frameworks For Effective And Efficient Decommissioning In Ghana; An Ambitious Nuclear Power Plant Implementation Country</a:t>
            </a:r>
            <a:br>
              <a:rPr lang="en-US" sz="1600" b="1"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GB" sz="1000" dirty="0">
                <a:latin typeface="Times New Roman" panose="02020603050405020304" pitchFamily="18" charset="0"/>
                <a:cs typeface="Times New Roman" panose="02020603050405020304" pitchFamily="18" charset="0"/>
              </a:rPr>
              <a:t>Gustav Gbeddy, Eric T. Glover, Yaw Adjei-Kyereme, Eric Akortia, Paul Essel, Evans M. Ameho</a:t>
            </a:r>
            <a:br>
              <a:rPr lang="en-GB" sz="10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Radioactive Waste Management Center, Radiation Protection Institute, Ghana Atomic Energy Commission</a:t>
            </a:r>
            <a:br>
              <a:rPr lang="en-US" sz="900" dirty="0">
                <a:latin typeface="Times New Roman" panose="02020603050405020304" pitchFamily="18" charset="0"/>
                <a:cs typeface="Times New Roman" panose="02020603050405020304" pitchFamily="18" charset="0"/>
              </a:rPr>
            </a:br>
            <a:r>
              <a:rPr lang="en-US" sz="900" i="1" dirty="0">
                <a:latin typeface="Times New Roman" panose="02020603050405020304" pitchFamily="18" charset="0"/>
                <a:cs typeface="Times New Roman" panose="02020603050405020304" pitchFamily="18" charset="0"/>
              </a:rPr>
              <a:t>gustav.gbeddy@gaec.gov.gh</a:t>
            </a:r>
          </a:p>
        </p:txBody>
      </p:sp>
      <p:sp>
        <p:nvSpPr>
          <p:cNvPr id="17" name="Content Placeholder 16">
            <a:extLst>
              <a:ext uri="{FF2B5EF4-FFF2-40B4-BE49-F238E27FC236}">
                <a16:creationId xmlns:a16="http://schemas.microsoft.com/office/drawing/2014/main" id="{BB2C079C-1F92-4DB0-9F1C-7055CACC7994}"/>
              </a:ext>
            </a:extLst>
          </p:cNvPr>
          <p:cNvSpPr>
            <a:spLocks noGrp="1"/>
          </p:cNvSpPr>
          <p:nvPr>
            <p:ph sz="half" idx="1"/>
          </p:nvPr>
        </p:nvSpPr>
        <p:spPr>
          <a:xfrm>
            <a:off x="-46217" y="247215"/>
            <a:ext cx="3988374" cy="2102036"/>
          </a:xfrm>
          <a:solidFill>
            <a:schemeClr val="accent5">
              <a:lumMod val="20000"/>
              <a:lumOff val="80000"/>
            </a:schemeClr>
          </a:solidFill>
        </p:spPr>
        <p:txBody>
          <a:bodyPr>
            <a:normAutofit fontScale="25000" lnSpcReduction="20000"/>
          </a:bodyPr>
          <a:lstStyle/>
          <a:p>
            <a:pPr algn="just" defTabSz="942975">
              <a:lnSpc>
                <a:spcPct val="110000"/>
              </a:lnSpc>
              <a:spcBef>
                <a:spcPts val="600"/>
              </a:spcBef>
            </a:pPr>
            <a:r>
              <a:rPr lang="en-US" sz="3400" dirty="0">
                <a:latin typeface="Times New Roman" panose="02020603050405020304" pitchFamily="18" charset="0"/>
                <a:ea typeface="Calibri" panose="020F0502020204030204" pitchFamily="34" charset="0"/>
                <a:cs typeface="Times New Roman" panose="02020603050405020304" pitchFamily="18" charset="0"/>
              </a:rPr>
              <a:t>The Ghana Nuclear Regulatory Authority Bill 2014 decoupled the Nuclear Regulator from the Ghana Atomic Energy Commission (GAEC).</a:t>
            </a:r>
          </a:p>
          <a:p>
            <a:pPr algn="just" defTabSz="942975">
              <a:lnSpc>
                <a:spcPct val="110000"/>
              </a:lnSpc>
              <a:spcBef>
                <a:spcPts val="600"/>
              </a:spcBef>
            </a:pPr>
            <a:r>
              <a:rPr lang="en-US" sz="3400" dirty="0">
                <a:latin typeface="Times New Roman" panose="02020603050405020304" pitchFamily="18" charset="0"/>
                <a:ea typeface="Calibri" panose="020F0502020204030204" pitchFamily="34" charset="0"/>
                <a:cs typeface="Times New Roman" panose="02020603050405020304" pitchFamily="18" charset="0"/>
              </a:rPr>
              <a:t>The Bill stipulates the fundamental regulatory framework and infrastructure requirements for effective and efficient decommissioning. </a:t>
            </a:r>
          </a:p>
          <a:p>
            <a:pPr algn="just" defTabSz="942975">
              <a:lnSpc>
                <a:spcPct val="110000"/>
              </a:lnSpc>
              <a:spcBef>
                <a:spcPts val="600"/>
              </a:spcBef>
            </a:pPr>
            <a:r>
              <a:rPr lang="en-US" sz="3400" dirty="0">
                <a:latin typeface="Times New Roman" panose="02020603050405020304" pitchFamily="18" charset="0"/>
                <a:ea typeface="Calibri" panose="020F0502020204030204" pitchFamily="34" charset="0"/>
                <a:cs typeface="Times New Roman" panose="02020603050405020304" pitchFamily="18" charset="0"/>
              </a:rPr>
              <a:t>Based on the current Bill, Ghana has successfully converted her 30kW research reactor from highly enriched Uranium (HEU) fuel to low enriched Uranium (LEU) fuel with repatriation of all the relevant components to the manufacturer in China. </a:t>
            </a:r>
          </a:p>
          <a:p>
            <a:pPr algn="just" defTabSz="942975">
              <a:lnSpc>
                <a:spcPct val="110000"/>
              </a:lnSpc>
              <a:spcBef>
                <a:spcPts val="600"/>
              </a:spcBef>
            </a:pPr>
            <a:r>
              <a:rPr lang="en-US" sz="3400" dirty="0">
                <a:latin typeface="Times New Roman" panose="02020603050405020304" pitchFamily="18" charset="0"/>
                <a:ea typeface="Calibri" panose="020F0502020204030204" pitchFamily="34" charset="0"/>
                <a:cs typeface="Times New Roman" panose="02020603050405020304" pitchFamily="18" charset="0"/>
              </a:rPr>
              <a:t>Ghana does not have legacies from the application of nuclear science and technology except for disused sealed radioactive sources. </a:t>
            </a:r>
          </a:p>
          <a:p>
            <a:pPr algn="just" defTabSz="942975">
              <a:lnSpc>
                <a:spcPct val="110000"/>
              </a:lnSpc>
              <a:spcBef>
                <a:spcPts val="600"/>
              </a:spcBef>
            </a:pPr>
            <a:r>
              <a:rPr lang="en-US" sz="3400" dirty="0">
                <a:latin typeface="Times New Roman" panose="02020603050405020304" pitchFamily="18" charset="0"/>
                <a:ea typeface="Calibri" panose="020F0502020204030204" pitchFamily="34" charset="0"/>
                <a:cs typeface="Times New Roman" panose="02020603050405020304" pitchFamily="18" charset="0"/>
              </a:rPr>
              <a:t>This paper highlights some vital aspect of decommissioning regulatory framework and infrastructure in Ghana including decommissioning plan, financing of decommissioning, obligations of an authorized person for decommissioning, and decommissioning of nuclear facilities. </a:t>
            </a:r>
            <a:endParaRPr lang="en-GB" sz="900" dirty="0"/>
          </a:p>
        </p:txBody>
      </p:sp>
      <p:sp>
        <p:nvSpPr>
          <p:cNvPr id="19" name="Content Placeholder 18">
            <a:extLst>
              <a:ext uri="{FF2B5EF4-FFF2-40B4-BE49-F238E27FC236}">
                <a16:creationId xmlns:a16="http://schemas.microsoft.com/office/drawing/2014/main" id="{DE4476B8-B0B6-4934-AD46-98E8CE092C99}"/>
              </a:ext>
            </a:extLst>
          </p:cNvPr>
          <p:cNvSpPr>
            <a:spLocks noGrp="1"/>
          </p:cNvSpPr>
          <p:nvPr>
            <p:ph sz="half" idx="2"/>
          </p:nvPr>
        </p:nvSpPr>
        <p:spPr>
          <a:xfrm>
            <a:off x="-435" y="6364564"/>
            <a:ext cx="3658036" cy="246221"/>
          </a:xfrm>
          <a:noFill/>
        </p:spPr>
        <p:txBody>
          <a:bodyPr>
            <a:noAutofit/>
          </a:bodyPr>
          <a:lstStyle/>
          <a:p>
            <a:pPr marL="0" indent="0" algn="just">
              <a:lnSpc>
                <a:spcPct val="115000"/>
              </a:lnSpc>
              <a:spcAft>
                <a:spcPts val="1000"/>
              </a:spcAft>
              <a:buNone/>
            </a:pPr>
            <a:r>
              <a:rPr lang="en-NZ" sz="900" i="1" dirty="0">
                <a:latin typeface="Times New Roman" panose="02020603050405020304" pitchFamily="18" charset="0"/>
                <a:ea typeface="Calibri" panose="020F0502020204030204" pitchFamily="34" charset="0"/>
                <a:cs typeface="Times New Roman" panose="02020603050405020304" pitchFamily="18" charset="0"/>
              </a:rPr>
              <a:t>FIG. 1. </a:t>
            </a:r>
            <a:r>
              <a:rPr lang="en-US" sz="900" i="1" dirty="0">
                <a:latin typeface="Times New Roman" panose="02020603050405020304" pitchFamily="18" charset="0"/>
                <a:ea typeface="Calibri" panose="020F0502020204030204" pitchFamily="34" charset="0"/>
                <a:cs typeface="Times New Roman" panose="02020603050405020304" pitchFamily="18" charset="0"/>
              </a:rPr>
              <a:t>Chart of decommissioning framework and infrastructure in Ghana</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ontent Placeholder 16">
            <a:extLst>
              <a:ext uri="{FF2B5EF4-FFF2-40B4-BE49-F238E27FC236}">
                <a16:creationId xmlns:a16="http://schemas.microsoft.com/office/drawing/2014/main" id="{B230B7F6-2789-4B10-ADB7-2632E01C5CED}"/>
              </a:ext>
            </a:extLst>
          </p:cNvPr>
          <p:cNvSpPr txBox="1">
            <a:spLocks/>
          </p:cNvSpPr>
          <p:nvPr/>
        </p:nvSpPr>
        <p:spPr>
          <a:xfrm>
            <a:off x="-436" y="2557385"/>
            <a:ext cx="3942592" cy="1602602"/>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lgn="just">
              <a:lnSpc>
                <a:spcPct val="100000"/>
              </a:lnSpc>
              <a:spcBef>
                <a:spcPts val="600"/>
              </a:spcBef>
            </a:pPr>
            <a:r>
              <a:rPr lang="en-US" sz="770" dirty="0">
                <a:latin typeface="Times New Roman" panose="02020603050405020304" pitchFamily="18" charset="0"/>
                <a:ea typeface="Calibri" panose="020F0502020204030204" pitchFamily="34" charset="0"/>
                <a:cs typeface="Times New Roman" panose="02020603050405020304" pitchFamily="18" charset="0"/>
              </a:rPr>
              <a:t>Nuclear science and technology have been applied in many sectors of the Ghanaian economy since 1950 including industry, medical field, agriculture, research, and education.</a:t>
            </a:r>
          </a:p>
          <a:p>
            <a:pPr marL="112713" indent="-112713" algn="just">
              <a:lnSpc>
                <a:spcPct val="100000"/>
              </a:lnSpc>
              <a:spcBef>
                <a:spcPts val="600"/>
              </a:spcBef>
            </a:pPr>
            <a:r>
              <a:rPr lang="en-US" sz="770" dirty="0">
                <a:latin typeface="Times New Roman" panose="02020603050405020304" pitchFamily="18" charset="0"/>
                <a:ea typeface="Calibri" panose="020F0502020204030204" pitchFamily="34" charset="0"/>
                <a:cs typeface="Times New Roman" panose="02020603050405020304" pitchFamily="18" charset="0"/>
              </a:rPr>
              <a:t>Ghana currently operates a 30 to 34 kW research reactor referred to as GHARR-1 solely for research and educational purposes. </a:t>
            </a:r>
          </a:p>
          <a:p>
            <a:pPr marL="112713" indent="-112713" algn="just">
              <a:lnSpc>
                <a:spcPct val="100000"/>
              </a:lnSpc>
              <a:spcBef>
                <a:spcPts val="600"/>
              </a:spcBef>
            </a:pPr>
            <a:r>
              <a:rPr lang="en-US" sz="770" dirty="0">
                <a:latin typeface="Times New Roman" panose="02020603050405020304" pitchFamily="18" charset="0"/>
                <a:ea typeface="Calibri" panose="020F0502020204030204" pitchFamily="34" charset="0"/>
                <a:cs typeface="Times New Roman" panose="02020603050405020304" pitchFamily="18" charset="0"/>
              </a:rPr>
              <a:t>The conversion of the reactor core from highly enriched Uranium (HEU) fuel to low enriched Uranium (LEU) fuel demands the establishment of necessary infrastructure and regulatory framework akin to the conduct of any regular decommissioning exercise on a nuclear facility.</a:t>
            </a:r>
          </a:p>
          <a:p>
            <a:pPr marL="112713" indent="-112713" algn="just">
              <a:lnSpc>
                <a:spcPct val="100000"/>
              </a:lnSpc>
              <a:spcBef>
                <a:spcPts val="600"/>
              </a:spcBef>
            </a:pPr>
            <a:r>
              <a:rPr lang="en-US" sz="770" dirty="0">
                <a:latin typeface="Times New Roman" panose="02020603050405020304" pitchFamily="18" charset="0"/>
                <a:ea typeface="Calibri" panose="020F0502020204030204" pitchFamily="34" charset="0"/>
                <a:cs typeface="Times New Roman" panose="02020603050405020304" pitchFamily="18" charset="0"/>
              </a:rPr>
              <a:t>The ACT sets out the necessary legal framework to undertake decommissioning of any nuclear installation or nuclear related facilities including facilities using sealed radioactive sources [1]</a:t>
            </a:r>
          </a:p>
          <a:p>
            <a:pPr marL="0" indent="0">
              <a:lnSpc>
                <a:spcPct val="100000"/>
              </a:lnSpc>
              <a:spcBef>
                <a:spcPts val="600"/>
              </a:spcBef>
              <a:buNone/>
            </a:pPr>
            <a:endParaRPr lang="en-GB" sz="1000" dirty="0"/>
          </a:p>
          <a:p>
            <a:pPr marL="0" indent="0">
              <a:lnSpc>
                <a:spcPct val="100000"/>
              </a:lnSpc>
              <a:spcBef>
                <a:spcPts val="600"/>
              </a:spcBef>
              <a:buNone/>
            </a:pPr>
            <a:endParaRPr lang="en-GB" sz="1000" dirty="0"/>
          </a:p>
        </p:txBody>
      </p:sp>
      <p:sp>
        <p:nvSpPr>
          <p:cNvPr id="22" name="Content Placeholder 18">
            <a:extLst>
              <a:ext uri="{FF2B5EF4-FFF2-40B4-BE49-F238E27FC236}">
                <a16:creationId xmlns:a16="http://schemas.microsoft.com/office/drawing/2014/main" id="{1324D5FE-568D-4CBE-8C94-9A8802680B25}"/>
              </a:ext>
            </a:extLst>
          </p:cNvPr>
          <p:cNvSpPr txBox="1">
            <a:spLocks/>
          </p:cNvSpPr>
          <p:nvPr/>
        </p:nvSpPr>
        <p:spPr>
          <a:xfrm>
            <a:off x="3942156" y="1531977"/>
            <a:ext cx="4342967" cy="2628010"/>
          </a:xfrm>
          <a:prstGeom prst="rect">
            <a:avLst/>
          </a:prstGeom>
          <a:solidFill>
            <a:schemeClr val="accent5">
              <a:lumMod val="20000"/>
              <a:lumOff val="80000"/>
            </a:schemeClr>
          </a:solidFill>
        </p:spPr>
        <p:txBody>
          <a:bodyPr vert="horz" wrap="square"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lgn="just">
              <a:lnSpc>
                <a:spcPct val="100000"/>
              </a:lnSpc>
              <a:spcBef>
                <a:spcPts val="600"/>
              </a:spcBef>
            </a:pPr>
            <a:r>
              <a:rPr lang="en-US" sz="950" dirty="0">
                <a:latin typeface="Times New Roman" panose="02020603050405020304" pitchFamily="18" charset="0"/>
                <a:ea typeface="Calibri" panose="020F0502020204030204" pitchFamily="34" charset="0"/>
              </a:rPr>
              <a:t>This can be classified into soft and hard components as presented in FIG 1. </a:t>
            </a:r>
          </a:p>
          <a:p>
            <a:pPr marL="112713" indent="-112713" algn="just">
              <a:lnSpc>
                <a:spcPct val="100000"/>
              </a:lnSpc>
              <a:spcBef>
                <a:spcPts val="600"/>
              </a:spcBef>
            </a:pPr>
            <a:r>
              <a:rPr lang="en-US" sz="950" dirty="0">
                <a:latin typeface="Times New Roman" panose="02020603050405020304" pitchFamily="18" charset="0"/>
                <a:ea typeface="Calibri" panose="020F0502020204030204" pitchFamily="34" charset="0"/>
              </a:rPr>
              <a:t>The </a:t>
            </a:r>
            <a:r>
              <a:rPr lang="en-US" sz="950" b="1" dirty="0">
                <a:latin typeface="Times New Roman" panose="02020603050405020304" pitchFamily="18" charset="0"/>
                <a:ea typeface="Calibri" panose="020F0502020204030204" pitchFamily="34" charset="0"/>
              </a:rPr>
              <a:t>soft component </a:t>
            </a:r>
            <a:r>
              <a:rPr lang="en-US" sz="950" dirty="0">
                <a:latin typeface="Times New Roman" panose="02020603050405020304" pitchFamily="18" charset="0"/>
                <a:ea typeface="Calibri" panose="020F0502020204030204" pitchFamily="34" charset="0"/>
              </a:rPr>
              <a:t>refers to the legal basis upon which decommissioning can be conducted safely and effectively. </a:t>
            </a:r>
          </a:p>
          <a:p>
            <a:pPr marL="112713" indent="-112713" algn="just">
              <a:lnSpc>
                <a:spcPct val="100000"/>
              </a:lnSpc>
              <a:spcBef>
                <a:spcPts val="600"/>
              </a:spcBef>
            </a:pPr>
            <a:r>
              <a:rPr lang="en-US" sz="950" dirty="0">
                <a:latin typeface="Times New Roman" panose="02020603050405020304" pitchFamily="18" charset="0"/>
                <a:ea typeface="Calibri" panose="020F0502020204030204" pitchFamily="34" charset="0"/>
              </a:rPr>
              <a:t>Four sections in the ACT are devoted to the decommissioning of nuclear facilities in tandem with IAEA’s General Safety Requirements on the decommissioning of facilities.</a:t>
            </a:r>
          </a:p>
          <a:p>
            <a:pPr marL="112713" indent="-112713" algn="just">
              <a:lnSpc>
                <a:spcPct val="100000"/>
              </a:lnSpc>
              <a:spcBef>
                <a:spcPts val="600"/>
              </a:spcBef>
            </a:pPr>
            <a:r>
              <a:rPr lang="en-US" sz="950" dirty="0">
                <a:latin typeface="Times New Roman" panose="02020603050405020304" pitchFamily="18" charset="0"/>
                <a:ea typeface="Calibri" panose="020F0502020204030204" pitchFamily="34" charset="0"/>
              </a:rPr>
              <a:t>The IAEA stipulates that governments shall establish and maintain a governmental, legal, and regulatory framework within which all aspects of decommissioning, including management of the resulting radioactive waste, can be planned, and executed safely [1, 2]. </a:t>
            </a:r>
          </a:p>
          <a:p>
            <a:pPr marL="112713" indent="-112713" algn="just">
              <a:lnSpc>
                <a:spcPct val="100000"/>
              </a:lnSpc>
              <a:spcBef>
                <a:spcPts val="600"/>
              </a:spcBef>
            </a:pPr>
            <a:r>
              <a:rPr lang="en-US" sz="950" dirty="0">
                <a:latin typeface="Times New Roman" panose="02020603050405020304" pitchFamily="18" charset="0"/>
                <a:ea typeface="Calibri" panose="020F0502020204030204" pitchFamily="34" charset="0"/>
              </a:rPr>
              <a:t> The four legal areas entail decommissioning of nuclear facilities which demands the applicant to perform site baseline survey for comparison after decommissioning, the Authority shall specify the decommissioning procedure by a Gazette. Secondly, decommissioning plan is required by the Authority from the applicant prior to licensing of facility construction and operation.</a:t>
            </a:r>
          </a:p>
          <a:p>
            <a:pPr marL="112713" indent="-112713" algn="just">
              <a:lnSpc>
                <a:spcPct val="100000"/>
              </a:lnSpc>
              <a:spcBef>
                <a:spcPts val="600"/>
              </a:spcBef>
            </a:pPr>
            <a:endParaRPr lang="en-US" sz="800" dirty="0">
              <a:latin typeface="Times New Roman" panose="02020603050405020304" pitchFamily="18" charset="0"/>
              <a:ea typeface="Calibri" panose="020F0502020204030204" pitchFamily="34" charset="0"/>
            </a:endParaRPr>
          </a:p>
        </p:txBody>
      </p:sp>
      <p:sp>
        <p:nvSpPr>
          <p:cNvPr id="30" name="Content Placeholder 16">
            <a:extLst>
              <a:ext uri="{FF2B5EF4-FFF2-40B4-BE49-F238E27FC236}">
                <a16:creationId xmlns:a16="http://schemas.microsoft.com/office/drawing/2014/main" id="{A56F170F-B901-44A9-B432-57C9E193AA98}"/>
              </a:ext>
            </a:extLst>
          </p:cNvPr>
          <p:cNvSpPr txBox="1">
            <a:spLocks/>
          </p:cNvSpPr>
          <p:nvPr/>
        </p:nvSpPr>
        <p:spPr>
          <a:xfrm>
            <a:off x="0" y="7426"/>
            <a:ext cx="3968261" cy="239788"/>
          </a:xfrm>
          <a:prstGeom prst="rect">
            <a:avLst/>
          </a:prstGeom>
          <a:solidFill>
            <a:srgbClr val="00206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ABSTRACT</a:t>
            </a:r>
            <a:endParaRPr lang="en-GB" sz="1200" b="1" dirty="0">
              <a:solidFill>
                <a:schemeClr val="bg1"/>
              </a:solidFill>
            </a:endParaRPr>
          </a:p>
        </p:txBody>
      </p:sp>
      <p:sp>
        <p:nvSpPr>
          <p:cNvPr id="31" name="Content Placeholder 16">
            <a:extLst>
              <a:ext uri="{FF2B5EF4-FFF2-40B4-BE49-F238E27FC236}">
                <a16:creationId xmlns:a16="http://schemas.microsoft.com/office/drawing/2014/main" id="{18534F54-ED68-429C-AFF9-6255007B5F71}"/>
              </a:ext>
            </a:extLst>
          </p:cNvPr>
          <p:cNvSpPr txBox="1">
            <a:spLocks/>
          </p:cNvSpPr>
          <p:nvPr/>
        </p:nvSpPr>
        <p:spPr>
          <a:xfrm>
            <a:off x="0" y="2341566"/>
            <a:ext cx="3965538" cy="215819"/>
          </a:xfrm>
          <a:prstGeom prst="rect">
            <a:avLst/>
          </a:prstGeom>
          <a:solidFill>
            <a:srgbClr val="002060"/>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INTRODUCTION</a:t>
            </a:r>
            <a:endParaRPr lang="en-GB" sz="1200" b="1" dirty="0">
              <a:solidFill>
                <a:schemeClr val="bg1"/>
              </a:solidFill>
            </a:endParaRPr>
          </a:p>
        </p:txBody>
      </p:sp>
      <p:sp>
        <p:nvSpPr>
          <p:cNvPr id="33" name="Content Placeholder 16">
            <a:extLst>
              <a:ext uri="{FF2B5EF4-FFF2-40B4-BE49-F238E27FC236}">
                <a16:creationId xmlns:a16="http://schemas.microsoft.com/office/drawing/2014/main" id="{3B0CCB13-A6A0-4324-87B9-F917F6334DF7}"/>
              </a:ext>
            </a:extLst>
          </p:cNvPr>
          <p:cNvSpPr txBox="1">
            <a:spLocks/>
          </p:cNvSpPr>
          <p:nvPr/>
        </p:nvSpPr>
        <p:spPr>
          <a:xfrm>
            <a:off x="3930259" y="1395410"/>
            <a:ext cx="4331483" cy="17580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dirty="0">
                <a:solidFill>
                  <a:schemeClr val="bg1"/>
                </a:solidFill>
              </a:rPr>
              <a:t>DECOMMISSIONING FRAMEWORK AND INFRASTRUCTURE</a:t>
            </a:r>
            <a:endParaRPr lang="en-GB" sz="800" b="1" dirty="0">
              <a:solidFill>
                <a:schemeClr val="bg1"/>
              </a:solidFill>
            </a:endParaRPr>
          </a:p>
        </p:txBody>
      </p:sp>
      <p:sp>
        <p:nvSpPr>
          <p:cNvPr id="34" name="Content Placeholder 16">
            <a:extLst>
              <a:ext uri="{FF2B5EF4-FFF2-40B4-BE49-F238E27FC236}">
                <a16:creationId xmlns:a16="http://schemas.microsoft.com/office/drawing/2014/main" id="{E2367C48-5B3A-4681-A254-C058FC40DB79}"/>
              </a:ext>
            </a:extLst>
          </p:cNvPr>
          <p:cNvSpPr txBox="1">
            <a:spLocks/>
          </p:cNvSpPr>
          <p:nvPr/>
        </p:nvSpPr>
        <p:spPr>
          <a:xfrm>
            <a:off x="8261742" y="0"/>
            <a:ext cx="3917250" cy="175801"/>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dirty="0">
                <a:solidFill>
                  <a:schemeClr val="bg1"/>
                </a:solidFill>
                <a:latin typeface="Times New Roman" panose="02020603050405020304" pitchFamily="18" charset="0"/>
                <a:cs typeface="Times New Roman" panose="02020603050405020304" pitchFamily="18" charset="0"/>
              </a:rPr>
              <a:t>DECOMMISSIONING FRAMEWORK AND INFRASTRUCTURE- Cont.</a:t>
            </a:r>
          </a:p>
        </p:txBody>
      </p:sp>
      <p:sp>
        <p:nvSpPr>
          <p:cNvPr id="39" name="Content Placeholder 18">
            <a:extLst>
              <a:ext uri="{FF2B5EF4-FFF2-40B4-BE49-F238E27FC236}">
                <a16:creationId xmlns:a16="http://schemas.microsoft.com/office/drawing/2014/main" id="{17AF71C7-563B-4D12-86C3-93D4FA762ABB}"/>
              </a:ext>
            </a:extLst>
          </p:cNvPr>
          <p:cNvSpPr txBox="1">
            <a:spLocks/>
          </p:cNvSpPr>
          <p:nvPr/>
        </p:nvSpPr>
        <p:spPr>
          <a:xfrm>
            <a:off x="8285124" y="3637271"/>
            <a:ext cx="3909432" cy="82314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indent="-117475" algn="just">
              <a:lnSpc>
                <a:spcPct val="100000"/>
              </a:lnSpc>
              <a:spcBef>
                <a:spcPts val="600"/>
              </a:spcBef>
              <a:spcAft>
                <a:spcPts val="600"/>
              </a:spcAft>
            </a:pPr>
            <a:r>
              <a:rPr lang="en-GB" sz="800" dirty="0">
                <a:latin typeface="Times New Roman" panose="02020603050405020304" pitchFamily="18" charset="0"/>
                <a:ea typeface="Times New Roman" panose="02020603050405020304" pitchFamily="18" charset="0"/>
              </a:rPr>
              <a:t>Ghana with the support of the IAEA has successfully established the necessary regulatory framework for the conduct of nuclear facility decommissioning.</a:t>
            </a:r>
          </a:p>
          <a:p>
            <a:pPr marL="117475" indent="-117475" algn="just">
              <a:lnSpc>
                <a:spcPct val="100000"/>
              </a:lnSpc>
              <a:spcBef>
                <a:spcPts val="600"/>
              </a:spcBef>
              <a:spcAft>
                <a:spcPts val="600"/>
              </a:spcAft>
            </a:pPr>
            <a:r>
              <a:rPr lang="en-GB" sz="800" dirty="0">
                <a:latin typeface="Times New Roman" panose="02020603050405020304" pitchFamily="18" charset="0"/>
                <a:ea typeface="Calibri" panose="020F0502020204030204" pitchFamily="34" charset="0"/>
                <a:cs typeface="Times New Roman" panose="02020603050405020304" pitchFamily="18" charset="0"/>
              </a:rPr>
              <a:t>More governmental commitment and allocation of requisite financial resources are required in terms of meeting the infrastructure needs for decommissioning.</a:t>
            </a:r>
            <a:endParaRPr lang="en-NZ"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Content Placeholder 16">
            <a:extLst>
              <a:ext uri="{FF2B5EF4-FFF2-40B4-BE49-F238E27FC236}">
                <a16:creationId xmlns:a16="http://schemas.microsoft.com/office/drawing/2014/main" id="{E723E3E9-BFCA-49FD-871D-987E3669650D}"/>
              </a:ext>
            </a:extLst>
          </p:cNvPr>
          <p:cNvSpPr txBox="1">
            <a:spLocks/>
          </p:cNvSpPr>
          <p:nvPr/>
        </p:nvSpPr>
        <p:spPr>
          <a:xfrm>
            <a:off x="8271252" y="3421157"/>
            <a:ext cx="3931703" cy="216115"/>
          </a:xfrm>
          <a:prstGeom prst="rect">
            <a:avLst/>
          </a:prstGeom>
          <a:solidFill>
            <a:srgbClr val="002060"/>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CONCLUSION</a:t>
            </a:r>
            <a:endParaRPr lang="en-GB" sz="1200" b="1" dirty="0">
              <a:solidFill>
                <a:schemeClr val="bg1"/>
              </a:solidFill>
            </a:endParaRPr>
          </a:p>
        </p:txBody>
      </p:sp>
      <p:sp>
        <p:nvSpPr>
          <p:cNvPr id="41" name="Content Placeholder 18">
            <a:extLst>
              <a:ext uri="{FF2B5EF4-FFF2-40B4-BE49-F238E27FC236}">
                <a16:creationId xmlns:a16="http://schemas.microsoft.com/office/drawing/2014/main" id="{BF6C0802-BA08-4987-BE64-74BC0F807974}"/>
              </a:ext>
            </a:extLst>
          </p:cNvPr>
          <p:cNvSpPr txBox="1">
            <a:spLocks/>
          </p:cNvSpPr>
          <p:nvPr/>
        </p:nvSpPr>
        <p:spPr>
          <a:xfrm>
            <a:off x="8271252" y="4685211"/>
            <a:ext cx="3920748" cy="1888364"/>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900" dirty="0">
                <a:latin typeface="Times New Roman" panose="02020603050405020304" pitchFamily="18" charset="0"/>
                <a:ea typeface="Times New Roman" panose="02020603050405020304" pitchFamily="18" charset="0"/>
              </a:rPr>
              <a:t>The immeasurable support extended to Ghana by the IAEA in the terms of technical support, expert missions, and training programs is highly appreciated. </a:t>
            </a:r>
          </a:p>
          <a:p>
            <a:pPr marL="0" indent="0">
              <a:lnSpc>
                <a:spcPct val="100000"/>
              </a:lnSpc>
              <a:spcBef>
                <a:spcPts val="600"/>
              </a:spcBef>
              <a:buNone/>
            </a:pPr>
            <a:r>
              <a:rPr lang="en-GB" sz="900" b="1" dirty="0">
                <a:latin typeface="Times New Roman" panose="02020603050405020304" pitchFamily="18" charset="0"/>
                <a:ea typeface="Times New Roman" panose="02020603050405020304" pitchFamily="18" charset="0"/>
              </a:rPr>
              <a:t>References</a:t>
            </a:r>
          </a:p>
          <a:p>
            <a:pPr>
              <a:lnSpc>
                <a:spcPct val="100000"/>
              </a:lnSpc>
              <a:spcBef>
                <a:spcPts val="600"/>
              </a:spcBef>
              <a:buFont typeface="+mj-lt"/>
              <a:buAutoNum type="arabicPeriod"/>
            </a:pPr>
            <a:r>
              <a:rPr lang="en-US" sz="800" dirty="0">
                <a:latin typeface="Times New Roman" panose="02020603050405020304" pitchFamily="18" charset="0"/>
                <a:ea typeface="Times New Roman" panose="02020603050405020304" pitchFamily="18" charset="0"/>
              </a:rPr>
              <a:t>Gbeddy, G., et al., Regulatory framework and standards for decommission and environmental remediation; a case study of Ghana, in IAEA International Conference on Advancing the Global Implementation of Decommissioning and Environmental Remediation Programmes. 2017, International Atomic Energy Agency (IAEA): Spain.</a:t>
            </a:r>
          </a:p>
          <a:p>
            <a:pPr>
              <a:lnSpc>
                <a:spcPct val="100000"/>
              </a:lnSpc>
              <a:spcBef>
                <a:spcPts val="600"/>
              </a:spcBef>
              <a:buFont typeface="+mj-lt"/>
              <a:buAutoNum type="arabicPeriod"/>
            </a:pPr>
            <a:r>
              <a:rPr lang="en-US" sz="800" dirty="0">
                <a:latin typeface="Times New Roman" panose="02020603050405020304" pitchFamily="18" charset="0"/>
                <a:ea typeface="Times New Roman" panose="02020603050405020304" pitchFamily="18" charset="0"/>
              </a:rPr>
              <a:t>IAEA, Decommissioning of Facilities. General Safety Requirements, Part 6 (7). 2007, International Atomic Energy Agency (IAEA): Vienna, Austria.	</a:t>
            </a:r>
            <a:endParaRPr lang="en-US" altLang="ja-JP" sz="800" dirty="0">
              <a:latin typeface="Times New Roman" panose="02020603050405020304" pitchFamily="18" charset="0"/>
              <a:ea typeface="ＭＳ Ｐゴシック" charset="-128"/>
              <a:cs typeface="Times New Roman" panose="02020603050405020304" pitchFamily="18" charset="0"/>
            </a:endParaRPr>
          </a:p>
        </p:txBody>
      </p:sp>
      <p:sp>
        <p:nvSpPr>
          <p:cNvPr id="42" name="Content Placeholder 16">
            <a:extLst>
              <a:ext uri="{FF2B5EF4-FFF2-40B4-BE49-F238E27FC236}">
                <a16:creationId xmlns:a16="http://schemas.microsoft.com/office/drawing/2014/main" id="{855B8555-6DA3-4379-A5AD-C840880173D9}"/>
              </a:ext>
            </a:extLst>
          </p:cNvPr>
          <p:cNvSpPr txBox="1">
            <a:spLocks/>
          </p:cNvSpPr>
          <p:nvPr/>
        </p:nvSpPr>
        <p:spPr>
          <a:xfrm>
            <a:off x="8271252" y="4452765"/>
            <a:ext cx="3941213" cy="232446"/>
          </a:xfrm>
          <a:prstGeom prst="rect">
            <a:avLst/>
          </a:prstGeom>
          <a:solidFill>
            <a:srgbClr val="00206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ACNOWLEDGEMENTS/REFERENCES </a:t>
            </a:r>
            <a:endParaRPr lang="en-GB" sz="1200" b="1" dirty="0">
              <a:solidFill>
                <a:schemeClr val="bg1"/>
              </a:solidFill>
            </a:endParaRPr>
          </a:p>
        </p:txBody>
      </p:sp>
      <p:sp>
        <p:nvSpPr>
          <p:cNvPr id="35" name="Content Placeholder 18">
            <a:extLst>
              <a:ext uri="{FF2B5EF4-FFF2-40B4-BE49-F238E27FC236}">
                <a16:creationId xmlns:a16="http://schemas.microsoft.com/office/drawing/2014/main" id="{1324D5FE-568D-4CBE-8C94-9A8802680B25}"/>
              </a:ext>
            </a:extLst>
          </p:cNvPr>
          <p:cNvSpPr txBox="1">
            <a:spLocks/>
          </p:cNvSpPr>
          <p:nvPr/>
        </p:nvSpPr>
        <p:spPr>
          <a:xfrm>
            <a:off x="8286066" y="175801"/>
            <a:ext cx="3941213" cy="3245356"/>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indent="-117475" algn="just">
              <a:lnSpc>
                <a:spcPct val="100000"/>
              </a:lnSpc>
              <a:spcBef>
                <a:spcPts val="600"/>
              </a:spcBef>
            </a:pPr>
            <a:r>
              <a:rPr lang="en-US" sz="1000" dirty="0">
                <a:latin typeface="Times New Roman" panose="02020603050405020304" pitchFamily="18" charset="0"/>
                <a:ea typeface="Times New Roman" panose="02020603050405020304" pitchFamily="18" charset="0"/>
              </a:rPr>
              <a:t>Thirdly other critical obligations that are required of the authorized person includes preparation of safety and environmental assessments as part of the decommissioning plan for approval by the Ghana EPA, maintain a human resource management and development system, maintain emergency plan etc.</a:t>
            </a:r>
          </a:p>
          <a:p>
            <a:pPr marL="117475" indent="-117475" algn="just">
              <a:lnSpc>
                <a:spcPct val="100000"/>
              </a:lnSpc>
              <a:spcBef>
                <a:spcPts val="600"/>
              </a:spcBef>
            </a:pPr>
            <a:r>
              <a:rPr lang="en-US" sz="1000" dirty="0">
                <a:latin typeface="Times New Roman" panose="02020603050405020304" pitchFamily="18" charset="0"/>
                <a:ea typeface="Times New Roman" panose="02020603050405020304" pitchFamily="18" charset="0"/>
              </a:rPr>
              <a:t>Finally, the applicant shall ensure the availability of  adequate financial resources to cater for all aspects of the decommissioning. </a:t>
            </a:r>
          </a:p>
          <a:p>
            <a:pPr marL="117475" indent="-117475" algn="just">
              <a:lnSpc>
                <a:spcPct val="100000"/>
              </a:lnSpc>
              <a:spcBef>
                <a:spcPts val="600"/>
              </a:spcBef>
            </a:pPr>
            <a:r>
              <a:rPr lang="en-US" sz="1000" dirty="0">
                <a:latin typeface="Times New Roman" panose="02020603050405020304" pitchFamily="18" charset="0"/>
                <a:ea typeface="Times New Roman" panose="02020603050405020304" pitchFamily="18" charset="0"/>
              </a:rPr>
              <a:t>For facilities in existence before the commencement of the ACT for which financial resources are not available, proof of financial assistance shall be required before the renewal of an authorisation, for instance the US Global Threats Reduction Initiative in cooperation with the IAEA provided support to the </a:t>
            </a:r>
            <a:r>
              <a:rPr lang="en-US" sz="800" dirty="0">
                <a:latin typeface="Times New Roman" panose="02020603050405020304" pitchFamily="18" charset="0"/>
                <a:ea typeface="Calibri" panose="020F0502020204030204" pitchFamily="34" charset="0"/>
                <a:cs typeface="Times New Roman" panose="02020603050405020304" pitchFamily="18" charset="0"/>
              </a:rPr>
              <a:t>GHARR-1</a:t>
            </a:r>
            <a:r>
              <a:rPr lang="en-US" sz="1000" dirty="0">
                <a:latin typeface="Times New Roman" panose="02020603050405020304" pitchFamily="18" charset="0"/>
                <a:ea typeface="Times New Roman" panose="02020603050405020304" pitchFamily="18" charset="0"/>
              </a:rPr>
              <a:t> core conversion. </a:t>
            </a:r>
          </a:p>
          <a:p>
            <a:pPr marL="117475" indent="-117475" algn="just">
              <a:lnSpc>
                <a:spcPct val="100000"/>
              </a:lnSpc>
              <a:spcBef>
                <a:spcPts val="600"/>
              </a:spcBef>
            </a:pPr>
            <a:r>
              <a:rPr lang="en-US" sz="1000" dirty="0">
                <a:latin typeface="Times New Roman" panose="02020603050405020304" pitchFamily="18" charset="0"/>
                <a:ea typeface="Times New Roman" panose="02020603050405020304" pitchFamily="18" charset="0"/>
              </a:rPr>
              <a:t>The </a:t>
            </a:r>
            <a:r>
              <a:rPr lang="en-US" sz="1000" b="1" dirty="0">
                <a:latin typeface="Times New Roman" panose="02020603050405020304" pitchFamily="18" charset="0"/>
                <a:ea typeface="Times New Roman" panose="02020603050405020304" pitchFamily="18" charset="0"/>
              </a:rPr>
              <a:t>hard component </a:t>
            </a:r>
            <a:r>
              <a:rPr lang="en-US" sz="1000" dirty="0">
                <a:latin typeface="Times New Roman" panose="02020603050405020304" pitchFamily="18" charset="0"/>
                <a:ea typeface="Times New Roman" panose="02020603050405020304" pitchFamily="18" charset="0"/>
              </a:rPr>
              <a:t>denotes the physical infrastructure, human resource requirements, National Security, and stakeholder collaborations. </a:t>
            </a:r>
          </a:p>
          <a:p>
            <a:pPr marL="117475" indent="-117475" algn="just">
              <a:lnSpc>
                <a:spcPct val="100000"/>
              </a:lnSpc>
              <a:spcBef>
                <a:spcPts val="600"/>
              </a:spcBef>
            </a:pPr>
            <a:r>
              <a:rPr lang="en-US" sz="1000" dirty="0">
                <a:latin typeface="Times New Roman" panose="02020603050405020304" pitchFamily="18" charset="0"/>
                <a:ea typeface="Times New Roman" panose="02020603050405020304" pitchFamily="18" charset="0"/>
              </a:rPr>
              <a:t>The availability of requisite freight and logistics firms either local or foreign are crucial for the transport of heavy weight and high-risk nuclear materials or equipment as shown in FIG. 2.</a:t>
            </a:r>
          </a:p>
        </p:txBody>
      </p:sp>
      <p:sp>
        <p:nvSpPr>
          <p:cNvPr id="10" name="Rectangle 9"/>
          <p:cNvSpPr/>
          <p:nvPr/>
        </p:nvSpPr>
        <p:spPr>
          <a:xfrm>
            <a:off x="6265176" y="5842956"/>
            <a:ext cx="1182372" cy="285018"/>
          </a:xfrm>
          <a:prstGeom prst="rect">
            <a:avLst/>
          </a:prstGeom>
        </p:spPr>
        <p:txBody>
          <a:bodyPr wrap="square">
            <a:normAutofit/>
          </a:bodyPr>
          <a:lstStyle/>
          <a:p>
            <a:pPr hangingPunct="0">
              <a:spcBef>
                <a:spcPts val="600"/>
              </a:spcBef>
              <a:spcAft>
                <a:spcPts val="1800"/>
              </a:spcAft>
            </a:pPr>
            <a:endParaRPr lang="en-NZ" sz="1200" b="1" dirty="0">
              <a:effectLst/>
              <a:latin typeface="Times New Roman" panose="02020603050405020304" pitchFamily="18" charset="0"/>
              <a:ea typeface="Times New Roman" panose="02020603050405020304" pitchFamily="18" charset="0"/>
            </a:endParaRPr>
          </a:p>
        </p:txBody>
      </p:sp>
      <p:pic>
        <p:nvPicPr>
          <p:cNvPr id="32" name="Picture 31" descr="gaec_logo"/>
          <p:cNvPicPr/>
          <p:nvPr/>
        </p:nvPicPr>
        <p:blipFill>
          <a:blip r:embed="rId3" cstate="print">
            <a:clrChange>
              <a:clrFrom>
                <a:srgbClr val="FFFFFF"/>
              </a:clrFrom>
              <a:clrTo>
                <a:srgbClr val="FFFFFF">
                  <a:alpha val="0"/>
                </a:srgbClr>
              </a:clrTo>
            </a:clrChange>
          </a:blip>
          <a:srcRect/>
          <a:stretch>
            <a:fillRect/>
          </a:stretch>
        </p:blipFill>
        <p:spPr bwMode="auto">
          <a:xfrm>
            <a:off x="3965538" y="420204"/>
            <a:ext cx="513372" cy="315053"/>
          </a:xfrm>
          <a:prstGeom prst="rect">
            <a:avLst/>
          </a:prstGeom>
          <a:noFill/>
        </p:spPr>
      </p:pic>
      <p:pic>
        <p:nvPicPr>
          <p:cNvPr id="37" name="Picture 36"/>
          <p:cNvPicPr>
            <a:picLocks noChangeAspect="1"/>
          </p:cNvPicPr>
          <p:nvPr/>
        </p:nvPicPr>
        <p:blipFill>
          <a:blip r:embed="rId4"/>
          <a:stretch>
            <a:fillRect/>
          </a:stretch>
        </p:blipFill>
        <p:spPr>
          <a:xfrm>
            <a:off x="7713091" y="395336"/>
            <a:ext cx="515752" cy="339922"/>
          </a:xfrm>
          <a:prstGeom prst="rect">
            <a:avLst/>
          </a:prstGeom>
        </p:spPr>
      </p:pic>
      <p:sp>
        <p:nvSpPr>
          <p:cNvPr id="4" name="TextBox 3">
            <a:extLst>
              <a:ext uri="{FF2B5EF4-FFF2-40B4-BE49-F238E27FC236}">
                <a16:creationId xmlns:a16="http://schemas.microsoft.com/office/drawing/2014/main" id="{1A58BDB4-AF18-438F-E832-625E24ADFA4E}"/>
              </a:ext>
            </a:extLst>
          </p:cNvPr>
          <p:cNvSpPr txBox="1"/>
          <p:nvPr/>
        </p:nvSpPr>
        <p:spPr>
          <a:xfrm>
            <a:off x="-1" y="6573575"/>
            <a:ext cx="12178993" cy="246221"/>
          </a:xfrm>
          <a:prstGeom prst="rect">
            <a:avLst/>
          </a:prstGeom>
          <a:solidFill>
            <a:schemeClr val="accent6">
              <a:lumMod val="60000"/>
              <a:lumOff val="40000"/>
            </a:schemeClr>
          </a:solidFill>
        </p:spPr>
        <p:txBody>
          <a:bodyPr wrap="square" rtlCol="0">
            <a:spAutoFit/>
          </a:bodyPr>
          <a:lstStyle/>
          <a:p>
            <a:r>
              <a:rPr lang="en-US" sz="1000" b="1" dirty="0">
                <a:latin typeface="Times New Roman" panose="02020603050405020304" pitchFamily="18" charset="0"/>
                <a:cs typeface="Times New Roman" panose="02020603050405020304" pitchFamily="18" charset="0"/>
              </a:rPr>
              <a:t>IAEA-CN269-176</a:t>
            </a:r>
            <a:r>
              <a:rPr lang="en-GB" sz="1000" b="1" dirty="0">
                <a:latin typeface="Times New Roman" panose="02020603050405020304" pitchFamily="18" charset="0"/>
                <a:cs typeface="Times New Roman" panose="02020603050405020304" pitchFamily="18" charset="0"/>
              </a:rPr>
              <a:t> </a:t>
            </a:r>
            <a:r>
              <a:rPr lang="en-US" sz="1000" b="0" i="0" u="sng" strike="noStrike" dirty="0">
                <a:solidFill>
                  <a:srgbClr val="FFFFFF"/>
                </a:solidFill>
                <a:effectLst/>
                <a:latin typeface="Times New Roman" panose="02020603050405020304" pitchFamily="18" charset="0"/>
                <a:cs typeface="Times New Roman" panose="02020603050405020304" pitchFamily="18" charset="0"/>
                <a:hlinkClick r:id="rId5"/>
              </a:rPr>
              <a:t>International Conference on Nuclear Decommissioning: Addressing the Past and Ensuring the Future</a:t>
            </a:r>
            <a:r>
              <a:rPr lang="en-US" sz="1000" u="sng" strike="noStrike" dirty="0">
                <a:solidFill>
                  <a:srgbClr val="555555"/>
                </a:solidFill>
                <a:latin typeface="Times New Roman" panose="02020603050405020304" pitchFamily="18" charset="0"/>
                <a:cs typeface="Times New Roman" panose="02020603050405020304" pitchFamily="18" charset="0"/>
              </a:rPr>
              <a:t>, </a:t>
            </a:r>
            <a:r>
              <a:rPr lang="en-US" sz="1000" b="0" i="0" u="sng" dirty="0">
                <a:solidFill>
                  <a:srgbClr val="24425A"/>
                </a:solidFill>
                <a:effectLst/>
                <a:latin typeface="Times New Roman" panose="02020603050405020304" pitchFamily="18" charset="0"/>
                <a:cs typeface="Times New Roman" panose="02020603050405020304" pitchFamily="18" charset="0"/>
              </a:rPr>
              <a:t>15–19 May 2023, Vienna, Austria</a:t>
            </a:r>
            <a:endParaRPr lang="en-US" sz="1000" dirty="0"/>
          </a:p>
        </p:txBody>
      </p:sp>
      <p:pic>
        <p:nvPicPr>
          <p:cNvPr id="3" name="Picture 2">
            <a:extLst>
              <a:ext uri="{FF2B5EF4-FFF2-40B4-BE49-F238E27FC236}">
                <a16:creationId xmlns:a16="http://schemas.microsoft.com/office/drawing/2014/main" id="{386FE5D4-8724-3E74-7F7B-A90BA9470DC8}"/>
              </a:ext>
            </a:extLst>
          </p:cNvPr>
          <p:cNvPicPr>
            <a:picLocks noChangeAspect="1"/>
          </p:cNvPicPr>
          <p:nvPr/>
        </p:nvPicPr>
        <p:blipFill>
          <a:blip r:embed="rId6"/>
          <a:stretch>
            <a:fillRect/>
          </a:stretch>
        </p:blipFill>
        <p:spPr>
          <a:xfrm>
            <a:off x="-437" y="4159987"/>
            <a:ext cx="4841848" cy="2292926"/>
          </a:xfrm>
          <a:prstGeom prst="rect">
            <a:avLst/>
          </a:prstGeom>
        </p:spPr>
      </p:pic>
      <p:pic>
        <p:nvPicPr>
          <p:cNvPr id="5" name="Picture 4">
            <a:extLst>
              <a:ext uri="{FF2B5EF4-FFF2-40B4-BE49-F238E27FC236}">
                <a16:creationId xmlns:a16="http://schemas.microsoft.com/office/drawing/2014/main" id="{581D5CCA-6C92-9CB4-C044-B6AD8A351DA4}"/>
              </a:ext>
            </a:extLst>
          </p:cNvPr>
          <p:cNvPicPr>
            <a:picLocks noChangeAspect="1"/>
          </p:cNvPicPr>
          <p:nvPr/>
        </p:nvPicPr>
        <p:blipFill>
          <a:blip r:embed="rId7"/>
          <a:stretch>
            <a:fillRect/>
          </a:stretch>
        </p:blipFill>
        <p:spPr>
          <a:xfrm>
            <a:off x="4841412" y="4152331"/>
            <a:ext cx="3448911" cy="2277553"/>
          </a:xfrm>
          <a:prstGeom prst="rect">
            <a:avLst/>
          </a:prstGeom>
        </p:spPr>
      </p:pic>
      <p:sp>
        <p:nvSpPr>
          <p:cNvPr id="6" name="TextBox 5">
            <a:extLst>
              <a:ext uri="{FF2B5EF4-FFF2-40B4-BE49-F238E27FC236}">
                <a16:creationId xmlns:a16="http://schemas.microsoft.com/office/drawing/2014/main" id="{376B29BA-A6E6-97F3-0056-844512D7E5A8}"/>
              </a:ext>
            </a:extLst>
          </p:cNvPr>
          <p:cNvSpPr txBox="1"/>
          <p:nvPr/>
        </p:nvSpPr>
        <p:spPr>
          <a:xfrm>
            <a:off x="4777451" y="6370709"/>
            <a:ext cx="2840842"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FIG. 2 Trailer loaded with HEU in a TUK/145/C MNSR package</a:t>
            </a:r>
          </a:p>
        </p:txBody>
      </p:sp>
    </p:spTree>
    <p:custDataLst>
      <p:tags r:id="rId1"/>
    </p:custDataLst>
    <p:extLst>
      <p:ext uri="{BB962C8B-B14F-4D97-AF65-F5344CB8AC3E}">
        <p14:creationId xmlns:p14="http://schemas.microsoft.com/office/powerpoint/2010/main" val="827241321"/>
      </p:ext>
    </p:extLst>
  </p:cSld>
  <p:clrMapOvr>
    <a:masterClrMapping/>
  </p:clrMapOvr>
  <mc:AlternateContent xmlns:mc="http://schemas.openxmlformats.org/markup-compatibility/2006">
    <mc:Choice xmlns:p14="http://schemas.microsoft.com/office/powerpoint/2010/main" Requires="p14">
      <p:transition p14:dur="0" advTm="78007"/>
    </mc:Choice>
    <mc:Fallback>
      <p:transition advTm="78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1.2|1.8|1.4|1.2|1.4|2.2|1.6|1|1.6|1.9|1.5|1.1|1.5|2.8|1.7|1.7|3.7|2.2|1.5|2.8|3.6|1.3|1.8|1.5|2|1.4|1.4|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ource_x0020_Type xmlns="699c85e2-6e2c-43ae-b396-4c41135557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605377C3AE2B44820AC204C2F3D6A2" ma:contentTypeVersion="11" ma:contentTypeDescription="Create a new document." ma:contentTypeScope="" ma:versionID="9dc7b7158b2d511698bcb0bb97f2ddda">
  <xsd:schema xmlns:xsd="http://www.w3.org/2001/XMLSchema" xmlns:xs="http://www.w3.org/2001/XMLSchema" xmlns:p="http://schemas.microsoft.com/office/2006/metadata/properties" xmlns:ns2="699c85e2-6e2c-43ae-b396-4c411355579b" targetNamespace="http://schemas.microsoft.com/office/2006/metadata/properties" ma:root="true" ma:fieldsID="a18d182c6bb063267a106603a7e7f248" ns2:_="">
    <xsd:import namespace="699c85e2-6e2c-43ae-b396-4c41135557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Resource_x0020_Type"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9c85e2-6e2c-43ae-b396-4c41135557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Resource_x0020_Type" ma:index="12" nillable="true" ma:displayName="Resource Type" ma:format="Dropdown" ma:internalName="Resource_x0020_Type">
      <xsd:simpleType>
        <xsd:restriction base="dms:Choice">
          <xsd:enumeration value="Artwork"/>
          <xsd:enumeration value="Committee"/>
          <xsd:enumeration value="Concept Note"/>
          <xsd:enumeration value="Announcement"/>
          <xsd:enumeration value="Email"/>
          <xsd:enumeration value="Cooperation Letter"/>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F1EFE-1709-4606-B4A1-D30E601FD12C}">
  <ds:schemaRefs>
    <ds:schemaRef ds:uri="http://schemas.microsoft.com/sharepoint/v3/contenttype/forms"/>
  </ds:schemaRefs>
</ds:datastoreItem>
</file>

<file path=customXml/itemProps2.xml><?xml version="1.0" encoding="utf-8"?>
<ds:datastoreItem xmlns:ds="http://schemas.openxmlformats.org/officeDocument/2006/customXml" ds:itemID="{E0FCB01E-9F09-48EF-B766-5EA85E9C70F9}">
  <ds:schemaRefs>
    <ds:schemaRef ds:uri="http://schemas.microsoft.com/office/infopath/2007/PartnerControls"/>
    <ds:schemaRef ds:uri="http://purl.org/dc/term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699c85e2-6e2c-43ae-b396-4c411355579b"/>
  </ds:schemaRefs>
</ds:datastoreItem>
</file>

<file path=customXml/itemProps3.xml><?xml version="1.0" encoding="utf-8"?>
<ds:datastoreItem xmlns:ds="http://schemas.openxmlformats.org/officeDocument/2006/customXml" ds:itemID="{6D950BE9-D09F-478D-A94F-AF3CD7637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9c85e2-6e2c-43ae-b396-4c4113555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3202</TotalTime>
  <Words>872</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Times New Roman Bold</vt:lpstr>
      <vt:lpstr>Office Theme</vt:lpstr>
      <vt:lpstr>The Development Of Requisite Infrastructure And Frameworks For Effective And Efficient Decommissioning In Ghana; An Ambitious Nuclear Power Plant Implementation Country  Gustav Gbeddy, Eric T. Glover, Yaw Adjei-Kyereme, Eric Akortia, Paul Essel, Evans M. Ameho Radioactive Waste Management Center, Radiation Protection Institute, Ghana Atomic Energy Commission gustav.gbeddy@gaec.gov.gh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Schlosman</dc:creator>
  <cp:lastModifiedBy>Gustav Kudjoe Gbeddy</cp:lastModifiedBy>
  <cp:revision>126</cp:revision>
  <dcterms:created xsi:type="dcterms:W3CDTF">2021-04-28T15:23:16Z</dcterms:created>
  <dcterms:modified xsi:type="dcterms:W3CDTF">2023-04-25T17:03:24Z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E38D47A5-4076-4A69-9F2A-4FAEE4A58320</vt:lpwstr>
  </property>
  <property fmtid="{D5CDD505-2E9C-101B-9397-08002B2CF9AE}" pid="3" name="ArticulatePath">
    <vt:lpwstr>https://iaeacloud-my.sharepoint.com/personal/c_bal_iaea_org1/Documents/My Documents/RWM Conference 2021/INDICO/Oral Presentations/21-00620E_CN294_PPT_presentation_template</vt:lpwstr>
  </property>
  <property fmtid="{D5CDD505-2E9C-101B-9397-08002B2CF9AE}" pid="4" name="ContentTypeId">
    <vt:lpwstr>0x01010042605377C3AE2B44820AC204C2F3D6A2</vt:lpwstr>
  </property>
</Properties>
</file>