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56" r:id="rId6"/>
    <p:sldId id="265" r:id="rId7"/>
    <p:sldId id="263" r:id="rId8"/>
    <p:sldId id="267" r:id="rId9"/>
    <p:sldId id="272" r:id="rId10"/>
    <p:sldId id="262" r:id="rId11"/>
    <p:sldId id="273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8" autoAdjust="0"/>
    <p:restoredTop sz="76455" autoAdjust="0"/>
  </p:normalViewPr>
  <p:slideViewPr>
    <p:cSldViewPr snapToGrid="0">
      <p:cViewPr varScale="1">
        <p:scale>
          <a:sx n="126" d="100"/>
          <a:sy n="126" d="100"/>
        </p:scale>
        <p:origin x="1264" y="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AUX, Benjamin" userId="66148221-f71f-4d83-9515-c676f7c181af" providerId="ADAL" clId="{04FF5D21-AD35-45ED-BA2F-399229AEE3AE}"/>
    <pc:docChg chg="custSel modSld">
      <pc:chgData name="BERTAUX, Benjamin" userId="66148221-f71f-4d83-9515-c676f7c181af" providerId="ADAL" clId="{04FF5D21-AD35-45ED-BA2F-399229AEE3AE}" dt="2023-03-09T12:06:27.631" v="16" actId="404"/>
      <pc:docMkLst>
        <pc:docMk/>
      </pc:docMkLst>
      <pc:sldChg chg="modSp mod">
        <pc:chgData name="BERTAUX, Benjamin" userId="66148221-f71f-4d83-9515-c676f7c181af" providerId="ADAL" clId="{04FF5D21-AD35-45ED-BA2F-399229AEE3AE}" dt="2023-03-09T12:06:27.631" v="16" actId="404"/>
        <pc:sldMkLst>
          <pc:docMk/>
          <pc:sldMk cId="2950276772" sldId="257"/>
        </pc:sldMkLst>
        <pc:spChg chg="mod">
          <ac:chgData name="BERTAUX, Benjamin" userId="66148221-f71f-4d83-9515-c676f7c181af" providerId="ADAL" clId="{04FF5D21-AD35-45ED-BA2F-399229AEE3AE}" dt="2023-03-09T12:06:27.631" v="16" actId="404"/>
          <ac:spMkLst>
            <pc:docMk/>
            <pc:sldMk cId="2950276772" sldId="257"/>
            <ac:spMk id="2" creationId="{B62C6F33-7CE4-DA4F-C112-C15091D35D4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2.xlsb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3.xlsb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4.xlsb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IAEA\2023-05%20Conf%20on%20Decommissioning\Prezentacia\2023-04-13\Vynosy%20z%20urokov%20NJF%2009.06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98187808896211"/>
          <c:y val="6.9057104913678613E-2"/>
          <c:w val="0.53459637561779239"/>
          <c:h val="0.86188579017264277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1E56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04D-48D4-ACD6-CF6DAA4AC065}"/>
              </c:ext>
            </c:extLst>
          </c:dPt>
          <c:dPt>
            <c:idx val="1"/>
            <c:bubble3D val="0"/>
            <c:spPr>
              <a:solidFill>
                <a:srgbClr val="A3C5D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4D-48D4-ACD6-CF6DAA4AC065}"/>
              </c:ext>
            </c:extLst>
          </c:dPt>
          <c:dPt>
            <c:idx val="2"/>
            <c:bubble3D val="0"/>
            <c:spPr>
              <a:solidFill>
                <a:srgbClr val="D6D7D9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04D-48D4-ACD6-CF6DAA4AC0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4D-48D4-ACD6-CF6DAA4AC065}"/>
              </c:ext>
            </c:extLst>
          </c:dPt>
          <c:dLbls>
            <c:dLbl>
              <c:idx val="0"/>
              <c:layout>
                <c:manualLayout>
                  <c:x val="6.6721581548599668E-2"/>
                  <c:y val="-2.9216467463479414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04D-48D4-ACD6-CF6DAA4AC06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-3.6243822075782535E-2"/>
                  <c:y val="0.10491367861885791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4D-48D4-ACD6-CF6DAA4AC06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6.260296540362438E-2"/>
                  <c:y val="-4.6480743691899071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4D-48D4-ACD6-CF6DAA4AC06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-2.5535420098846788E-2"/>
                  <c:y val="-0.12616201859229748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4D-48D4-ACD6-CF6DAA4AC06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Sheet1!$A$1:$A$4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4D-48D4-ACD6-CF6DAA4AC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87644151565075"/>
          <c:y val="6.9057104913678613E-2"/>
          <c:w val="0.53459637561779239"/>
          <c:h val="0.86188579017264277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1E56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218-45F4-BB38-AF0572CC4EC3}"/>
              </c:ext>
            </c:extLst>
          </c:dPt>
          <c:dPt>
            <c:idx val="1"/>
            <c:bubble3D val="0"/>
            <c:spPr>
              <a:solidFill>
                <a:srgbClr val="A3C5D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18-45F4-BB38-AF0572CC4EC3}"/>
              </c:ext>
            </c:extLst>
          </c:dPt>
          <c:dPt>
            <c:idx val="2"/>
            <c:bubble3D val="0"/>
            <c:spPr>
              <a:solidFill>
                <a:srgbClr val="D6D7D9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218-45F4-BB38-AF0572CC4E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18-45F4-BB38-AF0572CC4EC3}"/>
              </c:ext>
            </c:extLst>
          </c:dPt>
          <c:dLbls>
            <c:dLbl>
              <c:idx val="0"/>
              <c:layout>
                <c:manualLayout>
                  <c:x val="7.248764415156507E-2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218-45F4-BB38-AF0572CC4EC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-4.118616144975288E-2"/>
                  <c:y val="9.0305444887118197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218-45F4-BB38-AF0572CC4EC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4.7775947281713346E-2"/>
                  <c:y val="-7.702523240371846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218-45F4-BB38-AF0572CC4EC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Sheet1!$A$1:$A$4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218-45F4-BB38-AF0572CC4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11367380560133"/>
          <c:y val="6.9057104913678613E-2"/>
          <c:w val="0.53459637561779239"/>
          <c:h val="0.86188579017264277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1E56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113-48D3-9F53-72EB8AF5A32C}"/>
              </c:ext>
            </c:extLst>
          </c:dPt>
          <c:dPt>
            <c:idx val="1"/>
            <c:bubble3D val="0"/>
            <c:spPr>
              <a:solidFill>
                <a:srgbClr val="A3C5D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13-48D3-9F53-72EB8AF5A32C}"/>
              </c:ext>
            </c:extLst>
          </c:dPt>
          <c:dPt>
            <c:idx val="2"/>
            <c:bubble3D val="0"/>
            <c:spPr>
              <a:solidFill>
                <a:srgbClr val="D6D7D9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113-48D3-9F53-72EB8AF5A3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13-48D3-9F53-72EB8AF5A32C}"/>
              </c:ext>
            </c:extLst>
          </c:dPt>
          <c:dLbls>
            <c:dLbl>
              <c:idx val="0"/>
              <c:layout>
                <c:manualLayout>
                  <c:x val="2.4711696869851731E-2"/>
                  <c:y val="-0.12749003984063745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113-48D3-9F53-72EB8AF5A32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5.5189456342668863E-2"/>
                  <c:y val="-6.7729083665338641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113-48D3-9F53-72EB8AF5A32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4.2833607907743002E-2"/>
                  <c:y val="9.1633466135458169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113-48D3-9F53-72EB8AF5A32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Sheet1!$A$1:$A$4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80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13-48D3-9F53-72EB8AF5A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817133443163098"/>
          <c:y val="6.9057104913678613E-2"/>
          <c:w val="0.53459637561779239"/>
          <c:h val="0.86188579017264277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1E56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0B3-4518-87B7-956FFC79D100}"/>
              </c:ext>
            </c:extLst>
          </c:dPt>
          <c:dPt>
            <c:idx val="1"/>
            <c:bubble3D val="0"/>
            <c:spPr>
              <a:solidFill>
                <a:srgbClr val="A3C5D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B3-4518-87B7-956FFC79D100}"/>
              </c:ext>
            </c:extLst>
          </c:dPt>
          <c:dPt>
            <c:idx val="2"/>
            <c:bubble3D val="0"/>
            <c:spPr>
              <a:solidFill>
                <a:srgbClr val="D6D7D9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0B3-4518-87B7-956FFC79D1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B3-4518-87B7-956FFC79D100}"/>
              </c:ext>
            </c:extLst>
          </c:dPt>
          <c:dLbls>
            <c:dLbl>
              <c:idx val="0"/>
              <c:layout>
                <c:manualLayout>
                  <c:x val="6.8369028006589783E-2"/>
                  <c:y val="-2.3904382470119521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0B3-4518-87B7-956FFC79D10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-6.4250411861614495E-2"/>
                  <c:y val="3.4528552456839307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B3-4518-87B7-956FFC79D10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Sheet1!$A$1:$A$4</c:f>
              <c:numCache>
                <c:formatCode>General</c:formatCode>
                <c:ptCount val="4"/>
                <c:pt idx="0">
                  <c:v>44</c:v>
                </c:pt>
                <c:pt idx="1">
                  <c:v>51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0B3-4518-87B7-956FFC79D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Mandatory contributions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'EMO 3,4 T 5,0'!$J$8:$J$86</c:f>
              <c:numCache>
                <c:formatCode>#,##0.00\ "€"</c:formatCode>
                <c:ptCount val="79"/>
                <c:pt idx="0">
                  <c:v>23730255</c:v>
                </c:pt>
                <c:pt idx="1">
                  <c:v>47460510</c:v>
                </c:pt>
                <c:pt idx="2">
                  <c:v>71190765</c:v>
                </c:pt>
                <c:pt idx="3">
                  <c:v>94921020</c:v>
                </c:pt>
                <c:pt idx="4">
                  <c:v>118651275</c:v>
                </c:pt>
                <c:pt idx="5">
                  <c:v>142381530</c:v>
                </c:pt>
                <c:pt idx="6">
                  <c:v>166111785</c:v>
                </c:pt>
                <c:pt idx="7">
                  <c:v>189842040</c:v>
                </c:pt>
                <c:pt idx="8">
                  <c:v>213572295</c:v>
                </c:pt>
                <c:pt idx="9">
                  <c:v>237302550</c:v>
                </c:pt>
                <c:pt idx="10">
                  <c:v>261032805</c:v>
                </c:pt>
                <c:pt idx="11">
                  <c:v>284763060</c:v>
                </c:pt>
                <c:pt idx="12">
                  <c:v>308493315</c:v>
                </c:pt>
                <c:pt idx="13">
                  <c:v>332223570</c:v>
                </c:pt>
                <c:pt idx="14">
                  <c:v>355953825</c:v>
                </c:pt>
                <c:pt idx="15">
                  <c:v>379684080</c:v>
                </c:pt>
                <c:pt idx="16">
                  <c:v>403414335</c:v>
                </c:pt>
                <c:pt idx="17">
                  <c:v>427144590</c:v>
                </c:pt>
                <c:pt idx="18">
                  <c:v>450874845</c:v>
                </c:pt>
                <c:pt idx="19">
                  <c:v>474605100</c:v>
                </c:pt>
                <c:pt idx="20">
                  <c:v>498335355</c:v>
                </c:pt>
                <c:pt idx="21">
                  <c:v>522065610</c:v>
                </c:pt>
                <c:pt idx="22">
                  <c:v>545795865</c:v>
                </c:pt>
                <c:pt idx="23">
                  <c:v>569526120</c:v>
                </c:pt>
                <c:pt idx="24">
                  <c:v>593256375</c:v>
                </c:pt>
                <c:pt idx="25">
                  <c:v>616986630</c:v>
                </c:pt>
                <c:pt idx="26">
                  <c:v>640716885</c:v>
                </c:pt>
                <c:pt idx="27">
                  <c:v>664447140</c:v>
                </c:pt>
                <c:pt idx="28">
                  <c:v>688177395</c:v>
                </c:pt>
                <c:pt idx="29">
                  <c:v>711907650</c:v>
                </c:pt>
                <c:pt idx="30">
                  <c:v>735637905</c:v>
                </c:pt>
                <c:pt idx="31">
                  <c:v>759368160</c:v>
                </c:pt>
                <c:pt idx="32">
                  <c:v>783098415</c:v>
                </c:pt>
                <c:pt idx="33">
                  <c:v>806828670</c:v>
                </c:pt>
                <c:pt idx="34">
                  <c:v>830558925</c:v>
                </c:pt>
                <c:pt idx="35">
                  <c:v>854289180</c:v>
                </c:pt>
                <c:pt idx="36">
                  <c:v>878019435</c:v>
                </c:pt>
                <c:pt idx="37">
                  <c:v>901749690</c:v>
                </c:pt>
                <c:pt idx="38">
                  <c:v>925479945</c:v>
                </c:pt>
                <c:pt idx="39">
                  <c:v>949210200</c:v>
                </c:pt>
                <c:pt idx="40">
                  <c:v>972940455</c:v>
                </c:pt>
                <c:pt idx="41">
                  <c:v>996670710</c:v>
                </c:pt>
                <c:pt idx="42">
                  <c:v>1020400965</c:v>
                </c:pt>
                <c:pt idx="43">
                  <c:v>1044131220</c:v>
                </c:pt>
                <c:pt idx="44">
                  <c:v>1067861475</c:v>
                </c:pt>
                <c:pt idx="45">
                  <c:v>1091591730</c:v>
                </c:pt>
                <c:pt idx="46">
                  <c:v>1115321985</c:v>
                </c:pt>
                <c:pt idx="47">
                  <c:v>1139052240</c:v>
                </c:pt>
                <c:pt idx="48">
                  <c:v>1162782495</c:v>
                </c:pt>
                <c:pt idx="49">
                  <c:v>1186512750</c:v>
                </c:pt>
                <c:pt idx="50">
                  <c:v>1210243005</c:v>
                </c:pt>
                <c:pt idx="51">
                  <c:v>1233973260</c:v>
                </c:pt>
                <c:pt idx="52">
                  <c:v>1257703515</c:v>
                </c:pt>
                <c:pt idx="53">
                  <c:v>1281433770</c:v>
                </c:pt>
                <c:pt idx="54">
                  <c:v>1305164025</c:v>
                </c:pt>
                <c:pt idx="55">
                  <c:v>1328894280</c:v>
                </c:pt>
                <c:pt idx="56">
                  <c:v>1352624535</c:v>
                </c:pt>
                <c:pt idx="57">
                  <c:v>1376354790</c:v>
                </c:pt>
                <c:pt idx="58">
                  <c:v>1400085045</c:v>
                </c:pt>
                <c:pt idx="59">
                  <c:v>1423815300</c:v>
                </c:pt>
                <c:pt idx="60">
                  <c:v>1447545555</c:v>
                </c:pt>
                <c:pt idx="61">
                  <c:v>1471275810</c:v>
                </c:pt>
                <c:pt idx="62">
                  <c:v>1495006065</c:v>
                </c:pt>
                <c:pt idx="63">
                  <c:v>1518736320</c:v>
                </c:pt>
                <c:pt idx="64">
                  <c:v>1542466575</c:v>
                </c:pt>
                <c:pt idx="65">
                  <c:v>1566196830</c:v>
                </c:pt>
                <c:pt idx="66">
                  <c:v>1589927085</c:v>
                </c:pt>
                <c:pt idx="67">
                  <c:v>1613657340</c:v>
                </c:pt>
                <c:pt idx="68">
                  <c:v>1637387595</c:v>
                </c:pt>
                <c:pt idx="69">
                  <c:v>1661117850</c:v>
                </c:pt>
                <c:pt idx="70">
                  <c:v>1684848105</c:v>
                </c:pt>
                <c:pt idx="71">
                  <c:v>1708578360</c:v>
                </c:pt>
                <c:pt idx="72">
                  <c:v>1732308615</c:v>
                </c:pt>
                <c:pt idx="73">
                  <c:v>1756038870</c:v>
                </c:pt>
                <c:pt idx="74">
                  <c:v>1779769125</c:v>
                </c:pt>
                <c:pt idx="75">
                  <c:v>1803499380</c:v>
                </c:pt>
                <c:pt idx="76">
                  <c:v>1827229635</c:v>
                </c:pt>
                <c:pt idx="77">
                  <c:v>1850959890</c:v>
                </c:pt>
                <c:pt idx="78">
                  <c:v>1874690145</c:v>
                </c:pt>
              </c:numCache>
            </c:numRef>
          </c:val>
          <c:smooth val="0"/>
        </c:ser>
        <c:ser>
          <c:idx val="1"/>
          <c:order val="1"/>
          <c:tx>
            <c:v>Index S&amp;P 500 10,67 %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'EMO 3,4 T 5,0'!$P$8:$P$44</c:f>
              <c:numCache>
                <c:formatCode>#,##0.00\ "€"</c:formatCode>
                <c:ptCount val="37"/>
                <c:pt idx="0">
                  <c:v>25523077.426367849</c:v>
                </c:pt>
                <c:pt idx="1">
                  <c:v>53010430.266204387</c:v>
                </c:pt>
                <c:pt idx="2">
                  <c:v>82649908.070125848</c:v>
                </c:pt>
                <c:pt idx="3">
                  <c:v>114647325.00482261</c:v>
                </c:pt>
                <c:pt idx="4">
                  <c:v>149228177.86318806</c:v>
                </c:pt>
                <c:pt idx="5">
                  <c:v>186639528.37291041</c:v>
                </c:pt>
                <c:pt idx="6">
                  <c:v>227152065.5158819</c:v>
                </c:pt>
                <c:pt idx="7">
                  <c:v>271062365.07340002</c:v>
                </c:pt>
                <c:pt idx="8">
                  <c:v>318695365.25845516</c:v>
                </c:pt>
                <c:pt idx="9">
                  <c:v>370407079.10016048</c:v>
                </c:pt>
                <c:pt idx="10">
                  <c:v>426587566.22164249</c:v>
                </c:pt>
                <c:pt idx="11">
                  <c:v>487664188.81796604</c:v>
                </c:pt>
                <c:pt idx="12">
                  <c:v>554105179.01299667</c:v>
                </c:pt>
                <c:pt idx="13">
                  <c:v>626423547.37330151</c:v>
                </c:pt>
                <c:pt idx="14">
                  <c:v>705181365.20496011</c:v>
                </c:pt>
                <c:pt idx="15">
                  <c:v>790994456.37926674</c:v>
                </c:pt>
                <c:pt idx="16">
                  <c:v>884537537.85179853</c:v>
                </c:pt>
                <c:pt idx="17">
                  <c:v>986549851.78474569</c:v>
                </c:pt>
                <c:pt idx="18">
                  <c:v>1097841336.2859955</c:v>
                </c:pt>
                <c:pt idx="19">
                  <c:v>1219299386.2745063</c:v>
                </c:pt>
                <c:pt idx="20">
                  <c:v>1351896260.9075212</c:v>
                </c:pt>
                <c:pt idx="21">
                  <c:v>1496697199.4022679</c:v>
                </c:pt>
                <c:pt idx="22">
                  <c:v>1654869312.9980354</c:v>
                </c:pt>
                <c:pt idx="23">
                  <c:v>1827691327.2832601</c:v>
                </c:pt>
                <c:pt idx="24">
                  <c:v>2016564256.2105763</c:v>
                </c:pt>
                <c:pt idx="25">
                  <c:v>2223023096.8999519</c:v>
                </c:pt>
                <c:pt idx="26">
                  <c:v>2448749642.8509264</c:v>
                </c:pt>
                <c:pt idx="27">
                  <c:v>2695586522.5207839</c:v>
                </c:pt>
                <c:pt idx="28">
                  <c:v>2965552580.4540615</c:v>
                </c:pt>
                <c:pt idx="29">
                  <c:v>3260859729.3556252</c:v>
                </c:pt>
                <c:pt idx="30">
                  <c:v>3583931413.7780447</c:v>
                </c:pt>
                <c:pt idx="31">
                  <c:v>3937422839.5467873</c:v>
                </c:pt>
                <c:pt idx="32">
                  <c:v>4324243137.7860241</c:v>
                </c:pt>
                <c:pt idx="33">
                  <c:v>4747579648.5567265</c:v>
                </c:pt>
                <c:pt idx="34">
                  <c:v>5210924526.8119173</c:v>
                </c:pt>
                <c:pt idx="35">
                  <c:v>5718103892.7592392</c:v>
                </c:pt>
                <c:pt idx="36">
                  <c:v>6273309769.9601545</c:v>
                </c:pt>
              </c:numCache>
            </c:numRef>
          </c:val>
          <c:smooth val="0"/>
        </c:ser>
        <c:ser>
          <c:idx val="2"/>
          <c:order val="2"/>
          <c:tx>
            <c:v>Index 5,0 %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'EMO 3,4 T 5,0'!$S$8:$S$72</c:f>
              <c:numCache>
                <c:formatCode>#,##0.00\ "€"</c:formatCode>
                <c:ptCount val="65"/>
                <c:pt idx="0">
                  <c:v>24470757.607275002</c:v>
                </c:pt>
                <c:pt idx="1">
                  <c:v>49711267.674812369</c:v>
                </c:pt>
                <c:pt idx="2">
                  <c:v>75751935.424792469</c:v>
                </c:pt>
                <c:pt idx="3">
                  <c:v>102624367.08567177</c:v>
                </c:pt>
                <c:pt idx="4">
                  <c:v>130361417.33193082</c:v>
                </c:pt>
                <c:pt idx="5">
                  <c:v>158997238.59769207</c:v>
                </c:pt>
                <c:pt idx="6">
                  <c:v>188567332.3382259</c:v>
                </c:pt>
                <c:pt idx="7">
                  <c:v>219108602.31628585</c:v>
                </c:pt>
                <c:pt idx="8">
                  <c:v>250659409.99325413</c:v>
                </c:pt>
                <c:pt idx="9">
                  <c:v>283259632.10823762</c:v>
                </c:pt>
                <c:pt idx="10">
                  <c:v>316950720.53153801</c:v>
                </c:pt>
                <c:pt idx="11">
                  <c:v>351775764.48233378</c:v>
                </c:pt>
                <c:pt idx="12">
                  <c:v>387779555.20396101</c:v>
                </c:pt>
                <c:pt idx="13">
                  <c:v>425008653.19386744</c:v>
                </c:pt>
                <c:pt idx="14">
                  <c:v>463511458.08915019</c:v>
                </c:pt>
                <c:pt idx="15">
                  <c:v>503338281.31257164</c:v>
                </c:pt>
                <c:pt idx="16">
                  <c:v>544541421.58809328</c:v>
                </c:pt>
                <c:pt idx="17">
                  <c:v>587175243.43927288</c:v>
                </c:pt>
                <c:pt idx="18">
                  <c:v>631296258.78834915</c:v>
                </c:pt>
                <c:pt idx="19">
                  <c:v>676963211.77848911</c:v>
                </c:pt>
                <c:pt idx="20">
                  <c:v>724237166.94651437</c:v>
                </c:pt>
                <c:pt idx="21">
                  <c:v>773181600.8784517</c:v>
                </c:pt>
                <c:pt idx="22">
                  <c:v>823862497.48547554</c:v>
                </c:pt>
                <c:pt idx="23">
                  <c:v>876348447.04325175</c:v>
                </c:pt>
                <c:pt idx="24">
                  <c:v>930710749.1433351</c:v>
                </c:pt>
                <c:pt idx="25">
                  <c:v>987023519.71114683</c:v>
                </c:pt>
                <c:pt idx="26">
                  <c:v>1045363802.2511621</c:v>
                </c:pt>
                <c:pt idx="27">
                  <c:v>1105811683.4862828</c:v>
                </c:pt>
                <c:pt idx="28">
                  <c:v>1168450413.5649662</c:v>
                </c:pt>
                <c:pt idx="29">
                  <c:v>1233366531.0165324</c:v>
                </c:pt>
                <c:pt idx="30">
                  <c:v>1300649992.6422105</c:v>
                </c:pt>
                <c:pt idx="31">
                  <c:v>1370394308.5368776</c:v>
                </c:pt>
                <c:pt idx="32">
                  <c:v>1442696682.4441595</c:v>
                </c:pt>
                <c:pt idx="33">
                  <c:v>1517658157.6555538</c:v>
                </c:pt>
                <c:pt idx="34">
                  <c:v>1595383768.6725731</c:v>
                </c:pt>
                <c:pt idx="35">
                  <c:v>1675982698.8595397</c:v>
                </c:pt>
                <c:pt idx="36">
                  <c:v>1759568444.3236666</c:v>
                </c:pt>
                <c:pt idx="37">
                  <c:v>1846258984.2684011</c:v>
                </c:pt>
                <c:pt idx="38">
                  <c:v>1936176958.0757279</c:v>
                </c:pt>
                <c:pt idx="39">
                  <c:v>2029449849.3832192</c:v>
                </c:pt>
                <c:pt idx="40">
                  <c:v>2126210177.4321313</c:v>
                </c:pt>
                <c:pt idx="41">
                  <c:v>2226595695.9737501</c:v>
                </c:pt>
                <c:pt idx="42">
                  <c:v>2330749600.0325384</c:v>
                </c:pt>
                <c:pt idx="43">
                  <c:v>2438820740.8364239</c:v>
                </c:pt>
                <c:pt idx="44">
                  <c:v>2550963849.2368374</c:v>
                </c:pt>
                <c:pt idx="45">
                  <c:v>2667339767.9538422</c:v>
                </c:pt>
                <c:pt idx="46">
                  <c:v>2788115692.9949436</c:v>
                </c:pt>
                <c:pt idx="47">
                  <c:v>2913465424.6099443</c:v>
                </c:pt>
                <c:pt idx="48">
                  <c:v>3043569628.1585121</c:v>
                </c:pt>
                <c:pt idx="49">
                  <c:v>3178616105.2820234</c:v>
                </c:pt>
                <c:pt idx="50">
                  <c:v>3318800075.7866879</c:v>
                </c:pt>
                <c:pt idx="51">
                  <c:v>3464324470.6610622</c:v>
                </c:pt>
                <c:pt idx="52">
                  <c:v>3615400236.6677494</c:v>
                </c:pt>
                <c:pt idx="53">
                  <c:v>3772246652.966475</c:v>
                </c:pt>
                <c:pt idx="54">
                  <c:v>3935091660.2437754</c:v>
                </c:pt>
                <c:pt idx="55">
                  <c:v>4104172202.8433051</c:v>
                </c:pt>
                <c:pt idx="56">
                  <c:v>4279734584.4102902</c:v>
                </c:pt>
                <c:pt idx="57">
                  <c:v>4462034837.5839462</c:v>
                </c:pt>
                <c:pt idx="58">
                  <c:v>4651339108.292738</c:v>
                </c:pt>
                <c:pt idx="59">
                  <c:v>4847924055.2293015</c:v>
                </c:pt>
                <c:pt idx="60">
                  <c:v>5052077265.1046333</c:v>
                </c:pt>
                <c:pt idx="61">
                  <c:v>5264097684.3048172</c:v>
                </c:pt>
                <c:pt idx="62">
                  <c:v>5484296067.5981817</c:v>
                </c:pt>
                <c:pt idx="63">
                  <c:v>5712995444.5664101</c:v>
                </c:pt>
                <c:pt idx="64">
                  <c:v>5950531604.4596586</c:v>
                </c:pt>
              </c:numCache>
            </c:numRef>
          </c:val>
          <c:smooth val="0"/>
        </c:ser>
        <c:ser>
          <c:idx val="3"/>
          <c:order val="3"/>
          <c:tx>
            <c:v>Fixed-term 3.16%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'EMO 3,4 T 5,0'!$U$8:$U$86</c:f>
              <c:numCache>
                <c:formatCode>#,##0.00\ "€"</c:formatCode>
                <c:ptCount val="79"/>
                <c:pt idx="0">
                  <c:v>24322657.085819997</c:v>
                </c:pt>
                <c:pt idx="1">
                  <c:v>49252504.98313041</c:v>
                </c:pt>
                <c:pt idx="2">
                  <c:v>74804701.603349268</c:v>
                </c:pt>
                <c:pt idx="3">
                  <c:v>100994783.25999528</c:v>
                </c:pt>
                <c:pt idx="4">
                  <c:v>127838674.1151178</c:v>
                </c:pt>
                <c:pt idx="5">
                  <c:v>155352695.86154759</c:v>
                </c:pt>
                <c:pt idx="6">
                  <c:v>183553577.64685526</c:v>
                </c:pt>
                <c:pt idx="7">
                  <c:v>212458466.24505135</c:v>
                </c:pt>
                <c:pt idx="8">
                  <c:v>242084936.48221281</c:v>
                </c:pt>
                <c:pt idx="9">
                  <c:v>272451001.92237478</c:v>
                </c:pt>
                <c:pt idx="10">
                  <c:v>303575125.82018495</c:v>
                </c:pt>
                <c:pt idx="11">
                  <c:v>335476232.34698004</c:v>
                </c:pt>
                <c:pt idx="12">
                  <c:v>368173718.09711003</c:v>
                </c:pt>
                <c:pt idx="13">
                  <c:v>401687463.88150632</c:v>
                </c:pt>
                <c:pt idx="14">
                  <c:v>436037846.81566423</c:v>
                </c:pt>
                <c:pt idx="15">
                  <c:v>471245752.70939046</c:v>
                </c:pt>
                <c:pt idx="16">
                  <c:v>507332588.76584768</c:v>
                </c:pt>
                <c:pt idx="17">
                  <c:v>544320296.59761822</c:v>
                </c:pt>
                <c:pt idx="18">
                  <c:v>582231365.56770122</c:v>
                </c:pt>
                <c:pt idx="19">
                  <c:v>621088846.46355331</c:v>
                </c:pt>
                <c:pt idx="20">
                  <c:v>660916365.51248944</c:v>
                </c:pt>
                <c:pt idx="21">
                  <c:v>701738138.74696314</c:v>
                </c:pt>
                <c:pt idx="22">
                  <c:v>743578986.72846234</c:v>
                </c:pt>
                <c:pt idx="23">
                  <c:v>786464349.63897169</c:v>
                </c:pt>
                <c:pt idx="24">
                  <c:v>830420302.74917901</c:v>
                </c:pt>
                <c:pt idx="25">
                  <c:v>875473572.27282953</c:v>
                </c:pt>
                <c:pt idx="26">
                  <c:v>921651551.6168685</c:v>
                </c:pt>
                <c:pt idx="27">
                  <c:v>968982318.03725207</c:v>
                </c:pt>
                <c:pt idx="28">
                  <c:v>1017494649.710554</c:v>
                </c:pt>
                <c:pt idx="29">
                  <c:v>1067218043.2317483</c:v>
                </c:pt>
                <c:pt idx="30">
                  <c:v>1118182731.5488057</c:v>
                </c:pt>
                <c:pt idx="31">
                  <c:v>1170419702.34501</c:v>
                </c:pt>
                <c:pt idx="32">
                  <c:v>1223960716.8801708</c:v>
                </c:pt>
                <c:pt idx="33">
                  <c:v>1278838329.3021874</c:v>
                </c:pt>
                <c:pt idx="34">
                  <c:v>1335085906.4407072</c:v>
                </c:pt>
                <c:pt idx="35">
                  <c:v>1392737648.094913</c:v>
                </c:pt>
                <c:pt idx="36">
                  <c:v>1451828607.8277743</c:v>
                </c:pt>
                <c:pt idx="37">
                  <c:v>1512394714.2794068</c:v>
                </c:pt>
                <c:pt idx="38">
                  <c:v>1574472793.0124979</c:v>
                </c:pt>
                <c:pt idx="39">
                  <c:v>1638100588.9030819</c:v>
                </c:pt>
                <c:pt idx="40">
                  <c:v>1703316789.0902784</c:v>
                </c:pt>
                <c:pt idx="41">
                  <c:v>1770161046.4989481</c:v>
                </c:pt>
                <c:pt idx="42">
                  <c:v>1838674003.9495678</c:v>
                </c:pt>
                <c:pt idx="43">
                  <c:v>1908897318.8699849</c:v>
                </c:pt>
                <c:pt idx="44">
                  <c:v>1980873688.6240752</c:v>
                </c:pt>
                <c:pt idx="45">
                  <c:v>2054646876.4727066</c:v>
                </c:pt>
                <c:pt idx="46">
                  <c:v>2130261738.1827912</c:v>
                </c:pt>
                <c:pt idx="47">
                  <c:v>2207764249.3006063</c:v>
                </c:pt>
                <c:pt idx="48">
                  <c:v>2287201533.1059666</c:v>
                </c:pt>
                <c:pt idx="49">
                  <c:v>2368621889.2642441</c:v>
                </c:pt>
                <c:pt idx="50">
                  <c:v>2452074823.1936564</c:v>
                </c:pt>
                <c:pt idx="51">
                  <c:v>2537611076.1656828</c:v>
                </c:pt>
                <c:pt idx="52">
                  <c:v>2625282656.1569028</c:v>
                </c:pt>
                <c:pt idx="53">
                  <c:v>2715142869.4710236</c:v>
                </c:pt>
                <c:pt idx="54">
                  <c:v>2807246353.1503181</c:v>
                </c:pt>
                <c:pt idx="55">
                  <c:v>2901649108.1961827</c:v>
                </c:pt>
                <c:pt idx="56">
                  <c:v>2998408533.6190124</c:v>
                </c:pt>
                <c:pt idx="57">
                  <c:v>3097583461.3380976</c:v>
                </c:pt>
                <c:pt idx="58">
                  <c:v>3199234191.9527621</c:v>
                </c:pt>
                <c:pt idx="59">
                  <c:v>3303422531.4064908</c:v>
                </c:pt>
                <c:pt idx="60">
                  <c:v>3410211828.5663424</c:v>
                </c:pt>
                <c:pt idx="61">
                  <c:v>3519667013.7404923</c:v>
                </c:pt>
                <c:pt idx="62">
                  <c:v>3631854638.15733</c:v>
                </c:pt>
                <c:pt idx="63">
                  <c:v>3746842914.4301095</c:v>
                </c:pt>
                <c:pt idx="64">
                  <c:v>3864701758.0317631</c:v>
                </c:pt>
                <c:pt idx="65">
                  <c:v>3985502829.805088</c:v>
                </c:pt>
                <c:pt idx="66">
                  <c:v>4109319579.534162</c:v>
                </c:pt>
                <c:pt idx="67">
                  <c:v>4236227290.6034727</c:v>
                </c:pt>
                <c:pt idx="68">
                  <c:v>4366303125.7719173</c:v>
                </c:pt>
                <c:pt idx="69">
                  <c:v>4499626174.0895071</c:v>
                </c:pt>
                <c:pt idx="70">
                  <c:v>4636277498.9852972</c:v>
                </c:pt>
                <c:pt idx="71">
                  <c:v>4776340187.5557861</c:v>
                </c:pt>
                <c:pt idx="72">
                  <c:v>4919899401.0837488</c:v>
                </c:pt>
                <c:pt idx="73">
                  <c:v>5067042426.818223</c:v>
                </c:pt>
                <c:pt idx="74">
                  <c:v>5217858731.0471334</c:v>
                </c:pt>
                <c:pt idx="75">
                  <c:v>5372440013.4948139</c:v>
                </c:pt>
                <c:pt idx="76">
                  <c:v>5530880263.0775185</c:v>
                </c:pt>
                <c:pt idx="77">
                  <c:v>5693275815.0508051</c:v>
                </c:pt>
                <c:pt idx="78">
                  <c:v>5859725409.5835533</c:v>
                </c:pt>
              </c:numCache>
            </c:numRef>
          </c:val>
          <c:smooth val="0"/>
        </c:ser>
        <c:ser>
          <c:idx val="4"/>
          <c:order val="4"/>
          <c:tx>
            <c:v>Fixed-term 5.0%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'EMO 3,4 T 5,0'!$Y$8:$Y$67</c:f>
              <c:numCache>
                <c:formatCode>#,##0.00\ "€"</c:formatCode>
                <c:ptCount val="60"/>
                <c:pt idx="0">
                  <c:v>24667600.072500002</c:v>
                </c:pt>
                <c:pt idx="1">
                  <c:v>50309570.347863756</c:v>
                </c:pt>
                <c:pt idx="2">
                  <c:v>76964398.449104384</c:v>
                </c:pt>
                <c:pt idx="3">
                  <c:v>104672092.26034401</c:v>
                </c:pt>
                <c:pt idx="4">
                  <c:v>133474239.97712761</c:v>
                </c:pt>
                <c:pt idx="5">
                  <c:v>163414072.52872413</c:v>
                </c:pt>
                <c:pt idx="6">
                  <c:v>194536528.46610874</c:v>
                </c:pt>
                <c:pt idx="7">
                  <c:v>226888321.41302004</c:v>
                </c:pt>
                <c:pt idx="8">
                  <c:v>260518010.18133432</c:v>
                </c:pt>
                <c:pt idx="9">
                  <c:v>295476071.65599704</c:v>
                </c:pt>
                <c:pt idx="10">
                  <c:v>331814976.55890894</c:v>
                </c:pt>
                <c:pt idx="11">
                  <c:v>369589268.20548588</c:v>
                </c:pt>
                <c:pt idx="12">
                  <c:v>408855644.37210256</c:v>
                </c:pt>
                <c:pt idx="13">
                  <c:v>449673042.3973006</c:v>
                </c:pt>
                <c:pt idx="14">
                  <c:v>492102727.644494</c:v>
                </c:pt>
                <c:pt idx="15">
                  <c:v>536208385.45895153</c:v>
                </c:pt>
                <c:pt idx="16">
                  <c:v>582056216.75708008</c:v>
                </c:pt>
                <c:pt idx="17">
                  <c:v>629715037.39148474</c:v>
                </c:pt>
                <c:pt idx="18">
                  <c:v>679256381.44094837</c:v>
                </c:pt>
                <c:pt idx="19">
                  <c:v>730754608.5803659</c:v>
                </c:pt>
                <c:pt idx="20">
                  <c:v>784287015.69179034</c:v>
                </c:pt>
                <c:pt idx="21">
                  <c:v>839933952.88411605</c:v>
                </c:pt>
                <c:pt idx="22">
                  <c:v>897778944.09553862</c:v>
                </c:pt>
                <c:pt idx="23">
                  <c:v>957908812.4598124</c:v>
                </c:pt>
                <c:pt idx="24">
                  <c:v>1020413810.624475</c:v>
                </c:pt>
                <c:pt idx="25">
                  <c:v>1085387756.2166419</c:v>
                </c:pt>
                <c:pt idx="26">
                  <c:v>1152928172.6596992</c:v>
                </c:pt>
                <c:pt idx="27">
                  <c:v>1223136435.5522573</c:v>
                </c:pt>
                <c:pt idx="28">
                  <c:v>1296117924.8290715</c:v>
                </c:pt>
                <c:pt idx="29">
                  <c:v>1371982182.9323199</c:v>
                </c:pt>
                <c:pt idx="30">
                  <c:v>1450843079.2306466</c:v>
                </c:pt>
                <c:pt idx="31">
                  <c:v>1532818980.9327571</c:v>
                </c:pt>
                <c:pt idx="32">
                  <c:v>1618032930.7521009</c:v>
                </c:pt>
                <c:pt idx="33">
                  <c:v>1706612831.589309</c:v>
                </c:pt>
                <c:pt idx="34">
                  <c:v>1798691638.5095866</c:v>
                </c:pt>
                <c:pt idx="35">
                  <c:v>1894407558.3032153</c:v>
                </c:pt>
                <c:pt idx="36">
                  <c:v>1993904256.9286923</c:v>
                </c:pt>
                <c:pt idx="37">
                  <c:v>2097331075.1498756</c:v>
                </c:pt>
                <c:pt idx="38">
                  <c:v>2204843252.6907959</c:v>
                </c:pt>
                <c:pt idx="39">
                  <c:v>2316602161.2445822</c:v>
                </c:pt>
                <c:pt idx="40">
                  <c:v>2432775546.6862431</c:v>
                </c:pt>
                <c:pt idx="41">
                  <c:v>2553537780.8528495</c:v>
                </c:pt>
                <c:pt idx="42">
                  <c:v>2679070123.2690372</c:v>
                </c:pt>
                <c:pt idx="43">
                  <c:v>2809560993.2106643</c:v>
                </c:pt>
                <c:pt idx="44">
                  <c:v>2945206252.5149856</c:v>
                </c:pt>
                <c:pt idx="45">
                  <c:v>3086209499.5618272</c:v>
                </c:pt>
                <c:pt idx="46">
                  <c:v>3232782374.8670192</c:v>
                </c:pt>
                <c:pt idx="47">
                  <c:v>3385144878.7467666</c:v>
                </c:pt>
                <c:pt idx="48">
                  <c:v>3543525701.5297637</c:v>
                </c:pt>
                <c:pt idx="49">
                  <c:v>3708162566.8126893</c:v>
                </c:pt>
                <c:pt idx="50">
                  <c:v>3879302588.2742906</c:v>
                </c:pt>
                <c:pt idx="51">
                  <c:v>4057202640.5836248</c:v>
                </c:pt>
                <c:pt idx="52">
                  <c:v>4242129744.959178</c:v>
                </c:pt>
                <c:pt idx="53">
                  <c:v>4434361469.9575653</c:v>
                </c:pt>
                <c:pt idx="54">
                  <c:v>4634186348.0933886</c:v>
                </c:pt>
                <c:pt idx="55">
                  <c:v>4841904308.9155779</c:v>
                </c:pt>
                <c:pt idx="56">
                  <c:v>5057827129.1902428</c:v>
                </c:pt>
                <c:pt idx="57">
                  <c:v>5282278900.865757</c:v>
                </c:pt>
                <c:pt idx="58">
                  <c:v>5515596517.5224543</c:v>
                </c:pt>
                <c:pt idx="59">
                  <c:v>5758130180.0370913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67305344"/>
        <c:axId val="-1667300992"/>
      </c:lineChart>
      <c:catAx>
        <c:axId val="-1667305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Years of accumulation of annual contributions</a:t>
                </a:r>
                <a:endParaRPr lang="cs-CZ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7300992"/>
        <c:crosses val="autoZero"/>
        <c:auto val="1"/>
        <c:lblAlgn val="ctr"/>
        <c:lblOffset val="100"/>
        <c:noMultiLvlLbl val="0"/>
      </c:catAx>
      <c:valAx>
        <c:axId val="-166730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value [</a:t>
                </a:r>
                <a:r>
                  <a:rPr lang="cs-CZ" baseline="0"/>
                  <a:t>EUR</a:t>
                </a:r>
                <a:r>
                  <a:rPr lang="en-US" baseline="0"/>
                  <a:t>]</a:t>
                </a:r>
                <a:endParaRPr lang="cs-CZ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730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16B5-98AE-4800-88D3-289F70F20E3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E135B-019F-4BF6-8A15-495079988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644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13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7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61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5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6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0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E135B-019F-4BF6-8A15-495079988B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2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80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34D-02B4-49D8-8611-571C6FD2D177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D4A0-A529-429B-922B-DC4817A5E8B7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E411-0E1C-4795-8FA9-D73C1A69C744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b="0" i="0" u="none">
                <a:solidFill>
                  <a:srgbClr val="000000"/>
                </a:solidFill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712D-527F-494F-A712-3D3BB61CB827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43E-3293-4A0C-B7B1-D2606D8E43DE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213FB-FB97-43F8-BB1E-6DBBE8853243}" type="datetime1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753C-C5D5-4DDF-8BF8-B106005B7E6F}" type="datetime1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E74-6F6B-4AD3-B61C-DD3276424B8B}" type="datetime1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A559-D83D-48D3-BADE-8307A9BE7201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4654-0055-4418-A477-0941F793D99D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65F5CC4-163C-4172-B769-14666AC7BE7E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f.sk/dokumenty/dokumenty-jadroveho-fon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ata.worldbank.org/indicator/FP.CPI.TOTL.ZG?locations=E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f.sk/dokumenty/dokumenty-jadroveho-fon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chart" Target="../charts/chart2.xml"/><Relationship Id="rId21" Type="http://schemas.openxmlformats.org/officeDocument/2006/relationships/tags" Target="../tags/tag27.xml"/><Relationship Id="rId34" Type="http://schemas.openxmlformats.org/officeDocument/2006/relationships/image" Target="../media/image9.png"/><Relationship Id="rId42" Type="http://schemas.openxmlformats.org/officeDocument/2006/relationships/image" Target="../media/image13.png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notesSlide" Target="../notesSlides/notesSlide5.xml"/><Relationship Id="rId41" Type="http://schemas.openxmlformats.org/officeDocument/2006/relationships/chart" Target="../charts/chart4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image" Target="../media/image7.gif"/><Relationship Id="rId37" Type="http://schemas.openxmlformats.org/officeDocument/2006/relationships/image" Target="../media/image12.gif"/><Relationship Id="rId40" Type="http://schemas.openxmlformats.org/officeDocument/2006/relationships/chart" Target="../charts/chart3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11.tmp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image" Target="../media/image6.jpe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image" Target="../media/image5.gif"/><Relationship Id="rId35" Type="http://schemas.openxmlformats.org/officeDocument/2006/relationships/image" Target="../media/image10.png"/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image" Target="../media/image8.png"/><Relationship Id="rId38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ialdata.org/us/stocks/s-p-500/1960?amount=100&amp;%20endYear=202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f.sk/wp-content/uploads/2020/05/The_National_Programme_for_handling_of_SNF_and_RAW_in_S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7A8945F-7C57-4179-B31F-8DEFE190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2270" y="1245219"/>
            <a:ext cx="6183166" cy="2030180"/>
          </a:xfrm>
        </p:spPr>
        <p:txBody>
          <a:bodyPr/>
          <a:lstStyle/>
          <a:p>
            <a:r>
              <a:rPr lang="en-US" dirty="0"/>
              <a:t>Risks in Countries’ strong safekeeping of future decommissioning funds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937E1A3-D055-41D2-8490-65704E57D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290" y="5164328"/>
            <a:ext cx="6183166" cy="1342521"/>
          </a:xfrm>
        </p:spPr>
        <p:txBody>
          <a:bodyPr/>
          <a:lstStyle/>
          <a:p>
            <a:r>
              <a:rPr lang="en-US" dirty="0" smtClean="0"/>
              <a:t>Martin Mac</a:t>
            </a:r>
            <a:r>
              <a:rPr lang="sk-SK" dirty="0" smtClean="0"/>
              <a:t>ášek</a:t>
            </a:r>
          </a:p>
          <a:p>
            <a:r>
              <a:rPr lang="sk-SK" dirty="0" smtClean="0"/>
              <a:t>Slovak Nuclear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rgbClr val="00B050"/>
                </a:solidFill>
              </a:rPr>
              <a:t>Ideal investing option?</a:t>
            </a:r>
            <a:br>
              <a:rPr lang="sk-SK" sz="3200" b="1" i="1" dirty="0">
                <a:solidFill>
                  <a:srgbClr val="00B050"/>
                </a:solidFill>
              </a:rPr>
            </a:br>
            <a:r>
              <a:rPr lang="sk-SK" sz="3200" b="1" i="1" dirty="0">
                <a:solidFill>
                  <a:srgbClr val="00B050"/>
                </a:solidFill>
              </a:rPr>
              <a:t>(Discussion)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85535" y="1950602"/>
            <a:ext cx="522459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combination of financial investment models?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5535" y="2636189"/>
            <a:ext cx="735819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(Early) construction of due nuclear back-end facilities (e.g. treatment centers or repositories)?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5535" y="3618139"/>
            <a:ext cx="735819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education of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physics in school to increase stakeholder engagement?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35" y="1819753"/>
            <a:ext cx="2514546" cy="258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7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sk-SK" sz="3200" b="1" i="1" dirty="0" smtClean="0">
                <a:solidFill>
                  <a:srgbClr val="00B050"/>
                </a:solidFill>
              </a:rPr>
              <a:t>Purpose of national oversight in safekeeping of nuclear back-end cycle funds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558825-BD75-18E7-5646-5EA2781E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209" y="1825625"/>
            <a:ext cx="11352509" cy="2438207"/>
          </a:xfrm>
          <a:noFill/>
        </p:spPr>
        <p:txBody>
          <a:bodyPr>
            <a:normAutofit/>
          </a:bodyPr>
          <a:lstStyle/>
          <a:p>
            <a:r>
              <a:rPr lang="sk-SK" sz="1800" dirty="0" smtClean="0"/>
              <a:t>Countries are ultimately responsible as per Joint Convention</a:t>
            </a:r>
            <a:r>
              <a:rPr lang="en-US" sz="1800" dirty="0" smtClean="0"/>
              <a:t>.</a:t>
            </a:r>
            <a:endParaRPr lang="sk-SK" sz="1800" dirty="0" smtClean="0"/>
          </a:p>
          <a:p>
            <a:r>
              <a:rPr lang="sk-SK" sz="1800" dirty="0" smtClean="0"/>
              <a:t>Fail in financing adequacy would </a:t>
            </a:r>
            <a:r>
              <a:rPr lang="en-US" sz="1800" dirty="0" smtClean="0"/>
              <a:t>channel</a:t>
            </a:r>
            <a:r>
              <a:rPr lang="sk-SK" sz="1800" dirty="0" smtClean="0"/>
              <a:t> </a:t>
            </a:r>
            <a:r>
              <a:rPr lang="en-US" sz="1800" dirty="0" smtClean="0"/>
              <a:t>the costs to the government.</a:t>
            </a:r>
          </a:p>
          <a:p>
            <a:r>
              <a:rPr lang="en-GB" sz="1800" dirty="0" smtClean="0"/>
              <a:t>Focus on prudent safekeeping measures – partially because of due administration and shield against public criticism: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1800" dirty="0" smtClean="0"/>
              <a:t>Physical protection of the funds – to prevent loss or theft,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1800" dirty="0" smtClean="0"/>
              <a:t>Prevention of misuse, risky operations or lending off the money </a:t>
            </a:r>
          </a:p>
          <a:p>
            <a:pPr marL="457200" lvl="1" indent="0">
              <a:buNone/>
            </a:pPr>
            <a:r>
              <a:rPr lang="en-US" sz="1800" dirty="0" smtClean="0"/>
              <a:t>	 (prohibited vs. specific lending allowed), and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1800" dirty="0" smtClean="0"/>
              <a:t>Ensuring </a:t>
            </a:r>
            <a:r>
              <a:rPr lang="en-US" sz="1800" b="1" dirty="0" smtClean="0"/>
              <a:t>low/risk-free </a:t>
            </a:r>
            <a:r>
              <a:rPr lang="en-US" sz="1800" dirty="0" smtClean="0"/>
              <a:t>appreciation of the funds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49" y="3124735"/>
            <a:ext cx="4223417" cy="28188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1650" y="4592147"/>
            <a:ext cx="62997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Focus on physical and managerial protection may lead to loss of focus on </a:t>
            </a:r>
            <a:r>
              <a:rPr lang="en-GB" dirty="0" smtClean="0"/>
              <a:t>protection of monetary value of the stored funds.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64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History of inflation in European Union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CF569F4-39BF-EB9D-63B2-BB203675DEC3}"/>
              </a:ext>
            </a:extLst>
          </p:cNvPr>
          <p:cNvSpPr txBox="1"/>
          <p:nvPr/>
        </p:nvSpPr>
        <p:spPr>
          <a:xfrm>
            <a:off x="535833" y="3317960"/>
            <a:ext cx="420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 average </a:t>
            </a:r>
            <a:r>
              <a:rPr lang="en-US" dirty="0"/>
              <a:t>inflation </a:t>
            </a:r>
            <a:r>
              <a:rPr lang="en-US" dirty="0" smtClean="0"/>
              <a:t>1960-2021: </a:t>
            </a:r>
            <a:r>
              <a:rPr lang="en-US" dirty="0"/>
              <a:t>4.41%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718" y="5795984"/>
            <a:ext cx="6439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hlinkClick r:id="rId3"/>
              </a:rPr>
              <a:t>Source: World Bank</a:t>
            </a:r>
          </a:p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data.worldbank.org/indicator/FP.CPI.TOTL.ZG?locations=EU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8440" y="1223169"/>
            <a:ext cx="6409789" cy="49069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49299" y="1151841"/>
            <a:ext cx="7108070" cy="439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63275" y="1704975"/>
            <a:ext cx="5143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35645"/>
          </a:xfrm>
          <a:prstGeom prst="rect">
            <a:avLst/>
          </a:prstGeom>
          <a:solidFill>
            <a:schemeClr val="tx2">
              <a:lumMod val="75000"/>
              <a:alpha val="9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solidFill>
                  <a:srgbClr val="00B050"/>
                </a:solidFill>
              </a:rPr>
              <a:t>Impact of investing in risk-free fixed-term bank deposits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75390"/>
              </p:ext>
            </p:extLst>
          </p:nvPr>
        </p:nvGraphicFramePr>
        <p:xfrm>
          <a:off x="5184184" y="1623955"/>
          <a:ext cx="6703017" cy="3996690"/>
        </p:xfrm>
        <a:graphic>
          <a:graphicData uri="http://schemas.openxmlformats.org/drawingml/2006/table">
            <a:tbl>
              <a:tblPr firstRow="1" firstCol="1" bandRow="1"/>
              <a:tblGrid>
                <a:gridCol w="2048144"/>
                <a:gridCol w="2536905"/>
                <a:gridCol w="2117968"/>
              </a:tblGrid>
              <a:tr h="352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 interests (after taxes)</a:t>
                      </a:r>
                      <a:b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[%]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Inflation</a:t>
                      </a:r>
                      <a:b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[%]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177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8454" y="1186700"/>
            <a:ext cx="10934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Annual rate of returns of the Slovak National Nuclear Fund in 2008-2021 and inflation in the Slovak </a:t>
            </a:r>
            <a:r>
              <a:rPr lang="en-GB" altLang="en-US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Republic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718" y="5696743"/>
            <a:ext cx="6439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3"/>
              </a:rPr>
              <a:t>Source: Slovak National Nuclear Fund</a:t>
            </a:r>
          </a:p>
          <a:p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://www.njf.sk/dokumenty/dokumenty-jadroveho-fondu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8454" y="1860013"/>
            <a:ext cx="4471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industry needs: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risk, long term and mid-high gains compounded </a:t>
            </a:r>
            <a:r>
              <a:rPr lang="en-US" dirty="0"/>
              <a:t>investments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The </a:t>
            </a:r>
            <a:r>
              <a:rPr lang="en-US" b="1" dirty="0" smtClean="0"/>
              <a:t>low risk policy offers:</a:t>
            </a: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Low risk, long </a:t>
            </a:r>
            <a:r>
              <a:rPr lang="en-US" dirty="0" smtClean="0"/>
              <a:t>term, </a:t>
            </a:r>
            <a:r>
              <a:rPr lang="en-US" dirty="0"/>
              <a:t>low-to-none </a:t>
            </a:r>
            <a:r>
              <a:rPr lang="en-US" dirty="0" smtClean="0"/>
              <a:t>gains </a:t>
            </a:r>
            <a:r>
              <a:rPr lang="en-US" dirty="0"/>
              <a:t>compounded investments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Lack of monetary value protection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8454" y="4682559"/>
            <a:ext cx="460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 out of 14 years inflation beat net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Net interest surplus: 0.36-3.10%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395936"/>
              </p:ext>
            </p:extLst>
          </p:nvPr>
        </p:nvGraphicFramePr>
        <p:xfrm>
          <a:off x="5184183" y="5620645"/>
          <a:ext cx="6703017" cy="250190"/>
        </p:xfrm>
        <a:graphic>
          <a:graphicData uri="http://schemas.openxmlformats.org/drawingml/2006/table">
            <a:tbl>
              <a:tblPr firstRow="1" firstCol="1" bandRow="1"/>
              <a:tblGrid>
                <a:gridCol w="2048144"/>
                <a:gridCol w="2536905"/>
                <a:gridCol w="2117968"/>
              </a:tblGrid>
              <a:tr h="225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35645"/>
          </a:xfrm>
          <a:prstGeom prst="rect">
            <a:avLst/>
          </a:prstGeom>
          <a:solidFill>
            <a:schemeClr val="tx2">
              <a:lumMod val="75000"/>
              <a:alpha val="9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i="1" dirty="0">
                <a:solidFill>
                  <a:srgbClr val="00B050"/>
                </a:solidFill>
              </a:rPr>
              <a:t>Types of investment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Table 23">
            <a:extLst>
              <a:ext uri="{FF2B5EF4-FFF2-40B4-BE49-F238E27FC236}">
                <a16:creationId xmlns:a16="http://schemas.microsoft.com/office/drawing/2014/main" xmlns="" id="{B4FB1D59-CB83-5E65-5597-CCE0C77CA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91899"/>
              </p:ext>
            </p:extLst>
          </p:nvPr>
        </p:nvGraphicFramePr>
        <p:xfrm>
          <a:off x="311150" y="1243563"/>
          <a:ext cx="11502897" cy="2192873"/>
        </p:xfrm>
        <a:graphic>
          <a:graphicData uri="http://schemas.openxmlformats.org/drawingml/2006/table">
            <a:tbl>
              <a:tblPr firstRow="1" bandRow="1"/>
              <a:tblGrid>
                <a:gridCol w="1202121">
                  <a:extLst>
                    <a:ext uri="{9D8B030D-6E8A-4147-A177-3AD203B41FA5}">
                      <a16:colId xmlns:a16="http://schemas.microsoft.com/office/drawing/2014/main" xmlns="" val="1426300538"/>
                    </a:ext>
                  </a:extLst>
                </a:gridCol>
                <a:gridCol w="2575194">
                  <a:extLst>
                    <a:ext uri="{9D8B030D-6E8A-4147-A177-3AD203B41FA5}">
                      <a16:colId xmlns:a16="http://schemas.microsoft.com/office/drawing/2014/main" xmlns="" val="3675569274"/>
                    </a:ext>
                  </a:extLst>
                </a:gridCol>
                <a:gridCol w="2575194">
                  <a:extLst>
                    <a:ext uri="{9D8B030D-6E8A-4147-A177-3AD203B41FA5}">
                      <a16:colId xmlns:a16="http://schemas.microsoft.com/office/drawing/2014/main" xmlns="" val="507254178"/>
                    </a:ext>
                  </a:extLst>
                </a:gridCol>
                <a:gridCol w="2575194">
                  <a:extLst>
                    <a:ext uri="{9D8B030D-6E8A-4147-A177-3AD203B41FA5}">
                      <a16:colId xmlns:a16="http://schemas.microsoft.com/office/drawing/2014/main" xmlns="" val="1740868572"/>
                    </a:ext>
                  </a:extLst>
                </a:gridCol>
                <a:gridCol w="2575194">
                  <a:extLst>
                    <a:ext uri="{9D8B030D-6E8A-4147-A177-3AD203B41FA5}">
                      <a16:colId xmlns:a16="http://schemas.microsoft.com/office/drawing/2014/main" xmlns="" val="3779929433"/>
                    </a:ext>
                  </a:extLst>
                </a:gridCol>
              </a:tblGrid>
              <a:tr h="4202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sz="1000" dirty="0">
                        <a:solidFill>
                          <a:srgbClr val="00205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sz="1000" dirty="0">
                        <a:solidFill>
                          <a:srgbClr val="00205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sz="1000" dirty="0">
                        <a:solidFill>
                          <a:srgbClr val="00205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sz="1000" dirty="0">
                        <a:solidFill>
                          <a:srgbClr val="00205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sz="1000" dirty="0">
                        <a:solidFill>
                          <a:srgbClr val="00205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691139"/>
                  </a:ext>
                </a:extLst>
              </a:tr>
              <a:tr h="439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Target Returns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B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9 – 10% (Nominal)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6 - 7 % (Real)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9 – 11% (Nominal)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6 - 8 % (Real)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8 – 10% (Nominal)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5 - 7 % (Real)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– 9% (Nominal)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5- 6 % (Real)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3670822"/>
                  </a:ext>
                </a:extLst>
              </a:tr>
              <a:tr h="1333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Asset Allocation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B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4B64">
                          <a:lumMod val="90000"/>
                          <a:lumOff val="1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4996991"/>
                  </a:ext>
                </a:extLst>
              </a:tr>
            </a:tbl>
          </a:graphicData>
        </a:graphic>
      </p:graphicFrame>
      <p:pic>
        <p:nvPicPr>
          <p:cNvPr id="9" name="Picture 8" descr="d:\Documents and settings\Marc_Robisch\Desktop\Flaggen_gross\uk-lgflag.gif">
            <a:extLst>
              <a:ext uri="{FF2B5EF4-FFF2-40B4-BE49-F238E27FC236}">
                <a16:creationId xmlns:a16="http://schemas.microsoft.com/office/drawing/2014/main" xmlns="" id="{F4E75167-EA60-6488-D97C-8E7231C01EBF}"/>
              </a:ext>
            </a:extLst>
          </p:cNvPr>
          <p:cNvPicPr>
            <a:picLocks noChangeArrowheads="1"/>
          </p:cNvPicPr>
          <p:nvPr/>
        </p:nvPicPr>
        <p:blipFill>
          <a:blip r:embed="rId30" cstate="print"/>
          <a:srcRect l="514" t="787" r="470" b="852"/>
          <a:stretch>
            <a:fillRect/>
          </a:stretch>
        </p:blipFill>
        <p:spPr bwMode="auto">
          <a:xfrm>
            <a:off x="3479106" y="1297538"/>
            <a:ext cx="515435" cy="304800"/>
          </a:xfrm>
          <a:prstGeom prst="rect">
            <a:avLst/>
          </a:prstGeom>
          <a:noFill/>
        </p:spPr>
      </p:pic>
      <p:pic>
        <p:nvPicPr>
          <p:cNvPr id="10" name="Picture 2" descr="Image result for falg france">
            <a:extLst>
              <a:ext uri="{FF2B5EF4-FFF2-40B4-BE49-F238E27FC236}">
                <a16:creationId xmlns:a16="http://schemas.microsoft.com/office/drawing/2014/main" xmlns="" id="{0A421276-CF4A-BC3A-1964-70BDDDEA910E}"/>
              </a:ext>
            </a:extLst>
          </p:cNvPr>
          <p:cNvPicPr>
            <a:picLocks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384" y="1297538"/>
            <a:ext cx="51543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Documents and settings\Marc_Robisch\Desktop\Flaggen_gross\gm-lgflag.gif">
            <a:extLst>
              <a:ext uri="{FF2B5EF4-FFF2-40B4-BE49-F238E27FC236}">
                <a16:creationId xmlns:a16="http://schemas.microsoft.com/office/drawing/2014/main" xmlns="" id="{F5A2CC86-FF7F-E025-9DCF-A67D7D7ED0F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2" cstate="print"/>
          <a:srcRect l="606" t="662" r="673" b="442"/>
          <a:stretch>
            <a:fillRect/>
          </a:stretch>
        </p:blipFill>
        <p:spPr bwMode="auto">
          <a:xfrm>
            <a:off x="8580225" y="1275313"/>
            <a:ext cx="516147" cy="304800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7F9B5D-685E-9A6F-3D89-7D6EEC35921C}"/>
              </a:ext>
            </a:extLst>
          </p:cNvPr>
          <p:cNvPicPr>
            <a:picLocks noChangeAspect="1"/>
          </p:cNvPicPr>
          <p:nvPr/>
        </p:nvPicPr>
        <p:blipFill>
          <a:blip r:embed="rId3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51427" y="1268963"/>
            <a:ext cx="1091000" cy="328613"/>
          </a:xfrm>
          <a:prstGeom prst="rect">
            <a:avLst/>
          </a:prstGeom>
        </p:spPr>
      </p:pic>
      <p:pic>
        <p:nvPicPr>
          <p:cNvPr id="13" name="Picture 2" descr="EDF Invest - Investment branch of EDF Group">
            <a:extLst>
              <a:ext uri="{FF2B5EF4-FFF2-40B4-BE49-F238E27FC236}">
                <a16:creationId xmlns:a16="http://schemas.microsoft.com/office/drawing/2014/main" xmlns="" id="{F41B0813-1BC7-3899-6629-43A7BE4A1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002" y="1259438"/>
            <a:ext cx="1409427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Nuclear Liabilities Fund - Crunchbase Company Profile &amp; Funding">
            <a:extLst>
              <a:ext uri="{FF2B5EF4-FFF2-40B4-BE49-F238E27FC236}">
                <a16:creationId xmlns:a16="http://schemas.microsoft.com/office/drawing/2014/main" xmlns="" id="{08D0BEF8-02B2-7C36-B15C-7EC1469F74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4" t="31790" r="11452" b="31148"/>
          <a:stretch/>
        </p:blipFill>
        <p:spPr bwMode="auto">
          <a:xfrm>
            <a:off x="1640869" y="1264201"/>
            <a:ext cx="1307294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xmlns="" id="{E449276D-8448-85F1-97CC-64BA76900A1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628436" y="1149901"/>
            <a:ext cx="1285447" cy="471488"/>
          </a:xfrm>
          <a:prstGeom prst="rect">
            <a:avLst/>
          </a:prstGeom>
        </p:spPr>
      </p:pic>
      <p:grpSp>
        <p:nvGrpSpPr>
          <p:cNvPr id="16" name="Group 8">
            <a:extLst>
              <a:ext uri="{FF2B5EF4-FFF2-40B4-BE49-F238E27FC236}">
                <a16:creationId xmlns:a16="http://schemas.microsoft.com/office/drawing/2014/main" xmlns="" id="{E84C3FED-6863-A653-6E08-072926CEBD8D}"/>
              </a:ext>
            </a:extLst>
          </p:cNvPr>
          <p:cNvGrpSpPr/>
          <p:nvPr/>
        </p:nvGrpSpPr>
        <p:grpSpPr>
          <a:xfrm>
            <a:off x="11222037" y="1286426"/>
            <a:ext cx="479496" cy="307975"/>
            <a:chOff x="171449" y="1164167"/>
            <a:chExt cx="1440000" cy="718712"/>
          </a:xfrm>
        </p:grpSpPr>
        <p:pic>
          <p:nvPicPr>
            <p:cNvPr id="17" name="Picture 6" descr="d:\Documents and settings\Marc_Robisch\Desktop\Flaggen_gross\sz-lgflag.gif">
              <a:extLst>
                <a:ext uri="{FF2B5EF4-FFF2-40B4-BE49-F238E27FC236}">
                  <a16:creationId xmlns:a16="http://schemas.microsoft.com/office/drawing/2014/main" xmlns="" id="{CC87F64F-0706-32A3-6DFB-136B43D61D3A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26"/>
              </p:custDataLst>
            </p:nvPr>
          </p:nvPicPr>
          <p:blipFill>
            <a:blip r:embed="rId37" cstate="print"/>
            <a:srcRect l="85382" t="1380" r="1611" b="386"/>
            <a:stretch>
              <a:fillRect/>
            </a:stretch>
          </p:blipFill>
          <p:spPr bwMode="auto">
            <a:xfrm>
              <a:off x="171449" y="1164167"/>
              <a:ext cx="1440000" cy="718712"/>
            </a:xfrm>
            <a:prstGeom prst="rect">
              <a:avLst/>
            </a:prstGeom>
            <a:noFill/>
          </p:spPr>
        </p:pic>
        <p:pic>
          <p:nvPicPr>
            <p:cNvPr id="18" name="Picture 3" descr="d:\Documents and settings\Marc_Robisch\Desktop\Flaggen_gross\sz-lgflag.gif">
              <a:extLst>
                <a:ext uri="{FF2B5EF4-FFF2-40B4-BE49-F238E27FC236}">
                  <a16:creationId xmlns:a16="http://schemas.microsoft.com/office/drawing/2014/main" xmlns="" id="{397AC66F-7534-968D-0090-5E45E5578958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27"/>
              </p:custDataLst>
            </p:nvPr>
          </p:nvPicPr>
          <p:blipFill>
            <a:blip r:embed="rId37" cstate="print"/>
            <a:srcRect l="3523" t="1380" r="3630" b="386"/>
            <a:stretch>
              <a:fillRect/>
            </a:stretch>
          </p:blipFill>
          <p:spPr bwMode="auto">
            <a:xfrm>
              <a:off x="522514" y="1164167"/>
              <a:ext cx="735875" cy="718712"/>
            </a:xfrm>
            <a:prstGeom prst="rect">
              <a:avLst/>
            </a:prstGeom>
            <a:noFill/>
          </p:spPr>
        </p:pic>
      </p:grp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xmlns="" id="{663EBFC4-89B1-8816-7EAB-D5056FCC6F39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7500237"/>
              </p:ext>
            </p:extLst>
          </p:nvPr>
        </p:nvGraphicFramePr>
        <p:xfrm>
          <a:off x="7002183" y="2190292"/>
          <a:ext cx="1927225" cy="119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0725F007-8D1F-C269-C8C2-02044DD77838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8516658" y="2576055"/>
            <a:ext cx="6127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77680BB-AECA-49BE-A721-C407E5CD4A8F}" type="datetime'''F''i''x''e''''''d'' ''''I''''''n''''''''c''''''o''me'">
              <a:rPr lang="en-US" altLang="en-US" sz="800" smtClean="0">
                <a:solidFill>
                  <a:schemeClr val="tx1"/>
                </a:solidFill>
              </a:rPr>
              <a:pPr/>
              <a:t>Fixed Income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3835E7EB-FA1E-4F4D-970F-CADAAC53EDDA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84709" y="2477630"/>
            <a:ext cx="5445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E1F044F-8F57-47DC-8465-2B7E1322D296}" type="datetime'''''Re''''''''''''''''a''l'''''''''' ''''''A''''s''s''''et''s'">
              <a:rPr lang="en-US" altLang="en-US" sz="800" smtClean="0">
                <a:solidFill>
                  <a:schemeClr val="tx1"/>
                </a:solidFill>
              </a:rPr>
              <a:pPr/>
              <a:t>Real Assets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xmlns="" id="{568CDB9B-C834-F57B-9242-99F1246663FD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087908" y="3072942"/>
            <a:ext cx="3921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09B2590-DC07-4FB9-970B-69763EFB5500}" type="datetime'E''''''q''''''''''''''''''''''''''''''u''i''''t''ie''s'''' '''">
              <a:rPr lang="en-US" altLang="en-US" sz="800" smtClean="0">
                <a:solidFill>
                  <a:schemeClr val="tx1"/>
                </a:solidFill>
              </a:rPr>
              <a:pPr/>
              <a:t>Equities 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E0F1A924-4FF1-D099-8842-5365C86E98A0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7268883" y="2141080"/>
            <a:ext cx="5508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BB08379-1F96-4875-A76E-48C18F490AF6}" type="datetime'''C''ash'''''''''''''''' ''E''''''''''''''qu''''iv.'''''''''''">
              <a:rPr lang="en-US" altLang="en-US" sz="800" smtClean="0">
                <a:solidFill>
                  <a:schemeClr val="tx1"/>
                </a:solidFill>
              </a:rPr>
              <a:pPr/>
              <a:t>Cash Equiv.</a:t>
            </a:fld>
            <a:endParaRPr lang="en-US" sz="800" dirty="0">
              <a:solidFill>
                <a:schemeClr val="tx1"/>
              </a:solidFill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xmlns="" id="{DFCACEBA-CC4D-93AD-1BF0-14F198FB4BF7}"/>
              </a:ext>
            </a:extLst>
          </p:cNvPr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543694083"/>
              </p:ext>
            </p:extLst>
          </p:nvPr>
        </p:nvGraphicFramePr>
        <p:xfrm>
          <a:off x="9569170" y="2190292"/>
          <a:ext cx="1927225" cy="119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FA79E1A8-2060-2AB2-D0D4-FB192577CC41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9610445" y="3012617"/>
            <a:ext cx="3921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5C06649-A27C-460D-8F74-C56A3678F2B5}" type="datetime'''''''''''''E''q''''u''i''''t''i''''''''es'''''''' '''''''''''">
              <a:rPr lang="en-US" altLang="en-US" sz="800" smtClean="0">
                <a:solidFill>
                  <a:schemeClr val="tx1"/>
                </a:solidFill>
              </a:rPr>
              <a:pPr/>
              <a:t>Equities 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xmlns="" id="{8AA406F8-DB81-04CB-EA80-AC31A4DAA20E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1082058" y="2726867"/>
            <a:ext cx="6127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8C2BA30-E806-40ED-9B7F-0950E601704D}" type="datetime'''''''F''i''''''''x''e''''d I''''''''n''''co''''m''e'">
              <a:rPr lang="en-US" altLang="en-US" sz="8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Fixed Income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xmlns="" id="{99AA2E75-601E-21EF-5D31-F6732FC62972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0418483" y="2329992"/>
            <a:ext cx="323850" cy="1222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chemeClr val="bg1"/>
                </a:solidFill>
                <a:effectLst/>
              </a:rPr>
              <a:t>0-20%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xmlns="" id="{5C2C4472-C4B4-9455-7442-FADCA8A31890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9577108" y="2282367"/>
            <a:ext cx="5445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B9D2CA3-D485-4D22-8B97-2580E6F65622}" type="datetime'R''''''e''''al A''s''''s''''''''''''''''''''''''''''ets'">
              <a:rPr lang="en-US" altLang="en-US" sz="800" smtClean="0">
                <a:solidFill>
                  <a:schemeClr val="tx1"/>
                </a:solidFill>
              </a:rPr>
              <a:pPr/>
              <a:t>Real Assets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xmlns="" id="{DA3BD1EE-48A8-3A92-087D-40B0F55B9C28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0551833" y="2125205"/>
            <a:ext cx="5508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22E67BF-C115-4997-97F4-7CC01E28829C}" type="datetime'Ca''''''''''sh'''''' E''q''''u''''''''''''i''v''.'''''''''">
              <a:rPr lang="en-US" altLang="en-US" sz="8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Cash Equiv.</a:t>
            </a:fld>
            <a:endParaRPr lang="en-US" sz="800" dirty="0">
              <a:solidFill>
                <a:schemeClr val="tx1"/>
              </a:solidFill>
            </a:endParaRP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xmlns="" id="{71B6BE5B-CC69-A9EF-FFA7-0E4E16DE0C4C}"/>
              </a:ext>
            </a:extLst>
          </p:cNvPr>
          <p:cNvGraphicFramePr/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040972927"/>
              </p:ext>
            </p:extLst>
          </p:nvPr>
        </p:nvGraphicFramePr>
        <p:xfrm>
          <a:off x="4354233" y="2190292"/>
          <a:ext cx="1927225" cy="119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sp>
        <p:nvSpPr>
          <p:cNvPr id="31" name="Text Placeholder 2">
            <a:extLst>
              <a:ext uri="{FF2B5EF4-FFF2-40B4-BE49-F238E27FC236}">
                <a16:creationId xmlns:a16="http://schemas.microsoft.com/office/drawing/2014/main" xmlns="" id="{61448174-F135-B425-3158-16AF054CA1F8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448020" y="2139492"/>
            <a:ext cx="6127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CC27172-0DF9-4C17-A02C-0CDECC79A9BD}" type="datetime'''Fix''''e''d'''''''' ''I''''n''''''''com''''''e'''''''">
              <a:rPr lang="en-US" altLang="en-US" sz="800" smtClean="0">
                <a:solidFill>
                  <a:schemeClr val="tx1"/>
                </a:solidFill>
              </a:rPr>
              <a:pPr/>
              <a:t>Fixed Income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xmlns="" id="{41CAA471-34C2-4E87-95AA-5310978ADA38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4846358" y="2123617"/>
            <a:ext cx="5508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959F728-F0DF-4BC3-AF58-577487E656ED}" type="datetime'''C''''a''''''''s''h E''''qu''''''''''i''''''''v.'''''''''''">
              <a:rPr lang="en-US" altLang="en-US" sz="800" smtClean="0">
                <a:solidFill>
                  <a:schemeClr val="tx1"/>
                </a:solidFill>
              </a:rPr>
              <a:pPr/>
              <a:t>Cash Equiv.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xmlns="" id="{B0C13B11-63FF-5B4A-AD92-4A96B462705D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833783" y="2442705"/>
            <a:ext cx="3921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92DFE09-D7E4-4200-9822-4D23DF868B6E}" type="datetime'''E''''''q''''u''''''''''iti''''''''''''e''''''''''''''''''s '">
              <a:rPr lang="en-US" altLang="en-US" sz="8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Equities 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xmlns="" id="{62E3D459-65E3-06CD-0018-6D7B26BCB1B6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4466945" y="3234867"/>
            <a:ext cx="5445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B7EF11E-A9B2-4D3E-A743-103DCC61DC9F}" type="datetime'R''''''''e''al'''''''' ''''''''''''''''''As''''''se''t''''s'''">
              <a:rPr lang="en-US" altLang="en-US" sz="800" smtClean="0">
                <a:solidFill>
                  <a:schemeClr val="tx1"/>
                </a:solidFill>
              </a:rPr>
              <a:pPr/>
              <a:t>Real Assets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1E9D247-1F82-0055-5733-C2EEC84D4B59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5230533" y="2449055"/>
            <a:ext cx="176213" cy="1095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14:hiddenScene3d>
            </a:ext>
            <a:ext uri="{E45631CC-5BF2-4C18-A39C-3461C7D3F71A}">
              <a14:hiddenSp3d xmlns:a14="http://schemas.microsoft.com/office/drawing/2010/main" prstMaterial="matte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4288" tIns="0" rIns="14288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9A5412C1-0751-4F4C-887F-9F36C486096C}" type="datetime'''''''''''''''''''''''''''''''''''''0%'''''''''''''''">
              <a:rPr lang="en-US" altLang="en-US" sz="800" smtClean="0">
                <a:solidFill>
                  <a:schemeClr val="bg1"/>
                </a:solidFill>
                <a:effectLst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0%</a:t>
            </a:fld>
            <a:endParaRPr 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xmlns="" id="{8442FC92-B4DC-9DAB-553E-4E13040D2D96}"/>
              </a:ext>
            </a:extLst>
          </p:cNvPr>
          <p:cNvGraphicFramePr/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3237664290"/>
              </p:ext>
            </p:extLst>
          </p:nvPr>
        </p:nvGraphicFramePr>
        <p:xfrm>
          <a:off x="1815820" y="2190292"/>
          <a:ext cx="1927225" cy="119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"/>
          </a:graphicData>
        </a:graphic>
      </p:graphicFrame>
      <p:sp>
        <p:nvSpPr>
          <p:cNvPr id="37" name="Text Placeholder 2">
            <a:extLst>
              <a:ext uri="{FF2B5EF4-FFF2-40B4-BE49-F238E27FC236}">
                <a16:creationId xmlns:a16="http://schemas.microsoft.com/office/drawing/2014/main" xmlns="" id="{A0525922-24DD-02D0-80D2-B891925980AF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096808" y="2139492"/>
            <a:ext cx="5445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BF6D52CA-A956-465E-B513-3F0684644F70}" type="datetime'''''R''''''''''''''''''e''''a''l Ass''''''e''ts'''''''''">
              <a:rPr lang="en-US" altLang="en-US" sz="800" smtClean="0">
                <a:solidFill>
                  <a:schemeClr val="tx1"/>
                </a:solidFill>
              </a:rPr>
              <a:pPr/>
              <a:t>Real Assets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xmlns="" id="{CD51078D-A9F8-5481-1BF7-55051AB5EFB1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3333470" y="2612567"/>
            <a:ext cx="6127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920AC94-06B7-475C-B182-EE5B04AED5B6}" type="datetime'''''''F''''i''''''''xed'''' I''''nco''''''''''''m''''''''''e'">
              <a:rPr lang="en-US" altLang="en-US" sz="800" smtClean="0">
                <a:solidFill>
                  <a:schemeClr val="tx1"/>
                </a:solidFill>
              </a:rPr>
              <a:pPr/>
              <a:t>Fixed Income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xmlns="" id="{D41D8191-F1AE-C948-AE59-7CEA4A8CE354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1855508" y="2456992"/>
            <a:ext cx="3921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08B1DA6-E621-4C96-A71C-3723E6AE8EB3}" type="datetime'E''''''''''qu''''i''''''''''''t''''i''''''''e''''''''s'''''' '">
              <a:rPr lang="en-US" altLang="en-US" sz="8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Equities 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95C779C-EB84-E888-244E-63D9EAC2537D}"/>
              </a:ext>
            </a:extLst>
          </p:cNvPr>
          <p:cNvSpPr/>
          <p:nvPr>
            <p:custDataLst>
              <p:tags r:id="rId23"/>
            </p:custDataLst>
          </p:nvPr>
        </p:nvSpPr>
        <p:spPr bwMode="gray">
          <a:xfrm>
            <a:off x="2634970" y="2436355"/>
            <a:ext cx="176213" cy="1095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14:hiddenScene3d>
            </a:ext>
            <a:ext uri="{E45631CC-5BF2-4C18-A39C-3461C7D3F71A}">
              <a14:hiddenSp3d xmlns:a14="http://schemas.microsoft.com/office/drawing/2010/main" prstMaterial="matte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4288" tIns="0" rIns="14288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90F4F1C-A54D-42FE-B2D1-E1CE683F12A8}" type="datetime'''''''''''''''''''''''''''5''''''''''''''%'''''''">
              <a:rPr lang="en-US" altLang="en-US" sz="800" smtClean="0">
                <a:solidFill>
                  <a:schemeClr val="bg1"/>
                </a:solidFill>
                <a:effectLst/>
              </a:rPr>
              <a:pPr/>
              <a:t>5%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357FE97E-8F64-5A8C-0D63-50E1BEBD16AC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2692120" y="2125205"/>
            <a:ext cx="5508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–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DBEAC6E-9165-4C1C-B01B-87170AA846B6}" type="datetime'Ca''''''''''''''''sh'''''''' Equ''''''''''''''''''iv''''.'">
              <a:rPr lang="en-US" altLang="en-US" sz="8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Cash Equiv.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F5AFEDE7-6AE5-5644-C723-27B35F3C9BE4}"/>
              </a:ext>
            </a:extLst>
          </p:cNvPr>
          <p:cNvSpPr/>
          <p:nvPr>
            <p:custDataLst>
              <p:tags r:id="rId25"/>
            </p:custDataLst>
          </p:nvPr>
        </p:nvSpPr>
        <p:spPr bwMode="gray">
          <a:xfrm>
            <a:off x="2550833" y="2326817"/>
            <a:ext cx="176213" cy="109538"/>
          </a:xfrm>
          <a:prstGeom prst="rect">
            <a:avLst/>
          </a:prstGeom>
          <a:solidFill>
            <a:srgbClr val="D6D7D9"/>
          </a:solidFill>
          <a:ln>
            <a:noFill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14:hiddenScene3d>
            </a:ext>
            <a:ext uri="{E45631CC-5BF2-4C18-A39C-3461C7D3F71A}">
              <a14:hiddenSp3d xmlns:a14="http://schemas.microsoft.com/office/drawing/2010/main" prstMaterial="matte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4288" tIns="0" rIns="14288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841C14D-352A-4B02-B96D-EE3701C95094}" type="datetime'''0''''''''''''''%'''''''''''''''''''''''''''''''''''''''">
              <a:rPr lang="en-US" altLang="en-US" sz="800" smtClean="0">
                <a:solidFill>
                  <a:schemeClr val="tx1"/>
                </a:solidFill>
                <a:effectLst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0%</a:t>
            </a:fld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343097" y="3571456"/>
            <a:ext cx="11351736" cy="24024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4208" y="5683425"/>
            <a:ext cx="1491300" cy="237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Countering inflation by compounding interest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467CAC7-C52F-03A6-2DDE-3C6A97F73EAB}"/>
              </a:ext>
            </a:extLst>
          </p:cNvPr>
          <p:cNvSpPr txBox="1"/>
          <p:nvPr/>
        </p:nvSpPr>
        <p:spPr>
          <a:xfrm>
            <a:off x="364209" y="5918875"/>
            <a:ext cx="6872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u="sng"/>
            </a:lvl1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Source: </a:t>
            </a:r>
            <a:r>
              <a:rPr lang="en-US" dirty="0">
                <a:hlinkClick r:id="rId3"/>
              </a:rPr>
              <a:t>https://www.officialdata.org/us/stocks/s-p-500/1960?amount =100&amp; </a:t>
            </a:r>
            <a:r>
              <a:rPr lang="en-US" dirty="0" err="1">
                <a:hlinkClick r:id="rId3"/>
              </a:rPr>
              <a:t>endYear</a:t>
            </a:r>
            <a:r>
              <a:rPr lang="en-US" dirty="0">
                <a:hlinkClick r:id="rId3"/>
              </a:rPr>
              <a:t>=2022</a:t>
            </a:r>
            <a:r>
              <a:rPr lang="en-US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C5FEECC-4135-964E-76DC-0A4B25360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217" y="1549828"/>
            <a:ext cx="7983557" cy="38103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A46120A-BE5A-7851-F4F4-30682B871B2B}"/>
              </a:ext>
            </a:extLst>
          </p:cNvPr>
          <p:cNvSpPr txBox="1"/>
          <p:nvPr/>
        </p:nvSpPr>
        <p:spPr>
          <a:xfrm>
            <a:off x="364209" y="1643477"/>
            <a:ext cx="3894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S&amp;P 500: Operated since </a:t>
            </a:r>
            <a:r>
              <a:rPr lang="en-US" dirty="0"/>
              <a:t>(1926) 1957</a:t>
            </a:r>
          </a:p>
          <a:p>
            <a:endParaRPr lang="en-US" dirty="0"/>
          </a:p>
          <a:p>
            <a:r>
              <a:rPr lang="en-US" dirty="0"/>
              <a:t>Averaged annual appreciated since 1926: 10.49%</a:t>
            </a:r>
          </a:p>
          <a:p>
            <a:endParaRPr lang="en-US" dirty="0"/>
          </a:p>
          <a:p>
            <a:r>
              <a:rPr lang="en-US" dirty="0"/>
              <a:t>Averaged annual appreciated since 1957: 10.67%</a:t>
            </a:r>
          </a:p>
          <a:p>
            <a:endParaRPr lang="en-US" dirty="0" smtClean="0"/>
          </a:p>
          <a:p>
            <a:r>
              <a:rPr lang="en-US" dirty="0" smtClean="0"/>
              <a:t>EU inflation: 4.41%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C7D286C-D90A-F0A6-B0A4-234C60A064AD}"/>
              </a:ext>
            </a:extLst>
          </p:cNvPr>
          <p:cNvSpPr txBox="1"/>
          <p:nvPr/>
        </p:nvSpPr>
        <p:spPr>
          <a:xfrm>
            <a:off x="364209" y="4437120"/>
            <a:ext cx="366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Net difference between EU </a:t>
            </a:r>
            <a:r>
              <a:rPr lang="en-US" b="1" dirty="0" smtClean="0"/>
              <a:t>inflation and </a:t>
            </a:r>
            <a:r>
              <a:rPr lang="en-US" b="1" dirty="0"/>
              <a:t>S&amp;P 500 </a:t>
            </a:r>
            <a:r>
              <a:rPr lang="en-US" b="1" dirty="0" smtClean="0"/>
              <a:t>gains: 6.26%.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947400" y="1422400"/>
            <a:ext cx="996374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Investment Reality for the new NPP EMO 3,4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467CAC7-C52F-03A6-2DDE-3C6A97F73EAB}"/>
              </a:ext>
            </a:extLst>
          </p:cNvPr>
          <p:cNvSpPr txBox="1"/>
          <p:nvPr/>
        </p:nvSpPr>
        <p:spPr>
          <a:xfrm>
            <a:off x="364207" y="5774567"/>
            <a:ext cx="8384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u="sng"/>
            </a:lvl1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Source: Slovak National Program for Handling of SNF and RAW in SR </a:t>
            </a:r>
          </a:p>
          <a:p>
            <a:r>
              <a:rPr lang="en-US" dirty="0">
                <a:hlinkClick r:id="rId3"/>
              </a:rPr>
              <a:t>https://www.njf.sk/wp-content/uploads/2020/05/The_National_Programme_for_handling_of_SNF_and_RAW_in_SR.pdf</a:t>
            </a:r>
            <a:r>
              <a:rPr lang="en-US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A46120A-BE5A-7851-F4F4-30682B871B2B}"/>
              </a:ext>
            </a:extLst>
          </p:cNvPr>
          <p:cNvSpPr txBox="1"/>
          <p:nvPr/>
        </p:nvSpPr>
        <p:spPr>
          <a:xfrm>
            <a:off x="364207" y="3624778"/>
            <a:ext cx="49352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Current </a:t>
            </a:r>
            <a:r>
              <a:rPr lang="en-US" dirty="0" smtClean="0"/>
              <a:t>legislation allows </a:t>
            </a:r>
            <a:r>
              <a:rPr lang="en-US" dirty="0"/>
              <a:t>to invest in</a:t>
            </a:r>
            <a:r>
              <a:rPr lang="en-US" dirty="0" smtClean="0"/>
              <a:t>:</a:t>
            </a:r>
            <a:endParaRPr lang="en-US" dirty="0"/>
          </a:p>
          <a:p>
            <a:pPr marL="34290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Fixed-term </a:t>
            </a:r>
            <a:r>
              <a:rPr lang="en-US" b="1" dirty="0"/>
              <a:t>deposits at the National </a:t>
            </a:r>
            <a:r>
              <a:rPr lang="en-US" b="1" dirty="0" smtClean="0"/>
              <a:t>Treasury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8896" y="2424449"/>
            <a:ext cx="4510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NPP EMO 3,4 </a:t>
            </a:r>
            <a:r>
              <a:rPr lang="en-US" dirty="0"/>
              <a:t>c</a:t>
            </a:r>
            <a:r>
              <a:rPr lang="en-US" dirty="0" smtClean="0"/>
              <a:t>alculated </a:t>
            </a:r>
            <a:r>
              <a:rPr lang="en-US" dirty="0"/>
              <a:t>share </a:t>
            </a:r>
            <a:r>
              <a:rPr lang="en-US" dirty="0" smtClean="0"/>
              <a:t>of </a:t>
            </a:r>
            <a:r>
              <a:rPr lang="en-US" dirty="0"/>
              <a:t>the Slovak National Back-End </a:t>
            </a:r>
            <a:r>
              <a:rPr lang="en-US" dirty="0" smtClean="0"/>
              <a:t>Cycle costs: 5,758.1 Million EUR</a:t>
            </a:r>
            <a:r>
              <a:rPr lang="en-US" baseline="-25000" dirty="0" smtClean="0"/>
              <a:t>(2013)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A46120A-BE5A-7851-F4F4-30682B871B2B}"/>
              </a:ext>
            </a:extLst>
          </p:cNvPr>
          <p:cNvSpPr txBox="1"/>
          <p:nvPr/>
        </p:nvSpPr>
        <p:spPr>
          <a:xfrm>
            <a:off x="338898" y="1077560"/>
            <a:ext cx="4935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/>
              <a:t>Economic reality:</a:t>
            </a:r>
          </a:p>
          <a:p>
            <a:pPr marL="398463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60 </a:t>
            </a:r>
            <a:r>
              <a:rPr lang="en-US" dirty="0"/>
              <a:t>year average inflation in the </a:t>
            </a:r>
            <a:r>
              <a:rPr lang="en-US" dirty="0" smtClean="0"/>
              <a:t>EU = </a:t>
            </a:r>
            <a:r>
              <a:rPr lang="en-US" dirty="0"/>
              <a:t>4.41%</a:t>
            </a:r>
          </a:p>
          <a:p>
            <a:pPr marL="398463" lvl="1" indent="-285750">
              <a:buFont typeface="Arial" panose="020B0604020202020204" pitchFamily="34" charset="0"/>
              <a:buChar char="•"/>
            </a:pPr>
            <a:r>
              <a:rPr lang="en-US" dirty="0"/>
              <a:t>60 year average yield of S&amp;P 500 = 10.67%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5748" y="4329942"/>
            <a:ext cx="463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Average gross yield 2008-2020 = 3.16%</a:t>
            </a:r>
          </a:p>
          <a:p>
            <a:pPr lvl="1"/>
            <a:r>
              <a:rPr lang="en-US" i="1" dirty="0" smtClean="0"/>
              <a:t>Average </a:t>
            </a:r>
            <a:r>
              <a:rPr lang="en-US" i="1" dirty="0"/>
              <a:t>net yield 2008-2020 = 2.56</a:t>
            </a:r>
            <a:r>
              <a:rPr lang="en-US" i="1" dirty="0" smtClean="0"/>
              <a:t>%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390774"/>
              </p:ext>
            </p:extLst>
          </p:nvPr>
        </p:nvGraphicFramePr>
        <p:xfrm>
          <a:off x="4912956" y="1156893"/>
          <a:ext cx="7120750" cy="444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6245426" y="1896147"/>
            <a:ext cx="561794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491161" y="1913758"/>
            <a:ext cx="6757" cy="281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98428" y="1833939"/>
            <a:ext cx="986374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5,781,100,000 €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Graphic spid="12" grpId="0">
        <p:bldAsOne/>
      </p:bldGraphic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Accumulation period based on type of investment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364" y="1076263"/>
            <a:ext cx="4298024" cy="24015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61319"/>
              </p:ext>
            </p:extLst>
          </p:nvPr>
        </p:nvGraphicFramePr>
        <p:xfrm>
          <a:off x="249785" y="1845739"/>
          <a:ext cx="7429155" cy="3625718"/>
        </p:xfrm>
        <a:graphic>
          <a:graphicData uri="http://schemas.openxmlformats.org/drawingml/2006/table">
            <a:tbl>
              <a:tblPr firstRow="1" firstCol="1" bandRow="1"/>
              <a:tblGrid>
                <a:gridCol w="2469276"/>
                <a:gridCol w="1298347"/>
                <a:gridCol w="414258"/>
                <a:gridCol w="1343815"/>
                <a:gridCol w="388999"/>
                <a:gridCol w="1514460"/>
              </a:tblGrid>
              <a:tr h="9230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Investing </a:t>
                      </a:r>
                      <a:r>
                        <a:rPr lang="sk-SK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Average yield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[%]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sk-SK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contribution</a:t>
                      </a:r>
                      <a:endParaRPr lang="en-US" sz="16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[EUR]</a:t>
                      </a:r>
                      <a:r>
                        <a:rPr lang="sk-SK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Period of due </a:t>
                      </a: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accumulation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[years]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S&amp;P </a:t>
                      </a:r>
                      <a:r>
                        <a:rPr lang="sk-SK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 </a:t>
                      </a:r>
                      <a:endParaRPr lang="en-U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</a:t>
                      </a: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sk-SK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rage </a:t>
                      </a:r>
                      <a:r>
                        <a:rPr lang="sk-SK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yield </a:t>
                      </a:r>
                      <a:endParaRPr lang="en-US" sz="16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10,67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2 648 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386</a:t>
                      </a:r>
                      <a:r>
                        <a:rPr lang="sk-SK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ndex fund </a:t>
                      </a:r>
                      <a:endParaRPr lang="en-U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yield </a:t>
                      </a:r>
                      <a:r>
                        <a:rPr lang="sk-SK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equals inflation</a:t>
                      </a:r>
                      <a:endParaRPr lang="en-US" sz="16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28 185 651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Fixed term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deposits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yield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equals inflation (minus taxes)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23 730 355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Fixed term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deposits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yield 2008-2020 (minus taxes)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41 363 735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alf-li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365" y="3548240"/>
            <a:ext cx="4298024" cy="26504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8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7049" y="1187450"/>
            <a:ext cx="11122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risks of low risk investments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Low risk financial vehicles provide interest rates often below inflation rates, resulting 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increase of original accumulation period (possibly beyond operational lifetime of a facility), 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gradual increase of annual contributions, primarily in the last periods of NPP’s operation as a result of unrealized gains from missing compound interest.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Satisfaction with Zero </a:t>
            </a:r>
            <a:r>
              <a:rPr lang="en-US" dirty="0"/>
              <a:t>net inflation yield (~5%) represents exposure to a risk of not reaching the target appreciation</a:t>
            </a:r>
            <a:r>
              <a:rPr lang="en-US" dirty="0" smtClean="0"/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Higher contributions decrease competitiveness and increase ownership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048" y="3444007"/>
            <a:ext cx="11122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Key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risks of higher-risk investment vehicles: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Increased volatility, with possibility of low-values periods </a:t>
            </a:r>
            <a:r>
              <a:rPr lang="en-US" dirty="0"/>
              <a:t>specifically at the time of </a:t>
            </a:r>
            <a:r>
              <a:rPr lang="en-US" dirty="0" smtClean="0"/>
              <a:t>need.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Decreased liquidity.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Complex setup and/or management.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Possibly higher </a:t>
            </a:r>
            <a:r>
              <a:rPr lang="en-US" dirty="0"/>
              <a:t>administration </a:t>
            </a:r>
            <a:r>
              <a:rPr lang="en-US" dirty="0" smtClean="0"/>
              <a:t>fees.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7047" y="4921335"/>
            <a:ext cx="11122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Key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benefits of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higher-than-minimal risk of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investments: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Significant </a:t>
            </a:r>
            <a:r>
              <a:rPr lang="en-US" dirty="0"/>
              <a:t>probability </a:t>
            </a:r>
            <a:r>
              <a:rPr lang="en-US" dirty="0" smtClean="0"/>
              <a:t>of low-risk sufficient-gains </a:t>
            </a:r>
            <a:r>
              <a:rPr lang="en-US" dirty="0"/>
              <a:t>net of </a:t>
            </a:r>
            <a:r>
              <a:rPr lang="en-US" dirty="0" smtClean="0"/>
              <a:t>inflation.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Faster accumulation of nuclear back-end funds, </a:t>
            </a:r>
            <a:r>
              <a:rPr lang="en-US" dirty="0" smtClean="0"/>
              <a:t>or lower </a:t>
            </a:r>
            <a:r>
              <a:rPr lang="en-US" dirty="0"/>
              <a:t>annual </a:t>
            </a:r>
            <a:r>
              <a:rPr lang="en-US" dirty="0" smtClean="0"/>
              <a:t>contributions.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5645"/>
          </a:xfrm>
          <a:solidFill>
            <a:schemeClr val="tx2">
              <a:lumMod val="75000"/>
              <a:alpha val="96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Key risks of strong safekeeping of NBEC funds</a:t>
            </a:r>
          </a:p>
        </p:txBody>
      </p:sp>
    </p:spTree>
    <p:extLst>
      <p:ext uri="{BB962C8B-B14F-4D97-AF65-F5344CB8AC3E}">
        <p14:creationId xmlns:p14="http://schemas.microsoft.com/office/powerpoint/2010/main" val="18495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038VxGN5zxOC8Olq6AS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XPYkJ7dTVOSUyyVAfl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wGWGqh7OtqKU7wLHz0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gdPUx0ILx2DdpPWrgvz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8bL7SSPZwGlO5eHP20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F19HGO45H6E.274stHv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6oWPD6qMB_UDWYqUHbx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7xGhGSjGVoci8GcH29C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9j9BQZtqhEnK6Td6FIT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Z.kIxzKlX.bG1cP9ZoC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P0yQYuM5q5J47pcUky5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cZA8HCmrtHZ3SAzlMAs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i.e8eNzT.eYcIKC3lIo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stYEDsUa5SQ5zZW3g7E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dqMZ8fXoFhjDUhUYbUb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m7GGNERz8nwtaMdxJCh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WWfyjbcRJmUB5yYrnS90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6haxJqIdcU0Byt9zpD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5lGE8RavzkxQOJ0gftq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HLfR277ZOvUBDHsp6Y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n1TL17Rv0xh3rlecvzn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Y.prxNhIoDsjNJ_gu02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x0TlF.ay0Ksyqsepyxcn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qHj1vZlEeaplLWf342B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DsMQVNgk.piv7xwWmGa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VSBcOpLlpPRRwUQ3VX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8SFfMnugL_ZJczlxbdBK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DownloadLink xmlns="7C86913B-F8DB-48AA-AB10-570DF662CFA2">
      <Url xsi:nil="true"/>
      <Description xsi:nil="true"/>
    </DownloadLink>
    <PublishingStartDate xmlns="http://schemas.microsoft.com/sharepoint/v3" xsi:nil="true"/>
  </documentManagement>
</p:properties>
</file>

<file path=customXml/item2.xml><?xml version="1.0" encoding="utf-8"?>
<sisl xmlns:xsd="http://www.w3.org/2001/XMLSchema" xmlns:xsi="http://www.w3.org/2001/XMLSchema-instance" xmlns="http://www.boldonjames.com/2008/01/sie/internal/label" sislVersion="0" policy="27fd8538-5e65-4672-9c37-085320561f19" origin="userSelected">
  <element uid="68d7374d-7622-42d4-9ae0-acbfa9b43d8b" value=""/>
</sis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2F2815CAEA3C49A55BB49A5FD54628" ma:contentTypeVersion="" ma:contentTypeDescription="Create a new document." ma:contentTypeScope="" ma:versionID="422acaa96bbd5b1aa5e616212565a0ea">
  <xsd:schema xmlns:xsd="http://www.w3.org/2001/XMLSchema" xmlns:xs="http://www.w3.org/2001/XMLSchema" xmlns:p="http://schemas.microsoft.com/office/2006/metadata/properties" xmlns:ns1="http://schemas.microsoft.com/sharepoint/v3" xmlns:ns2="7ff3aae0-33f5-4369-92a8-53afdd7e5e47" xmlns:ns3="7C86913B-F8DB-48AA-AB10-570DF662CFA2" targetNamespace="http://schemas.microsoft.com/office/2006/metadata/properties" ma:root="true" ma:fieldsID="34d860f4acabbe6a0b368aac0c4bac54" ns1:_="" ns2:_="" ns3:_="">
    <xsd:import namespace="http://schemas.microsoft.com/sharepoint/v3"/>
    <xsd:import namespace="7ff3aae0-33f5-4369-92a8-53afdd7e5e47"/>
    <xsd:import namespace="7C86913B-F8DB-48AA-AB10-570DF662CFA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Download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3aae0-33f5-4369-92a8-53afdd7e5e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6913B-F8DB-48AA-AB10-570DF662CFA2" elementFormDefault="qualified">
    <xsd:import namespace="http://schemas.microsoft.com/office/2006/documentManagement/types"/>
    <xsd:import namespace="http://schemas.microsoft.com/office/infopath/2007/PartnerControls"/>
    <xsd:element name="DownloadLink" ma:index="11" nillable="true" ma:displayName="DownloadLink" ma:format="Hyperlink" ma:hidden="true" ma:internalName="DownloadLink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41C070-54D9-4920-BA97-C2AFA9B121C7}">
  <ds:schemaRefs>
    <ds:schemaRef ds:uri="http://schemas.microsoft.com/office/2006/metadata/properties"/>
    <ds:schemaRef ds:uri="http://schemas.microsoft.com/office/infopath/2007/PartnerControls"/>
    <ds:schemaRef ds:uri="2d1b3375-85a6-4ec3-9d45-85c3f7ff19cc"/>
    <ds:schemaRef ds:uri="28c46709-a72c-47b6-8a9d-476190a8ab3f"/>
    <ds:schemaRef ds:uri="http://schemas.microsoft.com/sharepoint/v3"/>
    <ds:schemaRef ds:uri="7C86913B-F8DB-48AA-AB10-570DF662CFA2"/>
  </ds:schemaRefs>
</ds:datastoreItem>
</file>

<file path=customXml/itemProps2.xml><?xml version="1.0" encoding="utf-8"?>
<ds:datastoreItem xmlns:ds="http://schemas.openxmlformats.org/officeDocument/2006/customXml" ds:itemID="{BCCD483E-BCD4-4FC8-B507-1010C7F5DC98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B5CE8D33-7AC1-4395-8366-DFF2BE1409E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0D709AB-1219-4EC5-AFD9-8A13002E5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f3aae0-33f5-4369-92a8-53afdd7e5e47"/>
    <ds:schemaRef ds:uri="7C86913B-F8DB-48AA-AB10-570DF662CF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3429</TotalTime>
  <Words>828</Words>
  <Application>Microsoft Office PowerPoint</Application>
  <PresentationFormat>Widescreen</PresentationFormat>
  <Paragraphs>215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Office Theme</vt:lpstr>
      <vt:lpstr>Risks in Countries’ strong safekeeping of future decommissioning funds</vt:lpstr>
      <vt:lpstr>Purpose of national oversight in safekeeping of nuclear back-end cycle funds</vt:lpstr>
      <vt:lpstr>History of inflation in European Union</vt:lpstr>
      <vt:lpstr>PowerPoint Presentation</vt:lpstr>
      <vt:lpstr>PowerPoint Presentation</vt:lpstr>
      <vt:lpstr>Countering inflation by compounding interest</vt:lpstr>
      <vt:lpstr>Investment Reality for the new NPP EMO 3,4</vt:lpstr>
      <vt:lpstr>Accumulation period based on type of investment</vt:lpstr>
      <vt:lpstr>Key risks of strong safekeeping of NBEC funds</vt:lpstr>
      <vt:lpstr>Ideal investing option? (Discussion)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Schlosman</dc:creator>
  <cp:keywords>EXT</cp:keywords>
  <cp:lastModifiedBy>Martin Macasek</cp:lastModifiedBy>
  <cp:revision>79</cp:revision>
  <dcterms:created xsi:type="dcterms:W3CDTF">2021-04-28T15:23:16Z</dcterms:created>
  <dcterms:modified xsi:type="dcterms:W3CDTF">2023-05-07T09:28:37Z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0x010100122F2815CAEA3C49A55BB49A5FD54628</vt:lpwstr>
  </property>
  <property fmtid="{D5CDD505-2E9C-101B-9397-08002B2CF9AE}" pid="3" name="Order">
    <vt:r8>100</vt:r8>
  </property>
  <property fmtid="{D5CDD505-2E9C-101B-9397-08002B2CF9AE}" pid="4" name="MediaServiceImageTags">
    <vt:lpwstr/>
  </property>
  <property fmtid="{D5CDD505-2E9C-101B-9397-08002B2CF9AE}" pid="5" name="docIndexRef">
    <vt:lpwstr>9f9f3585-2faa-4d35-86ae-13db09e8358a</vt:lpwstr>
  </property>
  <property fmtid="{D5CDD505-2E9C-101B-9397-08002B2CF9AE}" pid="6" name="bjClsUserRVM">
    <vt:lpwstr>[]</vt:lpwstr>
  </property>
  <property fmtid="{D5CDD505-2E9C-101B-9397-08002B2CF9AE}" pid="7" name="bjSaver">
    <vt:lpwstr>v/lnfi5AAz/JVpb3TzCODwROyhK0ePND</vt:lpwstr>
  </property>
  <property fmtid="{D5CDD505-2E9C-101B-9397-08002B2CF9AE}" pid="8" name="bjDocumentLabelXML">
    <vt:lpwstr>&lt;?xml version="1.0" encoding="us-ascii"?&gt;&lt;sisl xmlns:xsd="http://www.w3.org/2001/XMLSchema" xmlns:xsi="http://www.w3.org/2001/XMLSchema-instance" sislVersion="0" policy="27fd8538-5e65-4672-9c37-085320561f19" origin="userSelected" xmlns="http://www.boldonj</vt:lpwstr>
  </property>
  <property fmtid="{D5CDD505-2E9C-101B-9397-08002B2CF9AE}" pid="9" name="bjDocumentLabelXML-0">
    <vt:lpwstr>ames.com/2008/01/sie/internal/label"&gt;&lt;element uid="68d7374d-7622-42d4-9ae0-acbfa9b43d8b" value="" /&gt;&lt;/sisl&gt;</vt:lpwstr>
  </property>
  <property fmtid="{D5CDD505-2E9C-101B-9397-08002B2CF9AE}" pid="10" name="bjDocumentSecurityLabel">
    <vt:lpwstr>Non ENEC/Nawah/BOC</vt:lpwstr>
  </property>
  <property fmtid="{D5CDD505-2E9C-101B-9397-08002B2CF9AE}" pid="11" name="DC">
    <vt:lpwstr>EXT</vt:lpwstr>
  </property>
  <property fmtid="{D5CDD505-2E9C-101B-9397-08002B2CF9AE}" pid="12" name="bjSlideMasterFooterText">
    <vt:lpwstr> 
                  Non ENEC/Nawah/BOC                                                                                                                                                                                       </vt:lpwstr>
  </property>
</Properties>
</file>