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56" r:id="rId5"/>
    <p:sldId id="276" r:id="rId6"/>
    <p:sldId id="263" r:id="rId7"/>
    <p:sldId id="282" r:id="rId8"/>
    <p:sldId id="284" r:id="rId9"/>
    <p:sldId id="267" r:id="rId10"/>
    <p:sldId id="288" r:id="rId11"/>
    <p:sldId id="269" r:id="rId12"/>
    <p:sldId id="278" r:id="rId13"/>
    <p:sldId id="270" r:id="rId14"/>
    <p:sldId id="289" r:id="rId15"/>
    <p:sldId id="281" r:id="rId16"/>
    <p:sldId id="28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17" autoAdjust="0"/>
    <p:restoredTop sz="79551" autoAdjust="0"/>
  </p:normalViewPr>
  <p:slideViewPr>
    <p:cSldViewPr snapToGrid="0">
      <p:cViewPr varScale="1">
        <p:scale>
          <a:sx n="69" d="100"/>
          <a:sy n="69" d="100"/>
        </p:scale>
        <p:origin x="1200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TAUX, Benjamin" userId="66148221-f71f-4d83-9515-c676f7c181af" providerId="ADAL" clId="{04FF5D21-AD35-45ED-BA2F-399229AEE3AE}"/>
    <pc:docChg chg="custSel modSld">
      <pc:chgData name="BERTAUX, Benjamin" userId="66148221-f71f-4d83-9515-c676f7c181af" providerId="ADAL" clId="{04FF5D21-AD35-45ED-BA2F-399229AEE3AE}" dt="2023-03-09T12:06:27.631" v="16" actId="404"/>
      <pc:docMkLst>
        <pc:docMk/>
      </pc:docMkLst>
      <pc:sldChg chg="modSp mod">
        <pc:chgData name="BERTAUX, Benjamin" userId="66148221-f71f-4d83-9515-c676f7c181af" providerId="ADAL" clId="{04FF5D21-AD35-45ED-BA2F-399229AEE3AE}" dt="2023-03-09T12:06:27.631" v="16" actId="404"/>
        <pc:sldMkLst>
          <pc:docMk/>
          <pc:sldMk cId="2950276772" sldId="257"/>
        </pc:sldMkLst>
        <pc:spChg chg="mod">
          <ac:chgData name="BERTAUX, Benjamin" userId="66148221-f71f-4d83-9515-c676f7c181af" providerId="ADAL" clId="{04FF5D21-AD35-45ED-BA2F-399229AEE3AE}" dt="2023-03-09T12:06:27.631" v="16" actId="404"/>
          <ac:spMkLst>
            <pc:docMk/>
            <pc:sldMk cId="2950276772" sldId="257"/>
            <ac:spMk id="2" creationId="{B62C6F33-7CE4-DA4F-C112-C15091D35D4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A6DCC6-3FF9-43F4-9812-2C412631ACD7}" type="datetimeFigureOut">
              <a:rPr lang="es-ES" smtClean="0"/>
              <a:t>15/05/2023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8F572-465C-41E4-91C9-8B3A002ED56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6478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8F572-465C-41E4-91C9-8B3A002ED569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1049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José Cabrera NPP was the first Spanish NPP. It was a PWR reactor, with a power of 160 </a:t>
            </a:r>
            <a:r>
              <a:rPr lang="en-US" dirty="0" err="1" smtClean="0"/>
              <a:t>MGw</a:t>
            </a:r>
            <a:r>
              <a:rPr lang="en-US" dirty="0" smtClean="0"/>
              <a:t>, reactor (PWR) and cooling towers (Tajo river)</a:t>
            </a:r>
          </a:p>
          <a:p>
            <a:r>
              <a:rPr lang="en-US" dirty="0" smtClean="0"/>
              <a:t>Building started in July, 1965 and was completed in record time in March, 1968 First criticality in June of that year.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8F572-465C-41E4-91C9-8B3A002ED569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6791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Final shutdown on 30 April 2006 to proceed with dismantling</a:t>
            </a:r>
          </a:p>
          <a:p>
            <a:r>
              <a:rPr lang="en-US" dirty="0" smtClean="0"/>
              <a:t>A facility for interim dry storage of spent fuel has been built on site</a:t>
            </a:r>
          </a:p>
          <a:p>
            <a:r>
              <a:rPr lang="en-US" dirty="0" smtClean="0"/>
              <a:t>DCOM authorization and transfer to ENRESA granted in year 2010</a:t>
            </a:r>
          </a:p>
          <a:p>
            <a:r>
              <a:rPr lang="en-US" dirty="0" smtClean="0"/>
              <a:t>Restoration activities beginning in 2018</a:t>
            </a:r>
          </a:p>
          <a:p>
            <a:r>
              <a:rPr lang="en-US" dirty="0" smtClean="0"/>
              <a:t>License termination in the end of 2019?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8F572-465C-41E4-91C9-8B3A002ED569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7659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8F572-465C-41E4-91C9-8B3A002ED569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2885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8F572-465C-41E4-91C9-8B3A002ED569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610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8F572-465C-41E4-91C9-8B3A002ED569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0726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DF960-CFAA-4356-BB41-48B897E09C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32582" y="548052"/>
            <a:ext cx="6183166" cy="2030180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750CCE-AA06-4471-B6AE-984FE75DD3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32582" y="3069805"/>
            <a:ext cx="6183166" cy="134252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5801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0A5D0-877A-4953-9699-0CE6292DB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62382C-982E-46DB-85E9-E5355C74BB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56609-1592-452B-9247-E36CFD041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553C3-5676-40FE-9671-BFA2097DAB00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95218-FF89-4272-923C-4B34A8BC9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19747E-EA7C-4CA2-B337-98042D495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99432-8615-4CFA-BAC5-526B4500C5B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445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0BA820-45A1-472F-913B-17229ECB61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B2ADA1-9D7E-4DBC-B2B0-9F7818D89D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1104E-5647-4AB9-93C2-F81AEFFBD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553C3-5676-40FE-9671-BFA2097DAB00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7F43CC-B82E-4735-ABCD-C65B9B79F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FF177A-0095-4B50-9517-49040D75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99432-8615-4CFA-BAC5-526B4500C5B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389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E79F2-0B07-4264-A27E-0B6B2275D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4BF84-D094-4B0B-9EC0-6AEF4A9187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ACADC-65B8-460A-8CC2-55D2891BD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553C3-5676-40FE-9671-BFA2097DAB00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52702-5269-46AA-A0D3-572B95378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86C687-6A42-47B8-A227-EC3ADFF94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99432-8615-4CFA-BAC5-526B4500C5B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443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2956A-C8FD-4541-B8B5-133BDD119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EEF1C-051B-4733-A349-D374CB416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A4EA9-B36B-4440-B1D7-6DCF71990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553C3-5676-40FE-9671-BFA2097DAB00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02285-8B2D-4FB7-A72B-E4AE0FAE3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7F833-75D7-40CD-B0F2-0129D28F7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99432-8615-4CFA-BAC5-526B4500C5B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63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60111-B969-4DD6-B7F3-487E55799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1F598-9380-44FE-887F-03F8A81E96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2E03F7-4093-49C9-A0C5-6FAB86D2AA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EB8851-D71C-410E-A3E9-D605ACD53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553C3-5676-40FE-9671-BFA2097DAB00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9F2DBC-77EF-4280-B31F-D9E0CD380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C26B4-7701-4D14-A971-E6DA4E20E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99432-8615-4CFA-BAC5-526B4500C5B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138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29D51-E893-48B6-9670-3C2731554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BAD385-1E96-48AC-B037-8E0207ECF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DD38FE-ADFC-4ED2-9F1D-A1C9F4945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D2B8FF-CC3D-4858-8FF8-1FC41119E2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59A7BF-F596-4D2A-B5DB-65546EE78A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FD489F-A599-459B-9046-1FD6F5FD1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553C3-5676-40FE-9671-BFA2097DAB00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74EC7A-28BF-4784-8FC4-AF84A9C45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E2EEC7-44B4-4D9C-99F2-5868AFD63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99432-8615-4CFA-BAC5-526B4500C5B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250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D3BC3-E7CF-4A51-9A25-743765260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134C1-0FDD-4B2A-961E-A50E37AB2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553C3-5676-40FE-9671-BFA2097DAB00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4AC0B6-58F5-497E-AE6F-C7ED501B3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753A7-9B52-4B3C-9C33-B2A2832B4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99432-8615-4CFA-BAC5-526B4500C5B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885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04B024-2026-489A-9B7B-A26A340B5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553C3-5676-40FE-9671-BFA2097DAB00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6C1A72-9919-4AA3-A03E-910F9287D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0C63E-CE9E-4D74-87A7-472233CAC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99432-8615-4CFA-BAC5-526B4500C5B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100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600A9-15F2-459C-985C-997C3A377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5EEAB1-C7D7-4C36-B3BE-1B650440C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67A913-256C-4E86-A4F8-3EEE016DB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0F7236-5169-4A40-B535-FCD19DF3A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553C3-5676-40FE-9671-BFA2097DAB00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A84075-173A-46CB-AFB9-3ED419E25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360C44-F462-417C-8DE0-E2C848E9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99432-8615-4CFA-BAC5-526B4500C5B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716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D8752-2233-4ED3-A0DB-2AFE8BF0D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1C8EF2-D2B6-4B32-BDB5-2BEAAA4B4D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53DD09-C64D-42D8-A59E-4C95B3457E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B65E37-77C4-4F84-87F3-9FDE0D8B2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553C3-5676-40FE-9671-BFA2097DAB00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9377E6-E65C-4DA5-AD4A-99084554C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ECA27-7A37-408C-877F-38DA4BA00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99432-8615-4CFA-BAC5-526B4500C5B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967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6F53DF-F0E0-4C37-BC84-E023DE061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7DBE00-697B-4869-8C84-BA568F687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8EB58-1672-424A-A6F7-F36D5C5C59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65219" y="6356350"/>
            <a:ext cx="16925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1EB553C3-5676-40FE-9671-BFA2097DAB00}" type="datetimeFigureOut">
              <a:rPr lang="en-US" smtClean="0"/>
              <a:pPr/>
              <a:t>5/15/2023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20D96-0533-450D-9669-C96978A5EC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B8C4A8-C9F3-486F-8CB2-253FD815F0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0A199432-8615-4CFA-BAC5-526B4500C5B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934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lh@csn.e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sss@csn.es" TargetMode="External"/><Relationship Id="rId2" Type="http://schemas.openxmlformats.org/officeDocument/2006/relationships/hyperlink" Target="mailto:slh@csn.e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mailto:jlrg@csn.e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n.es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A8945F-7C57-4179-B31F-8DEFE19092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err="1"/>
              <a:t>Decommissioning</a:t>
            </a:r>
            <a:r>
              <a:rPr lang="es-ES" dirty="0"/>
              <a:t> of José Cabrera NPP </a:t>
            </a: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937E1A3-D055-41D2-8490-65704E57D7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err="1"/>
              <a:t>Past</a:t>
            </a:r>
            <a:r>
              <a:rPr lang="es-ES" dirty="0"/>
              <a:t>, </a:t>
            </a:r>
            <a:r>
              <a:rPr lang="es-ES" dirty="0" err="1"/>
              <a:t>present</a:t>
            </a:r>
            <a:r>
              <a:rPr lang="es-ES" dirty="0"/>
              <a:t>, </a:t>
            </a:r>
            <a:r>
              <a:rPr lang="es-ES" dirty="0" err="1"/>
              <a:t>future</a:t>
            </a:r>
            <a:r>
              <a:rPr lang="es-ES" dirty="0"/>
              <a:t> and </a:t>
            </a:r>
            <a:r>
              <a:rPr lang="es-ES" dirty="0" err="1"/>
              <a:t>lessons</a:t>
            </a:r>
            <a:r>
              <a:rPr lang="es-ES" dirty="0"/>
              <a:t> </a:t>
            </a:r>
            <a:r>
              <a:rPr lang="es-ES" dirty="0" err="1" smtClean="0"/>
              <a:t>learned</a:t>
            </a:r>
            <a:endParaRPr lang="es-ES" dirty="0" smtClean="0"/>
          </a:p>
          <a:p>
            <a:r>
              <a:rPr lang="es-ES" dirty="0" smtClean="0"/>
              <a:t>(</a:t>
            </a:r>
            <a:r>
              <a:rPr lang="es-ES" dirty="0" err="1" smtClean="0"/>
              <a:t>regulatory</a:t>
            </a:r>
            <a:r>
              <a:rPr lang="es-ES" dirty="0" smtClean="0"/>
              <a:t> </a:t>
            </a:r>
            <a:r>
              <a:rPr lang="es-ES" dirty="0" err="1" smtClean="0"/>
              <a:t>issues</a:t>
            </a:r>
            <a:r>
              <a:rPr lang="es-ES" dirty="0" smtClean="0"/>
              <a:t>)</a:t>
            </a:r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n-US" dirty="0"/>
          </a:p>
        </p:txBody>
      </p:sp>
      <p:sp>
        <p:nvSpPr>
          <p:cNvPr id="2" name="CuadroTexto 1"/>
          <p:cNvSpPr txBox="1"/>
          <p:nvPr/>
        </p:nvSpPr>
        <p:spPr>
          <a:xfrm>
            <a:off x="6324595" y="4508114"/>
            <a:ext cx="44353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bg1"/>
                </a:solidFill>
              </a:rPr>
              <a:t>Sofía Luque, Susana Solís, José Luis Revilla</a:t>
            </a:r>
          </a:p>
          <a:p>
            <a:pPr algn="ctr"/>
            <a:endParaRPr lang="es-ES" dirty="0" smtClean="0">
              <a:solidFill>
                <a:schemeClr val="bg1"/>
              </a:solidFill>
            </a:endParaRPr>
          </a:p>
          <a:p>
            <a:pPr algn="ctr"/>
            <a:endParaRPr lang="es-ES" dirty="0" smtClean="0">
              <a:solidFill>
                <a:schemeClr val="bg1"/>
              </a:solidFill>
            </a:endParaRPr>
          </a:p>
          <a:p>
            <a:pPr algn="ctr"/>
            <a:endParaRPr lang="es-ES" dirty="0" smtClean="0">
              <a:solidFill>
                <a:schemeClr val="bg1"/>
              </a:solidFill>
            </a:endParaRPr>
          </a:p>
          <a:p>
            <a:pPr algn="ctr"/>
            <a:r>
              <a:rPr lang="es-ES" dirty="0" smtClean="0">
                <a:solidFill>
                  <a:schemeClr val="bg1"/>
                </a:solidFill>
              </a:rPr>
              <a:t>Nuclear Safety Council </a:t>
            </a:r>
          </a:p>
          <a:p>
            <a:pPr algn="ctr"/>
            <a:r>
              <a:rPr lang="es-ES" dirty="0" smtClean="0">
                <a:solidFill>
                  <a:schemeClr val="bg1"/>
                </a:solidFill>
                <a:hlinkClick r:id="rId3"/>
              </a:rPr>
              <a:t>slh@csn.es</a:t>
            </a:r>
            <a:endParaRPr lang="es-ES" dirty="0" smtClean="0">
              <a:solidFill>
                <a:schemeClr val="bg1"/>
              </a:solidFill>
            </a:endParaRPr>
          </a:p>
          <a:p>
            <a:pPr algn="ctr"/>
            <a:r>
              <a:rPr lang="es-ES" dirty="0" smtClean="0">
                <a:solidFill>
                  <a:schemeClr val="bg1"/>
                </a:solidFill>
              </a:rPr>
              <a:t>www.csn.es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5324" r="9492"/>
          <a:stretch/>
        </p:blipFill>
        <p:spPr>
          <a:xfrm rot="10800000" flipV="1">
            <a:off x="8093121" y="4869539"/>
            <a:ext cx="655093" cy="71207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/>
          <a:srcRect b="9880"/>
          <a:stretch/>
        </p:blipFill>
        <p:spPr>
          <a:xfrm>
            <a:off x="6965760" y="4875375"/>
            <a:ext cx="629219" cy="70623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7726" y="4869539"/>
            <a:ext cx="627749" cy="71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4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1668"/>
            <a:ext cx="12236996" cy="682633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014" y="208934"/>
            <a:ext cx="2118614" cy="60264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239347" y="4786604"/>
            <a:ext cx="2164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RELASED AREA</a:t>
            </a:r>
            <a:endParaRPr lang="es-ES" dirty="0"/>
          </a:p>
        </p:txBody>
      </p:sp>
      <p:sp>
        <p:nvSpPr>
          <p:cNvPr id="6" name="Rectángulo 5"/>
          <p:cNvSpPr/>
          <p:nvPr/>
        </p:nvSpPr>
        <p:spPr>
          <a:xfrm>
            <a:off x="2220686" y="4795935"/>
            <a:ext cx="2211355" cy="10823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2528596" y="5029200"/>
            <a:ext cx="1520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RELEASED AREA</a:t>
            </a:r>
            <a:endParaRPr lang="es-ES" sz="20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8" name="Llamada rectangular redondeada 7"/>
          <p:cNvSpPr/>
          <p:nvPr/>
        </p:nvSpPr>
        <p:spPr>
          <a:xfrm>
            <a:off x="4366727" y="1162720"/>
            <a:ext cx="3417287" cy="746449"/>
          </a:xfrm>
          <a:prstGeom prst="wedgeRoundRectCallout">
            <a:avLst>
              <a:gd name="adj1" fmla="val 90209"/>
              <a:gd name="adj2" fmla="val 18833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/>
          <p:cNvSpPr txBox="1"/>
          <p:nvPr/>
        </p:nvSpPr>
        <p:spPr>
          <a:xfrm>
            <a:off x="4582472" y="1162720"/>
            <a:ext cx="2985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chemeClr val="bg1"/>
                </a:solidFill>
              </a:rPr>
              <a:t>INDEPENDENT FUEL STORAGE FACILITY</a:t>
            </a: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43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6942" y="-102453"/>
            <a:ext cx="10515600" cy="1325563"/>
          </a:xfrm>
        </p:spPr>
        <p:txBody>
          <a:bodyPr>
            <a:normAutofit/>
          </a:bodyPr>
          <a:lstStyle/>
          <a:p>
            <a:r>
              <a:rPr lang="es-ES" sz="3600" b="1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8. </a:t>
            </a:r>
            <a:r>
              <a:rPr lang="es-ES" sz="3600" b="1" dirty="0" err="1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Lessons</a:t>
            </a:r>
            <a:r>
              <a:rPr lang="es-ES" sz="3600" b="1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s-ES" sz="3600" b="1" dirty="0" err="1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learned</a:t>
            </a:r>
            <a:endParaRPr lang="es-ES" sz="3600" b="1" dirty="0">
              <a:solidFill>
                <a:schemeClr val="accent5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014" y="208934"/>
            <a:ext cx="2118614" cy="60264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576942" y="842563"/>
            <a:ext cx="11081686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GB" b="1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Regulations </a:t>
            </a:r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must be commensurate with risk</a:t>
            </a:r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, robust &amp; fit for </a:t>
            </a:r>
            <a:r>
              <a:rPr lang="en-GB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purpose. </a:t>
            </a:r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D</a:t>
            </a:r>
            <a:r>
              <a:rPr lang="en-GB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ecommissioning through </a:t>
            </a:r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stages is </a:t>
            </a:r>
            <a:r>
              <a:rPr lang="en-GB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a good option</a:t>
            </a:r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.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s-ES" dirty="0" err="1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The</a:t>
            </a:r>
            <a:r>
              <a:rPr lang="es-ES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transference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 of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ownership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for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decommissioning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needs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solid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agreements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s-ES" dirty="0" err="1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between</a:t>
            </a:r>
            <a:r>
              <a:rPr lang="es-ES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s-ES" dirty="0" err="1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parts</a:t>
            </a:r>
            <a:r>
              <a:rPr lang="es-ES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 to transfer </a:t>
            </a:r>
            <a:r>
              <a:rPr lang="es-ES" dirty="0" err="1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knowledge</a:t>
            </a:r>
            <a:r>
              <a:rPr lang="es-ES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, </a:t>
            </a:r>
            <a:r>
              <a:rPr lang="es-E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records, </a:t>
            </a:r>
            <a:r>
              <a:rPr lang="es-ES" dirty="0" err="1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procedures</a:t>
            </a:r>
            <a:r>
              <a:rPr lang="es-ES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 and </a:t>
            </a:r>
            <a:r>
              <a:rPr lang="es-ES" dirty="0" err="1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workers</a:t>
            </a:r>
            <a:r>
              <a:rPr lang="es-ES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s-ES" dirty="0" err="1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issues</a:t>
            </a:r>
            <a:r>
              <a:rPr lang="es-ES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. </a:t>
            </a:r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Documentation must be clear, comprehensive, </a:t>
            </a:r>
            <a:r>
              <a:rPr lang="en-GB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and </a:t>
            </a:r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traceable.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Project management </a:t>
            </a:r>
            <a:r>
              <a:rPr lang="en-GB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must </a:t>
            </a:r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oversee the entire process, manage resources and ensure adherence to schedules and </a:t>
            </a:r>
            <a:r>
              <a:rPr lang="en-GB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budgets (including unexpected challenges). </a:t>
            </a:r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Coordination and planning between licensee and regulator is essential: </a:t>
            </a:r>
            <a:r>
              <a:rPr lang="en-GB" b="1" u="sng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Failing to plan is planning to fail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Environmental considerations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are a key aspect.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Minimizing the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possibility of release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of pollutants into the environment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is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essential to ensure the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long-term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sustainability.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So is l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ong-term stewardship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 (ongoing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monitoring, maintenance, and institutional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controls</a:t>
            </a:r>
            <a:r>
              <a:rPr lang="en-US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) in case of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restricted release.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Learning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from past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experiences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,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both successful and unsuccessful, can provide valuable insights, best practices, and lessons learned to improve future decommissioning efforts.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Culture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of continuous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improvement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: Regularly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evaluating the effectiveness of decommissioning strategies, adopting new technologies and best practices, and incorporating lessons learned from previous projects can enhance future decommissioning efforts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.</a:t>
            </a:r>
            <a:endParaRPr lang="en-GB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93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2298" y="0"/>
            <a:ext cx="10515600" cy="1325563"/>
          </a:xfrm>
        </p:spPr>
        <p:txBody>
          <a:bodyPr>
            <a:normAutofit/>
          </a:bodyPr>
          <a:lstStyle/>
          <a:p>
            <a:r>
              <a:rPr lang="es-ES" sz="3600" b="1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9</a:t>
            </a:r>
            <a:r>
              <a:rPr lang="es-ES" sz="3600" b="1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. </a:t>
            </a:r>
            <a:r>
              <a:rPr lang="es-ES" sz="3600" b="1" dirty="0" err="1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Challenges</a:t>
            </a:r>
            <a:endParaRPr lang="es-ES" sz="3600" b="1" dirty="0">
              <a:solidFill>
                <a:schemeClr val="accent5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90773" y="1781610"/>
            <a:ext cx="11114314" cy="4351338"/>
          </a:xfrm>
        </p:spPr>
        <p:txBody>
          <a:bodyPr>
            <a:normAutofit/>
          </a:bodyPr>
          <a:lstStyle/>
          <a:p>
            <a:pPr marL="0" indent="0">
              <a:buClr>
                <a:schemeClr val="accent1"/>
              </a:buClr>
              <a:buSzPct val="110000"/>
              <a:buNone/>
              <a:tabLst>
                <a:tab pos="476250" algn="l"/>
              </a:tabLst>
            </a:pP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US" sz="2200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IFSF 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will remain in its current place until a centralized spent fuel storage (or similar alternative) be available                   </a:t>
            </a:r>
            <a:endParaRPr lang="en-US" sz="2200" dirty="0" smtClean="0">
              <a:solidFill>
                <a:schemeClr val="accent5">
                  <a:lumMod val="50000"/>
                </a:schemeClr>
              </a:solidFill>
              <a:latin typeface="Franklin Gothic Book" panose="020B0503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2" indent="-342900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90000"/>
              <a:buFont typeface="Wingdings" panose="05000000000000000000" pitchFamily="2" charset="2"/>
              <a:buChar char="ü"/>
              <a:tabLst>
                <a:tab pos="476250" algn="l"/>
              </a:tabLst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For how long? </a:t>
            </a:r>
          </a:p>
          <a:p>
            <a:pPr marL="342900" lvl="2" indent="-342900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90000"/>
              <a:buFont typeface="Wingdings" panose="05000000000000000000" pitchFamily="2" charset="2"/>
              <a:buChar char="ü"/>
              <a:tabLst>
                <a:tab pos="476250" algn="l"/>
              </a:tabLst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How to manage the maintenance of safe operating conditions for both the containers and the IFSF? (life management issues)</a:t>
            </a:r>
          </a:p>
          <a:p>
            <a:pPr marL="0" indent="0">
              <a:buClr>
                <a:schemeClr val="accent1"/>
              </a:buClr>
              <a:buSzPct val="110000"/>
              <a:buNone/>
              <a:tabLst>
                <a:tab pos="476250" algn="l"/>
              </a:tabLst>
            </a:pPr>
            <a:r>
              <a:rPr lang="en-US" sz="2200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Restricted release: Industrial 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 of land 	</a:t>
            </a:r>
            <a:r>
              <a:rPr lang="en-US" sz="2200" dirty="0">
                <a:latin typeface="Franklin Gothic Book" panose="020B05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</a:t>
            </a:r>
          </a:p>
          <a:p>
            <a:pPr marL="342900" lvl="2" indent="-342900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90000"/>
              <a:buFont typeface="Wingdings" panose="05000000000000000000" pitchFamily="2" charset="2"/>
              <a:buChar char="ü"/>
              <a:tabLst>
                <a:tab pos="476250" algn="l"/>
              </a:tabLst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How to deal if a change in the land use after granting the license termination is required?</a:t>
            </a:r>
          </a:p>
          <a:p>
            <a:pPr marL="342900" lvl="2" indent="-342900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90000"/>
              <a:buFont typeface="Wingdings" panose="05000000000000000000" pitchFamily="2" charset="2"/>
              <a:buChar char="ü"/>
              <a:tabLst>
                <a:tab pos="476250" algn="l"/>
              </a:tabLst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Funding &amp; responsibilities for institutional controls have to be clearly defined</a:t>
            </a:r>
            <a:endParaRPr lang="es-ES" sz="1800" dirty="0">
              <a:solidFill>
                <a:schemeClr val="accent5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09603" y="1686784"/>
            <a:ext cx="11476653" cy="31588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014" y="208934"/>
            <a:ext cx="2118614" cy="60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00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126274" y="1624084"/>
            <a:ext cx="10013794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dirty="0" smtClean="0">
                <a:solidFill>
                  <a:schemeClr val="accent5">
                    <a:lumMod val="50000"/>
                  </a:schemeClr>
                </a:solidFill>
              </a:rPr>
              <a:t>THANK </a:t>
            </a:r>
            <a:r>
              <a:rPr lang="es-ES" sz="6000" dirty="0" smtClean="0">
                <a:solidFill>
                  <a:schemeClr val="accent5">
                    <a:lumMod val="50000"/>
                  </a:schemeClr>
                </a:solidFill>
              </a:rPr>
              <a:t>YOU </a:t>
            </a:r>
            <a:r>
              <a:rPr lang="es-ES" sz="6000" dirty="0" err="1" smtClean="0">
                <a:solidFill>
                  <a:schemeClr val="accent5">
                    <a:lumMod val="50000"/>
                  </a:schemeClr>
                </a:solidFill>
              </a:rPr>
              <a:t>for</a:t>
            </a:r>
            <a:r>
              <a:rPr lang="es-ES" sz="6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6000" dirty="0" err="1" smtClean="0">
                <a:solidFill>
                  <a:schemeClr val="accent5">
                    <a:lumMod val="50000"/>
                  </a:schemeClr>
                </a:solidFill>
              </a:rPr>
              <a:t>your</a:t>
            </a:r>
            <a:r>
              <a:rPr lang="es-ES" sz="6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6000" dirty="0" err="1" smtClean="0">
                <a:solidFill>
                  <a:schemeClr val="accent5">
                    <a:lumMod val="50000"/>
                  </a:schemeClr>
                </a:solidFill>
              </a:rPr>
              <a:t>attention</a:t>
            </a:r>
            <a:r>
              <a:rPr lang="es-ES" sz="8800" dirty="0" smtClean="0">
                <a:solidFill>
                  <a:schemeClr val="accent5">
                    <a:lumMod val="50000"/>
                  </a:schemeClr>
                </a:solidFill>
              </a:rPr>
              <a:t>!</a:t>
            </a:r>
            <a:endParaRPr lang="es-ES" sz="8800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es-ES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es-ES" dirty="0"/>
          </a:p>
          <a:p>
            <a:endParaRPr lang="es-ES" dirty="0" smtClean="0"/>
          </a:p>
          <a:p>
            <a:pPr algn="r"/>
            <a:r>
              <a:rPr lang="es-ES" dirty="0" smtClean="0">
                <a:hlinkClick r:id="rId2"/>
              </a:rPr>
              <a:t>slh@csn.es</a:t>
            </a:r>
            <a:endParaRPr lang="es-ES" dirty="0" smtClean="0"/>
          </a:p>
          <a:p>
            <a:pPr algn="r"/>
            <a:r>
              <a:rPr lang="es-ES" dirty="0" smtClean="0">
                <a:hlinkClick r:id="rId3"/>
              </a:rPr>
              <a:t>sss@csn.es</a:t>
            </a:r>
            <a:endParaRPr lang="es-ES" dirty="0" smtClean="0"/>
          </a:p>
          <a:p>
            <a:pPr algn="r"/>
            <a:r>
              <a:rPr lang="es-ES" dirty="0" smtClean="0">
                <a:hlinkClick r:id="rId4"/>
              </a:rPr>
              <a:t>jlrg@csn.es</a:t>
            </a:r>
            <a:endParaRPr lang="es-ES" dirty="0" smtClean="0"/>
          </a:p>
          <a:p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014" y="208934"/>
            <a:ext cx="2118614" cy="60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12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2743" y="123011"/>
            <a:ext cx="10515600" cy="1325563"/>
          </a:xfrm>
        </p:spPr>
        <p:txBody>
          <a:bodyPr>
            <a:normAutofit/>
          </a:bodyPr>
          <a:lstStyle/>
          <a:p>
            <a:r>
              <a:rPr lang="es-ES" sz="3600" b="1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1. </a:t>
            </a:r>
            <a:r>
              <a:rPr lang="es-ES" sz="3600" b="1" dirty="0" err="1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Spanish</a:t>
            </a:r>
            <a:r>
              <a:rPr lang="es-ES" sz="3600" b="1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s-ES" sz="3600" b="1" dirty="0" err="1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decommissioning</a:t>
            </a:r>
            <a:r>
              <a:rPr lang="es-ES" sz="3600" b="1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s-ES" sz="3600" b="1" dirty="0" err="1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fundamentals</a:t>
            </a:r>
            <a:endParaRPr lang="es-ES" sz="3600" b="1" dirty="0">
              <a:solidFill>
                <a:schemeClr val="accent5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551400" y="3193924"/>
            <a:ext cx="5876293" cy="1831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s-ES" b="1" dirty="0" err="1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Decommissioning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s-ES" b="1" dirty="0" err="1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experience</a:t>
            </a:r>
            <a:r>
              <a:rPr lang="es-ES" b="1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:</a:t>
            </a: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s-ES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</a:rPr>
              <a:t>VANDELLÓS 1 NPP</a:t>
            </a:r>
            <a:r>
              <a:rPr lang="es-ES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</a:rPr>
              <a:t>: </a:t>
            </a:r>
            <a:r>
              <a:rPr lang="es-ES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</a:rPr>
              <a:t>Finished</a:t>
            </a:r>
            <a:r>
              <a:rPr lang="es-ES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</a:rPr>
              <a:t> 2 </a:t>
            </a:r>
            <a:r>
              <a:rPr lang="es-ES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</a:rPr>
              <a:t>dismantling</a:t>
            </a:r>
            <a:r>
              <a:rPr lang="es-ES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</a:rPr>
              <a:t> </a:t>
            </a:r>
            <a:r>
              <a:rPr lang="es-ES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</a:rPr>
              <a:t>stage</a:t>
            </a:r>
            <a:r>
              <a:rPr lang="es-ES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</a:rPr>
              <a:t> in 2004. </a:t>
            </a:r>
            <a:r>
              <a:rPr lang="es-ES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</a:rPr>
              <a:t>Currently</a:t>
            </a:r>
            <a:r>
              <a:rPr lang="es-ES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</a:rPr>
              <a:t> in </a:t>
            </a:r>
            <a:r>
              <a:rPr lang="es-ES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</a:rPr>
              <a:t>dormancy</a:t>
            </a:r>
            <a:r>
              <a:rPr lang="es-ES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</a:rPr>
              <a:t> </a:t>
            </a:r>
            <a:r>
              <a:rPr lang="es-ES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</a:rPr>
              <a:t>period</a:t>
            </a:r>
            <a:r>
              <a:rPr lang="es-ES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</a:rPr>
              <a:t>.</a:t>
            </a: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s-ES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</a:rPr>
              <a:t>CIEMAT </a:t>
            </a:r>
            <a:r>
              <a:rPr lang="es-ES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</a:rPr>
              <a:t>Research</a:t>
            </a:r>
            <a:r>
              <a:rPr lang="es-ES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</a:rPr>
              <a:t> reactor</a:t>
            </a:r>
            <a:r>
              <a:rPr lang="es-ES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</a:rPr>
              <a:t>: </a:t>
            </a:r>
            <a:r>
              <a:rPr lang="es-ES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</a:rPr>
              <a:t>dismanteled</a:t>
            </a:r>
            <a:r>
              <a:rPr lang="es-ES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</a:rPr>
              <a:t> in 2009</a:t>
            </a: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s-ES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</a:rPr>
              <a:t>JOSÉ CABRERA NPP</a:t>
            </a:r>
            <a:r>
              <a:rPr lang="es-ES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</a:rPr>
              <a:t>: </a:t>
            </a:r>
            <a:r>
              <a:rPr lang="es-ES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</a:rPr>
              <a:t>Currently</a:t>
            </a:r>
            <a:r>
              <a:rPr lang="es-ES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</a:rPr>
              <a:t> </a:t>
            </a:r>
            <a:r>
              <a:rPr lang="es-ES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</a:rPr>
              <a:t>under</a:t>
            </a:r>
            <a:r>
              <a:rPr lang="es-ES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</a:rPr>
              <a:t> </a:t>
            </a:r>
            <a:r>
              <a:rPr lang="es-ES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</a:rPr>
              <a:t>remediation</a:t>
            </a:r>
            <a:r>
              <a:rPr lang="es-ES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</a:rPr>
              <a:t>. </a:t>
            </a:r>
            <a:endParaRPr lang="es-ES" b="1" dirty="0" smtClean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Book" panose="020B0503020102020204" pitchFamily="34" charset="0"/>
            </a:endParaRP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s-ES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</a:rPr>
              <a:t>GAROÑA NPP</a:t>
            </a:r>
            <a:r>
              <a:rPr lang="es-ES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</a:rPr>
              <a:t>: </a:t>
            </a:r>
            <a:r>
              <a:rPr lang="es-ES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</a:rPr>
              <a:t>Decommissioning</a:t>
            </a:r>
            <a:r>
              <a:rPr lang="es-ES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</a:rPr>
              <a:t> </a:t>
            </a:r>
            <a:r>
              <a:rPr lang="es-ES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</a:rPr>
              <a:t>permit</a:t>
            </a:r>
            <a:r>
              <a:rPr lang="es-ES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</a:rPr>
              <a:t> </a:t>
            </a:r>
            <a:r>
              <a:rPr lang="es-ES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</a:rPr>
              <a:t>granted</a:t>
            </a:r>
            <a:r>
              <a:rPr lang="es-ES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</a:rPr>
              <a:t> 2023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373" y="122659"/>
            <a:ext cx="2118614" cy="602640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132" y="3193924"/>
            <a:ext cx="5090855" cy="353403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1357" y="724946"/>
            <a:ext cx="2495626" cy="2382188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5743" y="2339728"/>
            <a:ext cx="1152626" cy="767406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27" name="CuadroTexto 26"/>
          <p:cNvSpPr txBox="1"/>
          <p:nvPr/>
        </p:nvSpPr>
        <p:spPr>
          <a:xfrm>
            <a:off x="558124" y="1372566"/>
            <a:ext cx="7718540" cy="1554272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Based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on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 4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main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pillars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:</a:t>
            </a: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s-ES" b="1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CSN (</a:t>
            </a:r>
            <a:r>
              <a:rPr lang="es-ES" dirty="0" err="1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Regulator</a:t>
            </a:r>
            <a:r>
              <a:rPr lang="es-E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):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Responsible for Nuclear Safety &amp; Radiation Protection</a:t>
            </a: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s-ES" b="1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ENRESA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: </a:t>
            </a:r>
            <a:r>
              <a:rPr lang="es-ES" dirty="0" err="1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Responsible</a:t>
            </a:r>
            <a:r>
              <a:rPr lang="es-ES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s-ES" dirty="0" err="1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for</a:t>
            </a:r>
            <a:r>
              <a:rPr lang="es-ES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s-ES" dirty="0" err="1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Decommissioning</a:t>
            </a:r>
            <a:r>
              <a:rPr lang="es-E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s-ES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&amp; </a:t>
            </a:r>
            <a:r>
              <a:rPr lang="es-ES" dirty="0" err="1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Radwaste</a:t>
            </a:r>
            <a:r>
              <a:rPr lang="es-E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s-ES" dirty="0" err="1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management</a:t>
            </a:r>
            <a:endParaRPr lang="es-ES" dirty="0">
              <a:solidFill>
                <a:schemeClr val="accent5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s-ES" b="1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Budget: </a:t>
            </a:r>
            <a:r>
              <a:rPr lang="es-ES" dirty="0" err="1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guaranteed</a:t>
            </a:r>
            <a:r>
              <a:rPr lang="es-E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s-ES" dirty="0" err="1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by</a:t>
            </a:r>
            <a:r>
              <a:rPr lang="es-E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s-ES" dirty="0" err="1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law</a:t>
            </a:r>
            <a:endParaRPr lang="es-ES" dirty="0" smtClean="0">
              <a:solidFill>
                <a:schemeClr val="accent5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s-ES" b="1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El Cabril: </a:t>
            </a:r>
            <a:r>
              <a:rPr lang="es-ES" dirty="0" err="1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radwaste</a:t>
            </a:r>
            <a:r>
              <a:rPr lang="es-E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 (ILW, LLW </a:t>
            </a:r>
            <a:r>
              <a:rPr lang="es-ES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&amp; VLLW) </a:t>
            </a:r>
            <a:r>
              <a:rPr lang="es-E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s-ES" dirty="0" err="1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disposal</a:t>
            </a:r>
            <a:r>
              <a:rPr lang="es-ES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s-ES" dirty="0" err="1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site</a:t>
            </a:r>
            <a:r>
              <a:rPr lang="es-E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endParaRPr lang="es-ES" dirty="0">
              <a:solidFill>
                <a:schemeClr val="accent5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564847" y="5292281"/>
            <a:ext cx="5862846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b="1" dirty="0" smtClean="0">
                <a:latin typeface="Franklin Gothic Book" panose="020B0503020102020204" pitchFamily="34" charset="0"/>
              </a:rPr>
              <a:t>JOSÉ CABRERA NPP </a:t>
            </a:r>
            <a:r>
              <a:rPr lang="es-ES" dirty="0" smtClean="0">
                <a:latin typeface="Franklin Gothic Book" panose="020B0503020102020204" pitchFamily="34" charset="0"/>
              </a:rPr>
              <a:t>WILL BE THE FIRST SPANISH NPP TO BE</a:t>
            </a:r>
            <a:r>
              <a:rPr lang="es-ES" b="1" dirty="0" smtClean="0">
                <a:latin typeface="Franklin Gothic Book" panose="020B0503020102020204" pitchFamily="34" charset="0"/>
              </a:rPr>
              <a:t> FULLY DECOMMISSIONED</a:t>
            </a:r>
            <a:endParaRPr lang="es-ES" b="1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25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2">
            <a:extLst>
              <a:ext uri="{FF2B5EF4-FFF2-40B4-BE49-F238E27FC236}">
                <a16:creationId xmlns:a16="http://schemas.microsoft.com/office/drawing/2014/main" id="{D2BE2A5E-3C2B-3247-91FC-9B5E7A574E7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936138" y="6519918"/>
            <a:ext cx="789320" cy="243778"/>
          </a:xfrm>
          <a:prstGeom prst="rect">
            <a:avLst/>
          </a:prstGeom>
        </p:spPr>
        <p:txBody>
          <a:bodyPr/>
          <a:lstStyle/>
          <a:p>
            <a:pPr algn="r"/>
            <a:fld id="{1E094B97-7CEA-E145-AC68-6C03E17B9196}" type="datetime1">
              <a:rPr lang="es-ES" smtClean="0"/>
              <a:pPr algn="r"/>
              <a:t>15/05/2023</a:t>
            </a:fld>
            <a:endParaRPr lang="es-ES" dirty="0"/>
          </a:p>
        </p:txBody>
      </p:sp>
      <p:sp>
        <p:nvSpPr>
          <p:cNvPr id="5" name="Título 3">
            <a:extLst>
              <a:ext uri="{FF2B5EF4-FFF2-40B4-BE49-F238E27FC236}">
                <a16:creationId xmlns:a16="http://schemas.microsoft.com/office/drawing/2014/main" id="{DF7D301A-D4AF-B243-ABD1-225141DD1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05" y="927386"/>
            <a:ext cx="5957179" cy="781515"/>
          </a:xfrm>
        </p:spPr>
        <p:txBody>
          <a:bodyPr>
            <a:normAutofit fontScale="90000"/>
          </a:bodyPr>
          <a:lstStyle/>
          <a:p>
            <a:r>
              <a:rPr lang="es-ES" dirty="0"/>
              <a:t>Esto es un titular a una línea de texto</a:t>
            </a:r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B5873043-7248-C54D-AEA4-A5AB007EDC0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-98098" y="6519920"/>
            <a:ext cx="4193311" cy="243777"/>
          </a:xfrm>
          <a:prstGeom prst="rect">
            <a:avLst/>
          </a:prstGeom>
        </p:spPr>
        <p:txBody>
          <a:bodyPr/>
          <a:lstStyle/>
          <a:p>
            <a:r>
              <a:rPr lang="es-ES" dirty="0" err="1"/>
              <a:t>www.csn.es</a:t>
            </a:r>
            <a:endParaRPr lang="es-ES" b="0" dirty="0">
              <a:latin typeface="Franklin Gothic Book" panose="020B0503020102020204" pitchFamily="34" charset="0"/>
            </a:endParaRPr>
          </a:p>
        </p:txBody>
      </p:sp>
      <p:sp>
        <p:nvSpPr>
          <p:cNvPr id="7" name="Marcador de número de diapositiva 10">
            <a:extLst>
              <a:ext uri="{FF2B5EF4-FFF2-40B4-BE49-F238E27FC236}">
                <a16:creationId xmlns:a16="http://schemas.microsoft.com/office/drawing/2014/main" id="{CE170949-0614-694B-B63A-9FCE9E2B935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322626" y="308604"/>
            <a:ext cx="386579" cy="243779"/>
          </a:xfrm>
          <a:prstGeom prst="rect">
            <a:avLst/>
          </a:prstGeom>
        </p:spPr>
        <p:txBody>
          <a:bodyPr/>
          <a:lstStyle/>
          <a:p>
            <a:pPr algn="r"/>
            <a:fld id="{44B8E3E7-8C80-AC43-943C-691CF0572DDB}" type="slidenum">
              <a:rPr lang="es-ES" smtClean="0"/>
              <a:pPr algn="r"/>
              <a:t>3</a:t>
            </a:fld>
            <a:endParaRPr lang="es-ES" dirty="0"/>
          </a:p>
        </p:txBody>
      </p:sp>
      <p:pic>
        <p:nvPicPr>
          <p:cNvPr id="8" name="Picture 2" descr="https://www.dclm.es/ARCHIVO/fotografias/noticias/1665123984_665123981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1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2703380" y="994384"/>
            <a:ext cx="1051246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1400"/>
            </a:lvl1pPr>
          </a:lstStyle>
          <a:p>
            <a:r>
              <a:rPr lang="es-ES" dirty="0" smtClean="0"/>
              <a:t>Power </a:t>
            </a:r>
            <a:r>
              <a:rPr lang="es-ES" dirty="0" err="1" smtClean="0"/>
              <a:t>substation</a:t>
            </a:r>
            <a:endParaRPr lang="es-ES" dirty="0"/>
          </a:p>
        </p:txBody>
      </p:sp>
      <p:sp>
        <p:nvSpPr>
          <p:cNvPr id="10" name="CuadroTexto 9"/>
          <p:cNvSpPr txBox="1"/>
          <p:nvPr/>
        </p:nvSpPr>
        <p:spPr>
          <a:xfrm>
            <a:off x="167199" y="3591190"/>
            <a:ext cx="1206760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s-ES" sz="1400" dirty="0" err="1" smtClean="0"/>
              <a:t>Refrigeration</a:t>
            </a:r>
            <a:r>
              <a:rPr lang="es-ES" sz="1400" dirty="0" smtClean="0"/>
              <a:t> </a:t>
            </a:r>
            <a:r>
              <a:rPr lang="es-ES" sz="1400" dirty="0" err="1" smtClean="0"/>
              <a:t>towers</a:t>
            </a:r>
            <a:endParaRPr lang="es-ES" sz="14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7751667" y="3030622"/>
            <a:ext cx="768224" cy="30777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1400"/>
            </a:lvl1pPr>
          </a:lstStyle>
          <a:p>
            <a:r>
              <a:rPr lang="es-ES" dirty="0" smtClean="0"/>
              <a:t>Reactor</a:t>
            </a:r>
            <a:endParaRPr lang="es-ES" dirty="0"/>
          </a:p>
        </p:txBody>
      </p:sp>
      <p:sp>
        <p:nvSpPr>
          <p:cNvPr id="12" name="CuadroTexto 11"/>
          <p:cNvSpPr txBox="1"/>
          <p:nvPr/>
        </p:nvSpPr>
        <p:spPr>
          <a:xfrm>
            <a:off x="6096000" y="2632011"/>
            <a:ext cx="768222" cy="30777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1400"/>
            </a:lvl1pPr>
          </a:lstStyle>
          <a:p>
            <a:r>
              <a:rPr lang="es-ES" dirty="0" smtClean="0"/>
              <a:t>Turbine</a:t>
            </a:r>
            <a:endParaRPr lang="es-ES" dirty="0"/>
          </a:p>
        </p:txBody>
      </p:sp>
      <p:sp>
        <p:nvSpPr>
          <p:cNvPr id="13" name="CuadroTexto 12"/>
          <p:cNvSpPr txBox="1"/>
          <p:nvPr/>
        </p:nvSpPr>
        <p:spPr>
          <a:xfrm>
            <a:off x="8307360" y="1365088"/>
            <a:ext cx="981594" cy="30777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1400"/>
            </a:lvl1pPr>
          </a:lstStyle>
          <a:p>
            <a:r>
              <a:rPr lang="es-ES" dirty="0" err="1" smtClean="0"/>
              <a:t>Chimney</a:t>
            </a:r>
            <a:endParaRPr lang="es-E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6561941" y="1261787"/>
            <a:ext cx="1668304" cy="30777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1400"/>
            </a:lvl1pPr>
          </a:lstStyle>
          <a:p>
            <a:r>
              <a:rPr lang="es-ES" dirty="0" err="1" smtClean="0"/>
              <a:t>Waste</a:t>
            </a:r>
            <a:r>
              <a:rPr lang="es-ES" dirty="0" smtClean="0"/>
              <a:t> Storage 2</a:t>
            </a:r>
            <a:endParaRPr lang="es-ES" dirty="0"/>
          </a:p>
        </p:txBody>
      </p:sp>
      <p:sp>
        <p:nvSpPr>
          <p:cNvPr id="15" name="CuadroTexto 14"/>
          <p:cNvSpPr txBox="1"/>
          <p:nvPr/>
        </p:nvSpPr>
        <p:spPr>
          <a:xfrm>
            <a:off x="5191125" y="559036"/>
            <a:ext cx="1711457" cy="30777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1400"/>
            </a:lvl1pPr>
          </a:lstStyle>
          <a:p>
            <a:r>
              <a:rPr lang="es-ES" dirty="0" err="1" smtClean="0"/>
              <a:t>Waste</a:t>
            </a:r>
            <a:r>
              <a:rPr lang="es-ES" dirty="0" smtClean="0"/>
              <a:t> Storage 3</a:t>
            </a:r>
            <a:endParaRPr lang="es-ES" dirty="0"/>
          </a:p>
        </p:txBody>
      </p:sp>
      <p:sp>
        <p:nvSpPr>
          <p:cNvPr id="16" name="CuadroTexto 15"/>
          <p:cNvSpPr txBox="1"/>
          <p:nvPr/>
        </p:nvSpPr>
        <p:spPr>
          <a:xfrm>
            <a:off x="4979551" y="3339678"/>
            <a:ext cx="702792" cy="30777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1400"/>
            </a:lvl1pPr>
          </a:lstStyle>
          <a:p>
            <a:r>
              <a:rPr lang="es-ES" dirty="0" err="1" smtClean="0"/>
              <a:t>Offices</a:t>
            </a:r>
            <a:endParaRPr lang="es-ES" dirty="0"/>
          </a:p>
        </p:txBody>
      </p:sp>
      <p:sp>
        <p:nvSpPr>
          <p:cNvPr id="17" name="CuadroTexto 16"/>
          <p:cNvSpPr txBox="1"/>
          <p:nvPr/>
        </p:nvSpPr>
        <p:spPr>
          <a:xfrm>
            <a:off x="9797656" y="2782462"/>
            <a:ext cx="1676792" cy="30777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1400"/>
            </a:lvl1pPr>
          </a:lstStyle>
          <a:p>
            <a:r>
              <a:rPr lang="es-ES" dirty="0" err="1" smtClean="0"/>
              <a:t>Waste</a:t>
            </a:r>
            <a:r>
              <a:rPr lang="es-ES" dirty="0" smtClean="0"/>
              <a:t> Storage 1</a:t>
            </a:r>
            <a:endParaRPr lang="es-ES" dirty="0"/>
          </a:p>
        </p:txBody>
      </p:sp>
      <p:sp>
        <p:nvSpPr>
          <p:cNvPr id="18" name="CuadroTexto 17"/>
          <p:cNvSpPr txBox="1"/>
          <p:nvPr/>
        </p:nvSpPr>
        <p:spPr>
          <a:xfrm>
            <a:off x="2319126" y="3659295"/>
            <a:ext cx="1656807" cy="30777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1400"/>
            </a:lvl1pPr>
          </a:lstStyle>
          <a:p>
            <a:r>
              <a:rPr lang="es-ES" dirty="0" err="1" smtClean="0"/>
              <a:t>Discharge</a:t>
            </a:r>
            <a:r>
              <a:rPr lang="es-ES" dirty="0" smtClean="0"/>
              <a:t> </a:t>
            </a:r>
            <a:r>
              <a:rPr lang="es-ES" dirty="0" err="1" smtClean="0"/>
              <a:t>Channel</a:t>
            </a:r>
            <a:endParaRPr lang="es-ES" dirty="0"/>
          </a:p>
        </p:txBody>
      </p:sp>
      <p:sp>
        <p:nvSpPr>
          <p:cNvPr id="20" name="CuadroTexto 19"/>
          <p:cNvSpPr txBox="1"/>
          <p:nvPr/>
        </p:nvSpPr>
        <p:spPr>
          <a:xfrm>
            <a:off x="6229614" y="1836067"/>
            <a:ext cx="1841365" cy="30777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1400"/>
            </a:lvl1pPr>
          </a:lstStyle>
          <a:p>
            <a:r>
              <a:rPr lang="es-ES" dirty="0" smtClean="0"/>
              <a:t>Workshops and </a:t>
            </a:r>
            <a:r>
              <a:rPr lang="es-ES" dirty="0" err="1" smtClean="0"/>
              <a:t>offices</a:t>
            </a:r>
            <a:endParaRPr lang="es-ES" dirty="0"/>
          </a:p>
        </p:txBody>
      </p:sp>
      <p:sp>
        <p:nvSpPr>
          <p:cNvPr id="21" name="CuadroTexto 20"/>
          <p:cNvSpPr txBox="1"/>
          <p:nvPr/>
        </p:nvSpPr>
        <p:spPr>
          <a:xfrm>
            <a:off x="9156933" y="2024109"/>
            <a:ext cx="2108379" cy="30777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1400"/>
            </a:lvl1pPr>
          </a:lstStyle>
          <a:p>
            <a:r>
              <a:rPr lang="es-ES" dirty="0" err="1" smtClean="0"/>
              <a:t>Waste</a:t>
            </a:r>
            <a:r>
              <a:rPr lang="es-ES" dirty="0" smtClean="0"/>
              <a:t> </a:t>
            </a:r>
            <a:r>
              <a:rPr lang="es-ES" dirty="0" err="1" smtClean="0"/>
              <a:t>characterization</a:t>
            </a:r>
            <a:endParaRPr lang="es-ES" dirty="0"/>
          </a:p>
        </p:txBody>
      </p:sp>
      <p:sp>
        <p:nvSpPr>
          <p:cNvPr id="22" name="Rectángulo 21"/>
          <p:cNvSpPr/>
          <p:nvPr/>
        </p:nvSpPr>
        <p:spPr>
          <a:xfrm>
            <a:off x="86290" y="128149"/>
            <a:ext cx="2022428" cy="923330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b="1" u="sng" dirty="0" smtClean="0"/>
              <a:t>38 </a:t>
            </a:r>
            <a:r>
              <a:rPr lang="es-ES" b="1" u="sng" dirty="0" err="1" smtClean="0"/>
              <a:t>years</a:t>
            </a:r>
            <a:r>
              <a:rPr lang="es-ES" b="1" u="sng" dirty="0" smtClean="0"/>
              <a:t> </a:t>
            </a:r>
            <a:r>
              <a:rPr lang="es-ES" b="1" u="sng" dirty="0" err="1" smtClean="0"/>
              <a:t>operating</a:t>
            </a:r>
            <a:r>
              <a:rPr lang="es-ES" b="1" dirty="0" smtClean="0"/>
              <a:t>: </a:t>
            </a:r>
          </a:p>
          <a:p>
            <a:pPr algn="ctr"/>
            <a:r>
              <a:rPr lang="es-ES" b="1" dirty="0" smtClean="0"/>
              <a:t>36.515x10E+6</a:t>
            </a:r>
            <a:r>
              <a:rPr lang="es-ES" b="1" dirty="0"/>
              <a:t> </a:t>
            </a:r>
            <a:r>
              <a:rPr lang="es-ES" b="1" dirty="0" smtClean="0"/>
              <a:t>Kv</a:t>
            </a:r>
          </a:p>
          <a:p>
            <a:pPr algn="ctr"/>
            <a:r>
              <a:rPr lang="es-ES" b="1" dirty="0" smtClean="0"/>
              <a:t>≈ 300,000 </a:t>
            </a:r>
            <a:r>
              <a:rPr lang="es-ES" b="1" dirty="0" err="1" smtClean="0"/>
              <a:t>houses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09801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/>
          <p:cNvSpPr/>
          <p:nvPr/>
        </p:nvSpPr>
        <p:spPr>
          <a:xfrm>
            <a:off x="7875630" y="2194556"/>
            <a:ext cx="4129399" cy="1846659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buSzPct val="110000"/>
            </a:pP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Decom strategy: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 marL="347663" indent="-263525">
              <a:buClr>
                <a:srgbClr val="00B05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Immediate dismantling in one step</a:t>
            </a:r>
          </a:p>
          <a:p>
            <a:pPr marL="347663" indent="-263525">
              <a:buClr>
                <a:srgbClr val="00B05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Partial release: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IFSF remain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on site after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release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 marL="347663" indent="-263525">
              <a:buClr>
                <a:srgbClr val="00B05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Industrial use of the site: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release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with restrictions</a:t>
            </a:r>
          </a:p>
        </p:txBody>
      </p:sp>
      <p:sp>
        <p:nvSpPr>
          <p:cNvPr id="70" name="Título 1">
            <a:extLst>
              <a:ext uri="{FF2B5EF4-FFF2-40B4-BE49-F238E27FC236}">
                <a16:creationId xmlns:a16="http://schemas.microsoft.com/office/drawing/2014/main" id="{00D1C7F1-397F-D741-A732-07589D56D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952" y="167371"/>
            <a:ext cx="9691186" cy="781515"/>
          </a:xfrm>
        </p:spPr>
        <p:txBody>
          <a:bodyPr>
            <a:normAutofit/>
          </a:bodyPr>
          <a:lstStyle/>
          <a:p>
            <a:r>
              <a:rPr lang="es-ES" sz="3600" b="1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2. José </a:t>
            </a:r>
            <a:r>
              <a:rPr lang="es-ES" sz="3600" b="1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Cabrera NPP </a:t>
            </a:r>
            <a:r>
              <a:rPr lang="es-ES" sz="3600" b="1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post-</a:t>
            </a:r>
            <a:r>
              <a:rPr lang="es-ES" sz="3600" b="1" dirty="0" err="1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operational</a:t>
            </a:r>
            <a:r>
              <a:rPr lang="es-ES" sz="3600" b="1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s-ES" sz="3600" b="1" dirty="0" err="1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stages</a:t>
            </a:r>
            <a:r>
              <a:rPr lang="es-ES" sz="3600" b="1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</a:p>
        </p:txBody>
      </p:sp>
      <p:pic>
        <p:nvPicPr>
          <p:cNvPr id="71" name="Imagen 7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279" y="271450"/>
            <a:ext cx="2118614" cy="60264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39681" y="948886"/>
            <a:ext cx="2399084" cy="5150325"/>
          </a:xfrm>
          <a:prstGeom prst="rect">
            <a:avLst/>
          </a:prstGeom>
          <a:noFill/>
          <a:ln w="254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552952" y="5346646"/>
            <a:ext cx="2779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rgbClr val="FF0000"/>
                </a:solidFill>
              </a:rPr>
              <a:t>LICENSEE</a:t>
            </a:r>
            <a:r>
              <a:rPr lang="es-ES" b="1" dirty="0" smtClean="0">
                <a:solidFill>
                  <a:srgbClr val="FF0000"/>
                </a:solidFill>
              </a:rPr>
              <a:t>: </a:t>
            </a:r>
          </a:p>
          <a:p>
            <a:pPr algn="ctr"/>
            <a:r>
              <a:rPr lang="es-ES" b="1" dirty="0" smtClean="0">
                <a:solidFill>
                  <a:srgbClr val="FF0000"/>
                </a:solidFill>
              </a:rPr>
              <a:t>UNIÓN FENOSA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088707" y="948886"/>
            <a:ext cx="4372116" cy="5150325"/>
          </a:xfrm>
          <a:prstGeom prst="rect">
            <a:avLst/>
          </a:prstGeom>
          <a:noFill/>
          <a:ln w="254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/>
          <p:cNvSpPr txBox="1"/>
          <p:nvPr/>
        </p:nvSpPr>
        <p:spPr>
          <a:xfrm>
            <a:off x="3884877" y="5627148"/>
            <a:ext cx="2779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LICENSEE</a:t>
            </a:r>
            <a:r>
              <a:rPr lang="es-ES" b="1" dirty="0" smtClean="0">
                <a:solidFill>
                  <a:srgbClr val="FF0000"/>
                </a:solidFill>
              </a:rPr>
              <a:t>: ENRESA</a:t>
            </a:r>
            <a:endParaRPr lang="es-ES" b="1" dirty="0">
              <a:solidFill>
                <a:srgbClr val="FF0000"/>
              </a:solidFill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1005805" y="1083577"/>
            <a:ext cx="6787491" cy="4367095"/>
            <a:chOff x="4435227" y="2000462"/>
            <a:chExt cx="6787491" cy="4367095"/>
          </a:xfrm>
        </p:grpSpPr>
        <p:sp>
          <p:nvSpPr>
            <p:cNvPr id="13" name="Arco 12"/>
            <p:cNvSpPr/>
            <p:nvPr/>
          </p:nvSpPr>
          <p:spPr>
            <a:xfrm>
              <a:off x="4515803" y="3969558"/>
              <a:ext cx="690466" cy="690466"/>
            </a:xfrm>
            <a:prstGeom prst="arc">
              <a:avLst>
                <a:gd name="adj1" fmla="val 16200000"/>
                <a:gd name="adj2" fmla="val 10800000"/>
              </a:avLst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14" name="Conector recto 13"/>
            <p:cNvCxnSpPr>
              <a:stCxn id="13" idx="0"/>
            </p:cNvCxnSpPr>
            <p:nvPr/>
          </p:nvCxnSpPr>
          <p:spPr>
            <a:xfrm flipV="1">
              <a:off x="4861036" y="3161056"/>
              <a:ext cx="9330" cy="808502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Elipse 14"/>
            <p:cNvSpPr/>
            <p:nvPr/>
          </p:nvSpPr>
          <p:spPr>
            <a:xfrm>
              <a:off x="4608397" y="4052823"/>
              <a:ext cx="523937" cy="523937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Elipse 15"/>
            <p:cNvSpPr/>
            <p:nvPr/>
          </p:nvSpPr>
          <p:spPr>
            <a:xfrm>
              <a:off x="4817870" y="3129576"/>
              <a:ext cx="104991" cy="104991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Arco 16"/>
            <p:cNvSpPr/>
            <p:nvPr/>
          </p:nvSpPr>
          <p:spPr>
            <a:xfrm rot="15300000">
              <a:off x="6173495" y="3952019"/>
              <a:ext cx="703930" cy="725543"/>
            </a:xfrm>
            <a:prstGeom prst="arc">
              <a:avLst>
                <a:gd name="adj1" fmla="val 16942802"/>
                <a:gd name="adj2" fmla="val 11932964"/>
              </a:avLst>
            </a:prstGeom>
            <a:ln w="25400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18" name="Conector recto 17"/>
            <p:cNvCxnSpPr/>
            <p:nvPr/>
          </p:nvCxnSpPr>
          <p:spPr>
            <a:xfrm>
              <a:off x="6097733" y="4314791"/>
              <a:ext cx="59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Elipse 18"/>
            <p:cNvSpPr/>
            <p:nvPr/>
          </p:nvSpPr>
          <p:spPr>
            <a:xfrm>
              <a:off x="6275345" y="4067922"/>
              <a:ext cx="531409" cy="494911"/>
            </a:xfrm>
            <a:prstGeom prst="ellipse">
              <a:avLst/>
            </a:prstGeom>
            <a:solidFill>
              <a:srgbClr val="009999"/>
            </a:solidFill>
            <a:ln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20" name="Conector recto 19"/>
            <p:cNvCxnSpPr>
              <a:endCxn id="17" idx="2"/>
            </p:cNvCxnSpPr>
            <p:nvPr/>
          </p:nvCxnSpPr>
          <p:spPr>
            <a:xfrm flipV="1">
              <a:off x="6498761" y="4667032"/>
              <a:ext cx="2793" cy="754515"/>
            </a:xfrm>
            <a:prstGeom prst="line">
              <a:avLst/>
            </a:prstGeom>
            <a:ln w="25400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Elipse 20"/>
            <p:cNvSpPr/>
            <p:nvPr/>
          </p:nvSpPr>
          <p:spPr>
            <a:xfrm>
              <a:off x="6449058" y="5385760"/>
              <a:ext cx="104991" cy="104991"/>
            </a:xfrm>
            <a:prstGeom prst="ellipse">
              <a:avLst/>
            </a:prstGeom>
            <a:solidFill>
              <a:srgbClr val="009999"/>
            </a:solidFill>
            <a:ln w="12700"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" name="CuadroTexto 21"/>
            <p:cNvSpPr txBox="1"/>
            <p:nvPr/>
          </p:nvSpPr>
          <p:spPr>
            <a:xfrm>
              <a:off x="6065043" y="5442824"/>
              <a:ext cx="1394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dirty="0" smtClean="0">
                  <a:latin typeface="Franklin Gothic Demi" panose="020B0703020102020204" pitchFamily="34" charset="0"/>
                </a:rPr>
                <a:t>2010</a:t>
              </a:r>
              <a:endParaRPr lang="es-ES" sz="2400" dirty="0">
                <a:latin typeface="Franklin Gothic Demi" panose="020B0703020102020204" pitchFamily="34" charset="0"/>
              </a:endParaRPr>
            </a:p>
          </p:txBody>
        </p:sp>
        <p:cxnSp>
          <p:nvCxnSpPr>
            <p:cNvPr id="23" name="Conector recto 22"/>
            <p:cNvCxnSpPr/>
            <p:nvPr/>
          </p:nvCxnSpPr>
          <p:spPr>
            <a:xfrm>
              <a:off x="5206269" y="4314791"/>
              <a:ext cx="964439" cy="0"/>
            </a:xfrm>
            <a:prstGeom prst="line">
              <a:avLst/>
            </a:prstGeom>
            <a:ln w="25400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uadroTexto 23"/>
            <p:cNvSpPr txBox="1"/>
            <p:nvPr/>
          </p:nvSpPr>
          <p:spPr>
            <a:xfrm>
              <a:off x="4435227" y="2657758"/>
              <a:ext cx="1394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dirty="0" smtClean="0">
                  <a:latin typeface="Franklin Gothic Demi" panose="020B0703020102020204" pitchFamily="34" charset="0"/>
                </a:rPr>
                <a:t>2006</a:t>
              </a:r>
              <a:endParaRPr lang="es-ES" sz="2400" dirty="0">
                <a:latin typeface="Franklin Gothic Demi" panose="020B0703020102020204" pitchFamily="34" charset="0"/>
              </a:endParaRPr>
            </a:p>
          </p:txBody>
        </p:sp>
        <p:sp>
          <p:nvSpPr>
            <p:cNvPr id="25" name="Arco 24"/>
            <p:cNvSpPr/>
            <p:nvPr/>
          </p:nvSpPr>
          <p:spPr>
            <a:xfrm>
              <a:off x="7884423" y="3976566"/>
              <a:ext cx="690466" cy="690466"/>
            </a:xfrm>
            <a:prstGeom prst="arc">
              <a:avLst>
                <a:gd name="adj1" fmla="val 16200000"/>
                <a:gd name="adj2" fmla="val 10800000"/>
              </a:avLst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26" name="Conector recto 25"/>
            <p:cNvCxnSpPr>
              <a:stCxn id="25" idx="0"/>
            </p:cNvCxnSpPr>
            <p:nvPr/>
          </p:nvCxnSpPr>
          <p:spPr>
            <a:xfrm flipV="1">
              <a:off x="8229656" y="3168064"/>
              <a:ext cx="9330" cy="808502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Elipse 26"/>
            <p:cNvSpPr/>
            <p:nvPr/>
          </p:nvSpPr>
          <p:spPr>
            <a:xfrm>
              <a:off x="7977017" y="4059831"/>
              <a:ext cx="523937" cy="523937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Elipse 27"/>
            <p:cNvSpPr/>
            <p:nvPr/>
          </p:nvSpPr>
          <p:spPr>
            <a:xfrm>
              <a:off x="8186490" y="3136584"/>
              <a:ext cx="104991" cy="10499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29" name="Conector recto 28"/>
            <p:cNvCxnSpPr/>
            <p:nvPr/>
          </p:nvCxnSpPr>
          <p:spPr>
            <a:xfrm>
              <a:off x="6919984" y="4314791"/>
              <a:ext cx="964439" cy="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CuadroTexto 29"/>
            <p:cNvSpPr txBox="1"/>
            <p:nvPr/>
          </p:nvSpPr>
          <p:spPr>
            <a:xfrm>
              <a:off x="7747508" y="2667630"/>
              <a:ext cx="1394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dirty="0" smtClean="0">
                  <a:latin typeface="Franklin Gothic Demi" panose="020B0703020102020204" pitchFamily="34" charset="0"/>
                </a:rPr>
                <a:t>2022</a:t>
              </a:r>
              <a:endParaRPr lang="es-ES" sz="2400" dirty="0">
                <a:latin typeface="Franklin Gothic Demi" panose="020B0703020102020204" pitchFamily="34" charset="0"/>
              </a:endParaRPr>
            </a:p>
          </p:txBody>
        </p:sp>
        <p:cxnSp>
          <p:nvCxnSpPr>
            <p:cNvPr id="31" name="Conector recto 30"/>
            <p:cNvCxnSpPr/>
            <p:nvPr/>
          </p:nvCxnSpPr>
          <p:spPr>
            <a:xfrm>
              <a:off x="5064799" y="3388417"/>
              <a:ext cx="1855185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CuadroTexto 31"/>
            <p:cNvSpPr txBox="1"/>
            <p:nvPr/>
          </p:nvSpPr>
          <p:spPr>
            <a:xfrm>
              <a:off x="4972125" y="3089056"/>
              <a:ext cx="20975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 smtClean="0"/>
                <a:t>Permanent Shutdown</a:t>
              </a:r>
              <a:endParaRPr lang="en-GB" sz="1600" b="1" dirty="0"/>
            </a:p>
          </p:txBody>
        </p:sp>
        <p:cxnSp>
          <p:nvCxnSpPr>
            <p:cNvPr id="33" name="Conector recto 32"/>
            <p:cNvCxnSpPr/>
            <p:nvPr/>
          </p:nvCxnSpPr>
          <p:spPr>
            <a:xfrm>
              <a:off x="6602797" y="5058353"/>
              <a:ext cx="1583693" cy="0"/>
            </a:xfrm>
            <a:prstGeom prst="line">
              <a:avLst/>
            </a:prstGeom>
            <a:ln w="25400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CuadroTexto 33"/>
            <p:cNvSpPr txBox="1"/>
            <p:nvPr/>
          </p:nvSpPr>
          <p:spPr>
            <a:xfrm>
              <a:off x="6393656" y="4779729"/>
              <a:ext cx="2001974" cy="259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300"/>
                </a:lnSpc>
              </a:pPr>
              <a:r>
                <a:rPr lang="en-GB" sz="1600" b="1" dirty="0" smtClean="0"/>
                <a:t>Decommissioning</a:t>
              </a:r>
              <a:r>
                <a:rPr lang="es-ES" sz="1600" b="1" dirty="0" smtClean="0"/>
                <a:t> </a:t>
              </a:r>
              <a:endParaRPr lang="es-ES" sz="1600" b="1" dirty="0"/>
            </a:p>
          </p:txBody>
        </p:sp>
        <p:sp>
          <p:nvSpPr>
            <p:cNvPr id="35" name="CuadroTexto 34"/>
            <p:cNvSpPr txBox="1"/>
            <p:nvPr/>
          </p:nvSpPr>
          <p:spPr>
            <a:xfrm>
              <a:off x="8277761" y="3341215"/>
              <a:ext cx="2001974" cy="271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300"/>
                </a:lnSpc>
              </a:pPr>
              <a:r>
                <a:rPr lang="en-GB" sz="1600" b="1" dirty="0" smtClean="0"/>
                <a:t>Site Remediation</a:t>
              </a:r>
              <a:endParaRPr lang="en-GB" sz="1600" b="1" dirty="0"/>
            </a:p>
          </p:txBody>
        </p:sp>
        <p:cxnSp>
          <p:nvCxnSpPr>
            <p:cNvPr id="36" name="Conector recto 35"/>
            <p:cNvCxnSpPr/>
            <p:nvPr/>
          </p:nvCxnSpPr>
          <p:spPr>
            <a:xfrm>
              <a:off x="8528351" y="3591223"/>
              <a:ext cx="1497746" cy="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Arco 36"/>
            <p:cNvSpPr/>
            <p:nvPr/>
          </p:nvSpPr>
          <p:spPr>
            <a:xfrm rot="15300000">
              <a:off x="9567452" y="3945011"/>
              <a:ext cx="703930" cy="725543"/>
            </a:xfrm>
            <a:prstGeom prst="arc">
              <a:avLst>
                <a:gd name="adj1" fmla="val 16942802"/>
                <a:gd name="adj2" fmla="val 11932964"/>
              </a:avLst>
            </a:prstGeom>
            <a:ln w="254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38" name="Conector recto 37"/>
            <p:cNvCxnSpPr/>
            <p:nvPr/>
          </p:nvCxnSpPr>
          <p:spPr>
            <a:xfrm>
              <a:off x="9554728" y="4307782"/>
              <a:ext cx="59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Elipse 38"/>
            <p:cNvSpPr/>
            <p:nvPr/>
          </p:nvSpPr>
          <p:spPr>
            <a:xfrm>
              <a:off x="9647322" y="4060327"/>
              <a:ext cx="531409" cy="494911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0" name="Conector recto 39"/>
            <p:cNvCxnSpPr>
              <a:endCxn id="37" idx="2"/>
            </p:cNvCxnSpPr>
            <p:nvPr/>
          </p:nvCxnSpPr>
          <p:spPr>
            <a:xfrm flipV="1">
              <a:off x="9892718" y="4660024"/>
              <a:ext cx="2793" cy="754515"/>
            </a:xfrm>
            <a:prstGeom prst="line">
              <a:avLst/>
            </a:prstGeom>
            <a:ln w="254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Elipse 40"/>
            <p:cNvSpPr/>
            <p:nvPr/>
          </p:nvSpPr>
          <p:spPr>
            <a:xfrm>
              <a:off x="9840222" y="5330446"/>
              <a:ext cx="104991" cy="104991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2" name="CuadroTexto 41"/>
            <p:cNvSpPr txBox="1"/>
            <p:nvPr/>
          </p:nvSpPr>
          <p:spPr>
            <a:xfrm>
              <a:off x="9434900" y="5424422"/>
              <a:ext cx="1394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dirty="0" smtClean="0">
                  <a:latin typeface="Franklin Gothic Demi" panose="020B0703020102020204" pitchFamily="34" charset="0"/>
                </a:rPr>
                <a:t>¿2025?</a:t>
              </a:r>
              <a:endParaRPr lang="es-ES" sz="2400" dirty="0">
                <a:latin typeface="Franklin Gothic Demi" panose="020B0703020102020204" pitchFamily="34" charset="0"/>
              </a:endParaRPr>
            </a:p>
          </p:txBody>
        </p:sp>
        <p:cxnSp>
          <p:nvCxnSpPr>
            <p:cNvPr id="43" name="Conector recto 42"/>
            <p:cNvCxnSpPr/>
            <p:nvPr/>
          </p:nvCxnSpPr>
          <p:spPr>
            <a:xfrm>
              <a:off x="8574889" y="4313861"/>
              <a:ext cx="964439" cy="0"/>
            </a:xfrm>
            <a:prstGeom prst="line">
              <a:avLst/>
            </a:prstGeom>
            <a:ln w="25400">
              <a:solidFill>
                <a:srgbClr val="7030A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recto 43"/>
            <p:cNvCxnSpPr/>
            <p:nvPr/>
          </p:nvCxnSpPr>
          <p:spPr>
            <a:xfrm>
              <a:off x="10083954" y="5058353"/>
              <a:ext cx="783434" cy="0"/>
            </a:xfrm>
            <a:prstGeom prst="line">
              <a:avLst/>
            </a:prstGeom>
            <a:ln w="254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CuadroTexto 44"/>
            <p:cNvSpPr txBox="1"/>
            <p:nvPr/>
          </p:nvSpPr>
          <p:spPr>
            <a:xfrm>
              <a:off x="9647322" y="4846433"/>
              <a:ext cx="1575396" cy="264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300"/>
                </a:lnSpc>
              </a:pPr>
              <a:r>
                <a:rPr lang="es-ES" sz="1600" b="1" dirty="0" err="1" smtClean="0"/>
                <a:t>Release</a:t>
              </a:r>
              <a:endParaRPr lang="es-ES" sz="1600" b="1" dirty="0"/>
            </a:p>
          </p:txBody>
        </p:sp>
        <p:pic>
          <p:nvPicPr>
            <p:cNvPr id="46" name="Imagen 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14164" y="5199189"/>
              <a:ext cx="2072232" cy="1168368"/>
            </a:xfrm>
            <a:prstGeom prst="rect">
              <a:avLst/>
            </a:prstGeom>
            <a:ln w="25400">
              <a:solidFill>
                <a:srgbClr val="009999"/>
              </a:solidFill>
            </a:ln>
          </p:spPr>
        </p:pic>
        <p:pic>
          <p:nvPicPr>
            <p:cNvPr id="47" name="Imagen 4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38331" y="2000462"/>
              <a:ext cx="1466152" cy="1098199"/>
            </a:xfrm>
            <a:prstGeom prst="rect">
              <a:avLst/>
            </a:prstGeom>
            <a:ln w="25400">
              <a:solidFill>
                <a:srgbClr val="FFC000"/>
              </a:solidFill>
            </a:ln>
          </p:spPr>
        </p:pic>
        <p:pic>
          <p:nvPicPr>
            <p:cNvPr id="48" name="Imagen 4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26257" y="2202985"/>
              <a:ext cx="1842129" cy="1038590"/>
            </a:xfrm>
            <a:prstGeom prst="rect">
              <a:avLst/>
            </a:prstGeom>
            <a:ln w="28575">
              <a:solidFill>
                <a:srgbClr val="00B05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93719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9662" y="0"/>
            <a:ext cx="10515600" cy="1325563"/>
          </a:xfrm>
        </p:spPr>
        <p:txBody>
          <a:bodyPr>
            <a:normAutofit/>
          </a:bodyPr>
          <a:lstStyle/>
          <a:p>
            <a:r>
              <a:rPr lang="es-ES" sz="3600" b="1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3. </a:t>
            </a:r>
            <a:r>
              <a:rPr lang="es-ES" sz="3600" b="1" dirty="0" err="1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D</a:t>
            </a:r>
            <a:r>
              <a:rPr lang="es-ES" sz="3600" b="1" dirty="0" err="1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ecommissioning</a:t>
            </a:r>
            <a:r>
              <a:rPr lang="es-ES" sz="3600" b="1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s-ES" sz="3600" b="1" dirty="0" err="1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activities</a:t>
            </a:r>
            <a:r>
              <a:rPr lang="es-ES" sz="3600" b="1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 2010-2022</a:t>
            </a:r>
            <a:endParaRPr lang="es-ES" sz="3600" b="1" dirty="0">
              <a:solidFill>
                <a:schemeClr val="accent5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39662" y="1518736"/>
            <a:ext cx="11386244" cy="1200329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347663" indent="-263525">
              <a:buClr>
                <a:srgbClr val="00B05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Construction &amp; operation of IFSF for disposal of spent fuel </a:t>
            </a:r>
          </a:p>
          <a:p>
            <a:pPr marL="347663" indent="-263525">
              <a:buClr>
                <a:srgbClr val="00B05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Transformation of the turbine building to an auxiliary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building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for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the treatment of 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radwaste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(EAD) </a:t>
            </a:r>
          </a:p>
          <a:p>
            <a:pPr marL="347663" indent="-263525">
              <a:buClr>
                <a:srgbClr val="00B05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Dismantling of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radiological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elements: Primary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circuit. </a:t>
            </a:r>
          </a:p>
          <a:p>
            <a:pPr marL="347663" indent="-263525">
              <a:buClr>
                <a:srgbClr val="00B05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Dismantling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of conventional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elements and demolition of buildings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049" y="3581400"/>
            <a:ext cx="2828542" cy="1880599"/>
          </a:xfrm>
          <a:prstGeom prst="rect">
            <a:avLst/>
          </a:prstGeom>
        </p:spPr>
      </p:pic>
      <p:pic>
        <p:nvPicPr>
          <p:cNvPr id="1026" name="Picture 2" descr="Cirugía&quot; y robots: así se desmanteló José Cabrera, la primera central  nuclear española - Libre Mercado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808" y="3581400"/>
            <a:ext cx="2540746" cy="190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4454" y="3186527"/>
            <a:ext cx="2099645" cy="279952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8999" y="3246819"/>
            <a:ext cx="2054426" cy="273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52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016"/>
            <a:ext cx="12192000" cy="6850983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286327" y="249382"/>
            <a:ext cx="1801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NOVEMBER 22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1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283105" y="-83551"/>
            <a:ext cx="10515600" cy="1325563"/>
          </a:xfrm>
        </p:spPr>
        <p:txBody>
          <a:bodyPr>
            <a:normAutofit/>
          </a:bodyPr>
          <a:lstStyle/>
          <a:p>
            <a:r>
              <a:rPr lang="es-ES" sz="3600" b="1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4. </a:t>
            </a:r>
            <a:r>
              <a:rPr lang="es-ES" sz="3600" b="1" dirty="0" err="1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Site</a:t>
            </a:r>
            <a:r>
              <a:rPr lang="es-ES" sz="3600" b="1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s-ES" sz="3600" b="1" dirty="0" err="1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restoration</a:t>
            </a:r>
            <a:r>
              <a:rPr lang="es-ES" sz="3600" b="1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 plan: </a:t>
            </a:r>
            <a:r>
              <a:rPr lang="es-ES" sz="3600" b="1" dirty="0" err="1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Radiological</a:t>
            </a:r>
            <a:r>
              <a:rPr lang="es-ES" sz="3600" b="1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s-ES" sz="3600" b="1" dirty="0" err="1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criteria</a:t>
            </a:r>
            <a:endParaRPr lang="es-ES" sz="3600" b="1" dirty="0">
              <a:solidFill>
                <a:schemeClr val="accent5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126875" y="2514531"/>
            <a:ext cx="4341494" cy="123110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s-ES" b="1" dirty="0" err="1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Regulated</a:t>
            </a:r>
            <a:r>
              <a:rPr lang="es-ES" b="1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s-ES" b="1" dirty="0" err="1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by</a:t>
            </a:r>
            <a:r>
              <a:rPr lang="es-ES" b="1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:</a:t>
            </a:r>
            <a:endParaRPr lang="es-ES" b="1" dirty="0">
              <a:solidFill>
                <a:schemeClr val="accent5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b="1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CSN Safety </a:t>
            </a:r>
            <a:r>
              <a:rPr lang="es-ES" b="1" dirty="0" err="1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Instruction</a:t>
            </a:r>
            <a:r>
              <a:rPr lang="es-ES" b="1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 13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b="1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	</a:t>
            </a:r>
            <a:r>
              <a:rPr lang="es-ES" b="1" dirty="0">
                <a:solidFill>
                  <a:schemeClr val="tx1"/>
                </a:solidFill>
                <a:latin typeface="Franklin Gothic Book" panose="020B0503020102020204" pitchFamily="34" charset="0"/>
              </a:rPr>
              <a:t>	</a:t>
            </a:r>
            <a:endParaRPr lang="es-ES" b="1" dirty="0" smtClean="0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163" y="154862"/>
            <a:ext cx="2118614" cy="602640"/>
          </a:xfrm>
          <a:prstGeom prst="rect">
            <a:avLst/>
          </a:prstGeom>
        </p:spPr>
      </p:pic>
      <p:sp>
        <p:nvSpPr>
          <p:cNvPr id="3" name="Abrir llave 2"/>
          <p:cNvSpPr/>
          <p:nvPr/>
        </p:nvSpPr>
        <p:spPr>
          <a:xfrm>
            <a:off x="2815979" y="1817143"/>
            <a:ext cx="516817" cy="2823975"/>
          </a:xfrm>
          <a:prstGeom prst="leftBrace">
            <a:avLst>
              <a:gd name="adj1" fmla="val 47651"/>
              <a:gd name="adj2" fmla="val 4683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ángulo 3"/>
          <p:cNvSpPr/>
          <p:nvPr/>
        </p:nvSpPr>
        <p:spPr>
          <a:xfrm>
            <a:off x="7530594" y="1434243"/>
            <a:ext cx="436718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Restricted release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allowed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, if:</a:t>
            </a: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Additional reductions of residual activity for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unrestricted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release cause more harm than good, or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restricted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release conditions are ALARA </a:t>
            </a: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Appropriate institutional controls and use restrictions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provided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to ensure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dose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does not exceed 0.1 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mSv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/y and 1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mSv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/y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in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case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IC or restrictions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fail</a:t>
            </a:r>
          </a:p>
        </p:txBody>
      </p:sp>
      <p:sp>
        <p:nvSpPr>
          <p:cNvPr id="5" name="Rectángulo 4"/>
          <p:cNvSpPr/>
          <p:nvPr/>
        </p:nvSpPr>
        <p:spPr>
          <a:xfrm>
            <a:off x="3099075" y="2040405"/>
            <a:ext cx="317078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663" lvl="1" indent="-263525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0.1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mSv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/y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due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to soil residual radioactivity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applicable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to the entire site</a:t>
            </a:r>
          </a:p>
          <a:p>
            <a:pPr marL="347663" lvl="1" indent="-263525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0.01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mSv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/y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due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to r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esidual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radioactivity from remaining buildings, facings or structures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(EU RP 113 clearance criteria)</a:t>
            </a:r>
          </a:p>
        </p:txBody>
      </p:sp>
      <p:sp>
        <p:nvSpPr>
          <p:cNvPr id="6" name="Cruz 5"/>
          <p:cNvSpPr/>
          <p:nvPr/>
        </p:nvSpPr>
        <p:spPr>
          <a:xfrm>
            <a:off x="6374023" y="2968508"/>
            <a:ext cx="575129" cy="606008"/>
          </a:xfrm>
          <a:prstGeom prst="plus">
            <a:avLst>
              <a:gd name="adj" fmla="val 44271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ángulo 15"/>
          <p:cNvSpPr/>
          <p:nvPr/>
        </p:nvSpPr>
        <p:spPr>
          <a:xfrm>
            <a:off x="7530594" y="4098795"/>
            <a:ext cx="43671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Partial release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is allowed, but:</a:t>
            </a: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dose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limits apply for the entire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site (data shall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be kept until the license termination is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granted)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8" name="Abrir llave 17"/>
          <p:cNvSpPr/>
          <p:nvPr/>
        </p:nvSpPr>
        <p:spPr>
          <a:xfrm>
            <a:off x="7157473" y="1357745"/>
            <a:ext cx="553569" cy="4063999"/>
          </a:xfrm>
          <a:prstGeom prst="leftBrace">
            <a:avLst>
              <a:gd name="adj1" fmla="val 47651"/>
              <a:gd name="adj2" fmla="val 4683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05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4031" y="1029228"/>
            <a:ext cx="5919127" cy="4152372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985689" y="2362298"/>
            <a:ext cx="4594981" cy="1480189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  <p:txBody>
          <a:bodyPr/>
          <a:lstStyle/>
          <a:p>
            <a:pPr marL="285750" lvl="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Historical</a:t>
            </a:r>
            <a:r>
              <a:rPr lang="es-ES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s-ES" dirty="0" err="1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Site</a:t>
            </a:r>
            <a:r>
              <a:rPr lang="es-ES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s-ES" dirty="0" err="1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Assessment</a:t>
            </a:r>
            <a:endParaRPr lang="es-ES" dirty="0">
              <a:solidFill>
                <a:schemeClr val="accent5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 marL="285750" lvl="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Radionuclides</a:t>
            </a:r>
            <a:r>
              <a:rPr lang="es-ES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 of </a:t>
            </a:r>
            <a:r>
              <a:rPr lang="es-ES" dirty="0" err="1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interest</a:t>
            </a:r>
            <a:endParaRPr lang="es-ES" dirty="0">
              <a:solidFill>
                <a:schemeClr val="accent5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Characterization</a:t>
            </a:r>
            <a:endParaRPr lang="es-ES" dirty="0">
              <a:solidFill>
                <a:schemeClr val="accent5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Release</a:t>
            </a:r>
            <a:r>
              <a:rPr lang="es-ES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s-ES" dirty="0" err="1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levels</a:t>
            </a:r>
            <a:endParaRPr lang="es-ES" dirty="0">
              <a:solidFill>
                <a:schemeClr val="accent5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 marL="285750" lvl="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Preliminary</a:t>
            </a:r>
            <a:r>
              <a:rPr lang="es-ES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s-ES" dirty="0" err="1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area</a:t>
            </a:r>
            <a:r>
              <a:rPr lang="es-ES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s-ES" dirty="0" err="1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classification</a:t>
            </a:r>
            <a:endParaRPr lang="es-ES" dirty="0">
              <a:solidFill>
                <a:schemeClr val="accent5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 lvl="0" rtl="0"/>
            <a:endParaRPr lang="es-ES" dirty="0"/>
          </a:p>
          <a:p>
            <a:pPr lvl="0" rtl="0"/>
            <a:endParaRPr lang="es-ES" dirty="0"/>
          </a:p>
          <a:p>
            <a:pPr lvl="0" rtl="0"/>
            <a:endParaRPr lang="es-ES" dirty="0" smtClean="0"/>
          </a:p>
          <a:p>
            <a:pPr lvl="0" rtl="0"/>
            <a:endParaRPr lang="es-ES" dirty="0"/>
          </a:p>
          <a:p>
            <a:pPr lvl="0" rtl="0"/>
            <a:endParaRPr lang="es-ES" dirty="0" smtClean="0"/>
          </a:p>
          <a:p>
            <a:pPr lvl="0" rtl="0"/>
            <a:endParaRPr lang="es-ES" dirty="0"/>
          </a:p>
          <a:p>
            <a:pPr lvl="0" rtl="0"/>
            <a:endParaRPr lang="es-ES" dirty="0" smtClean="0"/>
          </a:p>
          <a:p>
            <a:pPr lvl="0" algn="ctr" rtl="0"/>
            <a:endParaRPr lang="es-ES" dirty="0" smtClean="0"/>
          </a:p>
        </p:txBody>
      </p:sp>
      <p:sp>
        <p:nvSpPr>
          <p:cNvPr id="9" name="Flecha abajo 8"/>
          <p:cNvSpPr/>
          <p:nvPr/>
        </p:nvSpPr>
        <p:spPr>
          <a:xfrm>
            <a:off x="2830632" y="3763156"/>
            <a:ext cx="716182" cy="3758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/>
          <p:cNvSpPr txBox="1"/>
          <p:nvPr/>
        </p:nvSpPr>
        <p:spPr>
          <a:xfrm>
            <a:off x="1509176" y="4065283"/>
            <a:ext cx="3359097" cy="36933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Remediation</a:t>
            </a:r>
            <a:endParaRPr lang="es-ES" dirty="0">
              <a:solidFill>
                <a:schemeClr val="accent5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322870" y="154862"/>
            <a:ext cx="10515600" cy="1325563"/>
          </a:xfrm>
        </p:spPr>
        <p:txBody>
          <a:bodyPr>
            <a:normAutofit/>
          </a:bodyPr>
          <a:lstStyle/>
          <a:p>
            <a:r>
              <a:rPr lang="es-ES" sz="3600" b="1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5. </a:t>
            </a:r>
            <a:r>
              <a:rPr lang="es-ES" sz="3600" b="1" dirty="0" err="1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Site</a:t>
            </a:r>
            <a:r>
              <a:rPr lang="es-ES" sz="3600" b="1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s-ES" sz="3600" b="1" dirty="0" err="1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Restoration</a:t>
            </a:r>
            <a:r>
              <a:rPr lang="es-ES" sz="3600" b="1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s-ES" sz="3600" b="1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Plan: Performance </a:t>
            </a:r>
            <a:br>
              <a:rPr lang="es-ES" sz="3600" b="1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</a:br>
            <a:endParaRPr lang="es-ES" sz="3600" b="1" dirty="0">
              <a:solidFill>
                <a:schemeClr val="accent5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985689" y="960721"/>
            <a:ext cx="4594981" cy="1200329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r>
              <a:rPr lang="es-ES" dirty="0" err="1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Recommendations</a:t>
            </a:r>
            <a:r>
              <a:rPr lang="es-E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s-ES" dirty="0" err="1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under</a:t>
            </a:r>
            <a:r>
              <a:rPr lang="es-E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:</a:t>
            </a: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CSN </a:t>
            </a:r>
            <a:r>
              <a:rPr lang="es-ES" dirty="0" err="1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Regulatory</a:t>
            </a:r>
            <a:r>
              <a:rPr lang="es-E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s-ES" dirty="0" err="1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Guide</a:t>
            </a:r>
            <a:r>
              <a:rPr lang="es-E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 4.2 (Content)</a:t>
            </a: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CSN </a:t>
            </a:r>
            <a:r>
              <a:rPr lang="es-ES" dirty="0" err="1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Regulatory</a:t>
            </a:r>
            <a:r>
              <a:rPr lang="es-E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s-ES" dirty="0" err="1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Guide</a:t>
            </a:r>
            <a:r>
              <a:rPr lang="es-ES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 4.3 (</a:t>
            </a:r>
            <a:r>
              <a:rPr lang="es-ES" dirty="0" err="1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Methodology</a:t>
            </a:r>
            <a:r>
              <a:rPr lang="es-E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)</a:t>
            </a:r>
          </a:p>
          <a:p>
            <a:pPr lvl="1"/>
            <a:r>
              <a:rPr lang="es-ES" dirty="0" smtClean="0">
                <a:solidFill>
                  <a:schemeClr val="tx1"/>
                </a:solidFill>
                <a:latin typeface="Franklin Gothic Book" panose="020B0503020102020204" pitchFamily="34" charset="0"/>
                <a:hlinkClick r:id="rId3"/>
              </a:rPr>
              <a:t>www.csn.es</a:t>
            </a:r>
            <a:r>
              <a:rPr lang="es-ES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 </a:t>
            </a:r>
            <a:endParaRPr lang="es-ES" dirty="0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6" name="Flecha abajo 15"/>
          <p:cNvSpPr/>
          <p:nvPr/>
        </p:nvSpPr>
        <p:spPr>
          <a:xfrm>
            <a:off x="2843241" y="4382923"/>
            <a:ext cx="716182" cy="3098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CuadroTexto 16"/>
          <p:cNvSpPr txBox="1"/>
          <p:nvPr/>
        </p:nvSpPr>
        <p:spPr>
          <a:xfrm>
            <a:off x="1509174" y="4650281"/>
            <a:ext cx="3359097" cy="92333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Final Status </a:t>
            </a:r>
            <a:r>
              <a:rPr lang="es-ES" b="1" dirty="0" err="1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Survey</a:t>
            </a:r>
            <a:endParaRPr lang="es-ES" b="1" dirty="0" smtClean="0">
              <a:solidFill>
                <a:schemeClr val="accent5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 algn="ctr"/>
            <a:r>
              <a:rPr lang="es-E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(</a:t>
            </a:r>
            <a:r>
              <a:rPr lang="es-ES" dirty="0" err="1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demonstrate</a:t>
            </a:r>
            <a:r>
              <a:rPr lang="es-E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s-ES" dirty="0" err="1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that</a:t>
            </a:r>
            <a:r>
              <a:rPr lang="es-E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s-ES" dirty="0" err="1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end</a:t>
            </a:r>
            <a:r>
              <a:rPr lang="es-E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s-ES" dirty="0" err="1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point</a:t>
            </a:r>
            <a:r>
              <a:rPr lang="es-E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s-ES" dirty="0" err="1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conditions</a:t>
            </a:r>
            <a:r>
              <a:rPr lang="es-E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s-ES" dirty="0" err="1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have</a:t>
            </a:r>
            <a:r>
              <a:rPr lang="es-E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s-ES" dirty="0" err="1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been</a:t>
            </a:r>
            <a:r>
              <a:rPr lang="es-E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s-ES" dirty="0" err="1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met</a:t>
            </a:r>
            <a:r>
              <a:rPr lang="es-E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)</a:t>
            </a:r>
            <a:endParaRPr lang="es-ES" dirty="0">
              <a:solidFill>
                <a:schemeClr val="accent5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9" name="Flecha abajo 18"/>
          <p:cNvSpPr/>
          <p:nvPr/>
        </p:nvSpPr>
        <p:spPr>
          <a:xfrm>
            <a:off x="2858028" y="5516564"/>
            <a:ext cx="716182" cy="3097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CuadroTexto 19"/>
          <p:cNvSpPr txBox="1"/>
          <p:nvPr/>
        </p:nvSpPr>
        <p:spPr>
          <a:xfrm>
            <a:off x="1509173" y="5795866"/>
            <a:ext cx="3359098" cy="36933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Release</a:t>
            </a:r>
            <a:endParaRPr lang="es-ES" dirty="0">
              <a:solidFill>
                <a:schemeClr val="accent5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163" y="154862"/>
            <a:ext cx="2118614" cy="60264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093528" y="5204279"/>
            <a:ext cx="4544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José Cabrera NPP area classification</a:t>
            </a:r>
            <a:endParaRPr lang="en-GB" dirty="0">
              <a:solidFill>
                <a:schemeClr val="accent5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72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175234" y="-625529"/>
            <a:ext cx="11682501" cy="6602889"/>
            <a:chOff x="270538" y="-429014"/>
            <a:chExt cx="11682501" cy="6602889"/>
          </a:xfrm>
        </p:grpSpPr>
        <p:sp>
          <p:nvSpPr>
            <p:cNvPr id="5" name="CuadroTexto 4"/>
            <p:cNvSpPr txBox="1"/>
            <p:nvPr/>
          </p:nvSpPr>
          <p:spPr>
            <a:xfrm>
              <a:off x="323526" y="347866"/>
              <a:ext cx="11629513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es-ES" sz="3600" b="1" dirty="0" smtClean="0">
                  <a:solidFill>
                    <a:schemeClr val="accent5">
                      <a:lumMod val="50000"/>
                    </a:schemeClr>
                  </a:solidFill>
                  <a:latin typeface="Franklin Gothic Book" panose="020B0503020102020204" pitchFamily="34" charset="0"/>
                  <a:ea typeface="+mj-ea"/>
                  <a:cs typeface="+mj-cs"/>
                </a:rPr>
                <a:t>7. </a:t>
              </a:r>
              <a:r>
                <a:rPr lang="es-ES" sz="3600" b="1" dirty="0" err="1" smtClean="0">
                  <a:solidFill>
                    <a:schemeClr val="accent5">
                      <a:lumMod val="50000"/>
                    </a:schemeClr>
                  </a:solidFill>
                  <a:latin typeface="Franklin Gothic Book" panose="020B0503020102020204" pitchFamily="34" charset="0"/>
                  <a:ea typeface="+mj-ea"/>
                  <a:cs typeface="+mj-cs"/>
                </a:rPr>
                <a:t>Next</a:t>
              </a:r>
              <a:r>
                <a:rPr lang="es-ES" sz="3600" b="1" dirty="0" smtClean="0">
                  <a:solidFill>
                    <a:schemeClr val="accent5">
                      <a:lumMod val="50000"/>
                    </a:schemeClr>
                  </a:solidFill>
                  <a:latin typeface="Franklin Gothic Book" panose="020B0503020102020204" pitchFamily="34" charset="0"/>
                  <a:ea typeface="+mj-ea"/>
                  <a:cs typeface="+mj-cs"/>
                </a:rPr>
                <a:t> </a:t>
              </a:r>
              <a:r>
                <a:rPr lang="es-ES" sz="3600" b="1" dirty="0" err="1" smtClean="0">
                  <a:solidFill>
                    <a:schemeClr val="accent5">
                      <a:lumMod val="50000"/>
                    </a:schemeClr>
                  </a:solidFill>
                  <a:latin typeface="Franklin Gothic Book" panose="020B0503020102020204" pitchFamily="34" charset="0"/>
                  <a:ea typeface="+mj-ea"/>
                  <a:cs typeface="+mj-cs"/>
                </a:rPr>
                <a:t>Goal</a:t>
              </a:r>
              <a:r>
                <a:rPr lang="es-ES" sz="3600" b="1" dirty="0" smtClean="0">
                  <a:solidFill>
                    <a:schemeClr val="accent5">
                      <a:lumMod val="50000"/>
                    </a:schemeClr>
                  </a:solidFill>
                  <a:latin typeface="Franklin Gothic Book" panose="020B0503020102020204" pitchFamily="34" charset="0"/>
                  <a:ea typeface="+mj-ea"/>
                  <a:cs typeface="+mj-cs"/>
                </a:rPr>
                <a:t>: </a:t>
              </a:r>
              <a:r>
                <a:rPr lang="es-ES" sz="3600" b="1" dirty="0" err="1" smtClean="0">
                  <a:solidFill>
                    <a:schemeClr val="accent5">
                      <a:lumMod val="50000"/>
                    </a:schemeClr>
                  </a:solidFill>
                  <a:latin typeface="Franklin Gothic Book" panose="020B0503020102020204" pitchFamily="34" charset="0"/>
                  <a:ea typeface="+mj-ea"/>
                  <a:cs typeface="+mj-cs"/>
                </a:rPr>
                <a:t>Licence</a:t>
              </a:r>
              <a:r>
                <a:rPr lang="es-ES" sz="3600" b="1" dirty="0" smtClean="0">
                  <a:solidFill>
                    <a:schemeClr val="accent5">
                      <a:lumMod val="50000"/>
                    </a:schemeClr>
                  </a:solidFill>
                  <a:latin typeface="Franklin Gothic Book" panose="020B0503020102020204" pitchFamily="34" charset="0"/>
                  <a:ea typeface="+mj-ea"/>
                  <a:cs typeface="+mj-cs"/>
                </a:rPr>
                <a:t> </a:t>
              </a:r>
              <a:r>
                <a:rPr lang="es-ES" sz="3600" b="1" dirty="0" err="1">
                  <a:solidFill>
                    <a:schemeClr val="accent5">
                      <a:lumMod val="50000"/>
                    </a:schemeClr>
                  </a:solidFill>
                  <a:latin typeface="Franklin Gothic Book" panose="020B0503020102020204" pitchFamily="34" charset="0"/>
                  <a:ea typeface="+mj-ea"/>
                  <a:cs typeface="+mj-cs"/>
                </a:rPr>
                <a:t>termination</a:t>
              </a:r>
              <a:endParaRPr lang="es-ES" sz="3600" b="1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+mj-ea"/>
                <a:cs typeface="+mj-cs"/>
              </a:endParaRPr>
            </a:p>
          </p:txBody>
        </p:sp>
        <p:sp>
          <p:nvSpPr>
            <p:cNvPr id="6" name="Rectángulo 5"/>
            <p:cNvSpPr/>
            <p:nvPr/>
          </p:nvSpPr>
          <p:spPr>
            <a:xfrm>
              <a:off x="5359666" y="1333410"/>
              <a:ext cx="3181611" cy="56333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6332369" y="1354053"/>
              <a:ext cx="14227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b="1" dirty="0" smtClean="0">
                  <a:solidFill>
                    <a:schemeClr val="bg1"/>
                  </a:solidFill>
                </a:rPr>
                <a:t>ENRESA</a:t>
              </a:r>
              <a:endParaRPr lang="es-E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Rectángulo 7"/>
            <p:cNvSpPr/>
            <p:nvPr/>
          </p:nvSpPr>
          <p:spPr>
            <a:xfrm>
              <a:off x="8980433" y="3634670"/>
              <a:ext cx="1768869" cy="55043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CuadroTexto 8"/>
            <p:cNvSpPr txBox="1"/>
            <p:nvPr/>
          </p:nvSpPr>
          <p:spPr>
            <a:xfrm>
              <a:off x="9475593" y="3692184"/>
              <a:ext cx="9054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b="1" dirty="0" smtClean="0">
                  <a:solidFill>
                    <a:schemeClr val="bg1"/>
                  </a:solidFill>
                </a:rPr>
                <a:t>CSN</a:t>
              </a:r>
              <a:endParaRPr lang="es-E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3209365" y="3634670"/>
              <a:ext cx="1918569" cy="499451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CuadroTexto 10"/>
            <p:cNvSpPr txBox="1"/>
            <p:nvPr/>
          </p:nvSpPr>
          <p:spPr>
            <a:xfrm>
              <a:off x="3510480" y="3681285"/>
              <a:ext cx="12055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b="1" dirty="0" smtClean="0">
                  <a:solidFill>
                    <a:schemeClr val="bg1"/>
                  </a:solidFill>
                </a:rPr>
                <a:t>MITERD</a:t>
              </a:r>
              <a:endParaRPr lang="es-E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5305599" y="2249719"/>
              <a:ext cx="151524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300" dirty="0" err="1" smtClean="0">
                  <a:solidFill>
                    <a:schemeClr val="bg1"/>
                  </a:solidFill>
                </a:rPr>
                <a:t>Decommissionn</a:t>
              </a:r>
              <a:endParaRPr lang="es-ES" sz="1300" dirty="0">
                <a:solidFill>
                  <a:schemeClr val="bg1"/>
                </a:solidFill>
              </a:endParaRPr>
            </a:p>
          </p:txBody>
        </p:sp>
        <p:sp>
          <p:nvSpPr>
            <p:cNvPr id="15" name="Rectángulo redondeado 14"/>
            <p:cNvSpPr/>
            <p:nvPr/>
          </p:nvSpPr>
          <p:spPr>
            <a:xfrm>
              <a:off x="5359666" y="2087155"/>
              <a:ext cx="3181611" cy="644405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CuadroTexto 15"/>
            <p:cNvSpPr txBox="1"/>
            <p:nvPr/>
          </p:nvSpPr>
          <p:spPr>
            <a:xfrm>
              <a:off x="5352661" y="2256795"/>
              <a:ext cx="3156996" cy="40011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S" sz="2000" dirty="0" err="1" smtClean="0">
                  <a:solidFill>
                    <a:schemeClr val="bg1"/>
                  </a:solidFill>
                </a:rPr>
                <a:t>Site</a:t>
              </a:r>
              <a:r>
                <a:rPr lang="es-ES" sz="2000" dirty="0" smtClean="0">
                  <a:solidFill>
                    <a:schemeClr val="bg1"/>
                  </a:solidFill>
                </a:rPr>
                <a:t> </a:t>
              </a:r>
              <a:r>
                <a:rPr lang="es-ES" sz="2000" dirty="0" err="1" smtClean="0">
                  <a:solidFill>
                    <a:schemeClr val="bg1"/>
                  </a:solidFill>
                </a:rPr>
                <a:t>Restoration</a:t>
              </a:r>
              <a:r>
                <a:rPr lang="es-ES" sz="2000" dirty="0" smtClean="0">
                  <a:solidFill>
                    <a:schemeClr val="bg1"/>
                  </a:solidFill>
                </a:rPr>
                <a:t> Plan</a:t>
              </a:r>
              <a:endParaRPr lang="es-ES" sz="2000" dirty="0">
                <a:solidFill>
                  <a:schemeClr val="bg1"/>
                </a:solidFill>
              </a:endParaRPr>
            </a:p>
          </p:txBody>
        </p:sp>
        <p:sp>
          <p:nvSpPr>
            <p:cNvPr id="17" name="Rectángulo redondeado 16"/>
            <p:cNvSpPr/>
            <p:nvPr/>
          </p:nvSpPr>
          <p:spPr>
            <a:xfrm>
              <a:off x="5359666" y="2947199"/>
              <a:ext cx="3181611" cy="414329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CuadroTexto 17"/>
            <p:cNvSpPr txBox="1"/>
            <p:nvPr/>
          </p:nvSpPr>
          <p:spPr>
            <a:xfrm>
              <a:off x="5833569" y="2984142"/>
              <a:ext cx="2569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>
                  <a:solidFill>
                    <a:schemeClr val="bg1"/>
                  </a:solidFill>
                </a:rPr>
                <a:t>FINAL STATUS SURVEY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sp>
          <p:nvSpPr>
            <p:cNvPr id="19" name="Flecha doblada hacia arriba 18"/>
            <p:cNvSpPr/>
            <p:nvPr/>
          </p:nvSpPr>
          <p:spPr>
            <a:xfrm rot="5400000">
              <a:off x="7639026" y="2736867"/>
              <a:ext cx="599185" cy="1948930"/>
            </a:xfrm>
            <a:prstGeom prst="bentUp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" name="Rectángulo redondeado 19"/>
            <p:cNvSpPr/>
            <p:nvPr/>
          </p:nvSpPr>
          <p:spPr>
            <a:xfrm>
              <a:off x="5397334" y="4306881"/>
              <a:ext cx="3143943" cy="525405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" name="CuadroTexto 20"/>
            <p:cNvSpPr txBox="1"/>
            <p:nvPr/>
          </p:nvSpPr>
          <p:spPr>
            <a:xfrm>
              <a:off x="6006657" y="4411987"/>
              <a:ext cx="24940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err="1" smtClean="0">
                  <a:solidFill>
                    <a:schemeClr val="bg1"/>
                  </a:solidFill>
                </a:rPr>
                <a:t>License</a:t>
              </a:r>
              <a:r>
                <a:rPr lang="es-ES" b="1" dirty="0" smtClean="0">
                  <a:solidFill>
                    <a:schemeClr val="bg1"/>
                  </a:solidFill>
                </a:rPr>
                <a:t> </a:t>
              </a:r>
              <a:r>
                <a:rPr lang="es-ES" b="1" dirty="0" err="1" smtClean="0">
                  <a:solidFill>
                    <a:schemeClr val="bg1"/>
                  </a:solidFill>
                </a:rPr>
                <a:t>Termination</a:t>
              </a:r>
              <a:r>
                <a:rPr lang="es-ES" b="1" dirty="0" smtClean="0">
                  <a:solidFill>
                    <a:schemeClr val="bg1"/>
                  </a:solidFill>
                </a:rPr>
                <a:t> </a:t>
              </a:r>
              <a:endParaRPr lang="es-ES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Flecha doblada hacia arriba 21"/>
            <p:cNvSpPr/>
            <p:nvPr/>
          </p:nvSpPr>
          <p:spPr>
            <a:xfrm flipH="1">
              <a:off x="4583052" y="4247977"/>
              <a:ext cx="722545" cy="411198"/>
            </a:xfrm>
            <a:prstGeom prst="bentUp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23" name="Grupo 22"/>
            <p:cNvGrpSpPr/>
            <p:nvPr/>
          </p:nvGrpSpPr>
          <p:grpSpPr>
            <a:xfrm>
              <a:off x="4231341" y="4276949"/>
              <a:ext cx="5622355" cy="1088341"/>
              <a:chOff x="3206663" y="4169373"/>
              <a:chExt cx="5571268" cy="1088341"/>
            </a:xfrm>
          </p:grpSpPr>
          <p:sp>
            <p:nvSpPr>
              <p:cNvPr id="39" name="Rectángulo 38"/>
              <p:cNvSpPr/>
              <p:nvPr/>
            </p:nvSpPr>
            <p:spPr>
              <a:xfrm>
                <a:off x="3306467" y="5107331"/>
                <a:ext cx="5286388" cy="150383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" name="Rectángulo 39"/>
              <p:cNvSpPr/>
              <p:nvPr/>
            </p:nvSpPr>
            <p:spPr>
              <a:xfrm>
                <a:off x="3206663" y="4304411"/>
                <a:ext cx="99804" cy="953303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1" name="Rectángulo 40"/>
              <p:cNvSpPr/>
              <p:nvPr/>
            </p:nvSpPr>
            <p:spPr>
              <a:xfrm>
                <a:off x="8596506" y="4304411"/>
                <a:ext cx="99804" cy="953303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2" name="Triángulo isósceles 41"/>
              <p:cNvSpPr/>
              <p:nvPr/>
            </p:nvSpPr>
            <p:spPr>
              <a:xfrm>
                <a:off x="8514885" y="4169373"/>
                <a:ext cx="263046" cy="146695"/>
              </a:xfrm>
              <a:prstGeom prst="triangl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24" name="Grupo 23"/>
            <p:cNvGrpSpPr/>
            <p:nvPr/>
          </p:nvGrpSpPr>
          <p:grpSpPr>
            <a:xfrm flipH="1">
              <a:off x="3606022" y="4396857"/>
              <a:ext cx="6714695" cy="1386958"/>
              <a:chOff x="3206663" y="4169373"/>
              <a:chExt cx="5571268" cy="1088341"/>
            </a:xfrm>
          </p:grpSpPr>
          <p:sp>
            <p:nvSpPr>
              <p:cNvPr id="35" name="Rectángulo 34"/>
              <p:cNvSpPr/>
              <p:nvPr/>
            </p:nvSpPr>
            <p:spPr>
              <a:xfrm>
                <a:off x="3306467" y="5107331"/>
                <a:ext cx="5286388" cy="15038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" name="Rectángulo 35"/>
              <p:cNvSpPr/>
              <p:nvPr/>
            </p:nvSpPr>
            <p:spPr>
              <a:xfrm>
                <a:off x="3206663" y="4304411"/>
                <a:ext cx="99804" cy="95330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" name="Rectángulo 36"/>
              <p:cNvSpPr/>
              <p:nvPr/>
            </p:nvSpPr>
            <p:spPr>
              <a:xfrm>
                <a:off x="8596506" y="4304411"/>
                <a:ext cx="99804" cy="95330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" name="Triángulo isósceles 37"/>
              <p:cNvSpPr/>
              <p:nvPr/>
            </p:nvSpPr>
            <p:spPr>
              <a:xfrm>
                <a:off x="8514885" y="4169373"/>
                <a:ext cx="263046" cy="146695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25" name="Flecha doblada hacia arriba 24"/>
            <p:cNvSpPr/>
            <p:nvPr/>
          </p:nvSpPr>
          <p:spPr>
            <a:xfrm rot="5400000" flipH="1">
              <a:off x="3599164" y="1815618"/>
              <a:ext cx="2078968" cy="1113273"/>
            </a:xfrm>
            <a:prstGeom prst="bentUp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" name="CuadroTexto 25"/>
            <p:cNvSpPr txBox="1"/>
            <p:nvPr/>
          </p:nvSpPr>
          <p:spPr>
            <a:xfrm>
              <a:off x="5469432" y="5804543"/>
              <a:ext cx="40139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err="1" smtClean="0">
                  <a:solidFill>
                    <a:schemeClr val="accent5">
                      <a:lumMod val="50000"/>
                    </a:schemeClr>
                  </a:solidFill>
                </a:rPr>
                <a:t>Mandatory</a:t>
              </a:r>
              <a:r>
                <a:rPr lang="es-ES" dirty="0" smtClean="0">
                  <a:solidFill>
                    <a:schemeClr val="accent5">
                      <a:lumMod val="50000"/>
                    </a:schemeClr>
                  </a:solidFill>
                </a:rPr>
                <a:t> &amp; </a:t>
              </a:r>
              <a:r>
                <a:rPr lang="es-ES" dirty="0" err="1" smtClean="0">
                  <a:solidFill>
                    <a:schemeClr val="accent5">
                      <a:lumMod val="50000"/>
                    </a:schemeClr>
                  </a:solidFill>
                </a:rPr>
                <a:t>Binding</a:t>
              </a:r>
              <a:r>
                <a:rPr lang="es-E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s-ES" dirty="0" err="1" smtClean="0">
                  <a:solidFill>
                    <a:schemeClr val="accent5">
                      <a:lumMod val="50000"/>
                    </a:schemeClr>
                  </a:solidFill>
                </a:rPr>
                <a:t>Report</a:t>
              </a:r>
              <a:endParaRPr lang="es-E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7" name="CuadroTexto 26"/>
            <p:cNvSpPr txBox="1"/>
            <p:nvPr/>
          </p:nvSpPr>
          <p:spPr>
            <a:xfrm>
              <a:off x="5833569" y="5292823"/>
              <a:ext cx="40139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err="1" smtClean="0">
                  <a:solidFill>
                    <a:schemeClr val="accent5">
                      <a:lumMod val="50000"/>
                    </a:schemeClr>
                  </a:solidFill>
                </a:rPr>
                <a:t>Request</a:t>
              </a:r>
              <a:r>
                <a:rPr lang="es-E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s-ES" dirty="0" err="1" smtClean="0">
                  <a:solidFill>
                    <a:schemeClr val="accent5">
                      <a:lumMod val="50000"/>
                    </a:schemeClr>
                  </a:solidFill>
                </a:rPr>
                <a:t>for</a:t>
              </a:r>
              <a:r>
                <a:rPr lang="es-E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s-ES" dirty="0" err="1" smtClean="0">
                  <a:solidFill>
                    <a:schemeClr val="accent5">
                      <a:lumMod val="50000"/>
                    </a:schemeClr>
                  </a:solidFill>
                </a:rPr>
                <a:t>Report</a:t>
              </a:r>
              <a:endParaRPr lang="es-E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8" name="CuadroTexto 27"/>
            <p:cNvSpPr txBox="1"/>
            <p:nvPr/>
          </p:nvSpPr>
          <p:spPr>
            <a:xfrm rot="16200000">
              <a:off x="1783695" y="1393313"/>
              <a:ext cx="40139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err="1" smtClean="0">
                  <a:solidFill>
                    <a:schemeClr val="accent5">
                      <a:lumMod val="50000"/>
                    </a:schemeClr>
                  </a:solidFill>
                </a:rPr>
                <a:t>License</a:t>
              </a:r>
              <a:r>
                <a:rPr lang="es-E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s-ES" dirty="0" err="1" smtClean="0">
                  <a:solidFill>
                    <a:schemeClr val="accent5">
                      <a:lumMod val="50000"/>
                    </a:schemeClr>
                  </a:solidFill>
                </a:rPr>
                <a:t>Termination</a:t>
              </a:r>
              <a:r>
                <a:rPr lang="es-E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s-ES" dirty="0" err="1" smtClean="0">
                  <a:solidFill>
                    <a:schemeClr val="accent5">
                      <a:lumMod val="50000"/>
                    </a:schemeClr>
                  </a:solidFill>
                </a:rPr>
                <a:t>Permit</a:t>
              </a:r>
              <a:endParaRPr lang="es-E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9" name="Rectángulo 28"/>
            <p:cNvSpPr/>
            <p:nvPr/>
          </p:nvSpPr>
          <p:spPr>
            <a:xfrm>
              <a:off x="323526" y="3634670"/>
              <a:ext cx="1918569" cy="499451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CuadroTexto 29"/>
            <p:cNvSpPr txBox="1"/>
            <p:nvPr/>
          </p:nvSpPr>
          <p:spPr>
            <a:xfrm>
              <a:off x="270538" y="3711332"/>
              <a:ext cx="22515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600" dirty="0" smtClean="0">
                  <a:solidFill>
                    <a:schemeClr val="bg1"/>
                  </a:solidFill>
                </a:rPr>
                <a:t>Regional </a:t>
              </a:r>
              <a:r>
                <a:rPr lang="es-ES" sz="1600" dirty="0" err="1" smtClean="0">
                  <a:solidFill>
                    <a:schemeClr val="bg1"/>
                  </a:solidFill>
                </a:rPr>
                <a:t>Government</a:t>
              </a:r>
              <a:r>
                <a:rPr lang="es-ES" sz="1600" dirty="0" smtClean="0">
                  <a:solidFill>
                    <a:schemeClr val="bg1"/>
                  </a:solidFill>
                </a:rPr>
                <a:t> </a:t>
              </a:r>
              <a:endParaRPr lang="es-ES" sz="1600" dirty="0">
                <a:solidFill>
                  <a:schemeClr val="bg1"/>
                </a:solidFill>
              </a:endParaRPr>
            </a:p>
          </p:txBody>
        </p:sp>
        <p:sp>
          <p:nvSpPr>
            <p:cNvPr id="31" name="Flecha izquierda 30"/>
            <p:cNvSpPr/>
            <p:nvPr/>
          </p:nvSpPr>
          <p:spPr>
            <a:xfrm>
              <a:off x="2375525" y="3909888"/>
              <a:ext cx="734187" cy="177133"/>
            </a:xfrm>
            <a:prstGeom prst="lef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Flecha izquierda 31"/>
            <p:cNvSpPr/>
            <p:nvPr/>
          </p:nvSpPr>
          <p:spPr>
            <a:xfrm rot="10800000">
              <a:off x="2386267" y="3689555"/>
              <a:ext cx="734187" cy="177133"/>
            </a:xfrm>
            <a:prstGeom prst="lef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CuadroTexto 32"/>
            <p:cNvSpPr txBox="1"/>
            <p:nvPr/>
          </p:nvSpPr>
          <p:spPr>
            <a:xfrm>
              <a:off x="1916062" y="4092404"/>
              <a:ext cx="40139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dirty="0" err="1" smtClean="0">
                  <a:solidFill>
                    <a:schemeClr val="accent5">
                      <a:lumMod val="50000"/>
                    </a:schemeClr>
                  </a:solidFill>
                </a:rPr>
                <a:t>Request</a:t>
              </a:r>
              <a:r>
                <a:rPr lang="es-ES" sz="1400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s-ES" sz="1400" dirty="0" err="1" smtClean="0">
                  <a:solidFill>
                    <a:schemeClr val="accent5">
                      <a:lumMod val="50000"/>
                    </a:schemeClr>
                  </a:solidFill>
                </a:rPr>
                <a:t>allegations</a:t>
              </a:r>
              <a:endParaRPr lang="es-ES" sz="14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34" name="CuadroTexto 33"/>
            <p:cNvSpPr txBox="1"/>
            <p:nvPr/>
          </p:nvSpPr>
          <p:spPr>
            <a:xfrm>
              <a:off x="2242095" y="3367626"/>
              <a:ext cx="40139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dirty="0" err="1" smtClean="0">
                  <a:solidFill>
                    <a:schemeClr val="accent5">
                      <a:lumMod val="50000"/>
                    </a:schemeClr>
                  </a:solidFill>
                </a:rPr>
                <a:t>Allegations</a:t>
              </a:r>
              <a:endParaRPr lang="es-ES" sz="14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sp>
        <p:nvSpPr>
          <p:cNvPr id="44" name="Rectángulo 43"/>
          <p:cNvSpPr/>
          <p:nvPr/>
        </p:nvSpPr>
        <p:spPr>
          <a:xfrm>
            <a:off x="8578734" y="1137978"/>
            <a:ext cx="3541055" cy="203132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Restricted use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L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icensee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shall provide a safety case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including:</a:t>
            </a: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long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term impact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assessment</a:t>
            </a: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appropriate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surveillance regime </a:t>
            </a:r>
            <a:endParaRPr lang="en-US" dirty="0" smtClean="0">
              <a:solidFill>
                <a:schemeClr val="accent5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any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proposed land use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restrictions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5" name="Imagen 4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014" y="208934"/>
            <a:ext cx="2118614" cy="60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53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d1b3375-85a6-4ec3-9d45-85c3f7ff19cc">
      <Terms xmlns="http://schemas.microsoft.com/office/infopath/2007/PartnerControls"/>
    </lcf76f155ced4ddcb4097134ff3c332f>
    <TaxCatchAll xmlns="28c46709-a72c-47b6-8a9d-476190a8ab3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BC77FE568F44A8FD1717335E8757D" ma:contentTypeVersion="13" ma:contentTypeDescription="Create a new document." ma:contentTypeScope="" ma:versionID="1093dc28f43504e88de3e32c2b9cccde">
  <xsd:schema xmlns:xsd="http://www.w3.org/2001/XMLSchema" xmlns:xs="http://www.w3.org/2001/XMLSchema" xmlns:p="http://schemas.microsoft.com/office/2006/metadata/properties" xmlns:ns2="2d1b3375-85a6-4ec3-9d45-85c3f7ff19cc" xmlns:ns3="28c46709-a72c-47b6-8a9d-476190a8ab3f" xmlns:ns4="a8853164-03d1-4052-89d1-ac895618168d" targetNamespace="http://schemas.microsoft.com/office/2006/metadata/properties" ma:root="true" ma:fieldsID="28fe1fd1e008b7212b4c1e89c386b2d2" ns2:_="" ns3:_="" ns4:_="">
    <xsd:import namespace="2d1b3375-85a6-4ec3-9d45-85c3f7ff19cc"/>
    <xsd:import namespace="28c46709-a72c-47b6-8a9d-476190a8ab3f"/>
    <xsd:import namespace="a8853164-03d1-4052-89d1-ac895618168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4:SharedWithUsers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1b3375-85a6-4ec3-9d45-85c3f7ff19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38c7bd71-0de2-450a-8d3d-78c5334383f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c46709-a72c-47b6-8a9d-476190a8ab3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80d1e42-4096-45a0-8616-2350a73c4901}" ma:internalName="TaxCatchAll" ma:showField="CatchAllData" ma:web="28c46709-a72c-47b6-8a9d-476190a8ab3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853164-03d1-4052-89d1-ac895618168d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941C070-54D9-4920-BA97-C2AFA9B121C7}">
  <ds:schemaRefs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terms/"/>
    <ds:schemaRef ds:uri="28c46709-a72c-47b6-8a9d-476190a8ab3f"/>
    <ds:schemaRef ds:uri="http://schemas.microsoft.com/office/2006/documentManagement/types"/>
    <ds:schemaRef ds:uri="http://schemas.openxmlformats.org/package/2006/metadata/core-properties"/>
    <ds:schemaRef ds:uri="a8853164-03d1-4052-89d1-ac895618168d"/>
    <ds:schemaRef ds:uri="2d1b3375-85a6-4ec3-9d45-85c3f7ff19cc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153EE6E-9BB9-41B7-826A-3642CA8BD4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d1b3375-85a6-4ec3-9d45-85c3f7ff19cc"/>
    <ds:schemaRef ds:uri="28c46709-a72c-47b6-8a9d-476190a8ab3f"/>
    <ds:schemaRef ds:uri="a8853164-03d1-4052-89d1-ac895618168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5CE8D33-7AC1-4395-8366-DFF2BE1409E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6040</TotalTime>
  <Words>937</Words>
  <Application>Microsoft Office PowerPoint</Application>
  <PresentationFormat>Panorámica</PresentationFormat>
  <Paragraphs>153</Paragraphs>
  <Slides>13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Franklin Gothic Book</vt:lpstr>
      <vt:lpstr>Franklin Gothic Demi</vt:lpstr>
      <vt:lpstr>Verdana</vt:lpstr>
      <vt:lpstr>Wingdings</vt:lpstr>
      <vt:lpstr>Office Theme</vt:lpstr>
      <vt:lpstr>Decommissioning of José Cabrera NPP </vt:lpstr>
      <vt:lpstr>1. Spanish decommissioning fundamentals</vt:lpstr>
      <vt:lpstr>Esto es un titular a una línea de texto</vt:lpstr>
      <vt:lpstr>2. José Cabrera NPP post-operational stages </vt:lpstr>
      <vt:lpstr>3. Decommissioning activities 2010-2022</vt:lpstr>
      <vt:lpstr>Presentación de PowerPoint</vt:lpstr>
      <vt:lpstr>4. Site restoration plan: Radiological criteria</vt:lpstr>
      <vt:lpstr>5. Site Restoration Plan: Performance  </vt:lpstr>
      <vt:lpstr>Presentación de PowerPoint</vt:lpstr>
      <vt:lpstr>Presentación de PowerPoint</vt:lpstr>
      <vt:lpstr>8. Lessons learned</vt:lpstr>
      <vt:lpstr>9. Challenges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Schlosman</dc:creator>
  <cp:lastModifiedBy>Sofía Luque</cp:lastModifiedBy>
  <cp:revision>125</cp:revision>
  <dcterms:created xsi:type="dcterms:W3CDTF">2021-04-28T15:23:16Z</dcterms:created>
  <dcterms:modified xsi:type="dcterms:W3CDTF">2023-05-15T14:06:17Z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0x010100397BC77FE568F44A8FD1717335E8757D</vt:lpwstr>
  </property>
  <property fmtid="{D5CDD505-2E9C-101B-9397-08002B2CF9AE}" pid="3" name="Order">
    <vt:r8>100</vt:r8>
  </property>
  <property fmtid="{D5CDD505-2E9C-101B-9397-08002B2CF9AE}" pid="4" name="MediaServiceImageTags">
    <vt:lpwstr/>
  </property>
</Properties>
</file>