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771" r:id="rId6"/>
    <p:sldId id="264" r:id="rId7"/>
    <p:sldId id="259" r:id="rId8"/>
    <p:sldId id="261" r:id="rId9"/>
    <p:sldId id="262" r:id="rId10"/>
    <p:sldId id="263" r:id="rId11"/>
    <p:sldId id="258" r:id="rId12"/>
    <p:sldId id="260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8" autoAdjust="0"/>
  </p:normalViewPr>
  <p:slideViewPr>
    <p:cSldViewPr snapToGrid="0">
      <p:cViewPr varScale="1">
        <p:scale>
          <a:sx n="84" d="100"/>
          <a:sy n="84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69DC-1686-468B-8E74-75CCA5367A49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0955D-1B3C-4D35-9A11-14F3BDB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955D-1B3C-4D35-9A11-14F3BDBE1E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2"/>
            <a:ext cx="6183166" cy="20301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069805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B553C3-5676-40FE-9671-BFA2097DAB00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A199432-8615-4CFA-BAC5-526B4500C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950724"/>
            <a:ext cx="6183166" cy="2030180"/>
          </a:xfrm>
        </p:spPr>
        <p:txBody>
          <a:bodyPr>
            <a:normAutofit fontScale="90000"/>
          </a:bodyPr>
          <a:lstStyle/>
          <a:p>
            <a:r>
              <a:rPr lang="en-US"/>
              <a:t>DECOMMISSIONING GUIDANCE AND RESEARCH INITIATIVES IN THE UNITED STATES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195640"/>
            <a:ext cx="6183166" cy="1342521"/>
          </a:xfrm>
        </p:spPr>
        <p:txBody>
          <a:bodyPr/>
          <a:lstStyle/>
          <a:p>
            <a:r>
              <a:rPr lang="en-US"/>
              <a:t>C. Barr, B. Watson, and C. McKenney</a:t>
            </a:r>
          </a:p>
          <a:p>
            <a:r>
              <a:rPr lang="en-US"/>
              <a:t>United States Nuclear Regulatory Commission</a:t>
            </a:r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50308-3432-28AA-CD6F-43243633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6" y="265391"/>
            <a:ext cx="5754896" cy="708346"/>
          </a:xfrm>
        </p:spPr>
        <p:txBody>
          <a:bodyPr anchor="b">
            <a:normAutofit/>
          </a:bodyPr>
          <a:lstStyle/>
          <a:p>
            <a:r>
              <a:rPr lang="en-US" sz="4000"/>
              <a:t>Engineered Covers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ACD15-7122-A398-698F-74C017671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0" y="1718061"/>
            <a:ext cx="3876165" cy="29901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42C7-A354-4E11-727A-0C574870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067" y="729494"/>
            <a:ext cx="6230025" cy="3197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/>
              <a:t>Engineered surface covers can be a risk-significant barrier at many disposal sites</a:t>
            </a:r>
            <a:endParaRPr lang="en-US" sz="1900">
              <a:cs typeface="Calibri"/>
            </a:endParaRPr>
          </a:p>
          <a:p>
            <a:r>
              <a:rPr lang="en-US" sz="1900"/>
              <a:t>Engineered covers can</a:t>
            </a:r>
            <a:endParaRPr lang="en-US" sz="1900">
              <a:cs typeface="Calibri"/>
            </a:endParaRPr>
          </a:p>
          <a:p>
            <a:pPr lvl="1"/>
            <a:r>
              <a:rPr lang="en-US" sz="1900"/>
              <a:t>Serve as an infiltration barrier</a:t>
            </a:r>
            <a:endParaRPr lang="en-US" sz="1900">
              <a:cs typeface="Calibri"/>
            </a:endParaRPr>
          </a:p>
          <a:p>
            <a:pPr lvl="1"/>
            <a:r>
              <a:rPr lang="en-US" sz="1900"/>
              <a:t>Limit dose from surface pathways (external and inhalation dose)</a:t>
            </a:r>
            <a:endParaRPr lang="en-US" sz="1900">
              <a:cs typeface="Calibri"/>
            </a:endParaRPr>
          </a:p>
          <a:p>
            <a:pPr lvl="1"/>
            <a:r>
              <a:rPr lang="en-US" sz="1900"/>
              <a:t>Provide isolation and stability (e.g., clay barrier to mitigate radon releases from uranium mill tailings)</a:t>
            </a:r>
            <a:endParaRPr lang="en-US" sz="1900">
              <a:cs typeface="Calibri"/>
            </a:endParaRPr>
          </a:p>
          <a:p>
            <a:r>
              <a:rPr lang="en-US" sz="1900"/>
              <a:t>Various degradation mechanisms have been observed at uranium mill tailings sites (e.g., erosion, deposition, pedogenic processes, subsidence and differential settlement)</a:t>
            </a:r>
            <a:endParaRPr lang="en-US" sz="1900">
              <a:cs typeface="Calibri"/>
            </a:endParaRPr>
          </a:p>
          <a:p>
            <a:r>
              <a:rPr lang="en-US" sz="1900"/>
              <a:t>NRC has sponsored many projects and activities to study the long-term performance of engineered surface covers</a:t>
            </a:r>
            <a:endParaRPr lang="en-US" sz="1900">
              <a:cs typeface="Calibri"/>
            </a:endParaRPr>
          </a:p>
          <a:p>
            <a:r>
              <a:rPr lang="en-US" sz="1900"/>
              <a:t>NRC is developing draft guidance for designing, constructing, and monitoring evapotranspiration covers (ET covers)</a:t>
            </a:r>
            <a:endParaRPr lang="en-US" sz="1900">
              <a:cs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0C46-CA99-6418-4E8D-64494A25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23"/>
            <a:ext cx="10515600" cy="1325563"/>
          </a:xfrm>
        </p:spPr>
        <p:txBody>
          <a:bodyPr/>
          <a:lstStyle/>
          <a:p>
            <a:r>
              <a:rPr lang="en-US"/>
              <a:t>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E85A-2EA8-50CB-824E-046C124FD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7" y="1432086"/>
            <a:ext cx="542370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Public meetings</a:t>
            </a:r>
          </a:p>
          <a:p>
            <a:r>
              <a:rPr lang="en-US"/>
              <a:t>Conferences and workshops</a:t>
            </a:r>
          </a:p>
          <a:p>
            <a:r>
              <a:rPr lang="en-US"/>
              <a:t>Draft documents for comment (final document revisions with comment responses)</a:t>
            </a:r>
          </a:p>
          <a:p>
            <a:r>
              <a:rPr lang="en-US"/>
              <a:t>Workshops</a:t>
            </a:r>
          </a:p>
          <a:p>
            <a:pPr lvl="1"/>
            <a:r>
              <a:rPr lang="en-US"/>
              <a:t>Two workshops on subsurface investigations</a:t>
            </a:r>
          </a:p>
          <a:p>
            <a:pPr lvl="1"/>
            <a:r>
              <a:rPr lang="en-US"/>
              <a:t>One workshop on discrete radioactive particles</a:t>
            </a:r>
          </a:p>
          <a:p>
            <a:r>
              <a:rPr lang="en-US"/>
              <a:t>Industry pre-submittal meetings</a:t>
            </a:r>
            <a:endParaRPr lang="en-US">
              <a:cs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DB12ECE-F139-2A93-99D1-6A09B7AC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41" y="0"/>
            <a:ext cx="630555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119F3-FFB4-266F-FB11-5873A091B73C}"/>
              </a:ext>
            </a:extLst>
          </p:cNvPr>
          <p:cNvSpPr txBox="1"/>
          <p:nvPr/>
        </p:nvSpPr>
        <p:spPr>
          <a:xfrm>
            <a:off x="287619" y="5983243"/>
            <a:ext cx="61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https://www.nrc.gov/waste/decommissioning/whats-new.html</a:t>
            </a:r>
          </a:p>
        </p:txBody>
      </p:sp>
    </p:spTree>
    <p:extLst>
      <p:ext uri="{BB962C8B-B14F-4D97-AF65-F5344CB8AC3E}">
        <p14:creationId xmlns:p14="http://schemas.microsoft.com/office/powerpoint/2010/main" val="306312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62F-2DA0-B6F6-CAF6-EEB440CD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C84D-EF28-45D5-D3D2-34B38C9F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916"/>
            <a:ext cx="6118185" cy="49500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NRC is addressing stakeholder comments on the need for additional guidance in two key technical areas</a:t>
            </a:r>
          </a:p>
          <a:p>
            <a:pPr lvl="1"/>
            <a:r>
              <a:rPr lang="en-US"/>
              <a:t>Subsurface surveys</a:t>
            </a:r>
          </a:p>
          <a:p>
            <a:pPr lvl="1"/>
            <a:r>
              <a:rPr lang="en-US"/>
              <a:t>Discrete radioactive particles</a:t>
            </a:r>
          </a:p>
          <a:p>
            <a:r>
              <a:rPr lang="en-US"/>
              <a:t>NRC has sponsored research related to long-term performance of engineered surface covers</a:t>
            </a:r>
          </a:p>
          <a:p>
            <a:r>
              <a:rPr lang="en-US"/>
              <a:t>NRC is staying ahead of the curve with focus on calculation of scan MDC and processing of data collected using modern data logging systems</a:t>
            </a:r>
          </a:p>
          <a:p>
            <a:r>
              <a:rPr lang="en-US"/>
              <a:t>NRC is sponsoring update to key decommissioning codes to implement proposed methodologies in guidance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778B62-5E32-FE95-4D56-ADAB7458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910547"/>
            <a:ext cx="49149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F300187-89EC-FA2B-7945-90D15FE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5" y="224071"/>
            <a:ext cx="6094420" cy="566738"/>
          </a:xfrm>
        </p:spPr>
        <p:txBody>
          <a:bodyPr>
            <a:noAutofit/>
          </a:bodyPr>
          <a:lstStyle/>
          <a:p>
            <a:r>
              <a:rPr lang="en-US" sz="3200" b="1" err="1">
                <a:solidFill>
                  <a:srgbClr val="1B3447"/>
                </a:solidFill>
              </a:rPr>
              <a:t>Ms</a:t>
            </a:r>
            <a:r>
              <a:rPr lang="en-US" sz="3200" b="1">
                <a:solidFill>
                  <a:srgbClr val="1B3447"/>
                </a:solidFill>
              </a:rPr>
              <a:t> Cynthia Barr</a:t>
            </a:r>
            <a:endParaRPr lang="en-US" sz="3200" b="1" i="1">
              <a:solidFill>
                <a:srgbClr val="1B3447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E6B5BD-F91A-94C1-4F2E-33C6C63B0AB3}"/>
              </a:ext>
            </a:extLst>
          </p:cNvPr>
          <p:cNvSpPr txBox="1">
            <a:spLocks/>
          </p:cNvSpPr>
          <p:nvPr/>
        </p:nvSpPr>
        <p:spPr>
          <a:xfrm>
            <a:off x="4763851" y="1514764"/>
            <a:ext cx="6926089" cy="42660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20 years experience in reviews of dose and performance assessments to support complex material and reactor decommissioning; and radioactive waste disposal</a:t>
            </a:r>
          </a:p>
          <a:p>
            <a:pPr marL="285750" indent="-285750">
              <a:lnSpc>
                <a:spcPct val="120000"/>
              </a:lnSpc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Develops </a:t>
            </a: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decommissioning and radioactive waste disposal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</a:t>
            </a: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 </a:t>
            </a:r>
            <a:endParaRPr lang="en-GB" sz="1700" dirty="0">
              <a:solidFill>
                <a:srgbClr val="1B3447"/>
              </a:solidFill>
              <a:latin typeface="Calibri" panose="020F0502020204030204"/>
              <a:cs typeface="Calibri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Develops staff training courses and conducts training both domestically and internationally on contaminant fate and transport and radiological assessment</a:t>
            </a:r>
            <a:endParaRPr lang="en-GB" sz="1700" dirty="0">
              <a:solidFill>
                <a:srgbClr val="1B3447"/>
              </a:solidFill>
              <a:latin typeface="Calibri" panose="020F0502020204030204"/>
              <a:cs typeface="Calibri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Manages contracts to develop software tools to support radiological survey design, data visualization and analysis; and dose </a:t>
            </a:r>
            <a:r>
              <a:rPr lang="en-GB" sz="1700" dirty="0" err="1">
                <a:solidFill>
                  <a:srgbClr val="1B3447"/>
                </a:solidFill>
                <a:latin typeface="Calibri" panose="020F0502020204030204"/>
              </a:rPr>
              <a:t>modeling</a:t>
            </a: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 to derive clean-up levels</a:t>
            </a:r>
            <a:endParaRPr lang="en-GB" sz="1700" dirty="0">
              <a:solidFill>
                <a:srgbClr val="1B3447"/>
              </a:solidFill>
              <a:latin typeface="Calibri" panose="020F0502020204030204"/>
              <a:cs typeface="Calibri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 of the Nuclear Energy </a:t>
            </a:r>
            <a:r>
              <a:rPr lang="en-GB" sz="1700" dirty="0">
                <a:solidFill>
                  <a:srgbClr val="1B3447"/>
                </a:solidFill>
                <a:latin typeface="Calibri" panose="020F0502020204030204"/>
              </a:rPr>
              <a:t>Agency’s Working Party on the Technical, Environmental and Safety Aspects of Decommissioning and Legacy Management</a:t>
            </a:r>
            <a:endParaRPr lang="en-GB" sz="1700" b="0" i="0" u="none" strike="noStrike" kern="1200" cap="none" spc="0" normalizeH="0" baseline="0" noProof="0" dirty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139B5CEC-4FD6-154C-6414-325BE005C43B}"/>
              </a:ext>
            </a:extLst>
          </p:cNvPr>
          <p:cNvSpPr txBox="1">
            <a:spLocks/>
          </p:cNvSpPr>
          <p:nvPr/>
        </p:nvSpPr>
        <p:spPr>
          <a:xfrm>
            <a:off x="839415" y="790809"/>
            <a:ext cx="7848873" cy="3382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Job/Position: Senior Risk Analyst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ABE6821-F37A-8C88-95C4-3EA0DBA5BE92}"/>
              </a:ext>
            </a:extLst>
          </p:cNvPr>
          <p:cNvSpPr txBox="1">
            <a:spLocks/>
          </p:cNvSpPr>
          <p:nvPr/>
        </p:nvSpPr>
        <p:spPr>
          <a:xfrm>
            <a:off x="840781" y="1077212"/>
            <a:ext cx="8210855" cy="3382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Organization, Country: United States Nuclear Regulatory Commission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60211A-461D-BAAF-F03D-1E8BA1048261}"/>
              </a:ext>
            </a:extLst>
          </p:cNvPr>
          <p:cNvSpPr/>
          <p:nvPr/>
        </p:nvSpPr>
        <p:spPr>
          <a:xfrm>
            <a:off x="695400" y="1704282"/>
            <a:ext cx="3324229" cy="18687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1B3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34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34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E3BEFA9-F94B-A0B4-5AC2-0DDA5492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" y="1703511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7BC4-365A-4ABB-917E-77A05491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9" y="263525"/>
            <a:ext cx="10515600" cy="1325563"/>
          </a:xfrm>
        </p:spPr>
        <p:txBody>
          <a:bodyPr/>
          <a:lstStyle/>
          <a:p>
            <a:r>
              <a:rPr lang="en-US"/>
              <a:t>NRC Decommissioning Guidance and Related Research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2DA6-C81F-4536-67DB-066E34DA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1629456"/>
            <a:ext cx="6206624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/>
              <a:t>NRC published NUREG-1757, Volume 2, Rev. 2, “Consolidated Decommissioning Guidance—Characterization, Survey and Determination of Radiological Criteria” in July 2022.</a:t>
            </a:r>
          </a:p>
          <a:p>
            <a:r>
              <a:rPr lang="en-US"/>
              <a:t>Four United States federal agencies published draft NUREG-1575, Rev. 2, “Multi-Agency Radiation Survey and Site Investigation Manual, Rev. 2,” in June 2021</a:t>
            </a:r>
          </a:p>
          <a:p>
            <a:r>
              <a:rPr lang="en-US"/>
              <a:t>Additional guidance and research initiatives</a:t>
            </a:r>
          </a:p>
          <a:p>
            <a:pPr lvl="1"/>
            <a:r>
              <a:rPr lang="en-US"/>
              <a:t>Subsurface investigations</a:t>
            </a:r>
          </a:p>
          <a:p>
            <a:pPr lvl="1"/>
            <a:r>
              <a:rPr lang="en-US"/>
              <a:t>Discrete radioactive particles</a:t>
            </a:r>
          </a:p>
          <a:p>
            <a:pPr lvl="1"/>
            <a:r>
              <a:rPr lang="en-US"/>
              <a:t>Continuously collected data</a:t>
            </a:r>
            <a:endParaRPr lang="en-US">
              <a:cs typeface="Calibri"/>
            </a:endParaRPr>
          </a:p>
          <a:p>
            <a:pPr lvl="1"/>
            <a:r>
              <a:rPr lang="en-US"/>
              <a:t>Engineered covers</a:t>
            </a:r>
            <a:endParaRPr lang="en-US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48DE17-49D0-2E12-8161-CFF4B3A2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24" y="1825625"/>
            <a:ext cx="46767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CC8A8-4AD3-1039-5B9B-9D4CC393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5" y="286867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Subsurface (Problem Statement)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EA5A-96AF-77D5-D0F3-86466F44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47" y="2361070"/>
            <a:ext cx="5879964" cy="3992283"/>
          </a:xfrm>
        </p:spPr>
        <p:txBody>
          <a:bodyPr anchor="t">
            <a:normAutofit/>
          </a:bodyPr>
          <a:lstStyle/>
          <a:p>
            <a:r>
              <a:rPr lang="en-US" sz="2200"/>
              <a:t>Surveys of the subsurface can be complex and difficult to perform </a:t>
            </a:r>
            <a:endParaRPr lang="en-US" sz="2200">
              <a:cs typeface="Calibri"/>
            </a:endParaRPr>
          </a:p>
          <a:p>
            <a:r>
              <a:rPr lang="en-US" sz="2200"/>
              <a:t>Scan survey instrumentation used at the surface to detect elevated areas cannot be used</a:t>
            </a:r>
            <a:endParaRPr lang="en-US" sz="2200">
              <a:cs typeface="Calibri"/>
            </a:endParaRPr>
          </a:p>
          <a:p>
            <a:r>
              <a:rPr lang="en-US" sz="2200"/>
              <a:t>Sampling technology is limited</a:t>
            </a:r>
            <a:endParaRPr lang="en-US" sz="2200">
              <a:cs typeface="Calibri"/>
            </a:endParaRPr>
          </a:p>
          <a:p>
            <a:r>
              <a:rPr lang="en-US" sz="2200"/>
              <a:t>Inadequate sample sizes are typically an issue</a:t>
            </a:r>
            <a:endParaRPr lang="en-US" sz="2200">
              <a:cs typeface="Calibri"/>
            </a:endParaRPr>
          </a:p>
          <a:p>
            <a:r>
              <a:rPr lang="en-US" sz="2200"/>
              <a:t>Unclear exposure scenarios complicates the dose or risk assessment</a:t>
            </a:r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C1E47-667B-21B6-B9F6-847F34EF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930433"/>
            <a:ext cx="4170530" cy="30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C8A8-4AD3-1039-5B9B-9D4CC393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Subsurface (Guidance)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EA5A-96AF-77D5-D0F3-86466F44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7" y="1535340"/>
            <a:ext cx="5933159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Develop a methodology to optimize subsurface survey design and data analysis</a:t>
            </a:r>
          </a:p>
          <a:p>
            <a:pPr lvl="1"/>
            <a:r>
              <a:rPr lang="en-US"/>
              <a:t>Work was initiated in NUREG/CR-7021 using a contamination concern map which evolved over the various stages of investigation</a:t>
            </a:r>
          </a:p>
          <a:p>
            <a:pPr lvl="1"/>
            <a:r>
              <a:rPr lang="en-US"/>
              <a:t>Decision quality was emphasized with the leveraging of less expensive field measurements</a:t>
            </a:r>
          </a:p>
          <a:p>
            <a:r>
              <a:rPr lang="en-US"/>
              <a:t>NUREG/CR-7021 is being updated considering a multi-scale approach to assess risk from various volumes of residual radioactivity</a:t>
            </a:r>
          </a:p>
          <a:p>
            <a:r>
              <a:rPr lang="en-US"/>
              <a:t>Geospatial analysis (modeling) and simulation are used surrogates for scanning at the surface</a:t>
            </a:r>
          </a:p>
          <a:p>
            <a:endParaRPr lang="en-US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030226-75B1-9ACE-1E5B-B5090703D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9067"/>
              </p:ext>
            </p:extLst>
          </p:nvPr>
        </p:nvGraphicFramePr>
        <p:xfrm>
          <a:off x="6666986" y="365125"/>
          <a:ext cx="5372241" cy="523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47">
                  <a:extLst>
                    <a:ext uri="{9D8B030D-6E8A-4147-A177-3AD203B41FA5}">
                      <a16:colId xmlns:a16="http://schemas.microsoft.com/office/drawing/2014/main" val="3741584100"/>
                    </a:ext>
                  </a:extLst>
                </a:gridCol>
                <a:gridCol w="1790747">
                  <a:extLst>
                    <a:ext uri="{9D8B030D-6E8A-4147-A177-3AD203B41FA5}">
                      <a16:colId xmlns:a16="http://schemas.microsoft.com/office/drawing/2014/main" val="3265717337"/>
                    </a:ext>
                  </a:extLst>
                </a:gridCol>
                <a:gridCol w="1790747">
                  <a:extLst>
                    <a:ext uri="{9D8B030D-6E8A-4147-A177-3AD203B41FA5}">
                      <a16:colId xmlns:a16="http://schemas.microsoft.com/office/drawing/2014/main" val="4004980645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Products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Potential Tools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17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Preparation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CSM and initial CCM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GIS software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749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/>
                        <a:t>Scoping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Initial Survey Design (locations and number of samples)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Check and Cover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Bayesian </a:t>
                      </a:r>
                      <a:r>
                        <a:rPr lang="en-US" sz="1400" err="1"/>
                        <a:t>ellipgrid</a:t>
                      </a:r>
                      <a:endParaRPr lang="en-US" sz="14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33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Update to CCM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  <a:p>
                      <a:endParaRPr lang="en-US" sz="14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Markov Bayes, cokriging*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Probability of exceedance map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13828"/>
                  </a:ext>
                </a:extLst>
              </a:tr>
              <a:tr h="119516">
                <a:tc>
                  <a:txBody>
                    <a:bodyPr/>
                    <a:lstStyle/>
                    <a:p>
                      <a:r>
                        <a:rPr lang="en-US" sz="1400"/>
                        <a:t>Characterization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Boundary delineation</a:t>
                      </a:r>
                    </a:p>
                    <a:p>
                      <a:r>
                        <a:rPr lang="en-US" sz="1400"/>
                        <a:t>Remedial volumes</a:t>
                      </a:r>
                    </a:p>
                    <a:p>
                      <a:r>
                        <a:rPr lang="en-US" sz="1400"/>
                        <a:t>Uncertainty estimates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Area of Concern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AOC Boundary Sampling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Threshold Radial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44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Remediation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Remedial volume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See previous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err="1"/>
                        <a:t>MrDM</a:t>
                      </a:r>
                      <a:r>
                        <a:rPr lang="en-US" sz="1400"/>
                        <a:t>, </a:t>
                      </a:r>
                      <a:r>
                        <a:rPr lang="en-US" sz="1400" err="1"/>
                        <a:t>MrsDM</a:t>
                      </a:r>
                      <a:endParaRPr lang="en-US" sz="14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Compliance support phase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Compliance decision at various scales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See previous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1836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400"/>
                        <a:t>*If disparate data sources are available, then multivariate geostatistical methods such as cokriging and Markov-Bayes can be used to combine methods.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9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6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8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0E482-E5D4-FD76-7CD5-ED57442F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en-US" sz="4000"/>
              <a:t>Subsurface (Tools)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DD49-4F1F-9CE2-544C-C1E1898E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Develop tools to assist with data visualization</a:t>
            </a:r>
            <a:endParaRPr lang="en-US" sz="2000">
              <a:cs typeface="Calibri"/>
            </a:endParaRPr>
          </a:p>
          <a:p>
            <a:r>
              <a:rPr lang="en-US" sz="2000"/>
              <a:t>Develop tools to implement proposed methodology in updated NUREG/CR-7021</a:t>
            </a:r>
            <a:endParaRPr lang="en-US" sz="2000">
              <a:cs typeface="Calibri"/>
            </a:endParaRPr>
          </a:p>
          <a:p>
            <a:r>
              <a:rPr lang="en-US" sz="2000"/>
              <a:t>Initial 2023 work in Visual Sample Plan (VSP)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Extend from 2D to 3D capabilities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Will consider anisotropy in variogram fitting</a:t>
            </a:r>
            <a:endParaRPr lang="en-US" sz="2000">
              <a:cs typeface="Calibri"/>
            </a:endParaRPr>
          </a:p>
          <a:p>
            <a:r>
              <a:rPr lang="en-US" sz="2000"/>
              <a:t>Longer term work to study the potential benefit of AI/ML to subsurface problems (variogram model identification and subsurface predictive modeling)</a:t>
            </a:r>
            <a:endParaRPr lang="en-US" sz="2000">
              <a:cs typeface="Calibri"/>
            </a:endParaRPr>
          </a:p>
          <a:p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1D46B7-763A-20E0-FC74-FF6BDB4C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28" y="583207"/>
            <a:ext cx="2380384" cy="2112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0559D-984D-8468-7DE9-AABC53C0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07" y="583207"/>
            <a:ext cx="2417729" cy="2112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0761D-731E-78CE-DC67-009190471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392" y="3364184"/>
            <a:ext cx="5228807" cy="23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C3D8-40F1-6EC6-BA5C-9D41E33D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Subsurface </a:t>
            </a:r>
            <a:br>
              <a:rPr lang="en-US"/>
            </a:br>
            <a:r>
              <a:rPr lang="en-US"/>
              <a:t>(Technical Challenges)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5597-DF10-98C5-1D6B-98B67CBE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50280" cy="492874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How important are elevated areas in the subsurface?</a:t>
            </a:r>
          </a:p>
          <a:p>
            <a:pPr lvl="1"/>
            <a:r>
              <a:rPr lang="en-US"/>
              <a:t>Exposure scenarios that need to be considered that can bring residual radioactivity to the surface.</a:t>
            </a:r>
          </a:p>
          <a:p>
            <a:r>
              <a:rPr lang="en-US"/>
              <a:t>What is optimal for decision units—series of 2D layers or 3D analysis (considering need for multiple DCGLs)</a:t>
            </a:r>
          </a:p>
          <a:p>
            <a:r>
              <a:rPr lang="en-US"/>
              <a:t>Lack of consideration of spatial autocorrelation which can lead to an increase in decision error</a:t>
            </a:r>
          </a:p>
          <a:p>
            <a:r>
              <a:rPr lang="en-US"/>
              <a:t>Consideration of multiple DCGLs and analytes</a:t>
            </a:r>
          </a:p>
          <a:p>
            <a:r>
              <a:rPr lang="en-US"/>
              <a:t>Geostatistical analysis has been used to facilitate subsurface investigations but is potentially difficult to apply and understand</a:t>
            </a:r>
          </a:p>
          <a:p>
            <a:r>
              <a:rPr lang="en-US"/>
              <a:t>Uncertainty is inherent in the decision-making process and may also be difficult to explain to interested  stakeholders (e.g., agreeing on an acceptable probability of a decision unit exceeding the applicable DCGL)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ECEE8-1080-313D-6353-79CF41FF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76" y="2853774"/>
            <a:ext cx="4988327" cy="332318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BA34A80-5FA6-6A09-59AB-6D8F8886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73" y="196775"/>
            <a:ext cx="4453340" cy="26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1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CC8A8-4AD3-1039-5B9B-9D4CC393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09" y="502020"/>
            <a:ext cx="5682303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Discrete Radioactive Particles (DRPs)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EA5A-96AF-77D5-D0F3-86466F44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23" y="2405894"/>
            <a:ext cx="59247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DRPs have been an issue at some decommissioning power reactors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NRC hosted a workshop in November 2022 to discuss exposure scenarios, survey and dosimetry considerations</a:t>
            </a:r>
          </a:p>
          <a:p>
            <a:r>
              <a:rPr lang="en-US" sz="2000"/>
              <a:t>NRC is developing an Information Notice on DRP contamination control, reporting and documentation, and survey requirements for Decommissioning Reactor Sites</a:t>
            </a:r>
            <a:endParaRPr lang="en-US" sz="2000">
              <a:cs typeface="Calibri"/>
            </a:endParaRPr>
          </a:p>
          <a:p>
            <a:r>
              <a:rPr lang="en-US" sz="2000"/>
              <a:t>NRC is considering the need for guidance on calculation of scan minimum detectable activities (MDA), good practices associated with surveys, and internal dosimetry considerations for DRPs</a:t>
            </a:r>
            <a:endParaRPr lang="en-US" sz="2000">
              <a:cs typeface="Calibri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567D2-7A66-11EE-5139-82E3B217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410791"/>
            <a:ext cx="4170530" cy="40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CC8A8-4AD3-1039-5B9B-9D4CC393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4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600"/>
              <a:t>Continuously Collected Data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9C2BC-4800-FC45-B519-0C314971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38" y="539762"/>
            <a:ext cx="3452358" cy="24685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EA5A-96AF-77D5-D0F3-86466F44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5044321" cy="37104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/>
              <a:t>NRC licensees are increasingly using more modern data logging systems with integrated survey and location data</a:t>
            </a:r>
            <a:endParaRPr lang="en-US" sz="1800">
              <a:cs typeface="Calibri"/>
            </a:endParaRPr>
          </a:p>
          <a:p>
            <a:r>
              <a:rPr lang="en-US" sz="1800"/>
              <a:t>NUREG-1507 provides a methodology for calculation of scan MDCs for surveys with a   surveyor listening to audible counts</a:t>
            </a:r>
            <a:endParaRPr lang="en-US" sz="1800">
              <a:cs typeface="Calibri"/>
            </a:endParaRPr>
          </a:p>
          <a:p>
            <a:r>
              <a:rPr lang="en-US" sz="1800" i="1"/>
              <a:t>A priori </a:t>
            </a:r>
            <a:r>
              <a:rPr lang="en-US" sz="1800"/>
              <a:t>methods for calculation of scan MDCs for continuously collected data surveys conducted without the surveyor listening to the audible counts are being developed</a:t>
            </a:r>
            <a:endParaRPr lang="en-US" sz="1800">
              <a:cs typeface="Calibri"/>
            </a:endParaRPr>
          </a:p>
          <a:p>
            <a:r>
              <a:rPr lang="en-US" sz="1800" i="1"/>
              <a:t>A posteriori</a:t>
            </a:r>
            <a:r>
              <a:rPr lang="en-US" sz="1800"/>
              <a:t> methods for post processing of data and identification of areas for follow-up investigation are also being developed and implemented in the Visual Sample Plan computer code</a:t>
            </a:r>
            <a:endParaRPr lang="en-US" sz="18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9A04-34BB-E40D-9168-A3742B48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36" y="3835114"/>
            <a:ext cx="3485044" cy="2468573"/>
          </a:xfrm>
          <a:prstGeom prst="rect">
            <a:avLst/>
          </a:prstGeom>
        </p:spPr>
      </p:pic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4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97d843-9bce-4c6c-a409-55a24093e101">
      <Terms xmlns="http://schemas.microsoft.com/office/infopath/2007/PartnerControls"/>
    </lcf76f155ced4ddcb4097134ff3c332f>
    <TaxCatchAll xmlns="d2aa3612-77d4-403c-ac08-299724dbe2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4D48C4F0BAC4DAF3B6ADBE4457523" ma:contentTypeVersion="12" ma:contentTypeDescription="Create a new document." ma:contentTypeScope="" ma:versionID="f8260312cd5d06e80c133e264e603839">
  <xsd:schema xmlns:xsd="http://www.w3.org/2001/XMLSchema" xmlns:xs="http://www.w3.org/2001/XMLSchema" xmlns:p="http://schemas.microsoft.com/office/2006/metadata/properties" xmlns:ns2="1897d843-9bce-4c6c-a409-55a24093e101" xmlns:ns3="d2aa3612-77d4-403c-ac08-299724dbe2e2" targetNamespace="http://schemas.microsoft.com/office/2006/metadata/properties" ma:root="true" ma:fieldsID="6d704569aa3a8f20fc6b006b78938f2c" ns2:_="" ns3:_="">
    <xsd:import namespace="1897d843-9bce-4c6c-a409-55a24093e101"/>
    <xsd:import namespace="d2aa3612-77d4-403c-ac08-299724dbe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7d843-9bce-4c6c-a409-55a24093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a3612-77d4-403c-ac08-299724dbe2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1c88a5-dd70-4a40-8882-fbeed9a91aa5}" ma:internalName="TaxCatchAll" ma:showField="CatchAllData" ma:web="d2aa3612-77d4-403c-ac08-299724dbe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059B5-3387-4D25-ABFA-AA056A8966B9}">
  <ds:schemaRefs>
    <ds:schemaRef ds:uri="1897d843-9bce-4c6c-a409-55a24093e101"/>
    <ds:schemaRef ds:uri="d2aa3612-77d4-403c-ac08-299724dbe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CED7A-201B-47E4-9BF7-3A920239A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8C633-635D-434E-A691-289A87EADB8F}">
  <ds:schemaRefs>
    <ds:schemaRef ds:uri="1897d843-9bce-4c6c-a409-55a24093e101"/>
    <ds:schemaRef ds:uri="d2aa3612-77d4-403c-ac08-299724dbe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Widescreen</PresentationFormat>
  <Paragraphs>117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</vt:lpstr>
      <vt:lpstr>Calibri</vt:lpstr>
      <vt:lpstr>Calibri Light</vt:lpstr>
      <vt:lpstr>Office Theme</vt:lpstr>
      <vt:lpstr>DECOMMISSIONING GUIDANCE AND RESEARCH INITIATIVES IN THE UNITED STATES</vt:lpstr>
      <vt:lpstr>Ms Cynthia Barr</vt:lpstr>
      <vt:lpstr>NRC Decommissioning Guidance and Related Research Initiatives</vt:lpstr>
      <vt:lpstr>Subsurface (Problem Statement)</vt:lpstr>
      <vt:lpstr>Subsurface (Guidance)</vt:lpstr>
      <vt:lpstr>Subsurface (Tools)</vt:lpstr>
      <vt:lpstr>Subsurface  (Technical Challenges)</vt:lpstr>
      <vt:lpstr>Discrete Radioactive Particles (DRPs)</vt:lpstr>
      <vt:lpstr>Continuously Collected Data</vt:lpstr>
      <vt:lpstr>Engineered Covers </vt:lpstr>
      <vt:lpstr>Outreach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Cynthia Barr</cp:lastModifiedBy>
  <cp:revision>7</cp:revision>
  <dcterms:created xsi:type="dcterms:W3CDTF">2021-04-28T15:23:16Z</dcterms:created>
  <dcterms:modified xsi:type="dcterms:W3CDTF">2023-04-29T23:45:26Z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0x0101006BD4D48C4F0BAC4DAF3B6ADBE4457523</vt:lpwstr>
  </property>
  <property fmtid="{D5CDD505-2E9C-101B-9397-08002B2CF9AE}" pid="3" name="MediaServiceImageTags">
    <vt:lpwstr/>
  </property>
</Properties>
</file>