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7"/>
  </p:notesMasterIdLst>
  <p:sldIdLst>
    <p:sldId id="256" r:id="rId4"/>
    <p:sldId id="257"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98E7"/>
    <a:srgbClr val="7DBB53"/>
    <a:srgbClr val="FFD963"/>
    <a:srgbClr val="FFDE77"/>
    <a:srgbClr val="F7BFF3"/>
    <a:srgbClr val="FAD7F7"/>
    <a:srgbClr val="FFCD33"/>
    <a:srgbClr val="F8CBF0"/>
    <a:srgbClr val="EA74D5"/>
    <a:srgbClr val="DBDD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57" autoAdjust="0"/>
  </p:normalViewPr>
  <p:slideViewPr>
    <p:cSldViewPr snapToGrid="0">
      <p:cViewPr varScale="1">
        <p:scale>
          <a:sx n="123" d="100"/>
          <a:sy n="123" d="100"/>
        </p:scale>
        <p:origin x="114" y="43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532582" y="548052"/>
            <a:ext cx="6183166" cy="2030180"/>
          </a:xfrm>
        </p:spPr>
        <p:txBody>
          <a:bodyPr anchor="b">
            <a:normAutofit/>
          </a:bodyPr>
          <a:lstStyle>
            <a:lvl1pPr algn="ctr">
              <a:defRPr sz="4400">
                <a:solidFill>
                  <a:schemeClr val="bg2"/>
                </a:solidFill>
              </a:defRPr>
            </a:lvl1pPr>
          </a:lstStyle>
          <a:p>
            <a:r>
              <a:rPr lang="en-US" dirty="0"/>
              <a:t>Click to edit Master title style</a:t>
            </a:r>
            <a:endParaRPr lang="en-US" dirty="0"/>
          </a:p>
        </p:txBody>
      </p:sp>
      <p:sp>
        <p:nvSpPr>
          <p:cNvPr id="3" name="Subtitle 2"/>
          <p:cNvSpPr>
            <a:spLocks noGrp="1"/>
          </p:cNvSpPr>
          <p:nvPr>
            <p:ph type="subTitle" idx="1"/>
          </p:nvPr>
        </p:nvSpPr>
        <p:spPr>
          <a:xfrm>
            <a:off x="5532582" y="3069805"/>
            <a:ext cx="6183166" cy="1342521"/>
          </a:xfrm>
        </p:spPr>
        <p:txBody>
          <a:bodyPr/>
          <a:lstStyle>
            <a:lvl1pPr marL="0" indent="0" algn="ctr">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EB553C3-5676-40FE-9671-BFA2097DAB0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EB553C3-5676-40FE-9671-BFA2097DAB0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532582" y="548052"/>
            <a:ext cx="6183166" cy="2030180"/>
          </a:xfrm>
        </p:spPr>
        <p:txBody>
          <a:bodyPr anchor="b">
            <a:normAutofit/>
          </a:bodyPr>
          <a:lstStyle>
            <a:lvl1pPr algn="ctr">
              <a:defRPr sz="4400">
                <a:solidFill>
                  <a:schemeClr val="bg2"/>
                </a:solidFill>
              </a:defRPr>
            </a:lvl1pPr>
          </a:lstStyle>
          <a:p>
            <a:r>
              <a:rPr lang="en-US" dirty="0"/>
              <a:t>Click to edit Master title style</a:t>
            </a:r>
            <a:endParaRPr lang="en-US" dirty="0"/>
          </a:p>
        </p:txBody>
      </p:sp>
      <p:sp>
        <p:nvSpPr>
          <p:cNvPr id="3" name="Subtitle 2"/>
          <p:cNvSpPr>
            <a:spLocks noGrp="1"/>
          </p:cNvSpPr>
          <p:nvPr>
            <p:ph type="subTitle" idx="1"/>
          </p:nvPr>
        </p:nvSpPr>
        <p:spPr>
          <a:xfrm>
            <a:off x="5532582" y="3069805"/>
            <a:ext cx="6183166" cy="1342521"/>
          </a:xfrm>
        </p:spPr>
        <p:txBody>
          <a:bodyPr/>
          <a:lstStyle>
            <a:lvl1pPr marL="0" indent="0" algn="ctr">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EB553C3-5676-40FE-9671-BFA2097DAB0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EB553C3-5676-40FE-9671-BFA2097DAB0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1EB553C3-5676-40FE-9671-BFA2097DAB0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1EB553C3-5676-40FE-9671-BFA2097DAB00}"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1EB553C3-5676-40FE-9671-BFA2097DAB00}"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553C3-5676-40FE-9671-BFA2097DAB00}"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EB553C3-5676-40FE-9671-BFA2097DAB0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EB553C3-5676-40FE-9671-BFA2097DAB0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EB553C3-5676-40FE-9671-BFA2097DAB0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EB553C3-5676-40FE-9671-BFA2097DAB0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EB553C3-5676-40FE-9671-BFA2097DAB0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EB553C3-5676-40FE-9671-BFA2097DAB00}"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1EB553C3-5676-40FE-9671-BFA2097DAB0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1EB553C3-5676-40FE-9671-BFA2097DAB00}"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1EB553C3-5676-40FE-9671-BFA2097DAB00}"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553C3-5676-40FE-9671-BFA2097DAB00}"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EB553C3-5676-40FE-9671-BFA2097DAB0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EB553C3-5676-40FE-9671-BFA2097DAB00}"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199432-8615-4CFA-BAC5-526B4500C5BA}"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2.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2265219" y="6356350"/>
            <a:ext cx="1692563" cy="365125"/>
          </a:xfrm>
          <a:prstGeom prst="rect">
            <a:avLst/>
          </a:prstGeom>
        </p:spPr>
        <p:txBody>
          <a:bodyPr vert="horz" lIns="91440" tIns="45720" rIns="91440" bIns="45720" rtlCol="0" anchor="ctr"/>
          <a:lstStyle>
            <a:lvl1pPr algn="l">
              <a:defRPr sz="1200">
                <a:solidFill>
                  <a:schemeClr val="bg2"/>
                </a:solidFill>
              </a:defRPr>
            </a:lvl1pPr>
          </a:lstStyle>
          <a:p>
            <a:fld id="{1EB553C3-5676-40FE-9671-BFA2097DAB00}"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2"/>
                </a:solidFill>
              </a:defRPr>
            </a:lvl1pPr>
          </a:lstStyle>
          <a:p>
            <a:endParaRPr lang="en-US" dirty="0"/>
          </a:p>
        </p:txBody>
      </p:sp>
      <p:sp>
        <p:nvSpPr>
          <p:cNvPr id="6" name="Slide Number Placeholder 5"/>
          <p:cNvSpPr>
            <a:spLocks noGrp="1"/>
          </p:cNvSpPr>
          <p:nvPr>
            <p:ph type="sldNum" sz="quarter" idx="4"/>
          </p:nvPr>
        </p:nvSpPr>
        <p:spPr>
          <a:xfrm>
            <a:off x="9448800" y="6356350"/>
            <a:ext cx="2743200" cy="365125"/>
          </a:xfrm>
          <a:prstGeom prst="rect">
            <a:avLst/>
          </a:prstGeom>
        </p:spPr>
        <p:txBody>
          <a:bodyPr vert="horz" lIns="91440" tIns="45720" rIns="91440" bIns="45720" rtlCol="0" anchor="ctr"/>
          <a:lstStyle>
            <a:lvl1pPr algn="r">
              <a:defRPr sz="1200">
                <a:solidFill>
                  <a:schemeClr val="bg2"/>
                </a:solidFill>
              </a:defRPr>
            </a:lvl1pPr>
          </a:lstStyle>
          <a:p>
            <a:fld id="{0A199432-8615-4CFA-BAC5-526B4500C5BA}"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2265219" y="6356350"/>
            <a:ext cx="1692563" cy="365125"/>
          </a:xfrm>
          <a:prstGeom prst="rect">
            <a:avLst/>
          </a:prstGeom>
        </p:spPr>
        <p:txBody>
          <a:bodyPr vert="horz" lIns="91440" tIns="45720" rIns="91440" bIns="45720" rtlCol="0" anchor="ctr"/>
          <a:lstStyle>
            <a:lvl1pPr algn="l">
              <a:defRPr sz="1200">
                <a:solidFill>
                  <a:schemeClr val="bg2"/>
                </a:solidFill>
              </a:defRPr>
            </a:lvl1pPr>
          </a:lstStyle>
          <a:p>
            <a:fld id="{1EB553C3-5676-40FE-9671-BFA2097DAB00}"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2"/>
                </a:solidFill>
              </a:defRPr>
            </a:lvl1pPr>
          </a:lstStyle>
          <a:p>
            <a:endParaRPr lang="en-US" dirty="0"/>
          </a:p>
        </p:txBody>
      </p:sp>
      <p:sp>
        <p:nvSpPr>
          <p:cNvPr id="6" name="Slide Number Placeholder 5"/>
          <p:cNvSpPr>
            <a:spLocks noGrp="1"/>
          </p:cNvSpPr>
          <p:nvPr>
            <p:ph type="sldNum" sz="quarter" idx="4"/>
          </p:nvPr>
        </p:nvSpPr>
        <p:spPr>
          <a:xfrm>
            <a:off x="9448800" y="6356350"/>
            <a:ext cx="2743200" cy="365125"/>
          </a:xfrm>
          <a:prstGeom prst="rect">
            <a:avLst/>
          </a:prstGeom>
        </p:spPr>
        <p:txBody>
          <a:bodyPr vert="horz" lIns="91440" tIns="45720" rIns="91440" bIns="45720" rtlCol="0" anchor="ctr"/>
          <a:lstStyle>
            <a:lvl1pPr algn="r">
              <a:defRPr sz="1200">
                <a:solidFill>
                  <a:schemeClr val="bg2"/>
                </a:solidFill>
              </a:defRPr>
            </a:lvl1pPr>
          </a:lstStyle>
          <a:p>
            <a:fld id="{0A199432-8615-4CFA-BAC5-526B4500C5BA}"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370705" y="1043305"/>
            <a:ext cx="7545705" cy="3168650"/>
          </a:xfrm>
        </p:spPr>
        <p:txBody>
          <a:bodyPr>
            <a:noAutofit/>
          </a:bodyPr>
          <a:lstStyle/>
          <a:p>
            <a:r>
              <a:rPr lang="en-US" sz="4800" dirty="0"/>
              <a:t>Challenges on Security Infrastructure for Decommissioning of Nuclear Facilities in Indonesia</a:t>
            </a:r>
            <a:br>
              <a:rPr lang="en-US" sz="4800" dirty="0"/>
            </a:br>
            <a:r>
              <a:rPr lang="en-US" sz="4800" dirty="0"/>
              <a:t>#50</a:t>
            </a:r>
            <a:endParaRPr lang="en-US" sz="4800" dirty="0"/>
          </a:p>
        </p:txBody>
      </p:sp>
      <p:sp>
        <p:nvSpPr>
          <p:cNvPr id="5" name="Subtitle 4"/>
          <p:cNvSpPr>
            <a:spLocks noGrp="1"/>
          </p:cNvSpPr>
          <p:nvPr>
            <p:ph type="subTitle" idx="1"/>
          </p:nvPr>
        </p:nvSpPr>
        <p:spPr>
          <a:xfrm>
            <a:off x="5267787" y="4212170"/>
            <a:ext cx="6183166" cy="1342521"/>
          </a:xfrm>
        </p:spPr>
        <p:txBody>
          <a:bodyPr>
            <a:noAutofit/>
          </a:bodyPr>
          <a:lstStyle/>
          <a:p>
            <a:endParaRPr lang="en-US" sz="1400"/>
          </a:p>
          <a:p>
            <a:r>
              <a:rPr lang="en-US" sz="2000">
                <a:solidFill>
                  <a:srgbClr val="FFFF00"/>
                </a:solidFill>
              </a:rPr>
              <a:t>Bambang Tri Purnomo</a:t>
            </a:r>
            <a:endParaRPr lang="en-US" sz="2000">
              <a:solidFill>
                <a:srgbClr val="FFFF00"/>
              </a:solidFill>
            </a:endParaRPr>
          </a:p>
          <a:p>
            <a:r>
              <a:rPr lang="en-US">
                <a:solidFill>
                  <a:srgbClr val="FFFF00"/>
                </a:solidFill>
              </a:rPr>
              <a:t>Nuclear Energy Regulatory Agency of Indonesia</a:t>
            </a:r>
            <a:endParaRPr lang="en-US">
              <a:solidFill>
                <a:srgbClr val="FFFF00"/>
              </a:solidFill>
            </a:endParaRPr>
          </a:p>
          <a:p>
            <a:r>
              <a:rPr lang="en-US">
                <a:solidFill>
                  <a:srgbClr val="FFFF00"/>
                </a:solidFill>
              </a:rPr>
              <a:t>(BAPETEN)</a:t>
            </a:r>
            <a:endParaRPr lang="en-US">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215" y="80645"/>
            <a:ext cx="5492750" cy="419100"/>
          </a:xfrm>
          <a:gradFill>
            <a:gsLst>
              <a:gs pos="0">
                <a:srgbClr val="012D86"/>
              </a:gs>
              <a:gs pos="100000">
                <a:srgbClr val="0E2557"/>
              </a:gs>
            </a:gsLst>
            <a:lin scaled="0"/>
          </a:gradFill>
        </p:spPr>
        <p:txBody>
          <a:bodyPr>
            <a:noAutofit/>
          </a:bodyPr>
          <a:lstStyle/>
          <a:p>
            <a:r>
              <a:rPr lang="en-US" sz="1800" b="1" dirty="0">
                <a:solidFill>
                  <a:srgbClr val="FFFF00"/>
                </a:solidFill>
              </a:rPr>
              <a:t>1. Introduction</a:t>
            </a:r>
            <a:endParaRPr lang="en-US" sz="1800" b="1" dirty="0">
              <a:solidFill>
                <a:srgbClr val="FFFF00"/>
              </a:solidFill>
            </a:endParaRPr>
          </a:p>
        </p:txBody>
      </p:sp>
      <p:sp>
        <p:nvSpPr>
          <p:cNvPr id="3" name="Content Placeholder 2"/>
          <p:cNvSpPr>
            <a:spLocks noGrp="1"/>
          </p:cNvSpPr>
          <p:nvPr>
            <p:ph sz="half" idx="1"/>
          </p:nvPr>
        </p:nvSpPr>
        <p:spPr>
          <a:xfrm>
            <a:off x="175895" y="554990"/>
            <a:ext cx="5513070" cy="2188210"/>
          </a:xfrm>
          <a:solidFill>
            <a:srgbClr val="FFDE79"/>
          </a:solidFill>
        </p:spPr>
        <p:txBody>
          <a:bodyPr>
            <a:noAutofit/>
          </a:bodyPr>
          <a:lstStyle/>
          <a:p>
            <a:pPr lvl="1"/>
            <a:r>
              <a:rPr lang="en-US" altLang="en-GB" sz="1400" dirty="0"/>
              <a:t>During decommisioning process</a:t>
            </a:r>
            <a:r>
              <a:rPr lang="en-GB" sz="1400" dirty="0"/>
              <a:t>, there is probability that the threat on the theft of nuclear material and the sabotage of nuclear installation still exist.</a:t>
            </a:r>
            <a:endParaRPr lang="en-GB" sz="1400" dirty="0"/>
          </a:p>
          <a:p>
            <a:pPr lvl="1"/>
            <a:r>
              <a:rPr lang="en-GB" sz="1400" dirty="0"/>
              <a:t>Therefore, a security system or physical protection system is still needed during the decommissioning stage. </a:t>
            </a:r>
            <a:endParaRPr lang="en-GB" sz="1400" dirty="0"/>
          </a:p>
          <a:p>
            <a:pPr lvl="1"/>
            <a:r>
              <a:rPr lang="en-US" altLang="en-GB" sz="1400" dirty="0"/>
              <a:t>Unfortunately, </a:t>
            </a:r>
            <a:r>
              <a:rPr lang="en-GB" sz="1400" dirty="0"/>
              <a:t>the attention on how to ensure the adequacy of security infrastructure on every steps of decommissioning in Indonesia is still low. </a:t>
            </a:r>
            <a:endParaRPr lang="en-GB" sz="1400" dirty="0"/>
          </a:p>
          <a:p>
            <a:pPr lvl="1"/>
            <a:r>
              <a:rPr lang="en-US" altLang="en-GB" sz="1400" dirty="0"/>
              <a:t>It</a:t>
            </a:r>
            <a:r>
              <a:rPr lang="en-GB" sz="1400" dirty="0"/>
              <a:t> is important to evaluate and improve the decommissioning security infrastructure.</a:t>
            </a:r>
            <a:endParaRPr lang="en-GB" sz="1400" dirty="0"/>
          </a:p>
        </p:txBody>
      </p:sp>
      <p:sp>
        <p:nvSpPr>
          <p:cNvPr id="4" name="Title 1"/>
          <p:cNvSpPr>
            <a:spLocks noGrp="1"/>
          </p:cNvSpPr>
          <p:nvPr/>
        </p:nvSpPr>
        <p:spPr>
          <a:xfrm>
            <a:off x="5869305" y="80645"/>
            <a:ext cx="6104890" cy="419100"/>
          </a:xfrm>
          <a:prstGeom prst="rect">
            <a:avLst/>
          </a:prstGeom>
          <a:solidFill>
            <a:srgbClr val="002060"/>
          </a:solidFill>
        </p:spPr>
        <p:txBody>
          <a:bodyPr vert="horz" lIns="91440" tIns="45720" rIns="91440" bIns="45720" rtlCol="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buClrTx/>
              <a:buSzTx/>
              <a:buFontTx/>
            </a:pPr>
            <a:r>
              <a:rPr lang="en-US" sz="2000" b="1" dirty="0">
                <a:solidFill>
                  <a:srgbClr val="FFFF00"/>
                </a:solidFill>
              </a:rPr>
              <a:t>2. IAEA Guidance for the security of decommissioning</a:t>
            </a:r>
            <a:endParaRPr lang="en-US" sz="2000" b="1" dirty="0">
              <a:solidFill>
                <a:srgbClr val="FFFF00"/>
              </a:solidFill>
            </a:endParaRPr>
          </a:p>
        </p:txBody>
      </p:sp>
      <p:sp>
        <p:nvSpPr>
          <p:cNvPr id="5" name="Text Box 4"/>
          <p:cNvSpPr txBox="1"/>
          <p:nvPr/>
        </p:nvSpPr>
        <p:spPr>
          <a:xfrm>
            <a:off x="5869305" y="554990"/>
            <a:ext cx="6104890" cy="1599565"/>
          </a:xfrm>
          <a:prstGeom prst="rect">
            <a:avLst/>
          </a:prstGeom>
          <a:solidFill>
            <a:srgbClr val="CEFBE6"/>
          </a:solidFill>
        </p:spPr>
        <p:txBody>
          <a:bodyPr wrap="square" rtlCol="0" anchor="t">
            <a:spAutoFit/>
          </a:bodyPr>
          <a:p>
            <a:pPr marL="285750" indent="-285750">
              <a:buFont typeface="Arial" panose="020B0604020202020204" pitchFamily="34" charset="0"/>
              <a:buChar char="•"/>
            </a:pPr>
            <a:r>
              <a:rPr lang="en-US" sz="1600">
                <a:sym typeface="+mn-ea"/>
              </a:rPr>
              <a:t>IAEA guidance on the security of decommissioning can be found in the IAEA Nuclear Security Series (NSS) No. 35-G Security during the Lifetime of a Nuclear Facility, </a:t>
            </a:r>
            <a:endParaRPr lang="en-US" sz="1600"/>
          </a:p>
          <a:p>
            <a:pPr marL="285750" indent="-285750">
              <a:buFont typeface="Arial" panose="020B0604020202020204" pitchFamily="34" charset="0"/>
              <a:buChar char="•"/>
            </a:pPr>
            <a:r>
              <a:rPr lang="en-US" sz="1600">
                <a:sym typeface="+mn-ea"/>
              </a:rPr>
              <a:t>the main publication for decommissioning, General Safety Requirement (GSR) Part 6 Decommissioning of Facilities, mostly discuss about the safety requirement.</a:t>
            </a:r>
            <a:r>
              <a:rPr lang="en-US">
                <a:sym typeface="+mn-ea"/>
              </a:rPr>
              <a:t> </a:t>
            </a:r>
            <a:endParaRPr lang="en-US"/>
          </a:p>
        </p:txBody>
      </p:sp>
      <p:sp>
        <p:nvSpPr>
          <p:cNvPr id="6" name="Title 1"/>
          <p:cNvSpPr>
            <a:spLocks noGrp="1"/>
          </p:cNvSpPr>
          <p:nvPr/>
        </p:nvSpPr>
        <p:spPr>
          <a:xfrm>
            <a:off x="175895" y="2824480"/>
            <a:ext cx="5513705" cy="485775"/>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buClrTx/>
              <a:buSzTx/>
              <a:buFontTx/>
            </a:pPr>
            <a:r>
              <a:rPr lang="en-US" sz="2000" b="1" dirty="0">
                <a:solidFill>
                  <a:srgbClr val="FFFF00"/>
                </a:solidFill>
              </a:rPr>
              <a:t>3. Regulatory framework in indonesia</a:t>
            </a:r>
            <a:endParaRPr lang="en-US" sz="2000" b="1" dirty="0">
              <a:solidFill>
                <a:srgbClr val="FFFF00"/>
              </a:solidFill>
            </a:endParaRPr>
          </a:p>
        </p:txBody>
      </p:sp>
      <p:sp>
        <p:nvSpPr>
          <p:cNvPr id="7" name="Content Placeholder 2"/>
          <p:cNvSpPr>
            <a:spLocks noGrp="1"/>
          </p:cNvSpPr>
          <p:nvPr/>
        </p:nvSpPr>
        <p:spPr>
          <a:xfrm>
            <a:off x="185420" y="3391535"/>
            <a:ext cx="5494020" cy="3162300"/>
          </a:xfrm>
          <a:prstGeom prst="rect">
            <a:avLst/>
          </a:prstGeom>
          <a:solidFill>
            <a:srgbClr val="00B0F0"/>
          </a:solidFill>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a:t>The requirement related to decommissioning nuclear installation in Indonesia are mentioned in some regulations below:</a:t>
            </a:r>
            <a:endParaRPr lang="en-US" sz="1400"/>
          </a:p>
          <a:p>
            <a:pPr lvl="0"/>
            <a:endParaRPr lang="en-US" sz="1400"/>
          </a:p>
          <a:p>
            <a:pPr lvl="0"/>
            <a:endParaRPr lang="en-US" sz="1400"/>
          </a:p>
          <a:p>
            <a:pPr lvl="0"/>
            <a:endParaRPr lang="en-US" sz="1400"/>
          </a:p>
          <a:p>
            <a:pPr lvl="0"/>
            <a:endParaRPr lang="en-US" sz="1400"/>
          </a:p>
          <a:p>
            <a:pPr lvl="0"/>
            <a:endParaRPr lang="en-US" sz="1400"/>
          </a:p>
          <a:p>
            <a:pPr lvl="0"/>
            <a:endParaRPr lang="en-US" sz="1400"/>
          </a:p>
          <a:p>
            <a:pPr lvl="0"/>
            <a:r>
              <a:rPr lang="en-US" sz="1200"/>
              <a:t>Since there is no further explanation on the security during decommissioning stage, and considering that the security aspect in decommissioning is no less important than the safety aspect, the national policy regarding security in decommissioning need to be emphasized more.</a:t>
            </a:r>
            <a:endParaRPr lang="en-US" sz="1200"/>
          </a:p>
        </p:txBody>
      </p:sp>
      <p:sp>
        <p:nvSpPr>
          <p:cNvPr id="8" name="Title 1"/>
          <p:cNvSpPr>
            <a:spLocks noGrp="1"/>
          </p:cNvSpPr>
          <p:nvPr/>
        </p:nvSpPr>
        <p:spPr>
          <a:xfrm>
            <a:off x="5870575" y="2271395"/>
            <a:ext cx="6104890" cy="675640"/>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a:solidFill>
                  <a:srgbClr val="FFFF00"/>
                </a:solidFill>
              </a:rPr>
              <a:t>4. Comparison Between IAEA Guidelines &amp; Indonesia Regulations On Security Of Decommissioning</a:t>
            </a:r>
            <a:endParaRPr lang="en-US" sz="2000">
              <a:solidFill>
                <a:srgbClr val="FFFF00"/>
              </a:solidFill>
            </a:endParaRPr>
          </a:p>
        </p:txBody>
      </p:sp>
      <p:graphicFrame>
        <p:nvGraphicFramePr>
          <p:cNvPr id="16" name="Table 15"/>
          <p:cNvGraphicFramePr/>
          <p:nvPr/>
        </p:nvGraphicFramePr>
        <p:xfrm>
          <a:off x="5869305" y="3063875"/>
          <a:ext cx="6104255" cy="3505200"/>
        </p:xfrm>
        <a:graphic>
          <a:graphicData uri="http://schemas.openxmlformats.org/drawingml/2006/table">
            <a:tbl>
              <a:tblPr firstRow="1" bandRow="1">
                <a:tableStyleId>{5940675A-B579-460E-94D1-54222C63F5DA}</a:tableStyleId>
              </a:tblPr>
              <a:tblGrid>
                <a:gridCol w="2672715"/>
                <a:gridCol w="3431540"/>
              </a:tblGrid>
              <a:tr h="213360">
                <a:tc>
                  <a:txBody>
                    <a:bodyPr/>
                    <a:p>
                      <a:pPr indent="0" algn="ctr">
                        <a:buNone/>
                      </a:pPr>
                      <a:r>
                        <a:rPr lang="en-US" sz="1400" b="1">
                          <a:solidFill>
                            <a:schemeClr val="tx1"/>
                          </a:solidFill>
                          <a:latin typeface="Times New Roman" panose="02020603050405020304" charset="0"/>
                          <a:cs typeface="Times New Roman" panose="02020603050405020304" charset="0"/>
                        </a:rPr>
                        <a:t>IAEA Guidelines</a:t>
                      </a:r>
                      <a:endParaRPr lang="en-US" sz="1400" b="1">
                        <a:solidFill>
                          <a:schemeClr val="tx1"/>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8CBF0"/>
                    </a:solidFill>
                  </a:tcPr>
                </a:tc>
                <a:tc>
                  <a:txBody>
                    <a:bodyPr/>
                    <a:p>
                      <a:pPr indent="0" algn="ctr">
                        <a:buNone/>
                      </a:pPr>
                      <a:r>
                        <a:rPr lang="en-US" sz="1400" b="1">
                          <a:solidFill>
                            <a:schemeClr val="tx1"/>
                          </a:solidFill>
                          <a:latin typeface="Times New Roman" panose="02020603050405020304" charset="0"/>
                          <a:cs typeface="Times New Roman" panose="02020603050405020304" charset="0"/>
                        </a:rPr>
                        <a:t>Indonesia Regulations</a:t>
                      </a:r>
                      <a:endParaRPr lang="en-US" sz="1400" b="1">
                        <a:solidFill>
                          <a:schemeClr val="tx1"/>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8CBF0"/>
                    </a:solidFill>
                  </a:tcPr>
                </a:tc>
              </a:tr>
              <a:tr h="3291840">
                <a:tc>
                  <a:txBody>
                    <a:bodyPr/>
                    <a:p>
                      <a:pPr indent="0">
                        <a:buNone/>
                      </a:pPr>
                      <a:r>
                        <a:rPr lang="en-US" sz="1200" b="1">
                          <a:solidFill>
                            <a:schemeClr val="tx1"/>
                          </a:solidFill>
                          <a:latin typeface="Times New Roman" panose="02020603050405020304" charset="0"/>
                          <a:cs typeface="Times New Roman" panose="02020603050405020304" charset="0"/>
                        </a:rPr>
                        <a:t>NSS No. 35-G: </a:t>
                      </a:r>
                      <a:endParaRPr lang="en-US" sz="1200" b="1">
                        <a:solidFill>
                          <a:schemeClr val="tx1"/>
                        </a:solidFill>
                        <a:latin typeface="Times New Roman" panose="02020603050405020304" charset="0"/>
                        <a:cs typeface="Times New Roman" panose="02020603050405020304" charset="0"/>
                      </a:endParaRPr>
                    </a:p>
                    <a:p>
                      <a:pPr marL="342900" indent="-342900">
                        <a:buFont typeface="+mj-lt"/>
                        <a:buAutoNum type="alphaLcPeriod"/>
                      </a:pPr>
                      <a:r>
                        <a:rPr lang="en-US" sz="1200" b="0">
                          <a:solidFill>
                            <a:schemeClr val="tx1"/>
                          </a:solidFill>
                          <a:latin typeface="Times New Roman" panose="02020603050405020304" charset="0"/>
                          <a:cs typeface="Times New Roman" panose="02020603050405020304" charset="0"/>
                        </a:rPr>
                        <a:t>Operator should revise the security plan prior to the transition to decommissioning stage, using graded approach. </a:t>
                      </a:r>
                      <a:endParaRPr lang="en-US" sz="1200" b="0">
                        <a:solidFill>
                          <a:schemeClr val="tx1"/>
                        </a:solidFill>
                        <a:latin typeface="Times New Roman" panose="02020603050405020304" charset="0"/>
                        <a:cs typeface="Times New Roman" panose="02020603050405020304" charset="0"/>
                      </a:endParaRPr>
                    </a:p>
                    <a:p>
                      <a:pPr marL="342900" indent="-342900">
                        <a:buFont typeface="+mj-lt"/>
                        <a:buAutoNum type="alphaLcPeriod"/>
                      </a:pPr>
                      <a:r>
                        <a:rPr lang="en-US" sz="1200" b="0">
                          <a:solidFill>
                            <a:schemeClr val="tx1"/>
                          </a:solidFill>
                          <a:latin typeface="Times New Roman" panose="02020603050405020304" charset="0"/>
                          <a:cs typeface="Times New Roman" panose="02020603050405020304" charset="0"/>
                        </a:rPr>
                        <a:t>The operator should also revise the security measures for protection of the sensitive information asset, computer security, sustainability, contingency planning, emergency preparedness, incident reporting, trustworthiness, quality assurance, nuclear security culture and nuclear materials accounting and control, as applicable. </a:t>
                      </a:r>
                      <a:endParaRPr lang="en-US" sz="1200" b="0">
                        <a:solidFill>
                          <a:schemeClr val="tx1"/>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8CBF0"/>
                    </a:solidFill>
                  </a:tcPr>
                </a:tc>
                <a:tc>
                  <a:txBody>
                    <a:bodyPr/>
                    <a:p>
                      <a:pPr marL="342900" indent="-342900">
                        <a:buAutoNum type="arabicPeriod"/>
                      </a:pPr>
                      <a:r>
                        <a:rPr lang="en-US" sz="1200" b="1">
                          <a:solidFill>
                            <a:schemeClr val="tx1"/>
                          </a:solidFill>
                          <a:latin typeface="Times New Roman" panose="02020603050405020304" charset="0"/>
                          <a:cs typeface="Times New Roman" panose="02020603050405020304" charset="0"/>
                        </a:rPr>
                        <a:t>GR No. 54/2012:</a:t>
                      </a:r>
                      <a:r>
                        <a:rPr lang="en-US" sz="1200" b="0">
                          <a:solidFill>
                            <a:schemeClr val="tx1"/>
                          </a:solidFill>
                          <a:latin typeface="Times New Roman" panose="02020603050405020304" charset="0"/>
                          <a:cs typeface="Times New Roman" panose="02020603050405020304" charset="0"/>
                        </a:rPr>
                        <a:t> The licensee should ensure the physical protection of nuclear installations, special equipment, and nuclear related materials. </a:t>
                      </a:r>
                      <a:endParaRPr lang="en-US" sz="1200" b="0">
                        <a:solidFill>
                          <a:schemeClr val="tx1"/>
                        </a:solidFill>
                        <a:latin typeface="Times New Roman" panose="02020603050405020304" charset="0"/>
                        <a:cs typeface="Times New Roman" panose="02020603050405020304" charset="0"/>
                      </a:endParaRPr>
                    </a:p>
                    <a:p>
                      <a:pPr marL="342900" lvl="0" indent="-342900">
                        <a:buAutoNum type="arabicPeriod"/>
                      </a:pPr>
                      <a:r>
                        <a:rPr lang="en-US" sz="1200" b="1">
                          <a:solidFill>
                            <a:schemeClr val="tx1"/>
                          </a:solidFill>
                          <a:latin typeface="Times New Roman" panose="02020603050405020304" charset="0"/>
                          <a:cs typeface="Times New Roman" panose="02020603050405020304" charset="0"/>
                        </a:rPr>
                        <a:t>GR No. 2/2014:</a:t>
                      </a:r>
                      <a:r>
                        <a:rPr lang="en-US" sz="1200" b="0">
                          <a:solidFill>
                            <a:schemeClr val="tx1"/>
                          </a:solidFill>
                          <a:latin typeface="Times New Roman" panose="02020603050405020304" charset="0"/>
                          <a:cs typeface="Times New Roman" panose="02020603050405020304" charset="0"/>
                        </a:rPr>
                        <a:t> Technical requirements for obtaining Decommissioning permits includes: </a:t>
                      </a:r>
                      <a:endParaRPr lang="en-US" sz="1200" b="0">
                        <a:solidFill>
                          <a:schemeClr val="tx1"/>
                        </a:solidFill>
                        <a:latin typeface="Times New Roman" panose="02020603050405020304" charset="0"/>
                        <a:cs typeface="Times New Roman" panose="02020603050405020304" charset="0"/>
                      </a:endParaRPr>
                    </a:p>
                    <a:p>
                      <a:pPr marL="800100" lvl="1" indent="-342900">
                        <a:buFont typeface="+mj-lt"/>
                        <a:buAutoNum type="alphaLcPeriod"/>
                      </a:pPr>
                      <a:r>
                        <a:rPr lang="en-US" sz="1200" b="0">
                          <a:solidFill>
                            <a:schemeClr val="tx1"/>
                          </a:solidFill>
                          <a:latin typeface="Times New Roman" panose="02020603050405020304" charset="0"/>
                          <a:cs typeface="Times New Roman" panose="02020603050405020304" charset="0"/>
                        </a:rPr>
                        <a:t>decommissioning program; </a:t>
                      </a:r>
                      <a:endParaRPr lang="en-US" sz="1200" b="0">
                        <a:solidFill>
                          <a:schemeClr val="tx1"/>
                        </a:solidFill>
                        <a:latin typeface="Times New Roman" panose="02020603050405020304" charset="0"/>
                        <a:cs typeface="Times New Roman" panose="02020603050405020304" charset="0"/>
                      </a:endParaRPr>
                    </a:p>
                    <a:p>
                      <a:pPr marL="800100" lvl="1" indent="-342900">
                        <a:buFont typeface="+mj-lt"/>
                        <a:buAutoNum type="alphaLcPeriod"/>
                      </a:pPr>
                      <a:r>
                        <a:rPr lang="en-US" sz="1200" b="0">
                          <a:solidFill>
                            <a:schemeClr val="tx1"/>
                          </a:solidFill>
                          <a:latin typeface="Times New Roman" panose="02020603050405020304" charset="0"/>
                          <a:cs typeface="Times New Roman" panose="02020603050405020304" charset="0"/>
                        </a:rPr>
                        <a:t>radiation protection and safety program;</a:t>
                      </a:r>
                      <a:endParaRPr lang="en-US" sz="1200" b="0">
                        <a:solidFill>
                          <a:schemeClr val="tx1"/>
                        </a:solidFill>
                        <a:latin typeface="Times New Roman" panose="02020603050405020304" charset="0"/>
                        <a:cs typeface="Times New Roman" panose="02020603050405020304" charset="0"/>
                      </a:endParaRPr>
                    </a:p>
                    <a:p>
                      <a:pPr marL="800100" lvl="1" indent="-342900">
                        <a:buFont typeface="+mj-lt"/>
                        <a:buAutoNum type="alphaLcPeriod"/>
                      </a:pPr>
                      <a:r>
                        <a:rPr lang="en-US" sz="1200" b="0">
                          <a:solidFill>
                            <a:schemeClr val="tx1"/>
                          </a:solidFill>
                          <a:latin typeface="Times New Roman" panose="02020603050405020304" charset="0"/>
                          <a:cs typeface="Times New Roman" panose="02020603050405020304" charset="0"/>
                        </a:rPr>
                        <a:t>nuclear preparedness program; and </a:t>
                      </a:r>
                      <a:endParaRPr lang="en-US" sz="1200" b="0">
                        <a:solidFill>
                          <a:schemeClr val="tx1"/>
                        </a:solidFill>
                        <a:latin typeface="Times New Roman" panose="02020603050405020304" charset="0"/>
                        <a:cs typeface="Times New Roman" panose="02020603050405020304" charset="0"/>
                      </a:endParaRPr>
                    </a:p>
                    <a:p>
                      <a:pPr marL="800100" lvl="1" indent="-342900">
                        <a:buFont typeface="+mj-lt"/>
                        <a:buAutoNum type="alphaLcPeriod"/>
                      </a:pPr>
                      <a:r>
                        <a:rPr lang="en-US" sz="1200" b="0">
                          <a:solidFill>
                            <a:schemeClr val="tx1"/>
                          </a:solidFill>
                          <a:latin typeface="Times New Roman" panose="02020603050405020304" charset="0"/>
                          <a:cs typeface="Times New Roman" panose="02020603050405020304" charset="0"/>
                        </a:rPr>
                        <a:t>document management system. </a:t>
                      </a:r>
                      <a:endParaRPr lang="en-US" sz="1200" b="0">
                        <a:solidFill>
                          <a:schemeClr val="tx1"/>
                        </a:solidFill>
                        <a:latin typeface="Times New Roman" panose="02020603050405020304" charset="0"/>
                        <a:cs typeface="Times New Roman" panose="02020603050405020304" charset="0"/>
                      </a:endParaRPr>
                    </a:p>
                    <a:p>
                      <a:pPr marL="342900" indent="-342900">
                        <a:buAutoNum type="arabicPeriod"/>
                      </a:pPr>
                      <a:r>
                        <a:rPr lang="en-US" sz="1200" b="1">
                          <a:solidFill>
                            <a:schemeClr val="tx1"/>
                          </a:solidFill>
                          <a:latin typeface="Times New Roman" panose="02020603050405020304" charset="0"/>
                          <a:cs typeface="Times New Roman" panose="02020603050405020304" charset="0"/>
                        </a:rPr>
                        <a:t>BR No. 4/2009 and BR No. 6/2011:</a:t>
                      </a:r>
                      <a:r>
                        <a:rPr lang="en-US" sz="1200" b="0">
                          <a:solidFill>
                            <a:schemeClr val="tx1"/>
                          </a:solidFill>
                          <a:latin typeface="Times New Roman" panose="02020603050405020304" charset="0"/>
                          <a:cs typeface="Times New Roman" panose="02020603050405020304" charset="0"/>
                        </a:rPr>
                        <a:t> </a:t>
                      </a:r>
                      <a:endParaRPr lang="en-US" sz="1200" b="0">
                        <a:solidFill>
                          <a:schemeClr val="tx1"/>
                        </a:solidFill>
                        <a:latin typeface="Times New Roman" panose="02020603050405020304" charset="0"/>
                        <a:cs typeface="Times New Roman" panose="02020603050405020304" charset="0"/>
                      </a:endParaRPr>
                    </a:p>
                    <a:p>
                      <a:pPr marL="800100" lvl="1" indent="-342900">
                        <a:buFont typeface="+mj-lt"/>
                        <a:buAutoNum type="alphaLcPeriod"/>
                      </a:pPr>
                      <a:r>
                        <a:rPr lang="en-US" sz="1200" b="0">
                          <a:solidFill>
                            <a:schemeClr val="tx1"/>
                          </a:solidFill>
                          <a:latin typeface="Times New Roman" panose="02020603050405020304" charset="0"/>
                          <a:cs typeface="Times New Roman" panose="02020603050405020304" charset="0"/>
                        </a:rPr>
                        <a:t>the decommissioning program should includes nuclear security and safeguards programs.</a:t>
                      </a:r>
                      <a:endParaRPr lang="en-US" sz="1200" b="0">
                        <a:solidFill>
                          <a:schemeClr val="tx1"/>
                        </a:solidFill>
                        <a:latin typeface="Times New Roman" panose="02020603050405020304" charset="0"/>
                        <a:cs typeface="Times New Roman" panose="02020603050405020304" charset="0"/>
                      </a:endParaRPr>
                    </a:p>
                    <a:p>
                      <a:pPr marL="800100" lvl="1" indent="-342900">
                        <a:buFont typeface="+mj-lt"/>
                        <a:buAutoNum type="alphaLcPeriod"/>
                      </a:pPr>
                      <a:r>
                        <a:rPr lang="en-US" sz="1200" b="0">
                          <a:solidFill>
                            <a:schemeClr val="tx1"/>
                          </a:solidFill>
                          <a:latin typeface="Times New Roman" panose="02020603050405020304" charset="0"/>
                          <a:cs typeface="Times New Roman" panose="02020603050405020304" charset="0"/>
                        </a:rPr>
                        <a:t>the security programs for the decommissioning is an adaptation from the existing physical protection plan during operation stage.</a:t>
                      </a:r>
                      <a:endParaRPr lang="en-US" sz="1200" b="0">
                        <a:solidFill>
                          <a:schemeClr val="tx1"/>
                        </a:solidFill>
                        <a:latin typeface="Times New Roman" panose="02020603050405020304" charset="0"/>
                        <a:ea typeface="Times New Roman" panose="02020603050405020304" charset="0"/>
                        <a:cs typeface="Times New Roman" panose="020206030504050203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8CBF0"/>
                    </a:solidFill>
                  </a:tcPr>
                </a:tc>
              </a:tr>
            </a:tbl>
          </a:graphicData>
        </a:graphic>
      </p:graphicFrame>
      <p:pic>
        <p:nvPicPr>
          <p:cNvPr id="10" name="Content Placeholder 9"/>
          <p:cNvPicPr>
            <a:picLocks noChangeAspect="1"/>
          </p:cNvPicPr>
          <p:nvPr>
            <p:ph sz="half" idx="2"/>
          </p:nvPr>
        </p:nvPicPr>
        <p:blipFill>
          <a:blip r:embed="rId1"/>
          <a:srcRect l="11201" t="26296" r="9657" b="10240"/>
          <a:stretch>
            <a:fillRect/>
          </a:stretch>
        </p:blipFill>
        <p:spPr>
          <a:xfrm>
            <a:off x="243205" y="3793490"/>
            <a:ext cx="5378450" cy="204597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50495" y="0"/>
            <a:ext cx="11920855" cy="404495"/>
          </a:xfrm>
          <a:solidFill>
            <a:srgbClr val="002060"/>
          </a:solidFill>
        </p:spPr>
        <p:txBody>
          <a:bodyPr>
            <a:noAutofit/>
          </a:bodyPr>
          <a:p>
            <a:pPr algn="ctr"/>
            <a:r>
              <a:rPr lang="en-US" sz="2400">
                <a:solidFill>
                  <a:srgbClr val="FFFF00"/>
                </a:solidFill>
                <a:sym typeface="+mn-ea"/>
              </a:rPr>
              <a:t>Provisions or guidelines that need to be added to the regulations</a:t>
            </a:r>
            <a:r>
              <a:rPr lang="en-US" sz="2400">
                <a:sym typeface="+mn-ea"/>
              </a:rPr>
              <a:t> </a:t>
            </a:r>
            <a:endParaRPr lang="en-US" sz="2400">
              <a:sym typeface="+mn-ea"/>
            </a:endParaRPr>
          </a:p>
        </p:txBody>
      </p:sp>
      <p:sp>
        <p:nvSpPr>
          <p:cNvPr id="4" name="Title 1"/>
          <p:cNvSpPr>
            <a:spLocks noGrp="1"/>
          </p:cNvSpPr>
          <p:nvPr/>
        </p:nvSpPr>
        <p:spPr>
          <a:xfrm>
            <a:off x="150495" y="469900"/>
            <a:ext cx="5842635" cy="422275"/>
          </a:xfrm>
          <a:prstGeom prst="rect">
            <a:avLst/>
          </a:prstGeom>
          <a:gradFill>
            <a:gsLst>
              <a:gs pos="0">
                <a:srgbClr val="012D86"/>
              </a:gs>
              <a:gs pos="100000">
                <a:srgbClr val="0E2557"/>
              </a:gs>
            </a:gsLst>
            <a:lin scaled="0"/>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0">
              <a:buFont typeface="+mj-lt"/>
            </a:pPr>
            <a:r>
              <a:rPr lang="en-US" sz="1400">
                <a:solidFill>
                  <a:srgbClr val="FFFF00"/>
                </a:solidFill>
                <a:sym typeface="+mn-ea"/>
              </a:rPr>
              <a:t>1. Provision or guideline on the</a:t>
            </a:r>
            <a:r>
              <a:rPr lang="en-US" sz="2000">
                <a:solidFill>
                  <a:srgbClr val="FFFF00"/>
                </a:solidFill>
                <a:sym typeface="+mn-ea"/>
              </a:rPr>
              <a:t> </a:t>
            </a:r>
            <a:r>
              <a:rPr lang="en-US" sz="1400">
                <a:solidFill>
                  <a:srgbClr val="FFFF00"/>
                </a:solidFill>
                <a:sym typeface="+mn-ea"/>
              </a:rPr>
              <a:t>establishment of proper security plan based on every decommissioning steps using graded approach</a:t>
            </a:r>
            <a:endParaRPr lang="en-US" sz="1400" b="1" dirty="0">
              <a:solidFill>
                <a:srgbClr val="FFFF00"/>
              </a:solidFill>
              <a:sym typeface="+mn-ea"/>
            </a:endParaRPr>
          </a:p>
        </p:txBody>
      </p:sp>
      <p:sp>
        <p:nvSpPr>
          <p:cNvPr id="5" name="Title 1"/>
          <p:cNvSpPr>
            <a:spLocks noGrp="1"/>
          </p:cNvSpPr>
          <p:nvPr/>
        </p:nvSpPr>
        <p:spPr>
          <a:xfrm>
            <a:off x="150495" y="3043555"/>
            <a:ext cx="5842635" cy="288925"/>
          </a:xfrm>
          <a:prstGeom prst="rect">
            <a:avLst/>
          </a:prstGeom>
          <a:gradFill>
            <a:gsLst>
              <a:gs pos="0">
                <a:srgbClr val="012D86"/>
              </a:gs>
              <a:gs pos="100000">
                <a:srgbClr val="0E2557"/>
              </a:gs>
            </a:gsLst>
            <a:lin scaled="0"/>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0">
              <a:buFont typeface="+mj-lt"/>
            </a:pPr>
            <a:r>
              <a:rPr lang="en-US" sz="1400">
                <a:solidFill>
                  <a:srgbClr val="FFFF00"/>
                </a:solidFill>
                <a:sym typeface="+mn-ea"/>
              </a:rPr>
              <a:t>2. Provision or guideline on how to prevent insider threat</a:t>
            </a:r>
            <a:endParaRPr lang="en-US" sz="1400">
              <a:solidFill>
                <a:srgbClr val="FFFF00"/>
              </a:solidFill>
              <a:sym typeface="+mn-ea"/>
            </a:endParaRPr>
          </a:p>
        </p:txBody>
      </p:sp>
      <p:sp>
        <p:nvSpPr>
          <p:cNvPr id="6" name="Content Placeholder 2"/>
          <p:cNvSpPr>
            <a:spLocks noGrp="1"/>
          </p:cNvSpPr>
          <p:nvPr/>
        </p:nvSpPr>
        <p:spPr>
          <a:xfrm>
            <a:off x="118745" y="3395345"/>
            <a:ext cx="5874385" cy="1468755"/>
          </a:xfrm>
          <a:prstGeom prst="rect">
            <a:avLst/>
          </a:prstGeom>
          <a:solidFill>
            <a:srgbClr val="00B0F0"/>
          </a:solidFill>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fontAlgn="auto">
              <a:spcBef>
                <a:spcPts val="0"/>
              </a:spcBef>
              <a:buFont typeface="+mj-lt"/>
              <a:buNone/>
            </a:pPr>
            <a:endParaRPr lang="en-US" sz="1200"/>
          </a:p>
        </p:txBody>
      </p:sp>
      <p:sp>
        <p:nvSpPr>
          <p:cNvPr id="7" name="Title 1"/>
          <p:cNvSpPr>
            <a:spLocks noGrp="1"/>
          </p:cNvSpPr>
          <p:nvPr/>
        </p:nvSpPr>
        <p:spPr>
          <a:xfrm>
            <a:off x="155575" y="4932045"/>
            <a:ext cx="5842635" cy="327025"/>
          </a:xfrm>
          <a:prstGeom prst="rect">
            <a:avLst/>
          </a:prstGeom>
          <a:gradFill>
            <a:gsLst>
              <a:gs pos="0">
                <a:srgbClr val="012D86"/>
              </a:gs>
              <a:gs pos="100000">
                <a:srgbClr val="0E2557"/>
              </a:gs>
            </a:gsLst>
            <a:lin scaled="0"/>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0">
              <a:buFont typeface="+mj-lt"/>
            </a:pPr>
            <a:r>
              <a:rPr lang="en-US" sz="1400">
                <a:solidFill>
                  <a:srgbClr val="FFFF00"/>
                </a:solidFill>
                <a:sym typeface="+mn-ea"/>
              </a:rPr>
              <a:t>3. Provision on the requirement on maintaining security culture</a:t>
            </a:r>
            <a:endParaRPr lang="en-US" sz="1400">
              <a:solidFill>
                <a:srgbClr val="FFFF00"/>
              </a:solidFill>
              <a:sym typeface="+mn-ea"/>
            </a:endParaRPr>
          </a:p>
        </p:txBody>
      </p:sp>
      <p:sp>
        <p:nvSpPr>
          <p:cNvPr id="8" name="Content Placeholder 2"/>
          <p:cNvSpPr>
            <a:spLocks noGrp="1"/>
          </p:cNvSpPr>
          <p:nvPr/>
        </p:nvSpPr>
        <p:spPr>
          <a:xfrm>
            <a:off x="118110" y="5327015"/>
            <a:ext cx="5842635" cy="1443355"/>
          </a:xfrm>
          <a:prstGeom prst="rect">
            <a:avLst/>
          </a:prstGeom>
          <a:solidFill>
            <a:srgbClr val="F7BFF3"/>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mj-lt"/>
              <a:buNone/>
            </a:pPr>
            <a:endParaRPr lang="en-US"/>
          </a:p>
          <a:p>
            <a:pPr marL="457200" indent="-457200">
              <a:buFont typeface="+mj-lt"/>
              <a:buNone/>
            </a:pPr>
            <a:endParaRPr lang="en-US"/>
          </a:p>
        </p:txBody>
      </p:sp>
      <p:sp>
        <p:nvSpPr>
          <p:cNvPr id="9" name="Title 1"/>
          <p:cNvSpPr>
            <a:spLocks noGrp="1"/>
          </p:cNvSpPr>
          <p:nvPr/>
        </p:nvSpPr>
        <p:spPr>
          <a:xfrm>
            <a:off x="6228715" y="432435"/>
            <a:ext cx="5842635" cy="270510"/>
          </a:xfrm>
          <a:prstGeom prst="rect">
            <a:avLst/>
          </a:prstGeom>
          <a:gradFill>
            <a:gsLst>
              <a:gs pos="0">
                <a:srgbClr val="012D86"/>
              </a:gs>
              <a:gs pos="100000">
                <a:srgbClr val="0E2557"/>
              </a:gs>
            </a:gsLst>
            <a:lin scaled="0"/>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0">
              <a:buFont typeface="+mj-lt"/>
            </a:pPr>
            <a:r>
              <a:rPr lang="en-US" sz="1400">
                <a:solidFill>
                  <a:srgbClr val="FFFF00"/>
                </a:solidFill>
                <a:sym typeface="+mn-ea"/>
              </a:rPr>
              <a:t>4. Provision or guideline on ensuring information security and cybersecurity</a:t>
            </a:r>
            <a:endParaRPr lang="en-US" sz="1400">
              <a:solidFill>
                <a:srgbClr val="FFFF00"/>
              </a:solidFill>
              <a:sym typeface="+mn-ea"/>
            </a:endParaRPr>
          </a:p>
        </p:txBody>
      </p:sp>
      <p:sp>
        <p:nvSpPr>
          <p:cNvPr id="10" name="Content Placeholder 2"/>
          <p:cNvSpPr>
            <a:spLocks noGrp="1"/>
          </p:cNvSpPr>
          <p:nvPr/>
        </p:nvSpPr>
        <p:spPr>
          <a:xfrm>
            <a:off x="6228715" y="990600"/>
            <a:ext cx="5842635" cy="163068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mj-lt"/>
              <a:buNone/>
            </a:pPr>
            <a:endParaRPr lang="en-US"/>
          </a:p>
          <a:p>
            <a:pPr marL="457200" indent="-457200">
              <a:buFont typeface="+mj-lt"/>
              <a:buNone/>
            </a:pPr>
            <a:endParaRPr lang="en-US"/>
          </a:p>
        </p:txBody>
      </p:sp>
      <p:sp>
        <p:nvSpPr>
          <p:cNvPr id="11" name="Title 1"/>
          <p:cNvSpPr>
            <a:spLocks noGrp="1"/>
          </p:cNvSpPr>
          <p:nvPr/>
        </p:nvSpPr>
        <p:spPr>
          <a:xfrm>
            <a:off x="6228715" y="2694940"/>
            <a:ext cx="5842635" cy="442595"/>
          </a:xfrm>
          <a:prstGeom prst="rect">
            <a:avLst/>
          </a:prstGeom>
          <a:gradFill>
            <a:gsLst>
              <a:gs pos="0">
                <a:srgbClr val="012D86"/>
              </a:gs>
              <a:gs pos="100000">
                <a:srgbClr val="0E2557"/>
              </a:gs>
            </a:gsLst>
            <a:lin scaled="0"/>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0">
              <a:buFont typeface="+mj-lt"/>
            </a:pPr>
            <a:r>
              <a:rPr lang="en-US" sz="1400">
                <a:solidFill>
                  <a:srgbClr val="FFFF00"/>
                </a:solidFill>
                <a:sym typeface="+mn-ea"/>
              </a:rPr>
              <a:t>5. Provision on the requirement of financial guarantee of security infrastructures on long decommissioning.</a:t>
            </a:r>
            <a:endParaRPr lang="en-US" sz="1400">
              <a:solidFill>
                <a:srgbClr val="FFFF00"/>
              </a:solidFill>
              <a:sym typeface="+mn-ea"/>
            </a:endParaRPr>
          </a:p>
        </p:txBody>
      </p:sp>
      <p:sp>
        <p:nvSpPr>
          <p:cNvPr id="12" name="Content Placeholder 2"/>
          <p:cNvSpPr>
            <a:spLocks noGrp="1"/>
          </p:cNvSpPr>
          <p:nvPr/>
        </p:nvSpPr>
        <p:spPr>
          <a:xfrm>
            <a:off x="6228715" y="3148330"/>
            <a:ext cx="5842635" cy="1609725"/>
          </a:xfrm>
          <a:prstGeom prst="rect">
            <a:avLst/>
          </a:prstGeom>
          <a:solidFill>
            <a:srgbClr val="F398E7"/>
          </a:solidFill>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lvl="0" indent="-514350" algn="l" fontAlgn="auto">
              <a:spcBef>
                <a:spcPts val="0"/>
              </a:spcBef>
              <a:buClrTx/>
              <a:buSzTx/>
              <a:buFont typeface="+mj-lt"/>
              <a:buAutoNum type="alphaLcPeriod"/>
            </a:pPr>
            <a:endParaRPr lang="en-US" sz="1100"/>
          </a:p>
        </p:txBody>
      </p:sp>
      <p:sp>
        <p:nvSpPr>
          <p:cNvPr id="13" name="Title 1"/>
          <p:cNvSpPr>
            <a:spLocks noGrp="1"/>
          </p:cNvSpPr>
          <p:nvPr/>
        </p:nvSpPr>
        <p:spPr>
          <a:xfrm>
            <a:off x="6229350" y="4805680"/>
            <a:ext cx="5842635" cy="347980"/>
          </a:xfrm>
          <a:prstGeom prst="rect">
            <a:avLst/>
          </a:prstGeom>
          <a:gradFill>
            <a:gsLst>
              <a:gs pos="0">
                <a:srgbClr val="012D86"/>
              </a:gs>
              <a:gs pos="100000">
                <a:srgbClr val="0E2557"/>
              </a:gs>
            </a:gsLst>
            <a:lin scaled="0"/>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0" algn="ctr">
              <a:buFont typeface="+mj-lt"/>
            </a:pPr>
            <a:r>
              <a:rPr lang="en-US" sz="1600">
                <a:solidFill>
                  <a:srgbClr val="FFFF00"/>
                </a:solidFill>
                <a:sym typeface="+mn-ea"/>
              </a:rPr>
              <a:t>Conclusion</a:t>
            </a:r>
            <a:endParaRPr lang="en-US" sz="1600">
              <a:solidFill>
                <a:srgbClr val="FFFF00"/>
              </a:solidFill>
              <a:sym typeface="+mn-ea"/>
            </a:endParaRPr>
          </a:p>
        </p:txBody>
      </p:sp>
      <p:sp>
        <p:nvSpPr>
          <p:cNvPr id="14" name="Text Box 13"/>
          <p:cNvSpPr txBox="1"/>
          <p:nvPr/>
        </p:nvSpPr>
        <p:spPr>
          <a:xfrm>
            <a:off x="6228715" y="5201920"/>
            <a:ext cx="5842635" cy="1568450"/>
          </a:xfrm>
          <a:prstGeom prst="rect">
            <a:avLst/>
          </a:prstGeom>
          <a:solidFill>
            <a:schemeClr val="accent5">
              <a:lumMod val="50000"/>
            </a:schemeClr>
          </a:solidFill>
        </p:spPr>
        <p:txBody>
          <a:bodyPr wrap="square" rtlCol="0" anchor="t">
            <a:spAutoFit/>
          </a:bodyPr>
          <a:p>
            <a:pPr marL="514350" indent="-514350" fontAlgn="auto">
              <a:spcBef>
                <a:spcPts val="0"/>
              </a:spcBef>
              <a:buFont typeface="+mj-lt"/>
              <a:buAutoNum type="alphaLcPeriod"/>
            </a:pPr>
            <a:r>
              <a:rPr lang="en-US" sz="1200">
                <a:solidFill>
                  <a:schemeClr val="bg1"/>
                </a:solidFill>
                <a:sym typeface="+mn-ea"/>
              </a:rPr>
              <a:t>Indonesia already has adequate regulations regarding decommissioning, but most of them only focus on the safety aspect. </a:t>
            </a:r>
            <a:endParaRPr lang="en-US" sz="1200">
              <a:solidFill>
                <a:schemeClr val="bg1"/>
              </a:solidFill>
            </a:endParaRPr>
          </a:p>
          <a:p>
            <a:pPr marL="514350" indent="-514350" fontAlgn="auto">
              <a:spcBef>
                <a:spcPts val="0"/>
              </a:spcBef>
              <a:buFont typeface="+mj-lt"/>
              <a:buAutoNum type="alphaLcPeriod"/>
            </a:pPr>
            <a:r>
              <a:rPr lang="en-US" sz="1200">
                <a:solidFill>
                  <a:schemeClr val="bg1"/>
                </a:solidFill>
                <a:sym typeface="+mn-ea"/>
              </a:rPr>
              <a:t>Provisions related to security on decommissioning need to be revised in Indonesian regulations. </a:t>
            </a:r>
            <a:endParaRPr lang="en-US" sz="1200">
              <a:solidFill>
                <a:schemeClr val="bg1"/>
              </a:solidFill>
            </a:endParaRPr>
          </a:p>
          <a:p>
            <a:pPr marL="514350" indent="-514350" fontAlgn="auto">
              <a:spcBef>
                <a:spcPts val="0"/>
              </a:spcBef>
              <a:buFont typeface="+mj-lt"/>
              <a:buAutoNum type="alphaLcPeriod"/>
            </a:pPr>
            <a:r>
              <a:rPr lang="en-US" sz="1200">
                <a:solidFill>
                  <a:schemeClr val="bg1"/>
                </a:solidFill>
                <a:sym typeface="+mn-ea"/>
              </a:rPr>
              <a:t>Several provisions that need to be added on Indonesian regulations on security of decommissioning including establishment of proper security plan using graded approach, prevention against insider threat, information security and cybersecurity, maintaining security culture, and financial guarantee of security infrastructures.</a:t>
            </a:r>
            <a:endParaRPr lang="en-US" sz="1200">
              <a:solidFill>
                <a:schemeClr val="bg1"/>
              </a:solidFill>
              <a:sym typeface="+mn-ea"/>
            </a:endParaRPr>
          </a:p>
        </p:txBody>
      </p:sp>
      <p:pic>
        <p:nvPicPr>
          <p:cNvPr id="16" name="Content Placeholder 15"/>
          <p:cNvPicPr>
            <a:picLocks noChangeAspect="1"/>
          </p:cNvPicPr>
          <p:nvPr>
            <p:ph idx="1"/>
          </p:nvPr>
        </p:nvPicPr>
        <p:blipFill>
          <a:blip r:embed="rId1"/>
          <a:srcRect t="16517" b="3099"/>
          <a:stretch>
            <a:fillRect/>
          </a:stretch>
        </p:blipFill>
        <p:spPr>
          <a:xfrm>
            <a:off x="118110" y="920115"/>
            <a:ext cx="5875020" cy="2127885"/>
          </a:xfrm>
          <a:prstGeom prst="rect">
            <a:avLst/>
          </a:prstGeom>
        </p:spPr>
      </p:pic>
      <p:pic>
        <p:nvPicPr>
          <p:cNvPr id="17" name="Picture 16"/>
          <p:cNvPicPr>
            <a:picLocks noChangeAspect="1"/>
          </p:cNvPicPr>
          <p:nvPr/>
        </p:nvPicPr>
        <p:blipFill>
          <a:blip r:embed="rId2"/>
          <a:srcRect t="32417" b="8648"/>
          <a:stretch>
            <a:fillRect/>
          </a:stretch>
        </p:blipFill>
        <p:spPr>
          <a:xfrm>
            <a:off x="0" y="3350260"/>
            <a:ext cx="6153785" cy="1645285"/>
          </a:xfrm>
          <a:prstGeom prst="rect">
            <a:avLst/>
          </a:prstGeom>
        </p:spPr>
      </p:pic>
      <p:pic>
        <p:nvPicPr>
          <p:cNvPr id="18" name="Picture 17"/>
          <p:cNvPicPr>
            <a:picLocks noChangeAspect="1"/>
          </p:cNvPicPr>
          <p:nvPr/>
        </p:nvPicPr>
        <p:blipFill>
          <a:blip r:embed="rId3"/>
          <a:srcRect l="5470" t="19759" b="12667"/>
          <a:stretch>
            <a:fillRect/>
          </a:stretch>
        </p:blipFill>
        <p:spPr>
          <a:xfrm>
            <a:off x="6153150" y="683260"/>
            <a:ext cx="6038215" cy="2011680"/>
          </a:xfrm>
          <a:prstGeom prst="rect">
            <a:avLst/>
          </a:prstGeom>
        </p:spPr>
      </p:pic>
      <p:pic>
        <p:nvPicPr>
          <p:cNvPr id="19" name="Picture 18"/>
          <p:cNvPicPr>
            <a:picLocks noChangeAspect="1"/>
          </p:cNvPicPr>
          <p:nvPr/>
        </p:nvPicPr>
        <p:blipFill>
          <a:blip r:embed="rId4"/>
          <a:srcRect t="17907" b="5574"/>
          <a:stretch>
            <a:fillRect/>
          </a:stretch>
        </p:blipFill>
        <p:spPr>
          <a:xfrm>
            <a:off x="6154420" y="3137535"/>
            <a:ext cx="6036945" cy="1725930"/>
          </a:xfrm>
          <a:prstGeom prst="rect">
            <a:avLst/>
          </a:prstGeom>
        </p:spPr>
      </p:pic>
      <p:pic>
        <p:nvPicPr>
          <p:cNvPr id="21" name="Picture 20"/>
          <p:cNvPicPr>
            <a:picLocks noChangeAspect="1"/>
          </p:cNvPicPr>
          <p:nvPr/>
        </p:nvPicPr>
        <p:blipFill>
          <a:blip r:embed="rId5"/>
          <a:srcRect t="21481" b="8148"/>
          <a:stretch>
            <a:fillRect/>
          </a:stretch>
        </p:blipFill>
        <p:spPr>
          <a:xfrm>
            <a:off x="149860" y="5211445"/>
            <a:ext cx="5843270" cy="15684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3721</Words>
  <Application>WPS Presentation</Application>
  <PresentationFormat>Widescreen</PresentationFormat>
  <Paragraphs>71</Paragraphs>
  <Slides>3</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3</vt:i4>
      </vt:variant>
    </vt:vector>
  </HeadingPairs>
  <TitlesOfParts>
    <vt:vector size="13" baseType="lpstr">
      <vt:lpstr>Arial</vt:lpstr>
      <vt:lpstr>SimSun</vt:lpstr>
      <vt:lpstr>Wingdings</vt:lpstr>
      <vt:lpstr>Times New Roman</vt:lpstr>
      <vt:lpstr>Calibri Light</vt:lpstr>
      <vt:lpstr>Calibri</vt:lpstr>
      <vt:lpstr>Microsoft YaHei</vt:lpstr>
      <vt:lpstr>Arial Unicode MS</vt:lpstr>
      <vt:lpstr>Office Theme</vt:lpstr>
      <vt:lpstr>1_Office Theme</vt:lpstr>
      <vt:lpstr>Challenges on Security Infrastructure for Decommissioning of Nuclear Facilities in Indonesia #50</vt:lpstr>
      <vt:lpstr>1. Introduction</vt:lpstr>
      <vt:lpstr>Provisions or guidelines that need to be added to the regulations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Schlosman</dc:creator>
  <cp:lastModifiedBy>bambang purnomo</cp:lastModifiedBy>
  <cp:revision>26</cp:revision>
  <dcterms:created xsi:type="dcterms:W3CDTF">2021-04-28T15:23:00Z</dcterms:created>
  <dcterms:modified xsi:type="dcterms:W3CDTF">2023-04-12T03:50:17Z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0x010100397BC77FE568F44A8FD1717335E8757D</vt:lpwstr>
  </property>
  <property fmtid="{D5CDD505-2E9C-101B-9397-08002B2CF9AE}" pid="3" name="Order">
    <vt:r8>100</vt:r8>
  </property>
  <property fmtid="{D5CDD505-2E9C-101B-9397-08002B2CF9AE}" pid="4" name="MediaServiceImageTags">
    <vt:lpwstr/>
  </property>
  <property fmtid="{D5CDD505-2E9C-101B-9397-08002B2CF9AE}" pid="5" name="ICV">
    <vt:lpwstr>2EF16E0F2D3844238BE3E008CBDFC694</vt:lpwstr>
  </property>
  <property fmtid="{D5CDD505-2E9C-101B-9397-08002B2CF9AE}" pid="6" name="KSOProductBuildVer">
    <vt:lpwstr>1033-11.2.0.11516</vt:lpwstr>
  </property>
</Properties>
</file>