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261" r:id="rId6"/>
    <p:sldId id="772" r:id="rId7"/>
    <p:sldId id="262" r:id="rId8"/>
    <p:sldId id="267" r:id="rId9"/>
    <p:sldId id="259" r:id="rId10"/>
    <p:sldId id="270" r:id="rId11"/>
    <p:sldId id="265" r:id="rId12"/>
    <p:sldId id="280" r:id="rId13"/>
    <p:sldId id="271" r:id="rId14"/>
    <p:sldId id="269" r:id="rId15"/>
    <p:sldId id="279" r:id="rId16"/>
    <p:sldId id="26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24C8010-7C41-028B-3E02-49D39C56DA64}" name="BERTAUX, Benjamin" initials="BB" userId="S::B.Bertaux@iaea.org::66148221-f71f-4d83-9515-c676f7c181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AB98CB-B48D-4F54-939A-A004BB9D9D41}" v="2" dt="2023-04-19T07:31:44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6357" autoAdjust="0"/>
  </p:normalViewPr>
  <p:slideViewPr>
    <p:cSldViewPr snapToGrid="0">
      <p:cViewPr varScale="1">
        <p:scale>
          <a:sx n="80" d="100"/>
          <a:sy n="80" d="100"/>
        </p:scale>
        <p:origin x="782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TAUX, Benjamin" userId="66148221-f71f-4d83-9515-c676f7c181af" providerId="ADAL" clId="{DAAB98CB-B48D-4F54-939A-A004BB9D9D41}"/>
    <pc:docChg chg="custSel addSld modSld sldOrd">
      <pc:chgData name="BERTAUX, Benjamin" userId="66148221-f71f-4d83-9515-c676f7c181af" providerId="ADAL" clId="{DAAB98CB-B48D-4F54-939A-A004BB9D9D41}" dt="2023-04-20T11:37:01.100" v="23"/>
      <pc:docMkLst>
        <pc:docMk/>
      </pc:docMkLst>
      <pc:sldChg chg="addSp delSp modSp add mod ord delCm">
        <pc:chgData name="BERTAUX, Benjamin" userId="66148221-f71f-4d83-9515-c676f7c181af" providerId="ADAL" clId="{DAAB98CB-B48D-4F54-939A-A004BB9D9D41}" dt="2023-04-20T11:37:01.100" v="23"/>
        <pc:sldMkLst>
          <pc:docMk/>
          <pc:sldMk cId="4266916881" sldId="771"/>
        </pc:sldMkLst>
        <pc:spChg chg="add del mod">
          <ac:chgData name="BERTAUX, Benjamin" userId="66148221-f71f-4d83-9515-c676f7c181af" providerId="ADAL" clId="{DAAB98CB-B48D-4F54-939A-A004BB9D9D41}" dt="2023-04-19T07:31:48.601" v="10" actId="478"/>
          <ac:spMkLst>
            <pc:docMk/>
            <pc:sldMk cId="4266916881" sldId="771"/>
            <ac:spMk id="3" creationId="{27620D74-C87E-C2BB-6165-9059B2AB8D4D}"/>
          </ac:spMkLst>
        </pc:spChg>
        <pc:spChg chg="add del mod">
          <ac:chgData name="BERTAUX, Benjamin" userId="66148221-f71f-4d83-9515-c676f7c181af" providerId="ADAL" clId="{DAAB98CB-B48D-4F54-939A-A004BB9D9D41}" dt="2023-04-19T07:31:48.601" v="10" actId="478"/>
          <ac:spMkLst>
            <pc:docMk/>
            <pc:sldMk cId="4266916881" sldId="771"/>
            <ac:spMk id="4" creationId="{D19C14B8-7CD6-B1A1-2932-C2F1EE41ACAD}"/>
          </ac:spMkLst>
        </pc:spChg>
        <pc:spChg chg="add del mod">
          <ac:chgData name="BERTAUX, Benjamin" userId="66148221-f71f-4d83-9515-c676f7c181af" providerId="ADAL" clId="{DAAB98CB-B48D-4F54-939A-A004BB9D9D41}" dt="2023-04-19T07:31:48.601" v="10" actId="478"/>
          <ac:spMkLst>
            <pc:docMk/>
            <pc:sldMk cId="4266916881" sldId="771"/>
            <ac:spMk id="5" creationId="{98208FBA-394A-D14A-8B0A-C1A3AEA31850}"/>
          </ac:spMkLst>
        </pc:spChg>
        <pc:spChg chg="mod">
          <ac:chgData name="BERTAUX, Benjamin" userId="66148221-f71f-4d83-9515-c676f7c181af" providerId="ADAL" clId="{DAAB98CB-B48D-4F54-939A-A004BB9D9D41}" dt="2023-04-19T07:32:16.445" v="21" actId="1035"/>
          <ac:spMkLst>
            <pc:docMk/>
            <pc:sldMk cId="4266916881" sldId="771"/>
            <ac:spMk id="6" creationId="{AF300187-89EC-FA2B-7945-90D15FE8FD0C}"/>
          </ac:spMkLst>
        </pc:spChg>
        <pc:spChg chg="mod">
          <ac:chgData name="BERTAUX, Benjamin" userId="66148221-f71f-4d83-9515-c676f7c181af" providerId="ADAL" clId="{DAAB98CB-B48D-4F54-939A-A004BB9D9D41}" dt="2023-04-19T07:32:16.445" v="21" actId="1035"/>
          <ac:spMkLst>
            <pc:docMk/>
            <pc:sldMk cId="4266916881" sldId="771"/>
            <ac:spMk id="8" creationId="{139B5CEC-4FD6-154C-6414-325BE005C43B}"/>
          </ac:spMkLst>
        </pc:spChg>
        <pc:spChg chg="mod">
          <ac:chgData name="BERTAUX, Benjamin" userId="66148221-f71f-4d83-9515-c676f7c181af" providerId="ADAL" clId="{DAAB98CB-B48D-4F54-939A-A004BB9D9D41}" dt="2023-04-19T07:32:16.445" v="21" actId="1035"/>
          <ac:spMkLst>
            <pc:docMk/>
            <pc:sldMk cId="4266916881" sldId="771"/>
            <ac:spMk id="9" creationId="{4ABE6821-F37A-8C88-95C4-3EA0DBA5BE92}"/>
          </ac:spMkLst>
        </pc:spChg>
      </pc:sldChg>
    </pc:docChg>
  </pc:docChgLst>
  <pc:docChgLst>
    <pc:chgData name="BERTAUX, Benjamin" userId="66148221-f71f-4d83-9515-c676f7c181af" providerId="ADAL" clId="{04FF5D21-AD35-45ED-BA2F-399229AEE3AE}"/>
    <pc:docChg chg="custSel modSld">
      <pc:chgData name="BERTAUX, Benjamin" userId="66148221-f71f-4d83-9515-c676f7c181af" providerId="ADAL" clId="{04FF5D21-AD35-45ED-BA2F-399229AEE3AE}" dt="2023-03-09T12:06:27.631" v="16" actId="404"/>
      <pc:docMkLst>
        <pc:docMk/>
      </pc:docMkLst>
      <pc:sldChg chg="modSp mod">
        <pc:chgData name="BERTAUX, Benjamin" userId="66148221-f71f-4d83-9515-c676f7c181af" providerId="ADAL" clId="{04FF5D21-AD35-45ED-BA2F-399229AEE3AE}" dt="2023-03-09T12:06:27.631" v="16" actId="404"/>
        <pc:sldMkLst>
          <pc:docMk/>
          <pc:sldMk cId="2950276772" sldId="257"/>
        </pc:sldMkLst>
        <pc:spChg chg="mod">
          <ac:chgData name="BERTAUX, Benjamin" userId="66148221-f71f-4d83-9515-c676f7c181af" providerId="ADAL" clId="{04FF5D21-AD35-45ED-BA2F-399229AEE3AE}" dt="2023-03-09T12:06:27.631" v="16" actId="404"/>
          <ac:spMkLst>
            <pc:docMk/>
            <pc:sldMk cId="2950276772" sldId="257"/>
            <ac:spMk id="2" creationId="{B62C6F33-7CE4-DA4F-C112-C15091D35D4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DF960-CFAA-4356-BB41-48B897E09C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2582" y="548052"/>
            <a:ext cx="6183166" cy="2030180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750CCE-AA06-4471-B6AE-984FE75DD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2582" y="3069805"/>
            <a:ext cx="6183166" cy="1342521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7580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0A5D0-877A-4953-9699-0CE6292D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62382C-982E-46DB-85E9-E5355C74BB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56609-1592-452B-9247-E36CFD04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95218-FF89-4272-923C-4B34A8BC9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9747E-EA7C-4CA2-B337-98042D49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4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0BA820-45A1-472F-913B-17229ECB61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B2ADA1-9D7E-4DBC-B2B0-9F7818D89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1104E-5647-4AB9-93C2-F81AEFFB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F43CC-B82E-4735-ABCD-C65B9B79F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F177A-0095-4B50-9517-49040D75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89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643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6941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98937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28777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60985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2872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04131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609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E79F2-0B07-4264-A27E-0B6B2275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4BF84-D094-4B0B-9EC0-6AEF4A918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ACADC-65B8-460A-8CC2-55D2891BD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52702-5269-46AA-A0D3-572B9537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6C687-6A42-47B8-A227-EC3ADFF9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439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82126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2379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48539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586575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s-CO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s-CO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9905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956A-C8FD-4541-B8B5-133BDD11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EEF1C-051B-4733-A349-D374CB416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4EA9-B36B-4440-B1D7-6DCF71990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02285-8B2D-4FB7-A72B-E4AE0FAE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F833-75D7-40CD-B0F2-0129D28F7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56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60111-B969-4DD6-B7F3-487E55799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1F598-9380-44FE-887F-03F8A81E96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E03F7-4093-49C9-A0C5-6FAB86D2A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B8851-D71C-410E-A3E9-D605ACD53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F2DBC-77EF-4280-B31F-D9E0CD38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C26B4-7701-4D14-A971-E6DA4E20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138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29D51-E893-48B6-9670-3C273155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AD385-1E96-48AC-B037-8E0207ECF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D38FE-ADFC-4ED2-9F1D-A1C9F4945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D2B8FF-CC3D-4858-8FF8-1FC41119E2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D59A7BF-F596-4D2A-B5DB-65546EE78A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FD489F-A599-459B-9046-1FD6F5FD1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4EC7A-28BF-4784-8FC4-AF84A9C4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E2EEC7-44B4-4D9C-99F2-5868AFD63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50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D3BC3-E7CF-4A51-9A25-743765260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B134C1-0FDD-4B2A-961E-A50E37AB2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4AC0B6-58F5-497E-AE6F-C7ED501B3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9753A7-9B52-4B3C-9C33-B2A2832B4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5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804B024-2026-489A-9B7B-A26A340B5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C1A72-9919-4AA3-A03E-910F9287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10C63E-CE9E-4D74-87A7-472233CAC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100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00A9-15F2-459C-985C-997C3A377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EAB1-C7D7-4C36-B3BE-1B650440C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67A913-256C-4E86-A4F8-3EEE016DB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F7236-5169-4A40-B535-FCD19DF3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A84075-173A-46CB-AFB9-3ED419E25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360C44-F462-417C-8DE0-E2C848E9B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16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D8752-2233-4ED3-A0DB-2AFE8BF0D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1C8EF2-D2B6-4B32-BDB5-2BEAAA4B4D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53DD09-C64D-42D8-A59E-4C95B3457E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65E37-77C4-4F84-87F3-9FDE0D8B2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553C3-5676-40FE-9671-BFA2097DAB00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9377E6-E65C-4DA5-AD4A-99084554C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ECA27-7A37-408C-877F-38DA4BA0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199432-8615-4CFA-BAC5-526B4500C5B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67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6F53DF-F0E0-4C37-BC84-E023DE061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DBE00-697B-4869-8C84-BA568F687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D8EB58-1672-424A-A6F7-F36D5C5C5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65219" y="6356350"/>
            <a:ext cx="16925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EB553C3-5676-40FE-9671-BFA2097DAB00}" type="datetimeFigureOut">
              <a:rPr lang="en-US" smtClean="0"/>
              <a:pPr/>
              <a:t>5/8/2023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20D96-0533-450D-9669-C96978A5EC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8C4A8-C9F3-486F-8CB2-253FD815F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0A199432-8615-4CFA-BAC5-526B4500C5B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934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CO" sz="18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3200" b="0" strike="noStrike" spc="-1"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CO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2000" b="0" strike="noStrike" spc="-1">
                <a:latin typeface="Arial"/>
              </a:rPr>
              <a:t>Séptimo nivel del esquema</a:t>
            </a:r>
          </a:p>
        </p:txBody>
      </p:sp>
    </p:spTree>
    <p:extLst>
      <p:ext uri="{BB962C8B-B14F-4D97-AF65-F5344CB8AC3E}">
        <p14:creationId xmlns:p14="http://schemas.microsoft.com/office/powerpoint/2010/main" val="34358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517720" y="360000"/>
            <a:ext cx="618228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ctr">
              <a:buNone/>
            </a:pP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Considerations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and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Reflections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for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the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Development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New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Strategies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in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the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Design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Nuclear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Power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Plants</a:t>
            </a:r>
            <a:endParaRPr lang="es-CO" sz="4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5532480" y="4411440"/>
            <a:ext cx="6182280" cy="134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s-MX" sz="1800" spc="-1" dirty="0">
                <a:solidFill>
                  <a:srgbClr val="FFFFFF"/>
                </a:solidFill>
                <a:latin typeface="Arial"/>
              </a:rPr>
              <a:t>J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uan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Manuel Barrera Salazar</a:t>
            </a:r>
          </a:p>
          <a:p>
            <a:pPr algn="r">
              <a:lnSpc>
                <a:spcPct val="100000"/>
              </a:lnSpc>
              <a:buNone/>
            </a:pPr>
            <a:endParaRPr lang="es-CO" sz="1800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b="0" strike="noStrike" spc="-1" dirty="0" err="1">
                <a:solidFill>
                  <a:srgbClr val="FFFFFF"/>
                </a:solidFill>
                <a:latin typeface="Arial"/>
              </a:rPr>
              <a:t>Physics</a:t>
            </a:r>
            <a:r>
              <a:rPr lang="es-CO" sz="18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1800" b="0" strike="noStrike" spc="-1" dirty="0" err="1">
                <a:solidFill>
                  <a:srgbClr val="FFFFFF"/>
                </a:solidFill>
                <a:latin typeface="Arial"/>
              </a:rPr>
              <a:t>Engineer</a:t>
            </a:r>
            <a:endParaRPr lang="es-CO" sz="1800" b="0" strike="noStrike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Specialist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in 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Technologocial</a:t>
            </a:r>
            <a:endParaRPr lang="es-CO" sz="1800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Applications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Nuclear Energy</a:t>
            </a:r>
          </a:p>
        </p:txBody>
      </p:sp>
    </p:spTree>
    <p:extLst>
      <p:ext uri="{BB962C8B-B14F-4D97-AF65-F5344CB8AC3E}">
        <p14:creationId xmlns:p14="http://schemas.microsoft.com/office/powerpoint/2010/main" val="3450363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1D64-A72F-403C-AB5A-39DAE1F5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2800" b="1" strike="noStrike" spc="-1" dirty="0">
                <a:solidFill>
                  <a:srgbClr val="184880"/>
                </a:solidFill>
                <a:latin typeface="Merriweather"/>
                <a:ea typeface="Merriweather"/>
              </a:rPr>
              <a:t>Complementary Tools/Methodologies</a:t>
            </a:r>
            <a:endParaRPr lang="es-CO" sz="2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DE8901-A9C6-4143-86A3-BDFB4489B544}"/>
              </a:ext>
            </a:extLst>
          </p:cNvPr>
          <p:cNvSpPr txBox="1"/>
          <p:nvPr/>
        </p:nvSpPr>
        <p:spPr>
          <a:xfrm>
            <a:off x="771465" y="1767007"/>
            <a:ext cx="106484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Merriweather" panose="00000500000000000000" pitchFamily="2" charset="0"/>
              </a:rPr>
              <a:t>Modular Decommissioning</a:t>
            </a:r>
          </a:p>
          <a:p>
            <a:r>
              <a:rPr lang="en-US" sz="2400" dirty="0">
                <a:latin typeface="Merriweather" panose="00000500000000000000" pitchFamily="2" charset="0"/>
              </a:rPr>
              <a:t>Employ the off-site construction philosophy of SMRs to carry out off-site decommissioning tasks.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52DE1C5-EC8B-438B-B9CD-5AEF7432EE32}"/>
              </a:ext>
            </a:extLst>
          </p:cNvPr>
          <p:cNvSpPr txBox="1"/>
          <p:nvPr/>
        </p:nvSpPr>
        <p:spPr>
          <a:xfrm>
            <a:off x="771465" y="3700582"/>
            <a:ext cx="106484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latin typeface="Merriweather" panose="00000500000000000000" pitchFamily="2" charset="0"/>
              </a:rPr>
              <a:t>Early Decommissioning</a:t>
            </a:r>
          </a:p>
          <a:p>
            <a:r>
              <a:rPr lang="en-US" sz="2400" dirty="0">
                <a:latin typeface="Merriweather" panose="00000500000000000000" pitchFamily="2" charset="0"/>
              </a:rPr>
              <a:t>Anticipate the execution of decommissioning tasks in the last years of the life cycle of a nuclear facility to optimize resources of time, human talent, etc.</a:t>
            </a:r>
          </a:p>
        </p:txBody>
      </p:sp>
    </p:spTree>
    <p:extLst>
      <p:ext uri="{BB962C8B-B14F-4D97-AF65-F5344CB8AC3E}">
        <p14:creationId xmlns:p14="http://schemas.microsoft.com/office/powerpoint/2010/main" val="381734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" name="PlaceHolder 1"/>
          <p:cNvSpPr>
            <a:spLocks noGrp="1"/>
          </p:cNvSpPr>
          <p:nvPr>
            <p:ph type="title"/>
          </p:nvPr>
        </p:nvSpPr>
        <p:spPr>
          <a:xfrm>
            <a:off x="1478400" y="1501440"/>
            <a:ext cx="5452320" cy="1545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9600" b="1" strike="noStrike" spc="-1" dirty="0">
                <a:solidFill>
                  <a:srgbClr val="184880"/>
                </a:solidFill>
                <a:latin typeface="Merriweather"/>
                <a:ea typeface="Merriweather"/>
              </a:rPr>
              <a:t> Thanks!</a:t>
            </a:r>
            <a:endParaRPr lang="es-CO" sz="10666" spc="-1" dirty="0">
              <a:latin typeface="Arial"/>
            </a:endParaRPr>
          </a:p>
        </p:txBody>
      </p:sp>
      <p:sp>
        <p:nvSpPr>
          <p:cNvPr id="719" name="PlaceHolder 2"/>
          <p:cNvSpPr>
            <a:spLocks noGrp="1"/>
          </p:cNvSpPr>
          <p:nvPr>
            <p:ph type="subTitle"/>
          </p:nvPr>
        </p:nvSpPr>
        <p:spPr>
          <a:xfrm>
            <a:off x="1478399" y="3304320"/>
            <a:ext cx="4741425" cy="2337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15000"/>
              </a:lnSpc>
              <a:spcBef>
                <a:spcPts val="801"/>
              </a:spcBef>
              <a:buNone/>
              <a:tabLst>
                <a:tab pos="0" algn="l"/>
              </a:tabLst>
            </a:pPr>
            <a:r>
              <a:rPr lang="en" sz="2400" b="1" spc="-1" dirty="0">
                <a:solidFill>
                  <a:srgbClr val="1985D2"/>
                </a:solidFill>
                <a:latin typeface="IBM Plex Sans Light"/>
                <a:ea typeface="IBM Plex Sans Light"/>
              </a:rPr>
              <a:t>Any questions?</a:t>
            </a:r>
            <a:endParaRPr lang="es-CO" sz="2400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801"/>
              </a:spcBef>
              <a:buNone/>
              <a:tabLst>
                <a:tab pos="0" algn="l"/>
              </a:tabLst>
            </a:pPr>
            <a:r>
              <a:rPr lang="en" sz="2400" spc="-1" dirty="0">
                <a:solidFill>
                  <a:srgbClr val="061E3A"/>
                </a:solidFill>
                <a:latin typeface="IBM Plex Sans Light"/>
                <a:ea typeface="IBM Plex Sans Light"/>
              </a:rPr>
              <a:t>You can find me at:</a:t>
            </a:r>
            <a:endParaRPr lang="es-CO" sz="2400" spc="-1" dirty="0">
              <a:latin typeface="Arial"/>
            </a:endParaRPr>
          </a:p>
          <a:p>
            <a:pPr marL="495056" indent="-342900">
              <a:lnSpc>
                <a:spcPct val="115000"/>
              </a:lnSpc>
              <a:spcBef>
                <a:spcPts val="801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es-MX" sz="2400" spc="-1" dirty="0">
                <a:solidFill>
                  <a:srgbClr val="061E3A"/>
                </a:solidFill>
                <a:latin typeface="IBM Plex Sans Light"/>
                <a:ea typeface="IBM Plex Sans Light"/>
              </a:rPr>
              <a:t>juanbarrera@unicauca.edu.co</a:t>
            </a:r>
            <a:endParaRPr lang="es-CO" sz="2400" spc="-1" dirty="0">
              <a:latin typeface="Arial"/>
            </a:endParaRPr>
          </a:p>
          <a:p>
            <a:pPr marL="495056" indent="-342900">
              <a:lnSpc>
                <a:spcPct val="115000"/>
              </a:lnSpc>
              <a:buClr>
                <a:schemeClr val="accent1"/>
              </a:buClr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es-CO" sz="2400" spc="-1" dirty="0">
                <a:solidFill>
                  <a:srgbClr val="061E3A"/>
                </a:solidFill>
                <a:latin typeface="IBM Plex Sans Light"/>
                <a:ea typeface="IBM Plex Sans Light"/>
              </a:rPr>
              <a:t>j</a:t>
            </a:r>
            <a:r>
              <a:rPr lang="en" sz="2400" spc="-1" dirty="0">
                <a:solidFill>
                  <a:srgbClr val="061E3A"/>
                </a:solidFill>
                <a:latin typeface="IBM Plex Sans Light"/>
                <a:ea typeface="IBM Plex Sans Light"/>
              </a:rPr>
              <a:t>uan.barrera@ib.edu.ar</a:t>
            </a:r>
            <a:endParaRPr lang="es-CO" sz="2400" spc="-1" dirty="0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517720" y="360000"/>
            <a:ext cx="6182280" cy="3420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ctr">
              <a:buNone/>
            </a:pP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Considerations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and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Reflections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for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the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Development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New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Strategies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in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the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Design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Nuclear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Power</a:t>
            </a:r>
            <a:r>
              <a:rPr lang="es-CO" sz="44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4400" b="0" strike="noStrike" spc="-1" dirty="0" err="1">
                <a:solidFill>
                  <a:srgbClr val="FFFFFF"/>
                </a:solidFill>
                <a:latin typeface="Arial"/>
              </a:rPr>
              <a:t>Plants</a:t>
            </a:r>
            <a:endParaRPr lang="es-CO" sz="4400" b="0" strike="noStrike" spc="-1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subTitle"/>
          </p:nvPr>
        </p:nvSpPr>
        <p:spPr>
          <a:xfrm>
            <a:off x="5532480" y="4411440"/>
            <a:ext cx="6182280" cy="1341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>
              <a:lnSpc>
                <a:spcPct val="100000"/>
              </a:lnSpc>
              <a:buNone/>
            </a:pPr>
            <a:r>
              <a:rPr lang="es-MX" sz="1800" spc="-1" dirty="0">
                <a:solidFill>
                  <a:srgbClr val="FFFFFF"/>
                </a:solidFill>
                <a:latin typeface="Arial"/>
              </a:rPr>
              <a:t>J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uan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Manuel Barrera Salazar</a:t>
            </a:r>
          </a:p>
          <a:p>
            <a:pPr algn="r">
              <a:lnSpc>
                <a:spcPct val="100000"/>
              </a:lnSpc>
              <a:buNone/>
            </a:pPr>
            <a:endParaRPr lang="es-CO" sz="1800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b="0" strike="noStrike" spc="-1" dirty="0" err="1">
                <a:solidFill>
                  <a:srgbClr val="FFFFFF"/>
                </a:solidFill>
                <a:latin typeface="Arial"/>
              </a:rPr>
              <a:t>Physics</a:t>
            </a:r>
            <a:r>
              <a:rPr lang="es-CO" sz="1800" b="0" strike="noStrike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1800" b="0" strike="noStrike" spc="-1" dirty="0" err="1">
                <a:solidFill>
                  <a:srgbClr val="FFFFFF"/>
                </a:solidFill>
                <a:latin typeface="Arial"/>
              </a:rPr>
              <a:t>Engineer</a:t>
            </a:r>
            <a:endParaRPr lang="es-CO" sz="1800" b="0" strike="noStrike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Specialist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in 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Technologocial</a:t>
            </a:r>
            <a:endParaRPr lang="es-CO" sz="1800" spc="-1" dirty="0">
              <a:solidFill>
                <a:srgbClr val="FFFFFF"/>
              </a:solidFill>
              <a:latin typeface="Arial"/>
            </a:endParaRPr>
          </a:p>
          <a:p>
            <a:pPr algn="r">
              <a:lnSpc>
                <a:spcPct val="100000"/>
              </a:lnSpc>
              <a:buNone/>
            </a:pP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Applications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</a:t>
            </a:r>
            <a:r>
              <a:rPr lang="es-CO" sz="1800" spc="-1" dirty="0" err="1">
                <a:solidFill>
                  <a:srgbClr val="FFFFFF"/>
                </a:solidFill>
                <a:latin typeface="Arial"/>
              </a:rPr>
              <a:t>of</a:t>
            </a:r>
            <a:r>
              <a:rPr lang="es-CO" sz="1800" spc="-1" dirty="0">
                <a:solidFill>
                  <a:srgbClr val="FFFFFF"/>
                </a:solidFill>
                <a:latin typeface="Arial"/>
              </a:rPr>
              <a:t> Nuclear Energy</a:t>
            </a:r>
          </a:p>
        </p:txBody>
      </p:sp>
    </p:spTree>
    <p:extLst>
      <p:ext uri="{BB962C8B-B14F-4D97-AF65-F5344CB8AC3E}">
        <p14:creationId xmlns:p14="http://schemas.microsoft.com/office/powerpoint/2010/main" val="208909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AF300187-89EC-FA2B-7945-90D15FE8F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5" y="224071"/>
            <a:ext cx="6094420" cy="566738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1B3447"/>
                </a:solidFill>
              </a:rPr>
              <a:t>Mr. Juan Barrera</a:t>
            </a:r>
            <a:endParaRPr lang="en-US" sz="3200" b="1" i="1" dirty="0">
              <a:solidFill>
                <a:srgbClr val="1B3447"/>
              </a:solidFill>
            </a:endParaRP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C1E6B5BD-F91A-94C1-4F2E-33C6C63B0AB3}"/>
              </a:ext>
            </a:extLst>
          </p:cNvPr>
          <p:cNvSpPr txBox="1">
            <a:spLocks/>
          </p:cNvSpPr>
          <p:nvPr/>
        </p:nvSpPr>
        <p:spPr>
          <a:xfrm>
            <a:off x="4763851" y="1772017"/>
            <a:ext cx="6926089" cy="37274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Specialist in Technological Applications of Nuclear Energy from the Balseiro Institute and the University of Buenos Aires, Argentina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Physics Engineer from the University of Cauca, Colombia</a:t>
            </a:r>
            <a:r>
              <a:rPr kumimoji="0" lang="en-GB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Intern at the National Radioactive Waste Management Program of the National Atomic Energy Commission of Argentina.</a:t>
            </a:r>
          </a:p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Admitted to the Master of Engineering in Nuclear Engineering Program at the University of California, Berkeley.</a:t>
            </a: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1B34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685800" rtl="0" eaLnBrk="1" fontAlgn="auto" latinLnBrk="0" hangingPunct="1">
              <a:lnSpc>
                <a:spcPct val="12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700" b="0" i="0" u="none" strike="noStrike" kern="1200" cap="none" spc="0" normalizeH="0" baseline="0" noProof="0" dirty="0">
              <a:ln>
                <a:noFill/>
              </a:ln>
              <a:solidFill>
                <a:srgbClr val="1B3447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 Placeholder 23">
            <a:extLst>
              <a:ext uri="{FF2B5EF4-FFF2-40B4-BE49-F238E27FC236}">
                <a16:creationId xmlns:a16="http://schemas.microsoft.com/office/drawing/2014/main" id="{139B5CEC-4FD6-154C-6414-325BE005C43B}"/>
              </a:ext>
            </a:extLst>
          </p:cNvPr>
          <p:cNvSpPr txBox="1">
            <a:spLocks/>
          </p:cNvSpPr>
          <p:nvPr/>
        </p:nvSpPr>
        <p:spPr>
          <a:xfrm>
            <a:off x="839415" y="790809"/>
            <a:ext cx="7848873" cy="3382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1B3447"/>
              </a:solidFill>
              <a:effectLst/>
              <a:uLnTx/>
              <a:uFillTx/>
              <a:latin typeface="Arial "/>
              <a:ea typeface="+mn-ea"/>
              <a:cs typeface="+mn-cs"/>
            </a:endParaRPr>
          </a:p>
        </p:txBody>
      </p:sp>
      <p:sp>
        <p:nvSpPr>
          <p:cNvPr id="9" name="Text Placeholder 23">
            <a:extLst>
              <a:ext uri="{FF2B5EF4-FFF2-40B4-BE49-F238E27FC236}">
                <a16:creationId xmlns:a16="http://schemas.microsoft.com/office/drawing/2014/main" id="{4ABE6821-F37A-8C88-95C4-3EA0DBA5BE92}"/>
              </a:ext>
            </a:extLst>
          </p:cNvPr>
          <p:cNvSpPr txBox="1">
            <a:spLocks/>
          </p:cNvSpPr>
          <p:nvPr/>
        </p:nvSpPr>
        <p:spPr>
          <a:xfrm>
            <a:off x="840781" y="1077212"/>
            <a:ext cx="6926089" cy="338267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rgbClr val="000000"/>
                </a:solidFill>
                <a:latin typeface="Arial 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Arial "/>
                <a:ea typeface="+mn-ea"/>
                <a:cs typeface="+mn-cs"/>
              </a:rPr>
              <a:t>Organization, Country: Balseiro Institute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Arial 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1B3447"/>
                </a:solidFill>
                <a:effectLst/>
                <a:uLnTx/>
                <a:uFillTx/>
                <a:latin typeface="Arial "/>
                <a:ea typeface="+mn-ea"/>
                <a:cs typeface="+mn-cs"/>
              </a:rPr>
              <a:t>Argentina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6C17B9A-60AC-407B-AE0D-DBCFBFF4AD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15" y="1841583"/>
            <a:ext cx="3657917" cy="3657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5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73D23A4-006D-4CA6-8A70-478C6EB37F11}"/>
              </a:ext>
            </a:extLst>
          </p:cNvPr>
          <p:cNvSpPr txBox="1"/>
          <p:nvPr/>
        </p:nvSpPr>
        <p:spPr>
          <a:xfrm>
            <a:off x="2005012" y="2142202"/>
            <a:ext cx="818197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1417"/>
              </a:spcBef>
              <a:buNone/>
              <a:tabLst>
                <a:tab pos="0" algn="l"/>
              </a:tabLst>
            </a:pPr>
            <a:r>
              <a:rPr lang="en" sz="4000" b="0" i="1" strike="noStrike" spc="-1" dirty="0">
                <a:solidFill>
                  <a:srgbClr val="061E3A"/>
                </a:solidFill>
                <a:latin typeface="IBM Plex Sans"/>
                <a:ea typeface="IBM Plex Sans"/>
              </a:rPr>
              <a:t> Nuclear facilities should not only be as safe as possible but also as </a:t>
            </a:r>
            <a:r>
              <a:rPr lang="en" sz="4000" b="1" i="1" strike="noStrike" spc="-1" dirty="0">
                <a:solidFill>
                  <a:srgbClr val="061E3A"/>
                </a:solidFill>
                <a:latin typeface="IBM Plex Sans"/>
                <a:ea typeface="IBM Plex Sans"/>
              </a:rPr>
              <a:t>decommissionable</a:t>
            </a:r>
            <a:r>
              <a:rPr lang="en" sz="4000" b="0" i="1" strike="noStrike" spc="-1" dirty="0">
                <a:solidFill>
                  <a:srgbClr val="061E3A"/>
                </a:solidFill>
                <a:latin typeface="IBM Plex Sans"/>
                <a:ea typeface="IBM Plex Sans"/>
              </a:rPr>
              <a:t> as possible.</a:t>
            </a:r>
            <a:endParaRPr lang="es-CO" sz="4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43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1219200" y="660960"/>
            <a:ext cx="8030400" cy="107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2667" b="1" spc="-1">
                <a:solidFill>
                  <a:srgbClr val="184880"/>
                </a:solidFill>
                <a:latin typeface="Merriweather"/>
                <a:ea typeface="Merriweather"/>
              </a:rPr>
              <a:t>NPP Life Cycle </a:t>
            </a:r>
            <a:endParaRPr lang="es-CO" sz="2667" spc="-1">
              <a:latin typeface="Arial"/>
            </a:endParaRPr>
          </a:p>
        </p:txBody>
      </p:sp>
      <p:sp>
        <p:nvSpPr>
          <p:cNvPr id="188" name="Google Shape;435;p 1"/>
          <p:cNvSpPr/>
          <p:nvPr/>
        </p:nvSpPr>
        <p:spPr>
          <a:xfrm>
            <a:off x="8274090" y="2758125"/>
            <a:ext cx="2302080" cy="519360"/>
          </a:xfrm>
          <a:prstGeom prst="homePlate">
            <a:avLst>
              <a:gd name="adj" fmla="val 32030"/>
            </a:avLst>
          </a:prstGeom>
          <a:solidFill>
            <a:srgbClr val="0070C0"/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b="1" spc="-1">
                <a:solidFill>
                  <a:srgbClr val="FFFFFF"/>
                </a:solidFill>
                <a:latin typeface="IBM Plex Sans"/>
                <a:ea typeface="IBM Plex Sans"/>
              </a:rPr>
              <a:t>Decommissioning</a:t>
            </a:r>
            <a:endParaRPr lang="es-CO" sz="1333" spc="-1">
              <a:latin typeface="Arial"/>
            </a:endParaRPr>
          </a:p>
        </p:txBody>
      </p:sp>
      <p:sp>
        <p:nvSpPr>
          <p:cNvPr id="189" name="Google Shape;436;p 1"/>
          <p:cNvSpPr/>
          <p:nvPr/>
        </p:nvSpPr>
        <p:spPr>
          <a:xfrm>
            <a:off x="6755850" y="2758125"/>
            <a:ext cx="1852320" cy="519360"/>
          </a:xfrm>
          <a:prstGeom prst="homePlate">
            <a:avLst>
              <a:gd name="adj" fmla="val 32030"/>
            </a:avLst>
          </a:prstGeom>
          <a:solidFill>
            <a:schemeClr val="accent5">
              <a:lumMod val="75000"/>
            </a:schemeClr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spc="-1">
                <a:solidFill>
                  <a:srgbClr val="FFFFFF"/>
                </a:solidFill>
                <a:latin typeface="IBM Plex Sans"/>
                <a:ea typeface="IBM Plex Sans"/>
              </a:rPr>
              <a:t>Cease Operations</a:t>
            </a:r>
            <a:endParaRPr lang="es-CO" sz="1333" spc="-1">
              <a:latin typeface="Arial"/>
            </a:endParaRPr>
          </a:p>
        </p:txBody>
      </p:sp>
      <p:sp>
        <p:nvSpPr>
          <p:cNvPr id="190" name="Google Shape;441;p 1"/>
          <p:cNvSpPr/>
          <p:nvPr/>
        </p:nvSpPr>
        <p:spPr>
          <a:xfrm>
            <a:off x="5356170" y="2758125"/>
            <a:ext cx="1716000" cy="519360"/>
          </a:xfrm>
          <a:prstGeom prst="homePlate">
            <a:avLst>
              <a:gd name="adj" fmla="val 32030"/>
            </a:avLst>
          </a:prstGeom>
          <a:solidFill>
            <a:srgbClr val="00B0F0"/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spc="-1">
                <a:solidFill>
                  <a:srgbClr val="FFFFFF"/>
                </a:solidFill>
                <a:latin typeface="IBM Plex Sans"/>
                <a:ea typeface="IBM Plex Sans"/>
              </a:rPr>
              <a:t>Start Operation</a:t>
            </a:r>
            <a:endParaRPr lang="es-CO" sz="1333" spc="-1">
              <a:latin typeface="Arial"/>
            </a:endParaRPr>
          </a:p>
        </p:txBody>
      </p:sp>
      <p:sp>
        <p:nvSpPr>
          <p:cNvPr id="191" name="Google Shape;442;p 1"/>
          <p:cNvSpPr/>
          <p:nvPr/>
        </p:nvSpPr>
        <p:spPr>
          <a:xfrm>
            <a:off x="4003050" y="2758125"/>
            <a:ext cx="1677120" cy="519360"/>
          </a:xfrm>
          <a:prstGeom prst="homePlate">
            <a:avLst>
              <a:gd name="adj" fmla="val 32030"/>
            </a:avLst>
          </a:prstGeom>
          <a:solidFill>
            <a:srgbClr val="00B0F0"/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spc="-1">
                <a:solidFill>
                  <a:srgbClr val="FFFFFF"/>
                </a:solidFill>
                <a:latin typeface="IBM Plex Sans"/>
                <a:ea typeface="IBM Plex Sans"/>
              </a:rPr>
              <a:t>Commisioning</a:t>
            </a:r>
            <a:endParaRPr lang="es-CO" sz="1333" spc="-1">
              <a:latin typeface="Arial"/>
            </a:endParaRPr>
          </a:p>
        </p:txBody>
      </p:sp>
      <p:sp>
        <p:nvSpPr>
          <p:cNvPr id="192" name="Google Shape;443;p 1"/>
          <p:cNvSpPr/>
          <p:nvPr/>
        </p:nvSpPr>
        <p:spPr>
          <a:xfrm>
            <a:off x="2758410" y="2758125"/>
            <a:ext cx="1529760" cy="519360"/>
          </a:xfrm>
          <a:prstGeom prst="homePlate">
            <a:avLst>
              <a:gd name="adj" fmla="val 32030"/>
            </a:avLst>
          </a:prstGeom>
          <a:solidFill>
            <a:srgbClr val="92D050"/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spc="-1">
                <a:solidFill>
                  <a:srgbClr val="FFFFFF"/>
                </a:solidFill>
                <a:latin typeface="IBM Plex Sans"/>
                <a:ea typeface="IBM Plex Sans"/>
              </a:rPr>
              <a:t>Construction</a:t>
            </a:r>
            <a:endParaRPr lang="es-CO" sz="1333" spc="-1">
              <a:latin typeface="Arial"/>
            </a:endParaRPr>
          </a:p>
        </p:txBody>
      </p:sp>
      <p:sp>
        <p:nvSpPr>
          <p:cNvPr id="193" name="Google Shape;444;p 1"/>
          <p:cNvSpPr/>
          <p:nvPr/>
        </p:nvSpPr>
        <p:spPr>
          <a:xfrm>
            <a:off x="1699050" y="2758125"/>
            <a:ext cx="1271520" cy="519360"/>
          </a:xfrm>
          <a:prstGeom prst="homePlate">
            <a:avLst>
              <a:gd name="adj" fmla="val 32030"/>
            </a:avLst>
          </a:prstGeom>
          <a:solidFill>
            <a:srgbClr val="92D050"/>
          </a:solidFill>
          <a:ln w="0">
            <a:noFill/>
          </a:ln>
          <a:effectLst>
            <a:outerShdw blurRad="28440" dist="9360" algn="bl" rotWithShape="0">
              <a:srgbClr val="000000">
                <a:alpha val="2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365760" tIns="0" rIns="0" bIns="0" anchor="ctr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333" b="1" spc="-1">
                <a:solidFill>
                  <a:srgbClr val="FFFFFF"/>
                </a:solidFill>
                <a:latin typeface="IBM Plex Sans"/>
                <a:ea typeface="IBM Plex Sans"/>
              </a:rPr>
              <a:t>Design</a:t>
            </a:r>
            <a:endParaRPr lang="es-CO" sz="1333" spc="-1">
              <a:latin typeface="Arial"/>
            </a:endParaRPr>
          </a:p>
        </p:txBody>
      </p:sp>
      <p:sp>
        <p:nvSpPr>
          <p:cNvPr id="194" name="Google Shape;459;p 1"/>
          <p:cNvSpPr/>
          <p:nvPr/>
        </p:nvSpPr>
        <p:spPr>
          <a:xfrm rot="10800000">
            <a:off x="2418570" y="3165645"/>
            <a:ext cx="480" cy="958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D8DFE3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5" name="Google Shape;460;p 1"/>
          <p:cNvSpPr/>
          <p:nvPr/>
        </p:nvSpPr>
        <p:spPr>
          <a:xfrm>
            <a:off x="1534890" y="4231725"/>
            <a:ext cx="1842240" cy="70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tabLst>
                <a:tab pos="0" algn="l"/>
              </a:tabLst>
            </a:pPr>
            <a:r>
              <a:rPr lang="en" sz="1200" spc="-1" dirty="0">
                <a:solidFill>
                  <a:srgbClr val="757C83"/>
                </a:solidFill>
                <a:latin typeface="IBM Plex Sans"/>
                <a:ea typeface="IBM Plex Sans"/>
              </a:rPr>
              <a:t>Decision making towards </a:t>
            </a:r>
            <a:r>
              <a:rPr lang="en" sz="1200" b="1" spc="-1" dirty="0">
                <a:solidFill>
                  <a:srgbClr val="757C83"/>
                </a:solidFill>
                <a:latin typeface="IBM Plex Sans"/>
                <a:ea typeface="IBM Plex Sans"/>
              </a:rPr>
              <a:t>Decommissioning</a:t>
            </a:r>
            <a:endParaRPr lang="es-CO" sz="1200" spc="-1" dirty="0">
              <a:latin typeface="Arial"/>
            </a:endParaRPr>
          </a:p>
        </p:txBody>
      </p:sp>
      <p:sp>
        <p:nvSpPr>
          <p:cNvPr id="196" name="Google Shape;467;p 1"/>
          <p:cNvSpPr/>
          <p:nvPr/>
        </p:nvSpPr>
        <p:spPr>
          <a:xfrm rot="10800000">
            <a:off x="9379050" y="3233325"/>
            <a:ext cx="480" cy="659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9525">
            <a:solidFill>
              <a:srgbClr val="D8DFE3"/>
            </a:solidFill>
            <a:round/>
            <a:headEnd type="oval" w="med" len="med"/>
            <a:tailEnd type="oval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Google Shape;468;p 1"/>
          <p:cNvSpPr/>
          <p:nvPr/>
        </p:nvSpPr>
        <p:spPr>
          <a:xfrm>
            <a:off x="8740170" y="3996045"/>
            <a:ext cx="1596960" cy="706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" sz="1200" spc="-1" dirty="0">
                <a:solidFill>
                  <a:srgbClr val="757C83"/>
                </a:solidFill>
                <a:latin typeface="IBM Plex Sans"/>
                <a:ea typeface="IBM Plex Sans"/>
              </a:rPr>
              <a:t>Decontamination</a:t>
            </a:r>
            <a:endParaRPr lang="es-CO" sz="1200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" sz="1200" spc="-1" dirty="0">
                <a:solidFill>
                  <a:srgbClr val="757C83"/>
                </a:solidFill>
                <a:latin typeface="IBM Plex Sans"/>
                <a:ea typeface="IBM Plex Sans"/>
              </a:rPr>
              <a:t>Dismantling</a:t>
            </a:r>
            <a:endParaRPr lang="es-CO" sz="1200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" sz="1200" spc="-1" dirty="0">
                <a:solidFill>
                  <a:srgbClr val="757C83"/>
                </a:solidFill>
                <a:latin typeface="IBM Plex Sans"/>
                <a:ea typeface="IBM Plex Sans"/>
              </a:rPr>
              <a:t>Radiological characterization</a:t>
            </a:r>
            <a:endParaRPr lang="es-CO" sz="1200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  <a:tabLst>
                <a:tab pos="0" algn="l"/>
              </a:tabLst>
            </a:pPr>
            <a:r>
              <a:rPr lang="en" sz="1200" spc="-1" dirty="0">
                <a:solidFill>
                  <a:srgbClr val="757C83"/>
                </a:solidFill>
                <a:latin typeface="IBM Plex Sans"/>
                <a:ea typeface="IBM Plex Sans"/>
              </a:rPr>
              <a:t>Materials management</a:t>
            </a:r>
            <a:endParaRPr lang="es-CO" sz="1200" spc="-1" dirty="0">
              <a:latin typeface="Arial"/>
            </a:endParaRPr>
          </a:p>
        </p:txBody>
      </p:sp>
      <p:sp>
        <p:nvSpPr>
          <p:cNvPr id="198" name="Conector recto 197"/>
          <p:cNvSpPr/>
          <p:nvPr/>
        </p:nvSpPr>
        <p:spPr>
          <a:xfrm>
            <a:off x="3571050" y="4363725"/>
            <a:ext cx="4800000" cy="48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5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3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54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5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ángulo 198"/>
          <p:cNvSpPr/>
          <p:nvPr/>
        </p:nvSpPr>
        <p:spPr>
          <a:xfrm>
            <a:off x="1200000" y="1200960"/>
            <a:ext cx="5036160" cy="95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Structures</a:t>
            </a: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, </a:t>
            </a: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Systems</a:t>
            </a: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 and </a:t>
            </a: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Components</a:t>
            </a: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es-CO" sz="2400" spc="-1" dirty="0">
              <a:latin typeface="Arial"/>
            </a:endParaRPr>
          </a:p>
        </p:txBody>
      </p:sp>
      <p:sp>
        <p:nvSpPr>
          <p:cNvPr id="200" name="Rectángulo 199"/>
          <p:cNvSpPr/>
          <p:nvPr/>
        </p:nvSpPr>
        <p:spPr>
          <a:xfrm>
            <a:off x="1200000" y="2880000"/>
            <a:ext cx="715680" cy="71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⍺</a:t>
            </a:r>
            <a:endParaRPr lang="es-CO" sz="2400" spc="-1" dirty="0">
              <a:latin typeface="Arial"/>
            </a:endParaRPr>
          </a:p>
        </p:txBody>
      </p:sp>
      <p:sp>
        <p:nvSpPr>
          <p:cNvPr id="201" name="Rectángulo 200"/>
          <p:cNvSpPr/>
          <p:nvPr/>
        </p:nvSpPr>
        <p:spPr>
          <a:xfrm>
            <a:off x="2640960" y="2880960"/>
            <a:ext cx="715680" cy="71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Arial"/>
                <a:ea typeface="Arial"/>
              </a:rPr>
              <a:t>β</a:t>
            </a:r>
            <a:endParaRPr lang="es-CO" sz="2400" spc="-1">
              <a:latin typeface="Arial"/>
            </a:endParaRPr>
          </a:p>
        </p:txBody>
      </p:sp>
      <p:sp>
        <p:nvSpPr>
          <p:cNvPr id="202" name="Rectángulo 201"/>
          <p:cNvSpPr/>
          <p:nvPr/>
        </p:nvSpPr>
        <p:spPr>
          <a:xfrm>
            <a:off x="4079040" y="2880960"/>
            <a:ext cx="715680" cy="71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ɣ</a:t>
            </a:r>
            <a:endParaRPr lang="es-CO" sz="2400" spc="-1" dirty="0">
              <a:latin typeface="Arial"/>
            </a:endParaRPr>
          </a:p>
        </p:txBody>
      </p:sp>
      <p:sp>
        <p:nvSpPr>
          <p:cNvPr id="203" name="Rectángulo 202"/>
          <p:cNvSpPr/>
          <p:nvPr/>
        </p:nvSpPr>
        <p:spPr>
          <a:xfrm>
            <a:off x="5520000" y="2881440"/>
            <a:ext cx="715680" cy="71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Arial"/>
                <a:ea typeface="Arial"/>
              </a:rPr>
              <a:t>ω</a:t>
            </a:r>
            <a:endParaRPr lang="es-CO" sz="2400" spc="-1">
              <a:latin typeface="Arial"/>
            </a:endParaRPr>
          </a:p>
        </p:txBody>
      </p:sp>
      <p:sp>
        <p:nvSpPr>
          <p:cNvPr id="204" name="Rectángulo 203"/>
          <p:cNvSpPr/>
          <p:nvPr/>
        </p:nvSpPr>
        <p:spPr>
          <a:xfrm>
            <a:off x="1200000" y="4080000"/>
            <a:ext cx="716640" cy="18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⍺₁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u="sng" spc="-1" dirty="0">
                <a:solidFill>
                  <a:srgbClr val="000000"/>
                </a:solidFill>
                <a:latin typeface="Arial"/>
                <a:ea typeface="Arial"/>
              </a:rPr>
              <a:t>⍺₂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⍺₃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⍺</a:t>
            </a:r>
            <a:endParaRPr lang="es-CO" sz="2400" spc="-1" dirty="0">
              <a:latin typeface="Arial"/>
            </a:endParaRPr>
          </a:p>
        </p:txBody>
      </p:sp>
      <p:sp>
        <p:nvSpPr>
          <p:cNvPr id="205" name="Rectángulo 204"/>
          <p:cNvSpPr/>
          <p:nvPr/>
        </p:nvSpPr>
        <p:spPr>
          <a:xfrm>
            <a:off x="2640000" y="4080000"/>
            <a:ext cx="716640" cy="18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β₁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β₂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u="sng" spc="-1" dirty="0">
                <a:solidFill>
                  <a:srgbClr val="000000"/>
                </a:solidFill>
                <a:latin typeface="Arial"/>
                <a:ea typeface="Arial"/>
              </a:rPr>
              <a:t>β₃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β</a:t>
            </a:r>
            <a:endParaRPr lang="es-CO" sz="2400" spc="-1" dirty="0">
              <a:latin typeface="Arial"/>
            </a:endParaRPr>
          </a:p>
        </p:txBody>
      </p:sp>
      <p:sp>
        <p:nvSpPr>
          <p:cNvPr id="206" name="Rectángulo 205"/>
          <p:cNvSpPr/>
          <p:nvPr/>
        </p:nvSpPr>
        <p:spPr>
          <a:xfrm>
            <a:off x="4080000" y="4080000"/>
            <a:ext cx="716640" cy="18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u="sng" spc="-1" dirty="0">
                <a:solidFill>
                  <a:srgbClr val="000000"/>
                </a:solidFill>
                <a:latin typeface="Arial"/>
                <a:ea typeface="Arial"/>
              </a:rPr>
              <a:t>ɣ₁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ɣ₂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ɣ₃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ɣ</a:t>
            </a:r>
            <a:endParaRPr lang="es-CO" sz="2400" spc="-1" dirty="0">
              <a:latin typeface="Arial"/>
            </a:endParaRPr>
          </a:p>
        </p:txBody>
      </p:sp>
      <p:sp>
        <p:nvSpPr>
          <p:cNvPr id="207" name="Rectángulo 206"/>
          <p:cNvSpPr/>
          <p:nvPr/>
        </p:nvSpPr>
        <p:spPr>
          <a:xfrm>
            <a:off x="5520000" y="4080000"/>
            <a:ext cx="716640" cy="182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ω₁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ω₂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Arial"/>
              </a:rPr>
              <a:t>ω₃</a:t>
            </a: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s-CO" sz="2400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es-CO" sz="2400" u="sng" spc="-1" dirty="0">
                <a:solidFill>
                  <a:srgbClr val="000000"/>
                </a:solidFill>
                <a:latin typeface="Arial"/>
                <a:ea typeface="Arial"/>
              </a:rPr>
              <a:t>ω</a:t>
            </a:r>
            <a:endParaRPr lang="es-CO" sz="2400" spc="-1" dirty="0">
              <a:latin typeface="Arial"/>
            </a:endParaRPr>
          </a:p>
        </p:txBody>
      </p:sp>
      <p:pic>
        <p:nvPicPr>
          <p:cNvPr id="208" name="Imagen 207"/>
          <p:cNvPicPr/>
          <p:nvPr/>
        </p:nvPicPr>
        <p:blipFill>
          <a:blip r:embed="rId2"/>
          <a:stretch/>
        </p:blipFill>
        <p:spPr>
          <a:xfrm flipH="1">
            <a:off x="6482400" y="2928480"/>
            <a:ext cx="384000" cy="717120"/>
          </a:xfrm>
          <a:prstGeom prst="rect">
            <a:avLst/>
          </a:prstGeom>
          <a:ln w="0">
            <a:noFill/>
          </a:ln>
        </p:spPr>
      </p:pic>
      <p:pic>
        <p:nvPicPr>
          <p:cNvPr id="209" name="Imagen 208"/>
          <p:cNvPicPr/>
          <p:nvPr/>
        </p:nvPicPr>
        <p:blipFill>
          <a:blip r:embed="rId2"/>
          <a:stretch/>
        </p:blipFill>
        <p:spPr>
          <a:xfrm flipH="1">
            <a:off x="6482400" y="4353120"/>
            <a:ext cx="882240" cy="1644480"/>
          </a:xfrm>
          <a:prstGeom prst="rect">
            <a:avLst/>
          </a:prstGeom>
          <a:ln w="0">
            <a:noFill/>
          </a:ln>
        </p:spPr>
      </p:pic>
      <p:pic>
        <p:nvPicPr>
          <p:cNvPr id="210" name="Imagen 209"/>
          <p:cNvPicPr/>
          <p:nvPr/>
        </p:nvPicPr>
        <p:blipFill>
          <a:blip r:embed="rId3"/>
          <a:stretch/>
        </p:blipFill>
        <p:spPr>
          <a:xfrm>
            <a:off x="1787520" y="4607520"/>
            <a:ext cx="177600" cy="237600"/>
          </a:xfrm>
          <a:prstGeom prst="rect">
            <a:avLst/>
          </a:prstGeom>
          <a:ln w="0">
            <a:noFill/>
          </a:ln>
        </p:spPr>
      </p:pic>
      <p:pic>
        <p:nvPicPr>
          <p:cNvPr id="211" name="Imagen 210"/>
          <p:cNvPicPr/>
          <p:nvPr/>
        </p:nvPicPr>
        <p:blipFill>
          <a:blip r:embed="rId3"/>
          <a:stretch/>
        </p:blipFill>
        <p:spPr>
          <a:xfrm>
            <a:off x="3179520" y="4944000"/>
            <a:ext cx="177600" cy="237600"/>
          </a:xfrm>
          <a:prstGeom prst="rect">
            <a:avLst/>
          </a:prstGeom>
          <a:ln w="0">
            <a:noFill/>
          </a:ln>
        </p:spPr>
      </p:pic>
      <p:pic>
        <p:nvPicPr>
          <p:cNvPr id="212" name="Imagen 211"/>
          <p:cNvPicPr/>
          <p:nvPr/>
        </p:nvPicPr>
        <p:blipFill>
          <a:blip r:embed="rId3"/>
          <a:stretch/>
        </p:blipFill>
        <p:spPr>
          <a:xfrm>
            <a:off x="4619520" y="4272000"/>
            <a:ext cx="177600" cy="237600"/>
          </a:xfrm>
          <a:prstGeom prst="rect">
            <a:avLst/>
          </a:prstGeom>
          <a:ln w="0">
            <a:noFill/>
          </a:ln>
        </p:spPr>
      </p:pic>
      <p:pic>
        <p:nvPicPr>
          <p:cNvPr id="213" name="Imagen 212"/>
          <p:cNvPicPr/>
          <p:nvPr/>
        </p:nvPicPr>
        <p:blipFill>
          <a:blip r:embed="rId3"/>
          <a:stretch/>
        </p:blipFill>
        <p:spPr>
          <a:xfrm>
            <a:off x="6059520" y="5712000"/>
            <a:ext cx="177600" cy="237600"/>
          </a:xfrm>
          <a:prstGeom prst="rect">
            <a:avLst/>
          </a:prstGeom>
          <a:ln w="0">
            <a:noFill/>
          </a:ln>
        </p:spPr>
      </p:pic>
      <p:pic>
        <p:nvPicPr>
          <p:cNvPr id="214" name="Imagen 213"/>
          <p:cNvPicPr/>
          <p:nvPr/>
        </p:nvPicPr>
        <p:blipFill>
          <a:blip r:embed="rId4"/>
          <a:stretch/>
        </p:blipFill>
        <p:spPr>
          <a:xfrm>
            <a:off x="1799040" y="4320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15" name="Imagen 214"/>
          <p:cNvPicPr/>
          <p:nvPr/>
        </p:nvPicPr>
        <p:blipFill>
          <a:blip r:embed="rId4"/>
          <a:stretch/>
        </p:blipFill>
        <p:spPr>
          <a:xfrm>
            <a:off x="1799520" y="4992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16" name="Imagen 215"/>
          <p:cNvPicPr/>
          <p:nvPr/>
        </p:nvPicPr>
        <p:blipFill>
          <a:blip r:embed="rId4"/>
          <a:stretch/>
        </p:blipFill>
        <p:spPr>
          <a:xfrm>
            <a:off x="1799520" y="5712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17" name="Imagen 216"/>
          <p:cNvPicPr/>
          <p:nvPr/>
        </p:nvPicPr>
        <p:blipFill>
          <a:blip r:embed="rId4"/>
          <a:stretch/>
        </p:blipFill>
        <p:spPr>
          <a:xfrm>
            <a:off x="3181995" y="4320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18" name="Imagen 217"/>
          <p:cNvPicPr/>
          <p:nvPr/>
        </p:nvPicPr>
        <p:blipFill>
          <a:blip r:embed="rId4"/>
          <a:stretch/>
        </p:blipFill>
        <p:spPr>
          <a:xfrm>
            <a:off x="3191520" y="4608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19" name="Imagen 218"/>
          <p:cNvPicPr/>
          <p:nvPr/>
        </p:nvPicPr>
        <p:blipFill>
          <a:blip r:embed="rId4"/>
          <a:stretch/>
        </p:blipFill>
        <p:spPr>
          <a:xfrm>
            <a:off x="3191520" y="5712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0" name="Imagen 219"/>
          <p:cNvPicPr/>
          <p:nvPr/>
        </p:nvPicPr>
        <p:blipFill>
          <a:blip r:embed="rId4"/>
          <a:stretch/>
        </p:blipFill>
        <p:spPr>
          <a:xfrm>
            <a:off x="4631520" y="4656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1" name="Imagen 220"/>
          <p:cNvPicPr/>
          <p:nvPr/>
        </p:nvPicPr>
        <p:blipFill>
          <a:blip r:embed="rId4"/>
          <a:stretch/>
        </p:blipFill>
        <p:spPr>
          <a:xfrm>
            <a:off x="4631520" y="4992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2" name="Imagen 221"/>
          <p:cNvPicPr/>
          <p:nvPr/>
        </p:nvPicPr>
        <p:blipFill>
          <a:blip r:embed="rId4"/>
          <a:stretch/>
        </p:blipFill>
        <p:spPr>
          <a:xfrm>
            <a:off x="4631520" y="5760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3" name="Imagen 222"/>
          <p:cNvPicPr/>
          <p:nvPr/>
        </p:nvPicPr>
        <p:blipFill>
          <a:blip r:embed="rId4"/>
          <a:stretch/>
        </p:blipFill>
        <p:spPr>
          <a:xfrm>
            <a:off x="6071520" y="4320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4" name="Imagen 223"/>
          <p:cNvPicPr/>
          <p:nvPr/>
        </p:nvPicPr>
        <p:blipFill>
          <a:blip r:embed="rId4"/>
          <a:stretch/>
        </p:blipFill>
        <p:spPr>
          <a:xfrm>
            <a:off x="6071520" y="4656000"/>
            <a:ext cx="165600" cy="237120"/>
          </a:xfrm>
          <a:prstGeom prst="rect">
            <a:avLst/>
          </a:prstGeom>
          <a:ln w="0">
            <a:noFill/>
          </a:ln>
        </p:spPr>
      </p:pic>
      <p:pic>
        <p:nvPicPr>
          <p:cNvPr id="225" name="Imagen 224"/>
          <p:cNvPicPr/>
          <p:nvPr/>
        </p:nvPicPr>
        <p:blipFill>
          <a:blip r:embed="rId4"/>
          <a:stretch/>
        </p:blipFill>
        <p:spPr>
          <a:xfrm>
            <a:off x="6071520" y="4992000"/>
            <a:ext cx="165600" cy="237120"/>
          </a:xfrm>
          <a:prstGeom prst="rect">
            <a:avLst/>
          </a:prstGeom>
          <a:ln w="0">
            <a:noFill/>
          </a:ln>
        </p:spPr>
      </p:pic>
      <p:sp>
        <p:nvSpPr>
          <p:cNvPr id="226" name="Rectángulo 225"/>
          <p:cNvSpPr/>
          <p:nvPr/>
        </p:nvSpPr>
        <p:spPr>
          <a:xfrm>
            <a:off x="8640000" y="960000"/>
            <a:ext cx="3117120" cy="1198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Costs</a:t>
            </a:r>
            <a:endParaRPr lang="es-CO" sz="1867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Availability</a:t>
            </a:r>
            <a:endParaRPr lang="es-CO" sz="1867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Functionality</a:t>
            </a:r>
            <a:endParaRPr lang="es-CO" sz="1867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Safety</a:t>
            </a:r>
            <a:endParaRPr lang="es-CO" sz="1867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lang="es-CO" sz="1867" spc="-1" dirty="0">
              <a:latin typeface="Arial"/>
            </a:endParaRPr>
          </a:p>
        </p:txBody>
      </p:sp>
      <p:sp>
        <p:nvSpPr>
          <p:cNvPr id="228" name="Rectángulo 227"/>
          <p:cNvSpPr/>
          <p:nvPr/>
        </p:nvSpPr>
        <p:spPr>
          <a:xfrm>
            <a:off x="6912000" y="3026400"/>
            <a:ext cx="1421280" cy="459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Properties</a:t>
            </a:r>
            <a:endParaRPr lang="es-CO" sz="1867" spc="-1" dirty="0">
              <a:latin typeface="Arial"/>
            </a:endParaRPr>
          </a:p>
        </p:txBody>
      </p:sp>
      <p:sp>
        <p:nvSpPr>
          <p:cNvPr id="229" name="Rectángulo 228"/>
          <p:cNvSpPr/>
          <p:nvPr/>
        </p:nvSpPr>
        <p:spPr>
          <a:xfrm>
            <a:off x="7440000" y="4560000"/>
            <a:ext cx="2158080" cy="95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Different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values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or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possibilities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of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the</a:t>
            </a:r>
            <a:r>
              <a:rPr lang="es-CO" sz="1867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1867" spc="-1" dirty="0" err="1">
                <a:solidFill>
                  <a:srgbClr val="000000"/>
                </a:solidFill>
                <a:latin typeface="Arial"/>
                <a:ea typeface="DejaVu Sans"/>
              </a:rPr>
              <a:t>properties</a:t>
            </a:r>
            <a:endParaRPr lang="es-CO" sz="1867" spc="-1" dirty="0">
              <a:latin typeface="Arial"/>
            </a:endParaRPr>
          </a:p>
        </p:txBody>
      </p:sp>
      <p:sp>
        <p:nvSpPr>
          <p:cNvPr id="230" name="Conector recto 229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1" name="Conector recto 230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2" name="Conector recto 231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3" name="Conector recto 232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Conector recto 233"/>
          <p:cNvSpPr/>
          <p:nvPr/>
        </p:nvSpPr>
        <p:spPr>
          <a:xfrm>
            <a:off x="1536000" y="3597600"/>
            <a:ext cx="480" cy="24240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onector recto 234"/>
          <p:cNvSpPr/>
          <p:nvPr/>
        </p:nvSpPr>
        <p:spPr>
          <a:xfrm>
            <a:off x="3024000" y="3598560"/>
            <a:ext cx="480" cy="24144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6" name="Conector recto 235"/>
          <p:cNvSpPr/>
          <p:nvPr/>
        </p:nvSpPr>
        <p:spPr>
          <a:xfrm>
            <a:off x="4416000" y="3598560"/>
            <a:ext cx="480" cy="24144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7" name="Conector recto 236"/>
          <p:cNvSpPr/>
          <p:nvPr/>
        </p:nvSpPr>
        <p:spPr>
          <a:xfrm>
            <a:off x="5904000" y="3599040"/>
            <a:ext cx="480" cy="24096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8" name="Rectángulo 237"/>
          <p:cNvSpPr/>
          <p:nvPr/>
        </p:nvSpPr>
        <p:spPr>
          <a:xfrm>
            <a:off x="4896000" y="304608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 dirty="0">
              <a:latin typeface="Arial"/>
            </a:endParaRPr>
          </a:p>
        </p:txBody>
      </p:sp>
      <p:sp>
        <p:nvSpPr>
          <p:cNvPr id="239" name="Rectángulo 238"/>
          <p:cNvSpPr/>
          <p:nvPr/>
        </p:nvSpPr>
        <p:spPr>
          <a:xfrm rot="5415000">
            <a:off x="1417440" y="525696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 dirty="0">
              <a:latin typeface="Arial"/>
            </a:endParaRPr>
          </a:p>
        </p:txBody>
      </p:sp>
      <p:sp>
        <p:nvSpPr>
          <p:cNvPr id="240" name="Rectángulo 239"/>
          <p:cNvSpPr/>
          <p:nvPr/>
        </p:nvSpPr>
        <p:spPr>
          <a:xfrm rot="5415000">
            <a:off x="2839200" y="525696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 dirty="0">
              <a:latin typeface="Arial"/>
            </a:endParaRPr>
          </a:p>
        </p:txBody>
      </p:sp>
      <p:sp>
        <p:nvSpPr>
          <p:cNvPr id="241" name="Rectángulo 240"/>
          <p:cNvSpPr/>
          <p:nvPr/>
        </p:nvSpPr>
        <p:spPr>
          <a:xfrm rot="5415000">
            <a:off x="4279200" y="525696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 dirty="0">
              <a:latin typeface="Arial"/>
            </a:endParaRPr>
          </a:p>
        </p:txBody>
      </p:sp>
      <p:sp>
        <p:nvSpPr>
          <p:cNvPr id="242" name="Rectángulo 241"/>
          <p:cNvSpPr/>
          <p:nvPr/>
        </p:nvSpPr>
        <p:spPr>
          <a:xfrm rot="5415000">
            <a:off x="5719200" y="527568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 dirty="0">
              <a:latin typeface="Arial"/>
            </a:endParaRPr>
          </a:p>
        </p:txBody>
      </p:sp>
      <p:sp>
        <p:nvSpPr>
          <p:cNvPr id="243" name="Conector recto 242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4" name="Conector recto 243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5" name="Conector recto 244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6" name="Conector recto 245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7" name="Rectángulo 246"/>
          <p:cNvSpPr/>
          <p:nvPr/>
        </p:nvSpPr>
        <p:spPr>
          <a:xfrm>
            <a:off x="8639040" y="1772205"/>
            <a:ext cx="3117120" cy="751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endParaRPr lang="es-CO" sz="2400" spc="-1" dirty="0">
              <a:latin typeface="Arial"/>
            </a:endParaRPr>
          </a:p>
          <a:p>
            <a:pPr marL="287993" indent="-287993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CO" sz="1867" b="1" spc="-1" dirty="0" err="1">
                <a:solidFill>
                  <a:srgbClr val="000000"/>
                </a:solidFill>
                <a:latin typeface="Arial"/>
                <a:ea typeface="DejaVu Sans"/>
              </a:rPr>
              <a:t>Decommissionability</a:t>
            </a:r>
            <a:endParaRPr lang="es-CO" sz="1867" spc="-1" dirty="0">
              <a:latin typeface="Arial"/>
            </a:endParaRPr>
          </a:p>
        </p:txBody>
      </p:sp>
      <p:sp>
        <p:nvSpPr>
          <p:cNvPr id="248" name="Conector recto 247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onector recto 248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0" name="Conector recto 249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1" name="Conector recto 250"/>
          <p:cNvSpPr/>
          <p:nvPr/>
        </p:nv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cxnSp>
        <p:nvCxnSpPr>
          <p:cNvPr id="252" name="Conector recto 251"/>
          <p:cNvCxnSpPr/>
          <p:nvPr/>
        </p:nvCxn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53" name="Conector recto 252"/>
          <p:cNvCxnSpPr/>
          <p:nvPr/>
        </p:nvCxn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54" name="Conector recto 253"/>
          <p:cNvCxnSpPr/>
          <p:nvPr/>
        </p:nvCxn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255" name="Conector recto 254"/>
          <p:cNvCxnSpPr/>
          <p:nvPr/>
        </p:nvCxnSpPr>
        <p:spPr>
          <a:xfrm>
            <a:off x="0" y="0"/>
            <a:ext cx="480" cy="480"/>
          </a:xfrm>
          <a:prstGeom prst="line">
            <a:avLst/>
          </a:prstGeom>
          <a:ln w="0">
            <a:solidFill>
              <a:srgbClr val="3465A4"/>
            </a:solidFill>
          </a:ln>
        </p:spPr>
      </p:cxnSp>
      <p:cxnSp>
        <p:nvCxnSpPr>
          <p:cNvPr id="3" name="Conector recto de flecha 2">
            <a:extLst>
              <a:ext uri="{FF2B5EF4-FFF2-40B4-BE49-F238E27FC236}">
                <a16:creationId xmlns:a16="http://schemas.microsoft.com/office/drawing/2014/main" id="{82B17454-2C7F-4F9F-A3C0-25D976555763}"/>
              </a:ext>
            </a:extLst>
          </p:cNvPr>
          <p:cNvCxnSpPr>
            <a:stCxn id="199" idx="2"/>
            <a:endCxn id="200" idx="0"/>
          </p:cNvCxnSpPr>
          <p:nvPr/>
        </p:nvCxnSpPr>
        <p:spPr>
          <a:xfrm flipH="1">
            <a:off x="1557840" y="2156640"/>
            <a:ext cx="2160240" cy="7233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9E22CA10-C897-48AB-8BAD-50219D0477DA}"/>
              </a:ext>
            </a:extLst>
          </p:cNvPr>
          <p:cNvCxnSpPr>
            <a:stCxn id="199" idx="2"/>
            <a:endCxn id="201" idx="0"/>
          </p:cNvCxnSpPr>
          <p:nvPr/>
        </p:nvCxnSpPr>
        <p:spPr>
          <a:xfrm flipH="1">
            <a:off x="2998800" y="2156640"/>
            <a:ext cx="719280" cy="72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455E4DD1-78B2-470A-AE68-48A60DDC0751}"/>
              </a:ext>
            </a:extLst>
          </p:cNvPr>
          <p:cNvCxnSpPr>
            <a:stCxn id="199" idx="2"/>
            <a:endCxn id="202" idx="0"/>
          </p:cNvCxnSpPr>
          <p:nvPr/>
        </p:nvCxnSpPr>
        <p:spPr>
          <a:xfrm>
            <a:off x="3718080" y="2156640"/>
            <a:ext cx="718800" cy="724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77F41C9-F613-4F02-9F8A-5E43E803301A}"/>
              </a:ext>
            </a:extLst>
          </p:cNvPr>
          <p:cNvCxnSpPr>
            <a:stCxn id="199" idx="2"/>
            <a:endCxn id="203" idx="0"/>
          </p:cNvCxnSpPr>
          <p:nvPr/>
        </p:nvCxnSpPr>
        <p:spPr>
          <a:xfrm>
            <a:off x="3718080" y="2156640"/>
            <a:ext cx="2159760" cy="724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10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23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2" presetClass="entr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2"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3000"/>
                            </p:stCondLst>
                            <p:childTnLst>
                              <p:par>
                                <p:cTn id="13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3500"/>
                            </p:stCondLst>
                            <p:childTnLst>
                              <p:par>
                                <p:cTn id="13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500"/>
                            </p:stCondLst>
                            <p:childTnLst>
                              <p:par>
                                <p:cTn id="15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0"/>
                            </p:stCondLst>
                            <p:childTnLst>
                              <p:par>
                                <p:cTn id="15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6000"/>
                            </p:stCondLst>
                            <p:childTnLst>
                              <p:par>
                                <p:cTn id="16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9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5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88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4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3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09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2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5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18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0" animBg="1"/>
      <p:bldP spid="201" grpId="0" animBg="1"/>
      <p:bldP spid="202" grpId="0" animBg="1"/>
      <p:bldP spid="203" grpId="0" animBg="1"/>
      <p:bldP spid="204" grpId="0"/>
      <p:bldP spid="205" grpId="0"/>
      <p:bldP spid="206" grpId="0"/>
      <p:bldP spid="207" grpId="0"/>
      <p:bldP spid="228" grpId="0"/>
      <p:bldP spid="229" grpId="0"/>
      <p:bldP spid="238" grpId="0"/>
      <p:bldP spid="239" grpId="0"/>
      <p:bldP spid="240" grpId="0"/>
      <p:bldP spid="241" grpId="0"/>
      <p:bldP spid="2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Rectángulo 255"/>
          <p:cNvSpPr/>
          <p:nvPr/>
        </p:nvSpPr>
        <p:spPr>
          <a:xfrm>
            <a:off x="1440000" y="1201440"/>
            <a:ext cx="2877120" cy="95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Arial"/>
                <a:ea typeface="DejaVu Sans"/>
              </a:rPr>
              <a:t>SSC₁</a:t>
            </a:r>
            <a:endParaRPr lang="es-CO" sz="2400" spc="-1">
              <a:latin typeface="Arial"/>
            </a:endParaRPr>
          </a:p>
        </p:txBody>
      </p:sp>
      <p:sp>
        <p:nvSpPr>
          <p:cNvPr id="257" name="Rectángulo 256"/>
          <p:cNvSpPr/>
          <p:nvPr/>
        </p:nvSpPr>
        <p:spPr>
          <a:xfrm>
            <a:off x="1440000" y="2401440"/>
            <a:ext cx="2877120" cy="95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Arial"/>
                <a:ea typeface="DejaVu Sans"/>
              </a:rPr>
              <a:t>SSC₂ </a:t>
            </a:r>
            <a:endParaRPr lang="es-CO" sz="2400" spc="-1">
              <a:latin typeface="Arial"/>
            </a:endParaRPr>
          </a:p>
        </p:txBody>
      </p:sp>
      <p:sp>
        <p:nvSpPr>
          <p:cNvPr id="258" name="Rectángulo 257"/>
          <p:cNvSpPr/>
          <p:nvPr/>
        </p:nvSpPr>
        <p:spPr>
          <a:xfrm>
            <a:off x="1440000" y="3842400"/>
            <a:ext cx="2877120" cy="95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Arial"/>
                <a:ea typeface="DejaVu Sans"/>
              </a:rPr>
              <a:t>SSC </a:t>
            </a:r>
            <a:endParaRPr lang="es-CO" sz="2400" spc="-1">
              <a:latin typeface="Arial"/>
            </a:endParaRPr>
          </a:p>
        </p:txBody>
      </p:sp>
      <p:sp>
        <p:nvSpPr>
          <p:cNvPr id="259" name="Rectángulo 258"/>
          <p:cNvSpPr/>
          <p:nvPr/>
        </p:nvSpPr>
        <p:spPr>
          <a:xfrm>
            <a:off x="2880000" y="5280000"/>
            <a:ext cx="3598080" cy="1141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Expected</a:t>
            </a: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Result</a:t>
            </a: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 →  </a:t>
            </a:r>
            <a:endParaRPr lang="es-CO" sz="2400" spc="-1" dirty="0">
              <a:latin typeface="Arial"/>
            </a:endParaRPr>
          </a:p>
        </p:txBody>
      </p:sp>
      <p:sp>
        <p:nvSpPr>
          <p:cNvPr id="260" name="Rectángulo 259"/>
          <p:cNvSpPr/>
          <p:nvPr/>
        </p:nvSpPr>
        <p:spPr>
          <a:xfrm>
            <a:off x="7200000" y="2401440"/>
            <a:ext cx="2877120" cy="955680"/>
          </a:xfrm>
          <a:prstGeom prst="rect">
            <a:avLst/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spc="-1" dirty="0">
                <a:solidFill>
                  <a:srgbClr val="000000"/>
                </a:solidFill>
                <a:latin typeface="Arial"/>
                <a:ea typeface="DejaVu Sans"/>
              </a:rPr>
              <a:t>Nuclear </a:t>
            </a:r>
            <a:r>
              <a:rPr lang="es-CO" sz="2400" spc="-1" dirty="0" err="1">
                <a:solidFill>
                  <a:srgbClr val="000000"/>
                </a:solidFill>
                <a:latin typeface="Arial"/>
                <a:ea typeface="DejaVu Sans"/>
              </a:rPr>
              <a:t>Facility</a:t>
            </a:r>
            <a:endParaRPr lang="es-CO" sz="2400" spc="-1" dirty="0">
              <a:latin typeface="Arial"/>
            </a:endParaRPr>
          </a:p>
        </p:txBody>
      </p:sp>
      <p:sp>
        <p:nvSpPr>
          <p:cNvPr id="261" name="Rectángulo 260"/>
          <p:cNvSpPr/>
          <p:nvPr/>
        </p:nvSpPr>
        <p:spPr>
          <a:xfrm>
            <a:off x="7200000" y="3692640"/>
            <a:ext cx="2878080" cy="385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1867" b="1" spc="-1" dirty="0">
                <a:solidFill>
                  <a:srgbClr val="000000"/>
                </a:solidFill>
                <a:latin typeface="Arial"/>
                <a:ea typeface="DejaVu Sans"/>
              </a:rPr>
              <a:t>Decommissionability</a:t>
            </a:r>
            <a:endParaRPr lang="es-CO" sz="1867" spc="-1" dirty="0">
              <a:latin typeface="Arial"/>
            </a:endParaRPr>
          </a:p>
        </p:txBody>
      </p:sp>
      <p:pic>
        <p:nvPicPr>
          <p:cNvPr id="262" name="Imagen 261"/>
          <p:cNvPicPr/>
          <p:nvPr/>
        </p:nvPicPr>
        <p:blipFill>
          <a:blip r:embed="rId2"/>
          <a:stretch/>
        </p:blipFill>
        <p:spPr>
          <a:xfrm>
            <a:off x="9852480" y="3692640"/>
            <a:ext cx="288000" cy="384960"/>
          </a:xfrm>
          <a:prstGeom prst="rect">
            <a:avLst/>
          </a:prstGeom>
          <a:ln w="0">
            <a:noFill/>
          </a:ln>
        </p:spPr>
      </p:pic>
      <p:sp>
        <p:nvSpPr>
          <p:cNvPr id="263" name="Conector recto 262"/>
          <p:cNvSpPr/>
          <p:nvPr/>
        </p:nvSpPr>
        <p:spPr>
          <a:xfrm>
            <a:off x="4319040" y="1680000"/>
            <a:ext cx="2880960" cy="120000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Conector recto 263"/>
          <p:cNvSpPr/>
          <p:nvPr/>
        </p:nvSpPr>
        <p:spPr>
          <a:xfrm>
            <a:off x="4319040" y="2880000"/>
            <a:ext cx="2880960" cy="48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Conector recto 264"/>
          <p:cNvSpPr/>
          <p:nvPr/>
        </p:nvSpPr>
        <p:spPr>
          <a:xfrm flipV="1">
            <a:off x="4319040" y="2880000"/>
            <a:ext cx="2880960" cy="1440000"/>
          </a:xfrm>
          <a:prstGeom prst="line">
            <a:avLst/>
          </a:prstGeom>
          <a:ln w="0">
            <a:solidFill>
              <a:srgbClr val="3465A4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66" name="Imagen 265"/>
          <p:cNvPicPr/>
          <p:nvPr/>
        </p:nvPicPr>
        <p:blipFill>
          <a:blip r:embed="rId2"/>
          <a:stretch/>
        </p:blipFill>
        <p:spPr>
          <a:xfrm>
            <a:off x="7116480" y="3692640"/>
            <a:ext cx="288000" cy="384960"/>
          </a:xfrm>
          <a:prstGeom prst="rect">
            <a:avLst/>
          </a:prstGeom>
          <a:ln w="0">
            <a:noFill/>
          </a:ln>
        </p:spPr>
      </p:pic>
      <p:sp>
        <p:nvSpPr>
          <p:cNvPr id="267" name="Rectángulo 266"/>
          <p:cNvSpPr/>
          <p:nvPr/>
        </p:nvSpPr>
        <p:spPr>
          <a:xfrm rot="5415000">
            <a:off x="2666880" y="3339360"/>
            <a:ext cx="543840" cy="45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s-CO" sz="2400" spc="-1">
                <a:solidFill>
                  <a:srgbClr val="000000"/>
                </a:solidFill>
                <a:latin typeface="Liberation Serif;Times New Roman"/>
                <a:ea typeface="Microsoft YaHei"/>
              </a:rPr>
              <a:t>…</a:t>
            </a:r>
            <a:endParaRPr lang="es-CO" sz="2400" spc="-1">
              <a:latin typeface="Arial"/>
            </a:endParaRPr>
          </a:p>
        </p:txBody>
      </p:sp>
      <p:sp>
        <p:nvSpPr>
          <p:cNvPr id="268" name="Rectángulo 267"/>
          <p:cNvSpPr/>
          <p:nvPr/>
        </p:nvSpPr>
        <p:spPr>
          <a:xfrm>
            <a:off x="6000000" y="4992000"/>
            <a:ext cx="2878080" cy="11980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20000" tIns="60000" rIns="120000" bIns="60000" anchor="t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s-CO" sz="24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More </a:t>
            </a:r>
            <a:r>
              <a:rPr lang="es-CO" sz="2400" b="1" spc="-1" dirty="0" err="1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Efficient</a:t>
            </a:r>
            <a:r>
              <a:rPr lang="es-CO" sz="24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 </a:t>
            </a:r>
            <a:r>
              <a:rPr lang="es-CO" sz="2400" b="1" spc="-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Decommissioning</a:t>
            </a:r>
            <a:endParaRPr lang="es-CO" sz="24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10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4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8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1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34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2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46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49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 additive="repl">
                                        <p:cTn id="52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 additive="repl">
                                        <p:cTn id="57" dur="2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5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3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1D64-A72F-403C-AB5A-39DAE1F5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2800" b="1" strike="noStrike" spc="-1" dirty="0">
                <a:solidFill>
                  <a:srgbClr val="184880"/>
                </a:solidFill>
                <a:latin typeface="Merriweather"/>
                <a:ea typeface="Merriweather"/>
              </a:rPr>
              <a:t>Quantitative Decommissionability Analysis Tool</a:t>
            </a:r>
            <a:endParaRPr lang="es-CO" sz="2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DE8901-A9C6-4143-86A3-BDFB4489B544}"/>
              </a:ext>
            </a:extLst>
          </p:cNvPr>
          <p:cNvSpPr txBox="1"/>
          <p:nvPr/>
        </p:nvSpPr>
        <p:spPr>
          <a:xfrm>
            <a:off x="771465" y="1666875"/>
            <a:ext cx="10648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Merriweather" panose="00000500000000000000" pitchFamily="2" charset="0"/>
              </a:rPr>
              <a:t>Provide the ability to identify and assess the contribution to the decommissionability of the different properties for structures, systems and components.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FF4D6A9-F088-4B88-B1C3-9EBF44772CCB}"/>
              </a:ext>
            </a:extLst>
          </p:cNvPr>
          <p:cNvSpPr txBox="1"/>
          <p:nvPr/>
        </p:nvSpPr>
        <p:spPr>
          <a:xfrm>
            <a:off x="771465" y="3098244"/>
            <a:ext cx="103917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>
              <a:latin typeface="Merriweather" panose="00000500000000000000" pitchFamily="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Merriweather" panose="00000500000000000000" pitchFamily="2" charset="0"/>
              </a:rPr>
              <a:t>Assist the design process in the decision making towards the ease of the future process of decommissioning for a nuclear facility. 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202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1D64-A72F-403C-AB5A-39DAE1F5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2800" b="1" strike="noStrike" spc="-1" dirty="0">
                <a:solidFill>
                  <a:srgbClr val="184880"/>
                </a:solidFill>
                <a:latin typeface="Merriweather"/>
                <a:ea typeface="Merriweather"/>
              </a:rPr>
              <a:t>Degree of Decommissionability</a:t>
            </a:r>
            <a:endParaRPr lang="es-CO" sz="2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DE8901-A9C6-4143-86A3-BDFB4489B544}"/>
              </a:ext>
            </a:extLst>
          </p:cNvPr>
          <p:cNvSpPr txBox="1"/>
          <p:nvPr/>
        </p:nvSpPr>
        <p:spPr>
          <a:xfrm>
            <a:off x="771465" y="1418400"/>
            <a:ext cx="106484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A structure, system or component is more decommissionable the </a:t>
            </a:r>
            <a:r>
              <a:rPr lang="en-US" sz="2400" b="1" dirty="0">
                <a:latin typeface="Merriweather" panose="00000500000000000000" pitchFamily="2" charset="0"/>
              </a:rPr>
              <a:t>cheaper</a:t>
            </a:r>
            <a:r>
              <a:rPr lang="en-US" sz="2400" dirty="0">
                <a:latin typeface="Merriweather" panose="00000500000000000000" pitchFamily="2" charset="0"/>
              </a:rPr>
              <a:t> the costs associated with its decommissioning process are.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Merriweather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A structure, system or component is more decommissionable the </a:t>
            </a:r>
            <a:r>
              <a:rPr lang="en-US" sz="2400" b="1" dirty="0">
                <a:latin typeface="Merriweather" panose="00000500000000000000" pitchFamily="2" charset="0"/>
              </a:rPr>
              <a:t>faster</a:t>
            </a:r>
            <a:r>
              <a:rPr lang="en-US" sz="2400" dirty="0">
                <a:latin typeface="Merriweather" panose="00000500000000000000" pitchFamily="2" charset="0"/>
              </a:rPr>
              <a:t> the times associated with its decommissioning process are.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Merriweather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A structure, system or component is more decommissionable the </a:t>
            </a:r>
            <a:r>
              <a:rPr lang="en-US" sz="2400" b="1" dirty="0">
                <a:latin typeface="Merriweather" panose="00000500000000000000" pitchFamily="2" charset="0"/>
              </a:rPr>
              <a:t>safer</a:t>
            </a:r>
            <a:r>
              <a:rPr lang="en-US" sz="2400" dirty="0">
                <a:latin typeface="Merriweather" panose="00000500000000000000" pitchFamily="2" charset="0"/>
              </a:rPr>
              <a:t> the procedures associated with its decommissioning process are.</a:t>
            </a:r>
            <a:endParaRPr lang="es-CO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3662A4E-A613-4D16-85CD-5861EC6A3D16}"/>
                  </a:ext>
                </a:extLst>
              </p:cNvPr>
              <p:cNvSpPr txBox="1"/>
              <p:nvPr/>
            </p:nvSpPr>
            <p:spPr>
              <a:xfrm>
                <a:off x="4710429" y="5204052"/>
                <a:ext cx="2770542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 panose="02040503050406030204" pitchFamily="18" charset="0"/>
                        </a:rPr>
                        <m:t>𝑫</m:t>
                      </m:r>
                      <m:r>
                        <a:rPr lang="es-MX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MX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es-MX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MX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s-MX" sz="2800" b="0" i="1" smtClean="0"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s-MX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s-MX" sz="28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</m:oMath>
                  </m:oMathPara>
                </a14:m>
                <a:endParaRPr lang="es-CO" sz="2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3662A4E-A613-4D16-85CD-5861EC6A3D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429" y="5204052"/>
                <a:ext cx="2770542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76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051D64-A72F-403C-AB5A-39DAE1F5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" sz="2800" b="1" strike="noStrike" spc="-1" dirty="0">
                <a:solidFill>
                  <a:srgbClr val="184880"/>
                </a:solidFill>
                <a:latin typeface="Merriweather"/>
                <a:ea typeface="Merriweather"/>
              </a:rPr>
              <a:t>Future Work</a:t>
            </a:r>
            <a:endParaRPr lang="es-CO" sz="28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2DE8901-A9C6-4143-86A3-BDFB4489B544}"/>
              </a:ext>
            </a:extLst>
          </p:cNvPr>
          <p:cNvSpPr txBox="1"/>
          <p:nvPr/>
        </p:nvSpPr>
        <p:spPr>
          <a:xfrm>
            <a:off x="771465" y="1418400"/>
            <a:ext cx="1064847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Determinate how do changes in different properties alter the degree of decommissionability of structures, system and components.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Merriweather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Assign and evaluate a numerical scale for the grading of the degree of decommissionability.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>
              <a:latin typeface="Merriweather" panose="00000500000000000000" pitchFamily="2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>
                <a:latin typeface="Merriweather" panose="00000500000000000000" pitchFamily="2" charset="0"/>
              </a:rPr>
              <a:t>Evaluate the impact of the property change on other aspects such as functionality or safety for structures system and components.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89731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d1b3375-85a6-4ec3-9d45-85c3f7ff19cc">
      <Terms xmlns="http://schemas.microsoft.com/office/infopath/2007/PartnerControls"/>
    </lcf76f155ced4ddcb4097134ff3c332f>
    <TaxCatchAll xmlns="28c46709-a72c-47b6-8a9d-476190a8ab3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97BC77FE568F44A8FD1717335E8757D" ma:contentTypeVersion="13" ma:contentTypeDescription="Create a new document." ma:contentTypeScope="" ma:versionID="1093dc28f43504e88de3e32c2b9cccde">
  <xsd:schema xmlns:xsd="http://www.w3.org/2001/XMLSchema" xmlns:xs="http://www.w3.org/2001/XMLSchema" xmlns:p="http://schemas.microsoft.com/office/2006/metadata/properties" xmlns:ns2="2d1b3375-85a6-4ec3-9d45-85c3f7ff19cc" xmlns:ns3="28c46709-a72c-47b6-8a9d-476190a8ab3f" xmlns:ns4="a8853164-03d1-4052-89d1-ac895618168d" targetNamespace="http://schemas.microsoft.com/office/2006/metadata/properties" ma:root="true" ma:fieldsID="28fe1fd1e008b7212b4c1e89c386b2d2" ns2:_="" ns3:_="" ns4:_="">
    <xsd:import namespace="2d1b3375-85a6-4ec3-9d45-85c3f7ff19cc"/>
    <xsd:import namespace="28c46709-a72c-47b6-8a9d-476190a8ab3f"/>
    <xsd:import namespace="a8853164-03d1-4052-89d1-ac895618168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b3375-85a6-4ec3-9d45-85c3f7ff19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8c7bd71-0de2-450a-8d3d-78c533438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46709-a72c-47b6-8a9d-476190a8ab3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80d1e42-4096-45a0-8616-2350a73c4901}" ma:internalName="TaxCatchAll" ma:showField="CatchAllData" ma:web="28c46709-a72c-47b6-8a9d-476190a8ab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853164-03d1-4052-89d1-ac895618168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41C070-54D9-4920-BA97-C2AFA9B121C7}">
  <ds:schemaRefs>
    <ds:schemaRef ds:uri="http://schemas.microsoft.com/office/2006/metadata/properties"/>
    <ds:schemaRef ds:uri="http://schemas.microsoft.com/office/infopath/2007/PartnerControls"/>
    <ds:schemaRef ds:uri="2d1b3375-85a6-4ec3-9d45-85c3f7ff19cc"/>
    <ds:schemaRef ds:uri="28c46709-a72c-47b6-8a9d-476190a8ab3f"/>
  </ds:schemaRefs>
</ds:datastoreItem>
</file>

<file path=customXml/itemProps2.xml><?xml version="1.0" encoding="utf-8"?>
<ds:datastoreItem xmlns:ds="http://schemas.openxmlformats.org/officeDocument/2006/customXml" ds:itemID="{B5CE8D33-7AC1-4395-8366-DFF2BE140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153EE6E-9BB9-41B7-826A-3642CA8BD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1b3375-85a6-4ec3-9d45-85c3f7ff19cc"/>
    <ds:schemaRef ds:uri="28c46709-a72c-47b6-8a9d-476190a8ab3f"/>
    <ds:schemaRef ds:uri="a8853164-03d1-4052-89d1-ac895618168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2941</TotalTime>
  <Words>500</Words>
  <Application>Microsoft Office PowerPoint</Application>
  <PresentationFormat>Panorámica</PresentationFormat>
  <Paragraphs>104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5" baseType="lpstr">
      <vt:lpstr>Arial</vt:lpstr>
      <vt:lpstr>Arial </vt:lpstr>
      <vt:lpstr>Calibri</vt:lpstr>
      <vt:lpstr>Calibri Light</vt:lpstr>
      <vt:lpstr>Cambria Math</vt:lpstr>
      <vt:lpstr>IBM Plex Sans</vt:lpstr>
      <vt:lpstr>IBM Plex Sans Light</vt:lpstr>
      <vt:lpstr>Liberation Serif;Times New Roman</vt:lpstr>
      <vt:lpstr>Merriweather</vt:lpstr>
      <vt:lpstr>Symbol</vt:lpstr>
      <vt:lpstr>Wingdings</vt:lpstr>
      <vt:lpstr>Office Theme</vt:lpstr>
      <vt:lpstr>1_Office Theme</vt:lpstr>
      <vt:lpstr>Considerations and Reflections for the Development of New Strategies in the Design of Nuclear Power Plants</vt:lpstr>
      <vt:lpstr>Mr. Juan Barrera</vt:lpstr>
      <vt:lpstr>Presentación de PowerPoint</vt:lpstr>
      <vt:lpstr>NPP Life Cycle </vt:lpstr>
      <vt:lpstr>Presentación de PowerPoint</vt:lpstr>
      <vt:lpstr>Presentación de PowerPoint</vt:lpstr>
      <vt:lpstr>Quantitative Decommissionability Analysis Tool</vt:lpstr>
      <vt:lpstr>Degree of Decommissionability</vt:lpstr>
      <vt:lpstr>Future Work</vt:lpstr>
      <vt:lpstr>Complementary Tools/Methodologies</vt:lpstr>
      <vt:lpstr> Thanks!</vt:lpstr>
      <vt:lpstr>Considerations and Reflections for the Development of New Strategies in the Design of Nuclear Power Plants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Schlosman</dc:creator>
  <cp:lastModifiedBy>Juan Manuel</cp:lastModifiedBy>
  <cp:revision>13</cp:revision>
  <dcterms:created xsi:type="dcterms:W3CDTF">2021-04-28T15:23:16Z</dcterms:created>
  <dcterms:modified xsi:type="dcterms:W3CDTF">2023-05-08T13:58:17Z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0x010100397BC77FE568F44A8FD1717335E8757D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