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57" autoAdjust="0"/>
  </p:normalViewPr>
  <p:slideViewPr>
    <p:cSldViewPr snapToGrid="0">
      <p:cViewPr varScale="1">
        <p:scale>
          <a:sx n="75" d="100"/>
          <a:sy n="75" d="100"/>
        </p:scale>
        <p:origin x="902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AUX, Benjamin" userId="66148221-f71f-4d83-9515-c676f7c181af" providerId="ADAL" clId="{04FF5D21-AD35-45ED-BA2F-399229AEE3AE}"/>
    <pc:docChg chg="custSel modSld">
      <pc:chgData name="BERTAUX, Benjamin" userId="66148221-f71f-4d83-9515-c676f7c181af" providerId="ADAL" clId="{04FF5D21-AD35-45ED-BA2F-399229AEE3AE}" dt="2023-03-09T12:06:27.631" v="16" actId="404"/>
      <pc:docMkLst>
        <pc:docMk/>
      </pc:docMkLst>
      <pc:sldChg chg="modSp mod">
        <pc:chgData name="BERTAUX, Benjamin" userId="66148221-f71f-4d83-9515-c676f7c181af" providerId="ADAL" clId="{04FF5D21-AD35-45ED-BA2F-399229AEE3AE}" dt="2023-03-09T12:06:27.631" v="16" actId="404"/>
        <pc:sldMkLst>
          <pc:docMk/>
          <pc:sldMk cId="2950276772" sldId="257"/>
        </pc:sldMkLst>
        <pc:spChg chg="mod">
          <ac:chgData name="BERTAUX, Benjamin" userId="66148221-f71f-4d83-9515-c676f7c181af" providerId="ADAL" clId="{04FF5D21-AD35-45ED-BA2F-399229AEE3AE}" dt="2023-03-09T12:06:27.631" v="16" actId="404"/>
          <ac:spMkLst>
            <pc:docMk/>
            <pc:sldMk cId="2950276772" sldId="257"/>
            <ac:spMk id="2" creationId="{B62C6F33-7CE4-DA4F-C112-C15091D35D4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DF960-CFAA-4356-BB41-48B897E09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2582" y="548052"/>
            <a:ext cx="6183166" cy="20301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50CCE-AA06-4471-B6AE-984FE75DD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2582" y="3069805"/>
            <a:ext cx="6183166" cy="134252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580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0A5D0-877A-4953-9699-0CE6292D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62382C-982E-46DB-85E9-E5355C74B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56609-1592-452B-9247-E36CFD04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95218-FF89-4272-923C-4B34A8BC9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9747E-EA7C-4CA2-B337-98042D495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4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0BA820-45A1-472F-913B-17229ECB6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2ADA1-9D7E-4DBC-B2B0-9F7818D89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1104E-5647-4AB9-93C2-F81AEFFBD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F43CC-B82E-4735-ABCD-C65B9B79F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F177A-0095-4B50-9517-49040D75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8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79F2-0B07-4264-A27E-0B6B2275D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4BF84-D094-4B0B-9EC0-6AEF4A918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ACADC-65B8-460A-8CC2-55D2891BD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52702-5269-46AA-A0D3-572B9537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6C687-6A42-47B8-A227-EC3ADFF94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4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2956A-C8FD-4541-B8B5-133BDD119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EEF1C-051B-4733-A349-D374CB416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A4EA9-B36B-4440-B1D7-6DCF7199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02285-8B2D-4FB7-A72B-E4AE0FAE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7F833-75D7-40CD-B0F2-0129D28F7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6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60111-B969-4DD6-B7F3-487E55799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1F598-9380-44FE-887F-03F8A81E96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E03F7-4093-49C9-A0C5-6FAB86D2A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B8851-D71C-410E-A3E9-D605ACD53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F2DBC-77EF-4280-B31F-D9E0CD380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C26B4-7701-4D14-A971-E6DA4E20E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3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29D51-E893-48B6-9670-3C2731554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AD385-1E96-48AC-B037-8E0207ECF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D38FE-ADFC-4ED2-9F1D-A1C9F4945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D2B8FF-CC3D-4858-8FF8-1FC41119E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59A7BF-F596-4D2A-B5DB-65546EE78A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FD489F-A599-459B-9046-1FD6F5FD1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74EC7A-28BF-4784-8FC4-AF84A9C45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E2EEC7-44B4-4D9C-99F2-5868AFD63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5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D3BC3-E7CF-4A51-9A25-74376526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B134C1-0FDD-4B2A-961E-A50E37AB2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AC0B6-58F5-497E-AE6F-C7ED501B3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753A7-9B52-4B3C-9C33-B2A2832B4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8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04B024-2026-489A-9B7B-A26A340B5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6C1A72-9919-4AA3-A03E-910F9287D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0C63E-CE9E-4D74-87A7-472233CAC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600A9-15F2-459C-985C-997C3A377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EEAB1-C7D7-4C36-B3BE-1B650440C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7A913-256C-4E86-A4F8-3EEE016DB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F7236-5169-4A40-B535-FCD19DF3A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84075-173A-46CB-AFB9-3ED419E25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60C44-F462-417C-8DE0-E2C848E9B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1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D8752-2233-4ED3-A0DB-2AFE8BF0D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1C8EF2-D2B6-4B32-BDB5-2BEAAA4B4D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3DD09-C64D-42D8-A59E-4C95B3457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65E37-77C4-4F84-87F3-9FDE0D8B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3C3-5676-40FE-9671-BFA2097DAB00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9377E6-E65C-4DA5-AD4A-99084554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ECA27-7A37-408C-877F-38DA4BA00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6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6F53DF-F0E0-4C37-BC84-E023DE061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DBE00-697B-4869-8C84-BA568F687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8EB58-1672-424A-A6F7-F36D5C5C59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65219" y="6356350"/>
            <a:ext cx="1692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EB553C3-5676-40FE-9671-BFA2097DAB00}" type="datetimeFigureOut">
              <a:rPr lang="en-US" smtClean="0"/>
              <a:pPr/>
              <a:t>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20D96-0533-450D-9669-C96978A5E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8C4A8-C9F3-486F-8CB2-253FD815F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0A199432-8615-4CFA-BAC5-526B4500C5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3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A8945F-7C57-4179-B31F-8DEFE19092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REGULATORY INSPECTION STRATEGY DURING DECOMMISSIONING ACTION OF RESEARCH REACTORS IN INDONESIA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937E1A3-D055-41D2-8490-65704E57D7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Helen Raflis, Rizal Palapa, and Lukman Hakim</a:t>
            </a:r>
          </a:p>
          <a:p>
            <a:pPr algn="l"/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Directorate of Inspection for Nuclear Installation and Materials, BAPETEN</a:t>
            </a:r>
          </a:p>
          <a:p>
            <a:pPr algn="l"/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Jakarta, Indonesia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9261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4419E-B054-6A4E-E36D-2D24FAB18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5393" y="166758"/>
            <a:ext cx="3709727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latin typeface="+mj-lt"/>
                <a:ea typeface="+mj-ea"/>
                <a:cs typeface="+mj-cs"/>
              </a:rPr>
              <a:t>RRs in Indonesia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03DAE9-D3CC-3368-59FF-29DF669C1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25" y="1066939"/>
            <a:ext cx="11327549" cy="436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0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F1212-CCEA-CA77-236E-07712B00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60" y="138920"/>
            <a:ext cx="8474103" cy="87536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b="1" dirty="0"/>
              <a:t>REGULATORY INSPECTION STRATEGY DURING DECOMMISSIONING</a:t>
            </a:r>
            <a:endParaRPr lang="en-US" sz="2400" b="1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6C4C5D4-9E3F-7A5A-FBF0-5FA8FACDB7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967" y="888480"/>
            <a:ext cx="4929680" cy="2464840"/>
          </a:xfrm>
          <a:prstGeom prst="rect">
            <a:avLst/>
          </a:prstGeom>
          <a:noFill/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8BC54CA-E0FB-0580-7559-72653DA58D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96865"/>
              </p:ext>
            </p:extLst>
          </p:nvPr>
        </p:nvGraphicFramePr>
        <p:xfrm>
          <a:off x="243502" y="3802064"/>
          <a:ext cx="5120977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9346">
                  <a:extLst>
                    <a:ext uri="{9D8B030D-6E8A-4147-A177-3AD203B41FA5}">
                      <a16:colId xmlns:a16="http://schemas.microsoft.com/office/drawing/2014/main" val="2375478086"/>
                    </a:ext>
                  </a:extLst>
                </a:gridCol>
                <a:gridCol w="2171323">
                  <a:extLst>
                    <a:ext uri="{9D8B030D-6E8A-4147-A177-3AD203B41FA5}">
                      <a16:colId xmlns:a16="http://schemas.microsoft.com/office/drawing/2014/main" val="1350490478"/>
                    </a:ext>
                  </a:extLst>
                </a:gridCol>
                <a:gridCol w="2360308">
                  <a:extLst>
                    <a:ext uri="{9D8B030D-6E8A-4147-A177-3AD203B41FA5}">
                      <a16:colId xmlns:a16="http://schemas.microsoft.com/office/drawing/2014/main" val="1159435161"/>
                    </a:ext>
                  </a:extLst>
                </a:gridCol>
              </a:tblGrid>
              <a:tr h="243354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No</a:t>
                      </a:r>
                      <a:endParaRPr lang="en-US" sz="18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7162" marR="137162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Operation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7162" marR="137162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Decommissioning</a:t>
                      </a:r>
                      <a:endParaRPr lang="en-US" sz="18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7162" marR="137162" marT="0" marB="0"/>
                </a:tc>
                <a:extLst>
                  <a:ext uri="{0D108BD9-81ED-4DB2-BD59-A6C34878D82A}">
                    <a16:rowId xmlns:a16="http://schemas.microsoft.com/office/drawing/2014/main" val="3413256089"/>
                  </a:ext>
                </a:extLst>
              </a:tr>
              <a:tr h="243354">
                <a:tc>
                  <a:txBody>
                    <a:bodyPr/>
                    <a:lstStyle/>
                    <a:p>
                      <a:pPr marL="0" marR="0" lvl="0" indent="0" algn="ctr" rtl="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1. 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7162" marR="137162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Operational Safety</a:t>
                      </a:r>
                      <a:endParaRPr lang="en-US" sz="18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7162" marR="137162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Handling Nuclear Fuel</a:t>
                      </a:r>
                      <a:endParaRPr lang="en-US" sz="18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7162" marR="137162" marT="0" marB="0"/>
                </a:tc>
                <a:extLst>
                  <a:ext uri="{0D108BD9-81ED-4DB2-BD59-A6C34878D82A}">
                    <a16:rowId xmlns:a16="http://schemas.microsoft.com/office/drawing/2014/main" val="575649052"/>
                  </a:ext>
                </a:extLst>
              </a:tr>
              <a:tr h="453530">
                <a:tc>
                  <a:txBody>
                    <a:bodyPr/>
                    <a:lstStyle/>
                    <a:p>
                      <a:pPr marL="0" marR="0" lvl="0" indent="0" algn="ctr" rtl="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137162" marR="137162" marT="0" marB="0"/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Maintenance and Aging Management</a:t>
                      </a:r>
                      <a:endParaRPr lang="en-US" sz="18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7162" marR="137162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Dismantling of SSCs</a:t>
                      </a:r>
                      <a:endParaRPr lang="en-US" sz="18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7162" marR="137162" marT="0" marB="0"/>
                </a:tc>
                <a:extLst>
                  <a:ext uri="{0D108BD9-81ED-4DB2-BD59-A6C34878D82A}">
                    <a16:rowId xmlns:a16="http://schemas.microsoft.com/office/drawing/2014/main" val="2523737702"/>
                  </a:ext>
                </a:extLst>
              </a:tr>
              <a:tr h="243354">
                <a:tc>
                  <a:txBody>
                    <a:bodyPr/>
                    <a:lstStyle/>
                    <a:p>
                      <a:pPr marL="0" marR="0" lvl="0" indent="0" algn="ctr" rtl="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 3.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7162" marR="137162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Radiation Protection</a:t>
                      </a:r>
                      <a:endParaRPr lang="en-US" sz="18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7162" marR="137162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Decontamination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7162" marR="137162" marT="0" marB="0"/>
                </a:tc>
                <a:extLst>
                  <a:ext uri="{0D108BD9-81ED-4DB2-BD59-A6C34878D82A}">
                    <a16:rowId xmlns:a16="http://schemas.microsoft.com/office/drawing/2014/main" val="3351515958"/>
                  </a:ext>
                </a:extLst>
              </a:tr>
              <a:tr h="243354">
                <a:tc>
                  <a:txBody>
                    <a:bodyPr/>
                    <a:lstStyle/>
                    <a:p>
                      <a:pPr marL="0" marR="0" lvl="0" indent="0" algn="ctr" rtl="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 4.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7162" marR="137162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Management System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7162" marR="137162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Physical Protection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7162" marR="137162" marT="0" marB="0"/>
                </a:tc>
                <a:extLst>
                  <a:ext uri="{0D108BD9-81ED-4DB2-BD59-A6C34878D82A}">
                    <a16:rowId xmlns:a16="http://schemas.microsoft.com/office/drawing/2014/main" val="1079398409"/>
                  </a:ext>
                </a:extLst>
              </a:tr>
              <a:tr h="243354">
                <a:tc>
                  <a:txBody>
                    <a:bodyPr/>
                    <a:lstStyle/>
                    <a:p>
                      <a:pPr marL="0" marR="0" lvl="0" indent="0" algn="ctr" rtl="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 5.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7162" marR="137162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Nuclear Emergency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7162" marR="137162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7162" marR="137162" marT="0" marB="0"/>
                </a:tc>
                <a:extLst>
                  <a:ext uri="{0D108BD9-81ED-4DB2-BD59-A6C34878D82A}">
                    <a16:rowId xmlns:a16="http://schemas.microsoft.com/office/drawing/2014/main" val="2705395252"/>
                  </a:ext>
                </a:extLst>
              </a:tr>
              <a:tr h="635861">
                <a:tc>
                  <a:txBody>
                    <a:bodyPr/>
                    <a:lstStyle/>
                    <a:p>
                      <a:pPr marL="0" marR="0" lvl="0" indent="0" algn="ctr" rtl="0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 6.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7162" marR="137162" marT="0" marB="0"/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Environmental Management and Monitoring</a:t>
                      </a:r>
                      <a:endParaRPr lang="en-US" sz="18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7162" marR="137162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37162" marR="137162" marT="0" marB="0"/>
                </a:tc>
                <a:extLst>
                  <a:ext uri="{0D108BD9-81ED-4DB2-BD59-A6C34878D82A}">
                    <a16:rowId xmlns:a16="http://schemas.microsoft.com/office/drawing/2014/main" val="198902193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4A2E2D9-74AE-D089-5FEF-18545A48A7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18161"/>
              </p:ext>
            </p:extLst>
          </p:nvPr>
        </p:nvGraphicFramePr>
        <p:xfrm>
          <a:off x="5618817" y="824854"/>
          <a:ext cx="6329680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4320">
                  <a:extLst>
                    <a:ext uri="{9D8B030D-6E8A-4147-A177-3AD203B41FA5}">
                      <a16:colId xmlns:a16="http://schemas.microsoft.com/office/drawing/2014/main" val="4074178358"/>
                    </a:ext>
                  </a:extLst>
                </a:gridCol>
                <a:gridCol w="2250013">
                  <a:extLst>
                    <a:ext uri="{9D8B030D-6E8A-4147-A177-3AD203B41FA5}">
                      <a16:colId xmlns:a16="http://schemas.microsoft.com/office/drawing/2014/main" val="1213356934"/>
                    </a:ext>
                  </a:extLst>
                </a:gridCol>
                <a:gridCol w="2535347">
                  <a:extLst>
                    <a:ext uri="{9D8B030D-6E8A-4147-A177-3AD203B41FA5}">
                      <a16:colId xmlns:a16="http://schemas.microsoft.com/office/drawing/2014/main" val="571777598"/>
                    </a:ext>
                  </a:extLst>
                </a:gridCol>
              </a:tblGrid>
              <a:tr h="168027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8409" marR="118409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Operation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8409" marR="118409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Decommissioning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8409" marR="118409" marT="0" marB="0"/>
                </a:tc>
                <a:extLst>
                  <a:ext uri="{0D108BD9-81ED-4DB2-BD59-A6C34878D82A}">
                    <a16:rowId xmlns:a16="http://schemas.microsoft.com/office/drawing/2014/main" val="2174566974"/>
                  </a:ext>
                </a:extLst>
              </a:tr>
              <a:tr h="504081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Hazard Profile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8409" marR="118409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Stable, well characterized, focus: radiological effects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8409" marR="118409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Changing, less well-characterized, changeable working environment, industrial safety issues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8409" marR="118409" marT="0" marB="0"/>
                </a:tc>
                <a:extLst>
                  <a:ext uri="{0D108BD9-81ED-4DB2-BD59-A6C34878D82A}">
                    <a16:rowId xmlns:a16="http://schemas.microsoft.com/office/drawing/2014/main" val="973751586"/>
                  </a:ext>
                </a:extLst>
              </a:tr>
              <a:tr h="336054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Hazard Analysis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8409" marR="118409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Operation-oriented, generally stable, focus on off-site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8409" marR="118409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Dynamic, mainly task-oriented, changeable, focus on-site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8409" marR="118409" marT="0" marB="0"/>
                </a:tc>
                <a:extLst>
                  <a:ext uri="{0D108BD9-81ED-4DB2-BD59-A6C34878D82A}">
                    <a16:rowId xmlns:a16="http://schemas.microsoft.com/office/drawing/2014/main" val="783593800"/>
                  </a:ext>
                </a:extLst>
              </a:tr>
              <a:tr h="336054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Work Control and Planning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8409" marR="118409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Routine operation and</a:t>
                      </a:r>
                      <a:endParaRPr lang="en-US" sz="1200">
                        <a:effectLst/>
                      </a:endParaRPr>
                    </a:p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maintenance, short tasks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8409" marR="118409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Task-/job-oriented, new tasks, work planning for workplace safety critical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8409" marR="118409" marT="0" marB="0"/>
                </a:tc>
                <a:extLst>
                  <a:ext uri="{0D108BD9-81ED-4DB2-BD59-A6C34878D82A}">
                    <a16:rowId xmlns:a16="http://schemas.microsoft.com/office/drawing/2014/main" val="2285248731"/>
                  </a:ext>
                </a:extLst>
              </a:tr>
              <a:tr h="504081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Workforce Experience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8409" marR="118409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Facility familiarity operation and work according to design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8409" marR="118409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New mission, limited experience, contractors with little facility experience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8409" marR="118409" marT="0" marB="0"/>
                </a:tc>
                <a:extLst>
                  <a:ext uri="{0D108BD9-81ED-4DB2-BD59-A6C34878D82A}">
                    <a16:rowId xmlns:a16="http://schemas.microsoft.com/office/drawing/2014/main" val="829668337"/>
                  </a:ext>
                </a:extLst>
              </a:tr>
              <a:tr h="168027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Staff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8409" marR="118409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Permanent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8409" marR="118409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Changeable (tasks and phases)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8409" marR="118409" marT="0" marB="0"/>
                </a:tc>
                <a:extLst>
                  <a:ext uri="{0D108BD9-81ED-4DB2-BD59-A6C34878D82A}">
                    <a16:rowId xmlns:a16="http://schemas.microsoft.com/office/drawing/2014/main" val="1048175056"/>
                  </a:ext>
                </a:extLst>
              </a:tr>
              <a:tr h="336054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Permanent Structures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8409" marR="118409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Constant with</a:t>
                      </a:r>
                      <a:endParaRPr lang="en-US" sz="1200">
                        <a:effectLst/>
                      </a:endParaRPr>
                    </a:p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maintenance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8409" marR="118409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Interim facilities and degradation of structures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8409" marR="118409" marT="0" marB="0"/>
                </a:tc>
                <a:extLst>
                  <a:ext uri="{0D108BD9-81ED-4DB2-BD59-A6C34878D82A}">
                    <a16:rowId xmlns:a16="http://schemas.microsoft.com/office/drawing/2014/main" val="3829586509"/>
                  </a:ext>
                </a:extLst>
              </a:tr>
              <a:tr h="336054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Publics and Involved Parties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8409" marR="118409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Routine channels</a:t>
                      </a:r>
                      <a:endParaRPr lang="en-US" sz="120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8409" marR="118409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Dynamic &amp; changing (contractors)</a:t>
                      </a:r>
                      <a:endParaRPr lang="en-US" sz="1200" dirty="0">
                        <a:effectLst/>
                        <a:latin typeface="Times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118409" marR="118409" marT="0" marB="0"/>
                </a:tc>
                <a:extLst>
                  <a:ext uri="{0D108BD9-81ED-4DB2-BD59-A6C34878D82A}">
                    <a16:rowId xmlns:a16="http://schemas.microsoft.com/office/drawing/2014/main" val="936859583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90A3DE60-D72B-2BBF-8ADF-C52F54D0C556}"/>
              </a:ext>
            </a:extLst>
          </p:cNvPr>
          <p:cNvGrpSpPr/>
          <p:nvPr/>
        </p:nvGrpSpPr>
        <p:grpSpPr>
          <a:xfrm>
            <a:off x="5770880" y="3750578"/>
            <a:ext cx="4886960" cy="2310436"/>
            <a:chOff x="5770880" y="3750578"/>
            <a:chExt cx="4886960" cy="2310436"/>
          </a:xfrm>
        </p:grpSpPr>
        <p:pic>
          <p:nvPicPr>
            <p:cNvPr id="6" name="Picture 5" descr="A picture containing timeline&#10;&#10;Description automatically generated">
              <a:extLst>
                <a:ext uri="{FF2B5EF4-FFF2-40B4-BE49-F238E27FC236}">
                  <a16:creationId xmlns:a16="http://schemas.microsoft.com/office/drawing/2014/main" id="{CBF24B42-0BAB-F163-0938-AC02B35AF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091" b="10872"/>
            <a:stretch>
              <a:fillRect/>
            </a:stretch>
          </p:blipFill>
          <p:spPr bwMode="auto">
            <a:xfrm>
              <a:off x="5770880" y="3750578"/>
              <a:ext cx="4886960" cy="2017789"/>
            </a:xfrm>
            <a:prstGeom prst="rect">
              <a:avLst/>
            </a:prstGeom>
            <a:noFill/>
          </p:spPr>
        </p:pic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21B1EA10-FC46-EA64-6EF5-2116E6F148B3}"/>
                </a:ext>
              </a:extLst>
            </p:cNvPr>
            <p:cNvSpPr txBox="1">
              <a:spLocks/>
            </p:cNvSpPr>
            <p:nvPr/>
          </p:nvSpPr>
          <p:spPr>
            <a:xfrm>
              <a:off x="6827523" y="5715054"/>
              <a:ext cx="2672080" cy="3459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600" b="1" i="1" dirty="0">
                  <a:solidFill>
                    <a:schemeClr val="accent5">
                      <a:lumMod val="50000"/>
                    </a:schemeClr>
                  </a:solidFill>
                </a:rPr>
                <a:t>Level of regulatory inspection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80EAF53-430D-5D2B-C021-B21EDA9F5014}"/>
              </a:ext>
            </a:extLst>
          </p:cNvPr>
          <p:cNvSpPr txBox="1"/>
          <p:nvPr/>
        </p:nvSpPr>
        <p:spPr>
          <a:xfrm>
            <a:off x="243503" y="3429000"/>
            <a:ext cx="52733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1" kern="1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COMPARISON OF OPERATION AND DECOMMISSIONING</a:t>
            </a:r>
            <a:endParaRPr lang="en-US" sz="16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3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BC77FE568F44A8FD1717335E8757D" ma:contentTypeVersion="13" ma:contentTypeDescription="Create a new document." ma:contentTypeScope="" ma:versionID="1093dc28f43504e88de3e32c2b9cccde">
  <xsd:schema xmlns:xsd="http://www.w3.org/2001/XMLSchema" xmlns:xs="http://www.w3.org/2001/XMLSchema" xmlns:p="http://schemas.microsoft.com/office/2006/metadata/properties" xmlns:ns2="2d1b3375-85a6-4ec3-9d45-85c3f7ff19cc" xmlns:ns3="28c46709-a72c-47b6-8a9d-476190a8ab3f" xmlns:ns4="a8853164-03d1-4052-89d1-ac895618168d" targetNamespace="http://schemas.microsoft.com/office/2006/metadata/properties" ma:root="true" ma:fieldsID="28fe1fd1e008b7212b4c1e89c386b2d2" ns2:_="" ns3:_="" ns4:_="">
    <xsd:import namespace="2d1b3375-85a6-4ec3-9d45-85c3f7ff19cc"/>
    <xsd:import namespace="28c46709-a72c-47b6-8a9d-476190a8ab3f"/>
    <xsd:import namespace="a8853164-03d1-4052-89d1-ac89561816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1b3375-85a6-4ec3-9d45-85c3f7ff19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c46709-a72c-47b6-8a9d-476190a8ab3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80d1e42-4096-45a0-8616-2350a73c4901}" ma:internalName="TaxCatchAll" ma:showField="CatchAllData" ma:web="28c46709-a72c-47b6-8a9d-476190a8ab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53164-03d1-4052-89d1-ac895618168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d1b3375-85a6-4ec3-9d45-85c3f7ff19cc">
      <Terms xmlns="http://schemas.microsoft.com/office/infopath/2007/PartnerControls"/>
    </lcf76f155ced4ddcb4097134ff3c332f>
    <TaxCatchAll xmlns="28c46709-a72c-47b6-8a9d-476190a8ab3f" xsi:nil="true"/>
  </documentManagement>
</p:properties>
</file>

<file path=customXml/itemProps1.xml><?xml version="1.0" encoding="utf-8"?>
<ds:datastoreItem xmlns:ds="http://schemas.openxmlformats.org/officeDocument/2006/customXml" ds:itemID="{4153EE6E-9BB9-41B7-826A-3642CA8BD4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1b3375-85a6-4ec3-9d45-85c3f7ff19cc"/>
    <ds:schemaRef ds:uri="28c46709-a72c-47b6-8a9d-476190a8ab3f"/>
    <ds:schemaRef ds:uri="a8853164-03d1-4052-89d1-ac89561816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CE8D33-7AC1-4395-8366-DFF2BE1409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1C070-54D9-4920-BA97-C2AFA9B121C7}">
  <ds:schemaRefs>
    <ds:schemaRef ds:uri="http://purl.org/dc/dcmitype/"/>
    <ds:schemaRef ds:uri="http://schemas.microsoft.com/office/2006/documentManagement/types"/>
    <ds:schemaRef ds:uri="http://purl.org/dc/terms/"/>
    <ds:schemaRef ds:uri="2d1b3375-85a6-4ec3-9d45-85c3f7ff19cc"/>
    <ds:schemaRef ds:uri="a8853164-03d1-4052-89d1-ac895618168d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28c46709-a72c-47b6-8a9d-476190a8ab3f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217</Words>
  <Application>Microsoft Office PowerPoint</Application>
  <PresentationFormat>Widescreen</PresentationFormat>
  <Paragraphs>56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Times</vt:lpstr>
      <vt:lpstr>Times New Roman</vt:lpstr>
      <vt:lpstr>Office Theme</vt:lpstr>
      <vt:lpstr>REGULATORY INSPECTION STRATEGY DURING DECOMMISSIONING ACTION OF RESEARCH REACTORS IN INDONESIA</vt:lpstr>
      <vt:lpstr>RRs in Indonesia</vt:lpstr>
      <vt:lpstr>REGULATORY INSPECTION STRATEGY DURING DECOMMISSIONING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Schlosman</dc:creator>
  <cp:lastModifiedBy>helen raflis</cp:lastModifiedBy>
  <cp:revision>16</cp:revision>
  <dcterms:created xsi:type="dcterms:W3CDTF">2021-04-28T15:23:16Z</dcterms:created>
  <dcterms:modified xsi:type="dcterms:W3CDTF">2023-04-09T02:41:03Z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0x010100397BC77FE568F44A8FD1717335E8757D</vt:lpwstr>
  </property>
  <property fmtid="{D5CDD505-2E9C-101B-9397-08002B2CF9AE}" pid="3" name="Order">
    <vt:r8>100</vt:r8>
  </property>
  <property fmtid="{D5CDD505-2E9C-101B-9397-08002B2CF9AE}" pid="4" name="MediaServiceImageTags">
    <vt:lpwstr/>
  </property>
</Properties>
</file>