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UX, Benjamin" userId="66148221-f71f-4d83-9515-c676f7c181af" providerId="ADAL" clId="{502E98DA-E15E-4CBF-83F2-AF5347267773}"/>
    <pc:docChg chg="custSel modSld">
      <pc:chgData name="BERTAUX, Benjamin" userId="66148221-f71f-4d83-9515-c676f7c181af" providerId="ADAL" clId="{502E98DA-E15E-4CBF-83F2-AF5347267773}" dt="2022-12-16T19:33:18.506" v="151" actId="313"/>
      <pc:docMkLst>
        <pc:docMk/>
      </pc:docMkLst>
      <pc:sldChg chg="delSp modSp mod">
        <pc:chgData name="BERTAUX, Benjamin" userId="66148221-f71f-4d83-9515-c676f7c181af" providerId="ADAL" clId="{502E98DA-E15E-4CBF-83F2-AF5347267773}" dt="2022-12-16T19:33:18.506" v="151" actId="313"/>
        <pc:sldMkLst>
          <pc:docMk/>
          <pc:sldMk cId="827241321" sldId="257"/>
        </pc:sldMkLst>
        <pc:spChg chg="del mod">
          <ac:chgData name="BERTAUX, Benjamin" userId="66148221-f71f-4d83-9515-c676f7c181af" providerId="ADAL" clId="{502E98DA-E15E-4CBF-83F2-AF5347267773}" dt="2022-12-16T19:30:10.341" v="22" actId="478"/>
          <ac:spMkLst>
            <pc:docMk/>
            <pc:sldMk cId="827241321" sldId="257"/>
            <ac:spMk id="2" creationId="{03FA0BA6-1A55-47CD-BA5F-A2556E05171B}"/>
          </ac:spMkLst>
        </pc:spChg>
        <pc:spChg chg="mod">
          <ac:chgData name="BERTAUX, Benjamin" userId="66148221-f71f-4d83-9515-c676f7c181af" providerId="ADAL" clId="{502E98DA-E15E-4CBF-83F2-AF5347267773}" dt="2022-12-16T19:33:18.506" v="151" actId="313"/>
          <ac:spMkLst>
            <pc:docMk/>
            <pc:sldMk cId="827241321" sldId="257"/>
            <ac:spMk id="3" creationId="{3A2EA4C1-0604-44DC-A7EB-01D0F9F46A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2"/>
            <a:ext cx="6183166" cy="20301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069805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B553C3-5676-40FE-9671-BFA2097DAB00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A199432-8615-4CFA-BAC5-526B4500C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AF300187-89EC-FA2B-7945-90D15FE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1" y="224071"/>
            <a:ext cx="7462960" cy="56673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1B3447"/>
                </a:solidFill>
              </a:rPr>
              <a:t>Mr</a:t>
            </a:r>
            <a:r>
              <a:rPr lang="en-US" sz="3200" b="1" dirty="0" smtClean="0">
                <a:solidFill>
                  <a:srgbClr val="1B3447"/>
                </a:solidFill>
              </a:rPr>
              <a:t> </a:t>
            </a:r>
            <a:r>
              <a:rPr lang="en-US" sz="3200" b="1" dirty="0" err="1" smtClean="0">
                <a:solidFill>
                  <a:srgbClr val="1B3447"/>
                </a:solidFill>
              </a:rPr>
              <a:t>Saad</a:t>
            </a:r>
            <a:r>
              <a:rPr lang="en-US" sz="3200" b="1" dirty="0" smtClean="0">
                <a:solidFill>
                  <a:srgbClr val="1B3447"/>
                </a:solidFill>
              </a:rPr>
              <a:t> </a:t>
            </a:r>
            <a:r>
              <a:rPr lang="en-US" sz="3200" b="1" dirty="0" err="1" smtClean="0">
                <a:solidFill>
                  <a:srgbClr val="1B3447"/>
                </a:solidFill>
              </a:rPr>
              <a:t>J.Kadhum</a:t>
            </a:r>
            <a:r>
              <a:rPr lang="en-US" sz="3200" b="1" dirty="0" smtClean="0">
                <a:solidFill>
                  <a:srgbClr val="1B3447"/>
                </a:solidFill>
              </a:rPr>
              <a:t> </a:t>
            </a:r>
            <a:r>
              <a:rPr lang="en-US" sz="3200" b="1" dirty="0" err="1" smtClean="0">
                <a:solidFill>
                  <a:srgbClr val="1B3447"/>
                </a:solidFill>
              </a:rPr>
              <a:t>Guardh</a:t>
            </a:r>
            <a:r>
              <a:rPr lang="en-US" sz="3200" b="1" dirty="0" smtClean="0">
                <a:solidFill>
                  <a:srgbClr val="1B3447"/>
                </a:solidFill>
              </a:rPr>
              <a:t> </a:t>
            </a:r>
            <a:br>
              <a:rPr lang="en-US" sz="3200" b="1" dirty="0" smtClean="0">
                <a:solidFill>
                  <a:srgbClr val="1B3447"/>
                </a:solidFill>
              </a:rPr>
            </a:br>
            <a:r>
              <a:rPr lang="en-US" sz="3200" b="1" dirty="0" smtClean="0">
                <a:solidFill>
                  <a:srgbClr val="1B3447"/>
                </a:solidFill>
              </a:rPr>
              <a:t>M.Sc. in Nuclear Physics </a:t>
            </a:r>
            <a:endParaRPr lang="en-US" sz="3200" b="1" i="1" dirty="0">
              <a:solidFill>
                <a:srgbClr val="1B3447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C1E6B5BD-F91A-94C1-4F2E-33C6C63B0AB3}"/>
              </a:ext>
            </a:extLst>
          </p:cNvPr>
          <p:cNvSpPr txBox="1">
            <a:spLocks/>
          </p:cNvSpPr>
          <p:nvPr/>
        </p:nvSpPr>
        <p:spPr>
          <a:xfrm>
            <a:off x="4603213" y="2131625"/>
            <a:ext cx="6926089" cy="3727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endParaRPr lang="en-GB" sz="1700" dirty="0">
              <a:solidFill>
                <a:srgbClr val="1B3447"/>
              </a:solidFill>
            </a:endParaRPr>
          </a:p>
          <a:p>
            <a:pPr marL="285750" indent="-285750">
              <a:lnSpc>
                <a:spcPct val="120000"/>
              </a:lnSpc>
            </a:pPr>
            <a:endParaRPr lang="en-GB" sz="1700" dirty="0">
              <a:solidFill>
                <a:srgbClr val="1B3447"/>
              </a:solidFill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="" xmlns:a16="http://schemas.microsoft.com/office/drawing/2014/main" id="{139B5CEC-4FD6-154C-6414-325BE005C43B}"/>
              </a:ext>
            </a:extLst>
          </p:cNvPr>
          <p:cNvSpPr txBox="1">
            <a:spLocks/>
          </p:cNvSpPr>
          <p:nvPr/>
        </p:nvSpPr>
        <p:spPr>
          <a:xfrm>
            <a:off x="839415" y="790809"/>
            <a:ext cx="9849180" cy="6515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Job/Position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b="1" dirty="0" smtClean="0">
                <a:solidFill>
                  <a:srgbClr val="1B3447"/>
                </a:solidFill>
              </a:rPr>
              <a:t>  </a:t>
            </a:r>
            <a:r>
              <a:rPr lang="en-US" sz="1800" dirty="0" smtClean="0">
                <a:solidFill>
                  <a:srgbClr val="1B3447"/>
                </a:solidFill>
              </a:rPr>
              <a:t>chief </a:t>
            </a:r>
            <a:r>
              <a:rPr lang="en-US" sz="1800" dirty="0">
                <a:solidFill>
                  <a:srgbClr val="1B3447"/>
                </a:solidFill>
              </a:rPr>
              <a:t>physicist / Director of the </a:t>
            </a:r>
            <a:r>
              <a:rPr lang="en-US" sz="1800" dirty="0" smtClean="0">
                <a:solidFill>
                  <a:srgbClr val="1B3447"/>
                </a:solidFill>
              </a:rPr>
              <a:t>Directorate of Decommissioning Nuclear </a:t>
            </a:r>
            <a:r>
              <a:rPr lang="en-US" sz="1800" dirty="0">
                <a:solidFill>
                  <a:srgbClr val="1B3447"/>
                </a:solidFill>
              </a:rPr>
              <a:t>Facilities and Sites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="" xmlns:a16="http://schemas.microsoft.com/office/drawing/2014/main" id="{4ABE6821-F37A-8C88-95C4-3EA0DBA5BE92}"/>
              </a:ext>
            </a:extLst>
          </p:cNvPr>
          <p:cNvSpPr txBox="1">
            <a:spLocks/>
          </p:cNvSpPr>
          <p:nvPr/>
        </p:nvSpPr>
        <p:spPr>
          <a:xfrm>
            <a:off x="839415" y="1433750"/>
            <a:ext cx="9217619" cy="3382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Organization, Country</a:t>
            </a:r>
            <a:r>
              <a:rPr lang="en-US" sz="1800" b="1" dirty="0">
                <a:solidFill>
                  <a:srgbClr val="1B3447"/>
                </a:solidFill>
              </a:rPr>
              <a:t>: </a:t>
            </a:r>
            <a:r>
              <a:rPr lang="en-US" sz="1800" dirty="0">
                <a:solidFill>
                  <a:srgbClr val="1B3447"/>
                </a:solidFill>
              </a:rPr>
              <a:t>Directorate of </a:t>
            </a:r>
            <a:r>
              <a:rPr lang="en-US" sz="1800" dirty="0" smtClean="0">
                <a:solidFill>
                  <a:srgbClr val="1B3447"/>
                </a:solidFill>
              </a:rPr>
              <a:t>Decommissioning Nuclear </a:t>
            </a:r>
            <a:r>
              <a:rPr lang="en-US" sz="1800" dirty="0">
                <a:solidFill>
                  <a:srgbClr val="1B3447"/>
                </a:solidFill>
              </a:rPr>
              <a:t>Facilities and </a:t>
            </a:r>
            <a:r>
              <a:rPr lang="en-US" sz="1800" dirty="0" smtClean="0">
                <a:solidFill>
                  <a:srgbClr val="1B3447"/>
                </a:solidFill>
              </a:rPr>
              <a:t>Sites/ Iraq Atomic Energy Commission </a:t>
            </a:r>
            <a:endParaRPr lang="en-US" sz="1800" dirty="0">
              <a:solidFill>
                <a:srgbClr val="1B344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1B3447"/>
                </a:solidFill>
              </a:rPr>
              <a:t>…, …</a:t>
            </a:r>
            <a:endParaRPr lang="en-US" sz="1800" dirty="0">
              <a:solidFill>
                <a:srgbClr val="1B3447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260211A-461D-BAAF-F03D-1E8BA1048261}"/>
              </a:ext>
            </a:extLst>
          </p:cNvPr>
          <p:cNvSpPr/>
          <p:nvPr/>
        </p:nvSpPr>
        <p:spPr>
          <a:xfrm>
            <a:off x="695399" y="2126624"/>
            <a:ext cx="3324229" cy="18687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1B3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B3447"/>
                </a:solidFill>
              </a:rPr>
              <a:t>PROFILE</a:t>
            </a:r>
            <a:br>
              <a:rPr lang="en-US" sz="3200" dirty="0">
                <a:solidFill>
                  <a:srgbClr val="1B3447"/>
                </a:solidFill>
              </a:rPr>
            </a:br>
            <a:r>
              <a:rPr lang="en-US" sz="3200" dirty="0">
                <a:solidFill>
                  <a:srgbClr val="1B3447"/>
                </a:solidFill>
              </a:rPr>
              <a:t>PICTURE</a:t>
            </a:r>
            <a:endParaRPr lang="en-GB" dirty="0">
              <a:solidFill>
                <a:srgbClr val="1B3447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73E117-3200-2469-6D5C-D4548419C8BA}"/>
              </a:ext>
            </a:extLst>
          </p:cNvPr>
          <p:cNvSpPr/>
          <p:nvPr/>
        </p:nvSpPr>
        <p:spPr>
          <a:xfrm>
            <a:off x="695401" y="4145253"/>
            <a:ext cx="3324228" cy="19392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1B3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B3447"/>
                </a:solidFill>
              </a:rPr>
              <a:t>EXTRA PICTURE IF NEEDED (project, robot, reactor, team…)</a:t>
            </a:r>
            <a:endParaRPr lang="en-GB" dirty="0">
              <a:solidFill>
                <a:srgbClr val="1B3447"/>
              </a:solidFill>
            </a:endParaRPr>
          </a:p>
        </p:txBody>
      </p:sp>
      <p:pic>
        <p:nvPicPr>
          <p:cNvPr id="3074" name="Picture 2" descr="F:\Pictures\2019_07_27\New folder\17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4" y="2131626"/>
            <a:ext cx="2621569" cy="18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ictures\ll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4145253"/>
            <a:ext cx="3324227" cy="20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0724" y="2126624"/>
            <a:ext cx="7574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Director </a:t>
            </a:r>
            <a:r>
              <a:rPr lang="en-US" dirty="0"/>
              <a:t>of the Directorate of Decommissioning Nuclear Facilities and </a:t>
            </a:r>
            <a:r>
              <a:rPr lang="en-US" dirty="0" smtClean="0"/>
              <a:t>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Manager </a:t>
            </a:r>
            <a:r>
              <a:rPr lang="en-US" dirty="0"/>
              <a:t>of radiological field measurement </a:t>
            </a:r>
            <a:r>
              <a:rPr lang="en-US" dirty="0" smtClean="0"/>
              <a:t>department in Iraqi decommissioning program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Specialist in field radiological measurements, radiological characterization and preparation of radiological characterization plans according to the standards of the </a:t>
            </a:r>
            <a:r>
              <a:rPr lang="en-US" dirty="0" smtClean="0"/>
              <a:t>IAEA.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Member of the Ministry of Science and Technology Commission to prepare the plan for response to the radiological and nuclear accidents.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Member of the ministerial work team assigned with the tasks of supervising the treatment of all destroyed nuclear and radiological sites and </a:t>
            </a:r>
            <a:r>
              <a:rPr lang="en-US" dirty="0" smtClean="0"/>
              <a:t>facilities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Preparing </a:t>
            </a:r>
            <a:r>
              <a:rPr lang="en-US" dirty="0"/>
              <a:t>a plan and report for the </a:t>
            </a:r>
            <a:r>
              <a:rPr lang="en-US" dirty="0" smtClean="0"/>
              <a:t>radiological  </a:t>
            </a:r>
            <a:r>
              <a:rPr lang="en-US" dirty="0"/>
              <a:t>characterization of </a:t>
            </a:r>
            <a:r>
              <a:rPr lang="en-US" dirty="0" smtClean="0"/>
              <a:t>IRT-5000 reactor  for decommissioning purpose and </a:t>
            </a:r>
            <a:r>
              <a:rPr lang="en-US" dirty="0"/>
              <a:t>leading the </a:t>
            </a:r>
            <a:r>
              <a:rPr lang="en-US" dirty="0" smtClean="0"/>
              <a:t>radiological  </a:t>
            </a:r>
            <a:r>
              <a:rPr lang="en-US" dirty="0"/>
              <a:t>characterization teams for the building and </a:t>
            </a:r>
            <a:r>
              <a:rPr lang="en-US" dirty="0" smtClean="0"/>
              <a:t>pool </a:t>
            </a:r>
            <a:r>
              <a:rPr lang="en-US" dirty="0"/>
              <a:t>of the </a:t>
            </a:r>
            <a:r>
              <a:rPr lang="en-US" dirty="0" smtClean="0"/>
              <a:t>IRT-5000  reactor.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170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Mr Saad J.Kadhum Guardh  M.Sc. in Nuclear Physics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Maher</cp:lastModifiedBy>
  <cp:revision>10</cp:revision>
  <dcterms:created xsi:type="dcterms:W3CDTF">2021-04-28T15:23:16Z</dcterms:created>
  <dcterms:modified xsi:type="dcterms:W3CDTF">2023-05-06T08:10:13Z</dcterms:modified>
</cp:coreProperties>
</file>