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256" r:id="rId3"/>
    <p:sldId id="291" r:id="rId4"/>
    <p:sldId id="292" r:id="rId5"/>
    <p:sldId id="258" r:id="rId6"/>
    <p:sldId id="259" r:id="rId7"/>
    <p:sldId id="282" r:id="rId8"/>
    <p:sldId id="276" r:id="rId9"/>
    <p:sldId id="281" r:id="rId10"/>
    <p:sldId id="279" r:id="rId11"/>
    <p:sldId id="260" r:id="rId12"/>
    <p:sldId id="261" r:id="rId13"/>
    <p:sldId id="283" r:id="rId14"/>
    <p:sldId id="262" r:id="rId15"/>
    <p:sldId id="264" r:id="rId16"/>
    <p:sldId id="284" r:id="rId17"/>
    <p:sldId id="285" r:id="rId18"/>
    <p:sldId id="286" r:id="rId19"/>
    <p:sldId id="288" r:id="rId20"/>
    <p:sldId id="265" r:id="rId21"/>
    <p:sldId id="266" r:id="rId22"/>
    <p:sldId id="29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her" initials="MF"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94660"/>
  </p:normalViewPr>
  <p:slideViewPr>
    <p:cSldViewPr snapToGrid="0">
      <p:cViewPr>
        <p:scale>
          <a:sx n="77" d="100"/>
          <a:sy n="77" d="100"/>
        </p:scale>
        <p:origin x="-37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TAUX, Benjamin" userId="66148221-f71f-4d83-9515-c676f7c181af" providerId="ADAL" clId="{502E98DA-E15E-4CBF-83F2-AF5347267773}"/>
    <pc:docChg chg="custSel modSld">
      <pc:chgData name="BERTAUX, Benjamin" userId="66148221-f71f-4d83-9515-c676f7c181af" providerId="ADAL" clId="{502E98DA-E15E-4CBF-83F2-AF5347267773}" dt="2022-12-16T19:33:18.506" v="151" actId="313"/>
      <pc:docMkLst>
        <pc:docMk/>
      </pc:docMkLst>
      <pc:sldChg chg="delSp modSp mod">
        <pc:chgData name="BERTAUX, Benjamin" userId="66148221-f71f-4d83-9515-c676f7c181af" providerId="ADAL" clId="{502E98DA-E15E-4CBF-83F2-AF5347267773}" dt="2022-12-16T19:33:18.506" v="151" actId="313"/>
        <pc:sldMkLst>
          <pc:docMk/>
          <pc:sldMk cId="827241321" sldId="257"/>
        </pc:sldMkLst>
        <pc:spChg chg="del mod">
          <ac:chgData name="BERTAUX, Benjamin" userId="66148221-f71f-4d83-9515-c676f7c181af" providerId="ADAL" clId="{502E98DA-E15E-4CBF-83F2-AF5347267773}" dt="2022-12-16T19:30:10.341" v="22" actId="478"/>
          <ac:spMkLst>
            <pc:docMk/>
            <pc:sldMk cId="827241321" sldId="257"/>
            <ac:spMk id="2" creationId="{03FA0BA6-1A55-47CD-BA5F-A2556E05171B}"/>
          </ac:spMkLst>
        </pc:spChg>
        <pc:spChg chg="mod">
          <ac:chgData name="BERTAUX, Benjamin" userId="66148221-f71f-4d83-9515-c676f7c181af" providerId="ADAL" clId="{502E98DA-E15E-4CBF-83F2-AF5347267773}" dt="2022-12-16T19:33:18.506" v="151" actId="313"/>
          <ac:spMkLst>
            <pc:docMk/>
            <pc:sldMk cId="827241321" sldId="257"/>
            <ac:spMk id="3" creationId="{3A2EA4C1-0604-44DC-A7EB-01D0F9F46AF2}"/>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9DF960-CFAA-4356-BB41-48B897E09C61}"/>
              </a:ext>
            </a:extLst>
          </p:cNvPr>
          <p:cNvSpPr>
            <a:spLocks noGrp="1"/>
          </p:cNvSpPr>
          <p:nvPr>
            <p:ph type="ctrTitle"/>
          </p:nvPr>
        </p:nvSpPr>
        <p:spPr>
          <a:xfrm>
            <a:off x="5532582" y="548052"/>
            <a:ext cx="6183166" cy="2030180"/>
          </a:xfrm>
        </p:spPr>
        <p:txBody>
          <a:bodyPr anchor="b">
            <a:normAutofit/>
          </a:bodyPr>
          <a:lstStyle>
            <a:lvl1pPr algn="ctr">
              <a:defRPr sz="4400">
                <a:solidFill>
                  <a:schemeClr val="bg2"/>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58750CCE-AA06-4471-B6AE-984FE75DD322}"/>
              </a:ext>
            </a:extLst>
          </p:cNvPr>
          <p:cNvSpPr>
            <a:spLocks noGrp="1"/>
          </p:cNvSpPr>
          <p:nvPr>
            <p:ph type="subTitle" idx="1"/>
          </p:nvPr>
        </p:nvSpPr>
        <p:spPr>
          <a:xfrm>
            <a:off x="5532582" y="3069805"/>
            <a:ext cx="6183166" cy="1342521"/>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75801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9D8752-2233-4ED3-A0DB-2AFE8BF0D7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91C8EF2-D2B6-4B32-BDB5-2BEAAA4B4D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F53DD09-C64D-42D8-A59E-4C95B3457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BB65E37-77C4-4F84-87F3-9FDE0D8B2C43}"/>
              </a:ext>
            </a:extLst>
          </p:cNvPr>
          <p:cNvSpPr>
            <a:spLocks noGrp="1"/>
          </p:cNvSpPr>
          <p:nvPr>
            <p:ph type="dt" sz="half" idx="10"/>
          </p:nvPr>
        </p:nvSpPr>
        <p:spPr/>
        <p:txBody>
          <a:bodyPr/>
          <a:lstStyle/>
          <a:p>
            <a:fld id="{1EB553C3-5676-40FE-9671-BFA2097DAB00}" type="datetimeFigureOut">
              <a:rPr lang="en-US" smtClean="0"/>
              <a:t>4/29/2023</a:t>
            </a:fld>
            <a:endParaRPr lang="en-US"/>
          </a:p>
        </p:txBody>
      </p:sp>
      <p:sp>
        <p:nvSpPr>
          <p:cNvPr id="6" name="Footer Placeholder 5">
            <a:extLst>
              <a:ext uri="{FF2B5EF4-FFF2-40B4-BE49-F238E27FC236}">
                <a16:creationId xmlns="" xmlns:a16="http://schemas.microsoft.com/office/drawing/2014/main" id="{0B9377E6-E65C-4DA5-AD4A-99084554C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9EECA27-7A37-408C-877F-38DA4BA00421}"/>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206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90A5D0-877A-4953-9699-0CE6292DBC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862382C-982E-46DB-85E9-E5355C74BB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D156609-1592-452B-9247-E36CFD0416D9}"/>
              </a:ext>
            </a:extLst>
          </p:cNvPr>
          <p:cNvSpPr>
            <a:spLocks noGrp="1"/>
          </p:cNvSpPr>
          <p:nvPr>
            <p:ph type="dt" sz="half" idx="10"/>
          </p:nvPr>
        </p:nvSpPr>
        <p:spPr/>
        <p:txBody>
          <a:bodyPr/>
          <a:lstStyle/>
          <a:p>
            <a:fld id="{1EB553C3-5676-40FE-9671-BFA2097DAB00}" type="datetimeFigureOut">
              <a:rPr lang="en-US" smtClean="0"/>
              <a:t>4/29/2023</a:t>
            </a:fld>
            <a:endParaRPr lang="en-US"/>
          </a:p>
        </p:txBody>
      </p:sp>
      <p:sp>
        <p:nvSpPr>
          <p:cNvPr id="5" name="Footer Placeholder 4">
            <a:extLst>
              <a:ext uri="{FF2B5EF4-FFF2-40B4-BE49-F238E27FC236}">
                <a16:creationId xmlns="" xmlns:a16="http://schemas.microsoft.com/office/drawing/2014/main" id="{25D95218-FF89-4272-923C-4B34A8BC9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19747E-EA7C-4CA2-B337-98042D4952E7}"/>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188644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0BA820-45A1-472F-913B-17229ECB61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EB2ADA1-9D7E-4DBC-B2B0-9F7818D89D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21104E-5647-4AB9-93C2-F81AEFFBD34C}"/>
              </a:ext>
            </a:extLst>
          </p:cNvPr>
          <p:cNvSpPr>
            <a:spLocks noGrp="1"/>
          </p:cNvSpPr>
          <p:nvPr>
            <p:ph type="dt" sz="half" idx="10"/>
          </p:nvPr>
        </p:nvSpPr>
        <p:spPr/>
        <p:txBody>
          <a:bodyPr/>
          <a:lstStyle/>
          <a:p>
            <a:fld id="{1EB553C3-5676-40FE-9671-BFA2097DAB00}" type="datetimeFigureOut">
              <a:rPr lang="en-US" smtClean="0"/>
              <a:t>4/29/2023</a:t>
            </a:fld>
            <a:endParaRPr lang="en-US"/>
          </a:p>
        </p:txBody>
      </p:sp>
      <p:sp>
        <p:nvSpPr>
          <p:cNvPr id="5" name="Footer Placeholder 4">
            <a:extLst>
              <a:ext uri="{FF2B5EF4-FFF2-40B4-BE49-F238E27FC236}">
                <a16:creationId xmlns="" xmlns:a16="http://schemas.microsoft.com/office/drawing/2014/main" id="{EF7F43CC-B82E-4735-ABCD-C65B9B79F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FFF177A-0095-4B50-9517-49040D75A908}"/>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1954389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9DF960-CFAA-4356-BB41-48B897E09C61}"/>
              </a:ext>
            </a:extLst>
          </p:cNvPr>
          <p:cNvSpPr>
            <a:spLocks noGrp="1"/>
          </p:cNvSpPr>
          <p:nvPr>
            <p:ph type="ctrTitle"/>
          </p:nvPr>
        </p:nvSpPr>
        <p:spPr>
          <a:xfrm>
            <a:off x="5532582" y="548052"/>
            <a:ext cx="6183166" cy="2030180"/>
          </a:xfrm>
        </p:spPr>
        <p:txBody>
          <a:bodyPr anchor="b">
            <a:normAutofit/>
          </a:bodyPr>
          <a:lstStyle>
            <a:lvl1pPr algn="ctr">
              <a:defRPr sz="4400">
                <a:solidFill>
                  <a:schemeClr val="bg2"/>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58750CCE-AA06-4471-B6AE-984FE75DD322}"/>
              </a:ext>
            </a:extLst>
          </p:cNvPr>
          <p:cNvSpPr>
            <a:spLocks noGrp="1"/>
          </p:cNvSpPr>
          <p:nvPr>
            <p:ph type="subTitle" idx="1"/>
          </p:nvPr>
        </p:nvSpPr>
        <p:spPr>
          <a:xfrm>
            <a:off x="5532582" y="3069805"/>
            <a:ext cx="6183166" cy="1342521"/>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59289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E79F2-0B07-4264-A27E-0B6B2275D6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34BF84-D094-4B0B-9EC0-6AEF4A9187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D1ACADC-65B8-460A-8CC2-55D2891BD8A8}"/>
              </a:ext>
            </a:extLst>
          </p:cNvPr>
          <p:cNvSpPr>
            <a:spLocks noGrp="1"/>
          </p:cNvSpPr>
          <p:nvPr>
            <p:ph type="dt" sz="half" idx="10"/>
          </p:nvPr>
        </p:nvSpPr>
        <p:spPr/>
        <p:txBody>
          <a:bodyPr/>
          <a:lstStyle/>
          <a:p>
            <a:fld id="{1EB553C3-5676-40FE-9671-BFA2097DAB00}" type="datetimeFigureOut">
              <a:rPr lang="en-US" smtClean="0">
                <a:solidFill>
                  <a:srgbClr val="E7E6E6"/>
                </a:solidFill>
              </a:rPr>
              <a:pPr/>
              <a:t>4/29/2023</a:t>
            </a:fld>
            <a:endParaRPr lang="en-US">
              <a:solidFill>
                <a:srgbClr val="E7E6E6"/>
              </a:solidFill>
            </a:endParaRPr>
          </a:p>
        </p:txBody>
      </p:sp>
      <p:sp>
        <p:nvSpPr>
          <p:cNvPr id="5" name="Footer Placeholder 4">
            <a:extLst>
              <a:ext uri="{FF2B5EF4-FFF2-40B4-BE49-F238E27FC236}">
                <a16:creationId xmlns:a16="http://schemas.microsoft.com/office/drawing/2014/main" xmlns="" id="{F0E52702-5269-46AA-A0D3-572B95378EA5}"/>
              </a:ext>
            </a:extLst>
          </p:cNvPr>
          <p:cNvSpPr>
            <a:spLocks noGrp="1"/>
          </p:cNvSpPr>
          <p:nvPr>
            <p:ph type="ftr" sz="quarter" idx="11"/>
          </p:nvPr>
        </p:nvSpPr>
        <p:spPr/>
        <p:txBody>
          <a:bodyPr/>
          <a:lstStyle/>
          <a:p>
            <a:endParaRPr lang="en-US">
              <a:solidFill>
                <a:srgbClr val="E7E6E6"/>
              </a:solidFill>
            </a:endParaRPr>
          </a:p>
        </p:txBody>
      </p:sp>
      <p:sp>
        <p:nvSpPr>
          <p:cNvPr id="6" name="Slide Number Placeholder 5">
            <a:extLst>
              <a:ext uri="{FF2B5EF4-FFF2-40B4-BE49-F238E27FC236}">
                <a16:creationId xmlns:a16="http://schemas.microsoft.com/office/drawing/2014/main" xmlns="" id="{CD86C687-6A42-47B8-A227-EC3ADFF949E5}"/>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2806902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E2956A-C8FD-4541-B8B5-133BDD119D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A2EEF1C-051B-4733-A349-D374CB416C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6FA4EA9-B36B-4440-B1D7-6DCF71990DD9}"/>
              </a:ext>
            </a:extLst>
          </p:cNvPr>
          <p:cNvSpPr>
            <a:spLocks noGrp="1"/>
          </p:cNvSpPr>
          <p:nvPr>
            <p:ph type="dt" sz="half" idx="10"/>
          </p:nvPr>
        </p:nvSpPr>
        <p:spPr/>
        <p:txBody>
          <a:bodyPr/>
          <a:lstStyle/>
          <a:p>
            <a:fld id="{1EB553C3-5676-40FE-9671-BFA2097DAB00}" type="datetimeFigureOut">
              <a:rPr lang="en-US" smtClean="0">
                <a:solidFill>
                  <a:srgbClr val="E7E6E6"/>
                </a:solidFill>
              </a:rPr>
              <a:pPr/>
              <a:t>4/29/2023</a:t>
            </a:fld>
            <a:endParaRPr lang="en-US">
              <a:solidFill>
                <a:srgbClr val="E7E6E6"/>
              </a:solidFill>
            </a:endParaRPr>
          </a:p>
        </p:txBody>
      </p:sp>
      <p:sp>
        <p:nvSpPr>
          <p:cNvPr id="5" name="Footer Placeholder 4">
            <a:extLst>
              <a:ext uri="{FF2B5EF4-FFF2-40B4-BE49-F238E27FC236}">
                <a16:creationId xmlns:a16="http://schemas.microsoft.com/office/drawing/2014/main" xmlns="" id="{39C02285-8B2D-4FB7-A72B-E4AE0FAE3642}"/>
              </a:ext>
            </a:extLst>
          </p:cNvPr>
          <p:cNvSpPr>
            <a:spLocks noGrp="1"/>
          </p:cNvSpPr>
          <p:nvPr>
            <p:ph type="ftr" sz="quarter" idx="11"/>
          </p:nvPr>
        </p:nvSpPr>
        <p:spPr/>
        <p:txBody>
          <a:bodyPr/>
          <a:lstStyle/>
          <a:p>
            <a:endParaRPr lang="en-US">
              <a:solidFill>
                <a:srgbClr val="E7E6E6"/>
              </a:solidFill>
            </a:endParaRPr>
          </a:p>
        </p:txBody>
      </p:sp>
      <p:sp>
        <p:nvSpPr>
          <p:cNvPr id="6" name="Slide Number Placeholder 5">
            <a:extLst>
              <a:ext uri="{FF2B5EF4-FFF2-40B4-BE49-F238E27FC236}">
                <a16:creationId xmlns:a16="http://schemas.microsoft.com/office/drawing/2014/main" xmlns="" id="{6F67F833-75D7-40CD-B0F2-0129D28F72C3}"/>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3975202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60111-B969-4DD6-B7F3-487E55799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4B1F598-9380-44FE-887F-03F8A81E96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D2E03F7-4093-49C9-A0C5-6FAB86D2AA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0EB8851-D71C-410E-A3E9-D605ACD5302C}"/>
              </a:ext>
            </a:extLst>
          </p:cNvPr>
          <p:cNvSpPr>
            <a:spLocks noGrp="1"/>
          </p:cNvSpPr>
          <p:nvPr>
            <p:ph type="dt" sz="half" idx="10"/>
          </p:nvPr>
        </p:nvSpPr>
        <p:spPr/>
        <p:txBody>
          <a:bodyPr/>
          <a:lstStyle/>
          <a:p>
            <a:fld id="{1EB553C3-5676-40FE-9671-BFA2097DAB00}" type="datetimeFigureOut">
              <a:rPr lang="en-US" smtClean="0">
                <a:solidFill>
                  <a:srgbClr val="E7E6E6"/>
                </a:solidFill>
              </a:rPr>
              <a:pPr/>
              <a:t>4/29/2023</a:t>
            </a:fld>
            <a:endParaRPr lang="en-US">
              <a:solidFill>
                <a:srgbClr val="E7E6E6"/>
              </a:solidFill>
            </a:endParaRPr>
          </a:p>
        </p:txBody>
      </p:sp>
      <p:sp>
        <p:nvSpPr>
          <p:cNvPr id="6" name="Footer Placeholder 5">
            <a:extLst>
              <a:ext uri="{FF2B5EF4-FFF2-40B4-BE49-F238E27FC236}">
                <a16:creationId xmlns:a16="http://schemas.microsoft.com/office/drawing/2014/main" xmlns="" id="{4D9F2DBC-77EF-4280-B31F-D9E0CD380DA0}"/>
              </a:ext>
            </a:extLst>
          </p:cNvPr>
          <p:cNvSpPr>
            <a:spLocks noGrp="1"/>
          </p:cNvSpPr>
          <p:nvPr>
            <p:ph type="ftr" sz="quarter" idx="11"/>
          </p:nvPr>
        </p:nvSpPr>
        <p:spPr/>
        <p:txBody>
          <a:bodyPr/>
          <a:lstStyle/>
          <a:p>
            <a:endParaRPr lang="en-US">
              <a:solidFill>
                <a:srgbClr val="E7E6E6"/>
              </a:solidFill>
            </a:endParaRPr>
          </a:p>
        </p:txBody>
      </p:sp>
      <p:sp>
        <p:nvSpPr>
          <p:cNvPr id="7" name="Slide Number Placeholder 6">
            <a:extLst>
              <a:ext uri="{FF2B5EF4-FFF2-40B4-BE49-F238E27FC236}">
                <a16:creationId xmlns:a16="http://schemas.microsoft.com/office/drawing/2014/main" xmlns="" id="{DEAC26B4-7701-4D14-A971-E6DA4E20EA0C}"/>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1021865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B29D51-E893-48B6-9670-3C2731554C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DBAD385-1E96-48AC-B037-8E0207ECF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8DD38FE-ADFC-4ED2-9F1D-A1C9F4945D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9D2B8FF-CC3D-4858-8FF8-1FC41119E2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D59A7BF-F596-4D2A-B5DB-65546EE78A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FD489F-A599-459B-9046-1FD6F5FD1D46}"/>
              </a:ext>
            </a:extLst>
          </p:cNvPr>
          <p:cNvSpPr>
            <a:spLocks noGrp="1"/>
          </p:cNvSpPr>
          <p:nvPr>
            <p:ph type="dt" sz="half" idx="10"/>
          </p:nvPr>
        </p:nvSpPr>
        <p:spPr/>
        <p:txBody>
          <a:bodyPr/>
          <a:lstStyle/>
          <a:p>
            <a:fld id="{1EB553C3-5676-40FE-9671-BFA2097DAB00}" type="datetimeFigureOut">
              <a:rPr lang="en-US" smtClean="0">
                <a:solidFill>
                  <a:srgbClr val="E7E6E6"/>
                </a:solidFill>
              </a:rPr>
              <a:pPr/>
              <a:t>4/29/2023</a:t>
            </a:fld>
            <a:endParaRPr lang="en-US">
              <a:solidFill>
                <a:srgbClr val="E7E6E6"/>
              </a:solidFill>
            </a:endParaRPr>
          </a:p>
        </p:txBody>
      </p:sp>
      <p:sp>
        <p:nvSpPr>
          <p:cNvPr id="8" name="Footer Placeholder 7">
            <a:extLst>
              <a:ext uri="{FF2B5EF4-FFF2-40B4-BE49-F238E27FC236}">
                <a16:creationId xmlns:a16="http://schemas.microsoft.com/office/drawing/2014/main" xmlns="" id="{C774EC7A-28BF-4784-8FC4-AF84A9C45F6E}"/>
              </a:ext>
            </a:extLst>
          </p:cNvPr>
          <p:cNvSpPr>
            <a:spLocks noGrp="1"/>
          </p:cNvSpPr>
          <p:nvPr>
            <p:ph type="ftr" sz="quarter" idx="11"/>
          </p:nvPr>
        </p:nvSpPr>
        <p:spPr/>
        <p:txBody>
          <a:bodyPr/>
          <a:lstStyle/>
          <a:p>
            <a:endParaRPr lang="en-US">
              <a:solidFill>
                <a:srgbClr val="E7E6E6"/>
              </a:solidFill>
            </a:endParaRPr>
          </a:p>
        </p:txBody>
      </p:sp>
      <p:sp>
        <p:nvSpPr>
          <p:cNvPr id="9" name="Slide Number Placeholder 8">
            <a:extLst>
              <a:ext uri="{FF2B5EF4-FFF2-40B4-BE49-F238E27FC236}">
                <a16:creationId xmlns:a16="http://schemas.microsoft.com/office/drawing/2014/main" xmlns="" id="{63E2EEC7-44B4-4D9C-99F2-5868AFD63440}"/>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990604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4D3BC3-E7CF-4A51-9A25-743765260F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AB134C1-0FDD-4B2A-961E-A50E37AB25AA}"/>
              </a:ext>
            </a:extLst>
          </p:cNvPr>
          <p:cNvSpPr>
            <a:spLocks noGrp="1"/>
          </p:cNvSpPr>
          <p:nvPr>
            <p:ph type="dt" sz="half" idx="10"/>
          </p:nvPr>
        </p:nvSpPr>
        <p:spPr/>
        <p:txBody>
          <a:bodyPr/>
          <a:lstStyle/>
          <a:p>
            <a:fld id="{1EB553C3-5676-40FE-9671-BFA2097DAB00}" type="datetimeFigureOut">
              <a:rPr lang="en-US" smtClean="0">
                <a:solidFill>
                  <a:srgbClr val="E7E6E6"/>
                </a:solidFill>
              </a:rPr>
              <a:pPr/>
              <a:t>4/29/2023</a:t>
            </a:fld>
            <a:endParaRPr lang="en-US">
              <a:solidFill>
                <a:srgbClr val="E7E6E6"/>
              </a:solidFill>
            </a:endParaRPr>
          </a:p>
        </p:txBody>
      </p:sp>
      <p:sp>
        <p:nvSpPr>
          <p:cNvPr id="4" name="Footer Placeholder 3">
            <a:extLst>
              <a:ext uri="{FF2B5EF4-FFF2-40B4-BE49-F238E27FC236}">
                <a16:creationId xmlns:a16="http://schemas.microsoft.com/office/drawing/2014/main" xmlns="" id="{0B4AC0B6-58F5-497E-AE6F-C7ED501B3C2E}"/>
              </a:ext>
            </a:extLst>
          </p:cNvPr>
          <p:cNvSpPr>
            <a:spLocks noGrp="1"/>
          </p:cNvSpPr>
          <p:nvPr>
            <p:ph type="ftr" sz="quarter" idx="11"/>
          </p:nvPr>
        </p:nvSpPr>
        <p:spPr/>
        <p:txBody>
          <a:bodyPr/>
          <a:lstStyle/>
          <a:p>
            <a:endParaRPr lang="en-US">
              <a:solidFill>
                <a:srgbClr val="E7E6E6"/>
              </a:solidFill>
            </a:endParaRPr>
          </a:p>
        </p:txBody>
      </p:sp>
      <p:sp>
        <p:nvSpPr>
          <p:cNvPr id="5" name="Slide Number Placeholder 4">
            <a:extLst>
              <a:ext uri="{FF2B5EF4-FFF2-40B4-BE49-F238E27FC236}">
                <a16:creationId xmlns:a16="http://schemas.microsoft.com/office/drawing/2014/main" xmlns="" id="{3A9753A7-9B52-4B3C-9C33-B2A2832B43B5}"/>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2983196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804B024-2026-489A-9B7B-A26A340B530A}"/>
              </a:ext>
            </a:extLst>
          </p:cNvPr>
          <p:cNvSpPr>
            <a:spLocks noGrp="1"/>
          </p:cNvSpPr>
          <p:nvPr>
            <p:ph type="dt" sz="half" idx="10"/>
          </p:nvPr>
        </p:nvSpPr>
        <p:spPr/>
        <p:txBody>
          <a:bodyPr/>
          <a:lstStyle/>
          <a:p>
            <a:fld id="{1EB553C3-5676-40FE-9671-BFA2097DAB00}" type="datetimeFigureOut">
              <a:rPr lang="en-US" smtClean="0">
                <a:solidFill>
                  <a:srgbClr val="E7E6E6"/>
                </a:solidFill>
              </a:rPr>
              <a:pPr/>
              <a:t>4/29/2023</a:t>
            </a:fld>
            <a:endParaRPr lang="en-US">
              <a:solidFill>
                <a:srgbClr val="E7E6E6"/>
              </a:solidFill>
            </a:endParaRPr>
          </a:p>
        </p:txBody>
      </p:sp>
      <p:sp>
        <p:nvSpPr>
          <p:cNvPr id="3" name="Footer Placeholder 2">
            <a:extLst>
              <a:ext uri="{FF2B5EF4-FFF2-40B4-BE49-F238E27FC236}">
                <a16:creationId xmlns:a16="http://schemas.microsoft.com/office/drawing/2014/main" xmlns="" id="{FE6C1A72-9919-4AA3-A03E-910F9287D1DB}"/>
              </a:ext>
            </a:extLst>
          </p:cNvPr>
          <p:cNvSpPr>
            <a:spLocks noGrp="1"/>
          </p:cNvSpPr>
          <p:nvPr>
            <p:ph type="ftr" sz="quarter" idx="11"/>
          </p:nvPr>
        </p:nvSpPr>
        <p:spPr/>
        <p:txBody>
          <a:bodyPr/>
          <a:lstStyle/>
          <a:p>
            <a:endParaRPr lang="en-US">
              <a:solidFill>
                <a:srgbClr val="E7E6E6"/>
              </a:solidFill>
            </a:endParaRPr>
          </a:p>
        </p:txBody>
      </p:sp>
      <p:sp>
        <p:nvSpPr>
          <p:cNvPr id="4" name="Slide Number Placeholder 3">
            <a:extLst>
              <a:ext uri="{FF2B5EF4-FFF2-40B4-BE49-F238E27FC236}">
                <a16:creationId xmlns:a16="http://schemas.microsoft.com/office/drawing/2014/main" xmlns="" id="{1F10C63E-CE9E-4D74-87A7-472233CACEE9}"/>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2777466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3E79F2-0B07-4264-A27E-0B6B2275D6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34BF84-D094-4B0B-9EC0-6AEF4A9187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6550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600A9-15F2-459C-985C-997C3A377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75EEAB1-C7D7-4C36-B3BE-1B650440CB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767A913-256C-4E86-A4F8-3EEE016DB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0F7236-5169-4A40-B535-FCD19DF3ACC9}"/>
              </a:ext>
            </a:extLst>
          </p:cNvPr>
          <p:cNvSpPr>
            <a:spLocks noGrp="1"/>
          </p:cNvSpPr>
          <p:nvPr>
            <p:ph type="dt" sz="half" idx="10"/>
          </p:nvPr>
        </p:nvSpPr>
        <p:spPr/>
        <p:txBody>
          <a:bodyPr/>
          <a:lstStyle/>
          <a:p>
            <a:fld id="{1EB553C3-5676-40FE-9671-BFA2097DAB00}" type="datetimeFigureOut">
              <a:rPr lang="en-US" smtClean="0">
                <a:solidFill>
                  <a:srgbClr val="E7E6E6"/>
                </a:solidFill>
              </a:rPr>
              <a:pPr/>
              <a:t>4/29/2023</a:t>
            </a:fld>
            <a:endParaRPr lang="en-US">
              <a:solidFill>
                <a:srgbClr val="E7E6E6"/>
              </a:solidFill>
            </a:endParaRPr>
          </a:p>
        </p:txBody>
      </p:sp>
      <p:sp>
        <p:nvSpPr>
          <p:cNvPr id="6" name="Footer Placeholder 5">
            <a:extLst>
              <a:ext uri="{FF2B5EF4-FFF2-40B4-BE49-F238E27FC236}">
                <a16:creationId xmlns:a16="http://schemas.microsoft.com/office/drawing/2014/main" xmlns="" id="{B2A84075-173A-46CB-AFB9-3ED419E25FB6}"/>
              </a:ext>
            </a:extLst>
          </p:cNvPr>
          <p:cNvSpPr>
            <a:spLocks noGrp="1"/>
          </p:cNvSpPr>
          <p:nvPr>
            <p:ph type="ftr" sz="quarter" idx="11"/>
          </p:nvPr>
        </p:nvSpPr>
        <p:spPr/>
        <p:txBody>
          <a:bodyPr/>
          <a:lstStyle/>
          <a:p>
            <a:endParaRPr lang="en-US">
              <a:solidFill>
                <a:srgbClr val="E7E6E6"/>
              </a:solidFill>
            </a:endParaRPr>
          </a:p>
        </p:txBody>
      </p:sp>
      <p:sp>
        <p:nvSpPr>
          <p:cNvPr id="7" name="Slide Number Placeholder 6">
            <a:extLst>
              <a:ext uri="{FF2B5EF4-FFF2-40B4-BE49-F238E27FC236}">
                <a16:creationId xmlns:a16="http://schemas.microsoft.com/office/drawing/2014/main" xmlns="" id="{71360C44-F462-417C-8DE0-E2C848E9B6DE}"/>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150671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9D8752-2233-4ED3-A0DB-2AFE8BF0D7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91C8EF2-D2B6-4B32-BDB5-2BEAAA4B4D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F53DD09-C64D-42D8-A59E-4C95B3457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BB65E37-77C4-4F84-87F3-9FDE0D8B2C43}"/>
              </a:ext>
            </a:extLst>
          </p:cNvPr>
          <p:cNvSpPr>
            <a:spLocks noGrp="1"/>
          </p:cNvSpPr>
          <p:nvPr>
            <p:ph type="dt" sz="half" idx="10"/>
          </p:nvPr>
        </p:nvSpPr>
        <p:spPr/>
        <p:txBody>
          <a:bodyPr/>
          <a:lstStyle/>
          <a:p>
            <a:fld id="{1EB553C3-5676-40FE-9671-BFA2097DAB00}" type="datetimeFigureOut">
              <a:rPr lang="en-US" smtClean="0">
                <a:solidFill>
                  <a:srgbClr val="E7E6E6"/>
                </a:solidFill>
              </a:rPr>
              <a:pPr/>
              <a:t>4/29/2023</a:t>
            </a:fld>
            <a:endParaRPr lang="en-US">
              <a:solidFill>
                <a:srgbClr val="E7E6E6"/>
              </a:solidFill>
            </a:endParaRPr>
          </a:p>
        </p:txBody>
      </p:sp>
      <p:sp>
        <p:nvSpPr>
          <p:cNvPr id="6" name="Footer Placeholder 5">
            <a:extLst>
              <a:ext uri="{FF2B5EF4-FFF2-40B4-BE49-F238E27FC236}">
                <a16:creationId xmlns:a16="http://schemas.microsoft.com/office/drawing/2014/main" xmlns="" id="{0B9377E6-E65C-4DA5-AD4A-99084554C983}"/>
              </a:ext>
            </a:extLst>
          </p:cNvPr>
          <p:cNvSpPr>
            <a:spLocks noGrp="1"/>
          </p:cNvSpPr>
          <p:nvPr>
            <p:ph type="ftr" sz="quarter" idx="11"/>
          </p:nvPr>
        </p:nvSpPr>
        <p:spPr/>
        <p:txBody>
          <a:bodyPr/>
          <a:lstStyle/>
          <a:p>
            <a:endParaRPr lang="en-US">
              <a:solidFill>
                <a:srgbClr val="E7E6E6"/>
              </a:solidFill>
            </a:endParaRPr>
          </a:p>
        </p:txBody>
      </p:sp>
      <p:sp>
        <p:nvSpPr>
          <p:cNvPr id="7" name="Slide Number Placeholder 6">
            <a:extLst>
              <a:ext uri="{FF2B5EF4-FFF2-40B4-BE49-F238E27FC236}">
                <a16:creationId xmlns:a16="http://schemas.microsoft.com/office/drawing/2014/main" xmlns="" id="{29EECA27-7A37-408C-877F-38DA4BA00421}"/>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1859280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90A5D0-877A-4953-9699-0CE6292DBC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862382C-982E-46DB-85E9-E5355C74BB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156609-1592-452B-9247-E36CFD0416D9}"/>
              </a:ext>
            </a:extLst>
          </p:cNvPr>
          <p:cNvSpPr>
            <a:spLocks noGrp="1"/>
          </p:cNvSpPr>
          <p:nvPr>
            <p:ph type="dt" sz="half" idx="10"/>
          </p:nvPr>
        </p:nvSpPr>
        <p:spPr/>
        <p:txBody>
          <a:bodyPr/>
          <a:lstStyle/>
          <a:p>
            <a:fld id="{1EB553C3-5676-40FE-9671-BFA2097DAB00}" type="datetimeFigureOut">
              <a:rPr lang="en-US" smtClean="0">
                <a:solidFill>
                  <a:srgbClr val="E7E6E6"/>
                </a:solidFill>
              </a:rPr>
              <a:pPr/>
              <a:t>4/29/2023</a:t>
            </a:fld>
            <a:endParaRPr lang="en-US">
              <a:solidFill>
                <a:srgbClr val="E7E6E6"/>
              </a:solidFill>
            </a:endParaRPr>
          </a:p>
        </p:txBody>
      </p:sp>
      <p:sp>
        <p:nvSpPr>
          <p:cNvPr id="5" name="Footer Placeholder 4">
            <a:extLst>
              <a:ext uri="{FF2B5EF4-FFF2-40B4-BE49-F238E27FC236}">
                <a16:creationId xmlns:a16="http://schemas.microsoft.com/office/drawing/2014/main" xmlns="" id="{25D95218-FF89-4272-923C-4B34A8BC92E4}"/>
              </a:ext>
            </a:extLst>
          </p:cNvPr>
          <p:cNvSpPr>
            <a:spLocks noGrp="1"/>
          </p:cNvSpPr>
          <p:nvPr>
            <p:ph type="ftr" sz="quarter" idx="11"/>
          </p:nvPr>
        </p:nvSpPr>
        <p:spPr/>
        <p:txBody>
          <a:bodyPr/>
          <a:lstStyle/>
          <a:p>
            <a:endParaRPr lang="en-US">
              <a:solidFill>
                <a:srgbClr val="E7E6E6"/>
              </a:solidFill>
            </a:endParaRPr>
          </a:p>
        </p:txBody>
      </p:sp>
      <p:sp>
        <p:nvSpPr>
          <p:cNvPr id="6" name="Slide Number Placeholder 5">
            <a:extLst>
              <a:ext uri="{FF2B5EF4-FFF2-40B4-BE49-F238E27FC236}">
                <a16:creationId xmlns:a16="http://schemas.microsoft.com/office/drawing/2014/main" xmlns="" id="{B119747E-EA7C-4CA2-B337-98042D4952E7}"/>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131041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0BA820-45A1-472F-913B-17229ECB61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EB2ADA1-9D7E-4DBC-B2B0-9F7818D89D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21104E-5647-4AB9-93C2-F81AEFFBD34C}"/>
              </a:ext>
            </a:extLst>
          </p:cNvPr>
          <p:cNvSpPr>
            <a:spLocks noGrp="1"/>
          </p:cNvSpPr>
          <p:nvPr>
            <p:ph type="dt" sz="half" idx="10"/>
          </p:nvPr>
        </p:nvSpPr>
        <p:spPr/>
        <p:txBody>
          <a:bodyPr/>
          <a:lstStyle/>
          <a:p>
            <a:fld id="{1EB553C3-5676-40FE-9671-BFA2097DAB00}" type="datetimeFigureOut">
              <a:rPr lang="en-US" smtClean="0">
                <a:solidFill>
                  <a:srgbClr val="E7E6E6"/>
                </a:solidFill>
              </a:rPr>
              <a:pPr/>
              <a:t>4/29/2023</a:t>
            </a:fld>
            <a:endParaRPr lang="en-US">
              <a:solidFill>
                <a:srgbClr val="E7E6E6"/>
              </a:solidFill>
            </a:endParaRPr>
          </a:p>
        </p:txBody>
      </p:sp>
      <p:sp>
        <p:nvSpPr>
          <p:cNvPr id="5" name="Footer Placeholder 4">
            <a:extLst>
              <a:ext uri="{FF2B5EF4-FFF2-40B4-BE49-F238E27FC236}">
                <a16:creationId xmlns:a16="http://schemas.microsoft.com/office/drawing/2014/main" xmlns="" id="{EF7F43CC-B82E-4735-ABCD-C65B9B79FD96}"/>
              </a:ext>
            </a:extLst>
          </p:cNvPr>
          <p:cNvSpPr>
            <a:spLocks noGrp="1"/>
          </p:cNvSpPr>
          <p:nvPr>
            <p:ph type="ftr" sz="quarter" idx="11"/>
          </p:nvPr>
        </p:nvSpPr>
        <p:spPr/>
        <p:txBody>
          <a:bodyPr/>
          <a:lstStyle/>
          <a:p>
            <a:endParaRPr lang="en-US">
              <a:solidFill>
                <a:srgbClr val="E7E6E6"/>
              </a:solidFill>
            </a:endParaRPr>
          </a:p>
        </p:txBody>
      </p:sp>
      <p:sp>
        <p:nvSpPr>
          <p:cNvPr id="6" name="Slide Number Placeholder 5">
            <a:extLst>
              <a:ext uri="{FF2B5EF4-FFF2-40B4-BE49-F238E27FC236}">
                <a16:creationId xmlns:a16="http://schemas.microsoft.com/office/drawing/2014/main" xmlns="" id="{1FFF177A-0095-4B50-9517-49040D75A908}"/>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242916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3E79F2-0B07-4264-A27E-0B6B2275D6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34BF84-D094-4B0B-9EC0-6AEF4A9187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D1ACADC-65B8-460A-8CC2-55D2891BD8A8}"/>
              </a:ext>
            </a:extLst>
          </p:cNvPr>
          <p:cNvSpPr>
            <a:spLocks noGrp="1"/>
          </p:cNvSpPr>
          <p:nvPr>
            <p:ph type="dt" sz="half" idx="10"/>
          </p:nvPr>
        </p:nvSpPr>
        <p:spPr/>
        <p:txBody>
          <a:bodyPr/>
          <a:lstStyle/>
          <a:p>
            <a:fld id="{1EB553C3-5676-40FE-9671-BFA2097DAB00}" type="datetimeFigureOut">
              <a:rPr lang="en-US" smtClean="0"/>
              <a:t>4/29/2023</a:t>
            </a:fld>
            <a:endParaRPr lang="en-US"/>
          </a:p>
        </p:txBody>
      </p:sp>
      <p:sp>
        <p:nvSpPr>
          <p:cNvPr id="5" name="Footer Placeholder 4">
            <a:extLst>
              <a:ext uri="{FF2B5EF4-FFF2-40B4-BE49-F238E27FC236}">
                <a16:creationId xmlns="" xmlns:a16="http://schemas.microsoft.com/office/drawing/2014/main" id="{F0E52702-5269-46AA-A0D3-572B95378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D86C687-6A42-47B8-A227-EC3ADFF949E5}"/>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3766443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E2956A-C8FD-4541-B8B5-133BDD119D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A2EEF1C-051B-4733-A349-D374CB416C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6FA4EA9-B36B-4440-B1D7-6DCF71990DD9}"/>
              </a:ext>
            </a:extLst>
          </p:cNvPr>
          <p:cNvSpPr>
            <a:spLocks noGrp="1"/>
          </p:cNvSpPr>
          <p:nvPr>
            <p:ph type="dt" sz="half" idx="10"/>
          </p:nvPr>
        </p:nvSpPr>
        <p:spPr/>
        <p:txBody>
          <a:bodyPr/>
          <a:lstStyle/>
          <a:p>
            <a:fld id="{1EB553C3-5676-40FE-9671-BFA2097DAB00}" type="datetimeFigureOut">
              <a:rPr lang="en-US" smtClean="0"/>
              <a:t>4/29/2023</a:t>
            </a:fld>
            <a:endParaRPr lang="en-US"/>
          </a:p>
        </p:txBody>
      </p:sp>
      <p:sp>
        <p:nvSpPr>
          <p:cNvPr id="5" name="Footer Placeholder 4">
            <a:extLst>
              <a:ext uri="{FF2B5EF4-FFF2-40B4-BE49-F238E27FC236}">
                <a16:creationId xmlns="" xmlns:a16="http://schemas.microsoft.com/office/drawing/2014/main" id="{39C02285-8B2D-4FB7-A72B-E4AE0FAE36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F67F833-75D7-40CD-B0F2-0129D28F72C3}"/>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79956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260111-B969-4DD6-B7F3-487E55799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4B1F598-9380-44FE-887F-03F8A81E96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D2E03F7-4093-49C9-A0C5-6FAB86D2AA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0EB8851-D71C-410E-A3E9-D605ACD5302C}"/>
              </a:ext>
            </a:extLst>
          </p:cNvPr>
          <p:cNvSpPr>
            <a:spLocks noGrp="1"/>
          </p:cNvSpPr>
          <p:nvPr>
            <p:ph type="dt" sz="half" idx="10"/>
          </p:nvPr>
        </p:nvSpPr>
        <p:spPr/>
        <p:txBody>
          <a:bodyPr/>
          <a:lstStyle/>
          <a:p>
            <a:fld id="{1EB553C3-5676-40FE-9671-BFA2097DAB00}" type="datetimeFigureOut">
              <a:rPr lang="en-US" smtClean="0"/>
              <a:t>4/29/2023</a:t>
            </a:fld>
            <a:endParaRPr lang="en-US"/>
          </a:p>
        </p:txBody>
      </p:sp>
      <p:sp>
        <p:nvSpPr>
          <p:cNvPr id="6" name="Footer Placeholder 5">
            <a:extLst>
              <a:ext uri="{FF2B5EF4-FFF2-40B4-BE49-F238E27FC236}">
                <a16:creationId xmlns="" xmlns:a16="http://schemas.microsoft.com/office/drawing/2014/main" id="{4D9F2DBC-77EF-4280-B31F-D9E0CD380D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EAC26B4-7701-4D14-A971-E6DA4E20EA0C}"/>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1578138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B29D51-E893-48B6-9670-3C2731554C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BAD385-1E96-48AC-B037-8E0207ECF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8DD38FE-ADFC-4ED2-9F1D-A1C9F4945D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9D2B8FF-CC3D-4858-8FF8-1FC41119E2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D59A7BF-F596-4D2A-B5DB-65546EE78A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EFD489F-A599-459B-9046-1FD6F5FD1D46}"/>
              </a:ext>
            </a:extLst>
          </p:cNvPr>
          <p:cNvSpPr>
            <a:spLocks noGrp="1"/>
          </p:cNvSpPr>
          <p:nvPr>
            <p:ph type="dt" sz="half" idx="10"/>
          </p:nvPr>
        </p:nvSpPr>
        <p:spPr/>
        <p:txBody>
          <a:bodyPr/>
          <a:lstStyle/>
          <a:p>
            <a:fld id="{1EB553C3-5676-40FE-9671-BFA2097DAB00}" type="datetimeFigureOut">
              <a:rPr lang="en-US" smtClean="0"/>
              <a:t>4/29/2023</a:t>
            </a:fld>
            <a:endParaRPr lang="en-US"/>
          </a:p>
        </p:txBody>
      </p:sp>
      <p:sp>
        <p:nvSpPr>
          <p:cNvPr id="8" name="Footer Placeholder 7">
            <a:extLst>
              <a:ext uri="{FF2B5EF4-FFF2-40B4-BE49-F238E27FC236}">
                <a16:creationId xmlns="" xmlns:a16="http://schemas.microsoft.com/office/drawing/2014/main" id="{C774EC7A-28BF-4784-8FC4-AF84A9C45F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3E2EEC7-44B4-4D9C-99F2-5868AFD63440}"/>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3357250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4D3BC3-E7CF-4A51-9A25-743765260F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AB134C1-0FDD-4B2A-961E-A50E37AB25AA}"/>
              </a:ext>
            </a:extLst>
          </p:cNvPr>
          <p:cNvSpPr>
            <a:spLocks noGrp="1"/>
          </p:cNvSpPr>
          <p:nvPr>
            <p:ph type="dt" sz="half" idx="10"/>
          </p:nvPr>
        </p:nvSpPr>
        <p:spPr/>
        <p:txBody>
          <a:bodyPr/>
          <a:lstStyle/>
          <a:p>
            <a:fld id="{1EB553C3-5676-40FE-9671-BFA2097DAB00}" type="datetimeFigureOut">
              <a:rPr lang="en-US" smtClean="0"/>
              <a:t>4/29/2023</a:t>
            </a:fld>
            <a:endParaRPr lang="en-US"/>
          </a:p>
        </p:txBody>
      </p:sp>
      <p:sp>
        <p:nvSpPr>
          <p:cNvPr id="4" name="Footer Placeholder 3">
            <a:extLst>
              <a:ext uri="{FF2B5EF4-FFF2-40B4-BE49-F238E27FC236}">
                <a16:creationId xmlns="" xmlns:a16="http://schemas.microsoft.com/office/drawing/2014/main" id="{0B4AC0B6-58F5-497E-AE6F-C7ED501B3C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A9753A7-9B52-4B3C-9C33-B2A2832B43B5}"/>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410988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804B024-2026-489A-9B7B-A26A340B530A}"/>
              </a:ext>
            </a:extLst>
          </p:cNvPr>
          <p:cNvSpPr>
            <a:spLocks noGrp="1"/>
          </p:cNvSpPr>
          <p:nvPr>
            <p:ph type="dt" sz="half" idx="10"/>
          </p:nvPr>
        </p:nvSpPr>
        <p:spPr/>
        <p:txBody>
          <a:bodyPr/>
          <a:lstStyle/>
          <a:p>
            <a:fld id="{1EB553C3-5676-40FE-9671-BFA2097DAB00}" type="datetimeFigureOut">
              <a:rPr lang="en-US" smtClean="0"/>
              <a:t>4/29/2023</a:t>
            </a:fld>
            <a:endParaRPr lang="en-US"/>
          </a:p>
        </p:txBody>
      </p:sp>
      <p:sp>
        <p:nvSpPr>
          <p:cNvPr id="3" name="Footer Placeholder 2">
            <a:extLst>
              <a:ext uri="{FF2B5EF4-FFF2-40B4-BE49-F238E27FC236}">
                <a16:creationId xmlns="" xmlns:a16="http://schemas.microsoft.com/office/drawing/2014/main" id="{FE6C1A72-9919-4AA3-A03E-910F9287D1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F10C63E-CE9E-4D74-87A7-472233CACEE9}"/>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2416100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4600A9-15F2-459C-985C-997C3A377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75EEAB1-C7D7-4C36-B3BE-1B650440CB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767A913-256C-4E86-A4F8-3EEE016DB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90F7236-5169-4A40-B535-FCD19DF3ACC9}"/>
              </a:ext>
            </a:extLst>
          </p:cNvPr>
          <p:cNvSpPr>
            <a:spLocks noGrp="1"/>
          </p:cNvSpPr>
          <p:nvPr>
            <p:ph type="dt" sz="half" idx="10"/>
          </p:nvPr>
        </p:nvSpPr>
        <p:spPr/>
        <p:txBody>
          <a:bodyPr/>
          <a:lstStyle/>
          <a:p>
            <a:fld id="{1EB553C3-5676-40FE-9671-BFA2097DAB00}" type="datetimeFigureOut">
              <a:rPr lang="en-US" smtClean="0"/>
              <a:t>4/29/2023</a:t>
            </a:fld>
            <a:endParaRPr lang="en-US"/>
          </a:p>
        </p:txBody>
      </p:sp>
      <p:sp>
        <p:nvSpPr>
          <p:cNvPr id="6" name="Footer Placeholder 5">
            <a:extLst>
              <a:ext uri="{FF2B5EF4-FFF2-40B4-BE49-F238E27FC236}">
                <a16:creationId xmlns="" xmlns:a16="http://schemas.microsoft.com/office/drawing/2014/main" id="{B2A84075-173A-46CB-AFB9-3ED419E25F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1360C44-F462-417C-8DE0-E2C848E9B6DE}"/>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3919716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36F53DF-F0E0-4C37-BC84-E023DE061F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87DBE00-697B-4869-8C84-BA568F687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D8EB58-1672-424A-A6F7-F36D5C5C5996}"/>
              </a:ext>
            </a:extLst>
          </p:cNvPr>
          <p:cNvSpPr>
            <a:spLocks noGrp="1"/>
          </p:cNvSpPr>
          <p:nvPr>
            <p:ph type="dt" sz="half" idx="2"/>
          </p:nvPr>
        </p:nvSpPr>
        <p:spPr>
          <a:xfrm>
            <a:off x="2265219" y="6356350"/>
            <a:ext cx="1692563" cy="365125"/>
          </a:xfrm>
          <a:prstGeom prst="rect">
            <a:avLst/>
          </a:prstGeom>
        </p:spPr>
        <p:txBody>
          <a:bodyPr vert="horz" lIns="91440" tIns="45720" rIns="91440" bIns="45720" rtlCol="0" anchor="ctr"/>
          <a:lstStyle>
            <a:lvl1pPr algn="l">
              <a:defRPr sz="1200">
                <a:solidFill>
                  <a:schemeClr val="bg2"/>
                </a:solidFill>
              </a:defRPr>
            </a:lvl1pPr>
          </a:lstStyle>
          <a:p>
            <a:fld id="{1EB553C3-5676-40FE-9671-BFA2097DAB00}" type="datetimeFigureOut">
              <a:rPr lang="en-US" smtClean="0"/>
              <a:pPr/>
              <a:t>4/29/2023</a:t>
            </a:fld>
            <a:endParaRPr lang="en-US"/>
          </a:p>
        </p:txBody>
      </p:sp>
      <p:sp>
        <p:nvSpPr>
          <p:cNvPr id="5" name="Footer Placeholder 4">
            <a:extLst>
              <a:ext uri="{FF2B5EF4-FFF2-40B4-BE49-F238E27FC236}">
                <a16:creationId xmlns="" xmlns:a16="http://schemas.microsoft.com/office/drawing/2014/main" id="{6DD20D96-0533-450D-9669-C96978A5EC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en-US" dirty="0"/>
          </a:p>
        </p:txBody>
      </p:sp>
      <p:sp>
        <p:nvSpPr>
          <p:cNvPr id="6" name="Slide Number Placeholder 5">
            <a:extLst>
              <a:ext uri="{FF2B5EF4-FFF2-40B4-BE49-F238E27FC236}">
                <a16:creationId xmlns="" xmlns:a16="http://schemas.microsoft.com/office/drawing/2014/main" id="{9FB8C4A8-C9F3-486F-8CB2-253FD815F04A}"/>
              </a:ext>
            </a:extLst>
          </p:cNvPr>
          <p:cNvSpPr>
            <a:spLocks noGrp="1"/>
          </p:cNvSpPr>
          <p:nvPr>
            <p:ph type="sldNum" sz="quarter" idx="4"/>
          </p:nvPr>
        </p:nvSpPr>
        <p:spPr>
          <a:xfrm>
            <a:off x="9448800" y="6356350"/>
            <a:ext cx="2743200" cy="365125"/>
          </a:xfrm>
          <a:prstGeom prst="rect">
            <a:avLst/>
          </a:prstGeom>
        </p:spPr>
        <p:txBody>
          <a:bodyPr vert="horz" lIns="91440" tIns="45720" rIns="91440" bIns="45720" rtlCol="0" anchor="ctr"/>
          <a:lstStyle>
            <a:lvl1pPr algn="r">
              <a:defRPr sz="1200">
                <a:solidFill>
                  <a:schemeClr val="bg2"/>
                </a:solidFill>
              </a:defRPr>
            </a:lvl1pPr>
          </a:lstStyle>
          <a:p>
            <a:fld id="{0A199432-8615-4CFA-BAC5-526B4500C5BA}" type="slidenum">
              <a:rPr lang="en-US" smtClean="0"/>
              <a:pPr/>
              <a:t>‹#›</a:t>
            </a:fld>
            <a:endParaRPr lang="en-US"/>
          </a:p>
        </p:txBody>
      </p:sp>
    </p:spTree>
    <p:extLst>
      <p:ext uri="{BB962C8B-B14F-4D97-AF65-F5344CB8AC3E}">
        <p14:creationId xmlns:p14="http://schemas.microsoft.com/office/powerpoint/2010/main" val="617934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36F53DF-F0E0-4C37-BC84-E023DE061F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87DBE00-697B-4869-8C84-BA568F687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D8EB58-1672-424A-A6F7-F36D5C5C5996}"/>
              </a:ext>
            </a:extLst>
          </p:cNvPr>
          <p:cNvSpPr>
            <a:spLocks noGrp="1"/>
          </p:cNvSpPr>
          <p:nvPr>
            <p:ph type="dt" sz="half" idx="2"/>
          </p:nvPr>
        </p:nvSpPr>
        <p:spPr>
          <a:xfrm>
            <a:off x="2265219" y="6356350"/>
            <a:ext cx="1692563" cy="365125"/>
          </a:xfrm>
          <a:prstGeom prst="rect">
            <a:avLst/>
          </a:prstGeom>
        </p:spPr>
        <p:txBody>
          <a:bodyPr vert="horz" lIns="91440" tIns="45720" rIns="91440" bIns="45720" rtlCol="0" anchor="ctr"/>
          <a:lstStyle>
            <a:lvl1pPr algn="l">
              <a:defRPr sz="1200">
                <a:solidFill>
                  <a:schemeClr val="bg2"/>
                </a:solidFill>
              </a:defRPr>
            </a:lvl1pPr>
          </a:lstStyle>
          <a:p>
            <a:fld id="{1EB553C3-5676-40FE-9671-BFA2097DAB00}" type="datetimeFigureOut">
              <a:rPr lang="en-US" smtClean="0">
                <a:solidFill>
                  <a:srgbClr val="E7E6E6"/>
                </a:solidFill>
              </a:rPr>
              <a:pPr/>
              <a:t>4/29/2023</a:t>
            </a:fld>
            <a:endParaRPr lang="en-US">
              <a:solidFill>
                <a:srgbClr val="E7E6E6"/>
              </a:solidFill>
            </a:endParaRPr>
          </a:p>
        </p:txBody>
      </p:sp>
      <p:sp>
        <p:nvSpPr>
          <p:cNvPr id="5" name="Footer Placeholder 4">
            <a:extLst>
              <a:ext uri="{FF2B5EF4-FFF2-40B4-BE49-F238E27FC236}">
                <a16:creationId xmlns:a16="http://schemas.microsoft.com/office/drawing/2014/main" xmlns="" id="{6DD20D96-0533-450D-9669-C96978A5EC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en-US" dirty="0">
              <a:solidFill>
                <a:srgbClr val="E7E6E6"/>
              </a:solidFill>
            </a:endParaRPr>
          </a:p>
        </p:txBody>
      </p:sp>
      <p:sp>
        <p:nvSpPr>
          <p:cNvPr id="6" name="Slide Number Placeholder 5">
            <a:extLst>
              <a:ext uri="{FF2B5EF4-FFF2-40B4-BE49-F238E27FC236}">
                <a16:creationId xmlns:a16="http://schemas.microsoft.com/office/drawing/2014/main" xmlns="" id="{9FB8C4A8-C9F3-486F-8CB2-253FD815F04A}"/>
              </a:ext>
            </a:extLst>
          </p:cNvPr>
          <p:cNvSpPr>
            <a:spLocks noGrp="1"/>
          </p:cNvSpPr>
          <p:nvPr>
            <p:ph type="sldNum" sz="quarter" idx="4"/>
          </p:nvPr>
        </p:nvSpPr>
        <p:spPr>
          <a:xfrm>
            <a:off x="9448800" y="6356350"/>
            <a:ext cx="2743200" cy="365125"/>
          </a:xfrm>
          <a:prstGeom prst="rect">
            <a:avLst/>
          </a:prstGeom>
        </p:spPr>
        <p:txBody>
          <a:bodyPr vert="horz" lIns="91440" tIns="45720" rIns="91440" bIns="45720" rtlCol="0" anchor="ctr"/>
          <a:lstStyle>
            <a:lvl1pPr algn="r">
              <a:defRPr sz="1200">
                <a:solidFill>
                  <a:schemeClr val="bg2"/>
                </a:solidFill>
              </a:defRPr>
            </a:lvl1p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9225664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adrgt@yahoo.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7A8945F-7C57-4179-B31F-8DEFE190928B}"/>
              </a:ext>
            </a:extLst>
          </p:cNvPr>
          <p:cNvSpPr>
            <a:spLocks noGrp="1"/>
          </p:cNvSpPr>
          <p:nvPr>
            <p:ph type="ctrTitle"/>
          </p:nvPr>
        </p:nvSpPr>
        <p:spPr/>
        <p:txBody>
          <a:bodyPr>
            <a:normAutofit/>
          </a:bodyPr>
          <a:lstStyle/>
          <a:p>
            <a:r>
              <a:rPr lang="en-US" sz="2800" b="1" cap="all" dirty="0"/>
              <a:t>LESSONS LEARNED AND CHALLENGES IN THE</a:t>
            </a:r>
            <a:br>
              <a:rPr lang="en-US" sz="2800" b="1" cap="all" dirty="0"/>
            </a:br>
            <a:r>
              <a:rPr lang="en-US" sz="2800" b="1" cap="all" dirty="0"/>
              <a:t>DECOMMISSIONING OF FORMER IRAQI </a:t>
            </a:r>
            <a:br>
              <a:rPr lang="en-US" sz="2800" b="1" cap="all" dirty="0"/>
            </a:br>
            <a:r>
              <a:rPr lang="en-US" sz="2800" b="1" cap="all" dirty="0"/>
              <a:t>NUCLEAR FACILITIES</a:t>
            </a:r>
            <a:br>
              <a:rPr lang="en-US" sz="2800" b="1" cap="all" dirty="0"/>
            </a:br>
            <a:endParaRPr lang="en-US" sz="2800" dirty="0"/>
          </a:p>
        </p:txBody>
      </p:sp>
      <p:sp>
        <p:nvSpPr>
          <p:cNvPr id="5" name="Subtitle 4">
            <a:extLst>
              <a:ext uri="{FF2B5EF4-FFF2-40B4-BE49-F238E27FC236}">
                <a16:creationId xmlns="" xmlns:a16="http://schemas.microsoft.com/office/drawing/2014/main" id="{F937E1A3-D055-41D2-8490-65704E57D7ED}"/>
              </a:ext>
            </a:extLst>
          </p:cNvPr>
          <p:cNvSpPr>
            <a:spLocks noGrp="1"/>
          </p:cNvSpPr>
          <p:nvPr>
            <p:ph type="subTitle" idx="1"/>
          </p:nvPr>
        </p:nvSpPr>
        <p:spPr>
          <a:xfrm>
            <a:off x="5532582" y="3069805"/>
            <a:ext cx="6183166" cy="1835827"/>
          </a:xfrm>
        </p:spPr>
        <p:txBody>
          <a:bodyPr>
            <a:noAutofit/>
          </a:bodyPr>
          <a:lstStyle/>
          <a:p>
            <a:r>
              <a:rPr lang="en-US" sz="1600" dirty="0" err="1">
                <a:latin typeface="Times New Roman" pitchFamily="18" charset="0"/>
                <a:cs typeface="Times New Roman" pitchFamily="18" charset="0"/>
              </a:rPr>
              <a:t>Saad</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Kadhum</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Decommissioning Directorate of nuclear sites and facilities/Iraq Atomic energy Commission </a:t>
            </a:r>
          </a:p>
          <a:p>
            <a:r>
              <a:rPr lang="en-US" sz="1600" dirty="0">
                <a:latin typeface="Times New Roman" pitchFamily="18" charset="0"/>
                <a:cs typeface="Times New Roman" pitchFamily="18" charset="0"/>
              </a:rPr>
              <a:t>Baghdad/Iraq</a:t>
            </a:r>
          </a:p>
          <a:p>
            <a:r>
              <a:rPr lang="en-GB" sz="1600" dirty="0">
                <a:latin typeface="Times New Roman" pitchFamily="18" charset="0"/>
                <a:cs typeface="Times New Roman" pitchFamily="18" charset="0"/>
              </a:rPr>
              <a:t>Email:</a:t>
            </a:r>
            <a:r>
              <a:rPr lang="en-GB" sz="1600" dirty="0">
                <a:solidFill>
                  <a:schemeClr val="bg1"/>
                </a:solidFill>
                <a:latin typeface="Times New Roman" pitchFamily="18" charset="0"/>
                <a:cs typeface="Times New Roman" pitchFamily="18" charset="0"/>
              </a:rPr>
              <a:t>  </a:t>
            </a:r>
            <a:r>
              <a:rPr lang="en-GB" sz="1600" b="1" u="sng" dirty="0">
                <a:solidFill>
                  <a:schemeClr val="tx1"/>
                </a:solidFill>
                <a:latin typeface="Times New Roman" pitchFamily="18" charset="0"/>
                <a:cs typeface="Times New Roman" pitchFamily="18" charset="0"/>
                <a:hlinkClick r:id="rId2"/>
              </a:rPr>
              <a:t>saadrgt@yahoo.com</a:t>
            </a:r>
            <a:endParaRPr lang="en-US" sz="1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50440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rtl="0">
              <a:lnSpc>
                <a:spcPct val="90000"/>
              </a:lnSpc>
              <a:spcBef>
                <a:spcPct val="0"/>
              </a:spcBef>
              <a:tabLst>
                <a:tab pos="803275" algn="l"/>
              </a:tabLst>
            </a:pPr>
            <a:r>
              <a:rPr lang="en-GB" sz="2800" b="1" cap="all" dirty="0" smtClean="0"/>
              <a:t>C</a:t>
            </a:r>
            <a:r>
              <a:rPr lang="en-GB" b="1" cap="all" dirty="0" smtClean="0"/>
              <a:t>ont.</a:t>
            </a:r>
            <a:r>
              <a:rPr lang="en-US" b="1" cap="all" dirty="0"/>
              <a:t/>
            </a:r>
            <a:br>
              <a:rPr lang="en-US" b="1" cap="all" dirty="0"/>
            </a:br>
            <a:endParaRPr lang="en-US" dirty="0"/>
          </a:p>
        </p:txBody>
      </p:sp>
      <p:sp>
        <p:nvSpPr>
          <p:cNvPr id="3" name="Content Placeholder 2"/>
          <p:cNvSpPr>
            <a:spLocks noGrp="1"/>
          </p:cNvSpPr>
          <p:nvPr>
            <p:ph idx="1"/>
          </p:nvPr>
        </p:nvSpPr>
        <p:spPr>
          <a:xfrm>
            <a:off x="838200" y="1210962"/>
            <a:ext cx="10515600" cy="4966001"/>
          </a:xfrm>
        </p:spPr>
        <p:txBody>
          <a:bodyPr>
            <a:normAutofit/>
          </a:bodyPr>
          <a:lstStyle/>
          <a:p>
            <a:pPr algn="just"/>
            <a:r>
              <a:rPr lang="en-GB" sz="2000" dirty="0"/>
              <a:t>The Iraqi Government has requested assistance to prepare plans and programs to decommission contaminated facilities in the country. The project´s groundwork was set at an IAEA meeting in Vienna in February 2006, attended by the Iraqi Minister for Science and Technology, representatives from sixteen countries, including the US, and the European </a:t>
            </a:r>
            <a:r>
              <a:rPr lang="en-GB" sz="2000" dirty="0" smtClean="0"/>
              <a:t>Commission.</a:t>
            </a:r>
            <a:endParaRPr lang="en-US" sz="2000" dirty="0">
              <a:solidFill>
                <a:srgbClr val="FF0000"/>
              </a:solidFill>
            </a:endParaRPr>
          </a:p>
        </p:txBody>
      </p:sp>
      <p:pic>
        <p:nvPicPr>
          <p:cNvPr id="1026" name="Picture 2" descr="C:\Users\SAAD JUNDY\Desktop\مؤتمر فيينا 2023\iraq180913330x2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885" y="2458995"/>
            <a:ext cx="9675341" cy="368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110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rtl="0">
              <a:lnSpc>
                <a:spcPct val="90000"/>
              </a:lnSpc>
              <a:spcBef>
                <a:spcPct val="0"/>
              </a:spcBef>
            </a:pPr>
            <a:r>
              <a:rPr lang="en-US" b="1" cap="all" dirty="0"/>
              <a:t> </a:t>
            </a:r>
            <a:r>
              <a:rPr lang="en-GB" sz="2000" b="1" cap="all" dirty="0"/>
              <a:t>DECOMMISSIONING PROGRAM IN IRAQ </a:t>
            </a:r>
            <a:r>
              <a:rPr lang="en-US" b="1" cap="all" dirty="0"/>
              <a:t/>
            </a:r>
            <a:br>
              <a:rPr lang="en-US" b="1" cap="all" dirty="0"/>
            </a:br>
            <a:endParaRPr lang="en-US" dirty="0"/>
          </a:p>
        </p:txBody>
      </p:sp>
      <p:sp>
        <p:nvSpPr>
          <p:cNvPr id="3" name="Content Placeholder 2"/>
          <p:cNvSpPr>
            <a:spLocks noGrp="1"/>
          </p:cNvSpPr>
          <p:nvPr>
            <p:ph idx="1"/>
          </p:nvPr>
        </p:nvSpPr>
        <p:spPr>
          <a:xfrm>
            <a:off x="887627" y="1318997"/>
            <a:ext cx="10515600" cy="5007661"/>
          </a:xfrm>
        </p:spPr>
        <p:txBody>
          <a:bodyPr>
            <a:normAutofit lnSpcReduction="10000"/>
          </a:bodyPr>
          <a:lstStyle/>
          <a:p>
            <a:r>
              <a:rPr lang="en-GB" dirty="0"/>
              <a:t>The strategic plan to decommission all former nuclear facilities and sites in Iraq included three phases. </a:t>
            </a:r>
            <a:endParaRPr lang="en-GB" dirty="0" smtClean="0"/>
          </a:p>
          <a:p>
            <a:r>
              <a:rPr lang="en-US" dirty="0" smtClean="0"/>
              <a:t>These </a:t>
            </a:r>
            <a:r>
              <a:rPr lang="en-US" dirty="0"/>
              <a:t>phases were developed based on many key factors including the lack of decommissioning experience, the lack of radioactive waste treatment and storage, and the lack of operational history of nuclear </a:t>
            </a:r>
            <a:r>
              <a:rPr lang="en-US" dirty="0" smtClean="0"/>
              <a:t>facilities</a:t>
            </a:r>
          </a:p>
          <a:p>
            <a:r>
              <a:rPr lang="en-US" dirty="0"/>
              <a:t>the first phase (2008-2010) to </a:t>
            </a:r>
            <a:r>
              <a:rPr lang="en-US" dirty="0" smtClean="0"/>
              <a:t>decommission </a:t>
            </a:r>
            <a:r>
              <a:rPr lang="en-US" dirty="0"/>
              <a:t>three low radiological risk facilities to build the staff capacity and </a:t>
            </a:r>
            <a:r>
              <a:rPr lang="en-US" dirty="0" smtClean="0"/>
              <a:t>experience</a:t>
            </a:r>
          </a:p>
          <a:p>
            <a:r>
              <a:rPr lang="en-US" dirty="0"/>
              <a:t> the second </a:t>
            </a:r>
            <a:r>
              <a:rPr lang="en-US" dirty="0" smtClean="0"/>
              <a:t>phase (2011-2015</a:t>
            </a:r>
            <a:r>
              <a:rPr lang="en-US" dirty="0"/>
              <a:t>) to decommission five high radiological risk facilities using the experience gained in </a:t>
            </a:r>
            <a:r>
              <a:rPr lang="en-US" dirty="0" smtClean="0"/>
              <a:t>phase-1</a:t>
            </a:r>
          </a:p>
          <a:p>
            <a:r>
              <a:rPr lang="en-US" dirty="0"/>
              <a:t> third </a:t>
            </a:r>
            <a:r>
              <a:rPr lang="en-US" dirty="0" smtClean="0"/>
              <a:t> phase </a:t>
            </a:r>
            <a:r>
              <a:rPr lang="en-US" dirty="0"/>
              <a:t>(2016-2025) to decommission the remaining nuclear facilities and sites based on radiological risk </a:t>
            </a:r>
            <a:r>
              <a:rPr lang="en-US" dirty="0" smtClean="0"/>
              <a:t> prioritization </a:t>
            </a:r>
            <a:r>
              <a:rPr lang="en-US" dirty="0"/>
              <a:t>scheme. </a:t>
            </a:r>
            <a:endParaRPr lang="en-US" dirty="0" smtClean="0"/>
          </a:p>
        </p:txBody>
      </p:sp>
    </p:spTree>
    <p:extLst>
      <p:ext uri="{BB962C8B-B14F-4D97-AF65-F5344CB8AC3E}">
        <p14:creationId xmlns:p14="http://schemas.microsoft.com/office/powerpoint/2010/main" val="8614465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Decommissioning schedule time of all nuclear facilities and sites in Iraq</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5062" y="2352285"/>
            <a:ext cx="10748935" cy="323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01976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773" y="-141502"/>
            <a:ext cx="10515600" cy="1325563"/>
          </a:xfrm>
        </p:spPr>
        <p:txBody>
          <a:bodyPr>
            <a:normAutofit/>
          </a:bodyPr>
          <a:lstStyle/>
          <a:p>
            <a:pPr lvl="1" algn="l" rtl="0">
              <a:lnSpc>
                <a:spcPct val="90000"/>
              </a:lnSpc>
              <a:spcBef>
                <a:spcPct val="0"/>
              </a:spcBef>
            </a:pPr>
            <a:r>
              <a:rPr lang="en-GB" sz="3200" b="1" cap="all" dirty="0"/>
              <a:t>CHALLENGES </a:t>
            </a:r>
            <a:r>
              <a:rPr lang="en-US" sz="3200" b="1" cap="all" dirty="0"/>
              <a:t/>
            </a:r>
            <a:br>
              <a:rPr lang="en-US" sz="3200" b="1" cap="all" dirty="0"/>
            </a:br>
            <a:endParaRPr lang="en-US" sz="3200" dirty="0"/>
          </a:p>
        </p:txBody>
      </p:sp>
      <p:sp>
        <p:nvSpPr>
          <p:cNvPr id="3" name="Content Placeholder 2"/>
          <p:cNvSpPr>
            <a:spLocks noGrp="1"/>
          </p:cNvSpPr>
          <p:nvPr>
            <p:ph idx="1"/>
          </p:nvPr>
        </p:nvSpPr>
        <p:spPr>
          <a:xfrm>
            <a:off x="850557" y="1170717"/>
            <a:ext cx="10515600" cy="4351338"/>
          </a:xfrm>
        </p:spPr>
        <p:txBody>
          <a:bodyPr/>
          <a:lstStyle/>
          <a:p>
            <a:r>
              <a:rPr lang="en-GB" dirty="0"/>
              <a:t>Lack of experienced personnel </a:t>
            </a:r>
            <a:endParaRPr lang="en-GB" dirty="0" smtClean="0"/>
          </a:p>
          <a:p>
            <a:r>
              <a:rPr lang="en-GB" dirty="0"/>
              <a:t>Absence of information about the exact operating period and accidents during the operating </a:t>
            </a:r>
            <a:r>
              <a:rPr lang="en-GB" dirty="0" smtClean="0"/>
              <a:t>period</a:t>
            </a:r>
          </a:p>
          <a:p>
            <a:r>
              <a:rPr lang="en-GB" dirty="0"/>
              <a:t>Looting of sites and facilities during the events of </a:t>
            </a:r>
            <a:r>
              <a:rPr lang="en-GB" dirty="0" smtClean="0"/>
              <a:t>2003</a:t>
            </a:r>
          </a:p>
          <a:p>
            <a:r>
              <a:rPr lang="en-GB" dirty="0"/>
              <a:t>Iraq has never had a radioactive waste disposal facility </a:t>
            </a:r>
            <a:endParaRPr lang="en-GB" dirty="0" smtClean="0"/>
          </a:p>
          <a:p>
            <a:pPr lvl="0"/>
            <a:r>
              <a:rPr lang="en-GB" dirty="0"/>
              <a:t>The security situation in Iraq.</a:t>
            </a:r>
            <a:endParaRPr lang="en-US" dirty="0"/>
          </a:p>
          <a:p>
            <a:r>
              <a:rPr lang="en-GB" dirty="0"/>
              <a:t>a high </a:t>
            </a:r>
            <a:r>
              <a:rPr lang="en-GB" dirty="0" smtClean="0"/>
              <a:t>dose </a:t>
            </a:r>
            <a:r>
              <a:rPr lang="en-GB" dirty="0"/>
              <a:t>rate within the reactor pool </a:t>
            </a:r>
            <a:r>
              <a:rPr lang="en-GB" dirty="0" smtClean="0"/>
              <a:t>of </a:t>
            </a:r>
            <a:r>
              <a:rPr lang="en-GB" dirty="0"/>
              <a:t>the IRT-5000 </a:t>
            </a:r>
            <a:r>
              <a:rPr lang="en-GB" dirty="0" smtClean="0"/>
              <a:t>reactor up </a:t>
            </a:r>
            <a:r>
              <a:rPr lang="en-GB" dirty="0"/>
              <a:t>to 2 </a:t>
            </a:r>
            <a:r>
              <a:rPr lang="en-GB" dirty="0" err="1" smtClean="0"/>
              <a:t>Sv</a:t>
            </a:r>
            <a:r>
              <a:rPr lang="en-GB" dirty="0" smtClean="0"/>
              <a:t>/</a:t>
            </a:r>
            <a:r>
              <a:rPr lang="en-GB" dirty="0" err="1" smtClean="0"/>
              <a:t>hr</a:t>
            </a:r>
            <a:r>
              <a:rPr lang="en-GB" dirty="0" smtClean="0"/>
              <a:t> ( measured in 2018). </a:t>
            </a:r>
            <a:endParaRPr lang="en-US" dirty="0"/>
          </a:p>
        </p:txBody>
      </p:sp>
    </p:spTree>
    <p:extLst>
      <p:ext uri="{BB962C8B-B14F-4D97-AF65-F5344CB8AC3E}">
        <p14:creationId xmlns:p14="http://schemas.microsoft.com/office/powerpoint/2010/main" val="948299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cap="all" dirty="0"/>
              <a:t> </a:t>
            </a:r>
            <a:r>
              <a:rPr lang="en-GB" sz="4000" b="1" cap="all" dirty="0">
                <a:latin typeface="+mn-lt"/>
              </a:rPr>
              <a:t>Lessons learned</a:t>
            </a:r>
            <a:endParaRPr lang="en-US" sz="4000" dirty="0">
              <a:latin typeface="+mn-lt"/>
            </a:endParaRPr>
          </a:p>
        </p:txBody>
      </p:sp>
      <p:sp>
        <p:nvSpPr>
          <p:cNvPr id="3" name="Content Placeholder 2"/>
          <p:cNvSpPr>
            <a:spLocks noGrp="1"/>
          </p:cNvSpPr>
          <p:nvPr>
            <p:ph idx="1"/>
          </p:nvPr>
        </p:nvSpPr>
        <p:spPr>
          <a:xfrm>
            <a:off x="358347" y="1421027"/>
            <a:ext cx="11442356" cy="4905632"/>
          </a:xfrm>
        </p:spPr>
        <p:txBody>
          <a:bodyPr>
            <a:normAutofit/>
          </a:bodyPr>
          <a:lstStyle/>
          <a:p>
            <a:r>
              <a:rPr lang="en-GB" dirty="0"/>
              <a:t>It is very necessary to seek the assistance of the </a:t>
            </a:r>
            <a:r>
              <a:rPr lang="en-GB" dirty="0" smtClean="0"/>
              <a:t>IAEA </a:t>
            </a:r>
            <a:r>
              <a:rPr lang="en-GB" dirty="0"/>
              <a:t>to assist in any decommissioning </a:t>
            </a:r>
            <a:r>
              <a:rPr lang="en-GB" dirty="0" smtClean="0"/>
              <a:t>program</a:t>
            </a:r>
          </a:p>
          <a:p>
            <a:r>
              <a:rPr lang="en-GB" dirty="0" smtClean="0"/>
              <a:t>In phase 1, three </a:t>
            </a:r>
            <a:r>
              <a:rPr lang="en-GB" dirty="0"/>
              <a:t>low risks projects were chosen to be </a:t>
            </a:r>
            <a:r>
              <a:rPr lang="en-GB" dirty="0" smtClean="0"/>
              <a:t>decommissioned</a:t>
            </a:r>
          </a:p>
          <a:p>
            <a:r>
              <a:rPr lang="en-GB" dirty="0"/>
              <a:t>The assessment of risks needs to be performed in all phases </a:t>
            </a:r>
            <a:endParaRPr lang="en-GB" dirty="0" smtClean="0"/>
          </a:p>
          <a:p>
            <a:r>
              <a:rPr lang="en-GB" dirty="0"/>
              <a:t>Documentation and information of exact operating period and accidents facilities are very </a:t>
            </a:r>
            <a:r>
              <a:rPr lang="en-GB" dirty="0" smtClean="0"/>
              <a:t>important</a:t>
            </a:r>
          </a:p>
          <a:p>
            <a:pPr lvl="0"/>
            <a:r>
              <a:rPr lang="en-GB" dirty="0"/>
              <a:t>the safe enclosure strategy had chosen for dismantling the IRT-5000 research </a:t>
            </a:r>
            <a:r>
              <a:rPr lang="en-GB" dirty="0" smtClean="0"/>
              <a:t>reactor(</a:t>
            </a:r>
            <a:r>
              <a:rPr lang="en-US" dirty="0"/>
              <a:t>Iraq has never had a radioactive waste disposal </a:t>
            </a:r>
            <a:r>
              <a:rPr lang="en-US" dirty="0" smtClean="0"/>
              <a:t>facility)</a:t>
            </a:r>
            <a:endParaRPr lang="en-GB" dirty="0" smtClean="0"/>
          </a:p>
          <a:p>
            <a:pPr lvl="0"/>
            <a:r>
              <a:rPr lang="en-US" dirty="0" smtClean="0"/>
              <a:t>The priority of decontaminated areas should given to the areas located </a:t>
            </a:r>
            <a:r>
              <a:rPr lang="en-GB" dirty="0" smtClean="0"/>
              <a:t>near </a:t>
            </a:r>
            <a:r>
              <a:rPr lang="en-GB" dirty="0"/>
              <a:t>public living </a:t>
            </a:r>
            <a:endParaRPr lang="en-GB" dirty="0" smtClean="0"/>
          </a:p>
        </p:txBody>
      </p:sp>
    </p:spTree>
    <p:extLst>
      <p:ext uri="{BB962C8B-B14F-4D97-AF65-F5344CB8AC3E}">
        <p14:creationId xmlns:p14="http://schemas.microsoft.com/office/powerpoint/2010/main" val="1668801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lstStyle/>
          <a:p>
            <a:r>
              <a:rPr lang="en-US" dirty="0"/>
              <a:t>I</a:t>
            </a:r>
            <a:r>
              <a:rPr lang="en-US" dirty="0" smtClean="0"/>
              <a:t>mprove </a:t>
            </a:r>
            <a:r>
              <a:rPr lang="en-US" dirty="0"/>
              <a:t>radiological characterization methods, according to the case, for example we performed a local collimator to perform additional measurements for this purpose and according to the recommendations of the IAEA experts and in order to find out the </a:t>
            </a:r>
            <a:r>
              <a:rPr lang="en-US" dirty="0" smtClean="0"/>
              <a:t>cause and position  </a:t>
            </a:r>
            <a:r>
              <a:rPr lang="en-US" dirty="0"/>
              <a:t>of the high radiation </a:t>
            </a:r>
            <a:r>
              <a:rPr lang="en-US" dirty="0" smtClean="0"/>
              <a:t>dose.</a:t>
            </a:r>
          </a:p>
          <a:p>
            <a:endParaRPr lang="en-US" dirty="0"/>
          </a:p>
          <a:p>
            <a:r>
              <a:rPr lang="en-US" dirty="0" smtClean="0"/>
              <a:t>It </a:t>
            </a:r>
            <a:r>
              <a:rPr lang="en-US" dirty="0"/>
              <a:t>is very necessary to benefit from the information of retired workers who worked in nuclear </a:t>
            </a:r>
            <a:r>
              <a:rPr lang="en-US" dirty="0" smtClean="0"/>
              <a:t>facilities</a:t>
            </a:r>
          </a:p>
          <a:p>
            <a:endParaRPr lang="en-US" dirty="0"/>
          </a:p>
        </p:txBody>
      </p:sp>
    </p:spTree>
    <p:extLst>
      <p:ext uri="{BB962C8B-B14F-4D97-AF65-F5344CB8AC3E}">
        <p14:creationId xmlns:p14="http://schemas.microsoft.com/office/powerpoint/2010/main" val="4064304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5902"/>
          </a:xfrm>
        </p:spPr>
        <p:txBody>
          <a:bodyPr>
            <a:normAutofit/>
          </a:bodyPr>
          <a:lstStyle/>
          <a:p>
            <a:r>
              <a:rPr lang="en-US" sz="3600" dirty="0">
                <a:latin typeface="+mn-lt"/>
              </a:rPr>
              <a:t>local collimator to improve </a:t>
            </a:r>
            <a:r>
              <a:rPr lang="en-US" sz="3600" dirty="0" smtClean="0">
                <a:latin typeface="+mn-lt"/>
              </a:rPr>
              <a:t>radiological characterization </a:t>
            </a:r>
            <a:endParaRPr lang="en-US" sz="3600" dirty="0">
              <a:latin typeface="+mn-lt"/>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3513" y="1359243"/>
            <a:ext cx="7920681" cy="481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68009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Lama facility before and after decommissioning</a:t>
            </a:r>
            <a:endParaRPr lang="en-US" sz="4000" dirty="0"/>
          </a:p>
        </p:txBody>
      </p:sp>
      <p:pic>
        <p:nvPicPr>
          <p:cNvPr id="9218" name="Picture 2" descr="C:\Users\SAAD JUNDY\Desktop\مديرية تصفية المنشأت\صور المواقع سعد\لاما\DSC01614.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19215" y="1415642"/>
            <a:ext cx="5451389" cy="404604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21252" y="1408670"/>
            <a:ext cx="5419959" cy="4040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85651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IRT-5000 reactor decommissioning Phases  </a:t>
            </a:r>
            <a:endParaRPr lang="en-US" sz="40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9050" y="1691043"/>
            <a:ext cx="10762734" cy="463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0760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rtl="0">
              <a:lnSpc>
                <a:spcPct val="90000"/>
              </a:lnSpc>
              <a:spcBef>
                <a:spcPct val="0"/>
              </a:spcBef>
            </a:pPr>
            <a:r>
              <a:rPr lang="en-GB" sz="2800" b="1" cap="all" dirty="0"/>
              <a:t>CONCLUSION</a:t>
            </a:r>
            <a:r>
              <a:rPr lang="en-US" b="1" cap="all" dirty="0"/>
              <a:t/>
            </a:r>
            <a:br>
              <a:rPr lang="en-US" b="1" cap="all" dirty="0"/>
            </a:br>
            <a:endParaRPr lang="en-US" dirty="0"/>
          </a:p>
        </p:txBody>
      </p:sp>
      <p:sp>
        <p:nvSpPr>
          <p:cNvPr id="3" name="Content Placeholder 2"/>
          <p:cNvSpPr>
            <a:spLocks noGrp="1"/>
          </p:cNvSpPr>
          <p:nvPr>
            <p:ph idx="1"/>
          </p:nvPr>
        </p:nvSpPr>
        <p:spPr>
          <a:xfrm>
            <a:off x="838200" y="1454923"/>
            <a:ext cx="10515600" cy="4351338"/>
          </a:xfrm>
        </p:spPr>
        <p:txBody>
          <a:bodyPr/>
          <a:lstStyle/>
          <a:p>
            <a:r>
              <a:rPr lang="en-US" dirty="0"/>
              <a:t> </a:t>
            </a:r>
            <a:r>
              <a:rPr lang="en-GB" dirty="0"/>
              <a:t>The process of decommissioning destroyed nuclear facilities is a complex and difficult </a:t>
            </a:r>
            <a:r>
              <a:rPr lang="en-GB" dirty="0" smtClean="0"/>
              <a:t>process</a:t>
            </a:r>
          </a:p>
          <a:p>
            <a:r>
              <a:rPr lang="en-GB" dirty="0"/>
              <a:t>many challenges and lessons learned from this </a:t>
            </a:r>
            <a:r>
              <a:rPr lang="en-GB" dirty="0" smtClean="0"/>
              <a:t>experience</a:t>
            </a:r>
          </a:p>
          <a:p>
            <a:r>
              <a:rPr lang="en-GB" dirty="0" smtClean="0"/>
              <a:t>IAEA has </a:t>
            </a:r>
            <a:r>
              <a:rPr lang="en-GB" dirty="0"/>
              <a:t>a very important and effective role in helping Iraq to overcome most </a:t>
            </a:r>
            <a:r>
              <a:rPr lang="en-GB" dirty="0" smtClean="0"/>
              <a:t>of </a:t>
            </a:r>
            <a:r>
              <a:rPr lang="en-GB" dirty="0"/>
              <a:t>the </a:t>
            </a:r>
            <a:r>
              <a:rPr lang="en-GB" dirty="0" smtClean="0"/>
              <a:t>challenge.</a:t>
            </a:r>
            <a:endParaRPr lang="en-US" dirty="0"/>
          </a:p>
        </p:txBody>
      </p:sp>
    </p:spTree>
    <p:extLst>
      <p:ext uri="{BB962C8B-B14F-4D97-AF65-F5344CB8AC3E}">
        <p14:creationId xmlns:p14="http://schemas.microsoft.com/office/powerpoint/2010/main" val="3343999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xmlns="" id="{AF300187-89EC-FA2B-7945-90D15FE8FD0C}"/>
              </a:ext>
            </a:extLst>
          </p:cNvPr>
          <p:cNvSpPr>
            <a:spLocks noGrp="1"/>
          </p:cNvSpPr>
          <p:nvPr>
            <p:ph type="title"/>
          </p:nvPr>
        </p:nvSpPr>
        <p:spPr>
          <a:xfrm>
            <a:off x="840781" y="224071"/>
            <a:ext cx="7462960" cy="566738"/>
          </a:xfrm>
        </p:spPr>
        <p:txBody>
          <a:bodyPr>
            <a:noAutofit/>
          </a:bodyPr>
          <a:lstStyle/>
          <a:p>
            <a:r>
              <a:rPr lang="en-US" sz="3200" b="1" dirty="0" err="1" smtClean="0">
                <a:solidFill>
                  <a:srgbClr val="1B3447"/>
                </a:solidFill>
              </a:rPr>
              <a:t>Mr</a:t>
            </a:r>
            <a:r>
              <a:rPr lang="en-US" sz="3200" b="1" dirty="0" smtClean="0">
                <a:solidFill>
                  <a:srgbClr val="1B3447"/>
                </a:solidFill>
              </a:rPr>
              <a:t> </a:t>
            </a:r>
            <a:r>
              <a:rPr lang="en-US" sz="3200" b="1" dirty="0" err="1" smtClean="0">
                <a:solidFill>
                  <a:srgbClr val="1B3447"/>
                </a:solidFill>
              </a:rPr>
              <a:t>Saad</a:t>
            </a:r>
            <a:r>
              <a:rPr lang="en-US" sz="3200" b="1" dirty="0" smtClean="0">
                <a:solidFill>
                  <a:srgbClr val="1B3447"/>
                </a:solidFill>
              </a:rPr>
              <a:t> </a:t>
            </a:r>
            <a:r>
              <a:rPr lang="en-US" sz="3200" b="1" dirty="0" err="1" smtClean="0">
                <a:solidFill>
                  <a:srgbClr val="1B3447"/>
                </a:solidFill>
              </a:rPr>
              <a:t>J.Kadhum</a:t>
            </a:r>
            <a:r>
              <a:rPr lang="en-US" sz="3200" b="1" dirty="0" smtClean="0">
                <a:solidFill>
                  <a:srgbClr val="1B3447"/>
                </a:solidFill>
              </a:rPr>
              <a:t> </a:t>
            </a:r>
            <a:r>
              <a:rPr lang="en-US" sz="3200" b="1" dirty="0" err="1" smtClean="0">
                <a:solidFill>
                  <a:srgbClr val="1B3447"/>
                </a:solidFill>
              </a:rPr>
              <a:t>Guardh</a:t>
            </a:r>
            <a:r>
              <a:rPr lang="en-US" sz="3200" b="1" dirty="0" smtClean="0">
                <a:solidFill>
                  <a:srgbClr val="1B3447"/>
                </a:solidFill>
              </a:rPr>
              <a:t> </a:t>
            </a:r>
            <a:br>
              <a:rPr lang="en-US" sz="3200" b="1" dirty="0" smtClean="0">
                <a:solidFill>
                  <a:srgbClr val="1B3447"/>
                </a:solidFill>
              </a:rPr>
            </a:br>
            <a:r>
              <a:rPr lang="en-US" sz="3200" b="1" dirty="0" smtClean="0">
                <a:solidFill>
                  <a:srgbClr val="1B3447"/>
                </a:solidFill>
              </a:rPr>
              <a:t>M.Sc. in Nuclear Physics </a:t>
            </a:r>
            <a:endParaRPr lang="en-US" sz="3200" b="1" i="1" dirty="0">
              <a:solidFill>
                <a:srgbClr val="1B3447"/>
              </a:solidFill>
            </a:endParaRPr>
          </a:p>
        </p:txBody>
      </p:sp>
      <p:sp>
        <p:nvSpPr>
          <p:cNvPr id="7" name="Content Placeholder 3">
            <a:extLst>
              <a:ext uri="{FF2B5EF4-FFF2-40B4-BE49-F238E27FC236}">
                <a16:creationId xmlns:a16="http://schemas.microsoft.com/office/drawing/2014/main" xmlns="" id="{C1E6B5BD-F91A-94C1-4F2E-33C6C63B0AB3}"/>
              </a:ext>
            </a:extLst>
          </p:cNvPr>
          <p:cNvSpPr txBox="1">
            <a:spLocks/>
          </p:cNvSpPr>
          <p:nvPr/>
        </p:nvSpPr>
        <p:spPr>
          <a:xfrm>
            <a:off x="4603213" y="2131625"/>
            <a:ext cx="6926089" cy="3727483"/>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nSpc>
                <a:spcPct val="120000"/>
              </a:lnSpc>
            </a:pPr>
            <a:endParaRPr lang="en-GB" sz="1700" dirty="0">
              <a:solidFill>
                <a:srgbClr val="1B3447"/>
              </a:solidFill>
            </a:endParaRPr>
          </a:p>
          <a:p>
            <a:pPr marL="285750" indent="-285750">
              <a:lnSpc>
                <a:spcPct val="120000"/>
              </a:lnSpc>
            </a:pPr>
            <a:endParaRPr lang="en-GB" sz="1700" dirty="0">
              <a:solidFill>
                <a:srgbClr val="1B3447"/>
              </a:solidFill>
            </a:endParaRPr>
          </a:p>
        </p:txBody>
      </p:sp>
      <p:sp>
        <p:nvSpPr>
          <p:cNvPr id="8" name="Text Placeholder 23">
            <a:extLst>
              <a:ext uri="{FF2B5EF4-FFF2-40B4-BE49-F238E27FC236}">
                <a16:creationId xmlns:a16="http://schemas.microsoft.com/office/drawing/2014/main" xmlns="" id="{139B5CEC-4FD6-154C-6414-325BE005C43B}"/>
              </a:ext>
            </a:extLst>
          </p:cNvPr>
          <p:cNvSpPr txBox="1">
            <a:spLocks/>
          </p:cNvSpPr>
          <p:nvPr/>
        </p:nvSpPr>
        <p:spPr>
          <a:xfrm>
            <a:off x="839415" y="790809"/>
            <a:ext cx="9849180" cy="65155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a:solidFill>
                  <a:srgbClr val="FF0000"/>
                </a:solidFill>
              </a:rPr>
              <a:t>Job/Position</a:t>
            </a:r>
            <a:r>
              <a:rPr lang="en-US" sz="1800" b="1" dirty="0" smtClean="0">
                <a:solidFill>
                  <a:srgbClr val="FF0000"/>
                </a:solidFill>
              </a:rPr>
              <a:t>:</a:t>
            </a:r>
            <a:r>
              <a:rPr lang="en-US" sz="1800" b="1" dirty="0" smtClean="0">
                <a:solidFill>
                  <a:srgbClr val="1B3447"/>
                </a:solidFill>
              </a:rPr>
              <a:t>  </a:t>
            </a:r>
            <a:r>
              <a:rPr lang="en-US" sz="1800" dirty="0" smtClean="0">
                <a:solidFill>
                  <a:srgbClr val="1B3447"/>
                </a:solidFill>
              </a:rPr>
              <a:t>chief </a:t>
            </a:r>
            <a:r>
              <a:rPr lang="en-US" sz="1800" dirty="0">
                <a:solidFill>
                  <a:srgbClr val="1B3447"/>
                </a:solidFill>
              </a:rPr>
              <a:t>physicist / Director of the </a:t>
            </a:r>
            <a:r>
              <a:rPr lang="en-US" sz="1800" dirty="0" smtClean="0">
                <a:solidFill>
                  <a:srgbClr val="1B3447"/>
                </a:solidFill>
              </a:rPr>
              <a:t>Directorate of Decommissioning Nuclear </a:t>
            </a:r>
            <a:r>
              <a:rPr lang="en-US" sz="1800" dirty="0">
                <a:solidFill>
                  <a:srgbClr val="1B3447"/>
                </a:solidFill>
              </a:rPr>
              <a:t>Facilities and Sites</a:t>
            </a:r>
          </a:p>
        </p:txBody>
      </p:sp>
      <p:sp>
        <p:nvSpPr>
          <p:cNvPr id="9" name="Text Placeholder 23">
            <a:extLst>
              <a:ext uri="{FF2B5EF4-FFF2-40B4-BE49-F238E27FC236}">
                <a16:creationId xmlns:a16="http://schemas.microsoft.com/office/drawing/2014/main" xmlns="" id="{4ABE6821-F37A-8C88-95C4-3EA0DBA5BE92}"/>
              </a:ext>
            </a:extLst>
          </p:cNvPr>
          <p:cNvSpPr txBox="1">
            <a:spLocks/>
          </p:cNvSpPr>
          <p:nvPr/>
        </p:nvSpPr>
        <p:spPr>
          <a:xfrm>
            <a:off x="839415" y="1433750"/>
            <a:ext cx="9217619" cy="33826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a:solidFill>
                  <a:srgbClr val="FF0000"/>
                </a:solidFill>
              </a:rPr>
              <a:t>Organization, Country</a:t>
            </a:r>
            <a:r>
              <a:rPr lang="en-US" sz="1800" b="1" dirty="0">
                <a:solidFill>
                  <a:srgbClr val="1B3447"/>
                </a:solidFill>
              </a:rPr>
              <a:t>: </a:t>
            </a:r>
            <a:r>
              <a:rPr lang="en-US" sz="1800" dirty="0">
                <a:solidFill>
                  <a:srgbClr val="1B3447"/>
                </a:solidFill>
              </a:rPr>
              <a:t>Directorate of </a:t>
            </a:r>
            <a:r>
              <a:rPr lang="en-US" sz="1800" dirty="0" smtClean="0">
                <a:solidFill>
                  <a:srgbClr val="1B3447"/>
                </a:solidFill>
              </a:rPr>
              <a:t>Decommissioning Nuclear </a:t>
            </a:r>
            <a:r>
              <a:rPr lang="en-US" sz="1800" dirty="0">
                <a:solidFill>
                  <a:srgbClr val="1B3447"/>
                </a:solidFill>
              </a:rPr>
              <a:t>Facilities and </a:t>
            </a:r>
            <a:r>
              <a:rPr lang="en-US" sz="1800" dirty="0" smtClean="0">
                <a:solidFill>
                  <a:srgbClr val="1B3447"/>
                </a:solidFill>
              </a:rPr>
              <a:t>Sites/ Iraq Atomic Energy Commission </a:t>
            </a:r>
            <a:endParaRPr lang="en-US" sz="1800" dirty="0">
              <a:solidFill>
                <a:srgbClr val="1B3447"/>
              </a:solidFill>
            </a:endParaRPr>
          </a:p>
          <a:p>
            <a:pPr marL="0" indent="0">
              <a:buFont typeface="Arial" panose="020B0604020202020204" pitchFamily="34" charset="0"/>
              <a:buNone/>
            </a:pPr>
            <a:r>
              <a:rPr lang="en-US" sz="1800" dirty="0" smtClean="0">
                <a:solidFill>
                  <a:srgbClr val="1B3447"/>
                </a:solidFill>
              </a:rPr>
              <a:t>…, …</a:t>
            </a:r>
            <a:endParaRPr lang="en-US" sz="1800" dirty="0">
              <a:solidFill>
                <a:srgbClr val="1B3447"/>
              </a:solidFill>
            </a:endParaRPr>
          </a:p>
        </p:txBody>
      </p:sp>
      <p:sp>
        <p:nvSpPr>
          <p:cNvPr id="10" name="Rectangle: Rounded Corners 9">
            <a:extLst>
              <a:ext uri="{FF2B5EF4-FFF2-40B4-BE49-F238E27FC236}">
                <a16:creationId xmlns:a16="http://schemas.microsoft.com/office/drawing/2014/main" xmlns="" id="{E260211A-461D-BAAF-F03D-1E8BA1048261}"/>
              </a:ext>
            </a:extLst>
          </p:cNvPr>
          <p:cNvSpPr/>
          <p:nvPr/>
        </p:nvSpPr>
        <p:spPr>
          <a:xfrm>
            <a:off x="695399" y="2126624"/>
            <a:ext cx="3324229" cy="1868734"/>
          </a:xfrm>
          <a:prstGeom prst="roundRect">
            <a:avLst>
              <a:gd name="adj" fmla="val 0"/>
            </a:avLst>
          </a:prstGeom>
          <a:solidFill>
            <a:schemeClr val="bg1"/>
          </a:solidFill>
          <a:ln>
            <a:solidFill>
              <a:srgbClr val="1B3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B3447"/>
                </a:solidFill>
              </a:rPr>
              <a:t>PROFILE</a:t>
            </a:r>
            <a:br>
              <a:rPr lang="en-US" sz="3200" dirty="0">
                <a:solidFill>
                  <a:srgbClr val="1B3447"/>
                </a:solidFill>
              </a:rPr>
            </a:br>
            <a:r>
              <a:rPr lang="en-US" sz="3200" dirty="0">
                <a:solidFill>
                  <a:srgbClr val="1B3447"/>
                </a:solidFill>
              </a:rPr>
              <a:t>PICTURE</a:t>
            </a:r>
            <a:endParaRPr lang="en-GB" dirty="0">
              <a:solidFill>
                <a:srgbClr val="1B3447"/>
              </a:solidFill>
            </a:endParaRPr>
          </a:p>
        </p:txBody>
      </p:sp>
      <p:sp>
        <p:nvSpPr>
          <p:cNvPr id="2" name="Rectangle: Rounded Corners 1">
            <a:extLst>
              <a:ext uri="{FF2B5EF4-FFF2-40B4-BE49-F238E27FC236}">
                <a16:creationId xmlns:a16="http://schemas.microsoft.com/office/drawing/2014/main" xmlns="" id="{FB73E117-3200-2469-6D5C-D4548419C8BA}"/>
              </a:ext>
            </a:extLst>
          </p:cNvPr>
          <p:cNvSpPr/>
          <p:nvPr/>
        </p:nvSpPr>
        <p:spPr>
          <a:xfrm>
            <a:off x="695401" y="4145253"/>
            <a:ext cx="3324228" cy="1939284"/>
          </a:xfrm>
          <a:prstGeom prst="roundRect">
            <a:avLst>
              <a:gd name="adj" fmla="val 0"/>
            </a:avLst>
          </a:prstGeom>
          <a:solidFill>
            <a:schemeClr val="bg1"/>
          </a:solidFill>
          <a:ln>
            <a:solidFill>
              <a:srgbClr val="1B3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B3447"/>
                </a:solidFill>
              </a:rPr>
              <a:t>EXTRA PICTURE IF NEEDED (project, robot, reactor, team…)</a:t>
            </a:r>
            <a:endParaRPr lang="en-GB" dirty="0">
              <a:solidFill>
                <a:srgbClr val="1B3447"/>
              </a:solidFill>
            </a:endParaRPr>
          </a:p>
        </p:txBody>
      </p:sp>
      <p:pic>
        <p:nvPicPr>
          <p:cNvPr id="3074" name="Picture 2" descr="F:\Pictures\2019_07_27\New folder\1748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114" y="2131626"/>
            <a:ext cx="2621569" cy="186373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Pictures\ll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1" y="4145253"/>
            <a:ext cx="3324227" cy="20563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50724" y="2126624"/>
            <a:ext cx="7574692" cy="3139321"/>
          </a:xfrm>
          <a:prstGeom prst="rect">
            <a:avLst/>
          </a:prstGeom>
        </p:spPr>
        <p:txBody>
          <a:bodyPr wrap="square">
            <a:spAutoFit/>
          </a:bodyPr>
          <a:lstStyle/>
          <a:p>
            <a:pPr marL="285750" indent="-285750">
              <a:buFont typeface="Arial" pitchFamily="34" charset="0"/>
              <a:buChar char="•"/>
            </a:pPr>
            <a:r>
              <a:rPr lang="en-US" dirty="0" smtClean="0"/>
              <a:t>Director </a:t>
            </a:r>
            <a:r>
              <a:rPr lang="en-US" dirty="0"/>
              <a:t>of the Directorate of Decommissioning Nuclear Facilities and </a:t>
            </a:r>
            <a:r>
              <a:rPr lang="en-US" dirty="0" smtClean="0"/>
              <a:t>Sites</a:t>
            </a:r>
          </a:p>
          <a:p>
            <a:pPr marL="285750" indent="-285750">
              <a:buFont typeface="Arial" pitchFamily="34" charset="0"/>
              <a:buChar char="•"/>
            </a:pPr>
            <a:r>
              <a:rPr lang="en-US" dirty="0" smtClean="0"/>
              <a:t>Manager </a:t>
            </a:r>
            <a:r>
              <a:rPr lang="en-US" dirty="0"/>
              <a:t>of radiological field measurement </a:t>
            </a:r>
            <a:r>
              <a:rPr lang="en-US" dirty="0" smtClean="0"/>
              <a:t>department in Iraqi decommissioning program </a:t>
            </a:r>
          </a:p>
          <a:p>
            <a:pPr marL="285750" indent="-285750">
              <a:buFont typeface="Arial" pitchFamily="34" charset="0"/>
              <a:buChar char="•"/>
            </a:pPr>
            <a:r>
              <a:rPr lang="en-US" dirty="0"/>
              <a:t>Member of the Ministry of Science and Technology Commission to prepare the plan for response to the radiological and nuclear accidents. </a:t>
            </a:r>
            <a:endParaRPr lang="en-US" dirty="0" smtClean="0"/>
          </a:p>
          <a:p>
            <a:pPr marL="285750" indent="-285750">
              <a:buFont typeface="Arial" pitchFamily="34" charset="0"/>
              <a:buChar char="•"/>
            </a:pPr>
            <a:r>
              <a:rPr lang="en-US" dirty="0"/>
              <a:t>Member of the ministerial work team assigned with the tasks of supervising the treatment of all destroyed nuclear and radiological sites and </a:t>
            </a:r>
            <a:r>
              <a:rPr lang="en-US" dirty="0" smtClean="0"/>
              <a:t>facilities</a:t>
            </a:r>
          </a:p>
          <a:p>
            <a:pPr marL="285750" indent="-285750">
              <a:buFont typeface="Arial" pitchFamily="34" charset="0"/>
              <a:buChar char="•"/>
            </a:pPr>
            <a:r>
              <a:rPr lang="en-US" dirty="0" smtClean="0"/>
              <a:t>Preparing </a:t>
            </a:r>
            <a:r>
              <a:rPr lang="en-US" dirty="0"/>
              <a:t>a plan and report for the </a:t>
            </a:r>
            <a:r>
              <a:rPr lang="en-US" dirty="0" smtClean="0"/>
              <a:t>radiological  </a:t>
            </a:r>
            <a:r>
              <a:rPr lang="en-US" dirty="0"/>
              <a:t>characterization of </a:t>
            </a:r>
            <a:r>
              <a:rPr lang="en-US" dirty="0" smtClean="0"/>
              <a:t>IRT-5000 reactor  for decommissioning purpose and </a:t>
            </a:r>
            <a:r>
              <a:rPr lang="en-US" dirty="0"/>
              <a:t>leading the </a:t>
            </a:r>
            <a:r>
              <a:rPr lang="en-US" dirty="0" smtClean="0"/>
              <a:t>radiological  </a:t>
            </a:r>
            <a:r>
              <a:rPr lang="en-US" dirty="0"/>
              <a:t>characterization teams for the building and </a:t>
            </a:r>
            <a:r>
              <a:rPr lang="en-US" dirty="0" smtClean="0"/>
              <a:t>pool </a:t>
            </a:r>
            <a:r>
              <a:rPr lang="en-US" dirty="0"/>
              <a:t>of the </a:t>
            </a:r>
            <a:r>
              <a:rPr lang="en-US" dirty="0" smtClean="0"/>
              <a:t>IRT-5000  reactor.</a:t>
            </a:r>
          </a:p>
          <a:p>
            <a:r>
              <a:rPr lang="en-US" dirty="0" smtClean="0"/>
              <a:t>   </a:t>
            </a:r>
            <a:endParaRPr lang="en-US" dirty="0"/>
          </a:p>
        </p:txBody>
      </p:sp>
    </p:spTree>
    <p:extLst>
      <p:ext uri="{BB962C8B-B14F-4D97-AF65-F5344CB8AC3E}">
        <p14:creationId xmlns:p14="http://schemas.microsoft.com/office/powerpoint/2010/main" val="9777145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r>
              <a:rPr lang="en-GB" sz="4000" b="1" dirty="0"/>
              <a:t>REFERENCES</a:t>
            </a:r>
            <a:r>
              <a:rPr lang="en-GB" dirty="0"/>
              <a:t> </a:t>
            </a:r>
            <a:endParaRPr lang="en-US" dirty="0"/>
          </a:p>
        </p:txBody>
      </p:sp>
      <p:sp>
        <p:nvSpPr>
          <p:cNvPr id="3" name="Content Placeholder 2"/>
          <p:cNvSpPr>
            <a:spLocks noGrp="1"/>
          </p:cNvSpPr>
          <p:nvPr>
            <p:ph idx="1"/>
          </p:nvPr>
        </p:nvSpPr>
        <p:spPr/>
        <p:txBody>
          <a:bodyPr/>
          <a:lstStyle/>
          <a:p>
            <a:pPr lvl="0"/>
            <a:r>
              <a:rPr lang="en-GB" dirty="0" err="1"/>
              <a:t>Bibi</a:t>
            </a:r>
            <a:r>
              <a:rPr lang="en-GB" dirty="0"/>
              <a:t>, A., Al-</a:t>
            </a:r>
            <a:r>
              <a:rPr lang="en-GB" dirty="0" err="1"/>
              <a:t>Musawi</a:t>
            </a:r>
            <a:r>
              <a:rPr lang="en-GB" dirty="0"/>
              <a:t>, F., </a:t>
            </a:r>
            <a:r>
              <a:rPr lang="en-GB" dirty="0" err="1"/>
              <a:t>Jassim</a:t>
            </a:r>
            <a:r>
              <a:rPr lang="en-GB" dirty="0"/>
              <a:t>, H., &amp; </a:t>
            </a:r>
            <a:r>
              <a:rPr lang="en-GB" dirty="0" err="1"/>
              <a:t>Abd</a:t>
            </a:r>
            <a:r>
              <a:rPr lang="en-GB" dirty="0"/>
              <a:t> </a:t>
            </a:r>
            <a:r>
              <a:rPr lang="en-GB" dirty="0" err="1"/>
              <a:t>Alhadi</a:t>
            </a:r>
            <a:r>
              <a:rPr lang="en-GB" dirty="0"/>
              <a:t>, Q. "Decommissioning Challenge of Destroyed Nuclear Facilities and Sites in Iraq." </a:t>
            </a:r>
            <a:r>
              <a:rPr lang="en-GB" i="1" dirty="0"/>
              <a:t>Revue </a:t>
            </a:r>
            <a:r>
              <a:rPr lang="en-GB" i="1" dirty="0" err="1"/>
              <a:t>Générale</a:t>
            </a:r>
            <a:r>
              <a:rPr lang="en-GB" i="1" dirty="0"/>
              <a:t> </a:t>
            </a:r>
            <a:r>
              <a:rPr lang="en-GB" i="1" dirty="0" err="1"/>
              <a:t>Nucléaire</a:t>
            </a:r>
            <a:r>
              <a:rPr lang="en-GB" dirty="0"/>
              <a:t> 4 (2013): 37-41.</a:t>
            </a:r>
            <a:r>
              <a:rPr lang="ar-SA" dirty="0"/>
              <a:t>‏</a:t>
            </a:r>
            <a:endParaRPr lang="en-US" dirty="0"/>
          </a:p>
          <a:p>
            <a:r>
              <a:rPr lang="en-GB" dirty="0"/>
              <a:t>Cochran, J. R., </a:t>
            </a:r>
            <a:r>
              <a:rPr lang="en-GB" dirty="0" err="1"/>
              <a:t>Danneels</a:t>
            </a:r>
            <a:r>
              <a:rPr lang="en-GB" dirty="0"/>
              <a:t>, J. J., Phillips, C., &amp; </a:t>
            </a:r>
            <a:r>
              <a:rPr lang="en-GB" dirty="0" err="1"/>
              <a:t>Chesser</a:t>
            </a:r>
            <a:r>
              <a:rPr lang="en-GB" dirty="0"/>
              <a:t>, R. "Iraq nuclear facility dismantlement and disposal project." </a:t>
            </a:r>
            <a:r>
              <a:rPr lang="en-GB" i="1" dirty="0"/>
              <a:t>Proceedings from Waste Management'07</a:t>
            </a:r>
            <a:r>
              <a:rPr lang="en-GB" dirty="0"/>
              <a:t> (</a:t>
            </a:r>
            <a:r>
              <a:rPr lang="en-GB" dirty="0" smtClean="0"/>
              <a:t>2007)</a:t>
            </a:r>
            <a:endParaRPr lang="en-US" dirty="0"/>
          </a:p>
        </p:txBody>
      </p:sp>
    </p:spTree>
    <p:extLst>
      <p:ext uri="{BB962C8B-B14F-4D97-AF65-F5344CB8AC3E}">
        <p14:creationId xmlns:p14="http://schemas.microsoft.com/office/powerpoint/2010/main" val="793092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061" y="1037966"/>
            <a:ext cx="10515600" cy="1235677"/>
          </a:xfrm>
        </p:spPr>
        <p:txBody>
          <a:bodyPr/>
          <a:lstStyle/>
          <a:p>
            <a:pPr algn="ctr"/>
            <a:r>
              <a:rPr lang="en-US" b="1" dirty="0"/>
              <a:t>thank you for your listening</a:t>
            </a:r>
          </a:p>
        </p:txBody>
      </p:sp>
      <p:sp>
        <p:nvSpPr>
          <p:cNvPr id="3" name="Text Placeholder 2"/>
          <p:cNvSpPr>
            <a:spLocks noGrp="1"/>
          </p:cNvSpPr>
          <p:nvPr>
            <p:ph type="body" idx="1"/>
          </p:nvPr>
        </p:nvSpPr>
        <p:spPr>
          <a:xfrm>
            <a:off x="831850" y="3600922"/>
            <a:ext cx="10515600" cy="1500187"/>
          </a:xfrm>
        </p:spPr>
        <p:txBody>
          <a:bodyPr>
            <a:normAutofit/>
          </a:bodyPr>
          <a:lstStyle/>
          <a:p>
            <a:r>
              <a:rPr lang="en-US" sz="6600" b="1" dirty="0" smtClean="0">
                <a:solidFill>
                  <a:schemeClr val="tx1"/>
                </a:solidFill>
              </a:rPr>
              <a:t>Questions?</a:t>
            </a:r>
            <a:endParaRPr lang="en-US" sz="6600" b="1"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1186" y="2199502"/>
            <a:ext cx="4472291" cy="358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877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054" y="1007677"/>
            <a:ext cx="10515600" cy="1325563"/>
          </a:xfrm>
        </p:spPr>
        <p:txBody>
          <a:bodyPr>
            <a:normAutofit fontScale="90000"/>
          </a:bodyPr>
          <a:lstStyle/>
          <a:p>
            <a:pPr algn="ctr"/>
            <a:r>
              <a:rPr lang="en-US" b="1" i="1" dirty="0">
                <a:solidFill>
                  <a:srgbClr val="FF0000"/>
                </a:solidFill>
              </a:rPr>
              <a:t>LESSONS LEARNED AND CHALLENGES IN THE DECOMMISSIONING OF FORMER IRAQI  NUCLEAR FACILITIES_Decom2023_#14_ORA</a:t>
            </a:r>
            <a:r>
              <a:rPr lang="en-US" sz="3200" b="1" i="1" dirty="0">
                <a:solidFill>
                  <a:srgbClr val="FF0000"/>
                </a:solidFill>
              </a:rPr>
              <a:t/>
            </a:r>
            <a:br>
              <a:rPr lang="en-US" sz="3200" b="1" i="1" dirty="0">
                <a:solidFill>
                  <a:srgbClr val="FF0000"/>
                </a:solidFill>
              </a:rPr>
            </a:br>
            <a:endParaRPr lang="en-US" sz="3200" b="1" i="1" dirty="0">
              <a:solidFill>
                <a:srgbClr val="FF0000"/>
              </a:solidFill>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815735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270" y="229201"/>
            <a:ext cx="9096632" cy="746983"/>
          </a:xfrm>
        </p:spPr>
        <p:txBody>
          <a:bodyPr/>
          <a:lstStyle/>
          <a:p>
            <a:pPr lvl="1" algn="l" rtl="0">
              <a:lnSpc>
                <a:spcPct val="90000"/>
              </a:lnSpc>
              <a:spcBef>
                <a:spcPct val="0"/>
              </a:spcBef>
            </a:pPr>
            <a:r>
              <a:rPr lang="en-US" b="1" cap="all" dirty="0" smtClean="0"/>
              <a:t/>
            </a:r>
            <a:br>
              <a:rPr lang="en-US" b="1" cap="all" dirty="0" smtClean="0"/>
            </a:br>
            <a:r>
              <a:rPr lang="en-US" b="1" cap="all" dirty="0" smtClean="0"/>
              <a:t>Introduction:</a:t>
            </a:r>
            <a:endParaRPr lang="en-US" dirty="0"/>
          </a:p>
        </p:txBody>
      </p:sp>
      <p:sp>
        <p:nvSpPr>
          <p:cNvPr id="3" name="Content Placeholder 2"/>
          <p:cNvSpPr>
            <a:spLocks noGrp="1"/>
          </p:cNvSpPr>
          <p:nvPr>
            <p:ph idx="1"/>
          </p:nvPr>
        </p:nvSpPr>
        <p:spPr>
          <a:xfrm>
            <a:off x="393357" y="1150594"/>
            <a:ext cx="10515600" cy="4904217"/>
          </a:xfrm>
        </p:spPr>
        <p:txBody>
          <a:bodyPr>
            <a:normAutofit/>
          </a:bodyPr>
          <a:lstStyle/>
          <a:p>
            <a:r>
              <a:rPr lang="en-GB" sz="2000" dirty="0">
                <a:cs typeface="Times New Roman" pitchFamily="18" charset="0"/>
              </a:rPr>
              <a:t>There are many nuclear sites in Iraq that were previously used for nuclear activities and contain large amounts of radioactive waste. Al-</a:t>
            </a:r>
            <a:r>
              <a:rPr lang="en-GB" sz="2000" dirty="0" err="1">
                <a:cs typeface="Times New Roman" pitchFamily="18" charset="0"/>
              </a:rPr>
              <a:t>Tuwaitha</a:t>
            </a:r>
            <a:r>
              <a:rPr lang="en-GB" sz="2000" dirty="0">
                <a:cs typeface="Times New Roman" pitchFamily="18" charset="0"/>
              </a:rPr>
              <a:t> nuclear site is the largest and oldest of these sites. </a:t>
            </a:r>
            <a:endParaRPr lang="en-GB" sz="2000" dirty="0" smtClean="0">
              <a:cs typeface="Times New Roman" pitchFamily="18" charset="0"/>
            </a:endParaRPr>
          </a:p>
          <a:p>
            <a:r>
              <a:rPr lang="en-GB" sz="2000" dirty="0"/>
              <a:t>All of these nuclear facilities and sites were bombed and </a:t>
            </a:r>
            <a:r>
              <a:rPr lang="en-GB" sz="2000" dirty="0" smtClean="0"/>
              <a:t>destructed </a:t>
            </a:r>
            <a:r>
              <a:rPr lang="en-GB" sz="2000" dirty="0"/>
              <a:t>during the Gulf War in 1991.</a:t>
            </a:r>
            <a:endParaRPr lang="en-US" sz="2000" dirty="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1989" y="2414714"/>
            <a:ext cx="5140411" cy="327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32776" y="5685479"/>
            <a:ext cx="3938835" cy="369332"/>
          </a:xfrm>
          <a:prstGeom prst="rect">
            <a:avLst/>
          </a:prstGeom>
        </p:spPr>
        <p:txBody>
          <a:bodyPr wrap="none">
            <a:spAutoFit/>
          </a:bodyPr>
          <a:lstStyle/>
          <a:p>
            <a:r>
              <a:rPr lang="en-US" dirty="0"/>
              <a:t>Location map of the nuclear sites in Iraq</a:t>
            </a:r>
          </a:p>
        </p:txBody>
      </p:sp>
    </p:spTree>
    <p:extLst>
      <p:ext uri="{BB962C8B-B14F-4D97-AF65-F5344CB8AC3E}">
        <p14:creationId xmlns:p14="http://schemas.microsoft.com/office/powerpoint/2010/main" val="39403038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cap="all" dirty="0" smtClean="0"/>
              <a:t>Cont.</a:t>
            </a:r>
            <a:r>
              <a:rPr lang="en-US" b="1" cap="all" dirty="0"/>
              <a:t/>
            </a:r>
            <a:br>
              <a:rPr lang="en-US" b="1" cap="all" dirty="0"/>
            </a:br>
            <a:endParaRPr lang="en-US" dirty="0"/>
          </a:p>
        </p:txBody>
      </p:sp>
      <p:sp>
        <p:nvSpPr>
          <p:cNvPr id="3" name="Content Placeholder 2"/>
          <p:cNvSpPr>
            <a:spLocks noGrp="1"/>
          </p:cNvSpPr>
          <p:nvPr>
            <p:ph idx="1"/>
          </p:nvPr>
        </p:nvSpPr>
        <p:spPr>
          <a:xfrm>
            <a:off x="838200" y="1269571"/>
            <a:ext cx="10515600" cy="4351338"/>
          </a:xfrm>
        </p:spPr>
        <p:txBody>
          <a:bodyPr/>
          <a:lstStyle/>
          <a:p>
            <a:r>
              <a:rPr lang="en-GB" dirty="0"/>
              <a:t>During the events of 2003 and because the looting of many radioactive materials from nuclear sites and facilities which cause the  increasing of  the problem of the spread radioactive waste resulting from previous nuclear activities in Iraq.</a:t>
            </a:r>
            <a:r>
              <a:rPr lang="en-GB" dirty="0">
                <a:solidFill>
                  <a:srgbClr val="FF0000"/>
                </a:solidFill>
              </a:rPr>
              <a:t> </a:t>
            </a:r>
            <a:r>
              <a:rPr lang="en-GB" dirty="0" smtClean="0">
                <a:solidFill>
                  <a:srgbClr val="FF0000"/>
                </a:solidFill>
              </a:rPr>
              <a:t> </a:t>
            </a:r>
            <a:endParaRPr lang="en-US" dirty="0">
              <a:solidFill>
                <a:srgbClr val="FF0000"/>
              </a:solidFill>
            </a:endParaRPr>
          </a:p>
        </p:txBody>
      </p:sp>
    </p:spTree>
    <p:extLst>
      <p:ext uri="{BB962C8B-B14F-4D97-AF65-F5344CB8AC3E}">
        <p14:creationId xmlns:p14="http://schemas.microsoft.com/office/powerpoint/2010/main" val="40549855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The situation of the Tammuz 2 reactor and IRT-5000 reactor before the </a:t>
            </a:r>
            <a:r>
              <a:rPr lang="en-US" sz="2400" b="1" dirty="0" smtClean="0"/>
              <a:t>                            decommissioning </a:t>
            </a:r>
            <a:r>
              <a:rPr lang="en-US" sz="2400" b="1" dirty="0"/>
              <a:t>process</a:t>
            </a:r>
          </a:p>
        </p:txBody>
      </p:sp>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40572" y="1433383"/>
            <a:ext cx="5050163" cy="425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59526" y="1408670"/>
            <a:ext cx="503225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7334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       </a:t>
            </a:r>
            <a:r>
              <a:rPr lang="en-US" sz="3600" b="1" dirty="0" smtClean="0"/>
              <a:t>ITALIAN </a:t>
            </a:r>
            <a:r>
              <a:rPr lang="en-US" sz="3600" b="1" dirty="0"/>
              <a:t>FUEL FABRICATION LABORATORY </a:t>
            </a:r>
            <a:r>
              <a:rPr lang="en-US" sz="3600" b="1" dirty="0" smtClean="0"/>
              <a:t>SITE( 2005)</a:t>
            </a:r>
            <a:endParaRPr lang="en-US" sz="3600" b="1" dirty="0"/>
          </a:p>
        </p:txBody>
      </p:sp>
      <p:pic>
        <p:nvPicPr>
          <p:cNvPr id="5" name="Content Placeholder 4" descr="E:\صور الوقود الايطالي\DSC01708.JPG"/>
          <p:cNvPicPr>
            <a:picLocks noGrp="1"/>
          </p:cNvPicPr>
          <p:nvPr>
            <p:ph sz="half" idx="1"/>
          </p:nvPr>
        </p:nvPicPr>
        <p:blipFill>
          <a:blip r:embed="rId2" cstate="print"/>
          <a:srcRect/>
          <a:stretch>
            <a:fillRect/>
          </a:stretch>
        </p:blipFill>
        <p:spPr bwMode="auto">
          <a:xfrm>
            <a:off x="827903" y="1285102"/>
            <a:ext cx="5103342" cy="4139513"/>
          </a:xfrm>
          <a:prstGeom prst="rect">
            <a:avLst/>
          </a:prstGeom>
          <a:noFill/>
        </p:spPr>
      </p:pic>
      <p:pic>
        <p:nvPicPr>
          <p:cNvPr id="6" name="Content Placeholder 5" descr="E:\صور الوقود\2012-04-25\DSC02569.JPG"/>
          <p:cNvPicPr>
            <a:picLocks noGrp="1"/>
          </p:cNvPicPr>
          <p:nvPr>
            <p:ph sz="half" idx="2"/>
          </p:nvPr>
        </p:nvPicPr>
        <p:blipFill>
          <a:blip r:embed="rId3" cstate="print"/>
          <a:srcRect/>
          <a:stretch>
            <a:fillRect/>
          </a:stretch>
        </p:blipFill>
        <p:spPr bwMode="auto">
          <a:xfrm>
            <a:off x="6376086" y="1260389"/>
            <a:ext cx="5115698" cy="4139514"/>
          </a:xfrm>
          <a:prstGeom prst="rect">
            <a:avLst/>
          </a:prstGeom>
          <a:noFill/>
        </p:spPr>
      </p:pic>
    </p:spTree>
    <p:extLst>
      <p:ext uri="{BB962C8B-B14F-4D97-AF65-F5344CB8AC3E}">
        <p14:creationId xmlns:p14="http://schemas.microsoft.com/office/powerpoint/2010/main" val="2839016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7417"/>
            <a:ext cx="10515600" cy="1043545"/>
          </a:xfrm>
        </p:spPr>
        <p:txBody>
          <a:bodyPr>
            <a:normAutofit/>
          </a:bodyPr>
          <a:lstStyle/>
          <a:p>
            <a:r>
              <a:rPr lang="en-US" sz="3200" b="1" dirty="0" smtClean="0"/>
              <a:t>       Active </a:t>
            </a:r>
            <a:r>
              <a:rPr lang="en-US" sz="3200" b="1" dirty="0"/>
              <a:t>Metallurgy Testing </a:t>
            </a:r>
            <a:r>
              <a:rPr lang="en-US" sz="3200" b="1" dirty="0" smtClean="0"/>
              <a:t>Laboratory(Lama facility)</a:t>
            </a:r>
            <a:endParaRPr lang="en-US" sz="3200" b="1"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2269" y="1207786"/>
            <a:ext cx="9482748" cy="453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4336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852145" y="358989"/>
            <a:ext cx="5157787" cy="823912"/>
          </a:xfrm>
        </p:spPr>
        <p:txBody>
          <a:bodyPr/>
          <a:lstStyle/>
          <a:p>
            <a:r>
              <a:rPr lang="en-US" dirty="0"/>
              <a:t>Radiochemistry Laboratories </a:t>
            </a:r>
          </a:p>
        </p:txBody>
      </p:sp>
      <p:sp>
        <p:nvSpPr>
          <p:cNvPr id="5" name="Text Placeholder 4"/>
          <p:cNvSpPr>
            <a:spLocks noGrp="1"/>
          </p:cNvSpPr>
          <p:nvPr>
            <p:ph type="body" sz="quarter" idx="3"/>
          </p:nvPr>
        </p:nvSpPr>
        <p:spPr>
          <a:xfrm>
            <a:off x="6345195" y="408416"/>
            <a:ext cx="5183188" cy="823912"/>
          </a:xfrm>
        </p:spPr>
        <p:txBody>
          <a:bodyPr/>
          <a:lstStyle/>
          <a:p>
            <a:pPr algn="ctr"/>
            <a:r>
              <a:rPr lang="en-US" dirty="0"/>
              <a:t>Italian </a:t>
            </a:r>
            <a:r>
              <a:rPr lang="en-US" dirty="0" err="1"/>
              <a:t>Radioisotops</a:t>
            </a:r>
            <a:r>
              <a:rPr lang="en-US" dirty="0"/>
              <a:t> Production Laboratory</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2551" y="1421028"/>
            <a:ext cx="5535827" cy="423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F:\المشاريع\الانتاج الايطالي\DSC01945.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6393899" y="1603032"/>
            <a:ext cx="5431517" cy="3685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4427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4617</TotalTime>
  <Words>830</Words>
  <Application>Microsoft Office PowerPoint</Application>
  <PresentationFormat>Custom</PresentationFormat>
  <Paragraphs>68</Paragraphs>
  <Slides>21</Slides>
  <Notes>0</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1_Office Theme</vt:lpstr>
      <vt:lpstr>LESSONS LEARNED AND CHALLENGES IN THE DECOMMISSIONING OF FORMER IRAQI  NUCLEAR FACILITIES </vt:lpstr>
      <vt:lpstr>Mr Saad J.Kadhum Guardh  M.Sc. in Nuclear Physics </vt:lpstr>
      <vt:lpstr>LESSONS LEARNED AND CHALLENGES IN THE DECOMMISSIONING OF FORMER IRAQI  NUCLEAR FACILITIES_Decom2023_#14_ORA </vt:lpstr>
      <vt:lpstr> Introduction:</vt:lpstr>
      <vt:lpstr>Cont. </vt:lpstr>
      <vt:lpstr>The situation of the Tammuz 2 reactor and IRT-5000 reactor before the                             decommissioning process</vt:lpstr>
      <vt:lpstr>       ITALIAN FUEL FABRICATION LABORATORY SITE( 2005)</vt:lpstr>
      <vt:lpstr>       Active Metallurgy Testing Laboratory(Lama facility)</vt:lpstr>
      <vt:lpstr>PowerPoint Presentation</vt:lpstr>
      <vt:lpstr>Cont. </vt:lpstr>
      <vt:lpstr> DECOMMISSIONING PROGRAM IN IRAQ  </vt:lpstr>
      <vt:lpstr>Decommissioning schedule time of all nuclear facilities and sites in Iraq</vt:lpstr>
      <vt:lpstr>CHALLENGES  </vt:lpstr>
      <vt:lpstr> Lessons learned</vt:lpstr>
      <vt:lpstr>Cont.</vt:lpstr>
      <vt:lpstr>local collimator to improve radiological characterization </vt:lpstr>
      <vt:lpstr>Lama facility before and after decommissioning</vt:lpstr>
      <vt:lpstr>IRT-5000 reactor decommissioning Phases  </vt:lpstr>
      <vt:lpstr>CONCLUSION </vt:lpstr>
      <vt:lpstr> REFERENCES </vt:lpstr>
      <vt:lpstr>thank you for your listening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Schlosman</dc:creator>
  <cp:lastModifiedBy>Maher</cp:lastModifiedBy>
  <cp:revision>54</cp:revision>
  <dcterms:created xsi:type="dcterms:W3CDTF">2021-04-28T15:23:16Z</dcterms:created>
  <dcterms:modified xsi:type="dcterms:W3CDTF">2023-04-29T15:30:21Z</dcterms:modified>
</cp:coreProperties>
</file>