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EC2"/>
    <a:srgbClr val="1A1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57" autoAdjust="0"/>
  </p:normalViewPr>
  <p:slideViewPr>
    <p:cSldViewPr snapToGrid="0">
      <p:cViewPr varScale="1">
        <p:scale>
          <a:sx n="107" d="100"/>
          <a:sy n="107" d="100"/>
        </p:scale>
        <p:origin x="672"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3A59D-BA0A-48A7-9FC4-384579DE188F}" type="datetimeFigureOut">
              <a:rPr lang="uk-UA" smtClean="0"/>
              <a:t>07.04.2023</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AFA49-489C-49AB-8DCD-0903427C8A8C}" type="slidenum">
              <a:rPr lang="uk-UA" smtClean="0"/>
              <a:t>‹#›</a:t>
            </a:fld>
            <a:endParaRPr lang="uk-UA"/>
          </a:p>
        </p:txBody>
      </p:sp>
    </p:spTree>
    <p:extLst>
      <p:ext uri="{BB962C8B-B14F-4D97-AF65-F5344CB8AC3E}">
        <p14:creationId xmlns:p14="http://schemas.microsoft.com/office/powerpoint/2010/main" val="8085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DF960-CFAA-4356-BB41-48B897E09C61}"/>
              </a:ext>
            </a:extLst>
          </p:cNvPr>
          <p:cNvSpPr>
            <a:spLocks noGrp="1"/>
          </p:cNvSpPr>
          <p:nvPr>
            <p:ph type="ctrTitle"/>
          </p:nvPr>
        </p:nvSpPr>
        <p:spPr>
          <a:xfrm>
            <a:off x="5532582" y="548052"/>
            <a:ext cx="6183166" cy="2030180"/>
          </a:xfrm>
        </p:spPr>
        <p:txBody>
          <a:bodyPr anchor="b">
            <a:normAutofit/>
          </a:bodyPr>
          <a:lstStyle>
            <a:lvl1pPr algn="ctr">
              <a:defRPr sz="4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58750CCE-AA06-4471-B6AE-984FE75DD322}"/>
              </a:ext>
            </a:extLst>
          </p:cNvPr>
          <p:cNvSpPr>
            <a:spLocks noGrp="1"/>
          </p:cNvSpPr>
          <p:nvPr>
            <p:ph type="subTitle" idx="1"/>
          </p:nvPr>
        </p:nvSpPr>
        <p:spPr>
          <a:xfrm>
            <a:off x="5532582" y="3069805"/>
            <a:ext cx="6183166" cy="1342521"/>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7580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0A5D0-877A-4953-9699-0CE6292DBC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62382C-982E-46DB-85E9-E5355C74BB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56609-1592-452B-9247-E36CFD0416D9}"/>
              </a:ext>
            </a:extLst>
          </p:cNvPr>
          <p:cNvSpPr>
            <a:spLocks noGrp="1"/>
          </p:cNvSpPr>
          <p:nvPr>
            <p:ph type="dt" sz="half" idx="10"/>
          </p:nvPr>
        </p:nvSpPr>
        <p:spPr/>
        <p:txBody>
          <a:bodyPr/>
          <a:lstStyle/>
          <a:p>
            <a:fld id="{1EB553C3-5676-40FE-9671-BFA2097DAB00}" type="datetimeFigureOut">
              <a:rPr lang="en-US" smtClean="0"/>
              <a:t>4/7/2023</a:t>
            </a:fld>
            <a:endParaRPr lang="en-US"/>
          </a:p>
        </p:txBody>
      </p:sp>
      <p:sp>
        <p:nvSpPr>
          <p:cNvPr id="5" name="Footer Placeholder 4">
            <a:extLst>
              <a:ext uri="{FF2B5EF4-FFF2-40B4-BE49-F238E27FC236}">
                <a16:creationId xmlns:a16="http://schemas.microsoft.com/office/drawing/2014/main" id="{25D95218-FF89-4272-923C-4B34A8BC9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9747E-EA7C-4CA2-B337-98042D4952E7}"/>
              </a:ext>
            </a:extLst>
          </p:cNvPr>
          <p:cNvSpPr>
            <a:spLocks noGrp="1"/>
          </p:cNvSpPr>
          <p:nvPr>
            <p:ph type="sldNum" sz="quarter" idx="12"/>
          </p:nvPr>
        </p:nvSpPr>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188644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0BA820-45A1-472F-913B-17229ECB61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B2ADA1-9D7E-4DBC-B2B0-9F7818D89D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1104E-5647-4AB9-93C2-F81AEFFBD34C}"/>
              </a:ext>
            </a:extLst>
          </p:cNvPr>
          <p:cNvSpPr>
            <a:spLocks noGrp="1"/>
          </p:cNvSpPr>
          <p:nvPr>
            <p:ph type="dt" sz="half" idx="10"/>
          </p:nvPr>
        </p:nvSpPr>
        <p:spPr/>
        <p:txBody>
          <a:bodyPr/>
          <a:lstStyle/>
          <a:p>
            <a:fld id="{1EB553C3-5676-40FE-9671-BFA2097DAB00}" type="datetimeFigureOut">
              <a:rPr lang="en-US" smtClean="0"/>
              <a:t>4/7/2023</a:t>
            </a:fld>
            <a:endParaRPr lang="en-US"/>
          </a:p>
        </p:txBody>
      </p:sp>
      <p:sp>
        <p:nvSpPr>
          <p:cNvPr id="5" name="Footer Placeholder 4">
            <a:extLst>
              <a:ext uri="{FF2B5EF4-FFF2-40B4-BE49-F238E27FC236}">
                <a16:creationId xmlns:a16="http://schemas.microsoft.com/office/drawing/2014/main" id="{EF7F43CC-B82E-4735-ABCD-C65B9B79F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F177A-0095-4B50-9517-49040D75A908}"/>
              </a:ext>
            </a:extLst>
          </p:cNvPr>
          <p:cNvSpPr>
            <a:spLocks noGrp="1"/>
          </p:cNvSpPr>
          <p:nvPr>
            <p:ph type="sldNum" sz="quarter" idx="12"/>
          </p:nvPr>
        </p:nvSpPr>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195438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79F2-0B07-4264-A27E-0B6B2275D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4BF84-D094-4B0B-9EC0-6AEF4A9187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ACADC-65B8-460A-8CC2-55D2891BD8A8}"/>
              </a:ext>
            </a:extLst>
          </p:cNvPr>
          <p:cNvSpPr>
            <a:spLocks noGrp="1"/>
          </p:cNvSpPr>
          <p:nvPr>
            <p:ph type="dt" sz="half" idx="10"/>
          </p:nvPr>
        </p:nvSpPr>
        <p:spPr/>
        <p:txBody>
          <a:bodyPr/>
          <a:lstStyle/>
          <a:p>
            <a:fld id="{1EB553C3-5676-40FE-9671-BFA2097DAB00}" type="datetimeFigureOut">
              <a:rPr lang="en-US" smtClean="0"/>
              <a:t>4/7/2023</a:t>
            </a:fld>
            <a:endParaRPr lang="en-US"/>
          </a:p>
        </p:txBody>
      </p:sp>
      <p:sp>
        <p:nvSpPr>
          <p:cNvPr id="5" name="Footer Placeholder 4">
            <a:extLst>
              <a:ext uri="{FF2B5EF4-FFF2-40B4-BE49-F238E27FC236}">
                <a16:creationId xmlns:a16="http://schemas.microsoft.com/office/drawing/2014/main" id="{F0E52702-5269-46AA-A0D3-572B95378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6C687-6A42-47B8-A227-EC3ADFF949E5}"/>
              </a:ext>
            </a:extLst>
          </p:cNvPr>
          <p:cNvSpPr>
            <a:spLocks noGrp="1"/>
          </p:cNvSpPr>
          <p:nvPr>
            <p:ph type="sldNum" sz="quarter" idx="12"/>
          </p:nvPr>
        </p:nvSpPr>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376644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2956A-C8FD-4541-B8B5-133BDD119D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2EEF1C-051B-4733-A349-D374CB416C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FA4EA9-B36B-4440-B1D7-6DCF71990DD9}"/>
              </a:ext>
            </a:extLst>
          </p:cNvPr>
          <p:cNvSpPr>
            <a:spLocks noGrp="1"/>
          </p:cNvSpPr>
          <p:nvPr>
            <p:ph type="dt" sz="half" idx="10"/>
          </p:nvPr>
        </p:nvSpPr>
        <p:spPr/>
        <p:txBody>
          <a:bodyPr/>
          <a:lstStyle/>
          <a:p>
            <a:fld id="{1EB553C3-5676-40FE-9671-BFA2097DAB00}" type="datetimeFigureOut">
              <a:rPr lang="en-US" smtClean="0"/>
              <a:t>4/7/2023</a:t>
            </a:fld>
            <a:endParaRPr lang="en-US"/>
          </a:p>
        </p:txBody>
      </p:sp>
      <p:sp>
        <p:nvSpPr>
          <p:cNvPr id="5" name="Footer Placeholder 4">
            <a:extLst>
              <a:ext uri="{FF2B5EF4-FFF2-40B4-BE49-F238E27FC236}">
                <a16:creationId xmlns:a16="http://schemas.microsoft.com/office/drawing/2014/main" id="{39C02285-8B2D-4FB7-A72B-E4AE0FAE3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7F833-75D7-40CD-B0F2-0129D28F72C3}"/>
              </a:ext>
            </a:extLst>
          </p:cNvPr>
          <p:cNvSpPr>
            <a:spLocks noGrp="1"/>
          </p:cNvSpPr>
          <p:nvPr>
            <p:ph type="sldNum" sz="quarter" idx="12"/>
          </p:nvPr>
        </p:nvSpPr>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79956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0111-B969-4DD6-B7F3-487E55799B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B1F598-9380-44FE-887F-03F8A81E96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2E03F7-4093-49C9-A0C5-6FAB86D2AA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EB8851-D71C-410E-A3E9-D605ACD5302C}"/>
              </a:ext>
            </a:extLst>
          </p:cNvPr>
          <p:cNvSpPr>
            <a:spLocks noGrp="1"/>
          </p:cNvSpPr>
          <p:nvPr>
            <p:ph type="dt" sz="half" idx="10"/>
          </p:nvPr>
        </p:nvSpPr>
        <p:spPr/>
        <p:txBody>
          <a:bodyPr/>
          <a:lstStyle/>
          <a:p>
            <a:fld id="{1EB553C3-5676-40FE-9671-BFA2097DAB00}" type="datetimeFigureOut">
              <a:rPr lang="en-US" smtClean="0"/>
              <a:t>4/7/2023</a:t>
            </a:fld>
            <a:endParaRPr lang="en-US"/>
          </a:p>
        </p:txBody>
      </p:sp>
      <p:sp>
        <p:nvSpPr>
          <p:cNvPr id="6" name="Footer Placeholder 5">
            <a:extLst>
              <a:ext uri="{FF2B5EF4-FFF2-40B4-BE49-F238E27FC236}">
                <a16:creationId xmlns:a16="http://schemas.microsoft.com/office/drawing/2014/main" id="{4D9F2DBC-77EF-4280-B31F-D9E0CD380D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C26B4-7701-4D14-A971-E6DA4E20EA0C}"/>
              </a:ext>
            </a:extLst>
          </p:cNvPr>
          <p:cNvSpPr>
            <a:spLocks noGrp="1"/>
          </p:cNvSpPr>
          <p:nvPr>
            <p:ph type="sldNum" sz="quarter" idx="12"/>
          </p:nvPr>
        </p:nvSpPr>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157813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9D51-E893-48B6-9670-3C2731554C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BAD385-1E96-48AC-B037-8E0207ECF6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DD38FE-ADFC-4ED2-9F1D-A1C9F4945D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D2B8FF-CC3D-4858-8FF8-1FC41119E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59A7BF-F596-4D2A-B5DB-65546EE78A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FD489F-A599-459B-9046-1FD6F5FD1D46}"/>
              </a:ext>
            </a:extLst>
          </p:cNvPr>
          <p:cNvSpPr>
            <a:spLocks noGrp="1"/>
          </p:cNvSpPr>
          <p:nvPr>
            <p:ph type="dt" sz="half" idx="10"/>
          </p:nvPr>
        </p:nvSpPr>
        <p:spPr/>
        <p:txBody>
          <a:bodyPr/>
          <a:lstStyle/>
          <a:p>
            <a:fld id="{1EB553C3-5676-40FE-9671-BFA2097DAB00}" type="datetimeFigureOut">
              <a:rPr lang="en-US" smtClean="0"/>
              <a:t>4/7/2023</a:t>
            </a:fld>
            <a:endParaRPr lang="en-US"/>
          </a:p>
        </p:txBody>
      </p:sp>
      <p:sp>
        <p:nvSpPr>
          <p:cNvPr id="8" name="Footer Placeholder 7">
            <a:extLst>
              <a:ext uri="{FF2B5EF4-FFF2-40B4-BE49-F238E27FC236}">
                <a16:creationId xmlns:a16="http://schemas.microsoft.com/office/drawing/2014/main" id="{C774EC7A-28BF-4784-8FC4-AF84A9C45F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E2EEC7-44B4-4D9C-99F2-5868AFD63440}"/>
              </a:ext>
            </a:extLst>
          </p:cNvPr>
          <p:cNvSpPr>
            <a:spLocks noGrp="1"/>
          </p:cNvSpPr>
          <p:nvPr>
            <p:ph type="sldNum" sz="quarter" idx="12"/>
          </p:nvPr>
        </p:nvSpPr>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335725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3BC3-E7CF-4A51-9A25-743765260F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B134C1-0FDD-4B2A-961E-A50E37AB25AA}"/>
              </a:ext>
            </a:extLst>
          </p:cNvPr>
          <p:cNvSpPr>
            <a:spLocks noGrp="1"/>
          </p:cNvSpPr>
          <p:nvPr>
            <p:ph type="dt" sz="half" idx="10"/>
          </p:nvPr>
        </p:nvSpPr>
        <p:spPr/>
        <p:txBody>
          <a:bodyPr/>
          <a:lstStyle/>
          <a:p>
            <a:fld id="{1EB553C3-5676-40FE-9671-BFA2097DAB00}" type="datetimeFigureOut">
              <a:rPr lang="en-US" smtClean="0"/>
              <a:t>4/7/2023</a:t>
            </a:fld>
            <a:endParaRPr lang="en-US"/>
          </a:p>
        </p:txBody>
      </p:sp>
      <p:sp>
        <p:nvSpPr>
          <p:cNvPr id="4" name="Footer Placeholder 3">
            <a:extLst>
              <a:ext uri="{FF2B5EF4-FFF2-40B4-BE49-F238E27FC236}">
                <a16:creationId xmlns:a16="http://schemas.microsoft.com/office/drawing/2014/main" id="{0B4AC0B6-58F5-497E-AE6F-C7ED501B3C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753A7-9B52-4B3C-9C33-B2A2832B43B5}"/>
              </a:ext>
            </a:extLst>
          </p:cNvPr>
          <p:cNvSpPr>
            <a:spLocks noGrp="1"/>
          </p:cNvSpPr>
          <p:nvPr>
            <p:ph type="sldNum" sz="quarter" idx="12"/>
          </p:nvPr>
        </p:nvSpPr>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410988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4B024-2026-489A-9B7B-A26A340B530A}"/>
              </a:ext>
            </a:extLst>
          </p:cNvPr>
          <p:cNvSpPr>
            <a:spLocks noGrp="1"/>
          </p:cNvSpPr>
          <p:nvPr>
            <p:ph type="dt" sz="half" idx="10"/>
          </p:nvPr>
        </p:nvSpPr>
        <p:spPr/>
        <p:txBody>
          <a:bodyPr/>
          <a:lstStyle/>
          <a:p>
            <a:fld id="{1EB553C3-5676-40FE-9671-BFA2097DAB00}" type="datetimeFigureOut">
              <a:rPr lang="en-US" smtClean="0"/>
              <a:t>4/7/2023</a:t>
            </a:fld>
            <a:endParaRPr lang="en-US"/>
          </a:p>
        </p:txBody>
      </p:sp>
      <p:sp>
        <p:nvSpPr>
          <p:cNvPr id="3" name="Footer Placeholder 2">
            <a:extLst>
              <a:ext uri="{FF2B5EF4-FFF2-40B4-BE49-F238E27FC236}">
                <a16:creationId xmlns:a16="http://schemas.microsoft.com/office/drawing/2014/main" id="{FE6C1A72-9919-4AA3-A03E-910F9287D1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10C63E-CE9E-4D74-87A7-472233CACEE9}"/>
              </a:ext>
            </a:extLst>
          </p:cNvPr>
          <p:cNvSpPr>
            <a:spLocks noGrp="1"/>
          </p:cNvSpPr>
          <p:nvPr>
            <p:ph type="sldNum" sz="quarter" idx="12"/>
          </p:nvPr>
        </p:nvSpPr>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24161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00A9-15F2-459C-985C-997C3A377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5EEAB1-C7D7-4C36-B3BE-1B650440CB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7A913-256C-4E86-A4F8-3EEE016DB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F7236-5169-4A40-B535-FCD19DF3ACC9}"/>
              </a:ext>
            </a:extLst>
          </p:cNvPr>
          <p:cNvSpPr>
            <a:spLocks noGrp="1"/>
          </p:cNvSpPr>
          <p:nvPr>
            <p:ph type="dt" sz="half" idx="10"/>
          </p:nvPr>
        </p:nvSpPr>
        <p:spPr/>
        <p:txBody>
          <a:bodyPr/>
          <a:lstStyle/>
          <a:p>
            <a:fld id="{1EB553C3-5676-40FE-9671-BFA2097DAB00}" type="datetimeFigureOut">
              <a:rPr lang="en-US" smtClean="0"/>
              <a:t>4/7/2023</a:t>
            </a:fld>
            <a:endParaRPr lang="en-US"/>
          </a:p>
        </p:txBody>
      </p:sp>
      <p:sp>
        <p:nvSpPr>
          <p:cNvPr id="6" name="Footer Placeholder 5">
            <a:extLst>
              <a:ext uri="{FF2B5EF4-FFF2-40B4-BE49-F238E27FC236}">
                <a16:creationId xmlns:a16="http://schemas.microsoft.com/office/drawing/2014/main" id="{B2A84075-173A-46CB-AFB9-3ED419E25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360C44-F462-417C-8DE0-E2C848E9B6DE}"/>
              </a:ext>
            </a:extLst>
          </p:cNvPr>
          <p:cNvSpPr>
            <a:spLocks noGrp="1"/>
          </p:cNvSpPr>
          <p:nvPr>
            <p:ph type="sldNum" sz="quarter" idx="12"/>
          </p:nvPr>
        </p:nvSpPr>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391971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8752-2233-4ED3-A0DB-2AFE8BF0D7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C8EF2-D2B6-4B32-BDB5-2BEAAA4B4D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53DD09-C64D-42D8-A59E-4C95B3457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65E37-77C4-4F84-87F3-9FDE0D8B2C43}"/>
              </a:ext>
            </a:extLst>
          </p:cNvPr>
          <p:cNvSpPr>
            <a:spLocks noGrp="1"/>
          </p:cNvSpPr>
          <p:nvPr>
            <p:ph type="dt" sz="half" idx="10"/>
          </p:nvPr>
        </p:nvSpPr>
        <p:spPr/>
        <p:txBody>
          <a:bodyPr/>
          <a:lstStyle/>
          <a:p>
            <a:fld id="{1EB553C3-5676-40FE-9671-BFA2097DAB00}" type="datetimeFigureOut">
              <a:rPr lang="en-US" smtClean="0"/>
              <a:t>4/7/2023</a:t>
            </a:fld>
            <a:endParaRPr lang="en-US"/>
          </a:p>
        </p:txBody>
      </p:sp>
      <p:sp>
        <p:nvSpPr>
          <p:cNvPr id="6" name="Footer Placeholder 5">
            <a:extLst>
              <a:ext uri="{FF2B5EF4-FFF2-40B4-BE49-F238E27FC236}">
                <a16:creationId xmlns:a16="http://schemas.microsoft.com/office/drawing/2014/main" id="{0B9377E6-E65C-4DA5-AD4A-99084554C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EECA27-7A37-408C-877F-38DA4BA00421}"/>
              </a:ext>
            </a:extLst>
          </p:cNvPr>
          <p:cNvSpPr>
            <a:spLocks noGrp="1"/>
          </p:cNvSpPr>
          <p:nvPr>
            <p:ph type="sldNum" sz="quarter" idx="12"/>
          </p:nvPr>
        </p:nvSpPr>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206596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F53DF-F0E0-4C37-BC84-E023DE061F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DBE00-697B-4869-8C84-BA568F687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8EB58-1672-424A-A6F7-F36D5C5C5996}"/>
              </a:ext>
            </a:extLst>
          </p:cNvPr>
          <p:cNvSpPr>
            <a:spLocks noGrp="1"/>
          </p:cNvSpPr>
          <p:nvPr>
            <p:ph type="dt" sz="half" idx="2"/>
          </p:nvPr>
        </p:nvSpPr>
        <p:spPr>
          <a:xfrm>
            <a:off x="2265219" y="6356350"/>
            <a:ext cx="1692563" cy="365125"/>
          </a:xfrm>
          <a:prstGeom prst="rect">
            <a:avLst/>
          </a:prstGeom>
        </p:spPr>
        <p:txBody>
          <a:bodyPr vert="horz" lIns="91440" tIns="45720" rIns="91440" bIns="45720" rtlCol="0" anchor="ctr"/>
          <a:lstStyle>
            <a:lvl1pPr algn="l">
              <a:defRPr sz="1200">
                <a:solidFill>
                  <a:schemeClr val="bg2"/>
                </a:solidFill>
              </a:defRPr>
            </a:lvl1pPr>
          </a:lstStyle>
          <a:p>
            <a:fld id="{1EB553C3-5676-40FE-9671-BFA2097DAB00}" type="datetimeFigureOut">
              <a:rPr lang="en-US" smtClean="0"/>
              <a:pPr/>
              <a:t>4/7/2023</a:t>
            </a:fld>
            <a:endParaRPr lang="en-US"/>
          </a:p>
        </p:txBody>
      </p:sp>
      <p:sp>
        <p:nvSpPr>
          <p:cNvPr id="5" name="Footer Placeholder 4">
            <a:extLst>
              <a:ext uri="{FF2B5EF4-FFF2-40B4-BE49-F238E27FC236}">
                <a16:creationId xmlns:a16="http://schemas.microsoft.com/office/drawing/2014/main" id="{6DD20D96-0533-450D-9669-C96978A5E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9FB8C4A8-C9F3-486F-8CB2-253FD815F04A}"/>
              </a:ext>
            </a:extLst>
          </p:cNvPr>
          <p:cNvSpPr>
            <a:spLocks noGrp="1"/>
          </p:cNvSpPr>
          <p:nvPr>
            <p:ph type="sldNum" sz="quarter" idx="4"/>
          </p:nvPr>
        </p:nvSpPr>
        <p:spPr>
          <a:xfrm>
            <a:off x="94488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0A199432-8615-4CFA-BAC5-526B4500C5BA}" type="slidenum">
              <a:rPr lang="en-US" smtClean="0"/>
              <a:pPr/>
              <a:t>‹#›</a:t>
            </a:fld>
            <a:endParaRPr lang="en-US"/>
          </a:p>
        </p:txBody>
      </p:sp>
    </p:spTree>
    <p:extLst>
      <p:ext uri="{BB962C8B-B14F-4D97-AF65-F5344CB8AC3E}">
        <p14:creationId xmlns:p14="http://schemas.microsoft.com/office/powerpoint/2010/main" val="6179341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8945F-7C57-4179-B31F-8DEFE190928B}"/>
              </a:ext>
            </a:extLst>
          </p:cNvPr>
          <p:cNvSpPr>
            <a:spLocks noGrp="1"/>
          </p:cNvSpPr>
          <p:nvPr>
            <p:ph type="ctrTitle"/>
          </p:nvPr>
        </p:nvSpPr>
        <p:spPr>
          <a:xfrm>
            <a:off x="5342965" y="548051"/>
            <a:ext cx="6372783" cy="2957149"/>
          </a:xfrm>
        </p:spPr>
        <p:txBody>
          <a:bodyPr>
            <a:normAutofit/>
          </a:bodyPr>
          <a:lstStyle/>
          <a:p>
            <a:r>
              <a:rPr lang="en-US" sz="3600" b="1" dirty="0">
                <a:solidFill>
                  <a:srgbClr val="92D050"/>
                </a:solidFill>
              </a:rPr>
              <a:t>TERMINATION </a:t>
            </a:r>
            <a:r>
              <a:rPr lang="uk-UA" sz="3600" b="1" dirty="0">
                <a:solidFill>
                  <a:srgbClr val="92D050"/>
                </a:solidFill>
              </a:rPr>
              <a:t> </a:t>
            </a:r>
            <a:r>
              <a:rPr lang="en-US" sz="3600" b="1" dirty="0">
                <a:solidFill>
                  <a:srgbClr val="92D050"/>
                </a:solidFill>
              </a:rPr>
              <a:t>AND </a:t>
            </a:r>
            <a:r>
              <a:rPr lang="uk-UA" sz="3600" b="1" dirty="0">
                <a:solidFill>
                  <a:srgbClr val="92D050"/>
                </a:solidFill>
              </a:rPr>
              <a:t> </a:t>
            </a:r>
            <a:r>
              <a:rPr lang="en-US" sz="3600" b="1" dirty="0">
                <a:solidFill>
                  <a:srgbClr val="92D050"/>
                </a:solidFill>
              </a:rPr>
              <a:t>RENEWAL of </a:t>
            </a:r>
            <a:r>
              <a:rPr lang="uk-UA" sz="3600" b="1" dirty="0">
                <a:solidFill>
                  <a:srgbClr val="92D050"/>
                </a:solidFill>
              </a:rPr>
              <a:t> </a:t>
            </a:r>
            <a:r>
              <a:rPr lang="en-US" sz="3600" b="1" dirty="0">
                <a:solidFill>
                  <a:srgbClr val="92D050"/>
                </a:solidFill>
              </a:rPr>
              <a:t>CHORNOBYL NPP </a:t>
            </a:r>
            <a:br>
              <a:rPr lang="en-US" sz="3600" b="1" dirty="0">
                <a:solidFill>
                  <a:srgbClr val="92D050"/>
                </a:solidFill>
              </a:rPr>
            </a:br>
            <a:r>
              <a:rPr lang="en-US" sz="3600" b="1" dirty="0">
                <a:solidFill>
                  <a:srgbClr val="92D050"/>
                </a:solidFill>
              </a:rPr>
              <a:t>DECOMMISSIONING </a:t>
            </a:r>
            <a:r>
              <a:rPr lang="uk-UA" sz="3600" b="1" dirty="0">
                <a:solidFill>
                  <a:srgbClr val="92D050"/>
                </a:solidFill>
              </a:rPr>
              <a:t> </a:t>
            </a:r>
            <a:r>
              <a:rPr lang="en-US" sz="3600" b="1" dirty="0">
                <a:solidFill>
                  <a:srgbClr val="92D050"/>
                </a:solidFill>
              </a:rPr>
              <a:t>LICENSE</a:t>
            </a:r>
            <a:br>
              <a:rPr lang="en-US" sz="3600" b="1" dirty="0">
                <a:solidFill>
                  <a:srgbClr val="92D050"/>
                </a:solidFill>
              </a:rPr>
            </a:br>
            <a:br>
              <a:rPr lang="en-US" sz="3600" b="1" dirty="0">
                <a:solidFill>
                  <a:srgbClr val="92D050"/>
                </a:solidFill>
              </a:rPr>
            </a:br>
            <a:r>
              <a:rPr lang="en-US" sz="2000" dirty="0">
                <a:solidFill>
                  <a:schemeClr val="accent6">
                    <a:lumMod val="60000"/>
                    <a:lumOff val="40000"/>
                  </a:schemeClr>
                </a:solidFill>
              </a:rPr>
              <a:t>(No 13)</a:t>
            </a:r>
          </a:p>
        </p:txBody>
      </p:sp>
      <p:sp>
        <p:nvSpPr>
          <p:cNvPr id="5" name="Subtitle 4">
            <a:extLst>
              <a:ext uri="{FF2B5EF4-FFF2-40B4-BE49-F238E27FC236}">
                <a16:creationId xmlns:a16="http://schemas.microsoft.com/office/drawing/2014/main" id="{F937E1A3-D055-41D2-8490-65704E57D7ED}"/>
              </a:ext>
            </a:extLst>
          </p:cNvPr>
          <p:cNvSpPr>
            <a:spLocks noGrp="1"/>
          </p:cNvSpPr>
          <p:nvPr>
            <p:ph type="subTitle" idx="1"/>
          </p:nvPr>
        </p:nvSpPr>
        <p:spPr>
          <a:xfrm>
            <a:off x="5208494" y="4186518"/>
            <a:ext cx="6507254" cy="1452282"/>
          </a:xfrm>
        </p:spPr>
        <p:txBody>
          <a:bodyPr>
            <a:normAutofit fontScale="92500" lnSpcReduction="10000"/>
          </a:bodyPr>
          <a:lstStyle/>
          <a:p>
            <a:r>
              <a:rPr lang="en-US" dirty="0"/>
              <a:t>Tamara SUSHKO</a:t>
            </a:r>
          </a:p>
          <a:p>
            <a:r>
              <a:rPr lang="en-US" dirty="0"/>
              <a:t>State Nuclear Regulatory Inspectorate of Ukraine (SNRIU)</a:t>
            </a:r>
          </a:p>
          <a:p>
            <a:r>
              <a:rPr lang="en-US" dirty="0"/>
              <a:t>E-mail address: tv.sushko@snriu.gov.ua</a:t>
            </a:r>
          </a:p>
          <a:p>
            <a:endParaRPr lang="en-US" dirty="0"/>
          </a:p>
        </p:txBody>
      </p:sp>
    </p:spTree>
    <p:extLst>
      <p:ext uri="{BB962C8B-B14F-4D97-AF65-F5344CB8AC3E}">
        <p14:creationId xmlns:p14="http://schemas.microsoft.com/office/powerpoint/2010/main" val="150440606"/>
      </p:ext>
    </p:extLst>
  </p:cSld>
  <p:clrMapOvr>
    <a:masterClrMapping/>
  </p:clrMapOvr>
  <mc:AlternateContent xmlns:mc="http://schemas.openxmlformats.org/markup-compatibility/2006" xmlns:p14="http://schemas.microsoft.com/office/powerpoint/2010/main">
    <mc:Choice Requires="p14">
      <p:transition spd="slow" p14:dur="2000" advTm="10942"/>
    </mc:Choice>
    <mc:Fallback xmlns="">
      <p:transition spd="slow" advTm="1094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6F33-7CE4-DA4F-C112-C15091D35D4B}"/>
              </a:ext>
            </a:extLst>
          </p:cNvPr>
          <p:cNvSpPr>
            <a:spLocks noGrp="1"/>
          </p:cNvSpPr>
          <p:nvPr>
            <p:ph type="title"/>
          </p:nvPr>
        </p:nvSpPr>
        <p:spPr>
          <a:xfrm>
            <a:off x="838200" y="286871"/>
            <a:ext cx="10515600" cy="977153"/>
          </a:xfrm>
        </p:spPr>
        <p:txBody>
          <a:bodyPr>
            <a:normAutofit/>
          </a:bodyPr>
          <a:lstStyle/>
          <a:p>
            <a:pPr algn="ctr">
              <a:spcAft>
                <a:spcPts val="0"/>
              </a:spcAft>
            </a:pPr>
            <a:r>
              <a:rPr lang="en-GB" sz="2000" b="1" dirty="0">
                <a:solidFill>
                  <a:srgbClr val="170EC2"/>
                </a:solidFill>
                <a:latin typeface="Times New Roman" panose="02020603050405020304" pitchFamily="18" charset="0"/>
                <a:ea typeface="Times New Roman" panose="02020603050405020304" pitchFamily="18" charset="0"/>
              </a:rPr>
              <a:t>T</a:t>
            </a:r>
            <a:r>
              <a:rPr lang="en-US" sz="2000" b="1" dirty="0">
                <a:solidFill>
                  <a:srgbClr val="170EC2"/>
                </a:solidFill>
                <a:latin typeface="Times New Roman" panose="02020603050405020304" pitchFamily="18" charset="0"/>
                <a:ea typeface="Times New Roman" panose="02020603050405020304" pitchFamily="18" charset="0"/>
              </a:rPr>
              <a:t>ERMINATION  AND  RENEWAL</a:t>
            </a:r>
            <a:r>
              <a:rPr lang="en-GB" sz="2000" b="1" dirty="0">
                <a:solidFill>
                  <a:srgbClr val="170EC2"/>
                </a:solidFill>
                <a:latin typeface="Times New Roman" panose="02020603050405020304" pitchFamily="18" charset="0"/>
                <a:ea typeface="Times New Roman" panose="02020603050405020304" pitchFamily="18" charset="0"/>
              </a:rPr>
              <a:t>  of  CHORNOBYL  NPP </a:t>
            </a:r>
            <a:br>
              <a:rPr lang="uk-UA" sz="2000" dirty="0">
                <a:solidFill>
                  <a:srgbClr val="170EC2"/>
                </a:solidFill>
                <a:latin typeface="Times New Roman" panose="02020603050405020304" pitchFamily="18" charset="0"/>
                <a:ea typeface="Times New Roman" panose="02020603050405020304" pitchFamily="18" charset="0"/>
              </a:rPr>
            </a:br>
            <a:r>
              <a:rPr lang="en-GB" sz="2000" b="1" dirty="0">
                <a:solidFill>
                  <a:srgbClr val="170EC2"/>
                </a:solidFill>
                <a:latin typeface="Times New Roman" panose="02020603050405020304" pitchFamily="18" charset="0"/>
                <a:ea typeface="Times New Roman" panose="02020603050405020304" pitchFamily="18" charset="0"/>
              </a:rPr>
              <a:t>DECOMMISSIONING  LICENSE</a:t>
            </a:r>
            <a:endParaRPr lang="en-GB" sz="2000" dirty="0">
              <a:solidFill>
                <a:srgbClr val="170EC2"/>
              </a:solidFill>
            </a:endParaRPr>
          </a:p>
        </p:txBody>
      </p:sp>
      <p:sp>
        <p:nvSpPr>
          <p:cNvPr id="3" name="Content Placeholder 2">
            <a:extLst>
              <a:ext uri="{FF2B5EF4-FFF2-40B4-BE49-F238E27FC236}">
                <a16:creationId xmlns:a16="http://schemas.microsoft.com/office/drawing/2014/main" id="{9A558825-BD75-18E7-5646-5EA2781EA82F}"/>
              </a:ext>
            </a:extLst>
          </p:cNvPr>
          <p:cNvSpPr>
            <a:spLocks noGrp="1"/>
          </p:cNvSpPr>
          <p:nvPr>
            <p:ph idx="1"/>
          </p:nvPr>
        </p:nvSpPr>
        <p:spPr>
          <a:xfrm>
            <a:off x="838200" y="1371600"/>
            <a:ext cx="10515600" cy="4805363"/>
          </a:xfrm>
          <a:noFill/>
        </p:spPr>
        <p:txBody>
          <a:bodyPr>
            <a:normAutofit fontScale="85000" lnSpcReduction="20000"/>
          </a:bodyPr>
          <a:lstStyle/>
          <a:p>
            <a:r>
              <a:rPr lang="en-GB" sz="2400" dirty="0">
                <a:solidFill>
                  <a:srgbClr val="002060"/>
                </a:solidFill>
              </a:rPr>
              <a:t>The only nuclear facility in Ukraine that has decommissioning license is Chornobyl NPP.                           License No 000040 issued on March 22, 2002</a:t>
            </a:r>
          </a:p>
          <a:p>
            <a:endParaRPr lang="uk-UA" sz="2200" dirty="0">
              <a:solidFill>
                <a:srgbClr val="002060"/>
              </a:solidFill>
            </a:endParaRPr>
          </a:p>
          <a:p>
            <a:endParaRPr lang="uk-UA" sz="2200" dirty="0">
              <a:solidFill>
                <a:srgbClr val="002060"/>
              </a:solidFill>
            </a:endParaRPr>
          </a:p>
          <a:p>
            <a:endParaRPr lang="uk-UA" sz="2200" dirty="0">
              <a:solidFill>
                <a:srgbClr val="002060"/>
              </a:solidFill>
            </a:endParaRPr>
          </a:p>
          <a:p>
            <a:endParaRPr lang="uk-UA" sz="2200" dirty="0">
              <a:solidFill>
                <a:srgbClr val="002060"/>
              </a:solidFill>
            </a:endParaRPr>
          </a:p>
          <a:p>
            <a:endParaRPr lang="uk-UA" sz="2200" dirty="0">
              <a:solidFill>
                <a:srgbClr val="002060"/>
              </a:solidFill>
            </a:endParaRPr>
          </a:p>
          <a:p>
            <a:endParaRPr lang="uk-UA" sz="2200" dirty="0">
              <a:solidFill>
                <a:srgbClr val="002060"/>
              </a:solidFill>
            </a:endParaRPr>
          </a:p>
          <a:p>
            <a:r>
              <a:rPr lang="en-US" sz="2400" dirty="0">
                <a:solidFill>
                  <a:srgbClr val="002060"/>
                </a:solidFill>
              </a:rPr>
              <a:t>F</a:t>
            </a:r>
            <a:r>
              <a:rPr lang="en-GB" sz="2400" dirty="0">
                <a:solidFill>
                  <a:srgbClr val="002060"/>
                </a:solidFill>
              </a:rPr>
              <a:t>rom February 24 to March 31, 2022, Chornobyl exclusion zone and Chornobyl NPP site were occupied by Russian military formations</a:t>
            </a:r>
            <a:endParaRPr lang="uk-UA" sz="2400" dirty="0">
              <a:solidFill>
                <a:srgbClr val="002060"/>
              </a:solidFill>
            </a:endParaRPr>
          </a:p>
          <a:p>
            <a:r>
              <a:rPr lang="en-GB" sz="2400" dirty="0">
                <a:solidFill>
                  <a:srgbClr val="002060"/>
                </a:solidFill>
              </a:rPr>
              <a:t>Regulatory control over state of nuclear and radiation safety at Chornobyl NPP site and in exclusion zone was impossible</a:t>
            </a:r>
          </a:p>
          <a:p>
            <a:r>
              <a:rPr lang="en-GB" sz="2400" dirty="0">
                <a:solidFill>
                  <a:srgbClr val="002060"/>
                </a:solidFill>
              </a:rPr>
              <a:t>In Ukraine there was no experience in safety regulation of nuclear facilities that were under occupation of military formations, as well as after de-occupation. There is also no world experience or international recommendations on safety regulation under similar conditions</a:t>
            </a:r>
            <a:endParaRPr lang="uk-UA" sz="2400" dirty="0">
              <a:solidFill>
                <a:srgbClr val="002060"/>
              </a:solidFill>
            </a:endParaRPr>
          </a:p>
          <a:p>
            <a:endParaRPr lang="uk-UA" sz="2000" dirty="0"/>
          </a:p>
          <a:p>
            <a:endParaRPr lang="en-GB" dirty="0"/>
          </a:p>
          <a:p>
            <a:endParaRPr lang="en-GB" dirty="0"/>
          </a:p>
        </p:txBody>
      </p:sp>
      <p:sp>
        <p:nvSpPr>
          <p:cNvPr id="6" name="Rectangle 6">
            <a:extLst>
              <a:ext uri="{FF2B5EF4-FFF2-40B4-BE49-F238E27FC236}">
                <a16:creationId xmlns:a16="http://schemas.microsoft.com/office/drawing/2014/main" id="{0CEB4637-6A91-4216-A77F-F804E4D88D7C}"/>
              </a:ext>
            </a:extLst>
          </p:cNvPr>
          <p:cNvSpPr>
            <a:spLocks noChangeArrowheads="1"/>
          </p:cNvSpPr>
          <p:nvPr/>
        </p:nvSpPr>
        <p:spPr bwMode="auto">
          <a:xfrm>
            <a:off x="1990164" y="2259092"/>
            <a:ext cx="1165411" cy="690013"/>
          </a:xfrm>
          <a:prstGeom prst="rect">
            <a:avLst/>
          </a:prstGeom>
          <a:noFill/>
          <a:ln w="6350">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buClr>
                <a:srgbClr val="000000"/>
              </a:buClr>
              <a:buSzPct val="100000"/>
              <a:buFont typeface="Times New Roman" panose="02020603050405020304" pitchFamily="18" charset="0"/>
              <a:buNone/>
            </a:pPr>
            <a:r>
              <a:rPr lang="en-US" altLang="uk-UA" sz="1400" dirty="0">
                <a:solidFill>
                  <a:srgbClr val="003366"/>
                </a:solidFill>
                <a:latin typeface="Arial" panose="020B0604020202020204" pitchFamily="34" charset="0"/>
              </a:rPr>
              <a:t>Shutdown Stage</a:t>
            </a:r>
            <a:endParaRPr kumimoji="1" lang="en-US" altLang="uk-UA" sz="1400" dirty="0">
              <a:latin typeface="Arial" panose="020B0604020202020204" pitchFamily="34" charset="0"/>
            </a:endParaRPr>
          </a:p>
        </p:txBody>
      </p:sp>
      <p:sp>
        <p:nvSpPr>
          <p:cNvPr id="7" name="Rectangle 7">
            <a:extLst>
              <a:ext uri="{FF2B5EF4-FFF2-40B4-BE49-F238E27FC236}">
                <a16:creationId xmlns:a16="http://schemas.microsoft.com/office/drawing/2014/main" id="{2D2FB1C8-40F3-458C-8310-63AED0E2822A}"/>
              </a:ext>
            </a:extLst>
          </p:cNvPr>
          <p:cNvSpPr>
            <a:spLocks noChangeArrowheads="1"/>
          </p:cNvSpPr>
          <p:nvPr/>
        </p:nvSpPr>
        <p:spPr bwMode="auto">
          <a:xfrm>
            <a:off x="3621741" y="2259092"/>
            <a:ext cx="1730188" cy="690005"/>
          </a:xfrm>
          <a:prstGeom prst="rect">
            <a:avLst/>
          </a:prstGeom>
          <a:noFill/>
          <a:ln w="6350">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buClr>
                <a:srgbClr val="000000"/>
              </a:buClr>
              <a:buSzPct val="100000"/>
              <a:buFont typeface="Times New Roman" panose="02020603050405020304" pitchFamily="18" charset="0"/>
              <a:buNone/>
            </a:pPr>
            <a:r>
              <a:rPr lang="en-US" altLang="uk-UA" sz="1400" dirty="0">
                <a:solidFill>
                  <a:srgbClr val="003366"/>
                </a:solidFill>
                <a:latin typeface="Arial" panose="020B0604020202020204" pitchFamily="34" charset="0"/>
              </a:rPr>
              <a:t>Final Shutdown and Preservation Stage</a:t>
            </a:r>
            <a:endParaRPr lang="ru-RU" altLang="uk-UA" sz="1400" dirty="0">
              <a:solidFill>
                <a:srgbClr val="003366"/>
              </a:solidFill>
              <a:latin typeface="Arial" panose="020B0604020202020204" pitchFamily="34" charset="0"/>
            </a:endParaRPr>
          </a:p>
        </p:txBody>
      </p:sp>
      <p:sp>
        <p:nvSpPr>
          <p:cNvPr id="8" name="Rectangle 10">
            <a:extLst>
              <a:ext uri="{FF2B5EF4-FFF2-40B4-BE49-F238E27FC236}">
                <a16:creationId xmlns:a16="http://schemas.microsoft.com/office/drawing/2014/main" id="{794BA83D-B7CA-4FB9-AB5F-24FD3458C28F}"/>
              </a:ext>
            </a:extLst>
          </p:cNvPr>
          <p:cNvSpPr>
            <a:spLocks noChangeArrowheads="1"/>
          </p:cNvSpPr>
          <p:nvPr/>
        </p:nvSpPr>
        <p:spPr bwMode="auto">
          <a:xfrm>
            <a:off x="5710518" y="2259093"/>
            <a:ext cx="2041246" cy="690004"/>
          </a:xfrm>
          <a:prstGeom prst="rect">
            <a:avLst/>
          </a:prstGeom>
          <a:noFill/>
          <a:ln w="6350">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en-US" altLang="uk-UA" sz="1400" dirty="0">
                <a:solidFill>
                  <a:schemeClr val="accent1">
                    <a:lumMod val="50000"/>
                  </a:schemeClr>
                </a:solidFill>
                <a:latin typeface="Arial" panose="020B0604020202020204" pitchFamily="34" charset="0"/>
              </a:rPr>
              <a:t>Safe Exposure stage</a:t>
            </a:r>
            <a:endParaRPr lang="en-GB" altLang="uk-UA" sz="1400" dirty="0">
              <a:solidFill>
                <a:schemeClr val="accent1">
                  <a:lumMod val="50000"/>
                </a:schemeClr>
              </a:solidFill>
              <a:latin typeface="Arial" panose="020B0604020202020204" pitchFamily="34" charset="0"/>
            </a:endParaRPr>
          </a:p>
        </p:txBody>
      </p:sp>
      <p:sp>
        <p:nvSpPr>
          <p:cNvPr id="9" name="Rectangle 11">
            <a:extLst>
              <a:ext uri="{FF2B5EF4-FFF2-40B4-BE49-F238E27FC236}">
                <a16:creationId xmlns:a16="http://schemas.microsoft.com/office/drawing/2014/main" id="{E55EB5EA-245C-4CA6-B545-2C07F22BC03B}"/>
              </a:ext>
            </a:extLst>
          </p:cNvPr>
          <p:cNvSpPr>
            <a:spLocks noChangeArrowheads="1"/>
          </p:cNvSpPr>
          <p:nvPr/>
        </p:nvSpPr>
        <p:spPr bwMode="auto">
          <a:xfrm>
            <a:off x="8112125" y="2259093"/>
            <a:ext cx="1511300" cy="690004"/>
          </a:xfrm>
          <a:prstGeom prst="rect">
            <a:avLst/>
          </a:prstGeom>
          <a:noFill/>
          <a:ln w="6350">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pPr>
              <a:defRPr/>
            </a:pPr>
            <a:r>
              <a:rPr lang="en-US" sz="1400" b="1" dirty="0">
                <a:solidFill>
                  <a:schemeClr val="accent1">
                    <a:lumMod val="50000"/>
                  </a:schemeClr>
                </a:solidFill>
                <a:latin typeface="Arial" charset="0"/>
              </a:rPr>
              <a:t>Dismantling</a:t>
            </a:r>
            <a:r>
              <a:rPr lang="ru-RU" sz="1200" b="1" dirty="0">
                <a:solidFill>
                  <a:schemeClr val="accent1">
                    <a:lumMod val="50000"/>
                  </a:schemeClr>
                </a:solidFill>
                <a:latin typeface="Tahoma" pitchFamily="34" charset="0"/>
              </a:rPr>
              <a:t> </a:t>
            </a:r>
            <a:r>
              <a:rPr lang="en-US" sz="1400" b="1" dirty="0">
                <a:solidFill>
                  <a:schemeClr val="accent1">
                    <a:lumMod val="50000"/>
                  </a:schemeClr>
                </a:solidFill>
                <a:latin typeface="Arial" charset="0"/>
              </a:rPr>
              <a:t>stage</a:t>
            </a:r>
            <a:endParaRPr lang="en-GB" sz="1400" b="1" dirty="0">
              <a:solidFill>
                <a:schemeClr val="accent1">
                  <a:lumMod val="50000"/>
                </a:schemeClr>
              </a:solidFill>
              <a:latin typeface="Arial" charset="0"/>
            </a:endParaRPr>
          </a:p>
        </p:txBody>
      </p:sp>
      <p:sp>
        <p:nvSpPr>
          <p:cNvPr id="10" name="Oval 3">
            <a:extLst>
              <a:ext uri="{FF2B5EF4-FFF2-40B4-BE49-F238E27FC236}">
                <a16:creationId xmlns:a16="http://schemas.microsoft.com/office/drawing/2014/main" id="{0BFE4D08-3B1E-4785-967D-B4CB434E02D9}"/>
              </a:ext>
            </a:extLst>
          </p:cNvPr>
          <p:cNvSpPr>
            <a:spLocks noChangeAspect="1" noChangeArrowheads="1"/>
          </p:cNvSpPr>
          <p:nvPr/>
        </p:nvSpPr>
        <p:spPr bwMode="auto">
          <a:xfrm>
            <a:off x="1990164" y="3182188"/>
            <a:ext cx="941294" cy="528904"/>
          </a:xfrm>
          <a:prstGeom prst="ellipse">
            <a:avLst/>
          </a:prstGeom>
          <a:gradFill rotWithShape="1">
            <a:gsLst>
              <a:gs pos="0">
                <a:schemeClr val="hlink"/>
              </a:gs>
              <a:gs pos="100000">
                <a:srgbClr val="FFFFFF"/>
              </a:gs>
            </a:gsLst>
            <a:lin ang="2700000" scaled="1"/>
          </a:gradFill>
          <a:ln w="9525">
            <a:solidFill>
              <a:srgbClr val="000000"/>
            </a:solidFill>
            <a:round/>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en-GB" altLang="uk-UA" sz="1400" dirty="0">
                <a:latin typeface="Tahoma" panose="020B0604030504040204" pitchFamily="34" charset="0"/>
              </a:rPr>
              <a:t> </a:t>
            </a:r>
            <a:r>
              <a:rPr lang="ru-RU" altLang="uk-UA" sz="1800" dirty="0">
                <a:latin typeface="Arial" panose="020B0604020202020204" pitchFamily="34" charset="0"/>
              </a:rPr>
              <a:t>200</a:t>
            </a:r>
            <a:r>
              <a:rPr lang="en-US" altLang="uk-UA" sz="1800" dirty="0">
                <a:latin typeface="Arial" panose="020B0604020202020204" pitchFamily="34" charset="0"/>
              </a:rPr>
              <a:t>2</a:t>
            </a:r>
            <a:endParaRPr lang="en-GB" altLang="uk-UA" sz="1800" dirty="0">
              <a:latin typeface="Arial" panose="020B0604020202020204" pitchFamily="34" charset="0"/>
            </a:endParaRPr>
          </a:p>
        </p:txBody>
      </p:sp>
      <p:sp>
        <p:nvSpPr>
          <p:cNvPr id="11" name="Oval 4">
            <a:extLst>
              <a:ext uri="{FF2B5EF4-FFF2-40B4-BE49-F238E27FC236}">
                <a16:creationId xmlns:a16="http://schemas.microsoft.com/office/drawing/2014/main" id="{9136D880-6EB8-4DE1-B907-587E72D54CFD}"/>
              </a:ext>
            </a:extLst>
          </p:cNvPr>
          <p:cNvSpPr>
            <a:spLocks noChangeAspect="1" noChangeArrowheads="1"/>
          </p:cNvSpPr>
          <p:nvPr/>
        </p:nvSpPr>
        <p:spPr bwMode="auto">
          <a:xfrm>
            <a:off x="3621740" y="3182179"/>
            <a:ext cx="941295" cy="528903"/>
          </a:xfrm>
          <a:prstGeom prst="ellipse">
            <a:avLst/>
          </a:prstGeom>
          <a:gradFill rotWithShape="1">
            <a:gsLst>
              <a:gs pos="0">
                <a:schemeClr val="hlink"/>
              </a:gs>
              <a:gs pos="100000">
                <a:srgbClr val="FFFFFF"/>
              </a:gs>
            </a:gsLst>
            <a:lin ang="2700000" scaled="1"/>
          </a:gradFill>
          <a:ln w="9525">
            <a:solidFill>
              <a:srgbClr val="000000"/>
            </a:solidFill>
            <a:round/>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ru-RU" altLang="uk-UA" sz="1800" dirty="0">
                <a:latin typeface="Arial" panose="020B0604020202020204" pitchFamily="34" charset="0"/>
              </a:rPr>
              <a:t>201</a:t>
            </a:r>
            <a:r>
              <a:rPr lang="en-US" altLang="uk-UA" sz="1800" dirty="0">
                <a:latin typeface="Arial" panose="020B0604020202020204" pitchFamily="34" charset="0"/>
              </a:rPr>
              <a:t>5</a:t>
            </a:r>
            <a:r>
              <a:rPr lang="en-GB" altLang="uk-UA" sz="1800" dirty="0">
                <a:latin typeface="Arial" panose="020B0604020202020204" pitchFamily="34" charset="0"/>
              </a:rPr>
              <a:t> </a:t>
            </a:r>
            <a:endParaRPr lang="en-GB" altLang="uk-UA" sz="1400" dirty="0">
              <a:latin typeface="Tahoma" panose="020B0604030504040204" pitchFamily="34" charset="0"/>
            </a:endParaRPr>
          </a:p>
        </p:txBody>
      </p:sp>
      <p:sp>
        <p:nvSpPr>
          <p:cNvPr id="12" name="Oval 9">
            <a:extLst>
              <a:ext uri="{FF2B5EF4-FFF2-40B4-BE49-F238E27FC236}">
                <a16:creationId xmlns:a16="http://schemas.microsoft.com/office/drawing/2014/main" id="{7D9ECE9C-3C11-43E3-86AA-ED72D38FEA54}"/>
              </a:ext>
            </a:extLst>
          </p:cNvPr>
          <p:cNvSpPr>
            <a:spLocks noChangeAspect="1" noChangeArrowheads="1"/>
          </p:cNvSpPr>
          <p:nvPr/>
        </p:nvSpPr>
        <p:spPr bwMode="auto">
          <a:xfrm>
            <a:off x="5710518" y="3182179"/>
            <a:ext cx="941294" cy="528889"/>
          </a:xfrm>
          <a:prstGeom prst="ellipse">
            <a:avLst/>
          </a:prstGeom>
          <a:gradFill rotWithShape="1">
            <a:gsLst>
              <a:gs pos="0">
                <a:schemeClr val="hlink"/>
              </a:gs>
              <a:gs pos="100000">
                <a:srgbClr val="FFFFFF"/>
              </a:gs>
            </a:gsLst>
            <a:lin ang="2700000" scaled="1"/>
          </a:gradFill>
          <a:ln w="9525">
            <a:solidFill>
              <a:srgbClr val="000000"/>
            </a:solidFill>
            <a:round/>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ru-RU" altLang="uk-UA" sz="1800" dirty="0">
                <a:latin typeface="Arial" panose="020B0604020202020204" pitchFamily="34" charset="0"/>
              </a:rPr>
              <a:t>202</a:t>
            </a:r>
            <a:r>
              <a:rPr lang="en-US" altLang="uk-UA" sz="1800" dirty="0">
                <a:latin typeface="Arial" panose="020B0604020202020204" pitchFamily="34" charset="0"/>
              </a:rPr>
              <a:t>8</a:t>
            </a:r>
            <a:r>
              <a:rPr lang="en-GB" altLang="uk-UA" sz="1800" dirty="0">
                <a:latin typeface="Arial" panose="020B0604020202020204" pitchFamily="34" charset="0"/>
              </a:rPr>
              <a:t> </a:t>
            </a:r>
            <a:endParaRPr lang="en-GB" altLang="uk-UA" sz="1400" dirty="0">
              <a:latin typeface="Tahoma" panose="020B0604030504040204" pitchFamily="34" charset="0"/>
            </a:endParaRPr>
          </a:p>
        </p:txBody>
      </p:sp>
      <p:sp>
        <p:nvSpPr>
          <p:cNvPr id="13" name="Oval 17">
            <a:extLst>
              <a:ext uri="{FF2B5EF4-FFF2-40B4-BE49-F238E27FC236}">
                <a16:creationId xmlns:a16="http://schemas.microsoft.com/office/drawing/2014/main" id="{02C9FCFB-C0C4-4144-9F1F-54C651E620A7}"/>
              </a:ext>
            </a:extLst>
          </p:cNvPr>
          <p:cNvSpPr>
            <a:spLocks noChangeAspect="1" noChangeArrowheads="1"/>
          </p:cNvSpPr>
          <p:nvPr/>
        </p:nvSpPr>
        <p:spPr bwMode="auto">
          <a:xfrm>
            <a:off x="8112125" y="3182180"/>
            <a:ext cx="941294" cy="528888"/>
          </a:xfrm>
          <a:prstGeom prst="ellipse">
            <a:avLst/>
          </a:prstGeom>
          <a:gradFill rotWithShape="0">
            <a:gsLst>
              <a:gs pos="0">
                <a:schemeClr val="hlink"/>
              </a:gs>
              <a:gs pos="100000">
                <a:srgbClr val="FFFFFF"/>
              </a:gs>
            </a:gsLst>
            <a:lin ang="2700000" scaled="1"/>
          </a:gradFill>
          <a:ln w="9525">
            <a:solidFill>
              <a:srgbClr val="000000"/>
            </a:solidFill>
            <a:round/>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ru-RU" altLang="uk-UA" sz="1800" dirty="0">
                <a:latin typeface="Arial" panose="020B0604020202020204" pitchFamily="34" charset="0"/>
              </a:rPr>
              <a:t>20</a:t>
            </a:r>
            <a:r>
              <a:rPr lang="en-US" altLang="uk-UA" sz="1800" dirty="0">
                <a:latin typeface="Arial" panose="020B0604020202020204" pitchFamily="34" charset="0"/>
              </a:rPr>
              <a:t>45</a:t>
            </a:r>
            <a:endParaRPr lang="en-GB" altLang="uk-UA" sz="1800" dirty="0">
              <a:latin typeface="Arial" panose="020B0604020202020204" pitchFamily="34" charset="0"/>
            </a:endParaRPr>
          </a:p>
        </p:txBody>
      </p:sp>
      <p:sp>
        <p:nvSpPr>
          <p:cNvPr id="14" name="Oval 5">
            <a:extLst>
              <a:ext uri="{FF2B5EF4-FFF2-40B4-BE49-F238E27FC236}">
                <a16:creationId xmlns:a16="http://schemas.microsoft.com/office/drawing/2014/main" id="{F749C25E-03B3-4385-B9A1-BE0615183C8A}"/>
              </a:ext>
            </a:extLst>
          </p:cNvPr>
          <p:cNvSpPr>
            <a:spLocks noChangeAspect="1" noChangeArrowheads="1"/>
          </p:cNvSpPr>
          <p:nvPr/>
        </p:nvSpPr>
        <p:spPr bwMode="auto">
          <a:xfrm>
            <a:off x="9596439" y="3182179"/>
            <a:ext cx="1041679" cy="528880"/>
          </a:xfrm>
          <a:prstGeom prst="ellipse">
            <a:avLst/>
          </a:prstGeom>
          <a:gradFill rotWithShape="1">
            <a:gsLst>
              <a:gs pos="0">
                <a:schemeClr val="hlink"/>
              </a:gs>
              <a:gs pos="100000">
                <a:srgbClr val="FFFFFF"/>
              </a:gs>
            </a:gsLst>
            <a:lin ang="2700000" scaled="1"/>
          </a:gradFill>
          <a:ln w="9525">
            <a:solidFill>
              <a:srgbClr val="000000"/>
            </a:solidFill>
            <a:round/>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en-GB" altLang="uk-UA" sz="1400" dirty="0">
                <a:latin typeface="Tahoma" panose="020B0604030504040204" pitchFamily="34" charset="0"/>
              </a:rPr>
              <a:t> </a:t>
            </a:r>
            <a:r>
              <a:rPr lang="ru-RU" altLang="uk-UA" sz="1800" dirty="0">
                <a:latin typeface="Arial" panose="020B0604020202020204" pitchFamily="34" charset="0"/>
              </a:rPr>
              <a:t>206</a:t>
            </a:r>
            <a:r>
              <a:rPr lang="en-US" altLang="uk-UA" sz="1800" dirty="0">
                <a:latin typeface="Arial" panose="020B0604020202020204" pitchFamily="34" charset="0"/>
              </a:rPr>
              <a:t>5</a:t>
            </a:r>
            <a:endParaRPr lang="en-GB" altLang="uk-UA" sz="1800" dirty="0">
              <a:latin typeface="Arial" panose="020B0604020202020204" pitchFamily="34" charset="0"/>
            </a:endParaRPr>
          </a:p>
        </p:txBody>
      </p:sp>
      <p:sp>
        <p:nvSpPr>
          <p:cNvPr id="15" name="Line 8">
            <a:extLst>
              <a:ext uri="{FF2B5EF4-FFF2-40B4-BE49-F238E27FC236}">
                <a16:creationId xmlns:a16="http://schemas.microsoft.com/office/drawing/2014/main" id="{273A6671-AE60-4BC8-AD9E-8D87DDEB38FC}"/>
              </a:ext>
            </a:extLst>
          </p:cNvPr>
          <p:cNvSpPr>
            <a:spLocks noChangeShapeType="1"/>
          </p:cNvSpPr>
          <p:nvPr/>
        </p:nvSpPr>
        <p:spPr bwMode="auto">
          <a:xfrm flipV="1">
            <a:off x="2931458" y="3464559"/>
            <a:ext cx="715682" cy="17928"/>
          </a:xfrm>
          <a:prstGeom prst="line">
            <a:avLst/>
          </a:prstGeom>
          <a:noFill/>
          <a:ln w="57150">
            <a:solidFill>
              <a:srgbClr val="0000BC"/>
            </a:solidFill>
            <a:round/>
            <a:headEnd/>
            <a:tailEnd type="stealth" w="med" len="lg"/>
          </a:ln>
          <a:extLst>
            <a:ext uri="{909E8E84-426E-40DD-AFC4-6F175D3DCCD1}">
              <a14:hiddenFill xmlns:a14="http://schemas.microsoft.com/office/drawing/2010/main">
                <a:noFill/>
              </a14:hiddenFill>
            </a:ext>
          </a:extLst>
        </p:spPr>
        <p:txBody>
          <a:bodyPr/>
          <a:lstStyle/>
          <a:p>
            <a:endParaRPr lang="uk-UA"/>
          </a:p>
        </p:txBody>
      </p:sp>
      <p:sp>
        <p:nvSpPr>
          <p:cNvPr id="17" name="Line 8">
            <a:extLst>
              <a:ext uri="{FF2B5EF4-FFF2-40B4-BE49-F238E27FC236}">
                <a16:creationId xmlns:a16="http://schemas.microsoft.com/office/drawing/2014/main" id="{C79E59E7-AEEE-41D7-AC6F-7E50FCF2A90A}"/>
              </a:ext>
            </a:extLst>
          </p:cNvPr>
          <p:cNvSpPr>
            <a:spLocks noChangeShapeType="1"/>
          </p:cNvSpPr>
          <p:nvPr/>
        </p:nvSpPr>
        <p:spPr bwMode="auto">
          <a:xfrm flipV="1">
            <a:off x="4554072" y="3455891"/>
            <a:ext cx="1172884" cy="0"/>
          </a:xfrm>
          <a:prstGeom prst="line">
            <a:avLst/>
          </a:prstGeom>
          <a:noFill/>
          <a:ln w="57150">
            <a:solidFill>
              <a:srgbClr val="0000BC"/>
            </a:solidFill>
            <a:round/>
            <a:headEnd/>
            <a:tailEnd type="stealth" w="med" len="lg"/>
          </a:ln>
          <a:extLst>
            <a:ext uri="{909E8E84-426E-40DD-AFC4-6F175D3DCCD1}">
              <a14:hiddenFill xmlns:a14="http://schemas.microsoft.com/office/drawing/2010/main">
                <a:noFill/>
              </a14:hiddenFill>
            </a:ext>
          </a:extLst>
        </p:spPr>
        <p:txBody>
          <a:bodyPr/>
          <a:lstStyle/>
          <a:p>
            <a:endParaRPr lang="uk-UA"/>
          </a:p>
        </p:txBody>
      </p:sp>
      <p:sp>
        <p:nvSpPr>
          <p:cNvPr id="18" name="Line 13">
            <a:extLst>
              <a:ext uri="{FF2B5EF4-FFF2-40B4-BE49-F238E27FC236}">
                <a16:creationId xmlns:a16="http://schemas.microsoft.com/office/drawing/2014/main" id="{21CA0FAD-7528-4521-BAF0-5FCC0B340DE1}"/>
              </a:ext>
            </a:extLst>
          </p:cNvPr>
          <p:cNvSpPr>
            <a:spLocks noChangeShapeType="1"/>
          </p:cNvSpPr>
          <p:nvPr/>
        </p:nvSpPr>
        <p:spPr bwMode="auto">
          <a:xfrm flipV="1">
            <a:off x="6651812" y="3482487"/>
            <a:ext cx="1511300" cy="0"/>
          </a:xfrm>
          <a:prstGeom prst="line">
            <a:avLst/>
          </a:prstGeom>
          <a:noFill/>
          <a:ln w="57150">
            <a:solidFill>
              <a:srgbClr val="FF0000"/>
            </a:solidFill>
            <a:round/>
            <a:headEnd/>
            <a:tailEnd type="stealth" w="med" len="lg"/>
          </a:ln>
          <a:extLst>
            <a:ext uri="{909E8E84-426E-40DD-AFC4-6F175D3DCCD1}">
              <a14:hiddenFill xmlns:a14="http://schemas.microsoft.com/office/drawing/2010/main">
                <a:noFill/>
              </a14:hiddenFill>
            </a:ext>
          </a:extLst>
        </p:spPr>
        <p:txBody>
          <a:bodyPr/>
          <a:lstStyle/>
          <a:p>
            <a:endParaRPr lang="uk-UA"/>
          </a:p>
        </p:txBody>
      </p:sp>
      <p:sp>
        <p:nvSpPr>
          <p:cNvPr id="19" name="Line 13">
            <a:extLst>
              <a:ext uri="{FF2B5EF4-FFF2-40B4-BE49-F238E27FC236}">
                <a16:creationId xmlns:a16="http://schemas.microsoft.com/office/drawing/2014/main" id="{C5AA3084-67E2-4EF1-B7FB-A788C67775FA}"/>
              </a:ext>
            </a:extLst>
          </p:cNvPr>
          <p:cNvSpPr>
            <a:spLocks noChangeShapeType="1"/>
          </p:cNvSpPr>
          <p:nvPr/>
        </p:nvSpPr>
        <p:spPr bwMode="auto">
          <a:xfrm flipV="1">
            <a:off x="9053419" y="3482487"/>
            <a:ext cx="570006" cy="8964"/>
          </a:xfrm>
          <a:prstGeom prst="line">
            <a:avLst/>
          </a:prstGeom>
          <a:noFill/>
          <a:ln w="57150">
            <a:solidFill>
              <a:srgbClr val="FF0000"/>
            </a:solidFill>
            <a:round/>
            <a:headEnd/>
            <a:tailEnd type="stealth" w="med" len="lg"/>
          </a:ln>
          <a:extLst>
            <a:ext uri="{909E8E84-426E-40DD-AFC4-6F175D3DCCD1}">
              <a14:hiddenFill xmlns:a14="http://schemas.microsoft.com/office/drawing/2010/main">
                <a:noFill/>
              </a14:hiddenFill>
            </a:ext>
          </a:extLst>
        </p:spPr>
        <p:txBody>
          <a:bodyPr/>
          <a:lstStyle/>
          <a:p>
            <a:endParaRPr lang="uk-UA"/>
          </a:p>
        </p:txBody>
      </p:sp>
    </p:spTree>
    <p:extLst>
      <p:ext uri="{BB962C8B-B14F-4D97-AF65-F5344CB8AC3E}">
        <p14:creationId xmlns:p14="http://schemas.microsoft.com/office/powerpoint/2010/main" val="2950276772"/>
      </p:ext>
    </p:extLst>
  </p:cSld>
  <p:clrMapOvr>
    <a:masterClrMapping/>
  </p:clrMapOvr>
  <mc:AlternateContent xmlns:mc="http://schemas.openxmlformats.org/markup-compatibility/2006" xmlns:p14="http://schemas.microsoft.com/office/powerpoint/2010/main">
    <mc:Choice Requires="p14">
      <p:transition spd="slow" p14:dur="2000" advTm="40863"/>
    </mc:Choice>
    <mc:Fallback xmlns="">
      <p:transition spd="slow" advTm="4086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445B48-898E-4555-BD27-3AD19CFCCCBA}"/>
              </a:ext>
            </a:extLst>
          </p:cNvPr>
          <p:cNvSpPr>
            <a:spLocks noGrp="1"/>
          </p:cNvSpPr>
          <p:nvPr>
            <p:ph type="title"/>
          </p:nvPr>
        </p:nvSpPr>
        <p:spPr>
          <a:xfrm>
            <a:off x="838200" y="365125"/>
            <a:ext cx="10515600" cy="1087157"/>
          </a:xfrm>
        </p:spPr>
        <p:txBody>
          <a:bodyPr/>
          <a:lstStyle/>
          <a:p>
            <a:pPr algn="ctr"/>
            <a:r>
              <a:rPr lang="en-GB" sz="2000" b="1" dirty="0">
                <a:solidFill>
                  <a:srgbClr val="170EC2"/>
                </a:solidFill>
                <a:latin typeface="Times New Roman" panose="02020603050405020304" pitchFamily="18" charset="0"/>
                <a:ea typeface="Times New Roman" panose="02020603050405020304" pitchFamily="18" charset="0"/>
              </a:rPr>
              <a:t>T</a:t>
            </a:r>
            <a:r>
              <a:rPr lang="en-US" sz="2000" b="1" dirty="0">
                <a:solidFill>
                  <a:srgbClr val="170EC2"/>
                </a:solidFill>
                <a:latin typeface="Times New Roman" panose="02020603050405020304" pitchFamily="18" charset="0"/>
                <a:ea typeface="Times New Roman" panose="02020603050405020304" pitchFamily="18" charset="0"/>
              </a:rPr>
              <a:t>ERMINATION  AND  RENEWAL</a:t>
            </a:r>
            <a:r>
              <a:rPr lang="en-GB" sz="2000" b="1" dirty="0">
                <a:solidFill>
                  <a:srgbClr val="170EC2"/>
                </a:solidFill>
                <a:latin typeface="Times New Roman" panose="02020603050405020304" pitchFamily="18" charset="0"/>
                <a:ea typeface="Times New Roman" panose="02020603050405020304" pitchFamily="18" charset="0"/>
              </a:rPr>
              <a:t>  of  CHORNOBYL  NPP </a:t>
            </a:r>
            <a:br>
              <a:rPr lang="uk-UA" sz="2000" dirty="0">
                <a:solidFill>
                  <a:srgbClr val="170EC2"/>
                </a:solidFill>
                <a:latin typeface="Times New Roman" panose="02020603050405020304" pitchFamily="18" charset="0"/>
                <a:ea typeface="Times New Roman" panose="02020603050405020304" pitchFamily="18" charset="0"/>
              </a:rPr>
            </a:br>
            <a:r>
              <a:rPr lang="en-GB" sz="2000" b="1" dirty="0">
                <a:solidFill>
                  <a:srgbClr val="170EC2"/>
                </a:solidFill>
                <a:latin typeface="Times New Roman" panose="02020603050405020304" pitchFamily="18" charset="0"/>
                <a:ea typeface="Times New Roman" panose="02020603050405020304" pitchFamily="18" charset="0"/>
              </a:rPr>
              <a:t>DECOMMISSIONING  LICENSE</a:t>
            </a:r>
            <a:endParaRPr lang="uk-UA" dirty="0">
              <a:solidFill>
                <a:srgbClr val="170EC2"/>
              </a:solidFill>
            </a:endParaRPr>
          </a:p>
        </p:txBody>
      </p:sp>
      <p:sp>
        <p:nvSpPr>
          <p:cNvPr id="3" name="Объект 2">
            <a:extLst>
              <a:ext uri="{FF2B5EF4-FFF2-40B4-BE49-F238E27FC236}">
                <a16:creationId xmlns:a16="http://schemas.microsoft.com/office/drawing/2014/main" id="{A2BE8D1A-1DCC-458C-BEF0-DB96EA444558}"/>
              </a:ext>
            </a:extLst>
          </p:cNvPr>
          <p:cNvSpPr>
            <a:spLocks noGrp="1"/>
          </p:cNvSpPr>
          <p:nvPr>
            <p:ph idx="1"/>
          </p:nvPr>
        </p:nvSpPr>
        <p:spPr>
          <a:xfrm>
            <a:off x="618309" y="1452282"/>
            <a:ext cx="10735491" cy="4724681"/>
          </a:xfrm>
        </p:spPr>
        <p:txBody>
          <a:bodyPr>
            <a:normAutofit/>
          </a:bodyPr>
          <a:lstStyle/>
          <a:p>
            <a:endParaRPr lang="en-US" sz="2000" dirty="0"/>
          </a:p>
          <a:p>
            <a:r>
              <a:rPr lang="en-US" sz="2000" dirty="0">
                <a:solidFill>
                  <a:schemeClr val="accent5">
                    <a:lumMod val="50000"/>
                  </a:schemeClr>
                </a:solidFill>
              </a:rPr>
              <a:t>On April 26, 2022, SNRIU made decision to terminate the validity of Chornobyl NPP decommissioning and radwaste management licenses. </a:t>
            </a:r>
          </a:p>
          <a:p>
            <a:r>
              <a:rPr lang="en-US" sz="2000" dirty="0">
                <a:solidFill>
                  <a:schemeClr val="accent5">
                    <a:lumMod val="50000"/>
                  </a:schemeClr>
                </a:solidFill>
              </a:rPr>
              <a:t>Reason for termination of licenses was inability of Chornobyl NPP to carry out activities in connection with occupation of exclusion zone and </a:t>
            </a:r>
            <a:r>
              <a:rPr lang="en-US" sz="2000" dirty="0" err="1">
                <a:solidFill>
                  <a:schemeClr val="accent5">
                    <a:lumMod val="50000"/>
                  </a:schemeClr>
                </a:solidFill>
              </a:rPr>
              <a:t>ChNPP</a:t>
            </a:r>
            <a:r>
              <a:rPr lang="en-US" sz="2000" dirty="0">
                <a:solidFill>
                  <a:schemeClr val="accent5">
                    <a:lumMod val="50000"/>
                  </a:schemeClr>
                </a:solidFill>
              </a:rPr>
              <a:t> site by Russian military formations:</a:t>
            </a:r>
          </a:p>
          <a:p>
            <a:pPr marL="457200" lvl="1" indent="0">
              <a:lnSpc>
                <a:spcPct val="100000"/>
              </a:lnSpc>
              <a:spcBef>
                <a:spcPts val="0"/>
              </a:spcBef>
              <a:buNone/>
            </a:pPr>
            <a:endParaRPr lang="en-US" sz="800" dirty="0">
              <a:solidFill>
                <a:schemeClr val="accent5">
                  <a:lumMod val="50000"/>
                </a:schemeClr>
              </a:solidFill>
            </a:endParaRPr>
          </a:p>
          <a:p>
            <a:pPr lvl="1">
              <a:lnSpc>
                <a:spcPct val="100000"/>
              </a:lnSpc>
              <a:spcBef>
                <a:spcPts val="0"/>
              </a:spcBef>
              <a:buFont typeface="Calibri" panose="020F0502020204030204" pitchFamily="34" charset="0"/>
              <a:buChar char="₋"/>
            </a:pPr>
            <a:r>
              <a:rPr lang="en-US" sz="2000" dirty="0">
                <a:solidFill>
                  <a:schemeClr val="accent5">
                    <a:lumMod val="50000"/>
                  </a:schemeClr>
                </a:solidFill>
              </a:rPr>
              <a:t>probability of mining territory </a:t>
            </a:r>
          </a:p>
          <a:p>
            <a:pPr lvl="1">
              <a:lnSpc>
                <a:spcPct val="100000"/>
              </a:lnSpc>
              <a:spcBef>
                <a:spcPts val="0"/>
              </a:spcBef>
              <a:buFont typeface="Calibri" panose="020F0502020204030204" pitchFamily="34" charset="0"/>
              <a:buChar char="₋"/>
            </a:pPr>
            <a:r>
              <a:rPr lang="en-US" sz="2000" dirty="0">
                <a:solidFill>
                  <a:schemeClr val="accent5">
                    <a:lumMod val="50000"/>
                  </a:schemeClr>
                </a:solidFill>
              </a:rPr>
              <a:t>lack of safe connections (bridges, roads) </a:t>
            </a:r>
          </a:p>
          <a:p>
            <a:pPr lvl="1">
              <a:lnSpc>
                <a:spcPct val="100000"/>
              </a:lnSpc>
              <a:spcBef>
                <a:spcPts val="0"/>
              </a:spcBef>
              <a:buFont typeface="Calibri" panose="020F0502020204030204" pitchFamily="34" charset="0"/>
              <a:buChar char="₋"/>
            </a:pPr>
            <a:r>
              <a:rPr lang="en-US" sz="2000" dirty="0">
                <a:solidFill>
                  <a:schemeClr val="accent5">
                    <a:lumMod val="50000"/>
                  </a:schemeClr>
                </a:solidFill>
              </a:rPr>
              <a:t>violation of physical protection system </a:t>
            </a:r>
          </a:p>
          <a:p>
            <a:pPr lvl="1">
              <a:lnSpc>
                <a:spcPct val="100000"/>
              </a:lnSpc>
              <a:spcBef>
                <a:spcPts val="0"/>
              </a:spcBef>
              <a:buFont typeface="Calibri" panose="020F0502020204030204" pitchFamily="34" charset="0"/>
              <a:buChar char="₋"/>
            </a:pPr>
            <a:r>
              <a:rPr lang="en-US" sz="2000" dirty="0">
                <a:solidFill>
                  <a:schemeClr val="accent5">
                    <a:lumMod val="50000"/>
                  </a:schemeClr>
                </a:solidFill>
              </a:rPr>
              <a:t>need to check presence of radioactive waste                                                                                           and nuclear materials at site</a:t>
            </a:r>
          </a:p>
          <a:p>
            <a:pPr lvl="1">
              <a:lnSpc>
                <a:spcPct val="100000"/>
              </a:lnSpc>
              <a:spcBef>
                <a:spcPts val="0"/>
              </a:spcBef>
              <a:buFont typeface="Calibri" panose="020F0502020204030204" pitchFamily="34" charset="0"/>
              <a:buChar char="₋"/>
            </a:pPr>
            <a:r>
              <a:rPr lang="en-US" sz="2000" dirty="0">
                <a:solidFill>
                  <a:schemeClr val="accent5">
                    <a:lumMod val="50000"/>
                  </a:schemeClr>
                </a:solidFill>
              </a:rPr>
              <a:t>sufficiency of personnel at Chornobyl NPP                                                                                                               to carry out licensed activities</a:t>
            </a:r>
          </a:p>
          <a:p>
            <a:pPr marL="0" indent="0">
              <a:buNone/>
            </a:pPr>
            <a:endParaRPr lang="en-US" sz="2000" dirty="0"/>
          </a:p>
          <a:p>
            <a:endParaRPr lang="uk-UA" dirty="0"/>
          </a:p>
        </p:txBody>
      </p:sp>
      <p:pic>
        <p:nvPicPr>
          <p:cNvPr id="4" name="Рисунок 3">
            <a:extLst>
              <a:ext uri="{FF2B5EF4-FFF2-40B4-BE49-F238E27FC236}">
                <a16:creationId xmlns:a16="http://schemas.microsoft.com/office/drawing/2014/main" id="{9C44A5C3-786D-47F6-9114-CA1CDCFA6137}"/>
              </a:ext>
            </a:extLst>
          </p:cNvPr>
          <p:cNvPicPr>
            <a:picLocks noChangeAspect="1"/>
          </p:cNvPicPr>
          <p:nvPr/>
        </p:nvPicPr>
        <p:blipFill>
          <a:blip r:embed="rId4"/>
          <a:stretch>
            <a:fillRect/>
          </a:stretch>
        </p:blipFill>
        <p:spPr>
          <a:xfrm>
            <a:off x="6201207" y="4146502"/>
            <a:ext cx="3035774" cy="1897941"/>
          </a:xfrm>
          <a:prstGeom prst="rect">
            <a:avLst/>
          </a:prstGeom>
        </p:spPr>
      </p:pic>
      <p:pic>
        <p:nvPicPr>
          <p:cNvPr id="5" name="Рисунок 4">
            <a:extLst>
              <a:ext uri="{FF2B5EF4-FFF2-40B4-BE49-F238E27FC236}">
                <a16:creationId xmlns:a16="http://schemas.microsoft.com/office/drawing/2014/main" id="{FC9893DE-91B6-487A-92DA-44A81379C3B0}"/>
              </a:ext>
            </a:extLst>
          </p:cNvPr>
          <p:cNvPicPr>
            <a:picLocks noChangeAspect="1"/>
          </p:cNvPicPr>
          <p:nvPr/>
        </p:nvPicPr>
        <p:blipFill>
          <a:blip r:embed="rId5"/>
          <a:stretch>
            <a:fillRect/>
          </a:stretch>
        </p:blipFill>
        <p:spPr>
          <a:xfrm>
            <a:off x="9001240" y="3265714"/>
            <a:ext cx="3036354" cy="1761577"/>
          </a:xfrm>
          <a:prstGeom prst="rect">
            <a:avLst/>
          </a:prstGeom>
          <a:ln>
            <a:solidFill>
              <a:schemeClr val="tx1">
                <a:lumMod val="95000"/>
                <a:lumOff val="5000"/>
              </a:schemeClr>
            </a:solidFill>
          </a:ln>
        </p:spPr>
      </p:pic>
    </p:spTree>
    <p:extLst>
      <p:ext uri="{BB962C8B-B14F-4D97-AF65-F5344CB8AC3E}">
        <p14:creationId xmlns:p14="http://schemas.microsoft.com/office/powerpoint/2010/main" val="1130386219"/>
      </p:ext>
    </p:extLst>
  </p:cSld>
  <p:clrMapOvr>
    <a:masterClrMapping/>
  </p:clrMapOvr>
  <mc:AlternateContent xmlns:mc="http://schemas.openxmlformats.org/markup-compatibility/2006" xmlns:p14="http://schemas.microsoft.com/office/powerpoint/2010/main">
    <mc:Choice Requires="p14">
      <p:transition spd="slow" p14:dur="2000" advTm="41415"/>
    </mc:Choice>
    <mc:Fallback xmlns="">
      <p:transition spd="slow" advTm="4141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77AE4-1F18-4733-A6D2-D8905750B05B}"/>
              </a:ext>
            </a:extLst>
          </p:cNvPr>
          <p:cNvSpPr>
            <a:spLocks noGrp="1"/>
          </p:cNvSpPr>
          <p:nvPr>
            <p:ph type="title"/>
          </p:nvPr>
        </p:nvSpPr>
        <p:spPr/>
        <p:txBody>
          <a:bodyPr/>
          <a:lstStyle/>
          <a:p>
            <a:pPr algn="ctr"/>
            <a:r>
              <a:rPr lang="en-GB" sz="2000" b="1" dirty="0">
                <a:solidFill>
                  <a:srgbClr val="170EC2"/>
                </a:solidFill>
                <a:latin typeface="Times New Roman" panose="02020603050405020304" pitchFamily="18" charset="0"/>
                <a:ea typeface="Times New Roman" panose="02020603050405020304" pitchFamily="18" charset="0"/>
              </a:rPr>
              <a:t>T</a:t>
            </a:r>
            <a:r>
              <a:rPr lang="en-US" sz="2000" b="1" dirty="0">
                <a:solidFill>
                  <a:srgbClr val="170EC2"/>
                </a:solidFill>
                <a:latin typeface="Times New Roman" panose="02020603050405020304" pitchFamily="18" charset="0"/>
                <a:ea typeface="Times New Roman" panose="02020603050405020304" pitchFamily="18" charset="0"/>
              </a:rPr>
              <a:t>ERMINATION  AND  RENEWAL</a:t>
            </a:r>
            <a:r>
              <a:rPr lang="en-GB" sz="2000" b="1" dirty="0">
                <a:solidFill>
                  <a:srgbClr val="170EC2"/>
                </a:solidFill>
                <a:latin typeface="Times New Roman" panose="02020603050405020304" pitchFamily="18" charset="0"/>
                <a:ea typeface="Times New Roman" panose="02020603050405020304" pitchFamily="18" charset="0"/>
              </a:rPr>
              <a:t>  of  CHORNOBYL  NPP </a:t>
            </a:r>
            <a:br>
              <a:rPr lang="uk-UA" sz="2000" dirty="0">
                <a:solidFill>
                  <a:srgbClr val="170EC2"/>
                </a:solidFill>
                <a:latin typeface="Times New Roman" panose="02020603050405020304" pitchFamily="18" charset="0"/>
                <a:ea typeface="Times New Roman" panose="02020603050405020304" pitchFamily="18" charset="0"/>
              </a:rPr>
            </a:br>
            <a:r>
              <a:rPr lang="en-GB" sz="2000" b="1" dirty="0">
                <a:solidFill>
                  <a:srgbClr val="170EC2"/>
                </a:solidFill>
                <a:latin typeface="Times New Roman" panose="02020603050405020304" pitchFamily="18" charset="0"/>
                <a:ea typeface="Times New Roman" panose="02020603050405020304" pitchFamily="18" charset="0"/>
              </a:rPr>
              <a:t>DECOMMISSIONING  LICENSE</a:t>
            </a:r>
            <a:endParaRPr lang="uk-UA" dirty="0">
              <a:solidFill>
                <a:srgbClr val="170EC2"/>
              </a:solidFill>
            </a:endParaRPr>
          </a:p>
        </p:txBody>
      </p:sp>
      <p:sp>
        <p:nvSpPr>
          <p:cNvPr id="3" name="Объект 2">
            <a:extLst>
              <a:ext uri="{FF2B5EF4-FFF2-40B4-BE49-F238E27FC236}">
                <a16:creationId xmlns:a16="http://schemas.microsoft.com/office/drawing/2014/main" id="{8507116F-1C49-4B32-8B68-32DB47AA5A16}"/>
              </a:ext>
            </a:extLst>
          </p:cNvPr>
          <p:cNvSpPr>
            <a:spLocks noGrp="1"/>
          </p:cNvSpPr>
          <p:nvPr>
            <p:ph idx="1"/>
          </p:nvPr>
        </p:nvSpPr>
        <p:spPr>
          <a:xfrm>
            <a:off x="838200" y="1409700"/>
            <a:ext cx="10515600" cy="4767263"/>
          </a:xfrm>
        </p:spPr>
        <p:txBody>
          <a:bodyPr>
            <a:normAutofit/>
          </a:bodyPr>
          <a:lstStyle/>
          <a:p>
            <a:pPr marL="0" indent="0">
              <a:buNone/>
            </a:pPr>
            <a:endParaRPr lang="en-US" sz="800" dirty="0"/>
          </a:p>
          <a:p>
            <a:r>
              <a:rPr lang="en-US" sz="2000" b="1" dirty="0">
                <a:solidFill>
                  <a:schemeClr val="accent1">
                    <a:lumMod val="50000"/>
                  </a:schemeClr>
                </a:solidFill>
              </a:rPr>
              <a:t>SNRIU, technical support organization (SSTC NRS) with support of Norwegian Radiation and Nuclear Safety Authority (DSA) developed two recommendation documents:</a:t>
            </a:r>
          </a:p>
          <a:p>
            <a:pPr marL="0" indent="0">
              <a:buNone/>
            </a:pPr>
            <a:endParaRPr lang="en-US" sz="800" dirty="0">
              <a:solidFill>
                <a:schemeClr val="accent1">
                  <a:lumMod val="50000"/>
                </a:schemeClr>
              </a:solidFill>
            </a:endParaRPr>
          </a:p>
          <a:p>
            <a:pPr marL="457200" lvl="1" indent="0">
              <a:buNone/>
            </a:pPr>
            <a:r>
              <a:rPr lang="en-US" sz="2000" b="1" dirty="0">
                <a:solidFill>
                  <a:srgbClr val="170EC2"/>
                </a:solidFill>
              </a:rPr>
              <a:t>“Recommended approach to state regulation of safety of nuclear and radiation facilities located in Chornobyl exclusion zone, which was affected by military actions”</a:t>
            </a:r>
            <a:endParaRPr lang="uk-UA" sz="2000" b="1" dirty="0">
              <a:solidFill>
                <a:srgbClr val="170EC2"/>
              </a:solidFill>
            </a:endParaRPr>
          </a:p>
          <a:p>
            <a:pPr marL="914400" lvl="2" indent="0">
              <a:buNone/>
            </a:pPr>
            <a:r>
              <a:rPr lang="en-US" sz="1700" dirty="0">
                <a:solidFill>
                  <a:schemeClr val="accent1">
                    <a:lumMod val="75000"/>
                  </a:schemeClr>
                </a:solidFill>
              </a:rPr>
              <a:t>defines approach regarding scope and specifics of application of principles, general provisions and relevant safety requirements, as well as procedures for licensing and state supervision</a:t>
            </a:r>
          </a:p>
          <a:p>
            <a:pPr marL="914400" lvl="2" indent="0">
              <a:buNone/>
            </a:pPr>
            <a:endParaRPr lang="en-US" sz="800" dirty="0"/>
          </a:p>
          <a:p>
            <a:pPr marL="457200" lvl="1" indent="0">
              <a:buNone/>
            </a:pPr>
            <a:r>
              <a:rPr lang="en-US" sz="2000" b="1" dirty="0">
                <a:solidFill>
                  <a:srgbClr val="170EC2"/>
                </a:solidFill>
              </a:rPr>
              <a:t>“Recommended procedure for restoring level of safety of nuclear and radiation facilities located in Chornobyl exclusion zone, which was affected by military actions”</a:t>
            </a:r>
            <a:endParaRPr lang="uk-UA" sz="2000" b="1" dirty="0">
              <a:solidFill>
                <a:srgbClr val="170EC2"/>
              </a:solidFill>
            </a:endParaRPr>
          </a:p>
          <a:p>
            <a:pPr marL="914400" lvl="2" indent="0">
              <a:buNone/>
            </a:pPr>
            <a:r>
              <a:rPr lang="en-US" sz="1700" dirty="0">
                <a:solidFill>
                  <a:schemeClr val="accent1">
                    <a:lumMod val="75000"/>
                  </a:schemeClr>
                </a:solidFill>
              </a:rPr>
              <a:t>establishes recommended procedure, in particular, regarding inspection of presence and condition of spent fuel, radwaste and other radioactive materials, possibilities of safe operation of facilities, radiation monitoring, licensees' ability to carry out activities in accordance with safety requirements, identification of safety deficiencies, development and implementation of measures to eliminate identified safety deficiencies, others</a:t>
            </a:r>
          </a:p>
          <a:p>
            <a:pPr lvl="1">
              <a:buFont typeface="Calibri" panose="020F0502020204030204" pitchFamily="34" charset="0"/>
              <a:buChar char="₋"/>
            </a:pPr>
            <a:endParaRPr lang="en-US" sz="2000" dirty="0"/>
          </a:p>
          <a:p>
            <a:endParaRPr lang="uk-UA" dirty="0"/>
          </a:p>
        </p:txBody>
      </p:sp>
    </p:spTree>
    <p:extLst>
      <p:ext uri="{BB962C8B-B14F-4D97-AF65-F5344CB8AC3E}">
        <p14:creationId xmlns:p14="http://schemas.microsoft.com/office/powerpoint/2010/main" val="464996851"/>
      </p:ext>
    </p:extLst>
  </p:cSld>
  <p:clrMapOvr>
    <a:masterClrMapping/>
  </p:clrMapOvr>
  <mc:AlternateContent xmlns:mc="http://schemas.openxmlformats.org/markup-compatibility/2006" xmlns:p14="http://schemas.microsoft.com/office/powerpoint/2010/main">
    <mc:Choice Requires="p14">
      <p:transition spd="slow" p14:dur="2000" advTm="40567"/>
    </mc:Choice>
    <mc:Fallback xmlns="">
      <p:transition spd="slow" advTm="4056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25000"/>
                    </a14:imgEffect>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8D26C0-A5C5-4616-B381-18F93A9407E0}"/>
              </a:ext>
            </a:extLst>
          </p:cNvPr>
          <p:cNvSpPr>
            <a:spLocks noGrp="1"/>
          </p:cNvSpPr>
          <p:nvPr>
            <p:ph type="title"/>
          </p:nvPr>
        </p:nvSpPr>
        <p:spPr>
          <a:xfrm>
            <a:off x="838200" y="365125"/>
            <a:ext cx="10515600" cy="1006475"/>
          </a:xfrm>
        </p:spPr>
        <p:txBody>
          <a:bodyPr/>
          <a:lstStyle/>
          <a:p>
            <a:pPr algn="ctr"/>
            <a:r>
              <a:rPr lang="en-GB" sz="2000" b="1" dirty="0">
                <a:solidFill>
                  <a:srgbClr val="170EC2"/>
                </a:solidFill>
                <a:latin typeface="Times New Roman" panose="02020603050405020304" pitchFamily="18" charset="0"/>
                <a:ea typeface="Times New Roman" panose="02020603050405020304" pitchFamily="18" charset="0"/>
              </a:rPr>
              <a:t>T</a:t>
            </a:r>
            <a:r>
              <a:rPr lang="en-US" sz="2000" b="1" dirty="0">
                <a:solidFill>
                  <a:srgbClr val="170EC2"/>
                </a:solidFill>
                <a:latin typeface="Times New Roman" panose="02020603050405020304" pitchFamily="18" charset="0"/>
                <a:ea typeface="Times New Roman" panose="02020603050405020304" pitchFamily="18" charset="0"/>
              </a:rPr>
              <a:t>ERMINATION  AND  RENEWAL</a:t>
            </a:r>
            <a:r>
              <a:rPr lang="en-GB" sz="2000" b="1" dirty="0">
                <a:solidFill>
                  <a:srgbClr val="170EC2"/>
                </a:solidFill>
                <a:latin typeface="Times New Roman" panose="02020603050405020304" pitchFamily="18" charset="0"/>
                <a:ea typeface="Times New Roman" panose="02020603050405020304" pitchFamily="18" charset="0"/>
              </a:rPr>
              <a:t>  of  CHORNOBYL  NPP </a:t>
            </a:r>
            <a:br>
              <a:rPr lang="uk-UA" sz="2000" dirty="0">
                <a:solidFill>
                  <a:srgbClr val="170EC2"/>
                </a:solidFill>
                <a:latin typeface="Times New Roman" panose="02020603050405020304" pitchFamily="18" charset="0"/>
                <a:ea typeface="Times New Roman" panose="02020603050405020304" pitchFamily="18" charset="0"/>
              </a:rPr>
            </a:br>
            <a:r>
              <a:rPr lang="en-GB" sz="2000" b="1" dirty="0">
                <a:solidFill>
                  <a:srgbClr val="170EC2"/>
                </a:solidFill>
                <a:latin typeface="Times New Roman" panose="02020603050405020304" pitchFamily="18" charset="0"/>
                <a:ea typeface="Times New Roman" panose="02020603050405020304" pitchFamily="18" charset="0"/>
              </a:rPr>
              <a:t>DECOMMISSIONING  LICENSE</a:t>
            </a:r>
            <a:endParaRPr lang="uk-UA" dirty="0">
              <a:solidFill>
                <a:srgbClr val="170EC2"/>
              </a:solidFill>
            </a:endParaRPr>
          </a:p>
        </p:txBody>
      </p:sp>
      <p:sp>
        <p:nvSpPr>
          <p:cNvPr id="3" name="Объект 2">
            <a:extLst>
              <a:ext uri="{FF2B5EF4-FFF2-40B4-BE49-F238E27FC236}">
                <a16:creationId xmlns:a16="http://schemas.microsoft.com/office/drawing/2014/main" id="{EEFE402A-94B3-4CD0-AACC-4E7552FF5259}"/>
              </a:ext>
            </a:extLst>
          </p:cNvPr>
          <p:cNvSpPr>
            <a:spLocks noGrp="1"/>
          </p:cNvSpPr>
          <p:nvPr>
            <p:ph idx="1"/>
          </p:nvPr>
        </p:nvSpPr>
        <p:spPr>
          <a:xfrm>
            <a:off x="981075" y="1488973"/>
            <a:ext cx="10515600" cy="4868116"/>
          </a:xfrm>
          <a:noFill/>
        </p:spPr>
        <p:txBody>
          <a:bodyPr>
            <a:normAutofit/>
          </a:bodyPr>
          <a:lstStyle/>
          <a:p>
            <a:r>
              <a:rPr lang="en-US" sz="2200" dirty="0">
                <a:solidFill>
                  <a:schemeClr val="accent5">
                    <a:lumMod val="50000"/>
                  </a:schemeClr>
                </a:solidFill>
              </a:rPr>
              <a:t>SNRIU made request to Chornobyl NPP to provide supporting documents regarding possibility of continuing activities, in particular, regarding:</a:t>
            </a:r>
            <a:endParaRPr lang="en-US" sz="100" dirty="0">
              <a:solidFill>
                <a:schemeClr val="accent5">
                  <a:lumMod val="50000"/>
                </a:schemeClr>
              </a:solidFill>
            </a:endParaRPr>
          </a:p>
          <a:p>
            <a:pPr marL="457200" lvl="1" indent="0">
              <a:spcBef>
                <a:spcPts val="0"/>
              </a:spcBef>
              <a:buNone/>
            </a:pPr>
            <a:endParaRPr lang="en-US" sz="800" dirty="0">
              <a:solidFill>
                <a:schemeClr val="accent5">
                  <a:lumMod val="50000"/>
                </a:schemeClr>
              </a:solidFill>
            </a:endParaRPr>
          </a:p>
          <a:p>
            <a:pPr lvl="1">
              <a:spcBef>
                <a:spcPts val="0"/>
              </a:spcBef>
              <a:buFont typeface="Calibri" panose="020F0502020204030204" pitchFamily="34" charset="0"/>
              <a:buChar char="₋"/>
            </a:pPr>
            <a:r>
              <a:rPr lang="en-US" sz="1800" dirty="0">
                <a:solidFill>
                  <a:schemeClr val="accent5">
                    <a:lumMod val="50000"/>
                  </a:schemeClr>
                </a:solidFill>
              </a:rPr>
              <a:t>provision of necessary number of qualified personnel to perform work at sites</a:t>
            </a:r>
          </a:p>
          <a:p>
            <a:pPr lvl="1">
              <a:spcBef>
                <a:spcPts val="0"/>
              </a:spcBef>
              <a:buFont typeface="Calibri" panose="020F0502020204030204" pitchFamily="34" charset="0"/>
              <a:buChar char="₋"/>
            </a:pPr>
            <a:r>
              <a:rPr lang="en-US" sz="1800" dirty="0">
                <a:solidFill>
                  <a:schemeClr val="accent5">
                    <a:lumMod val="50000"/>
                  </a:schemeClr>
                </a:solidFill>
              </a:rPr>
              <a:t>ability to perform work provided for by regulations, instructions, programs</a:t>
            </a:r>
          </a:p>
          <a:p>
            <a:pPr lvl="1">
              <a:spcBef>
                <a:spcPts val="0"/>
              </a:spcBef>
              <a:buFont typeface="Calibri" panose="020F0502020204030204" pitchFamily="34" charset="0"/>
              <a:buChar char="₋"/>
            </a:pPr>
            <a:r>
              <a:rPr lang="en-US" sz="1800" dirty="0">
                <a:solidFill>
                  <a:schemeClr val="accent5">
                    <a:lumMod val="50000"/>
                  </a:schemeClr>
                </a:solidFill>
              </a:rPr>
              <a:t>conducting radiation-</a:t>
            </a:r>
            <a:r>
              <a:rPr lang="en-US" sz="1800" dirty="0" err="1">
                <a:solidFill>
                  <a:schemeClr val="accent5">
                    <a:lumMod val="50000"/>
                  </a:schemeClr>
                </a:solidFill>
              </a:rPr>
              <a:t>dosimetric</a:t>
            </a:r>
            <a:r>
              <a:rPr lang="en-US" sz="1800" dirty="0">
                <a:solidFill>
                  <a:schemeClr val="accent5">
                    <a:lumMod val="50000"/>
                  </a:schemeClr>
                </a:solidFill>
              </a:rPr>
              <a:t> monitoring, individual </a:t>
            </a:r>
            <a:r>
              <a:rPr lang="en-US" sz="1800" dirty="0" err="1">
                <a:solidFill>
                  <a:schemeClr val="accent5">
                    <a:lumMod val="50000"/>
                  </a:schemeClr>
                </a:solidFill>
              </a:rPr>
              <a:t>dosimetric</a:t>
            </a:r>
            <a:r>
              <a:rPr lang="en-US" sz="1800" dirty="0">
                <a:solidFill>
                  <a:schemeClr val="accent5">
                    <a:lumMod val="50000"/>
                  </a:schemeClr>
                </a:solidFill>
              </a:rPr>
              <a:t> control</a:t>
            </a:r>
          </a:p>
          <a:p>
            <a:pPr lvl="1">
              <a:spcBef>
                <a:spcPts val="0"/>
              </a:spcBef>
              <a:buFont typeface="Calibri" panose="020F0502020204030204" pitchFamily="34" charset="0"/>
              <a:buChar char="₋"/>
            </a:pPr>
            <a:r>
              <a:rPr lang="en-US" sz="1800" dirty="0">
                <a:solidFill>
                  <a:schemeClr val="accent5">
                    <a:lumMod val="50000"/>
                  </a:schemeClr>
                </a:solidFill>
              </a:rPr>
              <a:t>presence of accounting quantity of nuclear and radioactive materials</a:t>
            </a:r>
          </a:p>
          <a:p>
            <a:pPr lvl="1">
              <a:spcBef>
                <a:spcPts val="0"/>
              </a:spcBef>
              <a:buFont typeface="Calibri" panose="020F0502020204030204" pitchFamily="34" charset="0"/>
              <a:buChar char="₋"/>
            </a:pPr>
            <a:r>
              <a:rPr lang="en-US" sz="1800" dirty="0">
                <a:solidFill>
                  <a:schemeClr val="accent5">
                    <a:lumMod val="50000"/>
                  </a:schemeClr>
                </a:solidFill>
              </a:rPr>
              <a:t>state of physical protection system</a:t>
            </a:r>
          </a:p>
          <a:p>
            <a:pPr lvl="1">
              <a:spcBef>
                <a:spcPts val="0"/>
              </a:spcBef>
              <a:buFont typeface="Calibri" panose="020F0502020204030204" pitchFamily="34" charset="0"/>
              <a:buChar char="₋"/>
            </a:pPr>
            <a:r>
              <a:rPr lang="en-US" sz="1800" dirty="0">
                <a:solidFill>
                  <a:schemeClr val="accent5">
                    <a:lumMod val="50000"/>
                  </a:schemeClr>
                </a:solidFill>
              </a:rPr>
              <a:t>provision of measures for emergency preparedness</a:t>
            </a:r>
          </a:p>
          <a:p>
            <a:pPr lvl="1">
              <a:spcBef>
                <a:spcPts val="0"/>
              </a:spcBef>
              <a:buFont typeface="Calibri" panose="020F0502020204030204" pitchFamily="34" charset="0"/>
              <a:buChar char="₋"/>
            </a:pPr>
            <a:r>
              <a:rPr lang="en-US" sz="1800" dirty="0">
                <a:solidFill>
                  <a:schemeClr val="accent5">
                    <a:lumMod val="50000"/>
                  </a:schemeClr>
                </a:solidFill>
              </a:rPr>
              <a:t>availability of reporting documentation, databases</a:t>
            </a:r>
          </a:p>
          <a:p>
            <a:r>
              <a:rPr lang="en-US" sz="2000" dirty="0">
                <a:solidFill>
                  <a:schemeClr val="accent5">
                    <a:lumMod val="50000"/>
                  </a:schemeClr>
                </a:solidFill>
              </a:rPr>
              <a:t>Chornobyl NPP</a:t>
            </a:r>
            <a:r>
              <a:rPr lang="uk-UA" sz="2000" dirty="0">
                <a:solidFill>
                  <a:schemeClr val="accent5">
                    <a:lumMod val="50000"/>
                  </a:schemeClr>
                </a:solidFill>
              </a:rPr>
              <a:t> </a:t>
            </a:r>
            <a:r>
              <a:rPr lang="en-US" sz="2000" dirty="0">
                <a:solidFill>
                  <a:schemeClr val="accent5">
                    <a:lumMod val="50000"/>
                  </a:schemeClr>
                </a:solidFill>
              </a:rPr>
              <a:t>has provided confirmation of the ability to continue                                                          its activities in accordance with conditions of licenses</a:t>
            </a:r>
          </a:p>
          <a:p>
            <a:pPr marL="0" indent="0">
              <a:buNone/>
            </a:pPr>
            <a:endParaRPr lang="en-US" sz="1200" dirty="0">
              <a:solidFill>
                <a:schemeClr val="accent5">
                  <a:lumMod val="50000"/>
                </a:schemeClr>
              </a:solidFill>
            </a:endParaRPr>
          </a:p>
          <a:p>
            <a:pPr algn="just">
              <a:spcAft>
                <a:spcPts val="0"/>
              </a:spcAft>
            </a:pPr>
            <a:r>
              <a:rPr lang="en-GB" sz="2000" b="1" dirty="0">
                <a:solidFill>
                  <a:schemeClr val="accent5">
                    <a:lumMod val="50000"/>
                  </a:schemeClr>
                </a:solidFill>
                <a:ea typeface="Times New Roman" panose="02020603050405020304" pitchFamily="18" charset="0"/>
              </a:rPr>
              <a:t>On August 11, 2022, validity of </a:t>
            </a:r>
            <a:r>
              <a:rPr lang="en-GB" sz="2000" b="1" dirty="0" err="1">
                <a:solidFill>
                  <a:schemeClr val="accent5">
                    <a:lumMod val="50000"/>
                  </a:schemeClr>
                </a:solidFill>
                <a:ea typeface="Times New Roman" panose="02020603050405020304" pitchFamily="18" charset="0"/>
              </a:rPr>
              <a:t>ChNPP</a:t>
            </a:r>
            <a:r>
              <a:rPr lang="en-GB" sz="2000" b="1" dirty="0">
                <a:solidFill>
                  <a:schemeClr val="accent5">
                    <a:lumMod val="50000"/>
                  </a:schemeClr>
                </a:solidFill>
                <a:ea typeface="Times New Roman" panose="02020603050405020304" pitchFamily="18" charset="0"/>
              </a:rPr>
              <a:t> licenses were re</a:t>
            </a:r>
            <a:r>
              <a:rPr lang="en-US" sz="2000" b="1" dirty="0" err="1">
                <a:solidFill>
                  <a:schemeClr val="accent5">
                    <a:lumMod val="50000"/>
                  </a:schemeClr>
                </a:solidFill>
                <a:ea typeface="Times New Roman" panose="02020603050405020304" pitchFamily="18" charset="0"/>
              </a:rPr>
              <a:t>newed</a:t>
            </a:r>
            <a:r>
              <a:rPr lang="en-US" sz="2000" b="1" dirty="0">
                <a:solidFill>
                  <a:schemeClr val="accent5">
                    <a:lumMod val="50000"/>
                  </a:schemeClr>
                </a:solidFill>
                <a:ea typeface="Times New Roman" panose="02020603050405020304" pitchFamily="18" charset="0"/>
              </a:rPr>
              <a:t> by SNRIU</a:t>
            </a:r>
            <a:r>
              <a:rPr lang="en-GB" sz="2000" b="1" dirty="0">
                <a:solidFill>
                  <a:schemeClr val="accent5">
                    <a:lumMod val="50000"/>
                  </a:schemeClr>
                </a:solidFill>
                <a:ea typeface="Times New Roman" panose="02020603050405020304" pitchFamily="18" charset="0"/>
              </a:rPr>
              <a:t>.</a:t>
            </a:r>
            <a:endParaRPr lang="uk-UA" sz="3200" b="1" dirty="0">
              <a:solidFill>
                <a:schemeClr val="accent5">
                  <a:lumMod val="50000"/>
                </a:schemeClr>
              </a:solidFill>
              <a:ea typeface="Times New Roman" panose="02020603050405020304" pitchFamily="18" charset="0"/>
            </a:endParaRPr>
          </a:p>
          <a:p>
            <a:endParaRPr lang="uk-UA" sz="2000" dirty="0"/>
          </a:p>
        </p:txBody>
      </p:sp>
      <p:pic>
        <p:nvPicPr>
          <p:cNvPr id="6" name="Рисунок 5">
            <a:extLst>
              <a:ext uri="{FF2B5EF4-FFF2-40B4-BE49-F238E27FC236}">
                <a16:creationId xmlns:a16="http://schemas.microsoft.com/office/drawing/2014/main" id="{9CFBC57F-2C49-4E28-80B0-D3C3308893FD}"/>
              </a:ext>
            </a:extLst>
          </p:cNvPr>
          <p:cNvPicPr>
            <a:picLocks noChangeAspect="1"/>
          </p:cNvPicPr>
          <p:nvPr/>
        </p:nvPicPr>
        <p:blipFill>
          <a:blip r:embed="rId4"/>
          <a:stretch>
            <a:fillRect/>
          </a:stretch>
        </p:blipFill>
        <p:spPr>
          <a:xfrm>
            <a:off x="8324849" y="2990058"/>
            <a:ext cx="3450175" cy="1991517"/>
          </a:xfrm>
          <a:prstGeom prst="rect">
            <a:avLst/>
          </a:prstGeom>
          <a:ln>
            <a:solidFill>
              <a:schemeClr val="tx1"/>
            </a:solidFill>
          </a:ln>
        </p:spPr>
      </p:pic>
    </p:spTree>
    <p:extLst>
      <p:ext uri="{BB962C8B-B14F-4D97-AF65-F5344CB8AC3E}">
        <p14:creationId xmlns:p14="http://schemas.microsoft.com/office/powerpoint/2010/main" val="4138152516"/>
      </p:ext>
    </p:extLst>
  </p:cSld>
  <p:clrMapOvr>
    <a:masterClrMapping/>
  </p:clrMapOvr>
  <mc:AlternateContent xmlns:mc="http://schemas.openxmlformats.org/markup-compatibility/2006" xmlns:p14="http://schemas.microsoft.com/office/powerpoint/2010/main">
    <mc:Choice Requires="p14">
      <p:transition spd="slow" p14:dur="2000" advTm="41359"/>
    </mc:Choice>
    <mc:Fallback xmlns="">
      <p:transition spd="slow" advTm="4135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045174-85D6-474A-9213-04DF5F1EA939}"/>
              </a:ext>
            </a:extLst>
          </p:cNvPr>
          <p:cNvSpPr>
            <a:spLocks noGrp="1"/>
          </p:cNvSpPr>
          <p:nvPr>
            <p:ph type="title"/>
          </p:nvPr>
        </p:nvSpPr>
        <p:spPr>
          <a:xfrm>
            <a:off x="838200" y="365126"/>
            <a:ext cx="10515600" cy="1042334"/>
          </a:xfrm>
        </p:spPr>
        <p:txBody>
          <a:bodyPr/>
          <a:lstStyle/>
          <a:p>
            <a:pPr algn="ctr"/>
            <a:r>
              <a:rPr lang="en-GB" sz="2000" b="1" dirty="0">
                <a:solidFill>
                  <a:srgbClr val="170EC2"/>
                </a:solidFill>
                <a:latin typeface="Times New Roman" panose="02020603050405020304" pitchFamily="18" charset="0"/>
                <a:ea typeface="Times New Roman" panose="02020603050405020304" pitchFamily="18" charset="0"/>
              </a:rPr>
              <a:t>T</a:t>
            </a:r>
            <a:r>
              <a:rPr lang="en-US" sz="2000" b="1" dirty="0">
                <a:solidFill>
                  <a:srgbClr val="170EC2"/>
                </a:solidFill>
                <a:latin typeface="Times New Roman" panose="02020603050405020304" pitchFamily="18" charset="0"/>
                <a:ea typeface="Times New Roman" panose="02020603050405020304" pitchFamily="18" charset="0"/>
              </a:rPr>
              <a:t>ERMINATION  AND  RENEWAL</a:t>
            </a:r>
            <a:r>
              <a:rPr lang="en-GB" sz="2000" b="1" dirty="0">
                <a:solidFill>
                  <a:srgbClr val="170EC2"/>
                </a:solidFill>
                <a:latin typeface="Times New Roman" panose="02020603050405020304" pitchFamily="18" charset="0"/>
                <a:ea typeface="Times New Roman" panose="02020603050405020304" pitchFamily="18" charset="0"/>
              </a:rPr>
              <a:t>  of  CHORNOBYL  NPP </a:t>
            </a:r>
            <a:br>
              <a:rPr lang="uk-UA" sz="2000" dirty="0">
                <a:solidFill>
                  <a:srgbClr val="170EC2"/>
                </a:solidFill>
                <a:latin typeface="Times New Roman" panose="02020603050405020304" pitchFamily="18" charset="0"/>
                <a:ea typeface="Times New Roman" panose="02020603050405020304" pitchFamily="18" charset="0"/>
              </a:rPr>
            </a:br>
            <a:r>
              <a:rPr lang="en-GB" sz="2000" b="1" dirty="0">
                <a:solidFill>
                  <a:srgbClr val="170EC2"/>
                </a:solidFill>
                <a:latin typeface="Times New Roman" panose="02020603050405020304" pitchFamily="18" charset="0"/>
                <a:ea typeface="Times New Roman" panose="02020603050405020304" pitchFamily="18" charset="0"/>
              </a:rPr>
              <a:t>DECOMMISSIONING  LICENSE</a:t>
            </a:r>
            <a:endParaRPr lang="uk-UA" dirty="0">
              <a:solidFill>
                <a:srgbClr val="170EC2"/>
              </a:solidFill>
            </a:endParaRPr>
          </a:p>
        </p:txBody>
      </p:sp>
      <p:sp>
        <p:nvSpPr>
          <p:cNvPr id="3" name="Объект 2">
            <a:extLst>
              <a:ext uri="{FF2B5EF4-FFF2-40B4-BE49-F238E27FC236}">
                <a16:creationId xmlns:a16="http://schemas.microsoft.com/office/drawing/2014/main" id="{FD32FDCF-4620-401E-AE64-4116E9CAE10E}"/>
              </a:ext>
            </a:extLst>
          </p:cNvPr>
          <p:cNvSpPr>
            <a:spLocks noGrp="1"/>
          </p:cNvSpPr>
          <p:nvPr>
            <p:ph idx="1"/>
          </p:nvPr>
        </p:nvSpPr>
        <p:spPr>
          <a:xfrm>
            <a:off x="838200" y="1532965"/>
            <a:ext cx="10515600" cy="4643998"/>
          </a:xfrm>
        </p:spPr>
        <p:txBody>
          <a:bodyPr>
            <a:normAutofit/>
          </a:bodyPr>
          <a:lstStyle/>
          <a:p>
            <a:pPr marL="0" indent="0">
              <a:buNone/>
            </a:pPr>
            <a:r>
              <a:rPr lang="en-US" dirty="0"/>
              <a:t>    </a:t>
            </a:r>
            <a:r>
              <a:rPr lang="en-US" b="1" dirty="0">
                <a:solidFill>
                  <a:srgbClr val="170EC2"/>
                </a:solidFill>
              </a:rPr>
              <a:t>CONCLUSION</a:t>
            </a:r>
            <a:endParaRPr lang="uk-UA" b="1" dirty="0">
              <a:solidFill>
                <a:srgbClr val="170EC2"/>
              </a:solidFill>
            </a:endParaRPr>
          </a:p>
          <a:p>
            <a:r>
              <a:rPr lang="en-GB" sz="2200" dirty="0">
                <a:solidFill>
                  <a:schemeClr val="accent5">
                    <a:lumMod val="50000"/>
                  </a:schemeClr>
                </a:solidFill>
              </a:rPr>
              <a:t>Recommendation documents of safety regulation of activities at Chornobyl NPP after  de-occupation of exclusion zone were developed</a:t>
            </a:r>
          </a:p>
          <a:p>
            <a:r>
              <a:rPr lang="en-GB" sz="2200" dirty="0">
                <a:solidFill>
                  <a:schemeClr val="accent5">
                    <a:lumMod val="50000"/>
                  </a:schemeClr>
                </a:solidFill>
              </a:rPr>
              <a:t>Documents establish recommended approaches to application of legal framework and procedure for facilities safety restoring</a:t>
            </a:r>
            <a:endParaRPr lang="uk-UA" sz="2200" dirty="0">
              <a:solidFill>
                <a:schemeClr val="accent5">
                  <a:lumMod val="50000"/>
                </a:schemeClr>
              </a:solidFill>
            </a:endParaRPr>
          </a:p>
          <a:p>
            <a:r>
              <a:rPr lang="en-GB" sz="2200" dirty="0">
                <a:solidFill>
                  <a:schemeClr val="accent5">
                    <a:lumMod val="50000"/>
                  </a:schemeClr>
                </a:solidFill>
              </a:rPr>
              <a:t>Chornobyl NPP performed necessary inspections and surveys of equipment, premises, presence of accounting quantity of radioactive and nuclear materials and databases. Licensee introduced a new scheme for delivery and stay of personnel at site</a:t>
            </a:r>
            <a:endParaRPr lang="uk-UA" sz="2200" dirty="0">
              <a:solidFill>
                <a:schemeClr val="accent5">
                  <a:lumMod val="50000"/>
                </a:schemeClr>
              </a:solidFill>
            </a:endParaRPr>
          </a:p>
          <a:p>
            <a:r>
              <a:rPr lang="en-GB" sz="2200" dirty="0">
                <a:solidFill>
                  <a:schemeClr val="accent5">
                    <a:lumMod val="50000"/>
                  </a:schemeClr>
                </a:solidFill>
              </a:rPr>
              <a:t>Results of inspections and surveys were the basis to made regulatory decision on renewal of license for decommissioning of Chornobyl NPP and licenses for radioactive waste management</a:t>
            </a:r>
            <a:endParaRPr lang="uk-UA" sz="2200" dirty="0">
              <a:solidFill>
                <a:schemeClr val="accent5">
                  <a:lumMod val="50000"/>
                </a:schemeClr>
              </a:solidFill>
            </a:endParaRPr>
          </a:p>
          <a:p>
            <a:endParaRPr lang="uk-UA" dirty="0"/>
          </a:p>
        </p:txBody>
      </p:sp>
    </p:spTree>
    <p:extLst>
      <p:ext uri="{BB962C8B-B14F-4D97-AF65-F5344CB8AC3E}">
        <p14:creationId xmlns:p14="http://schemas.microsoft.com/office/powerpoint/2010/main" val="103137715"/>
      </p:ext>
    </p:extLst>
  </p:cSld>
  <p:clrMapOvr>
    <a:masterClrMapping/>
  </p:clrMapOvr>
  <mc:AlternateContent xmlns:mc="http://schemas.openxmlformats.org/markup-compatibility/2006" xmlns:p14="http://schemas.microsoft.com/office/powerpoint/2010/main">
    <mc:Choice Requires="p14">
      <p:transition spd="slow" p14:dur="2000" advTm="40967"/>
    </mc:Choice>
    <mc:Fallback xmlns="">
      <p:transition spd="slow" advTm="4096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BC77FE568F44A8FD1717335E8757D" ma:contentTypeVersion="13" ma:contentTypeDescription="Create a new document." ma:contentTypeScope="" ma:versionID="1093dc28f43504e88de3e32c2b9cccde">
  <xsd:schema xmlns:xsd="http://www.w3.org/2001/XMLSchema" xmlns:xs="http://www.w3.org/2001/XMLSchema" xmlns:p="http://schemas.microsoft.com/office/2006/metadata/properties" xmlns:ns2="2d1b3375-85a6-4ec3-9d45-85c3f7ff19cc" xmlns:ns3="28c46709-a72c-47b6-8a9d-476190a8ab3f" xmlns:ns4="a8853164-03d1-4052-89d1-ac895618168d" targetNamespace="http://schemas.microsoft.com/office/2006/metadata/properties" ma:root="true" ma:fieldsID="28fe1fd1e008b7212b4c1e89c386b2d2" ns2:_="" ns3:_="" ns4:_="">
    <xsd:import namespace="2d1b3375-85a6-4ec3-9d45-85c3f7ff19cc"/>
    <xsd:import namespace="28c46709-a72c-47b6-8a9d-476190a8ab3f"/>
    <xsd:import namespace="a8853164-03d1-4052-89d1-ac89561816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b3375-85a6-4ec3-9d45-85c3f7ff1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c46709-a72c-47b6-8a9d-476190a8ab3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80d1e42-4096-45a0-8616-2350a73c4901}" ma:internalName="TaxCatchAll" ma:showField="CatchAllData" ma:web="28c46709-a72c-47b6-8a9d-476190a8ab3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853164-03d1-4052-89d1-ac895618168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1b3375-85a6-4ec3-9d45-85c3f7ff19cc">
      <Terms xmlns="http://schemas.microsoft.com/office/infopath/2007/PartnerControls"/>
    </lcf76f155ced4ddcb4097134ff3c332f>
    <TaxCatchAll xmlns="28c46709-a72c-47b6-8a9d-476190a8ab3f" xsi:nil="true"/>
  </documentManagement>
</p:properties>
</file>

<file path=customXml/itemProps1.xml><?xml version="1.0" encoding="utf-8"?>
<ds:datastoreItem xmlns:ds="http://schemas.openxmlformats.org/officeDocument/2006/customXml" ds:itemID="{4153EE6E-9BB9-41B7-826A-3642CA8BD4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1b3375-85a6-4ec3-9d45-85c3f7ff19cc"/>
    <ds:schemaRef ds:uri="28c46709-a72c-47b6-8a9d-476190a8ab3f"/>
    <ds:schemaRef ds:uri="a8853164-03d1-4052-89d1-ac89561816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CE8D33-7AC1-4395-8366-DFF2BE1409EB}">
  <ds:schemaRefs>
    <ds:schemaRef ds:uri="http://schemas.microsoft.com/sharepoint/v3/contenttype/forms"/>
  </ds:schemaRefs>
</ds:datastoreItem>
</file>

<file path=customXml/itemProps3.xml><?xml version="1.0" encoding="utf-8"?>
<ds:datastoreItem xmlns:ds="http://schemas.openxmlformats.org/officeDocument/2006/customXml" ds:itemID="{A941C070-54D9-4920-BA97-C2AFA9B121C7}">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a8853164-03d1-4052-89d1-ac895618168d"/>
    <ds:schemaRef ds:uri="2d1b3375-85a6-4ec3-9d45-85c3f7ff19cc"/>
    <ds:schemaRef ds:uri="http://schemas.openxmlformats.org/package/2006/metadata/core-properties"/>
    <ds:schemaRef ds:uri="http://purl.org/dc/elements/1.1/"/>
    <ds:schemaRef ds:uri="28c46709-a72c-47b6-8a9d-476190a8ab3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2204</TotalTime>
  <Words>688</Words>
  <Application>Microsoft Office PowerPoint</Application>
  <PresentationFormat>Широкоэкранный</PresentationFormat>
  <Paragraphs>63</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Calibri Light</vt:lpstr>
      <vt:lpstr>Tahoma</vt:lpstr>
      <vt:lpstr>Times New Roman</vt:lpstr>
      <vt:lpstr>Office Theme</vt:lpstr>
      <vt:lpstr>TERMINATION  AND  RENEWAL of  CHORNOBYL NPP  DECOMMISSIONING  LICENSE  (No 13)</vt:lpstr>
      <vt:lpstr>TERMINATION  AND  RENEWAL  of  CHORNOBYL  NPP  DECOMMISSIONING  LICENSE</vt:lpstr>
      <vt:lpstr>TERMINATION  AND  RENEWAL  of  CHORNOBYL  NPP  DECOMMISSIONING  LICENSE</vt:lpstr>
      <vt:lpstr>TERMINATION  AND  RENEWAL  of  CHORNOBYL  NPP  DECOMMISSIONING  LICENSE</vt:lpstr>
      <vt:lpstr>TERMINATION  AND  RENEWAL  of  CHORNOBYL  NPP  DECOMMISSIONING  LICENSE</vt:lpstr>
      <vt:lpstr>TERMINATION  AND  RENEWAL  of  CHORNOBYL  NPP  DECOMMISSIONING  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Schlosman</dc:creator>
  <cp:lastModifiedBy>Сушко Тамара Вікторовна</cp:lastModifiedBy>
  <cp:revision>42</cp:revision>
  <dcterms:created xsi:type="dcterms:W3CDTF">2021-04-28T15:23:16Z</dcterms:created>
  <dcterms:modified xsi:type="dcterms:W3CDTF">2023-04-07T10:15:09Z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0x010100397BC77FE568F44A8FD1717335E8757D</vt:lpwstr>
  </property>
  <property fmtid="{D5CDD505-2E9C-101B-9397-08002B2CF9AE}" pid="3" name="Order">
    <vt:r8>100</vt:r8>
  </property>
  <property fmtid="{D5CDD505-2E9C-101B-9397-08002B2CF9AE}" pid="4" name="MediaServiceImageTags">
    <vt:lpwstr/>
  </property>
</Properties>
</file>