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3" r:id="rId2"/>
  </p:sldMasterIdLst>
  <p:notesMasterIdLst>
    <p:notesMasterId r:id="rId15"/>
  </p:notesMasterIdLst>
  <p:sldIdLst>
    <p:sldId id="321" r:id="rId3"/>
    <p:sldId id="322" r:id="rId4"/>
    <p:sldId id="323" r:id="rId5"/>
    <p:sldId id="334" r:id="rId6"/>
    <p:sldId id="335" r:id="rId7"/>
    <p:sldId id="329" r:id="rId8"/>
    <p:sldId id="324" r:id="rId9"/>
    <p:sldId id="337" r:id="rId10"/>
    <p:sldId id="338" r:id="rId11"/>
    <p:sldId id="340" r:id="rId12"/>
    <p:sldId id="339" r:id="rId13"/>
    <p:sldId id="332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userDrawn="1">
          <p15:clr>
            <a:srgbClr val="A4A3A4"/>
          </p15:clr>
        </p15:guide>
        <p15:guide id="3" orient="horz" pos="4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BDBD"/>
    <a:srgbClr val="000F7E"/>
    <a:srgbClr val="09198D"/>
    <a:srgbClr val="FF9129"/>
    <a:srgbClr val="00AA64"/>
    <a:srgbClr val="1A70B8"/>
    <a:srgbClr val="0A197E"/>
    <a:srgbClr val="000000"/>
    <a:srgbClr val="69C3FF"/>
    <a:srgbClr val="0070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29"/>
    <p:restoredTop sz="96138"/>
  </p:normalViewPr>
  <p:slideViewPr>
    <p:cSldViewPr snapToGrid="0" snapToObjects="1" showGuides="1">
      <p:cViewPr varScale="1">
        <p:scale>
          <a:sx n="132" d="100"/>
          <a:sy n="132" d="100"/>
        </p:scale>
        <p:origin x="576" y="184"/>
      </p:cViewPr>
      <p:guideLst>
        <p:guide/>
        <p:guide orient="horz" pos="408"/>
      </p:guideLst>
    </p:cSldViewPr>
  </p:slideViewPr>
  <p:outlineViewPr>
    <p:cViewPr>
      <p:scale>
        <a:sx n="33" d="100"/>
        <a:sy n="33" d="100"/>
      </p:scale>
      <p:origin x="0" y="-381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F264E-8066-E947-B6B5-B5BD434D7B6B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8D52D-A3F1-4B43-9554-93E43582D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3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9A88CB3-351F-294D-B203-3E3755AD91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455" t="-1" b="-5861"/>
          <a:stretch/>
        </p:blipFill>
        <p:spPr>
          <a:xfrm>
            <a:off x="2800593" y="298702"/>
            <a:ext cx="6343408" cy="69250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94360" y="1981872"/>
            <a:ext cx="3830320" cy="1559401"/>
          </a:xfrm>
        </p:spPr>
        <p:txBody>
          <a:bodyPr lIns="0" tIns="0" rIns="0" bIns="0" anchor="t" anchorCtr="0">
            <a:normAutofit/>
          </a:bodyPr>
          <a:lstStyle>
            <a:lvl1pPr algn="l" fontAlgn="t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4360" y="3561746"/>
            <a:ext cx="3830320" cy="646853"/>
          </a:xfrm>
        </p:spPr>
        <p:txBody>
          <a:bodyPr lIns="0" tIns="0" rIns="0" bIns="0"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add presenter or presenting org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000446-DC24-2642-A21F-0BEA007314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360" y="4396170"/>
            <a:ext cx="2714105" cy="324812"/>
          </a:xfrm>
        </p:spPr>
        <p:txBody>
          <a:bodyPr lIns="0" tIns="0" rIns="0" bIns="0"/>
          <a:lstStyle>
            <a:lvl1pPr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the date of the presentation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615BFA-90C1-0F46-AAA7-8C67D48F46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5520163"/>
            <a:ext cx="2597150" cy="505883"/>
          </a:xfrm>
        </p:spPr>
        <p:txBody>
          <a:bodyPr lIns="0" tIns="0" rIns="0" bIns="0" anchor="t" anchorCtr="0"/>
          <a:lstStyle>
            <a:lvl1pPr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  <a:lvl2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2pPr>
            <a:lvl3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3pPr>
            <a:lvl4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4pPr>
            <a:lvl5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LA-UR number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5E8F88-2F04-A24D-B64D-D31A64C16106}"/>
              </a:ext>
            </a:extLst>
          </p:cNvPr>
          <p:cNvSpPr txBox="1"/>
          <p:nvPr userDrawn="1"/>
        </p:nvSpPr>
        <p:spPr>
          <a:xfrm>
            <a:off x="1247380" y="6504590"/>
            <a:ext cx="388825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Managed by Triad National Security, LLC., for the U.S. Department of Energy’s NNSA.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CA5E6A1-8400-5543-A539-750F492A4E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7266" y="466724"/>
            <a:ext cx="2957369" cy="8658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C4CCD8-670C-C247-A670-D2A0A7CC0B40}"/>
              </a:ext>
            </a:extLst>
          </p:cNvPr>
          <p:cNvSpPr/>
          <p:nvPr userDrawn="1"/>
        </p:nvSpPr>
        <p:spPr>
          <a:xfrm>
            <a:off x="323850" y="6138506"/>
            <a:ext cx="923530" cy="570027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31FDCC-6089-9549-867D-AA161AFF69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4360" y="6376337"/>
            <a:ext cx="590382" cy="283004"/>
          </a:xfrm>
          <a:prstGeom prst="rect">
            <a:avLst/>
          </a:prstGeom>
        </p:spPr>
      </p:pic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D7CC174E-53C7-1C49-8CF1-B008CEDC8F30}"/>
              </a:ext>
            </a:extLst>
          </p:cNvPr>
          <p:cNvSpPr txBox="1">
            <a:spLocks/>
          </p:cNvSpPr>
          <p:nvPr userDrawn="1"/>
        </p:nvSpPr>
        <p:spPr>
          <a:xfrm>
            <a:off x="8449056" y="6510528"/>
            <a:ext cx="220485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7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128CE934-E5B7-0448-A2FC-6E2CA6AEA009}"/>
              </a:ext>
            </a:extLst>
          </p:cNvPr>
          <p:cNvSpPr txBox="1">
            <a:spLocks/>
          </p:cNvSpPr>
          <p:nvPr userDrawn="1"/>
        </p:nvSpPr>
        <p:spPr>
          <a:xfrm>
            <a:off x="7708392" y="6510528"/>
            <a:ext cx="609914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z="700" smtClean="0"/>
              <a:pPr/>
              <a:t>11/10/21</a:t>
            </a:fld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11320531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Area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46214E2-32D4-424B-9DE1-4EDE442968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4360" y="1524001"/>
            <a:ext cx="3840480" cy="36317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40E4E95-1B27-5348-9471-7BB69800ED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7991856" cy="88696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1B65E676-959E-0E41-8EAD-45D6F7E076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49800" y="1524001"/>
            <a:ext cx="3840480" cy="36317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81900B1-3D44-764E-9A42-70386E05E5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4360" y="2011679"/>
            <a:ext cx="3840480" cy="4076605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8685422-C0F4-174C-BFA6-015246A3D4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49800" y="2011679"/>
            <a:ext cx="3840480" cy="4076605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781090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 and Tex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84D7D689-7F2D-0348-816C-97C77A8DA1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609600"/>
            <a:ext cx="7991856" cy="890016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DB2A39F7-5A62-2B4C-A657-BD57B5768EF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94360" y="1524000"/>
            <a:ext cx="3685032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6CCEB416-B433-8F46-8DFF-FFAC7ACCA5F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94360" y="4693920"/>
            <a:ext cx="3685032" cy="24144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66B16311-DD9F-7D43-964B-E92B217DC39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94360" y="5120640"/>
            <a:ext cx="3685032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023AA45D-8199-F644-847B-E64A5EC3FB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4360" y="4328160"/>
            <a:ext cx="3685032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652C890-3579-2E47-9AB6-1D78A5E47643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4901184" y="1524000"/>
            <a:ext cx="3685032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DD1D0C09-D811-144F-BEBD-275B6A12072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901184" y="4693920"/>
            <a:ext cx="3685032" cy="24144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2213ED2D-D77F-7D49-9E2D-96B09A5A75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901184" y="5120640"/>
            <a:ext cx="3685032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5AA83665-F240-0345-B903-C8950DEFAF0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901184" y="4328160"/>
            <a:ext cx="3685032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33520646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13F276B-7B5E-4A45-AB9F-2B475F2AEA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4360" y="1524000"/>
            <a:ext cx="2493282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4360" y="4693920"/>
            <a:ext cx="2496312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3F0E9DEE-404F-3B49-8159-94FE1CD3739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4360" y="5120640"/>
            <a:ext cx="2496312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7A3DBA4-BE0E-254D-B5C0-8A64DDD66A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609600"/>
            <a:ext cx="7991856" cy="890016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41D2BBC2-2746-3640-A719-673E2A8446C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94360" y="4328160"/>
            <a:ext cx="2496312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4" name="Picture Placeholder 9">
            <a:extLst>
              <a:ext uri="{FF2B5EF4-FFF2-40B4-BE49-F238E27FC236}">
                <a16:creationId xmlns:a16="http://schemas.microsoft.com/office/drawing/2014/main" id="{89502A4B-C79D-094E-AB5C-63DF6E12EF8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354540" y="1524000"/>
            <a:ext cx="2496312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EAC29D9-3DBA-0242-8290-359D5CA84B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63132" y="4693920"/>
            <a:ext cx="2496312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3F9A309D-AA80-C54C-9A92-012D53D91C2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63132" y="5120640"/>
            <a:ext cx="2496312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03EA5BB2-66F6-4F44-964B-E9F9D73F21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63131" y="4328160"/>
            <a:ext cx="2496312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898309A4-718B-084E-8229-17E4D40AEA4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093968" y="1524000"/>
            <a:ext cx="2496312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36A0BC0D-8996-364B-A361-13CBBB9B478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04128" y="4693920"/>
            <a:ext cx="2496312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8D60D97D-2394-F140-9FBA-975ED64074F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04983" y="5120640"/>
            <a:ext cx="2496312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5AA90BFA-AE15-3049-88D8-EA2FDB94E71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03418" y="4328160"/>
            <a:ext cx="2496312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929323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" userDrawn="1">
          <p15:clr>
            <a:srgbClr val="FBAE40"/>
          </p15:clr>
        </p15:guide>
        <p15:guide id="2" pos="4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61FE822B-AC64-EF4D-8FBA-F5A67DA6075B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594360" y="1524000"/>
            <a:ext cx="1828800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55F05C8A-25A6-8743-93FA-19E18F32CEE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94360" y="4693920"/>
            <a:ext cx="18288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FCE87CD-A10E-D049-9E39-8C800BEF41A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4360" y="5120640"/>
            <a:ext cx="1828800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7B382B21-A741-2447-9794-C4BAAA2A34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94360" y="4328160"/>
            <a:ext cx="1828800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819E2C4F-8306-5F45-9827-3921D5E3EB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609600"/>
            <a:ext cx="7991856" cy="890016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D4247F89-81E5-374A-93B4-95F0EBEEB19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2638260" y="1524000"/>
            <a:ext cx="1828800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7F65FAA-0013-D547-8E1C-08509B0C975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638260" y="4693920"/>
            <a:ext cx="18288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E0CC8275-50BB-9D46-8CBD-03E17397C1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638260" y="5120640"/>
            <a:ext cx="1828800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657B4D06-BD92-7545-B5A7-8502A750427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638260" y="4328160"/>
            <a:ext cx="1828800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CF4ED884-6C25-824B-BDBF-AF0431A6640B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4700740" y="1524000"/>
            <a:ext cx="1828800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AA0BC496-BA6C-7C4D-AC5E-A59885AE42A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700740" y="4693920"/>
            <a:ext cx="18288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07D1AADA-118E-BE41-B80B-51BBD18F656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700740" y="5120640"/>
            <a:ext cx="1828800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E24E11C2-3904-B24A-8E60-8EA03D6D30B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700740" y="4328160"/>
            <a:ext cx="1828800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17E6B775-F183-E24D-B8C8-C5A9D75E35BE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6757416" y="1524000"/>
            <a:ext cx="1828800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7BA052C5-1320-4341-BC7F-17F881F3CCB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757416" y="4693920"/>
            <a:ext cx="18288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2BD7FEF4-B67E-064E-B1C5-49DA8EA6851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757416" y="5120640"/>
            <a:ext cx="1828800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EF1030E4-D0AC-614F-A18A-3872122286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757416" y="4328160"/>
            <a:ext cx="1828800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6194956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Visual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0C70A86-A745-E949-B1D0-41B5D2173B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609600"/>
            <a:ext cx="7991856" cy="890016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374AFBB-4A85-9144-9EB0-15F9294B61F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4361" y="1524000"/>
            <a:ext cx="7991856" cy="4141621"/>
          </a:xfrm>
        </p:spPr>
        <p:txBody>
          <a:bodyPr/>
          <a:lstStyle>
            <a:lvl1pPr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graph, photo, or data visualization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F0B3C679-22DF-8940-B381-273549871C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4360" y="5862323"/>
            <a:ext cx="7991856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71237F-D7E9-904A-BC33-1E69BDE7303D}"/>
              </a:ext>
            </a:extLst>
          </p:cNvPr>
          <p:cNvSpPr/>
          <p:nvPr userDrawn="1"/>
        </p:nvSpPr>
        <p:spPr>
          <a:xfrm>
            <a:off x="-1053548" y="1"/>
            <a:ext cx="787021" cy="754145"/>
          </a:xfrm>
          <a:prstGeom prst="rect">
            <a:avLst/>
          </a:prstGeom>
          <a:solidFill>
            <a:srgbClr val="0A19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7B0030-82A1-3149-AAC5-8B912D85AC60}"/>
              </a:ext>
            </a:extLst>
          </p:cNvPr>
          <p:cNvSpPr/>
          <p:nvPr userDrawn="1"/>
        </p:nvSpPr>
        <p:spPr>
          <a:xfrm>
            <a:off x="-1053548" y="1332324"/>
            <a:ext cx="787021" cy="754145"/>
          </a:xfrm>
          <a:prstGeom prst="rect">
            <a:avLst/>
          </a:prstGeom>
          <a:solidFill>
            <a:srgbClr val="1A70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678108-D8E6-6F48-9E71-79B4060AB9EF}"/>
              </a:ext>
            </a:extLst>
          </p:cNvPr>
          <p:cNvSpPr/>
          <p:nvPr userDrawn="1"/>
        </p:nvSpPr>
        <p:spPr>
          <a:xfrm>
            <a:off x="-1053548" y="2714922"/>
            <a:ext cx="787021" cy="754145"/>
          </a:xfrm>
          <a:prstGeom prst="rect">
            <a:avLst/>
          </a:prstGeom>
          <a:solidFill>
            <a:srgbClr val="00AA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500438-DFE5-1541-A57C-CCDAE308867C}"/>
              </a:ext>
            </a:extLst>
          </p:cNvPr>
          <p:cNvSpPr/>
          <p:nvPr userDrawn="1"/>
        </p:nvSpPr>
        <p:spPr>
          <a:xfrm>
            <a:off x="-1053548" y="4097521"/>
            <a:ext cx="787021" cy="754145"/>
          </a:xfrm>
          <a:prstGeom prst="rect">
            <a:avLst/>
          </a:prstGeom>
          <a:solidFill>
            <a:srgbClr val="FF91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A0A870-4CCE-B041-ADAA-FFD498F6B5DE}"/>
              </a:ext>
            </a:extLst>
          </p:cNvPr>
          <p:cNvSpPr txBox="1"/>
          <p:nvPr userDrawn="1"/>
        </p:nvSpPr>
        <p:spPr>
          <a:xfrm>
            <a:off x="-1784645" y="-953887"/>
            <a:ext cx="1518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LANL-APPROVED </a:t>
            </a:r>
          </a:p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PALETTE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BAD157-F0FF-E841-B877-5FF726EE6DB4}"/>
              </a:ext>
            </a:extLst>
          </p:cNvPr>
          <p:cNvSpPr txBox="1"/>
          <p:nvPr userDrawn="1"/>
        </p:nvSpPr>
        <p:spPr>
          <a:xfrm>
            <a:off x="-2236755" y="-3329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COLOR: ULTRAMARINE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EF9DA1-1206-D94F-936A-8C56D3FA0437}"/>
              </a:ext>
            </a:extLst>
          </p:cNvPr>
          <p:cNvSpPr txBox="1"/>
          <p:nvPr userDrawn="1"/>
        </p:nvSpPr>
        <p:spPr>
          <a:xfrm>
            <a:off x="-2236755" y="1316423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COLOR: BLUE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18CEFD-1271-3F43-A3DB-664C3A2A6F61}"/>
              </a:ext>
            </a:extLst>
          </p:cNvPr>
          <p:cNvSpPr txBox="1"/>
          <p:nvPr userDrawn="1"/>
        </p:nvSpPr>
        <p:spPr>
          <a:xfrm>
            <a:off x="-2236755" y="2711591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GREEN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2C2957-98B7-7447-A979-8F5F9439F931}"/>
              </a:ext>
            </a:extLst>
          </p:cNvPr>
          <p:cNvSpPr txBox="1"/>
          <p:nvPr userDrawn="1"/>
        </p:nvSpPr>
        <p:spPr>
          <a:xfrm>
            <a:off x="-2236755" y="4106758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ORANGE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7D5F0D-5C60-5143-BF1E-4A0546C4287F}"/>
              </a:ext>
            </a:extLst>
          </p:cNvPr>
          <p:cNvSpPr/>
          <p:nvPr userDrawn="1"/>
        </p:nvSpPr>
        <p:spPr>
          <a:xfrm>
            <a:off x="-1053548" y="5541578"/>
            <a:ext cx="787021" cy="75414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A6A2F-D5F2-CB4B-A618-B3021CB6FE30}"/>
              </a:ext>
            </a:extLst>
          </p:cNvPr>
          <p:cNvSpPr txBox="1"/>
          <p:nvPr userDrawn="1"/>
        </p:nvSpPr>
        <p:spPr>
          <a:xfrm>
            <a:off x="-2236755" y="5550815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MONOCHROMATIC: GREY</a:t>
            </a:r>
          </a:p>
        </p:txBody>
      </p:sp>
    </p:spTree>
    <p:extLst>
      <p:ext uri="{BB962C8B-B14F-4D97-AF65-F5344CB8AC3E}">
        <p14:creationId xmlns:p14="http://schemas.microsoft.com/office/powerpoint/2010/main" val="41638762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G_Text Only-No Subhead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7991856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1523999"/>
            <a:ext cx="7991856" cy="4434840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bg1"/>
                </a:solidFill>
              </a:defRPr>
            </a:lvl1pPr>
            <a:lvl2pPr marL="460375" indent="-230188">
              <a:tabLst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914400" indent="-227013">
              <a:tabLst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689557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Blue BG_Title and text only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2914E2-5970-D64D-8F42-0A90C92958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455" t="-1" b="-5861"/>
          <a:stretch/>
        </p:blipFill>
        <p:spPr>
          <a:xfrm>
            <a:off x="2800593" y="298702"/>
            <a:ext cx="6343408" cy="6925058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D7EDC4A-BEF6-BF42-9D9A-F47ED202C474}"/>
              </a:ext>
            </a:extLst>
          </p:cNvPr>
          <p:cNvSpPr txBox="1">
            <a:spLocks/>
          </p:cNvSpPr>
          <p:nvPr userDrawn="1"/>
        </p:nvSpPr>
        <p:spPr>
          <a:xfrm>
            <a:off x="8449056" y="6510528"/>
            <a:ext cx="220485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7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0837E2F-4F21-1044-BFBE-A09264C747AB}"/>
              </a:ext>
            </a:extLst>
          </p:cNvPr>
          <p:cNvSpPr txBox="1">
            <a:spLocks/>
          </p:cNvSpPr>
          <p:nvPr userDrawn="1"/>
        </p:nvSpPr>
        <p:spPr>
          <a:xfrm>
            <a:off x="7708392" y="6510528"/>
            <a:ext cx="609914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z="700" smtClean="0"/>
              <a:pPr/>
              <a:t>11/10/21</a:t>
            </a:fld>
            <a:endParaRPr lang="en-US" sz="7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7296882-4466-CA4B-838A-C94D33F4B2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7991856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479DEE7-37EE-CA4D-8507-ABBFE1A5E82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1523999"/>
            <a:ext cx="7991856" cy="4434840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bg1"/>
                </a:solidFill>
              </a:defRPr>
            </a:lvl1pPr>
            <a:lvl2pPr marL="460375" indent="-230188">
              <a:tabLst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914400" indent="-227013">
              <a:tabLst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417874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C25BDFE-288F-694A-8F3E-5EA7C70FB2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612648"/>
            <a:ext cx="7991856" cy="890016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543AE689-5E80-EF4B-BEB2-12EB7E2E75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2713840"/>
            <a:ext cx="1098804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F08DEE9-E8E9-294E-AFDB-272348017E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84614" y="2713840"/>
            <a:ext cx="1098804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515D795-953A-8047-83C7-D0752DBDB0F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61106" y="2713840"/>
            <a:ext cx="1098804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EC01086B-B4A6-8A48-849F-4A810C93B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07333" y="2713840"/>
            <a:ext cx="1098804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2E775BD-5F42-B44F-98CB-85BE7A979F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9035" y="2713840"/>
            <a:ext cx="1098804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9266F9AF-0547-674E-8536-FB560908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475289" y="2713840"/>
            <a:ext cx="1098804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1F14FC34-4139-5E42-8B4C-3D14628AB1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94360" y="2119665"/>
            <a:ext cx="248625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9C51006D-405B-1540-844A-A08EDAFBA83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004516" y="2119665"/>
            <a:ext cx="248625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40" name="Text Placeholder 37">
            <a:extLst>
              <a:ext uri="{FF2B5EF4-FFF2-40B4-BE49-F238E27FC236}">
                <a16:creationId xmlns:a16="http://schemas.microsoft.com/office/drawing/2014/main" id="{B91A61BE-01BD-F145-9B92-D20E78E3DAB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71237" y="2119665"/>
            <a:ext cx="248625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41" name="Text Placeholder 37">
            <a:extLst>
              <a:ext uri="{FF2B5EF4-FFF2-40B4-BE49-F238E27FC236}">
                <a16:creationId xmlns:a16="http://schemas.microsoft.com/office/drawing/2014/main" id="{D5F2828C-B1EF-364B-8D48-33FAC26A311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01327" y="2119665"/>
            <a:ext cx="248625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0D5B74BE-11D4-3E4C-AA8A-16543EABA18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23330" y="2119665"/>
            <a:ext cx="248625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43" name="Text Placeholder 37">
            <a:extLst>
              <a:ext uri="{FF2B5EF4-FFF2-40B4-BE49-F238E27FC236}">
                <a16:creationId xmlns:a16="http://schemas.microsoft.com/office/drawing/2014/main" id="{A61A0372-A989-7542-8743-212304AD19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471882" y="2119665"/>
            <a:ext cx="248625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FF70A5-083D-2649-B16E-E603A2ACAC1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94360" y="4056096"/>
            <a:ext cx="1097280" cy="1889451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60BD62F-9DEA-AD47-9777-0410E222A0E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55404" y="4059936"/>
            <a:ext cx="1130626" cy="1889451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520748F-3B1C-7D44-9F74-07C77A95BDF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348596" y="4059936"/>
            <a:ext cx="1130626" cy="1889451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1F05B3B-46BF-E34A-B6EB-3B5C40F9DF4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699219" y="4059936"/>
            <a:ext cx="1130626" cy="1889451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70A64131-E697-7142-892C-FECA1AF2C56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094646" y="4059936"/>
            <a:ext cx="1130626" cy="1889451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EF72F97E-E60E-FB4D-82AA-CB9ACA474A8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467879" y="4059936"/>
            <a:ext cx="1130626" cy="1889451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521331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_TOC or 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609600"/>
            <a:ext cx="7991856" cy="9144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4360" y="1524000"/>
            <a:ext cx="7991856" cy="4434840"/>
          </a:xfrm>
        </p:spPr>
        <p:txBody>
          <a:bodyPr/>
          <a:lstStyle>
            <a:lvl1pPr marL="228600" indent="-228600">
              <a:buClr>
                <a:schemeClr val="bg1"/>
              </a:buClr>
              <a:tabLst/>
              <a:defRPr/>
            </a:lvl1pPr>
            <a:lvl2pPr marL="458788" indent="-230188">
              <a:buClr>
                <a:schemeClr val="bg1"/>
              </a:buClr>
              <a:buFont typeface="System Font Regular"/>
              <a:buChar char="⁃"/>
              <a:tabLst/>
              <a:defRPr/>
            </a:lvl2pPr>
            <a:lvl3pPr marL="687388" indent="-228600">
              <a:buClr>
                <a:schemeClr val="bg1"/>
              </a:buClr>
              <a:tabLst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60208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 2_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609600"/>
            <a:ext cx="7991856" cy="9144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4360" y="1524000"/>
            <a:ext cx="7991856" cy="4434840"/>
          </a:xfrm>
        </p:spPr>
        <p:txBody>
          <a:bodyPr/>
          <a:lstStyle>
            <a:lvl1pPr marL="228600" indent="-217488">
              <a:buClr>
                <a:srgbClr val="3296DC"/>
              </a:buClr>
              <a:buFont typeface="+mj-lt"/>
              <a:buAutoNum type="arabicPeriod"/>
              <a:tabLst/>
              <a:defRPr/>
            </a:lvl1pPr>
            <a:lvl2pPr marL="458788" indent="-230188">
              <a:buClr>
                <a:srgbClr val="3296DC"/>
              </a:buClr>
              <a:buFont typeface="+mj-lt"/>
              <a:buAutoNum type="arabicPeriod"/>
              <a:tabLst/>
              <a:defRPr/>
            </a:lvl2pPr>
            <a:lvl3pPr marL="687388" indent="-228600">
              <a:buClr>
                <a:srgbClr val="3296DC"/>
              </a:buClr>
              <a:buFont typeface="+mj-lt"/>
              <a:buAutoNum type="arabicPeriod"/>
              <a:tabLst/>
              <a:defRPr/>
            </a:lvl3pPr>
            <a:lvl4pPr marL="1546225" indent="-174625"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82987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Statemen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29200" y="0"/>
            <a:ext cx="4109013" cy="6858000"/>
          </a:xfrm>
          <a:noFill/>
          <a:ln>
            <a:noFill/>
          </a:ln>
        </p:spPr>
        <p:txBody>
          <a:bodyPr/>
          <a:lstStyle>
            <a:lvl1pPr>
              <a:buFontTx/>
              <a:buNone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3296A8-807F-5647-9E27-81056A8089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4220707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950A1-C470-5C48-B92A-282D2269A9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1523999"/>
            <a:ext cx="4220708" cy="4434840"/>
          </a:xfrm>
        </p:spPr>
        <p:txBody>
          <a:bodyPr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5D34A9EF-0B3B-194B-A31B-0DF154086A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09813" y="5964946"/>
            <a:ext cx="1505254" cy="56690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42559495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-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7994055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1523999"/>
            <a:ext cx="7994055" cy="4434840"/>
          </a:xfrm>
        </p:spPr>
        <p:txBody>
          <a:bodyPr wrap="square" lIns="0" tIns="0" rIns="0" bIns="0">
            <a:noAutofit/>
          </a:bodyPr>
          <a:lstStyle>
            <a:lvl1pPr marL="119063" indent="-119063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 marL="406400" indent="-176213">
              <a:tabLst/>
              <a:defRPr>
                <a:solidFill>
                  <a:schemeClr val="tx1"/>
                </a:solidFill>
              </a:defRPr>
            </a:lvl2pPr>
            <a:lvl3pPr marL="574675" indent="-117475">
              <a:tabLst/>
              <a:defRPr>
                <a:solidFill>
                  <a:schemeClr val="tx1"/>
                </a:solidFill>
              </a:defRPr>
            </a:lvl3pPr>
            <a:lvl4pPr marL="803275" indent="-115888">
              <a:tabLst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7765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_w logo wtrm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BC5134-C487-554B-B7D4-EF8CEB3EDE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400" r="31052" b="20205"/>
          <a:stretch/>
        </p:blipFill>
        <p:spPr>
          <a:xfrm>
            <a:off x="152400" y="345775"/>
            <a:ext cx="8991600" cy="6512225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7994055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1523999"/>
            <a:ext cx="7994055" cy="4434840"/>
          </a:xfrm>
        </p:spPr>
        <p:txBody>
          <a:bodyPr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7D97BA8D-44CF-D848-8EB4-22EBD02354E0}"/>
              </a:ext>
            </a:extLst>
          </p:cNvPr>
          <p:cNvSpPr txBox="1">
            <a:spLocks/>
          </p:cNvSpPr>
          <p:nvPr userDrawn="1"/>
        </p:nvSpPr>
        <p:spPr>
          <a:xfrm>
            <a:off x="8451764" y="6507636"/>
            <a:ext cx="220485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7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595C948F-2D78-5B4F-898B-43A724832A0B}"/>
              </a:ext>
            </a:extLst>
          </p:cNvPr>
          <p:cNvSpPr txBox="1">
            <a:spLocks/>
          </p:cNvSpPr>
          <p:nvPr userDrawn="1"/>
        </p:nvSpPr>
        <p:spPr>
          <a:xfrm>
            <a:off x="7708392" y="6507636"/>
            <a:ext cx="609914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/>
              <a:t>2/8/21</a:t>
            </a:r>
          </a:p>
          <a:p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3229979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" userDrawn="1">
          <p15:clr>
            <a:srgbClr val="FBAE40"/>
          </p15:clr>
        </p15:guide>
        <p15:guide id="2" pos="201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4361" y="1524001"/>
            <a:ext cx="7994054" cy="36317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7994055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2011681"/>
            <a:ext cx="7994055" cy="3931919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50234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4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828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0" userDrawn="1">
          <p15:clr>
            <a:srgbClr val="FBAE40"/>
          </p15:clr>
        </p15:guide>
        <p15:guide id="2" pos="28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Text and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5029200" cy="68580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29200" y="0"/>
            <a:ext cx="4109013" cy="685800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DF54824-3A03-A745-AD49-C744B2A21D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4209134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2709C09F-8C0C-7248-AEB2-1C7859F51F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98553" y="5961888"/>
            <a:ext cx="1505254" cy="56690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E94CDEA-D510-9F45-84BD-82CAA8464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1523999"/>
            <a:ext cx="4209134" cy="4434840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557754-1BC8-1F40-AC4B-9B893A5C0B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9884" y="6258986"/>
            <a:ext cx="411636" cy="41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255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hoto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29201" y="3429000"/>
            <a:ext cx="4109012" cy="342900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29200" y="0"/>
            <a:ext cx="4109013" cy="342900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B4117486-5C49-E242-8CBE-03C8F87112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4209134" cy="89001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E46F9CE-9C02-284E-A17F-0C31F82B2F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4361" y="1523999"/>
            <a:ext cx="4209134" cy="4434840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/>
            </a:lvl1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7083F3C-D625-D64B-9FAF-52D8669C9A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98553" y="5961888"/>
            <a:ext cx="1505254" cy="56690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7967738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2 Photos and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29200" y="3429000"/>
            <a:ext cx="4074290" cy="342900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5029199" cy="68580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29200" y="0"/>
            <a:ext cx="4074289" cy="342900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25C079B-5F34-5149-9937-5E0A7D1910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4206240" cy="89001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4511911-ADCF-3F4A-9C7A-1469A5E074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4361" y="1523999"/>
            <a:ext cx="4206240" cy="4434840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19CB5B1-06C6-C34A-A15E-EAC19804573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86978" y="5961888"/>
            <a:ext cx="1505254" cy="56690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F9FDF9-A7D6-C34C-846C-9CD8F5BD7C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9884" y="6258986"/>
            <a:ext cx="411636" cy="41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022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360" y="609600"/>
            <a:ext cx="8005630" cy="88836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524000"/>
            <a:ext cx="8005630" cy="44378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3C9D7-E9D0-FF4B-A8C0-A88200BA90FB}"/>
              </a:ext>
            </a:extLst>
          </p:cNvPr>
          <p:cNvSpPr txBox="1">
            <a:spLocks/>
          </p:cNvSpPr>
          <p:nvPr userDrawn="1"/>
        </p:nvSpPr>
        <p:spPr>
          <a:xfrm>
            <a:off x="8451764" y="6507636"/>
            <a:ext cx="220485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7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7708392" y="6507636"/>
            <a:ext cx="609914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/>
              <a:t>2/8/21</a:t>
            </a:r>
          </a:p>
          <a:p>
            <a:endParaRPr lang="en-US" sz="7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8C443B-3561-1049-9B12-4A4319900FB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48640" y="6249972"/>
            <a:ext cx="427787" cy="42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6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7" r:id="rId2"/>
    <p:sldLayoutId id="2147483692" r:id="rId3"/>
    <p:sldLayoutId id="2147483707" r:id="rId4"/>
    <p:sldLayoutId id="2147483686" r:id="rId5"/>
    <p:sldLayoutId id="2147483690" r:id="rId6"/>
    <p:sldLayoutId id="2147483667" r:id="rId7"/>
    <p:sldLayoutId id="2147483688" r:id="rId8"/>
    <p:sldLayoutId id="2147483674" r:id="rId9"/>
    <p:sldLayoutId id="2147483684" r:id="rId10"/>
    <p:sldLayoutId id="2147483678" r:id="rId11"/>
    <p:sldLayoutId id="2147483680" r:id="rId12"/>
    <p:sldLayoutId id="2147483682" r:id="rId13"/>
    <p:sldLayoutId id="2147483689" r:id="rId14"/>
  </p:sldLayoutIdLst>
  <p:hf hdr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rgbClr val="000F7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0188" indent="-22225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tabLst/>
        <a:defRPr sz="1800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Arial" panose="020B0604020202020204" pitchFamily="34" charset="0"/>
        </a:defRPr>
      </a:lvl1pPr>
      <a:lvl2pPr marL="460375" indent="-230188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tabLst/>
        <a:defRPr sz="1600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Arial" panose="020B0604020202020204" pitchFamily="34" charset="0"/>
        </a:defRPr>
      </a:lvl2pPr>
      <a:lvl3pPr marL="688975" indent="-231775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400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Arial" panose="020B0604020202020204" pitchFamily="34" charset="0"/>
        </a:defRPr>
      </a:lvl3pPr>
      <a:lvl4pPr marL="914400" indent="-22701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defRPr sz="1200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44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9A08365-AEEB-3D48-A287-0A6C23C5D3D6}"/>
              </a:ext>
            </a:extLst>
          </p:cNvPr>
          <p:cNvSpPr txBox="1">
            <a:spLocks/>
          </p:cNvSpPr>
          <p:nvPr userDrawn="1"/>
        </p:nvSpPr>
        <p:spPr>
          <a:xfrm>
            <a:off x="8449056" y="6510528"/>
            <a:ext cx="220485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7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198D408-451C-7649-B63F-9BB20EE7A64E}"/>
              </a:ext>
            </a:extLst>
          </p:cNvPr>
          <p:cNvSpPr txBox="1">
            <a:spLocks/>
          </p:cNvSpPr>
          <p:nvPr userDrawn="1"/>
        </p:nvSpPr>
        <p:spPr>
          <a:xfrm>
            <a:off x="7708392" y="6510528"/>
            <a:ext cx="609914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z="700" smtClean="0"/>
              <a:pPr/>
              <a:t>11/10/21</a:t>
            </a:fld>
            <a:endParaRPr lang="en-US" sz="7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99391D-1BCF-B249-A015-254233AE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09600"/>
            <a:ext cx="7991856" cy="890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2BBD0-F847-394A-96EA-C2F6C3D00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523999"/>
            <a:ext cx="7991856" cy="44348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9403ED-C217-2B40-95C1-2DFB471218D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59884" y="6258986"/>
            <a:ext cx="411636" cy="41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675" r:id="rId3"/>
    <p:sldLayoutId id="2147483694" r:id="rId4"/>
    <p:sldLayoutId id="2147483705" r:id="rId5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0663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tabLst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8788" indent="-230188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SzPct val="100000"/>
        <a:buFont typeface="System Font Regular"/>
        <a:buChar char="–"/>
        <a:tabLst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7388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Wingdings" pitchFamily="2" charset="2"/>
        <a:buChar char="§"/>
        <a:tabLst/>
        <a:defRPr sz="1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7575" indent="-230188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SzPct val="100000"/>
        <a:buFont typeface="System Font Regular"/>
        <a:buChar char="–"/>
        <a:tabLst/>
        <a:defRPr sz="1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q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44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FC654E81-7A68-B348-B260-56F1CEDF05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359" y="1981872"/>
            <a:ext cx="8157755" cy="1559401"/>
          </a:xfrm>
        </p:spPr>
        <p:txBody>
          <a:bodyPr wrap="square">
            <a:normAutofit/>
          </a:bodyPr>
          <a:lstStyle/>
          <a:p>
            <a:r>
              <a:rPr lang="en-US" sz="2800" dirty="0"/>
              <a:t>R-matrix evaluations of (</a:t>
            </a:r>
            <a:r>
              <a:rPr lang="en-US" sz="2800" kern="100" dirty="0"/>
              <a:t>𝛂</a:t>
            </a:r>
            <a:r>
              <a:rPr lang="en-US" sz="2800" dirty="0"/>
              <a:t>,n)</a:t>
            </a:r>
            <a:br>
              <a:rPr lang="en-US" sz="2800" dirty="0"/>
            </a:br>
            <a:br>
              <a:rPr lang="en-US" sz="2800" dirty="0"/>
            </a:br>
            <a:endParaRPr lang="en-US" sz="2800" dirty="0"/>
          </a:p>
        </p:txBody>
      </p:sp>
      <p:sp>
        <p:nvSpPr>
          <p:cNvPr id="19" name="Subtitle 18">
            <a:extLst>
              <a:ext uri="{FF2B5EF4-FFF2-40B4-BE49-F238E27FC236}">
                <a16:creationId xmlns:a16="http://schemas.microsoft.com/office/drawing/2014/main" id="{FF306519-5125-A044-A118-2D161048BA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360" y="3561746"/>
            <a:ext cx="8157754" cy="646853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Times" pitchFamily="2" charset="0"/>
              </a:rPr>
              <a:t>IAEA Technical Meeting on (</a:t>
            </a:r>
            <a:r>
              <a:rPr lang="en-US" sz="2000" dirty="0" err="1">
                <a:latin typeface="Times" pitchFamily="2" charset="0"/>
              </a:rPr>
              <a:t>alpha,n</a:t>
            </a:r>
            <a:r>
              <a:rPr lang="en-US" sz="2000" dirty="0">
                <a:latin typeface="Times" pitchFamily="2" charset="0"/>
              </a:rPr>
              <a:t>) nuclear data evaluation and data needs</a:t>
            </a:r>
          </a:p>
          <a:p>
            <a:r>
              <a:rPr lang="en-US" sz="2000" dirty="0">
                <a:latin typeface="Times" pitchFamily="2" charset="0"/>
              </a:rPr>
              <a:t>G. Hale &amp; </a:t>
            </a:r>
            <a:r>
              <a:rPr lang="en-US" sz="2000" u="sng" dirty="0">
                <a:latin typeface="Times" pitchFamily="2" charset="0"/>
              </a:rPr>
              <a:t>M. Paris</a:t>
            </a:r>
            <a:r>
              <a:rPr lang="en-US" sz="2000" dirty="0">
                <a:latin typeface="Times" pitchFamily="2" charset="0"/>
              </a:rPr>
              <a:t> (LANL/T-2)</a:t>
            </a:r>
          </a:p>
          <a:p>
            <a:endParaRPr lang="en-US" sz="2000" u="sng" dirty="0">
              <a:latin typeface="Times" pitchFamily="2" charset="0"/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C5CBE22-0D06-DE43-A0AD-BACD55E95D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359" y="4205906"/>
            <a:ext cx="2714105" cy="324812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+mn-lt"/>
              </a:rPr>
              <a:t>2021-11-11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533E404-BAC2-8344-8AE7-A8F48EC95D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LA-UR-21-31247</a:t>
            </a:r>
          </a:p>
        </p:txBody>
      </p:sp>
    </p:spTree>
    <p:extLst>
      <p:ext uri="{BB962C8B-B14F-4D97-AF65-F5344CB8AC3E}">
        <p14:creationId xmlns:p14="http://schemas.microsoft.com/office/powerpoint/2010/main" val="3538168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AD41C9-BA88-1A4F-A1F2-4148493E43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3321" y="207666"/>
            <a:ext cx="7994055" cy="892208"/>
          </a:xfrm>
        </p:spPr>
        <p:txBody>
          <a:bodyPr/>
          <a:lstStyle/>
          <a:p>
            <a:r>
              <a:rPr lang="en-US" baseline="30000" dirty="0"/>
              <a:t>17</a:t>
            </a:r>
            <a:r>
              <a:rPr lang="en-US" dirty="0"/>
              <a:t>O Preliminary evaluation</a:t>
            </a:r>
          </a:p>
          <a:p>
            <a:r>
              <a:rPr lang="en-US" sz="1800" i="1" dirty="0">
                <a:solidFill>
                  <a:srgbClr val="FF0000"/>
                </a:solidFill>
              </a:rPr>
              <a:t>Preliminary results: low energy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BCFD03-67F2-E349-A84B-C448950E00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7" t="3127" r="1569" b="3067"/>
          <a:stretch/>
        </p:blipFill>
        <p:spPr>
          <a:xfrm>
            <a:off x="0" y="1764741"/>
            <a:ext cx="4405229" cy="32292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D0EEAB-9BEA-F447-ACF2-02C02709C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8904" y="4017213"/>
            <a:ext cx="5109807" cy="24740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F8B060-A92B-AB4B-A6BA-4140515C44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0" t="2847" b="2854"/>
          <a:stretch/>
        </p:blipFill>
        <p:spPr>
          <a:xfrm>
            <a:off x="4557708" y="100484"/>
            <a:ext cx="4586292" cy="332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05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AD41C9-BA88-1A4F-A1F2-4148493E43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3321" y="207666"/>
            <a:ext cx="7994055" cy="892208"/>
          </a:xfrm>
        </p:spPr>
        <p:txBody>
          <a:bodyPr/>
          <a:lstStyle/>
          <a:p>
            <a:r>
              <a:rPr lang="en-US" baseline="30000" dirty="0"/>
              <a:t>17</a:t>
            </a:r>
            <a:r>
              <a:rPr lang="en-US" dirty="0"/>
              <a:t>O Preliminary evaluation scope</a:t>
            </a:r>
          </a:p>
          <a:p>
            <a:r>
              <a:rPr lang="en-US" sz="1800" i="1" dirty="0">
                <a:solidFill>
                  <a:srgbClr val="FF0000"/>
                </a:solidFill>
              </a:rPr>
              <a:t>Preliminary results</a:t>
            </a:r>
          </a:p>
        </p:txBody>
      </p:sp>
      <p:pic>
        <p:nvPicPr>
          <p:cNvPr id="5" name="tape32-5x5-red" descr="tape32-5x5-red">
            <a:hlinkClick r:id="" action="ppaction://media"/>
            <a:extLst>
              <a:ext uri="{FF2B5EF4-FFF2-40B4-BE49-F238E27FC236}">
                <a16:creationId xmlns:a16="http://schemas.microsoft.com/office/drawing/2014/main" id="{CFAC180F-5547-104C-AC56-EA1BFF3884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301" y="1099874"/>
            <a:ext cx="6769398" cy="524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0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B9A1BA-3C3E-1541-A4B5-69C111EA43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360" y="609600"/>
            <a:ext cx="7994055" cy="485670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CE938-838E-1642-AB3A-71D05913576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94360" y="1021581"/>
            <a:ext cx="7994055" cy="5680670"/>
          </a:xfrm>
        </p:spPr>
        <p:txBody>
          <a:bodyPr/>
          <a:lstStyle/>
          <a:p>
            <a:r>
              <a:rPr lang="en-US" dirty="0"/>
              <a:t>Main task in CY2021</a:t>
            </a:r>
          </a:p>
          <a:p>
            <a:pPr lvl="1"/>
            <a:r>
              <a:rPr lang="en-US" dirty="0"/>
              <a:t>complete </a:t>
            </a:r>
            <a:r>
              <a:rPr lang="en-US" baseline="30000" dirty="0"/>
              <a:t>17</a:t>
            </a:r>
            <a:r>
              <a:rPr lang="en-US" dirty="0"/>
              <a:t>O evaluation for </a:t>
            </a:r>
            <a:r>
              <a:rPr lang="en-US" dirty="0" err="1"/>
              <a:t>E</a:t>
            </a:r>
            <a:r>
              <a:rPr lang="en-US" baseline="-25000" dirty="0" err="1"/>
              <a:t>n</a:t>
            </a:r>
            <a:r>
              <a:rPr lang="en-US" baseline="-25000" dirty="0"/>
              <a:t> </a:t>
            </a:r>
            <a:r>
              <a:rPr lang="en-US" dirty="0"/>
              <a:t>~ 10 MeV</a:t>
            </a:r>
          </a:p>
          <a:p>
            <a:pPr lvl="2"/>
            <a:r>
              <a:rPr lang="en-US" dirty="0"/>
              <a:t>Check for additional low-energy (&lt; 7 MeV) data</a:t>
            </a:r>
          </a:p>
          <a:p>
            <a:pPr lvl="2"/>
            <a:r>
              <a:rPr lang="en-US" dirty="0"/>
              <a:t>Incorporate (n,𝜶) data</a:t>
            </a:r>
          </a:p>
          <a:p>
            <a:pPr lvl="2"/>
            <a:r>
              <a:rPr lang="en-US" dirty="0"/>
              <a:t>Check consistency of included data with normalization/energy-shift factors</a:t>
            </a:r>
          </a:p>
          <a:p>
            <a:pPr lvl="2"/>
            <a:r>
              <a:rPr lang="en-US" dirty="0"/>
              <a:t>Provide low-energy extrapolation for (𝜶,</a:t>
            </a:r>
            <a:r>
              <a:rPr lang="en-US" i="1" dirty="0"/>
              <a:t>n</a:t>
            </a:r>
            <a:r>
              <a:rPr lang="en-US" dirty="0"/>
              <a:t>) </a:t>
            </a:r>
          </a:p>
          <a:p>
            <a:pPr lvl="2"/>
            <a:r>
              <a:rPr lang="en-US" dirty="0"/>
              <a:t>Publish R-matrix parameters (level energies, reduced widths, channel radii and BC)</a:t>
            </a:r>
          </a:p>
          <a:p>
            <a:r>
              <a:rPr lang="en-US" dirty="0"/>
              <a:t>Ongoing work on (𝜶,</a:t>
            </a:r>
            <a:r>
              <a:rPr lang="en-US" i="1" dirty="0"/>
              <a:t>n</a:t>
            </a:r>
            <a:r>
              <a:rPr lang="en-US" dirty="0"/>
              <a:t>) evaluations</a:t>
            </a:r>
          </a:p>
          <a:p>
            <a:pPr lvl="1"/>
            <a:r>
              <a:rPr lang="en-US" dirty="0"/>
              <a:t>2</a:t>
            </a:r>
            <a:r>
              <a:rPr lang="en-US" dirty="0">
                <a:sym typeface="Wingdings" pitchFamily="2" charset="2"/>
              </a:rPr>
              <a:t>2 body reactions</a:t>
            </a:r>
            <a:endParaRPr lang="en-US" dirty="0"/>
          </a:p>
          <a:p>
            <a:pPr lvl="2"/>
            <a:r>
              <a:rPr lang="en-US" baseline="30000" dirty="0"/>
              <a:t>3</a:t>
            </a:r>
            <a:r>
              <a:rPr lang="en-US" dirty="0"/>
              <a:t>H(𝜶,n)</a:t>
            </a:r>
            <a:r>
              <a:rPr lang="en-US" baseline="30000" dirty="0"/>
              <a:t>6</a:t>
            </a:r>
            <a:r>
              <a:rPr lang="en-US" dirty="0"/>
              <a:t>Li [E</a:t>
            </a:r>
            <a:r>
              <a:rPr lang="en-US" baseline="-25000" dirty="0"/>
              <a:t>𝜶</a:t>
            </a:r>
            <a:r>
              <a:rPr lang="en-US" dirty="0"/>
              <a:t> ~ 11 MeV]</a:t>
            </a:r>
          </a:p>
          <a:p>
            <a:pPr lvl="2"/>
            <a:r>
              <a:rPr lang="en-US" baseline="30000" dirty="0"/>
              <a:t>7</a:t>
            </a:r>
            <a:r>
              <a:rPr lang="en-US" dirty="0"/>
              <a:t>Li(𝜶,n)</a:t>
            </a:r>
            <a:r>
              <a:rPr lang="en-US" baseline="30000" dirty="0"/>
              <a:t>10</a:t>
            </a:r>
            <a:r>
              <a:rPr lang="en-US" dirty="0"/>
              <a:t>B [E</a:t>
            </a:r>
            <a:r>
              <a:rPr lang="en-US" baseline="-25000" dirty="0"/>
              <a:t>𝜶</a:t>
            </a:r>
            <a:r>
              <a:rPr lang="en-US" dirty="0"/>
              <a:t> ~ 4.5 MeV]</a:t>
            </a:r>
          </a:p>
          <a:p>
            <a:pPr lvl="2"/>
            <a:r>
              <a:rPr lang="en-US" baseline="30000" dirty="0"/>
              <a:t>6</a:t>
            </a:r>
            <a:r>
              <a:rPr lang="en-US" dirty="0"/>
              <a:t>He</a:t>
            </a:r>
            <a:r>
              <a:rPr lang="en-US" baseline="30000" dirty="0"/>
              <a:t>*</a:t>
            </a:r>
            <a:r>
              <a:rPr lang="en-US" dirty="0"/>
              <a:t>(𝜶,n)</a:t>
            </a:r>
            <a:r>
              <a:rPr lang="en-US" baseline="30000" dirty="0"/>
              <a:t>9</a:t>
            </a:r>
            <a:r>
              <a:rPr lang="en-US" dirty="0"/>
              <a:t>Be [Q&gt;0]</a:t>
            </a:r>
          </a:p>
          <a:p>
            <a:pPr lvl="2"/>
            <a:r>
              <a:rPr lang="en-US" baseline="30000" dirty="0">
                <a:solidFill>
                  <a:schemeClr val="bg1">
                    <a:lumMod val="50000"/>
                  </a:schemeClr>
                </a:solidFill>
              </a:rPr>
              <a:t>8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Li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</a:rPr>
              <a:t>*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(𝜶,n)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</a:rPr>
              <a:t>11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 [Q&gt;0] (no 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</a:rPr>
              <a:t>12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 system evaluation yet)</a:t>
            </a:r>
          </a:p>
          <a:p>
            <a:pPr lvl="2"/>
            <a:r>
              <a:rPr lang="en-US" baseline="30000" dirty="0"/>
              <a:t>9</a:t>
            </a:r>
            <a:r>
              <a:rPr lang="en-US" dirty="0"/>
              <a:t>Be(𝜶,n)</a:t>
            </a:r>
            <a:r>
              <a:rPr lang="en-US" baseline="30000" dirty="0"/>
              <a:t>12</a:t>
            </a:r>
            <a:r>
              <a:rPr lang="en-US" dirty="0"/>
              <a:t>C [Q&gt;0]</a:t>
            </a:r>
          </a:p>
          <a:p>
            <a:r>
              <a:rPr lang="en-US" dirty="0"/>
              <a:t>Future capabilities</a:t>
            </a:r>
          </a:p>
          <a:p>
            <a:pPr lvl="1"/>
            <a:r>
              <a:rPr lang="en-US" dirty="0"/>
              <a:t>Larger A &gt; 20 compound systems</a:t>
            </a:r>
          </a:p>
          <a:p>
            <a:pPr lvl="2"/>
            <a:r>
              <a:rPr lang="en-US" baseline="30000" dirty="0"/>
              <a:t>19</a:t>
            </a:r>
            <a:r>
              <a:rPr lang="en-US" dirty="0"/>
              <a:t>F(𝜶,n)</a:t>
            </a:r>
            <a:r>
              <a:rPr lang="en-US" baseline="30000" dirty="0"/>
              <a:t>22</a:t>
            </a:r>
            <a:r>
              <a:rPr lang="en-US" dirty="0"/>
              <a:t>Na(2.3 MeV); </a:t>
            </a:r>
            <a:r>
              <a:rPr lang="en-US" baseline="30000" dirty="0"/>
              <a:t>14</a:t>
            </a:r>
            <a:r>
              <a:rPr lang="en-US" dirty="0"/>
              <a:t>N(𝜶,n)</a:t>
            </a:r>
            <a:r>
              <a:rPr lang="en-US" baseline="30000" dirty="0"/>
              <a:t>17</a:t>
            </a:r>
            <a:r>
              <a:rPr lang="en-US" dirty="0"/>
              <a:t>F(6 MeV); </a:t>
            </a:r>
            <a:r>
              <a:rPr lang="en-US" baseline="30000" dirty="0"/>
              <a:t>15</a:t>
            </a:r>
            <a:r>
              <a:rPr lang="en-US" dirty="0"/>
              <a:t>N(𝜶,n)</a:t>
            </a:r>
            <a:r>
              <a:rPr lang="en-US" baseline="30000" dirty="0"/>
              <a:t>18</a:t>
            </a:r>
            <a:r>
              <a:rPr lang="en-US" dirty="0"/>
              <a:t>F(8 MeV)</a:t>
            </a:r>
          </a:p>
          <a:p>
            <a:pPr lvl="1"/>
            <a:r>
              <a:rPr lang="en-US" dirty="0"/>
              <a:t>2</a:t>
            </a:r>
            <a:r>
              <a:rPr lang="en-US" dirty="0">
                <a:sym typeface="Wingdings" pitchFamily="2" charset="2"/>
              </a:rPr>
              <a:t>3 body reactions</a:t>
            </a:r>
          </a:p>
          <a:p>
            <a:pPr lvl="2"/>
            <a:r>
              <a:rPr lang="en-US" baseline="30000" dirty="0">
                <a:sym typeface="Wingdings" pitchFamily="2" charset="2"/>
              </a:rPr>
              <a:t>13</a:t>
            </a:r>
            <a:r>
              <a:rPr lang="en-US" dirty="0">
                <a:sym typeface="Wingdings" pitchFamily="2" charset="2"/>
              </a:rPr>
              <a:t>C(</a:t>
            </a:r>
            <a:r>
              <a:rPr lang="en-US" dirty="0"/>
              <a:t>𝜶</a:t>
            </a:r>
            <a:r>
              <a:rPr lang="en-US" dirty="0">
                <a:sym typeface="Wingdings" pitchFamily="2" charset="2"/>
              </a:rPr>
              <a:t>,n𝛾)</a:t>
            </a:r>
            <a:r>
              <a:rPr lang="en-US" baseline="30000" dirty="0">
                <a:sym typeface="Wingdings" pitchFamily="2" charset="2"/>
              </a:rPr>
              <a:t>16</a:t>
            </a:r>
            <a:r>
              <a:rPr lang="en-US" dirty="0">
                <a:sym typeface="Wingdings" pitchFamily="2" charset="2"/>
              </a:rPr>
              <a:t>O</a:t>
            </a:r>
          </a:p>
          <a:p>
            <a:pPr lvl="2"/>
            <a:r>
              <a:rPr lang="en-US" baseline="30000" dirty="0">
                <a:sym typeface="Wingdings" pitchFamily="2" charset="2"/>
              </a:rPr>
              <a:t>2</a:t>
            </a:r>
            <a:r>
              <a:rPr lang="en-US" dirty="0">
                <a:sym typeface="Wingdings" pitchFamily="2" charset="2"/>
              </a:rPr>
              <a:t>H(</a:t>
            </a:r>
            <a:r>
              <a:rPr lang="en-US" dirty="0"/>
              <a:t>𝜶</a:t>
            </a:r>
            <a:r>
              <a:rPr lang="en-US" dirty="0">
                <a:sym typeface="Wingdings" pitchFamily="2" charset="2"/>
              </a:rPr>
              <a:t>,np)</a:t>
            </a:r>
            <a:r>
              <a:rPr lang="en-US" baseline="30000" dirty="0">
                <a:sym typeface="Wingdings" pitchFamily="2" charset="2"/>
              </a:rPr>
              <a:t>4</a:t>
            </a:r>
            <a:r>
              <a:rPr lang="en-US" dirty="0">
                <a:sym typeface="Wingdings" pitchFamily="2" charset="2"/>
              </a:rPr>
              <a:t>He </a:t>
            </a:r>
            <a:r>
              <a:rPr lang="en-US" dirty="0"/>
              <a:t>[E</a:t>
            </a:r>
            <a:r>
              <a:rPr lang="en-US" baseline="-25000" dirty="0"/>
              <a:t>𝜶</a:t>
            </a:r>
            <a:r>
              <a:rPr lang="en-US" dirty="0"/>
              <a:t> ~ 6 MeV]</a:t>
            </a:r>
          </a:p>
          <a:p>
            <a:pPr lvl="2"/>
            <a:r>
              <a:rPr lang="en-US" baseline="30000" dirty="0"/>
              <a:t>9</a:t>
            </a:r>
            <a:r>
              <a:rPr lang="en-US" dirty="0"/>
              <a:t>Be(𝜶,n)3</a:t>
            </a:r>
            <a:r>
              <a:rPr lang="en-US" baseline="30000" dirty="0"/>
              <a:t>4</a:t>
            </a:r>
            <a:r>
              <a:rPr lang="en-US" dirty="0"/>
              <a:t>He [E</a:t>
            </a:r>
            <a:r>
              <a:rPr lang="en-US" baseline="-25000" dirty="0"/>
              <a:t>𝜶</a:t>
            </a:r>
            <a:r>
              <a:rPr lang="en-US" dirty="0"/>
              <a:t> ~ 2.2 MeV]</a:t>
            </a:r>
          </a:p>
          <a:p>
            <a:pPr lvl="2"/>
            <a:endParaRPr lang="en-US" dirty="0"/>
          </a:p>
          <a:p>
            <a:pPr lvl="2"/>
            <a:endParaRPr lang="en-US" dirty="0">
              <a:sym typeface="Wingdings" pitchFamily="2" charset="2"/>
            </a:endParaRPr>
          </a:p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3100717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CB49E1-EBE6-9B47-AA1C-DCE222AB6D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8C918-96C5-504D-AC00-988BC47BF93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Motivations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Nuclear security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Nonproliferation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Criticality safety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Energy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Basic science</a:t>
            </a:r>
          </a:p>
          <a:p>
            <a:r>
              <a:rPr lang="en-US" dirty="0"/>
              <a:t>R-matrix formalism &amp; EDA</a:t>
            </a:r>
            <a:r>
              <a:rPr lang="en-US" baseline="-25000" dirty="0"/>
              <a:t>f90</a:t>
            </a:r>
            <a:r>
              <a:rPr lang="en-US" dirty="0"/>
              <a:t> code</a:t>
            </a:r>
          </a:p>
          <a:p>
            <a:r>
              <a:rPr lang="en-US" dirty="0"/>
              <a:t>Overview of (𝜶, </a:t>
            </a:r>
            <a:r>
              <a:rPr lang="en-US" i="1" dirty="0"/>
              <a:t>z</a:t>
            </a:r>
            <a:r>
              <a:rPr lang="en-US" dirty="0"/>
              <a:t>) evaluations [</a:t>
            </a:r>
            <a:r>
              <a:rPr lang="en-US" i="1" dirty="0"/>
              <a:t>z = n, p, d, t, 3He, </a:t>
            </a:r>
            <a:r>
              <a:rPr lang="en-US" dirty="0"/>
              <a:t>𝜶]</a:t>
            </a:r>
          </a:p>
          <a:p>
            <a:r>
              <a:rPr lang="en-US" baseline="30000" dirty="0"/>
              <a:t>17</a:t>
            </a:r>
            <a:r>
              <a:rPr lang="en-US" dirty="0"/>
              <a:t>O system evaluation progress report:</a:t>
            </a:r>
          </a:p>
          <a:p>
            <a:pPr lvl="1"/>
            <a:r>
              <a:rPr lang="en-US" baseline="30000" dirty="0"/>
              <a:t>13</a:t>
            </a:r>
            <a:r>
              <a:rPr lang="en-US" dirty="0"/>
              <a:t>C(𝜶,n) evaluated data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9AD48C5-AF41-1743-971D-ACA72449666E}"/>
              </a:ext>
            </a:extLst>
          </p:cNvPr>
          <p:cNvGrpSpPr/>
          <p:nvPr/>
        </p:nvGrpSpPr>
        <p:grpSpPr>
          <a:xfrm>
            <a:off x="2571753" y="1808071"/>
            <a:ext cx="3255614" cy="1273628"/>
            <a:chOff x="2571753" y="2179864"/>
            <a:chExt cx="3255614" cy="1273628"/>
          </a:xfrm>
        </p:grpSpPr>
        <p:sp>
          <p:nvSpPr>
            <p:cNvPr id="4" name="Right Brace 3">
              <a:extLst>
                <a:ext uri="{FF2B5EF4-FFF2-40B4-BE49-F238E27FC236}">
                  <a16:creationId xmlns:a16="http://schemas.microsoft.com/office/drawing/2014/main" id="{F6433B9B-A528-D84B-8101-4FA09126D05E}"/>
                </a:ext>
              </a:extLst>
            </p:cNvPr>
            <p:cNvSpPr/>
            <p:nvPr/>
          </p:nvSpPr>
          <p:spPr>
            <a:xfrm>
              <a:off x="2571753" y="2179864"/>
              <a:ext cx="236765" cy="1273628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098120D-12F7-8E4A-9C91-464E24C77659}"/>
                </a:ext>
              </a:extLst>
            </p:cNvPr>
            <p:cNvSpPr txBox="1"/>
            <p:nvPr/>
          </p:nvSpPr>
          <p:spPr>
            <a:xfrm>
              <a:off x="2988128" y="2493512"/>
              <a:ext cx="2839239" cy="646331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Myriad, high-impact; but we</a:t>
              </a:r>
            </a:p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won't talk about these today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6053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77CF4B7-30E6-1F4A-BCC4-C05E4FC014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442"/>
          <a:stretch/>
        </p:blipFill>
        <p:spPr>
          <a:xfrm>
            <a:off x="4186117" y="657533"/>
            <a:ext cx="4957883" cy="529155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AD41C9-BA88-1A4F-A1F2-4148493E43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3321" y="207666"/>
            <a:ext cx="7994055" cy="892208"/>
          </a:xfrm>
        </p:spPr>
        <p:txBody>
          <a:bodyPr/>
          <a:lstStyle/>
          <a:p>
            <a:r>
              <a:rPr lang="en-US" dirty="0"/>
              <a:t>Light-element R-matrix evaluation</a:t>
            </a:r>
          </a:p>
          <a:p>
            <a:r>
              <a:rPr lang="en-US" sz="1800" i="1" dirty="0"/>
              <a:t>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184AC1-EA3A-C646-B226-CD1CDA74E10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3321" y="908908"/>
            <a:ext cx="4138679" cy="5741425"/>
          </a:xfrm>
        </p:spPr>
        <p:txBody>
          <a:bodyPr/>
          <a:lstStyle/>
          <a:p>
            <a:r>
              <a:rPr lang="en-US" dirty="0"/>
              <a:t>Main objective</a:t>
            </a:r>
          </a:p>
          <a:p>
            <a:pPr lvl="1"/>
            <a:r>
              <a:rPr lang="en-US" dirty="0"/>
              <a:t>Provide continuous (energy, energy-angle) representations of nuclear scattering and reaction cross section data</a:t>
            </a:r>
          </a:p>
          <a:p>
            <a:r>
              <a:rPr lang="en-US" dirty="0"/>
              <a:t>Theoretical basis [</a:t>
            </a:r>
            <a:r>
              <a:rPr lang="en-US" dirty="0" err="1"/>
              <a:t>Wigner&amp;Eisenbud</a:t>
            </a:r>
            <a:r>
              <a:rPr lang="en-US" dirty="0"/>
              <a:t> ’47]</a:t>
            </a:r>
          </a:p>
          <a:p>
            <a:pPr lvl="1"/>
            <a:r>
              <a:rPr lang="en-US" b="1" dirty="0"/>
              <a:t>Quantum</a:t>
            </a:r>
            <a:r>
              <a:rPr lang="en-US" dirty="0"/>
              <a:t> </a:t>
            </a:r>
            <a:r>
              <a:rPr lang="en-US" b="1" dirty="0"/>
              <a:t>theory: </a:t>
            </a:r>
            <a:r>
              <a:rPr lang="en-US" dirty="0"/>
              <a:t>unitary; causal; analytic</a:t>
            </a:r>
          </a:p>
          <a:p>
            <a:pPr lvl="1"/>
            <a:r>
              <a:rPr lang="en-US" dirty="0"/>
              <a:t>Unitarity: </a:t>
            </a:r>
            <a:r>
              <a:rPr lang="en-US" dirty="0" err="1"/>
              <a:t>exp’l</a:t>
            </a:r>
            <a:r>
              <a:rPr lang="en-US" dirty="0"/>
              <a:t> QA/UQ</a:t>
            </a:r>
          </a:p>
          <a:p>
            <a:pPr lvl="1"/>
            <a:r>
              <a:rPr lang="en-US" dirty="0"/>
              <a:t>Causal: ensures resonance parameter fidelity</a:t>
            </a:r>
          </a:p>
          <a:p>
            <a:pPr lvl="1"/>
            <a:r>
              <a:rPr lang="en-US" dirty="0"/>
              <a:t>Analyticity: threshold physics is right</a:t>
            </a:r>
          </a:p>
          <a:p>
            <a:pPr lvl="1"/>
            <a:r>
              <a:rPr lang="en-US" dirty="0"/>
              <a:t>Relativistic kinematics</a:t>
            </a:r>
          </a:p>
          <a:p>
            <a:r>
              <a:rPr lang="en-US" b="1" i="1" dirty="0"/>
              <a:t>Why do “evaluation”?</a:t>
            </a:r>
          </a:p>
          <a:p>
            <a:pPr lvl="1"/>
            <a:r>
              <a:rPr lang="en-US" dirty="0"/>
              <a:t>Correlate observables for processes coupled to particular compound system</a:t>
            </a:r>
          </a:p>
          <a:p>
            <a:pPr lvl="2"/>
            <a:r>
              <a:rPr lang="en-US" dirty="0"/>
              <a:t>~10</a:t>
            </a:r>
            <a:r>
              <a:rPr lang="en-US" baseline="30000" dirty="0"/>
              <a:t>5</a:t>
            </a:r>
            <a:r>
              <a:rPr lang="en-US" dirty="0"/>
              <a:t> data points (0, ~10) MeV &lt; ~10</a:t>
            </a:r>
            <a:r>
              <a:rPr lang="en-US" baseline="30000" dirty="0"/>
              <a:t>2</a:t>
            </a:r>
            <a:r>
              <a:rPr lang="en-US" dirty="0"/>
              <a:t> pars</a:t>
            </a:r>
          </a:p>
          <a:p>
            <a:pPr lvl="1"/>
            <a:r>
              <a:rPr lang="en-US" dirty="0"/>
              <a:t>Adjust for systematics in different experiments: </a:t>
            </a:r>
            <a:r>
              <a:rPr lang="en-US" i="1" dirty="0"/>
              <a:t>e.g. </a:t>
            </a:r>
            <a:r>
              <a:rPr lang="en-US" dirty="0"/>
              <a:t>resolution; norm; etc.</a:t>
            </a:r>
            <a:endParaRPr lang="en-US" i="1" dirty="0"/>
          </a:p>
          <a:p>
            <a:r>
              <a:rPr lang="en-US" dirty="0"/>
              <a:t>High-fidelity data descriptions</a:t>
            </a:r>
          </a:p>
          <a:p>
            <a:pPr lvl="1"/>
            <a:r>
              <a:rPr lang="en-US" dirty="0"/>
              <a:t>~30 compound systems</a:t>
            </a:r>
          </a:p>
          <a:p>
            <a:pPr lvl="2"/>
            <a:r>
              <a:rPr lang="en-US" dirty="0"/>
              <a:t>NN, </a:t>
            </a:r>
            <a:r>
              <a:rPr lang="en-US" baseline="30000" dirty="0"/>
              <a:t>3</a:t>
            </a:r>
            <a:r>
              <a:rPr lang="en-US" dirty="0"/>
              <a:t>H, </a:t>
            </a:r>
            <a:r>
              <a:rPr lang="en-US" baseline="30000" dirty="0"/>
              <a:t>3</a:t>
            </a:r>
            <a:r>
              <a:rPr lang="en-US" dirty="0"/>
              <a:t>He, </a:t>
            </a:r>
            <a:r>
              <a:rPr lang="en-US" baseline="30000" dirty="0"/>
              <a:t>4</a:t>
            </a:r>
            <a:r>
              <a:rPr lang="en-US" dirty="0"/>
              <a:t>He, </a:t>
            </a:r>
            <a:r>
              <a:rPr lang="en-US" baseline="30000" dirty="0"/>
              <a:t>5</a:t>
            </a:r>
            <a:r>
              <a:rPr lang="en-US" dirty="0"/>
              <a:t>He, </a:t>
            </a:r>
            <a:r>
              <a:rPr lang="en-US" baseline="30000" dirty="0"/>
              <a:t>6</a:t>
            </a:r>
            <a:r>
              <a:rPr lang="en-US" dirty="0"/>
              <a:t>Li, </a:t>
            </a:r>
            <a:r>
              <a:rPr lang="en-US" baseline="30000" dirty="0"/>
              <a:t>7</a:t>
            </a:r>
            <a:r>
              <a:rPr lang="en-US" dirty="0"/>
              <a:t>Li, </a:t>
            </a:r>
          </a:p>
          <a:p>
            <a:pPr marL="457200" lvl="2" indent="0">
              <a:buNone/>
            </a:pPr>
            <a:r>
              <a:rPr lang="en-US" baseline="30000" dirty="0"/>
              <a:t>    8</a:t>
            </a:r>
            <a:r>
              <a:rPr lang="en-US" dirty="0"/>
              <a:t>Li, ..., </a:t>
            </a:r>
            <a:r>
              <a:rPr lang="en-US" baseline="30000" dirty="0"/>
              <a:t>17</a:t>
            </a:r>
            <a:r>
              <a:rPr lang="en-US" dirty="0"/>
              <a:t>O, ..., </a:t>
            </a:r>
            <a:r>
              <a:rPr lang="en-US" baseline="30000" dirty="0"/>
              <a:t>29</a:t>
            </a:r>
            <a:r>
              <a:rPr lang="en-US" dirty="0"/>
              <a:t>Si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593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AD41C9-BA88-1A4F-A1F2-4148493E43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3321" y="207666"/>
            <a:ext cx="7994055" cy="892208"/>
          </a:xfrm>
        </p:spPr>
        <p:txBody>
          <a:bodyPr/>
          <a:lstStyle/>
          <a:p>
            <a:r>
              <a:rPr lang="en-US" dirty="0"/>
              <a:t>Light-element R-matrix evaluation</a:t>
            </a:r>
          </a:p>
          <a:p>
            <a:r>
              <a:rPr lang="en-US" sz="1800" i="1" dirty="0"/>
              <a:t>R-matrix formalism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4AB926-37CB-0943-BFD5-C442B75A35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13" t="1410" r="7786" b="2323"/>
          <a:stretch/>
        </p:blipFill>
        <p:spPr>
          <a:xfrm>
            <a:off x="1" y="1221870"/>
            <a:ext cx="5061498" cy="41515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F24270-205E-0B40-A644-EDB3F36987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46"/>
          <a:stretch/>
        </p:blipFill>
        <p:spPr>
          <a:xfrm>
            <a:off x="5134709" y="1221868"/>
            <a:ext cx="3992740" cy="5044523"/>
          </a:xfrm>
          <a:prstGeom prst="rect">
            <a:avLst/>
          </a:prstGeom>
        </p:spPr>
      </p:pic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33066818-6197-444A-A8EE-59851644348A}"/>
              </a:ext>
            </a:extLst>
          </p:cNvPr>
          <p:cNvCxnSpPr>
            <a:cxnSpLocks/>
            <a:endCxn id="8" idx="1"/>
          </p:cNvCxnSpPr>
          <p:nvPr/>
        </p:nvCxnSpPr>
        <p:spPr>
          <a:xfrm rot="16200000" flipH="1">
            <a:off x="3710754" y="2320175"/>
            <a:ext cx="1432446" cy="1415463"/>
          </a:xfrm>
          <a:prstGeom prst="curvedConnector2">
            <a:avLst/>
          </a:prstGeom>
          <a:ln w="15875">
            <a:solidFill>
              <a:schemeClr val="accent1">
                <a:alpha val="24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3385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AD41C9-BA88-1A4F-A1F2-4148493E43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3321" y="207666"/>
            <a:ext cx="7994055" cy="892208"/>
          </a:xfrm>
        </p:spPr>
        <p:txBody>
          <a:bodyPr/>
          <a:lstStyle/>
          <a:p>
            <a:r>
              <a:rPr lang="en-US" dirty="0"/>
              <a:t>Light-element R-matrix evaluation</a:t>
            </a:r>
          </a:p>
          <a:p>
            <a:r>
              <a:rPr lang="en-US" sz="1800" i="1" dirty="0"/>
              <a:t>Evaluation process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149A697-044C-1743-8C68-069265C4C724}"/>
              </a:ext>
            </a:extLst>
          </p:cNvPr>
          <p:cNvSpPr txBox="1">
            <a:spLocks/>
          </p:cNvSpPr>
          <p:nvPr/>
        </p:nvSpPr>
        <p:spPr>
          <a:xfrm>
            <a:off x="409433" y="4228088"/>
            <a:ext cx="8325134" cy="153966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marL="230188" indent="-2222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60375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tabLst/>
              <a:defRPr sz="16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688975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9144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defRPr sz="12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30188">
              <a:buFont typeface="+mj-lt"/>
              <a:buAutoNum type="arabicPeriod"/>
            </a:pP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EDAf90 </a:t>
            </a:r>
            <a:r>
              <a:rPr lang="en-US" sz="1600" dirty="0"/>
              <a:t>code handles all types of data [</a:t>
            </a:r>
            <a:r>
              <a:rPr lang="en-US" sz="1600" i="1" dirty="0"/>
              <a:t>sources: EXFOR/CSISRS; publications; priv. comm</a:t>
            </a:r>
            <a:r>
              <a:rPr lang="en-US" sz="1600" dirty="0"/>
              <a:t>.]</a:t>
            </a:r>
          </a:p>
          <a:p>
            <a:pPr marL="409575" lvl="1" indent="-179388"/>
            <a:r>
              <a:rPr lang="en-US" sz="1400" dirty="0"/>
              <a:t>total, integrated, </a:t>
            </a:r>
            <a:r>
              <a:rPr lang="en-US" sz="1400" dirty="0" err="1"/>
              <a:t>diff’l</a:t>
            </a:r>
            <a:r>
              <a:rPr lang="en-US" sz="1400" dirty="0"/>
              <a:t>, polarized, unpolarized; neutron- and CP-induced: (</a:t>
            </a:r>
            <a:r>
              <a:rPr lang="en-US" sz="1400" i="1" dirty="0" err="1"/>
              <a:t>n,z</a:t>
            </a:r>
            <a:r>
              <a:rPr lang="en-US" sz="1400" dirty="0"/>
              <a:t>), (</a:t>
            </a:r>
            <a:r>
              <a:rPr lang="en-US" sz="1400" i="1" dirty="0" err="1"/>
              <a:t>p,z</a:t>
            </a:r>
            <a:r>
              <a:rPr lang="en-US" sz="1400" dirty="0"/>
              <a:t>), (</a:t>
            </a:r>
            <a:r>
              <a:rPr lang="en-US" sz="1400" i="1" dirty="0" err="1"/>
              <a:t>d,z</a:t>
            </a:r>
            <a:r>
              <a:rPr lang="en-US" sz="1400" dirty="0"/>
              <a:t>), (</a:t>
            </a:r>
            <a:r>
              <a:rPr lang="en-US" sz="1400" i="1" dirty="0" err="1"/>
              <a:t>t,z</a:t>
            </a:r>
            <a:r>
              <a:rPr lang="en-US" sz="1400" dirty="0"/>
              <a:t>), (𝜶,</a:t>
            </a:r>
            <a:r>
              <a:rPr lang="en-US" sz="1400" i="1" dirty="0"/>
              <a:t>z</a:t>
            </a:r>
            <a:r>
              <a:rPr lang="en-US" sz="1400" dirty="0"/>
              <a:t>), ...</a:t>
            </a:r>
          </a:p>
          <a:p>
            <a:pPr indent="-230188">
              <a:buFont typeface="+mj-lt"/>
              <a:buAutoNum type="arabicPeriod"/>
            </a:pP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EDAf90</a:t>
            </a:r>
            <a:r>
              <a:rPr lang="en-US" sz="1600" dirty="0"/>
              <a:t> handles all the compound system (e.g.: </a:t>
            </a:r>
            <a:r>
              <a:rPr lang="en-US" sz="1600" b="1" baseline="30000" dirty="0"/>
              <a:t>17</a:t>
            </a:r>
            <a:r>
              <a:rPr lang="en-US" sz="1600" b="1" dirty="0"/>
              <a:t>O</a:t>
            </a:r>
            <a:r>
              <a:rPr lang="en-US" sz="1600" dirty="0"/>
              <a:t>) data </a:t>
            </a:r>
            <a:r>
              <a:rPr lang="en-US" sz="1600" b="1" i="1" dirty="0"/>
              <a:t>simultaneously</a:t>
            </a:r>
          </a:p>
          <a:p>
            <a:pPr indent="-230188">
              <a:buFont typeface="+mj-lt"/>
              <a:buAutoNum type="arabicPeriod"/>
            </a:pPr>
            <a:r>
              <a:rPr lang="en-US" sz="1600" dirty="0"/>
              <a:t>Optimization over parameters simultaneously fits all the data with the same parameters</a:t>
            </a:r>
          </a:p>
          <a:p>
            <a:pPr indent="-230188">
              <a:buFont typeface="+mj-lt"/>
              <a:buAutoNum type="arabicPeriod"/>
            </a:pP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EDAf90</a:t>
            </a:r>
            <a:r>
              <a:rPr lang="en-US" sz="1600" dirty="0"/>
              <a:t> </a:t>
            </a:r>
            <a:r>
              <a:rPr lang="en-US" sz="1600" dirty="0">
                <a:sym typeface="Wingdings" pitchFamily="2" charset="2"/>
              </a:rPr>
              <a:t> ENDF-6 formatted ENDF/B libraries for processing to CE &amp; MG libraries</a:t>
            </a:r>
            <a:endParaRPr lang="en-US" sz="1600" dirty="0"/>
          </a:p>
          <a:p>
            <a:pPr indent="-230188">
              <a:buFont typeface="+mj-lt"/>
              <a:buAutoNum type="arabicPeriod"/>
            </a:pPr>
            <a:r>
              <a:rPr lang="en-US" sz="1600" dirty="0"/>
              <a:t>Testing &amp; evaluation by hand; future: automate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4539C0-877B-DD4C-9B88-9BDF7309F8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7"/>
          <a:stretch/>
        </p:blipFill>
        <p:spPr>
          <a:xfrm>
            <a:off x="1" y="960591"/>
            <a:ext cx="9144000" cy="272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96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550A3E8-6234-214D-A02B-682F32283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19" y="1523402"/>
            <a:ext cx="8078519" cy="178628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AD41C9-BA88-1A4F-A1F2-4148493E43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3321" y="207666"/>
            <a:ext cx="7994055" cy="892208"/>
          </a:xfrm>
        </p:spPr>
        <p:txBody>
          <a:bodyPr/>
          <a:lstStyle/>
          <a:p>
            <a:r>
              <a:rPr lang="en-US" dirty="0"/>
              <a:t>Light-element evaluations</a:t>
            </a:r>
          </a:p>
          <a:p>
            <a:r>
              <a:rPr lang="en-US" sz="1800" i="1" dirty="0"/>
              <a:t>Overview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024138-B084-6C40-8C12-750D607E5EBB}"/>
              </a:ext>
            </a:extLst>
          </p:cNvPr>
          <p:cNvSpPr txBox="1">
            <a:spLocks/>
          </p:cNvSpPr>
          <p:nvPr/>
        </p:nvSpPr>
        <p:spPr>
          <a:xfrm>
            <a:off x="433319" y="798727"/>
            <a:ext cx="8430126" cy="571500"/>
          </a:xfrm>
          <a:prstGeom prst="rect">
            <a:avLst/>
          </a:prstGeom>
        </p:spPr>
        <p:txBody>
          <a:bodyPr/>
          <a:lstStyle>
            <a:lvl1pPr marL="230188" indent="-2222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60375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tabLst/>
              <a:defRPr sz="16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688975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9144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defRPr sz="12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3825" indent="-123825"/>
            <a:r>
              <a:rPr lang="en-US" dirty="0"/>
              <a:t>All compound systems A&lt;20 (and a few above)</a:t>
            </a:r>
          </a:p>
          <a:p>
            <a:pPr marL="123825" indent="-123825"/>
            <a:r>
              <a:rPr lang="en-US" dirty="0"/>
              <a:t>Recent work in 2020/2021 (</a:t>
            </a:r>
            <a:r>
              <a:rPr lang="en-US" i="1" dirty="0"/>
              <a:t>Charged-particle transport libraries </a:t>
            </a:r>
            <a:r>
              <a:rPr lang="en-US" b="1" i="1" dirty="0"/>
              <a:t>FY20 L2 Milestone</a:t>
            </a:r>
            <a:r>
              <a:rPr lang="en-US" dirty="0"/>
              <a:t>)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3D0087C-6AC1-A746-960A-0C0EBD4C40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5623070"/>
              </p:ext>
            </p:extLst>
          </p:nvPr>
        </p:nvGraphicFramePr>
        <p:xfrm>
          <a:off x="443710" y="3366654"/>
          <a:ext cx="8078519" cy="2857500"/>
        </p:xfrm>
        <a:graphic>
          <a:graphicData uri="http://schemas.openxmlformats.org/drawingml/2006/table">
            <a:tbl>
              <a:tblPr/>
              <a:tblGrid>
                <a:gridCol w="8078519">
                  <a:extLst>
                    <a:ext uri="{9D8B030D-6E8A-4147-A177-3AD203B41FA5}">
                      <a16:colId xmlns:a16="http://schemas.microsoft.com/office/drawing/2014/main" val="3353479908"/>
                    </a:ext>
                  </a:extLst>
                </a:gridCol>
              </a:tblGrid>
              <a:tr h="35789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 (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cs typeface="Symbol" charset="2"/>
                        </a:rPr>
                        <a:t>a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r>
                        <a:rPr kumimoji="0" lang="en-US" sz="13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Li, 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cs typeface="Symbol" charset="2"/>
                        </a:rPr>
                        <a:t>a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r>
                        <a:rPr kumimoji="0" lang="en-US" sz="13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Li</a:t>
                      </a:r>
                      <a:r>
                        <a:rPr kumimoji="0" lang="en-US" sz="13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*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kumimoji="0" lang="en-US" sz="13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Be+t, n+</a:t>
                      </a:r>
                      <a:r>
                        <a:rPr kumimoji="0" lang="en-US" sz="13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B); </a:t>
                      </a:r>
                      <a:r>
                        <a:rPr kumimoji="0" lang="en-US" sz="13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 (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cs typeface="Symbol" charset="2"/>
                        </a:rPr>
                        <a:t>a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r>
                        <a:rPr kumimoji="0" lang="en-US" sz="13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Be, p+</a:t>
                      </a:r>
                      <a:r>
                        <a:rPr kumimoji="0" lang="en-US" sz="13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B)</a:t>
                      </a:r>
                    </a:p>
                  </a:txBody>
                  <a:tcPr marL="76200" marR="76200"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5324431"/>
                  </a:ext>
                </a:extLst>
              </a:tr>
              <a:tr h="3546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 (</a:t>
                      </a:r>
                      <a:r>
                        <a:rPr kumimoji="0" lang="en-US" sz="13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Be+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cs typeface="Symbol" charset="2"/>
                        </a:rPr>
                        <a:t>a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p+</a:t>
                      </a:r>
                      <a:r>
                        <a:rPr kumimoji="0" lang="en-US" sz="13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B)</a:t>
                      </a:r>
                    </a:p>
                  </a:txBody>
                  <a:tcPr marL="76200" marR="76200"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7538560"/>
                  </a:ext>
                </a:extLst>
              </a:tr>
              <a:tr h="3583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 (n+</a:t>
                      </a:r>
                      <a:r>
                        <a:rPr kumimoji="0" lang="en-US" sz="13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C, n+</a:t>
                      </a:r>
                      <a:r>
                        <a:rPr kumimoji="0" lang="en-US" sz="13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</a:t>
                      </a:r>
                      <a:r>
                        <a:rPr kumimoji="0" lang="en-US" sz="13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*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76200" marR="76200"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3109850"/>
                  </a:ext>
                </a:extLst>
              </a:tr>
              <a:tr h="3583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 (n+</a:t>
                      </a:r>
                      <a:r>
                        <a:rPr kumimoji="0" lang="en-US" sz="13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C)</a:t>
                      </a:r>
                    </a:p>
                  </a:txBody>
                  <a:tcPr marL="76200" marR="76200"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9175405"/>
                  </a:ext>
                </a:extLst>
              </a:tr>
              <a:tr h="35789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 (p+</a:t>
                      </a:r>
                      <a:r>
                        <a:rPr kumimoji="0" lang="en-US" sz="13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C, n+</a:t>
                      </a:r>
                      <a:r>
                        <a:rPr kumimoji="0" lang="en-US" sz="13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N, 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cs typeface="Symbol" charset="2"/>
                        </a:rPr>
                        <a:t>a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r>
                        <a:rPr kumimoji="0" lang="en-US" sz="13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B)</a:t>
                      </a:r>
                    </a:p>
                  </a:txBody>
                  <a:tcPr marL="76200" marR="76200"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2201138"/>
                  </a:ext>
                </a:extLst>
              </a:tr>
              <a:tr h="35789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 (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r>
                        <a:rPr kumimoji="0" lang="en-US" sz="13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O, 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cs typeface="Symbol" charset="2"/>
                        </a:rPr>
                        <a:t>a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r>
                        <a:rPr kumimoji="0" lang="en-US" sz="13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C)</a:t>
                      </a:r>
                    </a:p>
                  </a:txBody>
                  <a:tcPr marL="76200" marR="76200"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7259430"/>
                  </a:ext>
                </a:extLst>
              </a:tr>
              <a:tr h="35789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 (n+</a:t>
                      </a:r>
                      <a:r>
                        <a:rPr kumimoji="0" lang="en-US" sz="13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O, 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cs typeface="Symbol" charset="2"/>
                        </a:rPr>
                        <a:t>a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r>
                        <a:rPr kumimoji="0" lang="en-US" sz="13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C)</a:t>
                      </a:r>
                    </a:p>
                  </a:txBody>
                  <a:tcPr marL="76200" marR="76200"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8024348"/>
                  </a:ext>
                </a:extLst>
              </a:tr>
              <a:tr h="3546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Ne (p+</a:t>
                      </a:r>
                      <a:r>
                        <a:rPr kumimoji="0" lang="en-US" sz="13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F, p+</a:t>
                      </a:r>
                      <a:r>
                        <a:rPr kumimoji="0" lang="en-US" sz="13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</a:t>
                      </a:r>
                      <a:r>
                        <a:rPr kumimoji="0" lang="en-US" sz="13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*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cs typeface="Symbol" charset="2"/>
                        </a:rPr>
                        <a:t>a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r>
                        <a:rPr kumimoji="0" lang="en-US" sz="13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O)</a:t>
                      </a:r>
                    </a:p>
                  </a:txBody>
                  <a:tcPr marL="76200" marR="76200"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2524806"/>
                  </a:ext>
                </a:extLst>
              </a:tr>
            </a:tbl>
          </a:graphicData>
        </a:graphic>
      </p:graphicFrame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D3B0A83-7F2F-F44E-807B-2608AAE162C7}"/>
              </a:ext>
            </a:extLst>
          </p:cNvPr>
          <p:cNvSpPr/>
          <p:nvPr/>
        </p:nvSpPr>
        <p:spPr>
          <a:xfrm>
            <a:off x="2265021" y="1870210"/>
            <a:ext cx="484475" cy="151918"/>
          </a:xfrm>
          <a:prstGeom prst="roundRect">
            <a:avLst/>
          </a:prstGeom>
          <a:solidFill>
            <a:schemeClr val="accent5">
              <a:alpha val="35000"/>
            </a:schemeClr>
          </a:solidFill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42703F1D-DF7E-824F-935E-D64413BE5B36}"/>
              </a:ext>
            </a:extLst>
          </p:cNvPr>
          <p:cNvSpPr/>
          <p:nvPr/>
        </p:nvSpPr>
        <p:spPr>
          <a:xfrm>
            <a:off x="2265020" y="2140563"/>
            <a:ext cx="484475" cy="151918"/>
          </a:xfrm>
          <a:prstGeom prst="roundRect">
            <a:avLst/>
          </a:prstGeom>
          <a:solidFill>
            <a:schemeClr val="accent5">
              <a:alpha val="35000"/>
            </a:schemeClr>
          </a:solidFill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7A13C171-6049-E949-8F22-9B2F72AD40FB}"/>
              </a:ext>
            </a:extLst>
          </p:cNvPr>
          <p:cNvSpPr/>
          <p:nvPr/>
        </p:nvSpPr>
        <p:spPr>
          <a:xfrm>
            <a:off x="6542611" y="1870210"/>
            <a:ext cx="484475" cy="151918"/>
          </a:xfrm>
          <a:prstGeom prst="roundRect">
            <a:avLst/>
          </a:prstGeom>
          <a:solidFill>
            <a:schemeClr val="accent5">
              <a:alpha val="35000"/>
            </a:schemeClr>
          </a:solidFill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16152C3A-7104-2248-81B1-1B1424AAB17C}"/>
              </a:ext>
            </a:extLst>
          </p:cNvPr>
          <p:cNvSpPr/>
          <p:nvPr/>
        </p:nvSpPr>
        <p:spPr>
          <a:xfrm>
            <a:off x="5500056" y="2150990"/>
            <a:ext cx="484475" cy="151918"/>
          </a:xfrm>
          <a:prstGeom prst="roundRect">
            <a:avLst/>
          </a:prstGeom>
          <a:solidFill>
            <a:schemeClr val="accent5">
              <a:alpha val="35000"/>
            </a:schemeClr>
          </a:solidFill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6EBC27E0-F83C-E749-B385-FB29F7662927}"/>
              </a:ext>
            </a:extLst>
          </p:cNvPr>
          <p:cNvSpPr/>
          <p:nvPr/>
        </p:nvSpPr>
        <p:spPr>
          <a:xfrm>
            <a:off x="4648382" y="2371759"/>
            <a:ext cx="484475" cy="151918"/>
          </a:xfrm>
          <a:prstGeom prst="roundRect">
            <a:avLst/>
          </a:prstGeom>
          <a:solidFill>
            <a:schemeClr val="accent5">
              <a:alpha val="35000"/>
            </a:schemeClr>
          </a:solidFill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64E387B1-8DE0-7C49-B5B4-C826E361D03E}"/>
              </a:ext>
            </a:extLst>
          </p:cNvPr>
          <p:cNvSpPr/>
          <p:nvPr/>
        </p:nvSpPr>
        <p:spPr>
          <a:xfrm>
            <a:off x="5500056" y="2599203"/>
            <a:ext cx="484475" cy="151918"/>
          </a:xfrm>
          <a:prstGeom prst="roundRect">
            <a:avLst/>
          </a:prstGeom>
          <a:solidFill>
            <a:schemeClr val="accent5">
              <a:alpha val="35000"/>
            </a:schemeClr>
          </a:solidFill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4E0594F7-6F17-2545-9772-763315803E1D}"/>
              </a:ext>
            </a:extLst>
          </p:cNvPr>
          <p:cNvSpPr/>
          <p:nvPr/>
        </p:nvSpPr>
        <p:spPr>
          <a:xfrm>
            <a:off x="6542611" y="1160442"/>
            <a:ext cx="1884765" cy="199394"/>
          </a:xfrm>
          <a:prstGeom prst="roundRect">
            <a:avLst/>
          </a:prstGeom>
          <a:solidFill>
            <a:schemeClr val="accent5">
              <a:alpha val="35000"/>
            </a:schemeClr>
          </a:solidFill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218819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AD41C9-BA88-1A4F-A1F2-4148493E43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3321" y="207666"/>
            <a:ext cx="7994055" cy="892208"/>
          </a:xfrm>
        </p:spPr>
        <p:txBody>
          <a:bodyPr/>
          <a:lstStyle/>
          <a:p>
            <a:r>
              <a:rPr lang="en-US" baseline="30000" dirty="0"/>
              <a:t>17</a:t>
            </a:r>
            <a:r>
              <a:rPr lang="en-US" dirty="0"/>
              <a:t>O Preliminary evaluation</a:t>
            </a:r>
          </a:p>
          <a:p>
            <a:r>
              <a:rPr lang="en-US" sz="1800" i="1" dirty="0">
                <a:solidFill>
                  <a:srgbClr val="FF0000"/>
                </a:solidFill>
              </a:rPr>
              <a:t>Preliminary 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184AC1-EA3A-C646-B226-CD1CDA74E10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3321" y="991989"/>
            <a:ext cx="8277358" cy="5658345"/>
          </a:xfrm>
        </p:spPr>
        <p:txBody>
          <a:bodyPr/>
          <a:lstStyle/>
          <a:p>
            <a:r>
              <a:rPr lang="en-US" dirty="0"/>
              <a:t>Configuration: channels, R-matrix parameters</a:t>
            </a:r>
          </a:p>
          <a:p>
            <a:r>
              <a:rPr lang="en-US" dirty="0"/>
              <a:t>Observed data in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data</a:t>
            </a:r>
            <a:r>
              <a:rPr lang="en-US" dirty="0"/>
              <a:t> deck</a:t>
            </a:r>
          </a:p>
          <a:p>
            <a:pPr lvl="1"/>
            <a:r>
              <a:rPr lang="en-US" dirty="0"/>
              <a:t>Channels: (</a:t>
            </a:r>
            <a:r>
              <a:rPr lang="en-US" i="1" dirty="0"/>
              <a:t>n,n</a:t>
            </a:r>
            <a:r>
              <a:rPr lang="en-US" i="1" baseline="-25000" dirty="0"/>
              <a:t>0</a:t>
            </a:r>
            <a:r>
              <a:rPr lang="en-US" dirty="0"/>
              <a:t>), (</a:t>
            </a:r>
            <a:r>
              <a:rPr lang="en-US" i="1" dirty="0"/>
              <a:t>n,n</a:t>
            </a:r>
            <a:r>
              <a:rPr lang="en-US" i="1" baseline="-25000" dirty="0"/>
              <a:t>2</a:t>
            </a:r>
            <a:r>
              <a:rPr lang="en-US" dirty="0"/>
              <a:t>), (𝜶</a:t>
            </a:r>
            <a:r>
              <a:rPr lang="en-US" i="1" dirty="0"/>
              <a:t>,n</a:t>
            </a:r>
            <a:r>
              <a:rPr lang="en-US" i="1" baseline="-25000" dirty="0"/>
              <a:t>0</a:t>
            </a:r>
            <a:r>
              <a:rPr lang="en-US" dirty="0"/>
              <a:t>), (𝜶</a:t>
            </a:r>
            <a:r>
              <a:rPr lang="en-US" i="1" dirty="0"/>
              <a:t>,n</a:t>
            </a:r>
            <a:r>
              <a:rPr lang="en-US" i="1" baseline="-25000" dirty="0"/>
              <a:t>1</a:t>
            </a:r>
            <a:r>
              <a:rPr lang="en-US" dirty="0"/>
              <a:t>), (𝜶</a:t>
            </a:r>
            <a:r>
              <a:rPr lang="en-US" i="1" dirty="0"/>
              <a:t>,n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Types: total, integrated, differential, </a:t>
            </a:r>
            <a:r>
              <a:rPr lang="en-US" i="1" dirty="0"/>
              <a:t>polarization [A</a:t>
            </a:r>
            <a:r>
              <a:rPr lang="en-US" i="1" baseline="-25000" dirty="0"/>
              <a:t>y</a:t>
            </a:r>
            <a:r>
              <a:rPr lang="en-US" i="1" dirty="0"/>
              <a:t>, </a:t>
            </a:r>
            <a:r>
              <a:rPr lang="en-US" i="1" dirty="0" err="1"/>
              <a:t>P</a:t>
            </a:r>
            <a:r>
              <a:rPr lang="en-US" i="1" baseline="-25000" dirty="0" err="1"/>
              <a:t>n</a:t>
            </a:r>
            <a:r>
              <a:rPr lang="en-US" i="1" dirty="0"/>
              <a:t>]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New data</a:t>
            </a:r>
          </a:p>
          <a:p>
            <a:pPr lvl="1"/>
            <a:r>
              <a:rPr lang="en-US" dirty="0" err="1"/>
              <a:t>Ciani</a:t>
            </a:r>
            <a:r>
              <a:rPr lang="en-US" dirty="0"/>
              <a:t> </a:t>
            </a:r>
            <a:r>
              <a:rPr lang="en-US" i="1" dirty="0"/>
              <a:t>et al. </a:t>
            </a:r>
            <a:r>
              <a:rPr lang="en-US" dirty="0"/>
              <a:t>(2021) (𝜶,</a:t>
            </a:r>
            <a:r>
              <a:rPr lang="en-US" i="1" dirty="0"/>
              <a:t>n</a:t>
            </a:r>
            <a:r>
              <a:rPr lang="en-US" i="1" baseline="-25000" dirty="0"/>
              <a:t>0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Brandenburg &amp; Meisel (2021) (𝜶,</a:t>
            </a:r>
            <a:r>
              <a:rPr lang="en-US" i="1" dirty="0"/>
              <a:t>n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Febbraro</a:t>
            </a:r>
            <a:r>
              <a:rPr lang="en-US" dirty="0"/>
              <a:t>, DeBoer </a:t>
            </a:r>
            <a:r>
              <a:rPr lang="en-US" i="1" dirty="0"/>
              <a:t>et al. </a:t>
            </a:r>
            <a:r>
              <a:rPr lang="en-US" dirty="0"/>
              <a:t>(2020) (𝜶,</a:t>
            </a:r>
            <a:r>
              <a:rPr lang="en-US" i="1" dirty="0"/>
              <a:t>n</a:t>
            </a:r>
            <a:r>
              <a:rPr lang="en-US" i="1" baseline="-25000" dirty="0"/>
              <a:t>0</a:t>
            </a:r>
            <a:r>
              <a:rPr lang="en-US" dirty="0"/>
              <a:t>), (𝜶,</a:t>
            </a:r>
            <a:r>
              <a:rPr lang="en-US" i="1" dirty="0"/>
              <a:t>n</a:t>
            </a:r>
            <a:r>
              <a:rPr lang="en-US" i="1" baseline="-25000" dirty="0"/>
              <a:t>1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F4A898-044B-4A45-8A76-ECCDFDF623F3}"/>
                  </a:ext>
                </a:extLst>
              </p:cNvPr>
              <p:cNvSpPr txBox="1"/>
              <p:nvPr/>
            </p:nvSpPr>
            <p:spPr>
              <a:xfrm>
                <a:off x="6195833" y="2274838"/>
                <a:ext cx="2803491" cy="2308324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u="sng" dirty="0"/>
                  <a:t>17O system channel/pars</a:t>
                </a:r>
              </a:p>
              <a:p>
                <a:pPr marL="179388" indent="-179388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# channels: 45</a:t>
                </a:r>
              </a:p>
              <a:p>
                <a:pPr marL="349250" lvl="1" indent="-169863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J</a:t>
                </a:r>
                <a:r>
                  <a:rPr lang="en-US" sz="1600" baseline="30000" dirty="0"/>
                  <a:t>𝝅</a:t>
                </a:r>
                <a:r>
                  <a:rPr lang="en-US" sz="1600" dirty="0"/>
                  <a:t>=1/2</a:t>
                </a:r>
                <a:r>
                  <a:rPr lang="en-US" sz="1600" baseline="30000" dirty="0"/>
                  <a:t>±</a:t>
                </a:r>
                <a:r>
                  <a:rPr lang="en-US" sz="1600" dirty="0"/>
                  <a:t>, ..., 11/2</a:t>
                </a:r>
                <a:r>
                  <a:rPr lang="en-US" sz="1600" baseline="30000" dirty="0"/>
                  <a:t>±</a:t>
                </a:r>
              </a:p>
              <a:p>
                <a:pPr marL="179388" indent="-179388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# parameters</a:t>
                </a:r>
              </a:p>
              <a:p>
                <a:pPr marL="349250" lvl="1" indent="-169863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E</a:t>
                </a:r>
                <a:r>
                  <a:rPr lang="en-US" sz="1600" baseline="-25000" dirty="0"/>
                  <a:t>𝜆</a:t>
                </a:r>
                <a:r>
                  <a:rPr lang="en-US" sz="1600" dirty="0"/>
                  <a:t>: 81 level energies</a:t>
                </a:r>
              </a:p>
              <a:p>
                <a:pPr marL="349250" lvl="1" indent="-169863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𝛾</a:t>
                </a:r>
                <a:r>
                  <a:rPr lang="en-US" sz="1600" baseline="-25000" dirty="0"/>
                  <a:t>𝜆,c</a:t>
                </a:r>
                <a:r>
                  <a:rPr lang="en-US" sz="1600" dirty="0"/>
                  <a:t>: 322 reduced widths</a:t>
                </a:r>
              </a:p>
              <a:p>
                <a:pPr marL="179388" indent="-179388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# Normalizations</a:t>
                </a:r>
              </a:p>
              <a:p>
                <a:pPr marL="349250" lvl="1" indent="-169863">
                  <a:buFont typeface="Arial" panose="020B0604020202020204" pitchFamily="34" charset="0"/>
                  <a:buChar char="•"/>
                </a:pPr>
                <a:r>
                  <a:rPr lang="en-US" sz="1600" dirty="0" err="1"/>
                  <a:t>n</a:t>
                </a:r>
                <a:r>
                  <a:rPr lang="en-US" sz="1600" baseline="-25000" dirty="0" err="1"/>
                  <a:t>M</a:t>
                </a:r>
                <a:r>
                  <a:rPr lang="en-US" sz="1600" dirty="0"/>
                  <a:t>: 95 norm scales</a:t>
                </a:r>
              </a:p>
              <a:p>
                <a:pPr marL="349250" lvl="1" indent="-169863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𝛥</m:t>
                    </m:r>
                  </m:oMath>
                </a14:m>
                <a:r>
                  <a:rPr lang="en-US" sz="1600" dirty="0"/>
                  <a:t>E</a:t>
                </a:r>
                <a:r>
                  <a:rPr lang="en-US" sz="1600" baseline="-25000" dirty="0"/>
                  <a:t>M</a:t>
                </a:r>
                <a:r>
                  <a:rPr lang="en-US" sz="1600" dirty="0"/>
                  <a:t>: 4 shift factors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F4A898-044B-4A45-8A76-ECCDFDF62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5833" y="2274838"/>
                <a:ext cx="2803491" cy="2308324"/>
              </a:xfrm>
              <a:prstGeom prst="rect">
                <a:avLst/>
              </a:prstGeom>
              <a:blipFill>
                <a:blip r:embed="rId3"/>
                <a:stretch>
                  <a:fillRect l="-901" t="-543" b="-2174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A9C99D8-566B-4944-A1FB-0B540A06B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3" y="2203849"/>
            <a:ext cx="5615413" cy="314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570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AD41C9-BA88-1A4F-A1F2-4148493E43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3321" y="207666"/>
            <a:ext cx="7994055" cy="892208"/>
          </a:xfrm>
        </p:spPr>
        <p:txBody>
          <a:bodyPr/>
          <a:lstStyle/>
          <a:p>
            <a:r>
              <a:rPr lang="en-US" baseline="30000" dirty="0"/>
              <a:t>17</a:t>
            </a:r>
            <a:r>
              <a:rPr lang="en-US" dirty="0"/>
              <a:t>O Preliminary evaluation</a:t>
            </a:r>
          </a:p>
          <a:p>
            <a:r>
              <a:rPr lang="en-US" sz="1800" i="1" dirty="0">
                <a:solidFill>
                  <a:srgbClr val="FF0000"/>
                </a:solidFill>
              </a:rPr>
              <a:t>Preliminary results: (</a:t>
            </a:r>
            <a:r>
              <a:rPr lang="en-US" sz="1800" dirty="0">
                <a:solidFill>
                  <a:srgbClr val="FF0000"/>
                </a:solidFill>
              </a:rPr>
              <a:t>𝜶</a:t>
            </a:r>
            <a:r>
              <a:rPr lang="en-US" sz="1800" i="1" dirty="0">
                <a:solidFill>
                  <a:srgbClr val="FF0000"/>
                </a:solidFill>
              </a:rPr>
              <a:t>,n</a:t>
            </a:r>
            <a:r>
              <a:rPr lang="en-US" sz="1800" i="1" baseline="-25000" dirty="0">
                <a:solidFill>
                  <a:srgbClr val="FF0000"/>
                </a:solidFill>
              </a:rPr>
              <a:t>0</a:t>
            </a:r>
            <a:r>
              <a:rPr lang="en-US" sz="1800" i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6881CE-EBA9-574F-8D40-28D82764D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70839" y="515084"/>
            <a:ext cx="2870971" cy="38126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C2CEB6-97D1-7D42-BDC3-D6BD45D1B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73106" y="3164992"/>
            <a:ext cx="2870971" cy="38126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0B4875-C9F4-9349-B14A-B1EE3DC9E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23400" y="3446343"/>
            <a:ext cx="2870971" cy="38126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A9CCCE-000B-C74F-BD8A-16E8B2399F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085566" y="-38133"/>
            <a:ext cx="2870971" cy="38126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5408AF7-BDDC-AF44-B6BF-C8B735A3036E}"/>
              </a:ext>
            </a:extLst>
          </p:cNvPr>
          <p:cNvSpPr txBox="1"/>
          <p:nvPr/>
        </p:nvSpPr>
        <p:spPr>
          <a:xfrm rot="19833478">
            <a:off x="4851173" y="1514248"/>
            <a:ext cx="3339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BDBDBD"/>
                </a:solidFill>
              </a:rPr>
              <a:t>      </a:t>
            </a:r>
            <a:r>
              <a:rPr lang="en-US" sz="4000" dirty="0">
                <a:solidFill>
                  <a:schemeClr val="accent6">
                    <a:lumMod val="75000"/>
                    <a:alpha val="15519"/>
                  </a:schemeClr>
                </a:solidFill>
              </a:rPr>
              <a:t>preliminary</a:t>
            </a:r>
            <a:endParaRPr lang="en-US" sz="3200" dirty="0">
              <a:solidFill>
                <a:schemeClr val="accent6">
                  <a:lumMod val="75000"/>
                  <a:alpha val="15519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B09010-B522-A848-BD6A-C708D48F80BB}"/>
              </a:ext>
            </a:extLst>
          </p:cNvPr>
          <p:cNvSpPr txBox="1"/>
          <p:nvPr/>
        </p:nvSpPr>
        <p:spPr>
          <a:xfrm rot="19833478">
            <a:off x="236446" y="2062780"/>
            <a:ext cx="3339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BDBDBD"/>
                </a:solidFill>
              </a:rPr>
              <a:t>      </a:t>
            </a:r>
            <a:r>
              <a:rPr lang="en-US" sz="4000" dirty="0">
                <a:solidFill>
                  <a:schemeClr val="accent6">
                    <a:lumMod val="75000"/>
                    <a:alpha val="15519"/>
                  </a:schemeClr>
                </a:solidFill>
              </a:rPr>
              <a:t>preliminary</a:t>
            </a:r>
            <a:endParaRPr lang="en-US" sz="3200" dirty="0">
              <a:solidFill>
                <a:schemeClr val="accent6">
                  <a:lumMod val="75000"/>
                  <a:alpha val="15519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90A722-CD39-AC49-9A7E-AEDDB500210B}"/>
              </a:ext>
            </a:extLst>
          </p:cNvPr>
          <p:cNvSpPr txBox="1"/>
          <p:nvPr/>
        </p:nvSpPr>
        <p:spPr>
          <a:xfrm rot="19833478">
            <a:off x="1417893" y="5305160"/>
            <a:ext cx="3339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BDBDBD"/>
                </a:solidFill>
              </a:rPr>
              <a:t>      </a:t>
            </a:r>
            <a:r>
              <a:rPr lang="en-US" sz="4000" dirty="0">
                <a:solidFill>
                  <a:schemeClr val="accent6">
                    <a:lumMod val="75000"/>
                    <a:alpha val="15519"/>
                  </a:schemeClr>
                </a:solidFill>
              </a:rPr>
              <a:t>preliminary</a:t>
            </a:r>
            <a:endParaRPr lang="en-US" sz="3200" dirty="0">
              <a:solidFill>
                <a:schemeClr val="accent6">
                  <a:lumMod val="75000"/>
                  <a:alpha val="15519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100685-A11E-5E43-9E72-EFE5B59408FF}"/>
              </a:ext>
            </a:extLst>
          </p:cNvPr>
          <p:cNvSpPr txBox="1"/>
          <p:nvPr/>
        </p:nvSpPr>
        <p:spPr>
          <a:xfrm rot="19833478">
            <a:off x="5352895" y="4942303"/>
            <a:ext cx="3339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BDBDBD"/>
                </a:solidFill>
              </a:rPr>
              <a:t>      </a:t>
            </a:r>
            <a:r>
              <a:rPr lang="en-US" sz="4000" dirty="0">
                <a:solidFill>
                  <a:schemeClr val="accent6">
                    <a:lumMod val="75000"/>
                    <a:alpha val="15519"/>
                  </a:schemeClr>
                </a:solidFill>
              </a:rPr>
              <a:t>preliminary</a:t>
            </a:r>
            <a:endParaRPr lang="en-US" sz="3200" dirty="0">
              <a:solidFill>
                <a:schemeClr val="accent6">
                  <a:lumMod val="75000"/>
                  <a:alpha val="15519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316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AD41C9-BA88-1A4F-A1F2-4148493E43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3321" y="207666"/>
            <a:ext cx="7994055" cy="892208"/>
          </a:xfrm>
        </p:spPr>
        <p:txBody>
          <a:bodyPr/>
          <a:lstStyle/>
          <a:p>
            <a:r>
              <a:rPr lang="en-US" baseline="30000" dirty="0"/>
              <a:t>17</a:t>
            </a:r>
            <a:r>
              <a:rPr lang="en-US" dirty="0"/>
              <a:t>O Preliminary evaluation</a:t>
            </a:r>
          </a:p>
          <a:p>
            <a:r>
              <a:rPr lang="en-US" sz="1800" i="1" dirty="0">
                <a:solidFill>
                  <a:srgbClr val="FF0000"/>
                </a:solidFill>
              </a:rPr>
              <a:t>Preliminary results: (</a:t>
            </a:r>
            <a:r>
              <a:rPr lang="en-US" sz="1800" dirty="0">
                <a:solidFill>
                  <a:srgbClr val="FF0000"/>
                </a:solidFill>
              </a:rPr>
              <a:t>𝜶</a:t>
            </a:r>
            <a:r>
              <a:rPr lang="en-US" sz="1800" i="1" dirty="0">
                <a:solidFill>
                  <a:srgbClr val="FF0000"/>
                </a:solidFill>
              </a:rPr>
              <a:t>,n</a:t>
            </a:r>
            <a:r>
              <a:rPr lang="en-US" sz="1800" i="1" baseline="-25000" dirty="0">
                <a:solidFill>
                  <a:srgbClr val="FF0000"/>
                </a:solidFill>
              </a:rPr>
              <a:t>1</a:t>
            </a:r>
            <a:r>
              <a:rPr lang="en-US" sz="1800" i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7F143F-ED32-0D4C-83DC-94D723747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17567" y="3515841"/>
            <a:ext cx="2871271" cy="38130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E2D516-2310-7C4C-8B2E-9A72FAC0C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2565" y="457582"/>
            <a:ext cx="2871272" cy="3813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0920EE-0C2F-0E45-8447-BC281E33C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710165" y="3308175"/>
            <a:ext cx="2871271" cy="38130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AC7921-AA5A-2149-AFA0-DF6B805BFF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887816" y="-342202"/>
            <a:ext cx="3299212" cy="43989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6C01451-89D7-C54D-9789-ACB354CE56B8}"/>
              </a:ext>
            </a:extLst>
          </p:cNvPr>
          <p:cNvSpPr txBox="1"/>
          <p:nvPr/>
        </p:nvSpPr>
        <p:spPr>
          <a:xfrm rot="19833478">
            <a:off x="236446" y="2062780"/>
            <a:ext cx="3339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BDBDBD"/>
                </a:solidFill>
              </a:rPr>
              <a:t>      </a:t>
            </a:r>
            <a:r>
              <a:rPr lang="en-US" sz="4000" dirty="0">
                <a:solidFill>
                  <a:schemeClr val="accent6">
                    <a:lumMod val="75000"/>
                    <a:alpha val="15519"/>
                  </a:schemeClr>
                </a:solidFill>
              </a:rPr>
              <a:t>preliminary</a:t>
            </a:r>
            <a:endParaRPr lang="en-US" sz="3200" dirty="0">
              <a:solidFill>
                <a:schemeClr val="accent6">
                  <a:lumMod val="75000"/>
                  <a:alpha val="15519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307081-2A4F-1E46-8A55-B9834B573AAE}"/>
              </a:ext>
            </a:extLst>
          </p:cNvPr>
          <p:cNvSpPr txBox="1"/>
          <p:nvPr/>
        </p:nvSpPr>
        <p:spPr>
          <a:xfrm rot="19833478">
            <a:off x="4851173" y="1514248"/>
            <a:ext cx="3339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BDBDBD"/>
                </a:solidFill>
              </a:rPr>
              <a:t>      </a:t>
            </a:r>
            <a:r>
              <a:rPr lang="en-US" sz="4000" dirty="0">
                <a:solidFill>
                  <a:schemeClr val="accent6">
                    <a:lumMod val="75000"/>
                    <a:alpha val="15519"/>
                  </a:schemeClr>
                </a:solidFill>
              </a:rPr>
              <a:t>preliminary</a:t>
            </a:r>
            <a:endParaRPr lang="en-US" sz="3200" dirty="0">
              <a:solidFill>
                <a:schemeClr val="accent6">
                  <a:lumMod val="75000"/>
                  <a:alpha val="15519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4F7ADD-7F03-8048-BED5-84665993F69F}"/>
              </a:ext>
            </a:extLst>
          </p:cNvPr>
          <p:cNvSpPr txBox="1"/>
          <p:nvPr/>
        </p:nvSpPr>
        <p:spPr>
          <a:xfrm rot="19833478">
            <a:off x="1417893" y="5305160"/>
            <a:ext cx="3339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BDBDBD"/>
                </a:solidFill>
              </a:rPr>
              <a:t>      </a:t>
            </a:r>
            <a:r>
              <a:rPr lang="en-US" sz="4000" dirty="0">
                <a:solidFill>
                  <a:schemeClr val="accent6">
                    <a:lumMod val="75000"/>
                    <a:alpha val="15519"/>
                  </a:schemeClr>
                </a:solidFill>
              </a:rPr>
              <a:t>preliminary</a:t>
            </a:r>
            <a:endParaRPr lang="en-US" sz="3200" dirty="0">
              <a:solidFill>
                <a:schemeClr val="accent6">
                  <a:lumMod val="75000"/>
                  <a:alpha val="15519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996E01-A56C-1E47-8B63-BE1C36110433}"/>
              </a:ext>
            </a:extLst>
          </p:cNvPr>
          <p:cNvSpPr txBox="1"/>
          <p:nvPr/>
        </p:nvSpPr>
        <p:spPr>
          <a:xfrm rot="19833478">
            <a:off x="5352895" y="4942303"/>
            <a:ext cx="3339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BDBDBD"/>
                </a:solidFill>
              </a:rPr>
              <a:t>      </a:t>
            </a:r>
            <a:r>
              <a:rPr lang="en-US" sz="4000" dirty="0">
                <a:solidFill>
                  <a:schemeClr val="accent6">
                    <a:lumMod val="75000"/>
                    <a:alpha val="15519"/>
                  </a:schemeClr>
                </a:solidFill>
              </a:rPr>
              <a:t>preliminary</a:t>
            </a:r>
            <a:endParaRPr lang="en-US" sz="3200" dirty="0">
              <a:solidFill>
                <a:schemeClr val="accent6">
                  <a:lumMod val="75000"/>
                  <a:alpha val="15519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770420"/>
      </p:ext>
    </p:extLst>
  </p:cSld>
  <p:clrMapOvr>
    <a:masterClrMapping/>
  </p:clrMapOvr>
</p:sld>
</file>

<file path=ppt/theme/theme1.xml><?xml version="1.0" encoding="utf-8"?>
<a:theme xmlns:a="http://schemas.openxmlformats.org/drawingml/2006/main" name="Main">
  <a:themeElements>
    <a:clrScheme name="LANL_new logo branding">
      <a:dk1>
        <a:srgbClr val="000000"/>
      </a:dk1>
      <a:lt1>
        <a:srgbClr val="FFFFFF"/>
      </a:lt1>
      <a:dk2>
        <a:srgbClr val="000E7E"/>
      </a:dk2>
      <a:lt2>
        <a:srgbClr val="E7E6E6"/>
      </a:lt2>
      <a:accent1>
        <a:srgbClr val="0070B8"/>
      </a:accent1>
      <a:accent2>
        <a:srgbClr val="FF9128"/>
      </a:accent2>
      <a:accent3>
        <a:srgbClr val="CCD0E1"/>
      </a:accent3>
      <a:accent4>
        <a:srgbClr val="00A963"/>
      </a:accent4>
      <a:accent5>
        <a:srgbClr val="3295DB"/>
      </a:accent5>
      <a:accent6>
        <a:srgbClr val="EB0E1D"/>
      </a:accent6>
      <a:hlink>
        <a:srgbClr val="3295DB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is-light-elements-2021-05-10" id="{0347BCF0-A263-6B4F-914E-F205D692E244}" vid="{9B6F8D89-580B-D24D-8A02-D47B75EBD057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is-light-elements-2021-05-10" id="{0347BCF0-A263-6B4F-914E-F205D692E244}" vid="{95497588-F7E8-DF48-A4A4-F3638D805CC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Main</Template>
  <TotalTime>2649</TotalTime>
  <Words>913</Words>
  <Application>Microsoft Macintosh PowerPoint</Application>
  <PresentationFormat>On-screen Show (4:3)</PresentationFormat>
  <Paragraphs>132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Acumin Pro</vt:lpstr>
      <vt:lpstr>Arial</vt:lpstr>
      <vt:lpstr>Calibri</vt:lpstr>
      <vt:lpstr>Cambria Math</vt:lpstr>
      <vt:lpstr>Courier New</vt:lpstr>
      <vt:lpstr>Symbol</vt:lpstr>
      <vt:lpstr>System Font Regular</vt:lpstr>
      <vt:lpstr>Times</vt:lpstr>
      <vt:lpstr>Times New Roman</vt:lpstr>
      <vt:lpstr>Wingdings</vt:lpstr>
      <vt:lpstr>Main</vt:lpstr>
      <vt:lpstr>Custom Design</vt:lpstr>
      <vt:lpstr>R-matrix evaluations of (𝛂,n)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Light-element multichannel R-matrix Evaluation Developments &amp; Needs</dc:title>
  <dc:creator>Microsoft Office User</dc:creator>
  <cp:lastModifiedBy>Microsoft Office User</cp:lastModifiedBy>
  <cp:revision>24</cp:revision>
  <dcterms:created xsi:type="dcterms:W3CDTF">2021-11-09T13:43:38Z</dcterms:created>
  <dcterms:modified xsi:type="dcterms:W3CDTF">2021-11-11T15:42:52Z</dcterms:modified>
</cp:coreProperties>
</file>