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69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39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94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44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35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5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53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34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94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44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20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96A8-AEFA-4058-843D-372481D94F01}" type="datetimeFigureOut">
              <a:rPr lang="fr-FR" smtClean="0"/>
              <a:t>21/07/2022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4AFDA-004D-4C99-A09E-F6020D1068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99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67994" y="27710"/>
            <a:ext cx="5490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00CC"/>
                </a:solidFill>
              </a:rPr>
              <a:t>Discussion on Disruption Mitigation</a:t>
            </a:r>
            <a:endParaRPr lang="fr-FR" sz="2800" b="1" dirty="0">
              <a:solidFill>
                <a:srgbClr val="0000CC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46947" y="621833"/>
            <a:ext cx="11111345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100" b="1" dirty="0" err="1">
                <a:solidFill>
                  <a:srgbClr val="0000CC"/>
                </a:solidFill>
              </a:rPr>
              <a:t>P</a:t>
            </a:r>
            <a:r>
              <a:rPr lang="fr-FR" sz="2100" b="1" dirty="0" err="1" smtClean="0">
                <a:solidFill>
                  <a:srgbClr val="0000CC"/>
                </a:solidFill>
              </a:rPr>
              <a:t>re</a:t>
            </a:r>
            <a:r>
              <a:rPr lang="fr-FR" sz="2100" b="1" dirty="0" smtClean="0">
                <a:solidFill>
                  <a:srgbClr val="0000CC"/>
                </a:solidFill>
              </a:rPr>
              <a:t>-TQ SPI</a:t>
            </a:r>
            <a:endParaRPr lang="fr-FR" sz="2100" dirty="0" smtClean="0">
              <a:solidFill>
                <a:srgbClr val="0000CC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100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100" dirty="0" err="1" smtClean="0">
                <a:solidFill>
                  <a:srgbClr val="00B050"/>
                </a:solidFill>
              </a:rPr>
              <a:t>Akinobu</a:t>
            </a:r>
            <a:r>
              <a:rPr lang="fr-FR" sz="2100" dirty="0" smtClean="0">
                <a:solidFill>
                  <a:srgbClr val="00B050"/>
                </a:solidFill>
              </a:rPr>
              <a:t> Matsuyama, Ben Stein-Lubrano, Brendan Lyons, Di Hu, Paul Heinrich, Jeff </a:t>
            </a:r>
            <a:r>
              <a:rPr lang="fr-FR" sz="2100" dirty="0" err="1" smtClean="0">
                <a:solidFill>
                  <a:srgbClr val="00B050"/>
                </a:solidFill>
              </a:rPr>
              <a:t>Herfindal</a:t>
            </a:r>
            <a:r>
              <a:rPr lang="fr-FR" sz="2100" dirty="0" smtClean="0">
                <a:solidFill>
                  <a:srgbClr val="00B050"/>
                </a:solidFill>
              </a:rPr>
              <a:t>, Pavel Aleynikov, </a:t>
            </a:r>
            <a:r>
              <a:rPr lang="fr-FR" sz="2100" dirty="0" err="1" smtClean="0">
                <a:solidFill>
                  <a:srgbClr val="00B050"/>
                </a:solidFill>
              </a:rPr>
              <a:t>Jaungwon</a:t>
            </a:r>
            <a:r>
              <a:rPr lang="fr-FR" sz="2100" dirty="0" smtClean="0">
                <a:solidFill>
                  <a:srgbClr val="00B050"/>
                </a:solidFill>
              </a:rPr>
              <a:t> </a:t>
            </a:r>
            <a:r>
              <a:rPr lang="fr-FR" sz="2100" dirty="0" err="1" smtClean="0">
                <a:solidFill>
                  <a:srgbClr val="00B050"/>
                </a:solidFill>
              </a:rPr>
              <a:t>Yoo</a:t>
            </a:r>
            <a:r>
              <a:rPr lang="fr-FR" sz="2100" dirty="0" smtClean="0">
                <a:solidFill>
                  <a:srgbClr val="00B050"/>
                </a:solidFill>
              </a:rPr>
              <a:t>, Matthias Hoelzl, </a:t>
            </a:r>
            <a:r>
              <a:rPr lang="fr-FR" sz="2100" dirty="0" err="1">
                <a:solidFill>
                  <a:srgbClr val="00B050"/>
                </a:solidFill>
              </a:rPr>
              <a:t>S</a:t>
            </a:r>
            <a:r>
              <a:rPr lang="fr-FR" sz="2100" dirty="0" err="1" smtClean="0">
                <a:solidFill>
                  <a:srgbClr val="00B050"/>
                </a:solidFill>
              </a:rPr>
              <a:t>hilin</a:t>
            </a:r>
            <a:r>
              <a:rPr lang="fr-FR" sz="2100" dirty="0" smtClean="0">
                <a:solidFill>
                  <a:srgbClr val="00B050"/>
                </a:solidFill>
              </a:rPr>
              <a:t> Hu, </a:t>
            </a:r>
            <a:r>
              <a:rPr lang="fr-FR" sz="2100" dirty="0" err="1" smtClean="0">
                <a:solidFill>
                  <a:srgbClr val="00B050"/>
                </a:solidFill>
              </a:rPr>
              <a:t>Jayhyun</a:t>
            </a:r>
            <a:r>
              <a:rPr lang="fr-FR" sz="2100" dirty="0" smtClean="0">
                <a:solidFill>
                  <a:srgbClr val="00B050"/>
                </a:solidFill>
              </a:rPr>
              <a:t> Kim, Sergei Gerasimov</a:t>
            </a:r>
            <a:endParaRPr lang="fr-FR" sz="2100" dirty="0" smtClean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1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Do </a:t>
            </a:r>
            <a:r>
              <a:rPr lang="fr-FR" sz="2100" dirty="0" err="1" smtClean="0"/>
              <a:t>we</a:t>
            </a:r>
            <a:r>
              <a:rPr lang="fr-FR" sz="2100" dirty="0" smtClean="0"/>
              <a:t> </a:t>
            </a:r>
            <a:r>
              <a:rPr lang="fr-FR" sz="2100" dirty="0" err="1" smtClean="0"/>
              <a:t>understand</a:t>
            </a:r>
            <a:r>
              <a:rPr lang="fr-FR" sz="2100" dirty="0" smtClean="0"/>
              <a:t> the </a:t>
            </a:r>
            <a:r>
              <a:rPr lang="fr-FR" sz="2100" dirty="0" err="1" smtClean="0"/>
              <a:t>physics</a:t>
            </a:r>
            <a:r>
              <a:rPr lang="fr-FR" sz="2100" dirty="0" smtClean="0"/>
              <a:t>? </a:t>
            </a:r>
            <a:r>
              <a:rPr lang="fr-FR" sz="2100" dirty="0" err="1" smtClean="0"/>
              <a:t>What</a:t>
            </a:r>
            <a:r>
              <a:rPr lang="fr-FR" sz="2100" dirty="0" smtClean="0"/>
              <a:t> </a:t>
            </a:r>
            <a:r>
              <a:rPr lang="fr-FR" sz="2100" dirty="0" err="1" smtClean="0"/>
              <a:t>is</a:t>
            </a:r>
            <a:r>
              <a:rPr lang="fr-FR" sz="2100" dirty="0" smtClean="0"/>
              <a:t> </a:t>
            </a:r>
            <a:r>
              <a:rPr lang="fr-FR" sz="2100" dirty="0" err="1" smtClean="0"/>
              <a:t>missing</a:t>
            </a:r>
            <a:r>
              <a:rPr lang="fr-FR" sz="2100" dirty="0" smtClean="0"/>
              <a:t> in </a:t>
            </a:r>
            <a:r>
              <a:rPr lang="fr-FR" sz="2100" dirty="0" err="1" smtClean="0"/>
              <a:t>present</a:t>
            </a:r>
            <a:r>
              <a:rPr lang="fr-FR" sz="2100" dirty="0" smtClean="0"/>
              <a:t> </a:t>
            </a:r>
            <a:r>
              <a:rPr lang="fr-FR" sz="2100" dirty="0" err="1" smtClean="0"/>
              <a:t>models</a:t>
            </a:r>
            <a:r>
              <a:rPr lang="fr-FR" sz="2100" dirty="0" smtClean="0"/>
              <a:t>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Pellet ablation and </a:t>
            </a:r>
            <a:r>
              <a:rPr lang="fr-FR" sz="2100" dirty="0" err="1" smtClean="0"/>
              <a:t>plasmoid</a:t>
            </a:r>
            <a:r>
              <a:rPr lang="fr-FR" sz="2100" dirty="0" smtClean="0"/>
              <a:t> drift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MHD excitation: cold front </a:t>
            </a:r>
            <a:r>
              <a:rPr lang="fr-FR" sz="2100" dirty="0" err="1" smtClean="0"/>
              <a:t>penetration</a:t>
            </a:r>
            <a:r>
              <a:rPr lang="fr-FR" sz="2100" dirty="0" smtClean="0"/>
              <a:t>, </a:t>
            </a:r>
            <a:r>
              <a:rPr lang="fr-FR" sz="2100" dirty="0" err="1" smtClean="0"/>
              <a:t>helical</a:t>
            </a:r>
            <a:r>
              <a:rPr lang="fr-FR" sz="2100" dirty="0" smtClean="0"/>
              <a:t> </a:t>
            </a:r>
            <a:r>
              <a:rPr lang="fr-FR" sz="2100" dirty="0" err="1" smtClean="0"/>
              <a:t>cooling</a:t>
            </a:r>
            <a:r>
              <a:rPr lang="fr-FR" sz="2100" dirty="0" smtClean="0"/>
              <a:t>, </a:t>
            </a:r>
            <a:r>
              <a:rPr lang="fr-FR" sz="2100" dirty="0" err="1" smtClean="0"/>
              <a:t>effect</a:t>
            </a:r>
            <a:r>
              <a:rPr lang="fr-FR" sz="2100" dirty="0" smtClean="0"/>
              <a:t> of </a:t>
            </a:r>
            <a:r>
              <a:rPr lang="fr-FR" sz="2100" dirty="0" err="1" smtClean="0"/>
              <a:t>pre</a:t>
            </a:r>
            <a:r>
              <a:rPr lang="fr-FR" sz="2100" dirty="0" smtClean="0"/>
              <a:t>-SPI plasma state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TQ </a:t>
            </a:r>
            <a:r>
              <a:rPr lang="fr-FR" sz="2100" dirty="0" err="1" smtClean="0"/>
              <a:t>dynamics</a:t>
            </a:r>
            <a:r>
              <a:rPr lang="fr-FR" sz="2100" dirty="0" smtClean="0"/>
              <a:t>: MHD relaxation, </a:t>
            </a:r>
            <a:r>
              <a:rPr lang="fr-FR" sz="2100" dirty="0" err="1" smtClean="0"/>
              <a:t>heat</a:t>
            </a:r>
            <a:r>
              <a:rPr lang="fr-FR" sz="2100" dirty="0" smtClean="0"/>
              <a:t> transport, </a:t>
            </a:r>
            <a:r>
              <a:rPr lang="fr-FR" sz="2100" dirty="0" err="1" smtClean="0"/>
              <a:t>material</a:t>
            </a:r>
            <a:r>
              <a:rPr lang="fr-FR" sz="2100" dirty="0" smtClean="0"/>
              <a:t> </a:t>
            </a:r>
            <a:r>
              <a:rPr lang="fr-FR" sz="2100" dirty="0" err="1" smtClean="0"/>
              <a:t>mixing</a:t>
            </a:r>
            <a:r>
              <a:rPr lang="fr-FR" sz="2100" dirty="0" smtClean="0"/>
              <a:t>, radiation and </a:t>
            </a:r>
            <a:r>
              <a:rPr lang="fr-FR" sz="2100" dirty="0" err="1" smtClean="0"/>
              <a:t>its</a:t>
            </a:r>
            <a:r>
              <a:rPr lang="fr-FR" sz="2100" dirty="0" smtClean="0"/>
              <a:t> </a:t>
            </a:r>
            <a:r>
              <a:rPr lang="fr-FR" sz="2100" dirty="0" err="1" smtClean="0"/>
              <a:t>asymmetry</a:t>
            </a:r>
            <a:endParaRPr lang="fr-FR" sz="21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CQ </a:t>
            </a:r>
            <a:r>
              <a:rPr lang="fr-FR" sz="2100" dirty="0" err="1" smtClean="0"/>
              <a:t>physics</a:t>
            </a:r>
            <a:endParaRPr lang="fr-FR" sz="21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1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100" dirty="0" err="1" smtClean="0"/>
              <a:t>What</a:t>
            </a:r>
            <a:r>
              <a:rPr lang="fr-FR" sz="2100" dirty="0" smtClean="0"/>
              <a:t> </a:t>
            </a:r>
            <a:r>
              <a:rPr lang="fr-FR" sz="2100" dirty="0" err="1" smtClean="0"/>
              <a:t>strategy</a:t>
            </a:r>
            <a:r>
              <a:rPr lang="fr-FR" sz="2100" dirty="0" smtClean="0"/>
              <a:t> for ITER?</a:t>
            </a:r>
            <a:endParaRPr lang="fr-FR" sz="21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Is </a:t>
            </a:r>
            <a:r>
              <a:rPr lang="fr-FR" sz="2100" dirty="0" err="1" smtClean="0"/>
              <a:t>it</a:t>
            </a:r>
            <a:r>
              <a:rPr lang="fr-FR" sz="2100" dirty="0" smtClean="0"/>
              <a:t> possible and </a:t>
            </a:r>
            <a:r>
              <a:rPr lang="fr-FR" sz="2100" dirty="0" err="1" smtClean="0"/>
              <a:t>desirable</a:t>
            </a:r>
            <a:r>
              <a:rPr lang="fr-FR" sz="2100" dirty="0" smtClean="0"/>
              <a:t> to </a:t>
            </a:r>
            <a:r>
              <a:rPr lang="fr-FR" sz="2100" dirty="0" err="1" smtClean="0"/>
              <a:t>dilute</a:t>
            </a:r>
            <a:r>
              <a:rPr lang="fr-FR" sz="2100" dirty="0" smtClean="0"/>
              <a:t> </a:t>
            </a:r>
            <a:r>
              <a:rPr lang="fr-FR" sz="2100" dirty="0" err="1" smtClean="0"/>
              <a:t>before</a:t>
            </a:r>
            <a:r>
              <a:rPr lang="fr-FR" sz="2100" dirty="0" smtClean="0"/>
              <a:t> the TQ?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2 </a:t>
            </a:r>
            <a:r>
              <a:rPr lang="fr-FR" sz="2100" dirty="0" err="1" smtClean="0"/>
              <a:t>step</a:t>
            </a:r>
            <a:r>
              <a:rPr lang="fr-FR" sz="2100" dirty="0" smtClean="0"/>
              <a:t> SPI </a:t>
            </a:r>
            <a:r>
              <a:rPr lang="fr-FR" sz="2100" dirty="0" err="1" smtClean="0"/>
              <a:t>starting</a:t>
            </a:r>
            <a:r>
              <a:rPr lang="fr-FR" sz="2100" dirty="0" smtClean="0"/>
              <a:t> </a:t>
            </a:r>
            <a:r>
              <a:rPr lang="fr-FR" sz="2100" dirty="0" err="1" smtClean="0"/>
              <a:t>with</a:t>
            </a:r>
            <a:r>
              <a:rPr lang="fr-FR" sz="2100" dirty="0" smtClean="0"/>
              <a:t> pure H</a:t>
            </a:r>
            <a:r>
              <a:rPr lang="fr-FR" sz="2100" baseline="-25000" dirty="0" smtClean="0"/>
              <a:t>2</a:t>
            </a:r>
            <a:r>
              <a:rPr lang="fr-FR" sz="2100" dirty="0" smtClean="0"/>
              <a:t> </a:t>
            </a:r>
            <a:r>
              <a:rPr lang="fr-FR" sz="2100" dirty="0" err="1" smtClean="0"/>
              <a:t>may</a:t>
            </a:r>
            <a:r>
              <a:rPr lang="fr-FR" sz="2100" dirty="0" smtClean="0"/>
              <a:t> not </a:t>
            </a:r>
            <a:r>
              <a:rPr lang="fr-FR" sz="2100" dirty="0" err="1" smtClean="0"/>
              <a:t>work</a:t>
            </a:r>
            <a:r>
              <a:rPr lang="fr-FR" sz="2100" dirty="0" smtClean="0"/>
              <a:t> for hot plasmas </a:t>
            </a:r>
            <a:r>
              <a:rPr lang="fr-FR" sz="2100" dirty="0" err="1" smtClean="0"/>
              <a:t>because</a:t>
            </a:r>
            <a:r>
              <a:rPr lang="fr-FR" sz="2100" dirty="0" smtClean="0"/>
              <a:t> of </a:t>
            </a:r>
            <a:r>
              <a:rPr lang="fr-FR" sz="2100" dirty="0" err="1" smtClean="0"/>
              <a:t>too</a:t>
            </a:r>
            <a:r>
              <a:rPr lang="fr-FR" sz="2100" dirty="0" smtClean="0"/>
              <a:t> large drifts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100" dirty="0" smtClean="0"/>
              <a:t>1 </a:t>
            </a:r>
            <a:r>
              <a:rPr lang="fr-FR" sz="2100" dirty="0" err="1" smtClean="0"/>
              <a:t>step</a:t>
            </a:r>
            <a:r>
              <a:rPr lang="fr-FR" sz="2100" dirty="0" smtClean="0"/>
              <a:t> SPI </a:t>
            </a:r>
            <a:r>
              <a:rPr lang="fr-FR" sz="2100" dirty="0" err="1" smtClean="0"/>
              <a:t>with</a:t>
            </a:r>
            <a:r>
              <a:rPr lang="fr-FR" sz="2100" dirty="0" smtClean="0"/>
              <a:t> Ne+H</a:t>
            </a:r>
            <a:r>
              <a:rPr lang="fr-FR" sz="2100" baseline="-25000" dirty="0" smtClean="0"/>
              <a:t>2</a:t>
            </a:r>
            <a:r>
              <a:rPr lang="fr-FR" sz="2100" dirty="0" smtClean="0"/>
              <a:t> </a:t>
            </a:r>
            <a:r>
              <a:rPr lang="fr-FR" sz="2100" dirty="0" err="1" smtClean="0"/>
              <a:t>could</a:t>
            </a:r>
            <a:r>
              <a:rPr lang="fr-FR" sz="2100" dirty="0" smtClean="0"/>
              <a:t> </a:t>
            </a:r>
            <a:r>
              <a:rPr lang="fr-FR" sz="2100" dirty="0" err="1" smtClean="0"/>
              <a:t>work</a:t>
            </a:r>
            <a:r>
              <a:rPr lang="fr-FR" sz="2100" dirty="0" smtClean="0"/>
              <a:t>, </a:t>
            </a:r>
            <a:r>
              <a:rPr lang="fr-FR" sz="2100" dirty="0" err="1" smtClean="0"/>
              <a:t>according</a:t>
            </a:r>
            <a:r>
              <a:rPr lang="fr-FR" sz="2100" dirty="0" smtClean="0"/>
              <a:t> to INDEX and JOREK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100" dirty="0" err="1" smtClean="0"/>
              <a:t>Potential</a:t>
            </a:r>
            <a:r>
              <a:rPr lang="fr-FR" sz="2100" dirty="0" smtClean="0"/>
              <a:t> massive </a:t>
            </a:r>
            <a:r>
              <a:rPr lang="fr-FR" sz="2100" dirty="0" err="1"/>
              <a:t>b</a:t>
            </a:r>
            <a:r>
              <a:rPr lang="fr-FR" sz="2100" dirty="0" err="1" smtClean="0"/>
              <a:t>enefits</a:t>
            </a:r>
            <a:r>
              <a:rPr lang="fr-FR" sz="2100" dirty="0" smtClean="0"/>
              <a:t> for RE </a:t>
            </a:r>
            <a:r>
              <a:rPr lang="fr-FR" sz="2100" dirty="0" err="1" smtClean="0"/>
              <a:t>avoidance</a:t>
            </a:r>
            <a:r>
              <a:rPr lang="fr-FR" sz="2100" dirty="0"/>
              <a:t> </a:t>
            </a:r>
            <a:r>
              <a:rPr lang="fr-FR" sz="2100" dirty="0" smtClean="0"/>
              <a:t>and </a:t>
            </a:r>
            <a:r>
              <a:rPr lang="fr-FR" sz="2100" dirty="0" err="1" smtClean="0"/>
              <a:t>heat</a:t>
            </a:r>
            <a:r>
              <a:rPr lang="fr-FR" sz="2100" dirty="0" smtClean="0"/>
              <a:t> </a:t>
            </a:r>
            <a:r>
              <a:rPr lang="fr-FR" sz="2100" dirty="0" err="1" smtClean="0"/>
              <a:t>loads</a:t>
            </a:r>
            <a:endParaRPr lang="fr-FR" sz="21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100" dirty="0" err="1" smtClean="0"/>
              <a:t>Effect</a:t>
            </a:r>
            <a:r>
              <a:rPr lang="fr-FR" sz="2100" dirty="0" smtClean="0"/>
              <a:t> on radiation and </a:t>
            </a:r>
            <a:r>
              <a:rPr lang="fr-FR" sz="2100" dirty="0" err="1" smtClean="0"/>
              <a:t>its</a:t>
            </a:r>
            <a:r>
              <a:rPr lang="fr-FR" sz="2100" dirty="0" smtClean="0"/>
              <a:t> </a:t>
            </a:r>
            <a:r>
              <a:rPr lang="fr-FR" sz="2100" dirty="0" err="1" smtClean="0"/>
              <a:t>asymmetry</a:t>
            </a:r>
            <a:r>
              <a:rPr lang="fr-FR" sz="2100" dirty="0" smtClean="0"/>
              <a:t>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100" dirty="0" err="1" smtClean="0"/>
              <a:t>Origin</a:t>
            </a:r>
            <a:r>
              <a:rPr lang="fr-FR" sz="2100" dirty="0" smtClean="0"/>
              <a:t> of the 50-150 ms </a:t>
            </a:r>
            <a:r>
              <a:rPr lang="fr-FR" sz="2100" dirty="0" err="1" smtClean="0"/>
              <a:t>window</a:t>
            </a:r>
            <a:r>
              <a:rPr lang="fr-FR" sz="2100" dirty="0" smtClean="0"/>
              <a:t> for the CQ </a:t>
            </a:r>
            <a:r>
              <a:rPr lang="fr-FR" sz="2100" dirty="0" err="1" smtClean="0"/>
              <a:t>timescale</a:t>
            </a:r>
            <a:r>
              <a:rPr lang="fr-FR" sz="2100" dirty="0" smtClean="0"/>
              <a:t>? Confidence in </a:t>
            </a:r>
            <a:r>
              <a:rPr lang="fr-FR" sz="2100" dirty="0" err="1" smtClean="0"/>
              <a:t>these</a:t>
            </a:r>
            <a:r>
              <a:rPr lang="fr-FR" sz="2100" dirty="0" smtClean="0"/>
              <a:t> </a:t>
            </a:r>
            <a:r>
              <a:rPr lang="fr-FR" sz="2100" dirty="0" err="1" smtClean="0"/>
              <a:t>numbers</a:t>
            </a:r>
            <a:r>
              <a:rPr lang="fr-FR" sz="2100" dirty="0" smtClean="0"/>
              <a:t>? Impact on mitigation </a:t>
            </a:r>
            <a:r>
              <a:rPr lang="fr-FR" sz="2100" dirty="0" err="1" smtClean="0"/>
              <a:t>strategy</a:t>
            </a:r>
            <a:r>
              <a:rPr lang="fr-FR" sz="21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2357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886691" y="620201"/>
            <a:ext cx="1095894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0000CC"/>
                </a:solidFill>
              </a:rPr>
              <a:t>Post-TQ SPI for RE mitigation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200" b="1" u="sng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200" dirty="0" smtClean="0">
                <a:solidFill>
                  <a:srgbClr val="00B050"/>
                </a:solidFill>
              </a:rPr>
              <a:t>Carlos Paz-</a:t>
            </a:r>
            <a:r>
              <a:rPr lang="fr-FR" sz="2200" dirty="0" err="1" smtClean="0">
                <a:solidFill>
                  <a:srgbClr val="00B050"/>
                </a:solidFill>
              </a:rPr>
              <a:t>Soldan</a:t>
            </a:r>
            <a:r>
              <a:rPr lang="fr-FR" sz="2200" dirty="0" smtClean="0">
                <a:solidFill>
                  <a:srgbClr val="00B050"/>
                </a:solidFill>
              </a:rPr>
              <a:t>, Chris </a:t>
            </a:r>
            <a:r>
              <a:rPr lang="fr-FR" sz="2200" dirty="0" err="1" smtClean="0">
                <a:solidFill>
                  <a:srgbClr val="00B050"/>
                </a:solidFill>
              </a:rPr>
              <a:t>McDevitt</a:t>
            </a:r>
            <a:r>
              <a:rPr lang="fr-FR" sz="2200" dirty="0" smtClean="0">
                <a:solidFill>
                  <a:srgbClr val="00B050"/>
                </a:solidFill>
              </a:rPr>
              <a:t>, Umar Sheikh, Vinodh Bandaru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200" dirty="0" err="1" smtClean="0"/>
              <a:t>Understanding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</a:t>
            </a:r>
            <a:r>
              <a:rPr lang="fr-FR" sz="2200" dirty="0" err="1" smtClean="0"/>
              <a:t>progressing</a:t>
            </a:r>
            <a:r>
              <a:rPr lang="fr-FR" sz="2200" dirty="0"/>
              <a:t> </a:t>
            </a:r>
            <a:r>
              <a:rPr lang="fr-FR" sz="2200" dirty="0" smtClean="0"/>
              <a:t>but the </a:t>
            </a:r>
            <a:r>
              <a:rPr lang="fr-FR" sz="2200" dirty="0" err="1" smtClean="0"/>
              <a:t>physics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</a:t>
            </a:r>
            <a:r>
              <a:rPr lang="fr-FR" sz="2200" dirty="0" err="1" smtClean="0"/>
              <a:t>very</a:t>
            </a:r>
            <a:r>
              <a:rPr lang="fr-FR" sz="2200" dirty="0" smtClean="0"/>
              <a:t> </a:t>
            </a:r>
            <a:r>
              <a:rPr lang="fr-FR" sz="2200" dirty="0" err="1" smtClean="0"/>
              <a:t>complex</a:t>
            </a:r>
            <a:endParaRPr lang="fr-FR" sz="2200" dirty="0" smtClean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200" dirty="0" smtClean="0"/>
              <a:t>SPI </a:t>
            </a:r>
            <a:r>
              <a:rPr lang="fr-FR" sz="2200" dirty="0" err="1" smtClean="0"/>
              <a:t>into</a:t>
            </a:r>
            <a:r>
              <a:rPr lang="fr-FR" sz="2200" dirty="0" smtClean="0"/>
              <a:t> RE </a:t>
            </a:r>
            <a:r>
              <a:rPr lang="fr-FR" sz="2200" dirty="0" err="1" smtClean="0"/>
              <a:t>beam</a:t>
            </a:r>
            <a:r>
              <a:rPr lang="fr-FR" sz="2200" dirty="0" smtClean="0"/>
              <a:t>, </a:t>
            </a:r>
            <a:r>
              <a:rPr lang="fr-FR" sz="2200" dirty="0" err="1"/>
              <a:t>r</a:t>
            </a:r>
            <a:r>
              <a:rPr lang="fr-FR" sz="2200" dirty="0" err="1" smtClean="0"/>
              <a:t>ecombination</a:t>
            </a:r>
            <a:r>
              <a:rPr lang="fr-FR" sz="2200" dirty="0" smtClean="0"/>
              <a:t> of background plasma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200" dirty="0" smtClean="0"/>
              <a:t>« MHD » crash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REs</a:t>
            </a:r>
            <a:r>
              <a:rPr lang="fr-FR" sz="2200" dirty="0" smtClean="0"/>
              <a:t> + </a:t>
            </a:r>
            <a:r>
              <a:rPr lang="fr-FR" sz="2200" dirty="0" err="1" smtClean="0"/>
              <a:t>ensuing</a:t>
            </a:r>
            <a:r>
              <a:rPr lang="fr-FR" sz="2200" dirty="0" smtClean="0"/>
              <a:t> </a:t>
            </a:r>
            <a:r>
              <a:rPr lang="fr-FR" sz="2200" dirty="0" err="1" smtClean="0"/>
              <a:t>dynamics</a:t>
            </a:r>
            <a:r>
              <a:rPr lang="fr-FR" sz="2200" dirty="0" smtClean="0"/>
              <a:t> (</a:t>
            </a:r>
            <a:r>
              <a:rPr lang="fr-FR" sz="2200" dirty="0" err="1" smtClean="0"/>
              <a:t>re-ionization</a:t>
            </a:r>
            <a:r>
              <a:rPr lang="fr-FR" sz="2200" dirty="0" smtClean="0"/>
              <a:t> of the </a:t>
            </a:r>
            <a:r>
              <a:rPr lang="fr-FR" sz="2200" dirty="0" err="1" smtClean="0"/>
              <a:t>gas</a:t>
            </a:r>
            <a:r>
              <a:rPr lang="fr-FR" sz="2200" dirty="0" smtClean="0"/>
              <a:t>, …)</a:t>
            </a:r>
            <a:endParaRPr lang="fr-FR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2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200" dirty="0" smtClean="0"/>
              <a:t>Will </a:t>
            </a:r>
            <a:r>
              <a:rPr lang="fr-FR" sz="2200" dirty="0" err="1" smtClean="0"/>
              <a:t>it</a:t>
            </a:r>
            <a:r>
              <a:rPr lang="fr-FR" sz="2200" dirty="0" smtClean="0"/>
              <a:t> </a:t>
            </a:r>
            <a:r>
              <a:rPr lang="fr-FR" sz="2200" dirty="0" err="1" smtClean="0"/>
              <a:t>work</a:t>
            </a:r>
            <a:r>
              <a:rPr lang="fr-FR" sz="2200" dirty="0" smtClean="0"/>
              <a:t> in ITER?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200" dirty="0" smtClean="0"/>
              <a:t>Can </a:t>
            </a:r>
            <a:r>
              <a:rPr lang="fr-FR" sz="2200" dirty="0" err="1" smtClean="0"/>
              <a:t>we</a:t>
            </a:r>
            <a:r>
              <a:rPr lang="fr-FR" sz="2200" dirty="0" smtClean="0"/>
              <a:t> </a:t>
            </a:r>
            <a:r>
              <a:rPr lang="fr-FR" sz="2200" dirty="0" err="1" smtClean="0"/>
              <a:t>achieve</a:t>
            </a:r>
            <a:r>
              <a:rPr lang="fr-FR" sz="2200" dirty="0" smtClean="0"/>
              <a:t> </a:t>
            </a:r>
            <a:r>
              <a:rPr lang="fr-FR" sz="2200" dirty="0" err="1" smtClean="0"/>
              <a:t>recombination</a:t>
            </a:r>
            <a:r>
              <a:rPr lang="fr-FR" sz="2200" dirty="0" smtClean="0"/>
              <a:t>?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fr-FR" sz="2200" dirty="0" err="1" smtClean="0"/>
              <a:t>Re-avalanching</a:t>
            </a:r>
            <a:r>
              <a:rPr lang="fr-FR" sz="2200" dirty="0" smtClean="0"/>
              <a:t> looks </a:t>
            </a:r>
            <a:r>
              <a:rPr lang="fr-FR" sz="2200" dirty="0" err="1" smtClean="0"/>
              <a:t>like</a:t>
            </a:r>
            <a:r>
              <a:rPr lang="fr-FR" sz="2200" dirty="0" smtClean="0"/>
              <a:t> a </a:t>
            </a:r>
            <a:r>
              <a:rPr lang="fr-FR" sz="2200" dirty="0" err="1" smtClean="0"/>
              <a:t>potential</a:t>
            </a:r>
            <a:r>
              <a:rPr lang="fr-FR" sz="2200" dirty="0" smtClean="0"/>
              <a:t> 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200" b="1" dirty="0" smtClean="0"/>
          </a:p>
          <a:p>
            <a:r>
              <a:rPr lang="fr-FR" sz="2200" b="1" dirty="0" smtClean="0">
                <a:solidFill>
                  <a:srgbClr val="0000CC"/>
                </a:solidFill>
              </a:rPr>
              <a:t>RE mitigation </a:t>
            </a:r>
            <a:r>
              <a:rPr lang="fr-FR" sz="2200" b="1" dirty="0" err="1" smtClean="0">
                <a:solidFill>
                  <a:srgbClr val="0000CC"/>
                </a:solidFill>
              </a:rPr>
              <a:t>with</a:t>
            </a:r>
            <a:r>
              <a:rPr lang="fr-FR" sz="2200" b="1" dirty="0" smtClean="0">
                <a:solidFill>
                  <a:srgbClr val="0000CC"/>
                </a:solidFill>
              </a:rPr>
              <a:t> passive 3D </a:t>
            </a:r>
            <a:r>
              <a:rPr lang="fr-FR" sz="2200" b="1" dirty="0" err="1" smtClean="0">
                <a:solidFill>
                  <a:srgbClr val="0000CC"/>
                </a:solidFill>
              </a:rPr>
              <a:t>coil</a:t>
            </a:r>
            <a:endParaRPr lang="fr-FR" sz="2200" b="1" dirty="0" smtClean="0">
              <a:solidFill>
                <a:srgbClr val="0000CC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fr-FR" sz="2200" dirty="0" smtClean="0">
              <a:solidFill>
                <a:srgbClr val="0070C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200" dirty="0" smtClean="0">
                <a:solidFill>
                  <a:srgbClr val="00B050"/>
                </a:solidFill>
              </a:rPr>
              <a:t>Val Izzo, David </a:t>
            </a:r>
            <a:r>
              <a:rPr lang="fr-FR" sz="2200" dirty="0" err="1" smtClean="0">
                <a:solidFill>
                  <a:srgbClr val="00B050"/>
                </a:solidFill>
              </a:rPr>
              <a:t>Weisberg</a:t>
            </a:r>
            <a:endParaRPr lang="fr-FR" sz="2200" dirty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8596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256</Words>
  <Application>Microsoft Office PowerPoint</Application>
  <PresentationFormat>Grand écran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NARDON Eric 207315</dc:creator>
  <cp:lastModifiedBy>NARDON Eric 207315</cp:lastModifiedBy>
  <cp:revision>40</cp:revision>
  <dcterms:created xsi:type="dcterms:W3CDTF">2022-07-21T03:30:02Z</dcterms:created>
  <dcterms:modified xsi:type="dcterms:W3CDTF">2022-07-21T13:51:52Z</dcterms:modified>
</cp:coreProperties>
</file>