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2"/>
    <p:sldId id="314" r:id="rId3"/>
    <p:sldId id="365" r:id="rId4"/>
    <p:sldId id="366" r:id="rId5"/>
    <p:sldId id="383" r:id="rId6"/>
    <p:sldId id="367" r:id="rId7"/>
    <p:sldId id="381" r:id="rId8"/>
    <p:sldId id="382" r:id="rId9"/>
    <p:sldId id="326" r:id="rId10"/>
    <p:sldId id="379" r:id="rId11"/>
    <p:sldId id="372" r:id="rId12"/>
    <p:sldId id="373" r:id="rId13"/>
    <p:sldId id="374" r:id="rId14"/>
    <p:sldId id="378" r:id="rId15"/>
    <p:sldId id="375" r:id="rId16"/>
    <p:sldId id="376" r:id="rId17"/>
    <p:sldId id="377" r:id="rId18"/>
    <p:sldId id="288" r:id="rId19"/>
    <p:sldId id="369" r:id="rId20"/>
    <p:sldId id="368" r:id="rId21"/>
  </p:sldIdLst>
  <p:sldSz cx="9144000" cy="5143500" type="screen16x9"/>
  <p:notesSz cx="6805613" cy="99441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arte Alberto" initials="LA" lastIdx="14" clrIdx="0">
    <p:extLst>
      <p:ext uri="{19B8F6BF-5375-455C-9EA6-DF929625EA0E}">
        <p15:presenceInfo xmlns:p15="http://schemas.microsoft.com/office/powerpoint/2012/main" userId="S-1-5-21-2854862015-1470449784-792596272-11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8BB84F"/>
    <a:srgbClr val="99CC99"/>
    <a:srgbClr val="00B050"/>
    <a:srgbClr val="8E489C"/>
    <a:srgbClr val="54586D"/>
    <a:srgbClr val="B3EB9D"/>
    <a:srgbClr val="94CCFE"/>
    <a:srgbClr val="FCC428"/>
    <a:srgbClr val="528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7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3258" y="-90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514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514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5029E26-3CDE-4E2A-9243-F4CFA73F77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7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514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2781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16" y="4723450"/>
            <a:ext cx="4990783" cy="447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514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D204273-9E39-4C9A-A251-EF1633DCAA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9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1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31286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Line 13"/>
          <p:cNvSpPr>
            <a:spLocks noChangeShapeType="1"/>
          </p:cNvSpPr>
          <p:nvPr userDrawn="1"/>
        </p:nvSpPr>
        <p:spPr bwMode="auto">
          <a:xfrm>
            <a:off x="0" y="333063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0" y="464201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8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457200"/>
            <a:ext cx="800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314450"/>
            <a:ext cx="8001000" cy="314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99792" y="4817687"/>
            <a:ext cx="46085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800" dirty="0" smtClean="0">
                <a:solidFill>
                  <a:schemeClr val="tx1"/>
                </a:solidFill>
                <a:latin typeface="+mj-lt"/>
              </a:rPr>
              <a:t>M. Lehnen 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– 2nd IAEA Technical Meeting on Disruptions and their Mitigation, 19-22 July 2022</a:t>
            </a:r>
          </a:p>
          <a:p>
            <a:pPr algn="ctr">
              <a:spcBef>
                <a:spcPct val="50000"/>
              </a:spcBef>
            </a:pPr>
            <a:r>
              <a:rPr lang="en-GB" sz="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2022, ITER Organization</a:t>
            </a:r>
            <a:endParaRPr lang="en-GB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863853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>
                <a:latin typeface="+mj-lt"/>
              </a:rPr>
              <a:t>Page </a:t>
            </a:r>
            <a:fld id="{47BA91C2-74BF-4480-8BF1-C44F20807924}" type="slidenum">
              <a:rPr lang="en-GB" sz="800" smtClean="0"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800" dirty="0">
              <a:latin typeface="+mj-l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308303" y="4863853"/>
            <a:ext cx="111672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 smtClean="0">
                <a:latin typeface="+mj-lt"/>
              </a:rPr>
              <a:t>IDM</a:t>
            </a:r>
            <a:r>
              <a:rPr lang="en-US" sz="800" baseline="0" dirty="0" smtClean="0">
                <a:latin typeface="+mj-lt"/>
              </a:rPr>
              <a:t> UID: 7VQGNQ</a:t>
            </a:r>
            <a:endParaRPr lang="en-GB" sz="800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4807367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388424" y="4807367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308304" y="4807843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99792" y="4807843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827853"/>
            <a:ext cx="592767" cy="29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5029453"/>
            <a:ext cx="2016224" cy="971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just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just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just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just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just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ser.iter.org/?uid=7KP28M" TargetMode="Externa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ser.iter.org/?uid=222QGL" TargetMode="External"/><Relationship Id="rId2" Type="http://schemas.openxmlformats.org/officeDocument/2006/relationships/hyperlink" Target="https://user.iter.org/?uid=BEJQW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ser.iter.org/?uid=57VT5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197893" y="434502"/>
            <a:ext cx="8755038" cy="1861226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3000"/>
              </a:spcAft>
            </a:pPr>
            <a:r>
              <a:rPr lang="en-GB" sz="3600" dirty="0" smtClean="0">
                <a:solidFill>
                  <a:srgbClr val="333399"/>
                </a:solidFill>
              </a:rPr>
              <a:t>Disruptions in ITER</a:t>
            </a:r>
            <a:br>
              <a:rPr lang="en-GB" sz="3600" dirty="0" smtClean="0">
                <a:solidFill>
                  <a:srgbClr val="333399"/>
                </a:solidFill>
              </a:rPr>
            </a:br>
            <a:r>
              <a:rPr lang="en-GB" sz="1400" dirty="0" smtClean="0">
                <a:solidFill>
                  <a:srgbClr val="333399"/>
                </a:solidFill>
              </a:rPr>
              <a:t/>
            </a:r>
            <a:br>
              <a:rPr lang="en-GB" sz="1400" dirty="0" smtClean="0">
                <a:solidFill>
                  <a:srgbClr val="333399"/>
                </a:solidFill>
              </a:rPr>
            </a:b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GB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nd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IAEA Technical Meeting on Disruptions and their Mitigation</a:t>
            </a:r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19–22 July 2022</a:t>
            </a: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418985"/>
            <a:ext cx="9144000" cy="1331286"/>
          </a:xfrm>
        </p:spPr>
        <p:txBody>
          <a:bodyPr/>
          <a:lstStyle/>
          <a:p>
            <a:r>
              <a:rPr lang="en-US" dirty="0" smtClean="0"/>
              <a:t>Michael Lehnen</a:t>
            </a:r>
            <a:endParaRPr lang="en-US" dirty="0"/>
          </a:p>
          <a:p>
            <a:endParaRPr lang="en-GB" sz="1600" dirty="0" smtClean="0"/>
          </a:p>
          <a:p>
            <a:r>
              <a:rPr lang="en-GB" sz="1600" dirty="0" smtClean="0"/>
              <a:t>ITER </a:t>
            </a:r>
            <a:r>
              <a:rPr lang="en-GB" sz="1600" dirty="0"/>
              <a:t>Organization, Route de </a:t>
            </a:r>
            <a:r>
              <a:rPr lang="en-GB" sz="1600" dirty="0" err="1"/>
              <a:t>Vinon</a:t>
            </a:r>
            <a:r>
              <a:rPr lang="en-GB" sz="1600" dirty="0"/>
              <a:t>-sur-Verdon – CS 90 046, </a:t>
            </a:r>
            <a:br>
              <a:rPr lang="en-GB" sz="1600" dirty="0"/>
            </a:br>
            <a:r>
              <a:rPr lang="en-GB" sz="1600" dirty="0"/>
              <a:t>13067 St Paul Lez Durance </a:t>
            </a:r>
            <a:r>
              <a:rPr lang="en-GB" sz="1600" dirty="0" err="1"/>
              <a:t>Cedex</a:t>
            </a:r>
            <a:r>
              <a:rPr lang="en-GB" sz="1600" dirty="0"/>
              <a:t> – France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34119" y="4137369"/>
            <a:ext cx="90621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ITER is the Nuclear Facility INB no. 174. This presentation explores physics processes during the plasma operation of the tokamak when disruptions take place; nevertheless the nuclear operator is not constrained by the results presented here. The views and opinions expressed herein do not necessarily reflect those of the ITER Organization.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0" y="0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Disruption Mitigation Targets</a:t>
            </a:r>
            <a:endParaRPr lang="en-GB" kern="0" dirty="0">
              <a:solidFill>
                <a:srgbClr val="333399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17232"/>
            <a:ext cx="4969933" cy="39760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187762" y="557520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3399"/>
                </a:solidFill>
                <a:latin typeface="+mn-lt"/>
              </a:rPr>
              <a:t>RE impact</a:t>
            </a:r>
            <a:endParaRPr lang="en-GB" sz="2000" b="1" dirty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5466" y="511353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33399"/>
                </a:solidFill>
                <a:latin typeface="+mn-lt"/>
              </a:rPr>
              <a:t>TQ and CQ heat loads</a:t>
            </a:r>
            <a:endParaRPr lang="en-GB" sz="2000" b="1" dirty="0" err="1" smtClean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88471" y="1893497"/>
            <a:ext cx="397933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95338">
              <a:spcAft>
                <a:spcPts val="600"/>
              </a:spcAft>
              <a:defRPr/>
            </a:pPr>
            <a:r>
              <a:rPr lang="en-US" sz="1800" kern="0" dirty="0" smtClean="0">
                <a:solidFill>
                  <a:srgbClr val="333399"/>
                </a:solidFill>
                <a:latin typeface="+mn-lt"/>
              </a:rPr>
              <a:t>Deposition on one apex:</a:t>
            </a:r>
            <a:br>
              <a:rPr lang="en-US" sz="1800" kern="0" dirty="0" smtClean="0">
                <a:solidFill>
                  <a:srgbClr val="333399"/>
                </a:solidFill>
                <a:latin typeface="+mn-lt"/>
              </a:rPr>
            </a:br>
            <a:r>
              <a:rPr lang="en-US" sz="1800" kern="0" dirty="0" smtClean="0">
                <a:solidFill>
                  <a:srgbClr val="333399"/>
                </a:solidFill>
                <a:latin typeface="Arial"/>
              </a:rPr>
              <a:t>E</a:t>
            </a:r>
            <a:r>
              <a:rPr lang="en-US" sz="1800" kern="0" baseline="-25000" dirty="0" smtClean="0">
                <a:solidFill>
                  <a:srgbClr val="333399"/>
                </a:solidFill>
                <a:latin typeface="Arial"/>
              </a:rPr>
              <a:t>RE</a:t>
            </a:r>
            <a:r>
              <a:rPr lang="en-US" sz="1800" kern="0" dirty="0" smtClean="0">
                <a:solidFill>
                  <a:srgbClr val="333399"/>
                </a:solidFill>
                <a:latin typeface="Arial"/>
              </a:rPr>
              <a:t>~200 kJ </a:t>
            </a:r>
            <a:r>
              <a:rPr lang="en-US" sz="1800" kern="0" dirty="0">
                <a:solidFill>
                  <a:srgbClr val="333399"/>
                </a:solidFill>
                <a:latin typeface="Arial"/>
              </a:rPr>
              <a:t>or </a:t>
            </a:r>
            <a:r>
              <a:rPr lang="en-US" sz="1800" kern="0" dirty="0" smtClean="0">
                <a:solidFill>
                  <a:srgbClr val="333399"/>
                </a:solidFill>
                <a:latin typeface="Arial"/>
              </a:rPr>
              <a:t>I</a:t>
            </a:r>
            <a:r>
              <a:rPr lang="en-US" sz="1800" kern="0" baseline="-25000" dirty="0" smtClean="0">
                <a:solidFill>
                  <a:srgbClr val="333399"/>
                </a:solidFill>
                <a:latin typeface="Arial"/>
              </a:rPr>
              <a:t>RE</a:t>
            </a:r>
            <a:r>
              <a:rPr lang="en-US" sz="1800" i="1" kern="0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~100 kA</a:t>
            </a:r>
            <a:endParaRPr lang="en-US" sz="1800" i="1" kern="0" dirty="0" smtClean="0">
              <a:solidFill>
                <a:srgbClr val="333399"/>
              </a:solidFill>
              <a:latin typeface="+mn-lt"/>
              <a:sym typeface="Wingdings" panose="05000000000000000000" pitchFamily="2" charset="2"/>
            </a:endParaRPr>
          </a:p>
          <a:p>
            <a:pPr defTabSz="795338">
              <a:spcAft>
                <a:spcPts val="600"/>
              </a:spcAft>
              <a:defRPr/>
            </a:pPr>
            <a:r>
              <a:rPr lang="en-US" sz="1800" kern="0" dirty="0" smtClean="0">
                <a:solidFill>
                  <a:srgbClr val="333399"/>
                </a:solidFill>
                <a:latin typeface="+mn-lt"/>
              </a:rPr>
              <a:t>Uniform deposition </a:t>
            </a:r>
            <a:r>
              <a:rPr lang="en-US" sz="1800" kern="0" dirty="0">
                <a:solidFill>
                  <a:srgbClr val="333399"/>
                </a:solidFill>
                <a:latin typeface="+mn-lt"/>
              </a:rPr>
              <a:t>over </a:t>
            </a:r>
            <a:r>
              <a:rPr lang="en-US" sz="1800" kern="0" dirty="0" smtClean="0">
                <a:solidFill>
                  <a:srgbClr val="333399"/>
                </a:solidFill>
                <a:latin typeface="+mn-lt"/>
              </a:rPr>
              <a:t>36 apexes:</a:t>
            </a:r>
            <a:r>
              <a:rPr lang="en-US" sz="1800" kern="0" dirty="0">
                <a:solidFill>
                  <a:srgbClr val="333399"/>
                </a:solidFill>
                <a:latin typeface="+mn-lt"/>
              </a:rPr>
              <a:t/>
            </a:r>
            <a:br>
              <a:rPr lang="en-US" sz="1800" kern="0" dirty="0">
                <a:solidFill>
                  <a:srgbClr val="333399"/>
                </a:solidFill>
                <a:latin typeface="+mn-lt"/>
              </a:rPr>
            </a:br>
            <a:r>
              <a:rPr lang="en-US" sz="1800" kern="0" dirty="0" smtClean="0">
                <a:solidFill>
                  <a:srgbClr val="333399"/>
                </a:solidFill>
                <a:latin typeface="+mn-lt"/>
              </a:rPr>
              <a:t>E</a:t>
            </a:r>
            <a:r>
              <a:rPr lang="en-US" sz="1800" kern="0" baseline="-25000" dirty="0" smtClean="0">
                <a:solidFill>
                  <a:srgbClr val="333399"/>
                </a:solidFill>
                <a:latin typeface="+mn-lt"/>
              </a:rPr>
              <a:t>RE</a:t>
            </a:r>
            <a:r>
              <a:rPr lang="en-US" sz="1800" kern="0" dirty="0" smtClean="0">
                <a:solidFill>
                  <a:srgbClr val="333399"/>
                </a:solidFill>
                <a:latin typeface="+mn-lt"/>
              </a:rPr>
              <a:t>~7.2 </a:t>
            </a:r>
            <a:r>
              <a:rPr lang="en-US" sz="1800" kern="0" dirty="0">
                <a:solidFill>
                  <a:srgbClr val="333399"/>
                </a:solidFill>
                <a:latin typeface="+mn-lt"/>
              </a:rPr>
              <a:t>MJ </a:t>
            </a:r>
            <a:r>
              <a:rPr lang="en-US" sz="1800" kern="0" dirty="0" smtClean="0">
                <a:solidFill>
                  <a:srgbClr val="333399"/>
                </a:solidFill>
                <a:latin typeface="+mn-lt"/>
              </a:rPr>
              <a:t>or I</a:t>
            </a:r>
            <a:r>
              <a:rPr lang="en-US" sz="1800" kern="0" baseline="-25000" dirty="0" smtClean="0">
                <a:solidFill>
                  <a:srgbClr val="333399"/>
                </a:solidFill>
                <a:latin typeface="+mn-lt"/>
              </a:rPr>
              <a:t>RE</a:t>
            </a:r>
            <a:r>
              <a:rPr lang="en-US" sz="1800" i="1" kern="0" dirty="0" smtClean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~3.6 MA</a:t>
            </a:r>
            <a:endParaRPr lang="en-US" sz="1800" i="1" kern="0" dirty="0">
              <a:solidFill>
                <a:srgbClr val="333399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0002" y="1178150"/>
            <a:ext cx="3348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Threshold </a:t>
            </a:r>
            <a:r>
              <a:rPr lang="en-GB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for 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bulk melting </a:t>
            </a:r>
            <a:r>
              <a:rPr lang="en-GB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en-GB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GB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(T = 800°C 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@ </a:t>
            </a:r>
            <a:r>
              <a:rPr lang="en-GB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cooling </a:t>
            </a: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channel</a:t>
            </a:r>
            <a:r>
              <a:rPr lang="en-GB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)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88472" y="3262150"/>
            <a:ext cx="3979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kern="0" dirty="0" smtClean="0">
                <a:latin typeface="+mn-lt"/>
                <a:sym typeface="Wingdings" panose="05000000000000000000" pitchFamily="2" charset="2"/>
              </a:rPr>
              <a:t>Uniformity </a:t>
            </a:r>
            <a:r>
              <a:rPr lang="en-US" sz="1800" i="1" kern="0" dirty="0">
                <a:latin typeface="+mn-lt"/>
                <a:sym typeface="Wingdings" panose="05000000000000000000" pitchFamily="2" charset="2"/>
              </a:rPr>
              <a:t>of </a:t>
            </a:r>
            <a:r>
              <a:rPr lang="en-US" sz="1800" i="1" kern="0" dirty="0" smtClean="0">
                <a:latin typeface="+mn-lt"/>
                <a:sym typeface="Wingdings" panose="05000000000000000000" pitchFamily="2" charset="2"/>
              </a:rPr>
              <a:t>E</a:t>
            </a:r>
            <a:r>
              <a:rPr lang="en-US" sz="1800" i="1" kern="0" baseline="-25000" dirty="0" smtClean="0">
                <a:latin typeface="+mn-lt"/>
                <a:sym typeface="Wingdings" panose="05000000000000000000" pitchFamily="2" charset="2"/>
              </a:rPr>
              <a:t>RE</a:t>
            </a:r>
            <a:r>
              <a:rPr lang="en-US" sz="1800" i="1" kern="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en-US" sz="1800" i="1" kern="0" dirty="0">
                <a:latin typeface="+mn-lt"/>
                <a:sym typeface="Wingdings" panose="05000000000000000000" pitchFamily="2" charset="2"/>
              </a:rPr>
              <a:t>deposition is critical </a:t>
            </a:r>
            <a:r>
              <a:rPr lang="en-US" sz="1800" i="1" kern="0" dirty="0" smtClean="0">
                <a:latin typeface="+mn-lt"/>
                <a:sym typeface="Wingdings" panose="05000000000000000000" pitchFamily="2" charset="2"/>
              </a:rPr>
              <a:t/>
            </a:r>
            <a:br>
              <a:rPr lang="en-US" sz="1800" i="1" kern="0" dirty="0" smtClean="0">
                <a:latin typeface="+mn-lt"/>
                <a:sym typeface="Wingdings" panose="05000000000000000000" pitchFamily="2" charset="2"/>
              </a:rPr>
            </a:br>
            <a:r>
              <a:rPr lang="en-US" sz="1800" i="1" kern="0" dirty="0" smtClean="0">
                <a:latin typeface="+mn-lt"/>
                <a:sym typeface="Wingdings" panose="05000000000000000000" pitchFamily="2" charset="2"/>
              </a:rPr>
              <a:t>and depends on</a:t>
            </a:r>
          </a:p>
          <a:p>
            <a:pPr marL="285750" indent="-285750">
              <a:buFontTx/>
              <a:buChar char="-"/>
            </a:pPr>
            <a:r>
              <a:rPr lang="en-US" sz="1800" i="1" kern="0" dirty="0" smtClean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PFC alignment</a:t>
            </a:r>
          </a:p>
          <a:p>
            <a:pPr marL="285750" indent="-285750">
              <a:buFontTx/>
              <a:buChar char="-"/>
            </a:pPr>
            <a:r>
              <a:rPr lang="en-US" sz="1800" i="1" kern="0" dirty="0" smtClean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the </a:t>
            </a:r>
            <a:r>
              <a:rPr lang="en-US" sz="1800" i="1" kern="0" dirty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nature of the MHD </a:t>
            </a:r>
            <a:r>
              <a:rPr lang="en-US" sz="1800" i="1" kern="0" dirty="0" smtClean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event</a:t>
            </a:r>
            <a:endParaRPr lang="en-GB" sz="1800" i="1" kern="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43467" y="3886200"/>
            <a:ext cx="829733" cy="372533"/>
          </a:xfrm>
          <a:prstGeom prst="rect">
            <a:avLst/>
          </a:prstGeom>
          <a:solidFill>
            <a:srgbClr val="00B050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43467" y="3513668"/>
            <a:ext cx="829733" cy="372532"/>
          </a:xfrm>
          <a:prstGeom prst="rect">
            <a:avLst/>
          </a:prstGeom>
          <a:solidFill>
            <a:srgbClr val="00B050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84304" y="4072465"/>
            <a:ext cx="3044445" cy="741867"/>
            <a:chOff x="802702" y="3082350"/>
            <a:chExt cx="3044445" cy="741867"/>
          </a:xfrm>
        </p:grpSpPr>
        <p:cxnSp>
          <p:nvCxnSpPr>
            <p:cNvPr id="20" name="Straight Arrow Connector 19"/>
            <p:cNvCxnSpPr>
              <a:stCxn id="23" idx="1"/>
            </p:cNvCxnSpPr>
            <p:nvPr/>
          </p:nvCxnSpPr>
          <p:spPr bwMode="auto">
            <a:xfrm flipH="1" flipV="1">
              <a:off x="802702" y="3082350"/>
              <a:ext cx="974648" cy="5572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Box 22"/>
            <p:cNvSpPr txBox="1"/>
            <p:nvPr/>
          </p:nvSpPr>
          <p:spPr>
            <a:xfrm>
              <a:off x="1777350" y="3454885"/>
              <a:ext cx="2069797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Unmitigated VDEs</a:t>
              </a:r>
              <a:endParaRPr lang="en-GB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84304" y="2747182"/>
            <a:ext cx="2820463" cy="952751"/>
            <a:chOff x="1035147" y="2834745"/>
            <a:chExt cx="2820463" cy="952751"/>
          </a:xfrm>
        </p:grpSpPr>
        <p:cxnSp>
          <p:nvCxnSpPr>
            <p:cNvPr id="25" name="Straight Arrow Connector 24"/>
            <p:cNvCxnSpPr>
              <a:stCxn id="26" idx="1"/>
            </p:cNvCxnSpPr>
            <p:nvPr/>
          </p:nvCxnSpPr>
          <p:spPr bwMode="auto">
            <a:xfrm flipH="1">
              <a:off x="1035147" y="3019411"/>
              <a:ext cx="866082" cy="76808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Box 25"/>
            <p:cNvSpPr txBox="1"/>
            <p:nvPr/>
          </p:nvSpPr>
          <p:spPr>
            <a:xfrm>
              <a:off x="1901229" y="2834745"/>
              <a:ext cx="1954381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Unmitigated MDs</a:t>
              </a:r>
              <a:endParaRPr lang="en-GB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 bwMode="auto">
          <a:xfrm>
            <a:off x="4809068" y="817232"/>
            <a:ext cx="0" cy="36452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181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8256" y="484188"/>
            <a:ext cx="4529886" cy="4274174"/>
            <a:chOff x="258138" y="515033"/>
            <a:chExt cx="3084752" cy="29106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270" y="515033"/>
              <a:ext cx="3055620" cy="9687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184" y="1508395"/>
              <a:ext cx="2989706" cy="9323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138" y="2460511"/>
              <a:ext cx="3084752" cy="96514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491724" y="1147443"/>
            <a:ext cx="46366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Fast pre-Thermal Quench (TQ) of a few milliseconds</a:t>
            </a:r>
          </a:p>
          <a:p>
            <a:pPr lvl="0">
              <a:spcAft>
                <a:spcPts val="600"/>
              </a:spcAft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Arrival time critical for multiple SPI</a:t>
            </a:r>
            <a:endParaRPr lang="en-US" sz="1400" b="1" dirty="0" smtClean="0">
              <a:solidFill>
                <a:schemeClr val="bg2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1724" y="2193881"/>
            <a:ext cx="4636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Slow pre-TQ (several 10 </a:t>
            </a:r>
            <a:r>
              <a:rPr lang="en-US" sz="1400" b="1" dirty="0" err="1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ms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) after H SPI</a:t>
            </a:r>
            <a:endParaRPr lang="en-US" sz="1400" dirty="0" smtClean="0">
              <a:solidFill>
                <a:schemeClr val="bg2">
                  <a:lumMod val="75000"/>
                </a:schemeClr>
              </a:solidFill>
              <a:latin typeface="Arial"/>
            </a:endParaRPr>
          </a:p>
          <a:p>
            <a:pPr lvl="0">
              <a:spcAft>
                <a:spcPts val="600"/>
              </a:spcAft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Significant pre-TQ energy loss</a:t>
            </a:r>
          </a:p>
          <a:p>
            <a:pPr lvl="0">
              <a:spcAft>
                <a:spcPts val="600"/>
              </a:spcAft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Dilution cooling aids Runaway Electron (RE) avoidance (</a:t>
            </a:r>
            <a:r>
              <a:rPr lang="en-US" sz="1400" b="1" dirty="0" err="1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T</a:t>
            </a:r>
            <a:r>
              <a:rPr lang="en-US" sz="1400" b="1" baseline="-25000" dirty="0" err="1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e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 &lt; 1 </a:t>
            </a:r>
            <a:r>
              <a:rPr lang="en-US" sz="1400" b="1" dirty="0" err="1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keV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rial"/>
              </a:rPr>
              <a:t>)</a:t>
            </a:r>
            <a:endParaRPr lang="en-US" sz="1400" b="1" dirty="0">
              <a:solidFill>
                <a:srgbClr val="808080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1724" y="3677226"/>
            <a:ext cx="475092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400" b="1" dirty="0">
                <a:solidFill>
                  <a:srgbClr val="808080">
                    <a:lumMod val="75000"/>
                  </a:srgbClr>
                </a:solidFill>
                <a:latin typeface="Arial"/>
              </a:rPr>
              <a:t>DMS trigger upon TQ or </a:t>
            </a:r>
            <a:r>
              <a:rPr lang="en-US" sz="1400" b="1" dirty="0" err="1">
                <a:solidFill>
                  <a:srgbClr val="808080">
                    <a:lumMod val="75000"/>
                  </a:srgbClr>
                </a:solidFill>
                <a:latin typeface="Symbol" panose="05050102010706020507" pitchFamily="18" charset="2"/>
              </a:rPr>
              <a:t>D</a:t>
            </a:r>
            <a:r>
              <a:rPr lang="en-US" sz="1400" b="1" dirty="0" err="1">
                <a:solidFill>
                  <a:srgbClr val="808080">
                    <a:lumMod val="75000"/>
                  </a:srgbClr>
                </a:solidFill>
                <a:latin typeface="Arial"/>
              </a:rPr>
              <a:t>z</a:t>
            </a:r>
            <a:r>
              <a:rPr lang="en-US" sz="1400" b="1" dirty="0">
                <a:solidFill>
                  <a:srgbClr val="808080">
                    <a:lumMod val="75000"/>
                  </a:srgbClr>
                </a:solidFill>
                <a:latin typeface="Arial"/>
              </a:rPr>
              <a:t> </a:t>
            </a:r>
            <a:r>
              <a:rPr lang="en-US" sz="1400" b="1" dirty="0" smtClean="0">
                <a:solidFill>
                  <a:srgbClr val="808080">
                    <a:lumMod val="75000"/>
                  </a:srgbClr>
                </a:solidFill>
                <a:latin typeface="Arial"/>
              </a:rPr>
              <a:t>detection </a:t>
            </a:r>
            <a:br>
              <a:rPr lang="en-US" sz="1400" b="1" dirty="0" smtClean="0">
                <a:solidFill>
                  <a:srgbClr val="808080">
                    <a:lumMod val="75000"/>
                  </a:srgbClr>
                </a:solidFill>
                <a:latin typeface="Arial"/>
              </a:rPr>
            </a:br>
            <a:r>
              <a:rPr lang="en-US" sz="1400" i="1" dirty="0" smtClean="0">
                <a:solidFill>
                  <a:srgbClr val="808080">
                    <a:lumMod val="75000"/>
                  </a:srgbClr>
                </a:solidFill>
                <a:latin typeface="Arial"/>
              </a:rPr>
              <a:t>SPI not triggered pre-TQ</a:t>
            </a:r>
            <a:endParaRPr lang="en-US" sz="1400" i="1" dirty="0">
              <a:solidFill>
                <a:srgbClr val="808080">
                  <a:lumMod val="75000"/>
                </a:srgbClr>
              </a:solidFill>
              <a:latin typeface="Arial"/>
            </a:endParaRPr>
          </a:p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Thermal &amp; EM load mitigation during Current Quench (CQ) for I</a:t>
            </a:r>
            <a:r>
              <a:rPr lang="en-US" sz="1400" b="1" baseline="-250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P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 &gt; 7 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1724" y="488335"/>
            <a:ext cx="465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+mn-lt"/>
              </a:rPr>
              <a:t>Mixed Ne/H Shattered Pellet Injection (SPI)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91724" y="1824251"/>
            <a:ext cx="3966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+mn-lt"/>
              </a:rPr>
              <a:t>Staggered SPI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1724" y="3342575"/>
            <a:ext cx="3966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+mn-lt"/>
              </a:rPr>
              <a:t>Post-TQ SPI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ITER Injection scenarios</a:t>
            </a:r>
            <a:endParaRPr lang="en-GB" kern="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Mixed Ne/D Injection</a:t>
            </a:r>
            <a:endParaRPr lang="en-GB" kern="0" dirty="0">
              <a:solidFill>
                <a:srgbClr val="33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2088" y="1198374"/>
            <a:ext cx="4701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Fast TQ initiation ≤ 2 </a:t>
            </a:r>
            <a:r>
              <a:rPr lang="en-US" sz="2000" dirty="0" err="1" smtClean="0">
                <a:solidFill>
                  <a:srgbClr val="333399"/>
                </a:solidFill>
                <a:latin typeface="+mn-lt"/>
              </a:rPr>
              <a:t>ms</a:t>
            </a:r>
            <a:endParaRPr lang="en-US" sz="2000" b="1" dirty="0" smtClean="0">
              <a:solidFill>
                <a:srgbClr val="333399"/>
              </a:solidFill>
              <a:latin typeface="+mn-lt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High radiation fraction</a:t>
            </a:r>
            <a:br>
              <a:rPr lang="en-US" sz="2000" dirty="0" smtClean="0">
                <a:solidFill>
                  <a:srgbClr val="333399"/>
                </a:solidFill>
                <a:latin typeface="+mn-lt"/>
              </a:rPr>
            </a:br>
            <a:r>
              <a:rPr lang="en-US" sz="1600" i="1" dirty="0" smtClean="0">
                <a:solidFill>
                  <a:srgbClr val="333399"/>
                </a:solidFill>
                <a:latin typeface="+mn-lt"/>
              </a:rPr>
              <a:t>quantification difficult due to unknown toroidal emission distribution during TQ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Current Quench control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404" y="456555"/>
            <a:ext cx="4259718" cy="4322040"/>
            <a:chOff x="22404" y="456555"/>
            <a:chExt cx="4259718" cy="4322040"/>
          </a:xfrm>
        </p:grpSpPr>
        <p:grpSp>
          <p:nvGrpSpPr>
            <p:cNvPr id="16" name="Group 15"/>
            <p:cNvGrpSpPr/>
            <p:nvPr/>
          </p:nvGrpSpPr>
          <p:grpSpPr>
            <a:xfrm>
              <a:off x="467360" y="456555"/>
              <a:ext cx="3814762" cy="4072582"/>
              <a:chOff x="467360" y="456555"/>
              <a:chExt cx="3814762" cy="407258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7360" y="748794"/>
                <a:ext cx="3814762" cy="3780343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122640" y="456555"/>
                <a:ext cx="10807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+mn-lt"/>
                  </a:rPr>
                  <a:t>pre-TQ + TQ</a:t>
                </a:r>
                <a:endParaRPr lang="en-GB" sz="1200" b="1" baseline="-25000" dirty="0" err="1" smtClean="0">
                  <a:latin typeface="+mn-lt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467100" y="595054"/>
                <a:ext cx="7216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+mn-lt"/>
                  </a:rPr>
                  <a:t>DIII-D</a:t>
                </a:r>
                <a:endParaRPr lang="en-GB" sz="1600" b="1" dirty="0" err="1" smtClean="0">
                  <a:latin typeface="+mn-lt"/>
                </a:endParaRPr>
              </a:p>
            </p:txBody>
          </p:sp>
        </p:grpSp>
        <p:sp>
          <p:nvSpPr>
            <p:cNvPr id="11" name="ZoneTexte 5"/>
            <p:cNvSpPr txBox="1"/>
            <p:nvPr/>
          </p:nvSpPr>
          <p:spPr>
            <a:xfrm>
              <a:off x="22404" y="4532374"/>
              <a:ext cx="1699716" cy="24622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Shiraki 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et al. </a:t>
              </a:r>
              <a:r>
                <a:rPr lang="en-US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PoP</a:t>
              </a:r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endParaRPr lang="fr-FR" sz="10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1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95" y="670405"/>
            <a:ext cx="4002314" cy="38028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Pure D Injection</a:t>
            </a:r>
            <a:endParaRPr lang="en-GB" kern="0" dirty="0">
              <a:solidFill>
                <a:srgbClr val="3333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5609" y="1152654"/>
            <a:ext cx="4908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Delay to TQ varies but can be long </a:t>
            </a:r>
            <a:br>
              <a:rPr lang="en-US" sz="2000" dirty="0" smtClean="0">
                <a:solidFill>
                  <a:srgbClr val="333399"/>
                </a:solidFill>
                <a:latin typeface="+mn-lt"/>
              </a:rPr>
            </a:b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(</a:t>
            </a:r>
            <a:r>
              <a:rPr lang="en-US" sz="2000" dirty="0" smtClean="0">
                <a:solidFill>
                  <a:srgbClr val="333399"/>
                </a:solidFill>
                <a:latin typeface="Arial"/>
              </a:rPr>
              <a:t>&gt; 70 </a:t>
            </a:r>
            <a:r>
              <a:rPr lang="en-US" sz="2000" dirty="0" err="1" smtClean="0">
                <a:solidFill>
                  <a:srgbClr val="333399"/>
                </a:solidFill>
                <a:latin typeface="Arial"/>
              </a:rPr>
              <a:t>ms</a:t>
            </a:r>
            <a:r>
              <a:rPr lang="en-US" sz="2000" dirty="0" smtClean="0">
                <a:solidFill>
                  <a:srgbClr val="333399"/>
                </a:solidFill>
                <a:latin typeface="Arial"/>
              </a:rPr>
              <a:t>)</a:t>
            </a:r>
            <a:endParaRPr lang="en-US" sz="2000" i="1" dirty="0" smtClean="0">
              <a:solidFill>
                <a:srgbClr val="333399"/>
              </a:solidFill>
              <a:latin typeface="+mn-lt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Thermal energy loss before TQ</a:t>
            </a:r>
            <a:endParaRPr lang="en-US" sz="1600" i="1" dirty="0" smtClean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" y="670405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JET</a:t>
            </a:r>
            <a:endParaRPr lang="en-GB" sz="1600" b="1" dirty="0" err="1" smtClean="0">
              <a:latin typeface="+mn-lt"/>
            </a:endParaRPr>
          </a:p>
        </p:txBody>
      </p:sp>
      <p:sp>
        <p:nvSpPr>
          <p:cNvPr id="10" name="ZoneTexte 5"/>
          <p:cNvSpPr txBox="1"/>
          <p:nvPr/>
        </p:nvSpPr>
        <p:spPr>
          <a:xfrm>
            <a:off x="52497" y="4529137"/>
            <a:ext cx="1753443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S. Jachmich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NF 2021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44934" y="695806"/>
            <a:ext cx="2120746" cy="3011643"/>
            <a:chOff x="144934" y="695806"/>
            <a:chExt cx="2120746" cy="3011643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010920" y="695806"/>
              <a:ext cx="1254760" cy="338554"/>
            </a:xfrm>
            <a:prstGeom prst="roundRect">
              <a:avLst/>
            </a:prstGeom>
            <a:noFill/>
            <a:ln w="28575" cap="flat" cmpd="sng" algn="ctr">
              <a:solidFill>
                <a:srgbClr val="4F50F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929218" y="1060139"/>
              <a:ext cx="477520" cy="264731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5859FD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5" name="Group 14"/>
            <p:cNvGrpSpPr/>
            <p:nvPr/>
          </p:nvGrpSpPr>
          <p:grpSpPr>
            <a:xfrm>
              <a:off x="144934" y="1424092"/>
              <a:ext cx="1034496" cy="646331"/>
              <a:chOff x="1336717" y="1877918"/>
              <a:chExt cx="934867" cy="689606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1412949" y="1893929"/>
                <a:ext cx="858635" cy="673595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336717" y="1877918"/>
                <a:ext cx="924517" cy="689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</a:rPr>
                  <a:t>Broken but ‘compact’ arrival</a:t>
                </a:r>
                <a:endParaRPr lang="en-GB" sz="1200" dirty="0" err="1" smtClean="0">
                  <a:solidFill>
                    <a:schemeClr val="bg2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149084" y="695806"/>
            <a:ext cx="2523756" cy="3124354"/>
            <a:chOff x="1149084" y="695806"/>
            <a:chExt cx="2523756" cy="3124354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2335012" y="695806"/>
              <a:ext cx="1337828" cy="338554"/>
            </a:xfrm>
            <a:prstGeom prst="roundRect">
              <a:avLst/>
            </a:prstGeom>
            <a:noFill/>
            <a:ln w="28575" cap="flat" cmpd="sng" algn="ctr">
              <a:solidFill>
                <a:srgbClr val="FD444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1149084" y="1060139"/>
              <a:ext cx="1581746" cy="276002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D4447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5" name="Group 24"/>
            <p:cNvGrpSpPr/>
            <p:nvPr/>
          </p:nvGrpSpPr>
          <p:grpSpPr>
            <a:xfrm>
              <a:off x="2263395" y="1974708"/>
              <a:ext cx="1311964" cy="580531"/>
              <a:chOff x="2263395" y="1974708"/>
              <a:chExt cx="1311964" cy="580531"/>
            </a:xfrm>
          </p:grpSpPr>
          <p:sp>
            <p:nvSpPr>
              <p:cNvPr id="23" name="Rectangle 22"/>
              <p:cNvSpPr/>
              <p:nvPr/>
            </p:nvSpPr>
            <p:spPr bwMode="auto">
              <a:xfrm>
                <a:off x="2263395" y="1974708"/>
                <a:ext cx="1272286" cy="580531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306831" y="2034140"/>
                <a:ext cx="12685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</a:rPr>
                  <a:t>Pellet broken in two pieces</a:t>
                </a:r>
                <a:endParaRPr lang="en-GB" sz="1200" dirty="0" err="1" smtClean="0">
                  <a:solidFill>
                    <a:schemeClr val="bg2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661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22" y="744973"/>
            <a:ext cx="3702088" cy="40076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799389" y="726367"/>
            <a:ext cx="448407" cy="13188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24340" y="1593323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Pre-TQ</a:t>
            </a:r>
            <a:endParaRPr lang="en-GB" sz="1200" b="1" i="1" dirty="0" err="1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85184" y="750179"/>
            <a:ext cx="4958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Density rise limited to the plasma edge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Limited plasma cooling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TQ long after end of injection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Simple pellet ablation model predicts deeper and larger mass deposition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 err="1" smtClean="0">
                <a:solidFill>
                  <a:srgbClr val="333399"/>
                </a:solidFill>
                <a:latin typeface="+mn-lt"/>
              </a:rPr>
              <a:t>Plasmoid</a:t>
            </a: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 drift model explains deposition profile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655587" y="1355191"/>
            <a:ext cx="805544" cy="376631"/>
            <a:chOff x="2305956" y="1442642"/>
            <a:chExt cx="805544" cy="376631"/>
          </a:xfrm>
        </p:grpSpPr>
        <p:sp>
          <p:nvSpPr>
            <p:cNvPr id="6" name="Right Arrow 5"/>
            <p:cNvSpPr/>
            <p:nvPr/>
          </p:nvSpPr>
          <p:spPr bwMode="auto">
            <a:xfrm rot="10800000">
              <a:off x="2305956" y="1442642"/>
              <a:ext cx="672193" cy="376631"/>
            </a:xfrm>
            <a:prstGeom prst="rightArrow">
              <a:avLst>
                <a:gd name="adj1" fmla="val 46628"/>
                <a:gd name="adj2" fmla="val 39041"/>
              </a:avLst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0435" y="1479806"/>
              <a:ext cx="741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n-lt"/>
                </a:rPr>
                <a:t>cooling</a:t>
              </a:r>
              <a:endParaRPr lang="en-GB" sz="1200" dirty="0" err="1" smtClean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203741" y="2516207"/>
            <a:ext cx="1413017" cy="507266"/>
            <a:chOff x="1031318" y="2438544"/>
            <a:chExt cx="1413017" cy="507266"/>
          </a:xfrm>
        </p:grpSpPr>
        <p:sp>
          <p:nvSpPr>
            <p:cNvPr id="57" name="Right Arrow 56"/>
            <p:cNvSpPr/>
            <p:nvPr/>
          </p:nvSpPr>
          <p:spPr bwMode="auto">
            <a:xfrm rot="2325778">
              <a:off x="2013358" y="2826892"/>
              <a:ext cx="430977" cy="118918"/>
            </a:xfrm>
            <a:prstGeom prst="rightArrow">
              <a:avLst>
                <a:gd name="adj1" fmla="val 23075"/>
                <a:gd name="adj2" fmla="val 81108"/>
              </a:avLst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31318" y="2438544"/>
              <a:ext cx="1022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Edge deposition</a:t>
              </a:r>
              <a:endParaRPr lang="en-GB" sz="1200" b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6273" y="1602935"/>
            <a:ext cx="2583482" cy="1993565"/>
            <a:chOff x="666273" y="1602935"/>
            <a:chExt cx="2583482" cy="19935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6273" y="1602935"/>
              <a:ext cx="2438611" cy="199356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963291" y="2333640"/>
              <a:ext cx="1286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Pellet ablation simulation</a:t>
              </a:r>
              <a:endParaRPr lang="en-GB" sz="1200" b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31026" y="2284902"/>
              <a:ext cx="5939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t-</a:t>
              </a:r>
              <a:r>
                <a:rPr lang="en-US" sz="1200" b="1" dirty="0" err="1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</a:t>
              </a:r>
              <a:r>
                <a:rPr lang="en-US" sz="1200" b="1" baseline="-25000" dirty="0" err="1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Dis</a:t>
              </a:r>
              <a:endParaRPr lang="en-GB" sz="1200" b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75897" y="2543630"/>
              <a:ext cx="8390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DF5E26"/>
                  </a:solidFill>
                  <a:latin typeface="+mn-lt"/>
                </a:rPr>
                <a:t>-11.3 </a:t>
              </a:r>
              <a:r>
                <a:rPr lang="en-US" sz="1200" b="1" dirty="0" err="1" smtClean="0">
                  <a:solidFill>
                    <a:srgbClr val="DF5E26"/>
                  </a:solidFill>
                  <a:latin typeface="+mn-lt"/>
                </a:rPr>
                <a:t>ms</a:t>
              </a:r>
              <a:endParaRPr lang="en-GB" sz="1200" b="1" dirty="0" err="1" smtClean="0">
                <a:solidFill>
                  <a:srgbClr val="DF5E26"/>
                </a:solidFill>
                <a:latin typeface="+mn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75897" y="2866795"/>
              <a:ext cx="8390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187DC3"/>
                  </a:solidFill>
                  <a:latin typeface="+mn-lt"/>
                </a:rPr>
                <a:t>-10.3 </a:t>
              </a:r>
              <a:r>
                <a:rPr lang="en-US" sz="1200" b="1" dirty="0" err="1" smtClean="0">
                  <a:solidFill>
                    <a:srgbClr val="187DC3"/>
                  </a:solidFill>
                  <a:latin typeface="+mn-lt"/>
                </a:rPr>
                <a:t>ms</a:t>
              </a:r>
              <a:endParaRPr lang="en-GB" sz="1200" b="1" dirty="0" err="1" smtClean="0">
                <a:solidFill>
                  <a:srgbClr val="187DC3"/>
                </a:solidFill>
                <a:latin typeface="+mn-l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1039" y="995363"/>
            <a:ext cx="2474911" cy="2611437"/>
            <a:chOff x="681039" y="995363"/>
            <a:chExt cx="2474911" cy="261143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212" t="74504" r="9535" b="11944"/>
            <a:stretch/>
          </p:blipFill>
          <p:spPr>
            <a:xfrm>
              <a:off x="683419" y="3232150"/>
              <a:ext cx="2472531" cy="3746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400" t="53397" r="10355" b="15181"/>
            <a:stretch/>
          </p:blipFill>
          <p:spPr>
            <a:xfrm>
              <a:off x="681039" y="995363"/>
              <a:ext cx="2419350" cy="72866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000895" y="1958537"/>
              <a:ext cx="12864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Pellet ablation simulation with drift</a:t>
              </a:r>
              <a:endParaRPr lang="en-GB" sz="1200" b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53" name="Right Arrow 52"/>
            <p:cNvSpPr/>
            <p:nvPr/>
          </p:nvSpPr>
          <p:spPr bwMode="auto">
            <a:xfrm rot="2835519">
              <a:off x="1715850" y="2824275"/>
              <a:ext cx="1052801" cy="122593"/>
            </a:xfrm>
            <a:prstGeom prst="rightArrow">
              <a:avLst>
                <a:gd name="adj1" fmla="val 23075"/>
                <a:gd name="adj2" fmla="val 81108"/>
              </a:avLst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4" name="Right Arrow 53"/>
            <p:cNvSpPr/>
            <p:nvPr/>
          </p:nvSpPr>
          <p:spPr bwMode="auto">
            <a:xfrm rot="17665976">
              <a:off x="1755760" y="1648935"/>
              <a:ext cx="623536" cy="122593"/>
            </a:xfrm>
            <a:prstGeom prst="rightArrow">
              <a:avLst>
                <a:gd name="adj1" fmla="val 23075"/>
                <a:gd name="adj2" fmla="val 81108"/>
              </a:avLst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735577" y="4123104"/>
            <a:ext cx="696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186586</a:t>
            </a:r>
            <a:endParaRPr lang="en-GB" sz="900" dirty="0" err="1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1571" y="474226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DIII-D profile measurements</a:t>
            </a:r>
            <a:endParaRPr lang="en-GB" sz="1800" b="1" dirty="0" err="1" smtClean="0">
              <a:latin typeface="+mn-lt"/>
            </a:endParaRPr>
          </a:p>
        </p:txBody>
      </p:sp>
      <p:sp>
        <p:nvSpPr>
          <p:cNvPr id="28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333399"/>
                </a:solidFill>
              </a:rPr>
              <a:t>Pure D SPI – </a:t>
            </a:r>
            <a:r>
              <a:rPr lang="en-US" dirty="0">
                <a:solidFill>
                  <a:srgbClr val="333399"/>
                </a:solidFill>
              </a:rPr>
              <a:t>M</a:t>
            </a:r>
            <a:r>
              <a:rPr lang="en-US" dirty="0" smtClean="0">
                <a:solidFill>
                  <a:srgbClr val="333399"/>
                </a:solidFill>
              </a:rPr>
              <a:t>ass assimilation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6914" y="3316367"/>
            <a:ext cx="3548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B050"/>
                </a:solidFill>
                <a:latin typeface="+mn-lt"/>
              </a:rPr>
              <a:t>Pre-TQ and density rise</a:t>
            </a:r>
            <a:br>
              <a:rPr lang="en-US" sz="1600" i="1" dirty="0" smtClean="0">
                <a:solidFill>
                  <a:srgbClr val="00B050"/>
                </a:solidFill>
                <a:latin typeface="+mn-lt"/>
              </a:rPr>
            </a:br>
            <a:r>
              <a:rPr lang="en-US" sz="1600" i="1" dirty="0" smtClean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1600" i="1" dirty="0" smtClean="0">
                <a:solidFill>
                  <a:srgbClr val="00B050"/>
                </a:solidFill>
                <a:latin typeface="+mn-lt"/>
              </a:rPr>
              <a:t>see results from ASDEX Upgrade </a:t>
            </a:r>
            <a:br>
              <a:rPr lang="en-US" sz="1600" i="1" dirty="0" smtClean="0">
                <a:solidFill>
                  <a:srgbClr val="00B050"/>
                </a:solidFill>
                <a:latin typeface="+mn-lt"/>
              </a:rPr>
            </a:br>
            <a:r>
              <a:rPr lang="en-US" sz="1600" i="1" dirty="0" smtClean="0">
                <a:solidFill>
                  <a:srgbClr val="00B050"/>
                </a:solidFill>
                <a:latin typeface="+mn-lt"/>
              </a:rPr>
              <a:t>(P. Heinrich on Thursday)</a:t>
            </a:r>
            <a:endParaRPr lang="en-GB" sz="1600" i="1" dirty="0" err="1" smtClean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82729" y="4271638"/>
            <a:ext cx="3650358" cy="415498"/>
          </a:xfrm>
          <a:prstGeom prst="rect">
            <a:avLst/>
          </a:prstGeom>
          <a:solidFill>
            <a:srgbClr val="99CC99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+mn-lt"/>
              </a:rPr>
              <a:t>TS: N. Eidietis, D. Shiraki, A. </a:t>
            </a:r>
            <a:r>
              <a:rPr lang="en-US" sz="1050" dirty="0" err="1" smtClean="0">
                <a:latin typeface="+mn-lt"/>
              </a:rPr>
              <a:t>Lvovskiy</a:t>
            </a:r>
            <a:r>
              <a:rPr lang="en-US" sz="1050" dirty="0" smtClean="0">
                <a:latin typeface="+mn-lt"/>
              </a:rPr>
              <a:t> (</a:t>
            </a:r>
            <a:r>
              <a:rPr lang="en-US" sz="1050" dirty="0" smtClean="0">
                <a:solidFill>
                  <a:srgbClr val="000000"/>
                </a:solidFill>
                <a:latin typeface="Arial"/>
                <a:hlinkClick r:id="rId6"/>
              </a:rPr>
              <a:t>ITER_D_7KP28M</a:t>
            </a:r>
            <a:r>
              <a:rPr lang="en-US" sz="1050" dirty="0">
                <a:solidFill>
                  <a:srgbClr val="000000"/>
                </a:solidFill>
                <a:latin typeface="Arial"/>
              </a:rPr>
              <a:t>)</a:t>
            </a:r>
            <a:endParaRPr lang="en-US" sz="1050" dirty="0" smtClean="0">
              <a:latin typeface="+mn-lt"/>
            </a:endParaRPr>
          </a:p>
          <a:p>
            <a:r>
              <a:rPr lang="en-US" sz="1050" dirty="0" smtClean="0">
                <a:latin typeface="+mn-lt"/>
              </a:rPr>
              <a:t>INDEX: A. Matsuyama, to be published</a:t>
            </a:r>
            <a:endParaRPr lang="en-GB" sz="105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596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Post-TQ injection</a:t>
            </a:r>
            <a:endParaRPr lang="en-GB" kern="0" dirty="0">
              <a:solidFill>
                <a:srgbClr val="3333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6509" y="1131699"/>
            <a:ext cx="523605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Slow unmitigated CQ in ITER allows late SPI to be still effective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CQ accelerated and radiation increased to levels of pre-TQ SPI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Fragment sizes small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Similar sizes as in JET will be achieved in ITER’s Upper Ports with 60</a:t>
            </a:r>
            <a:r>
              <a:rPr lang="en-US" sz="20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˚</a:t>
            </a: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 bend for </a:t>
            </a:r>
            <a:br>
              <a:rPr lang="en-US" sz="2000" dirty="0" smtClean="0">
                <a:solidFill>
                  <a:srgbClr val="333399"/>
                </a:solidFill>
                <a:latin typeface="+mn-lt"/>
              </a:rPr>
            </a:b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v = 150 – 400 m/s</a:t>
            </a:r>
            <a:r>
              <a:rPr lang="en-US" sz="2000" b="1" dirty="0" smtClean="0">
                <a:solidFill>
                  <a:srgbClr val="333399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(100% Ne – 100% 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9946" y="516191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JET</a:t>
            </a:r>
            <a:endParaRPr lang="en-GB" sz="1600" b="1" dirty="0" err="1" smtClean="0">
              <a:latin typeface="+mn-lt"/>
            </a:endParaRPr>
          </a:p>
        </p:txBody>
      </p:sp>
      <p:sp>
        <p:nvSpPr>
          <p:cNvPr id="8" name="ZoneTexte 5"/>
          <p:cNvSpPr txBox="1"/>
          <p:nvPr/>
        </p:nvSpPr>
        <p:spPr>
          <a:xfrm>
            <a:off x="52497" y="4529137"/>
            <a:ext cx="1753443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S. Jachmich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NF 2021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5" y="854745"/>
            <a:ext cx="2367064" cy="363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333399"/>
                </a:solidFill>
              </a:rPr>
              <a:t>ITER RE Impact Mitigation Scenarios</a:t>
            </a:r>
            <a:endParaRPr lang="en-US" dirty="0">
              <a:solidFill>
                <a:srgbClr val="33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84094" y="3099828"/>
                <a:ext cx="4162983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400" b="1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  <a:sym typeface="Wingdings" panose="05000000000000000000" pitchFamily="2" charset="2"/>
                  </a:rPr>
                  <a:t>I</a:t>
                </a:r>
                <a:r>
                  <a:rPr lang="en-US" sz="1400" b="1" baseline="-25000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  <a:sym typeface="Wingdings" panose="05000000000000000000" pitchFamily="2" charset="2"/>
                  </a:rPr>
                  <a:t>RE</a:t>
                </a:r>
                <a:r>
                  <a:rPr lang="en-US" sz="1400" b="1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  <a:sym typeface="Wingdings" panose="05000000000000000000" pitchFamily="2" charset="2"/>
                  </a:rPr>
                  <a:t> stays high but MHD spreads E</a:t>
                </a:r>
                <a:r>
                  <a:rPr lang="en-US" sz="1400" b="1" baseline="-25000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  <a:sym typeface="Wingdings" panose="05000000000000000000" pitchFamily="2" charset="2"/>
                  </a:rPr>
                  <a:t>RE </a:t>
                </a:r>
                <a:r>
                  <a:rPr lang="en-US" sz="1400" b="1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  <a:sym typeface="Wingdings" panose="05000000000000000000" pitchFamily="2" charset="2"/>
                  </a:rPr>
                  <a:t>over PFCs</a:t>
                </a:r>
              </a:p>
              <a:p>
                <a:pPr lvl="0">
                  <a:spcAft>
                    <a:spcPts val="600"/>
                  </a:spcAft>
                </a:pPr>
                <a:r>
                  <a:rPr lang="en-US" sz="1400" b="1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  <a:sym typeface="Wingdings" panose="05000000000000000000" pitchFamily="2" charset="2"/>
                  </a:rPr>
                  <a:t>Little conversion </a:t>
                </a:r>
                <a:r>
                  <a:rPr lang="en-US" sz="1400" b="1" dirty="0" err="1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  <a:sym typeface="Wingdings" panose="05000000000000000000" pitchFamily="2" charset="2"/>
                  </a:rPr>
                  <a:t>E</a:t>
                </a:r>
                <a:r>
                  <a:rPr lang="en-US" sz="1400" b="1" baseline="-25000" dirty="0" err="1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  <a:sym typeface="Wingdings" panose="05000000000000000000" pitchFamily="2" charset="2"/>
                  </a:rPr>
                  <a:t>mag</a:t>
                </a:r>
                <a:r>
                  <a:rPr lang="en-US" sz="1400" b="1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  <a:sym typeface="Wingdings" panose="05000000000000000000" pitchFamily="2" charset="2"/>
                  </a:rPr>
                  <a:t> to E</a:t>
                </a:r>
                <a:r>
                  <a:rPr lang="en-US" sz="1400" b="1" baseline="-25000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  <a:sym typeface="Wingdings" panose="05000000000000000000" pitchFamily="2" charset="2"/>
                  </a:rPr>
                  <a:t>RE </a:t>
                </a:r>
                <a:r>
                  <a:rPr lang="en-US" sz="1400" b="1" dirty="0">
                    <a:solidFill>
                      <a:srgbClr val="808080">
                        <a:lumMod val="75000"/>
                      </a:srgbClr>
                    </a:solidFill>
                    <a:latin typeface="Arial"/>
                    <a:sym typeface="Wingdings" panose="05000000000000000000" pitchFamily="2" charset="2"/>
                  </a:rPr>
                  <a:t>(</a:t>
                </a:r>
                <a:r>
                  <a:rPr lang="en-US" sz="1400" b="1" dirty="0" err="1">
                    <a:solidFill>
                      <a:srgbClr val="808080">
                        <a:lumMod val="75000"/>
                      </a:srgbClr>
                    </a:solidFill>
                    <a:latin typeface="Symbol" panose="05050102010706020507" pitchFamily="18" charset="2"/>
                    <a:sym typeface="Wingdings" panose="05000000000000000000" pitchFamily="2" charset="2"/>
                  </a:rPr>
                  <a:t>t</a:t>
                </a:r>
                <a:r>
                  <a:rPr lang="en-US" sz="1400" b="1" baseline="-25000" dirty="0" err="1">
                    <a:solidFill>
                      <a:srgbClr val="808080">
                        <a:lumMod val="75000"/>
                      </a:srgbClr>
                    </a:solidFill>
                    <a:latin typeface="Arial"/>
                    <a:sym typeface="Wingdings" panose="05000000000000000000" pitchFamily="2" charset="2"/>
                  </a:rPr>
                  <a:t>RE</a:t>
                </a:r>
                <a:r>
                  <a:rPr lang="en-US" sz="1400" b="1" baseline="-25000" dirty="0">
                    <a:solidFill>
                      <a:srgbClr val="808080">
                        <a:lumMod val="75000"/>
                      </a:srgbClr>
                    </a:solidFill>
                    <a:latin typeface="Arial"/>
                    <a:sym typeface="Wingdings" panose="05000000000000000000" pitchFamily="2" charset="2"/>
                  </a:rPr>
                  <a:t>-loss</a:t>
                </a:r>
                <a:r>
                  <a:rPr lang="en-US" sz="1400" b="1" dirty="0">
                    <a:solidFill>
                      <a:srgbClr val="808080">
                        <a:lumMod val="75000"/>
                      </a:srgbClr>
                    </a:solidFill>
                    <a:latin typeface="Arial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808080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≪</m:t>
                    </m:r>
                  </m:oMath>
                </a14:m>
                <a:r>
                  <a:rPr lang="en-US" sz="1400" b="1" dirty="0" smtClean="0">
                    <a:solidFill>
                      <a:srgbClr val="808080">
                        <a:lumMod val="75000"/>
                      </a:srgbClr>
                    </a:solidFill>
                    <a:latin typeface="Arial"/>
                    <a:sym typeface="Symbol" panose="05050102010706020507" pitchFamily="18" charset="2"/>
                  </a:rPr>
                  <a:t> </a:t>
                </a:r>
                <a:r>
                  <a:rPr lang="en-US" sz="1400" b="1" dirty="0" err="1">
                    <a:solidFill>
                      <a:srgbClr val="808080">
                        <a:lumMod val="75000"/>
                      </a:srgbClr>
                    </a:solidFill>
                    <a:latin typeface="Symbol" panose="05050102010706020507" pitchFamily="18" charset="2"/>
                    <a:sym typeface="Symbol" panose="05050102010706020507" pitchFamily="18" charset="2"/>
                  </a:rPr>
                  <a:t>t</a:t>
                </a:r>
                <a:r>
                  <a:rPr lang="en-US" sz="1400" b="1" baseline="-25000" dirty="0" err="1">
                    <a:solidFill>
                      <a:srgbClr val="808080">
                        <a:lumMod val="75000"/>
                      </a:srgbClr>
                    </a:solidFill>
                    <a:latin typeface="Arial"/>
                    <a:sym typeface="Symbol" panose="05050102010706020507" pitchFamily="18" charset="2"/>
                  </a:rPr>
                  <a:t>L</a:t>
                </a:r>
                <a:r>
                  <a:rPr lang="en-US" sz="1400" b="1" baseline="-25000" dirty="0">
                    <a:solidFill>
                      <a:srgbClr val="808080">
                        <a:lumMod val="75000"/>
                      </a:srgbClr>
                    </a:solidFill>
                    <a:latin typeface="Arial"/>
                    <a:sym typeface="Symbol" panose="05050102010706020507" pitchFamily="18" charset="2"/>
                  </a:rPr>
                  <a:t>/R</a:t>
                </a:r>
                <a:r>
                  <a:rPr lang="en-US" sz="1400" b="1" dirty="0" smtClean="0">
                    <a:solidFill>
                      <a:srgbClr val="808080">
                        <a:lumMod val="75000"/>
                      </a:srgbClr>
                    </a:solidFill>
                    <a:latin typeface="Arial"/>
                    <a:sym typeface="Symbol" panose="05050102010706020507" pitchFamily="18" charset="2"/>
                  </a:rPr>
                  <a:t>)</a:t>
                </a:r>
                <a:endParaRPr lang="en-US" sz="1400" b="1" dirty="0">
                  <a:solidFill>
                    <a:srgbClr val="808080">
                      <a:lumMod val="75000"/>
                    </a:srgbClr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094" y="3099828"/>
                <a:ext cx="4162983" cy="600164"/>
              </a:xfrm>
              <a:prstGeom prst="rect">
                <a:avLst/>
              </a:prstGeom>
              <a:blipFill>
                <a:blip r:embed="rId2"/>
                <a:stretch>
                  <a:fillRect l="-439" t="-2041" b="-102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102951" y="1263904"/>
            <a:ext cx="36807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I</a:t>
            </a:r>
            <a:r>
              <a:rPr lang="en-US" sz="1400" b="1" baseline="-25000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RE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reduced at RE loss but &gt; 0</a:t>
            </a:r>
          </a:p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Conversion </a:t>
            </a:r>
            <a:r>
              <a:rPr lang="en-US" sz="1400" b="1" dirty="0" err="1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E</a:t>
            </a:r>
            <a:r>
              <a:rPr lang="en-US" sz="1400" b="1" baseline="-25000" dirty="0" err="1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mag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to E</a:t>
            </a:r>
            <a:r>
              <a:rPr lang="en-US" sz="1400" b="1" baseline="-25000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RE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(</a:t>
            </a:r>
            <a:r>
              <a:rPr lang="en-US" sz="1400" b="1" dirty="0" err="1" smtClean="0">
                <a:solidFill>
                  <a:schemeClr val="bg2">
                    <a:lumMod val="7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en-US" sz="1400" b="1" baseline="-25000" dirty="0" err="1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RE</a:t>
            </a:r>
            <a:r>
              <a:rPr lang="en-US" sz="1400" b="1" baseline="-25000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-loss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Symbol" panose="05050102010706020507" pitchFamily="18" charset="2"/>
              </a:rPr>
              <a:t> </a:t>
            </a:r>
            <a:r>
              <a:rPr lang="en-US" sz="1400" b="1" dirty="0" err="1" smtClean="0">
                <a:solidFill>
                  <a:schemeClr val="bg2">
                    <a:lumMod val="75000"/>
                  </a:schemeClr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t</a:t>
            </a:r>
            <a:r>
              <a:rPr lang="en-US" sz="1400" b="1" baseline="-25000" dirty="0" err="1" smtClean="0">
                <a:solidFill>
                  <a:schemeClr val="bg2">
                    <a:lumMod val="75000"/>
                  </a:schemeClr>
                </a:solidFill>
                <a:latin typeface="+mn-lt"/>
                <a:sym typeface="Symbol" panose="05050102010706020507" pitchFamily="18" charset="2"/>
              </a:rPr>
              <a:t>L</a:t>
            </a:r>
            <a:r>
              <a:rPr lang="en-US" sz="1400" b="1" baseline="-25000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Symbol" panose="05050102010706020507" pitchFamily="18" charset="2"/>
              </a:rPr>
              <a:t>/R</a:t>
            </a: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+mn-lt"/>
                <a:sym typeface="Symbol" panose="05050102010706020507" pitchFamily="18" charset="2"/>
              </a:rPr>
              <a:t>)</a:t>
            </a:r>
            <a:endParaRPr lang="en-US" sz="1400" b="1" dirty="0">
              <a:solidFill>
                <a:srgbClr val="808080">
                  <a:lumMod val="75000"/>
                </a:srgbClr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8934" y="863794"/>
            <a:ext cx="3966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+mn-lt"/>
              </a:rPr>
              <a:t>Ne multiple SPI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-20580" y="746126"/>
            <a:ext cx="5318238" cy="3872593"/>
            <a:chOff x="-20580" y="746126"/>
            <a:chExt cx="5318238" cy="3872593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3"/>
            <a:srcRect l="12269" r="7009" b="18160"/>
            <a:stretch/>
          </p:blipFill>
          <p:spPr>
            <a:xfrm>
              <a:off x="436880" y="746126"/>
              <a:ext cx="4622756" cy="1638412"/>
            </a:xfrm>
            <a:prstGeom prst="rect">
              <a:avLst/>
            </a:prstGeom>
          </p:spPr>
        </p:pic>
        <p:cxnSp>
          <p:nvCxnSpPr>
            <p:cNvPr id="87" name="Straight Arrow Connector 86"/>
            <p:cNvCxnSpPr/>
            <p:nvPr/>
          </p:nvCxnSpPr>
          <p:spPr bwMode="auto">
            <a:xfrm>
              <a:off x="2919148" y="1711353"/>
              <a:ext cx="7452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Straight Arrow Connector 87"/>
            <p:cNvCxnSpPr/>
            <p:nvPr/>
          </p:nvCxnSpPr>
          <p:spPr bwMode="auto">
            <a:xfrm flipH="1">
              <a:off x="2654649" y="1711353"/>
              <a:ext cx="6827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9" name="TextBox 88"/>
            <p:cNvSpPr txBox="1"/>
            <p:nvPr/>
          </p:nvSpPr>
          <p:spPr>
            <a:xfrm>
              <a:off x="2978959" y="1535693"/>
              <a:ext cx="749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Symbol" panose="05050102010706020507" pitchFamily="18" charset="2"/>
                </a:rPr>
                <a:t>t</a:t>
              </a:r>
              <a:r>
                <a:rPr lang="en-US" sz="1400" baseline="-25000" dirty="0" err="1" smtClean="0">
                  <a:latin typeface="+mn-lt"/>
                </a:rPr>
                <a:t>RE</a:t>
              </a:r>
              <a:r>
                <a:rPr lang="en-US" sz="1400" baseline="-25000" dirty="0" smtClean="0">
                  <a:latin typeface="+mn-lt"/>
                </a:rPr>
                <a:t>-loss</a:t>
              </a:r>
              <a:endParaRPr lang="en-GB" sz="1400" baseline="-25000" dirty="0" err="1" smtClean="0">
                <a:latin typeface="+mn-lt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1679484" y="1088515"/>
              <a:ext cx="277822" cy="0"/>
              <a:chOff x="5122329" y="1009267"/>
              <a:chExt cx="277822" cy="0"/>
            </a:xfrm>
          </p:grpSpPr>
          <p:cxnSp>
            <p:nvCxnSpPr>
              <p:cNvPr id="123" name="Straight Arrow Connector 122"/>
              <p:cNvCxnSpPr/>
              <p:nvPr/>
            </p:nvCxnSpPr>
            <p:spPr bwMode="auto">
              <a:xfrm>
                <a:off x="5325624" y="1009267"/>
                <a:ext cx="7452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4" name="Straight Arrow Connector 123"/>
              <p:cNvCxnSpPr/>
              <p:nvPr/>
            </p:nvCxnSpPr>
            <p:spPr bwMode="auto">
              <a:xfrm flipH="1">
                <a:off x="5122329" y="1009267"/>
                <a:ext cx="6827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1" name="TextBox 90"/>
            <p:cNvSpPr txBox="1"/>
            <p:nvPr/>
          </p:nvSpPr>
          <p:spPr>
            <a:xfrm>
              <a:off x="-10420" y="1375361"/>
              <a:ext cx="55175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5D9B1F"/>
                  </a:solidFill>
                  <a:latin typeface="+mn-lt"/>
                </a:rPr>
                <a:t>I</a:t>
              </a:r>
              <a:r>
                <a:rPr lang="en-US" sz="1400" b="1" baseline="-25000" dirty="0" smtClean="0">
                  <a:solidFill>
                    <a:srgbClr val="5D9B1F"/>
                  </a:solidFill>
                  <a:latin typeface="+mn-lt"/>
                </a:rPr>
                <a:t>P</a:t>
              </a:r>
            </a:p>
            <a:p>
              <a:pPr lvl="0"/>
              <a:r>
                <a:rPr lang="en-US" sz="1400" b="1" dirty="0" err="1" smtClean="0">
                  <a:solidFill>
                    <a:srgbClr val="3C7FAA"/>
                  </a:solidFill>
                  <a:latin typeface="Arial"/>
                </a:rPr>
                <a:t>E</a:t>
              </a:r>
              <a:r>
                <a:rPr lang="en-US" sz="1400" b="1" baseline="-25000" dirty="0" err="1" smtClean="0">
                  <a:solidFill>
                    <a:srgbClr val="3C7FAA"/>
                  </a:solidFill>
                  <a:latin typeface="Arial"/>
                </a:rPr>
                <a:t>mag</a:t>
              </a:r>
              <a:endParaRPr lang="en-US" sz="1400" b="1" baseline="-25000" dirty="0" smtClean="0">
                <a:solidFill>
                  <a:srgbClr val="3C7FAA"/>
                </a:solidFill>
                <a:latin typeface="Arial"/>
              </a:endParaRPr>
            </a:p>
            <a:p>
              <a:pPr lvl="0"/>
              <a:r>
                <a:rPr lang="en-US" sz="1400" b="1" dirty="0" smtClean="0">
                  <a:solidFill>
                    <a:srgbClr val="AA3C48"/>
                  </a:solidFill>
                  <a:latin typeface="Arial"/>
                </a:rPr>
                <a:t>I</a:t>
              </a:r>
              <a:r>
                <a:rPr lang="en-US" sz="1400" b="1" baseline="-25000" dirty="0" smtClean="0">
                  <a:solidFill>
                    <a:srgbClr val="AA3C48"/>
                  </a:solidFill>
                  <a:latin typeface="Arial"/>
                </a:rPr>
                <a:t>RE</a:t>
              </a:r>
            </a:p>
            <a:p>
              <a:pPr lvl="0"/>
              <a:r>
                <a:rPr lang="en-US" sz="1400" b="1" dirty="0" err="1" smtClean="0">
                  <a:latin typeface="Symbol" panose="05050102010706020507" pitchFamily="18" charset="2"/>
                </a:rPr>
                <a:t>D</a:t>
              </a:r>
              <a:r>
                <a:rPr lang="en-US" sz="1400" b="1" dirty="0" err="1" smtClean="0">
                  <a:latin typeface="Arial"/>
                </a:rPr>
                <a:t>z</a:t>
              </a:r>
              <a:endParaRPr lang="en-GB" sz="1400" b="1" dirty="0" smtClean="0">
                <a:latin typeface="Arial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>
              <a:off x="2919148" y="1922242"/>
              <a:ext cx="7452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Straight Arrow Connector 92"/>
            <p:cNvCxnSpPr/>
            <p:nvPr/>
          </p:nvCxnSpPr>
          <p:spPr bwMode="auto">
            <a:xfrm flipH="1">
              <a:off x="2654649" y="1922242"/>
              <a:ext cx="6827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4" name="TextBox 93"/>
            <p:cNvSpPr txBox="1"/>
            <p:nvPr/>
          </p:nvSpPr>
          <p:spPr>
            <a:xfrm>
              <a:off x="2978960" y="1746582"/>
              <a:ext cx="749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Symbol" panose="05050102010706020507" pitchFamily="18" charset="2"/>
                </a:rPr>
                <a:t>t</a:t>
              </a:r>
              <a:r>
                <a:rPr lang="en-US" sz="1400" baseline="-25000" dirty="0" err="1" smtClean="0">
                  <a:latin typeface="+mn-lt"/>
                </a:rPr>
                <a:t>L</a:t>
              </a:r>
              <a:r>
                <a:rPr lang="en-US" sz="1400" baseline="-25000" dirty="0" smtClean="0">
                  <a:latin typeface="+mn-lt"/>
                </a:rPr>
                <a:t>/R</a:t>
              </a:r>
              <a:endParaRPr lang="en-GB" sz="1400" baseline="-25000" dirty="0" err="1" smtClean="0">
                <a:latin typeface="+mn-lt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4"/>
            <a:srcRect l="12269" r="7009" b="18344"/>
            <a:stretch/>
          </p:blipFill>
          <p:spPr>
            <a:xfrm>
              <a:off x="436880" y="2571507"/>
              <a:ext cx="4622756" cy="1634733"/>
            </a:xfrm>
            <a:prstGeom prst="rect">
              <a:avLst/>
            </a:prstGeom>
          </p:spPr>
        </p:pic>
        <p:grpSp>
          <p:nvGrpSpPr>
            <p:cNvPr id="96" name="Group 95"/>
            <p:cNvGrpSpPr/>
            <p:nvPr/>
          </p:nvGrpSpPr>
          <p:grpSpPr>
            <a:xfrm>
              <a:off x="1677463" y="3027529"/>
              <a:ext cx="276924" cy="0"/>
              <a:chOff x="5123227" y="1009267"/>
              <a:chExt cx="276924" cy="0"/>
            </a:xfrm>
          </p:grpSpPr>
          <p:cxnSp>
            <p:nvCxnSpPr>
              <p:cNvPr id="121" name="Straight Arrow Connector 120"/>
              <p:cNvCxnSpPr/>
              <p:nvPr/>
            </p:nvCxnSpPr>
            <p:spPr bwMode="auto">
              <a:xfrm>
                <a:off x="5325624" y="1009267"/>
                <a:ext cx="7452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" name="Straight Arrow Connector 121"/>
              <p:cNvCxnSpPr/>
              <p:nvPr/>
            </p:nvCxnSpPr>
            <p:spPr bwMode="auto">
              <a:xfrm flipH="1">
                <a:off x="5123227" y="1009267"/>
                <a:ext cx="6827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7" name="TextBox 96"/>
            <p:cNvSpPr txBox="1"/>
            <p:nvPr/>
          </p:nvSpPr>
          <p:spPr>
            <a:xfrm>
              <a:off x="-20580" y="3248123"/>
              <a:ext cx="55175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5D9B1F"/>
                  </a:solidFill>
                  <a:latin typeface="+mn-lt"/>
                </a:rPr>
                <a:t>I</a:t>
              </a:r>
              <a:r>
                <a:rPr lang="en-US" sz="1400" b="1" baseline="-25000" dirty="0" smtClean="0">
                  <a:solidFill>
                    <a:srgbClr val="5D9B1F"/>
                  </a:solidFill>
                  <a:latin typeface="+mn-lt"/>
                </a:rPr>
                <a:t>P</a:t>
              </a:r>
            </a:p>
            <a:p>
              <a:pPr lvl="0"/>
              <a:r>
                <a:rPr lang="en-US" sz="1400" b="1" dirty="0" err="1" smtClean="0">
                  <a:solidFill>
                    <a:srgbClr val="3C7FAA"/>
                  </a:solidFill>
                  <a:latin typeface="Arial"/>
                </a:rPr>
                <a:t>E</a:t>
              </a:r>
              <a:r>
                <a:rPr lang="en-US" sz="1400" b="1" baseline="-25000" dirty="0" err="1" smtClean="0">
                  <a:solidFill>
                    <a:srgbClr val="3C7FAA"/>
                  </a:solidFill>
                  <a:latin typeface="Arial"/>
                </a:rPr>
                <a:t>mag</a:t>
              </a:r>
              <a:endParaRPr lang="en-US" sz="1400" b="1" baseline="-25000" dirty="0" smtClean="0">
                <a:solidFill>
                  <a:srgbClr val="3C7FAA"/>
                </a:solidFill>
                <a:latin typeface="Arial"/>
              </a:endParaRPr>
            </a:p>
            <a:p>
              <a:pPr lvl="0"/>
              <a:r>
                <a:rPr lang="en-US" sz="1400" b="1" dirty="0" smtClean="0">
                  <a:solidFill>
                    <a:srgbClr val="AA3C48"/>
                  </a:solidFill>
                  <a:latin typeface="Arial"/>
                </a:rPr>
                <a:t>I</a:t>
              </a:r>
              <a:r>
                <a:rPr lang="en-US" sz="1400" b="1" baseline="-25000" dirty="0" smtClean="0">
                  <a:solidFill>
                    <a:srgbClr val="AA3C48"/>
                  </a:solidFill>
                  <a:latin typeface="Arial"/>
                </a:rPr>
                <a:t>RE</a:t>
              </a:r>
            </a:p>
            <a:p>
              <a:pPr lvl="0"/>
              <a:r>
                <a:rPr lang="en-US" sz="1400" b="1" dirty="0" err="1" smtClean="0">
                  <a:latin typeface="Symbol" panose="05050102010706020507" pitchFamily="18" charset="2"/>
                </a:rPr>
                <a:t>D</a:t>
              </a:r>
              <a:r>
                <a:rPr lang="en-US" sz="1400" b="1" dirty="0" err="1" smtClean="0">
                  <a:latin typeface="Arial"/>
                </a:rPr>
                <a:t>z</a:t>
              </a:r>
              <a:endParaRPr lang="en-GB" sz="1400" b="1" dirty="0" smtClean="0">
                <a:latin typeface="Arial"/>
              </a:endParaRPr>
            </a:p>
          </p:txBody>
        </p:sp>
        <p:sp>
          <p:nvSpPr>
            <p:cNvPr id="98" name="Rounded Rectangle 97"/>
            <p:cNvSpPr/>
            <p:nvPr/>
          </p:nvSpPr>
          <p:spPr bwMode="auto">
            <a:xfrm>
              <a:off x="2029936" y="971515"/>
              <a:ext cx="814481" cy="234000"/>
            </a:xfrm>
            <a:prstGeom prst="roundRect">
              <a:avLst>
                <a:gd name="adj" fmla="val 40089"/>
              </a:avLst>
            </a:prstGeom>
            <a:solidFill>
              <a:srgbClr val="B98D6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</a:rPr>
                <a:t>Ne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</a:rPr>
                <a:t> 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</a:rPr>
                <a:t>SPI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+mn-lt"/>
              </a:endParaRPr>
            </a:p>
          </p:txBody>
        </p:sp>
        <p:sp>
          <p:nvSpPr>
            <p:cNvPr id="99" name="Rounded Rectangle 98"/>
            <p:cNvSpPr/>
            <p:nvPr/>
          </p:nvSpPr>
          <p:spPr bwMode="auto">
            <a:xfrm>
              <a:off x="2021819" y="2910023"/>
              <a:ext cx="726420" cy="235011"/>
            </a:xfrm>
            <a:prstGeom prst="roundRect">
              <a:avLst>
                <a:gd name="adj" fmla="val 40089"/>
              </a:avLst>
            </a:prstGeom>
            <a:solidFill>
              <a:srgbClr val="6C9FB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+mn-lt"/>
                </a:rPr>
                <a:t>H SPI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+mn-lt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4546600" y="2804160"/>
              <a:ext cx="207264" cy="22336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4138514" y="2722972"/>
              <a:ext cx="917680" cy="307777"/>
              <a:chOff x="5229695" y="1028729"/>
              <a:chExt cx="917680" cy="307777"/>
            </a:xfrm>
          </p:grpSpPr>
          <p:cxnSp>
            <p:nvCxnSpPr>
              <p:cNvPr id="118" name="Straight Arrow Connector 117"/>
              <p:cNvCxnSpPr/>
              <p:nvPr/>
            </p:nvCxnSpPr>
            <p:spPr bwMode="auto">
              <a:xfrm>
                <a:off x="5378535" y="1210874"/>
                <a:ext cx="7452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9" name="Straight Arrow Connector 118"/>
              <p:cNvCxnSpPr/>
              <p:nvPr/>
            </p:nvCxnSpPr>
            <p:spPr bwMode="auto">
              <a:xfrm flipH="1">
                <a:off x="5229695" y="1210874"/>
                <a:ext cx="6827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0" name="TextBox 119"/>
              <p:cNvSpPr txBox="1"/>
              <p:nvPr/>
            </p:nvSpPr>
            <p:spPr>
              <a:xfrm>
                <a:off x="5430727" y="1028729"/>
                <a:ext cx="7166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latin typeface="Symbol" panose="05050102010706020507" pitchFamily="18" charset="2"/>
                  </a:rPr>
                  <a:t>t</a:t>
                </a:r>
                <a:r>
                  <a:rPr lang="en-US" sz="1400" baseline="-25000" dirty="0" err="1" smtClean="0">
                    <a:latin typeface="+mn-lt"/>
                  </a:rPr>
                  <a:t>RE</a:t>
                </a:r>
                <a:r>
                  <a:rPr lang="en-US" sz="1400" baseline="-25000" dirty="0" smtClean="0">
                    <a:latin typeface="+mn-lt"/>
                  </a:rPr>
                  <a:t>-loss</a:t>
                </a:r>
                <a:endParaRPr lang="en-GB" sz="1400" baseline="-25000" dirty="0" err="1" smtClean="0">
                  <a:latin typeface="+mn-lt"/>
                </a:endParaRPr>
              </a:p>
            </p:txBody>
          </p:sp>
        </p:grpSp>
        <p:sp>
          <p:nvSpPr>
            <p:cNvPr id="102" name="Rectangle 101"/>
            <p:cNvSpPr/>
            <p:nvPr/>
          </p:nvSpPr>
          <p:spPr bwMode="auto">
            <a:xfrm>
              <a:off x="4863592" y="3011424"/>
              <a:ext cx="207264" cy="22336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4138510" y="2940346"/>
              <a:ext cx="1159148" cy="307777"/>
              <a:chOff x="4594159" y="1035214"/>
              <a:chExt cx="1159148" cy="307777"/>
            </a:xfrm>
          </p:grpSpPr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098881" y="1210874"/>
                <a:ext cx="7452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Straight Arrow Connector 115"/>
              <p:cNvCxnSpPr/>
              <p:nvPr/>
            </p:nvCxnSpPr>
            <p:spPr bwMode="auto">
              <a:xfrm flipH="1">
                <a:off x="4594159" y="1210874"/>
                <a:ext cx="6827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7" name="TextBox 116"/>
              <p:cNvSpPr txBox="1"/>
              <p:nvPr/>
            </p:nvSpPr>
            <p:spPr>
              <a:xfrm>
                <a:off x="5137357" y="1035214"/>
                <a:ext cx="6159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latin typeface="Symbol" panose="05050102010706020507" pitchFamily="18" charset="2"/>
                  </a:rPr>
                  <a:t>t</a:t>
                </a:r>
                <a:r>
                  <a:rPr lang="en-US" sz="1400" baseline="-25000" dirty="0" err="1" smtClean="0">
                    <a:latin typeface="+mn-lt"/>
                  </a:rPr>
                  <a:t>L</a:t>
                </a:r>
                <a:r>
                  <a:rPr lang="en-US" sz="1400" baseline="-25000" dirty="0" smtClean="0">
                    <a:latin typeface="+mn-lt"/>
                  </a:rPr>
                  <a:t>/R</a:t>
                </a:r>
                <a:endParaRPr lang="en-GB" sz="1400" baseline="-25000" dirty="0" err="1" smtClean="0">
                  <a:latin typeface="+mn-lt"/>
                </a:endParaRPr>
              </a:p>
            </p:txBody>
          </p:sp>
        </p:grpSp>
        <p:sp>
          <p:nvSpPr>
            <p:cNvPr id="104" name="TextBox 103"/>
            <p:cNvSpPr txBox="1"/>
            <p:nvPr/>
          </p:nvSpPr>
          <p:spPr>
            <a:xfrm>
              <a:off x="2334838" y="4357109"/>
              <a:ext cx="7537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t</a:t>
              </a:r>
              <a:r>
                <a:rPr lang="en-US" sz="1100" dirty="0" smtClean="0">
                  <a:latin typeface="+mn-lt"/>
                </a:rPr>
                <a:t>ime [</a:t>
              </a:r>
              <a:r>
                <a:rPr lang="en-US" sz="1100" dirty="0" err="1" smtClean="0">
                  <a:latin typeface="+mn-lt"/>
                </a:rPr>
                <a:t>ms</a:t>
              </a:r>
              <a:r>
                <a:rPr lang="en-US" sz="1100" dirty="0">
                  <a:latin typeface="+mn-lt"/>
                </a:rPr>
                <a:t>]</a:t>
              </a:r>
              <a:endParaRPr lang="en-GB" sz="1100" dirty="0" err="1" smtClean="0">
                <a:latin typeface="+mn-lt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56215" y="4177316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n-lt"/>
                </a:rPr>
                <a:t>0</a:t>
              </a:r>
              <a:endParaRPr lang="en-GB" sz="1100" dirty="0" err="1" smtClean="0">
                <a:latin typeface="+mn-lt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73743" y="417731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n-lt"/>
                </a:rPr>
                <a:t>10</a:t>
              </a:r>
              <a:endParaRPr lang="en-GB" sz="1100" dirty="0" err="1" smtClean="0">
                <a:latin typeface="+mn-lt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269817" y="417731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2</a:t>
              </a:r>
              <a:r>
                <a:rPr lang="en-US" sz="1100" dirty="0" smtClean="0">
                  <a:latin typeface="+mn-lt"/>
                </a:rPr>
                <a:t>0</a:t>
              </a:r>
              <a:endParaRPr lang="en-GB" sz="1100" dirty="0" err="1" smtClean="0">
                <a:latin typeface="+mn-lt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765891" y="417731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3</a:t>
              </a:r>
              <a:r>
                <a:rPr lang="en-US" sz="1100" dirty="0" smtClean="0">
                  <a:latin typeface="+mn-lt"/>
                </a:rPr>
                <a:t>0</a:t>
              </a:r>
              <a:endParaRPr lang="en-GB" sz="1100" dirty="0" err="1" smtClean="0">
                <a:latin typeface="+mn-lt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261965" y="417731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4</a:t>
              </a:r>
              <a:r>
                <a:rPr lang="en-US" sz="1100" dirty="0" smtClean="0">
                  <a:latin typeface="+mn-lt"/>
                </a:rPr>
                <a:t>0</a:t>
              </a:r>
              <a:endParaRPr lang="en-GB" sz="1100" dirty="0" err="1" smtClean="0">
                <a:latin typeface="+mn-lt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758039" y="417731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5</a:t>
              </a:r>
              <a:r>
                <a:rPr lang="en-US" sz="1100" dirty="0" smtClean="0">
                  <a:latin typeface="+mn-lt"/>
                </a:rPr>
                <a:t>0</a:t>
              </a:r>
              <a:endParaRPr lang="en-GB" sz="1100" dirty="0" err="1" smtClean="0">
                <a:latin typeface="+mn-lt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254113" y="417731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6</a:t>
              </a:r>
              <a:r>
                <a:rPr lang="en-US" sz="1100" dirty="0" smtClean="0">
                  <a:latin typeface="+mn-lt"/>
                </a:rPr>
                <a:t>0</a:t>
              </a:r>
              <a:endParaRPr lang="en-GB" sz="1100" dirty="0" err="1" smtClean="0">
                <a:latin typeface="+mn-lt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750187" y="417731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7</a:t>
              </a:r>
              <a:r>
                <a:rPr lang="en-US" sz="1100" dirty="0" smtClean="0">
                  <a:latin typeface="+mn-lt"/>
                </a:rPr>
                <a:t>0</a:t>
              </a:r>
              <a:endParaRPr lang="en-GB" sz="1100" dirty="0" err="1" smtClean="0">
                <a:latin typeface="+mn-lt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246261" y="417731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8</a:t>
              </a:r>
              <a:r>
                <a:rPr lang="en-US" sz="1100" dirty="0" smtClean="0">
                  <a:latin typeface="+mn-lt"/>
                </a:rPr>
                <a:t>0</a:t>
              </a:r>
              <a:endParaRPr lang="en-GB" sz="1100" dirty="0" err="1" smtClean="0">
                <a:latin typeface="+mn-lt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742334" y="417731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n-lt"/>
                </a:rPr>
                <a:t>90</a:t>
              </a:r>
              <a:endParaRPr lang="en-GB" sz="1100" dirty="0" err="1" smtClean="0">
                <a:latin typeface="+mn-lt"/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5084094" y="2694124"/>
            <a:ext cx="3966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000" b="1" dirty="0">
                <a:solidFill>
                  <a:srgbClr val="333399"/>
                </a:solidFill>
                <a:latin typeface="+mn-lt"/>
              </a:rPr>
              <a:t>H</a:t>
            </a:r>
            <a:r>
              <a:rPr lang="en-US" sz="2000" b="1" dirty="0" smtClean="0">
                <a:solidFill>
                  <a:srgbClr val="333399"/>
                </a:solidFill>
                <a:latin typeface="+mn-lt"/>
              </a:rPr>
              <a:t> multiple SPI</a:t>
            </a:r>
          </a:p>
        </p:txBody>
      </p:sp>
    </p:spTree>
    <p:extLst>
      <p:ext uri="{BB962C8B-B14F-4D97-AF65-F5344CB8AC3E}">
        <p14:creationId xmlns:p14="http://schemas.microsoft.com/office/powerpoint/2010/main" val="20880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91977" y="1315203"/>
            <a:ext cx="461746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+mn-lt"/>
              </a:rPr>
              <a:t>Ne SPI</a:t>
            </a:r>
            <a:r>
              <a:rPr lang="en-US" sz="2000" b="1" baseline="30000" dirty="0" smtClean="0">
                <a:solidFill>
                  <a:srgbClr val="333399"/>
                </a:solidFill>
                <a:latin typeface="+mn-lt"/>
              </a:rPr>
              <a:t>*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33399"/>
                </a:solidFill>
                <a:latin typeface="+mn-lt"/>
              </a:rPr>
              <a:t>R</a:t>
            </a: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educed </a:t>
            </a:r>
            <a:r>
              <a:rPr lang="en-US" sz="2000" dirty="0">
                <a:solidFill>
                  <a:srgbClr val="333399"/>
                </a:solidFill>
                <a:latin typeface="+mn-lt"/>
              </a:rPr>
              <a:t>I</a:t>
            </a:r>
            <a:r>
              <a:rPr lang="en-US" sz="2000" baseline="-25000" dirty="0">
                <a:solidFill>
                  <a:srgbClr val="333399"/>
                </a:solidFill>
                <a:latin typeface="+mn-lt"/>
              </a:rPr>
              <a:t>RE</a:t>
            </a:r>
            <a:r>
              <a:rPr lang="en-US" sz="2000" dirty="0">
                <a:solidFill>
                  <a:srgbClr val="333399"/>
                </a:solidFill>
                <a:latin typeface="+mn-lt"/>
              </a:rPr>
              <a:t> at </a:t>
            </a: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instability </a:t>
            </a:r>
            <a:br>
              <a:rPr lang="en-US" sz="2000" dirty="0" smtClean="0">
                <a:solidFill>
                  <a:srgbClr val="333399"/>
                </a:solidFill>
                <a:latin typeface="+mn-lt"/>
              </a:rPr>
            </a:br>
            <a:r>
              <a:rPr lang="en-US" sz="2000" dirty="0" smtClean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000" i="1" dirty="0" smtClean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reduced but finite </a:t>
            </a:r>
            <a:r>
              <a:rPr lang="en-US" sz="2000" i="1" dirty="0" smtClean="0">
                <a:solidFill>
                  <a:srgbClr val="333399"/>
                </a:solidFill>
                <a:latin typeface="+mn-lt"/>
              </a:rPr>
              <a:t>heat load</a:t>
            </a:r>
          </a:p>
          <a:p>
            <a:pPr lvl="0">
              <a:spcAft>
                <a:spcPts val="1200"/>
              </a:spcAft>
            </a:pPr>
            <a:r>
              <a:rPr lang="en-US" sz="2000" b="1" dirty="0" smtClean="0">
                <a:solidFill>
                  <a:srgbClr val="333399"/>
                </a:solidFill>
                <a:latin typeface="+mn-lt"/>
              </a:rPr>
              <a:t>D SPI</a:t>
            </a:r>
            <a:endParaRPr lang="en-US" sz="2000" b="1" dirty="0">
              <a:solidFill>
                <a:srgbClr val="333399"/>
              </a:solidFill>
              <a:latin typeface="+mn-lt"/>
            </a:endParaRP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Increased I</a:t>
            </a:r>
            <a:r>
              <a:rPr lang="en-US" sz="2000" baseline="-25000" dirty="0" smtClean="0">
                <a:solidFill>
                  <a:srgbClr val="333399"/>
                </a:solidFill>
                <a:latin typeface="+mn-lt"/>
              </a:rPr>
              <a:t>RE</a:t>
            </a:r>
            <a:r>
              <a:rPr lang="en-US" sz="2000" dirty="0" smtClean="0">
                <a:solidFill>
                  <a:srgbClr val="333399"/>
                </a:solidFill>
                <a:latin typeface="+mn-lt"/>
              </a:rPr>
              <a:t> at instability</a:t>
            </a:r>
            <a:br>
              <a:rPr lang="en-US" sz="2000" dirty="0" smtClean="0">
                <a:solidFill>
                  <a:srgbClr val="333399"/>
                </a:solidFill>
                <a:latin typeface="+mn-lt"/>
              </a:rPr>
            </a:br>
            <a:r>
              <a:rPr lang="en-US" sz="2000" dirty="0" smtClean="0">
                <a:solidFill>
                  <a:srgbClr val="333399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000" i="1" dirty="0" smtClean="0">
                <a:solidFill>
                  <a:srgbClr val="333399"/>
                </a:solidFill>
                <a:latin typeface="+mn-lt"/>
              </a:rPr>
              <a:t>but fully suppressed heat load</a:t>
            </a:r>
          </a:p>
          <a:p>
            <a:pPr lvl="0">
              <a:spcAft>
                <a:spcPts val="1200"/>
              </a:spcAft>
            </a:pPr>
            <a:r>
              <a:rPr lang="en-US" sz="1400" i="1" baseline="30000" dirty="0" smtClean="0">
                <a:solidFill>
                  <a:srgbClr val="333399"/>
                </a:solidFill>
                <a:latin typeface="+mn-lt"/>
              </a:rPr>
              <a:t>*</a:t>
            </a:r>
            <a:r>
              <a:rPr lang="en-US" sz="1400" i="1" dirty="0" err="1" smtClean="0">
                <a:solidFill>
                  <a:srgbClr val="333399"/>
                </a:solidFill>
                <a:latin typeface="+mn-lt"/>
              </a:rPr>
              <a:t>Ar</a:t>
            </a:r>
            <a:r>
              <a:rPr lang="en-US" sz="1400" i="1" dirty="0" smtClean="0">
                <a:solidFill>
                  <a:srgbClr val="333399"/>
                </a:solidFill>
                <a:latin typeface="+mn-lt"/>
              </a:rPr>
              <a:t> not used in ITER (equivalent efficiency per pellet because of low density of solid </a:t>
            </a:r>
            <a:r>
              <a:rPr lang="en-US" sz="1400" i="1" dirty="0" err="1" smtClean="0">
                <a:solidFill>
                  <a:srgbClr val="333399"/>
                </a:solidFill>
                <a:latin typeface="+mn-lt"/>
              </a:rPr>
              <a:t>Ar</a:t>
            </a:r>
            <a:r>
              <a:rPr lang="en-US" sz="1400" i="1" dirty="0" smtClean="0">
                <a:solidFill>
                  <a:srgbClr val="333399"/>
                </a:solidFill>
                <a:latin typeface="+mn-lt"/>
              </a:rPr>
              <a:t>)</a:t>
            </a:r>
          </a:p>
        </p:txBody>
      </p:sp>
      <p:sp>
        <p:nvSpPr>
          <p:cNvPr id="27" name="ZoneTexte 5"/>
          <p:cNvSpPr txBox="1"/>
          <p:nvPr/>
        </p:nvSpPr>
        <p:spPr>
          <a:xfrm>
            <a:off x="117423" y="4478679"/>
            <a:ext cx="1635145" cy="246221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C. Reux et al., PRL 2021</a:t>
            </a:r>
            <a:endParaRPr lang="fr-FR" sz="1000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10327" y="852262"/>
            <a:ext cx="3582119" cy="3295646"/>
            <a:chOff x="610327" y="852262"/>
            <a:chExt cx="3582119" cy="3295646"/>
          </a:xfrm>
        </p:grpSpPr>
        <p:grpSp>
          <p:nvGrpSpPr>
            <p:cNvPr id="34" name="Group 33"/>
            <p:cNvGrpSpPr/>
            <p:nvPr/>
          </p:nvGrpSpPr>
          <p:grpSpPr>
            <a:xfrm>
              <a:off x="610327" y="852262"/>
              <a:ext cx="3582119" cy="3295646"/>
              <a:chOff x="698639" y="797973"/>
              <a:chExt cx="3582119" cy="329564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698639" y="911314"/>
                <a:ext cx="3582119" cy="3182305"/>
                <a:chOff x="134759" y="973621"/>
                <a:chExt cx="3582119" cy="3182305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759" y="973621"/>
                  <a:ext cx="3582119" cy="3182305"/>
                </a:xfrm>
                <a:prstGeom prst="rect">
                  <a:avLst/>
                </a:prstGeom>
              </p:spPr>
            </p:pic>
            <p:cxnSp>
              <p:nvCxnSpPr>
                <p:cNvPr id="30" name="Straight Connector 29"/>
                <p:cNvCxnSpPr/>
                <p:nvPr/>
              </p:nvCxnSpPr>
              <p:spPr bwMode="auto">
                <a:xfrm flipV="1">
                  <a:off x="611560" y="1203598"/>
                  <a:ext cx="936104" cy="252028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1" name="Straight Connector 30"/>
                <p:cNvCxnSpPr/>
                <p:nvPr/>
              </p:nvCxnSpPr>
              <p:spPr bwMode="auto">
                <a:xfrm>
                  <a:off x="971600" y="3649900"/>
                  <a:ext cx="2304256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528DB4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2" name="TextBox 31"/>
                <p:cNvSpPr txBox="1"/>
                <p:nvPr/>
              </p:nvSpPr>
              <p:spPr>
                <a:xfrm>
                  <a:off x="1691680" y="3298924"/>
                  <a:ext cx="17203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528DB4"/>
                      </a:solidFill>
                      <a:latin typeface="+mn-lt"/>
                    </a:rPr>
                    <a:t>IR sensitivity threshold</a:t>
                  </a:r>
                  <a:endParaRPr lang="en-GB" sz="1200" dirty="0" err="1" smtClean="0">
                    <a:solidFill>
                      <a:srgbClr val="528DB4"/>
                    </a:solidFill>
                    <a:latin typeface="+mn-lt"/>
                  </a:endParaRP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1083723" y="797973"/>
                <a:ext cx="5597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+mn-lt"/>
                  </a:rPr>
                  <a:t>JET</a:t>
                </a:r>
                <a:endParaRPr lang="en-GB" sz="1600" b="1" dirty="0" err="1" smtClean="0">
                  <a:latin typeface="+mn-lt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043940" y="1815802"/>
              <a:ext cx="682514" cy="951589"/>
              <a:chOff x="838837" y="3406967"/>
              <a:chExt cx="682514" cy="951589"/>
            </a:xfrm>
          </p:grpSpPr>
          <p:sp>
            <p:nvSpPr>
              <p:cNvPr id="20" name="Right Arrow 19"/>
              <p:cNvSpPr/>
              <p:nvPr/>
            </p:nvSpPr>
            <p:spPr bwMode="auto">
              <a:xfrm rot="6670447">
                <a:off x="968248" y="3805453"/>
                <a:ext cx="828607" cy="277599"/>
              </a:xfrm>
              <a:prstGeom prst="rightArrow">
                <a:avLst>
                  <a:gd name="adj1" fmla="val 50000"/>
                  <a:gd name="adj2" fmla="val 90559"/>
                </a:avLst>
              </a:prstGeom>
              <a:solidFill>
                <a:srgbClr val="7F7F7F">
                  <a:alpha val="61961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38837" y="3406967"/>
                <a:ext cx="6206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</a:rPr>
                  <a:t>Ne/</a:t>
                </a:r>
                <a:r>
                  <a:rPr lang="en-US" sz="1200" dirty="0" err="1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</a:rPr>
                  <a:t>Ar</a:t>
                </a:r>
                <a:r>
                  <a:rPr lang="en-US" sz="1200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</a:rPr>
                  <a:t> </a:t>
                </a:r>
              </a:p>
              <a:p>
                <a:pPr algn="ctr"/>
                <a:r>
                  <a:rPr lang="en-US" sz="1200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</a:rPr>
                  <a:t>SPI</a:t>
                </a:r>
                <a:endParaRPr lang="en-GB" sz="1200" dirty="0" err="1" smtClean="0">
                  <a:solidFill>
                    <a:schemeClr val="bg2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094576" y="1871532"/>
              <a:ext cx="920694" cy="1591907"/>
              <a:chOff x="873378" y="3514533"/>
              <a:chExt cx="920694" cy="1591907"/>
            </a:xfrm>
          </p:grpSpPr>
          <p:sp>
            <p:nvSpPr>
              <p:cNvPr id="24" name="Right Arrow 23"/>
              <p:cNvSpPr/>
              <p:nvPr/>
            </p:nvSpPr>
            <p:spPr bwMode="auto">
              <a:xfrm rot="3995609">
                <a:off x="216224" y="4171687"/>
                <a:ext cx="1591907" cy="277599"/>
              </a:xfrm>
              <a:prstGeom prst="rightArrow">
                <a:avLst>
                  <a:gd name="adj1" fmla="val 50000"/>
                  <a:gd name="adj2" fmla="val 90559"/>
                </a:avLst>
              </a:prstGeom>
              <a:solidFill>
                <a:srgbClr val="7F7F7F">
                  <a:alpha val="61961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207052" y="4314554"/>
                <a:ext cx="5870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2">
                        <a:lumMod val="75000"/>
                      </a:schemeClr>
                    </a:solidFill>
                    <a:latin typeface="+mn-lt"/>
                  </a:rPr>
                  <a:t>D SPI</a:t>
                </a:r>
                <a:endParaRPr lang="en-GB" sz="1200" dirty="0" err="1" smtClean="0">
                  <a:solidFill>
                    <a:schemeClr val="bg2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</p:grpSp>
      <p:sp>
        <p:nvSpPr>
          <p:cNvPr id="26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333399"/>
                </a:solidFill>
              </a:rPr>
              <a:t>RE Impact Mitigation</a:t>
            </a:r>
            <a:endParaRPr lang="en-US" dirty="0">
              <a:solidFill>
                <a:srgbClr val="333399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2816" y="768782"/>
            <a:ext cx="3749245" cy="3956118"/>
            <a:chOff x="-85553" y="639471"/>
            <a:chExt cx="3749245" cy="3956118"/>
          </a:xfrm>
        </p:grpSpPr>
        <p:sp>
          <p:nvSpPr>
            <p:cNvPr id="41" name="ZoneTexte 5"/>
            <p:cNvSpPr txBox="1"/>
            <p:nvPr/>
          </p:nvSpPr>
          <p:spPr>
            <a:xfrm>
              <a:off x="-85553" y="4349368"/>
              <a:ext cx="1887438" cy="246221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C. Paz-Soldan et al., NF 2021</a:t>
              </a:r>
              <a:endParaRPr lang="fr-FR" sz="1000" dirty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062" y="639471"/>
              <a:ext cx="3455630" cy="3556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92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DMS Task Force – Experiments in 2022</a:t>
            </a:r>
            <a:endParaRPr lang="en-GB" kern="0" dirty="0">
              <a:solidFill>
                <a:srgbClr val="3333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7467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ASDEX Upgrade: 9 experimental days completed in June </a:t>
            </a:r>
            <a:br>
              <a:rPr lang="en-US" sz="1800" b="1" dirty="0" smtClean="0">
                <a:solidFill>
                  <a:srgbClr val="333399"/>
                </a:solidFill>
                <a:latin typeface="Arial"/>
              </a:rPr>
            </a:b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(in collaboration with IPP and </a:t>
            </a:r>
            <a:r>
              <a:rPr lang="en-US" sz="1800" b="1" dirty="0" err="1" smtClean="0">
                <a:solidFill>
                  <a:srgbClr val="333399"/>
                </a:solidFill>
                <a:latin typeface="Arial"/>
              </a:rPr>
              <a:t>EUROfusion</a:t>
            </a: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)</a:t>
            </a:r>
            <a:br>
              <a:rPr lang="en-US" sz="1800" b="1" dirty="0" smtClean="0">
                <a:solidFill>
                  <a:srgbClr val="333399"/>
                </a:solidFill>
                <a:latin typeface="Arial"/>
              </a:rPr>
            </a:br>
            <a:r>
              <a:rPr lang="en-US" sz="1800" dirty="0" smtClean="0">
                <a:latin typeface="Arial"/>
              </a:rPr>
              <a:t>- Impact of fragment size, velocity and shatter plume geometry</a:t>
            </a:r>
            <a:br>
              <a:rPr lang="en-US" sz="1800" dirty="0" smtClean="0">
                <a:latin typeface="Arial"/>
              </a:rPr>
            </a:br>
            <a:r>
              <a:rPr lang="en-US" sz="1800" dirty="0" smtClean="0">
                <a:latin typeface="Arial"/>
              </a:rPr>
              <a:t>- Data for D SPI size scaling in all-metal devices</a:t>
            </a:r>
          </a:p>
          <a:p>
            <a:pPr marL="360363" indent="-36036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KSTAR: 3 days performed in May/June, option for +1 in July</a:t>
            </a:r>
            <a:br>
              <a:rPr lang="en-US" sz="1800" b="1" dirty="0" smtClean="0">
                <a:solidFill>
                  <a:srgbClr val="333399"/>
                </a:solidFill>
                <a:latin typeface="Arial"/>
              </a:rPr>
            </a:br>
            <a:r>
              <a:rPr lang="en-US" sz="1800" dirty="0">
                <a:latin typeface="Arial"/>
              </a:rPr>
              <a:t>- </a:t>
            </a:r>
            <a:r>
              <a:rPr lang="en-US" sz="1800" dirty="0" smtClean="0">
                <a:latin typeface="Arial"/>
              </a:rPr>
              <a:t>New shatter units with 12.5˚ angle allowing high velocity fragment injection</a:t>
            </a:r>
            <a:r>
              <a:rPr lang="en-US" sz="1800" dirty="0">
                <a:latin typeface="Arial"/>
              </a:rPr>
              <a:t/>
            </a:r>
            <a:br>
              <a:rPr lang="en-US" sz="1800" dirty="0">
                <a:latin typeface="Arial"/>
              </a:rPr>
            </a:br>
            <a:r>
              <a:rPr lang="en-US" sz="1800" dirty="0">
                <a:latin typeface="Arial"/>
              </a:rPr>
              <a:t>- </a:t>
            </a:r>
            <a:r>
              <a:rPr lang="en-US" sz="1800" dirty="0" smtClean="0">
                <a:latin typeface="Arial"/>
              </a:rPr>
              <a:t>Focus on staggered injection and radiation distribution (opposite SPIs)</a:t>
            </a:r>
          </a:p>
          <a:p>
            <a:pPr marL="360363" indent="-36036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DIII-D: 2.5 experimental days in 2022 (2023)</a:t>
            </a:r>
            <a:br>
              <a:rPr lang="en-US" sz="1800" b="1" dirty="0" smtClean="0">
                <a:solidFill>
                  <a:srgbClr val="333399"/>
                </a:solidFill>
                <a:latin typeface="Arial"/>
              </a:rPr>
            </a:br>
            <a:r>
              <a:rPr lang="en-US" sz="1800" dirty="0" smtClean="0">
                <a:latin typeface="Arial"/>
              </a:rPr>
              <a:t>- Exploitation of TS measurement capabilities for ITER-like SPI schemes</a:t>
            </a:r>
          </a:p>
          <a:p>
            <a:pPr marL="360363" indent="-36036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JET: 45 session Nov 2022 – Apr 2023 (in collaboration with </a:t>
            </a:r>
            <a:r>
              <a:rPr lang="en-US" sz="1800" b="1" dirty="0" err="1" smtClean="0">
                <a:solidFill>
                  <a:srgbClr val="333399"/>
                </a:solidFill>
                <a:latin typeface="Arial"/>
              </a:rPr>
              <a:t>EUROfusion</a:t>
            </a: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)</a:t>
            </a:r>
            <a:br>
              <a:rPr lang="en-US" sz="1800" b="1" dirty="0" smtClean="0">
                <a:solidFill>
                  <a:srgbClr val="333399"/>
                </a:solidFill>
                <a:latin typeface="Arial"/>
              </a:rPr>
            </a:br>
            <a:r>
              <a:rPr lang="en-US" sz="1800" dirty="0" smtClean="0">
                <a:latin typeface="Arial"/>
              </a:rPr>
              <a:t>- 2 identical barrels (2 x 10 mm + 8.1 mm), reduced velocity w/o punch</a:t>
            </a:r>
            <a:br>
              <a:rPr lang="en-US" sz="1800" dirty="0" smtClean="0">
                <a:latin typeface="Arial"/>
              </a:rPr>
            </a:br>
            <a:r>
              <a:rPr lang="en-US" sz="1800" dirty="0" smtClean="0">
                <a:latin typeface="Arial"/>
              </a:rPr>
              <a:t>- TS upgrade by CCFE: 12 channels with low </a:t>
            </a:r>
            <a:r>
              <a:rPr lang="en-US" sz="1800" dirty="0" err="1" smtClean="0">
                <a:latin typeface="Arial"/>
              </a:rPr>
              <a:t>T</a:t>
            </a:r>
            <a:r>
              <a:rPr lang="en-US" sz="1800" baseline="-25000" dirty="0" err="1" smtClean="0">
                <a:latin typeface="Arial"/>
              </a:rPr>
              <a:t>e</a:t>
            </a:r>
            <a:r>
              <a:rPr lang="en-US" sz="1800" dirty="0" smtClean="0">
                <a:latin typeface="Arial"/>
              </a:rPr>
              <a:t> capability</a:t>
            </a:r>
            <a:br>
              <a:rPr lang="en-US" sz="1800" dirty="0" smtClean="0">
                <a:latin typeface="Arial"/>
              </a:rPr>
            </a:br>
            <a:r>
              <a:rPr lang="en-US" sz="1800" dirty="0" smtClean="0">
                <a:latin typeface="Arial"/>
              </a:rPr>
              <a:t>- High current / energy SPI schemes (single/dual), RE mitigation schemes</a:t>
            </a:r>
            <a:endParaRPr lang="en-US" sz="1800" i="1" dirty="0" smtClean="0">
              <a:latin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20468" y="1831002"/>
            <a:ext cx="2030944" cy="338554"/>
            <a:chOff x="7095067" y="1788667"/>
            <a:chExt cx="2030944" cy="338554"/>
          </a:xfrm>
        </p:grpSpPr>
        <p:sp>
          <p:nvSpPr>
            <p:cNvPr id="2" name="Right Arrow 1"/>
            <p:cNvSpPr/>
            <p:nvPr/>
          </p:nvSpPr>
          <p:spPr bwMode="auto">
            <a:xfrm>
              <a:off x="7095067" y="1843645"/>
              <a:ext cx="211667" cy="220133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98267" y="1788667"/>
              <a:ext cx="18277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8BB84F"/>
                  </a:solidFill>
                  <a:latin typeface="+mn-lt"/>
                </a:rPr>
                <a:t>Poster by JH. Kim</a:t>
              </a:r>
              <a:endParaRPr lang="en-GB" sz="1600" dirty="0" err="1" smtClean="0">
                <a:solidFill>
                  <a:srgbClr val="8BB84F"/>
                </a:solidFill>
                <a:latin typeface="+mn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08799" y="596959"/>
            <a:ext cx="2058644" cy="338554"/>
            <a:chOff x="7086600" y="961023"/>
            <a:chExt cx="2058644" cy="338554"/>
          </a:xfrm>
        </p:grpSpPr>
        <p:sp>
          <p:nvSpPr>
            <p:cNvPr id="7" name="Right Arrow 6"/>
            <p:cNvSpPr/>
            <p:nvPr/>
          </p:nvSpPr>
          <p:spPr bwMode="auto">
            <a:xfrm>
              <a:off x="7086600" y="1016001"/>
              <a:ext cx="211667" cy="220133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89800" y="961023"/>
              <a:ext cx="1855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8BB84F"/>
                  </a:solidFill>
                  <a:latin typeface="+mn-lt"/>
                </a:rPr>
                <a:t>Talk by P. Heinrich</a:t>
              </a:r>
              <a:endParaRPr lang="en-GB" sz="1600" dirty="0" err="1" smtClean="0">
                <a:solidFill>
                  <a:srgbClr val="8BB84F"/>
                </a:solidFill>
                <a:latin typeface="+mn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77930" y="2806870"/>
            <a:ext cx="3644335" cy="338554"/>
            <a:chOff x="7095067" y="1788667"/>
            <a:chExt cx="3644335" cy="338554"/>
          </a:xfrm>
        </p:grpSpPr>
        <p:sp>
          <p:nvSpPr>
            <p:cNvPr id="12" name="Right Arrow 11"/>
            <p:cNvSpPr/>
            <p:nvPr/>
          </p:nvSpPr>
          <p:spPr bwMode="auto">
            <a:xfrm>
              <a:off x="7095067" y="1843645"/>
              <a:ext cx="211667" cy="220133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98267" y="1788667"/>
              <a:ext cx="34411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8BB84F"/>
                  </a:solidFill>
                  <a:latin typeface="+mn-lt"/>
                </a:rPr>
                <a:t>Talk by J. Herfindal (previous </a:t>
              </a:r>
              <a:r>
                <a:rPr lang="en-US" sz="1600" dirty="0" err="1" smtClean="0">
                  <a:solidFill>
                    <a:srgbClr val="8BB84F"/>
                  </a:solidFill>
                  <a:latin typeface="+mn-lt"/>
                </a:rPr>
                <a:t>Exp’s</a:t>
              </a:r>
              <a:r>
                <a:rPr lang="en-US" sz="1600" dirty="0" smtClean="0">
                  <a:solidFill>
                    <a:srgbClr val="8BB84F"/>
                  </a:solidFill>
                  <a:latin typeface="+mn-lt"/>
                </a:rPr>
                <a:t>)</a:t>
              </a:r>
              <a:endParaRPr lang="en-GB" sz="1600" dirty="0" err="1" smtClean="0">
                <a:solidFill>
                  <a:srgbClr val="8BB84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2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DMS Task Force – Modelling tasks 2022/23</a:t>
            </a:r>
            <a:endParaRPr lang="en-GB" kern="0" dirty="0">
              <a:solidFill>
                <a:srgbClr val="3333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66281"/>
            <a:ext cx="9001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INDEX 1D simulations</a:t>
            </a:r>
            <a:br>
              <a:rPr lang="en-US" sz="1800" b="1" dirty="0" smtClean="0">
                <a:solidFill>
                  <a:srgbClr val="333399"/>
                </a:solidFill>
                <a:latin typeface="Arial"/>
              </a:rPr>
            </a:br>
            <a:r>
              <a:rPr lang="en-US" sz="1800" dirty="0" smtClean="0">
                <a:latin typeface="Arial"/>
              </a:rPr>
              <a:t>- Further benchmarking with experimental data</a:t>
            </a:r>
            <a:br>
              <a:rPr lang="en-US" sz="1800" dirty="0" smtClean="0">
                <a:latin typeface="Arial"/>
              </a:rPr>
            </a:br>
            <a:r>
              <a:rPr lang="en-US" sz="1800" dirty="0" smtClean="0">
                <a:latin typeface="Arial"/>
              </a:rPr>
              <a:t>- Updating of the physics model and final ITER SPI simulations</a:t>
            </a:r>
            <a:endParaRPr lang="en-US" sz="2000" dirty="0" smtClean="0">
              <a:latin typeface="Arial"/>
            </a:endParaRPr>
          </a:p>
          <a:p>
            <a:pPr marL="360363" indent="-36036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DREAM RE simulations</a:t>
            </a:r>
            <a:r>
              <a:rPr lang="en-US" sz="2000" dirty="0" smtClean="0">
                <a:solidFill>
                  <a:srgbClr val="333399"/>
                </a:solidFill>
                <a:latin typeface="Arial"/>
              </a:rPr>
              <a:t/>
            </a:r>
            <a:br>
              <a:rPr lang="en-US" sz="2000" dirty="0" smtClean="0">
                <a:solidFill>
                  <a:srgbClr val="333399"/>
                </a:solidFill>
                <a:latin typeface="Arial"/>
              </a:rPr>
            </a:br>
            <a:r>
              <a:rPr lang="en-US" sz="1800" dirty="0" smtClean="0">
                <a:latin typeface="Arial"/>
              </a:rPr>
              <a:t>- ITER SPI simulations with sophisticated RE seed model and TQ transport </a:t>
            </a:r>
            <a:br>
              <a:rPr lang="en-US" sz="1800" dirty="0" smtClean="0">
                <a:latin typeface="Arial"/>
              </a:rPr>
            </a:br>
            <a:r>
              <a:rPr lang="en-US" sz="1800" dirty="0" smtClean="0">
                <a:solidFill>
                  <a:schemeClr val="bg1"/>
                </a:solidFill>
                <a:latin typeface="Arial"/>
              </a:rPr>
              <a:t>- </a:t>
            </a:r>
            <a:r>
              <a:rPr lang="en-US" sz="1800" dirty="0" smtClean="0">
                <a:latin typeface="Arial"/>
              </a:rPr>
              <a:t>coefficients derived from 3D MHD simulations</a:t>
            </a:r>
          </a:p>
          <a:p>
            <a:pPr marL="360363" indent="-360363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800" b="1" dirty="0" smtClean="0">
                <a:solidFill>
                  <a:srgbClr val="333399"/>
                </a:solidFill>
                <a:latin typeface="Arial"/>
              </a:rPr>
              <a:t>JOREK, NIMROD, M3D-C1 3D MHD simulations</a:t>
            </a:r>
            <a:br>
              <a:rPr lang="en-US" sz="1800" b="1" dirty="0" smtClean="0">
                <a:solidFill>
                  <a:srgbClr val="333399"/>
                </a:solidFill>
                <a:latin typeface="Arial"/>
              </a:rPr>
            </a:br>
            <a:r>
              <a:rPr lang="en-US" sz="1800" dirty="0" smtClean="0">
                <a:latin typeface="Arial"/>
              </a:rPr>
              <a:t>- Accompanying simulations for KSTAR and ASDEX Upgrade</a:t>
            </a:r>
            <a:br>
              <a:rPr lang="en-US" sz="1800" dirty="0" smtClean="0">
                <a:latin typeface="Arial"/>
              </a:rPr>
            </a:br>
            <a:r>
              <a:rPr lang="en-US" sz="1800" dirty="0" smtClean="0">
                <a:latin typeface="Arial"/>
              </a:rPr>
              <a:t>- ITER SPI simulations with various injection parameters</a:t>
            </a:r>
            <a:br>
              <a:rPr lang="en-US" sz="1800" dirty="0" smtClean="0">
                <a:latin typeface="Arial"/>
              </a:rPr>
            </a:br>
            <a:r>
              <a:rPr lang="en-US" sz="1800" dirty="0" smtClean="0">
                <a:latin typeface="Arial"/>
              </a:rPr>
              <a:t>- Input for refinement of 1D simulations</a:t>
            </a:r>
            <a:br>
              <a:rPr lang="en-US" sz="1800" dirty="0" smtClean="0">
                <a:latin typeface="Arial"/>
              </a:rPr>
            </a:br>
            <a:r>
              <a:rPr lang="en-US" sz="1800" dirty="0" smtClean="0">
                <a:latin typeface="Arial"/>
              </a:rPr>
              <a:t>- RE fluid model to assess RE mitigation schemes</a:t>
            </a:r>
            <a:endParaRPr lang="en-US" sz="1800" i="1" dirty="0" smtClean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167477"/>
            <a:ext cx="9067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333399"/>
                </a:solidFill>
                <a:latin typeface="+mn-lt"/>
              </a:rPr>
              <a:t>Plus loads of work in domestic </a:t>
            </a:r>
            <a:r>
              <a:rPr lang="en-US" sz="1800" i="1" dirty="0" err="1" smtClean="0">
                <a:solidFill>
                  <a:srgbClr val="333399"/>
                </a:solidFill>
                <a:latin typeface="+mn-lt"/>
              </a:rPr>
              <a:t>programmes</a:t>
            </a:r>
            <a:r>
              <a:rPr lang="en-US" sz="1800" i="1" dirty="0">
                <a:solidFill>
                  <a:srgbClr val="333399"/>
                </a:solidFill>
                <a:latin typeface="+mn-lt"/>
              </a:rPr>
              <a:t> </a:t>
            </a:r>
            <a:r>
              <a:rPr lang="en-US" sz="1800" i="1" dirty="0" smtClean="0">
                <a:solidFill>
                  <a:srgbClr val="333399"/>
                </a:solidFill>
                <a:latin typeface="+mn-lt"/>
              </a:rPr>
              <a:t>(see regular DMS TF modelling </a:t>
            </a:r>
            <a:r>
              <a:rPr lang="en-US" sz="1800" i="1" dirty="0" smtClean="0">
                <a:solidFill>
                  <a:srgbClr val="333399"/>
                </a:solidFill>
                <a:latin typeface="+mn-lt"/>
              </a:rPr>
              <a:t>meetings, contact Eric </a:t>
            </a:r>
            <a:r>
              <a:rPr lang="en-US" sz="1800" i="1" dirty="0" err="1" smtClean="0">
                <a:solidFill>
                  <a:srgbClr val="333399"/>
                </a:solidFill>
                <a:latin typeface="+mn-lt"/>
              </a:rPr>
              <a:t>Nardon</a:t>
            </a:r>
            <a:r>
              <a:rPr lang="en-US" sz="1800" i="1" dirty="0" smtClean="0">
                <a:solidFill>
                  <a:srgbClr val="333399"/>
                </a:solidFill>
                <a:latin typeface="+mn-lt"/>
              </a:rPr>
              <a:t> or </a:t>
            </a:r>
            <a:r>
              <a:rPr lang="en-US" sz="1800" i="1" dirty="0" err="1" smtClean="0">
                <a:solidFill>
                  <a:srgbClr val="333399"/>
                </a:solidFill>
                <a:latin typeface="+mn-lt"/>
              </a:rPr>
              <a:t>Akinobu</a:t>
            </a:r>
            <a:r>
              <a:rPr lang="en-US" sz="1800" i="1" dirty="0" smtClean="0">
                <a:solidFill>
                  <a:srgbClr val="333399"/>
                </a:solidFill>
                <a:latin typeface="+mn-lt"/>
              </a:rPr>
              <a:t> Matsuyama for more information)</a:t>
            </a:r>
            <a:endParaRPr lang="en-GB" sz="1800" i="1" dirty="0" err="1" smtClean="0">
              <a:solidFill>
                <a:srgbClr val="333399"/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56665" y="566281"/>
            <a:ext cx="2384759" cy="338554"/>
            <a:chOff x="7095067" y="1788667"/>
            <a:chExt cx="2384759" cy="338554"/>
          </a:xfrm>
        </p:grpSpPr>
        <p:sp>
          <p:nvSpPr>
            <p:cNvPr id="7" name="Right Arrow 6"/>
            <p:cNvSpPr/>
            <p:nvPr/>
          </p:nvSpPr>
          <p:spPr bwMode="auto">
            <a:xfrm>
              <a:off x="7095067" y="1843645"/>
              <a:ext cx="211667" cy="220133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98267" y="1788667"/>
              <a:ext cx="21815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8BB84F"/>
                  </a:solidFill>
                  <a:latin typeface="+mn-lt"/>
                </a:rPr>
                <a:t>Talk by A. Matsuyama</a:t>
              </a:r>
              <a:endParaRPr lang="en-GB" sz="1600" dirty="0" err="1" smtClean="0">
                <a:solidFill>
                  <a:srgbClr val="8BB84F"/>
                </a:solidFill>
                <a:latin typeface="+mn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62942" y="3428604"/>
            <a:ext cx="3381058" cy="584775"/>
            <a:chOff x="7095067" y="1788667"/>
            <a:chExt cx="3381058" cy="584775"/>
          </a:xfrm>
        </p:grpSpPr>
        <p:sp>
          <p:nvSpPr>
            <p:cNvPr id="10" name="Right Arrow 9"/>
            <p:cNvSpPr/>
            <p:nvPr/>
          </p:nvSpPr>
          <p:spPr bwMode="auto">
            <a:xfrm>
              <a:off x="7095067" y="1843645"/>
              <a:ext cx="211667" cy="220133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98267" y="1788667"/>
              <a:ext cx="31778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8BB84F"/>
                  </a:solidFill>
                  <a:latin typeface="+mn-lt"/>
                </a:rPr>
                <a:t>Talks by D. Hu, B. Lyons</a:t>
              </a:r>
            </a:p>
            <a:p>
              <a:r>
                <a:rPr lang="en-US" sz="1600" dirty="0" smtClean="0">
                  <a:solidFill>
                    <a:srgbClr val="8BB84F"/>
                  </a:solidFill>
                  <a:latin typeface="+mn-lt"/>
                </a:rPr>
                <a:t>Posters by M. Hoelzl, V. Bandaru</a:t>
              </a:r>
              <a:endParaRPr lang="en-GB" sz="1600" dirty="0" err="1" smtClean="0">
                <a:solidFill>
                  <a:srgbClr val="8BB84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51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0" y="0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Introduction / Outline</a:t>
            </a:r>
            <a:endParaRPr lang="en-GB" kern="0" dirty="0">
              <a:solidFill>
                <a:srgbClr val="33339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1637"/>
            <a:ext cx="9144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tabLst>
                <a:tab pos="1438275" algn="l"/>
                <a:tab pos="2417763" algn="l"/>
              </a:tabLst>
              <a:defRPr/>
            </a:pPr>
            <a:r>
              <a:rPr lang="en-US" altLang="en-US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Disruptions in ITER STAC meetings since last IAEA TM: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1438275" algn="l"/>
                <a:tab pos="2417763" algn="l"/>
              </a:tabLst>
              <a:defRPr/>
            </a:pPr>
            <a:r>
              <a:rPr lang="en-GB" altLang="en-US" dirty="0" smtClean="0">
                <a:latin typeface="Arial" charset="0"/>
                <a:sym typeface="Wingdings" panose="05000000000000000000" pitchFamily="2" charset="2"/>
              </a:rPr>
              <a:t>Plasma-facing </a:t>
            </a:r>
            <a:r>
              <a:rPr lang="en-GB" altLang="en-US" dirty="0">
                <a:latin typeface="Arial" charset="0"/>
                <a:sym typeface="Wingdings" panose="05000000000000000000" pitchFamily="2" charset="2"/>
              </a:rPr>
              <a:t>component behaviour under transient loads </a:t>
            </a:r>
            <a:r>
              <a:rPr lang="en-GB" altLang="en-US" dirty="0" smtClean="0">
                <a:latin typeface="Arial" charset="0"/>
                <a:sym typeface="Wingdings" panose="05000000000000000000" pitchFamily="2" charset="2"/>
              </a:rPr>
              <a:t>and impact on the ITER research plan (R. Pitts)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1438275" algn="l"/>
                <a:tab pos="2417763" algn="l"/>
              </a:tabLst>
              <a:defRPr/>
            </a:pPr>
            <a:r>
              <a:rPr lang="en-US" altLang="en-US" dirty="0" smtClean="0">
                <a:latin typeface="Arial" charset="0"/>
                <a:sym typeface="Wingdings" panose="05000000000000000000" pitchFamily="2" charset="2"/>
              </a:rPr>
              <a:t>Progress on </a:t>
            </a:r>
            <a:r>
              <a:rPr lang="en-GB" altLang="en-US" dirty="0" smtClean="0">
                <a:latin typeface="Arial" charset="0"/>
                <a:sym typeface="Wingdings" panose="05000000000000000000" pitchFamily="2" charset="2"/>
              </a:rPr>
              <a:t>the </a:t>
            </a:r>
            <a:r>
              <a:rPr lang="en-GB" altLang="en-US" dirty="0">
                <a:latin typeface="Arial" charset="0"/>
                <a:sym typeface="Wingdings" panose="05000000000000000000" pitchFamily="2" charset="2"/>
              </a:rPr>
              <a:t>status of the Disruption Mitigation System (DMS) design activities including the experimental basis for its design and use</a:t>
            </a:r>
            <a:r>
              <a:rPr lang="en-US" altLang="en-US" dirty="0" smtClean="0">
                <a:latin typeface="Arial" charset="0"/>
                <a:sym typeface="Wingdings" panose="05000000000000000000" pitchFamily="2" charset="2"/>
              </a:rPr>
              <a:t> (U. Kruezi, M. Lehnen)</a:t>
            </a:r>
          </a:p>
          <a:p>
            <a:pPr>
              <a:spcAft>
                <a:spcPts val="1200"/>
              </a:spcAft>
              <a:tabLst>
                <a:tab pos="1438275" algn="l"/>
                <a:tab pos="2417763" algn="l"/>
              </a:tabLst>
              <a:defRPr/>
            </a:pPr>
            <a:r>
              <a:rPr lang="en-US" altLang="en-US" b="1" i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This talk gives a short summary along these topics</a:t>
            </a:r>
            <a:br>
              <a:rPr lang="en-US" altLang="en-US" b="1" i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</a:br>
            <a:r>
              <a:rPr lang="en-US" altLang="en-US" sz="1600" b="1" i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(focusing on disruptions)</a:t>
            </a:r>
            <a:endParaRPr lang="en-US" altLang="en-US" b="1" i="1" dirty="0" smtClean="0">
              <a:solidFill>
                <a:srgbClr val="333399"/>
              </a:solidFill>
              <a:latin typeface="Arial" charset="0"/>
              <a:sym typeface="Wingdings" panose="05000000000000000000" pitchFamily="2" charset="2"/>
            </a:endParaRPr>
          </a:p>
          <a:p>
            <a:pPr>
              <a:spcAft>
                <a:spcPts val="1200"/>
              </a:spcAft>
              <a:tabLst>
                <a:tab pos="1438275" algn="l"/>
                <a:tab pos="2417763" algn="l"/>
              </a:tabLst>
              <a:defRPr/>
            </a:pPr>
            <a:r>
              <a:rPr lang="en-US" altLang="en-US" sz="2000" i="1" dirty="0" smtClean="0">
                <a:latin typeface="Arial" charset="0"/>
                <a:sym typeface="Wingdings" panose="05000000000000000000" pitchFamily="2" charset="2"/>
              </a:rPr>
              <a:t>DMS design and technology work will be presented by S. Jachmich on Friday </a:t>
            </a:r>
            <a:endParaRPr lang="en-US" altLang="en-US" sz="2000" dirty="0">
              <a:latin typeface="Arial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686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0" y="7157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Concluding Remarks</a:t>
            </a:r>
            <a:endParaRPr lang="en-GB" kern="0" dirty="0">
              <a:solidFill>
                <a:srgbClr val="33339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9184" y="515165"/>
            <a:ext cx="91731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333399"/>
                </a:solidFill>
                <a:latin typeface="Arial"/>
              </a:rPr>
              <a:t>PFC lifetime can be strongly affected by CQ and RE loads</a:t>
            </a:r>
            <a:br>
              <a:rPr lang="en-US" dirty="0" smtClean="0">
                <a:solidFill>
                  <a:srgbClr val="333399"/>
                </a:solidFill>
                <a:latin typeface="Arial"/>
              </a:rPr>
            </a:br>
            <a:r>
              <a:rPr lang="en-US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 PFC erosion assessed and </a:t>
            </a:r>
            <a:r>
              <a:rPr lang="en-US" dirty="0" smtClean="0">
                <a:solidFill>
                  <a:srgbClr val="333399"/>
                </a:solidFill>
                <a:latin typeface="Arial"/>
              </a:rPr>
              <a:t>mitigation targets defined based on results from DINA-SMITER-GEANT4-MEMOS workflow</a:t>
            </a:r>
            <a:endParaRPr lang="en-US" dirty="0">
              <a:solidFill>
                <a:srgbClr val="333399"/>
              </a:solidFill>
              <a:latin typeface="Arial"/>
            </a:endParaRPr>
          </a:p>
          <a:p>
            <a:pPr marL="360363" indent="-360363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DMS system specifications defined, DMS Task Force continues validating these</a:t>
            </a:r>
            <a:br>
              <a:rPr lang="en-US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en-US" i="1" dirty="0" smtClean="0">
                <a:solidFill>
                  <a:srgbClr val="333399"/>
                </a:solidFill>
                <a:latin typeface="Arial"/>
              </a:rPr>
              <a:t>Next DMS milestone: June 2023</a:t>
            </a:r>
            <a:r>
              <a:rPr lang="en-US" i="1" dirty="0">
                <a:solidFill>
                  <a:srgbClr val="333399"/>
                </a:solidFill>
                <a:latin typeface="Arial"/>
              </a:rPr>
              <a:t> </a:t>
            </a:r>
            <a:r>
              <a:rPr lang="en-US" i="1" dirty="0" smtClean="0">
                <a:solidFill>
                  <a:srgbClr val="333399"/>
                </a:solidFill>
                <a:latin typeface="Arial"/>
              </a:rPr>
              <a:t>- Final Design Review</a:t>
            </a:r>
          </a:p>
          <a:p>
            <a:pPr marL="360363" indent="-360363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333399"/>
                </a:solidFill>
                <a:latin typeface="Arial"/>
              </a:rPr>
              <a:t>Many </a:t>
            </a:r>
            <a:r>
              <a:rPr lang="en-US" dirty="0">
                <a:solidFill>
                  <a:srgbClr val="333399"/>
                </a:solidFill>
                <a:latin typeface="Arial"/>
              </a:rPr>
              <a:t>ITER SPI experiments </a:t>
            </a:r>
            <a:r>
              <a:rPr lang="en-US" dirty="0" smtClean="0">
                <a:solidFill>
                  <a:srgbClr val="333399"/>
                </a:solidFill>
                <a:latin typeface="Arial"/>
              </a:rPr>
              <a:t>in 2022, analysis before the FDR is challenging (</a:t>
            </a:r>
            <a:r>
              <a:rPr lang="en-US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also task of ITPA MDC-24 and other JEXs)</a:t>
            </a:r>
            <a:r>
              <a:rPr lang="en-US" dirty="0" smtClean="0">
                <a:solidFill>
                  <a:srgbClr val="333399"/>
                </a:solidFill>
                <a:latin typeface="Arial"/>
              </a:rPr>
              <a:t> </a:t>
            </a:r>
          </a:p>
          <a:p>
            <a:pPr marL="360363" indent="-360363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en-US" dirty="0" smtClean="0">
                <a:solidFill>
                  <a:srgbClr val="333399"/>
                </a:solidFill>
                <a:latin typeface="Arial" charset="0"/>
              </a:rPr>
              <a:t>System </a:t>
            </a:r>
            <a:r>
              <a:rPr lang="en-US" altLang="en-US" dirty="0">
                <a:solidFill>
                  <a:srgbClr val="333399"/>
                </a:solidFill>
                <a:latin typeface="Arial" charset="0"/>
              </a:rPr>
              <a:t>performance validation is part of the DMS Task Force </a:t>
            </a:r>
            <a:r>
              <a:rPr lang="en-US" altLang="en-US" dirty="0" err="1">
                <a:solidFill>
                  <a:srgbClr val="333399"/>
                </a:solidFill>
                <a:latin typeface="Arial" charset="0"/>
              </a:rPr>
              <a:t>programme</a:t>
            </a:r>
            <a:r>
              <a:rPr lang="en-US" altLang="en-US" dirty="0">
                <a:solidFill>
                  <a:srgbClr val="333399"/>
                </a:solidFill>
                <a:latin typeface="Arial" charset="0"/>
              </a:rPr>
              <a:t> on technology </a:t>
            </a:r>
            <a:r>
              <a:rPr lang="en-US" altLang="en-US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 </a:t>
            </a:r>
            <a:r>
              <a:rPr lang="en-US" altLang="en-US" i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Friday session</a:t>
            </a:r>
            <a:endParaRPr lang="en-US" altLang="en-US" i="1" dirty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1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0" y="0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Disruption Heat Loads</a:t>
            </a:r>
            <a:endParaRPr lang="en-GB" kern="0" dirty="0">
              <a:solidFill>
                <a:srgbClr val="33339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19692"/>
            <a:ext cx="9144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tabLst>
                <a:tab pos="1438275" algn="l"/>
                <a:tab pos="2417763" algn="l"/>
              </a:tabLst>
              <a:defRPr/>
            </a:pP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Most critical for PFC lifetime: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1438275" algn="l"/>
                <a:tab pos="2417763" algn="l"/>
              </a:tabLst>
              <a:defRPr/>
            </a:pPr>
            <a:r>
              <a:rPr lang="en-GB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Current quench heat loads</a:t>
            </a:r>
            <a:br>
              <a:rPr lang="en-GB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</a:br>
            <a:r>
              <a:rPr lang="en-GB" altLang="en-US" sz="2000" dirty="0" smtClean="0">
                <a:latin typeface="Arial" charset="0"/>
                <a:sym typeface="Wingdings" panose="05000000000000000000" pitchFamily="2" charset="2"/>
              </a:rPr>
              <a:t> long events ~1s in limiter configuration</a:t>
            </a:r>
            <a:br>
              <a:rPr lang="en-GB" altLang="en-US" sz="2000" dirty="0" smtClean="0">
                <a:latin typeface="Arial" charset="0"/>
                <a:sym typeface="Wingdings" panose="05000000000000000000" pitchFamily="2" charset="2"/>
              </a:rPr>
            </a:br>
            <a:r>
              <a:rPr lang="en-GB" altLang="en-US" sz="2000" dirty="0" smtClean="0">
                <a:latin typeface="Arial" charset="0"/>
                <a:sym typeface="Wingdings" panose="05000000000000000000" pitchFamily="2" charset="2"/>
              </a:rPr>
              <a:t> melt motion can cause strong surface erosion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1438275" algn="l"/>
                <a:tab pos="2417763" algn="l"/>
              </a:tabLst>
              <a:defRPr/>
            </a:pPr>
            <a:r>
              <a:rPr lang="en-GB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Runaway Electrons</a:t>
            </a:r>
            <a:r>
              <a:rPr lang="en-GB" altLang="en-US" sz="2000" dirty="0" smtClean="0">
                <a:latin typeface="Arial" charset="0"/>
                <a:sym typeface="Wingdings" panose="05000000000000000000" pitchFamily="2" charset="2"/>
              </a:rPr>
              <a:t/>
            </a:r>
            <a:br>
              <a:rPr lang="en-GB" altLang="en-US" sz="2000" dirty="0" smtClean="0">
                <a:latin typeface="Arial" charset="0"/>
                <a:sym typeface="Wingdings" panose="05000000000000000000" pitchFamily="2" charset="2"/>
              </a:rPr>
            </a:br>
            <a:r>
              <a:rPr lang="en-GB" altLang="en-US" sz="2000" dirty="0" smtClean="0">
                <a:latin typeface="Arial" charset="0"/>
                <a:sym typeface="Wingdings" panose="05000000000000000000" pitchFamily="2" charset="2"/>
              </a:rPr>
              <a:t> very fast and localised bulk energy deposition</a:t>
            </a:r>
            <a:br>
              <a:rPr lang="en-GB" altLang="en-US" sz="2000" dirty="0" smtClean="0">
                <a:latin typeface="Arial" charset="0"/>
                <a:sym typeface="Wingdings" panose="05000000000000000000" pitchFamily="2" charset="2"/>
              </a:rPr>
            </a:br>
            <a:r>
              <a:rPr lang="en-GB" altLang="en-US" sz="2000" dirty="0" smtClean="0">
                <a:latin typeface="Arial" charset="0"/>
                <a:sym typeface="Wingdings" panose="05000000000000000000" pitchFamily="2" charset="2"/>
              </a:rPr>
              <a:t> strong erosion and risk of water leaks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412194"/>
            <a:ext cx="55954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333399"/>
              </a:buClr>
              <a:defRPr/>
            </a:pPr>
            <a:r>
              <a:rPr lang="en-US" altLang="en-US" sz="2000" dirty="0">
                <a:latin typeface="Arial" charset="0"/>
                <a:sym typeface="Wingdings" panose="05000000000000000000" pitchFamily="2" charset="2"/>
              </a:rPr>
              <a:t>Transient damage does not always </a:t>
            </a:r>
            <a:r>
              <a:rPr lang="en-US" altLang="en-US" sz="2000" dirty="0" smtClean="0">
                <a:latin typeface="Arial" charset="0"/>
                <a:sym typeface="Wingdings" panose="05000000000000000000" pitchFamily="2" charset="2"/>
              </a:rPr>
              <a:t>mean lifetime </a:t>
            </a:r>
            <a:r>
              <a:rPr lang="en-US" altLang="en-US" sz="2000" dirty="0">
                <a:latin typeface="Arial" charset="0"/>
                <a:sym typeface="Wingdings" panose="05000000000000000000" pitchFamily="2" charset="2"/>
              </a:rPr>
              <a:t>is compromised</a:t>
            </a:r>
            <a:r>
              <a:rPr lang="en-US" altLang="en-US" sz="2000" dirty="0">
                <a:latin typeface="Arial" charset="0"/>
              </a:rPr>
              <a:t> </a:t>
            </a:r>
            <a:r>
              <a:rPr lang="en-US" altLang="en-US" sz="1800" dirty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	</a:t>
            </a:r>
            <a:r>
              <a:rPr lang="en-US" altLang="en-US" sz="1800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/>
            </a:r>
            <a:br>
              <a:rPr lang="en-US" altLang="en-US" sz="1800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</a:br>
            <a:r>
              <a:rPr lang="en-US" altLang="en-US" sz="2000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 Depends </a:t>
            </a:r>
            <a:r>
              <a:rPr lang="en-US" altLang="en-US" sz="2000" dirty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on where the damage occurs</a:t>
            </a:r>
            <a:endParaRPr lang="en-US" altLang="en-US" sz="1800" dirty="0">
              <a:solidFill>
                <a:srgbClr val="333399"/>
              </a:solidFill>
              <a:latin typeface="Arial" charset="0"/>
              <a:sym typeface="Wingdings" panose="05000000000000000000" pitchFamily="2" charset="2"/>
            </a:endParaRPr>
          </a:p>
        </p:txBody>
      </p:sp>
      <p:sp>
        <p:nvSpPr>
          <p:cNvPr id="7" name="ZoneTexte 5"/>
          <p:cNvSpPr txBox="1"/>
          <p:nvPr/>
        </p:nvSpPr>
        <p:spPr>
          <a:xfrm>
            <a:off x="6666760" y="4130253"/>
            <a:ext cx="2477240" cy="600164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Jepu et al., NF </a:t>
            </a:r>
            <a:r>
              <a:rPr lang="fr-FR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fr-FR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2019) 086009</a:t>
            </a:r>
            <a:br>
              <a:rPr lang="fr-FR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F. Matthews et al., Phys. </a:t>
            </a:r>
            <a:r>
              <a:rPr lang="fr-FR" sz="1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</a:t>
            </a:r>
            <a:r>
              <a:rPr lang="fr-FR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T167</a:t>
            </a:r>
            <a:r>
              <a:rPr lang="fr-FR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(2016) 014070</a:t>
            </a:r>
            <a:endParaRPr lang="fr-FR" sz="11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516" y="277081"/>
            <a:ext cx="1643106" cy="2042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760" y="2449177"/>
            <a:ext cx="1948618" cy="14568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07980" y="61969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JET</a:t>
            </a:r>
            <a:endParaRPr lang="en-GB" sz="1800" b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93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0" y="47456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 smtClean="0">
                <a:latin typeface="Arial" charset="0"/>
              </a:rPr>
              <a:t>Simulation </a:t>
            </a:r>
            <a:r>
              <a:rPr lang="en-US" altLang="en-US" sz="2000" b="1" dirty="0">
                <a:latin typeface="Arial" charset="0"/>
              </a:rPr>
              <a:t>workflow developed at </a:t>
            </a:r>
            <a:r>
              <a:rPr lang="en-US" altLang="en-US" sz="2000" b="1" dirty="0" smtClean="0">
                <a:latin typeface="Arial" charset="0"/>
              </a:rPr>
              <a:t>IO to assess CQ and RE heat loads </a:t>
            </a:r>
            <a:endParaRPr lang="en-GB" sz="2000" b="1" dirty="0" err="1" smtClean="0">
              <a:latin typeface="+mn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925428" y="944204"/>
            <a:ext cx="6524612" cy="2925063"/>
            <a:chOff x="1673076" y="944204"/>
            <a:chExt cx="6817488" cy="30563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3076" y="944204"/>
              <a:ext cx="6817488" cy="305636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172521" y="2487186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>
                      <a:lumMod val="85000"/>
                    </a:schemeClr>
                  </a:solidFill>
                  <a:latin typeface="+mn-lt"/>
                </a:rPr>
                <a:t>(RE)</a:t>
              </a:r>
              <a:endParaRPr lang="en-GB" sz="1600" b="1" dirty="0" err="1" smtClean="0">
                <a:solidFill>
                  <a:schemeClr val="bg1">
                    <a:lumMod val="85000"/>
                  </a:schemeClr>
                </a:solidFill>
                <a:latin typeface="+mn-lt"/>
              </a:endParaRPr>
            </a:p>
          </p:txBody>
        </p:sp>
      </p:grpSp>
      <p:sp>
        <p:nvSpPr>
          <p:cNvPr id="26" name="Title 3"/>
          <p:cNvSpPr txBox="1">
            <a:spLocks/>
          </p:cNvSpPr>
          <p:nvPr/>
        </p:nvSpPr>
        <p:spPr bwMode="auto">
          <a:xfrm>
            <a:off x="0" y="0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Disruption Heat Loads</a:t>
            </a:r>
            <a:endParaRPr lang="en-GB" kern="0" dirty="0">
              <a:solidFill>
                <a:srgbClr val="33339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375997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RE impact and CQ heat loads on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3068" y="3759979"/>
            <a:ext cx="436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Outer </a:t>
            </a:r>
            <a:r>
              <a:rPr lang="en-US" altLang="en-US" sz="2000" b="1" dirty="0" err="1" smtClean="0">
                <a:solidFill>
                  <a:srgbClr val="333399"/>
                </a:solidFill>
                <a:latin typeface="Arial" charset="0"/>
              </a:rPr>
              <a:t>divertor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 baffles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Upper first wall panels</a:t>
            </a:r>
            <a:endParaRPr lang="en-GB" sz="2000" b="1" dirty="0" err="1" smtClean="0">
              <a:latin typeface="+mn-lt"/>
            </a:endParaRPr>
          </a:p>
        </p:txBody>
      </p:sp>
      <p:sp>
        <p:nvSpPr>
          <p:cNvPr id="31" name="ZoneTexte 5"/>
          <p:cNvSpPr txBox="1"/>
          <p:nvPr/>
        </p:nvSpPr>
        <p:spPr>
          <a:xfrm>
            <a:off x="79693" y="4337928"/>
            <a:ext cx="1757573" cy="430887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rgbClr val="333333"/>
                </a:solidFill>
                <a:latin typeface="-apple-system"/>
              </a:rPr>
              <a:t>J. Coburn </a:t>
            </a:r>
            <a:r>
              <a:rPr lang="it-IT" sz="1100" i="1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2022 </a:t>
            </a:r>
            <a:r>
              <a:rPr lang="it-IT" sz="1100" dirty="0" smtClean="0">
                <a:solidFill>
                  <a:srgbClr val="333333"/>
                </a:solidFill>
                <a:latin typeface="-apple-system"/>
              </a:rPr>
              <a:t/>
            </a:r>
            <a:br>
              <a:rPr lang="it-IT" sz="1100" dirty="0" smtClean="0">
                <a:solidFill>
                  <a:srgbClr val="333333"/>
                </a:solidFill>
                <a:latin typeface="-apple-system"/>
              </a:rPr>
            </a:br>
            <a:r>
              <a:rPr lang="it-IT" sz="1100" i="1" dirty="0" smtClean="0">
                <a:solidFill>
                  <a:srgbClr val="333333"/>
                </a:solidFill>
                <a:latin typeface="-apple-system"/>
              </a:rPr>
              <a:t>Nucl</a:t>
            </a:r>
            <a:r>
              <a:rPr lang="it-IT" sz="1100" i="1" dirty="0">
                <a:solidFill>
                  <a:srgbClr val="333333"/>
                </a:solidFill>
                <a:latin typeface="-apple-system"/>
              </a:rPr>
              <a:t>. Fusion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it-IT" sz="1100" b="1" dirty="0">
                <a:solidFill>
                  <a:srgbClr val="333333"/>
                </a:solidFill>
                <a:latin typeface="-apple-system"/>
              </a:rPr>
              <a:t>62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016001</a:t>
            </a:r>
            <a:endParaRPr lang="fr-FR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" name="ZoneTexte 5"/>
          <p:cNvSpPr txBox="1"/>
          <p:nvPr/>
        </p:nvSpPr>
        <p:spPr>
          <a:xfrm>
            <a:off x="1925427" y="4337927"/>
            <a:ext cx="2282505" cy="430887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rgbClr val="333333"/>
                </a:solidFill>
                <a:latin typeface="-apple-system"/>
              </a:rPr>
              <a:t>L. Chen et al, AAPPS–DPP 2021, APS-DPP 2021, PSI 2022 </a:t>
            </a:r>
            <a:endParaRPr lang="fr-FR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38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0" y="0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da-DK" kern="0" dirty="0">
                <a:solidFill>
                  <a:srgbClr val="333399"/>
                </a:solidFill>
              </a:rPr>
              <a:t>Upward VDE/MD CQ at 15 MA </a:t>
            </a:r>
            <a:endParaRPr lang="en-GB" kern="0" dirty="0">
              <a:solidFill>
                <a:srgbClr val="333399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900665"/>
            <a:ext cx="380607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2000" dirty="0">
                <a:solidFill>
                  <a:srgbClr val="333399"/>
                </a:solidFill>
                <a:latin typeface="Arial" charset="0"/>
              </a:rPr>
              <a:t>Deposits ~600 MJ of magnetic energy over </a:t>
            </a:r>
            <a:r>
              <a:rPr lang="en-US" altLang="en-US" sz="2000" dirty="0" smtClean="0">
                <a:solidFill>
                  <a:srgbClr val="333399"/>
                </a:solidFill>
                <a:latin typeface="Arial" charset="0"/>
              </a:rPr>
              <a:t/>
            </a:r>
            <a:br>
              <a:rPr lang="en-US" altLang="en-US" sz="2000" dirty="0" smtClean="0">
                <a:solidFill>
                  <a:srgbClr val="333399"/>
                </a:solidFill>
                <a:latin typeface="Arial" charset="0"/>
              </a:rPr>
            </a:br>
            <a:r>
              <a:rPr lang="en-US" altLang="en-US" sz="2000" dirty="0" smtClean="0">
                <a:solidFill>
                  <a:srgbClr val="333399"/>
                </a:solidFill>
                <a:latin typeface="Arial" charset="0"/>
              </a:rPr>
              <a:t>~</a:t>
            </a:r>
            <a:r>
              <a:rPr lang="en-US" altLang="en-US" sz="2000" dirty="0">
                <a:solidFill>
                  <a:srgbClr val="333399"/>
                </a:solidFill>
                <a:latin typeface="Arial" charset="0"/>
              </a:rPr>
              <a:t>400 </a:t>
            </a:r>
            <a:r>
              <a:rPr lang="en-US" altLang="en-US" sz="2000" dirty="0" err="1">
                <a:solidFill>
                  <a:srgbClr val="333399"/>
                </a:solidFill>
                <a:latin typeface="Arial" charset="0"/>
              </a:rPr>
              <a:t>ms</a:t>
            </a:r>
            <a:r>
              <a:rPr lang="en-US" altLang="en-US" sz="2000" dirty="0">
                <a:solidFill>
                  <a:srgbClr val="333399"/>
                </a:solidFill>
                <a:latin typeface="Arial" charset="0"/>
              </a:rPr>
              <a:t>  </a:t>
            </a:r>
            <a:endParaRPr lang="en-GB" altLang="en-US" sz="2000" dirty="0" smtClean="0">
              <a:solidFill>
                <a:srgbClr val="333399"/>
              </a:solidFill>
              <a:latin typeface="Arial" charset="0"/>
            </a:endParaRPr>
          </a:p>
          <a:p>
            <a:pPr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Peak </a:t>
            </a:r>
            <a:r>
              <a:rPr lang="en-US" sz="20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I</a:t>
            </a:r>
            <a:r>
              <a:rPr lang="en-US" sz="2000" kern="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halo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 ~5.5 </a:t>
            </a:r>
            <a:r>
              <a:rPr lang="en-US" sz="20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MA</a:t>
            </a:r>
          </a:p>
          <a:p>
            <a:pPr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I</a:t>
            </a:r>
            <a:r>
              <a:rPr lang="en-US" sz="2000" kern="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halo</a:t>
            </a:r>
            <a:r>
              <a:rPr lang="en-US" sz="20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/</a:t>
            </a:r>
            <a:r>
              <a:rPr lang="en-US" sz="20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I</a:t>
            </a:r>
            <a:r>
              <a:rPr lang="en-US" sz="2000" kern="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p</a:t>
            </a:r>
            <a:r>
              <a:rPr lang="en-US" sz="20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 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Symbol"/>
              </a:rPr>
              <a:t>~ 0.4 </a:t>
            </a:r>
            <a:r>
              <a:rPr lang="en-US" sz="2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 Cat </a:t>
            </a:r>
            <a:r>
              <a:rPr lang="en-US" sz="20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II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97" y="841327"/>
            <a:ext cx="2133701" cy="31382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72159"/>
            <a:ext cx="3754004" cy="318601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84168" y="1001542"/>
            <a:ext cx="633507" cy="2308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900" dirty="0"/>
              <a:t>FWP #8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79128" y="1146872"/>
            <a:ext cx="633507" cy="2308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900" dirty="0"/>
              <a:t>FWP #9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00638" y="1508558"/>
            <a:ext cx="697628" cy="2308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900" dirty="0"/>
              <a:t>FWP #10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25433" y="4027337"/>
            <a:ext cx="15247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n-lt"/>
              </a:rPr>
              <a:t>VDE_15MA_up_Be3_chi4</a:t>
            </a:r>
            <a:endParaRPr lang="en-US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92787" y="1292455"/>
            <a:ext cx="633507" cy="2308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900" dirty="0"/>
              <a:t>FWP #7 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747853" y="1523287"/>
            <a:ext cx="152585" cy="40335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5220072" y="4305959"/>
            <a:ext cx="3754004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MA/5.3 T, </a:t>
            </a:r>
            <a:r>
              <a:rPr lang="en-US" sz="14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aseline="-25000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en-US" sz="14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1x10</a:t>
            </a:r>
            <a:r>
              <a:rPr lang="en-US" sz="1400" baseline="30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4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400" baseline="30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1400" dirty="0">
              <a:solidFill>
                <a:srgbClr val="3333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82126" y="3253126"/>
            <a:ext cx="6832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+mn-lt"/>
              </a:rPr>
              <a:t>q</a:t>
            </a:r>
            <a:r>
              <a:rPr lang="en-US" sz="900" baseline="-25000" dirty="0" smtClean="0">
                <a:solidFill>
                  <a:schemeClr val="bg1"/>
                </a:solidFill>
                <a:latin typeface="+mn-lt"/>
                <a:sym typeface="Symbol" panose="05050102010706020507" pitchFamily="18" charset="2"/>
              </a:rPr>
              <a:t></a:t>
            </a:r>
            <a:r>
              <a:rPr lang="en-US" sz="900" dirty="0" smtClean="0">
                <a:solidFill>
                  <a:schemeClr val="bg1"/>
                </a:solidFill>
                <a:latin typeface="+mn-lt"/>
              </a:rPr>
              <a:t> (Wm</a:t>
            </a:r>
            <a:r>
              <a:rPr lang="en-US" sz="900" baseline="30000" dirty="0" smtClean="0">
                <a:solidFill>
                  <a:schemeClr val="bg1"/>
                </a:solidFill>
                <a:latin typeface="+mn-lt"/>
              </a:rPr>
              <a:t>-2</a:t>
            </a:r>
            <a:r>
              <a:rPr lang="en-US" sz="900" dirty="0" smtClean="0">
                <a:solidFill>
                  <a:schemeClr val="bg1"/>
                </a:solidFill>
                <a:latin typeface="+mn-lt"/>
              </a:rPr>
              <a:t>)</a:t>
            </a:r>
            <a:endParaRPr lang="en-US" sz="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ZoneTexte 5"/>
          <p:cNvSpPr txBox="1"/>
          <p:nvPr/>
        </p:nvSpPr>
        <p:spPr>
          <a:xfrm>
            <a:off x="7170665" y="535880"/>
            <a:ext cx="1757573" cy="430887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rgbClr val="333333"/>
                </a:solidFill>
                <a:latin typeface="-apple-system"/>
              </a:rPr>
              <a:t>J. Coburn </a:t>
            </a:r>
            <a:r>
              <a:rPr lang="it-IT" sz="1100" i="1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2022 </a:t>
            </a:r>
            <a:r>
              <a:rPr lang="it-IT" sz="1100" dirty="0" smtClean="0">
                <a:solidFill>
                  <a:srgbClr val="333333"/>
                </a:solidFill>
                <a:latin typeface="-apple-system"/>
              </a:rPr>
              <a:t/>
            </a:r>
            <a:br>
              <a:rPr lang="it-IT" sz="1100" dirty="0" smtClean="0">
                <a:solidFill>
                  <a:srgbClr val="333333"/>
                </a:solidFill>
                <a:latin typeface="-apple-system"/>
              </a:rPr>
            </a:br>
            <a:r>
              <a:rPr lang="it-IT" sz="1100" i="1" dirty="0" smtClean="0">
                <a:solidFill>
                  <a:srgbClr val="333333"/>
                </a:solidFill>
                <a:latin typeface="-apple-system"/>
              </a:rPr>
              <a:t>Nucl</a:t>
            </a:r>
            <a:r>
              <a:rPr lang="it-IT" sz="1100" i="1" dirty="0">
                <a:solidFill>
                  <a:srgbClr val="333333"/>
                </a:solidFill>
                <a:latin typeface="-apple-system"/>
              </a:rPr>
              <a:t>. Fusion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it-IT" sz="1100" b="1" dirty="0">
                <a:solidFill>
                  <a:srgbClr val="333333"/>
                </a:solidFill>
                <a:latin typeface="-apple-system"/>
              </a:rPr>
              <a:t>62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016001</a:t>
            </a:r>
            <a:endParaRPr lang="fr-FR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0" y="0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da-DK" kern="0" dirty="0">
                <a:solidFill>
                  <a:srgbClr val="333399"/>
                </a:solidFill>
              </a:rPr>
              <a:t>Upward VDE/MD CQ at 15 MA </a:t>
            </a:r>
            <a:endParaRPr lang="en-GB" kern="0" dirty="0">
              <a:solidFill>
                <a:srgbClr val="333399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70173" y="835570"/>
            <a:ext cx="5302469" cy="3668892"/>
            <a:chOff x="3770173" y="539236"/>
            <a:chExt cx="5302469" cy="36688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952" y="2751181"/>
              <a:ext cx="3260690" cy="139786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952" y="933275"/>
              <a:ext cx="3260690" cy="1834139"/>
            </a:xfrm>
            <a:prstGeom prst="rect">
              <a:avLst/>
            </a:prstGeom>
          </p:spPr>
        </p:pic>
        <p:sp>
          <p:nvSpPr>
            <p:cNvPr id="7" name="Notched Right Arrow 6"/>
            <p:cNvSpPr/>
            <p:nvPr/>
          </p:nvSpPr>
          <p:spPr bwMode="auto">
            <a:xfrm rot="10800000">
              <a:off x="6767505" y="1883252"/>
              <a:ext cx="1419405" cy="219456"/>
            </a:xfrm>
            <a:prstGeom prst="notched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250861" y="1843259"/>
                  <a:ext cx="558166" cy="29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acc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oMath>
                    </m:oMathPara>
                  </a14:m>
                  <a:endParaRPr lang="en-US" sz="1200" b="1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861" y="1843259"/>
                  <a:ext cx="558166" cy="299441"/>
                </a:xfrm>
                <a:prstGeom prst="rect">
                  <a:avLst/>
                </a:prstGeom>
                <a:blipFill>
                  <a:blip r:embed="rId4"/>
                  <a:stretch>
                    <a:fillRect t="-2041" b="-61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7807554" y="1027029"/>
              <a:ext cx="819455" cy="230832"/>
            </a:xfrm>
            <a:prstGeom prst="rect">
              <a:avLst/>
            </a:prstGeom>
            <a:solidFill>
              <a:srgbClr val="FF66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900" dirty="0"/>
                <a:t>Melt Buildup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7216" y="2357749"/>
              <a:ext cx="998991" cy="23083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900" dirty="0"/>
                <a:t>Melt Excavation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6250861" y="3482184"/>
              <a:ext cx="219084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Notched Right Arrow 11"/>
            <p:cNvSpPr/>
            <p:nvPr/>
          </p:nvSpPr>
          <p:spPr bwMode="auto">
            <a:xfrm rot="10800000">
              <a:off x="7450468" y="3071261"/>
              <a:ext cx="680449" cy="219456"/>
            </a:xfrm>
            <a:prstGeom prst="notched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27216" y="2818049"/>
                  <a:ext cx="558166" cy="29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acc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oMath>
                    </m:oMathPara>
                  </a14:m>
                  <a:endParaRPr lang="en-US" sz="1200" b="1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7216" y="2818049"/>
                  <a:ext cx="558166" cy="299441"/>
                </a:xfrm>
                <a:prstGeom prst="rect">
                  <a:avLst/>
                </a:prstGeom>
                <a:blipFill>
                  <a:blip r:embed="rId5"/>
                  <a:stretch>
                    <a:fillRect t="-2041" b="-61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8" t="5776" r="41666" b="30699"/>
            <a:stretch/>
          </p:blipFill>
          <p:spPr>
            <a:xfrm>
              <a:off x="3841124" y="2963378"/>
              <a:ext cx="1510025" cy="124475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4521377" y="3338100"/>
              <a:ext cx="510587" cy="723815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80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l="84320" t="2700" r="194" b="2252"/>
            <a:stretch/>
          </p:blipFill>
          <p:spPr>
            <a:xfrm>
              <a:off x="5527988" y="864523"/>
              <a:ext cx="353786" cy="20667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/>
            <a:srcRect l="8017" t="18059" r="39166" b="14081"/>
            <a:stretch/>
          </p:blipFill>
          <p:spPr>
            <a:xfrm>
              <a:off x="3851920" y="864524"/>
              <a:ext cx="1671125" cy="20667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Notched Right Arrow 17"/>
            <p:cNvSpPr/>
            <p:nvPr/>
          </p:nvSpPr>
          <p:spPr bwMode="auto">
            <a:xfrm rot="2757803">
              <a:off x="4543291" y="2314981"/>
              <a:ext cx="742328" cy="219456"/>
            </a:xfrm>
            <a:prstGeom prst="notched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5010723" y="2663937"/>
                  <a:ext cx="558166" cy="29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</m:acc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200" b="1" i="1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sz="1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oMath>
                    </m:oMathPara>
                  </a14:m>
                  <a:endParaRPr lang="en-US" sz="1200" b="1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0723" y="2663937"/>
                  <a:ext cx="558166" cy="299441"/>
                </a:xfrm>
                <a:prstGeom prst="rect">
                  <a:avLst/>
                </a:prstGeom>
                <a:blipFill>
                  <a:blip r:embed="rId9"/>
                  <a:stretch>
                    <a:fillRect t="-2041" b="-61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Down Arrow 19"/>
            <p:cNvSpPr/>
            <p:nvPr/>
          </p:nvSpPr>
          <p:spPr bwMode="auto">
            <a:xfrm rot="11647614">
              <a:off x="4636456" y="1155239"/>
              <a:ext cx="142030" cy="861701"/>
            </a:xfrm>
            <a:prstGeom prst="down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800"/>
            </a:p>
          </p:txBody>
        </p:sp>
        <p:sp>
          <p:nvSpPr>
            <p:cNvPr id="21" name="Down Arrow 20"/>
            <p:cNvSpPr/>
            <p:nvPr/>
          </p:nvSpPr>
          <p:spPr bwMode="auto">
            <a:xfrm rot="3875974">
              <a:off x="4224810" y="1874420"/>
              <a:ext cx="141592" cy="598147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793448" y="1459231"/>
                  <a:ext cx="363256" cy="20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2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𝑱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𝒉𝒂𝒍𝒐</m:t>
                            </m:r>
                          </m:sub>
                        </m:sSub>
                      </m:oMath>
                    </m:oMathPara>
                  </a14:m>
                  <a:endParaRPr lang="en-US" sz="1200" b="1" dirty="0" err="1">
                    <a:solidFill>
                      <a:srgbClr val="FFFF00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3448" y="1459231"/>
                  <a:ext cx="363256" cy="207108"/>
                </a:xfrm>
                <a:prstGeom prst="rect">
                  <a:avLst/>
                </a:prstGeom>
                <a:blipFill>
                  <a:blip r:embed="rId10"/>
                  <a:stretch>
                    <a:fillRect l="-11667" t="-26471" r="-3333" b="-2941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010879" y="2333775"/>
                  <a:ext cx="245259" cy="2280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𝝋</m:t>
                            </m:r>
                          </m:sub>
                        </m:sSub>
                      </m:oMath>
                    </m:oMathPara>
                  </a14:m>
                  <a:endParaRPr lang="en-US" sz="1200" b="1" dirty="0" err="1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0879" y="2333775"/>
                  <a:ext cx="245259" cy="228076"/>
                </a:xfrm>
                <a:prstGeom prst="rect">
                  <a:avLst/>
                </a:prstGeom>
                <a:blipFill>
                  <a:blip r:embed="rId11"/>
                  <a:stretch>
                    <a:fillRect l="-12500" r="-7500" b="-157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/>
            <p:cNvSpPr txBox="1"/>
            <p:nvPr/>
          </p:nvSpPr>
          <p:spPr>
            <a:xfrm>
              <a:off x="3770173" y="539236"/>
              <a:ext cx="878702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FWP #8 </a:t>
              </a:r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900665"/>
            <a:ext cx="3806076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 smtClean="0">
                <a:solidFill>
                  <a:srgbClr val="333399"/>
                </a:solidFill>
                <a:latin typeface="Arial" charset="0"/>
              </a:rPr>
              <a:t>Max. erosion depths of ~2 mm over wide area</a:t>
            </a:r>
          </a:p>
          <a:p>
            <a:pPr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sz="1800" kern="0" dirty="0">
                <a:solidFill>
                  <a:srgbClr val="333399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FWP end-of-life after only a few events</a:t>
            </a:r>
          </a:p>
          <a:p>
            <a:pPr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GB" sz="1800" kern="0" dirty="0">
                <a:solidFill>
                  <a:srgbClr val="333399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Be finger toroidal gap bridging </a:t>
            </a:r>
            <a:r>
              <a:rPr lang="en-GB" sz="1800" kern="0" dirty="0" smtClean="0">
                <a:solidFill>
                  <a:srgbClr val="333399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can cause large EM loads in subsequent events</a:t>
            </a:r>
          </a:p>
          <a:p>
            <a:pPr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 smtClean="0">
                <a:solidFill>
                  <a:srgbClr val="333399"/>
                </a:solidFill>
                <a:latin typeface="Arial" charset="0"/>
              </a:rPr>
              <a:t>FWP melt </a:t>
            </a:r>
            <a:r>
              <a:rPr lang="en-US" altLang="en-US" sz="1800" dirty="0">
                <a:solidFill>
                  <a:srgbClr val="333399"/>
                </a:solidFill>
                <a:latin typeface="Arial" charset="0"/>
              </a:rPr>
              <a:t>extent and severity much reduced at 7.5 </a:t>
            </a:r>
            <a:r>
              <a:rPr lang="en-US" altLang="en-US" sz="1800" dirty="0" smtClean="0">
                <a:solidFill>
                  <a:srgbClr val="333399"/>
                </a:solidFill>
                <a:latin typeface="Arial" charset="0"/>
              </a:rPr>
              <a:t>MA</a:t>
            </a:r>
          </a:p>
          <a:p>
            <a:pPr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NB: No baffle or FWP melting at 7.5 MA for downward VDE</a:t>
            </a:r>
            <a:endParaRPr lang="en-GB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  <a:p>
            <a:pPr>
              <a:spcAft>
                <a:spcPts val="600"/>
              </a:spcAft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endParaRPr lang="en-US" sz="1800" kern="0" dirty="0" smtClean="0">
              <a:solidFill>
                <a:srgbClr val="333399"/>
              </a:solidFill>
              <a:latin typeface="Arial"/>
              <a:ea typeface="ＭＳ Ｐゴシック" pitchFamily="-110" charset="-128"/>
              <a:cs typeface="Arial"/>
              <a:sym typeface="Wingdings" panose="05000000000000000000" pitchFamily="2" charset="2"/>
            </a:endParaRPr>
          </a:p>
        </p:txBody>
      </p:sp>
      <p:sp>
        <p:nvSpPr>
          <p:cNvPr id="28" name="ZoneTexte 5"/>
          <p:cNvSpPr txBox="1"/>
          <p:nvPr/>
        </p:nvSpPr>
        <p:spPr>
          <a:xfrm>
            <a:off x="7128331" y="616375"/>
            <a:ext cx="1757573" cy="430887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rgbClr val="333333"/>
                </a:solidFill>
                <a:latin typeface="-apple-system"/>
              </a:rPr>
              <a:t>J. Coburn </a:t>
            </a:r>
            <a:r>
              <a:rPr lang="it-IT" sz="1100" i="1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2022 </a:t>
            </a:r>
            <a:r>
              <a:rPr lang="it-IT" sz="1100" dirty="0" smtClean="0">
                <a:solidFill>
                  <a:srgbClr val="333333"/>
                </a:solidFill>
                <a:latin typeface="-apple-system"/>
              </a:rPr>
              <a:t/>
            </a:r>
            <a:br>
              <a:rPr lang="it-IT" sz="1100" dirty="0" smtClean="0">
                <a:solidFill>
                  <a:srgbClr val="333333"/>
                </a:solidFill>
                <a:latin typeface="-apple-system"/>
              </a:rPr>
            </a:br>
            <a:r>
              <a:rPr lang="it-IT" sz="1100" i="1" dirty="0" smtClean="0">
                <a:solidFill>
                  <a:srgbClr val="333333"/>
                </a:solidFill>
                <a:latin typeface="-apple-system"/>
              </a:rPr>
              <a:t>Nucl</a:t>
            </a:r>
            <a:r>
              <a:rPr lang="it-IT" sz="1100" i="1" dirty="0">
                <a:solidFill>
                  <a:srgbClr val="333333"/>
                </a:solidFill>
                <a:latin typeface="-apple-system"/>
              </a:rPr>
              <a:t>. Fusion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it-IT" sz="1100" b="1" dirty="0">
                <a:solidFill>
                  <a:srgbClr val="333333"/>
                </a:solidFill>
                <a:latin typeface="-apple-system"/>
              </a:rPr>
              <a:t>62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016001</a:t>
            </a:r>
            <a:endParaRPr lang="fr-FR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61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0" y="0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RE impact on ITER’s upper panels</a:t>
            </a:r>
            <a:endParaRPr lang="en-GB" kern="0" dirty="0">
              <a:solidFill>
                <a:srgbClr val="3333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2688" r="50964" b="33949"/>
          <a:stretch/>
        </p:blipFill>
        <p:spPr>
          <a:xfrm>
            <a:off x="59268" y="1041404"/>
            <a:ext cx="3079478" cy="2748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2" t="2688" r="13495" b="3491"/>
          <a:stretch/>
        </p:blipFill>
        <p:spPr>
          <a:xfrm>
            <a:off x="3042423" y="965204"/>
            <a:ext cx="1588845" cy="31072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9728" y="574512"/>
            <a:ext cx="287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DINA 10 MA RE scenario</a:t>
            </a:r>
            <a:endParaRPr lang="en-GB" sz="1800" b="1" dirty="0" err="1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305" y="553152"/>
            <a:ext cx="3855948" cy="4230398"/>
          </a:xfrm>
          <a:prstGeom prst="rect">
            <a:avLst/>
          </a:prstGeom>
        </p:spPr>
      </p:pic>
      <p:sp>
        <p:nvSpPr>
          <p:cNvPr id="26" name="ZoneTexte 5"/>
          <p:cNvSpPr txBox="1"/>
          <p:nvPr/>
        </p:nvSpPr>
        <p:spPr>
          <a:xfrm>
            <a:off x="7305349" y="592410"/>
            <a:ext cx="1757573" cy="261610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rgbClr val="333333"/>
                </a:solidFill>
                <a:latin typeface="-apple-system"/>
              </a:rPr>
              <a:t>L. Chen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it-IT" sz="1100" i="1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it-IT" sz="1100" dirty="0" smtClean="0">
                <a:solidFill>
                  <a:srgbClr val="333333"/>
                </a:solidFill>
                <a:latin typeface="-apple-system"/>
              </a:rPr>
              <a:t>PSI 2022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</a:t>
            </a:r>
            <a:endParaRPr lang="fr-FR" sz="11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0" y="0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RE impact on ITER’s upper panels</a:t>
            </a:r>
            <a:endParaRPr lang="en-GB" kern="0" dirty="0">
              <a:solidFill>
                <a:srgbClr val="33339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1201857"/>
            <a:ext cx="4663671" cy="31206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790730"/>
            <a:ext cx="441113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deposition depth:</a:t>
            </a:r>
            <a:br>
              <a:rPr lang="en-US" sz="20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 mm</a:t>
            </a:r>
          </a:p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Distribution: </a:t>
            </a:r>
            <a:br>
              <a:rPr lang="en-GB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f(E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)~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(-E/E</a:t>
            </a:r>
            <a:r>
              <a:rPr lang="en-GB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E</a:t>
            </a:r>
            <a:r>
              <a:rPr lang="en-GB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15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MeV,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= 1-50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MeV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 energy per apex: </a:t>
            </a:r>
            <a:r>
              <a:rPr lang="en-US" sz="20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 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500 kJ</a:t>
            </a:r>
          </a:p>
          <a:p>
            <a:pPr marL="355600" indent="-3556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 time: </a:t>
            </a:r>
            <a:br>
              <a:rPr lang="en-US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562" y="1387874"/>
            <a:ext cx="5398680" cy="1996655"/>
          </a:xfrm>
          <a:prstGeom prst="rect">
            <a:avLst/>
          </a:prstGeom>
        </p:spPr>
      </p:pic>
      <p:sp>
        <p:nvSpPr>
          <p:cNvPr id="20" name="ZoneTexte 5"/>
          <p:cNvSpPr txBox="1"/>
          <p:nvPr/>
        </p:nvSpPr>
        <p:spPr>
          <a:xfrm>
            <a:off x="7305349" y="592410"/>
            <a:ext cx="1757573" cy="261610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rgbClr val="333333"/>
                </a:solidFill>
                <a:latin typeface="-apple-system"/>
              </a:rPr>
              <a:t>L. Chen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it-IT" sz="1100" i="1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it-IT" sz="1100" dirty="0" smtClean="0">
                <a:solidFill>
                  <a:srgbClr val="333333"/>
                </a:solidFill>
                <a:latin typeface="-apple-system"/>
              </a:rPr>
              <a:t>PSI 2022</a:t>
            </a:r>
            <a:r>
              <a:rPr lang="it-IT" sz="1100" dirty="0">
                <a:solidFill>
                  <a:srgbClr val="333333"/>
                </a:solidFill>
                <a:latin typeface="-apple-system"/>
              </a:rPr>
              <a:t> </a:t>
            </a:r>
            <a:endParaRPr lang="fr-FR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135450"/>
            <a:ext cx="4996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333399"/>
                </a:solidFill>
                <a:latin typeface="+mn-lt"/>
              </a:rPr>
              <a:t>Workflow benchmarked with JET RE impact data </a:t>
            </a:r>
            <a:br>
              <a:rPr lang="en-US" sz="1600" b="1" dirty="0" smtClean="0">
                <a:solidFill>
                  <a:srgbClr val="333399"/>
                </a:solidFill>
                <a:latin typeface="+mn-lt"/>
              </a:rPr>
            </a:br>
            <a:r>
              <a:rPr lang="en-US" sz="1600" b="1" dirty="0" smtClean="0">
                <a:solidFill>
                  <a:srgbClr val="333399"/>
                </a:solidFill>
                <a:latin typeface="+mn-lt"/>
              </a:rPr>
              <a:t>(see L. Chen, AAPPS-DPP 2021)</a:t>
            </a:r>
            <a:endParaRPr lang="en-GB" sz="1600" b="1" dirty="0" err="1" smtClean="0">
              <a:solidFill>
                <a:srgbClr val="3333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740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0" y="0"/>
            <a:ext cx="9144000" cy="4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solidFill>
                  <a:srgbClr val="333399"/>
                </a:solidFill>
              </a:rPr>
              <a:t>Disruption Mitigation System – Requirements</a:t>
            </a:r>
            <a:endParaRPr lang="en-GB" kern="0" dirty="0">
              <a:solidFill>
                <a:srgbClr val="33339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47583"/>
            <a:ext cx="914400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DMS functional requirement </a:t>
            </a:r>
          </a:p>
          <a:p>
            <a:pPr>
              <a:spcAft>
                <a:spcPts val="600"/>
              </a:spcAft>
            </a:pPr>
            <a:r>
              <a:rPr lang="en-US" i="1" dirty="0" smtClean="0">
                <a:latin typeface="Arial"/>
                <a:sym typeface="Wingdings" panose="05000000000000000000" pitchFamily="2" charset="2"/>
              </a:rPr>
              <a:t>The DMS action must target to result in disruptions with </a:t>
            </a:r>
            <a:br>
              <a:rPr lang="en-US" i="1" dirty="0" smtClean="0">
                <a:latin typeface="Arial"/>
                <a:sym typeface="Wingdings" panose="05000000000000000000" pitchFamily="2" charset="2"/>
              </a:rPr>
            </a:br>
            <a:r>
              <a:rPr lang="en-US" i="1" u="sng" dirty="0" smtClean="0">
                <a:latin typeface="Arial"/>
                <a:sym typeface="Wingdings" panose="05000000000000000000" pitchFamily="2" charset="2"/>
              </a:rPr>
              <a:t>category I</a:t>
            </a:r>
            <a:r>
              <a:rPr lang="en-US" i="1" dirty="0" smtClean="0">
                <a:latin typeface="Arial"/>
                <a:sym typeface="Wingdings" panose="05000000000000000000" pitchFamily="2" charset="2"/>
              </a:rPr>
              <a:t> EM loads and </a:t>
            </a:r>
            <a:r>
              <a:rPr lang="en-US" i="1" u="sng" dirty="0" smtClean="0">
                <a:latin typeface="Arial"/>
                <a:sym typeface="Wingdings" panose="05000000000000000000" pitchFamily="2" charset="2"/>
              </a:rPr>
              <a:t>HL-I</a:t>
            </a:r>
            <a:r>
              <a:rPr lang="en-US" i="1" dirty="0" smtClean="0">
                <a:latin typeface="Arial"/>
                <a:sym typeface="Wingdings" panose="05000000000000000000" pitchFamily="2" charset="2"/>
              </a:rPr>
              <a:t> heat loads. </a:t>
            </a:r>
            <a:endParaRPr lang="en-US" i="1" dirty="0" smtClean="0"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10255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1438275" algn="l"/>
                <a:tab pos="2417763" algn="l"/>
              </a:tabLst>
              <a:defRPr/>
            </a:pPr>
            <a:r>
              <a:rPr lang="en-US" altLang="en-US" dirty="0" smtClean="0">
                <a:latin typeface="Arial" charset="0"/>
                <a:sym typeface="Wingdings" panose="05000000000000000000" pitchFamily="2" charset="2"/>
              </a:rPr>
              <a:t> </a:t>
            </a:r>
            <a:r>
              <a:rPr lang="en-US" altLang="en-US" dirty="0">
                <a:latin typeface="Arial" charset="0"/>
                <a:sym typeface="Wingdings" panose="05000000000000000000" pitchFamily="2" charset="2"/>
              </a:rPr>
              <a:t>S</a:t>
            </a:r>
            <a:r>
              <a:rPr lang="en-US" altLang="en-US" dirty="0" smtClean="0">
                <a:latin typeface="Arial" charset="0"/>
                <a:sym typeface="Wingdings" panose="05000000000000000000" pitchFamily="2" charset="2"/>
              </a:rPr>
              <a:t>ystem specific requirements to fulfil this function have been defined before the Preliminary Design Review </a:t>
            </a:r>
            <a:r>
              <a:rPr lang="en-US" sz="200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  <a:hlinkClick r:id="rId2"/>
              </a:rPr>
              <a:t>ITER_D_BEJQWA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9372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 smtClean="0">
                <a:solidFill>
                  <a:srgbClr val="333399"/>
                </a:solidFill>
                <a:latin typeface="Arial"/>
              </a:rPr>
              <a:t>Disruption Load Categories are defined for these loads: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>
                <a:latin typeface="Arial"/>
                <a:sym typeface="Wingdings" panose="05000000000000000000" pitchFamily="2" charset="2"/>
              </a:rPr>
              <a:t>ITER Load Specifications </a:t>
            </a:r>
            <a:r>
              <a:rPr lang="en-US" sz="2000" dirty="0" smtClean="0">
                <a:latin typeface="Arial"/>
                <a:sym typeface="Wingdings" panose="05000000000000000000" pitchFamily="2" charset="2"/>
                <a:hlinkClick r:id="rId3"/>
              </a:rPr>
              <a:t>ITER_D_222QGL</a:t>
            </a:r>
            <a:r>
              <a:rPr lang="en-US" sz="2000" dirty="0" smtClean="0">
                <a:latin typeface="Arial"/>
                <a:sym typeface="Wingdings" panose="05000000000000000000" pitchFamily="2" charset="2"/>
              </a:rPr>
              <a:t> </a:t>
            </a:r>
            <a:endParaRPr lang="en-US" sz="2000" dirty="0" smtClean="0">
              <a:latin typeface="Arial"/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000" b="1" dirty="0" smtClean="0">
                <a:latin typeface="Arial"/>
                <a:sym typeface="Wingdings" panose="05000000000000000000" pitchFamily="2" charset="2"/>
              </a:rPr>
              <a:t>DMS </a:t>
            </a:r>
            <a:r>
              <a:rPr lang="en-GB" sz="2000" b="1" dirty="0">
                <a:latin typeface="Arial"/>
                <a:sym typeface="Wingdings" panose="05000000000000000000" pitchFamily="2" charset="2"/>
              </a:rPr>
              <a:t>Heat Load Mitigation </a:t>
            </a:r>
            <a:r>
              <a:rPr lang="en-GB" sz="2000" b="1" dirty="0" smtClean="0">
                <a:latin typeface="Arial"/>
                <a:sym typeface="Wingdings" panose="05000000000000000000" pitchFamily="2" charset="2"/>
              </a:rPr>
              <a:t>Targets </a:t>
            </a:r>
            <a:r>
              <a:rPr lang="en-US" sz="2000" dirty="0" smtClean="0">
                <a:latin typeface="Arial"/>
                <a:sym typeface="Wingdings" panose="05000000000000000000" pitchFamily="2" charset="2"/>
                <a:hlinkClick r:id="rId4"/>
              </a:rPr>
              <a:t>ITER_D_57VT5Y</a:t>
            </a:r>
            <a:endParaRPr lang="en-US" sz="2000" dirty="0" smtClean="0"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534" y="4160611"/>
            <a:ext cx="854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DMS task force to validate these through experiments and modelling</a:t>
            </a:r>
            <a:endParaRPr lang="en-GB" sz="2000" b="1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19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ER_Scientific_and_General_Presentation_N4CUXK_v1_2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TER_Scientific_and_General_Presentation_N4CUXK_v1_8 (3).pptx" id="{84690348-23F2-4165-BCE0-733FB791AA1E}" vid="{99E8E174-E2F5-4CD3-9D90-FE22B1137E7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ITER_Scientific_and_General_Presentation_N4CUXK_v1_8</Template>
  <TotalTime>26599</TotalTime>
  <Words>1704</Words>
  <Application>Microsoft Office PowerPoint</Application>
  <PresentationFormat>On-screen Show (16:9)</PresentationFormat>
  <Paragraphs>200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MS PGothic</vt:lpstr>
      <vt:lpstr>MS PGothic</vt:lpstr>
      <vt:lpstr>-apple-system</vt:lpstr>
      <vt:lpstr>Arial</vt:lpstr>
      <vt:lpstr>Cambria Math</vt:lpstr>
      <vt:lpstr>Century Gothic</vt:lpstr>
      <vt:lpstr>Symbol</vt:lpstr>
      <vt:lpstr>Wingdings</vt:lpstr>
      <vt:lpstr>ITER_Scientific_and_General_Presentation_N4CUXK_v1_2</vt:lpstr>
      <vt:lpstr>Disruptions in ITER  2nd IAEA Technical Meeting on Disruptions and their Mitigation 19–22 July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Siljehag Petter EXT</dc:creator>
  <cp:lastModifiedBy>Lehnen Michael</cp:lastModifiedBy>
  <cp:revision>415</cp:revision>
  <cp:lastPrinted>2021-06-01T17:21:02Z</cp:lastPrinted>
  <dcterms:created xsi:type="dcterms:W3CDTF">2021-05-20T09:23:23Z</dcterms:created>
  <dcterms:modified xsi:type="dcterms:W3CDTF">2022-07-18T07:32:18Z</dcterms:modified>
</cp:coreProperties>
</file>