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1317" r:id="rId2"/>
    <p:sldId id="1502" r:id="rId3"/>
    <p:sldId id="1527" r:id="rId4"/>
    <p:sldId id="1439" r:id="rId5"/>
    <p:sldId id="1399" r:id="rId6"/>
    <p:sldId id="1400" r:id="rId7"/>
    <p:sldId id="1401" r:id="rId8"/>
    <p:sldId id="1402" r:id="rId9"/>
    <p:sldId id="1403" r:id="rId10"/>
    <p:sldId id="1405" r:id="rId11"/>
    <p:sldId id="1569" r:id="rId12"/>
    <p:sldId id="1406" r:id="rId13"/>
    <p:sldId id="1407" r:id="rId14"/>
    <p:sldId id="1409" r:id="rId15"/>
    <p:sldId id="1410" r:id="rId16"/>
    <p:sldId id="1413" r:id="rId17"/>
    <p:sldId id="1415" r:id="rId18"/>
    <p:sldId id="1571" r:id="rId19"/>
    <p:sldId id="1420" r:id="rId20"/>
    <p:sldId id="1422" r:id="rId21"/>
    <p:sldId id="1428" r:id="rId22"/>
    <p:sldId id="1429" r:id="rId23"/>
    <p:sldId id="1572" r:id="rId24"/>
    <p:sldId id="1577" r:id="rId25"/>
    <p:sldId id="1580" r:id="rId26"/>
    <p:sldId id="1583" r:id="rId27"/>
    <p:sldId id="1641" r:id="rId28"/>
    <p:sldId id="1640" r:id="rId29"/>
    <p:sldId id="1587" r:id="rId30"/>
    <p:sldId id="1593" r:id="rId31"/>
    <p:sldId id="1613" r:id="rId32"/>
    <p:sldId id="1614" r:id="rId33"/>
    <p:sldId id="1601" r:id="rId34"/>
    <p:sldId id="1639" r:id="rId35"/>
    <p:sldId id="1604" r:id="rId36"/>
    <p:sldId id="1607" r:id="rId37"/>
    <p:sldId id="1612" r:id="rId38"/>
  </p:sldIdLst>
  <p:sldSz cx="9144000" cy="5143500" type="screen16x9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6DCFD4-21B7-4A14-A26D-5C40D1A99FCE}">
          <p14:sldIdLst>
            <p14:sldId id="1317"/>
            <p14:sldId id="1502"/>
            <p14:sldId id="1527"/>
            <p14:sldId id="1439"/>
            <p14:sldId id="1399"/>
            <p14:sldId id="1400"/>
            <p14:sldId id="1401"/>
            <p14:sldId id="1402"/>
            <p14:sldId id="1403"/>
            <p14:sldId id="1405"/>
            <p14:sldId id="1569"/>
            <p14:sldId id="1406"/>
            <p14:sldId id="1407"/>
            <p14:sldId id="1409"/>
            <p14:sldId id="1410"/>
            <p14:sldId id="1413"/>
            <p14:sldId id="1415"/>
            <p14:sldId id="1571"/>
            <p14:sldId id="1420"/>
            <p14:sldId id="1422"/>
            <p14:sldId id="1428"/>
            <p14:sldId id="1429"/>
            <p14:sldId id="1572"/>
            <p14:sldId id="1577"/>
            <p14:sldId id="1580"/>
            <p14:sldId id="1583"/>
            <p14:sldId id="1641"/>
            <p14:sldId id="1640"/>
            <p14:sldId id="1587"/>
            <p14:sldId id="1593"/>
            <p14:sldId id="1613"/>
            <p14:sldId id="1614"/>
            <p14:sldId id="1601"/>
            <p14:sldId id="1639"/>
            <p14:sldId id="1604"/>
            <p14:sldId id="1607"/>
            <p14:sldId id="16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0"/>
    <a:srgbClr val="000099"/>
    <a:srgbClr val="990099"/>
    <a:srgbClr val="0000FF"/>
    <a:srgbClr val="66FFCC"/>
    <a:srgbClr val="99FFCC"/>
    <a:srgbClr val="0033CC"/>
    <a:srgbClr val="FF66CC"/>
    <a:srgbClr val="008000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68348" autoAdjust="0"/>
  </p:normalViewPr>
  <p:slideViewPr>
    <p:cSldViewPr>
      <p:cViewPr varScale="1">
        <p:scale>
          <a:sx n="147" d="100"/>
          <a:sy n="147" d="100"/>
        </p:scale>
        <p:origin x="714" y="108"/>
      </p:cViewPr>
      <p:guideLst>
        <p:guide orient="horz"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946" y="-96"/>
      </p:cViewPr>
      <p:guideLst>
        <p:guide orient="horz" pos="3131"/>
        <p:guide pos="214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19D33F0A-3E44-3542-9B52-C69BBF913347}" type="datetimeFigureOut">
              <a:rPr lang="en-US" smtClean="0"/>
              <a:pPr/>
              <a:t>18-Jul-22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69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E74B4BCF-068A-D248-8F84-0E47315EB0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952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21D8797E-98FF-A441-8777-B69104237D7E}" type="datetimeFigureOut">
              <a:rPr lang="en-US" smtClean="0"/>
              <a:pPr/>
              <a:t>18-Jul-22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577" tIns="45789" rIns="91577" bIns="457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69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70CCCBFF-A990-6E41-BF2C-15CF0EC144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930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464" y="4861441"/>
            <a:ext cx="5206375" cy="4605576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53609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74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39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fld id="{2A96745A-DADF-4E1D-8F52-A67D4EBDED9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0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725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10146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fld id="{2A96745A-DADF-4E1D-8F52-A67D4EBDED9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0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274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30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fld id="{2A96745A-DADF-4E1D-8F52-A67D4EBDED9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0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96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8818" indent="-29185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7411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34376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101340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8305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35269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502234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69198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D3BB073-6736-AD41-A8F0-00D07527587E}" type="slidenum">
              <a:rPr lang="en-GB" sz="1200">
                <a:solidFill>
                  <a:prstClr val="black"/>
                </a:solidFill>
                <a:latin typeface="Arial" charset="0"/>
                <a:cs typeface="MS PGothic" charset="0"/>
              </a:rPr>
              <a:pPr/>
              <a:t>33</a:t>
            </a:fld>
            <a:endParaRPr lang="en-GB" sz="1200">
              <a:solidFill>
                <a:prstClr val="black"/>
              </a:solidFill>
              <a:latin typeface="Arial" charset="0"/>
              <a:cs typeface="MS PGothic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8900" y="747713"/>
            <a:ext cx="6640513" cy="3735387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195" y="4731110"/>
            <a:ext cx="5451173" cy="448304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07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8818" indent="-29185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7411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34376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101340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8305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35269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502234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69198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D3BB073-6736-AD41-A8F0-00D07527587E}" type="slidenum">
              <a:rPr lang="en-GB" sz="1200">
                <a:solidFill>
                  <a:prstClr val="black"/>
                </a:solidFill>
                <a:latin typeface="Arial" charset="0"/>
                <a:cs typeface="MS PGothic" charset="0"/>
              </a:rPr>
              <a:pPr/>
              <a:t>35</a:t>
            </a:fld>
            <a:endParaRPr lang="en-GB" sz="1200">
              <a:solidFill>
                <a:prstClr val="black"/>
              </a:solidFill>
              <a:latin typeface="Arial" charset="0"/>
              <a:cs typeface="MS PGothic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8900" y="747713"/>
            <a:ext cx="6640513" cy="3735387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195" y="4731110"/>
            <a:ext cx="5451173" cy="448304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762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8818" indent="-29185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7411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34376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101340" indent="-23348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8305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35269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502234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69198" indent="-2334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CDFBC5A-0018-AA44-A301-8C6D185595D4}" type="slidenum">
              <a:rPr lang="en-GB" sz="1200">
                <a:latin typeface="Arial" charset="0"/>
                <a:cs typeface="MS PGothic" charset="0"/>
              </a:rPr>
              <a:pPr/>
              <a:t>36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7313" y="747713"/>
            <a:ext cx="6638925" cy="3735387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195" y="4731110"/>
            <a:ext cx="5451173" cy="448304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00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464" y="4861441"/>
            <a:ext cx="5206375" cy="4605576"/>
          </a:xfrm>
          <a:noFill/>
        </p:spPr>
        <p:txBody>
          <a:bodyPr/>
          <a:lstStyle/>
          <a:p>
            <a:pPr eaLnBrk="1" hangingPunct="1"/>
            <a:r>
              <a:rPr kumimoji="1" lang="en-GB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tanks, compressors, piping, valves,</a:t>
            </a:r>
            <a:r>
              <a:rPr kumimoji="1" lang="en-GB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1" lang="en-GB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electrical motors,</a:t>
            </a:r>
            <a:r>
              <a:rPr kumimoji="1" lang="en-GB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1" lang="en-GB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gas bags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2731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464" y="4861441"/>
            <a:ext cx="5206375" cy="4605576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4698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464" y="4861441"/>
            <a:ext cx="5206375" cy="4605576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3356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464" y="4861441"/>
            <a:ext cx="5206375" cy="4605576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8241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464" y="4861441"/>
            <a:ext cx="5206375" cy="4605576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84211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464" y="4861441"/>
            <a:ext cx="5206375" cy="4605576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4794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78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8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2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2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 userDrawn="1"/>
        </p:nvSpPr>
        <p:spPr bwMode="auto">
          <a:xfrm>
            <a:off x="7807569" y="4800602"/>
            <a:ext cx="6330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buClrTx/>
              <a:defRPr/>
            </a:pPr>
            <a:r>
              <a:rPr kumimoji="0" lang="en-GB" altLang="en-US" sz="1000" smtClean="0">
                <a:solidFill>
                  <a:srgbClr val="000000"/>
                </a:solidFill>
              </a:rPr>
              <a:t> </a:t>
            </a:r>
            <a:fld id="{2E04CF28-9691-4C0D-B0FB-47079D7E1671}" type="slidenum">
              <a:rPr kumimoji="0" lang="en-GB" altLang="en-US" sz="1000" smtClean="0">
                <a:solidFill>
                  <a:srgbClr val="333399"/>
                </a:solidFill>
              </a:rPr>
              <a:pPr algn="l" eaLnBrk="1" hangingPunct="1">
                <a:lnSpc>
                  <a:spcPct val="100000"/>
                </a:lnSpc>
                <a:spcBef>
                  <a:spcPct val="50000"/>
                </a:spcBef>
                <a:buClrTx/>
                <a:defRPr/>
              </a:pPr>
              <a:t>‹#›</a:t>
            </a:fld>
            <a:endParaRPr kumimoji="0" lang="en-GB" altLang="en-US" sz="1000" smtClean="0">
              <a:solidFill>
                <a:srgbClr val="333399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 userDrawn="1"/>
        </p:nvGrpSpPr>
        <p:grpSpPr bwMode="auto">
          <a:xfrm>
            <a:off x="0" y="4637487"/>
            <a:ext cx="9144000" cy="506015"/>
            <a:chOff x="0" y="6183329"/>
            <a:chExt cx="9144000" cy="674687"/>
          </a:xfrm>
        </p:grpSpPr>
        <p:pic>
          <p:nvPicPr>
            <p:cNvPr id="4" name="Picture 2" descr="PowerPoint_Graphic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83329"/>
              <a:ext cx="9144000" cy="67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19"/>
            <p:cNvCxnSpPr>
              <a:cxnSpLocks noChangeShapeType="1"/>
            </p:cNvCxnSpPr>
            <p:nvPr userDrawn="1"/>
          </p:nvCxnSpPr>
          <p:spPr bwMode="gray">
            <a:xfrm>
              <a:off x="7576456" y="6263740"/>
              <a:ext cx="0" cy="410336"/>
            </a:xfrm>
            <a:prstGeom prst="line">
              <a:avLst/>
            </a:prstGeom>
            <a:noFill/>
            <a:ln w="63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" name="Text Box 4"/>
          <p:cNvSpPr txBox="1">
            <a:spLocks noChangeArrowheads="1"/>
          </p:cNvSpPr>
          <p:nvPr userDrawn="1"/>
        </p:nvSpPr>
        <p:spPr bwMode="auto">
          <a:xfrm>
            <a:off x="8440615" y="4783933"/>
            <a:ext cx="6330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defRPr/>
            </a:pPr>
            <a:r>
              <a:rPr kumimoji="0" lang="en-GB" altLang="en-US" sz="1000" smtClean="0">
                <a:solidFill>
                  <a:srgbClr val="000000"/>
                </a:solidFill>
              </a:rPr>
              <a:t> </a:t>
            </a:r>
            <a:fld id="{CD48DF83-AC06-4592-9EF4-2DDEDD88EDB5}" type="slidenum">
              <a:rPr kumimoji="0" lang="en-GB" altLang="en-US" sz="1200" smtClean="0">
                <a:solidFill>
                  <a:srgbClr val="333399"/>
                </a:solidFill>
              </a:rPr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defRPr/>
              </a:pPr>
              <a:t>‹#›</a:t>
            </a:fld>
            <a:endParaRPr kumimoji="0" lang="en-GB" altLang="en-US" sz="1200" smtClean="0">
              <a:solidFill>
                <a:srgbClr val="333399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2615713" y="4711304"/>
            <a:ext cx="49603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defRPr/>
            </a:pPr>
            <a:r>
              <a:rPr kumimoji="0" lang="en-US" sz="120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@2017, ITER Organization </a:t>
            </a:r>
            <a:br>
              <a:rPr kumimoji="0" lang="en-US" sz="120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kumimoji="0" lang="en-US" altLang="ja-JP" sz="1200" dirty="0" smtClean="0">
                <a:solidFill>
                  <a:srgbClr val="333399"/>
                </a:solidFill>
                <a:latin typeface="Arial" charset="0"/>
                <a:ea typeface="MS PGothic" pitchFamily="34" charset="-128"/>
              </a:rPr>
              <a:t>French Fusion Masters, INSTN, 17 February 2017</a:t>
            </a:r>
            <a:endParaRPr kumimoji="0" lang="en-GB" altLang="ja-JP" sz="1200" dirty="0" smtClean="0">
              <a:solidFill>
                <a:srgbClr val="333399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 userDrawn="1"/>
        </p:nvSpPr>
        <p:spPr bwMode="auto">
          <a:xfrm>
            <a:off x="7618434" y="4730697"/>
            <a:ext cx="80657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aseline="0" dirty="0" smtClean="0">
                <a:solidFill>
                  <a:srgbClr val="333399"/>
                </a:solidFill>
                <a:latin typeface="Arial" pitchFamily="34" charset="0"/>
              </a:rPr>
              <a:t>IDM UID: WEF6PCv1.1</a:t>
            </a:r>
            <a:endParaRPr kumimoji="0" lang="en-GB" altLang="ja-JP" sz="110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2890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48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257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Major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37203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b="1" smtClean="0"/>
              <a:t>MAJOR FOOTNOTE</a:t>
            </a:r>
            <a:endParaRPr lang="en-US" dirty="0"/>
          </a:p>
        </p:txBody>
      </p:sp>
      <p:sp>
        <p:nvSpPr>
          <p:cNvPr id="13" name="Line 4"/>
          <p:cNvSpPr>
            <a:spLocks noChangeShapeType="1"/>
          </p:cNvSpPr>
          <p:nvPr userDrawn="1"/>
        </p:nvSpPr>
        <p:spPr bwMode="auto">
          <a:xfrm>
            <a:off x="0" y="565724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" name="Picture 2" descr="PowerPoint_Graphic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7488"/>
            <a:ext cx="9144000" cy="50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7679111" y="4725021"/>
            <a:ext cx="127101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0" fontAlgn="base" hangingPunct="0">
              <a:spcBef>
                <a:spcPts val="0"/>
              </a:spcBef>
              <a:spcAft>
                <a:spcPct val="0"/>
              </a:spcAft>
              <a:defRPr/>
            </a:pPr>
            <a:r>
              <a:rPr kumimoji="0" lang="en-GB" sz="1200" b="0" baseline="0" dirty="0" smtClean="0">
                <a:solidFill>
                  <a:srgbClr val="333399"/>
                </a:solidFill>
              </a:rPr>
              <a:t>Page </a:t>
            </a:r>
            <a:fld id="{84FB0314-7E4F-4822-A87F-AC5A7D63323F}" type="slidenum">
              <a:rPr kumimoji="0" lang="en-GB" sz="1200" b="0" baseline="0" smtClean="0">
                <a:solidFill>
                  <a:srgbClr val="333399"/>
                </a:solidFill>
              </a:rPr>
              <a:pPr algn="ctr" defTabSz="914400" eaLnBrk="0" fontAlgn="base" hangingPunct="0">
                <a:spcBef>
                  <a:spcPts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0" lang="en-GB" sz="1200" b="0" baseline="0" dirty="0" smtClean="0">
                <a:solidFill>
                  <a:srgbClr val="333399"/>
                </a:solidFill>
              </a:rPr>
              <a:t>/37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7576456" y="4697805"/>
            <a:ext cx="0" cy="30775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 Box 15"/>
          <p:cNvSpPr txBox="1">
            <a:spLocks noChangeArrowheads="1"/>
          </p:cNvSpPr>
          <p:nvPr userDrawn="1"/>
        </p:nvSpPr>
        <p:spPr bwMode="auto">
          <a:xfrm>
            <a:off x="2501770" y="4730699"/>
            <a:ext cx="51616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kumimoji="0" lang="en-GB" sz="1100" b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2</a:t>
            </a:r>
            <a:r>
              <a:rPr kumimoji="0" lang="en-GB" sz="1100" b="0" baseline="3000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nd</a:t>
            </a:r>
            <a:r>
              <a:rPr kumimoji="0" lang="en-GB" sz="1100" b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IAEA Tech. Meet. Plasma Disruptions and their Mitigation</a:t>
            </a:r>
            <a:endParaRPr kumimoji="0" lang="en-US" sz="1100" b="0" dirty="0" smtClean="0">
              <a:solidFill>
                <a:srgbClr val="333399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kumimoji="0" lang="en-US" sz="11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19</a:t>
            </a:r>
            <a:r>
              <a:rPr kumimoji="0" lang="en-US" sz="1100" b="0" baseline="3000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th</a:t>
            </a:r>
            <a:r>
              <a:rPr kumimoji="0" lang="en-US" sz="11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July 2022</a:t>
            </a:r>
            <a:endParaRPr kumimoji="0" lang="en-GB" altLang="ja-JP" sz="1100" b="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2" r:id="rId12"/>
    <p:sldLayoutId id="2147483756" r:id="rId13"/>
    <p:sldLayoutId id="2147483759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17"/>
          <a:stretch/>
        </p:blipFill>
        <p:spPr>
          <a:xfrm>
            <a:off x="8608" y="-128550"/>
            <a:ext cx="9144000" cy="4870987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spect="1" noChangeArrowheads="1"/>
          </p:cNvSpPr>
          <p:nvPr/>
        </p:nvSpPr>
        <p:spPr>
          <a:xfrm>
            <a:off x="-108520" y="267494"/>
            <a:ext cx="9144000" cy="95156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Status of the ITER Project</a:t>
            </a:r>
            <a:endParaRPr lang="en-US" sz="36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15632" y="2841780"/>
            <a:ext cx="9154270" cy="1194923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Alberto Loarte 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Science Division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cience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, Controls, and Operation Department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ITER Organization</a:t>
            </a:r>
          </a:p>
          <a:p>
            <a:pPr eaLnBrk="1" hangingPunct="1">
              <a:spcBef>
                <a:spcPct val="10000"/>
              </a:spcBef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8510" y="4344704"/>
            <a:ext cx="9144000" cy="34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views and opinions expressed herein do not necessarily reflect those of the ITER Organization.</a:t>
            </a:r>
            <a:endParaRPr kumimoji="1"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5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515" y="2121700"/>
            <a:ext cx="912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Tokamak Construction Status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338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iter.org/img/resize-2000-70/all/content/com/gallery/media/7%20-%20technical/tkmandplant_2016_72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7505" cy="46869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76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019"/>
            <a:ext cx="9144000" cy="5803538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" y="4843418"/>
            <a:ext cx="9143999" cy="3231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Temporary </a:t>
            </a:r>
            <a:r>
              <a:rPr kumimoji="0" lang="en-US" altLang="en-US" sz="1500" b="0" dirty="0" err="1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bioshield</a:t>
            </a: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 lid removed: Tokamak Pit painted up and ready for first major components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7337234" y="0"/>
            <a:ext cx="1806765" cy="323165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500" dirty="0">
                <a:solidFill>
                  <a:srgbClr val="000000"/>
                </a:solidFill>
                <a:cs typeface="Arial" panose="020B0604020202020204" pitchFamily="34" charset="0"/>
              </a:rPr>
              <a:t>26 May 2020 </a:t>
            </a:r>
            <a:endParaRPr lang="en-GB" sz="1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9"/>
          <a:stretch/>
        </p:blipFill>
        <p:spPr>
          <a:xfrm>
            <a:off x="0" y="0"/>
            <a:ext cx="9144000" cy="5301725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" y="4843418"/>
            <a:ext cx="9143999" cy="3231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The big lift: 1250 </a:t>
            </a:r>
            <a:r>
              <a:rPr kumimoji="0" lang="en-US" altLang="en-US" sz="1500" b="0" dirty="0" err="1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tonne</a:t>
            </a: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, 30 m diameter cryostat base on its way to the pit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6469"/>
            <a:ext cx="1806765" cy="323165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500" dirty="0">
                <a:solidFill>
                  <a:srgbClr val="000000"/>
                </a:solidFill>
                <a:cs typeface="Arial" panose="020B0604020202020204" pitchFamily="34" charset="0"/>
              </a:rPr>
              <a:t>26 May 2020 </a:t>
            </a:r>
            <a:endParaRPr lang="en-GB" sz="1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>
          <a:xfrm>
            <a:off x="1" y="0"/>
            <a:ext cx="9143999" cy="5649363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" y="4843418"/>
            <a:ext cx="9143999" cy="3231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Lower cylinder thermal shield on its way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6469"/>
            <a:ext cx="1806765" cy="323165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500" dirty="0">
                <a:solidFill>
                  <a:srgbClr val="000000"/>
                </a:solidFill>
                <a:cs typeface="Arial" panose="020B0604020202020204" pitchFamily="34" charset="0"/>
              </a:rPr>
              <a:t>14 </a:t>
            </a:r>
            <a:r>
              <a:rPr lang="fr-FR" sz="1500" dirty="0" err="1">
                <a:solidFill>
                  <a:srgbClr val="000000"/>
                </a:solidFill>
                <a:cs typeface="Arial" panose="020B0604020202020204" pitchFamily="34" charset="0"/>
              </a:rPr>
              <a:t>January</a:t>
            </a:r>
            <a:r>
              <a:rPr lang="fr-FR" sz="150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1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6" descr="_thermail_shield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55" y="0"/>
            <a:ext cx="2291844" cy="228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H="1">
            <a:off x="5208199" y="1824487"/>
            <a:ext cx="2031521" cy="912244"/>
          </a:xfrm>
          <a:prstGeom prst="line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11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6"/>
          <a:stretch/>
        </p:blipFill>
        <p:spPr>
          <a:xfrm>
            <a:off x="0" y="-8044"/>
            <a:ext cx="9143999" cy="5942591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" y="4843418"/>
            <a:ext cx="9143999" cy="3231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Lower cylinder of in-pit Assembly Tool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17662"/>
            <a:ext cx="1806765" cy="323165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500" dirty="0">
                <a:solidFill>
                  <a:srgbClr val="000000"/>
                </a:solidFill>
                <a:cs typeface="Arial" panose="020B0604020202020204" pitchFamily="34" charset="0"/>
              </a:rPr>
              <a:t>27 March 2021 </a:t>
            </a:r>
            <a:endParaRPr lang="en-GB" sz="1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657" y="1"/>
            <a:ext cx="3326343" cy="2859656"/>
          </a:xfrm>
          <a:prstGeom prst="rect">
            <a:avLst/>
          </a:prstGeom>
        </p:spPr>
      </p:pic>
      <p:sp>
        <p:nvSpPr>
          <p:cNvPr id="16" name="Line 17"/>
          <p:cNvSpPr>
            <a:spLocks noChangeShapeType="1"/>
          </p:cNvSpPr>
          <p:nvPr/>
        </p:nvSpPr>
        <p:spPr bwMode="auto">
          <a:xfrm flipH="1">
            <a:off x="5467350" y="2003288"/>
            <a:ext cx="2013479" cy="4000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 sz="135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874" y="291620"/>
            <a:ext cx="2308920" cy="4863167"/>
            <a:chOff x="1834506" y="401290"/>
            <a:chExt cx="3078560" cy="64842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508" y="401290"/>
              <a:ext cx="3078558" cy="6456710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834506" y="6454625"/>
              <a:ext cx="3078560" cy="430887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1500" b="0" dirty="0">
                  <a:solidFill>
                    <a:schemeClr val="bg1"/>
                  </a:solidFill>
                  <a:ea typeface="ＭＳ Ｐゴシック" pitchFamily="34" charset="-128"/>
                  <a:cs typeface="Arial" panose="020B0604020202020204" pitchFamily="34" charset="0"/>
                </a:rPr>
                <a:t>Full assembly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10839" y="6070604"/>
              <a:ext cx="1502227" cy="338555"/>
            </a:xfrm>
            <a:prstGeom prst="rect">
              <a:avLst/>
            </a:prstGeom>
            <a:solidFill>
              <a:srgbClr val="FFC000">
                <a:alpha val="79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050" dirty="0">
                  <a:solidFill>
                    <a:srgbClr val="000000"/>
                  </a:solidFill>
                  <a:cs typeface="Arial" panose="020B0604020202020204" pitchFamily="34" charset="0"/>
                </a:rPr>
                <a:t>17 August 2021 </a:t>
              </a:r>
              <a:endParaRPr lang="en-GB" sz="105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/>
          <a:stretch/>
        </p:blipFill>
        <p:spPr>
          <a:xfrm>
            <a:off x="0" y="1"/>
            <a:ext cx="9144000" cy="5602976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4856304"/>
            <a:ext cx="9144000" cy="3231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PF 5 coil lifted into the tokamak pit</a:t>
            </a:r>
          </a:p>
        </p:txBody>
      </p:sp>
      <p:sp>
        <p:nvSpPr>
          <p:cNvPr id="8" name="Rectangle 7"/>
          <p:cNvSpPr/>
          <p:nvPr/>
        </p:nvSpPr>
        <p:spPr>
          <a:xfrm>
            <a:off x="7253785" y="0"/>
            <a:ext cx="1890215" cy="323165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500" dirty="0">
                <a:solidFill>
                  <a:srgbClr val="000000"/>
                </a:solidFill>
                <a:cs typeface="Arial" panose="020B0604020202020204" pitchFamily="34" charset="0"/>
              </a:rPr>
              <a:t>15 </a:t>
            </a:r>
            <a:r>
              <a:rPr lang="fr-FR" sz="1500" dirty="0" err="1">
                <a:solidFill>
                  <a:srgbClr val="000000"/>
                </a:solidFill>
                <a:cs typeface="Arial" panose="020B0604020202020204" pitchFamily="34" charset="0"/>
              </a:rPr>
              <a:t>September</a:t>
            </a:r>
            <a:r>
              <a:rPr lang="fr-FR" sz="150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1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4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149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1350390" cy="276999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000000"/>
                </a:solidFill>
                <a:cs typeface="Arial" panose="020B0604020202020204" pitchFamily="34" charset="0"/>
              </a:rPr>
              <a:t>21 </a:t>
            </a:r>
            <a:r>
              <a:rPr lang="fr-FR" sz="1200" dirty="0" err="1">
                <a:solidFill>
                  <a:srgbClr val="000000"/>
                </a:solidFill>
                <a:cs typeface="Arial" panose="020B0604020202020204" pitchFamily="34" charset="0"/>
              </a:rPr>
              <a:t>October</a:t>
            </a:r>
            <a:r>
              <a:rPr lang="fr-FR" sz="120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0" y="4853087"/>
            <a:ext cx="9144000" cy="3231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Installation of one of the lower (bottom) correction coils (BCC)</a:t>
            </a:r>
          </a:p>
        </p:txBody>
      </p:sp>
    </p:spTree>
    <p:extLst>
      <p:ext uri="{BB962C8B-B14F-4D97-AF65-F5344CB8AC3E}">
        <p14:creationId xmlns:p14="http://schemas.microsoft.com/office/powerpoint/2010/main" val="256493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0"/>
          <a:stretch/>
        </p:blipFill>
        <p:spPr>
          <a:xfrm>
            <a:off x="7086" y="-1"/>
            <a:ext cx="9136914" cy="5141365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2836" y="4728129"/>
            <a:ext cx="9065414" cy="400110"/>
          </a:xfrm>
          <a:prstGeom prst="rect">
            <a:avLst/>
          </a:prstGeom>
          <a:solidFill>
            <a:srgbClr val="FFFFFF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In February 2021, Assembly Hall being prepared for first VV Sector upending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575" y="636535"/>
            <a:ext cx="7318475" cy="2635741"/>
            <a:chOff x="2663366" y="1369755"/>
            <a:chExt cx="7318475" cy="2635741"/>
          </a:xfrm>
        </p:grpSpPr>
        <p:sp>
          <p:nvSpPr>
            <p:cNvPr id="10" name="Rectangle 9"/>
            <p:cNvSpPr/>
            <p:nvPr/>
          </p:nvSpPr>
          <p:spPr>
            <a:xfrm>
              <a:off x="5340889" y="1369755"/>
              <a:ext cx="1234082" cy="387286"/>
            </a:xfrm>
            <a:prstGeom prst="rect">
              <a:avLst/>
            </a:prstGeom>
            <a:solidFill>
              <a:srgbClr val="FFC000">
                <a:alpha val="78824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1" lang="fr-F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anose="020B0604020202020204" pitchFamily="34" charset="0"/>
                </a:rPr>
                <a:t>SSAT-1 </a:t>
              </a:r>
              <a:endParaRPr kumimoji="1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92055" y="3558114"/>
              <a:ext cx="1234082" cy="387286"/>
            </a:xfrm>
            <a:prstGeom prst="rect">
              <a:avLst/>
            </a:prstGeom>
            <a:solidFill>
              <a:srgbClr val="FFC000">
                <a:alpha val="79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1" lang="fr-F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anose="020B0604020202020204" pitchFamily="34" charset="0"/>
                </a:rPr>
                <a:t>SSAT-2 </a:t>
              </a:r>
              <a:endParaRPr kumimoji="1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 flipV="1">
              <a:off x="6493415" y="1672046"/>
              <a:ext cx="755110" cy="670561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 type="triangle" w="lg" len="lg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bIns="0"/>
            <a:lstStyle/>
            <a:p>
              <a:pPr marL="0" marR="0" lvl="0" indent="0" algn="just" defTabSz="914400" eaLnBrk="0" fontAlgn="base" latinLnBrk="0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1" lang="en-GB" sz="2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8826137" y="3350955"/>
              <a:ext cx="1155704" cy="243839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 type="triangle" w="lg" len="lg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bIns="0"/>
            <a:lstStyle/>
            <a:p>
              <a:pPr marL="0" marR="0" lvl="0" indent="0" algn="just" defTabSz="914400" eaLnBrk="0" fontAlgn="base" latinLnBrk="0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1" lang="en-GB" sz="2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2663366" y="2528168"/>
              <a:ext cx="3688747" cy="1477328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28575">
              <a:solidFill>
                <a:srgbClr val="FF0000"/>
              </a:solidFill>
            </a:ln>
            <a:extLst/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2000" b="0" i="0" u="none" strike="noStrike" kern="0" cap="none" spc="0" normalizeH="0" baseline="0" dirty="0" smtClean="0">
                  <a:ln>
                    <a:noFill/>
                  </a:ln>
                  <a:solidFill>
                    <a:srgbClr val="006666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</a:rPr>
                <a:t>Tools</a:t>
              </a:r>
              <a:r>
                <a:rPr kumimoji="1" lang="en-GB" sz="2000" b="0" i="0" u="none" strike="noStrike" kern="0" cap="none" spc="0" normalizeH="0" dirty="0" smtClean="0">
                  <a:ln>
                    <a:noFill/>
                  </a:ln>
                  <a:solidFill>
                    <a:srgbClr val="006666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</a:rPr>
                <a:t> to assemble tokamak sector = VV sector + 2 TF coils ~ 1400 Tons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0" kern="0" dirty="0" smtClean="0">
                  <a:solidFill>
                    <a:srgbClr val="006666">
                      <a:lumMod val="50000"/>
                    </a:srgbClr>
                  </a:solidFill>
                </a:rPr>
                <a:t>ITER is made up of 9 sectors</a:t>
              </a:r>
              <a:endParaRPr kumimoji="1" lang="en-GB" sz="2000" b="0" i="0" u="none" strike="noStrike" kern="0" cap="none" spc="0" normalizeH="0" baseline="0" dirty="0">
                <a:ln>
                  <a:noFill/>
                </a:ln>
                <a:solidFill>
                  <a:srgbClr val="0066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6259420" y="3728696"/>
              <a:ext cx="13326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r" defTabSz="914400" eaLnBrk="0" fontAlgn="base" latinLnBrk="0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1" lang="en-GB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rot="16200000">
              <a:off x="5930560" y="2179058"/>
              <a:ext cx="650707" cy="70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r" defTabSz="914400" eaLnBrk="0" fontAlgn="base" latinLnBrk="0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1" lang="en-GB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7100" y="-9526"/>
            <a:ext cx="1801144" cy="323165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fr-FR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fr-FR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endParaRPr lang="en-GB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5"/>
          <a:stretch/>
        </p:blipFill>
        <p:spPr>
          <a:xfrm>
            <a:off x="0" y="2080"/>
            <a:ext cx="9144000" cy="5389259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0" y="4850488"/>
            <a:ext cx="9144000" cy="323165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Start of upending sequence to place Sector 6 into the vertical position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42857" y="9150"/>
            <a:ext cx="1801144" cy="323165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500" dirty="0">
                <a:solidFill>
                  <a:srgbClr val="000000"/>
                </a:solidFill>
                <a:cs typeface="Arial" panose="020B0604020202020204" pitchFamily="34" charset="0"/>
              </a:rPr>
              <a:t>26 March 2021 </a:t>
            </a:r>
            <a:endParaRPr lang="en-GB" sz="1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9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b="1" dirty="0" smtClean="0">
                <a:solidFill>
                  <a:srgbClr val="000090"/>
                </a:solidFill>
              </a:rPr>
              <a:t>Outline of talk</a:t>
            </a:r>
            <a:endParaRPr kumimoji="0" lang="en-GB" altLang="en-US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22" y="861560"/>
            <a:ext cx="9121698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endParaRPr lang="en-GB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Objectives, Design and Project Status</a:t>
            </a:r>
            <a:endParaRPr lang="en-GB" sz="2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en-US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Research Plan (IRP)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7009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0"/>
          <a:stretch/>
        </p:blipFill>
        <p:spPr>
          <a:xfrm>
            <a:off x="0" y="0"/>
            <a:ext cx="9144000" cy="5350599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0" y="4850488"/>
            <a:ext cx="9144000" cy="32316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Final step:  transfer to the SSAT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42857" y="0"/>
            <a:ext cx="1801144" cy="323165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500" dirty="0">
                <a:solidFill>
                  <a:srgbClr val="000000"/>
                </a:solidFill>
                <a:cs typeface="Arial" panose="020B0604020202020204" pitchFamily="34" charset="0"/>
              </a:rPr>
              <a:t>6 April 2021 </a:t>
            </a:r>
            <a:endParaRPr lang="en-GB" sz="1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7063040" y="774481"/>
            <a:ext cx="1944756" cy="1477328"/>
          </a:xfrm>
          <a:prstGeom prst="rect">
            <a:avLst/>
          </a:prstGeom>
          <a:solidFill>
            <a:schemeClr val="tx1">
              <a:alpha val="80000"/>
            </a:schemeClr>
          </a:solidFill>
          <a:ln w="28575"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Rail transport structure </a:t>
            </a:r>
            <a:r>
              <a:rPr kumimoji="0" lang="en-US" altLang="en-US" sz="150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is </a:t>
            </a: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the same system </a:t>
            </a:r>
            <a:r>
              <a:rPr kumimoji="0" lang="en-US" altLang="en-US" sz="150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used </a:t>
            </a: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to hold the sector in place for in-pit installation</a:t>
            </a: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 flipH="1">
            <a:off x="5730844" y="774481"/>
            <a:ext cx="1332197" cy="1218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 sz="135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893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0" y="4843418"/>
            <a:ext cx="9144000" cy="323165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Just prior to final positioning of TF coils</a:t>
            </a:r>
            <a:endParaRPr kumimoji="0" lang="en-US" altLang="en-US" sz="1500" b="0" dirty="0">
              <a:solidFill>
                <a:schemeClr val="bg1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59877" y="0"/>
            <a:ext cx="1584123" cy="323165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500" dirty="0">
                <a:solidFill>
                  <a:srgbClr val="000000"/>
                </a:solidFill>
                <a:cs typeface="Arial" panose="020B0604020202020204" pitchFamily="34" charset="0"/>
              </a:rPr>
              <a:t>30 August 2021 </a:t>
            </a:r>
            <a:endParaRPr lang="en-GB" sz="1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8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9"/>
          <a:stretch/>
        </p:blipFill>
        <p:spPr>
          <a:xfrm>
            <a:off x="1" y="-312587"/>
            <a:ext cx="9143999" cy="54560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337385" y="-10269"/>
            <a:ext cx="1806615" cy="300082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350" dirty="0">
                <a:solidFill>
                  <a:srgbClr val="000000"/>
                </a:solidFill>
                <a:cs typeface="Arial" panose="020B0604020202020204" pitchFamily="34" charset="0"/>
              </a:rPr>
              <a:t>15 </a:t>
            </a:r>
            <a:r>
              <a:rPr lang="fr-FR" sz="1350" dirty="0" err="1">
                <a:solidFill>
                  <a:srgbClr val="000000"/>
                </a:solidFill>
                <a:cs typeface="Arial" panose="020B0604020202020204" pitchFamily="34" charset="0"/>
              </a:rPr>
              <a:t>November</a:t>
            </a:r>
            <a:r>
              <a:rPr lang="fr-FR" sz="135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135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741571" y="1260256"/>
            <a:ext cx="2195260" cy="2169825"/>
          </a:xfrm>
          <a:prstGeom prst="rect">
            <a:avLst/>
          </a:prstGeom>
          <a:solidFill>
            <a:schemeClr val="tx1">
              <a:alpha val="80000"/>
            </a:schemeClr>
          </a:solidFill>
          <a:ln w="28575"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Inner Leg Inter-coil Structure (ILIS) plates now visible </a:t>
            </a: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special plates added to ensure as uniform as possible inter-TF coil gaps for final assembly  uniformity of toroidal field structure</a:t>
            </a:r>
            <a:endParaRPr kumimoji="0" lang="en-US" altLang="en-US" sz="1500" b="0" dirty="0">
              <a:solidFill>
                <a:schemeClr val="bg1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H="1">
            <a:off x="5409375" y="1260256"/>
            <a:ext cx="1332197" cy="1218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 sz="135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177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6020"/>
          <a:stretch/>
        </p:blipFill>
        <p:spPr>
          <a:xfrm>
            <a:off x="0" y="-9121"/>
            <a:ext cx="9144000" cy="589860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311713" y="3970922"/>
            <a:ext cx="3452158" cy="687086"/>
            <a:chOff x="5748950" y="5294562"/>
            <a:chExt cx="4602877" cy="916115"/>
          </a:xfrm>
        </p:grpSpPr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6562253" y="5294562"/>
              <a:ext cx="3789574" cy="7386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extLst/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en-US" sz="1500" b="0" dirty="0">
                  <a:solidFill>
                    <a:srgbClr val="000000"/>
                  </a:solidFill>
                  <a:ea typeface="ＭＳ Ｐゴシック" pitchFamily="34" charset="-128"/>
                  <a:cs typeface="Arial" panose="020B0604020202020204" pitchFamily="34" charset="0"/>
                </a:rPr>
                <a:t>Central Solenoid Assembly Platform ready for first module</a:t>
              </a:r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 flipH="1">
              <a:off x="5748950" y="6002448"/>
              <a:ext cx="813302" cy="20822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defTabSz="685800" eaLnBrk="0" fontAlgn="base" hangingPunct="0">
                <a:lnSpc>
                  <a:spcPts val="1725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kumimoji="1" lang="en-GB" sz="3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00703" y="3129979"/>
            <a:ext cx="3452159" cy="553998"/>
            <a:chOff x="6000938" y="4173305"/>
            <a:chExt cx="4602878" cy="738663"/>
          </a:xfrm>
          <a:solidFill>
            <a:schemeClr val="bg1"/>
          </a:solidFill>
        </p:grpSpPr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6814241" y="4173305"/>
              <a:ext cx="3789575" cy="738663"/>
            </a:xfrm>
            <a:prstGeom prst="rect">
              <a:avLst/>
            </a:prstGeom>
            <a:grpFill/>
            <a:ln w="28575">
              <a:solidFill>
                <a:srgbClr val="FF0000"/>
              </a:solidFill>
            </a:ln>
            <a:extLst/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en-US" sz="1500" b="0" dirty="0">
                  <a:solidFill>
                    <a:srgbClr val="000000"/>
                  </a:solidFill>
                  <a:ea typeface="ＭＳ Ｐゴシック" pitchFamily="34" charset="-128"/>
                  <a:cs typeface="Arial" panose="020B0604020202020204" pitchFamily="34" charset="0"/>
                </a:rPr>
                <a:t>Two Bottom Correction Coils being </a:t>
              </a:r>
              <a:r>
                <a:rPr kumimoji="0" lang="en-US" altLang="en-US" sz="1500" b="0" dirty="0" smtClean="0">
                  <a:solidFill>
                    <a:srgbClr val="000000"/>
                  </a:solidFill>
                  <a:ea typeface="ＭＳ Ｐゴシック" pitchFamily="34" charset="-128"/>
                  <a:cs typeface="Arial" panose="020B0604020202020204" pitchFamily="34" charset="0"/>
                </a:rPr>
                <a:t>prepared </a:t>
              </a:r>
              <a:r>
                <a:rPr kumimoji="0" lang="en-US" altLang="en-US" sz="1500" b="0" dirty="0">
                  <a:solidFill>
                    <a:srgbClr val="000000"/>
                  </a:solidFill>
                  <a:ea typeface="ＭＳ Ｐゴシック" pitchFamily="34" charset="-128"/>
                  <a:cs typeface="Arial" panose="020B0604020202020204" pitchFamily="34" charset="0"/>
                </a:rPr>
                <a:t>for installation</a:t>
              </a:r>
            </a:p>
          </p:txBody>
        </p:sp>
        <p:sp>
          <p:nvSpPr>
            <p:cNvPr id="9" name="Line 17"/>
            <p:cNvSpPr>
              <a:spLocks noChangeShapeType="1"/>
            </p:cNvSpPr>
            <p:nvPr/>
          </p:nvSpPr>
          <p:spPr bwMode="auto">
            <a:xfrm flipH="1">
              <a:off x="6000938" y="4518846"/>
              <a:ext cx="813302" cy="208229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defTabSz="685800" eaLnBrk="0" fontAlgn="base" hangingPunct="0">
                <a:lnSpc>
                  <a:spcPts val="1725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kumimoji="1" lang="en-GB" sz="3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0801" y="1118978"/>
            <a:ext cx="3473135" cy="598917"/>
            <a:chOff x="547734" y="1491971"/>
            <a:chExt cx="4630847" cy="798556"/>
          </a:xfrm>
        </p:grpSpPr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547734" y="1491971"/>
              <a:ext cx="3789575" cy="7386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extLst/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en-US" sz="1500" b="0" dirty="0">
                  <a:solidFill>
                    <a:srgbClr val="000000"/>
                  </a:solidFill>
                  <a:ea typeface="ＭＳ Ｐゴシック" pitchFamily="34" charset="-128"/>
                  <a:cs typeface="Arial" panose="020B0604020202020204" pitchFamily="34" charset="0"/>
                </a:rPr>
                <a:t>VV Sector 7 being inserted into Upending Tool</a:t>
              </a: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4337308" y="1845914"/>
              <a:ext cx="841273" cy="4446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defTabSz="685800" eaLnBrk="0" fontAlgn="base" hangingPunct="0">
                <a:lnSpc>
                  <a:spcPts val="1725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kumimoji="1" lang="en-GB" sz="3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337385" y="-10268"/>
            <a:ext cx="1806615" cy="295209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ts val="1725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fr-FR" sz="1350" b="1" dirty="0" err="1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December</a:t>
            </a:r>
            <a:r>
              <a:rPr kumimoji="1" lang="fr-FR" sz="1350" b="1" dirty="0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 20221</a:t>
            </a:r>
            <a:endParaRPr kumimoji="1" lang="en-GB" sz="1350" b="1" dirty="0">
              <a:solidFill>
                <a:srgbClr val="0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6" y="1818282"/>
            <a:ext cx="4295952" cy="262339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02376" y="3956928"/>
            <a:ext cx="4295952" cy="5078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135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1</a:t>
            </a:r>
            <a:r>
              <a:rPr kumimoji="0" lang="en-US" altLang="en-US" sz="1350" b="0" baseline="30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st</a:t>
            </a:r>
            <a:r>
              <a:rPr kumimoji="0" lang="en-US" altLang="en-US" sz="135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CS Module delivered to IO on 9th Sept. 2021</a:t>
            </a:r>
            <a:br>
              <a:rPr kumimoji="0" lang="en-US" altLang="en-US" sz="135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135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(2</a:t>
            </a:r>
            <a:r>
              <a:rPr kumimoji="0" lang="en-US" altLang="en-US" sz="1350" b="0" baseline="30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nd</a:t>
            </a:r>
            <a:r>
              <a:rPr kumimoji="0" lang="en-US" altLang="en-US" sz="135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arrived on 9</a:t>
            </a:r>
            <a:r>
              <a:rPr kumimoji="0" lang="en-US" altLang="en-US" sz="1350" b="0" baseline="30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th</a:t>
            </a:r>
            <a:r>
              <a:rPr kumimoji="0" lang="en-US" altLang="en-US" sz="135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December)</a:t>
            </a:r>
          </a:p>
        </p:txBody>
      </p:sp>
    </p:spTree>
    <p:extLst>
      <p:ext uri="{BB962C8B-B14F-4D97-AF65-F5344CB8AC3E}">
        <p14:creationId xmlns:p14="http://schemas.microsoft.com/office/powerpoint/2010/main" val="25829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1550760"/>
            <a:ext cx="9144000" cy="102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5pPr>
            <a:lvl6pPr marL="457212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6pPr>
            <a:lvl7pPr marL="914423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7pPr>
            <a:lvl8pPr marL="1371634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8pPr>
            <a:lvl9pPr marL="1828846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9pPr>
          </a:lstStyle>
          <a:p>
            <a:pPr defTabSz="685800"/>
            <a:r>
              <a:rPr lang="en-US" altLang="en-US" sz="3000" kern="0" dirty="0" smtClean="0">
                <a:latin typeface="Arial"/>
              </a:rPr>
              <a:t>The “</a:t>
            </a:r>
            <a:r>
              <a:rPr lang="en-US" altLang="en-US" sz="3000" kern="0" dirty="0">
                <a:latin typeface="Arial"/>
              </a:rPr>
              <a:t>big lift” </a:t>
            </a:r>
            <a:r>
              <a:rPr lang="en-US" altLang="en-US" sz="3000" kern="0" dirty="0" smtClean="0">
                <a:latin typeface="Arial"/>
                <a:sym typeface="Wingdings" panose="05000000000000000000" pitchFamily="2" charset="2"/>
              </a:rPr>
              <a:t> First ITER Sector at final </a:t>
            </a:r>
            <a:r>
              <a:rPr lang="en-US" altLang="en-US" sz="3000" kern="0" dirty="0" smtClean="0">
                <a:latin typeface="Arial"/>
                <a:sym typeface="Wingdings" panose="05000000000000000000" pitchFamily="2" charset="2"/>
              </a:rPr>
              <a:t>location</a:t>
            </a:r>
            <a:endParaRPr lang="fr-FR" altLang="en-US" sz="30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5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" b="9544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65008" y="0"/>
            <a:ext cx="1105281" cy="528350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ts val="1725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fr-FR" sz="1350" b="1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11 </a:t>
            </a:r>
            <a:r>
              <a:rPr kumimoji="1" lang="fr-FR" sz="1350" b="1" dirty="0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May </a:t>
            </a:r>
            <a:r>
              <a:rPr kumimoji="1" lang="fr-FR" sz="1350" b="1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2022 </a:t>
            </a:r>
            <a:endParaRPr kumimoji="1" lang="en-GB" sz="1350" b="1" dirty="0">
              <a:solidFill>
                <a:srgbClr val="0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" y="4797251"/>
            <a:ext cx="5247860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18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Sector 6 fully lifted out of SSAT-2 and rotated 90</a:t>
            </a:r>
            <a:r>
              <a:rPr kumimoji="0" lang="en-US" altLang="en-US" sz="18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endParaRPr kumimoji="0" lang="en-US" altLang="en-US" sz="18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0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15385" r="-163" b="-489"/>
          <a:stretch/>
        </p:blipFill>
        <p:spPr>
          <a:xfrm>
            <a:off x="0" y="1"/>
            <a:ext cx="9170289" cy="51956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94155" y="0"/>
            <a:ext cx="1276135" cy="295209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ts val="1725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fr-FR" sz="1350" b="1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14 </a:t>
            </a:r>
            <a:r>
              <a:rPr kumimoji="1" lang="fr-FR" sz="1350" b="1" dirty="0" err="1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June</a:t>
            </a:r>
            <a:r>
              <a:rPr kumimoji="1" lang="fr-FR" sz="1350" b="1" dirty="0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kumimoji="1" lang="fr-FR" sz="1350" b="1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2022 </a:t>
            </a:r>
            <a:endParaRPr kumimoji="1" lang="en-GB" sz="1350" b="1" dirty="0">
              <a:solidFill>
                <a:srgbClr val="0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4797251"/>
            <a:ext cx="4890052" cy="36933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18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In-place and alignment procedure underway</a:t>
            </a:r>
          </a:p>
        </p:txBody>
      </p:sp>
    </p:spTree>
    <p:extLst>
      <p:ext uri="{BB962C8B-B14F-4D97-AF65-F5344CB8AC3E}">
        <p14:creationId xmlns:p14="http://schemas.microsoft.com/office/powerpoint/2010/main" val="18070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0" y="67235"/>
            <a:ext cx="9144000" cy="41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 smtClean="0">
                <a:solidFill>
                  <a:srgbClr val="0000CC"/>
                </a:solidFill>
              </a:rPr>
              <a:t>Alignment Criteria P</a:t>
            </a:r>
            <a:r>
              <a:rPr lang="en-US" altLang="en-US" sz="3000" dirty="0" smtClean="0">
                <a:solidFill>
                  <a:srgbClr val="0000CC"/>
                </a:solidFill>
                <a:sym typeface="Wingdings" panose="05000000000000000000" pitchFamily="2" charset="2"/>
              </a:rPr>
              <a:t>hysics Basis</a:t>
            </a:r>
            <a:endParaRPr lang="en-US" altLang="en-US" sz="3000" dirty="0">
              <a:solidFill>
                <a:srgbClr val="0000CC"/>
              </a:solidFill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980" y="636535"/>
            <a:ext cx="9007716" cy="106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algn="just">
              <a:spcAft>
                <a:spcPts val="450"/>
              </a:spcAft>
              <a:buFont typeface="Wingdings" panose="05000000000000000000" pitchFamily="2" charset="2"/>
              <a:buChar char="q"/>
            </a:pPr>
            <a:r>
              <a:rPr lang="en-GB" sz="1800" b="0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 assembly alignment criteria (22</a:t>
            </a:r>
            <a:r>
              <a:rPr lang="en-GB" sz="1800" b="0" kern="0" baseline="30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800" b="0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based on real coil configuration after cool-down and energization</a:t>
            </a:r>
          </a:p>
          <a:p>
            <a:pPr marL="800100" lvl="1" indent="-342900" algn="just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800" b="0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line excursions at High Field Side (power loads on FW during ramp-up)</a:t>
            </a:r>
            <a:endParaRPr lang="en-GB" sz="1800" b="0" kern="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800" b="0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Minimization of error fields (Overlap n = 1 field) </a:t>
            </a:r>
            <a:endParaRPr lang="en-GB" sz="1500" b="0" kern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896673"/>
            <a:ext cx="3584545" cy="26884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65" y="2166705"/>
            <a:ext cx="3104545" cy="23284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100" y="1962069"/>
            <a:ext cx="3393469" cy="25576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23436" y="1874170"/>
            <a:ext cx="2248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S. McIntosh and Y. Gribov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6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4"/>
          <p:cNvPicPr>
            <a:picLocks noChangeAspect="1"/>
          </p:cNvPicPr>
          <p:nvPr/>
        </p:nvPicPr>
        <p:blipFill rotWithShape="1">
          <a:blip r:embed="rId2"/>
          <a:srcRect t="8544" b="10960"/>
          <a:stretch/>
        </p:blipFill>
        <p:spPr>
          <a:xfrm>
            <a:off x="4848356" y="1769899"/>
            <a:ext cx="4217567" cy="29286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8" y="1746013"/>
            <a:ext cx="4422108" cy="2952494"/>
          </a:xfrm>
          <a:prstGeom prst="rect">
            <a:avLst/>
          </a:prstGeom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0" y="67235"/>
            <a:ext cx="9144000" cy="41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CC"/>
                </a:solidFill>
              </a:rPr>
              <a:t>Poloidal field coil progress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0820" y="640909"/>
            <a:ext cx="4785426" cy="94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64" tIns="34282" rIns="68564" bIns="34282">
            <a:spAutoFit/>
          </a:bodyPr>
          <a:lstStyle/>
          <a:p>
            <a:pPr defTabSz="685800" eaLnBrk="0" fontAlgn="base" hangingPunct="0">
              <a:buClr>
                <a:srgbClr val="003399"/>
              </a:buClr>
              <a:defRPr/>
            </a:pPr>
            <a:r>
              <a:rPr kumimoji="1" lang="en-US" sz="1950" dirty="0">
                <a:solidFill>
                  <a:srgbClr val="000000"/>
                </a:solidFill>
                <a:latin typeface="Arial" pitchFamily="34" charset="0"/>
              </a:rPr>
              <a:t>EU: PF6 (CN), PF5: complete and in-pit</a:t>
            </a:r>
            <a:br>
              <a:rPr kumimoji="1" lang="en-US" sz="1950" dirty="0">
                <a:solidFill>
                  <a:srgbClr val="000000"/>
                </a:solidFill>
                <a:latin typeface="Arial" pitchFamily="34" charset="0"/>
              </a:rPr>
            </a:br>
            <a:r>
              <a:rPr kumimoji="1" lang="en-US" sz="1950" dirty="0">
                <a:solidFill>
                  <a:srgbClr val="000000"/>
                </a:solidFill>
                <a:latin typeface="Arial" pitchFamily="34" charset="0"/>
              </a:rPr>
              <a:t>PF2: complete and in storage</a:t>
            </a:r>
            <a:br>
              <a:rPr kumimoji="1" lang="en-US" sz="1950" dirty="0">
                <a:solidFill>
                  <a:srgbClr val="000000"/>
                </a:solidFill>
                <a:latin typeface="Arial" pitchFamily="34" charset="0"/>
              </a:rPr>
            </a:br>
            <a:r>
              <a:rPr kumimoji="1" lang="en-US" dirty="0">
                <a:solidFill>
                  <a:srgbClr val="000000"/>
                </a:solidFill>
                <a:latin typeface="Arial" pitchFamily="34" charset="0"/>
              </a:rPr>
              <a:t>PF4: last stages, PF3: Last DP complete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371601" y="4424559"/>
            <a:ext cx="3228246" cy="3000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135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Last double pancake completed for PF3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733488" y="542932"/>
            <a:ext cx="4410512" cy="124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64" tIns="34282" rIns="68564" bIns="34282">
            <a:spAutoFit/>
          </a:bodyPr>
          <a:lstStyle/>
          <a:p>
            <a:pPr defTabSz="685800" eaLnBrk="0" fontAlgn="base" hangingPunct="0">
              <a:buClr>
                <a:srgbClr val="003399"/>
              </a:buClr>
              <a:defRPr/>
            </a:pPr>
            <a:r>
              <a:rPr kumimoji="1" lang="en-US" sz="1950" dirty="0">
                <a:solidFill>
                  <a:srgbClr val="000000"/>
                </a:solidFill>
                <a:latin typeface="Arial" pitchFamily="34" charset="0"/>
              </a:rPr>
              <a:t>RF: PF1</a:t>
            </a:r>
            <a:br>
              <a:rPr kumimoji="1" lang="en-US" sz="1950" dirty="0">
                <a:solidFill>
                  <a:srgbClr val="000000"/>
                </a:solidFill>
                <a:latin typeface="Arial" pitchFamily="34" charset="0"/>
              </a:rPr>
            </a:br>
            <a:r>
              <a:rPr kumimoji="1" lang="en-US" sz="1950" dirty="0">
                <a:solidFill>
                  <a:srgbClr val="000000"/>
                </a:solidFill>
                <a:latin typeface="Arial" pitchFamily="34" charset="0"/>
              </a:rPr>
              <a:t>Factory Acceptance Test (FAT) complete pending document reception</a:t>
            </a:r>
          </a:p>
          <a:p>
            <a:pPr defTabSz="685800" eaLnBrk="0" fontAlgn="base" hangingPunct="0">
              <a:buClr>
                <a:srgbClr val="003399"/>
              </a:buClr>
              <a:defRPr/>
            </a:pPr>
            <a:r>
              <a:rPr kumimoji="1" lang="en-US" dirty="0">
                <a:solidFill>
                  <a:srgbClr val="000000"/>
                </a:solidFill>
                <a:latin typeface="Arial" pitchFamily="34" charset="0"/>
              </a:rPr>
              <a:t>Expected at IO in 2022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66018" y="1753626"/>
            <a:ext cx="1233828" cy="310341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ts val="1725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fr-FR" sz="1200" b="1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24 </a:t>
            </a:r>
            <a:r>
              <a:rPr kumimoji="1" lang="fr-FR" sz="1200" b="1" dirty="0" err="1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June</a:t>
            </a:r>
            <a:r>
              <a:rPr kumimoji="1" lang="fr-FR" sz="1200" b="1" dirty="0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kumimoji="1" lang="fr-FR" sz="1200" b="1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2022 </a:t>
            </a:r>
            <a:endParaRPr kumimoji="1" lang="en-GB" sz="1200" b="1" dirty="0">
              <a:solidFill>
                <a:srgbClr val="0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Image result for eu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8" y="1753627"/>
            <a:ext cx="688084" cy="46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558" y="4222743"/>
            <a:ext cx="693365" cy="4610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73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35" y="1818196"/>
            <a:ext cx="4272653" cy="2848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b="9662"/>
          <a:stretch/>
        </p:blipFill>
        <p:spPr>
          <a:xfrm>
            <a:off x="34225" y="1818197"/>
            <a:ext cx="4792064" cy="2571437"/>
          </a:xfrm>
          <a:prstGeom prst="rect">
            <a:avLst/>
          </a:prstGeom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0" y="67235"/>
            <a:ext cx="9144000" cy="41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CC"/>
                </a:solidFill>
              </a:rPr>
              <a:t>Toroidal field coil progress </a:t>
            </a:r>
            <a:r>
              <a:rPr lang="en-US" altLang="en-US" sz="3000" dirty="0" smtClean="0">
                <a:solidFill>
                  <a:srgbClr val="0000CC"/>
                </a:solidFill>
              </a:rPr>
              <a:t>(July </a:t>
            </a:r>
            <a:r>
              <a:rPr lang="en-US" altLang="en-US" sz="3000" dirty="0">
                <a:solidFill>
                  <a:srgbClr val="0000CC"/>
                </a:solidFill>
              </a:rPr>
              <a:t>2022)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588043"/>
            <a:ext cx="4343106" cy="12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64" tIns="34282" rIns="68564" bIns="34282">
            <a:spAutoFit/>
          </a:bodyPr>
          <a:lstStyle/>
          <a:p>
            <a:pPr defTabSz="685800" eaLnBrk="0" fontAlgn="base" hangingPunct="0">
              <a:buClr>
                <a:srgbClr val="003399"/>
              </a:buClr>
              <a:defRPr/>
            </a:pPr>
            <a:r>
              <a:rPr kumimoji="1" lang="en-US" sz="1950" dirty="0">
                <a:solidFill>
                  <a:srgbClr val="000000"/>
                </a:solidFill>
                <a:latin typeface="Arial" pitchFamily="34" charset="0"/>
              </a:rPr>
              <a:t>JA: 9 coils</a:t>
            </a:r>
            <a:br>
              <a:rPr kumimoji="1" lang="en-US" sz="1950" dirty="0">
                <a:solidFill>
                  <a:srgbClr val="000000"/>
                </a:solidFill>
                <a:latin typeface="Arial" pitchFamily="34" charset="0"/>
              </a:rPr>
            </a:br>
            <a:r>
              <a:rPr kumimoji="1" lang="en-US" dirty="0">
                <a:solidFill>
                  <a:srgbClr val="000000"/>
                </a:solidFill>
                <a:latin typeface="Arial" pitchFamily="34" charset="0"/>
              </a:rPr>
              <a:t>6 delivered to IO (TF 12,13 already on VV Sector 6, TF 8 on VV Sector 7)</a:t>
            </a:r>
            <a:r>
              <a:rPr kumimoji="1" lang="en-US" dirty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kumimoji="1" lang="en-US" dirty="0">
                <a:solidFill>
                  <a:srgbClr val="FF0000"/>
                </a:solidFill>
                <a:latin typeface="Arial" pitchFamily="34" charset="0"/>
              </a:rPr>
            </a:br>
            <a:r>
              <a:rPr kumimoji="1" lang="en-US" dirty="0">
                <a:solidFill>
                  <a:srgbClr val="FF0000"/>
                </a:solidFill>
                <a:latin typeface="Arial" pitchFamily="34" charset="0"/>
              </a:rPr>
              <a:t>1 for delivery in Aug. 2022, 1 in Jan 2023</a:t>
            </a:r>
            <a:endParaRPr kumimoji="1"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22172" y="4147387"/>
            <a:ext cx="4038749" cy="30008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135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JA DA TF #2: </a:t>
            </a:r>
            <a:r>
              <a:rPr kumimoji="0" lang="en-US" altLang="en-US" sz="1350" b="0" dirty="0" err="1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en</a:t>
            </a:r>
            <a:r>
              <a:rPr kumimoji="0" lang="en-US" altLang="en-US" sz="135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 route to IO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50435" y="548717"/>
            <a:ext cx="4363097" cy="12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64" tIns="34282" rIns="68564" bIns="34282">
            <a:spAutoFit/>
          </a:bodyPr>
          <a:lstStyle/>
          <a:p>
            <a:pPr defTabSz="685800" eaLnBrk="0" fontAlgn="base" hangingPunct="0">
              <a:buClr>
                <a:srgbClr val="003399"/>
              </a:buClr>
              <a:defRPr/>
            </a:pPr>
            <a:r>
              <a:rPr kumimoji="1" lang="en-US" sz="1950" dirty="0">
                <a:solidFill>
                  <a:srgbClr val="000000"/>
                </a:solidFill>
                <a:latin typeface="Arial" pitchFamily="34" charset="0"/>
              </a:rPr>
              <a:t>EU: 10 coils, 7 delivered to IO</a:t>
            </a:r>
            <a:br>
              <a:rPr kumimoji="1" lang="en-US" sz="1950" dirty="0">
                <a:solidFill>
                  <a:srgbClr val="000000"/>
                </a:solidFill>
                <a:latin typeface="Arial" pitchFamily="34" charset="0"/>
              </a:rPr>
            </a:br>
            <a:r>
              <a:rPr kumimoji="1" lang="en-US" dirty="0">
                <a:solidFill>
                  <a:srgbClr val="FF0000"/>
                </a:solidFill>
                <a:latin typeface="Arial" pitchFamily="34" charset="0"/>
              </a:rPr>
              <a:t>TF 14 just completed (delivery </a:t>
            </a:r>
            <a:r>
              <a:rPr kumimoji="1" lang="en-US" dirty="0" smtClean="0">
                <a:solidFill>
                  <a:srgbClr val="FF0000"/>
                </a:solidFill>
                <a:latin typeface="Arial" pitchFamily="34" charset="0"/>
              </a:rPr>
              <a:t>this week)</a:t>
            </a:r>
            <a:r>
              <a:rPr kumimoji="1" lang="en-US" dirty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kumimoji="1" lang="en-US" dirty="0">
                <a:solidFill>
                  <a:srgbClr val="FF0000"/>
                </a:solidFill>
                <a:latin typeface="Arial" pitchFamily="34" charset="0"/>
              </a:rPr>
            </a:br>
            <a:r>
              <a:rPr kumimoji="1" lang="en-US" dirty="0">
                <a:solidFill>
                  <a:srgbClr val="FF0000"/>
                </a:solidFill>
                <a:latin typeface="Arial" pitchFamily="34" charset="0"/>
              </a:rPr>
              <a:t>TF 18 (delivery Feb 2023)</a:t>
            </a:r>
            <a:br>
              <a:rPr kumimoji="1" lang="en-US" dirty="0">
                <a:solidFill>
                  <a:srgbClr val="FF0000"/>
                </a:solidFill>
                <a:latin typeface="Arial" pitchFamily="34" charset="0"/>
              </a:rPr>
            </a:br>
            <a:r>
              <a:rPr kumimoji="1" lang="en-US" dirty="0">
                <a:solidFill>
                  <a:srgbClr val="FF0000"/>
                </a:solidFill>
                <a:latin typeface="Arial" pitchFamily="34" charset="0"/>
              </a:rPr>
              <a:t>TF 1 (delivery Oct. 2022) 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914236" y="4366550"/>
            <a:ext cx="3377985" cy="30008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135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8</a:t>
            </a:r>
            <a:r>
              <a:rPr kumimoji="0" lang="en-US" altLang="en-US" sz="1350" b="0" baseline="3000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th</a:t>
            </a:r>
            <a:r>
              <a:rPr kumimoji="0" lang="en-US" altLang="en-US" sz="135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 coil </a:t>
            </a:r>
            <a:r>
              <a:rPr kumimoji="0" lang="en-US" altLang="en-US" sz="135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complete at SIMIC in Italy</a:t>
            </a:r>
          </a:p>
        </p:txBody>
      </p:sp>
      <p:pic>
        <p:nvPicPr>
          <p:cNvPr id="18" name="Picture 2" descr="Image result for eu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04" y="1818197"/>
            <a:ext cx="688084" cy="46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グループ化 25">
            <a:extLst>
              <a:ext uri="{FF2B5EF4-FFF2-40B4-BE49-F238E27FC236}">
                <a16:creationId xmlns:a16="http://schemas.microsoft.com/office/drawing/2014/main" id="{2C84E07F-1604-4622-9E86-7D62D15D2C2C}"/>
              </a:ext>
            </a:extLst>
          </p:cNvPr>
          <p:cNvGrpSpPr/>
          <p:nvPr/>
        </p:nvGrpSpPr>
        <p:grpSpPr>
          <a:xfrm>
            <a:off x="4160921" y="1815544"/>
            <a:ext cx="665368" cy="391340"/>
            <a:chOff x="143508" y="411509"/>
            <a:chExt cx="612068" cy="359991"/>
          </a:xfrm>
        </p:grpSpPr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507DCC35-AD91-490B-8969-1D392D47A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508" y="411509"/>
              <a:ext cx="612068" cy="2972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800" eaLnBrk="1" hangingPunct="1">
                <a:defRPr/>
              </a:pPr>
              <a:endParaRPr lang="en-GB" altLang="en-US" sz="1500" kern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1" name="円/楕円 9">
              <a:extLst>
                <a:ext uri="{FF2B5EF4-FFF2-40B4-BE49-F238E27FC236}">
                  <a16:creationId xmlns:a16="http://schemas.microsoft.com/office/drawing/2014/main" id="{12460D6B-1859-4ECD-9CBF-81388732E071}"/>
                </a:ext>
              </a:extLst>
            </p:cNvPr>
            <p:cNvSpPr/>
            <p:nvPr/>
          </p:nvSpPr>
          <p:spPr bwMode="auto">
            <a:xfrm>
              <a:off x="326812" y="486457"/>
              <a:ext cx="265326" cy="28504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ja-JP" altLang="en-US" kern="0">
                <a:solidFill>
                  <a:srgbClr val="000000"/>
                </a:solidFill>
                <a:latin typeface="Century Gothic" pitchFamily="34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9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93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Objectives</a:t>
            </a:r>
            <a:endParaRPr lang="en-GB" sz="35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505" y="977099"/>
            <a:ext cx="4572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SzPct val="100000"/>
              <a:buFont typeface="Wingdings" panose="05000000000000000000" pitchFamily="2" charset="2"/>
              <a:buChar char="Ø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 operation: </a:t>
            </a:r>
            <a:endParaRPr lang="en-US" sz="1900" b="1" i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SzPct val="10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≥ 10 </a:t>
            </a: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burn lengths of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300-500 s</a:t>
            </a: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inductively driven current</a:t>
            </a:r>
          </a:p>
          <a:p>
            <a:pPr marL="0" lvl="1">
              <a:buSzPct val="5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scenario 15 MA / 5.3 T</a:t>
            </a:r>
          </a:p>
          <a:p>
            <a:pPr marL="0" lvl="1" algn="ctr">
              <a:buSzPct val="5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</a:t>
            </a:r>
            <a:r>
              <a:rPr lang="en-US" sz="1900" b="1" baseline="-25000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 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9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9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en-US" sz="19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-heat</a:t>
            </a:r>
            <a:endParaRPr lang="en-US" sz="19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53" y="2477260"/>
            <a:ext cx="540945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SzPct val="100000"/>
              <a:buFont typeface="Wingdings" panose="05000000000000000000" pitchFamily="2" charset="2"/>
              <a:buChar char="Ø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pulse operation:</a:t>
            </a:r>
          </a:p>
          <a:p>
            <a:pPr marL="0" lvl="1">
              <a:buSzPct val="5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5 </a:t>
            </a: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pulses up to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s</a:t>
            </a:r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>
              <a:buSzPct val="5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ybrid 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~ 12.5 MA / 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5.3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endParaRPr lang="en-US" sz="1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46" y="3471850"/>
            <a:ext cx="51973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3" lvl="1" indent="-342900">
              <a:buSzPct val="100000"/>
              <a:buFont typeface="Wingdings" panose="05000000000000000000" pitchFamily="2" charset="2"/>
              <a:buChar char="Ø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Steady-state operation:</a:t>
            </a:r>
          </a:p>
          <a:p>
            <a:pPr marL="0" lvl="1" indent="-274637">
              <a:buSzPct val="5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~ 5 </a:t>
            </a:r>
            <a:r>
              <a:rPr lang="en-US" sz="1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pulses up to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s</a:t>
            </a:r>
            <a:r>
              <a:rPr lang="en-US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fully non-inductive current drive</a:t>
            </a:r>
          </a:p>
          <a:p>
            <a:pPr marL="0" lvl="1" indent="-274637">
              <a:buSzPct val="50000"/>
              <a:tabLst>
                <a:tab pos="177800" algn="l"/>
                <a:tab pos="452438" algn="l"/>
                <a:tab pos="4489450" algn="l"/>
              </a:tabLst>
            </a:pP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Steady-state scenario ~ 10 MA / 5.3 T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7015704" y="4270144"/>
            <a:ext cx="1921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 smtClean="0">
                <a:solidFill>
                  <a:schemeClr val="bg1"/>
                </a:solidFill>
                <a:latin typeface="Arial Black" pitchFamily="34" charset="0"/>
              </a:rPr>
              <a:t>R=6.2 m, a=2.0 m</a:t>
            </a:r>
            <a:endParaRPr lang="en-GB" sz="1400" baseline="-25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2" y="559341"/>
            <a:ext cx="91348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demonstrate the scientific and technological feasibility of </a:t>
            </a:r>
            <a:r>
              <a:rPr lang="en-GB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power </a:t>
            </a:r>
            <a:r>
              <a:rPr lang="en-GB" sz="1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peaceful </a:t>
            </a:r>
            <a:r>
              <a:rPr lang="en-GB" sz="1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purposes</a:t>
            </a:r>
            <a:endParaRPr lang="en-US" sz="19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965" y="1313702"/>
            <a:ext cx="4838246" cy="31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505" y="1806665"/>
            <a:ext cx="91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ITER Research Plan (IRP) and staged </a:t>
            </a:r>
            <a:r>
              <a:rPr lang="en-GB" sz="3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8720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iter.org/doc/www/content/com/Lists/Stories/Attachments/3515/fpo_pit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35" y="2301720"/>
            <a:ext cx="8014715" cy="232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800" b="1" dirty="0" smtClean="0">
                <a:solidFill>
                  <a:srgbClr val="000090"/>
                </a:solidFill>
              </a:rPr>
              <a:t>ITER Research Plan (IRP)</a:t>
            </a:r>
            <a:endParaRPr kumimoji="0" lang="en-GB" altLang="en-US" sz="2800" b="1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84847"/>
            <a:ext cx="914400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 R&amp;D Strategy to achieve project’s goals with distinct phases :</a:t>
            </a:r>
          </a:p>
          <a:p>
            <a:pPr marL="800100" lvl="1" indent="-342900" algn="just">
              <a:spcAft>
                <a:spcPts val="6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GB" b="1" dirty="0" smtClean="0">
                <a:solidFill>
                  <a:srgbClr val="0000FF"/>
                </a:solidFill>
                <a:latin typeface="Arial"/>
              </a:rPr>
              <a:t>Integrated Commissioning, First Plasma, Engineering Operation</a:t>
            </a:r>
          </a:p>
          <a:p>
            <a:pPr marL="800100" lvl="1" indent="-342900" algn="just">
              <a:spcAft>
                <a:spcPts val="6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GB" b="1" dirty="0" smtClean="0">
                <a:solidFill>
                  <a:srgbClr val="008000"/>
                </a:solidFill>
                <a:latin typeface="Arial"/>
                <a:sym typeface="Wingdings" panose="05000000000000000000" pitchFamily="2" charset="2"/>
              </a:rPr>
              <a:t>Pre-Fusion Operation phase (H/He)</a:t>
            </a:r>
            <a:endParaRPr lang="en-GB" sz="1600" b="1" dirty="0" smtClean="0">
              <a:solidFill>
                <a:srgbClr val="008000"/>
              </a:solidFill>
              <a:latin typeface="Arial"/>
              <a:sym typeface="Wingdings" panose="05000000000000000000" pitchFamily="2" charset="2"/>
            </a:endParaRPr>
          </a:p>
          <a:p>
            <a:pPr marL="800100" lvl="1" indent="-342900" algn="just">
              <a:spcAft>
                <a:spcPts val="6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GB" b="1" dirty="0" smtClean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Fusion Power Operation (D and DT)  Achievement of high Q goals</a:t>
            </a:r>
          </a:p>
        </p:txBody>
      </p:sp>
      <p:sp>
        <p:nvSpPr>
          <p:cNvPr id="4" name="Right Brace 3"/>
          <p:cNvSpPr/>
          <p:nvPr/>
        </p:nvSpPr>
        <p:spPr>
          <a:xfrm rot="16200000">
            <a:off x="339275" y="2727697"/>
            <a:ext cx="176879" cy="675075"/>
          </a:xfrm>
          <a:prstGeom prst="rightBrace">
            <a:avLst>
              <a:gd name="adj1" fmla="val 75525"/>
              <a:gd name="adj2" fmla="val 50000"/>
            </a:avLst>
          </a:prstGeom>
          <a:ln w="444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Brace 9"/>
          <p:cNvSpPr/>
          <p:nvPr/>
        </p:nvSpPr>
        <p:spPr>
          <a:xfrm rot="16200000">
            <a:off x="3682809" y="2550818"/>
            <a:ext cx="176879" cy="675075"/>
          </a:xfrm>
          <a:prstGeom prst="rightBrace">
            <a:avLst>
              <a:gd name="adj1" fmla="val 75525"/>
              <a:gd name="adj2" fmla="val 50000"/>
            </a:avLst>
          </a:prstGeom>
          <a:ln w="44450">
            <a:solidFill>
              <a:srgbClr val="669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8000"/>
              </a:solidFill>
            </a:endParaRPr>
          </a:p>
        </p:txBody>
      </p:sp>
      <p:sp>
        <p:nvSpPr>
          <p:cNvPr id="12" name="Right Brace 11"/>
          <p:cNvSpPr/>
          <p:nvPr/>
        </p:nvSpPr>
        <p:spPr>
          <a:xfrm rot="16200000">
            <a:off x="8376493" y="2505813"/>
            <a:ext cx="176879" cy="675075"/>
          </a:xfrm>
          <a:prstGeom prst="rightBrace">
            <a:avLst>
              <a:gd name="adj1" fmla="val 75525"/>
              <a:gd name="adj2" fmla="val 50000"/>
            </a:avLst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8000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 rot="16200000">
            <a:off x="5939640" y="2550818"/>
            <a:ext cx="176879" cy="675075"/>
          </a:xfrm>
          <a:prstGeom prst="rightBrace">
            <a:avLst>
              <a:gd name="adj1" fmla="val 75525"/>
              <a:gd name="adj2" fmla="val 50000"/>
            </a:avLst>
          </a:prstGeom>
          <a:ln w="44450">
            <a:solidFill>
              <a:srgbClr val="669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22450" y="2976795"/>
            <a:ext cx="416275" cy="405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701230" y="2751771"/>
            <a:ext cx="208137" cy="266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8701230" y="2841780"/>
            <a:ext cx="416275" cy="0"/>
          </a:xfrm>
          <a:prstGeom prst="line">
            <a:avLst/>
          </a:prstGeom>
          <a:ln w="444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34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 bwMode="auto">
          <a:xfrm>
            <a:off x="0" y="0"/>
            <a:ext cx="9144000" cy="36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3500" b="1" dirty="0"/>
              <a:t>ITER Research Plan and Supporting  R&amp;D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06" y="1919827"/>
            <a:ext cx="2139961" cy="2818496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919827"/>
            <a:ext cx="2178886" cy="2818496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Title 4"/>
          <p:cNvSpPr txBox="1">
            <a:spLocks/>
          </p:cNvSpPr>
          <p:nvPr/>
        </p:nvSpPr>
        <p:spPr bwMode="auto">
          <a:xfrm>
            <a:off x="980" y="636535"/>
            <a:ext cx="9007716" cy="106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algn="just">
              <a:spcAft>
                <a:spcPts val="450"/>
              </a:spcAft>
              <a:buFont typeface="Wingdings" panose="05000000000000000000" pitchFamily="2" charset="2"/>
              <a:buChar char="q"/>
            </a:pPr>
            <a:r>
              <a:rPr lang="en-GB" sz="1800" b="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Research Plan </a:t>
            </a:r>
            <a:r>
              <a:rPr lang="en-GB" sz="1800" b="0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publicly available in 2018 </a:t>
            </a:r>
            <a:r>
              <a:rPr lang="en-GB" sz="1800" b="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(available as Technical Report (ITR-18-003) </a:t>
            </a:r>
            <a:r>
              <a:rPr lang="en-GB" sz="1800" b="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now ITER baseline document</a:t>
            </a:r>
            <a:endParaRPr lang="en-GB" sz="1800" b="0" kern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sz="1800" b="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topics to support effective execution of Research Plan  made accessible to fusion community (ITR-20-008) </a:t>
            </a:r>
            <a:r>
              <a:rPr lang="en-GB" sz="1800" b="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used to focus R&amp;D programmes (e.g. ITPA) </a:t>
            </a:r>
            <a:endParaRPr lang="en-GB" sz="1500" b="0" kern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6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 txBox="1">
            <a:spLocks noChangeArrowheads="1"/>
          </p:cNvSpPr>
          <p:nvPr/>
        </p:nvSpPr>
        <p:spPr bwMode="auto">
          <a:xfrm>
            <a:off x="0" y="546526"/>
            <a:ext cx="9144000" cy="162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07287" tIns="53643" rIns="107287" bIns="53643"/>
          <a:lstStyle>
            <a:lvl1pPr marL="190500" indent="-1905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68338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896938" indent="-1778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342900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kumimoji="1" lang="en-GB" dirty="0">
                <a:solidFill>
                  <a:srgbClr val="000090"/>
                </a:solidFill>
                <a:latin typeface="Arial" charset="0"/>
                <a:cs typeface="MS PGothic" charset="0"/>
              </a:rPr>
              <a:t>Main elements of experimental </a:t>
            </a:r>
            <a:r>
              <a:rPr kumimoji="1" lang="en-GB" dirty="0" smtClean="0">
                <a:solidFill>
                  <a:srgbClr val="000090"/>
                </a:solidFill>
                <a:latin typeface="Arial" charset="0"/>
                <a:cs typeface="MS PGothic" charset="0"/>
              </a:rPr>
              <a:t>programme</a:t>
            </a:r>
            <a:r>
              <a:rPr kumimoji="1" lang="en-GB" sz="2200" dirty="0" smtClean="0">
                <a:solidFill>
                  <a:srgbClr val="000090"/>
                </a:solidFill>
                <a:latin typeface="Arial" charset="0"/>
                <a:cs typeface="MS PGothic" charset="0"/>
              </a:rPr>
              <a:t>:</a:t>
            </a:r>
          </a:p>
          <a:p>
            <a:pPr marL="0" indent="0" defTabSz="914400" fontAlgn="base">
              <a:lnSpc>
                <a:spcPct val="90000"/>
              </a:lnSpc>
              <a:spcBef>
                <a:spcPts val="300"/>
              </a:spcBef>
            </a:pPr>
            <a:endParaRPr kumimoji="1" lang="en-GB" sz="2200" dirty="0">
              <a:solidFill>
                <a:srgbClr val="000090"/>
              </a:solidFill>
              <a:latin typeface="Arial" charset="0"/>
              <a:cs typeface="MS PGothic" charset="0"/>
            </a:endParaRP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GB" sz="22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Development </a:t>
            </a:r>
            <a:r>
              <a:rPr kumimoji="1" lang="en-GB" sz="2200" dirty="0">
                <a:solidFill>
                  <a:srgbClr val="0000FF"/>
                </a:solidFill>
                <a:latin typeface="Arial" charset="0"/>
                <a:cs typeface="MS PGothic" charset="0"/>
              </a:rPr>
              <a:t>of plasma control </a:t>
            </a:r>
            <a:r>
              <a:rPr kumimoji="1" lang="en-GB" sz="22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capability, demonstration of interlocks and commissioning of ECH to 20 MW</a:t>
            </a: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endParaRPr kumimoji="1" lang="en-GB" sz="2200" dirty="0">
              <a:latin typeface="Arial" charset="0"/>
              <a:cs typeface="MS PGothic" charset="0"/>
            </a:endParaRP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GB" sz="22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Development </a:t>
            </a:r>
            <a:r>
              <a:rPr kumimoji="1" lang="en-GB" sz="2200" dirty="0">
                <a:solidFill>
                  <a:srgbClr val="0000FF"/>
                </a:solidFill>
                <a:latin typeface="Arial" charset="0"/>
                <a:cs typeface="MS PGothic" charset="0"/>
              </a:rPr>
              <a:t>of </a:t>
            </a:r>
            <a:r>
              <a:rPr kumimoji="1" lang="en-GB" sz="22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scenarios (L-mode) </a:t>
            </a:r>
            <a:r>
              <a:rPr kumimoji="1" lang="en-GB" sz="2200" dirty="0" smtClean="0">
                <a:solidFill>
                  <a:srgbClr val="0000FF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</a:t>
            </a:r>
            <a:r>
              <a:rPr kumimoji="1" lang="en-GB" sz="22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 at least 7.5 MA/2.65 T</a:t>
            </a: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endParaRPr kumimoji="1" lang="en-GB" sz="2200" dirty="0" smtClean="0">
              <a:solidFill>
                <a:srgbClr val="0000FF"/>
              </a:solidFill>
              <a:latin typeface="Arial" charset="0"/>
              <a:cs typeface="MS PGothic" charset="0"/>
            </a:endParaRP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US" sz="22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Characterization of Disruption Loads</a:t>
            </a:r>
          </a:p>
          <a:p>
            <a:pPr marL="265112" lvl="1" indent="0" defTabSz="914400" fontAlgn="base">
              <a:lnSpc>
                <a:spcPct val="90000"/>
              </a:lnSpc>
              <a:spcBef>
                <a:spcPts val="300"/>
              </a:spcBef>
            </a:pPr>
            <a:r>
              <a:rPr kumimoji="1" lang="en-US" sz="22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 </a:t>
            </a:r>
            <a:endParaRPr kumimoji="1" lang="en-GB" sz="2200" dirty="0" smtClean="0">
              <a:solidFill>
                <a:srgbClr val="FF0000"/>
              </a:solidFill>
              <a:latin typeface="Arial" charset="0"/>
              <a:cs typeface="MS PGothic" charset="0"/>
            </a:endParaRP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GB" sz="22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Demonstration of </a:t>
            </a:r>
            <a:r>
              <a:rPr kumimoji="1" lang="en-GB" sz="2200" dirty="0">
                <a:solidFill>
                  <a:srgbClr val="FF0000"/>
                </a:solidFill>
                <a:latin typeface="Arial" charset="0"/>
                <a:cs typeface="MS PGothic" charset="0"/>
              </a:rPr>
              <a:t>D</a:t>
            </a:r>
            <a:r>
              <a:rPr kumimoji="1" lang="en-GB" sz="22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isruption Mitigation System </a:t>
            </a: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endParaRPr kumimoji="1" lang="en-GB" sz="2200" dirty="0">
              <a:solidFill>
                <a:srgbClr val="FF0000"/>
              </a:solidFill>
              <a:latin typeface="Arial" charset="0"/>
              <a:cs typeface="MS PGothic" charset="0"/>
            </a:endParaRPr>
          </a:p>
          <a:p>
            <a:pPr marL="608012" lvl="1" indent="-342900" defTabSz="914400" fontAlgn="base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kumimoji="1" lang="en-GB" sz="22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Option to explore H-mode plasmas</a:t>
            </a:r>
            <a:r>
              <a:rPr kumimoji="1" lang="en-GB" sz="2200" dirty="0" smtClean="0">
                <a:solidFill>
                  <a:srgbClr val="0000FF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 </a:t>
            </a:r>
            <a:r>
              <a:rPr kumimoji="1" lang="en-GB" sz="2200" dirty="0" smtClean="0">
                <a:solidFill>
                  <a:srgbClr val="FF000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5 MA/1.8T H-mode  </a:t>
            </a:r>
            <a:endParaRPr kumimoji="1" lang="en-GB" sz="2200" dirty="0" smtClean="0">
              <a:solidFill>
                <a:srgbClr val="FF0000"/>
              </a:solidFill>
              <a:latin typeface="Arial" charset="0"/>
              <a:cs typeface="MS PGothic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"/>
            <a:ext cx="9144000" cy="54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07287" tIns="53643" rIns="107287" bIns="53643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PFPO-I</a:t>
            </a:r>
            <a:endParaRPr lang="en-GB" sz="3200" b="1" dirty="0">
              <a:solidFill>
                <a:srgbClr val="33339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" y="636535"/>
            <a:ext cx="9175275" cy="40964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228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085" y="636535"/>
            <a:ext cx="3537222" cy="1669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14638"/>
            <a:ext cx="895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Disruption Mitigation System</a:t>
            </a:r>
            <a:endParaRPr lang="en-GB" sz="24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7175" y="444127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3"/>
          <a:srcRect l="7384" r="3682"/>
          <a:stretch/>
        </p:blipFill>
        <p:spPr>
          <a:xfrm>
            <a:off x="5742130" y="2323676"/>
            <a:ext cx="2953318" cy="23022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10" y="1176595"/>
            <a:ext cx="5137246" cy="2622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535" y="4056915"/>
            <a:ext cx="2989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M. Lehnen presentation today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S. Jachmich presentation on Friday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26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"/>
            <a:ext cx="9144000" cy="54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07287" tIns="53643" rIns="107287" bIns="53643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PFPO-II</a:t>
            </a:r>
            <a:endParaRPr lang="en-GB" sz="3200" b="1" dirty="0">
              <a:solidFill>
                <a:srgbClr val="33339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28" y="605416"/>
            <a:ext cx="8775974" cy="40866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51" y="653460"/>
            <a:ext cx="9027496" cy="4108263"/>
          </a:xfrm>
          <a:prstGeom prst="rect">
            <a:avLst/>
          </a:prstGeom>
          <a:solidFill>
            <a:schemeClr val="bg1"/>
          </a:solidFill>
          <a:effectLst/>
        </p:spPr>
      </p:pic>
    </p:spTree>
    <p:extLst>
      <p:ext uri="{BB962C8B-B14F-4D97-AF65-F5344CB8AC3E}">
        <p14:creationId xmlns:p14="http://schemas.microsoft.com/office/powerpoint/2010/main" val="30827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230188" y="22225"/>
            <a:ext cx="86868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Fusion </a:t>
            </a:r>
            <a:r>
              <a:rPr lang="en-GB" sz="3200" b="1" dirty="0">
                <a:solidFill>
                  <a:srgbClr val="333399"/>
                </a:solidFill>
                <a:latin typeface="Arial" charset="0"/>
              </a:rPr>
              <a:t>Power </a:t>
            </a: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Operation (D/DT)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1479" y="681540"/>
            <a:ext cx="8884217" cy="4011557"/>
            <a:chOff x="71500" y="630423"/>
            <a:chExt cx="8884217" cy="40115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00" y="630423"/>
              <a:ext cx="8884217" cy="401155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Rectangle 2"/>
            <p:cNvSpPr/>
            <p:nvPr/>
          </p:nvSpPr>
          <p:spPr>
            <a:xfrm>
              <a:off x="7407315" y="2031690"/>
              <a:ext cx="180020" cy="225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7676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" y="13"/>
            <a:ext cx="9143999" cy="5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Conclusions</a:t>
            </a:r>
            <a:endParaRPr lang="en-GB" sz="4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32" y="564369"/>
            <a:ext cx="9144000" cy="413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just" eaLnBrk="0" hangingPunct="0"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ITER construction is progressing well despite challenges of present pandemics </a:t>
            </a:r>
            <a:r>
              <a:rPr lang="en-US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 commitment from ITER Organization and its Members</a:t>
            </a:r>
            <a:endParaRPr lang="en-US" sz="2000" b="1" kern="0" dirty="0" smtClean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  <a:p>
            <a:pPr marL="457200" indent="-457200" algn="just" eaLnBrk="0" hangingPunct="0"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ITER Research Plan provides experimental strategy to progress</a:t>
            </a:r>
            <a:r>
              <a:rPr lang="en-GB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GB" sz="2000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from First Plasma through to </a:t>
            </a:r>
            <a:r>
              <a:rPr lang="en-GB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achievement </a:t>
            </a:r>
            <a:r>
              <a:rPr lang="en-GB" sz="2000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of Project’s </a:t>
            </a:r>
            <a:r>
              <a:rPr lang="en-GB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goals</a:t>
            </a:r>
            <a:r>
              <a:rPr lang="en-GB" sz="2000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: Q = 10 (300-500 s), Q = 5 (1000 s) &amp; Q = 5 </a:t>
            </a:r>
            <a:r>
              <a:rPr lang="en-GB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steady-state consistent with the Staged Approach</a:t>
            </a:r>
          </a:p>
          <a:p>
            <a:pPr marL="457200" indent="-457200" algn="just" eaLnBrk="0" hangingPunct="0">
              <a:spcAft>
                <a:spcPts val="4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Details of the IRP are subject to refinement following results of R&amp;D</a:t>
            </a:r>
          </a:p>
          <a:p>
            <a:pPr marL="914400" lvl="1" indent="-457200" algn="just" eaLnBrk="0" hangingPunct="0">
              <a:spcAft>
                <a:spcPts val="40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Understanding of disruptions and validation of the </a:t>
            </a:r>
            <a:r>
              <a:rPr lang="en-GB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ITER </a:t>
            </a:r>
            <a:r>
              <a:rPr lang="en-GB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DMS scheme </a:t>
            </a:r>
            <a:r>
              <a:rPr lang="en-GB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are </a:t>
            </a:r>
            <a:r>
              <a:rPr lang="en-GB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essential for the success of the Research </a:t>
            </a:r>
            <a:r>
              <a:rPr lang="en-GB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Plan</a:t>
            </a:r>
          </a:p>
          <a:p>
            <a:pPr marL="914400" lvl="1" indent="-457200" algn="just" eaLnBrk="0" hangingPunct="0">
              <a:spcAft>
                <a:spcPts val="40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In parallel, schemes to predict disruptions and avoid them or to minimize their effects when unavoidable are required</a:t>
            </a:r>
          </a:p>
          <a:p>
            <a:pPr marL="914400" lvl="1" indent="-457200" algn="just" eaLnBrk="0" hangingPunct="0">
              <a:spcAft>
                <a:spcPts val="40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Experimental, theory/modelling and model validation R&amp;D are essential to address the outstanding issues</a:t>
            </a:r>
            <a:endParaRPr lang="en-US" b="1" kern="0" dirty="0" smtClean="0">
              <a:solidFill>
                <a:srgbClr val="000099"/>
              </a:solidFill>
              <a:latin typeface="Arial"/>
              <a:ea typeface="ＭＳ Ｐゴシック" pitchFamily="-110" charset="-128"/>
              <a:cs typeface="Arial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089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515" y="2121700"/>
            <a:ext cx="912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en-GB" sz="3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3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 Construction Status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176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604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" y="1"/>
            <a:ext cx="9143999" cy="3231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Progress in major areas (as of December 2021)</a:t>
            </a:r>
          </a:p>
        </p:txBody>
      </p:sp>
    </p:spTree>
    <p:extLst>
      <p:ext uri="{BB962C8B-B14F-4D97-AF65-F5344CB8AC3E}">
        <p14:creationId xmlns:p14="http://schemas.microsoft.com/office/powerpoint/2010/main" val="73212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7" y="0"/>
            <a:ext cx="9167813" cy="52649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22357" y="0"/>
            <a:ext cx="1739770" cy="300082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350" dirty="0">
                <a:solidFill>
                  <a:srgbClr val="000000"/>
                </a:solidFill>
                <a:cs typeface="Arial" panose="020B0604020202020204" pitchFamily="34" charset="0"/>
              </a:rPr>
              <a:t>25 </a:t>
            </a:r>
            <a:r>
              <a:rPr lang="fr-FR" sz="1350" dirty="0" err="1">
                <a:solidFill>
                  <a:srgbClr val="000000"/>
                </a:solidFill>
                <a:cs typeface="Arial" panose="020B0604020202020204" pitchFamily="34" charset="0"/>
              </a:rPr>
              <a:t>November</a:t>
            </a:r>
            <a:r>
              <a:rPr lang="fr-FR" sz="135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135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-5687" y="4843418"/>
            <a:ext cx="9167813" cy="3231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Over 5000 t of equipment installed in the </a:t>
            </a:r>
            <a:r>
              <a:rPr kumimoji="0" lang="en-US" altLang="en-US" sz="1500" b="0" dirty="0" err="1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cryoplant</a:t>
            </a: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 in 3.5 years </a:t>
            </a: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2 year commissioning period started</a:t>
            </a:r>
            <a:endParaRPr kumimoji="0" lang="en-US" altLang="en-US" sz="1500" b="0" dirty="0">
              <a:solidFill>
                <a:schemeClr val="bg1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" y="0"/>
            <a:ext cx="3677478" cy="132343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 err="1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LHe</a:t>
            </a:r>
            <a:r>
              <a:rPr kumimoji="0" lang="en-US" altLang="en-US" sz="200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: 25 t</a:t>
            </a:r>
            <a:br>
              <a:rPr kumimoji="0" lang="en-US" altLang="en-US" sz="200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Cooling Power: </a:t>
            </a:r>
            <a:br>
              <a:rPr kumimoji="0" lang="en-US" altLang="en-US" sz="200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75 kW at 4.5 K (Helium)</a:t>
            </a:r>
            <a:br>
              <a:rPr kumimoji="0" lang="en-US" altLang="en-US" sz="200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1300kW at 80 K (Nitrogen)</a:t>
            </a:r>
            <a:endParaRPr kumimoji="0" lang="en-US" altLang="en-US" sz="2000" b="0" dirty="0">
              <a:solidFill>
                <a:schemeClr val="bg1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1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6"/>
          <a:stretch/>
        </p:blipFill>
        <p:spPr>
          <a:xfrm>
            <a:off x="0" y="1"/>
            <a:ext cx="9144000" cy="53969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22369" y="0"/>
            <a:ext cx="1639757" cy="300082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350" dirty="0">
                <a:solidFill>
                  <a:srgbClr val="000000"/>
                </a:solidFill>
                <a:cs typeface="Arial" panose="020B0604020202020204" pitchFamily="34" charset="0"/>
              </a:rPr>
              <a:t>15 </a:t>
            </a:r>
            <a:r>
              <a:rPr lang="fr-FR" sz="1350" dirty="0" err="1">
                <a:solidFill>
                  <a:srgbClr val="000000"/>
                </a:solidFill>
                <a:cs typeface="Arial" panose="020B0604020202020204" pitchFamily="34" charset="0"/>
              </a:rPr>
              <a:t>October</a:t>
            </a:r>
            <a:r>
              <a:rPr lang="fr-FR" sz="135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135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-5687" y="4843418"/>
            <a:ext cx="9167813" cy="3231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About 6000 t of equipment supplied by India for the cooling plant </a:t>
            </a: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plant commissioning now started</a:t>
            </a:r>
            <a:endParaRPr kumimoji="0" lang="en-US" altLang="en-US" sz="1500" b="0" dirty="0">
              <a:solidFill>
                <a:schemeClr val="bg1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" y="0"/>
            <a:ext cx="4651512" cy="1015663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cs typeface="Arial" panose="020B0604020202020204" pitchFamily="34" charset="0"/>
              </a:rPr>
              <a:t>Heat exchange</a:t>
            </a:r>
            <a:b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cs typeface="Arial" panose="020B0604020202020204" pitchFamily="34" charset="0"/>
              </a:rPr>
              <a:t>Peak 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cs typeface="Arial" panose="020B0604020202020204" pitchFamily="34" charset="0"/>
              </a:rPr>
              <a:t>1145 MW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>
                <a:tab pos="58738" algn="l"/>
              </a:tabLst>
              <a:defRPr/>
            </a:pPr>
            <a:r>
              <a:rPr kumimoji="0" lang="en-US" altLang="en-US" sz="2000" b="0" kern="0" dirty="0" smtClean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Between Plasmas </a:t>
            </a:r>
            <a:r>
              <a:rPr kumimoji="0" lang="en-US" altLang="en-US" sz="2000" b="0" kern="0" dirty="0" smtClean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  <a:cs typeface="Arial" panose="020B0604020202020204" pitchFamily="34" charset="0"/>
              </a:rPr>
              <a:t>160 MW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32" y="0"/>
            <a:ext cx="3426769" cy="51435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-5687" y="4864804"/>
            <a:ext cx="9149687" cy="3231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Magnet conversion buildings filling up with DC </a:t>
            </a:r>
            <a:r>
              <a:rPr kumimoji="0" lang="en-US" altLang="en-US" sz="1500" b="0" dirty="0" err="1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busbars</a:t>
            </a: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 for superconducting coils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314051" y="0"/>
            <a:ext cx="1829950" cy="300082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350" dirty="0">
                <a:solidFill>
                  <a:srgbClr val="000000"/>
                </a:solidFill>
                <a:cs typeface="Arial" panose="020B0604020202020204" pitchFamily="34" charset="0"/>
              </a:rPr>
              <a:t>25 March 2021 </a:t>
            </a:r>
            <a:endParaRPr lang="en-GB" sz="135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-5687" y="0"/>
            <a:ext cx="5297767" cy="70788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~ 5 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km 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of water cooled</a:t>
            </a:r>
            <a:r>
              <a:rPr kumimoji="0" lang="en-US" alt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busbars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kern="0" dirty="0" smtClean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100 % equipment for First Plasma Installed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3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60"/>
          <a:stretch/>
        </p:blipFill>
        <p:spPr>
          <a:xfrm>
            <a:off x="0" y="1487"/>
            <a:ext cx="9117505" cy="52040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4051" y="-15549"/>
            <a:ext cx="1829950" cy="300082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350" dirty="0" smtClean="0">
                <a:solidFill>
                  <a:srgbClr val="000000"/>
                </a:solidFill>
                <a:cs typeface="Arial" panose="020B0604020202020204" pitchFamily="34" charset="0"/>
              </a:rPr>
              <a:t>14 </a:t>
            </a:r>
            <a:r>
              <a:rPr lang="fr-FR" sz="135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June</a:t>
            </a:r>
            <a:r>
              <a:rPr lang="fr-FR" sz="1350" dirty="0" smtClean="0">
                <a:solidFill>
                  <a:srgbClr val="000000"/>
                </a:solidFill>
                <a:cs typeface="Arial" panose="020B0604020202020204" pitchFamily="34" charset="0"/>
              </a:rPr>
              <a:t> 2022 </a:t>
            </a:r>
            <a:endParaRPr lang="en-GB" sz="135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356115"/>
            <a:ext cx="6472609" cy="266504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-5687" y="4864804"/>
            <a:ext cx="9149687" cy="3231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500" b="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Control Building going </a:t>
            </a:r>
            <a:r>
              <a:rPr kumimoji="0" lang="en-US" altLang="en-US" sz="150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up </a:t>
            </a:r>
            <a:r>
              <a:rPr kumimoji="0" lang="en-US" altLang="en-US" sz="1500" b="0" dirty="0" smtClean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Complete by end of 2022</a:t>
            </a:r>
            <a:endParaRPr kumimoji="0" lang="en-US" altLang="en-US" sz="1500" b="0" dirty="0">
              <a:solidFill>
                <a:schemeClr val="bg1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6505" y="62907"/>
            <a:ext cx="8815667" cy="4714484"/>
            <a:chOff x="-5687" y="-683"/>
            <a:chExt cx="8815667" cy="47144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87" y="-683"/>
              <a:ext cx="6334146" cy="35406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9893" y="1173176"/>
              <a:ext cx="6280087" cy="354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1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222993</TotalTime>
  <Words>1138</Words>
  <Application>Microsoft Office PowerPoint</Application>
  <PresentationFormat>On-screen Show (16:9)</PresentationFormat>
  <Paragraphs>143</Paragraphs>
  <Slides>37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ＭＳ Ｐゴシック</vt:lpstr>
      <vt:lpstr>ＭＳ Ｐゴシック</vt:lpstr>
      <vt:lpstr>Arial</vt:lpstr>
      <vt:lpstr>Arial Black</vt:lpstr>
      <vt:lpstr>Calibri</vt:lpstr>
      <vt:lpstr>Century Gothic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aurelie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Rene Raffray</dc:creator>
  <cp:lastModifiedBy>Loarte Alberto</cp:lastModifiedBy>
  <cp:revision>3500</cp:revision>
  <cp:lastPrinted>2013-06-19T07:10:57Z</cp:lastPrinted>
  <dcterms:created xsi:type="dcterms:W3CDTF">2011-10-25T12:29:48Z</dcterms:created>
  <dcterms:modified xsi:type="dcterms:W3CDTF">2022-07-18T13:16:43Z</dcterms:modified>
</cp:coreProperties>
</file>