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322" r:id="rId3"/>
    <p:sldId id="319" r:id="rId4"/>
    <p:sldId id="316" r:id="rId5"/>
    <p:sldId id="323" r:id="rId6"/>
    <p:sldId id="318" r:id="rId7"/>
    <p:sldId id="320" r:id="rId8"/>
    <p:sldId id="315" r:id="rId9"/>
    <p:sldId id="317" r:id="rId10"/>
    <p:sldId id="321" r:id="rId11"/>
  </p:sldIdLst>
  <p:sldSz cx="9144000" cy="5143500" type="screen16x9"/>
  <p:notesSz cx="6805613" cy="9944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arte Alberto" initials="LA" lastIdx="14" clrIdx="0">
    <p:extLst>
      <p:ext uri="{19B8F6BF-5375-455C-9EA6-DF929625EA0E}">
        <p15:presenceInfo xmlns:p15="http://schemas.microsoft.com/office/powerpoint/2012/main" userId="S-1-5-21-2854862015-1470449784-792596272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9FE"/>
    <a:srgbClr val="8E489C"/>
    <a:srgbClr val="54586D"/>
    <a:srgbClr val="B3EB9D"/>
    <a:srgbClr val="94CCFE"/>
    <a:srgbClr val="FCC428"/>
    <a:srgbClr val="8BB84F"/>
    <a:srgbClr val="528DB4"/>
    <a:srgbClr val="F1DA33"/>
    <a:srgbClr val="B24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7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3258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514" y="0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896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514" y="9446896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5029E26-3CDE-4E2A-9243-F4CFA73F77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7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2781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6" y="4723450"/>
            <a:ext cx="4990783" cy="447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896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6896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D204273-9E39-4C9A-A251-EF1633DCAA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9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5F3C-3CEB-4A25-85B6-CDCC4A5FEFE4}" type="slidenum">
              <a:rPr lang="en-GB"/>
              <a:pPr/>
              <a:t>1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31286"/>
          </a:xfrm>
        </p:spPr>
        <p:txBody>
          <a:bodyPr/>
          <a:lstStyle>
            <a:lvl1pPr marL="0" indent="0" algn="ctr">
              <a:buFontTx/>
              <a:buNone/>
              <a:defRPr sz="2000" baseline="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Line 13"/>
          <p:cNvSpPr>
            <a:spLocks noChangeShapeType="1"/>
          </p:cNvSpPr>
          <p:nvPr userDrawn="1"/>
        </p:nvSpPr>
        <p:spPr bwMode="auto">
          <a:xfrm>
            <a:off x="0" y="333063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0" y="464201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98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73088" y="4572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314450"/>
            <a:ext cx="8001000" cy="314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2699792" y="4817687"/>
            <a:ext cx="46085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00" baseline="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GB" sz="800" baseline="30000" dirty="0">
                <a:solidFill>
                  <a:schemeClr val="tx1"/>
                </a:solidFill>
                <a:latin typeface="+mj-lt"/>
              </a:rPr>
              <a:t>nd</a:t>
            </a:r>
            <a:r>
              <a:rPr lang="en-GB" sz="800" baseline="0" dirty="0">
                <a:solidFill>
                  <a:schemeClr val="tx1"/>
                </a:solidFill>
                <a:latin typeface="+mj-lt"/>
              </a:rPr>
              <a:t> IAEA Technical Meeting on Disruptions and their Mitigation, 19-22 July 2022</a:t>
            </a:r>
          </a:p>
          <a:p>
            <a:pPr algn="ctr">
              <a:spcBef>
                <a:spcPct val="50000"/>
              </a:spcBef>
            </a:pPr>
            <a:r>
              <a: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2022, ITER Organization</a:t>
            </a:r>
            <a:endParaRPr lang="en-GB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458200" y="4863853"/>
            <a:ext cx="5857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dirty="0">
                <a:latin typeface="+mj-lt"/>
              </a:rPr>
              <a:t>Page </a:t>
            </a:r>
            <a:fld id="{47BA91C2-74BF-4480-8BF1-C44F20807924}" type="slidenum">
              <a:rPr lang="en-GB" sz="800" smtClean="0">
                <a:latin typeface="+mj-lt"/>
              </a:rPr>
              <a:pPr>
                <a:spcBef>
                  <a:spcPct val="50000"/>
                </a:spcBef>
              </a:pPr>
              <a:t>‹#›</a:t>
            </a:fld>
            <a:endParaRPr lang="en-GB" sz="800" dirty="0">
              <a:latin typeface="+mj-lt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303" y="4863853"/>
            <a:ext cx="11167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latin typeface="+mj-lt"/>
              </a:rPr>
              <a:t>IDM</a:t>
            </a:r>
            <a:r>
              <a:rPr lang="en-US" sz="800" baseline="0" dirty="0">
                <a:latin typeface="+mj-lt"/>
              </a:rPr>
              <a:t> UID:</a:t>
            </a:r>
            <a:endParaRPr lang="en-GB" sz="800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807367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8388424" y="4807367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7308304" y="4807843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699792" y="4807843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827853"/>
            <a:ext cx="592767" cy="293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5029453"/>
            <a:ext cx="2016224" cy="971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7338" indent="-287338" algn="just" defTabSz="795338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79400" algn="just" defTabSz="79533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36650" indent="-188913" algn="just" defTabSz="795338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11300" indent="-184150" algn="just" defTabSz="795338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85950" indent="-184150" algn="just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431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03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75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47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erences.iaea.org/event/281/timetable/#all.detaile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197893" y="898527"/>
            <a:ext cx="8755038" cy="331180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3000"/>
              </a:spcAft>
            </a:pPr>
            <a:r>
              <a:rPr lang="en-GB" sz="2800" dirty="0"/>
              <a:t>2</a:t>
            </a:r>
            <a:r>
              <a:rPr lang="en-GB" sz="2800" baseline="30000" dirty="0"/>
              <a:t>nd</a:t>
            </a:r>
            <a:r>
              <a:rPr lang="en-GB" sz="2800" dirty="0"/>
              <a:t> IAEA Technical Meeting on </a:t>
            </a:r>
            <a:br>
              <a:rPr lang="en-GB" sz="2800" dirty="0"/>
            </a:br>
            <a:r>
              <a:rPr lang="en-GB" sz="2800" dirty="0"/>
              <a:t>Disruptions and their Mitigation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000" dirty="0"/>
              <a:t>19–22 July 2022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dirty="0"/>
              <a:t/>
            </a:r>
            <a:br>
              <a:rPr lang="en-GB" dirty="0"/>
            </a:br>
            <a:r>
              <a:rPr lang="en-GB" sz="1200" dirty="0"/>
              <a:t/>
            </a:r>
            <a:br>
              <a:rPr lang="en-GB" sz="1200" dirty="0"/>
            </a:br>
            <a:r>
              <a:rPr lang="en-GB" sz="2800" dirty="0"/>
              <a:t>Organisation</a:t>
            </a:r>
            <a:r>
              <a:rPr lang="en-GB" sz="2400" dirty="0"/>
              <a:t/>
            </a:r>
            <a:br>
              <a:rPr lang="en-GB" sz="2400" dirty="0"/>
            </a:br>
            <a:endParaRPr lang="en-GB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>
                <a:solidFill>
                  <a:schemeClr val="tx1"/>
                </a:solidFill>
              </a:rPr>
              <a:t>COVID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792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latin typeface="+mn-lt"/>
              </a:rPr>
              <a:t>ITER premises: </a:t>
            </a:r>
            <a:r>
              <a:rPr lang="en-US" sz="2000" dirty="0">
                <a:latin typeface="+mn-lt"/>
              </a:rPr>
              <a:t>wearing masks is not mandatory (but it is recommended </a:t>
            </a:r>
            <a:r>
              <a:rPr lang="en-GB" sz="2000" dirty="0">
                <a:latin typeface="+mn-lt"/>
              </a:rPr>
              <a:t>when you are in close proximity to others for a prolonged period</a:t>
            </a:r>
            <a:r>
              <a:rPr lang="en-US" sz="2000" dirty="0">
                <a:latin typeface="+mn-lt"/>
              </a:rPr>
              <a:t>)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latin typeface="+mn-lt"/>
              </a:rPr>
              <a:t>France: </a:t>
            </a:r>
            <a:r>
              <a:rPr lang="en-US" sz="2000" dirty="0">
                <a:latin typeface="+mn-lt"/>
              </a:rPr>
              <a:t>masks not mandatory (incl. public transport) except in health care facilities (hospitals, etc.)</a:t>
            </a:r>
          </a:p>
        </p:txBody>
      </p:sp>
    </p:spTree>
    <p:extLst>
      <p:ext uri="{BB962C8B-B14F-4D97-AF65-F5344CB8AC3E}">
        <p14:creationId xmlns:p14="http://schemas.microsoft.com/office/powerpoint/2010/main" val="23189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2A8B2-F941-4ECE-AB1B-6369EB286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3946"/>
            <a:ext cx="9144000" cy="3748872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200" dirty="0"/>
              <a:t>Coordinate/discuss experimental, theoretical and modelling work with special emphasis on developing a solid basis for possible mitigation strategies in ITER and next generation fusion </a:t>
            </a:r>
            <a:r>
              <a:rPr lang="en-GB" sz="2200" dirty="0" smtClean="0"/>
              <a:t>devices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Three areas: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70C0"/>
                </a:solidFill>
              </a:rPr>
              <a:t>Consequences (Heat loads, EM load, Runaway Electrons)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70C0"/>
                </a:solidFill>
              </a:rPr>
              <a:t>Prediction &amp; Avoidance (Mitigation Trigger, Proximity control, Machine learning)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70C0"/>
                </a:solidFill>
              </a:rPr>
              <a:t>Mitigation (Physics basis for SPI, Alternative methods, SPI technology)</a:t>
            </a:r>
            <a:endParaRPr lang="en-GB" sz="1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 smtClean="0"/>
              <a:t>Output</a:t>
            </a:r>
            <a:r>
              <a:rPr lang="en-GB" sz="2200" dirty="0"/>
              <a:t>: NF article summarizing the discussion in each area, including R&amp;D needs for the next 2 years</a:t>
            </a:r>
          </a:p>
          <a:p>
            <a:endParaRPr lang="en-GB" sz="2200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Meeting Goals</a:t>
            </a:r>
            <a:endParaRPr lang="en-GB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5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>
                <a:solidFill>
                  <a:schemeClr val="tx1"/>
                </a:solidFill>
              </a:rPr>
              <a:t>Agenda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2682" y="585492"/>
            <a:ext cx="1859280" cy="403222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38097" y="585492"/>
            <a:ext cx="1859280" cy="403222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89553" y="585492"/>
            <a:ext cx="1859280" cy="403222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33616" y="565405"/>
            <a:ext cx="1859280" cy="213637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744" y="570160"/>
            <a:ext cx="796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Tuesday</a:t>
            </a:r>
            <a:endParaRPr lang="en-GB" sz="1200" b="1" dirty="0" err="1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6702" y="570160"/>
            <a:ext cx="1036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Wednesday</a:t>
            </a:r>
            <a:endParaRPr lang="en-GB" sz="1200" b="1" dirty="0" err="1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3198" y="56540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Friday</a:t>
            </a:r>
            <a:endParaRPr lang="en-GB" sz="1200" b="1" dirty="0" err="1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4957" y="565404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Thursday</a:t>
            </a:r>
            <a:endParaRPr lang="en-GB" sz="1200" b="1" dirty="0" err="1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4862" y="893630"/>
            <a:ext cx="1689010" cy="63051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749" y="885900"/>
            <a:ext cx="1693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n-lt"/>
              </a:rPr>
              <a:t>9:00-10:10 </a:t>
            </a:r>
            <a:r>
              <a:rPr lang="en-US" sz="1100" dirty="0">
                <a:latin typeface="+mn-lt"/>
              </a:rPr>
              <a:t/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Welcome Session</a:t>
            </a:r>
            <a:endParaRPr lang="en-GB" sz="1100" dirty="0" err="1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34862" y="1590253"/>
            <a:ext cx="1689010" cy="6591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3785" y="1590252"/>
            <a:ext cx="17060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n-lt"/>
              </a:rPr>
              <a:t>10:50-12:50 </a:t>
            </a:r>
            <a:br>
              <a:rPr lang="en-US" sz="1100" b="1" dirty="0">
                <a:latin typeface="+mn-lt"/>
              </a:rPr>
            </a:br>
            <a:r>
              <a:rPr lang="en-US" sz="1100" dirty="0">
                <a:latin typeface="+mn-lt"/>
              </a:rPr>
              <a:t>Consequences (1)</a:t>
            </a:r>
            <a:endParaRPr lang="en-GB" sz="1100" dirty="0" err="1"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925190" y="893862"/>
            <a:ext cx="1689010" cy="6394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84113" y="895106"/>
            <a:ext cx="1850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n-lt"/>
              </a:rPr>
              <a:t>9:00-11:45 </a:t>
            </a:r>
            <a:br>
              <a:rPr lang="en-US" sz="1100" b="1" dirty="0">
                <a:latin typeface="+mn-lt"/>
              </a:rPr>
            </a:br>
            <a:r>
              <a:rPr lang="en-US" sz="1100" dirty="0">
                <a:latin typeface="+mn-lt"/>
              </a:rPr>
              <a:t>Mitigation Technology</a:t>
            </a:r>
            <a:endParaRPr lang="en-GB" sz="1100" dirty="0" err="1"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925190" y="1601700"/>
            <a:ext cx="1689010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84113" y="1610564"/>
            <a:ext cx="1850412" cy="60016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n-lt"/>
              </a:rPr>
              <a:t>11:45-12:45 </a:t>
            </a:r>
            <a:br>
              <a:rPr lang="en-US" sz="1100" b="1" dirty="0">
                <a:latin typeface="+mn-lt"/>
              </a:rPr>
            </a:br>
            <a:r>
              <a:rPr lang="en-US" sz="1100" dirty="0">
                <a:latin typeface="+mn-lt"/>
              </a:rPr>
              <a:t>General discussion</a:t>
            </a:r>
          </a:p>
          <a:p>
            <a:r>
              <a:rPr lang="en-US" sz="1100" dirty="0">
                <a:solidFill>
                  <a:srgbClr val="000000"/>
                </a:solidFill>
                <a:latin typeface="Arial"/>
              </a:rPr>
              <a:t>Meeting closure</a:t>
            </a:r>
            <a:endParaRPr lang="en-GB" sz="1100" dirty="0" err="1"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32251" y="2657520"/>
            <a:ext cx="1689010" cy="4490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332251" y="2319718"/>
            <a:ext cx="1689010" cy="281040"/>
          </a:xfrm>
          <a:prstGeom prst="rect">
            <a:avLst/>
          </a:prstGeom>
          <a:solidFill>
            <a:srgbClr val="D2F9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1174" y="2320962"/>
            <a:ext cx="1850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Lunch</a:t>
            </a:r>
            <a:endParaRPr lang="en-GB" sz="1100" i="1" dirty="0" err="1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85133" y="2015731"/>
            <a:ext cx="11897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+mn-lt"/>
              </a:rPr>
              <a:t>Chair: F. Villone</a:t>
            </a:r>
            <a:endParaRPr lang="en-GB" sz="1100" i="1" dirty="0" err="1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49332" y="3383006"/>
            <a:ext cx="21199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+mn-lt"/>
              </a:rPr>
              <a:t>For the detailed agenda see INDICO page</a:t>
            </a:r>
          </a:p>
          <a:p>
            <a:r>
              <a:rPr lang="en-GB" sz="1400" i="1" dirty="0">
                <a:latin typeface="+mn-lt"/>
                <a:hlinkClick r:id="rId2"/>
              </a:rPr>
              <a:t>https://conferences.iaea.org/event/281/timetable/#all.detailed</a:t>
            </a:r>
            <a:r>
              <a:rPr lang="en-US" sz="1400" i="1" dirty="0">
                <a:latin typeface="+mn-lt"/>
              </a:rPr>
              <a:t> </a:t>
            </a:r>
            <a:endParaRPr lang="en-GB" sz="1400" i="1" dirty="0" err="1"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9393" y="1284370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+mn-lt"/>
              </a:rPr>
              <a:t>Chair: M. </a:t>
            </a:r>
            <a:r>
              <a:rPr lang="en-US" sz="1100" i="1" dirty="0" err="1">
                <a:latin typeface="+mn-lt"/>
              </a:rPr>
              <a:t>Barbarino</a:t>
            </a:r>
            <a:endParaRPr lang="en-GB" sz="1100" i="1" dirty="0" err="1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34862" y="3177733"/>
            <a:ext cx="1689010" cy="6305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6749" y="3170003"/>
            <a:ext cx="1693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n-lt"/>
              </a:rPr>
              <a:t>14:00-15:30 </a:t>
            </a:r>
            <a:r>
              <a:rPr lang="en-US" sz="1100" dirty="0">
                <a:latin typeface="+mn-lt"/>
              </a:rPr>
              <a:t/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Consequences (2)</a:t>
            </a:r>
            <a:endParaRPr lang="en-GB" sz="1100" dirty="0" err="1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34862" y="3874356"/>
            <a:ext cx="1689010" cy="6591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3785" y="3874355"/>
            <a:ext cx="17060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n-lt"/>
              </a:rPr>
              <a:t>15:50-17:00 </a:t>
            </a:r>
            <a:br>
              <a:rPr lang="en-US" sz="1100" b="1" dirty="0">
                <a:latin typeface="+mn-lt"/>
              </a:rPr>
            </a:br>
            <a:r>
              <a:rPr lang="en-US" sz="1100" dirty="0">
                <a:latin typeface="+mn-lt"/>
              </a:rPr>
              <a:t>Cons (3) + Discussion</a:t>
            </a:r>
            <a:endParaRPr lang="en-GB" sz="1100" dirty="0" err="1"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69893" y="4315074"/>
            <a:ext cx="11897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+mn-lt"/>
              </a:rPr>
              <a:t>Chair: F. Villone</a:t>
            </a:r>
            <a:endParaRPr lang="en-GB" sz="1100" i="1" dirty="0" err="1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53713" y="3568473"/>
            <a:ext cx="11095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+mn-lt"/>
              </a:rPr>
              <a:t>Chair: M. </a:t>
            </a:r>
            <a:r>
              <a:rPr lang="en-US" sz="1100" i="1" dirty="0" err="1">
                <a:latin typeface="+mn-lt"/>
              </a:rPr>
              <a:t>Hölzl</a:t>
            </a:r>
            <a:endParaRPr lang="en-GB" sz="1100" i="1" dirty="0" err="1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20798" y="902836"/>
            <a:ext cx="1689010" cy="6305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92685" y="895106"/>
            <a:ext cx="1783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n-lt"/>
              </a:rPr>
              <a:t>9:00-10:55 </a:t>
            </a:r>
            <a:r>
              <a:rPr lang="en-US" sz="1100" dirty="0">
                <a:latin typeface="+mn-lt"/>
              </a:rPr>
              <a:t/>
            </a:r>
            <a:br>
              <a:rPr lang="en-US" sz="1100" dirty="0">
                <a:latin typeface="+mn-lt"/>
              </a:rPr>
            </a:br>
            <a:r>
              <a:rPr lang="en-US" sz="1100" dirty="0" err="1">
                <a:latin typeface="+mn-lt"/>
              </a:rPr>
              <a:t>Prediction&amp;Avoidance</a:t>
            </a:r>
            <a:r>
              <a:rPr lang="en-US" sz="1100" dirty="0">
                <a:latin typeface="+mn-lt"/>
              </a:rPr>
              <a:t> (1)</a:t>
            </a:r>
            <a:endParaRPr lang="en-GB" sz="1100" dirty="0" err="1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2520798" y="1599459"/>
            <a:ext cx="1689010" cy="6591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79721" y="1599458"/>
            <a:ext cx="17963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n-lt"/>
              </a:rPr>
              <a:t>11:15-12:45 </a:t>
            </a:r>
            <a:br>
              <a:rPr lang="en-US" sz="1100" b="1" dirty="0">
                <a:latin typeface="+mn-lt"/>
              </a:rPr>
            </a:br>
            <a:r>
              <a:rPr lang="en-US" sz="1100" dirty="0" err="1">
                <a:latin typeface="+mn-lt"/>
              </a:rPr>
              <a:t>Prediction&amp;Avoidance</a:t>
            </a:r>
            <a:r>
              <a:rPr lang="en-US" sz="1100" dirty="0">
                <a:latin typeface="+mn-lt"/>
              </a:rPr>
              <a:t> (2)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2518187" y="3383006"/>
            <a:ext cx="1689010" cy="4490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18187" y="2328924"/>
            <a:ext cx="1689010" cy="281040"/>
          </a:xfrm>
          <a:prstGeom prst="rect">
            <a:avLst/>
          </a:prstGeom>
          <a:solidFill>
            <a:srgbClr val="D2F9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77110" y="2330168"/>
            <a:ext cx="1850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Lunch</a:t>
            </a:r>
            <a:endParaRPr lang="en-GB" sz="1100" i="1" dirty="0" err="1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08229" y="2024937"/>
            <a:ext cx="10390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+mn-lt"/>
              </a:rPr>
              <a:t>Chair: C. Rea</a:t>
            </a:r>
            <a:endParaRPr lang="en-GB" sz="1100" i="1" dirty="0" err="1"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139649" y="1293576"/>
            <a:ext cx="11256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+mn-lt"/>
              </a:rPr>
              <a:t>Chair: C. Sozzi</a:t>
            </a:r>
            <a:endParaRPr lang="en-GB" sz="1100" i="1" dirty="0" err="1">
              <a:latin typeface="+mn-lt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520798" y="3883562"/>
            <a:ext cx="1689010" cy="6591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79721" y="3883561"/>
            <a:ext cx="17060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n-lt"/>
              </a:rPr>
              <a:t>16:55-17:40 </a:t>
            </a:r>
            <a:br>
              <a:rPr lang="en-US" sz="1100" b="1" dirty="0">
                <a:latin typeface="+mn-lt"/>
              </a:rPr>
            </a:br>
            <a:r>
              <a:rPr lang="en-US" sz="1100" dirty="0">
                <a:latin typeface="+mn-lt"/>
              </a:rPr>
              <a:t>P&amp;A Discussion</a:t>
            </a:r>
            <a:endParaRPr lang="en-GB" sz="1100" dirty="0" err="1"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215849" y="4309040"/>
            <a:ext cx="10390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+mn-lt"/>
              </a:rPr>
              <a:t>Chair: C. Rea</a:t>
            </a:r>
            <a:endParaRPr lang="en-GB" sz="1100" i="1" dirty="0" err="1">
              <a:latin typeface="+mn-lt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492685" y="2683909"/>
            <a:ext cx="1777218" cy="660080"/>
            <a:chOff x="2492685" y="3179209"/>
            <a:chExt cx="1777218" cy="66008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2520798" y="3186939"/>
              <a:ext cx="1689010" cy="6305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492685" y="3179209"/>
              <a:ext cx="17748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n-lt"/>
                </a:rPr>
                <a:t>13:55-15:25 </a:t>
              </a:r>
              <a:r>
                <a:rPr lang="en-US" sz="1100" dirty="0">
                  <a:latin typeface="+mn-lt"/>
                </a:rPr>
                <a:t/>
              </a:r>
              <a:br>
                <a:rPr lang="en-US" sz="1100" dirty="0">
                  <a:latin typeface="+mn-lt"/>
                </a:rPr>
              </a:br>
              <a:r>
                <a:rPr lang="en-US" sz="1100" dirty="0" err="1">
                  <a:latin typeface="+mn-lt"/>
                </a:rPr>
                <a:t>Prediction&amp;Avoidance</a:t>
              </a:r>
              <a:r>
                <a:rPr lang="en-US" sz="1100" dirty="0">
                  <a:latin typeface="+mn-lt"/>
                </a:rPr>
                <a:t> (3)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895809" y="3577679"/>
              <a:ext cx="13740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>
                  <a:latin typeface="+mn-lt"/>
                </a:rPr>
                <a:t>Chair: G. Pautasso</a:t>
              </a:r>
              <a:endParaRPr lang="en-GB" sz="1100" i="1" dirty="0" err="1">
                <a:latin typeface="+mn-lt"/>
              </a:endParaRPr>
            </a:p>
          </p:txBody>
        </p:sp>
      </p:grpSp>
      <p:sp>
        <p:nvSpPr>
          <p:cNvPr id="82" name="Rectangle 81"/>
          <p:cNvSpPr/>
          <p:nvPr/>
        </p:nvSpPr>
        <p:spPr bwMode="auto">
          <a:xfrm>
            <a:off x="4772254" y="893630"/>
            <a:ext cx="1689010" cy="6305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44141" y="885900"/>
            <a:ext cx="1783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n-lt"/>
              </a:rPr>
              <a:t>9:00-11:00 </a:t>
            </a:r>
            <a:r>
              <a:rPr lang="en-US" sz="1100" dirty="0">
                <a:latin typeface="+mn-lt"/>
              </a:rPr>
              <a:t/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ITER worksite tour</a:t>
            </a:r>
            <a:endParaRPr lang="en-GB" sz="1100" dirty="0" err="1">
              <a:latin typeface="+mn-lt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4772254" y="1590253"/>
            <a:ext cx="1689010" cy="6591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731177" y="1590252"/>
            <a:ext cx="17963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n-lt"/>
              </a:rPr>
              <a:t>11:10-13:05 </a:t>
            </a:r>
            <a:br>
              <a:rPr lang="en-US" sz="1100" b="1" dirty="0">
                <a:latin typeface="+mn-lt"/>
              </a:rPr>
            </a:br>
            <a:r>
              <a:rPr lang="en-US" sz="1100" dirty="0">
                <a:latin typeface="+mn-lt"/>
              </a:rPr>
              <a:t>Mitigation (1)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4769643" y="2319718"/>
            <a:ext cx="1689010" cy="281040"/>
          </a:xfrm>
          <a:prstGeom prst="rect">
            <a:avLst/>
          </a:prstGeom>
          <a:solidFill>
            <a:srgbClr val="D2F9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728566" y="2320962"/>
            <a:ext cx="1850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Lunch</a:t>
            </a:r>
            <a:endParaRPr lang="en-GB" sz="1100" i="1" dirty="0" err="1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474925" y="2015731"/>
            <a:ext cx="10294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+mn-lt"/>
              </a:rPr>
              <a:t>Chair: V. Izzo</a:t>
            </a:r>
            <a:endParaRPr lang="en-GB" sz="1100" i="1" dirty="0" err="1">
              <a:latin typeface="+mn-lt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731177" y="3668623"/>
            <a:ext cx="1780261" cy="888779"/>
            <a:chOff x="4731177" y="3874355"/>
            <a:chExt cx="1780261" cy="676991"/>
          </a:xfrm>
        </p:grpSpPr>
        <p:sp>
          <p:nvSpPr>
            <p:cNvPr id="92" name="Rectangle 91"/>
            <p:cNvSpPr/>
            <p:nvPr/>
          </p:nvSpPr>
          <p:spPr bwMode="auto">
            <a:xfrm>
              <a:off x="4772254" y="3874356"/>
              <a:ext cx="1689010" cy="6591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731177" y="3874355"/>
              <a:ext cx="170605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n-lt"/>
                </a:rPr>
                <a:t>15:55-17:55 </a:t>
              </a:r>
              <a:br>
                <a:rPr lang="en-US" sz="1100" b="1" dirty="0">
                  <a:latin typeface="+mn-lt"/>
                </a:rPr>
              </a:br>
              <a:r>
                <a:rPr lang="en-US" sz="1100" dirty="0" err="1">
                  <a:latin typeface="+mn-lt"/>
                </a:rPr>
                <a:t>Mit</a:t>
              </a:r>
              <a:r>
                <a:rPr lang="en-US" sz="1100" dirty="0">
                  <a:latin typeface="+mn-lt"/>
                </a:rPr>
                <a:t> (3) + Discussion</a:t>
              </a:r>
              <a:endParaRPr lang="en-GB" sz="1100" dirty="0" err="1">
                <a:latin typeface="+mn-l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276805" y="4352075"/>
              <a:ext cx="1234633" cy="199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>
                  <a:latin typeface="+mn-lt"/>
                </a:rPr>
                <a:t>Chair: E. </a:t>
              </a:r>
              <a:r>
                <a:rPr lang="en-US" sz="1100" i="1" dirty="0" err="1">
                  <a:latin typeface="+mn-lt"/>
                </a:rPr>
                <a:t>Nardon</a:t>
              </a:r>
              <a:endParaRPr lang="en-GB" sz="1100" i="1" dirty="0" err="1">
                <a:latin typeface="+mn-lt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739957" y="2691632"/>
            <a:ext cx="1774894" cy="853258"/>
            <a:chOff x="2492685" y="3179209"/>
            <a:chExt cx="1774894" cy="650009"/>
          </a:xfrm>
        </p:grpSpPr>
        <p:sp>
          <p:nvSpPr>
            <p:cNvPr id="96" name="Rectangle 95"/>
            <p:cNvSpPr/>
            <p:nvPr/>
          </p:nvSpPr>
          <p:spPr bwMode="auto">
            <a:xfrm>
              <a:off x="2520798" y="3186939"/>
              <a:ext cx="1689010" cy="6305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492685" y="3179209"/>
              <a:ext cx="1774894" cy="328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+mn-lt"/>
                </a:rPr>
                <a:t>14:05-15:35 </a:t>
              </a:r>
              <a:r>
                <a:rPr lang="en-US" sz="1100" dirty="0">
                  <a:latin typeface="+mn-lt"/>
                </a:rPr>
                <a:t/>
              </a:r>
              <a:br>
                <a:rPr lang="en-US" sz="1100" dirty="0">
                  <a:latin typeface="+mn-lt"/>
                </a:rPr>
              </a:br>
              <a:r>
                <a:rPr lang="en-US" sz="1100" dirty="0">
                  <a:latin typeface="+mn-lt"/>
                </a:rPr>
                <a:t>Mitigation (2)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093929" y="3629924"/>
              <a:ext cx="1170513" cy="199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>
                  <a:latin typeface="+mn-lt"/>
                </a:rPr>
                <a:t>Chair: B. Lyons</a:t>
              </a:r>
              <a:endParaRPr lang="en-GB" sz="1100" i="1" dirty="0" err="1">
                <a:latin typeface="+mn-lt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7378182" y="1262531"/>
            <a:ext cx="12650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+mn-lt"/>
              </a:rPr>
              <a:t>Chair: M. Lehnen</a:t>
            </a:r>
            <a:endParaRPr lang="en-GB" sz="1100" i="1" dirty="0" err="1">
              <a:latin typeface="+mn-lt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6884113" y="2319718"/>
            <a:ext cx="1850412" cy="281040"/>
            <a:chOff x="4880966" y="2472118"/>
            <a:chExt cx="1850412" cy="281040"/>
          </a:xfrm>
        </p:grpSpPr>
        <p:sp>
          <p:nvSpPr>
            <p:cNvPr id="101" name="Rectangle 100"/>
            <p:cNvSpPr/>
            <p:nvPr/>
          </p:nvSpPr>
          <p:spPr bwMode="auto">
            <a:xfrm>
              <a:off x="4922043" y="2472118"/>
              <a:ext cx="1689010" cy="281040"/>
            </a:xfrm>
            <a:prstGeom prst="rect">
              <a:avLst/>
            </a:prstGeom>
            <a:solidFill>
              <a:srgbClr val="D2F9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880966" y="2473362"/>
              <a:ext cx="18504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i="1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Lunch</a:t>
              </a:r>
              <a:endParaRPr lang="en-GB" sz="1100" i="1" dirty="0" err="1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291174" y="2658765"/>
            <a:ext cx="1850412" cy="43088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n-lt"/>
              </a:rPr>
              <a:t>13:00-14:00 </a:t>
            </a:r>
            <a:br>
              <a:rPr lang="en-US" sz="1100" b="1" dirty="0">
                <a:latin typeface="+mn-lt"/>
              </a:rPr>
            </a:br>
            <a:r>
              <a:rPr lang="en-US" sz="1100" dirty="0">
                <a:latin typeface="+mn-lt"/>
              </a:rPr>
              <a:t>Poster session</a:t>
            </a:r>
            <a:endParaRPr lang="en-GB" sz="1100" dirty="0" err="1">
              <a:latin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477110" y="3384251"/>
            <a:ext cx="1850412" cy="43088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n-lt"/>
              </a:rPr>
              <a:t>15:25-16:55 </a:t>
            </a:r>
            <a:br>
              <a:rPr lang="en-US" sz="1100" b="1" dirty="0">
                <a:latin typeface="+mn-lt"/>
              </a:rPr>
            </a:br>
            <a:r>
              <a:rPr lang="en-US" sz="1100" dirty="0">
                <a:latin typeface="+mn-lt"/>
              </a:rPr>
              <a:t>Poster &amp; Coffee session</a:t>
            </a:r>
            <a:endParaRPr lang="en-GB" sz="11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355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>
                <a:solidFill>
                  <a:schemeClr val="tx1"/>
                </a:solidFill>
              </a:rPr>
              <a:t>Poster Sessions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63330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Tuesday, 13:00-14:00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Wednesday, 15:25-16:55 (incl. coffee)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All posters on display on both days!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Please put up your posters in the entrance lobby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(left and right of the main entrance)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Important: only use </a:t>
            </a:r>
            <a:r>
              <a:rPr lang="en-US" sz="2000" dirty="0" err="1">
                <a:latin typeface="+mn-lt"/>
              </a:rPr>
              <a:t>patafix</a:t>
            </a:r>
            <a:r>
              <a:rPr lang="en-US" sz="2000" dirty="0">
                <a:latin typeface="+mn-lt"/>
              </a:rPr>
              <a:t> for attaching the posters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  <a:sym typeface="Wingdings" panose="05000000000000000000" pitchFamily="2" charset="2"/>
              </a:rPr>
              <a:t> available in the council room</a:t>
            </a:r>
            <a:endParaRPr lang="en-US" sz="2000" dirty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+mn-lt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" r="264" b="42428"/>
          <a:stretch/>
        </p:blipFill>
        <p:spPr>
          <a:xfrm>
            <a:off x="1907473" y="2992746"/>
            <a:ext cx="5925419" cy="1752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 rot="21316261">
            <a:off x="4284971" y="4339427"/>
            <a:ext cx="846470" cy="195122"/>
          </a:xfrm>
          <a:prstGeom prst="rect">
            <a:avLst/>
          </a:prstGeom>
          <a:noFill/>
          <a:ln w="28575" cap="flat" cmpd="sng" algn="ctr">
            <a:solidFill>
              <a:srgbClr val="8E489C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21316261">
            <a:off x="2675782" y="4431198"/>
            <a:ext cx="846470" cy="195122"/>
          </a:xfrm>
          <a:prstGeom prst="rect">
            <a:avLst/>
          </a:prstGeom>
          <a:noFill/>
          <a:ln w="28575" cap="flat" cmpd="sng" algn="ctr">
            <a:solidFill>
              <a:srgbClr val="8E489C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480655" y="3868878"/>
            <a:ext cx="258031" cy="361746"/>
          </a:xfrm>
          <a:prstGeom prst="ellipse">
            <a:avLst/>
          </a:prstGeom>
          <a:noFill/>
          <a:ln w="28575" cap="flat" cmpd="sng" algn="ctr">
            <a:solidFill>
              <a:srgbClr val="8E489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6807" y="3705656"/>
            <a:ext cx="1092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8E489C"/>
                </a:solidFill>
                <a:latin typeface="+mn-lt"/>
              </a:rPr>
              <a:t>Coffee (Wed)</a:t>
            </a:r>
            <a:endParaRPr lang="en-GB" sz="1200" dirty="0" err="1">
              <a:solidFill>
                <a:srgbClr val="8E489C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3214" y="4064228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8E489C"/>
                </a:solidFill>
                <a:latin typeface="+mn-lt"/>
              </a:rPr>
              <a:t>Poster</a:t>
            </a:r>
            <a:endParaRPr lang="en-GB" sz="1200" dirty="0" err="1">
              <a:solidFill>
                <a:srgbClr val="8E489C"/>
              </a:solidFill>
              <a:latin typeface="+mn-lt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0800000">
            <a:off x="1511225" y="4403823"/>
            <a:ext cx="294246" cy="199294"/>
          </a:xfrm>
          <a:prstGeom prst="rightArrow">
            <a:avLst/>
          </a:prstGeom>
          <a:noFill/>
          <a:ln w="9525" cap="flat" cmpd="sng" algn="ctr">
            <a:solidFill>
              <a:srgbClr val="8E489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056" y="4342300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8E489C"/>
                </a:solidFill>
                <a:latin typeface="+mn-lt"/>
              </a:rPr>
              <a:t>Canteen</a:t>
            </a:r>
            <a:endParaRPr lang="en-GB" sz="1200" dirty="0" err="1">
              <a:solidFill>
                <a:srgbClr val="8E489C"/>
              </a:solidFill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3318689" y="4227211"/>
            <a:ext cx="251292" cy="1489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8E489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225146" y="4204830"/>
            <a:ext cx="179813" cy="1116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8E489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UHU patafix weiß, wieder ablösbare Klebepads 80 Stück : Amazon.de:  Bürobedarf &amp; Schreibwar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86" y="1312105"/>
            <a:ext cx="1050811" cy="18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9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Lunch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6333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n-lt"/>
              </a:rPr>
              <a:t>Tables reserved for </a:t>
            </a:r>
            <a:r>
              <a:rPr lang="en-US" sz="2000" dirty="0" smtClean="0">
                <a:latin typeface="+mn-lt"/>
              </a:rPr>
              <a:t>meeting participants (go to the left from the cashier)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n-lt"/>
              </a:rPr>
              <a:t>Cash or credit cards accepted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n-lt"/>
              </a:rPr>
              <a:t>Choice of starters, main dishes (vegetarian, grill, sea food, meat), desserts</a:t>
            </a:r>
            <a:endParaRPr lang="en-US" sz="2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" r="264" b="42428"/>
          <a:stretch/>
        </p:blipFill>
        <p:spPr>
          <a:xfrm>
            <a:off x="3081183" y="2433186"/>
            <a:ext cx="5925419" cy="1752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 rot="21316261">
            <a:off x="5458681" y="3779867"/>
            <a:ext cx="846470" cy="195122"/>
          </a:xfrm>
          <a:prstGeom prst="rect">
            <a:avLst/>
          </a:prstGeom>
          <a:noFill/>
          <a:ln w="28575" cap="flat" cmpd="sng" algn="ctr">
            <a:solidFill>
              <a:srgbClr val="8E489C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21316261">
            <a:off x="3849492" y="3871638"/>
            <a:ext cx="846470" cy="195122"/>
          </a:xfrm>
          <a:prstGeom prst="rect">
            <a:avLst/>
          </a:prstGeom>
          <a:noFill/>
          <a:ln w="28575" cap="flat" cmpd="sng" algn="ctr">
            <a:solidFill>
              <a:srgbClr val="8E489C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654365" y="3309318"/>
            <a:ext cx="258031" cy="361746"/>
          </a:xfrm>
          <a:prstGeom prst="ellipse">
            <a:avLst/>
          </a:prstGeom>
          <a:noFill/>
          <a:ln w="28575" cap="flat" cmpd="sng" algn="ctr">
            <a:solidFill>
              <a:srgbClr val="8E489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0517" y="3146096"/>
            <a:ext cx="1092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8E489C"/>
                </a:solidFill>
                <a:latin typeface="+mn-lt"/>
              </a:rPr>
              <a:t>Coffee (Wed)</a:t>
            </a:r>
            <a:endParaRPr lang="en-GB" sz="1200" dirty="0" err="1">
              <a:solidFill>
                <a:srgbClr val="8E489C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6924" y="3504668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8E489C"/>
                </a:solidFill>
                <a:latin typeface="+mn-lt"/>
              </a:rPr>
              <a:t>Poster</a:t>
            </a:r>
            <a:endParaRPr lang="en-GB" sz="1200" dirty="0" err="1">
              <a:solidFill>
                <a:srgbClr val="8E489C"/>
              </a:solidFill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4492399" y="3667651"/>
            <a:ext cx="251292" cy="1489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8E489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398856" y="3645270"/>
            <a:ext cx="179813" cy="1116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8E489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51" name="Group 2050"/>
          <p:cNvGrpSpPr/>
          <p:nvPr/>
        </p:nvGrpSpPr>
        <p:grpSpPr>
          <a:xfrm>
            <a:off x="186520" y="2544109"/>
            <a:ext cx="2765932" cy="1886842"/>
            <a:chOff x="323000" y="3069550"/>
            <a:chExt cx="2765932" cy="1886842"/>
          </a:xfrm>
        </p:grpSpPr>
        <p:sp>
          <p:nvSpPr>
            <p:cNvPr id="15" name="TextBox 14"/>
            <p:cNvSpPr txBox="1"/>
            <p:nvPr/>
          </p:nvSpPr>
          <p:spPr>
            <a:xfrm>
              <a:off x="1928766" y="4294533"/>
              <a:ext cx="76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8E489C"/>
                  </a:solidFill>
                  <a:latin typeface="+mn-lt"/>
                </a:rPr>
                <a:t>Canteen</a:t>
              </a:r>
              <a:endParaRPr lang="en-GB" sz="1200" dirty="0" err="1">
                <a:solidFill>
                  <a:srgbClr val="8E489C"/>
                </a:solidFill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276148" y="3344308"/>
              <a:ext cx="1378424" cy="13443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349448" y="3521729"/>
              <a:ext cx="177421" cy="77792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685581" y="4487251"/>
              <a:ext cx="689212" cy="15401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52244" y="3446666"/>
              <a:ext cx="150125" cy="55273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828882" y="3392076"/>
              <a:ext cx="331157" cy="14330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938065" y="3753741"/>
              <a:ext cx="221974" cy="51499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22" name="Right Arrow 21"/>
            <p:cNvSpPr/>
            <p:nvPr/>
          </p:nvSpPr>
          <p:spPr bwMode="auto">
            <a:xfrm rot="10800000">
              <a:off x="2615164" y="4352717"/>
              <a:ext cx="184245" cy="211540"/>
            </a:xfrm>
            <a:prstGeom prst="rightArrow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24" name="Right Arrow 23"/>
            <p:cNvSpPr/>
            <p:nvPr/>
          </p:nvSpPr>
          <p:spPr bwMode="auto">
            <a:xfrm rot="13313178">
              <a:off x="1421610" y="3216929"/>
              <a:ext cx="184245" cy="211540"/>
            </a:xfrm>
            <a:prstGeom prst="rightArrow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25344" y="3488611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grill</a:t>
              </a:r>
              <a:endParaRPr lang="en-GB" sz="1400" dirty="0" err="1" smtClean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703" y="3773304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fish</a:t>
              </a:r>
              <a:endParaRPr lang="en-GB" sz="1400" dirty="0" err="1" smtClean="0"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6392" y="346874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meat</a:t>
              </a:r>
              <a:endParaRPr lang="en-GB" sz="1400" dirty="0" err="1" smtClean="0"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3000" y="4077861"/>
              <a:ext cx="10198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vegetarian</a:t>
              </a:r>
              <a:endParaRPr lang="en-GB" sz="1400" dirty="0" err="1" smtClean="0"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33566" y="3069550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soup</a:t>
              </a:r>
              <a:endParaRPr lang="en-GB" sz="1400" dirty="0" err="1" smtClean="0"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38065" y="4648615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dessert</a:t>
              </a:r>
              <a:endParaRPr lang="en-GB" sz="1400" dirty="0" err="1" smtClean="0"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718160" y="3868833"/>
              <a:ext cx="6527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+mn-lt"/>
                </a:rPr>
                <a:t>starters</a:t>
              </a:r>
              <a:endParaRPr lang="en-GB" sz="1100" dirty="0" err="1" smtClean="0">
                <a:latin typeface="+mn-lt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27559" y="4118466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starters</a:t>
            </a:r>
            <a:endParaRPr lang="en-GB" sz="14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614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>
                <a:solidFill>
                  <a:schemeClr val="tx1"/>
                </a:solidFill>
              </a:rPr>
              <a:t>Discussion Sessions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63330"/>
            <a:ext cx="9144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Discussion sessions should consider </a:t>
            </a:r>
            <a:r>
              <a:rPr lang="en-US" sz="2000" u="sng" dirty="0">
                <a:latin typeface="+mn-lt"/>
              </a:rPr>
              <a:t>all</a:t>
            </a:r>
            <a:r>
              <a:rPr lang="en-US" sz="2000" dirty="0">
                <a:latin typeface="+mn-lt"/>
              </a:rPr>
              <a:t> material: talks + posters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i="1" dirty="0">
                <a:latin typeface="+mn-lt"/>
              </a:rPr>
              <a:t>Not all poster presenters can participate in person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Material is available through INDICO and can also be brought up during the discussion </a:t>
            </a:r>
            <a:r>
              <a:rPr lang="en-US" sz="1800" dirty="0" smtClean="0">
                <a:latin typeface="+mn-lt"/>
              </a:rPr>
              <a:t>sessions</a:t>
            </a:r>
            <a:endParaRPr lang="en-US" sz="1800" dirty="0">
              <a:latin typeface="+mn-lt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Posters have been printed and are also on display during the poster </a:t>
            </a:r>
            <a:r>
              <a:rPr lang="en-US" sz="1800" dirty="0" smtClean="0">
                <a:latin typeface="+mn-lt"/>
              </a:rPr>
              <a:t>sessions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Please use email contacts to directly interact with remote participants</a:t>
            </a:r>
            <a:endParaRPr lang="en-US" sz="1800" dirty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Discussion topics to be prepared by the session chairs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latin typeface="+mn-lt"/>
              </a:rPr>
              <a:t>Objectives: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  <a:latin typeface="Arial"/>
              </a:rPr>
              <a:t>Identify gaps in present understanding (in view of next step devices)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  <a:latin typeface="Arial"/>
              </a:rPr>
              <a:t>Discuss progress with respect to conclusions from 2020 IAEA TM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  <a:latin typeface="Arial"/>
              </a:rPr>
              <a:t>Address priorities for R&amp;D within the next 2 years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485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>
                <a:solidFill>
                  <a:schemeClr val="tx1"/>
                </a:solidFill>
              </a:rPr>
              <a:t>Presentation Material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7922"/>
            <a:ext cx="9144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n-lt"/>
              </a:rPr>
              <a:t>If </a:t>
            </a:r>
            <a:r>
              <a:rPr lang="en-US" sz="2000" dirty="0">
                <a:latin typeface="+mn-lt"/>
              </a:rPr>
              <a:t>not yet done, please </a:t>
            </a:r>
            <a:r>
              <a:rPr lang="en-US" sz="2000" u="sng" dirty="0">
                <a:latin typeface="+mn-lt"/>
              </a:rPr>
              <a:t>upload your </a:t>
            </a:r>
            <a:r>
              <a:rPr lang="en-US" sz="2000" u="sng" dirty="0" smtClean="0">
                <a:latin typeface="+mn-lt"/>
              </a:rPr>
              <a:t>presentation</a:t>
            </a:r>
            <a:r>
              <a:rPr lang="en-US" sz="2000" dirty="0" smtClean="0">
                <a:latin typeface="+mn-lt"/>
              </a:rPr>
              <a:t> or </a:t>
            </a:r>
            <a:r>
              <a:rPr lang="en-US" sz="2000" dirty="0">
                <a:latin typeface="+mn-lt"/>
              </a:rPr>
              <a:t>poster as soon as </a:t>
            </a:r>
            <a:r>
              <a:rPr lang="en-US" sz="2000" dirty="0" smtClean="0">
                <a:latin typeface="+mn-lt"/>
              </a:rPr>
              <a:t>possible, </a:t>
            </a:r>
            <a:r>
              <a:rPr lang="en-US" sz="2000" u="sng" dirty="0" smtClean="0">
                <a:latin typeface="+mn-lt"/>
              </a:rPr>
              <a:t>before your presentation slot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material presented at this meeting is made available to the community through INDICO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n-lt"/>
              </a:rPr>
              <a:t>Remote participants: please go to INDICO to listen to poster presentations (and orals you may have missed)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n-lt"/>
              </a:rPr>
              <a:t>Note </a:t>
            </a:r>
            <a:r>
              <a:rPr lang="en-US" sz="2000" dirty="0">
                <a:latin typeface="+mn-lt"/>
              </a:rPr>
              <a:t>that the INDICO page has open access </a:t>
            </a:r>
          </a:p>
        </p:txBody>
      </p:sp>
    </p:spTree>
    <p:extLst>
      <p:ext uri="{BB962C8B-B14F-4D97-AF65-F5344CB8AC3E}">
        <p14:creationId xmlns:p14="http://schemas.microsoft.com/office/powerpoint/2010/main" val="161209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>
                <a:solidFill>
                  <a:schemeClr val="tx1"/>
                </a:solidFill>
              </a:rPr>
              <a:t>Worksite Tour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70154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Thursday, 9:00-11:00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PPE pick-up at 8:40 on HQ ground level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(direction canteen, right hand side and opposite to BNP bank)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u="sng" dirty="0">
                <a:latin typeface="+mn-lt"/>
              </a:rPr>
              <a:t>Skirts, shorts, open shoes or high heels</a:t>
            </a:r>
            <a:r>
              <a:rPr lang="en-GB" dirty="0">
                <a:latin typeface="+mn-lt"/>
              </a:rPr>
              <a:t> are not permitted on the ITER worksite.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7165" r="165" b="-79"/>
          <a:stretch/>
        </p:blipFill>
        <p:spPr>
          <a:xfrm>
            <a:off x="4433400" y="2251358"/>
            <a:ext cx="4307541" cy="24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00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>
                <a:solidFill>
                  <a:schemeClr val="tx1"/>
                </a:solidFill>
              </a:rPr>
              <a:t>Social Dinner</a:t>
            </a:r>
            <a:endParaRPr lang="en-GB" kern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" y="1024177"/>
            <a:ext cx="5236607" cy="31232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2404429" y="2194560"/>
            <a:ext cx="584200" cy="492760"/>
          </a:xfrm>
          <a:prstGeom prst="ellipse">
            <a:avLst/>
          </a:prstGeom>
          <a:noFill/>
          <a:ln w="19050" cap="flat" cmpd="sng" algn="ctr">
            <a:solidFill>
              <a:srgbClr val="8E489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587" y="663126"/>
            <a:ext cx="28023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+mn-lt"/>
              </a:rPr>
              <a:t>Jardin Mazarin</a:t>
            </a:r>
          </a:p>
          <a:p>
            <a:r>
              <a:rPr lang="fr-FR" sz="1600" dirty="0">
                <a:latin typeface="+mn-lt"/>
              </a:rPr>
              <a:t>15 RUE DU 4 SEPTEMBRE </a:t>
            </a:r>
          </a:p>
          <a:p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Wednesday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, 20:00</a:t>
            </a:r>
            <a:endParaRPr lang="en-GB" sz="1400" b="1" dirty="0" err="1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586" t="12805" r="3701"/>
          <a:stretch/>
        </p:blipFill>
        <p:spPr>
          <a:xfrm>
            <a:off x="4710967" y="1935408"/>
            <a:ext cx="3139440" cy="1965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00" t="26427" r="74417" b="33961"/>
          <a:stretch/>
        </p:blipFill>
        <p:spPr>
          <a:xfrm>
            <a:off x="7277218" y="2994775"/>
            <a:ext cx="1798714" cy="155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00146"/>
      </p:ext>
    </p:extLst>
  </p:cSld>
  <p:clrMapOvr>
    <a:masterClrMapping/>
  </p:clrMapOvr>
</p:sld>
</file>

<file path=ppt/theme/theme1.xml><?xml version="1.0" encoding="utf-8"?>
<a:theme xmlns:a="http://schemas.openxmlformats.org/drawingml/2006/main" name="ITER_Scientific_and_General_Presentation_N4CUXK_v1_2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dirty="0" err="1" smtClean="0">
            <a:latin typeface="+mn-lt"/>
          </a:defRPr>
        </a:defPPr>
      </a:lstStyle>
    </a:tx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TER_Scientific_and_General_Presentation_N4CUXK_v1_8 (3).pptx" id="{84690348-23F2-4165-BCE0-733FB791AA1E}" vid="{99E8E174-E2F5-4CD3-9D90-FE22B1137E7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ITER_Scientific_and_General_Presentation_N4CUXK_v1_8</Template>
  <TotalTime>28179</TotalTime>
  <Words>662</Words>
  <Application>Microsoft Office PowerPoint</Application>
  <PresentationFormat>On-screen Show (16:9)</PresentationFormat>
  <Paragraphs>100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Century Gothic</vt:lpstr>
      <vt:lpstr>Wingdings</vt:lpstr>
      <vt:lpstr>ITER_Scientific_and_General_Presentation_N4CUXK_v1_2</vt:lpstr>
      <vt:lpstr>2nd IAEA Technical Meeting on  Disruptions and their Mitigation 19–22 July 2022   Organisation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Siljehag Petter EXT</dc:creator>
  <cp:lastModifiedBy>Lehnen Michael</cp:lastModifiedBy>
  <cp:revision>379</cp:revision>
  <cp:lastPrinted>2021-06-01T17:21:02Z</cp:lastPrinted>
  <dcterms:created xsi:type="dcterms:W3CDTF">2021-05-20T09:23:23Z</dcterms:created>
  <dcterms:modified xsi:type="dcterms:W3CDTF">2022-07-18T14:19:41Z</dcterms:modified>
</cp:coreProperties>
</file>