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9" r:id="rId2"/>
  </p:sldIdLst>
  <p:sldSz cx="30279975" cy="42808525"/>
  <p:notesSz cx="29821188" cy="42348150"/>
  <p:defaultTextStyle>
    <a:defPPr>
      <a:defRPr lang="en-US"/>
    </a:defPPr>
    <a:lvl1pPr marL="0" algn="l" defTabSz="1754094" rtl="0" eaLnBrk="1" latinLnBrk="0" hangingPunct="1">
      <a:defRPr sz="6906" kern="1200">
        <a:solidFill>
          <a:schemeClr val="tx1"/>
        </a:solidFill>
        <a:latin typeface="+mn-lt"/>
        <a:ea typeface="+mn-ea"/>
        <a:cs typeface="+mn-cs"/>
      </a:defRPr>
    </a:lvl1pPr>
    <a:lvl2pPr marL="1754094" algn="l" defTabSz="1754094" rtl="0" eaLnBrk="1" latinLnBrk="0" hangingPunct="1">
      <a:defRPr sz="6906" kern="1200">
        <a:solidFill>
          <a:schemeClr val="tx1"/>
        </a:solidFill>
        <a:latin typeface="+mn-lt"/>
        <a:ea typeface="+mn-ea"/>
        <a:cs typeface="+mn-cs"/>
      </a:defRPr>
    </a:lvl2pPr>
    <a:lvl3pPr marL="3508187" algn="l" defTabSz="1754094" rtl="0" eaLnBrk="1" latinLnBrk="0" hangingPunct="1">
      <a:defRPr sz="6906" kern="1200">
        <a:solidFill>
          <a:schemeClr val="tx1"/>
        </a:solidFill>
        <a:latin typeface="+mn-lt"/>
        <a:ea typeface="+mn-ea"/>
        <a:cs typeface="+mn-cs"/>
      </a:defRPr>
    </a:lvl3pPr>
    <a:lvl4pPr marL="5262281" algn="l" defTabSz="1754094" rtl="0" eaLnBrk="1" latinLnBrk="0" hangingPunct="1">
      <a:defRPr sz="6906" kern="1200">
        <a:solidFill>
          <a:schemeClr val="tx1"/>
        </a:solidFill>
        <a:latin typeface="+mn-lt"/>
        <a:ea typeface="+mn-ea"/>
        <a:cs typeface="+mn-cs"/>
      </a:defRPr>
    </a:lvl4pPr>
    <a:lvl5pPr marL="7016374" algn="l" defTabSz="1754094" rtl="0" eaLnBrk="1" latinLnBrk="0" hangingPunct="1">
      <a:defRPr sz="6906" kern="1200">
        <a:solidFill>
          <a:schemeClr val="tx1"/>
        </a:solidFill>
        <a:latin typeface="+mn-lt"/>
        <a:ea typeface="+mn-ea"/>
        <a:cs typeface="+mn-cs"/>
      </a:defRPr>
    </a:lvl5pPr>
    <a:lvl6pPr marL="8770468" algn="l" defTabSz="1754094" rtl="0" eaLnBrk="1" latinLnBrk="0" hangingPunct="1">
      <a:defRPr sz="6906" kern="1200">
        <a:solidFill>
          <a:schemeClr val="tx1"/>
        </a:solidFill>
        <a:latin typeface="+mn-lt"/>
        <a:ea typeface="+mn-ea"/>
        <a:cs typeface="+mn-cs"/>
      </a:defRPr>
    </a:lvl6pPr>
    <a:lvl7pPr marL="10524561" algn="l" defTabSz="1754094" rtl="0" eaLnBrk="1" latinLnBrk="0" hangingPunct="1">
      <a:defRPr sz="6906" kern="1200">
        <a:solidFill>
          <a:schemeClr val="tx1"/>
        </a:solidFill>
        <a:latin typeface="+mn-lt"/>
        <a:ea typeface="+mn-ea"/>
        <a:cs typeface="+mn-cs"/>
      </a:defRPr>
    </a:lvl7pPr>
    <a:lvl8pPr marL="12278655" algn="l" defTabSz="1754094" rtl="0" eaLnBrk="1" latinLnBrk="0" hangingPunct="1">
      <a:defRPr sz="6906" kern="1200">
        <a:solidFill>
          <a:schemeClr val="tx1"/>
        </a:solidFill>
        <a:latin typeface="+mn-lt"/>
        <a:ea typeface="+mn-ea"/>
        <a:cs typeface="+mn-cs"/>
      </a:defRPr>
    </a:lvl8pPr>
    <a:lvl9pPr marL="14032748" algn="l" defTabSz="1754094" rtl="0" eaLnBrk="1" latinLnBrk="0" hangingPunct="1">
      <a:defRPr sz="690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660"/>
  </p:normalViewPr>
  <p:slideViewPr>
    <p:cSldViewPr snapToGrid="0">
      <p:cViewPr>
        <p:scale>
          <a:sx n="50" d="100"/>
          <a:sy n="50" d="100"/>
        </p:scale>
        <p:origin x="357" y="-7359"/>
      </p:cViewPr>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12922514" cy="2124762"/>
          </a:xfrm>
          <a:prstGeom prst="rect">
            <a:avLst/>
          </a:prstGeom>
        </p:spPr>
        <p:txBody>
          <a:bodyPr vert="horz" lIns="412350" tIns="206174" rIns="412350" bIns="206174" rtlCol="0"/>
          <a:lstStyle>
            <a:lvl1pPr algn="l">
              <a:defRPr sz="5500"/>
            </a:lvl1pPr>
          </a:lstStyle>
          <a:p>
            <a:endParaRPr lang="de-DE"/>
          </a:p>
        </p:txBody>
      </p:sp>
      <p:sp>
        <p:nvSpPr>
          <p:cNvPr id="3" name="Datumsplatzhalter 2"/>
          <p:cNvSpPr>
            <a:spLocks noGrp="1"/>
          </p:cNvSpPr>
          <p:nvPr>
            <p:ph type="dt" idx="1"/>
          </p:nvPr>
        </p:nvSpPr>
        <p:spPr>
          <a:xfrm>
            <a:off x="16891773" y="2"/>
            <a:ext cx="12922514" cy="2124762"/>
          </a:xfrm>
          <a:prstGeom prst="rect">
            <a:avLst/>
          </a:prstGeom>
        </p:spPr>
        <p:txBody>
          <a:bodyPr vert="horz" lIns="412350" tIns="206174" rIns="412350" bIns="206174" rtlCol="0"/>
          <a:lstStyle>
            <a:lvl1pPr algn="r">
              <a:defRPr sz="5500"/>
            </a:lvl1pPr>
          </a:lstStyle>
          <a:p>
            <a:fld id="{43E7EAE9-CD22-4919-B9F6-1A82D6CE1B33}" type="datetimeFigureOut">
              <a:rPr lang="de-DE" smtClean="0"/>
              <a:t>04.07.2022</a:t>
            </a:fld>
            <a:endParaRPr lang="de-DE"/>
          </a:p>
        </p:txBody>
      </p:sp>
      <p:sp>
        <p:nvSpPr>
          <p:cNvPr id="4" name="Folienbildplatzhalter 3"/>
          <p:cNvSpPr>
            <a:spLocks noGrp="1" noRot="1" noChangeAspect="1"/>
          </p:cNvSpPr>
          <p:nvPr>
            <p:ph type="sldImg" idx="2"/>
          </p:nvPr>
        </p:nvSpPr>
        <p:spPr>
          <a:xfrm>
            <a:off x="9855200" y="5294313"/>
            <a:ext cx="10110788" cy="14292262"/>
          </a:xfrm>
          <a:prstGeom prst="rect">
            <a:avLst/>
          </a:prstGeom>
          <a:noFill/>
          <a:ln w="12700">
            <a:solidFill>
              <a:prstClr val="black"/>
            </a:solidFill>
          </a:ln>
        </p:spPr>
        <p:txBody>
          <a:bodyPr vert="horz" lIns="412350" tIns="206174" rIns="412350" bIns="206174" rtlCol="0" anchor="ctr"/>
          <a:lstStyle/>
          <a:p>
            <a:endParaRPr lang="de-DE"/>
          </a:p>
        </p:txBody>
      </p:sp>
      <p:sp>
        <p:nvSpPr>
          <p:cNvPr id="5" name="Notizenplatzhalter 4"/>
          <p:cNvSpPr>
            <a:spLocks noGrp="1"/>
          </p:cNvSpPr>
          <p:nvPr>
            <p:ph type="body" sz="quarter" idx="3"/>
          </p:nvPr>
        </p:nvSpPr>
        <p:spPr>
          <a:xfrm>
            <a:off x="2982119" y="20380047"/>
            <a:ext cx="23856950" cy="16674584"/>
          </a:xfrm>
          <a:prstGeom prst="rect">
            <a:avLst/>
          </a:prstGeom>
        </p:spPr>
        <p:txBody>
          <a:bodyPr vert="horz" lIns="412350" tIns="206174" rIns="412350" bIns="206174"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40223396"/>
            <a:ext cx="12922514" cy="2124758"/>
          </a:xfrm>
          <a:prstGeom prst="rect">
            <a:avLst/>
          </a:prstGeom>
        </p:spPr>
        <p:txBody>
          <a:bodyPr vert="horz" lIns="412350" tIns="206174" rIns="412350" bIns="206174" rtlCol="0" anchor="b"/>
          <a:lstStyle>
            <a:lvl1pPr algn="l">
              <a:defRPr sz="5500"/>
            </a:lvl1pPr>
          </a:lstStyle>
          <a:p>
            <a:endParaRPr lang="de-DE"/>
          </a:p>
        </p:txBody>
      </p:sp>
      <p:sp>
        <p:nvSpPr>
          <p:cNvPr id="7" name="Foliennummernplatzhalter 6"/>
          <p:cNvSpPr>
            <a:spLocks noGrp="1"/>
          </p:cNvSpPr>
          <p:nvPr>
            <p:ph type="sldNum" sz="quarter" idx="5"/>
          </p:nvPr>
        </p:nvSpPr>
        <p:spPr>
          <a:xfrm>
            <a:off x="16891773" y="40223396"/>
            <a:ext cx="12922514" cy="2124758"/>
          </a:xfrm>
          <a:prstGeom prst="rect">
            <a:avLst/>
          </a:prstGeom>
        </p:spPr>
        <p:txBody>
          <a:bodyPr vert="horz" lIns="412350" tIns="206174" rIns="412350" bIns="206174" rtlCol="0" anchor="b"/>
          <a:lstStyle>
            <a:lvl1pPr algn="r">
              <a:defRPr sz="5500"/>
            </a:lvl1pPr>
          </a:lstStyle>
          <a:p>
            <a:fld id="{CC85E968-FCE0-431C-99B4-EC8EA971DFFE}" type="slidenum">
              <a:rPr lang="de-DE" smtClean="0"/>
              <a:t>‹#›</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3508187" rtl="0" eaLnBrk="1" latinLnBrk="0" hangingPunct="1">
      <a:defRPr sz="4604" kern="1200">
        <a:solidFill>
          <a:schemeClr val="tx1"/>
        </a:solidFill>
        <a:latin typeface="+mn-lt"/>
        <a:ea typeface="+mn-ea"/>
        <a:cs typeface="+mn-cs"/>
      </a:defRPr>
    </a:lvl1pPr>
    <a:lvl2pPr marL="1754094" algn="l" defTabSz="3508187" rtl="0" eaLnBrk="1" latinLnBrk="0" hangingPunct="1">
      <a:defRPr sz="4604" kern="1200">
        <a:solidFill>
          <a:schemeClr val="tx1"/>
        </a:solidFill>
        <a:latin typeface="+mn-lt"/>
        <a:ea typeface="+mn-ea"/>
        <a:cs typeface="+mn-cs"/>
      </a:defRPr>
    </a:lvl2pPr>
    <a:lvl3pPr marL="3508187" algn="l" defTabSz="3508187" rtl="0" eaLnBrk="1" latinLnBrk="0" hangingPunct="1">
      <a:defRPr sz="4604" kern="1200">
        <a:solidFill>
          <a:schemeClr val="tx1"/>
        </a:solidFill>
        <a:latin typeface="+mn-lt"/>
        <a:ea typeface="+mn-ea"/>
        <a:cs typeface="+mn-cs"/>
      </a:defRPr>
    </a:lvl3pPr>
    <a:lvl4pPr marL="5262281" algn="l" defTabSz="3508187" rtl="0" eaLnBrk="1" latinLnBrk="0" hangingPunct="1">
      <a:defRPr sz="4604" kern="1200">
        <a:solidFill>
          <a:schemeClr val="tx1"/>
        </a:solidFill>
        <a:latin typeface="+mn-lt"/>
        <a:ea typeface="+mn-ea"/>
        <a:cs typeface="+mn-cs"/>
      </a:defRPr>
    </a:lvl4pPr>
    <a:lvl5pPr marL="7016374" algn="l" defTabSz="3508187" rtl="0" eaLnBrk="1" latinLnBrk="0" hangingPunct="1">
      <a:defRPr sz="4604" kern="1200">
        <a:solidFill>
          <a:schemeClr val="tx1"/>
        </a:solidFill>
        <a:latin typeface="+mn-lt"/>
        <a:ea typeface="+mn-ea"/>
        <a:cs typeface="+mn-cs"/>
      </a:defRPr>
    </a:lvl5pPr>
    <a:lvl6pPr marL="8770468" algn="l" defTabSz="3508187" rtl="0" eaLnBrk="1" latinLnBrk="0" hangingPunct="1">
      <a:defRPr sz="4604" kern="1200">
        <a:solidFill>
          <a:schemeClr val="tx1"/>
        </a:solidFill>
        <a:latin typeface="+mn-lt"/>
        <a:ea typeface="+mn-ea"/>
        <a:cs typeface="+mn-cs"/>
      </a:defRPr>
    </a:lvl6pPr>
    <a:lvl7pPr marL="10524561" algn="l" defTabSz="3508187" rtl="0" eaLnBrk="1" latinLnBrk="0" hangingPunct="1">
      <a:defRPr sz="4604" kern="1200">
        <a:solidFill>
          <a:schemeClr val="tx1"/>
        </a:solidFill>
        <a:latin typeface="+mn-lt"/>
        <a:ea typeface="+mn-ea"/>
        <a:cs typeface="+mn-cs"/>
      </a:defRPr>
    </a:lvl7pPr>
    <a:lvl8pPr marL="12278655" algn="l" defTabSz="3508187" rtl="0" eaLnBrk="1" latinLnBrk="0" hangingPunct="1">
      <a:defRPr sz="4604" kern="1200">
        <a:solidFill>
          <a:schemeClr val="tx1"/>
        </a:solidFill>
        <a:latin typeface="+mn-lt"/>
        <a:ea typeface="+mn-ea"/>
        <a:cs typeface="+mn-cs"/>
      </a:defRPr>
    </a:lvl8pPr>
    <a:lvl9pPr marL="14032748" algn="l" defTabSz="3508187" rtl="0" eaLnBrk="1" latinLnBrk="0" hangingPunct="1">
      <a:defRPr sz="460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5.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6.e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PP">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26664927"/>
              </p:ext>
            </p:extLst>
          </p:nvPr>
        </p:nvGraphicFramePr>
        <p:xfrm>
          <a:off x="3944" y="9912"/>
          <a:ext cx="3944" cy="9913"/>
        </p:xfrm>
        <a:graphic>
          <a:graphicData uri="http://schemas.openxmlformats.org/presentationml/2006/ole">
            <mc:AlternateContent xmlns:mc="http://schemas.openxmlformats.org/markup-compatibility/2006">
              <mc:Choice xmlns:v="urn:schemas-microsoft-com:vml" Requires="v">
                <p:oleObj spid="_x0000_s14403"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3944" y="9912"/>
                        <a:ext cx="3944" cy="9913"/>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394271" cy="990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5712" b="1" i="0" baseline="0" dirty="0">
              <a:latin typeface="Arial" panose="020B0604020202020204" pitchFamily="34" charset="0"/>
              <a:ea typeface="+mj-ea"/>
              <a:cs typeface="+mj-cs"/>
              <a:sym typeface="Arial" panose="020B0604020202020204" pitchFamily="34" charset="0"/>
            </a:endParaRPr>
          </a:p>
        </p:txBody>
      </p:sp>
      <p:sp>
        <p:nvSpPr>
          <p:cNvPr id="2" name="Titel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132043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U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3944" y="9912"/>
          <a:ext cx="3944" cy="9913"/>
        </p:xfrm>
        <a:graphic>
          <a:graphicData uri="http://schemas.openxmlformats.org/presentationml/2006/ole">
            <mc:AlternateContent xmlns:mc="http://schemas.openxmlformats.org/markup-compatibility/2006">
              <mc:Choice xmlns:v="urn:schemas-microsoft-com:vml" Requires="v">
                <p:oleObj spid="_x0000_s2128"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3944" y="9912"/>
                        <a:ext cx="3944" cy="9913"/>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394271" cy="990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5712" b="1" i="0" baseline="0" dirty="0">
              <a:latin typeface="Arial" panose="020B0604020202020204" pitchFamily="34" charset="0"/>
              <a:ea typeface="+mj-ea"/>
              <a:cs typeface="+mj-cs"/>
              <a:sym typeface="Arial" panose="020B0604020202020204" pitchFamily="34" charset="0"/>
            </a:endParaRPr>
          </a:p>
        </p:txBody>
      </p:sp>
      <p:pic>
        <p:nvPicPr>
          <p:cNvPr id="16" name="Grafik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4511000" y="1121955"/>
            <a:ext cx="1975705" cy="1756182"/>
          </a:xfrm>
          <a:prstGeom prst="rect">
            <a:avLst/>
          </a:prstGeom>
        </p:spPr>
      </p:pic>
      <p:sp>
        <p:nvSpPr>
          <p:cNvPr id="17" name="Titel 16"/>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1074297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7-X">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4290235798"/>
              </p:ext>
            </p:extLst>
          </p:nvPr>
        </p:nvGraphicFramePr>
        <p:xfrm>
          <a:off x="3944" y="9912"/>
          <a:ext cx="3944" cy="9913"/>
        </p:xfrm>
        <a:graphic>
          <a:graphicData uri="http://schemas.openxmlformats.org/presentationml/2006/ole">
            <mc:AlternateContent xmlns:mc="http://schemas.openxmlformats.org/markup-compatibility/2006">
              <mc:Choice xmlns:v="urn:schemas-microsoft-com:vml" Requires="v">
                <p:oleObj spid="_x0000_s13381"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3944" y="9912"/>
                        <a:ext cx="3944" cy="9913"/>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394271" cy="990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5712" b="1" i="0" baseline="0" dirty="0">
              <a:latin typeface="Arial" panose="020B0604020202020204" pitchFamily="34" charset="0"/>
              <a:ea typeface="+mj-ea"/>
              <a:cs typeface="+mj-cs"/>
              <a:sym typeface="Arial" panose="020B0604020202020204" pitchFamily="34" charset="0"/>
            </a:endParaRPr>
          </a:p>
        </p:txBody>
      </p:sp>
      <p:pic>
        <p:nvPicPr>
          <p:cNvPr id="16" name="Grafik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4505920" y="1121952"/>
            <a:ext cx="1980783" cy="1760697"/>
          </a:xfrm>
          <a:prstGeom prst="rect">
            <a:avLst/>
          </a:prstGeom>
        </p:spPr>
      </p:pic>
      <p:sp>
        <p:nvSpPr>
          <p:cNvPr id="2" name="Titel 1"/>
          <p:cNvSpPr>
            <a:spLocks noGrp="1"/>
          </p:cNvSpPr>
          <p:nvPr>
            <p:ph type="title"/>
          </p:nvPr>
        </p:nvSpPr>
        <p:spPr/>
        <p:txBody>
          <a:bodyPr/>
          <a:lstStyle/>
          <a:p>
            <a:r>
              <a:rPr lang="en-US" smtClean="0"/>
              <a:t>Click to edit Master title style</a:t>
            </a:r>
            <a:endParaRPr lang="de-DE" dirty="0"/>
          </a:p>
        </p:txBody>
      </p:sp>
    </p:spTree>
    <p:extLst>
      <p:ext uri="{BB962C8B-B14F-4D97-AF65-F5344CB8AC3E}">
        <p14:creationId xmlns:p14="http://schemas.microsoft.com/office/powerpoint/2010/main" val="273547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11" Type="http://schemas.openxmlformats.org/officeDocument/2006/relationships/image" Target="../media/image3.emf"/><Relationship Id="rId5" Type="http://schemas.openxmlformats.org/officeDocument/2006/relationships/vmlDrawing" Target="../drawings/vmlDrawing1.vml"/><Relationship Id="rId10" Type="http://schemas.openxmlformats.org/officeDocument/2006/relationships/image" Target="../media/image2.emf"/><Relationship Id="rId4" Type="http://schemas.openxmlformats.org/officeDocument/2006/relationships/theme" Target="../theme/theme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6"/>
            </p:custDataLst>
            <p:extLst>
              <p:ext uri="{D42A27DB-BD31-4B8C-83A1-F6EECF244321}">
                <p14:modId xmlns:p14="http://schemas.microsoft.com/office/powerpoint/2010/main" val="3949532156"/>
              </p:ext>
            </p:extLst>
          </p:nvPr>
        </p:nvGraphicFramePr>
        <p:xfrm>
          <a:off x="3944" y="9912"/>
          <a:ext cx="3944" cy="9913"/>
        </p:xfrm>
        <a:graphic>
          <a:graphicData uri="http://schemas.openxmlformats.org/presentationml/2006/ole">
            <mc:AlternateContent xmlns:mc="http://schemas.openxmlformats.org/markup-compatibility/2006">
              <mc:Choice xmlns:v="urn:schemas-microsoft-com:vml" Requires="v">
                <p:oleObj spid="_x0000_s1117" name="think-cell Folie" r:id="rId8" imgW="384" imgH="385" progId="TCLayout.ActiveDocument.1">
                  <p:embed/>
                </p:oleObj>
              </mc:Choice>
              <mc:Fallback>
                <p:oleObj name="think-cell Folie" r:id="rId8" imgW="384" imgH="385" progId="TCLayout.ActiveDocument.1">
                  <p:embed/>
                  <p:pic>
                    <p:nvPicPr>
                      <p:cNvPr id="0" name=""/>
                      <p:cNvPicPr/>
                      <p:nvPr/>
                    </p:nvPicPr>
                    <p:blipFill>
                      <a:blip r:embed="rId9"/>
                      <a:stretch>
                        <a:fillRect/>
                      </a:stretch>
                    </p:blipFill>
                    <p:spPr>
                      <a:xfrm>
                        <a:off x="3944" y="9912"/>
                        <a:ext cx="3944" cy="9913"/>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7"/>
            </p:custDataLst>
          </p:nvPr>
        </p:nvSpPr>
        <p:spPr>
          <a:xfrm>
            <a:off x="0" y="0"/>
            <a:ext cx="394271" cy="990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5712"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919162" y="2017884"/>
            <a:ext cx="20893087" cy="3058974"/>
          </a:xfrm>
          <a:prstGeom prst="rect">
            <a:avLst/>
          </a:prstGeom>
        </p:spPr>
        <p:txBody>
          <a:bodyPr vert="horz" lIns="0" tIns="0" rIns="0" bIns="0" rtlCol="0" anchor="t" anchorCtr="0">
            <a:normAutofit/>
          </a:bodyPr>
          <a:lstStyle/>
          <a:p>
            <a:r>
              <a:rPr lang="de-DE" dirty="0"/>
              <a:t>Headline Arial </a:t>
            </a:r>
            <a:r>
              <a:rPr lang="de-DE" dirty="0" err="1" smtClean="0"/>
              <a:t>MPG_logo_green</a:t>
            </a:r>
            <a:r>
              <a:rPr lang="de-DE" dirty="0" smtClean="0"/>
              <a:t>, &lt;=80</a:t>
            </a:r>
            <a:r>
              <a:rPr lang="de-DE" dirty="0"/>
              <a:t> </a:t>
            </a:r>
            <a:r>
              <a:rPr lang="de-DE" dirty="0" err="1" smtClean="0"/>
              <a:t>pt</a:t>
            </a:r>
            <a:r>
              <a:rPr lang="de-DE" dirty="0" smtClean="0"/>
              <a:t/>
            </a:r>
            <a:br>
              <a:rPr lang="de-DE" dirty="0" smtClean="0"/>
            </a:br>
            <a:r>
              <a:rPr lang="de-DE" dirty="0"/>
              <a:t/>
            </a:r>
            <a:br>
              <a:rPr lang="de-DE" dirty="0"/>
            </a:br>
            <a:endParaRPr lang="en-US" dirty="0"/>
          </a:p>
        </p:txBody>
      </p:sp>
      <p:sp>
        <p:nvSpPr>
          <p:cNvPr id="7" name="Textplatzhalter 6"/>
          <p:cNvSpPr>
            <a:spLocks noGrp="1"/>
          </p:cNvSpPr>
          <p:nvPr>
            <p:ph type="body" idx="1"/>
          </p:nvPr>
        </p:nvSpPr>
        <p:spPr>
          <a:xfrm>
            <a:off x="922592" y="7699375"/>
            <a:ext cx="8996107" cy="4722351"/>
          </a:xfrm>
          <a:prstGeom prst="rect">
            <a:avLst/>
          </a:prstGeom>
        </p:spPr>
        <p:txBody>
          <a:bodyPr vert="horz" wrap="square" lIns="108000" tIns="252000" rIns="0" bIns="45720" rtlCol="0">
            <a:spAutoFit/>
          </a:bodyPr>
          <a:lstStyle/>
          <a:p>
            <a:pPr lvl="0"/>
            <a:r>
              <a:rPr lang="de-DE" dirty="0" smtClean="0"/>
              <a:t>Ebene 1: Fließtext</a:t>
            </a:r>
          </a:p>
          <a:p>
            <a:pPr lvl="1"/>
            <a:r>
              <a:rPr lang="de-DE" dirty="0" smtClean="0"/>
              <a:t>Ebene 2: Untertitel</a:t>
            </a:r>
          </a:p>
          <a:p>
            <a:pPr lvl="2"/>
            <a:r>
              <a:rPr lang="de-DE" dirty="0" smtClean="0"/>
              <a:t>Ebene 2: Stichpunkte</a:t>
            </a:r>
          </a:p>
          <a:p>
            <a:pPr lvl="3"/>
            <a:r>
              <a:rPr lang="de-DE" dirty="0" smtClean="0"/>
              <a:t>Ebene 4: Stichpunkte hervorgehoben</a:t>
            </a:r>
          </a:p>
          <a:p>
            <a:pPr lvl="4"/>
            <a:r>
              <a:rPr lang="de-DE" dirty="0" smtClean="0"/>
              <a:t>Ebene 5: Stichpunkte eingerückt</a:t>
            </a:r>
          </a:p>
          <a:p>
            <a:pPr lvl="5"/>
            <a:r>
              <a:rPr lang="de-DE" dirty="0" smtClean="0"/>
              <a:t>Ebene 6: Stichpunkte weiter eingerückt</a:t>
            </a:r>
          </a:p>
          <a:p>
            <a:pPr lvl="6"/>
            <a:r>
              <a:rPr lang="de-DE" dirty="0" smtClean="0"/>
              <a:t>Ebene 7: Zusatzinfo</a:t>
            </a:r>
          </a:p>
          <a:p>
            <a:pPr lvl="7"/>
            <a:r>
              <a:rPr lang="de-DE" dirty="0" smtClean="0"/>
              <a:t>Ebene 8: Bildunterschrift</a:t>
            </a:r>
          </a:p>
          <a:p>
            <a:pPr lvl="1"/>
            <a:endParaRPr lang="de-DE" dirty="0"/>
          </a:p>
        </p:txBody>
      </p:sp>
      <p:sp>
        <p:nvSpPr>
          <p:cNvPr id="15" name="Rechteck 14">
            <a:extLst>
              <a:ext uri="{FF2B5EF4-FFF2-40B4-BE49-F238E27FC236}">
                <a16:creationId xmlns:a16="http://schemas.microsoft.com/office/drawing/2014/main" id="{BB9B9FB6-5F69-9A45-B7C7-AB70B7E428AF}"/>
              </a:ext>
            </a:extLst>
          </p:cNvPr>
          <p:cNvSpPr/>
          <p:nvPr userDrawn="1"/>
        </p:nvSpPr>
        <p:spPr>
          <a:xfrm>
            <a:off x="-419100" y="-360000"/>
            <a:ext cx="30899101" cy="972000"/>
          </a:xfrm>
          <a:prstGeom prst="rect">
            <a:avLst/>
          </a:prstGeom>
          <a:solidFill>
            <a:srgbClr val="006C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5099">
              <a:solidFill>
                <a:srgbClr val="005555"/>
              </a:solidFill>
            </a:endParaRPr>
          </a:p>
        </p:txBody>
      </p:sp>
      <p:pic>
        <p:nvPicPr>
          <p:cNvPr id="10" name="Grafik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2982081" y="985630"/>
            <a:ext cx="6415243" cy="3336722"/>
          </a:xfrm>
          <a:prstGeom prst="rect">
            <a:avLst/>
          </a:prstGeom>
        </p:spPr>
      </p:pic>
      <p:pic>
        <p:nvPicPr>
          <p:cNvPr id="17" name="Picture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bwMode="auto">
          <a:xfrm>
            <a:off x="25303163" y="41287700"/>
            <a:ext cx="4094162" cy="98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uppieren 17"/>
          <p:cNvGrpSpPr/>
          <p:nvPr userDrawn="1"/>
        </p:nvGrpSpPr>
        <p:grpSpPr>
          <a:xfrm>
            <a:off x="14005663" y="41374759"/>
            <a:ext cx="10613688" cy="776716"/>
            <a:chOff x="-78370" y="5792918"/>
            <a:chExt cx="10056293" cy="776716"/>
          </a:xfrm>
        </p:grpSpPr>
        <p:pic>
          <p:nvPicPr>
            <p:cNvPr id="19" name="Grafik 1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8370" y="5839486"/>
              <a:ext cx="1037225" cy="730148"/>
            </a:xfrm>
            <a:prstGeom prst="rect">
              <a:avLst/>
            </a:prstGeom>
          </p:spPr>
        </p:pic>
        <p:sp>
          <p:nvSpPr>
            <p:cNvPr id="20"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buNone/>
              </a:pPr>
              <a:r>
                <a:rPr lang="en-US" sz="1400" dirty="0"/>
                <a:t>This work has been carried out within the framework of the EUROfusion Consortium, funded by the European Union via the </a:t>
              </a:r>
              <a:r>
                <a:rPr lang="en-US" sz="1400" dirty="0" err="1"/>
                <a:t>Euratom</a:t>
              </a:r>
              <a:r>
                <a:rPr lang="en-US" sz="1400" dirty="0"/>
                <a:t> Research and Training </a:t>
              </a:r>
              <a:r>
                <a:rPr lang="en-US" sz="1400" dirty="0" err="1"/>
                <a:t>Programme</a:t>
              </a:r>
              <a:r>
                <a:rPr lang="en-US" sz="14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1400" dirty="0">
                <a:latin typeface="Arial Narrow" panose="020B0606020202030204" pitchFamily="34" charset="0"/>
              </a:endParaRPr>
            </a:p>
          </p:txBody>
        </p:sp>
      </p:grpSp>
      <p:sp>
        <p:nvSpPr>
          <p:cNvPr id="21" name="Rechteck 20">
            <a:extLst>
              <a:ext uri="{FF2B5EF4-FFF2-40B4-BE49-F238E27FC236}">
                <a16:creationId xmlns:a16="http://schemas.microsoft.com/office/drawing/2014/main" id="{BB9B9FB6-5F69-9A45-B7C7-AB70B7E428AF}"/>
              </a:ext>
            </a:extLst>
          </p:cNvPr>
          <p:cNvSpPr/>
          <p:nvPr userDrawn="1"/>
        </p:nvSpPr>
        <p:spPr>
          <a:xfrm>
            <a:off x="-179999" y="42468801"/>
            <a:ext cx="30660000" cy="595086"/>
          </a:xfrm>
          <a:prstGeom prst="rect">
            <a:avLst/>
          </a:prstGeom>
          <a:solidFill>
            <a:srgbClr val="006C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5099">
              <a:solidFill>
                <a:srgbClr val="005555"/>
              </a:solidFill>
            </a:endParaRPr>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671" r:id="rId1"/>
    <p:sldLayoutId id="2147483669" r:id="rId2"/>
    <p:sldLayoutId id="2147483670" r:id="rId3"/>
  </p:sldLayoutIdLst>
  <p:hf hdr="0"/>
  <p:txStyles>
    <p:titleStyle>
      <a:lvl1pPr algn="l" defTabSz="2271004" rtl="0" eaLnBrk="1" latinLnBrk="0" hangingPunct="1">
        <a:lnSpc>
          <a:spcPct val="90000"/>
        </a:lnSpc>
        <a:spcBef>
          <a:spcPct val="0"/>
        </a:spcBef>
        <a:spcAft>
          <a:spcPts val="0"/>
        </a:spcAft>
        <a:buNone/>
        <a:defRPr sz="8000" b="1" kern="600" cap="none" spc="0" baseline="0">
          <a:solidFill>
            <a:srgbClr val="006C66"/>
          </a:solidFill>
          <a:latin typeface="+mj-lt"/>
          <a:ea typeface="+mj-ea"/>
          <a:cs typeface="+mj-cs"/>
        </a:defRPr>
      </a:lvl1pPr>
    </p:titleStyle>
    <p:bodyStyle>
      <a:lvl1pPr marL="0" marR="0" indent="0" algn="l" defTabSz="2271004" rtl="0" eaLnBrk="1" fontAlgn="auto" latinLnBrk="0" hangingPunct="1">
        <a:lnSpc>
          <a:spcPct val="100000"/>
        </a:lnSpc>
        <a:spcBef>
          <a:spcPts val="800"/>
        </a:spcBef>
        <a:spcAft>
          <a:spcPts val="0"/>
        </a:spcAft>
        <a:buClrTx/>
        <a:buSzTx/>
        <a:buFont typeface="Arial" panose="020B0604020202020204" pitchFamily="34" charset="0"/>
        <a:buNone/>
        <a:tabLst/>
        <a:defRPr lang="de-DE" sz="2600" b="0" i="0" kern="600" spc="99" baseline="0" dirty="0" smtClean="0">
          <a:solidFill>
            <a:schemeClr val="tx1"/>
          </a:solidFill>
          <a:latin typeface="+mn-lt"/>
          <a:ea typeface="+mn-ea"/>
          <a:cs typeface="+mn-cs"/>
        </a:defRPr>
      </a:lvl1pPr>
      <a:lvl2pPr marL="0" indent="0" algn="l" defTabSz="2271004" rtl="0" eaLnBrk="1" latinLnBrk="0" hangingPunct="1">
        <a:lnSpc>
          <a:spcPct val="100000"/>
        </a:lnSpc>
        <a:spcBef>
          <a:spcPts val="800"/>
        </a:spcBef>
        <a:spcAft>
          <a:spcPts val="0"/>
        </a:spcAft>
        <a:buFont typeface="Arial" panose="020B0604020202020204" pitchFamily="34" charset="0"/>
        <a:buNone/>
        <a:defRPr sz="2600" b="1" kern="600" spc="99" baseline="0">
          <a:solidFill>
            <a:srgbClr val="338985"/>
          </a:solidFill>
          <a:latin typeface="+mn-lt"/>
          <a:ea typeface="+mn-ea"/>
          <a:cs typeface="+mn-cs"/>
        </a:defRPr>
      </a:lvl2pPr>
      <a:lvl3pPr marL="445528" indent="-445528" algn="l" defTabSz="2271004" rtl="0" eaLnBrk="1" latinLnBrk="0" hangingPunct="1">
        <a:lnSpc>
          <a:spcPct val="100000"/>
        </a:lnSpc>
        <a:spcBef>
          <a:spcPts val="800"/>
        </a:spcBef>
        <a:buFont typeface="Arial" panose="020B0604020202020204" pitchFamily="34" charset="0"/>
        <a:buChar char="•"/>
        <a:defRPr sz="2600" b="1" kern="400" spc="99" baseline="0">
          <a:solidFill>
            <a:schemeClr val="accent3"/>
          </a:solidFill>
          <a:latin typeface="+mn-lt"/>
          <a:ea typeface="+mn-ea"/>
          <a:cs typeface="+mn-cs"/>
        </a:defRPr>
      </a:lvl3pPr>
      <a:lvl4pPr marL="445528" indent="-445528" algn="l" defTabSz="2271004" rtl="0" eaLnBrk="1" latinLnBrk="0" hangingPunct="1">
        <a:lnSpc>
          <a:spcPct val="100000"/>
        </a:lnSpc>
        <a:spcBef>
          <a:spcPts val="800"/>
        </a:spcBef>
        <a:buFont typeface="Arial" panose="020B0604020202020204" pitchFamily="34" charset="0"/>
        <a:buChar char="•"/>
        <a:defRPr sz="2600" kern="600" spc="99" baseline="0">
          <a:solidFill>
            <a:schemeClr val="tx1"/>
          </a:solidFill>
          <a:latin typeface="+mn-lt"/>
          <a:ea typeface="+mn-ea"/>
          <a:cs typeface="+mn-cs"/>
        </a:defRPr>
      </a:lvl4pPr>
      <a:lvl5pPr marL="887112" indent="-445528" algn="l" defTabSz="2271004" rtl="0" eaLnBrk="1" latinLnBrk="0" hangingPunct="1">
        <a:lnSpc>
          <a:spcPct val="100000"/>
        </a:lnSpc>
        <a:spcBef>
          <a:spcPts val="800"/>
        </a:spcBef>
        <a:buFont typeface="Arial" panose="020B0604020202020204" pitchFamily="34" charset="0"/>
        <a:buChar char="•"/>
        <a:defRPr lang="de-DE" sz="2600" b="0" i="0" kern="600" spc="99" baseline="0" dirty="0" smtClean="0">
          <a:solidFill>
            <a:schemeClr val="tx1"/>
          </a:solidFill>
          <a:latin typeface="+mn-lt"/>
          <a:ea typeface="+mn-ea"/>
          <a:cs typeface="+mn-cs"/>
        </a:defRPr>
      </a:lvl5pPr>
      <a:lvl6pPr marL="1603785" indent="-709689" algn="l" defTabSz="2271004" rtl="0" eaLnBrk="1" latinLnBrk="0" hangingPunct="1">
        <a:lnSpc>
          <a:spcPct val="100000"/>
        </a:lnSpc>
        <a:spcBef>
          <a:spcPts val="800"/>
        </a:spcBef>
        <a:spcAft>
          <a:spcPts val="0"/>
        </a:spcAft>
        <a:buClr>
          <a:schemeClr val="tx1"/>
        </a:buClr>
        <a:buSzPct val="110000"/>
        <a:buFont typeface="Symbol" panose="05050102010706020507" pitchFamily="18" charset="2"/>
        <a:buChar char=""/>
        <a:defRPr sz="2600" b="0" i="0" kern="600" spc="99" baseline="0">
          <a:solidFill>
            <a:schemeClr val="tx1"/>
          </a:solidFill>
          <a:latin typeface="+mn-lt"/>
          <a:ea typeface="+mn-ea"/>
          <a:cs typeface="+mn-cs"/>
        </a:defRPr>
      </a:lvl6pPr>
      <a:lvl7pPr marL="0" indent="536209" algn="l" defTabSz="2271004" rtl="0" eaLnBrk="1" latinLnBrk="0" hangingPunct="1">
        <a:lnSpc>
          <a:spcPct val="100000"/>
        </a:lnSpc>
        <a:spcBef>
          <a:spcPts val="800"/>
        </a:spcBef>
        <a:spcAft>
          <a:spcPts val="0"/>
        </a:spcAft>
        <a:buClr>
          <a:schemeClr val="tx2"/>
        </a:buClr>
        <a:buFont typeface="Wingdings 3" panose="05040102010807070707" pitchFamily="18" charset="2"/>
        <a:buChar char=""/>
        <a:defRPr sz="2600" b="0" i="1" kern="600" spc="99" baseline="0">
          <a:solidFill>
            <a:schemeClr val="tx2"/>
          </a:solidFill>
          <a:latin typeface="+mn-lt"/>
          <a:ea typeface="+mn-ea"/>
          <a:cs typeface="+mn-cs"/>
        </a:defRPr>
      </a:lvl7pPr>
      <a:lvl8pPr marL="0" indent="0" algn="l" defTabSz="2271004" rtl="0" eaLnBrk="1" latinLnBrk="0" hangingPunct="1">
        <a:lnSpc>
          <a:spcPct val="100000"/>
        </a:lnSpc>
        <a:spcBef>
          <a:spcPts val="800"/>
        </a:spcBef>
        <a:spcAft>
          <a:spcPts val="0"/>
        </a:spcAft>
        <a:buSzPct val="110000"/>
        <a:buFont typeface=".SF NS Symbols Regular"/>
        <a:buNone/>
        <a:defRPr sz="2200" b="0" i="1" kern="600" spc="298" baseline="0">
          <a:solidFill>
            <a:schemeClr val="tx1">
              <a:lumMod val="50000"/>
              <a:lumOff val="50000"/>
            </a:schemeClr>
          </a:solidFill>
          <a:latin typeface="+mn-lt"/>
          <a:ea typeface="+mn-ea"/>
          <a:cs typeface="+mn-cs"/>
        </a:defRPr>
      </a:lvl8pPr>
      <a:lvl9pPr marL="0" indent="0" algn="l" defTabSz="2271004" rtl="0" eaLnBrk="1" latinLnBrk="0" hangingPunct="1">
        <a:lnSpc>
          <a:spcPts val="2732"/>
        </a:lnSpc>
        <a:spcBef>
          <a:spcPts val="1304"/>
        </a:spcBef>
        <a:buFont typeface="Arial" panose="020B0604020202020204" pitchFamily="34" charset="0"/>
        <a:buNone/>
        <a:defRPr sz="1987" b="0" i="1" kern="600" spc="298" baseline="0">
          <a:solidFill>
            <a:schemeClr val="tx1">
              <a:lumMod val="50000"/>
              <a:lumOff val="50000"/>
            </a:schemeClr>
          </a:solidFill>
          <a:latin typeface="+mn-lt"/>
          <a:ea typeface="+mn-ea"/>
          <a:cs typeface="+mn-cs"/>
        </a:defRPr>
      </a:lvl9pPr>
    </p:bodyStyle>
    <p:otherStyle>
      <a:defPPr>
        <a:defRPr lang="en-US"/>
      </a:defPPr>
      <a:lvl1pPr marL="0" algn="l" defTabSz="2271004" rtl="0" eaLnBrk="1" latinLnBrk="0" hangingPunct="1">
        <a:defRPr sz="4470" kern="1200">
          <a:solidFill>
            <a:schemeClr val="tx1"/>
          </a:solidFill>
          <a:latin typeface="+mn-lt"/>
          <a:ea typeface="+mn-ea"/>
          <a:cs typeface="+mn-cs"/>
        </a:defRPr>
      </a:lvl1pPr>
      <a:lvl2pPr marL="1135502" algn="l" defTabSz="2271004" rtl="0" eaLnBrk="1" latinLnBrk="0" hangingPunct="1">
        <a:defRPr sz="4470" kern="1200">
          <a:solidFill>
            <a:schemeClr val="tx1"/>
          </a:solidFill>
          <a:latin typeface="+mn-lt"/>
          <a:ea typeface="+mn-ea"/>
          <a:cs typeface="+mn-cs"/>
        </a:defRPr>
      </a:lvl2pPr>
      <a:lvl3pPr marL="2271004" algn="l" defTabSz="2271004" rtl="0" eaLnBrk="1" latinLnBrk="0" hangingPunct="1">
        <a:defRPr sz="4470" kern="1200">
          <a:solidFill>
            <a:schemeClr val="tx1"/>
          </a:solidFill>
          <a:latin typeface="+mn-lt"/>
          <a:ea typeface="+mn-ea"/>
          <a:cs typeface="+mn-cs"/>
        </a:defRPr>
      </a:lvl3pPr>
      <a:lvl4pPr marL="3406506" algn="l" defTabSz="2271004" rtl="0" eaLnBrk="1" latinLnBrk="0" hangingPunct="1">
        <a:defRPr sz="4470" kern="1200">
          <a:solidFill>
            <a:schemeClr val="tx1"/>
          </a:solidFill>
          <a:latin typeface="+mn-lt"/>
          <a:ea typeface="+mn-ea"/>
          <a:cs typeface="+mn-cs"/>
        </a:defRPr>
      </a:lvl4pPr>
      <a:lvl5pPr marL="4542008" algn="l" defTabSz="2271004" rtl="0" eaLnBrk="1" latinLnBrk="0" hangingPunct="1">
        <a:defRPr sz="4470" kern="1200">
          <a:solidFill>
            <a:schemeClr val="tx1"/>
          </a:solidFill>
          <a:latin typeface="+mn-lt"/>
          <a:ea typeface="+mn-ea"/>
          <a:cs typeface="+mn-cs"/>
        </a:defRPr>
      </a:lvl5pPr>
      <a:lvl6pPr marL="5677510" algn="l" defTabSz="2271004" rtl="0" eaLnBrk="1" latinLnBrk="0" hangingPunct="1">
        <a:defRPr sz="4470" kern="1200">
          <a:solidFill>
            <a:schemeClr val="tx1"/>
          </a:solidFill>
          <a:latin typeface="+mn-lt"/>
          <a:ea typeface="+mn-ea"/>
          <a:cs typeface="+mn-cs"/>
        </a:defRPr>
      </a:lvl6pPr>
      <a:lvl7pPr marL="6813012" algn="l" defTabSz="2271004" rtl="0" eaLnBrk="1" latinLnBrk="0" hangingPunct="1">
        <a:defRPr sz="4470" kern="1200">
          <a:solidFill>
            <a:schemeClr val="tx1"/>
          </a:solidFill>
          <a:latin typeface="+mn-lt"/>
          <a:ea typeface="+mn-ea"/>
          <a:cs typeface="+mn-cs"/>
        </a:defRPr>
      </a:lvl7pPr>
      <a:lvl8pPr marL="7948513" algn="l" defTabSz="2271004" rtl="0" eaLnBrk="1" latinLnBrk="0" hangingPunct="1">
        <a:defRPr sz="4470" kern="1200">
          <a:solidFill>
            <a:schemeClr val="tx1"/>
          </a:solidFill>
          <a:latin typeface="+mn-lt"/>
          <a:ea typeface="+mn-ea"/>
          <a:cs typeface="+mn-cs"/>
        </a:defRPr>
      </a:lvl8pPr>
      <a:lvl9pPr marL="9084015" algn="l" defTabSz="2271004" rtl="0" eaLnBrk="1" latinLnBrk="0" hangingPunct="1">
        <a:defRPr sz="447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8" orient="horz" pos="25843" userDrawn="1">
          <p15:clr>
            <a:srgbClr val="F26B43"/>
          </p15:clr>
        </p15:guide>
        <p15:guide id="9" pos="579" userDrawn="1">
          <p15:clr>
            <a:srgbClr val="F26B43"/>
          </p15:clr>
        </p15:guide>
        <p15:guide id="12" pos="18495" userDrawn="1">
          <p15:clr>
            <a:srgbClr val="F26B43"/>
          </p15:clr>
        </p15:guide>
        <p15:guide id="15" orient="horz" pos="1259" userDrawn="1">
          <p15:clr>
            <a:srgbClr val="F26B43"/>
          </p15:clr>
        </p15:guide>
        <p15:guide id="16" orient="horz" pos="1803" userDrawn="1">
          <p15:clr>
            <a:srgbClr val="F26B43"/>
          </p15:clr>
        </p15:guide>
        <p15:guide id="19" pos="6248" userDrawn="1">
          <p15:clr>
            <a:srgbClr val="F26B43"/>
          </p15:clr>
        </p15:guide>
        <p15:guide id="20" pos="6702" userDrawn="1">
          <p15:clr>
            <a:srgbClr val="F26B43"/>
          </p15:clr>
        </p15:guide>
        <p15:guide id="21" pos="9197" userDrawn="1">
          <p15:clr>
            <a:srgbClr val="F26B43"/>
          </p15:clr>
        </p15:guide>
        <p15:guide id="22" pos="9877" userDrawn="1">
          <p15:clr>
            <a:srgbClr val="F26B43"/>
          </p15:clr>
        </p15:guide>
        <p15:guide id="23" pos="12372" userDrawn="1">
          <p15:clr>
            <a:srgbClr val="F26B43"/>
          </p15:clr>
        </p15:guide>
        <p15:guide id="24" pos="12826" userDrawn="1">
          <p15:clr>
            <a:srgbClr val="F26B43"/>
          </p15:clr>
        </p15:guide>
        <p15:guide id="25" orient="horz" pos="26966" userDrawn="1">
          <p15:clr>
            <a:srgbClr val="F26B43"/>
          </p15:clr>
        </p15:guide>
        <p15:guide id="26" orient="horz" pos="26547" userDrawn="1">
          <p15:clr>
            <a:srgbClr val="F26B43"/>
          </p15:clr>
        </p15:guide>
        <p15:guide id="27" orient="horz" pos="692" userDrawn="1">
          <p15:clr>
            <a:srgbClr val="F26B43"/>
          </p15:clr>
        </p15:guide>
        <p15:guide id="28" orient="horz" userDrawn="1">
          <p15:clr>
            <a:srgbClr val="F26B43"/>
          </p15:clr>
        </p15:guide>
        <p15:guide id="29" pos="19074" userDrawn="1">
          <p15:clr>
            <a:srgbClr val="F26B43"/>
          </p15:clr>
        </p15:guide>
        <p15:guide id="3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18972D2-5651-8BE8-F398-BCAC37AF5AD1}"/>
              </a:ext>
            </a:extLst>
          </p:cNvPr>
          <p:cNvSpPr>
            <a:spLocks noGrp="1"/>
          </p:cNvSpPr>
          <p:nvPr>
            <p:ph type="title"/>
          </p:nvPr>
        </p:nvSpPr>
        <p:spPr/>
        <p:txBody>
          <a:bodyPr>
            <a:normAutofit fontScale="90000"/>
          </a:bodyPr>
          <a:lstStyle/>
          <a:p>
            <a:r>
              <a:rPr lang="en-GB" dirty="0"/>
              <a:t>MHD activity during disruptions and disruption mitigation: Recent insights from JOREK</a:t>
            </a:r>
          </a:p>
        </p:txBody>
      </p:sp>
      <p:sp>
        <p:nvSpPr>
          <p:cNvPr id="7" name="Textfeld 6">
            <a:extLst>
              <a:ext uri="{FF2B5EF4-FFF2-40B4-BE49-F238E27FC236}">
                <a16:creationId xmlns:a16="http://schemas.microsoft.com/office/drawing/2014/main" id="{A2FC8E26-4104-6F4E-8EC7-05A471AAD2DE}"/>
              </a:ext>
            </a:extLst>
          </p:cNvPr>
          <p:cNvSpPr txBox="1"/>
          <p:nvPr/>
        </p:nvSpPr>
        <p:spPr>
          <a:xfrm>
            <a:off x="919161" y="4212031"/>
            <a:ext cx="20818375" cy="3209698"/>
          </a:xfrm>
          <a:prstGeom prst="rect">
            <a:avLst/>
          </a:prstGeom>
          <a:noFill/>
          <a:ln>
            <a:noFill/>
          </a:ln>
        </p:spPr>
        <p:txBody>
          <a:bodyPr wrap="square" lIns="0" tIns="108000" rIns="0" bIns="108000" rtlCol="0">
            <a:spAutoFit/>
          </a:bodyPr>
          <a:lstStyle/>
          <a:p>
            <a:pPr>
              <a:lnSpc>
                <a:spcPct val="120000"/>
              </a:lnSpc>
            </a:pPr>
            <a:r>
              <a:rPr lang="de-DE" sz="2600" u="sng"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M </a:t>
            </a:r>
            <a:r>
              <a:rPr lang="de-DE" sz="2600" u="sng" kern="400" dirty="0">
                <a:solidFill>
                  <a:srgbClr val="777777"/>
                </a:solidFill>
                <a:latin typeface="Arial" panose="020B0604020202020204" pitchFamily="34" charset="0"/>
                <a:ea typeface="Roboto" panose="02000000000000000000" pitchFamily="2" charset="0"/>
                <a:cs typeface="Arial" panose="020B0604020202020204" pitchFamily="34" charset="0"/>
              </a:rPr>
              <a:t>Hoelzl</a:t>
            </a:r>
            <a:r>
              <a:rPr lang="de-DE" sz="2600" kern="400" baseline="30000" dirty="0">
                <a:solidFill>
                  <a:srgbClr val="777777"/>
                </a:solidFill>
                <a:latin typeface="Arial" panose="020B0604020202020204" pitchFamily="34" charset="0"/>
                <a:ea typeface="Roboto" panose="02000000000000000000" pitchFamily="2" charset="0"/>
                <a:cs typeface="Arial" panose="020B0604020202020204" pitchFamily="34" charset="0"/>
              </a:rPr>
              <a:t>1</a:t>
            </a:r>
            <a:r>
              <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FJ </a:t>
            </a:r>
            <a:r>
              <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rPr>
              <a:t>Artola</a:t>
            </a:r>
            <a:r>
              <a:rPr lang="de-DE" sz="2600" kern="400" baseline="30000" dirty="0">
                <a:solidFill>
                  <a:srgbClr val="777777"/>
                </a:solidFill>
                <a:latin typeface="Arial" panose="020B0604020202020204" pitchFamily="34" charset="0"/>
                <a:ea typeface="Roboto" panose="02000000000000000000" pitchFamily="2" charset="0"/>
                <a:cs typeface="Arial" panose="020B0604020202020204" pitchFamily="34" charset="0"/>
              </a:rPr>
              <a:t>2</a:t>
            </a:r>
            <a:r>
              <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V </a:t>
            </a:r>
            <a:r>
              <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rPr>
              <a:t>Bandaru</a:t>
            </a:r>
            <a:r>
              <a:rPr lang="de-DE" sz="2600" kern="400" baseline="30000" dirty="0">
                <a:solidFill>
                  <a:srgbClr val="777777"/>
                </a:solidFill>
                <a:latin typeface="Arial" panose="020B0604020202020204" pitchFamily="34" charset="0"/>
                <a:ea typeface="Roboto" panose="02000000000000000000" pitchFamily="2" charset="0"/>
                <a:cs typeface="Arial" panose="020B0604020202020204" pitchFamily="34" charset="0"/>
              </a:rPr>
              <a:t>1</a:t>
            </a:r>
            <a:r>
              <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A </a:t>
            </a:r>
            <a:r>
              <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rPr>
              <a:t>Bhole</a:t>
            </a:r>
            <a:r>
              <a:rPr lang="de-DE" sz="2600" kern="400" baseline="30000" dirty="0">
                <a:solidFill>
                  <a:srgbClr val="777777"/>
                </a:solidFill>
                <a:latin typeface="Arial" panose="020B0604020202020204" pitchFamily="34" charset="0"/>
                <a:ea typeface="Roboto" panose="02000000000000000000" pitchFamily="2" charset="0"/>
                <a:cs typeface="Arial" panose="020B0604020202020204" pitchFamily="34" charset="0"/>
              </a:rPr>
              <a:t>3</a:t>
            </a:r>
            <a:r>
              <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D </a:t>
            </a:r>
            <a:r>
              <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rPr>
              <a:t>Bonfiglio</a:t>
            </a:r>
            <a:r>
              <a:rPr lang="de-DE" sz="2600" kern="400" baseline="30000" dirty="0">
                <a:solidFill>
                  <a:srgbClr val="777777"/>
                </a:solidFill>
                <a:latin typeface="Arial" panose="020B0604020202020204" pitchFamily="34" charset="0"/>
                <a:ea typeface="Roboto" panose="02000000000000000000" pitchFamily="2" charset="0"/>
                <a:cs typeface="Arial" panose="020B0604020202020204" pitchFamily="34" charset="0"/>
              </a:rPr>
              <a:t>4</a:t>
            </a:r>
            <a:r>
              <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T Driessen</a:t>
            </a:r>
            <a:r>
              <a:rPr lang="de-DE" sz="2600" kern="400" baseline="30000" dirty="0" smtClean="0">
                <a:solidFill>
                  <a:srgbClr val="777777"/>
                </a:solidFill>
                <a:latin typeface="Arial" panose="020B0604020202020204" pitchFamily="34" charset="0"/>
                <a:ea typeface="Roboto" panose="02000000000000000000" pitchFamily="2" charset="0"/>
                <a:cs typeface="Arial" panose="020B0604020202020204" pitchFamily="34" charset="0"/>
              </a:rPr>
              <a:t>2</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N </a:t>
            </a:r>
            <a:r>
              <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rPr>
              <a:t>Isernia</a:t>
            </a:r>
            <a:r>
              <a:rPr lang="de-DE" sz="2600" kern="400" baseline="30000" dirty="0">
                <a:solidFill>
                  <a:srgbClr val="777777"/>
                </a:solidFill>
                <a:latin typeface="Arial" panose="020B0604020202020204" pitchFamily="34" charset="0"/>
                <a:ea typeface="Roboto" panose="02000000000000000000" pitchFamily="2" charset="0"/>
                <a:cs typeface="Arial" panose="020B0604020202020204" pitchFamily="34" charset="0"/>
              </a:rPr>
              <a:t>5</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 D </a:t>
            </a:r>
            <a:r>
              <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rPr>
              <a:t>Hu</a:t>
            </a:r>
            <a:r>
              <a:rPr lang="de-DE" sz="2600" kern="400" baseline="30000" dirty="0">
                <a:solidFill>
                  <a:srgbClr val="777777"/>
                </a:solidFill>
                <a:latin typeface="Arial" panose="020B0604020202020204" pitchFamily="34" charset="0"/>
                <a:ea typeface="Roboto" panose="02000000000000000000" pitchFamily="2" charset="0"/>
                <a:cs typeface="Arial" panose="020B0604020202020204" pitchFamily="34" charset="0"/>
              </a:rPr>
              <a:t>6</a:t>
            </a:r>
            <a:r>
              <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GTA </a:t>
            </a:r>
            <a:r>
              <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rPr>
              <a:t>Huijsmans</a:t>
            </a:r>
            <a:r>
              <a:rPr lang="de-DE" sz="2600" kern="400" baseline="30000" dirty="0">
                <a:solidFill>
                  <a:srgbClr val="777777"/>
                </a:solidFill>
                <a:latin typeface="Arial" panose="020B0604020202020204" pitchFamily="34" charset="0"/>
                <a:ea typeface="Roboto" panose="02000000000000000000" pitchFamily="2" charset="0"/>
                <a:cs typeface="Arial" panose="020B0604020202020204" pitchFamily="34" charset="0"/>
              </a:rPr>
              <a:t>7,8</a:t>
            </a:r>
            <a:r>
              <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rPr>
              <a:t>, M</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rPr>
              <a:t>Kong</a:t>
            </a:r>
            <a:r>
              <a:rPr lang="de-DE" sz="2600" kern="400" baseline="30000" dirty="0">
                <a:solidFill>
                  <a:srgbClr val="777777"/>
                </a:solidFill>
                <a:latin typeface="Arial" panose="020B0604020202020204" pitchFamily="34" charset="0"/>
                <a:ea typeface="Roboto" panose="02000000000000000000" pitchFamily="2" charset="0"/>
                <a:cs typeface="Arial" panose="020B0604020202020204" pitchFamily="34" charset="0"/>
              </a:rPr>
              <a:t>9</a:t>
            </a:r>
            <a:r>
              <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rPr>
              <a:t>, S-J </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Lee</a:t>
            </a:r>
            <a:r>
              <a:rPr lang="de-DE" sz="2600" kern="400" baseline="30000" dirty="0" smtClean="0">
                <a:solidFill>
                  <a:srgbClr val="777777"/>
                </a:solidFill>
                <a:latin typeface="Arial" panose="020B0604020202020204" pitchFamily="34" charset="0"/>
                <a:ea typeface="Roboto" panose="02000000000000000000" pitchFamily="2" charset="0"/>
                <a:cs typeface="Arial" panose="020B0604020202020204" pitchFamily="34" charset="0"/>
              </a:rPr>
              <a:t>10</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 E Nardon</a:t>
            </a:r>
            <a:r>
              <a:rPr lang="de-DE" sz="2600" kern="400" baseline="30000" dirty="0" smtClean="0">
                <a:solidFill>
                  <a:srgbClr val="777777"/>
                </a:solidFill>
                <a:latin typeface="Arial" panose="020B0604020202020204" pitchFamily="34" charset="0"/>
                <a:ea typeface="Roboto" panose="02000000000000000000" pitchFamily="2" charset="0"/>
                <a:cs typeface="Arial" panose="020B0604020202020204" pitchFamily="34" charset="0"/>
              </a:rPr>
              <a:t>7</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a:t>
            </a:r>
            <a:b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b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S Pamela</a:t>
            </a:r>
            <a:r>
              <a:rPr lang="de-DE" sz="2600" kern="400" baseline="30000" dirty="0" smtClean="0">
                <a:solidFill>
                  <a:srgbClr val="777777"/>
                </a:solidFill>
                <a:latin typeface="Arial" panose="020B0604020202020204" pitchFamily="34" charset="0"/>
                <a:ea typeface="Roboto" panose="02000000000000000000" pitchFamily="2" charset="0"/>
                <a:cs typeface="Arial" panose="020B0604020202020204" pitchFamily="34" charset="0"/>
              </a:rPr>
              <a:t>11</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 S Sadouni</a:t>
            </a:r>
            <a:r>
              <a:rPr lang="de-DE" sz="2600" kern="400" baseline="30000" dirty="0" smtClean="0">
                <a:solidFill>
                  <a:srgbClr val="777777"/>
                </a:solidFill>
                <a:latin typeface="Arial" panose="020B0604020202020204" pitchFamily="34" charset="0"/>
                <a:ea typeface="Roboto" panose="02000000000000000000" pitchFamily="2" charset="0"/>
                <a:cs typeface="Arial" panose="020B0604020202020204" pitchFamily="34" charset="0"/>
              </a:rPr>
              <a:t>7</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K </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Särkimäki</a:t>
            </a:r>
            <a:r>
              <a:rPr lang="de-DE" sz="2600" kern="400" baseline="30000" dirty="0" smtClean="0">
                <a:solidFill>
                  <a:srgbClr val="777777"/>
                </a:solidFill>
                <a:latin typeface="Arial" panose="020B0604020202020204" pitchFamily="34" charset="0"/>
                <a:ea typeface="Roboto" panose="02000000000000000000" pitchFamily="2" charset="0"/>
                <a:cs typeface="Arial" panose="020B0604020202020204" pitchFamily="34" charset="0"/>
              </a:rPr>
              <a:t>1</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N </a:t>
            </a:r>
            <a:r>
              <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rPr>
              <a:t>Schwarz</a:t>
            </a:r>
            <a:r>
              <a:rPr lang="de-DE" sz="2600" kern="400" baseline="30000" dirty="0">
                <a:solidFill>
                  <a:srgbClr val="777777"/>
                </a:solidFill>
                <a:latin typeface="Arial" panose="020B0604020202020204" pitchFamily="34" charset="0"/>
                <a:ea typeface="Roboto" panose="02000000000000000000" pitchFamily="2" charset="0"/>
                <a:cs typeface="Arial" panose="020B0604020202020204" pitchFamily="34" charset="0"/>
              </a:rPr>
              <a:t>1</a:t>
            </a:r>
            <a:r>
              <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rPr>
              <a:t>C </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Sommariva</a:t>
            </a:r>
            <a:r>
              <a:rPr lang="de-DE" sz="2600" kern="400" baseline="30000" dirty="0" smtClean="0">
                <a:solidFill>
                  <a:srgbClr val="777777"/>
                </a:solidFill>
                <a:latin typeface="Arial" panose="020B0604020202020204" pitchFamily="34" charset="0"/>
                <a:ea typeface="Roboto" panose="02000000000000000000" pitchFamily="2" charset="0"/>
                <a:cs typeface="Arial" panose="020B0604020202020204" pitchFamily="34" charset="0"/>
              </a:rPr>
              <a:t>12</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 K </a:t>
            </a:r>
            <a:r>
              <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rPr>
              <a:t>Strien</a:t>
            </a:r>
            <a:r>
              <a:rPr lang="de-DE" sz="2600" kern="400" baseline="30000" dirty="0">
                <a:solidFill>
                  <a:srgbClr val="777777"/>
                </a:solidFill>
                <a:latin typeface="Arial" panose="020B0604020202020204" pitchFamily="34" charset="0"/>
                <a:ea typeface="Roboto" panose="02000000000000000000" pitchFamily="2" charset="0"/>
                <a:cs typeface="Arial" panose="020B0604020202020204" pitchFamily="34" charset="0"/>
              </a:rPr>
              <a:t>8</a:t>
            </a:r>
            <a:r>
              <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F </a:t>
            </a:r>
            <a:r>
              <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rPr>
              <a:t>Wieschollek</a:t>
            </a:r>
            <a:r>
              <a:rPr lang="de-DE" sz="2600" kern="400" baseline="30000" dirty="0">
                <a:solidFill>
                  <a:srgbClr val="777777"/>
                </a:solidFill>
                <a:latin typeface="Arial" panose="020B0604020202020204" pitchFamily="34" charset="0"/>
                <a:ea typeface="Roboto" panose="02000000000000000000" pitchFamily="2" charset="0"/>
                <a:cs typeface="Arial" panose="020B0604020202020204" pitchFamily="34" charset="0"/>
              </a:rPr>
              <a:t>1</a:t>
            </a:r>
            <a:r>
              <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rPr>
              <a:t>, JOREK </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Team</a:t>
            </a:r>
            <a:r>
              <a:rPr lang="de-DE" sz="2600" kern="400" baseline="30000" dirty="0" smtClean="0">
                <a:solidFill>
                  <a:srgbClr val="777777"/>
                </a:solidFill>
                <a:latin typeface="Arial" panose="020B0604020202020204" pitchFamily="34" charset="0"/>
                <a:ea typeface="Roboto" panose="02000000000000000000" pitchFamily="2" charset="0"/>
                <a:cs typeface="Arial" panose="020B0604020202020204" pitchFamily="34" charset="0"/>
              </a:rPr>
              <a:t>+</a:t>
            </a:r>
            <a:r>
              <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rPr>
              <a:t>,</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 JET </a:t>
            </a:r>
            <a:r>
              <a:rPr lang="de-DE" sz="2600" kern="400" dirty="0" err="1">
                <a:solidFill>
                  <a:srgbClr val="777777"/>
                </a:solidFill>
                <a:latin typeface="Arial" panose="020B0604020202020204" pitchFamily="34" charset="0"/>
                <a:ea typeface="Roboto" panose="02000000000000000000" pitchFamily="2" charset="0"/>
                <a:cs typeface="Arial" panose="020B0604020202020204" pitchFamily="34" charset="0"/>
              </a:rPr>
              <a:t>contributors</a:t>
            </a:r>
            <a:r>
              <a:rPr lang="de-DE" sz="2600" kern="400" baseline="30000" dirty="0">
                <a:solidFill>
                  <a:srgbClr val="777777"/>
                </a:solidFill>
                <a:latin typeface="Arial" panose="020B0604020202020204" pitchFamily="34" charset="0"/>
                <a:ea typeface="Roboto" panose="02000000000000000000" pitchFamily="2" charset="0"/>
                <a:cs typeface="Arial" panose="020B0604020202020204" pitchFamily="34" charset="0"/>
              </a:rPr>
              <a:t>*</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
            </a:r>
            <a:b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br>
            <a:r>
              <a:rPr lang="de-DE" sz="2200" kern="400" baseline="30000" dirty="0">
                <a:solidFill>
                  <a:srgbClr val="777777"/>
                </a:solidFill>
                <a:latin typeface="Arial" panose="020B0604020202020204" pitchFamily="34" charset="0"/>
                <a:ea typeface="Roboto" panose="02000000000000000000" pitchFamily="2" charset="0"/>
                <a:cs typeface="Arial" panose="020B0604020202020204" pitchFamily="34" charset="0"/>
              </a:rPr>
              <a:t>1</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Max Planck Institute </a:t>
            </a:r>
            <a:r>
              <a:rPr lang="de-DE" sz="2200" kern="400" dirty="0" err="1">
                <a:solidFill>
                  <a:srgbClr val="777777"/>
                </a:solidFill>
                <a:latin typeface="Arial" panose="020B0604020202020204" pitchFamily="34" charset="0"/>
                <a:ea typeface="Roboto" panose="02000000000000000000" pitchFamily="2" charset="0"/>
                <a:cs typeface="Arial" panose="020B0604020202020204" pitchFamily="34" charset="0"/>
              </a:rPr>
              <a:t>for</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 Plasma </a:t>
            </a:r>
            <a:r>
              <a:rPr lang="de-DE" sz="2200" kern="400" dirty="0" err="1">
                <a:solidFill>
                  <a:srgbClr val="777777"/>
                </a:solidFill>
                <a:latin typeface="Arial" panose="020B0604020202020204" pitchFamily="34" charset="0"/>
                <a:ea typeface="Roboto" panose="02000000000000000000" pitchFamily="2" charset="0"/>
                <a:cs typeface="Arial" panose="020B0604020202020204" pitchFamily="34" charset="0"/>
              </a:rPr>
              <a:t>Physics</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 Germany</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200" kern="400" baseline="30000" dirty="0">
                <a:solidFill>
                  <a:srgbClr val="777777"/>
                </a:solidFill>
                <a:latin typeface="Arial" panose="020B0604020202020204" pitchFamily="34" charset="0"/>
                <a:ea typeface="Roboto" panose="02000000000000000000" pitchFamily="2" charset="0"/>
                <a:cs typeface="Arial" panose="020B0604020202020204" pitchFamily="34" charset="0"/>
              </a:rPr>
              <a:t>2</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ITER Organisation, France</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200" kern="400" baseline="30000" dirty="0">
                <a:solidFill>
                  <a:srgbClr val="777777"/>
                </a:solidFill>
                <a:latin typeface="Arial" panose="020B0604020202020204" pitchFamily="34" charset="0"/>
                <a:ea typeface="Roboto" panose="02000000000000000000" pitchFamily="2" charset="0"/>
                <a:cs typeface="Arial" panose="020B0604020202020204" pitchFamily="34" charset="0"/>
              </a:rPr>
              <a:t>3</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Nice University, France; </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200" kern="400" baseline="30000" dirty="0" smtClean="0">
                <a:solidFill>
                  <a:srgbClr val="777777"/>
                </a:solidFill>
                <a:latin typeface="Arial" panose="020B0604020202020204" pitchFamily="34" charset="0"/>
                <a:ea typeface="Roboto" panose="02000000000000000000" pitchFamily="2" charset="0"/>
                <a:cs typeface="Arial" panose="020B0604020202020204" pitchFamily="34" charset="0"/>
              </a:rPr>
              <a:t>4</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Consorzio </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RFX-CNR</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ENEA, INFN</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Univ. </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di </a:t>
            </a:r>
            <a:r>
              <a:rPr lang="de-DE" sz="2200" kern="400" dirty="0" err="1">
                <a:solidFill>
                  <a:srgbClr val="777777"/>
                </a:solidFill>
                <a:latin typeface="Arial" panose="020B0604020202020204" pitchFamily="34" charset="0"/>
                <a:ea typeface="Roboto" panose="02000000000000000000" pitchFamily="2" charset="0"/>
                <a:cs typeface="Arial" panose="020B0604020202020204" pitchFamily="34" charset="0"/>
              </a:rPr>
              <a:t>Padova</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200" kern="400" dirty="0" err="1">
                <a:solidFill>
                  <a:srgbClr val="777777"/>
                </a:solidFill>
                <a:latin typeface="Arial" panose="020B0604020202020204" pitchFamily="34" charset="0"/>
                <a:ea typeface="Roboto" panose="02000000000000000000" pitchFamily="2" charset="0"/>
                <a:cs typeface="Arial" panose="020B0604020202020204" pitchFamily="34" charset="0"/>
              </a:rPr>
              <a:t>Italy</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200" kern="400" baseline="30000" dirty="0">
                <a:solidFill>
                  <a:srgbClr val="777777"/>
                </a:solidFill>
                <a:latin typeface="Arial" panose="020B0604020202020204" pitchFamily="34" charset="0"/>
                <a:ea typeface="Roboto" panose="02000000000000000000" pitchFamily="2" charset="0"/>
                <a:cs typeface="Arial" panose="020B0604020202020204" pitchFamily="34" charset="0"/>
              </a:rPr>
              <a:t>5</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Universita </a:t>
            </a:r>
            <a:r>
              <a:rPr lang="de-DE" sz="2200" kern="400" dirty="0" err="1">
                <a:solidFill>
                  <a:srgbClr val="777777"/>
                </a:solidFill>
                <a:latin typeface="Arial" panose="020B0604020202020204" pitchFamily="34" charset="0"/>
                <a:ea typeface="Roboto" panose="02000000000000000000" pitchFamily="2" charset="0"/>
                <a:cs typeface="Arial" panose="020B0604020202020204" pitchFamily="34" charset="0"/>
              </a:rPr>
              <a:t>degli</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200" kern="400" dirty="0" err="1">
                <a:solidFill>
                  <a:srgbClr val="777777"/>
                </a:solidFill>
                <a:latin typeface="Arial" panose="020B0604020202020204" pitchFamily="34" charset="0"/>
                <a:ea typeface="Roboto" panose="02000000000000000000" pitchFamily="2" charset="0"/>
                <a:cs typeface="Arial" panose="020B0604020202020204" pitchFamily="34" charset="0"/>
              </a:rPr>
              <a:t>studi</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 di Napoli Federico II, </a:t>
            </a:r>
            <a:r>
              <a:rPr lang="de-DE" sz="2200" kern="400" dirty="0" err="1">
                <a:solidFill>
                  <a:srgbClr val="777777"/>
                </a:solidFill>
                <a:latin typeface="Arial" panose="020B0604020202020204" pitchFamily="34" charset="0"/>
                <a:ea typeface="Roboto" panose="02000000000000000000" pitchFamily="2" charset="0"/>
                <a:cs typeface="Arial" panose="020B0604020202020204" pitchFamily="34" charset="0"/>
              </a:rPr>
              <a:t>Italy</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200" kern="400" baseline="30000" dirty="0">
                <a:solidFill>
                  <a:srgbClr val="777777"/>
                </a:solidFill>
                <a:latin typeface="Arial" panose="020B0604020202020204" pitchFamily="34" charset="0"/>
                <a:ea typeface="Roboto" panose="02000000000000000000" pitchFamily="2" charset="0"/>
                <a:cs typeface="Arial" panose="020B0604020202020204" pitchFamily="34" charset="0"/>
              </a:rPr>
              <a:t>6</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Beihang </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University, China</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200" kern="400" baseline="30000" dirty="0">
                <a:solidFill>
                  <a:srgbClr val="777777"/>
                </a:solidFill>
                <a:latin typeface="Arial" panose="020B0604020202020204" pitchFamily="34" charset="0"/>
                <a:ea typeface="Roboto" panose="02000000000000000000" pitchFamily="2" charset="0"/>
                <a:cs typeface="Arial" panose="020B0604020202020204" pitchFamily="34" charset="0"/>
              </a:rPr>
              <a:t>7</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CEA/IRFM, </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France;   </a:t>
            </a:r>
            <a:r>
              <a:rPr lang="de-DE" sz="2200" kern="400" baseline="30000" dirty="0" smtClean="0">
                <a:solidFill>
                  <a:srgbClr val="777777"/>
                </a:solidFill>
                <a:latin typeface="Arial" panose="020B0604020202020204" pitchFamily="34" charset="0"/>
                <a:ea typeface="Roboto" panose="02000000000000000000" pitchFamily="2" charset="0"/>
                <a:cs typeface="Arial" panose="020B0604020202020204" pitchFamily="34" charset="0"/>
              </a:rPr>
              <a:t>8</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Eindhoven </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University, The </a:t>
            </a:r>
            <a:r>
              <a:rPr lang="de-DE" sz="2200" kern="400" dirty="0" err="1">
                <a:solidFill>
                  <a:srgbClr val="777777"/>
                </a:solidFill>
                <a:latin typeface="Arial" panose="020B0604020202020204" pitchFamily="34" charset="0"/>
                <a:ea typeface="Roboto" panose="02000000000000000000" pitchFamily="2" charset="0"/>
                <a:cs typeface="Arial" panose="020B0604020202020204" pitchFamily="34" charset="0"/>
              </a:rPr>
              <a:t>Netherlands</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200" kern="400" baseline="30000" dirty="0">
                <a:solidFill>
                  <a:srgbClr val="777777"/>
                </a:solidFill>
                <a:latin typeface="Arial" panose="020B0604020202020204" pitchFamily="34" charset="0"/>
                <a:ea typeface="Roboto" panose="02000000000000000000" pitchFamily="2" charset="0"/>
                <a:cs typeface="Arial" panose="020B0604020202020204" pitchFamily="34" charset="0"/>
              </a:rPr>
              <a:t>9</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UKAEA, </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UK;</a:t>
            </a:r>
            <a:b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br>
            <a:r>
              <a:rPr lang="de-DE" sz="2200" kern="400" baseline="30000" dirty="0" smtClean="0">
                <a:solidFill>
                  <a:srgbClr val="777777"/>
                </a:solidFill>
                <a:latin typeface="Arial" panose="020B0604020202020204" pitchFamily="34" charset="0"/>
                <a:ea typeface="Roboto" panose="02000000000000000000" pitchFamily="2" charset="0"/>
                <a:cs typeface="Arial" panose="020B0604020202020204" pitchFamily="34" charset="0"/>
              </a:rPr>
              <a:t>10</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Seoul </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National University, </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Korea</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200" kern="400" baseline="30000" dirty="0" smtClean="0">
                <a:solidFill>
                  <a:srgbClr val="777777"/>
                </a:solidFill>
                <a:latin typeface="Arial" panose="020B0604020202020204" pitchFamily="34" charset="0"/>
                <a:ea typeface="Roboto" panose="02000000000000000000" pitchFamily="2" charset="0"/>
                <a:cs typeface="Arial" panose="020B0604020202020204" pitchFamily="34" charset="0"/>
              </a:rPr>
              <a:t>11</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UKAEA, UK;   </a:t>
            </a:r>
            <a:r>
              <a:rPr lang="de-DE" sz="2200" kern="400" baseline="30000" dirty="0" smtClean="0">
                <a:solidFill>
                  <a:srgbClr val="777777"/>
                </a:solidFill>
                <a:latin typeface="Arial" panose="020B0604020202020204" pitchFamily="34" charset="0"/>
                <a:ea typeface="Roboto" panose="02000000000000000000" pitchFamily="2" charset="0"/>
                <a:cs typeface="Arial" panose="020B0604020202020204" pitchFamily="34" charset="0"/>
              </a:rPr>
              <a:t>12</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EPFL</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 SPC, CH-1015 Lausanne, </a:t>
            </a:r>
            <a:r>
              <a:rPr lang="de-DE" sz="2200" kern="400" dirty="0" err="1" smtClean="0">
                <a:solidFill>
                  <a:srgbClr val="777777"/>
                </a:solidFill>
                <a:latin typeface="Arial" panose="020B0604020202020204" pitchFamily="34" charset="0"/>
                <a:ea typeface="Roboto" panose="02000000000000000000" pitchFamily="2" charset="0"/>
                <a:cs typeface="Arial" panose="020B0604020202020204" pitchFamily="34" charset="0"/>
              </a:rPr>
              <a:t>Switzerland</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
            </a:r>
            <a:b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br>
            <a:r>
              <a:rPr lang="de-DE" sz="2200" kern="400" baseline="30000" dirty="0" smtClean="0">
                <a:solidFill>
                  <a:srgbClr val="777777"/>
                </a:solidFill>
                <a:latin typeface="Arial" panose="020B0604020202020204" pitchFamily="34" charset="0"/>
                <a:ea typeface="Roboto" panose="02000000000000000000" pitchFamily="2" charset="0"/>
                <a:cs typeface="Arial" panose="020B0604020202020204" pitchFamily="34" charset="0"/>
              </a:rPr>
              <a:t>+</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See </a:t>
            </a:r>
            <a:r>
              <a:rPr lang="de-DE" sz="2200" kern="400" dirty="0" err="1">
                <a:solidFill>
                  <a:srgbClr val="777777"/>
                </a:solidFill>
                <a:latin typeface="Arial" panose="020B0604020202020204" pitchFamily="34" charset="0"/>
                <a:ea typeface="Roboto" panose="02000000000000000000" pitchFamily="2" charset="0"/>
                <a:cs typeface="Arial" panose="020B0604020202020204" pitchFamily="34" charset="0"/>
              </a:rPr>
              <a:t>the</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200" kern="400" dirty="0" err="1">
                <a:solidFill>
                  <a:srgbClr val="777777"/>
                </a:solidFill>
                <a:latin typeface="Arial" panose="020B0604020202020204" pitchFamily="34" charset="0"/>
                <a:ea typeface="Roboto" panose="02000000000000000000" pitchFamily="2" charset="0"/>
                <a:cs typeface="Arial" panose="020B0604020202020204" pitchFamily="34" charset="0"/>
              </a:rPr>
              <a:t>author</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200" kern="400" dirty="0" err="1">
                <a:solidFill>
                  <a:srgbClr val="777777"/>
                </a:solidFill>
                <a:latin typeface="Arial" panose="020B0604020202020204" pitchFamily="34" charset="0"/>
                <a:ea typeface="Roboto" panose="02000000000000000000" pitchFamily="2" charset="0"/>
                <a:cs typeface="Arial" panose="020B0604020202020204" pitchFamily="34" charset="0"/>
              </a:rPr>
              <a:t>list</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200" kern="400" dirty="0" err="1" smtClean="0">
                <a:solidFill>
                  <a:srgbClr val="777777"/>
                </a:solidFill>
                <a:latin typeface="Arial" panose="020B0604020202020204" pitchFamily="34" charset="0"/>
                <a:ea typeface="Roboto" panose="02000000000000000000" pitchFamily="2" charset="0"/>
                <a:cs typeface="Arial" panose="020B0604020202020204" pitchFamily="34" charset="0"/>
              </a:rPr>
              <a:t>of</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 Hoelzl </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M., </a:t>
            </a:r>
            <a:r>
              <a:rPr lang="de-DE" sz="2200" kern="400" dirty="0" err="1">
                <a:solidFill>
                  <a:srgbClr val="777777"/>
                </a:solidFill>
                <a:latin typeface="Arial" panose="020B0604020202020204" pitchFamily="34" charset="0"/>
                <a:ea typeface="Roboto" panose="02000000000000000000" pitchFamily="2" charset="0"/>
                <a:cs typeface="Arial" panose="020B0604020202020204" pitchFamily="34" charset="0"/>
              </a:rPr>
              <a:t>Huijsmans</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 G.T.A., Pamela S.J.P., </a:t>
            </a:r>
            <a:r>
              <a:rPr lang="de-DE" sz="2200" kern="400" dirty="0" err="1">
                <a:solidFill>
                  <a:srgbClr val="777777"/>
                </a:solidFill>
                <a:latin typeface="Arial" panose="020B0604020202020204" pitchFamily="34" charset="0"/>
                <a:ea typeface="Roboto" panose="02000000000000000000" pitchFamily="2" charset="0"/>
                <a:cs typeface="Arial" panose="020B0604020202020204" pitchFamily="34" charset="0"/>
              </a:rPr>
              <a:t>Becoulet</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 M., </a:t>
            </a:r>
            <a:r>
              <a:rPr lang="de-DE" sz="2200" kern="400" dirty="0" err="1">
                <a:solidFill>
                  <a:srgbClr val="777777"/>
                </a:solidFill>
                <a:latin typeface="Arial" panose="020B0604020202020204" pitchFamily="34" charset="0"/>
                <a:ea typeface="Roboto" panose="02000000000000000000" pitchFamily="2" charset="0"/>
                <a:cs typeface="Arial" panose="020B0604020202020204" pitchFamily="34" charset="0"/>
              </a:rPr>
              <a:t>Nardon</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 E., </a:t>
            </a:r>
            <a:r>
              <a:rPr lang="de-DE" sz="2200" kern="400" dirty="0" err="1">
                <a:solidFill>
                  <a:srgbClr val="777777"/>
                </a:solidFill>
                <a:latin typeface="Arial" panose="020B0604020202020204" pitchFamily="34" charset="0"/>
                <a:ea typeface="Roboto" panose="02000000000000000000" pitchFamily="2" charset="0"/>
                <a:cs typeface="Arial" panose="020B0604020202020204" pitchFamily="34" charset="0"/>
              </a:rPr>
              <a:t>Artola</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 F.J., </a:t>
            </a:r>
            <a:r>
              <a:rPr lang="de-DE" sz="2200" kern="400" dirty="0" err="1">
                <a:solidFill>
                  <a:srgbClr val="777777"/>
                </a:solidFill>
                <a:latin typeface="Arial" panose="020B0604020202020204" pitchFamily="34" charset="0"/>
                <a:ea typeface="Roboto" panose="02000000000000000000" pitchFamily="2" charset="0"/>
                <a:cs typeface="Arial" panose="020B0604020202020204" pitchFamily="34" charset="0"/>
              </a:rPr>
              <a:t>Nkonga</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 B. et </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al. </a:t>
            </a:r>
            <a:r>
              <a:rPr lang="de-DE" sz="2200" kern="400" dirty="0" err="1" smtClean="0">
                <a:solidFill>
                  <a:srgbClr val="777777"/>
                </a:solidFill>
                <a:latin typeface="Arial" panose="020B0604020202020204" pitchFamily="34" charset="0"/>
                <a:ea typeface="Roboto" panose="02000000000000000000" pitchFamily="2" charset="0"/>
                <a:cs typeface="Arial" panose="020B0604020202020204" pitchFamily="34" charset="0"/>
              </a:rPr>
              <a:t>Nuclear</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Fusion </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61, 065001 </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(2021</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a:t>
            </a:r>
            <a:b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b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See </a:t>
            </a:r>
            <a:r>
              <a:rPr lang="de-DE" sz="2200" kern="400" dirty="0" err="1">
                <a:solidFill>
                  <a:srgbClr val="777777"/>
                </a:solidFill>
                <a:latin typeface="Arial" panose="020B0604020202020204" pitchFamily="34" charset="0"/>
                <a:ea typeface="Roboto" panose="02000000000000000000" pitchFamily="2" charset="0"/>
                <a:cs typeface="Arial" panose="020B0604020202020204" pitchFamily="34" charset="0"/>
              </a:rPr>
              <a:t>the</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200" kern="400" dirty="0" err="1">
                <a:solidFill>
                  <a:srgbClr val="777777"/>
                </a:solidFill>
                <a:latin typeface="Arial" panose="020B0604020202020204" pitchFamily="34" charset="0"/>
                <a:ea typeface="Roboto" panose="02000000000000000000" pitchFamily="2" charset="0"/>
                <a:cs typeface="Arial" panose="020B0604020202020204" pitchFamily="34" charset="0"/>
              </a:rPr>
              <a:t>author</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200" kern="400" dirty="0" err="1">
                <a:solidFill>
                  <a:srgbClr val="777777"/>
                </a:solidFill>
                <a:latin typeface="Arial" panose="020B0604020202020204" pitchFamily="34" charset="0"/>
                <a:ea typeface="Roboto" panose="02000000000000000000" pitchFamily="2" charset="0"/>
                <a:cs typeface="Arial" panose="020B0604020202020204" pitchFamily="34" charset="0"/>
              </a:rPr>
              <a:t>list</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200" kern="400" dirty="0" err="1">
                <a:solidFill>
                  <a:srgbClr val="777777"/>
                </a:solidFill>
                <a:latin typeface="Arial" panose="020B0604020202020204" pitchFamily="34" charset="0"/>
                <a:ea typeface="Roboto" panose="02000000000000000000" pitchFamily="2" charset="0"/>
                <a:cs typeface="Arial" panose="020B0604020202020204" pitchFamily="34" charset="0"/>
              </a:rPr>
              <a:t>of</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J</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200" kern="400" dirty="0" err="1">
                <a:solidFill>
                  <a:srgbClr val="777777"/>
                </a:solidFill>
                <a:latin typeface="Arial" panose="020B0604020202020204" pitchFamily="34" charset="0"/>
                <a:ea typeface="Roboto" panose="02000000000000000000" pitchFamily="2" charset="0"/>
                <a:cs typeface="Arial" panose="020B0604020202020204" pitchFamily="34" charset="0"/>
              </a:rPr>
              <a:t>Mailloux</a:t>
            </a:r>
            <a:r>
              <a:rPr lang="de-DE" sz="2200" kern="400" dirty="0">
                <a:solidFill>
                  <a:srgbClr val="777777"/>
                </a:solidFill>
                <a:latin typeface="Arial" panose="020B0604020202020204" pitchFamily="34" charset="0"/>
                <a:ea typeface="Roboto" panose="02000000000000000000" pitchFamily="2" charset="0"/>
                <a:cs typeface="Arial" panose="020B0604020202020204" pitchFamily="34" charset="0"/>
              </a:rPr>
              <a:t> et al. </a:t>
            </a:r>
            <a:r>
              <a:rPr lang="de-DE" sz="2200" kern="400" dirty="0" err="1" smtClean="0">
                <a:solidFill>
                  <a:srgbClr val="777777"/>
                </a:solidFill>
                <a:latin typeface="Arial" panose="020B0604020202020204" pitchFamily="34" charset="0"/>
                <a:ea typeface="Roboto" panose="02000000000000000000" pitchFamily="2" charset="0"/>
                <a:cs typeface="Arial" panose="020B0604020202020204" pitchFamily="34" charset="0"/>
              </a:rPr>
              <a:t>Nuclear</a:t>
            </a:r>
            <a:r>
              <a:rPr lang="de-DE" sz="22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 Fusion 62, 042026 (2022)</a:t>
            </a:r>
          </a:p>
        </p:txBody>
      </p:sp>
      <p:sp>
        <p:nvSpPr>
          <p:cNvPr id="10" name="Inhaltsplatzhalter 1">
            <a:extLst>
              <a:ext uri="{FF2B5EF4-FFF2-40B4-BE49-F238E27FC236}">
                <a16:creationId xmlns:a16="http://schemas.microsoft.com/office/drawing/2014/main" id="{F8E17D15-6AAC-37C9-ED75-D6646DA02423}"/>
              </a:ext>
            </a:extLst>
          </p:cNvPr>
          <p:cNvSpPr txBox="1">
            <a:spLocks/>
          </p:cNvSpPr>
          <p:nvPr/>
        </p:nvSpPr>
        <p:spPr>
          <a:xfrm>
            <a:off x="13777046" y="12190335"/>
            <a:ext cx="13670109" cy="13423265"/>
          </a:xfrm>
          <a:prstGeom prst="rect">
            <a:avLst/>
          </a:prstGeom>
        </p:spPr>
        <p:txBody>
          <a:bodyPr vert="horz" lIns="0" tIns="45720" rIns="0" bIns="45720" rtlCol="0">
            <a:normAutofit/>
          </a:bodyPr>
          <a:lstStyle>
            <a:lvl1pPr marL="0" marR="0" indent="0" algn="l" defTabSz="2271004" rtl="0" eaLnBrk="1" fontAlgn="auto" latinLnBrk="0" hangingPunct="1">
              <a:lnSpc>
                <a:spcPct val="100000"/>
              </a:lnSpc>
              <a:spcBef>
                <a:spcPts val="1490"/>
              </a:spcBef>
              <a:spcAft>
                <a:spcPts val="0"/>
              </a:spcAft>
              <a:buClrTx/>
              <a:buSzTx/>
              <a:buFont typeface="Arial" panose="020B0604020202020204" pitchFamily="34" charset="0"/>
              <a:buNone/>
              <a:tabLst/>
              <a:defRPr lang="de-DE" sz="4400" b="1" i="0" kern="600" spc="99" baseline="0" dirty="0" smtClean="0">
                <a:solidFill>
                  <a:srgbClr val="005555"/>
                </a:solidFill>
                <a:latin typeface="+mn-lt"/>
                <a:ea typeface="+mn-ea"/>
                <a:cs typeface="+mn-cs"/>
              </a:defRPr>
            </a:lvl1pPr>
            <a:lvl2pPr marL="0" indent="0" algn="l" defTabSz="2271004" rtl="0" eaLnBrk="1" latinLnBrk="0" hangingPunct="1">
              <a:lnSpc>
                <a:spcPct val="100000"/>
              </a:lnSpc>
              <a:spcBef>
                <a:spcPts val="1490"/>
              </a:spcBef>
              <a:spcAft>
                <a:spcPts val="0"/>
              </a:spcAft>
              <a:buFont typeface="Arial" panose="020B0604020202020204" pitchFamily="34" charset="0"/>
              <a:buNone/>
              <a:defRPr sz="3200" kern="600" spc="99" baseline="0">
                <a:solidFill>
                  <a:schemeClr val="tx1"/>
                </a:solidFill>
                <a:latin typeface="+mn-lt"/>
                <a:ea typeface="+mn-ea"/>
                <a:cs typeface="+mn-cs"/>
              </a:defRPr>
            </a:lvl2pPr>
            <a:lvl3pPr marL="445528" indent="-445528" algn="l" defTabSz="2271004" rtl="0" eaLnBrk="1" latinLnBrk="0" hangingPunct="1">
              <a:lnSpc>
                <a:spcPct val="100000"/>
              </a:lnSpc>
              <a:spcBef>
                <a:spcPts val="1490"/>
              </a:spcBef>
              <a:buFont typeface="Arial" panose="020B0604020202020204" pitchFamily="34" charset="0"/>
              <a:buChar char="•"/>
              <a:defRPr sz="3200" b="1" kern="400" spc="99" baseline="0">
                <a:solidFill>
                  <a:schemeClr val="accent3"/>
                </a:solidFill>
                <a:latin typeface="+mn-lt"/>
                <a:ea typeface="+mn-ea"/>
                <a:cs typeface="+mn-cs"/>
              </a:defRPr>
            </a:lvl3pPr>
            <a:lvl4pPr marL="445528" indent="-445528" algn="l" defTabSz="2271004" rtl="0" eaLnBrk="1" latinLnBrk="0" hangingPunct="1">
              <a:lnSpc>
                <a:spcPct val="100000"/>
              </a:lnSpc>
              <a:spcBef>
                <a:spcPts val="1490"/>
              </a:spcBef>
              <a:buFont typeface="Arial" panose="020B0604020202020204" pitchFamily="34" charset="0"/>
              <a:buChar char="•"/>
              <a:defRPr sz="3200" kern="600" spc="99" baseline="0">
                <a:solidFill>
                  <a:schemeClr val="tx1"/>
                </a:solidFill>
                <a:latin typeface="+mn-lt"/>
                <a:ea typeface="+mn-ea"/>
                <a:cs typeface="+mn-cs"/>
              </a:defRPr>
            </a:lvl4pPr>
            <a:lvl5pPr marL="887112" indent="-445528" algn="l" defTabSz="2271004" rtl="0" eaLnBrk="1" latinLnBrk="0" hangingPunct="1">
              <a:lnSpc>
                <a:spcPct val="100000"/>
              </a:lnSpc>
              <a:spcBef>
                <a:spcPts val="1490"/>
              </a:spcBef>
              <a:buFont typeface="Arial" panose="020B0604020202020204" pitchFamily="34" charset="0"/>
              <a:buChar char="•"/>
              <a:defRPr lang="de-DE" sz="3200" b="0" i="0" kern="600" spc="99" baseline="0" dirty="0" smtClean="0">
                <a:solidFill>
                  <a:schemeClr val="tx1"/>
                </a:solidFill>
                <a:latin typeface="+mn-lt"/>
                <a:ea typeface="+mn-ea"/>
                <a:cs typeface="+mn-cs"/>
              </a:defRPr>
            </a:lvl5pPr>
            <a:lvl6pPr marL="1603785" indent="-709689" algn="l" defTabSz="2271004" rtl="0" eaLnBrk="1" latinLnBrk="0" hangingPunct="1">
              <a:lnSpc>
                <a:spcPct val="100000"/>
              </a:lnSpc>
              <a:spcBef>
                <a:spcPts val="745"/>
              </a:spcBef>
              <a:spcAft>
                <a:spcPts val="0"/>
              </a:spcAft>
              <a:buClr>
                <a:schemeClr val="tx1"/>
              </a:buClr>
              <a:buSzPct val="110000"/>
              <a:buFont typeface="Symbol" panose="05050102010706020507" pitchFamily="18" charset="2"/>
              <a:buChar char=""/>
              <a:defRPr sz="3200" b="0" i="0" kern="600" spc="99" baseline="0">
                <a:solidFill>
                  <a:schemeClr val="tx1"/>
                </a:solidFill>
                <a:latin typeface="+mn-lt"/>
                <a:ea typeface="+mn-ea"/>
                <a:cs typeface="+mn-cs"/>
              </a:defRPr>
            </a:lvl6pPr>
            <a:lvl7pPr marL="0" indent="536209" algn="l" defTabSz="2271004" rtl="0" eaLnBrk="1" latinLnBrk="0" hangingPunct="1">
              <a:lnSpc>
                <a:spcPct val="100000"/>
              </a:lnSpc>
              <a:spcBef>
                <a:spcPts val="1490"/>
              </a:spcBef>
              <a:spcAft>
                <a:spcPts val="0"/>
              </a:spcAft>
              <a:buClr>
                <a:schemeClr val="tx2"/>
              </a:buClr>
              <a:buFont typeface="Wingdings 3" panose="05040102010807070707" pitchFamily="18" charset="2"/>
              <a:buChar char=""/>
              <a:defRPr sz="3200" b="0" i="1" kern="600" spc="99" baseline="0">
                <a:solidFill>
                  <a:schemeClr val="tx2"/>
                </a:solidFill>
                <a:latin typeface="+mn-lt"/>
                <a:ea typeface="+mn-ea"/>
                <a:cs typeface="+mn-cs"/>
              </a:defRPr>
            </a:lvl7pPr>
            <a:lvl8pPr marL="0" indent="0" algn="l" defTabSz="2271004" rtl="0" eaLnBrk="1" latinLnBrk="0" hangingPunct="1">
              <a:lnSpc>
                <a:spcPct val="100000"/>
              </a:lnSpc>
              <a:spcBef>
                <a:spcPts val="1304"/>
              </a:spcBef>
              <a:spcAft>
                <a:spcPts val="0"/>
              </a:spcAft>
              <a:buSzPct val="110000"/>
              <a:buFont typeface=".SF NS Symbols Regular"/>
              <a:buNone/>
              <a:defRPr sz="2800" b="0" i="1" kern="600" spc="298" baseline="0">
                <a:solidFill>
                  <a:schemeClr val="tx1">
                    <a:lumMod val="50000"/>
                    <a:lumOff val="50000"/>
                  </a:schemeClr>
                </a:solidFill>
                <a:latin typeface="+mn-lt"/>
                <a:ea typeface="+mn-ea"/>
                <a:cs typeface="+mn-cs"/>
              </a:defRPr>
            </a:lvl8pPr>
            <a:lvl9pPr marL="0" indent="0" algn="l" defTabSz="2271004" rtl="0" eaLnBrk="1" latinLnBrk="0" hangingPunct="1">
              <a:lnSpc>
                <a:spcPts val="2732"/>
              </a:lnSpc>
              <a:spcBef>
                <a:spcPts val="1304"/>
              </a:spcBef>
              <a:buFont typeface="Arial" panose="020B0604020202020204" pitchFamily="34" charset="0"/>
              <a:buNone/>
              <a:defRPr sz="1987" b="0" i="1" kern="600" spc="298" baseline="0">
                <a:solidFill>
                  <a:schemeClr val="tx1">
                    <a:lumMod val="50000"/>
                    <a:lumOff val="50000"/>
                  </a:schemeClr>
                </a:solidFill>
                <a:latin typeface="+mn-lt"/>
                <a:ea typeface="+mn-ea"/>
                <a:cs typeface="+mn-cs"/>
              </a:defRPr>
            </a:lvl9pPr>
          </a:lstStyle>
          <a:p>
            <a:pPr algn="just"/>
            <a:endParaRPr lang="en-GB" dirty="0"/>
          </a:p>
        </p:txBody>
      </p:sp>
      <p:sp>
        <p:nvSpPr>
          <p:cNvPr id="12" name="Textfeld 11">
            <a:extLst>
              <a:ext uri="{FF2B5EF4-FFF2-40B4-BE49-F238E27FC236}">
                <a16:creationId xmlns:a16="http://schemas.microsoft.com/office/drawing/2014/main" id="{A2FC8E26-4104-6F4E-8EC7-05A471AAD2DE}"/>
              </a:ext>
            </a:extLst>
          </p:cNvPr>
          <p:cNvSpPr txBox="1"/>
          <p:nvPr/>
        </p:nvSpPr>
        <p:spPr>
          <a:xfrm>
            <a:off x="9667875" y="41372324"/>
            <a:ext cx="3831220" cy="800219"/>
          </a:xfrm>
          <a:prstGeom prst="rect">
            <a:avLst/>
          </a:prstGeom>
          <a:noFill/>
          <a:ln>
            <a:noFill/>
          </a:ln>
        </p:spPr>
        <p:txBody>
          <a:bodyPr wrap="square" lIns="0" tIns="0" rIns="0" bIns="0" rtlCol="0">
            <a:spAutoFit/>
          </a:bodyPr>
          <a:lstStyle/>
          <a:p>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a:t>
            </a:r>
            <a:r>
              <a:rPr lang="de-DE" sz="2600" kern="400" dirty="0" err="1" smtClean="0">
                <a:solidFill>
                  <a:srgbClr val="777777"/>
                </a:solidFill>
                <a:latin typeface="Arial" panose="020B0604020202020204" pitchFamily="34" charset="0"/>
                <a:ea typeface="Roboto" panose="02000000000000000000" pitchFamily="2" charset="0"/>
                <a:cs typeface="Arial" panose="020B0604020202020204" pitchFamily="34" charset="0"/>
              </a:rPr>
              <a:t>Corresponding</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 </a:t>
            </a:r>
            <a:r>
              <a:rPr lang="de-DE" sz="2600" kern="400" dirty="0" err="1" smtClean="0">
                <a:solidFill>
                  <a:srgbClr val="777777"/>
                </a:solidFill>
                <a:latin typeface="Arial" panose="020B0604020202020204" pitchFamily="34" charset="0"/>
                <a:ea typeface="Roboto" panose="02000000000000000000" pitchFamily="2" charset="0"/>
                <a:cs typeface="Arial" panose="020B0604020202020204" pitchFamily="34" charset="0"/>
              </a:rPr>
              <a:t>author</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a:t>
            </a:r>
            <a:b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b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mhoelzl@ipp.mpg.de</a:t>
            </a:r>
            <a:endPar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endParaRPr>
          </a:p>
        </p:txBody>
      </p:sp>
      <p:sp>
        <p:nvSpPr>
          <p:cNvPr id="13" name="Textfeld 12">
            <a:extLst>
              <a:ext uri="{FF2B5EF4-FFF2-40B4-BE49-F238E27FC236}">
                <a16:creationId xmlns:a16="http://schemas.microsoft.com/office/drawing/2014/main" id="{A2FC8E26-4104-6F4E-8EC7-05A471AAD2DE}"/>
              </a:ext>
            </a:extLst>
          </p:cNvPr>
          <p:cNvSpPr txBox="1"/>
          <p:nvPr/>
        </p:nvSpPr>
        <p:spPr>
          <a:xfrm>
            <a:off x="882650" y="41372388"/>
            <a:ext cx="8377097" cy="800219"/>
          </a:xfrm>
          <a:prstGeom prst="rect">
            <a:avLst/>
          </a:prstGeom>
          <a:noFill/>
          <a:ln>
            <a:noFill/>
          </a:ln>
        </p:spPr>
        <p:txBody>
          <a:bodyPr wrap="square" lIns="0" tIns="0" rIns="0" bIns="0" rtlCol="0">
            <a:spAutoFit/>
          </a:bodyPr>
          <a:lstStyle/>
          <a:p>
            <a:r>
              <a:rPr lang="de-DE" sz="2600" kern="400" dirty="0" err="1" smtClean="0">
                <a:solidFill>
                  <a:srgbClr val="777777"/>
                </a:solidFill>
                <a:latin typeface="Arial" panose="020B0604020202020204" pitchFamily="34" charset="0"/>
                <a:ea typeface="Roboto" panose="02000000000000000000" pitchFamily="2" charset="0"/>
                <a:cs typeface="Arial" panose="020B0604020202020204" pitchFamily="34" charset="0"/>
              </a:rPr>
              <a:t>Contribution</a:t>
            </a:r>
            <a:r>
              <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 ID 11</a:t>
            </a:r>
            <a:endParaRPr lang="de-DE" sz="2600" kern="400" dirty="0">
              <a:solidFill>
                <a:srgbClr val="777777"/>
              </a:solidFill>
              <a:latin typeface="Arial" panose="020B0604020202020204" pitchFamily="34" charset="0"/>
              <a:ea typeface="Roboto" panose="02000000000000000000" pitchFamily="2" charset="0"/>
              <a:cs typeface="Arial" panose="020B0604020202020204" pitchFamily="34" charset="0"/>
            </a:endParaRPr>
          </a:p>
          <a:p>
            <a:pPr algn="just"/>
            <a:r>
              <a:rPr lang="en-GB" sz="2600" kern="400" dirty="0">
                <a:solidFill>
                  <a:srgbClr val="777777"/>
                </a:solidFill>
                <a:latin typeface="Arial" panose="020B0604020202020204" pitchFamily="34" charset="0"/>
                <a:ea typeface="Roboto" panose="02000000000000000000" pitchFamily="2" charset="0"/>
                <a:cs typeface="Arial" panose="020B0604020202020204" pitchFamily="34" charset="0"/>
              </a:rPr>
              <a:t>2nd IAEA </a:t>
            </a:r>
            <a:r>
              <a:rPr lang="en-GB"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rPr>
              <a:t>TM on </a:t>
            </a:r>
            <a:r>
              <a:rPr lang="en-GB" sz="2600" kern="400" dirty="0">
                <a:solidFill>
                  <a:srgbClr val="777777"/>
                </a:solidFill>
                <a:latin typeface="Arial" panose="020B0604020202020204" pitchFamily="34" charset="0"/>
                <a:ea typeface="Roboto" panose="02000000000000000000" pitchFamily="2" charset="0"/>
                <a:cs typeface="Arial" panose="020B0604020202020204" pitchFamily="34" charset="0"/>
              </a:rPr>
              <a:t>Plasma Disruptions and their mitigation</a:t>
            </a:r>
            <a:endParaRPr lang="de-DE" sz="2600" kern="400" dirty="0" smtClean="0">
              <a:solidFill>
                <a:srgbClr val="777777"/>
              </a:solidFill>
              <a:latin typeface="Arial" panose="020B0604020202020204" pitchFamily="34" charset="0"/>
              <a:ea typeface="Roboto" panose="02000000000000000000" pitchFamily="2" charset="0"/>
              <a:cs typeface="Arial" panose="020B0604020202020204" pitchFamily="34" charset="0"/>
            </a:endParaRPr>
          </a:p>
        </p:txBody>
      </p:sp>
      <p:grpSp>
        <p:nvGrpSpPr>
          <p:cNvPr id="53" name="Gruppieren 52"/>
          <p:cNvGrpSpPr/>
          <p:nvPr/>
        </p:nvGrpSpPr>
        <p:grpSpPr>
          <a:xfrm>
            <a:off x="630719" y="14375985"/>
            <a:ext cx="9037156" cy="10378735"/>
            <a:chOff x="15679738" y="14141257"/>
            <a:chExt cx="13774221" cy="10378735"/>
          </a:xfrm>
        </p:grpSpPr>
        <p:sp>
          <p:nvSpPr>
            <p:cNvPr id="54" name="Inhaltsplatzhalter 5"/>
            <p:cNvSpPr txBox="1">
              <a:spLocks/>
            </p:cNvSpPr>
            <p:nvPr/>
          </p:nvSpPr>
          <p:spPr>
            <a:xfrm>
              <a:off x="15679738" y="15057438"/>
              <a:ext cx="13717587" cy="9462554"/>
            </a:xfrm>
            <a:prstGeom prst="rect">
              <a:avLst/>
            </a:prstGeom>
            <a:solidFill>
              <a:schemeClr val="bg1">
                <a:alpha val="19000"/>
              </a:schemeClr>
            </a:solidFill>
          </p:spPr>
          <p:txBody>
            <a:bodyPr vert="horz" lIns="72000" tIns="180000" rIns="72000" bIns="108000" rtlCol="0">
              <a:spAutoFit/>
            </a:bodyPr>
            <a:lstStyle>
              <a:lvl1pPr marL="0" marR="0" indent="0" algn="l" defTabSz="2271004" rtl="0" eaLnBrk="1" fontAlgn="auto" latinLnBrk="0" hangingPunct="1">
                <a:lnSpc>
                  <a:spcPct val="100000"/>
                </a:lnSpc>
                <a:spcBef>
                  <a:spcPts val="1490"/>
                </a:spcBef>
                <a:spcAft>
                  <a:spcPts val="0"/>
                </a:spcAft>
                <a:buClrTx/>
                <a:buSzTx/>
                <a:buFont typeface="Arial" panose="020B0604020202020204" pitchFamily="34" charset="0"/>
                <a:buNone/>
                <a:tabLst/>
                <a:defRPr lang="de-DE" sz="3200" b="0" i="0" kern="600" spc="99" baseline="0" dirty="0" smtClean="0">
                  <a:solidFill>
                    <a:schemeClr val="tx1"/>
                  </a:solidFill>
                  <a:latin typeface="+mn-lt"/>
                  <a:ea typeface="+mn-ea"/>
                  <a:cs typeface="+mn-cs"/>
                </a:defRPr>
              </a:lvl1pPr>
              <a:lvl2pPr marL="0" indent="0" algn="l" defTabSz="2271004" rtl="0" eaLnBrk="1" latinLnBrk="0" hangingPunct="1">
                <a:lnSpc>
                  <a:spcPct val="100000"/>
                </a:lnSpc>
                <a:spcBef>
                  <a:spcPts val="1490"/>
                </a:spcBef>
                <a:spcAft>
                  <a:spcPts val="0"/>
                </a:spcAft>
                <a:buFont typeface="Arial" panose="020B0604020202020204" pitchFamily="34" charset="0"/>
                <a:buNone/>
                <a:defRPr sz="3200" b="1" kern="600" spc="99" baseline="0">
                  <a:solidFill>
                    <a:srgbClr val="338985"/>
                  </a:solidFill>
                  <a:latin typeface="+mn-lt"/>
                  <a:ea typeface="+mn-ea"/>
                  <a:cs typeface="+mn-cs"/>
                </a:defRPr>
              </a:lvl2pPr>
              <a:lvl3pPr marL="445528" indent="-445528" algn="l" defTabSz="2271004" rtl="0" eaLnBrk="1" latinLnBrk="0" hangingPunct="1">
                <a:lnSpc>
                  <a:spcPct val="100000"/>
                </a:lnSpc>
                <a:spcBef>
                  <a:spcPts val="1490"/>
                </a:spcBef>
                <a:buFont typeface="Arial" panose="020B0604020202020204" pitchFamily="34" charset="0"/>
                <a:buChar char="•"/>
                <a:defRPr sz="3200" b="1" kern="400" spc="99" baseline="0">
                  <a:solidFill>
                    <a:schemeClr val="accent3"/>
                  </a:solidFill>
                  <a:latin typeface="+mn-lt"/>
                  <a:ea typeface="+mn-ea"/>
                  <a:cs typeface="+mn-cs"/>
                </a:defRPr>
              </a:lvl3pPr>
              <a:lvl4pPr marL="445528" indent="-445528" algn="l" defTabSz="2271004" rtl="0" eaLnBrk="1" latinLnBrk="0" hangingPunct="1">
                <a:lnSpc>
                  <a:spcPct val="100000"/>
                </a:lnSpc>
                <a:spcBef>
                  <a:spcPts val="1490"/>
                </a:spcBef>
                <a:buFont typeface="Arial" panose="020B0604020202020204" pitchFamily="34" charset="0"/>
                <a:buChar char="•"/>
                <a:defRPr sz="3200" kern="600" spc="99" baseline="0">
                  <a:solidFill>
                    <a:schemeClr val="tx1"/>
                  </a:solidFill>
                  <a:latin typeface="+mn-lt"/>
                  <a:ea typeface="+mn-ea"/>
                  <a:cs typeface="+mn-cs"/>
                </a:defRPr>
              </a:lvl4pPr>
              <a:lvl5pPr marL="887112" indent="-445528" algn="l" defTabSz="2271004" rtl="0" eaLnBrk="1" latinLnBrk="0" hangingPunct="1">
                <a:lnSpc>
                  <a:spcPct val="100000"/>
                </a:lnSpc>
                <a:spcBef>
                  <a:spcPts val="1490"/>
                </a:spcBef>
                <a:buFont typeface="Arial" panose="020B0604020202020204" pitchFamily="34" charset="0"/>
                <a:buChar char="•"/>
                <a:defRPr lang="de-DE" sz="3200" b="0" i="0" kern="600" spc="99" baseline="0" dirty="0" smtClean="0">
                  <a:solidFill>
                    <a:schemeClr val="tx1"/>
                  </a:solidFill>
                  <a:latin typeface="+mn-lt"/>
                  <a:ea typeface="+mn-ea"/>
                  <a:cs typeface="+mn-cs"/>
                </a:defRPr>
              </a:lvl5pPr>
              <a:lvl6pPr marL="1603785" indent="-709689" algn="l" defTabSz="2271004" rtl="0" eaLnBrk="1" latinLnBrk="0" hangingPunct="1">
                <a:lnSpc>
                  <a:spcPct val="100000"/>
                </a:lnSpc>
                <a:spcBef>
                  <a:spcPts val="745"/>
                </a:spcBef>
                <a:spcAft>
                  <a:spcPts val="0"/>
                </a:spcAft>
                <a:buClr>
                  <a:schemeClr val="tx1"/>
                </a:buClr>
                <a:buSzPct val="110000"/>
                <a:buFont typeface="Symbol" panose="05050102010706020507" pitchFamily="18" charset="2"/>
                <a:buChar char=""/>
                <a:defRPr sz="3200" b="0" i="0" kern="600" spc="99" baseline="0">
                  <a:solidFill>
                    <a:schemeClr val="tx1"/>
                  </a:solidFill>
                  <a:latin typeface="+mn-lt"/>
                  <a:ea typeface="+mn-ea"/>
                  <a:cs typeface="+mn-cs"/>
                </a:defRPr>
              </a:lvl6pPr>
              <a:lvl7pPr marL="0" indent="536209" algn="l" defTabSz="2271004" rtl="0" eaLnBrk="1" latinLnBrk="0" hangingPunct="1">
                <a:lnSpc>
                  <a:spcPct val="100000"/>
                </a:lnSpc>
                <a:spcBef>
                  <a:spcPts val="1490"/>
                </a:spcBef>
                <a:spcAft>
                  <a:spcPts val="0"/>
                </a:spcAft>
                <a:buClr>
                  <a:schemeClr val="tx2"/>
                </a:buClr>
                <a:buFont typeface="Wingdings 3" panose="05040102010807070707" pitchFamily="18" charset="2"/>
                <a:buChar char=""/>
                <a:defRPr sz="3200" b="0" i="1" kern="600" spc="99" baseline="0">
                  <a:solidFill>
                    <a:schemeClr val="tx2"/>
                  </a:solidFill>
                  <a:latin typeface="+mn-lt"/>
                  <a:ea typeface="+mn-ea"/>
                  <a:cs typeface="+mn-cs"/>
                </a:defRPr>
              </a:lvl7pPr>
              <a:lvl8pPr marL="0" indent="0" algn="l" defTabSz="2271004" rtl="0" eaLnBrk="1" latinLnBrk="0" hangingPunct="1">
                <a:lnSpc>
                  <a:spcPct val="100000"/>
                </a:lnSpc>
                <a:spcBef>
                  <a:spcPts val="1304"/>
                </a:spcBef>
                <a:spcAft>
                  <a:spcPts val="0"/>
                </a:spcAft>
                <a:buSzPct val="110000"/>
                <a:buFont typeface=".SF NS Symbols Regular"/>
                <a:buNone/>
                <a:defRPr sz="2800" b="0" i="1" kern="600" spc="298" baseline="0">
                  <a:solidFill>
                    <a:schemeClr val="tx1">
                      <a:lumMod val="50000"/>
                      <a:lumOff val="50000"/>
                    </a:schemeClr>
                  </a:solidFill>
                  <a:latin typeface="+mn-lt"/>
                  <a:ea typeface="+mn-ea"/>
                  <a:cs typeface="+mn-cs"/>
                </a:defRPr>
              </a:lvl8pPr>
              <a:lvl9pPr marL="0" indent="0" algn="l" defTabSz="2271004" rtl="0" eaLnBrk="1" latinLnBrk="0" hangingPunct="1">
                <a:lnSpc>
                  <a:spcPts val="2732"/>
                </a:lnSpc>
                <a:spcBef>
                  <a:spcPts val="1304"/>
                </a:spcBef>
                <a:buFont typeface="Arial" panose="020B0604020202020204" pitchFamily="34" charset="0"/>
                <a:buNone/>
                <a:defRPr sz="1987" b="0" i="1" kern="600" spc="298" baseline="0">
                  <a:solidFill>
                    <a:schemeClr val="tx1">
                      <a:lumMod val="50000"/>
                      <a:lumOff val="50000"/>
                    </a:schemeClr>
                  </a:solidFill>
                  <a:latin typeface="+mn-lt"/>
                  <a:ea typeface="+mn-ea"/>
                  <a:cs typeface="+mn-cs"/>
                </a:defRPr>
              </a:lvl9pPr>
            </a:lstStyle>
            <a:p>
              <a:pPr marL="457200" indent="-457200" algn="just">
                <a:spcBef>
                  <a:spcPts val="800"/>
                </a:spcBef>
                <a:buFont typeface="Arial" panose="020B0604020202020204" pitchFamily="34" charset="0"/>
                <a:buChar char="•"/>
              </a:pPr>
              <a:r>
                <a:rPr lang="en-US" sz="2600" b="1" dirty="0" smtClean="0"/>
                <a:t>3D VDE benchmark of JOREK-STARWALL </a:t>
              </a:r>
              <a:r>
                <a:rPr lang="en-US" sz="2600" dirty="0" smtClean="0"/>
                <a:t>with M3D-C1 and NIMROD shows good agreement [6]</a:t>
              </a:r>
            </a:p>
            <a:p>
              <a:pPr marL="457200" indent="-457200" algn="just">
                <a:spcBef>
                  <a:spcPts val="800"/>
                </a:spcBef>
                <a:buFont typeface="Arial" panose="020B0604020202020204" pitchFamily="34" charset="0"/>
                <a:buChar char="•"/>
              </a:pPr>
              <a:r>
                <a:rPr lang="en-US" sz="2600" b="1" dirty="0" smtClean="0"/>
                <a:t>JOREK-CARIDDI coupling </a:t>
              </a:r>
              <a:r>
                <a:rPr lang="en-US" sz="2600" dirty="0" smtClean="0"/>
                <a:t>ongoing to capture detailed 3D wall effects [7] </a:t>
              </a:r>
              <a:r>
                <a:rPr lang="en-US" sz="2600" b="1" dirty="0">
                  <a:solidFill>
                    <a:srgbClr val="EF7C00"/>
                  </a:solidFill>
                </a:rPr>
                <a:t>(→ Figure </a:t>
              </a:r>
              <a:r>
                <a:rPr lang="en-US" sz="2600" b="1" dirty="0" smtClean="0">
                  <a:solidFill>
                    <a:srgbClr val="EF7C00"/>
                  </a:solidFill>
                </a:rPr>
                <a:t>2)</a:t>
              </a:r>
              <a:endParaRPr lang="en-US" sz="2600" dirty="0" smtClean="0">
                <a:solidFill>
                  <a:srgbClr val="EF7C00"/>
                </a:solidFill>
              </a:endParaRPr>
            </a:p>
            <a:p>
              <a:pPr marL="457200" indent="-457200" algn="just">
                <a:spcBef>
                  <a:spcPts val="800"/>
                </a:spcBef>
                <a:buFont typeface="Arial" panose="020B0604020202020204" pitchFamily="34" charset="0"/>
                <a:buChar char="•"/>
              </a:pPr>
              <a:r>
                <a:rPr lang="en-US" sz="2600" b="1" dirty="0" smtClean="0"/>
                <a:t>Ion saturation current</a:t>
              </a:r>
              <a:r>
                <a:rPr lang="en-US" sz="2600" dirty="0" smtClean="0"/>
                <a:t> needed for self-consistent halo current evolution as shown on COMPASS [8]</a:t>
              </a:r>
            </a:p>
            <a:p>
              <a:pPr algn="just">
                <a:spcBef>
                  <a:spcPts val="800"/>
                </a:spcBef>
              </a:pPr>
              <a:r>
                <a:rPr lang="en-US" sz="2600" b="1" dirty="0">
                  <a:solidFill>
                    <a:schemeClr val="tx2"/>
                  </a:solidFill>
                </a:rPr>
                <a:t>Experiment validation </a:t>
              </a:r>
              <a:r>
                <a:rPr lang="en-US" sz="2600" b="1" dirty="0">
                  <a:solidFill>
                    <a:srgbClr val="EF7C00"/>
                  </a:solidFill>
                </a:rPr>
                <a:t>(→ </a:t>
              </a:r>
              <a:r>
                <a:rPr lang="en-US" sz="2600" b="1" dirty="0" smtClean="0">
                  <a:solidFill>
                    <a:srgbClr val="EF7C00"/>
                  </a:solidFill>
                </a:rPr>
                <a:t>Figure 3)</a:t>
              </a:r>
              <a:endParaRPr lang="en-US" sz="2600" dirty="0" smtClean="0">
                <a:solidFill>
                  <a:srgbClr val="EF7C00"/>
                </a:solidFill>
              </a:endParaRPr>
            </a:p>
            <a:p>
              <a:pPr marL="457200" indent="-457200" algn="just">
                <a:spcBef>
                  <a:spcPts val="800"/>
                </a:spcBef>
                <a:buFont typeface="Arial" panose="020B0604020202020204" pitchFamily="34" charset="0"/>
                <a:buChar char="•"/>
              </a:pPr>
              <a:r>
                <a:rPr lang="en-US" sz="2600" dirty="0" smtClean="0"/>
                <a:t>Dedicated </a:t>
              </a:r>
              <a:r>
                <a:rPr lang="en-US" sz="2600" b="1" dirty="0" smtClean="0"/>
                <a:t>hot VDE experiments </a:t>
              </a:r>
              <a:r>
                <a:rPr lang="en-US" sz="2600" dirty="0" smtClean="0"/>
                <a:t>on AUG; repeated also with SPI showing mitigated forces; first simulations reproduce vertical motion, halo current amplitude, forces, and time of TQ onset [9]</a:t>
              </a:r>
            </a:p>
            <a:p>
              <a:pPr algn="just">
                <a:spcBef>
                  <a:spcPts val="800"/>
                </a:spcBef>
              </a:pPr>
              <a:r>
                <a:rPr lang="en-US" sz="2600" b="1" dirty="0" smtClean="0">
                  <a:solidFill>
                    <a:schemeClr val="tx2"/>
                  </a:solidFill>
                </a:rPr>
                <a:t>ITER predictions</a:t>
              </a:r>
              <a:endParaRPr lang="en-US" sz="2600" b="1" dirty="0">
                <a:solidFill>
                  <a:schemeClr val="tx2"/>
                </a:solidFill>
              </a:endParaRPr>
            </a:p>
            <a:p>
              <a:pPr marL="457200" indent="-457200" algn="just">
                <a:spcBef>
                  <a:spcPts val="800"/>
                </a:spcBef>
                <a:buFont typeface="Arial" panose="020B0604020202020204" pitchFamily="34" charset="0"/>
                <a:buChar char="•"/>
              </a:pPr>
              <a:r>
                <a:rPr lang="en-US" sz="2600" dirty="0" smtClean="0"/>
                <a:t>3D mitigated CQ simulation shows continuous MHD activity and moderate forces [10]</a:t>
              </a:r>
            </a:p>
            <a:p>
              <a:pPr marL="457200" indent="-457200" algn="just">
                <a:spcBef>
                  <a:spcPts val="800"/>
                </a:spcBef>
                <a:buFont typeface="Arial" panose="020B0604020202020204" pitchFamily="34" charset="0"/>
                <a:buChar char="•"/>
              </a:pPr>
              <a:r>
                <a:rPr lang="en-US" sz="2600" dirty="0" smtClean="0"/>
                <a:t>Hot VDE simulations with scaled parameters ongoing </a:t>
              </a:r>
              <a:r>
                <a:rPr lang="en-US" sz="2600" b="1" dirty="0" smtClean="0">
                  <a:solidFill>
                    <a:schemeClr val="accent4">
                      <a:lumMod val="75000"/>
                    </a:schemeClr>
                  </a:solidFill>
                </a:rPr>
                <a:t>→ FJ </a:t>
              </a:r>
              <a:r>
                <a:rPr lang="en-US" sz="2600" b="1" dirty="0" err="1" smtClean="0">
                  <a:solidFill>
                    <a:schemeClr val="accent4">
                      <a:lumMod val="75000"/>
                    </a:schemeClr>
                  </a:solidFill>
                </a:rPr>
                <a:t>Artola</a:t>
              </a:r>
              <a:r>
                <a:rPr lang="en-US" sz="2600" b="1" dirty="0" smtClean="0">
                  <a:solidFill>
                    <a:schemeClr val="accent4">
                      <a:lumMod val="75000"/>
                    </a:schemeClr>
                  </a:solidFill>
                </a:rPr>
                <a:t>, this conference</a:t>
              </a:r>
            </a:p>
            <a:p>
              <a:pPr algn="just">
                <a:spcBef>
                  <a:spcPts val="800"/>
                </a:spcBef>
              </a:pPr>
              <a:endParaRPr lang="en-US" sz="2600" dirty="0" smtClean="0"/>
            </a:p>
            <a:p>
              <a:pPr algn="just">
                <a:spcBef>
                  <a:spcPts val="800"/>
                </a:spcBef>
              </a:pPr>
              <a:endParaRPr lang="en-US" sz="2600" dirty="0"/>
            </a:p>
            <a:p>
              <a:pPr algn="just">
                <a:spcBef>
                  <a:spcPts val="800"/>
                </a:spcBef>
              </a:pPr>
              <a:endParaRPr lang="en-US" sz="2600" dirty="0" smtClean="0"/>
            </a:p>
            <a:p>
              <a:pPr algn="just">
                <a:spcBef>
                  <a:spcPts val="800"/>
                </a:spcBef>
              </a:pPr>
              <a:endParaRPr lang="en-US" sz="2200" dirty="0" smtClean="0"/>
            </a:p>
          </p:txBody>
        </p:sp>
        <p:sp>
          <p:nvSpPr>
            <p:cNvPr id="55" name="Textfeld 54"/>
            <p:cNvSpPr txBox="1"/>
            <p:nvPr/>
          </p:nvSpPr>
          <p:spPr>
            <a:xfrm>
              <a:off x="15735387" y="14141257"/>
              <a:ext cx="13718572" cy="937143"/>
            </a:xfrm>
            <a:prstGeom prst="rect">
              <a:avLst/>
            </a:prstGeom>
            <a:solidFill>
              <a:srgbClr val="EEEEEE"/>
            </a:solidFill>
            <a:ln>
              <a:solidFill>
                <a:srgbClr val="EEEEEE"/>
              </a:solidFill>
              <a:prstDash val="solid"/>
            </a:ln>
          </p:spPr>
          <p:txBody>
            <a:bodyPr wrap="square" lIns="72000" tIns="180000" rIns="72000" bIns="108000" rtlCol="0" anchor="ctr" anchorCtr="0">
              <a:spAutoFit/>
            </a:bodyPr>
            <a:lstStyle/>
            <a:p>
              <a:r>
                <a:rPr lang="de-DE" sz="4200" b="1" cap="all" dirty="0" smtClean="0">
                  <a:solidFill>
                    <a:srgbClr val="006C66"/>
                  </a:solidFill>
                </a:rPr>
                <a:t>2) VDEs </a:t>
              </a:r>
              <a:r>
                <a:rPr lang="de-DE" sz="4200" b="1" cap="all" dirty="0" err="1" smtClean="0">
                  <a:solidFill>
                    <a:srgbClr val="006C66"/>
                  </a:solidFill>
                </a:rPr>
                <a:t>and</a:t>
              </a:r>
              <a:r>
                <a:rPr lang="de-DE" sz="4200" b="1" cap="all" dirty="0" smtClean="0">
                  <a:solidFill>
                    <a:srgbClr val="006C66"/>
                  </a:solidFill>
                </a:rPr>
                <a:t> </a:t>
              </a:r>
              <a:r>
                <a:rPr lang="de-DE" sz="4200" b="1" cap="all" dirty="0" err="1" smtClean="0">
                  <a:solidFill>
                    <a:srgbClr val="006C66"/>
                  </a:solidFill>
                </a:rPr>
                <a:t>halo</a:t>
              </a:r>
              <a:r>
                <a:rPr lang="de-DE" sz="4200" b="1" cap="all" dirty="0" smtClean="0">
                  <a:solidFill>
                    <a:srgbClr val="006C66"/>
                  </a:solidFill>
                </a:rPr>
                <a:t> </a:t>
              </a:r>
              <a:r>
                <a:rPr lang="de-DE" sz="4200" b="1" cap="all" dirty="0" err="1" smtClean="0">
                  <a:solidFill>
                    <a:srgbClr val="006C66"/>
                  </a:solidFill>
                </a:rPr>
                <a:t>currents</a:t>
              </a:r>
              <a:endParaRPr lang="de-DE" sz="4200" b="1" cap="all" dirty="0">
                <a:solidFill>
                  <a:srgbClr val="006C66"/>
                </a:solidFill>
              </a:endParaRPr>
            </a:p>
          </p:txBody>
        </p:sp>
      </p:grpSp>
      <p:grpSp>
        <p:nvGrpSpPr>
          <p:cNvPr id="62" name="Gruppieren 61"/>
          <p:cNvGrpSpPr/>
          <p:nvPr/>
        </p:nvGrpSpPr>
        <p:grpSpPr>
          <a:xfrm>
            <a:off x="16049624" y="33678595"/>
            <a:ext cx="13310113" cy="5158261"/>
            <a:chOff x="15702604" y="15920823"/>
            <a:chExt cx="13725289" cy="5158261"/>
          </a:xfrm>
        </p:grpSpPr>
        <p:sp>
          <p:nvSpPr>
            <p:cNvPr id="63" name="Inhaltsplatzhalter 5"/>
            <p:cNvSpPr txBox="1">
              <a:spLocks/>
            </p:cNvSpPr>
            <p:nvPr/>
          </p:nvSpPr>
          <p:spPr>
            <a:xfrm>
              <a:off x="15702604" y="16817954"/>
              <a:ext cx="13725289" cy="4261130"/>
            </a:xfrm>
            <a:prstGeom prst="rect">
              <a:avLst/>
            </a:prstGeom>
            <a:solidFill>
              <a:srgbClr val="006C66">
                <a:alpha val="7000"/>
              </a:srgbClr>
            </a:solidFill>
          </p:spPr>
          <p:txBody>
            <a:bodyPr vert="horz" wrap="square" lIns="144000" tIns="180000" rIns="144000" bIns="108000" rtlCol="0">
              <a:spAutoFit/>
            </a:bodyPr>
            <a:lstStyle>
              <a:lvl1pPr marL="0" marR="0" indent="0" algn="l" defTabSz="2271004" rtl="0" eaLnBrk="1" fontAlgn="auto" latinLnBrk="0" hangingPunct="1">
                <a:lnSpc>
                  <a:spcPct val="100000"/>
                </a:lnSpc>
                <a:spcBef>
                  <a:spcPts val="1490"/>
                </a:spcBef>
                <a:spcAft>
                  <a:spcPts val="0"/>
                </a:spcAft>
                <a:buClrTx/>
                <a:buSzTx/>
                <a:buFont typeface="Arial" panose="020B0604020202020204" pitchFamily="34" charset="0"/>
                <a:buNone/>
                <a:tabLst/>
                <a:defRPr lang="de-DE" sz="3200" b="0" i="0" kern="600" spc="99" baseline="0" dirty="0" smtClean="0">
                  <a:solidFill>
                    <a:schemeClr val="tx1"/>
                  </a:solidFill>
                  <a:latin typeface="+mn-lt"/>
                  <a:ea typeface="+mn-ea"/>
                  <a:cs typeface="+mn-cs"/>
                </a:defRPr>
              </a:lvl1pPr>
              <a:lvl2pPr marL="0" indent="0" algn="l" defTabSz="2271004" rtl="0" eaLnBrk="1" latinLnBrk="0" hangingPunct="1">
                <a:lnSpc>
                  <a:spcPct val="100000"/>
                </a:lnSpc>
                <a:spcBef>
                  <a:spcPts val="1490"/>
                </a:spcBef>
                <a:spcAft>
                  <a:spcPts val="0"/>
                </a:spcAft>
                <a:buFont typeface="Arial" panose="020B0604020202020204" pitchFamily="34" charset="0"/>
                <a:buNone/>
                <a:defRPr sz="3200" b="1" kern="600" spc="99" baseline="0">
                  <a:solidFill>
                    <a:srgbClr val="338985"/>
                  </a:solidFill>
                  <a:latin typeface="+mn-lt"/>
                  <a:ea typeface="+mn-ea"/>
                  <a:cs typeface="+mn-cs"/>
                </a:defRPr>
              </a:lvl2pPr>
              <a:lvl3pPr marL="445528" indent="-445528" algn="l" defTabSz="2271004" rtl="0" eaLnBrk="1" latinLnBrk="0" hangingPunct="1">
                <a:lnSpc>
                  <a:spcPct val="100000"/>
                </a:lnSpc>
                <a:spcBef>
                  <a:spcPts val="1490"/>
                </a:spcBef>
                <a:buFont typeface="Arial" panose="020B0604020202020204" pitchFamily="34" charset="0"/>
                <a:buChar char="•"/>
                <a:defRPr sz="3200" b="1" kern="400" spc="99" baseline="0">
                  <a:solidFill>
                    <a:schemeClr val="accent3"/>
                  </a:solidFill>
                  <a:latin typeface="+mn-lt"/>
                  <a:ea typeface="+mn-ea"/>
                  <a:cs typeface="+mn-cs"/>
                </a:defRPr>
              </a:lvl3pPr>
              <a:lvl4pPr marL="445528" indent="-445528" algn="l" defTabSz="2271004" rtl="0" eaLnBrk="1" latinLnBrk="0" hangingPunct="1">
                <a:lnSpc>
                  <a:spcPct val="100000"/>
                </a:lnSpc>
                <a:spcBef>
                  <a:spcPts val="1490"/>
                </a:spcBef>
                <a:buFont typeface="Arial" panose="020B0604020202020204" pitchFamily="34" charset="0"/>
                <a:buChar char="•"/>
                <a:defRPr sz="3200" kern="600" spc="99" baseline="0">
                  <a:solidFill>
                    <a:schemeClr val="tx1"/>
                  </a:solidFill>
                  <a:latin typeface="+mn-lt"/>
                  <a:ea typeface="+mn-ea"/>
                  <a:cs typeface="+mn-cs"/>
                </a:defRPr>
              </a:lvl4pPr>
              <a:lvl5pPr marL="887112" indent="-445528" algn="l" defTabSz="2271004" rtl="0" eaLnBrk="1" latinLnBrk="0" hangingPunct="1">
                <a:lnSpc>
                  <a:spcPct val="100000"/>
                </a:lnSpc>
                <a:spcBef>
                  <a:spcPts val="1490"/>
                </a:spcBef>
                <a:buFont typeface="Arial" panose="020B0604020202020204" pitchFamily="34" charset="0"/>
                <a:buChar char="•"/>
                <a:defRPr lang="de-DE" sz="3200" b="0" i="0" kern="600" spc="99" baseline="0" dirty="0" smtClean="0">
                  <a:solidFill>
                    <a:schemeClr val="tx1"/>
                  </a:solidFill>
                  <a:latin typeface="+mn-lt"/>
                  <a:ea typeface="+mn-ea"/>
                  <a:cs typeface="+mn-cs"/>
                </a:defRPr>
              </a:lvl5pPr>
              <a:lvl6pPr marL="1603785" indent="-709689" algn="l" defTabSz="2271004" rtl="0" eaLnBrk="1" latinLnBrk="0" hangingPunct="1">
                <a:lnSpc>
                  <a:spcPct val="100000"/>
                </a:lnSpc>
                <a:spcBef>
                  <a:spcPts val="745"/>
                </a:spcBef>
                <a:spcAft>
                  <a:spcPts val="0"/>
                </a:spcAft>
                <a:buClr>
                  <a:schemeClr val="tx1"/>
                </a:buClr>
                <a:buSzPct val="110000"/>
                <a:buFont typeface="Symbol" panose="05050102010706020507" pitchFamily="18" charset="2"/>
                <a:buChar char=""/>
                <a:defRPr sz="3200" b="0" i="0" kern="600" spc="99" baseline="0">
                  <a:solidFill>
                    <a:schemeClr val="tx1"/>
                  </a:solidFill>
                  <a:latin typeface="+mn-lt"/>
                  <a:ea typeface="+mn-ea"/>
                  <a:cs typeface="+mn-cs"/>
                </a:defRPr>
              </a:lvl6pPr>
              <a:lvl7pPr marL="0" indent="536209" algn="l" defTabSz="2271004" rtl="0" eaLnBrk="1" latinLnBrk="0" hangingPunct="1">
                <a:lnSpc>
                  <a:spcPct val="100000"/>
                </a:lnSpc>
                <a:spcBef>
                  <a:spcPts val="1490"/>
                </a:spcBef>
                <a:spcAft>
                  <a:spcPts val="0"/>
                </a:spcAft>
                <a:buClr>
                  <a:schemeClr val="tx2"/>
                </a:buClr>
                <a:buFont typeface="Wingdings 3" panose="05040102010807070707" pitchFamily="18" charset="2"/>
                <a:buChar char=""/>
                <a:defRPr sz="3200" b="0" i="1" kern="600" spc="99" baseline="0">
                  <a:solidFill>
                    <a:schemeClr val="tx2"/>
                  </a:solidFill>
                  <a:latin typeface="+mn-lt"/>
                  <a:ea typeface="+mn-ea"/>
                  <a:cs typeface="+mn-cs"/>
                </a:defRPr>
              </a:lvl7pPr>
              <a:lvl8pPr marL="0" indent="0" algn="l" defTabSz="2271004" rtl="0" eaLnBrk="1" latinLnBrk="0" hangingPunct="1">
                <a:lnSpc>
                  <a:spcPct val="100000"/>
                </a:lnSpc>
                <a:spcBef>
                  <a:spcPts val="1304"/>
                </a:spcBef>
                <a:spcAft>
                  <a:spcPts val="0"/>
                </a:spcAft>
                <a:buSzPct val="110000"/>
                <a:buFont typeface=".SF NS Symbols Regular"/>
                <a:buNone/>
                <a:defRPr sz="2800" b="0" i="1" kern="600" spc="298" baseline="0">
                  <a:solidFill>
                    <a:schemeClr val="tx1">
                      <a:lumMod val="50000"/>
                      <a:lumOff val="50000"/>
                    </a:schemeClr>
                  </a:solidFill>
                  <a:latin typeface="+mn-lt"/>
                  <a:ea typeface="+mn-ea"/>
                  <a:cs typeface="+mn-cs"/>
                </a:defRPr>
              </a:lvl8pPr>
              <a:lvl9pPr marL="0" indent="0" algn="l" defTabSz="2271004" rtl="0" eaLnBrk="1" latinLnBrk="0" hangingPunct="1">
                <a:lnSpc>
                  <a:spcPts val="2732"/>
                </a:lnSpc>
                <a:spcBef>
                  <a:spcPts val="1304"/>
                </a:spcBef>
                <a:buFont typeface="Arial" panose="020B0604020202020204" pitchFamily="34" charset="0"/>
                <a:buNone/>
                <a:defRPr sz="1987" b="0" i="1" kern="600" spc="298" baseline="0">
                  <a:solidFill>
                    <a:schemeClr val="tx1">
                      <a:lumMod val="50000"/>
                      <a:lumOff val="50000"/>
                    </a:schemeClr>
                  </a:solidFill>
                  <a:latin typeface="+mn-lt"/>
                  <a:ea typeface="+mn-ea"/>
                  <a:cs typeface="+mn-cs"/>
                </a:defRPr>
              </a:lvl9pPr>
            </a:lstStyle>
            <a:p>
              <a:pPr marL="457200" indent="-457200" algn="just">
                <a:buFont typeface="Arial" panose="020B0604020202020204" pitchFamily="34" charset="0"/>
                <a:buChar char="•"/>
              </a:pPr>
              <a:r>
                <a:rPr lang="en-US" sz="2600" dirty="0" smtClean="0"/>
                <a:t>JOREK has models to describe all aspects of disruptions. This contribution can only provide an overview without going into details</a:t>
              </a:r>
            </a:p>
            <a:p>
              <a:pPr marL="457200" indent="-457200" algn="just">
                <a:buFont typeface="Arial" panose="020B0604020202020204" pitchFamily="34" charset="0"/>
                <a:buChar char="•"/>
              </a:pPr>
              <a:r>
                <a:rPr lang="en-US" sz="2600" dirty="0" smtClean="0"/>
                <a:t>Validation e.g. for hot-VDEs, mitigation by SPI, current spikes (and a lot more) reaches quantitative agreement</a:t>
              </a:r>
            </a:p>
            <a:p>
              <a:pPr marL="457200" indent="-457200" algn="just">
                <a:buFont typeface="Arial" panose="020B0604020202020204" pitchFamily="34" charset="0"/>
                <a:buChar char="•"/>
              </a:pPr>
              <a:r>
                <a:rPr lang="en-US" sz="2600" dirty="0" smtClean="0"/>
                <a:t>JOREK-CARIDDI coupling on the way to capture detailed 3D wall effects</a:t>
              </a:r>
            </a:p>
            <a:p>
              <a:pPr marL="457200" indent="-457200" algn="just">
                <a:buFont typeface="Arial" panose="020B0604020202020204" pitchFamily="34" charset="0"/>
                <a:buChar char="•"/>
              </a:pPr>
              <a:r>
                <a:rPr lang="en-US" sz="2600" dirty="0" smtClean="0"/>
                <a:t>Kinetic treatment of neutrals, impurities and REs advances to production</a:t>
              </a:r>
            </a:p>
            <a:p>
              <a:pPr marL="457200" indent="-457200" algn="just">
                <a:buFont typeface="Arial" panose="020B0604020202020204" pitchFamily="34" charset="0"/>
                <a:buChar char="•"/>
              </a:pPr>
              <a:r>
                <a:rPr lang="en-US" sz="2600" dirty="0" smtClean="0"/>
                <a:t>ITER predictions for disruptions and disruption mitigation become increasingly reliable regarding forces, heat loads and runaway electrons</a:t>
              </a:r>
              <a:endParaRPr lang="en-US" sz="2600" dirty="0"/>
            </a:p>
          </p:txBody>
        </p:sp>
        <p:sp>
          <p:nvSpPr>
            <p:cNvPr id="64" name="Textfeld 63"/>
            <p:cNvSpPr txBox="1"/>
            <p:nvPr/>
          </p:nvSpPr>
          <p:spPr>
            <a:xfrm>
              <a:off x="15702604" y="15920823"/>
              <a:ext cx="13725289" cy="937143"/>
            </a:xfrm>
            <a:prstGeom prst="rect">
              <a:avLst/>
            </a:prstGeom>
            <a:solidFill>
              <a:srgbClr val="006C66"/>
            </a:solidFill>
            <a:ln>
              <a:solidFill>
                <a:srgbClr val="EEEEEE"/>
              </a:solidFill>
              <a:prstDash val="solid"/>
            </a:ln>
          </p:spPr>
          <p:txBody>
            <a:bodyPr wrap="square" lIns="144000" tIns="180000" rIns="144000" bIns="108000" rtlCol="0" anchor="ctr" anchorCtr="0">
              <a:spAutoFit/>
            </a:bodyPr>
            <a:lstStyle/>
            <a:p>
              <a:r>
                <a:rPr lang="de-DE" sz="4200" b="1" cap="all" dirty="0" smtClean="0">
                  <a:solidFill>
                    <a:schemeClr val="bg1"/>
                  </a:solidFill>
                </a:rPr>
                <a:t>5) </a:t>
              </a:r>
              <a:r>
                <a:rPr lang="de-DE" sz="4200" b="1" cap="all" dirty="0" err="1" smtClean="0">
                  <a:solidFill>
                    <a:schemeClr val="bg1"/>
                  </a:solidFill>
                </a:rPr>
                <a:t>ConclusionS</a:t>
              </a:r>
              <a:endParaRPr lang="de-DE" sz="4200" b="1" cap="all" dirty="0" smtClean="0">
                <a:solidFill>
                  <a:schemeClr val="bg1"/>
                </a:solidFill>
              </a:endParaRPr>
            </a:p>
          </p:txBody>
        </p:sp>
      </p:grpSp>
      <p:grpSp>
        <p:nvGrpSpPr>
          <p:cNvPr id="68" name="Gruppieren 67"/>
          <p:cNvGrpSpPr/>
          <p:nvPr/>
        </p:nvGrpSpPr>
        <p:grpSpPr>
          <a:xfrm>
            <a:off x="898264" y="7336485"/>
            <a:ext cx="13701974" cy="6510661"/>
            <a:chOff x="15720657" y="14162124"/>
            <a:chExt cx="13750025" cy="6510661"/>
          </a:xfrm>
        </p:grpSpPr>
        <p:sp>
          <p:nvSpPr>
            <p:cNvPr id="69" name="Inhaltsplatzhalter 5"/>
            <p:cNvSpPr txBox="1">
              <a:spLocks/>
            </p:cNvSpPr>
            <p:nvPr/>
          </p:nvSpPr>
          <p:spPr>
            <a:xfrm>
              <a:off x="15741629" y="15057438"/>
              <a:ext cx="13729053" cy="5615347"/>
            </a:xfrm>
            <a:prstGeom prst="rect">
              <a:avLst/>
            </a:prstGeom>
            <a:solidFill>
              <a:srgbClr val="EEEEEE">
                <a:alpha val="7000"/>
              </a:srgbClr>
            </a:solidFill>
          </p:spPr>
          <p:txBody>
            <a:bodyPr vert="horz" wrap="square" lIns="72000" tIns="180000" rIns="72000" bIns="108000" rtlCol="0">
              <a:spAutoFit/>
            </a:bodyPr>
            <a:lstStyle>
              <a:lvl1pPr marL="0" marR="0" indent="0" algn="l" defTabSz="2271004" rtl="0" eaLnBrk="1" fontAlgn="auto" latinLnBrk="0" hangingPunct="1">
                <a:lnSpc>
                  <a:spcPct val="100000"/>
                </a:lnSpc>
                <a:spcBef>
                  <a:spcPts val="1490"/>
                </a:spcBef>
                <a:spcAft>
                  <a:spcPts val="0"/>
                </a:spcAft>
                <a:buClrTx/>
                <a:buSzTx/>
                <a:buFont typeface="Arial" panose="020B0604020202020204" pitchFamily="34" charset="0"/>
                <a:buNone/>
                <a:tabLst/>
                <a:defRPr lang="de-DE" sz="3200" b="0" i="0" kern="600" spc="99" baseline="0" dirty="0" smtClean="0">
                  <a:solidFill>
                    <a:schemeClr val="tx1"/>
                  </a:solidFill>
                  <a:latin typeface="+mn-lt"/>
                  <a:ea typeface="+mn-ea"/>
                  <a:cs typeface="+mn-cs"/>
                </a:defRPr>
              </a:lvl1pPr>
              <a:lvl2pPr marL="0" indent="0" algn="l" defTabSz="2271004" rtl="0" eaLnBrk="1" latinLnBrk="0" hangingPunct="1">
                <a:lnSpc>
                  <a:spcPct val="100000"/>
                </a:lnSpc>
                <a:spcBef>
                  <a:spcPts val="1490"/>
                </a:spcBef>
                <a:spcAft>
                  <a:spcPts val="0"/>
                </a:spcAft>
                <a:buFont typeface="Arial" panose="020B0604020202020204" pitchFamily="34" charset="0"/>
                <a:buNone/>
                <a:defRPr sz="3200" b="1" kern="600" spc="99" baseline="0">
                  <a:solidFill>
                    <a:srgbClr val="338985"/>
                  </a:solidFill>
                  <a:latin typeface="+mn-lt"/>
                  <a:ea typeface="+mn-ea"/>
                  <a:cs typeface="+mn-cs"/>
                </a:defRPr>
              </a:lvl2pPr>
              <a:lvl3pPr marL="445528" indent="-445528" algn="l" defTabSz="2271004" rtl="0" eaLnBrk="1" latinLnBrk="0" hangingPunct="1">
                <a:lnSpc>
                  <a:spcPct val="100000"/>
                </a:lnSpc>
                <a:spcBef>
                  <a:spcPts val="1490"/>
                </a:spcBef>
                <a:buFont typeface="Arial" panose="020B0604020202020204" pitchFamily="34" charset="0"/>
                <a:buChar char="•"/>
                <a:defRPr sz="3200" b="1" kern="400" spc="99" baseline="0">
                  <a:solidFill>
                    <a:schemeClr val="accent3"/>
                  </a:solidFill>
                  <a:latin typeface="+mn-lt"/>
                  <a:ea typeface="+mn-ea"/>
                  <a:cs typeface="+mn-cs"/>
                </a:defRPr>
              </a:lvl3pPr>
              <a:lvl4pPr marL="445528" indent="-445528" algn="l" defTabSz="2271004" rtl="0" eaLnBrk="1" latinLnBrk="0" hangingPunct="1">
                <a:lnSpc>
                  <a:spcPct val="100000"/>
                </a:lnSpc>
                <a:spcBef>
                  <a:spcPts val="1490"/>
                </a:spcBef>
                <a:buFont typeface="Arial" panose="020B0604020202020204" pitchFamily="34" charset="0"/>
                <a:buChar char="•"/>
                <a:defRPr sz="3200" kern="600" spc="99" baseline="0">
                  <a:solidFill>
                    <a:schemeClr val="tx1"/>
                  </a:solidFill>
                  <a:latin typeface="+mn-lt"/>
                  <a:ea typeface="+mn-ea"/>
                  <a:cs typeface="+mn-cs"/>
                </a:defRPr>
              </a:lvl4pPr>
              <a:lvl5pPr marL="887112" indent="-445528" algn="l" defTabSz="2271004" rtl="0" eaLnBrk="1" latinLnBrk="0" hangingPunct="1">
                <a:lnSpc>
                  <a:spcPct val="100000"/>
                </a:lnSpc>
                <a:spcBef>
                  <a:spcPts val="1490"/>
                </a:spcBef>
                <a:buFont typeface="Arial" panose="020B0604020202020204" pitchFamily="34" charset="0"/>
                <a:buChar char="•"/>
                <a:defRPr lang="de-DE" sz="3200" b="0" i="0" kern="600" spc="99" baseline="0" dirty="0" smtClean="0">
                  <a:solidFill>
                    <a:schemeClr val="tx1"/>
                  </a:solidFill>
                  <a:latin typeface="+mn-lt"/>
                  <a:ea typeface="+mn-ea"/>
                  <a:cs typeface="+mn-cs"/>
                </a:defRPr>
              </a:lvl5pPr>
              <a:lvl6pPr marL="1603785" indent="-709689" algn="l" defTabSz="2271004" rtl="0" eaLnBrk="1" latinLnBrk="0" hangingPunct="1">
                <a:lnSpc>
                  <a:spcPct val="100000"/>
                </a:lnSpc>
                <a:spcBef>
                  <a:spcPts val="745"/>
                </a:spcBef>
                <a:spcAft>
                  <a:spcPts val="0"/>
                </a:spcAft>
                <a:buClr>
                  <a:schemeClr val="tx1"/>
                </a:buClr>
                <a:buSzPct val="110000"/>
                <a:buFont typeface="Symbol" panose="05050102010706020507" pitchFamily="18" charset="2"/>
                <a:buChar char=""/>
                <a:defRPr sz="3200" b="0" i="0" kern="600" spc="99" baseline="0">
                  <a:solidFill>
                    <a:schemeClr val="tx1"/>
                  </a:solidFill>
                  <a:latin typeface="+mn-lt"/>
                  <a:ea typeface="+mn-ea"/>
                  <a:cs typeface="+mn-cs"/>
                </a:defRPr>
              </a:lvl6pPr>
              <a:lvl7pPr marL="0" indent="536209" algn="l" defTabSz="2271004" rtl="0" eaLnBrk="1" latinLnBrk="0" hangingPunct="1">
                <a:lnSpc>
                  <a:spcPct val="100000"/>
                </a:lnSpc>
                <a:spcBef>
                  <a:spcPts val="1490"/>
                </a:spcBef>
                <a:spcAft>
                  <a:spcPts val="0"/>
                </a:spcAft>
                <a:buClr>
                  <a:schemeClr val="tx2"/>
                </a:buClr>
                <a:buFont typeface="Wingdings 3" panose="05040102010807070707" pitchFamily="18" charset="2"/>
                <a:buChar char=""/>
                <a:defRPr sz="3200" b="0" i="1" kern="600" spc="99" baseline="0">
                  <a:solidFill>
                    <a:schemeClr val="tx2"/>
                  </a:solidFill>
                  <a:latin typeface="+mn-lt"/>
                  <a:ea typeface="+mn-ea"/>
                  <a:cs typeface="+mn-cs"/>
                </a:defRPr>
              </a:lvl7pPr>
              <a:lvl8pPr marL="0" indent="0" algn="l" defTabSz="2271004" rtl="0" eaLnBrk="1" latinLnBrk="0" hangingPunct="1">
                <a:lnSpc>
                  <a:spcPct val="100000"/>
                </a:lnSpc>
                <a:spcBef>
                  <a:spcPts val="1304"/>
                </a:spcBef>
                <a:spcAft>
                  <a:spcPts val="0"/>
                </a:spcAft>
                <a:buSzPct val="110000"/>
                <a:buFont typeface=".SF NS Symbols Regular"/>
                <a:buNone/>
                <a:defRPr sz="2800" b="0" i="1" kern="600" spc="298" baseline="0">
                  <a:solidFill>
                    <a:schemeClr val="tx1">
                      <a:lumMod val="50000"/>
                      <a:lumOff val="50000"/>
                    </a:schemeClr>
                  </a:solidFill>
                  <a:latin typeface="+mn-lt"/>
                  <a:ea typeface="+mn-ea"/>
                  <a:cs typeface="+mn-cs"/>
                </a:defRPr>
              </a:lvl8pPr>
              <a:lvl9pPr marL="0" indent="0" algn="l" defTabSz="2271004" rtl="0" eaLnBrk="1" latinLnBrk="0" hangingPunct="1">
                <a:lnSpc>
                  <a:spcPts val="2732"/>
                </a:lnSpc>
                <a:spcBef>
                  <a:spcPts val="1304"/>
                </a:spcBef>
                <a:buFont typeface="Arial" panose="020B0604020202020204" pitchFamily="34" charset="0"/>
                <a:buNone/>
                <a:defRPr sz="1987" b="0" i="1" kern="600" spc="298" baseline="0">
                  <a:solidFill>
                    <a:schemeClr val="tx1">
                      <a:lumMod val="50000"/>
                      <a:lumOff val="50000"/>
                    </a:schemeClr>
                  </a:solidFill>
                  <a:latin typeface="+mn-lt"/>
                  <a:ea typeface="+mn-ea"/>
                  <a:cs typeface="+mn-cs"/>
                </a:defRPr>
              </a:lvl9pPr>
            </a:lstStyle>
            <a:p>
              <a:pPr algn="just">
                <a:spcBef>
                  <a:spcPts val="2400"/>
                </a:spcBef>
              </a:pPr>
              <a:r>
                <a:rPr lang="en-US" sz="2600" b="1" dirty="0" smtClean="0"/>
                <a:t>JOREK [1,2] is a versatile </a:t>
              </a:r>
              <a:r>
                <a:rPr lang="en-US" sz="2600" b="1" dirty="0" smtClean="0"/>
                <a:t>hybrid MHD </a:t>
              </a:r>
              <a:r>
                <a:rPr lang="en-US" sz="2600" b="1" dirty="0" smtClean="0"/>
                <a:t>code</a:t>
              </a:r>
              <a:r>
                <a:rPr lang="en-US" sz="2600" dirty="0" smtClean="0"/>
                <a:t> for studying disruptions in realistic geometry. Relevant models are explained including recent and planned extensions.</a:t>
              </a:r>
            </a:p>
            <a:p>
              <a:pPr algn="just">
                <a:spcBef>
                  <a:spcPts val="2400"/>
                </a:spcBef>
              </a:pPr>
              <a:r>
                <a:rPr lang="en-US" sz="2600" dirty="0" smtClean="0"/>
                <a:t>Validations against experiments and ITER predictions regarding </a:t>
              </a:r>
              <a:r>
                <a:rPr lang="en-US" sz="2600" b="1" dirty="0" smtClean="0"/>
                <a:t>vertical plasma motion, halo currents and wall forces </a:t>
              </a:r>
              <a:r>
                <a:rPr lang="en-US" sz="2600" dirty="0" smtClean="0"/>
                <a:t>are discussed. The ongoing coupling to CARIDDI for capturing detailed 3D wall effects is shown.</a:t>
              </a:r>
            </a:p>
            <a:p>
              <a:pPr algn="just">
                <a:spcBef>
                  <a:spcPts val="2400"/>
                </a:spcBef>
              </a:pPr>
              <a:r>
                <a:rPr lang="en-US" sz="2600" dirty="0" smtClean="0"/>
                <a:t>Modelling of </a:t>
              </a:r>
              <a:r>
                <a:rPr lang="en-US" sz="2600" b="1" dirty="0" smtClean="0"/>
                <a:t>disruption mitigation by shattered pellet injection (SPI) </a:t>
              </a:r>
              <a:r>
                <a:rPr lang="en-US" sz="2600" dirty="0" smtClean="0"/>
                <a:t>is presented including detailed experiment validation and ITER predictions. </a:t>
              </a:r>
              <a:r>
                <a:rPr lang="en-US" sz="2600" dirty="0" smtClean="0"/>
                <a:t>Radiative collapse and current spike physics are compared to experiment and theory.</a:t>
              </a:r>
            </a:p>
            <a:p>
              <a:pPr algn="just">
                <a:spcBef>
                  <a:spcPts val="2400"/>
                </a:spcBef>
              </a:pPr>
              <a:r>
                <a:rPr lang="en-US" sz="2600" dirty="0" smtClean="0"/>
                <a:t>ITER predictions for </a:t>
              </a:r>
              <a:r>
                <a:rPr lang="en-US" sz="2600" b="1" dirty="0"/>
                <a:t>r</a:t>
              </a:r>
              <a:r>
                <a:rPr lang="en-US" sz="2600" b="1" dirty="0" smtClean="0"/>
                <a:t>unaway electron (RE) mitigation </a:t>
              </a:r>
              <a:r>
                <a:rPr lang="en-US" sz="2600" dirty="0" smtClean="0"/>
                <a:t>modelled by a fluid RE treatment as well as </a:t>
              </a:r>
              <a:r>
                <a:rPr lang="en-US" sz="2600" b="1" dirty="0" smtClean="0"/>
                <a:t>trapped RE loss mechanisms </a:t>
              </a:r>
              <a:r>
                <a:rPr lang="en-US" sz="2600" dirty="0" smtClean="0"/>
                <a:t>modelled by a kinetic test particle approach are discussed.</a:t>
              </a:r>
              <a:endParaRPr lang="en-US" sz="2600" dirty="0"/>
            </a:p>
          </p:txBody>
        </p:sp>
        <p:sp>
          <p:nvSpPr>
            <p:cNvPr id="70" name="Textfeld 69"/>
            <p:cNvSpPr txBox="1"/>
            <p:nvPr/>
          </p:nvSpPr>
          <p:spPr>
            <a:xfrm>
              <a:off x="15720657" y="14162124"/>
              <a:ext cx="13750025" cy="937143"/>
            </a:xfrm>
            <a:prstGeom prst="rect">
              <a:avLst/>
            </a:prstGeom>
            <a:solidFill>
              <a:srgbClr val="006C66"/>
            </a:solidFill>
            <a:ln>
              <a:solidFill>
                <a:srgbClr val="EEEEEE"/>
              </a:solidFill>
              <a:prstDash val="solid"/>
            </a:ln>
          </p:spPr>
          <p:txBody>
            <a:bodyPr wrap="square" lIns="144000" tIns="180000" rIns="0" bIns="108000" rtlCol="0" anchor="ctr" anchorCtr="0">
              <a:spAutoFit/>
            </a:bodyPr>
            <a:lstStyle/>
            <a:p>
              <a:r>
                <a:rPr lang="de-DE" sz="4200" b="1" cap="all" spc="60" dirty="0" smtClean="0">
                  <a:solidFill>
                    <a:schemeClr val="bg1"/>
                  </a:solidFill>
                </a:rPr>
                <a:t>Abstract</a:t>
              </a:r>
            </a:p>
          </p:txBody>
        </p:sp>
      </p:grpSp>
      <p:grpSp>
        <p:nvGrpSpPr>
          <p:cNvPr id="71" name="Gruppieren 70"/>
          <p:cNvGrpSpPr/>
          <p:nvPr/>
        </p:nvGrpSpPr>
        <p:grpSpPr>
          <a:xfrm>
            <a:off x="10663659" y="14357375"/>
            <a:ext cx="9033102" cy="19196886"/>
            <a:chOff x="15771588" y="14141257"/>
            <a:chExt cx="13658772" cy="19196886"/>
          </a:xfrm>
        </p:grpSpPr>
        <p:sp>
          <p:nvSpPr>
            <p:cNvPr id="72" name="Inhaltsplatzhalter 5"/>
            <p:cNvSpPr txBox="1">
              <a:spLocks/>
            </p:cNvSpPr>
            <p:nvPr/>
          </p:nvSpPr>
          <p:spPr>
            <a:xfrm>
              <a:off x="15891550" y="23584534"/>
              <a:ext cx="13538810" cy="9753609"/>
            </a:xfrm>
            <a:prstGeom prst="rect">
              <a:avLst/>
            </a:prstGeom>
            <a:solidFill>
              <a:schemeClr val="bg1">
                <a:alpha val="19000"/>
              </a:schemeClr>
            </a:solidFill>
          </p:spPr>
          <p:txBody>
            <a:bodyPr vert="horz" wrap="square" lIns="72000" tIns="180000" rIns="72000" bIns="45720" rtlCol="0">
              <a:spAutoFit/>
            </a:bodyPr>
            <a:lstStyle>
              <a:lvl1pPr marL="0" marR="0" indent="0" algn="l" defTabSz="2271004" rtl="0" eaLnBrk="1" fontAlgn="auto" latinLnBrk="0" hangingPunct="1">
                <a:lnSpc>
                  <a:spcPct val="100000"/>
                </a:lnSpc>
                <a:spcBef>
                  <a:spcPts val="1490"/>
                </a:spcBef>
                <a:spcAft>
                  <a:spcPts val="0"/>
                </a:spcAft>
                <a:buClrTx/>
                <a:buSzTx/>
                <a:buFont typeface="Arial" panose="020B0604020202020204" pitchFamily="34" charset="0"/>
                <a:buNone/>
                <a:tabLst/>
                <a:defRPr lang="de-DE" sz="3200" b="0" i="0" kern="600" spc="99" baseline="0" dirty="0" smtClean="0">
                  <a:solidFill>
                    <a:schemeClr val="tx1"/>
                  </a:solidFill>
                  <a:latin typeface="+mn-lt"/>
                  <a:ea typeface="+mn-ea"/>
                  <a:cs typeface="+mn-cs"/>
                </a:defRPr>
              </a:lvl1pPr>
              <a:lvl2pPr marL="0" indent="0" algn="l" defTabSz="2271004" rtl="0" eaLnBrk="1" latinLnBrk="0" hangingPunct="1">
                <a:lnSpc>
                  <a:spcPct val="100000"/>
                </a:lnSpc>
                <a:spcBef>
                  <a:spcPts val="1490"/>
                </a:spcBef>
                <a:spcAft>
                  <a:spcPts val="0"/>
                </a:spcAft>
                <a:buFont typeface="Arial" panose="020B0604020202020204" pitchFamily="34" charset="0"/>
                <a:buNone/>
                <a:defRPr sz="3200" b="1" kern="600" spc="99" baseline="0">
                  <a:solidFill>
                    <a:srgbClr val="338985"/>
                  </a:solidFill>
                  <a:latin typeface="+mn-lt"/>
                  <a:ea typeface="+mn-ea"/>
                  <a:cs typeface="+mn-cs"/>
                </a:defRPr>
              </a:lvl2pPr>
              <a:lvl3pPr marL="445528" indent="-445528" algn="l" defTabSz="2271004" rtl="0" eaLnBrk="1" latinLnBrk="0" hangingPunct="1">
                <a:lnSpc>
                  <a:spcPct val="100000"/>
                </a:lnSpc>
                <a:spcBef>
                  <a:spcPts val="1490"/>
                </a:spcBef>
                <a:buFont typeface="Arial" panose="020B0604020202020204" pitchFamily="34" charset="0"/>
                <a:buChar char="•"/>
                <a:defRPr sz="3200" b="1" kern="400" spc="99" baseline="0">
                  <a:solidFill>
                    <a:schemeClr val="accent3"/>
                  </a:solidFill>
                  <a:latin typeface="+mn-lt"/>
                  <a:ea typeface="+mn-ea"/>
                  <a:cs typeface="+mn-cs"/>
                </a:defRPr>
              </a:lvl3pPr>
              <a:lvl4pPr marL="445528" indent="-445528" algn="l" defTabSz="2271004" rtl="0" eaLnBrk="1" latinLnBrk="0" hangingPunct="1">
                <a:lnSpc>
                  <a:spcPct val="100000"/>
                </a:lnSpc>
                <a:spcBef>
                  <a:spcPts val="1490"/>
                </a:spcBef>
                <a:buFont typeface="Arial" panose="020B0604020202020204" pitchFamily="34" charset="0"/>
                <a:buChar char="•"/>
                <a:defRPr sz="3200" kern="600" spc="99" baseline="0">
                  <a:solidFill>
                    <a:schemeClr val="tx1"/>
                  </a:solidFill>
                  <a:latin typeface="+mn-lt"/>
                  <a:ea typeface="+mn-ea"/>
                  <a:cs typeface="+mn-cs"/>
                </a:defRPr>
              </a:lvl4pPr>
              <a:lvl5pPr marL="887112" indent="-445528" algn="l" defTabSz="2271004" rtl="0" eaLnBrk="1" latinLnBrk="0" hangingPunct="1">
                <a:lnSpc>
                  <a:spcPct val="100000"/>
                </a:lnSpc>
                <a:spcBef>
                  <a:spcPts val="1490"/>
                </a:spcBef>
                <a:buFont typeface="Arial" panose="020B0604020202020204" pitchFamily="34" charset="0"/>
                <a:buChar char="•"/>
                <a:defRPr lang="de-DE" sz="3200" b="0" i="0" kern="600" spc="99" baseline="0" dirty="0" smtClean="0">
                  <a:solidFill>
                    <a:schemeClr val="tx1"/>
                  </a:solidFill>
                  <a:latin typeface="+mn-lt"/>
                  <a:ea typeface="+mn-ea"/>
                  <a:cs typeface="+mn-cs"/>
                </a:defRPr>
              </a:lvl5pPr>
              <a:lvl6pPr marL="1603785" indent="-709689" algn="l" defTabSz="2271004" rtl="0" eaLnBrk="1" latinLnBrk="0" hangingPunct="1">
                <a:lnSpc>
                  <a:spcPct val="100000"/>
                </a:lnSpc>
                <a:spcBef>
                  <a:spcPts val="745"/>
                </a:spcBef>
                <a:spcAft>
                  <a:spcPts val="0"/>
                </a:spcAft>
                <a:buClr>
                  <a:schemeClr val="tx1"/>
                </a:buClr>
                <a:buSzPct val="110000"/>
                <a:buFont typeface="Symbol" panose="05050102010706020507" pitchFamily="18" charset="2"/>
                <a:buChar char=""/>
                <a:defRPr sz="3200" b="0" i="0" kern="600" spc="99" baseline="0">
                  <a:solidFill>
                    <a:schemeClr val="tx1"/>
                  </a:solidFill>
                  <a:latin typeface="+mn-lt"/>
                  <a:ea typeface="+mn-ea"/>
                  <a:cs typeface="+mn-cs"/>
                </a:defRPr>
              </a:lvl6pPr>
              <a:lvl7pPr marL="0" indent="536209" algn="l" defTabSz="2271004" rtl="0" eaLnBrk="1" latinLnBrk="0" hangingPunct="1">
                <a:lnSpc>
                  <a:spcPct val="100000"/>
                </a:lnSpc>
                <a:spcBef>
                  <a:spcPts val="1490"/>
                </a:spcBef>
                <a:spcAft>
                  <a:spcPts val="0"/>
                </a:spcAft>
                <a:buClr>
                  <a:schemeClr val="tx2"/>
                </a:buClr>
                <a:buFont typeface="Wingdings 3" panose="05040102010807070707" pitchFamily="18" charset="2"/>
                <a:buChar char=""/>
                <a:defRPr sz="3200" b="0" i="1" kern="600" spc="99" baseline="0">
                  <a:solidFill>
                    <a:schemeClr val="tx2"/>
                  </a:solidFill>
                  <a:latin typeface="+mn-lt"/>
                  <a:ea typeface="+mn-ea"/>
                  <a:cs typeface="+mn-cs"/>
                </a:defRPr>
              </a:lvl7pPr>
              <a:lvl8pPr marL="0" indent="0" algn="l" defTabSz="2271004" rtl="0" eaLnBrk="1" latinLnBrk="0" hangingPunct="1">
                <a:lnSpc>
                  <a:spcPct val="100000"/>
                </a:lnSpc>
                <a:spcBef>
                  <a:spcPts val="1304"/>
                </a:spcBef>
                <a:spcAft>
                  <a:spcPts val="0"/>
                </a:spcAft>
                <a:buSzPct val="110000"/>
                <a:buFont typeface=".SF NS Symbols Regular"/>
                <a:buNone/>
                <a:defRPr sz="2800" b="0" i="1" kern="600" spc="298" baseline="0">
                  <a:solidFill>
                    <a:schemeClr val="tx1">
                      <a:lumMod val="50000"/>
                      <a:lumOff val="50000"/>
                    </a:schemeClr>
                  </a:solidFill>
                  <a:latin typeface="+mn-lt"/>
                  <a:ea typeface="+mn-ea"/>
                  <a:cs typeface="+mn-cs"/>
                </a:defRPr>
              </a:lvl8pPr>
              <a:lvl9pPr marL="0" indent="0" algn="l" defTabSz="2271004" rtl="0" eaLnBrk="1" latinLnBrk="0" hangingPunct="1">
                <a:lnSpc>
                  <a:spcPts val="2732"/>
                </a:lnSpc>
                <a:spcBef>
                  <a:spcPts val="1304"/>
                </a:spcBef>
                <a:buFont typeface="Arial" panose="020B0604020202020204" pitchFamily="34" charset="0"/>
                <a:buNone/>
                <a:defRPr sz="1987" b="0" i="1" kern="600" spc="298" baseline="0">
                  <a:solidFill>
                    <a:schemeClr val="tx1">
                      <a:lumMod val="50000"/>
                      <a:lumOff val="50000"/>
                    </a:schemeClr>
                  </a:solidFill>
                  <a:latin typeface="+mn-lt"/>
                  <a:ea typeface="+mn-ea"/>
                  <a:cs typeface="+mn-cs"/>
                </a:defRPr>
              </a:lvl9pPr>
            </a:lstStyle>
            <a:p>
              <a:pPr algn="just"/>
              <a:r>
                <a:rPr lang="en-US" sz="2600" b="1" dirty="0" smtClean="0">
                  <a:solidFill>
                    <a:schemeClr val="tx2"/>
                  </a:solidFill>
                </a:rPr>
                <a:t>Deuterium SPI </a:t>
              </a:r>
              <a:r>
                <a:rPr lang="en-US" sz="2600" dirty="0" smtClean="0">
                  <a:solidFill>
                    <a:schemeClr val="tx2"/>
                  </a:solidFill>
                </a:rPr>
                <a:t>prior to the TQ proposed to reduce RE hot tail seed by plasma dilution [11]</a:t>
              </a:r>
            </a:p>
            <a:p>
              <a:pPr marL="457200" indent="-457200" algn="just">
                <a:buFont typeface="Arial" panose="020B0604020202020204" pitchFamily="34" charset="0"/>
                <a:buChar char="•"/>
              </a:pPr>
              <a:r>
                <a:rPr lang="en-US" sz="2600" dirty="0" smtClean="0"/>
                <a:t>Investigated on JET [12]: </a:t>
              </a:r>
              <a:r>
                <a:rPr lang="en-US" sz="2600" dirty="0" smtClean="0"/>
                <a:t>Ad-hoc model for small-scale </a:t>
              </a:r>
              <a:r>
                <a:rPr lang="en-US" sz="2600" dirty="0" err="1" smtClean="0"/>
                <a:t>plasmoid</a:t>
              </a:r>
              <a:r>
                <a:rPr lang="en-US" sz="2600" dirty="0" smtClean="0"/>
                <a:t> drift needed to match experimental density evolution. Background impurity radiation plays an important role.</a:t>
              </a:r>
            </a:p>
            <a:p>
              <a:pPr marL="457200" indent="-457200" algn="just">
                <a:buFont typeface="Arial" panose="020B0604020202020204" pitchFamily="34" charset="0"/>
                <a:buChar char="•"/>
              </a:pPr>
              <a:r>
                <a:rPr lang="en-US" sz="2600" dirty="0" smtClean="0"/>
                <a:t>Impurity seed in D pellets could mitigate drifts?</a:t>
              </a:r>
            </a:p>
            <a:p>
              <a:pPr marL="457200" indent="-457200" algn="just">
                <a:buFont typeface="Arial" panose="020B0604020202020204" pitchFamily="34" charset="0"/>
                <a:buChar char="•"/>
              </a:pPr>
              <a:r>
                <a:rPr lang="en-US" sz="2600" dirty="0" smtClean="0"/>
                <a:t>Pre-existing </a:t>
              </a:r>
              <a:r>
                <a:rPr lang="en-US" sz="2600" dirty="0"/>
                <a:t>MHD </a:t>
              </a:r>
              <a:r>
                <a:rPr lang="en-US" sz="2600" dirty="0" smtClean="0"/>
                <a:t>causes premature TQ for single D-SPI depending on injection phase w.r.t. island [13]</a:t>
              </a:r>
              <a:endParaRPr lang="en-US" sz="2600" dirty="0"/>
            </a:p>
            <a:p>
              <a:pPr algn="just"/>
              <a:r>
                <a:rPr lang="en-US" sz="2600" b="1" dirty="0" smtClean="0">
                  <a:solidFill>
                    <a:schemeClr val="tx2"/>
                  </a:solidFill>
                </a:rPr>
                <a:t>Impurity or mixed SPI </a:t>
              </a:r>
              <a:r>
                <a:rPr lang="en-US" sz="2600" dirty="0" smtClean="0">
                  <a:solidFill>
                    <a:schemeClr val="tx2"/>
                  </a:solidFill>
                </a:rPr>
                <a:t>to get CQ time in acceptable range for ITER of 50…200 </a:t>
              </a:r>
              <a:r>
                <a:rPr lang="en-US" sz="2600" dirty="0" err="1" smtClean="0">
                  <a:solidFill>
                    <a:schemeClr val="tx2"/>
                  </a:solidFill>
                </a:rPr>
                <a:t>ms</a:t>
              </a:r>
              <a:r>
                <a:rPr lang="en-US" sz="2600" dirty="0" smtClean="0">
                  <a:solidFill>
                    <a:schemeClr val="tx2"/>
                  </a:solidFill>
                </a:rPr>
                <a:t> (Blanket, re-heating)</a:t>
              </a:r>
            </a:p>
            <a:p>
              <a:pPr marL="457200" indent="-457200" algn="just">
                <a:buFont typeface="Arial" panose="020B0604020202020204" pitchFamily="34" charset="0"/>
                <a:buChar char="•"/>
              </a:pPr>
              <a:r>
                <a:rPr lang="en-US" sz="2600" dirty="0" smtClean="0"/>
                <a:t>Two-temperature coronal equilibrium model [14]</a:t>
              </a:r>
            </a:p>
            <a:p>
              <a:pPr marL="457200" indent="-457200" algn="just">
                <a:buFont typeface="Arial" panose="020B0604020202020204" pitchFamily="34" charset="0"/>
                <a:buChar char="•"/>
              </a:pPr>
              <a:r>
                <a:rPr lang="en-US" sz="2600" dirty="0"/>
                <a:t>P</a:t>
              </a:r>
              <a:r>
                <a:rPr lang="en-US" sz="2600" dirty="0" smtClean="0"/>
                <a:t>seudo particles to track charge states [15]</a:t>
              </a:r>
            </a:p>
            <a:p>
              <a:pPr marL="457200" indent="-457200" algn="just">
                <a:buFont typeface="Arial" panose="020B0604020202020204" pitchFamily="34" charset="0"/>
                <a:buChar char="•"/>
              </a:pPr>
              <a:r>
                <a:rPr lang="en-US" sz="2600" dirty="0" smtClean="0"/>
                <a:t>Kinetic impurities tested in 2D successfully [16]</a:t>
              </a:r>
            </a:p>
            <a:p>
              <a:pPr marL="457200" indent="-457200" algn="just">
                <a:buFont typeface="Arial" panose="020B0604020202020204" pitchFamily="34" charset="0"/>
                <a:buChar char="•"/>
              </a:pPr>
              <a:r>
                <a:rPr lang="en-US" sz="2600" dirty="0" smtClean="0"/>
                <a:t>Full MHD also applicable [17], but reduced MHD sufficient in most scenarios</a:t>
              </a:r>
            </a:p>
            <a:p>
              <a:pPr marL="457200" indent="-457200" algn="just">
                <a:buFont typeface="Arial" panose="020B0604020202020204" pitchFamily="34" charset="0"/>
                <a:buChar char="•"/>
              </a:pPr>
              <a:r>
                <a:rPr lang="en-US" sz="2600" b="1" dirty="0" smtClean="0"/>
                <a:t>Experiment validation </a:t>
              </a:r>
              <a:r>
                <a:rPr lang="en-US" sz="2600" dirty="0" smtClean="0"/>
                <a:t>on JET [18] </a:t>
              </a:r>
              <a:r>
                <a:rPr lang="en-US" sz="2600" b="1" dirty="0">
                  <a:solidFill>
                    <a:srgbClr val="EF7C00"/>
                  </a:solidFill>
                </a:rPr>
                <a:t>(→ Figure 4</a:t>
              </a:r>
              <a:r>
                <a:rPr lang="en-US" sz="2600" b="1" dirty="0" smtClean="0">
                  <a:solidFill>
                    <a:srgbClr val="EF7C00"/>
                  </a:solidFill>
                </a:rPr>
                <a:t>)</a:t>
              </a:r>
              <a:r>
                <a:rPr lang="en-US" sz="2600" dirty="0" smtClean="0"/>
                <a:t>, KSTAR [19] and AUG (soon)</a:t>
              </a:r>
            </a:p>
            <a:p>
              <a:pPr marL="457200" indent="-457200" algn="just">
                <a:buFont typeface="Arial" panose="020B0604020202020204" pitchFamily="34" charset="0"/>
                <a:buChar char="•"/>
              </a:pPr>
              <a:r>
                <a:rPr lang="en-US" sz="2600" b="1" dirty="0" smtClean="0"/>
                <a:t>ITER predictions</a:t>
              </a:r>
              <a:r>
                <a:rPr lang="en-US" sz="2600" b="1" dirty="0" smtClean="0">
                  <a:solidFill>
                    <a:srgbClr val="EF7C00"/>
                  </a:solidFill>
                </a:rPr>
                <a:t> </a:t>
              </a:r>
              <a:r>
                <a:rPr lang="en-US" sz="2600" b="1" dirty="0" smtClean="0">
                  <a:solidFill>
                    <a:schemeClr val="accent4">
                      <a:lumMod val="75000"/>
                    </a:schemeClr>
                  </a:solidFill>
                </a:rPr>
                <a:t>→ D Hu, </a:t>
              </a:r>
              <a:r>
                <a:rPr lang="en-US" sz="2600" b="1" dirty="0">
                  <a:solidFill>
                    <a:schemeClr val="accent4">
                      <a:lumMod val="75000"/>
                    </a:schemeClr>
                  </a:solidFill>
                </a:rPr>
                <a:t>this </a:t>
              </a:r>
              <a:r>
                <a:rPr lang="en-US" sz="2600" b="1" dirty="0" smtClean="0">
                  <a:solidFill>
                    <a:schemeClr val="accent4">
                      <a:lumMod val="75000"/>
                    </a:schemeClr>
                  </a:solidFill>
                </a:rPr>
                <a:t>conference</a:t>
              </a:r>
              <a:endParaRPr lang="en-US" sz="2600" b="1" dirty="0">
                <a:solidFill>
                  <a:schemeClr val="accent4">
                    <a:lumMod val="75000"/>
                  </a:schemeClr>
                </a:solidFill>
              </a:endParaRPr>
            </a:p>
          </p:txBody>
        </p:sp>
        <p:sp>
          <p:nvSpPr>
            <p:cNvPr id="73" name="Textfeld 72"/>
            <p:cNvSpPr txBox="1"/>
            <p:nvPr/>
          </p:nvSpPr>
          <p:spPr>
            <a:xfrm>
              <a:off x="15771588" y="14141257"/>
              <a:ext cx="13573778" cy="937143"/>
            </a:xfrm>
            <a:prstGeom prst="rect">
              <a:avLst/>
            </a:prstGeom>
            <a:solidFill>
              <a:srgbClr val="EEEEEE"/>
            </a:solidFill>
            <a:ln>
              <a:solidFill>
                <a:srgbClr val="EEEEEE"/>
              </a:solidFill>
              <a:prstDash val="solid"/>
            </a:ln>
          </p:spPr>
          <p:txBody>
            <a:bodyPr wrap="square" lIns="72000" tIns="180000" rIns="72000" bIns="108000" rtlCol="0" anchor="ctr" anchorCtr="0">
              <a:spAutoFit/>
            </a:bodyPr>
            <a:lstStyle/>
            <a:p>
              <a:r>
                <a:rPr lang="de-DE" sz="4200" b="1" cap="all" dirty="0" smtClean="0">
                  <a:solidFill>
                    <a:srgbClr val="006C66"/>
                  </a:solidFill>
                </a:rPr>
                <a:t>3) </a:t>
              </a:r>
              <a:r>
                <a:rPr lang="de-DE" sz="4200" b="1" cap="all" dirty="0" err="1" smtClean="0">
                  <a:solidFill>
                    <a:srgbClr val="006C66"/>
                  </a:solidFill>
                </a:rPr>
                <a:t>disruption</a:t>
              </a:r>
              <a:r>
                <a:rPr lang="de-DE" sz="4200" b="1" cap="all" dirty="0" smtClean="0">
                  <a:solidFill>
                    <a:srgbClr val="006C66"/>
                  </a:solidFill>
                </a:rPr>
                <a:t> </a:t>
              </a:r>
              <a:r>
                <a:rPr lang="de-DE" sz="4200" b="1" cap="all" dirty="0" err="1" smtClean="0">
                  <a:solidFill>
                    <a:srgbClr val="006C66"/>
                  </a:solidFill>
                </a:rPr>
                <a:t>mitigation</a:t>
              </a:r>
              <a:endParaRPr lang="de-DE" sz="4200" b="1" cap="all" dirty="0">
                <a:solidFill>
                  <a:srgbClr val="006C66"/>
                </a:solidFill>
              </a:endParaRPr>
            </a:p>
          </p:txBody>
        </p:sp>
      </p:grpSp>
      <p:sp>
        <p:nvSpPr>
          <p:cNvPr id="79" name="Inhaltsplatzhalter 5"/>
          <p:cNvSpPr txBox="1">
            <a:spLocks/>
          </p:cNvSpPr>
          <p:nvPr/>
        </p:nvSpPr>
        <p:spPr>
          <a:xfrm>
            <a:off x="919161" y="38900595"/>
            <a:ext cx="28404195" cy="2455063"/>
          </a:xfrm>
          <a:prstGeom prst="rect">
            <a:avLst/>
          </a:prstGeom>
          <a:solidFill>
            <a:schemeClr val="bg1">
              <a:alpha val="19000"/>
            </a:schemeClr>
          </a:solidFill>
        </p:spPr>
        <p:txBody>
          <a:bodyPr vert="horz" wrap="square" lIns="108000" tIns="252000" rIns="0" bIns="45720" numCol="1" spcCol="540000" rtlCol="0">
            <a:spAutoFit/>
          </a:bodyPr>
          <a:lstStyle>
            <a:lvl1pPr marL="0" marR="0" indent="0" algn="l" defTabSz="2271004" rtl="0" eaLnBrk="1" fontAlgn="auto" latinLnBrk="0" hangingPunct="1">
              <a:lnSpc>
                <a:spcPct val="100000"/>
              </a:lnSpc>
              <a:spcBef>
                <a:spcPts val="1490"/>
              </a:spcBef>
              <a:spcAft>
                <a:spcPts val="0"/>
              </a:spcAft>
              <a:buClrTx/>
              <a:buSzTx/>
              <a:buFont typeface="Arial" panose="020B0604020202020204" pitchFamily="34" charset="0"/>
              <a:buNone/>
              <a:tabLst/>
              <a:defRPr lang="de-DE" sz="3200" b="0" i="0" kern="600" spc="99" baseline="0" dirty="0" smtClean="0">
                <a:solidFill>
                  <a:schemeClr val="tx1"/>
                </a:solidFill>
                <a:latin typeface="+mn-lt"/>
                <a:ea typeface="+mn-ea"/>
                <a:cs typeface="+mn-cs"/>
              </a:defRPr>
            </a:lvl1pPr>
            <a:lvl2pPr marL="0" indent="0" algn="l" defTabSz="2271004" rtl="0" eaLnBrk="1" latinLnBrk="0" hangingPunct="1">
              <a:lnSpc>
                <a:spcPct val="100000"/>
              </a:lnSpc>
              <a:spcBef>
                <a:spcPts val="1490"/>
              </a:spcBef>
              <a:spcAft>
                <a:spcPts val="0"/>
              </a:spcAft>
              <a:buFont typeface="Arial" panose="020B0604020202020204" pitchFamily="34" charset="0"/>
              <a:buNone/>
              <a:defRPr sz="3200" b="1" kern="600" spc="99" baseline="0">
                <a:solidFill>
                  <a:srgbClr val="338985"/>
                </a:solidFill>
                <a:latin typeface="+mn-lt"/>
                <a:ea typeface="+mn-ea"/>
                <a:cs typeface="+mn-cs"/>
              </a:defRPr>
            </a:lvl2pPr>
            <a:lvl3pPr marL="445528" indent="-445528" algn="l" defTabSz="2271004" rtl="0" eaLnBrk="1" latinLnBrk="0" hangingPunct="1">
              <a:lnSpc>
                <a:spcPct val="100000"/>
              </a:lnSpc>
              <a:spcBef>
                <a:spcPts val="1490"/>
              </a:spcBef>
              <a:buFont typeface="Arial" panose="020B0604020202020204" pitchFamily="34" charset="0"/>
              <a:buChar char="•"/>
              <a:defRPr sz="3200" b="1" kern="400" spc="99" baseline="0">
                <a:solidFill>
                  <a:schemeClr val="accent3"/>
                </a:solidFill>
                <a:latin typeface="+mn-lt"/>
                <a:ea typeface="+mn-ea"/>
                <a:cs typeface="+mn-cs"/>
              </a:defRPr>
            </a:lvl3pPr>
            <a:lvl4pPr marL="445528" indent="-445528" algn="l" defTabSz="2271004" rtl="0" eaLnBrk="1" latinLnBrk="0" hangingPunct="1">
              <a:lnSpc>
                <a:spcPct val="100000"/>
              </a:lnSpc>
              <a:spcBef>
                <a:spcPts val="1490"/>
              </a:spcBef>
              <a:buFont typeface="Arial" panose="020B0604020202020204" pitchFamily="34" charset="0"/>
              <a:buChar char="•"/>
              <a:defRPr sz="3200" kern="600" spc="99" baseline="0">
                <a:solidFill>
                  <a:schemeClr val="tx1"/>
                </a:solidFill>
                <a:latin typeface="+mn-lt"/>
                <a:ea typeface="+mn-ea"/>
                <a:cs typeface="+mn-cs"/>
              </a:defRPr>
            </a:lvl4pPr>
            <a:lvl5pPr marL="887112" indent="-445528" algn="l" defTabSz="2271004" rtl="0" eaLnBrk="1" latinLnBrk="0" hangingPunct="1">
              <a:lnSpc>
                <a:spcPct val="100000"/>
              </a:lnSpc>
              <a:spcBef>
                <a:spcPts val="1490"/>
              </a:spcBef>
              <a:buFont typeface="Arial" panose="020B0604020202020204" pitchFamily="34" charset="0"/>
              <a:buChar char="•"/>
              <a:defRPr lang="de-DE" sz="3200" b="0" i="0" kern="600" spc="99" baseline="0" dirty="0" smtClean="0">
                <a:solidFill>
                  <a:schemeClr val="tx1"/>
                </a:solidFill>
                <a:latin typeface="+mn-lt"/>
                <a:ea typeface="+mn-ea"/>
                <a:cs typeface="+mn-cs"/>
              </a:defRPr>
            </a:lvl5pPr>
            <a:lvl6pPr marL="1603785" indent="-709689" algn="l" defTabSz="2271004" rtl="0" eaLnBrk="1" latinLnBrk="0" hangingPunct="1">
              <a:lnSpc>
                <a:spcPct val="100000"/>
              </a:lnSpc>
              <a:spcBef>
                <a:spcPts val="745"/>
              </a:spcBef>
              <a:spcAft>
                <a:spcPts val="0"/>
              </a:spcAft>
              <a:buClr>
                <a:schemeClr val="tx1"/>
              </a:buClr>
              <a:buSzPct val="110000"/>
              <a:buFont typeface="Symbol" panose="05050102010706020507" pitchFamily="18" charset="2"/>
              <a:buChar char=""/>
              <a:defRPr sz="3200" b="0" i="0" kern="600" spc="99" baseline="0">
                <a:solidFill>
                  <a:schemeClr val="tx1"/>
                </a:solidFill>
                <a:latin typeface="+mn-lt"/>
                <a:ea typeface="+mn-ea"/>
                <a:cs typeface="+mn-cs"/>
              </a:defRPr>
            </a:lvl6pPr>
            <a:lvl7pPr marL="0" indent="536209" algn="l" defTabSz="2271004" rtl="0" eaLnBrk="1" latinLnBrk="0" hangingPunct="1">
              <a:lnSpc>
                <a:spcPct val="100000"/>
              </a:lnSpc>
              <a:spcBef>
                <a:spcPts val="1490"/>
              </a:spcBef>
              <a:spcAft>
                <a:spcPts val="0"/>
              </a:spcAft>
              <a:buClr>
                <a:schemeClr val="tx2"/>
              </a:buClr>
              <a:buFont typeface="Wingdings 3" panose="05040102010807070707" pitchFamily="18" charset="2"/>
              <a:buChar char=""/>
              <a:defRPr sz="3200" b="0" i="1" kern="600" spc="99" baseline="0">
                <a:solidFill>
                  <a:schemeClr val="tx2"/>
                </a:solidFill>
                <a:latin typeface="+mn-lt"/>
                <a:ea typeface="+mn-ea"/>
                <a:cs typeface="+mn-cs"/>
              </a:defRPr>
            </a:lvl7pPr>
            <a:lvl8pPr marL="0" indent="0" algn="l" defTabSz="2271004" rtl="0" eaLnBrk="1" latinLnBrk="0" hangingPunct="1">
              <a:lnSpc>
                <a:spcPct val="100000"/>
              </a:lnSpc>
              <a:spcBef>
                <a:spcPts val="1304"/>
              </a:spcBef>
              <a:spcAft>
                <a:spcPts val="0"/>
              </a:spcAft>
              <a:buSzPct val="110000"/>
              <a:buFont typeface=".SF NS Symbols Regular"/>
              <a:buNone/>
              <a:defRPr sz="2800" b="0" i="1" kern="600" spc="298" baseline="0">
                <a:solidFill>
                  <a:schemeClr val="tx1">
                    <a:lumMod val="50000"/>
                    <a:lumOff val="50000"/>
                  </a:schemeClr>
                </a:solidFill>
                <a:latin typeface="+mn-lt"/>
                <a:ea typeface="+mn-ea"/>
                <a:cs typeface="+mn-cs"/>
              </a:defRPr>
            </a:lvl8pPr>
            <a:lvl9pPr marL="0" indent="0" algn="l" defTabSz="2271004" rtl="0" eaLnBrk="1" latinLnBrk="0" hangingPunct="1">
              <a:lnSpc>
                <a:spcPts val="2732"/>
              </a:lnSpc>
              <a:spcBef>
                <a:spcPts val="1304"/>
              </a:spcBef>
              <a:buFont typeface="Arial" panose="020B0604020202020204" pitchFamily="34" charset="0"/>
              <a:buNone/>
              <a:defRPr sz="1987" b="0" i="1" kern="600" spc="298" baseline="0">
                <a:solidFill>
                  <a:schemeClr val="tx1">
                    <a:lumMod val="50000"/>
                    <a:lumOff val="50000"/>
                  </a:schemeClr>
                </a:solidFill>
                <a:latin typeface="+mn-lt"/>
                <a:ea typeface="+mn-ea"/>
                <a:cs typeface="+mn-cs"/>
              </a:defRPr>
            </a:lvl9pPr>
          </a:lstStyle>
          <a:p>
            <a:pPr algn="just">
              <a:spcBef>
                <a:spcPts val="800"/>
              </a:spcBef>
            </a:pPr>
            <a:r>
              <a:rPr lang="en-US" altLang="en-US" sz="2000" b="1" i="1" dirty="0" smtClean="0"/>
              <a:t>[1]</a:t>
            </a:r>
            <a:r>
              <a:rPr lang="en-US" altLang="en-US" sz="2000" i="1" dirty="0" smtClean="0"/>
              <a:t> GTA Huysmans and O </a:t>
            </a:r>
            <a:r>
              <a:rPr lang="en-US" altLang="en-US" sz="2000" i="1" dirty="0" err="1" smtClean="0"/>
              <a:t>Czarny</a:t>
            </a:r>
            <a:r>
              <a:rPr lang="en-US" altLang="en-US" sz="2000" i="1" dirty="0" smtClean="0"/>
              <a:t>, Nuclear Fusion 47, 659 (2007)   </a:t>
            </a:r>
            <a:r>
              <a:rPr lang="en-US" altLang="en-US" sz="2000" b="1" i="1" dirty="0" smtClean="0"/>
              <a:t>[2]</a:t>
            </a:r>
            <a:r>
              <a:rPr lang="en-US" altLang="en-US" sz="2000" i="1" dirty="0" smtClean="0"/>
              <a:t> M Hoelzl, GTA </a:t>
            </a:r>
            <a:r>
              <a:rPr lang="en-US" altLang="en-US" sz="2000" i="1" dirty="0" err="1" smtClean="0"/>
              <a:t>Huijsmans</a:t>
            </a:r>
            <a:r>
              <a:rPr lang="en-US" altLang="en-US" sz="2000" i="1" dirty="0" smtClean="0"/>
              <a:t>, SJP Pamela, M </a:t>
            </a:r>
            <a:r>
              <a:rPr lang="en-US" altLang="en-US" sz="2000" i="1" dirty="0" err="1" smtClean="0"/>
              <a:t>Becoulet</a:t>
            </a:r>
            <a:r>
              <a:rPr lang="en-US" altLang="en-US" sz="2000" i="1" dirty="0" smtClean="0"/>
              <a:t>, E </a:t>
            </a:r>
            <a:r>
              <a:rPr lang="en-US" altLang="en-US" sz="2000" i="1" dirty="0" err="1" smtClean="0"/>
              <a:t>Nardon</a:t>
            </a:r>
            <a:r>
              <a:rPr lang="en-US" altLang="en-US" sz="2000" i="1" dirty="0" smtClean="0"/>
              <a:t>, FJ </a:t>
            </a:r>
            <a:r>
              <a:rPr lang="en-US" altLang="en-US" sz="2000" i="1" dirty="0" err="1" smtClean="0"/>
              <a:t>Artola</a:t>
            </a:r>
            <a:r>
              <a:rPr lang="en-US" altLang="en-US" sz="2000" i="1" dirty="0" smtClean="0"/>
              <a:t>, B </a:t>
            </a:r>
            <a:r>
              <a:rPr lang="en-US" altLang="en-US" sz="2000" i="1" dirty="0" err="1" smtClean="0"/>
              <a:t>Nkonga</a:t>
            </a:r>
            <a:r>
              <a:rPr lang="en-US" altLang="en-US" sz="2000" i="1" dirty="0"/>
              <a:t> </a:t>
            </a:r>
            <a:r>
              <a:rPr lang="en-US" altLang="en-US" sz="2000" i="1" dirty="0" smtClean="0"/>
              <a:t>et al, Nuclear Fusion 61, 065001 (2021)   </a:t>
            </a:r>
            <a:r>
              <a:rPr lang="en-US" altLang="en-US" sz="2000" b="1" i="1" dirty="0" smtClean="0"/>
              <a:t>[3] </a:t>
            </a:r>
            <a:r>
              <a:rPr lang="en-US" altLang="en-US" sz="2000" i="1" dirty="0" smtClean="0"/>
              <a:t>SJP Pamela et al, Computer Physics Communications 243, 41 (2019)   </a:t>
            </a:r>
            <a:r>
              <a:rPr lang="en-US" altLang="en-US" sz="2000" b="1" i="1" dirty="0" smtClean="0"/>
              <a:t>[4] </a:t>
            </a:r>
            <a:r>
              <a:rPr lang="en-US" altLang="en-US" sz="2000" i="1" dirty="0" smtClean="0"/>
              <a:t>SJP Pamela et al, Journal of Computational Physics 11101 (2022)   </a:t>
            </a:r>
            <a:r>
              <a:rPr lang="en-US" altLang="en-US" sz="2000" b="1" i="1" dirty="0" smtClean="0"/>
              <a:t>[5] </a:t>
            </a:r>
            <a:r>
              <a:rPr lang="en-US" altLang="en-US" sz="2000" i="1" dirty="0" smtClean="0"/>
              <a:t>I </a:t>
            </a:r>
            <a:r>
              <a:rPr lang="en-US" altLang="en-US" sz="2000" i="1" dirty="0" err="1" smtClean="0"/>
              <a:t>Holod</a:t>
            </a:r>
            <a:r>
              <a:rPr lang="en-US" altLang="en-US" sz="2000" i="1" dirty="0" smtClean="0"/>
              <a:t> et al, Plasma Physics and Controlled Fusion 63, 114002 (2021)   </a:t>
            </a:r>
            <a:r>
              <a:rPr lang="en-US" altLang="en-US" sz="2000" b="1" i="1" dirty="0" smtClean="0"/>
              <a:t>[6]</a:t>
            </a:r>
            <a:r>
              <a:rPr lang="en-US" altLang="en-US" sz="2000" i="1" dirty="0" smtClean="0"/>
              <a:t> FJ </a:t>
            </a:r>
            <a:r>
              <a:rPr lang="en-US" altLang="en-US" sz="2000" i="1" dirty="0" err="1" smtClean="0"/>
              <a:t>Artola</a:t>
            </a:r>
            <a:r>
              <a:rPr lang="en-US" altLang="en-US" sz="2000" i="1" dirty="0" smtClean="0"/>
              <a:t>, CR </a:t>
            </a:r>
            <a:r>
              <a:rPr lang="en-US" altLang="en-US" sz="2000" i="1" dirty="0" err="1" smtClean="0"/>
              <a:t>Sovinec</a:t>
            </a:r>
            <a:r>
              <a:rPr lang="en-US" altLang="en-US" sz="2000" i="1" dirty="0" smtClean="0"/>
              <a:t>, SJ </a:t>
            </a:r>
            <a:r>
              <a:rPr lang="en-US" altLang="en-US" sz="2000" i="1" dirty="0" err="1" smtClean="0"/>
              <a:t>Jardin</a:t>
            </a:r>
            <a:r>
              <a:rPr lang="en-US" altLang="en-US" sz="2000" i="1" dirty="0" smtClean="0"/>
              <a:t> et al, Physics of Plasmas 28, 052511 (2021)   </a:t>
            </a:r>
            <a:r>
              <a:rPr lang="en-US" altLang="en-US" sz="2000" b="1" i="1" dirty="0" smtClean="0"/>
              <a:t>[7]</a:t>
            </a:r>
            <a:r>
              <a:rPr lang="en-US" altLang="en-US" sz="2000" i="1" dirty="0" smtClean="0"/>
              <a:t> </a:t>
            </a:r>
            <a:r>
              <a:rPr lang="en-US" altLang="en-US" sz="2000" i="1" dirty="0"/>
              <a:t>N </a:t>
            </a:r>
            <a:r>
              <a:rPr lang="en-US" altLang="en-US" sz="2000" i="1" dirty="0" err="1"/>
              <a:t>Isernia</a:t>
            </a:r>
            <a:r>
              <a:rPr lang="en-US" altLang="en-US" sz="2000" i="1" dirty="0"/>
              <a:t>, N Schwarz et al, EPS </a:t>
            </a:r>
            <a:r>
              <a:rPr lang="en-US" altLang="en-US" sz="2000" i="1" dirty="0" smtClean="0"/>
              <a:t>2022   </a:t>
            </a:r>
            <a:r>
              <a:rPr lang="en-US" altLang="en-US" sz="2000" b="1" i="1" dirty="0" smtClean="0"/>
              <a:t>[8] </a:t>
            </a:r>
            <a:r>
              <a:rPr lang="en-US" altLang="en-US" sz="2000" i="1" dirty="0" smtClean="0"/>
              <a:t>FJ </a:t>
            </a:r>
            <a:r>
              <a:rPr lang="en-US" altLang="en-US" sz="2000" i="1" dirty="0" err="1" smtClean="0"/>
              <a:t>Artola</a:t>
            </a:r>
            <a:r>
              <a:rPr lang="en-US" altLang="en-US" sz="2000" i="1" dirty="0"/>
              <a:t> </a:t>
            </a:r>
            <a:r>
              <a:rPr lang="en-US" altLang="en-US" sz="2000" i="1" dirty="0" smtClean="0"/>
              <a:t>et al, Plasma Physics and Controlled Fusion 63, 064004 (2021)  </a:t>
            </a:r>
            <a:r>
              <a:rPr lang="en-US" altLang="en-US" sz="2000" b="1" i="1" dirty="0" smtClean="0"/>
              <a:t> [9]</a:t>
            </a:r>
            <a:r>
              <a:rPr lang="en-US" altLang="en-US" sz="2000" i="1" dirty="0" smtClean="0"/>
              <a:t> </a:t>
            </a:r>
            <a:r>
              <a:rPr lang="en-US" altLang="en-US" sz="2000" i="1" dirty="0"/>
              <a:t>N Schwarz et al, in preparation </a:t>
            </a:r>
            <a:r>
              <a:rPr lang="en-US" altLang="en-US" sz="2000" i="1" dirty="0" smtClean="0"/>
              <a:t>  </a:t>
            </a:r>
            <a:r>
              <a:rPr lang="en-US" altLang="en-US" sz="2000" b="1" i="1" dirty="0" smtClean="0"/>
              <a:t>[10]</a:t>
            </a:r>
            <a:r>
              <a:rPr lang="en-US" altLang="en-US" sz="2000" i="1" dirty="0" smtClean="0"/>
              <a:t> FJ </a:t>
            </a:r>
            <a:r>
              <a:rPr lang="en-US" altLang="en-US" sz="2000" i="1" dirty="0" err="1" smtClean="0"/>
              <a:t>Artola</a:t>
            </a:r>
            <a:r>
              <a:rPr lang="en-US" altLang="en-US" sz="2000" i="1" dirty="0"/>
              <a:t> </a:t>
            </a:r>
            <a:r>
              <a:rPr lang="en-US" altLang="en-US" sz="2000" i="1" dirty="0" smtClean="0"/>
              <a:t>et al, Nuclear Fusion 62, 056023 (2022)   </a:t>
            </a:r>
            <a:r>
              <a:rPr lang="en-US" altLang="en-US" sz="2000" b="1" i="1" dirty="0" smtClean="0"/>
              <a:t>[11] </a:t>
            </a:r>
            <a:r>
              <a:rPr lang="en-US" altLang="en-US" sz="2000" i="1" dirty="0" smtClean="0"/>
              <a:t>E </a:t>
            </a:r>
            <a:r>
              <a:rPr lang="en-US" altLang="en-US" sz="2000" i="1" dirty="0" err="1" smtClean="0"/>
              <a:t>Nardon</a:t>
            </a:r>
            <a:r>
              <a:rPr lang="en-US" altLang="en-US" sz="2000" i="1" dirty="0" smtClean="0"/>
              <a:t> et al, Nuclear Fusion 60, 126040 (2020)   </a:t>
            </a:r>
            <a:r>
              <a:rPr lang="en-US" altLang="en-US" sz="2000" b="1" i="1" dirty="0" smtClean="0"/>
              <a:t>[12] </a:t>
            </a:r>
            <a:r>
              <a:rPr lang="en-US" altLang="en-US" sz="2000" i="1" dirty="0" smtClean="0"/>
              <a:t>M Kong et al, in preparation   </a:t>
            </a:r>
            <a:r>
              <a:rPr lang="en-US" altLang="en-US" sz="2000" b="1" i="1" dirty="0" smtClean="0"/>
              <a:t>[13]</a:t>
            </a:r>
            <a:r>
              <a:rPr lang="en-US" altLang="en-US" sz="2000" i="1" dirty="0" smtClean="0"/>
              <a:t> </a:t>
            </a:r>
            <a:r>
              <a:rPr lang="en-US" altLang="en-US" sz="2000" i="1" dirty="0"/>
              <a:t>F Wieschollek et al, Physics of Plasmas 29, 032509 (2022</a:t>
            </a:r>
            <a:r>
              <a:rPr lang="en-US" altLang="en-US" sz="2000" i="1" dirty="0" smtClean="0"/>
              <a:t>)   </a:t>
            </a:r>
            <a:r>
              <a:rPr lang="en-US" altLang="en-US" sz="2000" b="1" i="1" dirty="0" smtClean="0"/>
              <a:t>[14]</a:t>
            </a:r>
            <a:r>
              <a:rPr lang="en-US" altLang="en-US" sz="2000" i="1" dirty="0" smtClean="0"/>
              <a:t> D Hu et al, Nuclear Fusion 61, 026015 (2021)   </a:t>
            </a:r>
            <a:r>
              <a:rPr lang="en-US" altLang="en-US" sz="2000" b="1" i="1" dirty="0" smtClean="0"/>
              <a:t>[15]</a:t>
            </a:r>
            <a:r>
              <a:rPr lang="en-US" altLang="en-US" sz="2000" i="1" dirty="0" smtClean="0"/>
              <a:t> D Hu et al, Plasma Physics and Controlled Fusion 63, 125003 (2021)   </a:t>
            </a:r>
            <a:r>
              <a:rPr lang="en-US" altLang="en-US" sz="2000" b="1" i="1" dirty="0" smtClean="0"/>
              <a:t>[16]</a:t>
            </a:r>
            <a:r>
              <a:rPr lang="en-US" altLang="en-US" sz="2000" i="1" dirty="0" smtClean="0"/>
              <a:t> K </a:t>
            </a:r>
            <a:r>
              <a:rPr lang="en-US" altLang="en-US" sz="2000" i="1" dirty="0" err="1" smtClean="0"/>
              <a:t>Strien</a:t>
            </a:r>
            <a:r>
              <a:rPr lang="en-US" altLang="en-US" sz="2000" i="1" dirty="0" smtClean="0"/>
              <a:t> et al, in preparation   </a:t>
            </a:r>
            <a:r>
              <a:rPr lang="en-US" altLang="en-US" sz="2000" b="1" i="1" dirty="0" smtClean="0"/>
              <a:t>[17]</a:t>
            </a:r>
            <a:r>
              <a:rPr lang="en-US" altLang="en-US" sz="2000" i="1" dirty="0" smtClean="0"/>
              <a:t> A </a:t>
            </a:r>
            <a:r>
              <a:rPr lang="en-US" altLang="en-US" sz="2000" i="1" dirty="0" err="1"/>
              <a:t>Bhole</a:t>
            </a:r>
            <a:r>
              <a:rPr lang="en-US" altLang="en-US" sz="2000" i="1" dirty="0"/>
              <a:t>, in </a:t>
            </a:r>
            <a:r>
              <a:rPr lang="en-US" altLang="en-US" sz="2000" i="1" dirty="0" smtClean="0"/>
              <a:t>preparation   </a:t>
            </a:r>
            <a:r>
              <a:rPr lang="en-US" altLang="en-US" sz="2000" b="1" i="1" dirty="0" smtClean="0"/>
              <a:t>[18] </a:t>
            </a:r>
            <a:r>
              <a:rPr lang="en-US" altLang="en-US" sz="2000" i="1" dirty="0" smtClean="0"/>
              <a:t>D </a:t>
            </a:r>
            <a:r>
              <a:rPr lang="en-US" altLang="en-US" sz="2000" i="1" dirty="0" err="1" smtClean="0"/>
              <a:t>Bonfiglio</a:t>
            </a:r>
            <a:r>
              <a:rPr lang="en-US" altLang="en-US" sz="2000" i="1" dirty="0" smtClean="0"/>
              <a:t> et al, in preparation   </a:t>
            </a:r>
            <a:r>
              <a:rPr lang="en-US" altLang="en-US" sz="2000" b="1" i="1" dirty="0" smtClean="0"/>
              <a:t>[19] </a:t>
            </a:r>
            <a:r>
              <a:rPr lang="en-US" altLang="en-US" sz="2000" i="1" dirty="0" smtClean="0"/>
              <a:t>S-J Lee et al, in preparation   </a:t>
            </a:r>
            <a:r>
              <a:rPr lang="en-US" altLang="en-US" sz="2000" b="1" i="1" dirty="0" smtClean="0"/>
              <a:t>[20] </a:t>
            </a:r>
            <a:r>
              <a:rPr lang="en-US" altLang="en-US" sz="2000" i="1" dirty="0" smtClean="0"/>
              <a:t>E </a:t>
            </a:r>
            <a:r>
              <a:rPr lang="en-US" altLang="en-US" sz="2000" i="1" dirty="0" err="1" smtClean="0"/>
              <a:t>Nardon</a:t>
            </a:r>
            <a:r>
              <a:rPr lang="en-US" altLang="en-US" sz="2000" i="1" dirty="0" smtClean="0"/>
              <a:t> et al, Plasma Physics and Controlled Fusion 63, 115006 (2021)   </a:t>
            </a:r>
            <a:r>
              <a:rPr lang="en-US" altLang="en-US" sz="2000" b="1" i="1" dirty="0"/>
              <a:t>[21] </a:t>
            </a:r>
            <a:r>
              <a:rPr lang="en-US" altLang="en-US" sz="2000" i="1" dirty="0"/>
              <a:t>VK Bandaru et al, in preparation </a:t>
            </a:r>
            <a:r>
              <a:rPr lang="en-US" altLang="en-US" sz="2000" i="1" dirty="0" smtClean="0"/>
              <a:t>  </a:t>
            </a:r>
            <a:r>
              <a:rPr lang="en-US" altLang="en-US" sz="2000" b="1" i="1" dirty="0" smtClean="0"/>
              <a:t>[22] </a:t>
            </a:r>
            <a:r>
              <a:rPr lang="en-US" altLang="en-US" sz="2000" i="1" dirty="0" smtClean="0"/>
              <a:t>VK Bandaru et al, Plasma Physics and Controlled Fusion 63, 035024 (2021)   </a:t>
            </a:r>
            <a:r>
              <a:rPr lang="en-US" altLang="en-US" sz="2000" b="1" i="1" dirty="0" smtClean="0"/>
              <a:t>[23] </a:t>
            </a:r>
            <a:r>
              <a:rPr lang="en-US" altLang="en-US" sz="2000" i="1" dirty="0" smtClean="0"/>
              <a:t>K </a:t>
            </a:r>
            <a:r>
              <a:rPr lang="en-GB" altLang="en-US" sz="2000" i="1" dirty="0" smtClean="0"/>
              <a:t>S</a:t>
            </a:r>
            <a:r>
              <a:rPr lang="de-DE" altLang="en-US" sz="2000" i="1" dirty="0" err="1" smtClean="0"/>
              <a:t>ärkimäki</a:t>
            </a:r>
            <a:r>
              <a:rPr lang="de-DE" altLang="en-US" sz="2000" i="1" dirty="0" smtClean="0"/>
              <a:t> et al, </a:t>
            </a:r>
            <a:r>
              <a:rPr lang="en-US" altLang="en-US" sz="2000" i="1" dirty="0" smtClean="0"/>
              <a:t>Nuclear Fusion 60, 126050 (2020)   </a:t>
            </a:r>
            <a:r>
              <a:rPr lang="en-US" altLang="en-US" sz="2000" b="1" i="1" dirty="0" smtClean="0"/>
              <a:t>[24] </a:t>
            </a:r>
            <a:r>
              <a:rPr lang="en-US" altLang="en-US" sz="2000" i="1" dirty="0"/>
              <a:t>K </a:t>
            </a:r>
            <a:r>
              <a:rPr lang="en-GB" altLang="en-US" sz="2000" i="1" dirty="0"/>
              <a:t>S</a:t>
            </a:r>
            <a:r>
              <a:rPr lang="de-DE" altLang="en-US" sz="2000" i="1" dirty="0" err="1"/>
              <a:t>ärkimäki</a:t>
            </a:r>
            <a:r>
              <a:rPr lang="de-DE" altLang="en-US" sz="2000" i="1" dirty="0"/>
              <a:t> </a:t>
            </a:r>
            <a:r>
              <a:rPr lang="de-DE" altLang="en-US" sz="2000" i="1" dirty="0" smtClean="0"/>
              <a:t>et al, </a:t>
            </a:r>
            <a:r>
              <a:rPr lang="de-DE" altLang="en-US" sz="2000" i="1" dirty="0" err="1" smtClean="0"/>
              <a:t>Nuclear</a:t>
            </a:r>
            <a:r>
              <a:rPr lang="de-DE" altLang="en-US" sz="2000" i="1" dirty="0" smtClean="0"/>
              <a:t> Fusion 62, 086033 (2022)   </a:t>
            </a:r>
            <a:r>
              <a:rPr lang="de-DE" altLang="en-US" sz="2000" b="1" i="1" dirty="0" smtClean="0"/>
              <a:t>[25] </a:t>
            </a:r>
            <a:r>
              <a:rPr lang="de-DE" altLang="en-US" sz="2000" i="1" dirty="0" smtClean="0"/>
              <a:t>C Sommariva et al, in </a:t>
            </a:r>
            <a:r>
              <a:rPr lang="de-DE" altLang="en-US" sz="2000" i="1" dirty="0" err="1" smtClean="0"/>
              <a:t>preparation</a:t>
            </a:r>
            <a:endParaRPr lang="de-DE" altLang="en-US" sz="2000" i="1" dirty="0" smtClean="0"/>
          </a:p>
        </p:txBody>
      </p:sp>
      <p:grpSp>
        <p:nvGrpSpPr>
          <p:cNvPr id="94" name="Gruppieren 93"/>
          <p:cNvGrpSpPr/>
          <p:nvPr/>
        </p:nvGrpSpPr>
        <p:grpSpPr>
          <a:xfrm>
            <a:off x="20361276" y="14357985"/>
            <a:ext cx="8999538" cy="8555159"/>
            <a:chOff x="15722446" y="14103157"/>
            <a:chExt cx="13608021" cy="8555159"/>
          </a:xfrm>
        </p:grpSpPr>
        <p:sp>
          <p:nvSpPr>
            <p:cNvPr id="95" name="Inhaltsplatzhalter 5"/>
            <p:cNvSpPr txBox="1">
              <a:spLocks/>
            </p:cNvSpPr>
            <p:nvPr/>
          </p:nvSpPr>
          <p:spPr>
            <a:xfrm>
              <a:off x="15722446" y="15019338"/>
              <a:ext cx="13608021" cy="7638978"/>
            </a:xfrm>
            <a:prstGeom prst="rect">
              <a:avLst/>
            </a:prstGeom>
            <a:solidFill>
              <a:schemeClr val="bg1">
                <a:alpha val="19000"/>
              </a:schemeClr>
            </a:solidFill>
          </p:spPr>
          <p:txBody>
            <a:bodyPr vert="horz" wrap="square" lIns="72000" tIns="180000" rIns="72000" bIns="108000" rtlCol="0">
              <a:spAutoFit/>
            </a:bodyPr>
            <a:lstStyle>
              <a:lvl1pPr marL="0" marR="0" indent="0" algn="l" defTabSz="2271004" rtl="0" eaLnBrk="1" fontAlgn="auto" latinLnBrk="0" hangingPunct="1">
                <a:lnSpc>
                  <a:spcPct val="100000"/>
                </a:lnSpc>
                <a:spcBef>
                  <a:spcPts val="1490"/>
                </a:spcBef>
                <a:spcAft>
                  <a:spcPts val="0"/>
                </a:spcAft>
                <a:buClrTx/>
                <a:buSzTx/>
                <a:buFont typeface="Arial" panose="020B0604020202020204" pitchFamily="34" charset="0"/>
                <a:buNone/>
                <a:tabLst/>
                <a:defRPr lang="de-DE" sz="3200" b="0" i="0" kern="600" spc="99" baseline="0" dirty="0" smtClean="0">
                  <a:solidFill>
                    <a:schemeClr val="tx1"/>
                  </a:solidFill>
                  <a:latin typeface="+mn-lt"/>
                  <a:ea typeface="+mn-ea"/>
                  <a:cs typeface="+mn-cs"/>
                </a:defRPr>
              </a:lvl1pPr>
              <a:lvl2pPr marL="0" indent="0" algn="l" defTabSz="2271004" rtl="0" eaLnBrk="1" latinLnBrk="0" hangingPunct="1">
                <a:lnSpc>
                  <a:spcPct val="100000"/>
                </a:lnSpc>
                <a:spcBef>
                  <a:spcPts val="1490"/>
                </a:spcBef>
                <a:spcAft>
                  <a:spcPts val="0"/>
                </a:spcAft>
                <a:buFont typeface="Arial" panose="020B0604020202020204" pitchFamily="34" charset="0"/>
                <a:buNone/>
                <a:defRPr sz="3200" b="1" kern="600" spc="99" baseline="0">
                  <a:solidFill>
                    <a:srgbClr val="338985"/>
                  </a:solidFill>
                  <a:latin typeface="+mn-lt"/>
                  <a:ea typeface="+mn-ea"/>
                  <a:cs typeface="+mn-cs"/>
                </a:defRPr>
              </a:lvl2pPr>
              <a:lvl3pPr marL="445528" indent="-445528" algn="l" defTabSz="2271004" rtl="0" eaLnBrk="1" latinLnBrk="0" hangingPunct="1">
                <a:lnSpc>
                  <a:spcPct val="100000"/>
                </a:lnSpc>
                <a:spcBef>
                  <a:spcPts val="1490"/>
                </a:spcBef>
                <a:buFont typeface="Arial" panose="020B0604020202020204" pitchFamily="34" charset="0"/>
                <a:buChar char="•"/>
                <a:defRPr sz="3200" b="1" kern="400" spc="99" baseline="0">
                  <a:solidFill>
                    <a:schemeClr val="accent3"/>
                  </a:solidFill>
                  <a:latin typeface="+mn-lt"/>
                  <a:ea typeface="+mn-ea"/>
                  <a:cs typeface="+mn-cs"/>
                </a:defRPr>
              </a:lvl3pPr>
              <a:lvl4pPr marL="445528" indent="-445528" algn="l" defTabSz="2271004" rtl="0" eaLnBrk="1" latinLnBrk="0" hangingPunct="1">
                <a:lnSpc>
                  <a:spcPct val="100000"/>
                </a:lnSpc>
                <a:spcBef>
                  <a:spcPts val="1490"/>
                </a:spcBef>
                <a:buFont typeface="Arial" panose="020B0604020202020204" pitchFamily="34" charset="0"/>
                <a:buChar char="•"/>
                <a:defRPr sz="3200" kern="600" spc="99" baseline="0">
                  <a:solidFill>
                    <a:schemeClr val="tx1"/>
                  </a:solidFill>
                  <a:latin typeface="+mn-lt"/>
                  <a:ea typeface="+mn-ea"/>
                  <a:cs typeface="+mn-cs"/>
                </a:defRPr>
              </a:lvl4pPr>
              <a:lvl5pPr marL="887112" indent="-445528" algn="l" defTabSz="2271004" rtl="0" eaLnBrk="1" latinLnBrk="0" hangingPunct="1">
                <a:lnSpc>
                  <a:spcPct val="100000"/>
                </a:lnSpc>
                <a:spcBef>
                  <a:spcPts val="1490"/>
                </a:spcBef>
                <a:buFont typeface="Arial" panose="020B0604020202020204" pitchFamily="34" charset="0"/>
                <a:buChar char="•"/>
                <a:defRPr lang="de-DE" sz="3200" b="0" i="0" kern="600" spc="99" baseline="0" dirty="0" smtClean="0">
                  <a:solidFill>
                    <a:schemeClr val="tx1"/>
                  </a:solidFill>
                  <a:latin typeface="+mn-lt"/>
                  <a:ea typeface="+mn-ea"/>
                  <a:cs typeface="+mn-cs"/>
                </a:defRPr>
              </a:lvl5pPr>
              <a:lvl6pPr marL="1603785" indent="-709689" algn="l" defTabSz="2271004" rtl="0" eaLnBrk="1" latinLnBrk="0" hangingPunct="1">
                <a:lnSpc>
                  <a:spcPct val="100000"/>
                </a:lnSpc>
                <a:spcBef>
                  <a:spcPts val="745"/>
                </a:spcBef>
                <a:spcAft>
                  <a:spcPts val="0"/>
                </a:spcAft>
                <a:buClr>
                  <a:schemeClr val="tx1"/>
                </a:buClr>
                <a:buSzPct val="110000"/>
                <a:buFont typeface="Symbol" panose="05050102010706020507" pitchFamily="18" charset="2"/>
                <a:buChar char=""/>
                <a:defRPr sz="3200" b="0" i="0" kern="600" spc="99" baseline="0">
                  <a:solidFill>
                    <a:schemeClr val="tx1"/>
                  </a:solidFill>
                  <a:latin typeface="+mn-lt"/>
                  <a:ea typeface="+mn-ea"/>
                  <a:cs typeface="+mn-cs"/>
                </a:defRPr>
              </a:lvl6pPr>
              <a:lvl7pPr marL="0" indent="536209" algn="l" defTabSz="2271004" rtl="0" eaLnBrk="1" latinLnBrk="0" hangingPunct="1">
                <a:lnSpc>
                  <a:spcPct val="100000"/>
                </a:lnSpc>
                <a:spcBef>
                  <a:spcPts val="1490"/>
                </a:spcBef>
                <a:spcAft>
                  <a:spcPts val="0"/>
                </a:spcAft>
                <a:buClr>
                  <a:schemeClr val="tx2"/>
                </a:buClr>
                <a:buFont typeface="Wingdings 3" panose="05040102010807070707" pitchFamily="18" charset="2"/>
                <a:buChar char=""/>
                <a:defRPr sz="3200" b="0" i="1" kern="600" spc="99" baseline="0">
                  <a:solidFill>
                    <a:schemeClr val="tx2"/>
                  </a:solidFill>
                  <a:latin typeface="+mn-lt"/>
                  <a:ea typeface="+mn-ea"/>
                  <a:cs typeface="+mn-cs"/>
                </a:defRPr>
              </a:lvl7pPr>
              <a:lvl8pPr marL="0" indent="0" algn="l" defTabSz="2271004" rtl="0" eaLnBrk="1" latinLnBrk="0" hangingPunct="1">
                <a:lnSpc>
                  <a:spcPct val="100000"/>
                </a:lnSpc>
                <a:spcBef>
                  <a:spcPts val="1304"/>
                </a:spcBef>
                <a:spcAft>
                  <a:spcPts val="0"/>
                </a:spcAft>
                <a:buSzPct val="110000"/>
                <a:buFont typeface=".SF NS Symbols Regular"/>
                <a:buNone/>
                <a:defRPr sz="2800" b="0" i="1" kern="600" spc="298" baseline="0">
                  <a:solidFill>
                    <a:schemeClr val="tx1">
                      <a:lumMod val="50000"/>
                      <a:lumOff val="50000"/>
                    </a:schemeClr>
                  </a:solidFill>
                  <a:latin typeface="+mn-lt"/>
                  <a:ea typeface="+mn-ea"/>
                  <a:cs typeface="+mn-cs"/>
                </a:defRPr>
              </a:lvl8pPr>
              <a:lvl9pPr marL="0" indent="0" algn="l" defTabSz="2271004" rtl="0" eaLnBrk="1" latinLnBrk="0" hangingPunct="1">
                <a:lnSpc>
                  <a:spcPts val="2732"/>
                </a:lnSpc>
                <a:spcBef>
                  <a:spcPts val="1304"/>
                </a:spcBef>
                <a:buFont typeface="Arial" panose="020B0604020202020204" pitchFamily="34" charset="0"/>
                <a:buNone/>
                <a:defRPr sz="1987" b="0" i="1" kern="600" spc="298" baseline="0">
                  <a:solidFill>
                    <a:schemeClr val="tx1">
                      <a:lumMod val="50000"/>
                      <a:lumOff val="50000"/>
                    </a:schemeClr>
                  </a:solidFill>
                  <a:latin typeface="+mn-lt"/>
                  <a:ea typeface="+mn-ea"/>
                  <a:cs typeface="+mn-cs"/>
                </a:defRPr>
              </a:lvl9pPr>
            </a:lstStyle>
            <a:p>
              <a:pPr algn="just"/>
              <a:r>
                <a:rPr lang="en-US" sz="2600" b="1" dirty="0" smtClean="0">
                  <a:solidFill>
                    <a:schemeClr val="tx2"/>
                  </a:solidFill>
                </a:rPr>
                <a:t>RE fluid model </a:t>
              </a:r>
              <a:r>
                <a:rPr lang="en-US" sz="2600" dirty="0" smtClean="0">
                  <a:solidFill>
                    <a:schemeClr val="tx2"/>
                  </a:solidFill>
                </a:rPr>
                <a:t>captures mutual interaction of REs and MHD, but does not resolve momentum space</a:t>
              </a:r>
            </a:p>
            <a:p>
              <a:pPr marL="457200" indent="-457200" algn="just">
                <a:buFont typeface="Arial" panose="020B0604020202020204" pitchFamily="34" charset="0"/>
                <a:buChar char="•"/>
              </a:pPr>
              <a:r>
                <a:rPr lang="en-US" sz="2600" dirty="0" smtClean="0"/>
                <a:t>Recently extended for </a:t>
              </a:r>
              <a:r>
                <a:rPr lang="en-US" sz="2600" b="1" dirty="0" smtClean="0"/>
                <a:t>partially ionized impurity effects </a:t>
              </a:r>
              <a:r>
                <a:rPr lang="en-US" sz="2600" dirty="0" smtClean="0"/>
                <a:t>and benchmarked against GO and DINA</a:t>
              </a:r>
            </a:p>
            <a:p>
              <a:pPr marL="457200" indent="-457200" algn="just">
                <a:buFont typeface="Arial" panose="020B0604020202020204" pitchFamily="34" charset="0"/>
                <a:buChar char="•"/>
              </a:pPr>
              <a:r>
                <a:rPr lang="en-US" sz="2600" dirty="0" smtClean="0"/>
                <a:t>K</a:t>
              </a:r>
              <a:r>
                <a:rPr lang="en-US" sz="2600" dirty="0" smtClean="0"/>
                <a:t>ey experimenta</a:t>
              </a:r>
              <a:r>
                <a:rPr lang="en-US" sz="2600" dirty="0"/>
                <a:t>l</a:t>
              </a:r>
              <a:r>
                <a:rPr lang="en-US" sz="2600" dirty="0" smtClean="0"/>
                <a:t> features &amp; time scales reproduced for </a:t>
              </a:r>
              <a:r>
                <a:rPr lang="en-US" sz="2600" b="1" dirty="0" smtClean="0"/>
                <a:t>benign beam termination in JET </a:t>
              </a:r>
              <a:r>
                <a:rPr lang="en-US" sz="2600" dirty="0" smtClean="0"/>
                <a:t>[22]</a:t>
              </a:r>
            </a:p>
            <a:p>
              <a:pPr marL="457200" indent="-457200" algn="just">
                <a:buFont typeface="Arial" panose="020B0604020202020204" pitchFamily="34" charset="0"/>
                <a:buChar char="•"/>
              </a:pPr>
              <a:r>
                <a:rPr lang="en-US" sz="2600" b="1" dirty="0" smtClean="0"/>
                <a:t>RE mitigation in ITER </a:t>
              </a:r>
              <a:r>
                <a:rPr lang="en-US" sz="2600" dirty="0" smtClean="0"/>
                <a:t>by multiple massive material injections studied in 2D and 3D</a:t>
              </a:r>
              <a:r>
                <a:rPr lang="en-US" sz="2600" b="1" dirty="0" smtClean="0"/>
                <a:t> </a:t>
              </a:r>
              <a:r>
                <a:rPr lang="en-US" sz="2600" dirty="0" smtClean="0"/>
                <a:t>[21]</a:t>
              </a:r>
              <a:r>
                <a:rPr lang="en-US" sz="2600" b="1" dirty="0"/>
                <a:t> </a:t>
              </a:r>
              <a:r>
                <a:rPr lang="en-US" sz="2600" b="1" dirty="0">
                  <a:solidFill>
                    <a:srgbClr val="EF7C00"/>
                  </a:solidFill>
                </a:rPr>
                <a:t>(→ </a:t>
              </a:r>
              <a:r>
                <a:rPr lang="en-US" sz="2600" b="1" dirty="0" smtClean="0">
                  <a:solidFill>
                    <a:srgbClr val="EF7C00"/>
                  </a:solidFill>
                </a:rPr>
                <a:t>Figure 5)</a:t>
              </a:r>
              <a:endParaRPr lang="en-US" sz="2600" dirty="0" smtClean="0">
                <a:solidFill>
                  <a:srgbClr val="EF7C00"/>
                </a:solidFill>
              </a:endParaRPr>
            </a:p>
            <a:p>
              <a:pPr algn="just"/>
              <a:r>
                <a:rPr lang="en-US" sz="2600" b="1" dirty="0" smtClean="0">
                  <a:solidFill>
                    <a:schemeClr val="tx2"/>
                  </a:solidFill>
                </a:rPr>
                <a:t>Kinetic REs </a:t>
              </a:r>
              <a:r>
                <a:rPr lang="en-US" sz="2600" dirty="0" smtClean="0">
                  <a:solidFill>
                    <a:schemeClr val="tx2"/>
                  </a:solidFill>
                </a:rPr>
                <a:t>capture detailed trajectories, momentum space dynamics and loss mechanisms; coupling to MHD planned in a PhD project starting in summer</a:t>
              </a:r>
            </a:p>
            <a:p>
              <a:pPr marL="457200" indent="-457200" algn="just">
                <a:buFont typeface="Arial" panose="020B0604020202020204" pitchFamily="34" charset="0"/>
                <a:buChar char="•"/>
              </a:pPr>
              <a:r>
                <a:rPr lang="en-US" sz="2600" b="1" dirty="0" smtClean="0"/>
                <a:t>Stochastic RE transport </a:t>
              </a:r>
              <a:r>
                <a:rPr lang="en-US" sz="2600" dirty="0" smtClean="0"/>
                <a:t>is energy dependent [23]</a:t>
              </a:r>
            </a:p>
            <a:p>
              <a:pPr marL="457200" indent="-457200" algn="just">
                <a:buFont typeface="Arial" panose="020B0604020202020204" pitchFamily="34" charset="0"/>
                <a:buChar char="•"/>
              </a:pPr>
              <a:r>
                <a:rPr lang="en-US" sz="2600" b="1" dirty="0" smtClean="0"/>
                <a:t>Assessment of RE losses </a:t>
              </a:r>
              <a:r>
                <a:rPr lang="en-US" sz="2600" dirty="0"/>
                <a:t>[24] </a:t>
              </a:r>
              <a:r>
                <a:rPr lang="en-US" sz="2600" dirty="0" smtClean="0"/>
                <a:t>including trapped REs in the ITER CQ of [10] </a:t>
              </a:r>
              <a:r>
                <a:rPr lang="en-US" sz="2600" b="1" dirty="0">
                  <a:solidFill>
                    <a:srgbClr val="EF7C00"/>
                  </a:solidFill>
                </a:rPr>
                <a:t>(→ Figure 6</a:t>
              </a:r>
              <a:r>
                <a:rPr lang="en-US" sz="2600" b="1" dirty="0" smtClean="0">
                  <a:solidFill>
                    <a:srgbClr val="EF7C00"/>
                  </a:solidFill>
                </a:rPr>
                <a:t>)</a:t>
              </a:r>
              <a:endParaRPr lang="en-US" sz="2600" dirty="0" smtClean="0">
                <a:solidFill>
                  <a:srgbClr val="EF7C00"/>
                </a:solidFill>
              </a:endParaRPr>
            </a:p>
            <a:p>
              <a:pPr marL="457200" indent="-457200" algn="just">
                <a:buFont typeface="Arial" panose="020B0604020202020204" pitchFamily="34" charset="0"/>
                <a:buChar char="•"/>
              </a:pPr>
              <a:r>
                <a:rPr lang="en-US" sz="2600" dirty="0" smtClean="0"/>
                <a:t>Virtual camera diagnostic in development [25]</a:t>
              </a:r>
              <a:endParaRPr lang="en-US" sz="2600" dirty="0" smtClean="0"/>
            </a:p>
          </p:txBody>
        </p:sp>
        <p:sp>
          <p:nvSpPr>
            <p:cNvPr id="96" name="Textfeld 95"/>
            <p:cNvSpPr txBox="1"/>
            <p:nvPr/>
          </p:nvSpPr>
          <p:spPr>
            <a:xfrm>
              <a:off x="15722446" y="14103157"/>
              <a:ext cx="13608019" cy="937143"/>
            </a:xfrm>
            <a:prstGeom prst="rect">
              <a:avLst/>
            </a:prstGeom>
            <a:solidFill>
              <a:srgbClr val="EEEEEE"/>
            </a:solidFill>
            <a:ln>
              <a:solidFill>
                <a:srgbClr val="EEEEEE"/>
              </a:solidFill>
              <a:prstDash val="solid"/>
            </a:ln>
          </p:spPr>
          <p:txBody>
            <a:bodyPr wrap="square" lIns="72000" tIns="180000" rIns="72000" bIns="108000" rtlCol="0" anchor="ctr" anchorCtr="0">
              <a:spAutoFit/>
            </a:bodyPr>
            <a:lstStyle/>
            <a:p>
              <a:r>
                <a:rPr lang="de-DE" sz="4200" b="1" cap="all" dirty="0" smtClean="0">
                  <a:solidFill>
                    <a:srgbClr val="006C66"/>
                  </a:solidFill>
                </a:rPr>
                <a:t>4) Runaway </a:t>
              </a:r>
              <a:r>
                <a:rPr lang="de-DE" sz="4200" b="1" cap="all" dirty="0" err="1" smtClean="0">
                  <a:solidFill>
                    <a:srgbClr val="006C66"/>
                  </a:solidFill>
                </a:rPr>
                <a:t>electrons</a:t>
              </a:r>
              <a:endParaRPr lang="de-DE" sz="4200" b="1" cap="all" dirty="0">
                <a:solidFill>
                  <a:srgbClr val="006C66"/>
                </a:solidFill>
              </a:endParaRPr>
            </a:p>
          </p:txBody>
        </p:sp>
      </p:grpSp>
      <p:sp>
        <p:nvSpPr>
          <p:cNvPr id="93" name="Textfeld 92"/>
          <p:cNvSpPr txBox="1"/>
          <p:nvPr/>
        </p:nvSpPr>
        <p:spPr>
          <a:xfrm>
            <a:off x="15679738" y="7336011"/>
            <a:ext cx="13636646" cy="895218"/>
          </a:xfrm>
          <a:prstGeom prst="rect">
            <a:avLst/>
          </a:prstGeom>
          <a:solidFill>
            <a:srgbClr val="EEEEEE"/>
          </a:solidFill>
          <a:ln>
            <a:solidFill>
              <a:srgbClr val="EEEEEE"/>
            </a:solidFill>
            <a:prstDash val="solid"/>
          </a:ln>
        </p:spPr>
        <p:txBody>
          <a:bodyPr wrap="square" lIns="144000" tIns="108000" rIns="0" bIns="108000" rtlCol="0" anchor="ctr" anchorCtr="0">
            <a:spAutoFit/>
          </a:bodyPr>
          <a:lstStyle/>
          <a:p>
            <a:r>
              <a:rPr lang="de-DE" sz="4200" b="1" cap="all" dirty="0" smtClean="0">
                <a:solidFill>
                  <a:srgbClr val="006C66"/>
                </a:solidFill>
              </a:rPr>
              <a:t>1) The JOREK Code</a:t>
            </a:r>
            <a:endParaRPr lang="de-DE" sz="4200" b="1" cap="all" dirty="0">
              <a:solidFill>
                <a:srgbClr val="006C66"/>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17126" y="4074651"/>
            <a:ext cx="5923256" cy="18000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16120" y="1874039"/>
            <a:ext cx="2648334" cy="1260000"/>
          </a:xfrm>
          <a:prstGeom prst="rect">
            <a:avLst/>
          </a:prstGeom>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16120" y="5884286"/>
            <a:ext cx="2692639" cy="1283211"/>
          </a:xfrm>
          <a:prstGeom prst="rect">
            <a:avLst/>
          </a:prstGeom>
        </p:spPr>
      </p:pic>
      <p:sp>
        <p:nvSpPr>
          <p:cNvPr id="14" name="TextBox 13"/>
          <p:cNvSpPr txBox="1"/>
          <p:nvPr/>
        </p:nvSpPr>
        <p:spPr>
          <a:xfrm>
            <a:off x="26473019" y="6002588"/>
            <a:ext cx="1701932" cy="884858"/>
          </a:xfrm>
          <a:prstGeom prst="rect">
            <a:avLst/>
          </a:prstGeom>
          <a:noFill/>
        </p:spPr>
        <p:txBody>
          <a:bodyPr wrap="square" lIns="0" tIns="0" rIns="0" bIns="0" rtlCol="0" anchor="t" anchorCtr="0">
            <a:spAutoFit/>
          </a:bodyPr>
          <a:lstStyle/>
          <a:p>
            <a:pPr algn="ctr">
              <a:lnSpc>
                <a:spcPts val="2300"/>
              </a:lnSpc>
              <a:spcBef>
                <a:spcPts val="1150"/>
              </a:spcBef>
            </a:pPr>
            <a:r>
              <a:rPr lang="en-US" sz="2000" dirty="0" smtClean="0">
                <a:solidFill>
                  <a:srgbClr val="777777"/>
                </a:solidFill>
              </a:rPr>
              <a:t>+ more partners involved</a:t>
            </a:r>
            <a:endParaRPr lang="en-US" sz="2000" dirty="0" smtClean="0">
              <a:solidFill>
                <a:srgbClr val="777777"/>
              </a:solidFill>
            </a:endParaRPr>
          </a:p>
        </p:txBody>
      </p:sp>
      <p:sp>
        <p:nvSpPr>
          <p:cNvPr id="56" name="Inhaltsplatzhalter 5"/>
          <p:cNvSpPr txBox="1">
            <a:spLocks/>
          </p:cNvSpPr>
          <p:nvPr/>
        </p:nvSpPr>
        <p:spPr>
          <a:xfrm>
            <a:off x="15679738" y="8176745"/>
            <a:ext cx="8695248" cy="6312974"/>
          </a:xfrm>
          <a:prstGeom prst="rect">
            <a:avLst/>
          </a:prstGeom>
          <a:solidFill>
            <a:schemeClr val="bg1">
              <a:alpha val="19000"/>
            </a:schemeClr>
          </a:solidFill>
        </p:spPr>
        <p:txBody>
          <a:bodyPr vert="horz" wrap="square" lIns="72000" tIns="180000" rIns="72000" bIns="108000" rtlCol="0">
            <a:spAutoFit/>
          </a:bodyPr>
          <a:lstStyle>
            <a:lvl1pPr marL="0" marR="0" indent="0" algn="l" defTabSz="2271004" rtl="0" eaLnBrk="1" fontAlgn="auto" latinLnBrk="0" hangingPunct="1">
              <a:lnSpc>
                <a:spcPct val="100000"/>
              </a:lnSpc>
              <a:spcBef>
                <a:spcPts val="1490"/>
              </a:spcBef>
              <a:spcAft>
                <a:spcPts val="0"/>
              </a:spcAft>
              <a:buClrTx/>
              <a:buSzTx/>
              <a:buFont typeface="Arial" panose="020B0604020202020204" pitchFamily="34" charset="0"/>
              <a:buNone/>
              <a:tabLst/>
              <a:defRPr lang="de-DE" sz="3200" b="0" i="0" kern="600" spc="99" baseline="0" dirty="0" smtClean="0">
                <a:solidFill>
                  <a:schemeClr val="tx1"/>
                </a:solidFill>
                <a:latin typeface="+mn-lt"/>
                <a:ea typeface="+mn-ea"/>
                <a:cs typeface="+mn-cs"/>
              </a:defRPr>
            </a:lvl1pPr>
            <a:lvl2pPr marL="0" indent="0" algn="l" defTabSz="2271004" rtl="0" eaLnBrk="1" latinLnBrk="0" hangingPunct="1">
              <a:lnSpc>
                <a:spcPct val="100000"/>
              </a:lnSpc>
              <a:spcBef>
                <a:spcPts val="1490"/>
              </a:spcBef>
              <a:spcAft>
                <a:spcPts val="0"/>
              </a:spcAft>
              <a:buFont typeface="Arial" panose="020B0604020202020204" pitchFamily="34" charset="0"/>
              <a:buNone/>
              <a:defRPr sz="3200" b="1" kern="600" spc="99" baseline="0">
                <a:solidFill>
                  <a:srgbClr val="338985"/>
                </a:solidFill>
                <a:latin typeface="+mn-lt"/>
                <a:ea typeface="+mn-ea"/>
                <a:cs typeface="+mn-cs"/>
              </a:defRPr>
            </a:lvl2pPr>
            <a:lvl3pPr marL="445528" indent="-445528" algn="l" defTabSz="2271004" rtl="0" eaLnBrk="1" latinLnBrk="0" hangingPunct="1">
              <a:lnSpc>
                <a:spcPct val="100000"/>
              </a:lnSpc>
              <a:spcBef>
                <a:spcPts val="1490"/>
              </a:spcBef>
              <a:buFont typeface="Arial" panose="020B0604020202020204" pitchFamily="34" charset="0"/>
              <a:buChar char="•"/>
              <a:defRPr sz="3200" b="1" kern="400" spc="99" baseline="0">
                <a:solidFill>
                  <a:schemeClr val="accent3"/>
                </a:solidFill>
                <a:latin typeface="+mn-lt"/>
                <a:ea typeface="+mn-ea"/>
                <a:cs typeface="+mn-cs"/>
              </a:defRPr>
            </a:lvl3pPr>
            <a:lvl4pPr marL="445528" indent="-445528" algn="l" defTabSz="2271004" rtl="0" eaLnBrk="1" latinLnBrk="0" hangingPunct="1">
              <a:lnSpc>
                <a:spcPct val="100000"/>
              </a:lnSpc>
              <a:spcBef>
                <a:spcPts val="1490"/>
              </a:spcBef>
              <a:buFont typeface="Arial" panose="020B0604020202020204" pitchFamily="34" charset="0"/>
              <a:buChar char="•"/>
              <a:defRPr sz="3200" kern="600" spc="99" baseline="0">
                <a:solidFill>
                  <a:schemeClr val="tx1"/>
                </a:solidFill>
                <a:latin typeface="+mn-lt"/>
                <a:ea typeface="+mn-ea"/>
                <a:cs typeface="+mn-cs"/>
              </a:defRPr>
            </a:lvl4pPr>
            <a:lvl5pPr marL="887112" indent="-445528" algn="l" defTabSz="2271004" rtl="0" eaLnBrk="1" latinLnBrk="0" hangingPunct="1">
              <a:lnSpc>
                <a:spcPct val="100000"/>
              </a:lnSpc>
              <a:spcBef>
                <a:spcPts val="1490"/>
              </a:spcBef>
              <a:buFont typeface="Arial" panose="020B0604020202020204" pitchFamily="34" charset="0"/>
              <a:buChar char="•"/>
              <a:defRPr lang="de-DE" sz="3200" b="0" i="0" kern="600" spc="99" baseline="0" dirty="0" smtClean="0">
                <a:solidFill>
                  <a:schemeClr val="tx1"/>
                </a:solidFill>
                <a:latin typeface="+mn-lt"/>
                <a:ea typeface="+mn-ea"/>
                <a:cs typeface="+mn-cs"/>
              </a:defRPr>
            </a:lvl5pPr>
            <a:lvl6pPr marL="1603785" indent="-709689" algn="l" defTabSz="2271004" rtl="0" eaLnBrk="1" latinLnBrk="0" hangingPunct="1">
              <a:lnSpc>
                <a:spcPct val="100000"/>
              </a:lnSpc>
              <a:spcBef>
                <a:spcPts val="745"/>
              </a:spcBef>
              <a:spcAft>
                <a:spcPts val="0"/>
              </a:spcAft>
              <a:buClr>
                <a:schemeClr val="tx1"/>
              </a:buClr>
              <a:buSzPct val="110000"/>
              <a:buFont typeface="Symbol" panose="05050102010706020507" pitchFamily="18" charset="2"/>
              <a:buChar char=""/>
              <a:defRPr sz="3200" b="0" i="0" kern="600" spc="99" baseline="0">
                <a:solidFill>
                  <a:schemeClr val="tx1"/>
                </a:solidFill>
                <a:latin typeface="+mn-lt"/>
                <a:ea typeface="+mn-ea"/>
                <a:cs typeface="+mn-cs"/>
              </a:defRPr>
            </a:lvl6pPr>
            <a:lvl7pPr marL="0" indent="536209" algn="l" defTabSz="2271004" rtl="0" eaLnBrk="1" latinLnBrk="0" hangingPunct="1">
              <a:lnSpc>
                <a:spcPct val="100000"/>
              </a:lnSpc>
              <a:spcBef>
                <a:spcPts val="1490"/>
              </a:spcBef>
              <a:spcAft>
                <a:spcPts val="0"/>
              </a:spcAft>
              <a:buClr>
                <a:schemeClr val="tx2"/>
              </a:buClr>
              <a:buFont typeface="Wingdings 3" panose="05040102010807070707" pitchFamily="18" charset="2"/>
              <a:buChar char=""/>
              <a:defRPr sz="3200" b="0" i="1" kern="600" spc="99" baseline="0">
                <a:solidFill>
                  <a:schemeClr val="tx2"/>
                </a:solidFill>
                <a:latin typeface="+mn-lt"/>
                <a:ea typeface="+mn-ea"/>
                <a:cs typeface="+mn-cs"/>
              </a:defRPr>
            </a:lvl7pPr>
            <a:lvl8pPr marL="0" indent="0" algn="l" defTabSz="2271004" rtl="0" eaLnBrk="1" latinLnBrk="0" hangingPunct="1">
              <a:lnSpc>
                <a:spcPct val="100000"/>
              </a:lnSpc>
              <a:spcBef>
                <a:spcPts val="1304"/>
              </a:spcBef>
              <a:spcAft>
                <a:spcPts val="0"/>
              </a:spcAft>
              <a:buSzPct val="110000"/>
              <a:buFont typeface=".SF NS Symbols Regular"/>
              <a:buNone/>
              <a:defRPr sz="2800" b="0" i="1" kern="600" spc="298" baseline="0">
                <a:solidFill>
                  <a:schemeClr val="tx1">
                    <a:lumMod val="50000"/>
                    <a:lumOff val="50000"/>
                  </a:schemeClr>
                </a:solidFill>
                <a:latin typeface="+mn-lt"/>
                <a:ea typeface="+mn-ea"/>
                <a:cs typeface="+mn-cs"/>
              </a:defRPr>
            </a:lvl8pPr>
            <a:lvl9pPr marL="0" indent="0" algn="l" defTabSz="2271004" rtl="0" eaLnBrk="1" latinLnBrk="0" hangingPunct="1">
              <a:lnSpc>
                <a:spcPts val="2732"/>
              </a:lnSpc>
              <a:spcBef>
                <a:spcPts val="1304"/>
              </a:spcBef>
              <a:buFont typeface="Arial" panose="020B0604020202020204" pitchFamily="34" charset="0"/>
              <a:buNone/>
              <a:defRPr sz="1987" b="0" i="1" kern="600" spc="298" baseline="0">
                <a:solidFill>
                  <a:schemeClr val="tx1">
                    <a:lumMod val="50000"/>
                    <a:lumOff val="50000"/>
                  </a:schemeClr>
                </a:solidFill>
                <a:latin typeface="+mn-lt"/>
                <a:ea typeface="+mn-ea"/>
                <a:cs typeface="+mn-cs"/>
              </a:defRPr>
            </a:lvl9pPr>
          </a:lstStyle>
          <a:p>
            <a:pPr marL="457200" indent="-457200">
              <a:spcBef>
                <a:spcPts val="800"/>
              </a:spcBef>
              <a:buFont typeface="Arial" panose="020B0604020202020204" pitchFamily="34" charset="0"/>
              <a:buChar char="•"/>
            </a:pPr>
            <a:r>
              <a:rPr lang="en-US" sz="2600" dirty="0" smtClean="0"/>
              <a:t>Reduced and full MHD with various extensions</a:t>
            </a:r>
          </a:p>
          <a:p>
            <a:pPr marL="457200" indent="-457200">
              <a:spcBef>
                <a:spcPts val="800"/>
              </a:spcBef>
              <a:buFont typeface="Arial" panose="020B0604020202020204" pitchFamily="34" charset="0"/>
              <a:buChar char="•"/>
            </a:pPr>
            <a:r>
              <a:rPr lang="en-US" sz="2600" dirty="0" smtClean="0"/>
              <a:t>Resistive walls, pellets, etc.</a:t>
            </a:r>
          </a:p>
          <a:p>
            <a:pPr marL="457200" indent="-457200">
              <a:spcBef>
                <a:spcPts val="800"/>
              </a:spcBef>
              <a:buFont typeface="Arial" panose="020B0604020202020204" pitchFamily="34" charset="0"/>
              <a:buChar char="•"/>
            </a:pPr>
            <a:r>
              <a:rPr lang="en-US" sz="2600" dirty="0" smtClean="0"/>
              <a:t>Fluid &amp; kinetic models for neutrals, impurities, REs</a:t>
            </a:r>
          </a:p>
          <a:p>
            <a:pPr marL="457200" indent="-457200">
              <a:spcBef>
                <a:spcPts val="800"/>
              </a:spcBef>
              <a:buFont typeface="Arial" panose="020B0604020202020204" pitchFamily="34" charset="0"/>
              <a:buChar char="•"/>
            </a:pPr>
            <a:r>
              <a:rPr lang="en-US" sz="2600" dirty="0" smtClean="0"/>
              <a:t>2D flux surface aligned FE grid with extension to true first wall [3] </a:t>
            </a:r>
            <a:r>
              <a:rPr lang="en-US" sz="2600" b="1" dirty="0" smtClean="0">
                <a:solidFill>
                  <a:srgbClr val="EF7C00"/>
                </a:solidFill>
              </a:rPr>
              <a:t>(→ Figure 1)</a:t>
            </a:r>
          </a:p>
          <a:p>
            <a:pPr marL="457200" indent="-457200">
              <a:spcBef>
                <a:spcPts val="800"/>
              </a:spcBef>
              <a:buFont typeface="Arial" panose="020B0604020202020204" pitchFamily="34" charset="0"/>
              <a:buChar char="•"/>
            </a:pPr>
            <a:r>
              <a:rPr lang="en-US" sz="2600" dirty="0" smtClean="0"/>
              <a:t>Higher order FEs [4]</a:t>
            </a:r>
          </a:p>
          <a:p>
            <a:pPr marL="457200" indent="-457200">
              <a:spcBef>
                <a:spcPts val="800"/>
              </a:spcBef>
              <a:buFont typeface="Arial" panose="020B0604020202020204" pitchFamily="34" charset="0"/>
              <a:buChar char="•"/>
            </a:pPr>
            <a:r>
              <a:rPr lang="en-US" sz="2600" dirty="0" smtClean="0"/>
              <a:t>Fully implicit time stepping &amp; iterative solver with physics based preconditioner: optimized for non-linear scenarios [5]</a:t>
            </a:r>
          </a:p>
          <a:p>
            <a:pPr marL="457200" indent="-457200">
              <a:spcBef>
                <a:spcPts val="800"/>
              </a:spcBef>
              <a:buFont typeface="Arial" panose="020B0604020202020204" pitchFamily="34" charset="0"/>
              <a:buChar char="•"/>
            </a:pPr>
            <a:r>
              <a:rPr lang="en-US" sz="2600" dirty="0"/>
              <a:t>Development coordinated by EUROfusion TSVV</a:t>
            </a:r>
            <a:br>
              <a:rPr lang="en-US" sz="2600" dirty="0"/>
            </a:br>
            <a:r>
              <a:rPr lang="en-US" sz="2600" dirty="0"/>
              <a:t>project on MHD transients</a:t>
            </a:r>
          </a:p>
          <a:p>
            <a:pPr marL="457200" indent="-457200">
              <a:spcBef>
                <a:spcPts val="800"/>
              </a:spcBef>
              <a:buFont typeface="Arial" panose="020B0604020202020204" pitchFamily="34" charset="0"/>
              <a:buChar char="•"/>
            </a:pPr>
            <a:r>
              <a:rPr lang="en-US" sz="2600" dirty="0"/>
              <a:t>Strong international community and involvement of the ITER </a:t>
            </a:r>
            <a:r>
              <a:rPr lang="en-US" sz="2600" dirty="0" err="1" smtClean="0"/>
              <a:t>Organisation</a:t>
            </a:r>
            <a:endParaRPr lang="en-US" sz="2600" dirty="0"/>
          </a:p>
        </p:txBody>
      </p:sp>
      <p:sp>
        <p:nvSpPr>
          <p:cNvPr id="16" name="TextBox 15"/>
          <p:cNvSpPr txBox="1"/>
          <p:nvPr/>
        </p:nvSpPr>
        <p:spPr>
          <a:xfrm>
            <a:off x="10819365" y="33513204"/>
            <a:ext cx="4706385" cy="5601533"/>
          </a:xfrm>
          <a:prstGeom prst="rect">
            <a:avLst/>
          </a:prstGeom>
          <a:noFill/>
        </p:spPr>
        <p:txBody>
          <a:bodyPr wrap="square" lIns="0" tIns="0" rIns="0" bIns="0" rtlCol="0" anchor="t" anchorCtr="0">
            <a:spAutoFit/>
          </a:bodyPr>
          <a:lstStyle/>
          <a:p>
            <a:pPr algn="just"/>
            <a:r>
              <a:rPr lang="en-US" sz="2600" b="1" dirty="0" smtClean="0">
                <a:solidFill>
                  <a:schemeClr val="tx2"/>
                </a:solidFill>
              </a:rPr>
              <a:t>Current spike as proxy for fast </a:t>
            </a:r>
            <a:r>
              <a:rPr lang="en-US" sz="2600" b="1" dirty="0">
                <a:solidFill>
                  <a:schemeClr val="tx2"/>
                </a:solidFill>
              </a:rPr>
              <a:t>magnetic </a:t>
            </a:r>
            <a:r>
              <a:rPr lang="en-US" sz="2600" b="1" dirty="0" smtClean="0">
                <a:solidFill>
                  <a:schemeClr val="tx2"/>
                </a:solidFill>
              </a:rPr>
              <a:t>reconnection</a:t>
            </a:r>
          </a:p>
          <a:p>
            <a:pPr marL="457200" indent="-457200" algn="just">
              <a:buFont typeface="Arial" panose="020B0604020202020204" pitchFamily="34" charset="0"/>
              <a:buChar char="•"/>
            </a:pPr>
            <a:r>
              <a:rPr lang="en-GB" sz="2600" dirty="0" smtClean="0"/>
              <a:t>Current spike reproduced quantitatively in JET </a:t>
            </a:r>
            <a:r>
              <a:rPr lang="en-GB" sz="2600" dirty="0" err="1" smtClean="0"/>
              <a:t>Ar</a:t>
            </a:r>
            <a:r>
              <a:rPr lang="en-GB" sz="2600" dirty="0" smtClean="0"/>
              <a:t> simulations [20</a:t>
            </a:r>
            <a:r>
              <a:rPr lang="en-GB" sz="2600" dirty="0"/>
              <a:t>]. </a:t>
            </a:r>
            <a:r>
              <a:rPr lang="en-GB" sz="2600" dirty="0" smtClean="0"/>
              <a:t>Results </a:t>
            </a:r>
            <a:r>
              <a:rPr lang="en-GB" sz="2600" dirty="0"/>
              <a:t>suggest </a:t>
            </a:r>
            <a:r>
              <a:rPr lang="en-GB" sz="2600" dirty="0" smtClean="0"/>
              <a:t>a </a:t>
            </a:r>
            <a:r>
              <a:rPr lang="en-GB" sz="2600" dirty="0"/>
              <a:t>combination of shear </a:t>
            </a:r>
            <a:r>
              <a:rPr lang="en-GB" sz="2600" dirty="0" err="1"/>
              <a:t>Alfvén</a:t>
            </a:r>
            <a:r>
              <a:rPr lang="en-GB" sz="2600" dirty="0"/>
              <a:t> waves </a:t>
            </a:r>
            <a:r>
              <a:rPr lang="en-GB" sz="2600" dirty="0" smtClean="0"/>
              <a:t>and macroscopic </a:t>
            </a:r>
            <a:r>
              <a:rPr lang="en-GB" sz="2600" dirty="0" err="1"/>
              <a:t>ExB</a:t>
            </a:r>
            <a:r>
              <a:rPr lang="en-GB" sz="2600" dirty="0"/>
              <a:t> flow in the region </a:t>
            </a:r>
            <a:r>
              <a:rPr lang="en-GB" sz="2600" dirty="0" smtClean="0"/>
              <a:t>q&lt;2 as origin</a:t>
            </a:r>
            <a:endParaRPr lang="en-GB" sz="2600" dirty="0"/>
          </a:p>
          <a:p>
            <a:pPr marL="457200" indent="-457200" algn="just">
              <a:buFont typeface="Arial" panose="020B0604020202020204" pitchFamily="34" charset="0"/>
              <a:buChar char="•"/>
            </a:pPr>
            <a:r>
              <a:rPr lang="en-GB" sz="2600" dirty="0" smtClean="0"/>
              <a:t>Double </a:t>
            </a:r>
            <a:r>
              <a:rPr lang="en-GB" sz="2600" dirty="0"/>
              <a:t>tearing mode case based on [21] is </a:t>
            </a:r>
            <a:r>
              <a:rPr lang="en-GB" sz="2600" dirty="0" smtClean="0"/>
              <a:t>studied </a:t>
            </a:r>
            <a:r>
              <a:rPr lang="en-GB" sz="2600" dirty="0"/>
              <a:t>to investigate reconnection and MHD relaxation dynamics at a fundamental </a:t>
            </a:r>
            <a:r>
              <a:rPr lang="en-GB" sz="2600" dirty="0" smtClean="0"/>
              <a:t>level</a:t>
            </a:r>
            <a:endParaRPr lang="en-US" sz="2600" dirty="0"/>
          </a:p>
        </p:txBody>
      </p:sp>
      <p:sp>
        <p:nvSpPr>
          <p:cNvPr id="80" name="Textfeld 42"/>
          <p:cNvSpPr txBox="1"/>
          <p:nvPr/>
        </p:nvSpPr>
        <p:spPr>
          <a:xfrm>
            <a:off x="927321" y="30510924"/>
            <a:ext cx="9000000" cy="721700"/>
          </a:xfrm>
          <a:prstGeom prst="rect">
            <a:avLst/>
          </a:prstGeom>
          <a:solidFill>
            <a:srgbClr val="EEEEEE"/>
          </a:solidFill>
          <a:ln>
            <a:solidFill>
              <a:srgbClr val="EEEEEE"/>
            </a:solidFill>
            <a:prstDash val="solid"/>
          </a:ln>
        </p:spPr>
        <p:txBody>
          <a:bodyPr wrap="square" lIns="72000" tIns="180000" rIns="72000" bIns="108000" rtlCol="0" anchor="ctr" anchorCtr="0">
            <a:spAutoFit/>
          </a:bodyPr>
          <a:lstStyle/>
          <a:p>
            <a:r>
              <a:rPr lang="de-DE" sz="2800" b="1" cap="all" dirty="0" err="1" smtClean="0">
                <a:solidFill>
                  <a:srgbClr val="006C66"/>
                </a:solidFill>
              </a:rPr>
              <a:t>Figure</a:t>
            </a:r>
            <a:r>
              <a:rPr lang="de-DE" sz="2800" b="1" cap="all" dirty="0" smtClean="0">
                <a:solidFill>
                  <a:srgbClr val="006C66"/>
                </a:solidFill>
              </a:rPr>
              <a:t> 3: AUG HOT VDE </a:t>
            </a:r>
            <a:r>
              <a:rPr lang="de-DE" sz="2800" b="1" cap="all" dirty="0" err="1" smtClean="0">
                <a:solidFill>
                  <a:srgbClr val="006C66"/>
                </a:solidFill>
              </a:rPr>
              <a:t>simulations</a:t>
            </a:r>
            <a:endParaRPr lang="de-DE" sz="2800" b="1" cap="all" dirty="0">
              <a:solidFill>
                <a:srgbClr val="006C66"/>
              </a:solidFill>
            </a:endParaRPr>
          </a:p>
        </p:txBody>
      </p:sp>
      <p:sp>
        <p:nvSpPr>
          <p:cNvPr id="86" name="Textfeld 42"/>
          <p:cNvSpPr txBox="1"/>
          <p:nvPr/>
        </p:nvSpPr>
        <p:spPr>
          <a:xfrm>
            <a:off x="20363764" y="22907865"/>
            <a:ext cx="9000000" cy="721700"/>
          </a:xfrm>
          <a:prstGeom prst="rect">
            <a:avLst/>
          </a:prstGeom>
          <a:solidFill>
            <a:srgbClr val="EEEEEE"/>
          </a:solidFill>
          <a:ln>
            <a:solidFill>
              <a:srgbClr val="EEEEEE"/>
            </a:solidFill>
            <a:prstDash val="solid"/>
          </a:ln>
        </p:spPr>
        <p:txBody>
          <a:bodyPr wrap="square" lIns="72000" tIns="180000" rIns="72000" bIns="108000" rtlCol="0" anchor="ctr" anchorCtr="0">
            <a:spAutoFit/>
          </a:bodyPr>
          <a:lstStyle/>
          <a:p>
            <a:r>
              <a:rPr lang="de-DE" sz="2800" b="1" cap="all" dirty="0" err="1" smtClean="0">
                <a:solidFill>
                  <a:srgbClr val="006C66"/>
                </a:solidFill>
              </a:rPr>
              <a:t>Figure</a:t>
            </a:r>
            <a:r>
              <a:rPr lang="de-DE" sz="2800" b="1" cap="all" dirty="0" smtClean="0">
                <a:solidFill>
                  <a:srgbClr val="006C66"/>
                </a:solidFill>
              </a:rPr>
              <a:t> 5: ITER RE </a:t>
            </a:r>
            <a:r>
              <a:rPr lang="de-DE" sz="2800" b="1" cap="all" dirty="0" err="1" smtClean="0">
                <a:solidFill>
                  <a:srgbClr val="006C66"/>
                </a:solidFill>
              </a:rPr>
              <a:t>mitigation</a:t>
            </a:r>
            <a:r>
              <a:rPr lang="de-DE" sz="2800" b="1" cap="all" dirty="0" smtClean="0">
                <a:solidFill>
                  <a:srgbClr val="006C66"/>
                </a:solidFill>
              </a:rPr>
              <a:t> (Re fluid </a:t>
            </a:r>
            <a:r>
              <a:rPr lang="de-DE" sz="2800" b="1" cap="all" dirty="0" err="1" smtClean="0">
                <a:solidFill>
                  <a:srgbClr val="006C66"/>
                </a:solidFill>
              </a:rPr>
              <a:t>model</a:t>
            </a:r>
            <a:r>
              <a:rPr lang="de-DE" sz="2800" b="1" cap="all" dirty="0" smtClean="0">
                <a:solidFill>
                  <a:srgbClr val="006C66"/>
                </a:solidFill>
              </a:rPr>
              <a:t>)</a:t>
            </a:r>
            <a:endParaRPr lang="de-DE" sz="2800" b="1" cap="all" dirty="0">
              <a:solidFill>
                <a:srgbClr val="006C66"/>
              </a:solidFill>
            </a:endParaRPr>
          </a:p>
        </p:txBody>
      </p:sp>
      <p:sp>
        <p:nvSpPr>
          <p:cNvPr id="92" name="Textfeld 42"/>
          <p:cNvSpPr txBox="1"/>
          <p:nvPr/>
        </p:nvSpPr>
        <p:spPr>
          <a:xfrm>
            <a:off x="20362289" y="28466343"/>
            <a:ext cx="9000000" cy="721700"/>
          </a:xfrm>
          <a:prstGeom prst="rect">
            <a:avLst/>
          </a:prstGeom>
          <a:solidFill>
            <a:srgbClr val="EEEEEE"/>
          </a:solidFill>
          <a:ln>
            <a:solidFill>
              <a:srgbClr val="EEEEEE"/>
            </a:solidFill>
            <a:prstDash val="solid"/>
          </a:ln>
        </p:spPr>
        <p:txBody>
          <a:bodyPr wrap="square" lIns="72000" tIns="180000" rIns="72000" bIns="108000" rtlCol="0" anchor="ctr" anchorCtr="0">
            <a:spAutoFit/>
          </a:bodyPr>
          <a:lstStyle/>
          <a:p>
            <a:r>
              <a:rPr lang="de-DE" sz="2800" b="1" cap="all" dirty="0" err="1" smtClean="0">
                <a:solidFill>
                  <a:srgbClr val="006C66"/>
                </a:solidFill>
              </a:rPr>
              <a:t>Figure</a:t>
            </a:r>
            <a:r>
              <a:rPr lang="de-DE" sz="2800" b="1" cap="all" dirty="0" smtClean="0">
                <a:solidFill>
                  <a:srgbClr val="006C66"/>
                </a:solidFill>
              </a:rPr>
              <a:t> 6: </a:t>
            </a:r>
            <a:r>
              <a:rPr lang="de-DE" sz="2800" b="1" cap="all" dirty="0" err="1" smtClean="0">
                <a:solidFill>
                  <a:srgbClr val="006C66"/>
                </a:solidFill>
              </a:rPr>
              <a:t>Kinetic</a:t>
            </a:r>
            <a:r>
              <a:rPr lang="de-DE" sz="2800" b="1" cap="all" dirty="0" smtClean="0">
                <a:solidFill>
                  <a:srgbClr val="006C66"/>
                </a:solidFill>
              </a:rPr>
              <a:t> Res in ITER 3D CQ</a:t>
            </a:r>
            <a:endParaRPr lang="de-DE" sz="2800" b="1" cap="all" dirty="0">
              <a:solidFill>
                <a:srgbClr val="006C66"/>
              </a:solidFill>
            </a:endParaRPr>
          </a:p>
        </p:txBody>
      </p:sp>
      <p:grpSp>
        <p:nvGrpSpPr>
          <p:cNvPr id="24" name="Group 23"/>
          <p:cNvGrpSpPr/>
          <p:nvPr/>
        </p:nvGrpSpPr>
        <p:grpSpPr>
          <a:xfrm>
            <a:off x="625107" y="23012802"/>
            <a:ext cx="9299494" cy="7343373"/>
            <a:chOff x="625107" y="23450952"/>
            <a:chExt cx="9299494" cy="7343373"/>
          </a:xfrm>
        </p:grpSpPr>
        <p:sp>
          <p:nvSpPr>
            <p:cNvPr id="67" name="Textfeld 42"/>
            <p:cNvSpPr txBox="1"/>
            <p:nvPr/>
          </p:nvSpPr>
          <p:spPr>
            <a:xfrm>
              <a:off x="924601" y="23450952"/>
              <a:ext cx="9000000" cy="721700"/>
            </a:xfrm>
            <a:prstGeom prst="rect">
              <a:avLst/>
            </a:prstGeom>
            <a:solidFill>
              <a:srgbClr val="EEEEEE"/>
            </a:solidFill>
            <a:ln>
              <a:solidFill>
                <a:srgbClr val="EEEEEE"/>
              </a:solidFill>
              <a:prstDash val="solid"/>
            </a:ln>
          </p:spPr>
          <p:txBody>
            <a:bodyPr wrap="square" lIns="72000" tIns="180000" rIns="72000" bIns="108000" rtlCol="0" anchor="ctr" anchorCtr="0">
              <a:spAutoFit/>
            </a:bodyPr>
            <a:lstStyle/>
            <a:p>
              <a:r>
                <a:rPr lang="de-DE" sz="2800" b="1" cap="all" dirty="0" err="1" smtClean="0">
                  <a:solidFill>
                    <a:srgbClr val="006C66"/>
                  </a:solidFill>
                </a:rPr>
                <a:t>Figure</a:t>
              </a:r>
              <a:r>
                <a:rPr lang="de-DE" sz="2800" b="1" cap="all" dirty="0" smtClean="0">
                  <a:solidFill>
                    <a:srgbClr val="006C66"/>
                  </a:solidFill>
                </a:rPr>
                <a:t> 2: JOREK-CARIDDI </a:t>
              </a:r>
              <a:r>
                <a:rPr lang="de-DE" sz="2800" b="1" cap="all" dirty="0" err="1" smtClean="0">
                  <a:solidFill>
                    <a:srgbClr val="006C66"/>
                  </a:solidFill>
                </a:rPr>
                <a:t>coupling</a:t>
              </a:r>
              <a:endParaRPr lang="de-DE" sz="2800" b="1" cap="all" dirty="0">
                <a:solidFill>
                  <a:srgbClr val="006C66"/>
                </a:solidFill>
              </a:endParaRPr>
            </a:p>
          </p:txBody>
        </p:sp>
        <p:sp>
          <p:nvSpPr>
            <p:cNvPr id="21" name="Rectangle 20"/>
            <p:cNvSpPr/>
            <p:nvPr/>
          </p:nvSpPr>
          <p:spPr>
            <a:xfrm>
              <a:off x="927321" y="24172652"/>
              <a:ext cx="8984687" cy="6621673"/>
            </a:xfrm>
            <a:prstGeom prst="rect">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7125" y="24235467"/>
              <a:ext cx="6191341" cy="4941863"/>
            </a:xfrm>
            <a:prstGeom prst="rect">
              <a:avLst/>
            </a:prstGeom>
          </p:spPr>
        </p:pic>
        <p:pic>
          <p:nvPicPr>
            <p:cNvPr id="19" name="Picture 18"/>
            <p:cNvPicPr>
              <a:picLocks noChangeAspect="1"/>
            </p:cNvPicPr>
            <p:nvPr/>
          </p:nvPicPr>
          <p:blipFill>
            <a:blip r:embed="rId6"/>
            <a:stretch>
              <a:fillRect/>
            </a:stretch>
          </p:blipFill>
          <p:spPr>
            <a:xfrm>
              <a:off x="625107" y="25157488"/>
              <a:ext cx="6094369" cy="5421233"/>
            </a:xfrm>
            <a:prstGeom prst="rect">
              <a:avLst/>
            </a:prstGeom>
          </p:spPr>
        </p:pic>
        <p:sp>
          <p:nvSpPr>
            <p:cNvPr id="23" name="TextBox 22"/>
            <p:cNvSpPr txBox="1"/>
            <p:nvPr/>
          </p:nvSpPr>
          <p:spPr>
            <a:xfrm>
              <a:off x="6209851" y="29601189"/>
              <a:ext cx="3565851" cy="1179810"/>
            </a:xfrm>
            <a:prstGeom prst="rect">
              <a:avLst/>
            </a:prstGeom>
            <a:noFill/>
          </p:spPr>
          <p:txBody>
            <a:bodyPr wrap="square" lIns="0" tIns="0" rIns="0" bIns="0" rtlCol="0" anchor="t" anchorCtr="0">
              <a:spAutoFit/>
            </a:bodyPr>
            <a:lstStyle/>
            <a:p>
              <a:pPr algn="r">
                <a:lnSpc>
                  <a:spcPts val="2300"/>
                </a:lnSpc>
                <a:spcBef>
                  <a:spcPts val="1150"/>
                </a:spcBef>
              </a:pPr>
              <a:r>
                <a:rPr lang="en-US" sz="1600" dirty="0" smtClean="0">
                  <a:solidFill>
                    <a:srgbClr val="29485D"/>
                  </a:solidFill>
                </a:rPr>
                <a:t>Important milestone reached:</a:t>
              </a:r>
              <a:br>
                <a:rPr lang="en-US" sz="1600" dirty="0" smtClean="0">
                  <a:solidFill>
                    <a:srgbClr val="29485D"/>
                  </a:solidFill>
                </a:rPr>
              </a:br>
              <a:r>
                <a:rPr lang="en-US" sz="1600" dirty="0" smtClean="0">
                  <a:solidFill>
                    <a:srgbClr val="29485D"/>
                  </a:solidFill>
                </a:rPr>
                <a:t>Eddy current coupling of JOREK-CARIDDI benchmarked successfully for tearing modes and for an AUG VDE</a:t>
              </a:r>
              <a:endParaRPr lang="en-US" sz="1600" dirty="0" smtClean="0">
                <a:solidFill>
                  <a:srgbClr val="29485D"/>
                </a:solidFill>
              </a:endParaRPr>
            </a:p>
          </p:txBody>
        </p:sp>
      </p:grpSp>
      <p:sp>
        <p:nvSpPr>
          <p:cNvPr id="97" name="Rectangle 96"/>
          <p:cNvSpPr/>
          <p:nvPr/>
        </p:nvSpPr>
        <p:spPr>
          <a:xfrm>
            <a:off x="898264" y="31232624"/>
            <a:ext cx="8984687" cy="7431965"/>
          </a:xfrm>
          <a:prstGeom prst="rect">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25" name="Picture 24"/>
          <p:cNvPicPr>
            <a:picLocks noChangeAspect="1"/>
          </p:cNvPicPr>
          <p:nvPr/>
        </p:nvPicPr>
        <p:blipFill>
          <a:blip r:embed="rId7"/>
          <a:stretch>
            <a:fillRect/>
          </a:stretch>
        </p:blipFill>
        <p:spPr>
          <a:xfrm>
            <a:off x="1009650" y="34538921"/>
            <a:ext cx="8766052" cy="4045596"/>
          </a:xfrm>
          <a:prstGeom prst="rect">
            <a:avLst/>
          </a:prstGeom>
        </p:spPr>
      </p:pic>
      <p:sp>
        <p:nvSpPr>
          <p:cNvPr id="98" name="TextBox 97"/>
          <p:cNvSpPr txBox="1"/>
          <p:nvPr/>
        </p:nvSpPr>
        <p:spPr>
          <a:xfrm>
            <a:off x="4127591" y="31284747"/>
            <a:ext cx="5714786" cy="1179810"/>
          </a:xfrm>
          <a:prstGeom prst="rect">
            <a:avLst/>
          </a:prstGeom>
          <a:noFill/>
        </p:spPr>
        <p:txBody>
          <a:bodyPr wrap="square" lIns="0" tIns="0" rIns="0" bIns="0" rtlCol="0" anchor="t" anchorCtr="0">
            <a:spAutoFit/>
          </a:bodyPr>
          <a:lstStyle/>
          <a:p>
            <a:pPr algn="r">
              <a:lnSpc>
                <a:spcPts val="2300"/>
              </a:lnSpc>
              <a:spcBef>
                <a:spcPts val="1150"/>
              </a:spcBef>
            </a:pPr>
            <a:r>
              <a:rPr lang="en-US" sz="1600" dirty="0" smtClean="0">
                <a:solidFill>
                  <a:srgbClr val="29485D"/>
                </a:solidFill>
              </a:rPr>
              <a:t>JOREK-STARWALL simulations of hot VDEs in AUG.</a:t>
            </a:r>
            <a:br>
              <a:rPr lang="en-US" sz="1600" dirty="0" smtClean="0">
                <a:solidFill>
                  <a:srgbClr val="29485D"/>
                </a:solidFill>
              </a:rPr>
            </a:br>
            <a:r>
              <a:rPr lang="en-US" sz="1600" dirty="0" smtClean="0">
                <a:solidFill>
                  <a:srgbClr val="29485D"/>
                </a:solidFill>
              </a:rPr>
              <a:t>Vertical plasma motion and halo current</a:t>
            </a:r>
            <a:br>
              <a:rPr lang="en-US" sz="1600" dirty="0" smtClean="0">
                <a:solidFill>
                  <a:srgbClr val="29485D"/>
                </a:solidFill>
              </a:rPr>
            </a:br>
            <a:r>
              <a:rPr lang="en-US" sz="1600" dirty="0" smtClean="0">
                <a:solidFill>
                  <a:srgbClr val="29485D"/>
                </a:solidFill>
              </a:rPr>
              <a:t>amplitude are reproduced in 2D.</a:t>
            </a:r>
            <a:br>
              <a:rPr lang="en-US" sz="1600" dirty="0" smtClean="0">
                <a:solidFill>
                  <a:srgbClr val="29485D"/>
                </a:solidFill>
              </a:rPr>
            </a:br>
            <a:r>
              <a:rPr lang="en-US" sz="1600" dirty="0" smtClean="0">
                <a:solidFill>
                  <a:srgbClr val="29485D"/>
                </a:solidFill>
              </a:rPr>
              <a:t>Onset of TQ reproduced in 3D.</a:t>
            </a:r>
            <a:endParaRPr lang="en-US" sz="1600" dirty="0" smtClean="0">
              <a:solidFill>
                <a:srgbClr val="29485D"/>
              </a:solidFill>
            </a:endParaRPr>
          </a:p>
        </p:txBody>
      </p:sp>
      <p:grpSp>
        <p:nvGrpSpPr>
          <p:cNvPr id="32" name="Group 31"/>
          <p:cNvGrpSpPr/>
          <p:nvPr/>
        </p:nvGrpSpPr>
        <p:grpSpPr>
          <a:xfrm>
            <a:off x="10711049" y="15490951"/>
            <a:ext cx="9000000" cy="7868562"/>
            <a:chOff x="10711049" y="15490951"/>
            <a:chExt cx="9000000" cy="7868562"/>
          </a:xfrm>
        </p:grpSpPr>
        <p:sp>
          <p:nvSpPr>
            <p:cNvPr id="43" name="Textfeld 42"/>
            <p:cNvSpPr txBox="1"/>
            <p:nvPr/>
          </p:nvSpPr>
          <p:spPr>
            <a:xfrm>
              <a:off x="10711049" y="15490951"/>
              <a:ext cx="9000000" cy="721700"/>
            </a:xfrm>
            <a:prstGeom prst="rect">
              <a:avLst/>
            </a:prstGeom>
            <a:solidFill>
              <a:srgbClr val="EEEEEE"/>
            </a:solidFill>
            <a:ln>
              <a:solidFill>
                <a:srgbClr val="EEEEEE"/>
              </a:solidFill>
              <a:prstDash val="solid"/>
            </a:ln>
          </p:spPr>
          <p:txBody>
            <a:bodyPr wrap="square" lIns="72000" tIns="180000" rIns="72000" bIns="108000" rtlCol="0" anchor="ctr" anchorCtr="0">
              <a:spAutoFit/>
            </a:bodyPr>
            <a:lstStyle/>
            <a:p>
              <a:r>
                <a:rPr lang="de-DE" sz="2800" b="1" cap="all" dirty="0" err="1" smtClean="0">
                  <a:solidFill>
                    <a:srgbClr val="006C66"/>
                  </a:solidFill>
                </a:rPr>
                <a:t>Figure</a:t>
              </a:r>
              <a:r>
                <a:rPr lang="de-DE" sz="2800" b="1" cap="all" dirty="0" smtClean="0">
                  <a:solidFill>
                    <a:srgbClr val="006C66"/>
                  </a:solidFill>
                </a:rPr>
                <a:t> 4: Validation on JET</a:t>
              </a:r>
              <a:endParaRPr lang="de-DE" sz="2800" b="1" cap="all" dirty="0">
                <a:solidFill>
                  <a:srgbClr val="006C66"/>
                </a:solidFill>
              </a:endParaRPr>
            </a:p>
          </p:txBody>
        </p:sp>
        <p:sp>
          <p:nvSpPr>
            <p:cNvPr id="99" name="Rectangle 98"/>
            <p:cNvSpPr/>
            <p:nvPr/>
          </p:nvSpPr>
          <p:spPr>
            <a:xfrm>
              <a:off x="10712074" y="16186913"/>
              <a:ext cx="8984687" cy="7172600"/>
            </a:xfrm>
            <a:prstGeom prst="rect">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14211" y="16278577"/>
              <a:ext cx="1923077" cy="3374572"/>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23223" y="20210298"/>
              <a:ext cx="8460047" cy="2937623"/>
            </a:xfrm>
            <a:prstGeom prst="rect">
              <a:avLst/>
            </a:prstGeom>
          </p:spPr>
        </p:pic>
        <p:sp>
          <p:nvSpPr>
            <p:cNvPr id="30" name="TextBox 29"/>
            <p:cNvSpPr txBox="1"/>
            <p:nvPr/>
          </p:nvSpPr>
          <p:spPr>
            <a:xfrm>
              <a:off x="13014937" y="19950874"/>
              <a:ext cx="4942149" cy="294953"/>
            </a:xfrm>
            <a:prstGeom prst="rect">
              <a:avLst/>
            </a:prstGeom>
            <a:noFill/>
          </p:spPr>
          <p:txBody>
            <a:bodyPr wrap="square" lIns="0" tIns="0" rIns="0" bIns="0" rtlCol="0" anchor="t" anchorCtr="0">
              <a:spAutoFit/>
            </a:bodyPr>
            <a:lstStyle/>
            <a:p>
              <a:pPr algn="l">
                <a:lnSpc>
                  <a:spcPts val="2300"/>
                </a:lnSpc>
                <a:spcBef>
                  <a:spcPts val="1150"/>
                </a:spcBef>
              </a:pPr>
              <a:r>
                <a:rPr lang="en-US" sz="1600" dirty="0" smtClean="0"/>
                <a:t>JOREK 	                                    JET</a:t>
              </a:r>
              <a:endParaRPr lang="en-US" sz="1600" dirty="0" smtClean="0"/>
            </a:p>
          </p:txBody>
        </p:sp>
        <p:sp>
          <p:nvSpPr>
            <p:cNvPr id="100" name="TextBox 99"/>
            <p:cNvSpPr txBox="1"/>
            <p:nvPr/>
          </p:nvSpPr>
          <p:spPr>
            <a:xfrm rot="16200000">
              <a:off x="9792981" y="21284368"/>
              <a:ext cx="2191477" cy="267894"/>
            </a:xfrm>
            <a:prstGeom prst="rect">
              <a:avLst/>
            </a:prstGeom>
            <a:noFill/>
          </p:spPr>
          <p:txBody>
            <a:bodyPr wrap="square" lIns="0" tIns="0" rIns="0" bIns="0" rtlCol="0" anchor="t" anchorCtr="0">
              <a:spAutoFit/>
            </a:bodyPr>
            <a:lstStyle/>
            <a:p>
              <a:pPr algn="l">
                <a:lnSpc>
                  <a:spcPts val="2300"/>
                </a:lnSpc>
                <a:spcBef>
                  <a:spcPts val="1150"/>
                </a:spcBef>
              </a:pPr>
              <a:r>
                <a:rPr lang="en-US" sz="1600" dirty="0" smtClean="0"/>
                <a:t>KB5H                KB5V</a:t>
              </a:r>
              <a:endParaRPr lang="en-US" sz="1600" dirty="0" smtClean="0"/>
            </a:p>
          </p:txBody>
        </p:sp>
        <p:sp>
          <p:nvSpPr>
            <p:cNvPr id="101" name="TextBox 100"/>
            <p:cNvSpPr txBox="1"/>
            <p:nvPr/>
          </p:nvSpPr>
          <p:spPr>
            <a:xfrm>
              <a:off x="17546761" y="16207801"/>
              <a:ext cx="2068714" cy="1152751"/>
            </a:xfrm>
            <a:prstGeom prst="rect">
              <a:avLst/>
            </a:prstGeom>
            <a:noFill/>
          </p:spPr>
          <p:txBody>
            <a:bodyPr wrap="square" lIns="0" tIns="0" rIns="0" bIns="0" rtlCol="0" anchor="t" anchorCtr="0">
              <a:spAutoFit/>
            </a:bodyPr>
            <a:lstStyle/>
            <a:p>
              <a:pPr algn="r">
                <a:lnSpc>
                  <a:spcPts val="2300"/>
                </a:lnSpc>
                <a:spcBef>
                  <a:spcPts val="1150"/>
                </a:spcBef>
              </a:pPr>
              <a:r>
                <a:rPr lang="en-US" sz="1600" dirty="0" smtClean="0">
                  <a:solidFill>
                    <a:srgbClr val="29485D"/>
                  </a:solidFill>
                </a:rPr>
                <a:t>JET Ne SPI cases with realistic shard cloud reproduce bolometry signals quantitatively</a:t>
              </a:r>
              <a:endParaRPr lang="en-US" sz="1600" dirty="0" smtClean="0">
                <a:solidFill>
                  <a:srgbClr val="29485D"/>
                </a:solidFill>
              </a:endParaRPr>
            </a:p>
          </p:txBody>
        </p:sp>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014937" y="16294291"/>
              <a:ext cx="4419523" cy="3329318"/>
            </a:xfrm>
            <a:prstGeom prst="rect">
              <a:avLst/>
            </a:prstGeom>
          </p:spPr>
        </p:pic>
      </p:grpSp>
      <p:pic>
        <p:nvPicPr>
          <p:cNvPr id="102" name="Inhaltsplatzhalter 15">
            <a:extLst>
              <a:ext uri="{FF2B5EF4-FFF2-40B4-BE49-F238E27FC236}">
                <a16:creationId xmlns:a16="http://schemas.microsoft.com/office/drawing/2014/main" id="{309B0ADF-5D63-4660-B41D-F625406A1C14}"/>
              </a:ext>
            </a:extLst>
          </p:cNvPr>
          <p:cNvPicPr>
            <a:picLocks noChangeAspect="1"/>
          </p:cNvPicPr>
          <p:nvPr/>
        </p:nvPicPr>
        <p:blipFill>
          <a:blip r:embed="rId11"/>
          <a:stretch>
            <a:fillRect/>
          </a:stretch>
        </p:blipFill>
        <p:spPr>
          <a:xfrm>
            <a:off x="7063573" y="32360386"/>
            <a:ext cx="2845446" cy="2375302"/>
          </a:xfrm>
          <a:prstGeom prst="rect">
            <a:avLst/>
          </a:prstGeom>
        </p:spPr>
      </p:pic>
      <p:pic>
        <p:nvPicPr>
          <p:cNvPr id="104" name="Content Placeholder 9">
            <a:extLst>
              <a:ext uri="{FF2B5EF4-FFF2-40B4-BE49-F238E27FC236}">
                <a16:creationId xmlns:a16="http://schemas.microsoft.com/office/drawing/2014/main" id="{109E7E6D-39F8-4B07-9E2E-31CFF701093C}"/>
              </a:ext>
            </a:extLst>
          </p:cNvPr>
          <p:cNvPicPr>
            <a:picLocks noGrp="1" noChangeAspect="1"/>
          </p:cNvPicPr>
          <p:nvPr/>
        </p:nvPicPr>
        <p:blipFill>
          <a:blip r:embed="rId12"/>
          <a:stretch>
            <a:fillRect/>
          </a:stretch>
        </p:blipFill>
        <p:spPr>
          <a:xfrm>
            <a:off x="3512214" y="32004659"/>
            <a:ext cx="3387527" cy="2466646"/>
          </a:xfrm>
          <a:prstGeom prst="rect">
            <a:avLst/>
          </a:prstGeom>
        </p:spPr>
      </p:pic>
      <p:grpSp>
        <p:nvGrpSpPr>
          <p:cNvPr id="34" name="Group 33"/>
          <p:cNvGrpSpPr/>
          <p:nvPr/>
        </p:nvGrpSpPr>
        <p:grpSpPr>
          <a:xfrm>
            <a:off x="1009650" y="31232624"/>
            <a:ext cx="2412633" cy="3240025"/>
            <a:chOff x="4583271" y="31501367"/>
            <a:chExt cx="2120558" cy="3002817"/>
          </a:xfrm>
        </p:grpSpPr>
        <p:sp>
          <p:nvSpPr>
            <p:cNvPr id="33" name="Rectangle 32"/>
            <p:cNvSpPr/>
            <p:nvPr/>
          </p:nvSpPr>
          <p:spPr>
            <a:xfrm>
              <a:off x="4606183" y="31578697"/>
              <a:ext cx="2097646" cy="2925487"/>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103" name="Picture 102">
              <a:extLst>
                <a:ext uri="{FF2B5EF4-FFF2-40B4-BE49-F238E27FC236}">
                  <a16:creationId xmlns:a16="http://schemas.microsoft.com/office/drawing/2014/main" id="{39061003-6673-4BA5-A427-AE2C3C8B60EE}"/>
                </a:ext>
              </a:extLst>
            </p:cNvPr>
            <p:cNvPicPr/>
            <p:nvPr/>
          </p:nvPicPr>
          <p:blipFill>
            <a:blip r:embed="rId13">
              <a:clrChange>
                <a:clrFrom>
                  <a:srgbClr val="FFFFFF"/>
                </a:clrFrom>
                <a:clrTo>
                  <a:srgbClr val="FFFFFF">
                    <a:alpha val="0"/>
                  </a:srgbClr>
                </a:clrTo>
              </a:clrChange>
            </a:blip>
            <a:srcRect l="12817" t="5126" r="25809" b="10261"/>
            <a:stretch/>
          </p:blipFill>
          <p:spPr>
            <a:xfrm>
              <a:off x="4583271" y="31501367"/>
              <a:ext cx="2101700" cy="2999913"/>
            </a:xfrm>
            <a:prstGeom prst="rect">
              <a:avLst/>
            </a:prstGeom>
            <a:ln>
              <a:noFill/>
            </a:ln>
          </p:spPr>
        </p:pic>
      </p:grpSp>
      <p:sp>
        <p:nvSpPr>
          <p:cNvPr id="35" name="TextBox 34"/>
          <p:cNvSpPr txBox="1"/>
          <p:nvPr/>
        </p:nvSpPr>
        <p:spPr>
          <a:xfrm>
            <a:off x="2659902" y="33835112"/>
            <a:ext cx="682879" cy="589905"/>
          </a:xfrm>
          <a:prstGeom prst="rect">
            <a:avLst/>
          </a:prstGeom>
          <a:noFill/>
        </p:spPr>
        <p:txBody>
          <a:bodyPr wrap="none" lIns="0" tIns="0" rIns="0" bIns="0" rtlCol="0" anchor="t" anchorCtr="0">
            <a:spAutoFit/>
          </a:bodyPr>
          <a:lstStyle/>
          <a:p>
            <a:pPr algn="r">
              <a:lnSpc>
                <a:spcPts val="2300"/>
              </a:lnSpc>
              <a:spcBef>
                <a:spcPts val="1150"/>
              </a:spcBef>
            </a:pPr>
            <a:r>
              <a:rPr lang="en-US" sz="1600" dirty="0" smtClean="0">
                <a:solidFill>
                  <a:schemeClr val="accent4">
                    <a:lumMod val="75000"/>
                  </a:schemeClr>
                </a:solidFill>
              </a:rPr>
              <a:t>AUG</a:t>
            </a:r>
            <a:r>
              <a:rPr lang="en-US" sz="1600" dirty="0" smtClean="0"/>
              <a:t/>
            </a:r>
            <a:br>
              <a:rPr lang="en-US" sz="1600" dirty="0" smtClean="0"/>
            </a:br>
            <a:r>
              <a:rPr lang="en-US" sz="1600" dirty="0" smtClean="0">
                <a:solidFill>
                  <a:schemeClr val="accent5">
                    <a:lumMod val="75000"/>
                  </a:schemeClr>
                </a:solidFill>
              </a:rPr>
              <a:t>JOREK</a:t>
            </a:r>
            <a:endParaRPr lang="en-US" sz="1600" dirty="0" smtClean="0">
              <a:solidFill>
                <a:schemeClr val="accent5">
                  <a:lumMod val="75000"/>
                </a:schemeClr>
              </a:solidFill>
            </a:endParaRPr>
          </a:p>
        </p:txBody>
      </p:sp>
      <p:sp>
        <p:nvSpPr>
          <p:cNvPr id="105" name="Rectangle 104"/>
          <p:cNvSpPr/>
          <p:nvPr/>
        </p:nvSpPr>
        <p:spPr>
          <a:xfrm>
            <a:off x="20375050" y="23667114"/>
            <a:ext cx="8984687" cy="4687334"/>
          </a:xfrm>
          <a:prstGeom prst="rect">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sp>
        <p:nvSpPr>
          <p:cNvPr id="106" name="Rectangle 105"/>
          <p:cNvSpPr/>
          <p:nvPr/>
        </p:nvSpPr>
        <p:spPr>
          <a:xfrm>
            <a:off x="20375050" y="29185365"/>
            <a:ext cx="8984687" cy="4314060"/>
          </a:xfrm>
          <a:prstGeom prst="rect">
            <a:avLst/>
          </a:prstGeom>
          <a:solidFill>
            <a:srgbClr val="99C4C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smtClean="0">
              <a:solidFill>
                <a:schemeClr val="bg1"/>
              </a:solidFill>
            </a:endParaRPr>
          </a:p>
        </p:txBody>
      </p:sp>
      <p:pic>
        <p:nvPicPr>
          <p:cNvPr id="36" name="Picture 35"/>
          <p:cNvPicPr>
            <a:picLocks noChangeAspect="1"/>
          </p:cNvPicPr>
          <p:nvPr/>
        </p:nvPicPr>
        <p:blipFill>
          <a:blip r:embed="rId14"/>
          <a:stretch>
            <a:fillRect/>
          </a:stretch>
        </p:blipFill>
        <p:spPr>
          <a:xfrm>
            <a:off x="20512435" y="24294340"/>
            <a:ext cx="5010150" cy="3914775"/>
          </a:xfrm>
          <a:prstGeom prst="rect">
            <a:avLst/>
          </a:prstGeom>
        </p:spPr>
      </p:pic>
      <p:pic>
        <p:nvPicPr>
          <p:cNvPr id="37" name="Picture 36"/>
          <p:cNvPicPr>
            <a:picLocks noChangeAspect="1"/>
          </p:cNvPicPr>
          <p:nvPr/>
        </p:nvPicPr>
        <p:blipFill>
          <a:blip r:embed="rId15"/>
          <a:stretch>
            <a:fillRect/>
          </a:stretch>
        </p:blipFill>
        <p:spPr>
          <a:xfrm>
            <a:off x="27289126" y="23789349"/>
            <a:ext cx="1958804" cy="4419766"/>
          </a:xfrm>
          <a:prstGeom prst="rect">
            <a:avLst/>
          </a:prstGeom>
        </p:spPr>
      </p:pic>
      <p:sp>
        <p:nvSpPr>
          <p:cNvPr id="107" name="TextBox 106"/>
          <p:cNvSpPr txBox="1"/>
          <p:nvPr/>
        </p:nvSpPr>
        <p:spPr>
          <a:xfrm>
            <a:off x="20449849" y="23693945"/>
            <a:ext cx="5282584" cy="562846"/>
          </a:xfrm>
          <a:prstGeom prst="rect">
            <a:avLst/>
          </a:prstGeom>
          <a:noFill/>
        </p:spPr>
        <p:txBody>
          <a:bodyPr wrap="square" lIns="0" tIns="0" rIns="0" bIns="0" rtlCol="0" anchor="t" anchorCtr="0">
            <a:spAutoFit/>
          </a:bodyPr>
          <a:lstStyle/>
          <a:p>
            <a:pPr>
              <a:lnSpc>
                <a:spcPts val="2300"/>
              </a:lnSpc>
              <a:spcBef>
                <a:spcPts val="1150"/>
              </a:spcBef>
            </a:pPr>
            <a:r>
              <a:rPr lang="en-US" sz="1600" dirty="0" smtClean="0">
                <a:solidFill>
                  <a:srgbClr val="29485D"/>
                </a:solidFill>
              </a:rPr>
              <a:t>Comparison of up and downward VDEs shows pronounced differences</a:t>
            </a:r>
            <a:endParaRPr lang="en-US" sz="1600" dirty="0" smtClean="0">
              <a:solidFill>
                <a:srgbClr val="29485D"/>
              </a:solidFill>
            </a:endParaRPr>
          </a:p>
        </p:txBody>
      </p:sp>
      <p:sp>
        <p:nvSpPr>
          <p:cNvPr id="108" name="TextBox 107"/>
          <p:cNvSpPr txBox="1"/>
          <p:nvPr/>
        </p:nvSpPr>
        <p:spPr>
          <a:xfrm>
            <a:off x="25432197" y="27057248"/>
            <a:ext cx="1745122" cy="1179810"/>
          </a:xfrm>
          <a:prstGeom prst="rect">
            <a:avLst/>
          </a:prstGeom>
          <a:noFill/>
        </p:spPr>
        <p:txBody>
          <a:bodyPr wrap="square" lIns="0" tIns="0" rIns="0" bIns="0" rtlCol="0" anchor="t" anchorCtr="0">
            <a:spAutoFit/>
          </a:bodyPr>
          <a:lstStyle/>
          <a:p>
            <a:pPr algn="r">
              <a:lnSpc>
                <a:spcPts val="2300"/>
              </a:lnSpc>
              <a:spcBef>
                <a:spcPts val="1150"/>
              </a:spcBef>
            </a:pPr>
            <a:r>
              <a:rPr lang="en-US" sz="1600" dirty="0" smtClean="0">
                <a:solidFill>
                  <a:srgbClr val="29485D"/>
                </a:solidFill>
              </a:rPr>
              <a:t>RE beam termination due</a:t>
            </a:r>
            <a:br>
              <a:rPr lang="en-US" sz="1600" dirty="0" smtClean="0">
                <a:solidFill>
                  <a:srgbClr val="29485D"/>
                </a:solidFill>
              </a:rPr>
            </a:br>
            <a:r>
              <a:rPr lang="en-US" sz="1600" dirty="0" smtClean="0">
                <a:solidFill>
                  <a:srgbClr val="29485D"/>
                </a:solidFill>
              </a:rPr>
              <a:t>to MHD activity (preliminary)</a:t>
            </a:r>
            <a:endParaRPr lang="en-US" sz="1600" dirty="0" smtClean="0">
              <a:solidFill>
                <a:srgbClr val="29485D"/>
              </a:solidFill>
            </a:endParaRPr>
          </a:p>
        </p:txBody>
      </p:sp>
      <p:sp>
        <p:nvSpPr>
          <p:cNvPr id="38" name="Rectangle 37"/>
          <p:cNvSpPr/>
          <p:nvPr/>
        </p:nvSpPr>
        <p:spPr>
          <a:xfrm>
            <a:off x="25272724" y="23657634"/>
            <a:ext cx="2634140" cy="707886"/>
          </a:xfrm>
          <a:prstGeom prst="rect">
            <a:avLst/>
          </a:prstGeom>
        </p:spPr>
        <p:txBody>
          <a:bodyPr wrap="square">
            <a:spAutoFit/>
          </a:bodyPr>
          <a:lstStyle/>
          <a:p>
            <a:pPr>
              <a:spcBef>
                <a:spcPts val="800"/>
              </a:spcBef>
            </a:pPr>
            <a:r>
              <a:rPr lang="en-US" sz="2000" b="1" dirty="0">
                <a:solidFill>
                  <a:schemeClr val="accent4">
                    <a:lumMod val="75000"/>
                  </a:schemeClr>
                </a:solidFill>
              </a:rPr>
              <a:t>→ </a:t>
            </a:r>
            <a:r>
              <a:rPr lang="en-US" sz="2000" b="1" dirty="0" smtClean="0">
                <a:solidFill>
                  <a:schemeClr val="accent4">
                    <a:lumMod val="75000"/>
                  </a:schemeClr>
                </a:solidFill>
              </a:rPr>
              <a:t>VK Bandaru,</a:t>
            </a:r>
            <a:br>
              <a:rPr lang="en-US" sz="2000" b="1" dirty="0" smtClean="0">
                <a:solidFill>
                  <a:schemeClr val="accent4">
                    <a:lumMod val="75000"/>
                  </a:schemeClr>
                </a:solidFill>
              </a:rPr>
            </a:br>
            <a:r>
              <a:rPr lang="en-US" sz="2000" b="1" dirty="0" smtClean="0">
                <a:solidFill>
                  <a:schemeClr val="accent4">
                    <a:lumMod val="75000"/>
                  </a:schemeClr>
                </a:solidFill>
              </a:rPr>
              <a:t>this </a:t>
            </a:r>
            <a:r>
              <a:rPr lang="en-US" sz="2000" b="1" dirty="0">
                <a:solidFill>
                  <a:schemeClr val="accent4">
                    <a:lumMod val="75000"/>
                  </a:schemeClr>
                </a:solidFill>
              </a:rPr>
              <a:t>conference</a:t>
            </a:r>
          </a:p>
        </p:txBody>
      </p:sp>
      <p:pic>
        <p:nvPicPr>
          <p:cNvPr id="40" name="Picture 39"/>
          <p:cNvPicPr>
            <a:picLocks noChangeAspect="1"/>
          </p:cNvPicPr>
          <p:nvPr/>
        </p:nvPicPr>
        <p:blipFill>
          <a:blip r:embed="rId16"/>
          <a:stretch>
            <a:fillRect/>
          </a:stretch>
        </p:blipFill>
        <p:spPr>
          <a:xfrm>
            <a:off x="20493385" y="29244795"/>
            <a:ext cx="6924675" cy="4160624"/>
          </a:xfrm>
          <a:prstGeom prst="rect">
            <a:avLst/>
          </a:prstGeom>
        </p:spPr>
      </p:pic>
      <p:sp>
        <p:nvSpPr>
          <p:cNvPr id="109" name="TextBox 108"/>
          <p:cNvSpPr txBox="1"/>
          <p:nvPr/>
        </p:nvSpPr>
        <p:spPr>
          <a:xfrm>
            <a:off x="27447155" y="29241574"/>
            <a:ext cx="1745122" cy="2654573"/>
          </a:xfrm>
          <a:prstGeom prst="rect">
            <a:avLst/>
          </a:prstGeom>
          <a:noFill/>
        </p:spPr>
        <p:txBody>
          <a:bodyPr wrap="square" lIns="0" tIns="0" rIns="0" bIns="0" rtlCol="0" anchor="t" anchorCtr="0">
            <a:spAutoFit/>
          </a:bodyPr>
          <a:lstStyle/>
          <a:p>
            <a:pPr algn="r">
              <a:lnSpc>
                <a:spcPts val="2300"/>
              </a:lnSpc>
              <a:spcBef>
                <a:spcPts val="1150"/>
              </a:spcBef>
            </a:pPr>
            <a:r>
              <a:rPr lang="en-US" sz="1600" dirty="0" smtClean="0">
                <a:solidFill>
                  <a:srgbClr val="29485D"/>
                </a:solidFill>
              </a:rPr>
              <a:t>Stochastic losses of REs in 3D ITER CQ were studied. Analyzed the loss </a:t>
            </a:r>
            <a:r>
              <a:rPr lang="en-US" sz="1600" dirty="0" smtClean="0">
                <a:solidFill>
                  <a:srgbClr val="29485D"/>
                </a:solidFill>
              </a:rPr>
              <a:t>mechanisms of trapped REs</a:t>
            </a:r>
            <a:br>
              <a:rPr lang="en-US" sz="1600" dirty="0" smtClean="0">
                <a:solidFill>
                  <a:srgbClr val="29485D"/>
                </a:solidFill>
              </a:rPr>
            </a:br>
            <a:r>
              <a:rPr lang="en-US" sz="1600" dirty="0" smtClean="0">
                <a:solidFill>
                  <a:srgbClr val="29485D"/>
                </a:solidFill>
              </a:rPr>
              <a:t>(low to high</a:t>
            </a:r>
            <a:br>
              <a:rPr lang="en-US" sz="1600" dirty="0" smtClean="0">
                <a:solidFill>
                  <a:srgbClr val="29485D"/>
                </a:solidFill>
              </a:rPr>
            </a:br>
            <a:r>
              <a:rPr lang="en-US" sz="1600" dirty="0" smtClean="0">
                <a:solidFill>
                  <a:srgbClr val="29485D"/>
                </a:solidFill>
              </a:rPr>
              <a:t>energy from</a:t>
            </a:r>
            <a:br>
              <a:rPr lang="en-US" sz="1600" dirty="0" smtClean="0">
                <a:solidFill>
                  <a:srgbClr val="29485D"/>
                </a:solidFill>
              </a:rPr>
            </a:br>
            <a:r>
              <a:rPr lang="en-US" sz="1600" dirty="0" smtClean="0">
                <a:solidFill>
                  <a:srgbClr val="29485D"/>
                </a:solidFill>
              </a:rPr>
              <a:t>left to right)</a:t>
            </a:r>
            <a:endParaRPr lang="en-US" sz="1600" dirty="0" smtClean="0">
              <a:solidFill>
                <a:srgbClr val="29485D"/>
              </a:solidFill>
            </a:endParaRPr>
          </a:p>
        </p:txBody>
      </p:sp>
      <p:sp>
        <p:nvSpPr>
          <p:cNvPr id="110" name="Textfeld 42"/>
          <p:cNvSpPr txBox="1"/>
          <p:nvPr/>
        </p:nvSpPr>
        <p:spPr>
          <a:xfrm>
            <a:off x="26175761" y="13070873"/>
            <a:ext cx="2564719" cy="1152587"/>
          </a:xfrm>
          <a:prstGeom prst="rect">
            <a:avLst/>
          </a:prstGeom>
          <a:solidFill>
            <a:srgbClr val="EEEEEE"/>
          </a:solidFill>
          <a:ln>
            <a:solidFill>
              <a:srgbClr val="EEEEEE"/>
            </a:solidFill>
            <a:prstDash val="solid"/>
          </a:ln>
        </p:spPr>
        <p:txBody>
          <a:bodyPr wrap="square" lIns="72000" tIns="180000" rIns="72000" bIns="108000" rtlCol="0" anchor="ctr" anchorCtr="0">
            <a:spAutoFit/>
          </a:bodyPr>
          <a:lstStyle/>
          <a:p>
            <a:r>
              <a:rPr lang="de-DE" sz="2800" b="1" cap="all" dirty="0" err="1" smtClean="0">
                <a:solidFill>
                  <a:srgbClr val="006C66"/>
                </a:solidFill>
              </a:rPr>
              <a:t>Figure</a:t>
            </a:r>
            <a:r>
              <a:rPr lang="de-DE" sz="2800" b="1" cap="all" dirty="0" smtClean="0">
                <a:solidFill>
                  <a:srgbClr val="006C66"/>
                </a:solidFill>
              </a:rPr>
              <a:t> 1:</a:t>
            </a:r>
            <a:br>
              <a:rPr lang="de-DE" sz="2800" b="1" cap="all" dirty="0" smtClean="0">
                <a:solidFill>
                  <a:srgbClr val="006C66"/>
                </a:solidFill>
              </a:rPr>
            </a:br>
            <a:r>
              <a:rPr lang="de-DE" sz="2800" b="1" cap="all" dirty="0" smtClean="0">
                <a:solidFill>
                  <a:srgbClr val="006C66"/>
                </a:solidFill>
              </a:rPr>
              <a:t>ITER FE </a:t>
            </a:r>
            <a:r>
              <a:rPr lang="de-DE" sz="2800" b="1" cap="all" dirty="0" err="1" smtClean="0">
                <a:solidFill>
                  <a:srgbClr val="006C66"/>
                </a:solidFill>
              </a:rPr>
              <a:t>grid</a:t>
            </a:r>
            <a:endParaRPr lang="de-DE" sz="2800" b="1" cap="all" dirty="0">
              <a:solidFill>
                <a:srgbClr val="006C66"/>
              </a:solidFill>
            </a:endParaRPr>
          </a:p>
        </p:txBody>
      </p:sp>
      <p:pic>
        <p:nvPicPr>
          <p:cNvPr id="112" name="Picture 11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4512133" y="7497428"/>
            <a:ext cx="3186567" cy="6778749"/>
          </a:xfrm>
          <a:prstGeom prst="rect">
            <a:avLst/>
          </a:prstGeom>
        </p:spPr>
      </p:pic>
    </p:spTree>
    <p:extLst>
      <p:ext uri="{BB962C8B-B14F-4D97-AF65-F5344CB8AC3E}">
        <p14:creationId xmlns:p14="http://schemas.microsoft.com/office/powerpoint/2010/main" val="18314996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IPP Poster Template Portrait v2.potx" id="{48870247-A02A-4529-B912-67F178672CCA}" vid="{1430965B-4E36-4CB5-BA0D-01B2640FE438}"/>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IPP Poster Template Portrait v1-1</Template>
  <TotalTime>5545</TotalTime>
  <Words>1596</Words>
  <Application>Microsoft Office PowerPoint</Application>
  <PresentationFormat>Custom</PresentationFormat>
  <Paragraphs>78</Paragraphs>
  <Slides>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10" baseType="lpstr">
      <vt:lpstr>.SF NS Symbols Regular</vt:lpstr>
      <vt:lpstr>Arial</vt:lpstr>
      <vt:lpstr>Arial Narrow</vt:lpstr>
      <vt:lpstr>Calibri</vt:lpstr>
      <vt:lpstr>Roboto</vt:lpstr>
      <vt:lpstr>Symbol</vt:lpstr>
      <vt:lpstr>Wingdings 3</vt:lpstr>
      <vt:lpstr>W7X</vt:lpstr>
      <vt:lpstr>think-cell Folie</vt:lpstr>
      <vt:lpstr>MHD activity during disruptions and disruption mitigation: Recent insights from JOREK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line 1 (Arial &lt;=80pt), logo_green Title line 2</dc:title>
  <dc:creator>Matthias Hoelzl</dc:creator>
  <cp:lastModifiedBy>Matthias Hoelzl</cp:lastModifiedBy>
  <cp:revision>63</cp:revision>
  <cp:lastPrinted>2022-05-23T14:48:34Z</cp:lastPrinted>
  <dcterms:created xsi:type="dcterms:W3CDTF">2022-07-04T09:55:42Z</dcterms:created>
  <dcterms:modified xsi:type="dcterms:W3CDTF">2022-07-08T06:24:47Z</dcterms:modified>
</cp:coreProperties>
</file>