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76" r:id="rId3"/>
    <p:sldId id="278" r:id="rId4"/>
    <p:sldId id="277" r:id="rId5"/>
    <p:sldId id="281" r:id="rId6"/>
    <p:sldId id="280" r:id="rId7"/>
    <p:sldId id="286" r:id="rId8"/>
    <p:sldId id="282" r:id="rId9"/>
    <p:sldId id="283" r:id="rId10"/>
    <p:sldId id="284" r:id="rId11"/>
    <p:sldId id="290" r:id="rId12"/>
    <p:sldId id="285" r:id="rId13"/>
    <p:sldId id="289" r:id="rId14"/>
    <p:sldId id="310" r:id="rId15"/>
    <p:sldId id="287" r:id="rId16"/>
    <p:sldId id="288"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8" r:id="rId31"/>
    <p:sldId id="309" r:id="rId32"/>
    <p:sldId id="304" r:id="rId33"/>
    <p:sldId id="306" r:id="rId34"/>
    <p:sldId id="305" r:id="rId35"/>
    <p:sldId id="272" r:id="rId36"/>
    <p:sldId id="307" r:id="rId37"/>
    <p:sldId id="313" r:id="rId38"/>
    <p:sldId id="311" r:id="rId39"/>
    <p:sldId id="312"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4660"/>
  </p:normalViewPr>
  <p:slideViewPr>
    <p:cSldViewPr snapToGrid="0">
      <p:cViewPr varScale="1">
        <p:scale>
          <a:sx n="115" d="100"/>
          <a:sy n="115"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FF652D-FAF3-45CB-9D52-6EB31CDB48EC}" type="datetimeFigureOut">
              <a:rPr lang="zh-CN" altLang="en-US" smtClean="0"/>
              <a:t>2022/7/21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03D566-E19F-4C57-950C-9256D4DE736D}" type="slidenum">
              <a:rPr lang="zh-CN" altLang="en-US" smtClean="0"/>
              <a:t>‹#›</a:t>
            </a:fld>
            <a:endParaRPr lang="zh-CN" altLang="en-US"/>
          </a:p>
        </p:txBody>
      </p:sp>
    </p:spTree>
    <p:extLst>
      <p:ext uri="{BB962C8B-B14F-4D97-AF65-F5344CB8AC3E}">
        <p14:creationId xmlns:p14="http://schemas.microsoft.com/office/powerpoint/2010/main" val="3463746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828CF5-00A0-48E3-A290-830E1E19AFC2}" type="slidenum">
              <a:rPr lang="zh-CN" altLang="en-US" smtClean="0"/>
              <a:t>39</a:t>
            </a:fld>
            <a:endParaRPr lang="zh-CN" altLang="en-US"/>
          </a:p>
        </p:txBody>
      </p:sp>
    </p:spTree>
    <p:extLst>
      <p:ext uri="{BB962C8B-B14F-4D97-AF65-F5344CB8AC3E}">
        <p14:creationId xmlns:p14="http://schemas.microsoft.com/office/powerpoint/2010/main" val="2851444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atin typeface="Century Gothic" panose="020B0502020202020204" pitchFamily="34" charset="0"/>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zh-CN" altLang="en-US" dirty="0"/>
          </a:p>
        </p:txBody>
      </p:sp>
      <p:sp>
        <p:nvSpPr>
          <p:cNvPr id="4" name="日期占位符 3"/>
          <p:cNvSpPr>
            <a:spLocks noGrp="1"/>
          </p:cNvSpPr>
          <p:nvPr>
            <p:ph type="dt" sz="half" idx="10"/>
          </p:nvPr>
        </p:nvSpPr>
        <p:spPr/>
        <p:txBody>
          <a:bodyPr/>
          <a:lstStyle/>
          <a:p>
            <a:fld id="{F0F5F422-5A4D-4D70-A95E-48BB3D0ACB6F}" type="datetime1">
              <a:rPr lang="zh-CN" altLang="en-US" smtClean="0"/>
              <a:t>2022/7/21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990BCE-3C91-4841-B78E-3867F76A6A50}" type="slidenum">
              <a:rPr lang="zh-CN" altLang="en-US" smtClean="0"/>
              <a:t>‹#›</a:t>
            </a:fld>
            <a:endParaRPr lang="zh-CN" altLang="en-US"/>
          </a:p>
        </p:txBody>
      </p:sp>
      <p:cxnSp>
        <p:nvCxnSpPr>
          <p:cNvPr id="10" name="直接连接符 9"/>
          <p:cNvCxnSpPr/>
          <p:nvPr userDrawn="1"/>
        </p:nvCxnSpPr>
        <p:spPr>
          <a:xfrm>
            <a:off x="0" y="138546"/>
            <a:ext cx="8610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a:off x="123825" y="20494"/>
            <a:ext cx="0" cy="5401252"/>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515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D672A42-B2F2-493E-9933-ECA5A2A5B801}" type="datetime1">
              <a:rPr lang="zh-CN" altLang="en-US" smtClean="0"/>
              <a:t>2022/7/21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990BCE-3C91-4841-B78E-3867F76A6A50}" type="slidenum">
              <a:rPr lang="zh-CN" altLang="en-US" smtClean="0"/>
              <a:t>‹#›</a:t>
            </a:fld>
            <a:endParaRPr lang="zh-CN" altLang="en-US"/>
          </a:p>
        </p:txBody>
      </p:sp>
    </p:spTree>
    <p:extLst>
      <p:ext uri="{BB962C8B-B14F-4D97-AF65-F5344CB8AC3E}">
        <p14:creationId xmlns:p14="http://schemas.microsoft.com/office/powerpoint/2010/main" val="3973639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59B6153-B268-4633-9BAF-E2EE1F449134}" type="datetime1">
              <a:rPr lang="zh-CN" altLang="en-US" smtClean="0"/>
              <a:t>2022/7/21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990BCE-3C91-4841-B78E-3867F76A6A50}" type="slidenum">
              <a:rPr lang="zh-CN" altLang="en-US" smtClean="0"/>
              <a:t>‹#›</a:t>
            </a:fld>
            <a:endParaRPr lang="zh-CN" altLang="en-US"/>
          </a:p>
        </p:txBody>
      </p:sp>
    </p:spTree>
    <p:extLst>
      <p:ext uri="{BB962C8B-B14F-4D97-AF65-F5344CB8AC3E}">
        <p14:creationId xmlns:p14="http://schemas.microsoft.com/office/powerpoint/2010/main" val="90623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8" name="矩形 7"/>
          <p:cNvSpPr/>
          <p:nvPr userDrawn="1"/>
        </p:nvSpPr>
        <p:spPr>
          <a:xfrm>
            <a:off x="3057236" y="0"/>
            <a:ext cx="9134764" cy="861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3440545" y="175564"/>
            <a:ext cx="8368145" cy="595457"/>
          </a:xfrm>
        </p:spPr>
        <p:txBody>
          <a:bodyPr/>
          <a:lstStyle>
            <a:lvl1pPr>
              <a:defRPr b="1">
                <a:solidFill>
                  <a:schemeClr val="bg1"/>
                </a:solidFill>
                <a:latin typeface="Century Gothic" panose="020B0502020202020204" pitchFamily="34" charset="0"/>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838200" y="1089891"/>
            <a:ext cx="10515600" cy="5087072"/>
          </a:xfrm>
        </p:spPr>
        <p:txBody>
          <a:bodyPr/>
          <a:lstStyle>
            <a:lvl1pPr>
              <a:defRPr>
                <a:latin typeface="Century Gothic" panose="020B0502020202020204" pitchFamily="34" charset="0"/>
                <a:ea typeface="微软雅黑" panose="020B0503020204020204" pitchFamily="34" charset="-122"/>
              </a:defRPr>
            </a:lvl1pPr>
            <a:lvl2pPr>
              <a:defRPr>
                <a:latin typeface="Century Gothic" panose="020B0502020202020204" pitchFamily="34" charset="0"/>
                <a:ea typeface="微软雅黑" panose="020B0503020204020204" pitchFamily="34" charset="-122"/>
              </a:defRPr>
            </a:lvl2pPr>
            <a:lvl3pPr>
              <a:defRPr>
                <a:latin typeface="Century Gothic" panose="020B0502020202020204" pitchFamily="34" charset="0"/>
                <a:ea typeface="微软雅黑" panose="020B0503020204020204" pitchFamily="34" charset="-122"/>
              </a:defRPr>
            </a:lvl3pPr>
            <a:lvl4pPr>
              <a:defRPr>
                <a:latin typeface="Century Gothic" panose="020B0502020202020204" pitchFamily="34" charset="0"/>
                <a:ea typeface="微软雅黑" panose="020B0503020204020204" pitchFamily="34" charset="-122"/>
              </a:defRPr>
            </a:lvl4pPr>
            <a:lvl5pPr>
              <a:defRPr>
                <a:latin typeface="Century Gothic" panose="020B0502020202020204" pitchFamily="34" charset="0"/>
                <a:ea typeface="微软雅黑" panose="020B0503020204020204" pitchFamily="34" charset="-122"/>
              </a:defRPr>
            </a:lvl5p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DF22BAC0-CC59-4261-B8B0-47BFF0C3050E}" type="datetime1">
              <a:rPr lang="zh-CN" altLang="en-US" smtClean="0"/>
              <a:t>2022/7/21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990BCE-3C91-4841-B78E-3867F76A6A50}" type="slidenum">
              <a:rPr lang="zh-CN" altLang="en-US" smtClean="0"/>
              <a:t>‹#›</a:t>
            </a:fld>
            <a:endParaRPr lang="zh-CN" altLang="en-US"/>
          </a:p>
        </p:txBody>
      </p:sp>
      <p:cxnSp>
        <p:nvCxnSpPr>
          <p:cNvPr id="9" name="直接连接符 8"/>
          <p:cNvCxnSpPr/>
          <p:nvPr userDrawn="1"/>
        </p:nvCxnSpPr>
        <p:spPr>
          <a:xfrm>
            <a:off x="0" y="979055"/>
            <a:ext cx="8610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123825" y="861003"/>
            <a:ext cx="0" cy="540125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12080298" y="1253549"/>
            <a:ext cx="0" cy="540125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a:off x="3581400" y="6239165"/>
            <a:ext cx="86106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3" name="Picture 2" descr="北京航天航空大学"/>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7070"/>
            <a:ext cx="2972472" cy="83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34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atin typeface="Century Gothic" panose="020B0502020202020204" pitchFamily="34" charset="0"/>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3AABF730-6E0A-4074-B34E-6BB4E9AD58C0}" type="datetime1">
              <a:rPr lang="zh-CN" altLang="en-US" smtClean="0"/>
              <a:t>2022/7/21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990BCE-3C91-4841-B78E-3867F76A6A50}" type="slidenum">
              <a:rPr lang="zh-CN" altLang="en-US" smtClean="0"/>
              <a:t>‹#›</a:t>
            </a:fld>
            <a:endParaRPr lang="zh-CN" altLang="en-US"/>
          </a:p>
        </p:txBody>
      </p:sp>
      <p:cxnSp>
        <p:nvCxnSpPr>
          <p:cNvPr id="7" name="直接连接符 6"/>
          <p:cNvCxnSpPr/>
          <p:nvPr userDrawn="1"/>
        </p:nvCxnSpPr>
        <p:spPr>
          <a:xfrm>
            <a:off x="0" y="138546"/>
            <a:ext cx="8610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123825" y="20494"/>
            <a:ext cx="0" cy="5401252"/>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864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userDrawn="1"/>
        </p:nvSpPr>
        <p:spPr>
          <a:xfrm>
            <a:off x="3057236" y="0"/>
            <a:ext cx="9134764" cy="861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3429000" y="175203"/>
            <a:ext cx="7772400" cy="603913"/>
          </a:xfrm>
        </p:spPr>
        <p:txBody>
          <a:bodyPr/>
          <a:lstStyle>
            <a:lvl1pPr>
              <a:defRPr b="1">
                <a:solidFill>
                  <a:schemeClr val="bg1"/>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838200" y="2468879"/>
            <a:ext cx="5181600" cy="3708083"/>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6172200" y="2468879"/>
            <a:ext cx="5181600" cy="3708084"/>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F14057F1-41D0-40E1-8188-7A66205178CC}" type="datetime1">
              <a:rPr lang="zh-CN" altLang="en-US" smtClean="0"/>
              <a:t>2022/7/21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990BCE-3C91-4841-B78E-3867F76A6A50}" type="slidenum">
              <a:rPr lang="zh-CN" altLang="en-US" smtClean="0"/>
              <a:t>‹#›</a:t>
            </a:fld>
            <a:endParaRPr lang="zh-CN" altLang="en-US"/>
          </a:p>
        </p:txBody>
      </p:sp>
      <p:cxnSp>
        <p:nvCxnSpPr>
          <p:cNvPr id="11" name="直接连接符 10"/>
          <p:cNvCxnSpPr/>
          <p:nvPr userDrawn="1"/>
        </p:nvCxnSpPr>
        <p:spPr>
          <a:xfrm>
            <a:off x="0" y="979055"/>
            <a:ext cx="8610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a:off x="123825" y="861003"/>
            <a:ext cx="0" cy="5401252"/>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Picture 2" descr="北京航天航空大学"/>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7070"/>
            <a:ext cx="2972472" cy="83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62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6A83E47-2D86-4EE1-AEFD-E173AE113A67}" type="datetime1">
              <a:rPr lang="zh-CN" altLang="en-US" smtClean="0"/>
              <a:t>2022/7/21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4990BCE-3C91-4841-B78E-3867F76A6A50}" type="slidenum">
              <a:rPr lang="zh-CN" altLang="en-US" smtClean="0"/>
              <a:t>‹#›</a:t>
            </a:fld>
            <a:endParaRPr lang="zh-CN" altLang="en-US"/>
          </a:p>
        </p:txBody>
      </p:sp>
    </p:spTree>
    <p:extLst>
      <p:ext uri="{BB962C8B-B14F-4D97-AF65-F5344CB8AC3E}">
        <p14:creationId xmlns:p14="http://schemas.microsoft.com/office/powerpoint/2010/main" val="269889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7A19589-67EB-4480-8A47-3FE65729C2C3}" type="datetime1">
              <a:rPr lang="zh-CN" altLang="en-US" smtClean="0"/>
              <a:t>2022/7/21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4990BCE-3C91-4841-B78E-3867F76A6A50}" type="slidenum">
              <a:rPr lang="zh-CN" altLang="en-US" smtClean="0"/>
              <a:t>‹#›</a:t>
            </a:fld>
            <a:endParaRPr lang="zh-CN" altLang="en-US"/>
          </a:p>
        </p:txBody>
      </p:sp>
    </p:spTree>
    <p:extLst>
      <p:ext uri="{BB962C8B-B14F-4D97-AF65-F5344CB8AC3E}">
        <p14:creationId xmlns:p14="http://schemas.microsoft.com/office/powerpoint/2010/main" val="37536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8315AB-7E7A-4DC5-BCE5-0AF7BC067CD1}" type="datetime1">
              <a:rPr lang="zh-CN" altLang="en-US" smtClean="0"/>
              <a:t>2022/7/21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4990BCE-3C91-4841-B78E-3867F76A6A50}" type="slidenum">
              <a:rPr lang="zh-CN" altLang="en-US" smtClean="0"/>
              <a:t>‹#›</a:t>
            </a:fld>
            <a:endParaRPr lang="zh-CN" altLang="en-US"/>
          </a:p>
        </p:txBody>
      </p:sp>
    </p:spTree>
    <p:extLst>
      <p:ext uri="{BB962C8B-B14F-4D97-AF65-F5344CB8AC3E}">
        <p14:creationId xmlns:p14="http://schemas.microsoft.com/office/powerpoint/2010/main" val="3732208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29D517F-5434-4F27-9E6F-3708EC233507}" type="datetime1">
              <a:rPr lang="zh-CN" altLang="en-US" smtClean="0"/>
              <a:t>2022/7/21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990BCE-3C91-4841-B78E-3867F76A6A50}" type="slidenum">
              <a:rPr lang="zh-CN" altLang="en-US" smtClean="0"/>
              <a:t>‹#›</a:t>
            </a:fld>
            <a:endParaRPr lang="zh-CN" altLang="en-US"/>
          </a:p>
        </p:txBody>
      </p:sp>
    </p:spTree>
    <p:extLst>
      <p:ext uri="{BB962C8B-B14F-4D97-AF65-F5344CB8AC3E}">
        <p14:creationId xmlns:p14="http://schemas.microsoft.com/office/powerpoint/2010/main" val="687371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5131745-25C0-41F7-BD73-D8EE222592E7}" type="datetime1">
              <a:rPr lang="zh-CN" altLang="en-US" smtClean="0"/>
              <a:t>2022/7/21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990BCE-3C91-4841-B78E-3867F76A6A50}" type="slidenum">
              <a:rPr lang="zh-CN" altLang="en-US" smtClean="0"/>
              <a:t>‹#›</a:t>
            </a:fld>
            <a:endParaRPr lang="zh-CN" altLang="en-US"/>
          </a:p>
        </p:txBody>
      </p:sp>
    </p:spTree>
    <p:extLst>
      <p:ext uri="{BB962C8B-B14F-4D97-AF65-F5344CB8AC3E}">
        <p14:creationId xmlns:p14="http://schemas.microsoft.com/office/powerpoint/2010/main" val="201576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FB0FC-A444-43FF-8BB9-3054E59DA10B}" type="datetime1">
              <a:rPr lang="zh-CN" altLang="en-US" smtClean="0"/>
              <a:t>2022/7/21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90BCE-3C91-4841-B78E-3867F76A6A50}" type="slidenum">
              <a:rPr lang="zh-CN" altLang="en-US" smtClean="0"/>
              <a:t>‹#›</a:t>
            </a:fld>
            <a:endParaRPr lang="zh-CN" altLang="en-US"/>
          </a:p>
        </p:txBody>
      </p:sp>
    </p:spTree>
    <p:extLst>
      <p:ext uri="{BB962C8B-B14F-4D97-AF65-F5344CB8AC3E}">
        <p14:creationId xmlns:p14="http://schemas.microsoft.com/office/powerpoint/2010/main" val="727018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22.png"/><Relationship Id="rId4" Type="http://schemas.openxmlformats.org/officeDocument/2006/relationships/image" Target="../media/image190.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10.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0.png"/><Relationship Id="rId1" Type="http://schemas.openxmlformats.org/officeDocument/2006/relationships/slideLayout" Target="../slideLayouts/slideLayout2.xml"/><Relationship Id="rId5" Type="http://schemas.openxmlformats.org/officeDocument/2006/relationships/image" Target="../media/image310.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0.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58.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1.png"/><Relationship Id="rId4" Type="http://schemas.openxmlformats.org/officeDocument/2006/relationships/image" Target="../media/image17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altLang="zh-CN" dirty="0"/>
              <a:t>Non-equilibrium JOREK simulation of ITER L-mode SPI process</a:t>
            </a:r>
            <a:endParaRPr lang="zh-CN" altLang="en-US" dirty="0"/>
          </a:p>
        </p:txBody>
      </p:sp>
      <p:sp>
        <p:nvSpPr>
          <p:cNvPr id="3" name="副标题 2"/>
          <p:cNvSpPr>
            <a:spLocks noGrp="1"/>
          </p:cNvSpPr>
          <p:nvPr>
            <p:ph type="subTitle" idx="1"/>
          </p:nvPr>
        </p:nvSpPr>
        <p:spPr>
          <a:xfrm>
            <a:off x="1524000" y="3716804"/>
            <a:ext cx="9144000" cy="1271726"/>
          </a:xfrm>
        </p:spPr>
        <p:txBody>
          <a:bodyPr>
            <a:normAutofit/>
          </a:bodyPr>
          <a:lstStyle/>
          <a:p>
            <a:r>
              <a:rPr lang="en-US" altLang="zh-CN" dirty="0"/>
              <a:t>D. Hu</a:t>
            </a:r>
            <a:r>
              <a:rPr lang="en-US" altLang="zh-CN" dirty="0" smtClean="0"/>
              <a:t>, </a:t>
            </a:r>
            <a:r>
              <a:rPr lang="en-US" altLang="zh-CN" dirty="0"/>
              <a:t>E. </a:t>
            </a:r>
            <a:r>
              <a:rPr lang="en-US" altLang="zh-CN" dirty="0" err="1" smtClean="0"/>
              <a:t>Nardon</a:t>
            </a:r>
            <a:r>
              <a:rPr lang="en-US" altLang="zh-CN" dirty="0"/>
              <a:t>, </a:t>
            </a:r>
            <a:r>
              <a:rPr lang="en-US" altLang="zh-CN" dirty="0" smtClean="0"/>
              <a:t>F.J. </a:t>
            </a:r>
            <a:r>
              <a:rPr lang="en-US" altLang="zh-CN" dirty="0" err="1"/>
              <a:t>Artola</a:t>
            </a:r>
            <a:r>
              <a:rPr lang="en-US" altLang="zh-CN" dirty="0"/>
              <a:t>, M. </a:t>
            </a:r>
            <a:r>
              <a:rPr lang="en-US" altLang="zh-CN" dirty="0" err="1"/>
              <a:t>Lehnen</a:t>
            </a:r>
            <a:r>
              <a:rPr lang="en-US" altLang="zh-CN" dirty="0" smtClean="0"/>
              <a:t>, </a:t>
            </a:r>
            <a:r>
              <a:rPr lang="en-US" altLang="zh-CN" dirty="0"/>
              <a:t>D. </a:t>
            </a:r>
            <a:r>
              <a:rPr lang="en-US" altLang="zh-CN" dirty="0" err="1"/>
              <a:t>Bonfiglio</a:t>
            </a:r>
            <a:r>
              <a:rPr lang="en-US" altLang="zh-CN" dirty="0" smtClean="0"/>
              <a:t>, </a:t>
            </a:r>
          </a:p>
          <a:p>
            <a:r>
              <a:rPr lang="en-US" altLang="zh-CN" dirty="0" smtClean="0"/>
              <a:t>M</a:t>
            </a:r>
            <a:r>
              <a:rPr lang="en-US" altLang="zh-CN" dirty="0"/>
              <a:t>. </a:t>
            </a:r>
            <a:r>
              <a:rPr lang="en-US" altLang="zh-CN" dirty="0" err="1"/>
              <a:t>Hoelzl</a:t>
            </a:r>
            <a:r>
              <a:rPr lang="en-US" altLang="zh-CN" dirty="0" smtClean="0"/>
              <a:t>, G.T.A</a:t>
            </a:r>
            <a:r>
              <a:rPr lang="en-US" altLang="zh-CN" dirty="0"/>
              <a:t>. </a:t>
            </a:r>
            <a:r>
              <a:rPr lang="en-US" altLang="zh-CN" dirty="0" err="1" smtClean="0"/>
              <a:t>Huijsmans</a:t>
            </a:r>
            <a:r>
              <a:rPr lang="en-US" altLang="zh-CN" dirty="0" smtClean="0"/>
              <a:t>, S</a:t>
            </a:r>
            <a:r>
              <a:rPr lang="en-US" altLang="zh-CN" dirty="0"/>
              <a:t>.-J. </a:t>
            </a:r>
            <a:r>
              <a:rPr lang="en-US" altLang="zh-CN" dirty="0" smtClean="0"/>
              <a:t>Lee and </a:t>
            </a:r>
            <a:r>
              <a:rPr lang="fi-FI" altLang="zh-CN" dirty="0"/>
              <a:t>A. Matsuyama</a:t>
            </a:r>
            <a:endParaRPr lang="zh-CN" altLang="en-US" dirty="0"/>
          </a:p>
        </p:txBody>
      </p:sp>
      <p:pic>
        <p:nvPicPr>
          <p:cNvPr id="6" name="图片 5"/>
          <p:cNvPicPr>
            <a:picLocks noChangeAspect="1"/>
          </p:cNvPicPr>
          <p:nvPr/>
        </p:nvPicPr>
        <p:blipFill>
          <a:blip r:embed="rId2"/>
          <a:stretch>
            <a:fillRect/>
          </a:stretch>
        </p:blipFill>
        <p:spPr>
          <a:xfrm>
            <a:off x="3365013" y="4974573"/>
            <a:ext cx="2552381" cy="609524"/>
          </a:xfrm>
          <a:prstGeom prst="rect">
            <a:avLst/>
          </a:prstGeom>
        </p:spPr>
      </p:pic>
      <p:pic>
        <p:nvPicPr>
          <p:cNvPr id="7" name="图片 6"/>
          <p:cNvPicPr>
            <a:picLocks noChangeAspect="1"/>
          </p:cNvPicPr>
          <p:nvPr/>
        </p:nvPicPr>
        <p:blipFill>
          <a:blip r:embed="rId3"/>
          <a:stretch>
            <a:fillRect/>
          </a:stretch>
        </p:blipFill>
        <p:spPr>
          <a:xfrm>
            <a:off x="6286951" y="4839450"/>
            <a:ext cx="1272612" cy="939844"/>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7588" y="5976606"/>
            <a:ext cx="3435927" cy="473062"/>
          </a:xfrm>
          <a:prstGeom prst="rect">
            <a:avLst/>
          </a:prstGeom>
        </p:spPr>
      </p:pic>
      <p:pic>
        <p:nvPicPr>
          <p:cNvPr id="10" name="Picture 2" descr="MPIPP blo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715" y="5876332"/>
            <a:ext cx="2878671" cy="673609"/>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p:cNvPicPr>
            <a:picLocks noChangeAspect="1"/>
          </p:cNvPicPr>
          <p:nvPr/>
        </p:nvPicPr>
        <p:blipFill>
          <a:blip r:embed="rId6"/>
          <a:stretch>
            <a:fillRect/>
          </a:stretch>
        </p:blipFill>
        <p:spPr>
          <a:xfrm>
            <a:off x="399486" y="4881226"/>
            <a:ext cx="2911183" cy="796221"/>
          </a:xfrm>
          <a:prstGeom prst="rect">
            <a:avLst/>
          </a:prstGeom>
        </p:spPr>
      </p:pic>
      <p:pic>
        <p:nvPicPr>
          <p:cNvPr id="5" name="Picture 4" descr="ISTP - Istituto per la Scienza e Tecnologia dei Plasmi / Consorzio RFX - CNR  / Area territoriale di Ricerca di Padov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71715" y="4868734"/>
            <a:ext cx="1707850" cy="881275"/>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p:nvPicPr>
        <p:blipFill>
          <a:blip r:embed="rId8"/>
          <a:stretch>
            <a:fillRect/>
          </a:stretch>
        </p:blipFill>
        <p:spPr>
          <a:xfrm>
            <a:off x="703274" y="5885112"/>
            <a:ext cx="2735867" cy="656050"/>
          </a:xfrm>
          <a:prstGeom prst="rect">
            <a:avLst/>
          </a:prstGeom>
        </p:spPr>
      </p:pic>
      <p:pic>
        <p:nvPicPr>
          <p:cNvPr id="1026" name="Picture 2" descr="National Institutes for Quantum Science and Technology (QST) | LinkedI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49122" y="4755047"/>
            <a:ext cx="963524" cy="96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480676"/>
      </p:ext>
    </p:extLst>
  </p:cSld>
  <p:clrMapOvr>
    <a:masterClrMapping/>
  </p:clrMapOvr>
  <mc:AlternateContent xmlns:mc="http://schemas.openxmlformats.org/markup-compatibility/2006">
    <mc:Choice xmlns:p14="http://schemas.microsoft.com/office/powerpoint/2010/main" Requires="p14">
      <p:transition spd="slow" p14:dur="2000" advTm="10063"/>
    </mc:Choice>
    <mc:Fallback>
      <p:transition spd="slow" advTm="1006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fontScale="90000"/>
              </a:bodyPr>
              <a:lstStyle/>
              <a:p>
                <a:r>
                  <a:rPr lang="en-US" altLang="zh-CN" dirty="0" smtClean="0"/>
                  <a:t>Characteristic behavior - </a:t>
                </a:r>
                <a14:m>
                  <m:oMath xmlns:m="http://schemas.openxmlformats.org/officeDocument/2006/math">
                    <m:sSub>
                      <m:sSubPr>
                        <m:ctrlPr>
                          <a:rPr lang="en-US" altLang="zh-CN" i="1">
                            <a:latin typeface="Cambria Math" panose="02040503050406030204" pitchFamily="18" charset="0"/>
                          </a:rPr>
                        </m:ctrlPr>
                      </m:sSubPr>
                      <m:e>
                        <m:r>
                          <a:rPr lang="en-US" altLang="zh-CN" b="1" i="1" smtClean="0">
                            <a:latin typeface="Cambria Math" panose="02040503050406030204" pitchFamily="18" charset="0"/>
                          </a:rPr>
                          <m:t>𝒏</m:t>
                        </m:r>
                      </m:e>
                      <m:sub>
                        <m:r>
                          <a:rPr lang="en-US" altLang="zh-CN" i="1">
                            <a:latin typeface="Cambria Math" panose="02040503050406030204" pitchFamily="18" charset="0"/>
                          </a:rPr>
                          <m:t>𝒆</m:t>
                        </m:r>
                      </m:sub>
                    </m:sSub>
                  </m:oMath>
                </a14:m>
                <a:endParaRPr lang="zh-CN" altLang="en-US"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4"/>
                <a:stretch>
                  <a:fillRect l="-2549" t="-32990" b="-48454"/>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74990BCE-3C91-4841-B78E-3867F76A6A50}" type="slidenum">
              <a:rPr lang="zh-CN" altLang="en-US" smtClean="0"/>
              <a:t>10</a:t>
            </a:fld>
            <a:endParaRPr lang="zh-CN" altLang="en-US"/>
          </a:p>
        </p:txBody>
      </p:sp>
      <p:pic>
        <p:nvPicPr>
          <p:cNvPr id="7" name="ne_profil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3209925" y="1090613"/>
            <a:ext cx="5772150" cy="5086350"/>
          </a:xfrm>
        </p:spPr>
      </p:pic>
    </p:spTree>
    <p:extLst>
      <p:ext uri="{BB962C8B-B14F-4D97-AF65-F5344CB8AC3E}">
        <p14:creationId xmlns:p14="http://schemas.microsoft.com/office/powerpoint/2010/main" val="2628584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Comparison with CE</a:t>
            </a:r>
            <a:endParaRPr lang="zh-CN" altLang="en-US"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8293" y="1257352"/>
            <a:ext cx="6364614" cy="4773461"/>
          </a:xfrm>
        </p:spPr>
      </p:pic>
      <p:sp>
        <p:nvSpPr>
          <p:cNvPr id="4" name="灯片编号占位符 3"/>
          <p:cNvSpPr>
            <a:spLocks noGrp="1"/>
          </p:cNvSpPr>
          <p:nvPr>
            <p:ph type="sldNum" sz="quarter" idx="12"/>
          </p:nvPr>
        </p:nvSpPr>
        <p:spPr/>
        <p:txBody>
          <a:bodyPr/>
          <a:lstStyle/>
          <a:p>
            <a:fld id="{74990BCE-3C91-4841-B78E-3867F76A6A50}" type="slidenum">
              <a:rPr lang="zh-CN" altLang="en-US" smtClean="0"/>
              <a:t>11</a:t>
            </a:fld>
            <a:endParaRPr lang="zh-CN" altLang="en-US"/>
          </a:p>
        </p:txBody>
      </p:sp>
      <p:sp>
        <p:nvSpPr>
          <p:cNvPr id="6" name="文本框 5"/>
          <p:cNvSpPr txBox="1"/>
          <p:nvPr/>
        </p:nvSpPr>
        <p:spPr>
          <a:xfrm>
            <a:off x="514004" y="1257352"/>
            <a:ext cx="4922520" cy="4401205"/>
          </a:xfrm>
          <a:prstGeom prst="rect">
            <a:avLst/>
          </a:prstGeom>
          <a:noFill/>
        </p:spPr>
        <p:txBody>
          <a:bodyPr wrap="square" rtlCol="0">
            <a:spAutoFit/>
          </a:bodyPr>
          <a:lstStyle/>
          <a:p>
            <a:pPr marL="285750" indent="-285750">
              <a:buFont typeface="Arial" panose="020B0604020202020204" pitchFamily="34" charset="0"/>
              <a:buChar char="•"/>
            </a:pPr>
            <a:r>
              <a:rPr lang="en-US" altLang="zh-CN" sz="2800" dirty="0" smtClean="0">
                <a:latin typeface="Century Gothic" panose="020B0502020202020204" pitchFamily="34" charset="0"/>
              </a:rPr>
              <a:t>The non-equilibrium model primarily was capable of capturing the early phase low-change-state radiation.</a:t>
            </a:r>
          </a:p>
          <a:p>
            <a:pPr marL="285750" indent="-285750">
              <a:buFont typeface="Arial" panose="020B0604020202020204" pitchFamily="34" charset="0"/>
              <a:buChar char="•"/>
            </a:pPr>
            <a:r>
              <a:rPr lang="en-US" altLang="zh-CN" sz="2800" dirty="0" smtClean="0">
                <a:latin typeface="Century Gothic" panose="020B0502020202020204" pitchFamily="34" charset="0"/>
              </a:rPr>
              <a:t>Overestimation of ionization power from the CE model</a:t>
            </a:r>
          </a:p>
          <a:p>
            <a:pPr marL="285750" indent="-285750">
              <a:buFont typeface="Arial" panose="020B0604020202020204" pitchFamily="34" charset="0"/>
              <a:buChar char="•"/>
            </a:pPr>
            <a:r>
              <a:rPr lang="en-US" altLang="zh-CN" sz="2800" dirty="0" smtClean="0">
                <a:latin typeface="Century Gothic" panose="020B0502020202020204" pitchFamily="34" charset="0"/>
              </a:rPr>
              <a:t>Overtime, the radiative power tends to converge.</a:t>
            </a:r>
            <a:endParaRPr lang="zh-CN" altLang="en-US" sz="2800" dirty="0">
              <a:latin typeface="Century Gothic" panose="020B0502020202020204" pitchFamily="34" charset="0"/>
            </a:endParaRPr>
          </a:p>
        </p:txBody>
      </p:sp>
    </p:spTree>
    <p:extLst>
      <p:ext uri="{BB962C8B-B14F-4D97-AF65-F5344CB8AC3E}">
        <p14:creationId xmlns:p14="http://schemas.microsoft.com/office/powerpoint/2010/main" val="2622472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fontScale="90000"/>
              </a:bodyPr>
              <a:lstStyle/>
              <a:p>
                <a:r>
                  <a:rPr lang="en-US" altLang="zh-CN" dirty="0" smtClean="0"/>
                  <a:t>Warm edge &amp;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𝑻</m:t>
                        </m:r>
                      </m:e>
                      <m:sub>
                        <m:r>
                          <a:rPr lang="en-US" altLang="zh-CN" i="1">
                            <a:latin typeface="Cambria Math" panose="02040503050406030204" pitchFamily="18" charset="0"/>
                          </a:rPr>
                          <m:t>𝒆</m:t>
                        </m:r>
                      </m:sub>
                    </m:sSub>
                  </m:oMath>
                </a14:m>
                <a:r>
                  <a:rPr lang="en-US" altLang="zh-CN" dirty="0" smtClean="0"/>
                  <a:t> hole</a:t>
                </a:r>
                <a:endParaRPr lang="zh-CN" altLang="en-US"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l="-2549" t="-32990" b="-484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Surprisingly, the edge kept warm even in the wake of the vanguard fragments. Unrelaxed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𝑻</m:t>
                        </m:r>
                      </m:e>
                      <m:sub>
                        <m:r>
                          <a:rPr lang="en-US" altLang="zh-CN" i="1">
                            <a:latin typeface="Cambria Math" panose="02040503050406030204" pitchFamily="18" charset="0"/>
                          </a:rPr>
                          <m:t>𝒆</m:t>
                        </m:r>
                      </m:sub>
                    </m:sSub>
                  </m:oMath>
                </a14:m>
                <a:r>
                  <a:rPr lang="zh-CN" altLang="en-US" dirty="0" smtClean="0"/>
                  <a:t> </a:t>
                </a:r>
                <a:r>
                  <a:rPr lang="en-US" altLang="zh-CN" dirty="0" smtClean="0"/>
                  <a:t>along field line.</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043" t="-2158"/>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74990BCE-3C91-4841-B78E-3867F76A6A50}" type="slidenum">
              <a:rPr lang="zh-CN" altLang="en-US" smtClean="0"/>
              <a:t>12</a:t>
            </a:fld>
            <a:endParaRPr lang="zh-CN" altLang="en-US"/>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445" y="1961456"/>
            <a:ext cx="3347865" cy="4126291"/>
          </a:xfrm>
          <a:prstGeom prst="rect">
            <a:avLst/>
          </a:prstGeom>
        </p:spPr>
      </p:pic>
      <p:pic>
        <p:nvPicPr>
          <p:cNvPr id="6" name="内容占位符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4872" y="2000199"/>
            <a:ext cx="6228928" cy="4048804"/>
          </a:xfrm>
          <a:prstGeom prst="rect">
            <a:avLst/>
          </a:prstGeom>
        </p:spPr>
      </p:pic>
    </p:spTree>
    <p:extLst>
      <p:ext uri="{BB962C8B-B14F-4D97-AF65-F5344CB8AC3E}">
        <p14:creationId xmlns:p14="http://schemas.microsoft.com/office/powerpoint/2010/main" val="1501439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Warm edge?</a:t>
            </a:r>
            <a:endParaRPr lang="zh-CN" altLang="en-US" dirty="0"/>
          </a:p>
        </p:txBody>
      </p:sp>
      <p:sp>
        <p:nvSpPr>
          <p:cNvPr id="3" name="内容占位符 2"/>
          <p:cNvSpPr>
            <a:spLocks noGrp="1"/>
          </p:cNvSpPr>
          <p:nvPr>
            <p:ph idx="1"/>
          </p:nvPr>
        </p:nvSpPr>
        <p:spPr>
          <a:xfrm>
            <a:off x="838201" y="1089891"/>
            <a:ext cx="6019800" cy="5087072"/>
          </a:xfrm>
        </p:spPr>
        <p:txBody>
          <a:bodyPr/>
          <a:lstStyle/>
          <a:p>
            <a:r>
              <a:rPr lang="en-US" altLang="zh-CN" dirty="0" smtClean="0"/>
              <a:t>The warm edge is in consistence with 1.5D and 2D investigations done by INDEX &amp; JOREK.</a:t>
            </a:r>
            <a:endParaRPr lang="zh-CN" altLang="en-US" dirty="0"/>
          </a:p>
        </p:txBody>
      </p:sp>
      <p:sp>
        <p:nvSpPr>
          <p:cNvPr id="4" name="灯片编号占位符 3"/>
          <p:cNvSpPr>
            <a:spLocks noGrp="1"/>
          </p:cNvSpPr>
          <p:nvPr>
            <p:ph type="sldNum" sz="quarter" idx="12"/>
          </p:nvPr>
        </p:nvSpPr>
        <p:spPr/>
        <p:txBody>
          <a:bodyPr/>
          <a:lstStyle/>
          <a:p>
            <a:fld id="{74990BCE-3C91-4841-B78E-3867F76A6A50}" type="slidenum">
              <a:rPr lang="zh-CN" altLang="en-US" smtClean="0"/>
              <a:t>13</a:t>
            </a:fld>
            <a:endParaRPr lang="zh-CN" altLang="en-US"/>
          </a:p>
        </p:txBody>
      </p:sp>
      <p:pic>
        <p:nvPicPr>
          <p:cNvPr id="5" name="图片 4"/>
          <p:cNvPicPr>
            <a:picLocks noChangeAspect="1"/>
          </p:cNvPicPr>
          <p:nvPr/>
        </p:nvPicPr>
        <p:blipFill>
          <a:blip r:embed="rId2"/>
          <a:stretch>
            <a:fillRect/>
          </a:stretch>
        </p:blipFill>
        <p:spPr>
          <a:xfrm>
            <a:off x="1579198" y="2253058"/>
            <a:ext cx="4537806" cy="3874645"/>
          </a:xfrm>
          <a:prstGeom prst="rect">
            <a:avLst/>
          </a:prstGeom>
        </p:spPr>
      </p:pic>
      <p:pic>
        <p:nvPicPr>
          <p:cNvPr id="6" name="图片 5"/>
          <p:cNvPicPr>
            <a:picLocks noChangeAspect="1"/>
          </p:cNvPicPr>
          <p:nvPr/>
        </p:nvPicPr>
        <p:blipFill>
          <a:blip r:embed="rId3"/>
          <a:stretch>
            <a:fillRect/>
          </a:stretch>
        </p:blipFill>
        <p:spPr>
          <a:xfrm>
            <a:off x="7085214" y="1003623"/>
            <a:ext cx="4268586" cy="5173340"/>
          </a:xfrm>
          <a:prstGeom prst="rect">
            <a:avLst/>
          </a:prstGeom>
        </p:spPr>
      </p:pic>
      <p:sp>
        <p:nvSpPr>
          <p:cNvPr id="7" name="文本框 6"/>
          <p:cNvSpPr txBox="1"/>
          <p:nvPr/>
        </p:nvSpPr>
        <p:spPr>
          <a:xfrm>
            <a:off x="838200" y="6398408"/>
            <a:ext cx="4035079" cy="369332"/>
          </a:xfrm>
          <a:prstGeom prst="rect">
            <a:avLst/>
          </a:prstGeom>
          <a:noFill/>
        </p:spPr>
        <p:txBody>
          <a:bodyPr wrap="none" rtlCol="0">
            <a:spAutoFit/>
          </a:bodyPr>
          <a:lstStyle/>
          <a:p>
            <a:r>
              <a:rPr lang="fi-FI" altLang="zh-CN" dirty="0"/>
              <a:t>A. </a:t>
            </a:r>
            <a:r>
              <a:rPr lang="fi-FI" altLang="zh-CN" dirty="0" smtClean="0"/>
              <a:t>Matsuyama</a:t>
            </a:r>
            <a:r>
              <a:rPr lang="fr-FR" altLang="zh-CN" dirty="0"/>
              <a:t> </a:t>
            </a:r>
            <a:r>
              <a:rPr lang="fr-FR" altLang="zh-CN" i="1" dirty="0"/>
              <a:t>et al</a:t>
            </a:r>
            <a:r>
              <a:rPr lang="fr-FR" altLang="zh-CN" dirty="0"/>
              <a:t>  </a:t>
            </a:r>
            <a:r>
              <a:rPr lang="fr-FR" altLang="zh-CN" dirty="0" smtClean="0"/>
              <a:t>submitted to PPCF</a:t>
            </a:r>
            <a:endParaRPr lang="zh-CN" altLang="en-US" dirty="0"/>
          </a:p>
        </p:txBody>
      </p:sp>
    </p:spTree>
    <p:extLst>
      <p:ext uri="{BB962C8B-B14F-4D97-AF65-F5344CB8AC3E}">
        <p14:creationId xmlns:p14="http://schemas.microsoft.com/office/powerpoint/2010/main" val="1389785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Warm edge &amp; current response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838200" y="1089891"/>
                <a:ext cx="5645727" cy="5087072"/>
              </a:xfrm>
            </p:spPr>
            <p:txBody>
              <a:bodyPr/>
              <a:lstStyle/>
              <a:p>
                <a:r>
                  <a:rPr lang="en-US" altLang="zh-CN" dirty="0" smtClean="0"/>
                  <a:t>The warm edge is simply due to a lack of time until the radiation could deplete the thermal reservoir.</a:t>
                </a:r>
              </a:p>
              <a:p>
                <a:r>
                  <a:rPr lang="en-US" altLang="zh-CN" dirty="0" smtClean="0"/>
                  <a:t>The warm edge has profound impact on MHD dynamics: minimal current contraction, less current perturbation.</a:t>
                </a:r>
              </a:p>
              <a:p>
                <a:r>
                  <a:rPr lang="en-US" altLang="zh-CN" dirty="0" smtClean="0"/>
                  <a:t>Volume effect: </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𝜏</m:t>
                        </m:r>
                      </m:e>
                      <m:sub>
                        <m:r>
                          <a:rPr lang="zh-CN" altLang="en-US" i="1" smtClean="0">
                            <a:latin typeface="Cambria Math" panose="02040503050406030204" pitchFamily="18" charset="0"/>
                          </a:rPr>
                          <m:t>𝜂</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zh-CN" altLang="en-US" b="0" i="1" smtClean="0">
                                <a:latin typeface="Cambria Math" panose="02040503050406030204" pitchFamily="18" charset="0"/>
                              </a:rPr>
                              <m:t>𝛿</m:t>
                            </m:r>
                          </m:e>
                          <m:sup>
                            <m:r>
                              <a:rPr lang="en-US" altLang="zh-CN" b="0" i="1" smtClean="0">
                                <a:latin typeface="Cambria Math" panose="02040503050406030204" pitchFamily="18" charset="0"/>
                              </a:rPr>
                              <m:t>2</m:t>
                            </m:r>
                          </m:sup>
                        </m:sSup>
                      </m:num>
                      <m:den>
                        <m:r>
                          <a:rPr lang="zh-CN" altLang="en-US" b="0" i="1" smtClean="0">
                            <a:latin typeface="Cambria Math" panose="02040503050406030204" pitchFamily="18" charset="0"/>
                          </a:rPr>
                          <m:t>𝜂</m:t>
                        </m:r>
                      </m:den>
                    </m:f>
                  </m:oMath>
                </a14:m>
                <a:r>
                  <a:rPr lang="en-US" altLang="zh-CN" dirty="0" smtClean="0"/>
                  <a:t>.</a:t>
                </a:r>
              </a:p>
              <a:p>
                <a:r>
                  <a:rPr lang="en-US" altLang="zh-CN" dirty="0" smtClean="0"/>
                  <a:t>Consequently, the 2/1 mode plays a minor role in this case.</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38200" y="1089891"/>
                <a:ext cx="5645727" cy="5087072"/>
              </a:xfrm>
              <a:blipFill>
                <a:blip r:embed="rId4"/>
                <a:stretch>
                  <a:fillRect l="-1944" t="-2158" r="-1944" b="-839"/>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74990BCE-3C91-4841-B78E-3867F76A6A50}" type="slidenum">
              <a:rPr lang="zh-CN" altLang="en-US" smtClean="0"/>
              <a:t>14</a:t>
            </a:fld>
            <a:endParaRPr lang="zh-CN" altLang="en-US"/>
          </a:p>
        </p:txBody>
      </p:sp>
      <p:pic>
        <p:nvPicPr>
          <p:cNvPr id="5" name="RJ_phi_n0_profil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858157" y="1089891"/>
            <a:ext cx="4023203" cy="4968046"/>
          </a:xfrm>
          <a:prstGeom prst="rect">
            <a:avLst/>
          </a:prstGeom>
        </p:spPr>
      </p:pic>
    </p:spTree>
    <p:extLst>
      <p:ext uri="{BB962C8B-B14F-4D97-AF65-F5344CB8AC3E}">
        <p14:creationId xmlns:p14="http://schemas.microsoft.com/office/powerpoint/2010/main" val="5561769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fontScale="90000"/>
              </a:bodyPr>
              <a:lstStyle/>
              <a:p>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𝑻</m:t>
                        </m:r>
                      </m:e>
                      <m:sub>
                        <m:r>
                          <a:rPr lang="en-US" altLang="zh-CN" i="1">
                            <a:latin typeface="Cambria Math" panose="02040503050406030204" pitchFamily="18" charset="0"/>
                          </a:rPr>
                          <m:t>𝒆</m:t>
                        </m:r>
                      </m:sub>
                    </m:sSub>
                  </m:oMath>
                </a14:m>
                <a:r>
                  <a:rPr lang="en-US" altLang="zh-CN" dirty="0"/>
                  <a:t> </a:t>
                </a:r>
                <a:r>
                  <a:rPr lang="en-US" altLang="zh-CN" dirty="0" smtClean="0"/>
                  <a:t>hole &amp; localization effect</a:t>
                </a:r>
                <a:endParaRPr lang="zh-CN" altLang="en-US"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t="-32990" b="-48454"/>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74990BCE-3C91-4841-B78E-3867F76A6A50}" type="slidenum">
              <a:rPr lang="zh-CN" altLang="en-US" smtClean="0"/>
              <a:t>15</a:t>
            </a:fld>
            <a:endParaRPr lang="zh-CN" altLang="en-US"/>
          </a:p>
        </p:txBody>
      </p:sp>
      <p:pic>
        <p:nvPicPr>
          <p:cNvPr id="5"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15140" y="2744788"/>
            <a:ext cx="5138660" cy="3340129"/>
          </a:xfrm>
        </p:spPr>
      </p:pic>
      <mc:AlternateContent xmlns:mc="http://schemas.openxmlformats.org/markup-compatibility/2006">
        <mc:Choice xmlns:a14="http://schemas.microsoft.com/office/drawing/2010/main" Requires="a14">
          <p:sp>
            <p:nvSpPr>
              <p:cNvPr id="6" name="内容占位符 2"/>
              <p:cNvSpPr txBox="1">
                <a:spLocks/>
              </p:cNvSpPr>
              <p:nvPr/>
            </p:nvSpPr>
            <p:spPr>
              <a:xfrm>
                <a:off x="838200" y="1089891"/>
                <a:ext cx="10515600" cy="1654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Strong density peak </a:t>
                </a:r>
                <a:r>
                  <a:rPr lang="en-US" altLang="zh-CN" dirty="0" smtClean="0"/>
                  <a:t>at </a:t>
                </a:r>
                <a:r>
                  <a:rPr lang="en-US" altLang="zh-CN" dirty="0" smtClean="0"/>
                  <a:t>the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𝑻</m:t>
                        </m:r>
                      </m:e>
                      <m:sub>
                        <m:r>
                          <a:rPr lang="en-US" altLang="zh-CN" i="1">
                            <a:latin typeface="Cambria Math" panose="02040503050406030204" pitchFamily="18" charset="0"/>
                          </a:rPr>
                          <m:t>𝒆</m:t>
                        </m:r>
                      </m:sub>
                    </m:sSub>
                  </m:oMath>
                </a14:m>
                <a:r>
                  <a:rPr lang="en-US" altLang="zh-CN" dirty="0"/>
                  <a:t> </a:t>
                </a:r>
                <a:r>
                  <a:rPr lang="en-US" altLang="zh-CN" dirty="0" smtClean="0"/>
                  <a:t>hole</a:t>
                </a:r>
              </a:p>
              <a:p>
                <a:r>
                  <a:rPr lang="en-US" altLang="zh-CN" dirty="0" smtClean="0"/>
                  <a:t>Competition between local cooling and parallel relaxation under </a:t>
                </a:r>
                <a:r>
                  <a:rPr lang="en-US" altLang="zh-CN" dirty="0" err="1" smtClean="0"/>
                  <a:t>Braginskii</a:t>
                </a:r>
                <a:r>
                  <a:rPr lang="en-US" altLang="zh-CN" dirty="0" smtClean="0"/>
                  <a:t> which goes down as </a:t>
                </a:r>
                <a14:m>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𝑒</m:t>
                        </m:r>
                      </m:sub>
                      <m:sup>
                        <m:r>
                          <a:rPr lang="en-US" altLang="zh-CN" b="0" i="1" smtClean="0">
                            <a:latin typeface="Cambria Math" panose="02040503050406030204" pitchFamily="18" charset="0"/>
                          </a:rPr>
                          <m:t>5/2</m:t>
                        </m:r>
                      </m:sup>
                    </m:sSubSup>
                  </m:oMath>
                </a14:m>
                <a:r>
                  <a:rPr lang="en-US" altLang="zh-CN" dirty="0" smtClean="0"/>
                  <a:t>.</a:t>
                </a:r>
              </a:p>
            </p:txBody>
          </p:sp>
        </mc:Choice>
        <mc:Fallback>
          <p:sp>
            <p:nvSpPr>
              <p:cNvPr id="6" name="内容占位符 2"/>
              <p:cNvSpPr txBox="1">
                <a:spLocks noRot="1" noChangeAspect="1" noMove="1" noResize="1" noEditPoints="1" noAdjustHandles="1" noChangeArrowheads="1" noChangeShapeType="1" noTextEdit="1"/>
              </p:cNvSpPr>
              <p:nvPr/>
            </p:nvSpPr>
            <p:spPr>
              <a:xfrm>
                <a:off x="838200" y="1089891"/>
                <a:ext cx="10515600" cy="1654897"/>
              </a:xfrm>
              <a:prstGeom prst="rect">
                <a:avLst/>
              </a:prstGeom>
              <a:blipFill>
                <a:blip r:embed="rId4"/>
                <a:stretch>
                  <a:fillRect l="-1043" t="-66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838200" y="2514984"/>
                <a:ext cx="5288280" cy="3970318"/>
              </a:xfrm>
              <a:prstGeom prst="rect">
                <a:avLst/>
              </a:prstGeom>
              <a:noFill/>
            </p:spPr>
            <p:txBody>
              <a:bodyPr wrap="square" rtlCol="0">
                <a:spAutoFit/>
              </a:bodyPr>
              <a:lstStyle/>
              <a:p>
                <a:pPr marL="285750" indent="-285750">
                  <a:buFont typeface="Arial" panose="020B0604020202020204" pitchFamily="34" charset="0"/>
                  <a:buChar char="•"/>
                </a:pPr>
                <a:r>
                  <a:rPr lang="en-US" altLang="zh-CN" sz="2800" dirty="0" smtClean="0">
                    <a:latin typeface="Century Gothic" panose="020B0502020202020204" pitchFamily="34" charset="0"/>
                  </a:rPr>
                  <a:t>Is </a:t>
                </a:r>
                <a:r>
                  <a:rPr lang="en-US" altLang="zh-CN" sz="2800" dirty="0" err="1">
                    <a:latin typeface="Century Gothic" panose="020B0502020202020204" pitchFamily="34" charset="0"/>
                  </a:rPr>
                  <a:t>Braginkskii</a:t>
                </a:r>
                <a:r>
                  <a:rPr lang="en-US" altLang="zh-CN" sz="2800" dirty="0">
                    <a:latin typeface="Century Gothic" panose="020B0502020202020204" pitchFamily="34" charset="0"/>
                  </a:rPr>
                  <a:t> </a:t>
                </a:r>
                <a:r>
                  <a:rPr lang="en-US" altLang="zh-CN" sz="2800" dirty="0" smtClean="0">
                    <a:latin typeface="Century Gothic" panose="020B0502020202020204" pitchFamily="34" charset="0"/>
                  </a:rPr>
                  <a:t>still appropriate?</a:t>
                </a:r>
              </a:p>
              <a:p>
                <a:pPr marL="285750" indent="-285750">
                  <a:buFont typeface="Arial" panose="020B0604020202020204" pitchFamily="34" charset="0"/>
                  <a:buChar char="•"/>
                </a:pPr>
                <a:r>
                  <a:rPr lang="en-US" altLang="zh-CN" sz="2800" dirty="0" smtClean="0">
                    <a:latin typeface="Century Gothic" panose="020B0502020202020204" pitchFamily="34" charset="0"/>
                  </a:rPr>
                  <a:t>Non-local effect?</a:t>
                </a:r>
              </a:p>
              <a:p>
                <a:pPr marL="285750" indent="-285750">
                  <a:buFont typeface="Arial" panose="020B0604020202020204" pitchFamily="34" charset="0"/>
                  <a:buChar char="•"/>
                </a:pPr>
                <a:r>
                  <a:rPr lang="en-US" altLang="zh-CN" sz="2800" dirty="0" smtClean="0">
                    <a:latin typeface="Century Gothic" panose="020B0502020202020204" pitchFamily="34" charset="0"/>
                  </a:rPr>
                  <a:t>Note: weak dependence on </a:t>
                </a:r>
                <a14:m>
                  <m:oMath xmlns:m="http://schemas.openxmlformats.org/officeDocument/2006/math">
                    <m:sSub>
                      <m:sSubPr>
                        <m:ctrlPr>
                          <a:rPr lang="en-US" altLang="zh-CN" sz="2800" i="1">
                            <a:latin typeface="Cambria Math" panose="02040503050406030204" pitchFamily="18" charset="0"/>
                          </a:rPr>
                        </m:ctrlPr>
                      </m:sSubPr>
                      <m:e>
                        <m:r>
                          <a:rPr lang="en-US" altLang="zh-CN" sz="2800" b="0" i="1" smtClean="0">
                            <a:latin typeface="Cambria Math" panose="02040503050406030204" pitchFamily="18" charset="0"/>
                          </a:rPr>
                          <m:t>𝑛</m:t>
                        </m:r>
                      </m:e>
                      <m:sub>
                        <m:r>
                          <a:rPr lang="en-US" altLang="zh-CN" sz="2800" i="1">
                            <a:latin typeface="Cambria Math" panose="02040503050406030204" pitchFamily="18" charset="0"/>
                          </a:rPr>
                          <m:t>𝒆</m:t>
                        </m:r>
                      </m:sub>
                    </m:sSub>
                  </m:oMath>
                </a14:m>
                <a:r>
                  <a:rPr lang="en-US" altLang="zh-CN" sz="2800" dirty="0" smtClean="0">
                    <a:latin typeface="Century Gothic" panose="020B0502020202020204" pitchFamily="34" charset="0"/>
                  </a:rPr>
                  <a:t> but strong on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𝑻</m:t>
                        </m:r>
                      </m:e>
                      <m:sub>
                        <m:r>
                          <a:rPr lang="en-US" altLang="zh-CN" sz="2800" i="1">
                            <a:latin typeface="Cambria Math" panose="02040503050406030204" pitchFamily="18" charset="0"/>
                          </a:rPr>
                          <m:t>𝒆</m:t>
                        </m:r>
                      </m:sub>
                    </m:sSub>
                  </m:oMath>
                </a14:m>
                <a:r>
                  <a:rPr lang="en-US" altLang="zh-CN" sz="2800" dirty="0" smtClean="0">
                    <a:latin typeface="Century Gothic" panose="020B0502020202020204" pitchFamily="34" charset="0"/>
                  </a:rPr>
                  <a:t> for the ablation rate. </a:t>
                </a:r>
              </a:p>
              <a:p>
                <a:pPr marL="285750" indent="-285750">
                  <a:buFont typeface="Arial" panose="020B0604020202020204" pitchFamily="34" charset="0"/>
                  <a:buChar char="•"/>
                </a:pPr>
                <a:r>
                  <a:rPr lang="en-US" altLang="zh-CN" sz="2800" b="1" dirty="0" smtClean="0">
                    <a:latin typeface="Century Gothic" panose="020B0502020202020204" pitchFamily="34" charset="0"/>
                  </a:rPr>
                  <a:t>Localization effect (radiation) vs. non-local effect (ablation)?</a:t>
                </a:r>
                <a:endParaRPr lang="zh-CN" altLang="en-US" sz="2800" b="1" dirty="0">
                  <a:latin typeface="Century Gothic" panose="020B0502020202020204" pitchFamily="34" charset="0"/>
                </a:endParaRPr>
              </a:p>
              <a:p>
                <a:pPr marL="285750" indent="-285750">
                  <a:buFont typeface="Arial" panose="020B0604020202020204" pitchFamily="34" charset="0"/>
                  <a:buChar char="•"/>
                </a:pPr>
                <a:endParaRPr lang="zh-CN" altLang="en-US" sz="2800" dirty="0">
                  <a:latin typeface="Century Gothic" panose="020B0502020202020204" pitchFamily="34" charset="0"/>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838200" y="2514984"/>
                <a:ext cx="5288280" cy="3970318"/>
              </a:xfrm>
              <a:prstGeom prst="rect">
                <a:avLst/>
              </a:prstGeom>
              <a:blipFill>
                <a:blip r:embed="rId5"/>
                <a:stretch>
                  <a:fillRect l="-2076" t="-1690" r="-57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57986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Collisional or not?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smtClean="0"/>
                  <a:t>The effective collisional cross-section is</a:t>
                </a:r>
                <a:endParaRPr lang="en-US" altLang="zh-CN" dirty="0"/>
              </a:p>
              <a:p>
                <a:pPr marL="0" indent="0">
                  <a:buNone/>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ea typeface="Cambria Math" panose="02040503050406030204" pitchFamily="18" charset="0"/>
                            </a:rPr>
                          </m:ctrlPr>
                        </m:sSupPr>
                        <m:e>
                          <m:d>
                            <m:dPr>
                              <m:begChr m:val="⟨"/>
                              <m:endChr m:val="⟩"/>
                              <m:ctrlPr>
                                <a:rPr lang="en-US" altLang="zh-CN" i="1">
                                  <a:latin typeface="Cambria Math" panose="02040503050406030204" pitchFamily="18" charset="0"/>
                                </a:rPr>
                              </m:ctrlPr>
                            </m:dPr>
                            <m:e>
                              <m:r>
                                <a:rPr lang="zh-CN" altLang="en-US" i="1" smtClean="0">
                                  <a:latin typeface="Cambria Math" panose="02040503050406030204" pitchFamily="18" charset="0"/>
                                </a:rPr>
                                <m:t>𝜎</m:t>
                              </m:r>
                            </m:e>
                          </m:d>
                        </m:e>
                        <m:sup>
                          <m:r>
                            <a:rPr lang="en-US" altLang="zh-CN" b="0" i="1" smtClean="0">
                              <a:latin typeface="Cambria Math" panose="02040503050406030204" pitchFamily="18" charset="0"/>
                            </a:rPr>
                            <m:t>−1</m:t>
                          </m:r>
                        </m:sup>
                      </m:sSup>
                      <m:r>
                        <a:rPr lang="en-US" altLang="zh-CN" i="1" smtClean="0">
                          <a:latin typeface="Cambria Math" panose="02040503050406030204" pitchFamily="18" charset="0"/>
                          <a:ea typeface="Cambria Math" panose="02040503050406030204" pitchFamily="18" charset="0"/>
                        </a:rPr>
                        <m:t>~</m:t>
                      </m:r>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zh-CN" altLang="en-US" i="1">
                                  <a:latin typeface="Cambria Math" panose="02040503050406030204" pitchFamily="18" charset="0"/>
                                </a:rPr>
                                <m:t>𝜆</m:t>
                              </m:r>
                            </m:e>
                            <m:sub>
                              <m:r>
                                <a:rPr lang="en-US" altLang="zh-CN" i="1">
                                  <a:latin typeface="Cambria Math" panose="02040503050406030204" pitchFamily="18" charset="0"/>
                                </a:rPr>
                                <m:t>𝑒</m:t>
                              </m:r>
                            </m:sub>
                          </m:sSub>
                        </m:e>
                      </m:d>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𝑒</m:t>
                              </m:r>
                            </m:sub>
                          </m:sSub>
                        </m:e>
                      </m:d>
                      <m:r>
                        <a:rPr lang="en-US" altLang="zh-CN" i="1" smtClean="0">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𝑒</m:t>
                                  </m:r>
                                </m:sub>
                              </m:sSub>
                            </m:e>
                          </m:d>
                        </m:e>
                        <m:sup>
                          <m:r>
                            <a:rPr lang="en-US" altLang="zh-CN" b="0" i="1" smtClean="0">
                              <a:latin typeface="Cambria Math" panose="02040503050406030204" pitchFamily="18" charset="0"/>
                            </a:rPr>
                            <m:t>0</m:t>
                          </m:r>
                        </m:sup>
                      </m:sSup>
                    </m:oMath>
                  </m:oMathPara>
                </a14:m>
                <a:endParaRPr lang="en-US" altLang="zh-CN" dirty="0" smtClean="0"/>
              </a:p>
              <a:p>
                <a:r>
                  <a:rPr lang="en-US" altLang="zh-CN" dirty="0" smtClean="0"/>
                  <a:t>We have </a:t>
                </a:r>
                <a14:m>
                  <m:oMath xmlns:m="http://schemas.openxmlformats.org/officeDocument/2006/math">
                    <m:sSup>
                      <m:sSupPr>
                        <m:ctrlPr>
                          <a:rPr lang="en-US" altLang="zh-CN" i="1">
                            <a:latin typeface="Cambria Math" panose="02040503050406030204" pitchFamily="18" charset="0"/>
                            <a:ea typeface="Cambria Math" panose="02040503050406030204" pitchFamily="18" charset="0"/>
                          </a:rPr>
                        </m:ctrlPr>
                      </m:sSupPr>
                      <m:e>
                        <m:d>
                          <m:dPr>
                            <m:begChr m:val="⟨"/>
                            <m:endChr m:val="⟩"/>
                            <m:ctrlPr>
                              <a:rPr lang="en-US" altLang="zh-CN" i="1">
                                <a:latin typeface="Cambria Math" panose="02040503050406030204" pitchFamily="18" charset="0"/>
                              </a:rPr>
                            </m:ctrlPr>
                          </m:dPr>
                          <m:e>
                            <m:r>
                              <a:rPr lang="zh-CN" altLang="en-US" i="1">
                                <a:latin typeface="Cambria Math" panose="02040503050406030204" pitchFamily="18" charset="0"/>
                              </a:rPr>
                              <m:t>𝜎</m:t>
                            </m:r>
                          </m:e>
                        </m:d>
                      </m:e>
                      <m:sup>
                        <m:r>
                          <a:rPr lang="en-US" altLang="zh-CN" i="1">
                            <a:latin typeface="Cambria Math" panose="02040503050406030204" pitchFamily="18" charset="0"/>
                          </a:rPr>
                          <m:t>−1</m:t>
                        </m:r>
                      </m:sup>
                    </m:sSup>
                    <m:r>
                      <a:rPr lang="zh-CN" altLang="en-US" i="1" smtClean="0">
                        <a:latin typeface="Cambria Math" panose="02040503050406030204" pitchFamily="18" charset="0"/>
                      </a:rPr>
                      <m:t>≈</m:t>
                    </m:r>
                    <m:r>
                      <a:rPr lang="en-US" altLang="zh-CN" b="0" i="1" smtClean="0">
                        <a:latin typeface="Cambria Math" panose="02040503050406030204" pitchFamily="18" charset="0"/>
                      </a:rPr>
                      <m:t>2.5</m:t>
                    </m:r>
                    <m:r>
                      <a:rPr lang="en-US" altLang="zh-CN" b="0" i="1" smtClean="0">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10</m:t>
                        </m:r>
                      </m:e>
                      <m:sup>
                        <m:r>
                          <a:rPr lang="en-US" altLang="zh-CN" i="1">
                            <a:latin typeface="Cambria Math" panose="02040503050406030204" pitchFamily="18" charset="0"/>
                            <a:ea typeface="Cambria Math" panose="02040503050406030204" pitchFamily="18" charset="0"/>
                          </a:rPr>
                          <m:t>21</m:t>
                        </m:r>
                      </m:sup>
                    </m:sSup>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𝑚</m:t>
                        </m:r>
                      </m:e>
                      <m:sup>
                        <m:r>
                          <a:rPr lang="en-US" altLang="zh-CN" i="1">
                            <a:latin typeface="Cambria Math" panose="02040503050406030204" pitchFamily="18" charset="0"/>
                            <a:ea typeface="Cambria Math" panose="02040503050406030204" pitchFamily="18" charset="0"/>
                          </a:rPr>
                          <m:t>2</m:t>
                        </m:r>
                      </m:sup>
                    </m:sSup>
                  </m:oMath>
                </a14:m>
                <a:r>
                  <a:rPr lang="en-US" altLang="zh-CN" dirty="0" smtClean="0"/>
                  <a:t>.</a:t>
                </a:r>
                <a:endParaRPr lang="en-US" altLang="zh-CN" dirty="0"/>
              </a:p>
              <a:p>
                <a:r>
                  <a:rPr lang="en-US" altLang="zh-CN" dirty="0" smtClean="0"/>
                  <a:t>The line integrated density along half of the the characteristic density peak width is approximately </a:t>
                </a:r>
                <a14:m>
                  <m:oMath xmlns:m="http://schemas.openxmlformats.org/officeDocument/2006/math">
                    <m:nary>
                      <m:naryPr>
                        <m:limLoc m:val="undOvr"/>
                        <m:subHide m:val="on"/>
                        <m:supHide m:val="on"/>
                        <m:ctrlPr>
                          <a:rPr lang="zh-CN" altLang="en-US" i="1" smtClean="0">
                            <a:latin typeface="Cambria Math" panose="02040503050406030204" pitchFamily="18" charset="0"/>
                          </a:rPr>
                        </m:ctrlPr>
                      </m:naryPr>
                      <m:sub/>
                      <m:sup/>
                      <m:e>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𝑒</m:t>
                            </m:r>
                          </m:sub>
                        </m:sSub>
                        <m:r>
                          <a:rPr lang="en-US" altLang="zh-CN" b="0" i="1" smtClean="0">
                            <a:latin typeface="Cambria Math" panose="02040503050406030204" pitchFamily="18" charset="0"/>
                          </a:rPr>
                          <m:t>𝑑𝑙</m:t>
                        </m:r>
                      </m:e>
                    </m:nary>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2.8×</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21</m:t>
                        </m:r>
                      </m:sup>
                    </m:sSup>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𝑚</m:t>
                        </m:r>
                      </m:e>
                      <m:sup>
                        <m:r>
                          <a:rPr lang="en-US" altLang="zh-CN" b="0" i="1" smtClean="0">
                            <a:latin typeface="Cambria Math" panose="02040503050406030204" pitchFamily="18" charset="0"/>
                            <a:ea typeface="Cambria Math" panose="02040503050406030204" pitchFamily="18" charset="0"/>
                          </a:rPr>
                          <m:t>2</m:t>
                        </m:r>
                      </m:sup>
                    </m:sSup>
                  </m:oMath>
                </a14:m>
                <a:r>
                  <a:rPr lang="en-US" altLang="zh-CN" dirty="0" smtClean="0"/>
                  <a:t>, more or less comparable.</a:t>
                </a:r>
              </a:p>
              <a:p>
                <a:r>
                  <a:rPr lang="en-US" altLang="zh-CN" dirty="0" smtClean="0"/>
                  <a:t>The electron temperature hole is on the threshold between a local, collisional case and a non-local, free streaming case.</a:t>
                </a:r>
              </a:p>
              <a:p>
                <a:r>
                  <a:rPr lang="en-US" altLang="zh-CN" b="1" dirty="0" smtClean="0"/>
                  <a:t>Non-local consideration might be needed for the ablation rate calculation!</a:t>
                </a:r>
                <a:endParaRPr lang="zh-CN" altLang="en-US" b="1"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043" t="-2158" r="-92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65477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Impact of mixture ratio</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We consider three different mixture ratio.</a:t>
                </a:r>
              </a:p>
              <a:p>
                <a:pPr lvl="1"/>
                <a:r>
                  <a:rPr lang="en-US" altLang="zh-CN" dirty="0" smtClean="0"/>
                  <a:t>Pure H2: no neon, </a:t>
                </a:r>
                <a14:m>
                  <m:oMath xmlns:m="http://schemas.openxmlformats.org/officeDocument/2006/math">
                    <m:r>
                      <a:rPr lang="en-US" altLang="zh-CN" b="0" i="1" smtClean="0">
                        <a:latin typeface="Cambria Math" panose="02040503050406030204" pitchFamily="18" charset="0"/>
                        <a:ea typeface="Cambria Math" panose="02040503050406030204" pitchFamily="18" charset="0"/>
                      </a:rPr>
                      <m:t>2</m:t>
                    </m:r>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10</m:t>
                        </m:r>
                      </m:e>
                      <m:sup>
                        <m:r>
                          <a:rPr lang="en-US" altLang="zh-CN" i="1">
                            <a:latin typeface="Cambria Math" panose="02040503050406030204" pitchFamily="18" charset="0"/>
                            <a:ea typeface="Cambria Math" panose="02040503050406030204" pitchFamily="18" charset="0"/>
                          </a:rPr>
                          <m:t>24</m:t>
                        </m:r>
                      </m:sup>
                    </m:sSup>
                  </m:oMath>
                </a14:m>
                <a:r>
                  <a:rPr lang="en-US" altLang="zh-CN" dirty="0"/>
                  <a:t> hydrogen </a:t>
                </a:r>
                <a:r>
                  <a:rPr lang="en-US" altLang="zh-CN" dirty="0" smtClean="0"/>
                  <a:t>atoms.</a:t>
                </a:r>
              </a:p>
              <a:p>
                <a:pPr lvl="1"/>
                <a14:m>
                  <m:oMath xmlns:m="http://schemas.openxmlformats.org/officeDocument/2006/math">
                    <m:r>
                      <a:rPr lang="en-US" altLang="zh-CN" b="0" i="1" smtClean="0">
                        <a:latin typeface="Cambria Math" panose="02040503050406030204" pitchFamily="18" charset="0"/>
                        <a:ea typeface="Cambria Math" panose="02040503050406030204" pitchFamily="18" charset="0"/>
                      </a:rPr>
                      <m:t>2.7%</m:t>
                    </m:r>
                  </m:oMath>
                </a14:m>
                <a:r>
                  <a:rPr lang="en-US" altLang="zh-CN" dirty="0" smtClean="0">
                    <a:ea typeface="Cambria Math" panose="02040503050406030204" pitchFamily="18" charset="0"/>
                  </a:rPr>
                  <a:t> neon:  </a:t>
                </a:r>
                <a14:m>
                  <m:oMath xmlns:m="http://schemas.openxmlformats.org/officeDocument/2006/math">
                    <m:r>
                      <a:rPr lang="en-US" altLang="zh-CN" i="1">
                        <a:latin typeface="Cambria Math" panose="02040503050406030204" pitchFamily="18" charset="0"/>
                        <a:ea typeface="Cambria Math" panose="02040503050406030204" pitchFamily="18" charset="0"/>
                      </a:rPr>
                      <m:t>5×</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10</m:t>
                        </m:r>
                      </m:e>
                      <m:sup>
                        <m:r>
                          <a:rPr lang="en-US" altLang="zh-CN" i="1">
                            <a:latin typeface="Cambria Math" panose="02040503050406030204" pitchFamily="18" charset="0"/>
                            <a:ea typeface="Cambria Math" panose="02040503050406030204" pitchFamily="18" charset="0"/>
                          </a:rPr>
                          <m:t>22</m:t>
                        </m:r>
                      </m:sup>
                    </m:sSup>
                  </m:oMath>
                </a14:m>
                <a:r>
                  <a:rPr lang="en-US" altLang="zh-CN" dirty="0"/>
                  <a:t> neon atoms and </a:t>
                </a:r>
                <a14:m>
                  <m:oMath xmlns:m="http://schemas.openxmlformats.org/officeDocument/2006/math">
                    <m:r>
                      <a:rPr lang="en-US" altLang="zh-CN" i="1">
                        <a:latin typeface="Cambria Math" panose="02040503050406030204" pitchFamily="18" charset="0"/>
                        <a:ea typeface="Cambria Math" panose="02040503050406030204" pitchFamily="18" charset="0"/>
                      </a:rPr>
                      <m:t>1.8×</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10</m:t>
                        </m:r>
                      </m:e>
                      <m:sup>
                        <m:r>
                          <a:rPr lang="en-US" altLang="zh-CN" i="1">
                            <a:latin typeface="Cambria Math" panose="02040503050406030204" pitchFamily="18" charset="0"/>
                            <a:ea typeface="Cambria Math" panose="02040503050406030204" pitchFamily="18" charset="0"/>
                          </a:rPr>
                          <m:t>24</m:t>
                        </m:r>
                      </m:sup>
                    </m:sSup>
                  </m:oMath>
                </a14:m>
                <a:r>
                  <a:rPr lang="en-US" altLang="zh-CN" dirty="0"/>
                  <a:t> hydrogen atoms</a:t>
                </a:r>
                <a:r>
                  <a:rPr lang="en-US" altLang="zh-CN" dirty="0" smtClean="0"/>
                  <a:t>.</a:t>
                </a:r>
              </a:p>
              <a:p>
                <a:pPr lvl="1"/>
                <a14:m>
                  <m:oMath xmlns:m="http://schemas.openxmlformats.org/officeDocument/2006/math">
                    <m:r>
                      <a:rPr lang="en-US" altLang="zh-CN" i="1">
                        <a:latin typeface="Cambria Math" panose="02040503050406030204" pitchFamily="18" charset="0"/>
                        <a:ea typeface="Cambria Math" panose="02040503050406030204" pitchFamily="18" charset="0"/>
                      </a:rPr>
                      <m:t>2</m:t>
                    </m:r>
                    <m:r>
                      <a:rPr lang="en-US" altLang="zh-CN" b="0" i="1" smtClean="0">
                        <a:latin typeface="Cambria Math" panose="02040503050406030204" pitchFamily="18" charset="0"/>
                        <a:ea typeface="Cambria Math" panose="02040503050406030204" pitchFamily="18" charset="0"/>
                      </a:rPr>
                      <m:t>1</m:t>
                    </m:r>
                    <m:r>
                      <a:rPr lang="en-US" altLang="zh-CN" i="1">
                        <a:latin typeface="Cambria Math" panose="02040503050406030204" pitchFamily="18" charset="0"/>
                        <a:ea typeface="Cambria Math" panose="02040503050406030204" pitchFamily="18" charset="0"/>
                      </a:rPr>
                      <m:t>.7%</m:t>
                    </m:r>
                  </m:oMath>
                </a14:m>
                <a:r>
                  <a:rPr lang="en-US" altLang="zh-CN" dirty="0">
                    <a:ea typeface="Cambria Math" panose="02040503050406030204" pitchFamily="18" charset="0"/>
                  </a:rPr>
                  <a:t> </a:t>
                </a:r>
                <a:r>
                  <a:rPr lang="en-US" altLang="zh-CN" dirty="0" smtClean="0">
                    <a:ea typeface="Cambria Math" panose="02040503050406030204" pitchFamily="18" charset="0"/>
                  </a:rPr>
                  <a:t>neon : </a:t>
                </a:r>
                <a14:m>
                  <m:oMath xmlns:m="http://schemas.openxmlformats.org/officeDocument/2006/math">
                    <m:r>
                      <a:rPr lang="en-US" altLang="zh-CN" i="1">
                        <a:latin typeface="Cambria Math" panose="02040503050406030204" pitchFamily="18" charset="0"/>
                        <a:ea typeface="Cambria Math" panose="02040503050406030204" pitchFamily="18" charset="0"/>
                      </a:rPr>
                      <m:t>5×</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10</m:t>
                        </m:r>
                      </m:e>
                      <m:sup>
                        <m:r>
                          <a:rPr lang="en-US" altLang="zh-CN" i="1">
                            <a:latin typeface="Cambria Math" panose="02040503050406030204" pitchFamily="18" charset="0"/>
                            <a:ea typeface="Cambria Math" panose="02040503050406030204" pitchFamily="18" charset="0"/>
                          </a:rPr>
                          <m:t>2</m:t>
                        </m:r>
                        <m:r>
                          <a:rPr lang="en-US" altLang="zh-CN" b="0" i="1" smtClean="0">
                            <a:latin typeface="Cambria Math" panose="02040503050406030204" pitchFamily="18" charset="0"/>
                            <a:ea typeface="Cambria Math" panose="02040503050406030204" pitchFamily="18" charset="0"/>
                          </a:rPr>
                          <m:t>3</m:t>
                        </m:r>
                      </m:sup>
                    </m:sSup>
                  </m:oMath>
                </a14:m>
                <a:r>
                  <a:rPr lang="en-US" altLang="zh-CN" dirty="0"/>
                  <a:t> neon atoms and </a:t>
                </a:r>
                <a14:m>
                  <m:oMath xmlns:m="http://schemas.openxmlformats.org/officeDocument/2006/math">
                    <m:r>
                      <a:rPr lang="en-US" altLang="zh-CN" i="1">
                        <a:latin typeface="Cambria Math" panose="02040503050406030204" pitchFamily="18" charset="0"/>
                        <a:ea typeface="Cambria Math" panose="02040503050406030204" pitchFamily="18" charset="0"/>
                      </a:rPr>
                      <m:t>1.8×</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10</m:t>
                        </m:r>
                      </m:e>
                      <m:sup>
                        <m:r>
                          <a:rPr lang="en-US" altLang="zh-CN" i="1">
                            <a:latin typeface="Cambria Math" panose="02040503050406030204" pitchFamily="18" charset="0"/>
                            <a:ea typeface="Cambria Math" panose="02040503050406030204" pitchFamily="18" charset="0"/>
                          </a:rPr>
                          <m:t>24</m:t>
                        </m:r>
                      </m:sup>
                    </m:sSup>
                  </m:oMath>
                </a14:m>
                <a:r>
                  <a:rPr lang="en-US" altLang="zh-CN" dirty="0"/>
                  <a:t> hydrogen atoms</a:t>
                </a:r>
                <a:r>
                  <a:rPr lang="en-US" altLang="zh-CN" dirty="0" smtClean="0"/>
                  <a:t>.</a:t>
                </a:r>
              </a:p>
              <a:p>
                <a:r>
                  <a:rPr lang="en-US" altLang="zh-CN" dirty="0" smtClean="0"/>
                  <a:t>We calculate the ablation rate only from local plasma parameters around the fragments in each case.</a:t>
                </a:r>
              </a:p>
              <a:p>
                <a:r>
                  <a:rPr lang="en-US" altLang="zh-CN" dirty="0" smtClean="0"/>
                  <a:t>The overall </a:t>
                </a:r>
                <a:r>
                  <a:rPr lang="en-US" altLang="zh-CN" b="1" dirty="0" smtClean="0"/>
                  <a:t>MHD behavior and the density transport are similar</a:t>
                </a:r>
                <a:r>
                  <a:rPr lang="en-US" altLang="zh-CN" dirty="0" smtClean="0"/>
                  <a:t> between the cases. But </a:t>
                </a:r>
                <a:r>
                  <a:rPr lang="en-US" altLang="zh-CN" b="1" dirty="0" smtClean="0"/>
                  <a:t>higher neon ratio result in slightly </a:t>
                </a:r>
                <a:r>
                  <a:rPr lang="en-US" altLang="zh-CN" b="1" dirty="0"/>
                  <a:t>earlier triggering</a:t>
                </a:r>
                <a:r>
                  <a:rPr lang="en-US" altLang="zh-CN" dirty="0"/>
                  <a:t> of the core temperature collapse.</a:t>
                </a:r>
                <a:endParaRPr lang="en-US" altLang="zh-CN" dirty="0" smtClean="0"/>
              </a:p>
              <a:p>
                <a:r>
                  <a:rPr lang="en-US" altLang="zh-CN" dirty="0" smtClean="0"/>
                  <a:t>Some </a:t>
                </a:r>
                <a:r>
                  <a:rPr lang="en-US" altLang="zh-CN" b="1" dirty="0" smtClean="0"/>
                  <a:t>self-regulated behavior</a:t>
                </a:r>
                <a:r>
                  <a:rPr lang="en-US" altLang="zh-CN" dirty="0" smtClean="0"/>
                  <a:t>: ten time mixture ratio does not automatically guarantee ten time radiative power.</a:t>
                </a:r>
                <a:endParaRPr lang="en-US" altLang="zh-CN" dirty="0"/>
              </a:p>
              <a:p>
                <a:pPr lvl="1"/>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043" t="-2158" r="-1681"/>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74990BCE-3C91-4841-B78E-3867F76A6A50}" type="slidenum">
              <a:rPr lang="zh-CN" altLang="en-US" smtClean="0"/>
              <a:t>17</a:t>
            </a:fld>
            <a:endParaRPr lang="zh-CN" altLang="en-US"/>
          </a:p>
        </p:txBody>
      </p:sp>
    </p:spTree>
    <p:extLst>
      <p:ext uri="{BB962C8B-B14F-4D97-AF65-F5344CB8AC3E}">
        <p14:creationId xmlns:p14="http://schemas.microsoft.com/office/powerpoint/2010/main" val="3483278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Impact of mixture ratio</a:t>
            </a:r>
            <a:endParaRPr lang="zh-CN" altLang="en-US"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0908" y="1090613"/>
            <a:ext cx="9390184" cy="5086350"/>
          </a:xfrm>
        </p:spPr>
      </p:pic>
      <p:sp>
        <p:nvSpPr>
          <p:cNvPr id="4" name="灯片编号占位符 3"/>
          <p:cNvSpPr>
            <a:spLocks noGrp="1"/>
          </p:cNvSpPr>
          <p:nvPr>
            <p:ph type="sldNum" sz="quarter" idx="12"/>
          </p:nvPr>
        </p:nvSpPr>
        <p:spPr/>
        <p:txBody>
          <a:bodyPr/>
          <a:lstStyle/>
          <a:p>
            <a:fld id="{74990BCE-3C91-4841-B78E-3867F76A6A50}" type="slidenum">
              <a:rPr lang="zh-CN" altLang="en-US" smtClean="0"/>
              <a:t>18</a:t>
            </a:fld>
            <a:endParaRPr lang="zh-CN" altLang="en-US"/>
          </a:p>
        </p:txBody>
      </p:sp>
    </p:spTree>
    <p:extLst>
      <p:ext uri="{BB962C8B-B14F-4D97-AF65-F5344CB8AC3E}">
        <p14:creationId xmlns:p14="http://schemas.microsoft.com/office/powerpoint/2010/main" val="533501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Impact of mixture ratio</a:t>
            </a:r>
            <a:endParaRPr lang="zh-CN" altLang="en-US" dirty="0"/>
          </a:p>
        </p:txBody>
      </p:sp>
      <p:sp>
        <p:nvSpPr>
          <p:cNvPr id="4" name="灯片编号占位符 3"/>
          <p:cNvSpPr>
            <a:spLocks noGrp="1"/>
          </p:cNvSpPr>
          <p:nvPr>
            <p:ph type="sldNum" sz="quarter" idx="12"/>
          </p:nvPr>
        </p:nvSpPr>
        <p:spPr/>
        <p:txBody>
          <a:bodyPr/>
          <a:lstStyle/>
          <a:p>
            <a:fld id="{74990BCE-3C91-4841-B78E-3867F76A6A50}" type="slidenum">
              <a:rPr lang="zh-CN" altLang="en-US" smtClean="0"/>
              <a:t>19</a:t>
            </a:fld>
            <a:endParaRPr lang="zh-CN" altLang="en-US"/>
          </a:p>
        </p:txBody>
      </p:sp>
      <p:pic>
        <p:nvPicPr>
          <p:cNvPr id="6" name="内容占位符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0908" y="1090613"/>
            <a:ext cx="9390184" cy="5086350"/>
          </a:xfrm>
        </p:spPr>
      </p:pic>
    </p:spTree>
    <p:extLst>
      <p:ext uri="{BB962C8B-B14F-4D97-AF65-F5344CB8AC3E}">
        <p14:creationId xmlns:p14="http://schemas.microsoft.com/office/powerpoint/2010/main" val="3887747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Contents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altLang="zh-CN" b="1" dirty="0" smtClean="0"/>
                  <a:t>Introduction to JOREK non-equilibrium impurity model</a:t>
                </a:r>
              </a:p>
              <a:p>
                <a:r>
                  <a:rPr lang="en-US" altLang="zh-CN" b="1" dirty="0" smtClean="0"/>
                  <a:t>Target </a:t>
                </a:r>
                <a:r>
                  <a:rPr lang="en-US" altLang="zh-CN" b="1" dirty="0"/>
                  <a:t>equilibrium </a:t>
                </a:r>
                <a:r>
                  <a:rPr lang="en-US" altLang="zh-CN" b="1" dirty="0" smtClean="0"/>
                  <a:t>&amp; SPI configurations</a:t>
                </a:r>
              </a:p>
              <a:p>
                <a:r>
                  <a:rPr lang="en-US" altLang="zh-CN" b="1" dirty="0" smtClean="0"/>
                  <a:t>Characteristic behavior – a reference case</a:t>
                </a:r>
              </a:p>
              <a:p>
                <a:pPr lvl="1"/>
                <a:r>
                  <a:rPr lang="en-US" altLang="zh-CN" sz="2800" dirty="0" smtClean="0"/>
                  <a:t>The MHD response &amp; density transport</a:t>
                </a:r>
              </a:p>
              <a:p>
                <a:pPr lvl="1"/>
                <a:r>
                  <a:rPr lang="en-US" altLang="zh-CN" sz="2800" dirty="0"/>
                  <a:t>Comparison with CE </a:t>
                </a:r>
                <a:r>
                  <a:rPr lang="en-US" altLang="zh-CN" sz="2800" dirty="0" smtClean="0"/>
                  <a:t>assumption</a:t>
                </a:r>
              </a:p>
              <a:p>
                <a:pPr lvl="1"/>
                <a:r>
                  <a:rPr lang="en-US" altLang="zh-CN" sz="2800" dirty="0" smtClean="0"/>
                  <a:t>Edge cooling,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𝑇</m:t>
                        </m:r>
                      </m:e>
                      <m:sub>
                        <m:r>
                          <a:rPr lang="en-US" altLang="zh-CN" sz="2800" i="1">
                            <a:latin typeface="Cambria Math" panose="02040503050406030204" pitchFamily="18" charset="0"/>
                          </a:rPr>
                          <m:t>𝑒</m:t>
                        </m:r>
                      </m:sub>
                    </m:sSub>
                  </m:oMath>
                </a14:m>
                <a:r>
                  <a:rPr lang="zh-CN" altLang="en-US" sz="2800" dirty="0"/>
                  <a:t> </a:t>
                </a:r>
                <a:r>
                  <a:rPr lang="en-US" altLang="zh-CN" sz="2800" dirty="0" smtClean="0"/>
                  <a:t>hole &amp; localization effect</a:t>
                </a:r>
              </a:p>
              <a:p>
                <a:r>
                  <a:rPr lang="en-US" altLang="zh-CN" b="1" dirty="0" smtClean="0"/>
                  <a:t>Impact of assumptions and injection parameters</a:t>
                </a:r>
              </a:p>
              <a:p>
                <a:pPr lvl="1"/>
                <a:r>
                  <a:rPr lang="en-US" altLang="zh-CN" sz="2800" dirty="0" smtClean="0"/>
                  <a:t>Mixture ratio &amp; injection velocity</a:t>
                </a:r>
              </a:p>
              <a:p>
                <a:pPr lvl="1"/>
                <a:r>
                  <a:rPr lang="en-US" altLang="zh-CN" sz="2800" dirty="0" smtClean="0"/>
                  <a:t>“Non-local” ablation &amp; magnetic funneling</a:t>
                </a:r>
              </a:p>
              <a:p>
                <a:pPr lvl="1"/>
                <a:r>
                  <a:rPr lang="en-US" altLang="zh-CN" sz="2800" dirty="0" smtClean="0"/>
                  <a:t>Artificial toroidal spread</a:t>
                </a:r>
              </a:p>
              <a:p>
                <a:r>
                  <a:rPr lang="en-US" altLang="zh-CN" b="1" dirty="0" smtClean="0"/>
                  <a:t>Conclusion &amp; discussion</a:t>
                </a:r>
                <a:endParaRPr lang="zh-CN" altLang="en-US" b="1"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043" t="-2158" b="-5755"/>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74990BCE-3C91-4841-B78E-3867F76A6A50}" type="slidenum">
              <a:rPr lang="zh-CN" altLang="en-US" smtClean="0"/>
              <a:t>2</a:t>
            </a:fld>
            <a:endParaRPr lang="zh-CN" altLang="en-US"/>
          </a:p>
        </p:txBody>
      </p:sp>
    </p:spTree>
    <p:extLst>
      <p:ext uri="{BB962C8B-B14F-4D97-AF65-F5344CB8AC3E}">
        <p14:creationId xmlns:p14="http://schemas.microsoft.com/office/powerpoint/2010/main" val="1967323421"/>
      </p:ext>
    </p:extLst>
  </p:cSld>
  <p:clrMapOvr>
    <a:masterClrMapping/>
  </p:clrMapOvr>
  <mc:AlternateContent xmlns:mc="http://schemas.openxmlformats.org/markup-compatibility/2006">
    <mc:Choice xmlns:p14="http://schemas.microsoft.com/office/powerpoint/2010/main" Requires="p14">
      <p:transition spd="slow" p14:dur="2000" advTm="43099"/>
    </mc:Choice>
    <mc:Fallback>
      <p:transition spd="slow" advTm="4309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“Non-local” ablation scheme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altLang="zh-CN" dirty="0" smtClean="0"/>
                  <a:t>To account for the barely collisional plasma “seen” by the fragments, we calculate the ablation rate using the NGS model but with </a:t>
                </a:r>
                <a:r>
                  <a:rPr lang="en-US" altLang="zh-CN" b="1" dirty="0" smtClean="0">
                    <a:solidFill>
                      <a:schemeClr val="accent5"/>
                    </a:solidFill>
                  </a:rPr>
                  <a:t>the flux-averaged</a:t>
                </a:r>
                <a:r>
                  <a:rPr lang="en-US" altLang="zh-CN" dirty="0" smtClean="0">
                    <a:solidFill>
                      <a:schemeClr val="accent5"/>
                    </a:solidFill>
                  </a:rPr>
                  <a:t> </a:t>
                </a:r>
                <a:r>
                  <a:rPr lang="en-US" altLang="zh-CN" dirty="0" smtClean="0"/>
                  <a:t>plasma parameters instead of the </a:t>
                </a:r>
                <a:r>
                  <a:rPr lang="en-US" altLang="zh-CN" b="1" dirty="0" smtClean="0">
                    <a:solidFill>
                      <a:srgbClr val="FF0000"/>
                    </a:solidFill>
                  </a:rPr>
                  <a:t>local</a:t>
                </a:r>
                <a:r>
                  <a:rPr lang="en-US" altLang="zh-CN" dirty="0" smtClean="0"/>
                  <a:t> plasma parameters around the fragments. We call this </a:t>
                </a:r>
                <a:r>
                  <a:rPr lang="en-US" altLang="zh-CN" b="1" dirty="0" smtClean="0"/>
                  <a:t>“non-local” scheme</a:t>
                </a:r>
                <a:r>
                  <a:rPr lang="en-US" altLang="zh-CN" dirty="0" smtClean="0"/>
                  <a:t>.</a:t>
                </a:r>
              </a:p>
              <a:p>
                <a:r>
                  <a:rPr lang="en-US" altLang="zh-CN" b="1" dirty="0" smtClean="0"/>
                  <a:t>Caveat</a:t>
                </a:r>
                <a:r>
                  <a:rPr lang="en-US" altLang="zh-CN" dirty="0" smtClean="0"/>
                  <a:t>: The average is not really done by field-line tracing, but rather by taking the flux-average considering the n=0 component of the poloidal flux.</a:t>
                </a:r>
              </a:p>
              <a:p>
                <a:r>
                  <a:rPr lang="en-US" altLang="zh-CN" b="1" dirty="0" smtClean="0"/>
                  <a:t>Localization vs. non-local effect</a:t>
                </a:r>
                <a:r>
                  <a:rPr lang="en-US" altLang="zh-CN" dirty="0" smtClean="0"/>
                  <a:t>:</a:t>
                </a:r>
              </a:p>
              <a:p>
                <a:pPr lvl="1"/>
                <a:r>
                  <a:rPr lang="en-US" altLang="zh-CN" dirty="0" smtClean="0"/>
                  <a:t>2D  case: no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𝑻</m:t>
                        </m:r>
                      </m:e>
                      <m:sub>
                        <m:r>
                          <a:rPr lang="en-US" altLang="zh-CN" i="1">
                            <a:latin typeface="Cambria Math" panose="02040503050406030204" pitchFamily="18" charset="0"/>
                          </a:rPr>
                          <m:t>𝒆</m:t>
                        </m:r>
                      </m:sub>
                    </m:sSub>
                  </m:oMath>
                </a14:m>
                <a:r>
                  <a:rPr lang="zh-CN" altLang="en-US" dirty="0" smtClean="0"/>
                  <a:t> </a:t>
                </a:r>
                <a:r>
                  <a:rPr lang="en-US" altLang="zh-CN" dirty="0" smtClean="0"/>
                  <a:t>hole, no local radiation peak</a:t>
                </a:r>
              </a:p>
              <a:p>
                <a:pPr lvl="1"/>
                <a:r>
                  <a:rPr lang="en-US" altLang="zh-CN" dirty="0" smtClean="0"/>
                  <a:t>3D  </a:t>
                </a:r>
                <a:r>
                  <a:rPr lang="en-US" altLang="zh-CN" dirty="0"/>
                  <a:t>case</a:t>
                </a:r>
                <a:r>
                  <a:rPr lang="en-US" altLang="zh-CN" dirty="0" smtClean="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𝑻</m:t>
                        </m:r>
                      </m:e>
                      <m:sub>
                        <m:r>
                          <a:rPr lang="en-US" altLang="zh-CN" i="1">
                            <a:latin typeface="Cambria Math" panose="02040503050406030204" pitchFamily="18" charset="0"/>
                          </a:rPr>
                          <m:t>𝒆</m:t>
                        </m:r>
                      </m:sub>
                    </m:sSub>
                  </m:oMath>
                </a14:m>
                <a:r>
                  <a:rPr lang="zh-CN" altLang="en-US" dirty="0"/>
                  <a:t> </a:t>
                </a:r>
                <a:r>
                  <a:rPr lang="en-US" altLang="zh-CN" dirty="0" smtClean="0"/>
                  <a:t>hole, </a:t>
                </a:r>
                <a:r>
                  <a:rPr lang="en-US" altLang="zh-CN" dirty="0"/>
                  <a:t>local radiation peak</a:t>
                </a:r>
              </a:p>
              <a:p>
                <a:pPr lvl="1"/>
                <a:r>
                  <a:rPr lang="en-US" altLang="zh-CN" dirty="0" smtClean="0"/>
                  <a:t>3D “non-local” case: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𝑻</m:t>
                        </m:r>
                      </m:e>
                      <m:sub>
                        <m:r>
                          <a:rPr lang="en-US" altLang="zh-CN" i="1">
                            <a:latin typeface="Cambria Math" panose="02040503050406030204" pitchFamily="18" charset="0"/>
                          </a:rPr>
                          <m:t>𝒆</m:t>
                        </m:r>
                      </m:sub>
                    </m:sSub>
                  </m:oMath>
                </a14:m>
                <a:r>
                  <a:rPr lang="zh-CN" altLang="en-US" dirty="0"/>
                  <a:t> </a:t>
                </a:r>
                <a:r>
                  <a:rPr lang="en-US" altLang="zh-CN" dirty="0" smtClean="0"/>
                  <a:t>hole circumvented in ablation calculation, </a:t>
                </a:r>
                <a:r>
                  <a:rPr lang="en-US" altLang="zh-CN" dirty="0"/>
                  <a:t>local radiation </a:t>
                </a:r>
                <a:r>
                  <a:rPr lang="en-US" altLang="zh-CN" dirty="0" smtClean="0"/>
                  <a:t>peak.</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043" t="-2998" r="-2783"/>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74990BCE-3C91-4841-B78E-3867F76A6A50}" type="slidenum">
              <a:rPr lang="zh-CN" altLang="en-US" smtClean="0"/>
              <a:t>20</a:t>
            </a:fld>
            <a:endParaRPr lang="zh-CN" altLang="en-US"/>
          </a:p>
        </p:txBody>
      </p:sp>
    </p:spTree>
    <p:extLst>
      <p:ext uri="{BB962C8B-B14F-4D97-AF65-F5344CB8AC3E}">
        <p14:creationId xmlns:p14="http://schemas.microsoft.com/office/powerpoint/2010/main" val="3326049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“Non-local” ablation scheme</a:t>
            </a:r>
            <a:endParaRPr lang="zh-CN" altLang="en-US" dirty="0"/>
          </a:p>
        </p:txBody>
      </p:sp>
      <p:sp>
        <p:nvSpPr>
          <p:cNvPr id="4" name="灯片编号占位符 3"/>
          <p:cNvSpPr>
            <a:spLocks noGrp="1"/>
          </p:cNvSpPr>
          <p:nvPr>
            <p:ph type="sldNum" sz="quarter" idx="12"/>
          </p:nvPr>
        </p:nvSpPr>
        <p:spPr/>
        <p:txBody>
          <a:bodyPr/>
          <a:lstStyle/>
          <a:p>
            <a:fld id="{74990BCE-3C91-4841-B78E-3867F76A6A50}" type="slidenum">
              <a:rPr lang="zh-CN" altLang="en-US" smtClean="0"/>
              <a:t>21</a:t>
            </a:fld>
            <a:endParaRPr lang="zh-CN" altLang="en-US"/>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0908" y="1090613"/>
            <a:ext cx="9390184" cy="5086350"/>
          </a:xfrm>
        </p:spPr>
      </p:pic>
    </p:spTree>
    <p:extLst>
      <p:ext uri="{BB962C8B-B14F-4D97-AF65-F5344CB8AC3E}">
        <p14:creationId xmlns:p14="http://schemas.microsoft.com/office/powerpoint/2010/main" val="267647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“Non-local” ablation scheme</a:t>
            </a:r>
            <a:endParaRPr lang="zh-CN" altLang="en-US" dirty="0"/>
          </a:p>
        </p:txBody>
      </p:sp>
      <p:sp>
        <p:nvSpPr>
          <p:cNvPr id="4" name="灯片编号占位符 3"/>
          <p:cNvSpPr>
            <a:spLocks noGrp="1"/>
          </p:cNvSpPr>
          <p:nvPr>
            <p:ph type="sldNum" sz="quarter" idx="12"/>
          </p:nvPr>
        </p:nvSpPr>
        <p:spPr/>
        <p:txBody>
          <a:bodyPr/>
          <a:lstStyle/>
          <a:p>
            <a:fld id="{74990BCE-3C91-4841-B78E-3867F76A6A50}" type="slidenum">
              <a:rPr lang="zh-CN" altLang="en-US" smtClean="0"/>
              <a:t>22</a:t>
            </a:fld>
            <a:endParaRPr lang="zh-CN" altLang="en-US"/>
          </a:p>
        </p:txBody>
      </p:sp>
      <p:pic>
        <p:nvPicPr>
          <p:cNvPr id="6" name="内容占位符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0908" y="1090613"/>
            <a:ext cx="9390184" cy="5086350"/>
          </a:xfrm>
        </p:spPr>
      </p:pic>
    </p:spTree>
    <p:extLst>
      <p:ext uri="{BB962C8B-B14F-4D97-AF65-F5344CB8AC3E}">
        <p14:creationId xmlns:p14="http://schemas.microsoft.com/office/powerpoint/2010/main" val="3830212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Artificial toroidal spread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altLang="zh-CN" dirty="0" smtClean="0"/>
              </a:p>
              <a:p>
                <a:r>
                  <a:rPr lang="en-US" altLang="zh-CN" dirty="0" smtClean="0"/>
                  <a:t>Due to numerical consideration, the density source around each fragment are artificially elongated </a:t>
                </a:r>
                <a:r>
                  <a:rPr lang="en-US" altLang="zh-CN" dirty="0" err="1" smtClean="0"/>
                  <a:t>toroidally</a:t>
                </a:r>
                <a:r>
                  <a:rPr lang="en-US" altLang="zh-CN" dirty="0" smtClean="0"/>
                  <a:t>.</a:t>
                </a:r>
              </a:p>
              <a:p>
                <a:r>
                  <a:rPr lang="en-US" altLang="zh-CN" dirty="0" smtClean="0"/>
                  <a:t>Gaussian shape density source profile</a:t>
                </a:r>
              </a:p>
              <a:p>
                <a:pPr marL="0" indent="0">
                  <a:buNone/>
                </a:pPr>
                <a:endParaRPr lang="en-US" altLang="zh-CN" dirty="0" smtClean="0"/>
              </a:p>
              <a:p>
                <a:pPr marL="0" indent="0">
                  <a:buNone/>
                </a:pPr>
                <a:endParaRPr lang="en-US" altLang="zh-CN" dirty="0" smtClean="0"/>
              </a:p>
              <a:p>
                <a:r>
                  <a:rPr lang="en-US" altLang="zh-CN" dirty="0" smtClean="0"/>
                  <a:t>Lessen the radiation peaking effect.</a:t>
                </a:r>
              </a:p>
              <a:p>
                <a:r>
                  <a:rPr lang="en-US" altLang="zh-CN" dirty="0" smtClean="0"/>
                  <a:t>In the reference case, </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sSub>
                      <m:sSubPr>
                        <m:ctrlPr>
                          <a:rPr lang="en-US" altLang="zh-CN" i="1" smtClean="0">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𝜙</m:t>
                        </m:r>
                      </m:e>
                      <m:sub>
                        <m:r>
                          <a:rPr lang="en-US" altLang="zh-CN" b="0" i="1" smtClean="0">
                            <a:latin typeface="Cambria Math" panose="02040503050406030204" pitchFamily="18" charset="0"/>
                          </a:rPr>
                          <m:t>𝑁𝐺</m:t>
                        </m:r>
                      </m:sub>
                    </m:sSub>
                    <m:r>
                      <a:rPr lang="en-US" altLang="zh-CN" b="0" i="1" smtClean="0">
                        <a:latin typeface="Cambria Math" panose="02040503050406030204" pitchFamily="18" charset="0"/>
                      </a:rPr>
                      <m:t>=0.5</m:t>
                    </m:r>
                  </m:oMath>
                </a14:m>
                <a:r>
                  <a:rPr lang="zh-CN" altLang="en-US" dirty="0" smtClean="0"/>
                  <a:t> </a:t>
                </a:r>
                <a:r>
                  <a:rPr lang="en-US" altLang="zh-CN" dirty="0" smtClean="0"/>
                  <a:t>radian.</a:t>
                </a:r>
              </a:p>
              <a:p>
                <a:r>
                  <a:rPr lang="en-US" altLang="zh-CN" dirty="0" smtClean="0"/>
                  <a:t>As an example, we hereby compare the </a:t>
                </a:r>
                <a14:m>
                  <m:oMath xmlns:m="http://schemas.openxmlformats.org/officeDocument/2006/math">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𝜙</m:t>
                        </m:r>
                      </m:e>
                      <m:sub>
                        <m:r>
                          <a:rPr lang="en-US" altLang="zh-CN" i="1">
                            <a:latin typeface="Cambria Math" panose="02040503050406030204" pitchFamily="18" charset="0"/>
                          </a:rPr>
                          <m:t>𝑁𝐺</m:t>
                        </m:r>
                      </m:sub>
                    </m:sSub>
                    <m:r>
                      <a:rPr lang="en-US" altLang="zh-CN" i="1">
                        <a:latin typeface="Cambria Math" panose="02040503050406030204" pitchFamily="18" charset="0"/>
                      </a:rPr>
                      <m:t>=0.5</m:t>
                    </m:r>
                  </m:oMath>
                </a14:m>
                <a:r>
                  <a:rPr lang="zh-CN" altLang="en-US" dirty="0"/>
                  <a:t> </a:t>
                </a:r>
                <a:r>
                  <a:rPr lang="en-US" altLang="zh-CN" dirty="0" smtClean="0"/>
                  <a:t>and the </a:t>
                </a:r>
                <a14:m>
                  <m:oMath xmlns:m="http://schemas.openxmlformats.org/officeDocument/2006/math">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𝜙</m:t>
                        </m:r>
                      </m:e>
                      <m:sub>
                        <m:r>
                          <a:rPr lang="en-US" altLang="zh-CN" i="1">
                            <a:latin typeface="Cambria Math" panose="02040503050406030204" pitchFamily="18" charset="0"/>
                          </a:rPr>
                          <m:t>𝑁𝐺</m:t>
                        </m:r>
                      </m:sub>
                    </m:sSub>
                    <m:r>
                      <a:rPr lang="en-US" altLang="zh-CN" i="1">
                        <a:latin typeface="Cambria Math" panose="02040503050406030204" pitchFamily="18" charset="0"/>
                      </a:rPr>
                      <m:t>=0.</m:t>
                    </m:r>
                    <m:r>
                      <a:rPr lang="en-US" altLang="zh-CN" b="0" i="1" smtClean="0">
                        <a:latin typeface="Cambria Math" panose="02040503050406030204" pitchFamily="18" charset="0"/>
                      </a:rPr>
                      <m:t>3</m:t>
                    </m:r>
                  </m:oMath>
                </a14:m>
                <a:r>
                  <a:rPr lang="zh-CN" altLang="en-US" dirty="0"/>
                  <a:t> </a:t>
                </a:r>
                <a:r>
                  <a:rPr lang="en-US" altLang="zh-CN" dirty="0" smtClean="0"/>
                  <a:t>result.</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043" r="-812"/>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74990BCE-3C91-4841-B78E-3867F76A6A50}" type="slidenum">
              <a:rPr lang="zh-CN" altLang="en-US" smtClean="0"/>
              <a:t>23</a:t>
            </a:fld>
            <a:endParaRPr lang="zh-CN" altLang="en-US"/>
          </a:p>
        </p:txBody>
      </p:sp>
      <p:pic>
        <p:nvPicPr>
          <p:cNvPr id="5" name="图片 4"/>
          <p:cNvPicPr>
            <a:picLocks noChangeAspect="1"/>
          </p:cNvPicPr>
          <p:nvPr/>
        </p:nvPicPr>
        <p:blipFill>
          <a:blip r:embed="rId3"/>
          <a:stretch>
            <a:fillRect/>
          </a:stretch>
        </p:blipFill>
        <p:spPr>
          <a:xfrm>
            <a:off x="2834095" y="3046376"/>
            <a:ext cx="6523809" cy="838095"/>
          </a:xfrm>
          <a:prstGeom prst="rect">
            <a:avLst/>
          </a:prstGeom>
        </p:spPr>
      </p:pic>
    </p:spTree>
    <p:extLst>
      <p:ext uri="{BB962C8B-B14F-4D97-AF65-F5344CB8AC3E}">
        <p14:creationId xmlns:p14="http://schemas.microsoft.com/office/powerpoint/2010/main" val="662389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Artificial toroidal </a:t>
            </a:r>
            <a:r>
              <a:rPr lang="en-US" altLang="zh-CN" dirty="0" smtClean="0"/>
              <a:t>spread</a:t>
            </a:r>
            <a:endParaRPr lang="zh-CN" altLang="en-US" dirty="0"/>
          </a:p>
        </p:txBody>
      </p:sp>
      <p:sp>
        <p:nvSpPr>
          <p:cNvPr id="4" name="灯片编号占位符 3"/>
          <p:cNvSpPr>
            <a:spLocks noGrp="1"/>
          </p:cNvSpPr>
          <p:nvPr>
            <p:ph type="sldNum" sz="quarter" idx="12"/>
          </p:nvPr>
        </p:nvSpPr>
        <p:spPr/>
        <p:txBody>
          <a:bodyPr/>
          <a:lstStyle/>
          <a:p>
            <a:fld id="{74990BCE-3C91-4841-B78E-3867F76A6A50}" type="slidenum">
              <a:rPr lang="zh-CN" altLang="en-US" smtClean="0"/>
              <a:t>24</a:t>
            </a:fld>
            <a:endParaRPr lang="zh-CN" altLang="en-US"/>
          </a:p>
        </p:txBody>
      </p:sp>
      <p:pic>
        <p:nvPicPr>
          <p:cNvPr id="5"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0908" y="1090613"/>
            <a:ext cx="9390184" cy="5086350"/>
          </a:xfrm>
        </p:spPr>
      </p:pic>
    </p:spTree>
    <p:extLst>
      <p:ext uri="{BB962C8B-B14F-4D97-AF65-F5344CB8AC3E}">
        <p14:creationId xmlns:p14="http://schemas.microsoft.com/office/powerpoint/2010/main" val="2398178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Artificial toroidal </a:t>
            </a:r>
            <a:r>
              <a:rPr lang="en-US" altLang="zh-CN" dirty="0" smtClean="0"/>
              <a:t>spread</a:t>
            </a:r>
            <a:endParaRPr lang="zh-CN" altLang="en-US" dirty="0"/>
          </a:p>
        </p:txBody>
      </p:sp>
      <p:sp>
        <p:nvSpPr>
          <p:cNvPr id="4" name="灯片编号占位符 3"/>
          <p:cNvSpPr>
            <a:spLocks noGrp="1"/>
          </p:cNvSpPr>
          <p:nvPr>
            <p:ph type="sldNum" sz="quarter" idx="12"/>
          </p:nvPr>
        </p:nvSpPr>
        <p:spPr/>
        <p:txBody>
          <a:bodyPr/>
          <a:lstStyle/>
          <a:p>
            <a:fld id="{74990BCE-3C91-4841-B78E-3867F76A6A50}" type="slidenum">
              <a:rPr lang="zh-CN" altLang="en-US" smtClean="0"/>
              <a:t>25</a:t>
            </a:fld>
            <a:endParaRPr lang="zh-CN" altLang="en-US"/>
          </a:p>
        </p:txBody>
      </p:sp>
      <p:pic>
        <p:nvPicPr>
          <p:cNvPr id="6"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0908" y="1090613"/>
            <a:ext cx="9390184" cy="5086350"/>
          </a:xfrm>
        </p:spPr>
      </p:pic>
    </p:spTree>
    <p:extLst>
      <p:ext uri="{BB962C8B-B14F-4D97-AF65-F5344CB8AC3E}">
        <p14:creationId xmlns:p14="http://schemas.microsoft.com/office/powerpoint/2010/main" val="1456521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Injection velocity effect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With slower injection, the fragments stays on a flux tube longer and has more time to cool it down, more easily pushing towards a local radiative collapse before the fragments reach the core.</a:t>
                </a:r>
              </a:p>
              <a:p>
                <a:r>
                  <a:rPr lang="en-US" altLang="zh-CN" b="1" dirty="0" smtClean="0"/>
                  <a:t>The slow case</a:t>
                </a:r>
                <a:r>
                  <a:rPr lang="en-US" altLang="zh-CN" dirty="0" smtClean="0"/>
                  <a:t>: reference velocity </a:t>
                </a:r>
                <a14:m>
                  <m:oMath xmlns:m="http://schemas.openxmlformats.org/officeDocument/2006/math">
                    <m:r>
                      <a:rPr lang="en-US" altLang="zh-CN" i="1">
                        <a:latin typeface="Cambria Math" panose="02040503050406030204" pitchFamily="18" charset="0"/>
                      </a:rPr>
                      <m:t>200</m:t>
                    </m:r>
                    <m:r>
                      <a:rPr lang="en-US" altLang="zh-CN" i="1">
                        <a:latin typeface="Cambria Math" panose="02040503050406030204" pitchFamily="18" charset="0"/>
                      </a:rPr>
                      <m:t>𝑚</m:t>
                    </m:r>
                    <m:r>
                      <a:rPr lang="en-US" altLang="zh-CN" i="1">
                        <a:latin typeface="Cambria Math" panose="02040503050406030204" pitchFamily="18" charset="0"/>
                      </a:rPr>
                      <m:t>/</m:t>
                    </m:r>
                    <m:r>
                      <a:rPr lang="en-US" altLang="zh-CN" i="1">
                        <a:latin typeface="Cambria Math" panose="02040503050406030204" pitchFamily="18" charset="0"/>
                      </a:rPr>
                      <m:t>𝑠</m:t>
                    </m:r>
                  </m:oMath>
                </a14:m>
                <a:r>
                  <a:rPr lang="en-US" altLang="zh-CN" dirty="0" smtClean="0"/>
                  <a:t>.</a:t>
                </a:r>
              </a:p>
              <a:p>
                <a:r>
                  <a:rPr lang="en-US" altLang="zh-CN" dirty="0" smtClean="0"/>
                  <a:t>Compare the radiated power and energy and the total ablated particles for a given </a:t>
                </a:r>
                <a:r>
                  <a:rPr lang="en-US" altLang="zh-CN" b="1" dirty="0" smtClean="0"/>
                  <a:t>penetration </a:t>
                </a:r>
                <a:r>
                  <a:rPr lang="en-US" altLang="zh-CN" dirty="0" smtClean="0"/>
                  <a:t>to better compare the fast and the slow cases.</a:t>
                </a:r>
              </a:p>
              <a:p>
                <a:r>
                  <a:rPr lang="en-US" altLang="zh-CN" b="1" dirty="0" smtClean="0">
                    <a:solidFill>
                      <a:schemeClr val="accent6"/>
                    </a:solidFill>
                  </a:rPr>
                  <a:t>Very little difference in assimilation</a:t>
                </a:r>
                <a:r>
                  <a:rPr lang="en-US" altLang="zh-CN" dirty="0" smtClean="0"/>
                  <a:t> for a given penetration of fragment plume.</a:t>
                </a:r>
              </a:p>
              <a:p>
                <a:r>
                  <a:rPr lang="en-US" altLang="zh-CN" b="1" dirty="0" smtClean="0">
                    <a:solidFill>
                      <a:srgbClr val="FF0000"/>
                    </a:solidFill>
                  </a:rPr>
                  <a:t>Significantly stronger radiation</a:t>
                </a:r>
                <a:r>
                  <a:rPr lang="en-US" altLang="zh-CN" dirty="0" smtClean="0"/>
                  <a:t> for the same penetration.</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043" t="-2158" r="-1507"/>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74990BCE-3C91-4841-B78E-3867F76A6A50}" type="slidenum">
              <a:rPr lang="zh-CN" altLang="en-US" smtClean="0"/>
              <a:t>26</a:t>
            </a:fld>
            <a:endParaRPr lang="zh-CN" altLang="en-US"/>
          </a:p>
        </p:txBody>
      </p:sp>
    </p:spTree>
    <p:extLst>
      <p:ext uri="{BB962C8B-B14F-4D97-AF65-F5344CB8AC3E}">
        <p14:creationId xmlns:p14="http://schemas.microsoft.com/office/powerpoint/2010/main" val="3910699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Injection velocity effect</a:t>
            </a:r>
            <a:endParaRPr lang="zh-CN" altLang="en-US" dirty="0"/>
          </a:p>
        </p:txBody>
      </p:sp>
      <p:sp>
        <p:nvSpPr>
          <p:cNvPr id="4" name="灯片编号占位符 3"/>
          <p:cNvSpPr>
            <a:spLocks noGrp="1"/>
          </p:cNvSpPr>
          <p:nvPr>
            <p:ph type="sldNum" sz="quarter" idx="12"/>
          </p:nvPr>
        </p:nvSpPr>
        <p:spPr/>
        <p:txBody>
          <a:bodyPr/>
          <a:lstStyle/>
          <a:p>
            <a:fld id="{74990BCE-3C91-4841-B78E-3867F76A6A50}" type="slidenum">
              <a:rPr lang="zh-CN" altLang="en-US" smtClean="0"/>
              <a:t>27</a:t>
            </a:fld>
            <a:endParaRPr lang="zh-CN" altLang="en-US"/>
          </a:p>
        </p:txBody>
      </p:sp>
      <p:pic>
        <p:nvPicPr>
          <p:cNvPr id="6" name="内容占位符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0908" y="1090613"/>
            <a:ext cx="9390184" cy="5086350"/>
          </a:xfrm>
        </p:spPr>
      </p:pic>
    </p:spTree>
    <p:extLst>
      <p:ext uri="{BB962C8B-B14F-4D97-AF65-F5344CB8AC3E}">
        <p14:creationId xmlns:p14="http://schemas.microsoft.com/office/powerpoint/2010/main" val="1054213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Injection velocity effect</a:t>
            </a:r>
            <a:endParaRPr lang="zh-CN" altLang="en-US" dirty="0"/>
          </a:p>
        </p:txBody>
      </p:sp>
      <p:sp>
        <p:nvSpPr>
          <p:cNvPr id="4" name="灯片编号占位符 3"/>
          <p:cNvSpPr>
            <a:spLocks noGrp="1"/>
          </p:cNvSpPr>
          <p:nvPr>
            <p:ph type="sldNum" sz="quarter" idx="12"/>
          </p:nvPr>
        </p:nvSpPr>
        <p:spPr/>
        <p:txBody>
          <a:bodyPr/>
          <a:lstStyle/>
          <a:p>
            <a:fld id="{74990BCE-3C91-4841-B78E-3867F76A6A50}" type="slidenum">
              <a:rPr lang="zh-CN" altLang="en-US" smtClean="0"/>
              <a:t>28</a:t>
            </a:fld>
            <a:endParaRPr lang="zh-CN" altLang="en-US"/>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0908" y="1090613"/>
            <a:ext cx="9390184" cy="5086350"/>
          </a:xfrm>
        </p:spPr>
      </p:pic>
    </p:spTree>
    <p:extLst>
      <p:ext uri="{BB962C8B-B14F-4D97-AF65-F5344CB8AC3E}">
        <p14:creationId xmlns:p14="http://schemas.microsoft.com/office/powerpoint/2010/main" val="2093756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Injection velocity effect</a:t>
            </a:r>
            <a:endParaRPr lang="zh-CN" altLang="en-US" dirty="0"/>
          </a:p>
        </p:txBody>
      </p:sp>
      <p:sp>
        <p:nvSpPr>
          <p:cNvPr id="4" name="灯片编号占位符 3"/>
          <p:cNvSpPr>
            <a:spLocks noGrp="1"/>
          </p:cNvSpPr>
          <p:nvPr>
            <p:ph type="sldNum" sz="quarter" idx="12"/>
          </p:nvPr>
        </p:nvSpPr>
        <p:spPr/>
        <p:txBody>
          <a:bodyPr/>
          <a:lstStyle/>
          <a:p>
            <a:fld id="{74990BCE-3C91-4841-B78E-3867F76A6A50}" type="slidenum">
              <a:rPr lang="zh-CN" altLang="en-US" smtClean="0"/>
              <a:t>29</a:t>
            </a:fld>
            <a:endParaRPr lang="zh-CN" altLang="en-US"/>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0908" y="1090613"/>
            <a:ext cx="9390184" cy="5086350"/>
          </a:xfrm>
        </p:spPr>
      </p:pic>
    </p:spTree>
    <p:extLst>
      <p:ext uri="{BB962C8B-B14F-4D97-AF65-F5344CB8AC3E}">
        <p14:creationId xmlns:p14="http://schemas.microsoft.com/office/powerpoint/2010/main" val="676629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Introduction</a:t>
            </a:r>
            <a:endParaRPr lang="zh-CN" altLang="en-US" dirty="0"/>
          </a:p>
        </p:txBody>
      </p:sp>
      <p:sp>
        <p:nvSpPr>
          <p:cNvPr id="4" name="灯片编号占位符 3"/>
          <p:cNvSpPr>
            <a:spLocks noGrp="1"/>
          </p:cNvSpPr>
          <p:nvPr>
            <p:ph type="sldNum" sz="quarter" idx="12"/>
          </p:nvPr>
        </p:nvSpPr>
        <p:spPr/>
        <p:txBody>
          <a:bodyPr/>
          <a:lstStyle/>
          <a:p>
            <a:fld id="{74990BCE-3C91-4841-B78E-3867F76A6A50}" type="slidenum">
              <a:rPr lang="zh-CN" altLang="en-US" smtClean="0"/>
              <a:t>3</a:t>
            </a:fld>
            <a:endParaRPr lang="zh-CN" altLang="en-US"/>
          </a:p>
        </p:txBody>
      </p:sp>
      <p:sp>
        <p:nvSpPr>
          <p:cNvPr id="6" name="内容占位符 2"/>
          <p:cNvSpPr txBox="1">
            <a:spLocks/>
          </p:cNvSpPr>
          <p:nvPr/>
        </p:nvSpPr>
        <p:spPr>
          <a:xfrm>
            <a:off x="838200" y="1089891"/>
            <a:ext cx="10515600" cy="50179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Massive Material Injection (MMI) is fundamental for disruption mitigation in ITER and future high performance devices. Both for thermal quench and current quench.</a:t>
            </a:r>
          </a:p>
          <a:p>
            <a:r>
              <a:rPr lang="en-US" altLang="zh-CN" dirty="0" smtClean="0"/>
              <a:t>Massive Gas Injection (MGI), Shattered Pellet Injection (SPI), Dispersive Shell Pellet Injection (DSPI)……</a:t>
            </a:r>
          </a:p>
          <a:p>
            <a:r>
              <a:rPr lang="en-US" altLang="zh-CN" dirty="0" smtClean="0"/>
              <a:t>Significant neutral source, timescale of reaching Coronal Equilibrium (CE) comparable with timescale of density rise, </a:t>
            </a:r>
            <a:r>
              <a:rPr lang="en-US" altLang="zh-CN" b="1" dirty="0" smtClean="0"/>
              <a:t>strong non-equilibrium behavior </a:t>
            </a:r>
            <a:r>
              <a:rPr lang="en-US" altLang="zh-CN" dirty="0" smtClean="0"/>
              <a:t>close to the source.</a:t>
            </a:r>
          </a:p>
          <a:p>
            <a:r>
              <a:rPr lang="en-US" altLang="zh-CN" dirty="0" smtClean="0"/>
              <a:t>Significant line radiation contribution from lowly charged states, CE assumption underestimate radiation.</a:t>
            </a:r>
          </a:p>
          <a:p>
            <a:r>
              <a:rPr lang="en-US" altLang="zh-CN" dirty="0" smtClean="0"/>
              <a:t>We present two-T non-CE simulations of ITER L-mode SPI.</a:t>
            </a:r>
          </a:p>
        </p:txBody>
      </p:sp>
    </p:spTree>
    <p:extLst>
      <p:ext uri="{BB962C8B-B14F-4D97-AF65-F5344CB8AC3E}">
        <p14:creationId xmlns:p14="http://schemas.microsoft.com/office/powerpoint/2010/main" val="253887543"/>
      </p:ext>
    </p:extLst>
  </p:cSld>
  <p:clrMapOvr>
    <a:masterClrMapping/>
  </p:clrMapOvr>
  <mc:AlternateContent xmlns:mc="http://schemas.openxmlformats.org/markup-compatibility/2006">
    <mc:Choice xmlns:p14="http://schemas.microsoft.com/office/powerpoint/2010/main" Requires="p14">
      <p:transition spd="slow" p14:dur="2000" advTm="8559"/>
    </mc:Choice>
    <mc:Fallback>
      <p:transition spd="slow" advTm="8559"/>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Slow case Poincare plot</a:t>
            </a:r>
            <a:endParaRPr lang="zh-CN" altLang="en-US" dirty="0"/>
          </a:p>
        </p:txBody>
      </p:sp>
      <p:sp>
        <p:nvSpPr>
          <p:cNvPr id="4" name="灯片编号占位符 3"/>
          <p:cNvSpPr>
            <a:spLocks noGrp="1"/>
          </p:cNvSpPr>
          <p:nvPr>
            <p:ph type="sldNum" sz="quarter" idx="12"/>
          </p:nvPr>
        </p:nvSpPr>
        <p:spPr/>
        <p:txBody>
          <a:bodyPr/>
          <a:lstStyle/>
          <a:p>
            <a:fld id="{74990BCE-3C91-4841-B78E-3867F76A6A50}" type="slidenum">
              <a:rPr lang="zh-CN" altLang="en-US" smtClean="0"/>
              <a:t>30</a:t>
            </a:fld>
            <a:endParaRPr lang="zh-CN" altLang="en-US"/>
          </a:p>
        </p:txBody>
      </p:sp>
      <p:pic>
        <p:nvPicPr>
          <p:cNvPr id="3" name="图片 2"/>
          <p:cNvPicPr>
            <a:picLocks noChangeAspect="1"/>
          </p:cNvPicPr>
          <p:nvPr/>
        </p:nvPicPr>
        <p:blipFill>
          <a:blip r:embed="rId2"/>
          <a:stretch>
            <a:fillRect/>
          </a:stretch>
        </p:blipFill>
        <p:spPr>
          <a:xfrm>
            <a:off x="1119591" y="1943005"/>
            <a:ext cx="2843370" cy="4233957"/>
          </a:xfrm>
          <a:prstGeom prst="rect">
            <a:avLst/>
          </a:prstGeom>
        </p:spPr>
      </p:pic>
      <p:pic>
        <p:nvPicPr>
          <p:cNvPr id="5" name="图片 4"/>
          <p:cNvPicPr>
            <a:picLocks noChangeAspect="1"/>
          </p:cNvPicPr>
          <p:nvPr/>
        </p:nvPicPr>
        <p:blipFill>
          <a:blip r:embed="rId3"/>
          <a:stretch>
            <a:fillRect/>
          </a:stretch>
        </p:blipFill>
        <p:spPr>
          <a:xfrm>
            <a:off x="4707278" y="1943005"/>
            <a:ext cx="2841849" cy="4233957"/>
          </a:xfrm>
          <a:prstGeom prst="rect">
            <a:avLst/>
          </a:prstGeom>
        </p:spPr>
      </p:pic>
      <p:pic>
        <p:nvPicPr>
          <p:cNvPr id="6" name="图片 5"/>
          <p:cNvPicPr>
            <a:picLocks noChangeAspect="1"/>
          </p:cNvPicPr>
          <p:nvPr/>
        </p:nvPicPr>
        <p:blipFill>
          <a:blip r:embed="rId4"/>
          <a:stretch>
            <a:fillRect/>
          </a:stretch>
        </p:blipFill>
        <p:spPr>
          <a:xfrm>
            <a:off x="8293404" y="1943006"/>
            <a:ext cx="2835952" cy="4233957"/>
          </a:xfrm>
          <a:prstGeom prst="rect">
            <a:avLst/>
          </a:prstGeom>
        </p:spPr>
      </p:pic>
      <p:sp>
        <p:nvSpPr>
          <p:cNvPr id="7" name="内容占位符 2"/>
          <p:cNvSpPr>
            <a:spLocks noGrp="1"/>
          </p:cNvSpPr>
          <p:nvPr>
            <p:ph idx="1"/>
          </p:nvPr>
        </p:nvSpPr>
        <p:spPr>
          <a:xfrm>
            <a:off x="838200" y="1089891"/>
            <a:ext cx="10515600" cy="5087072"/>
          </a:xfrm>
        </p:spPr>
        <p:txBody>
          <a:bodyPr/>
          <a:lstStyle/>
          <a:p>
            <a:r>
              <a:rPr lang="en-US" altLang="zh-CN" dirty="0" smtClean="0"/>
              <a:t>Color bar represents field line length after 2000 toroidal turns, non-yellow Poincare points indicate open field lines. </a:t>
            </a:r>
            <a:endParaRPr lang="zh-CN" altLang="en-US" dirty="0"/>
          </a:p>
        </p:txBody>
      </p:sp>
    </p:spTree>
    <p:extLst>
      <p:ext uri="{BB962C8B-B14F-4D97-AF65-F5344CB8AC3E}">
        <p14:creationId xmlns:p14="http://schemas.microsoft.com/office/powerpoint/2010/main" val="748297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Poincare plot from core</a:t>
            </a:r>
            <a:endParaRPr lang="zh-CN" altLang="en-US" dirty="0"/>
          </a:p>
        </p:txBody>
      </p:sp>
      <p:sp>
        <p:nvSpPr>
          <p:cNvPr id="4" name="灯片编号占位符 3"/>
          <p:cNvSpPr>
            <a:spLocks noGrp="1"/>
          </p:cNvSpPr>
          <p:nvPr>
            <p:ph type="sldNum" sz="quarter" idx="12"/>
          </p:nvPr>
        </p:nvSpPr>
        <p:spPr/>
        <p:txBody>
          <a:bodyPr/>
          <a:lstStyle/>
          <a:p>
            <a:fld id="{74990BCE-3C91-4841-B78E-3867F76A6A50}" type="slidenum">
              <a:rPr lang="zh-CN" altLang="en-US" smtClean="0"/>
              <a:t>31</a:t>
            </a:fld>
            <a:endParaRPr lang="zh-CN" altLang="en-US"/>
          </a:p>
        </p:txBody>
      </p:sp>
      <p:pic>
        <p:nvPicPr>
          <p:cNvPr id="3" name="图片 2"/>
          <p:cNvPicPr>
            <a:picLocks noChangeAspect="1"/>
          </p:cNvPicPr>
          <p:nvPr/>
        </p:nvPicPr>
        <p:blipFill>
          <a:blip r:embed="rId2"/>
          <a:stretch>
            <a:fillRect/>
          </a:stretch>
        </p:blipFill>
        <p:spPr>
          <a:xfrm>
            <a:off x="8092686" y="1175694"/>
            <a:ext cx="3261114" cy="4851033"/>
          </a:xfrm>
          <a:prstGeom prst="rect">
            <a:avLst/>
          </a:prstGeom>
        </p:spPr>
      </p:pic>
      <mc:AlternateContent xmlns:mc="http://schemas.openxmlformats.org/markup-compatibility/2006" xmlns:a14="http://schemas.microsoft.com/office/drawing/2010/main">
        <mc:Choice Requires="a14">
          <p:sp>
            <p:nvSpPr>
              <p:cNvPr id="11" name="内容占位符 2"/>
              <p:cNvSpPr>
                <a:spLocks noGrp="1"/>
              </p:cNvSpPr>
              <p:nvPr>
                <p:ph idx="1"/>
              </p:nvPr>
            </p:nvSpPr>
            <p:spPr>
              <a:xfrm>
                <a:off x="838200" y="1089891"/>
                <a:ext cx="7158644" cy="5087072"/>
              </a:xfrm>
            </p:spPr>
            <p:txBody>
              <a:bodyPr>
                <a:normAutofit lnSpcReduction="10000"/>
              </a:bodyPr>
              <a:lstStyle/>
              <a:p>
                <a:r>
                  <a:rPr lang="en-US" altLang="zh-CN" dirty="0" smtClean="0"/>
                  <a:t>Some transport barrier persists despite global </a:t>
                </a:r>
                <a:r>
                  <a:rPr lang="en-US" altLang="zh-CN" dirty="0" err="1" smtClean="0"/>
                  <a:t>stochastisation</a:t>
                </a:r>
                <a:r>
                  <a:rPr lang="en-US" altLang="zh-CN" dirty="0" smtClean="0"/>
                  <a:t>.</a:t>
                </a:r>
              </a:p>
              <a:p>
                <a:r>
                  <a:rPr lang="en-US" altLang="zh-CN" dirty="0" smtClean="0"/>
                  <a:t>However, the plasma core indeed is connected to the edge at the onset of TQ.</a:t>
                </a:r>
              </a:p>
              <a:p>
                <a:r>
                  <a:rPr lang="en-US" altLang="zh-CN" dirty="0" smtClean="0"/>
                  <a:t>Generating 15 field line tracers from R=6.0m to R=6.4m with Z=0.6m.</a:t>
                </a:r>
              </a:p>
              <a:p>
                <a:r>
                  <a:rPr lang="en-US" altLang="zh-CN" dirty="0" smtClean="0"/>
                  <a:t>Significant concentration of Poincare points within q=1. Connection to the edge with connection length </a:t>
                </a:r>
                <a14:m>
                  <m:oMath xmlns:m="http://schemas.openxmlformats.org/officeDocument/2006/math">
                    <m:r>
                      <a:rPr lang="en-US" altLang="zh-CN" b="0" i="1" smtClean="0">
                        <a:latin typeface="Cambria Math" panose="02040503050406030204" pitchFamily="18" charset="0"/>
                      </a:rPr>
                      <m:t>5</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4</m:t>
                        </m:r>
                      </m:sup>
                    </m:sSup>
                    <m:r>
                      <a:rPr lang="en-US" altLang="zh-CN" b="0" i="1" smtClean="0">
                        <a:latin typeface="Cambria Math" panose="02040503050406030204" pitchFamily="18" charset="0"/>
                        <a:ea typeface="Cambria Math" panose="02040503050406030204" pitchFamily="18" charset="0"/>
                      </a:rPr>
                      <m:t>𝑚</m:t>
                    </m:r>
                  </m:oMath>
                </a14:m>
                <a:r>
                  <a:rPr lang="en-US" altLang="zh-CN" dirty="0" smtClean="0"/>
                  <a:t>.</a:t>
                </a:r>
              </a:p>
              <a:p>
                <a:r>
                  <a:rPr lang="en-US" altLang="zh-CN" b="1" dirty="0" smtClean="0"/>
                  <a:t>Millisecond time scale for thermal electrons to travel such distance!</a:t>
                </a:r>
              </a:p>
            </p:txBody>
          </p:sp>
        </mc:Choice>
        <mc:Fallback xmlns="">
          <p:sp>
            <p:nvSpPr>
              <p:cNvPr id="11" name="内容占位符 2"/>
              <p:cNvSpPr>
                <a:spLocks noGrp="1" noRot="1" noChangeAspect="1" noMove="1" noResize="1" noEditPoints="1" noAdjustHandles="1" noChangeArrowheads="1" noChangeShapeType="1" noTextEdit="1"/>
              </p:cNvSpPr>
              <p:nvPr>
                <p:ph idx="1"/>
              </p:nvPr>
            </p:nvSpPr>
            <p:spPr>
              <a:xfrm>
                <a:off x="838200" y="1089891"/>
                <a:ext cx="7158644" cy="5087072"/>
              </a:xfrm>
              <a:blipFill>
                <a:blip r:embed="rId3"/>
                <a:stretch>
                  <a:fillRect l="-1533" t="-2998" r="-29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70685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The magnetic funneling effect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The full current ITER cases have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𝑇</m:t>
                        </m:r>
                      </m:sub>
                    </m:sSub>
                    <m:r>
                      <a:rPr lang="en-US" altLang="zh-CN" b="0" i="1" smtClean="0">
                        <a:latin typeface="Cambria Math" panose="02040503050406030204" pitchFamily="18" charset="0"/>
                      </a:rPr>
                      <m:t>~5.3</m:t>
                    </m:r>
                    <m:r>
                      <a:rPr lang="en-US" altLang="zh-CN" b="0" i="1" smtClean="0">
                        <a:latin typeface="Cambria Math" panose="02040503050406030204" pitchFamily="18" charset="0"/>
                      </a:rPr>
                      <m:t>𝑇</m:t>
                    </m:r>
                  </m:oMath>
                </a14:m>
                <a:r>
                  <a:rPr lang="en-US" altLang="zh-CN" dirty="0" smtClean="0"/>
                  <a:t>, resulting in significant decrease in ablation compared with existing machines due to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𝜁</m:t>
                        </m:r>
                      </m:e>
                      <m:sub>
                        <m:r>
                          <a:rPr lang="en-US" altLang="zh-CN" i="1">
                            <a:latin typeface="Cambria Math" panose="02040503050406030204" pitchFamily="18" charset="0"/>
                          </a:rPr>
                          <m:t>𝐵</m:t>
                        </m:r>
                      </m:sub>
                    </m:sSub>
                  </m:oMath>
                </a14:m>
                <a:r>
                  <a:rPr lang="zh-CN" altLang="en-US" dirty="0" smtClean="0"/>
                  <a:t> </a:t>
                </a:r>
                <a:r>
                  <a:rPr lang="en-US" altLang="zh-CN" dirty="0" smtClean="0"/>
                  <a:t>factor in our NGS model used.</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043" t="-2158"/>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74990BCE-3C91-4841-B78E-3867F76A6A50}" type="slidenum">
              <a:rPr lang="zh-CN" altLang="en-US" smtClean="0"/>
              <a:t>32</a:t>
            </a:fld>
            <a:endParaRPr lang="zh-CN" altLang="en-US"/>
          </a:p>
        </p:txBody>
      </p:sp>
      <p:pic>
        <p:nvPicPr>
          <p:cNvPr id="7" name="内容占位符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088" y="2770290"/>
            <a:ext cx="5720301" cy="3098496"/>
          </a:xfrm>
          <a:prstGeom prst="rect">
            <a:avLst/>
          </a:prstGeom>
        </p:spPr>
      </p:pic>
      <p:pic>
        <p:nvPicPr>
          <p:cNvPr id="8" name="内容占位符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8389" y="2770290"/>
            <a:ext cx="5720301" cy="3098496"/>
          </a:xfrm>
          <a:prstGeom prst="rect">
            <a:avLst/>
          </a:prstGeom>
        </p:spPr>
      </p:pic>
    </p:spTree>
    <p:extLst>
      <p:ext uri="{BB962C8B-B14F-4D97-AF65-F5344CB8AC3E}">
        <p14:creationId xmlns:p14="http://schemas.microsoft.com/office/powerpoint/2010/main" val="3190701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The magnetic funneling effect</a:t>
            </a:r>
            <a:endParaRPr lang="zh-CN" altLang="en-US" dirty="0"/>
          </a:p>
        </p:txBody>
      </p:sp>
      <p:sp>
        <p:nvSpPr>
          <p:cNvPr id="3" name="内容占位符 2"/>
          <p:cNvSpPr>
            <a:spLocks noGrp="1"/>
          </p:cNvSpPr>
          <p:nvPr>
            <p:ph idx="1"/>
          </p:nvPr>
        </p:nvSpPr>
        <p:spPr/>
        <p:txBody>
          <a:bodyPr/>
          <a:lstStyle/>
          <a:p>
            <a:r>
              <a:rPr lang="en-US" altLang="zh-CN" dirty="0" smtClean="0"/>
              <a:t>With un-funneled NGS law, the total assimilation somewhat increase (self-regulated). </a:t>
            </a:r>
          </a:p>
          <a:p>
            <a:r>
              <a:rPr lang="en-US" altLang="zh-CN" dirty="0" smtClean="0"/>
              <a:t>The radiative power significantly increase as the plasma is further cooled down by increased ablation.</a:t>
            </a:r>
          </a:p>
          <a:p>
            <a:endParaRPr lang="zh-CN" altLang="en-US" dirty="0"/>
          </a:p>
        </p:txBody>
      </p:sp>
      <p:sp>
        <p:nvSpPr>
          <p:cNvPr id="4" name="灯片编号占位符 3"/>
          <p:cNvSpPr>
            <a:spLocks noGrp="1"/>
          </p:cNvSpPr>
          <p:nvPr>
            <p:ph type="sldNum" sz="quarter" idx="12"/>
          </p:nvPr>
        </p:nvSpPr>
        <p:spPr/>
        <p:txBody>
          <a:bodyPr/>
          <a:lstStyle/>
          <a:p>
            <a:fld id="{74990BCE-3C91-4841-B78E-3867F76A6A50}" type="slidenum">
              <a:rPr lang="zh-CN" altLang="en-US" smtClean="0"/>
              <a:t>33</a:t>
            </a:fld>
            <a:endParaRPr lang="zh-CN" altLang="en-US"/>
          </a:p>
        </p:txBody>
      </p:sp>
      <p:pic>
        <p:nvPicPr>
          <p:cNvPr id="5" name="内容占位符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011" y="2981094"/>
            <a:ext cx="5100924" cy="2763001"/>
          </a:xfrm>
          <a:prstGeom prst="rect">
            <a:avLst/>
          </a:prstGeom>
        </p:spPr>
      </p:pic>
      <p:pic>
        <p:nvPicPr>
          <p:cNvPr id="6" name="内容占位符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935" y="2981094"/>
            <a:ext cx="5091865" cy="2758094"/>
          </a:xfrm>
          <a:prstGeom prst="rect">
            <a:avLst/>
          </a:prstGeom>
        </p:spPr>
      </p:pic>
    </p:spTree>
    <p:extLst>
      <p:ext uri="{BB962C8B-B14F-4D97-AF65-F5344CB8AC3E}">
        <p14:creationId xmlns:p14="http://schemas.microsoft.com/office/powerpoint/2010/main" val="2198427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magnetic funneling effect</a:t>
            </a:r>
            <a:endParaRPr lang="zh-CN" altLang="en-US" dirty="0"/>
          </a:p>
        </p:txBody>
      </p:sp>
      <p:sp>
        <p:nvSpPr>
          <p:cNvPr id="4" name="灯片编号占位符 3"/>
          <p:cNvSpPr>
            <a:spLocks noGrp="1"/>
          </p:cNvSpPr>
          <p:nvPr>
            <p:ph type="sldNum" sz="quarter" idx="12"/>
          </p:nvPr>
        </p:nvSpPr>
        <p:spPr/>
        <p:txBody>
          <a:bodyPr/>
          <a:lstStyle/>
          <a:p>
            <a:fld id="{74990BCE-3C91-4841-B78E-3867F76A6A50}" type="slidenum">
              <a:rPr lang="zh-CN" altLang="en-US" smtClean="0"/>
              <a:t>34</a:t>
            </a:fld>
            <a:endParaRPr lang="zh-CN" altLang="en-US"/>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1074" y="2187893"/>
            <a:ext cx="7209851" cy="3905336"/>
          </a:xfrm>
        </p:spPr>
      </p:pic>
      <p:sp>
        <p:nvSpPr>
          <p:cNvPr id="7" name="内容占位符 2"/>
          <p:cNvSpPr txBox="1">
            <a:spLocks/>
          </p:cNvSpPr>
          <p:nvPr/>
        </p:nvSpPr>
        <p:spPr>
          <a:xfrm>
            <a:off x="838200" y="1089891"/>
            <a:ext cx="10515600" cy="50870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Somewhat increase in MHD amplitude due to stronger cooling, but more or less the same dynamics.</a:t>
            </a:r>
            <a:endParaRPr lang="zh-CN" altLang="en-US" dirty="0"/>
          </a:p>
        </p:txBody>
      </p:sp>
    </p:spTree>
    <p:extLst>
      <p:ext uri="{BB962C8B-B14F-4D97-AF65-F5344CB8AC3E}">
        <p14:creationId xmlns:p14="http://schemas.microsoft.com/office/powerpoint/2010/main" val="3144750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Conclusion &amp; discussion</a:t>
            </a:r>
            <a:endParaRPr lang="zh-CN" altLang="en-US" dirty="0"/>
          </a:p>
        </p:txBody>
      </p:sp>
      <p:sp>
        <p:nvSpPr>
          <p:cNvPr id="3" name="内容占位符 2"/>
          <p:cNvSpPr>
            <a:spLocks noGrp="1"/>
          </p:cNvSpPr>
          <p:nvPr>
            <p:ph idx="1"/>
          </p:nvPr>
        </p:nvSpPr>
        <p:spPr/>
        <p:txBody>
          <a:bodyPr>
            <a:normAutofit/>
          </a:bodyPr>
          <a:lstStyle/>
          <a:p>
            <a:r>
              <a:rPr lang="en-US" altLang="zh-CN" dirty="0" smtClean="0"/>
              <a:t>Non-equilibrium neon mixed SPI simulations carried out for ITER L-mode H26. </a:t>
            </a:r>
          </a:p>
          <a:p>
            <a:r>
              <a:rPr lang="en-US" altLang="zh-CN" dirty="0" smtClean="0"/>
              <a:t>The MHD dynamic is dominated by a strong 1/1 kink motion which is responsible for core temperature relaxation within the q=1 surface and inward density convection.</a:t>
            </a:r>
          </a:p>
          <a:p>
            <a:r>
              <a:rPr lang="en-US" altLang="zh-CN" dirty="0"/>
              <a:t>Some transport barrier at q=1 when TQ occur, characteristic thermal transport time scale on milliseconds.</a:t>
            </a:r>
          </a:p>
          <a:p>
            <a:r>
              <a:rPr lang="en-US" altLang="zh-CN" dirty="0" smtClean="0"/>
              <a:t>Significant un-relaxed parallel profile along the field line, prompting non-local calculation of fragment ablation.</a:t>
            </a:r>
          </a:p>
          <a:p>
            <a:r>
              <a:rPr lang="en-US" altLang="zh-CN" dirty="0"/>
              <a:t>T</a:t>
            </a:r>
            <a:r>
              <a:rPr lang="en-US" altLang="zh-CN" dirty="0" smtClean="0"/>
              <a:t>oroidal elongation tends to underestimate radiation.</a:t>
            </a:r>
          </a:p>
        </p:txBody>
      </p:sp>
    </p:spTree>
    <p:extLst>
      <p:ext uri="{BB962C8B-B14F-4D97-AF65-F5344CB8AC3E}">
        <p14:creationId xmlns:p14="http://schemas.microsoft.com/office/powerpoint/2010/main" val="3919824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Conclusion &amp; discussion</a:t>
            </a:r>
            <a:endParaRPr lang="zh-CN" altLang="en-US" dirty="0"/>
          </a:p>
        </p:txBody>
      </p:sp>
      <p:sp>
        <p:nvSpPr>
          <p:cNvPr id="3" name="内容占位符 2"/>
          <p:cNvSpPr>
            <a:spLocks noGrp="1"/>
          </p:cNvSpPr>
          <p:nvPr>
            <p:ph idx="1"/>
          </p:nvPr>
        </p:nvSpPr>
        <p:spPr/>
        <p:txBody>
          <a:bodyPr>
            <a:normAutofit/>
          </a:bodyPr>
          <a:lstStyle/>
          <a:p>
            <a:r>
              <a:rPr lang="en-US" altLang="zh-CN" dirty="0" smtClean="0"/>
              <a:t>For the cases considered, ranging neon mixture ratio from 0% to 20% does not fundamentally change the MHD. The neon assimilation shows some self-regulated behavior.</a:t>
            </a:r>
          </a:p>
          <a:p>
            <a:r>
              <a:rPr lang="en-US" altLang="zh-CN" dirty="0" smtClean="0"/>
              <a:t>“Non-local” ablation scheme result in increased assimilation and radiation.</a:t>
            </a:r>
          </a:p>
          <a:p>
            <a:r>
              <a:rPr lang="en-US" altLang="zh-CN" dirty="0" smtClean="0"/>
              <a:t> Slower injection velocity result in significantly enhanced radiation but almost no difference in assimilation for a given penetration.</a:t>
            </a:r>
          </a:p>
          <a:p>
            <a:r>
              <a:rPr lang="en-US" altLang="zh-CN" dirty="0" smtClean="0"/>
              <a:t>Without the magnetic funneling effect in ablation law, stronger radiation and assimilation.</a:t>
            </a:r>
          </a:p>
          <a:p>
            <a:r>
              <a:rPr lang="en-US" altLang="zh-CN" dirty="0" smtClean="0"/>
              <a:t>The MHD dynamics are quiet robust.</a:t>
            </a:r>
          </a:p>
          <a:p>
            <a:endParaRPr lang="en-US" altLang="zh-CN" dirty="0" smtClean="0"/>
          </a:p>
          <a:p>
            <a:endParaRPr lang="en-US" altLang="zh-CN" dirty="0" smtClean="0"/>
          </a:p>
        </p:txBody>
      </p:sp>
    </p:spTree>
    <p:extLst>
      <p:ext uri="{BB962C8B-B14F-4D97-AF65-F5344CB8AC3E}">
        <p14:creationId xmlns:p14="http://schemas.microsoft.com/office/powerpoint/2010/main" val="1447567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Conclusion &amp; discussion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smtClean="0"/>
                  <a:t>The q=1 transport barrier result in a warm core after the initial temperature relaxation due to the 1/1 mode.</a:t>
                </a:r>
              </a:p>
              <a:p>
                <a:r>
                  <a:rPr lang="en-US" altLang="zh-CN" dirty="0" smtClean="0"/>
                  <a:t>With the warm core and finite </a:t>
                </a:r>
                <a14:m>
                  <m:oMath xmlns:m="http://schemas.openxmlformats.org/officeDocument/2006/math">
                    <m:r>
                      <a:rPr lang="zh-CN" altLang="en-US" i="1" smtClean="0">
                        <a:latin typeface="Cambria Math" panose="02040503050406030204" pitchFamily="18" charset="0"/>
                      </a:rPr>
                      <m:t>𝛽</m:t>
                    </m:r>
                  </m:oMath>
                </a14:m>
                <a:r>
                  <a:rPr lang="en-US" altLang="zh-CN" dirty="0" smtClean="0"/>
                  <a:t>, reduced MHD is found to underestimate the growth rate of the 1/1 resistive kink mode. The reduced MHD and full MHD result tends to converge towards the high resistivity regime, but we are not yet sure if we have already reached such regime here.</a:t>
                </a:r>
              </a:p>
              <a:p>
                <a:r>
                  <a:rPr lang="en-US" altLang="zh-CN" dirty="0" smtClean="0"/>
                  <a:t>The 1/1 kink result should be considered as a conservative estimation of the realistic response.</a:t>
                </a:r>
              </a:p>
              <a:p>
                <a:r>
                  <a:rPr lang="en-US" altLang="zh-CN" dirty="0" smtClean="0"/>
                  <a:t>With the warm core, possibility of further fragment assimilation exists. Expensive to run toward late TQ……</a:t>
                </a:r>
              </a:p>
              <a:p>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043" t="-2158" r="-139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70490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t>Backup Slides</a:t>
            </a:r>
            <a:endParaRPr lang="zh-CN" altLang="en-US" dirty="0"/>
          </a:p>
        </p:txBody>
      </p:sp>
      <p:sp>
        <p:nvSpPr>
          <p:cNvPr id="4" name="灯片编号占位符 3"/>
          <p:cNvSpPr>
            <a:spLocks noGrp="1"/>
          </p:cNvSpPr>
          <p:nvPr>
            <p:ph type="sldNum" sz="quarter" idx="12"/>
          </p:nvPr>
        </p:nvSpPr>
        <p:spPr/>
        <p:txBody>
          <a:bodyPr/>
          <a:lstStyle/>
          <a:p>
            <a:fld id="{74990BCE-3C91-4841-B78E-3867F76A6A50}" type="slidenum">
              <a:rPr lang="zh-CN" altLang="en-US" smtClean="0"/>
              <a:t>38</a:t>
            </a:fld>
            <a:endParaRPr lang="zh-CN" altLang="en-US"/>
          </a:p>
        </p:txBody>
      </p:sp>
    </p:spTree>
    <p:extLst>
      <p:ext uri="{BB962C8B-B14F-4D97-AF65-F5344CB8AC3E}">
        <p14:creationId xmlns:p14="http://schemas.microsoft.com/office/powerpoint/2010/main" val="859450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Slow case </a:t>
            </a:r>
            <a:r>
              <a:rPr lang="en-US" altLang="zh-CN" dirty="0" err="1" smtClean="0"/>
              <a:t>Te</a:t>
            </a:r>
            <a:r>
              <a:rPr lang="en-US" altLang="zh-CN" dirty="0" smtClean="0"/>
              <a:t> collapse</a:t>
            </a:r>
            <a:endParaRPr lang="zh-CN" altLang="en-US" dirty="0"/>
          </a:p>
        </p:txBody>
      </p:sp>
      <p:pic>
        <p:nvPicPr>
          <p:cNvPr id="5" name="Te_profile_30e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3623425" y="1443240"/>
            <a:ext cx="5632450" cy="4351338"/>
          </a:xfrm>
        </p:spPr>
      </p:pic>
    </p:spTree>
    <p:extLst>
      <p:ext uri="{BB962C8B-B14F-4D97-AF65-F5344CB8AC3E}">
        <p14:creationId xmlns:p14="http://schemas.microsoft.com/office/powerpoint/2010/main" val="41998925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Introduction</a:t>
            </a:r>
            <a:endParaRPr lang="zh-CN" altLang="en-US" dirty="0"/>
          </a:p>
        </p:txBody>
      </p:sp>
      <p:sp>
        <p:nvSpPr>
          <p:cNvPr id="4" name="灯片编号占位符 3"/>
          <p:cNvSpPr>
            <a:spLocks noGrp="1"/>
          </p:cNvSpPr>
          <p:nvPr>
            <p:ph type="sldNum" sz="quarter" idx="12"/>
          </p:nvPr>
        </p:nvSpPr>
        <p:spPr/>
        <p:txBody>
          <a:bodyPr/>
          <a:lstStyle/>
          <a:p>
            <a:fld id="{74990BCE-3C91-4841-B78E-3867F76A6A50}" type="slidenum">
              <a:rPr lang="zh-CN" altLang="en-US" smtClean="0"/>
              <a:t>4</a:t>
            </a:fld>
            <a:endParaRPr lang="zh-CN" altLang="en-US"/>
          </a:p>
        </p:txBody>
      </p:sp>
      <p:pic>
        <p:nvPicPr>
          <p:cNvPr id="5" name="内容占位符 4"/>
          <p:cNvPicPr>
            <a:picLocks noGrp="1" noChangeAspect="1"/>
          </p:cNvPicPr>
          <p:nvPr>
            <p:ph idx="1"/>
          </p:nvPr>
        </p:nvPicPr>
        <p:blipFill>
          <a:blip r:embed="rId2"/>
          <a:stretch>
            <a:fillRect/>
          </a:stretch>
        </p:blipFill>
        <p:spPr>
          <a:xfrm>
            <a:off x="7330704" y="3166701"/>
            <a:ext cx="3780919" cy="2979805"/>
          </a:xfrm>
          <a:prstGeom prst="rect">
            <a:avLst/>
          </a:prstGeom>
        </p:spPr>
      </p:pic>
      <p:sp>
        <p:nvSpPr>
          <p:cNvPr id="6" name="内容占位符 2"/>
          <p:cNvSpPr txBox="1">
            <a:spLocks/>
          </p:cNvSpPr>
          <p:nvPr/>
        </p:nvSpPr>
        <p:spPr>
          <a:xfrm>
            <a:off x="838200" y="1089891"/>
            <a:ext cx="10515600" cy="25321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smtClean="0"/>
              <a:t>Marker-particle approach</a:t>
            </a:r>
            <a:r>
              <a:rPr lang="en-US" altLang="zh-CN" dirty="0" smtClean="0"/>
              <a:t> was used to enable description of non-equilibrium impurities.</a:t>
            </a:r>
          </a:p>
          <a:p>
            <a:r>
              <a:rPr lang="en-US" altLang="zh-CN" dirty="0" smtClean="0"/>
              <a:t>Marker </a:t>
            </a:r>
            <a:r>
              <a:rPr lang="en-US" altLang="zh-CN" dirty="0"/>
              <a:t>particles simply flow along with the fluid velocity </a:t>
            </a:r>
            <a:r>
              <a:rPr lang="en-US" altLang="zh-CN" dirty="0" smtClean="0"/>
              <a:t>field (strong CX or friction), </a:t>
            </a:r>
            <a:r>
              <a:rPr lang="en-US" altLang="zh-CN" dirty="0"/>
              <a:t>instead of being pushed according to its own momentum equation.</a:t>
            </a:r>
            <a:endParaRPr lang="zh-CN" altLang="en-US" dirty="0"/>
          </a:p>
        </p:txBody>
      </p:sp>
      <p:sp>
        <p:nvSpPr>
          <p:cNvPr id="7" name="内容占位符 2"/>
          <p:cNvSpPr txBox="1">
            <a:spLocks/>
          </p:cNvSpPr>
          <p:nvPr/>
        </p:nvSpPr>
        <p:spPr>
          <a:xfrm>
            <a:off x="838200" y="3230888"/>
            <a:ext cx="6684818" cy="28514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Instead of a given charge, each super-particle could have a distribution of charge </a:t>
            </a:r>
            <a:r>
              <a:rPr lang="en-US" altLang="zh-CN" dirty="0" smtClean="0"/>
              <a:t>state.</a:t>
            </a:r>
          </a:p>
          <a:p>
            <a:r>
              <a:rPr lang="en-US" altLang="zh-CN" dirty="0" smtClean="0"/>
              <a:t>Project charge information, ionization power and radiation power onto the fluid evolution.</a:t>
            </a:r>
          </a:p>
          <a:p>
            <a:r>
              <a:rPr lang="en-US" altLang="zh-CN" dirty="0" smtClean="0"/>
              <a:t>Using open ADAS data.</a:t>
            </a:r>
          </a:p>
          <a:p>
            <a:endParaRPr lang="en-US" altLang="zh-CN" dirty="0"/>
          </a:p>
        </p:txBody>
      </p:sp>
      <p:sp>
        <p:nvSpPr>
          <p:cNvPr id="8" name="文本框 7"/>
          <p:cNvSpPr txBox="1"/>
          <p:nvPr/>
        </p:nvSpPr>
        <p:spPr>
          <a:xfrm>
            <a:off x="838200" y="6398408"/>
            <a:ext cx="5726248" cy="369332"/>
          </a:xfrm>
          <a:prstGeom prst="rect">
            <a:avLst/>
          </a:prstGeom>
          <a:noFill/>
        </p:spPr>
        <p:txBody>
          <a:bodyPr wrap="none" rtlCol="0">
            <a:spAutoFit/>
          </a:bodyPr>
          <a:lstStyle/>
          <a:p>
            <a:r>
              <a:rPr lang="fr-FR" altLang="zh-CN" dirty="0"/>
              <a:t>D Hu </a:t>
            </a:r>
            <a:r>
              <a:rPr lang="fr-FR" altLang="zh-CN" i="1" dirty="0"/>
              <a:t>et al</a:t>
            </a:r>
            <a:r>
              <a:rPr lang="fr-FR" altLang="zh-CN" dirty="0"/>
              <a:t> 2021 </a:t>
            </a:r>
            <a:r>
              <a:rPr lang="fr-FR" altLang="zh-CN" i="1" dirty="0"/>
              <a:t>Plasma Phys. Control. Fusion</a:t>
            </a:r>
            <a:r>
              <a:rPr lang="fr-FR" altLang="zh-CN" dirty="0"/>
              <a:t> </a:t>
            </a:r>
            <a:r>
              <a:rPr lang="fr-FR" altLang="zh-CN" b="1" dirty="0"/>
              <a:t>63</a:t>
            </a:r>
            <a:r>
              <a:rPr lang="fr-FR" altLang="zh-CN" dirty="0"/>
              <a:t> 125003</a:t>
            </a:r>
            <a:endParaRPr lang="zh-CN" altLang="en-US" dirty="0"/>
          </a:p>
        </p:txBody>
      </p:sp>
    </p:spTree>
    <p:extLst>
      <p:ext uri="{BB962C8B-B14F-4D97-AF65-F5344CB8AC3E}">
        <p14:creationId xmlns:p14="http://schemas.microsoft.com/office/powerpoint/2010/main" val="3688293635"/>
      </p:ext>
    </p:extLst>
  </p:cSld>
  <p:clrMapOvr>
    <a:masterClrMapping/>
  </p:clrMapOvr>
  <mc:AlternateContent xmlns:mc="http://schemas.openxmlformats.org/markup-compatibility/2006">
    <mc:Choice xmlns:p14="http://schemas.microsoft.com/office/powerpoint/2010/main" Requires="p14">
      <p:transition spd="slow" p14:dur="2000" advTm="1720"/>
    </mc:Choice>
    <mc:Fallback>
      <p:transition spd="slow" advTm="172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Target equilibrium</a:t>
            </a:r>
            <a:endParaRPr lang="zh-CN" altLang="en-US" dirty="0"/>
          </a:p>
        </p:txBody>
      </p:sp>
      <p:sp>
        <p:nvSpPr>
          <p:cNvPr id="4" name="灯片编号占位符 3"/>
          <p:cNvSpPr>
            <a:spLocks noGrp="1"/>
          </p:cNvSpPr>
          <p:nvPr>
            <p:ph type="sldNum" sz="quarter" idx="12"/>
          </p:nvPr>
        </p:nvSpPr>
        <p:spPr/>
        <p:txBody>
          <a:bodyPr/>
          <a:lstStyle/>
          <a:p>
            <a:fld id="{74990BCE-3C91-4841-B78E-3867F76A6A50}" type="slidenum">
              <a:rPr lang="zh-CN" altLang="en-US" smtClean="0"/>
              <a:t>5</a:t>
            </a:fld>
            <a:endParaRPr lang="zh-CN" altLang="en-US"/>
          </a:p>
        </p:txBody>
      </p:sp>
      <mc:AlternateContent xmlns:mc="http://schemas.openxmlformats.org/markup-compatibility/2006" xmlns:a14="http://schemas.microsoft.com/office/drawing/2010/main">
        <mc:Choice Requires="a14">
          <p:sp>
            <p:nvSpPr>
              <p:cNvPr id="6" name="内容占位符 2"/>
              <p:cNvSpPr txBox="1">
                <a:spLocks/>
              </p:cNvSpPr>
              <p:nvPr/>
            </p:nvSpPr>
            <p:spPr>
              <a:xfrm>
                <a:off x="838200" y="1089891"/>
                <a:ext cx="10515600" cy="4742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ITER L-mode H26.</a:t>
                </a:r>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𝑇</m:t>
                        </m:r>
                      </m:sub>
                    </m:sSub>
                    <m:r>
                      <a:rPr lang="en-US" altLang="zh-CN" b="0" i="1" smtClean="0">
                        <a:latin typeface="Cambria Math" panose="02040503050406030204" pitchFamily="18" charset="0"/>
                      </a:rPr>
                      <m:t>=5.3</m:t>
                    </m:r>
                    <m:r>
                      <a:rPr lang="en-US" altLang="zh-CN" b="0" i="1" smtClean="0">
                        <a:latin typeface="Cambria Math" panose="02040503050406030204" pitchFamily="18" charset="0"/>
                      </a:rPr>
                      <m:t>𝑇</m:t>
                    </m:r>
                  </m:oMath>
                </a14:m>
                <a:r>
                  <a:rPr lang="en-US" altLang="zh-CN" dirty="0" smtClean="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𝑝</m:t>
                        </m:r>
                      </m:sub>
                    </m:sSub>
                    <m:r>
                      <a:rPr lang="en-US" altLang="zh-CN" b="0" i="1" smtClean="0">
                        <a:latin typeface="Cambria Math" panose="02040503050406030204" pitchFamily="18" charset="0"/>
                      </a:rPr>
                      <m:t>=15</m:t>
                    </m:r>
                    <m:r>
                      <a:rPr lang="en-US" altLang="zh-CN" b="0" i="1" smtClean="0">
                        <a:latin typeface="Cambria Math" panose="02040503050406030204" pitchFamily="18" charset="0"/>
                      </a:rPr>
                      <m:t>𝑀𝐴</m:t>
                    </m:r>
                  </m:oMath>
                </a14:m>
                <a:r>
                  <a:rPr lang="en-US" altLang="zh-CN" dirty="0" smtClean="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𝑊</m:t>
                        </m:r>
                      </m:e>
                      <m:sub>
                        <m:r>
                          <a:rPr lang="en-US" altLang="zh-CN" b="0" i="1" smtClean="0">
                            <a:latin typeface="Cambria Math" panose="02040503050406030204" pitchFamily="18" charset="0"/>
                          </a:rPr>
                          <m:t>𝑡h</m:t>
                        </m:r>
                      </m:sub>
                    </m:sSub>
                    <m:r>
                      <a:rPr lang="en-US" altLang="zh-CN" b="0" i="1" smtClean="0">
                        <a:latin typeface="Cambria Math" panose="02040503050406030204" pitchFamily="18" charset="0"/>
                      </a:rPr>
                      <m:t>=34.9</m:t>
                    </m:r>
                    <m:r>
                      <a:rPr lang="en-US" altLang="zh-CN" b="0" i="1" smtClean="0">
                        <a:latin typeface="Cambria Math" panose="02040503050406030204" pitchFamily="18" charset="0"/>
                      </a:rPr>
                      <m:t>𝑀𝐽</m:t>
                    </m:r>
                  </m:oMath>
                </a14:m>
                <a:r>
                  <a:rPr lang="en-US" altLang="zh-CN" dirty="0" smtClean="0"/>
                  <a:t>.</a:t>
                </a:r>
              </a:p>
            </p:txBody>
          </p:sp>
        </mc:Choice>
        <mc:Fallback xmlns="">
          <p:sp>
            <p:nvSpPr>
              <p:cNvPr id="6" name="内容占位符 2"/>
              <p:cNvSpPr txBox="1">
                <a:spLocks noRot="1" noChangeAspect="1" noMove="1" noResize="1" noEditPoints="1" noAdjustHandles="1" noChangeArrowheads="1" noChangeShapeType="1" noTextEdit="1"/>
              </p:cNvSpPr>
              <p:nvPr/>
            </p:nvSpPr>
            <p:spPr>
              <a:xfrm>
                <a:off x="838200" y="1089891"/>
                <a:ext cx="10515600" cy="4742738"/>
              </a:xfrm>
              <a:prstGeom prst="rect">
                <a:avLst/>
              </a:prstGeom>
              <a:blipFill>
                <a:blip r:embed="rId2"/>
                <a:stretch>
                  <a:fillRect l="-1043" t="-2314"/>
                </a:stretch>
              </a:blipFill>
            </p:spPr>
            <p:txBody>
              <a:bodyPr/>
              <a:lstStyle/>
              <a:p>
                <a:r>
                  <a:rPr lang="zh-CN" altLang="en-US">
                    <a:noFill/>
                  </a:rPr>
                  <a:t> </a:t>
                </a:r>
              </a:p>
            </p:txBody>
          </p:sp>
        </mc:Fallback>
      </mc:AlternateContent>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767" y="1711140"/>
            <a:ext cx="5844466" cy="4383350"/>
          </a:xfrm>
          <a:prstGeom prst="rect">
            <a:avLst/>
          </a:prstGeom>
        </p:spPr>
      </p:pic>
    </p:spTree>
    <p:extLst>
      <p:ext uri="{BB962C8B-B14F-4D97-AF65-F5344CB8AC3E}">
        <p14:creationId xmlns:p14="http://schemas.microsoft.com/office/powerpoint/2010/main" val="1446141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8694563" y="1089891"/>
            <a:ext cx="2735330" cy="5053496"/>
          </a:xfrm>
          <a:prstGeom prst="rect">
            <a:avLst/>
          </a:prstGeom>
        </p:spPr>
      </p:pic>
      <p:sp>
        <p:nvSpPr>
          <p:cNvPr id="2" name="标题 1"/>
          <p:cNvSpPr>
            <a:spLocks noGrp="1"/>
          </p:cNvSpPr>
          <p:nvPr>
            <p:ph type="title"/>
          </p:nvPr>
        </p:nvSpPr>
        <p:spPr/>
        <p:txBody>
          <a:bodyPr>
            <a:normAutofit fontScale="90000"/>
          </a:bodyPr>
          <a:lstStyle/>
          <a:p>
            <a:r>
              <a:rPr lang="en-US" altLang="zh-CN" dirty="0" smtClean="0"/>
              <a:t>SPI configuration &amp; setup</a:t>
            </a:r>
            <a:endParaRPr lang="zh-CN" altLang="en-US" dirty="0"/>
          </a:p>
        </p:txBody>
      </p:sp>
      <p:sp>
        <p:nvSpPr>
          <p:cNvPr id="4" name="灯片编号占位符 3"/>
          <p:cNvSpPr>
            <a:spLocks noGrp="1"/>
          </p:cNvSpPr>
          <p:nvPr>
            <p:ph type="sldNum" sz="quarter" idx="12"/>
          </p:nvPr>
        </p:nvSpPr>
        <p:spPr/>
        <p:txBody>
          <a:bodyPr/>
          <a:lstStyle/>
          <a:p>
            <a:fld id="{74990BCE-3C91-4841-B78E-3867F76A6A50}" type="slidenum">
              <a:rPr lang="zh-CN" altLang="en-US" smtClean="0"/>
              <a:t>6</a:t>
            </a:fld>
            <a:endParaRPr lang="zh-CN" altLang="en-US"/>
          </a:p>
        </p:txBody>
      </p:sp>
      <mc:AlternateContent xmlns:mc="http://schemas.openxmlformats.org/markup-compatibility/2006">
        <mc:Choice xmlns:a14="http://schemas.microsoft.com/office/drawing/2010/main" Requires="a14">
          <p:sp>
            <p:nvSpPr>
              <p:cNvPr id="6" name="内容占位符 2"/>
              <p:cNvSpPr txBox="1">
                <a:spLocks/>
              </p:cNvSpPr>
              <p:nvPr/>
            </p:nvSpPr>
            <p:spPr>
              <a:xfrm>
                <a:off x="838200" y="1089891"/>
                <a:ext cx="7772400" cy="505349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t>Reference </a:t>
                </a:r>
                <a:r>
                  <a:rPr lang="en-US" altLang="zh-CN" b="1" dirty="0" smtClean="0"/>
                  <a:t>injection quantity</a:t>
                </a:r>
                <a:r>
                  <a:rPr lang="en-US" altLang="zh-CN" dirty="0" smtClean="0"/>
                  <a:t>: </a:t>
                </a:r>
                <a14:m>
                  <m:oMath xmlns:m="http://schemas.openxmlformats.org/officeDocument/2006/math">
                    <m:r>
                      <a:rPr lang="en-US" altLang="zh-CN" i="1">
                        <a:latin typeface="Cambria Math" panose="02040503050406030204" pitchFamily="18" charset="0"/>
                        <a:ea typeface="Cambria Math" panose="02040503050406030204" pitchFamily="18" charset="0"/>
                      </a:rPr>
                      <m:t>5×</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10</m:t>
                        </m:r>
                      </m:e>
                      <m:sup>
                        <m:r>
                          <a:rPr lang="en-US" altLang="zh-CN" i="1">
                            <a:latin typeface="Cambria Math" panose="02040503050406030204" pitchFamily="18" charset="0"/>
                            <a:ea typeface="Cambria Math" panose="02040503050406030204" pitchFamily="18" charset="0"/>
                          </a:rPr>
                          <m:t>22</m:t>
                        </m:r>
                      </m:sup>
                    </m:sSup>
                  </m:oMath>
                </a14:m>
                <a:r>
                  <a:rPr lang="en-US" altLang="zh-CN" dirty="0"/>
                  <a:t> neon atoms and </a:t>
                </a:r>
                <a14:m>
                  <m:oMath xmlns:m="http://schemas.openxmlformats.org/officeDocument/2006/math">
                    <m:r>
                      <a:rPr lang="en-US" altLang="zh-CN" i="1">
                        <a:latin typeface="Cambria Math" panose="02040503050406030204" pitchFamily="18" charset="0"/>
                        <a:ea typeface="Cambria Math" panose="02040503050406030204" pitchFamily="18" charset="0"/>
                      </a:rPr>
                      <m:t>1.8×</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10</m:t>
                        </m:r>
                      </m:e>
                      <m:sup>
                        <m:r>
                          <a:rPr lang="en-US" altLang="zh-CN" i="1">
                            <a:latin typeface="Cambria Math" panose="02040503050406030204" pitchFamily="18" charset="0"/>
                            <a:ea typeface="Cambria Math" panose="02040503050406030204" pitchFamily="18" charset="0"/>
                          </a:rPr>
                          <m:t>24</m:t>
                        </m:r>
                      </m:sup>
                    </m:sSup>
                  </m:oMath>
                </a14:m>
                <a:r>
                  <a:rPr lang="en-US" altLang="zh-CN" dirty="0"/>
                  <a:t> hydrogen atoms.</a:t>
                </a:r>
              </a:p>
              <a:p>
                <a:r>
                  <a:rPr lang="en-US" altLang="zh-CN" dirty="0" smtClean="0"/>
                  <a:t>The </a:t>
                </a:r>
                <a:r>
                  <a:rPr lang="en-US" altLang="zh-CN" b="1" dirty="0"/>
                  <a:t>reference velocity</a:t>
                </a:r>
                <a:r>
                  <a:rPr lang="en-US" altLang="zh-CN" dirty="0"/>
                  <a:t> is </a:t>
                </a:r>
                <a14:m>
                  <m:oMath xmlns:m="http://schemas.openxmlformats.org/officeDocument/2006/math">
                    <m:r>
                      <a:rPr lang="en-US" altLang="zh-CN" i="1">
                        <a:latin typeface="Cambria Math" panose="02040503050406030204" pitchFamily="18" charset="0"/>
                      </a:rPr>
                      <m:t>200</m:t>
                    </m:r>
                    <m:r>
                      <a:rPr lang="en-US" altLang="zh-CN" b="0" i="1" smtClean="0">
                        <a:latin typeface="Cambria Math" panose="02040503050406030204" pitchFamily="18" charset="0"/>
                      </a:rPr>
                      <m:t>~500</m:t>
                    </m:r>
                    <m:r>
                      <a:rPr lang="en-US" altLang="zh-CN" i="1">
                        <a:latin typeface="Cambria Math" panose="02040503050406030204" pitchFamily="18" charset="0"/>
                      </a:rPr>
                      <m:t>𝑚</m:t>
                    </m:r>
                    <m:r>
                      <a:rPr lang="en-US" altLang="zh-CN" i="1">
                        <a:latin typeface="Cambria Math" panose="02040503050406030204" pitchFamily="18" charset="0"/>
                      </a:rPr>
                      <m:t>/</m:t>
                    </m:r>
                    <m:r>
                      <a:rPr lang="en-US" altLang="zh-CN" i="1">
                        <a:latin typeface="Cambria Math" panose="02040503050406030204" pitchFamily="18" charset="0"/>
                      </a:rPr>
                      <m:t>𝑠</m:t>
                    </m:r>
                  </m:oMath>
                </a14:m>
                <a:r>
                  <a:rPr lang="en-US" altLang="zh-CN" dirty="0" smtClean="0"/>
                  <a:t>. </a:t>
                </a:r>
                <a:r>
                  <a:rPr lang="en-US" altLang="zh-CN" dirty="0"/>
                  <a:t>Flat velocity </a:t>
                </a:r>
                <a:r>
                  <a:rPr lang="en-US" altLang="zh-CN" dirty="0" smtClean="0"/>
                  <a:t>distribution. Vertex angle 30 degree. </a:t>
                </a:r>
                <a:endParaRPr lang="en-US" altLang="zh-CN" dirty="0" smtClean="0"/>
              </a:p>
              <a:p>
                <a:r>
                  <a:rPr lang="en-US" altLang="zh-CN" dirty="0"/>
                  <a:t>The relative velocity spread (</a:t>
                </a:r>
                <a14:m>
                  <m:oMath xmlns:m="http://schemas.openxmlformats.org/officeDocument/2006/math">
                    <m:r>
                      <a:rPr lang="en-US" altLang="zh-CN" i="1">
                        <a:latin typeface="Cambria Math" panose="02040503050406030204" pitchFamily="18" charset="0"/>
                        <a:ea typeface="Cambria Math" panose="02040503050406030204" pitchFamily="18" charset="0"/>
                      </a:rPr>
                      <m:t>±40%</m:t>
                    </m:r>
                  </m:oMath>
                </a14:m>
                <a:r>
                  <a:rPr lang="en-US" altLang="zh-CN" dirty="0"/>
                  <a:t>).</a:t>
                </a:r>
                <a:endParaRPr lang="en-US" altLang="zh-CN" dirty="0" smtClean="0"/>
              </a:p>
              <a:p>
                <a:r>
                  <a:rPr lang="en-US" altLang="zh-CN" b="1" dirty="0" smtClean="0"/>
                  <a:t>Background </a:t>
                </a:r>
                <a:r>
                  <a:rPr lang="en-US" altLang="zh-CN" b="1" dirty="0"/>
                  <a:t>impurity</a:t>
                </a:r>
                <a:r>
                  <a:rPr lang="en-US" altLang="zh-CN" dirty="0"/>
                  <a:t> Beryllium and Tungsten, </a:t>
                </a:r>
                <a14:m>
                  <m:oMath xmlns:m="http://schemas.openxmlformats.org/officeDocument/2006/math">
                    <m:r>
                      <a:rPr lang="en-US" altLang="zh-CN" i="1">
                        <a:latin typeface="Cambria Math" panose="02040503050406030204" pitchFamily="18" charset="0"/>
                        <a:ea typeface="Cambria Math" panose="02040503050406030204" pitchFamily="18" charset="0"/>
                      </a:rPr>
                      <m:t>3.5×</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10</m:t>
                        </m:r>
                      </m:e>
                      <m:sup>
                        <m:r>
                          <a:rPr lang="en-US" altLang="zh-CN" i="1">
                            <a:latin typeface="Cambria Math" panose="02040503050406030204" pitchFamily="18" charset="0"/>
                            <a:ea typeface="Cambria Math" panose="02040503050406030204" pitchFamily="18" charset="0"/>
                          </a:rPr>
                          <m:t>17</m:t>
                        </m:r>
                      </m:sup>
                    </m:sSup>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𝑚</m:t>
                        </m:r>
                      </m:e>
                      <m:sup>
                        <m:r>
                          <a:rPr lang="en-US" altLang="zh-CN" i="1">
                            <a:latin typeface="Cambria Math" panose="02040503050406030204" pitchFamily="18" charset="0"/>
                            <a:ea typeface="Cambria Math" panose="02040503050406030204" pitchFamily="18" charset="0"/>
                          </a:rPr>
                          <m:t>3</m:t>
                        </m:r>
                      </m:sup>
                    </m:sSup>
                  </m:oMath>
                </a14:m>
                <a:r>
                  <a:rPr lang="en-US" altLang="zh-CN" dirty="0"/>
                  <a:t> and </a:t>
                </a:r>
                <a14:m>
                  <m:oMath xmlns:m="http://schemas.openxmlformats.org/officeDocument/2006/math">
                    <m:r>
                      <a:rPr lang="en-US" altLang="zh-CN" i="1">
                        <a:latin typeface="Cambria Math" panose="02040503050406030204" pitchFamily="18" charset="0"/>
                        <a:ea typeface="Cambria Math" panose="02040503050406030204" pitchFamily="18" charset="0"/>
                      </a:rPr>
                      <m:t>3.5×</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10</m:t>
                        </m:r>
                      </m:e>
                      <m:sup>
                        <m:r>
                          <a:rPr lang="en-US" altLang="zh-CN" i="1">
                            <a:latin typeface="Cambria Math" panose="02040503050406030204" pitchFamily="18" charset="0"/>
                            <a:ea typeface="Cambria Math" panose="02040503050406030204" pitchFamily="18" charset="0"/>
                          </a:rPr>
                          <m:t>11</m:t>
                        </m:r>
                      </m:sup>
                    </m:sSup>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𝑚</m:t>
                        </m:r>
                      </m:e>
                      <m:sup>
                        <m:r>
                          <a:rPr lang="en-US" altLang="zh-CN" i="1">
                            <a:latin typeface="Cambria Math" panose="02040503050406030204" pitchFamily="18" charset="0"/>
                            <a:ea typeface="Cambria Math" panose="02040503050406030204" pitchFamily="18" charset="0"/>
                          </a:rPr>
                          <m:t>3</m:t>
                        </m:r>
                      </m:sup>
                    </m:sSup>
                  </m:oMath>
                </a14:m>
                <a:r>
                  <a:rPr lang="en-US" altLang="zh-CN" dirty="0"/>
                  <a:t> respectively.</a:t>
                </a:r>
              </a:p>
              <a:p>
                <a:r>
                  <a:rPr lang="en-US" altLang="zh-CN" dirty="0" smtClean="0"/>
                  <a:t>The perpendicular </a:t>
                </a:r>
                <a:r>
                  <a:rPr lang="en-US" altLang="zh-CN" dirty="0"/>
                  <a:t>particle diffusion coefficient is </a:t>
                </a:r>
                <a14:m>
                  <m:oMath xmlns:m="http://schemas.openxmlformats.org/officeDocument/2006/math">
                    <m:r>
                      <a:rPr lang="en-US" altLang="zh-CN" i="1">
                        <a:latin typeface="Cambria Math" panose="02040503050406030204" pitchFamily="18" charset="0"/>
                        <a:ea typeface="Cambria Math" panose="02040503050406030204" pitchFamily="18" charset="0"/>
                      </a:rPr>
                      <m:t>2</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𝑚</m:t>
                        </m:r>
                      </m:e>
                      <m:sup>
                        <m:r>
                          <a:rPr lang="en-US" altLang="zh-CN" i="1">
                            <a:latin typeface="Cambria Math" panose="02040503050406030204" pitchFamily="18" charset="0"/>
                            <a:ea typeface="Cambria Math" panose="02040503050406030204" pitchFamily="18" charset="0"/>
                          </a:rPr>
                          <m:t>2</m:t>
                        </m:r>
                      </m:sup>
                    </m:sSup>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𝑠</m:t>
                    </m:r>
                  </m:oMath>
                </a14:m>
                <a:r>
                  <a:rPr lang="en-US" altLang="zh-CN" dirty="0"/>
                  <a:t>, the heat diffusion coefficient is about </a:t>
                </a:r>
                <a14:m>
                  <m:oMath xmlns:m="http://schemas.openxmlformats.org/officeDocument/2006/math">
                    <m:r>
                      <a:rPr lang="en-US" altLang="zh-CN" i="1">
                        <a:latin typeface="Cambria Math" panose="02040503050406030204" pitchFamily="18" charset="0"/>
                        <a:ea typeface="Cambria Math" panose="02040503050406030204" pitchFamily="18" charset="0"/>
                      </a:rPr>
                      <m:t>3</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𝑚</m:t>
                        </m:r>
                      </m:e>
                      <m:sup>
                        <m:r>
                          <a:rPr lang="en-US" altLang="zh-CN" i="1">
                            <a:latin typeface="Cambria Math" panose="02040503050406030204" pitchFamily="18" charset="0"/>
                            <a:ea typeface="Cambria Math" panose="02040503050406030204" pitchFamily="18" charset="0"/>
                          </a:rPr>
                          <m:t>2</m:t>
                        </m:r>
                      </m:sup>
                    </m:sSup>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𝑠</m:t>
                    </m:r>
                  </m:oMath>
                </a14:m>
                <a:r>
                  <a:rPr lang="en-US" altLang="zh-CN" dirty="0"/>
                  <a:t> in the core (depends on density). Viscosity </a:t>
                </a:r>
                <a14:m>
                  <m:oMath xmlns:m="http://schemas.openxmlformats.org/officeDocument/2006/math">
                    <m:r>
                      <a:rPr lang="en-US" altLang="zh-CN" i="1">
                        <a:latin typeface="Cambria Math" panose="02040503050406030204" pitchFamily="18" charset="0"/>
                        <a:ea typeface="Cambria Math" panose="02040503050406030204" pitchFamily="18" charset="0"/>
                      </a:rPr>
                      <m:t>30</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𝑚</m:t>
                        </m:r>
                      </m:e>
                      <m:sup>
                        <m:r>
                          <a:rPr lang="en-US" altLang="zh-CN" i="1">
                            <a:latin typeface="Cambria Math" panose="02040503050406030204" pitchFamily="18" charset="0"/>
                            <a:ea typeface="Cambria Math" panose="02040503050406030204" pitchFamily="18" charset="0"/>
                          </a:rPr>
                          <m:t>2</m:t>
                        </m:r>
                      </m:sup>
                    </m:sSup>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𝑠</m:t>
                    </m:r>
                  </m:oMath>
                </a14:m>
                <a:r>
                  <a:rPr lang="en-US" altLang="zh-CN" dirty="0"/>
                  <a:t> initially</a:t>
                </a:r>
                <a:r>
                  <a:rPr lang="en-US" altLang="zh-CN" dirty="0" smtClean="0"/>
                  <a:t>.</a:t>
                </a:r>
              </a:p>
              <a:p>
                <a:r>
                  <a:rPr lang="en-US" altLang="zh-CN" dirty="0" smtClean="0"/>
                  <a:t>Spitzer resistivity and </a:t>
                </a:r>
                <a:r>
                  <a:rPr lang="en-US" altLang="zh-CN" dirty="0" err="1" smtClean="0"/>
                  <a:t>Braginskii</a:t>
                </a:r>
                <a:r>
                  <a:rPr lang="en-US" altLang="zh-CN" dirty="0" smtClean="0"/>
                  <a:t> conduction.</a:t>
                </a:r>
              </a:p>
              <a:p>
                <a:r>
                  <a:rPr lang="en-US" altLang="zh-CN" dirty="0"/>
                  <a:t>300 fragments, </a:t>
                </a:r>
                <a:r>
                  <a:rPr lang="en-US" altLang="zh-CN" b="1" dirty="0"/>
                  <a:t>all mass to solid fragments</a:t>
                </a:r>
                <a:r>
                  <a:rPr lang="en-US" altLang="zh-CN" dirty="0" smtClean="0"/>
                  <a:t>.</a:t>
                </a:r>
                <a:r>
                  <a:rPr lang="en-US" altLang="zh-CN" dirty="0" smtClean="0"/>
                  <a:t> </a:t>
                </a:r>
                <a:endParaRPr lang="en-US" altLang="zh-CN" dirty="0" smtClean="0"/>
              </a:p>
            </p:txBody>
          </p:sp>
        </mc:Choice>
        <mc:Fallback>
          <p:sp>
            <p:nvSpPr>
              <p:cNvPr id="6" name="内容占位符 2"/>
              <p:cNvSpPr txBox="1">
                <a:spLocks noRot="1" noChangeAspect="1" noMove="1" noResize="1" noEditPoints="1" noAdjustHandles="1" noChangeArrowheads="1" noChangeShapeType="1" noTextEdit="1"/>
              </p:cNvSpPr>
              <p:nvPr/>
            </p:nvSpPr>
            <p:spPr>
              <a:xfrm>
                <a:off x="838200" y="1089891"/>
                <a:ext cx="7772400" cy="5053496"/>
              </a:xfrm>
              <a:prstGeom prst="rect">
                <a:avLst/>
              </a:prstGeom>
              <a:blipFill>
                <a:blip r:embed="rId3"/>
                <a:stretch>
                  <a:fillRect l="-1255" t="-2654" r="-2510" b="-1448"/>
                </a:stretch>
              </a:blipFill>
            </p:spPr>
            <p:txBody>
              <a:bodyPr/>
              <a:lstStyle/>
              <a:p>
                <a:r>
                  <a:rPr lang="zh-CN" altLang="en-US">
                    <a:noFill/>
                  </a:rPr>
                  <a:t> </a:t>
                </a:r>
              </a:p>
            </p:txBody>
          </p:sp>
        </mc:Fallback>
      </mc:AlternateContent>
      <p:sp>
        <p:nvSpPr>
          <p:cNvPr id="7" name="左箭头 6"/>
          <p:cNvSpPr/>
          <p:nvPr/>
        </p:nvSpPr>
        <p:spPr>
          <a:xfrm>
            <a:off x="10923731" y="3232320"/>
            <a:ext cx="693847" cy="2209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1553306" y="2974019"/>
            <a:ext cx="487634" cy="369332"/>
          </a:xfrm>
          <a:prstGeom prst="rect">
            <a:avLst/>
          </a:prstGeom>
          <a:noFill/>
        </p:spPr>
        <p:txBody>
          <a:bodyPr wrap="none" rtlCol="0">
            <a:spAutoFit/>
          </a:bodyPr>
          <a:lstStyle/>
          <a:p>
            <a:r>
              <a:rPr lang="en-US" altLang="zh-CN" dirty="0" smtClean="0"/>
              <a:t>SPI</a:t>
            </a:r>
            <a:endParaRPr lang="zh-CN" altLang="en-US" dirty="0"/>
          </a:p>
        </p:txBody>
      </p:sp>
    </p:spTree>
    <p:extLst>
      <p:ext uri="{BB962C8B-B14F-4D97-AF65-F5344CB8AC3E}">
        <p14:creationId xmlns:p14="http://schemas.microsoft.com/office/powerpoint/2010/main" val="461394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SPI configuration &amp; setup</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b="1" dirty="0" smtClean="0"/>
                  <a:t>Statistical Fragmentation model </a:t>
                </a:r>
                <a:r>
                  <a:rPr lang="en-US" altLang="zh-CN" dirty="0" smtClean="0"/>
                  <a:t>(Parks, GA report 2016)</a:t>
                </a:r>
              </a:p>
              <a:p>
                <a:endParaRPr lang="en-US" altLang="zh-CN" dirty="0"/>
              </a:p>
              <a:p>
                <a:endParaRPr lang="en-US" altLang="zh-CN" dirty="0" smtClean="0"/>
              </a:p>
              <a:p>
                <a:r>
                  <a:rPr lang="en-US" altLang="zh-CN" dirty="0" smtClean="0"/>
                  <a:t>The </a:t>
                </a:r>
                <a:r>
                  <a:rPr lang="en-US" altLang="zh-CN" b="1" dirty="0" smtClean="0"/>
                  <a:t>Neutral Gas Shielding (NGS) model </a:t>
                </a:r>
                <a:r>
                  <a:rPr lang="en-US" altLang="zh-CN" dirty="0" smtClean="0"/>
                  <a:t>with magnetic funneling is used to describe the ablation rate</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𝐺</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𝑔</m:t>
                          </m:r>
                          <m:r>
                            <a:rPr lang="en-US" altLang="zh-CN" b="0" i="1" smtClean="0">
                              <a:latin typeface="Cambria Math" panose="02040503050406030204" pitchFamily="18" charset="0"/>
                            </a:rPr>
                            <m:t>/</m:t>
                          </m:r>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𝜁</m:t>
                          </m:r>
                        </m:e>
                        <m:sub>
                          <m:r>
                            <a:rPr lang="en-US" altLang="zh-CN" b="0" i="1" smtClean="0">
                              <a:latin typeface="Cambria Math" panose="02040503050406030204" pitchFamily="18" charset="0"/>
                            </a:rPr>
                            <m:t>𝐵</m:t>
                          </m:r>
                        </m:sub>
                      </m:sSub>
                      <m:r>
                        <a:rPr lang="zh-CN" altLang="en-US" b="0" i="1" smtClean="0">
                          <a:latin typeface="Cambria Math" panose="02040503050406030204" pitchFamily="18" charset="0"/>
                        </a:rPr>
                        <m:t>𝜆</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𝑒</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𝑒𝑉</m:t>
                              </m:r>
                              <m:r>
                                <a:rPr lang="en-US" altLang="zh-CN" b="0" i="1" smtClean="0">
                                  <a:latin typeface="Cambria Math" panose="02040503050406030204" pitchFamily="18" charset="0"/>
                                </a:rPr>
                                <m:t>)</m:t>
                              </m:r>
                            </m:num>
                            <m:den>
                              <m:r>
                                <a:rPr lang="en-US" altLang="zh-CN" b="0" i="1" smtClean="0">
                                  <a:latin typeface="Cambria Math" panose="02040503050406030204" pitchFamily="18" charset="0"/>
                                </a:rPr>
                                <m:t>2000</m:t>
                              </m:r>
                            </m:den>
                          </m:f>
                          <m:r>
                            <a:rPr lang="en-US" altLang="zh-CN" b="0" i="1" smtClean="0">
                              <a:latin typeface="Cambria Math" panose="02040503050406030204" pitchFamily="18" charset="0"/>
                            </a:rPr>
                            <m:t>]</m:t>
                          </m:r>
                        </m:e>
                        <m:sup>
                          <m:r>
                            <a:rPr lang="en-US" altLang="zh-CN" b="0" i="1" smtClean="0">
                              <a:latin typeface="Cambria Math" panose="02040503050406030204" pitchFamily="18" charset="0"/>
                            </a:rPr>
                            <m:t>5/3</m:t>
                          </m:r>
                        </m:sup>
                      </m:sSup>
                      <m:r>
                        <a:rPr lang="en-US" altLang="zh-CN" b="0" i="1" smtClean="0">
                          <a:latin typeface="Cambria Math" panose="02040503050406030204" pitchFamily="18" charset="0"/>
                        </a:rPr>
                        <m:t> </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𝑝</m:t>
                                  </m:r>
                                </m:sub>
                              </m:sSub>
                              <m:r>
                                <a:rPr lang="en-US" altLang="zh-CN" b="0" i="1" smtClean="0">
                                  <a:latin typeface="Cambria Math" panose="02040503050406030204" pitchFamily="18" charset="0"/>
                                </a:rPr>
                                <m:t> (</m:t>
                              </m:r>
                              <m:r>
                                <a:rPr lang="en-US" altLang="zh-CN" b="0" i="1" smtClean="0">
                                  <a:latin typeface="Cambria Math" panose="02040503050406030204" pitchFamily="18" charset="0"/>
                                </a:rPr>
                                <m:t>𝑐𝑚</m:t>
                              </m:r>
                              <m:r>
                                <a:rPr lang="en-US" altLang="zh-CN" b="0" i="1" smtClean="0">
                                  <a:latin typeface="Cambria Math" panose="02040503050406030204" pitchFamily="18" charset="0"/>
                                </a:rPr>
                                <m:t>)</m:t>
                              </m:r>
                            </m:num>
                            <m:den>
                              <m:r>
                                <a:rPr lang="en-US" altLang="zh-CN" b="0" i="1" smtClean="0">
                                  <a:latin typeface="Cambria Math" panose="02040503050406030204" pitchFamily="18" charset="0"/>
                                </a:rPr>
                                <m:t>0.2</m:t>
                              </m:r>
                            </m:den>
                          </m:f>
                          <m:r>
                            <a:rPr lang="en-US" altLang="zh-CN" b="0" i="1" smtClean="0">
                              <a:latin typeface="Cambria Math" panose="02040503050406030204" pitchFamily="18" charset="0"/>
                            </a:rPr>
                            <m:t>]</m:t>
                          </m:r>
                        </m:e>
                        <m:sup>
                          <m:r>
                            <a:rPr lang="en-US" altLang="zh-CN" b="0" i="1" smtClean="0">
                              <a:latin typeface="Cambria Math" panose="02040503050406030204" pitchFamily="18" charset="0"/>
                            </a:rPr>
                            <m:t>4/3</m:t>
                          </m:r>
                        </m:sup>
                      </m:sSup>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𝑒</m:t>
                          </m:r>
                        </m:sub>
                      </m:s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14</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𝑐𝑚</m:t>
                              </m:r>
                            </m:e>
                            <m:sup>
                              <m:r>
                                <a:rPr lang="en-US" altLang="zh-CN" b="0" i="1" smtClean="0">
                                  <a:latin typeface="Cambria Math" panose="02040503050406030204" pitchFamily="18" charset="0"/>
                                </a:rPr>
                                <m:t>−3</m:t>
                              </m:r>
                            </m:sup>
                          </m:sSup>
                          <m:r>
                            <a:rPr lang="en-US" altLang="zh-CN" b="0" i="1" smtClean="0">
                              <a:latin typeface="Cambria Math" panose="02040503050406030204" pitchFamily="18" charset="0"/>
                            </a:rPr>
                            <m:t>)</m:t>
                          </m:r>
                        </m:e>
                        <m:sup>
                          <m:r>
                            <a:rPr lang="en-US" altLang="zh-CN" b="0" i="1" smtClean="0">
                              <a:latin typeface="Cambria Math" panose="02040503050406030204" pitchFamily="18" charset="0"/>
                            </a:rPr>
                            <m:t>1/3</m:t>
                          </m:r>
                        </m:sup>
                      </m:sSup>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043" t="-2158"/>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74990BCE-3C91-4841-B78E-3867F76A6A50}" type="slidenum">
              <a:rPr lang="zh-CN" altLang="en-US" smtClean="0"/>
              <a:t>7</a:t>
            </a:fld>
            <a:endParaRPr lang="zh-CN" altLang="en-US"/>
          </a:p>
        </p:txBody>
      </p:sp>
      <p:pic>
        <p:nvPicPr>
          <p:cNvPr id="5" name="图片 4"/>
          <p:cNvPicPr>
            <a:picLocks noChangeAspect="1"/>
          </p:cNvPicPr>
          <p:nvPr/>
        </p:nvPicPr>
        <p:blipFill>
          <a:blip r:embed="rId3"/>
          <a:stretch>
            <a:fillRect/>
          </a:stretch>
        </p:blipFill>
        <p:spPr>
          <a:xfrm>
            <a:off x="2736163" y="1622691"/>
            <a:ext cx="6707096" cy="861536"/>
          </a:xfrm>
          <a:prstGeom prst="rect">
            <a:avLst/>
          </a:prstGeom>
        </p:spPr>
      </p:pic>
      <p:pic>
        <p:nvPicPr>
          <p:cNvPr id="7" name="图片 6"/>
          <p:cNvPicPr>
            <a:picLocks noChangeAspect="1"/>
          </p:cNvPicPr>
          <p:nvPr/>
        </p:nvPicPr>
        <p:blipFill>
          <a:blip r:embed="rId4"/>
          <a:stretch>
            <a:fillRect/>
          </a:stretch>
        </p:blipFill>
        <p:spPr>
          <a:xfrm>
            <a:off x="1658959" y="4671291"/>
            <a:ext cx="3362325" cy="419100"/>
          </a:xfrm>
          <a:prstGeom prst="rect">
            <a:avLst/>
          </a:prstGeom>
        </p:spPr>
      </p:pic>
      <p:pic>
        <p:nvPicPr>
          <p:cNvPr id="8" name="图片 7"/>
          <p:cNvPicPr>
            <a:picLocks noChangeAspect="1"/>
          </p:cNvPicPr>
          <p:nvPr/>
        </p:nvPicPr>
        <p:blipFill>
          <a:blip r:embed="rId5"/>
          <a:stretch>
            <a:fillRect/>
          </a:stretch>
        </p:blipFill>
        <p:spPr>
          <a:xfrm>
            <a:off x="5858333" y="4496724"/>
            <a:ext cx="4467918" cy="1505672"/>
          </a:xfrm>
          <a:prstGeom prst="rect">
            <a:avLst/>
          </a:prstGeom>
        </p:spPr>
      </p:pic>
      <p:pic>
        <p:nvPicPr>
          <p:cNvPr id="9" name="图片 8"/>
          <p:cNvPicPr>
            <a:picLocks noChangeAspect="1"/>
          </p:cNvPicPr>
          <p:nvPr/>
        </p:nvPicPr>
        <p:blipFill>
          <a:blip r:embed="rId6"/>
          <a:stretch>
            <a:fillRect/>
          </a:stretch>
        </p:blipFill>
        <p:spPr>
          <a:xfrm>
            <a:off x="1849460" y="5102286"/>
            <a:ext cx="2981325" cy="600075"/>
          </a:xfrm>
          <a:prstGeom prst="rect">
            <a:avLst/>
          </a:prstGeom>
        </p:spPr>
      </p:pic>
      <p:sp>
        <p:nvSpPr>
          <p:cNvPr id="10" name="文本框 9"/>
          <p:cNvSpPr txBox="1"/>
          <p:nvPr/>
        </p:nvSpPr>
        <p:spPr>
          <a:xfrm>
            <a:off x="838200" y="6398408"/>
            <a:ext cx="5687776" cy="369332"/>
          </a:xfrm>
          <a:prstGeom prst="rect">
            <a:avLst/>
          </a:prstGeom>
          <a:noFill/>
        </p:spPr>
        <p:txBody>
          <a:bodyPr wrap="none" rtlCol="0">
            <a:spAutoFit/>
          </a:bodyPr>
          <a:lstStyle/>
          <a:p>
            <a:r>
              <a:rPr lang="en-US" altLang="zh-CN" dirty="0"/>
              <a:t>J. Zhang and P. B. </a:t>
            </a:r>
            <a:r>
              <a:rPr lang="en-US" altLang="zh-CN" dirty="0" smtClean="0"/>
              <a:t>Parks, </a:t>
            </a:r>
            <a:r>
              <a:rPr lang="en-US" altLang="zh-CN" dirty="0" err="1" smtClean="0"/>
              <a:t>Nucl</a:t>
            </a:r>
            <a:r>
              <a:rPr lang="en-US" altLang="zh-CN" dirty="0"/>
              <a:t>. Fusion </a:t>
            </a:r>
            <a:r>
              <a:rPr lang="en-US" altLang="zh-CN" b="1" dirty="0"/>
              <a:t>60 </a:t>
            </a:r>
            <a:r>
              <a:rPr lang="en-US" altLang="zh-CN" dirty="0"/>
              <a:t>066027 (2020);</a:t>
            </a:r>
            <a:endParaRPr lang="zh-CN" altLang="en-US" dirty="0"/>
          </a:p>
        </p:txBody>
      </p:sp>
    </p:spTree>
    <p:extLst>
      <p:ext uri="{BB962C8B-B14F-4D97-AF65-F5344CB8AC3E}">
        <p14:creationId xmlns:p14="http://schemas.microsoft.com/office/powerpoint/2010/main" val="461763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Characteristic behavior - MHD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The reference case: </a:t>
                </a:r>
                <a14:m>
                  <m:oMath xmlns:m="http://schemas.openxmlformats.org/officeDocument/2006/math">
                    <m:r>
                      <a:rPr lang="en-US" altLang="zh-CN" i="1">
                        <a:latin typeface="Cambria Math" panose="02040503050406030204" pitchFamily="18" charset="0"/>
                      </a:rPr>
                      <m:t>500</m:t>
                    </m:r>
                    <m:r>
                      <a:rPr lang="en-US" altLang="zh-CN" i="1">
                        <a:latin typeface="Cambria Math" panose="02040503050406030204" pitchFamily="18" charset="0"/>
                      </a:rPr>
                      <m:t>𝑚</m:t>
                    </m:r>
                    <m:r>
                      <a:rPr lang="en-US" altLang="zh-CN" i="1">
                        <a:latin typeface="Cambria Math" panose="02040503050406030204" pitchFamily="18" charset="0"/>
                      </a:rPr>
                      <m:t>/</m:t>
                    </m:r>
                    <m:r>
                      <a:rPr lang="en-US" altLang="zh-CN" i="1">
                        <a:latin typeface="Cambria Math" panose="02040503050406030204" pitchFamily="18" charset="0"/>
                      </a:rPr>
                      <m:t>𝑠</m:t>
                    </m:r>
                  </m:oMath>
                </a14:m>
                <a:r>
                  <a:rPr lang="en-US" altLang="zh-CN" dirty="0" smtClean="0"/>
                  <a:t>, </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=1</m:t>
                    </m:r>
                  </m:oMath>
                </a14:m>
                <a:r>
                  <a:rPr lang="zh-CN" altLang="en-US" dirty="0" smtClean="0"/>
                  <a:t> </a:t>
                </a:r>
                <a:r>
                  <a:rPr lang="en-US" altLang="zh-CN" dirty="0" smtClean="0"/>
                  <a:t>dominant.</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043" t="-2158"/>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74990BCE-3C91-4841-B78E-3867F76A6A50}" type="slidenum">
              <a:rPr lang="zh-CN" altLang="en-US" smtClean="0"/>
              <a:t>8</a:t>
            </a:fld>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125" y="1638780"/>
            <a:ext cx="6877750" cy="4470538"/>
          </a:xfrm>
          <a:prstGeom prst="rect">
            <a:avLst/>
          </a:prstGeom>
        </p:spPr>
      </p:pic>
    </p:spTree>
    <p:extLst>
      <p:ext uri="{BB962C8B-B14F-4D97-AF65-F5344CB8AC3E}">
        <p14:creationId xmlns:p14="http://schemas.microsoft.com/office/powerpoint/2010/main" val="2831118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fontScale="90000"/>
              </a:bodyPr>
              <a:lstStyle/>
              <a:p>
                <a:r>
                  <a:rPr lang="en-US" altLang="zh-CN" dirty="0" smtClean="0"/>
                  <a:t>Characteristic behavior - </a:t>
                </a:r>
                <a14:m>
                  <m:oMath xmlns:m="http://schemas.openxmlformats.org/officeDocument/2006/math">
                    <m:sSub>
                      <m:sSubPr>
                        <m:ctrlPr>
                          <a:rPr lang="en-US" altLang="zh-CN" i="1" smtClean="0">
                            <a:latin typeface="Cambria Math" panose="02040503050406030204" pitchFamily="18" charset="0"/>
                          </a:rPr>
                        </m:ctrlPr>
                      </m:sSubPr>
                      <m:e>
                        <m:r>
                          <a:rPr lang="en-US" altLang="zh-CN" b="1" i="1" smtClean="0">
                            <a:latin typeface="Cambria Math" panose="02040503050406030204" pitchFamily="18" charset="0"/>
                          </a:rPr>
                          <m:t>𝑻</m:t>
                        </m:r>
                      </m:e>
                      <m:sub>
                        <m:r>
                          <a:rPr lang="en-US" altLang="zh-CN" b="1" i="1" smtClean="0">
                            <a:latin typeface="Cambria Math" panose="02040503050406030204" pitchFamily="18" charset="0"/>
                          </a:rPr>
                          <m:t>𝒆</m:t>
                        </m:r>
                      </m:sub>
                    </m:sSub>
                  </m:oMath>
                </a14:m>
                <a:endParaRPr lang="zh-CN" altLang="en-US"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4"/>
                <a:stretch>
                  <a:fillRect l="-2549" t="-32990" b="-48454"/>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74990BCE-3C91-4841-B78E-3867F76A6A50}" type="slidenum">
              <a:rPr lang="zh-CN" altLang="en-US" smtClean="0"/>
              <a:t>9</a:t>
            </a:fld>
            <a:endParaRPr lang="zh-CN" altLang="en-US"/>
          </a:p>
        </p:txBody>
      </p:sp>
      <p:pic>
        <p:nvPicPr>
          <p:cNvPr id="5" name="Te_profil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101850" y="1090613"/>
            <a:ext cx="7988300" cy="5086350"/>
          </a:xfrm>
        </p:spPr>
      </p:pic>
    </p:spTree>
    <p:extLst>
      <p:ext uri="{BB962C8B-B14F-4D97-AF65-F5344CB8AC3E}">
        <p14:creationId xmlns:p14="http://schemas.microsoft.com/office/powerpoint/2010/main" val="5180237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6147</TotalTime>
  <Words>2055</Words>
  <Application>Microsoft Office PowerPoint</Application>
  <PresentationFormat>宽屏</PresentationFormat>
  <Paragraphs>185</Paragraphs>
  <Slides>39</Slides>
  <Notes>1</Notes>
  <HiddenSlides>0</HiddenSlides>
  <MMClips>4</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39</vt:i4>
      </vt:variant>
    </vt:vector>
  </HeadingPairs>
  <TitlesOfParts>
    <vt:vector size="46" baseType="lpstr">
      <vt:lpstr>等线</vt:lpstr>
      <vt:lpstr>等线 Light</vt:lpstr>
      <vt:lpstr>微软雅黑</vt:lpstr>
      <vt:lpstr>Arial</vt:lpstr>
      <vt:lpstr>Cambria Math</vt:lpstr>
      <vt:lpstr>Century Gothic</vt:lpstr>
      <vt:lpstr>1_Office 主题​​</vt:lpstr>
      <vt:lpstr>Non-equilibrium JOREK simulation of ITER L-mode SPI process</vt:lpstr>
      <vt:lpstr>Contents</vt:lpstr>
      <vt:lpstr>Introduction</vt:lpstr>
      <vt:lpstr>Introduction</vt:lpstr>
      <vt:lpstr>Target equilibrium</vt:lpstr>
      <vt:lpstr>SPI configuration &amp; setup</vt:lpstr>
      <vt:lpstr>SPI configuration &amp; setup</vt:lpstr>
      <vt:lpstr>Characteristic behavior - MHD</vt:lpstr>
      <vt:lpstr>Characteristic behavior - T_e</vt:lpstr>
      <vt:lpstr>Characteristic behavior - n_e</vt:lpstr>
      <vt:lpstr>Comparison with CE</vt:lpstr>
      <vt:lpstr>Warm edge &amp; T_e hole</vt:lpstr>
      <vt:lpstr>Warm edge?</vt:lpstr>
      <vt:lpstr>Warm edge &amp; current response</vt:lpstr>
      <vt:lpstr>T_e hole &amp; localization effect</vt:lpstr>
      <vt:lpstr>Collisional or not?</vt:lpstr>
      <vt:lpstr>Impact of mixture ratio</vt:lpstr>
      <vt:lpstr>Impact of mixture ratio</vt:lpstr>
      <vt:lpstr>Impact of mixture ratio</vt:lpstr>
      <vt:lpstr>“Non-local” ablation scheme</vt:lpstr>
      <vt:lpstr>“Non-local” ablation scheme</vt:lpstr>
      <vt:lpstr>“Non-local” ablation scheme</vt:lpstr>
      <vt:lpstr>Artificial toroidal spread</vt:lpstr>
      <vt:lpstr>Artificial toroidal spread</vt:lpstr>
      <vt:lpstr>Artificial toroidal spread</vt:lpstr>
      <vt:lpstr>Injection velocity effect</vt:lpstr>
      <vt:lpstr>Injection velocity effect</vt:lpstr>
      <vt:lpstr>Injection velocity effect</vt:lpstr>
      <vt:lpstr>Injection velocity effect</vt:lpstr>
      <vt:lpstr>Slow case Poincare plot</vt:lpstr>
      <vt:lpstr>Poincare plot from core</vt:lpstr>
      <vt:lpstr>The magnetic funneling effect</vt:lpstr>
      <vt:lpstr>The magnetic funneling effect</vt:lpstr>
      <vt:lpstr>The magnetic funneling effect</vt:lpstr>
      <vt:lpstr>Conclusion &amp; discussion</vt:lpstr>
      <vt:lpstr>Conclusion &amp; discussion</vt:lpstr>
      <vt:lpstr>Conclusion &amp; discussion</vt:lpstr>
      <vt:lpstr>Backup Slides</vt:lpstr>
      <vt:lpstr>Slow case Te collapse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JOREK disruption progress meeting</dc:title>
  <dc:creator>胡地</dc:creator>
  <cp:lastModifiedBy>胡地</cp:lastModifiedBy>
  <cp:revision>188</cp:revision>
  <dcterms:created xsi:type="dcterms:W3CDTF">2022-03-28T05:40:01Z</dcterms:created>
  <dcterms:modified xsi:type="dcterms:W3CDTF">2022-07-21T09:59:54Z</dcterms:modified>
</cp:coreProperties>
</file>