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08" r:id="rId2"/>
    <p:sldId id="409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D3"/>
    <a:srgbClr val="CC3300"/>
    <a:srgbClr val="FFCC00"/>
    <a:srgbClr val="0045A2"/>
    <a:srgbClr val="FFFFC5"/>
    <a:srgbClr val="EEBC1F"/>
    <a:srgbClr val="EDF7E1"/>
    <a:srgbClr val="DDF0C8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2896" autoAdjust="0"/>
  </p:normalViewPr>
  <p:slideViewPr>
    <p:cSldViewPr>
      <p:cViewPr varScale="1">
        <p:scale>
          <a:sx n="96" d="100"/>
          <a:sy n="96" d="100"/>
        </p:scale>
        <p:origin x="612" y="52"/>
      </p:cViewPr>
      <p:guideLst>
        <p:guide orient="horz" pos="2189"/>
        <p:guide pos="3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04" y="-5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>
              <a:defRPr sz="1300"/>
            </a:lvl1pPr>
          </a:lstStyle>
          <a:p>
            <a:fld id="{88EEC485-4310-49B8-BD46-EBAF4FCAE05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>
              <a:defRPr sz="1300"/>
            </a:lvl1pPr>
          </a:lstStyle>
          <a:p>
            <a:fld id="{C500718F-ED38-4A00-A821-AE494E7131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>
              <a:defRPr sz="1300"/>
            </a:lvl1pPr>
          </a:lstStyle>
          <a:p>
            <a:fld id="{61017F3E-0D9A-4CDF-A4BA-14EEEDCD5B8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2" tIns="49531" rIns="99062" bIns="49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2" tIns="49531" rIns="99062" bIns="49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>
              <a:defRPr sz="1300"/>
            </a:lvl1pPr>
          </a:lstStyle>
          <a:p>
            <a:fld id="{7DE363F1-610A-484A-9740-E12CA92C6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63F1-610A-484A-9740-E12CA92C6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63F1-610A-484A-9740-E12CA92C6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8927990-F7ED-4F41-9DA7-68231633ADFE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104858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29245" y="6596096"/>
            <a:ext cx="2844800" cy="47625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 descr="院中英文标识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990" y="31115"/>
            <a:ext cx="3216910" cy="722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82C3277-8785-41B5-8CBF-6F1D5527F643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10486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29245" y="6596096"/>
            <a:ext cx="2844800" cy="47625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 descr="cnncppt00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5175"/>
            <a:ext cx="10972800" cy="86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44675"/>
            <a:ext cx="10972800" cy="428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4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fld id="{103EAE71-8E82-4F18-BBD4-59903538EB16}" type="datetime1">
              <a:rPr lang="zh-CN" altLang="en-US" smtClean="0"/>
              <a:t>2022/7/14</a:t>
            </a:fld>
            <a:endParaRPr lang="en-US" altLang="zh-CN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4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4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CABBFA8-2EB4-4C43-B49D-7A8478C93B81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2" name="图片 1" descr="院中英文标识-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4990" y="31115"/>
            <a:ext cx="3216910" cy="722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60680" indent="-36068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4191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800" b="1">
          <a:solidFill>
            <a:schemeClr val="tx1"/>
          </a:solidFill>
          <a:latin typeface="+mj-lt"/>
          <a:ea typeface="宋体" panose="02010600030101010101" pitchFamily="2" charset="-122"/>
        </a:defRPr>
      </a:lvl2pPr>
      <a:lvl3pPr marL="1494155" indent="-355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j-lt"/>
          <a:ea typeface="宋体" panose="02010600030101010101" pitchFamily="2" charset="-122"/>
        </a:defRPr>
      </a:lvl3pPr>
      <a:lvl4pPr marL="1901825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4pPr>
      <a:lvl5pPr marL="23101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5pPr>
      <a:lvl6pPr marL="27673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6pPr>
      <a:lvl7pPr marL="32245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7pPr>
      <a:lvl8pPr marL="36817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8pPr>
      <a:lvl9pPr marL="41389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9696" y="147170"/>
            <a:ext cx="78488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 b="1" spc="103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defRPr>
            </a:lvl1pPr>
          </a:lstStyle>
          <a:p>
            <a:r>
              <a:rPr lang="zh-CN" altLang="en-US" dirty="0"/>
              <a:t>基于深度学习的</a:t>
            </a:r>
            <a:r>
              <a:rPr lang="en-US" altLang="zh-CN" dirty="0"/>
              <a:t>HL-2A</a:t>
            </a:r>
            <a:r>
              <a:rPr lang="zh-CN" altLang="en-US" dirty="0"/>
              <a:t>破裂预测算法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D7797E7B-C39C-4FC1-AA7D-CAAC1B40CDBC}"/>
              </a:ext>
            </a:extLst>
          </p:cNvPr>
          <p:cNvSpPr txBox="1">
            <a:spLocks/>
          </p:cNvSpPr>
          <p:nvPr/>
        </p:nvSpPr>
        <p:spPr bwMode="auto">
          <a:xfrm>
            <a:off x="551384" y="908720"/>
            <a:ext cx="4890844" cy="5489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9pPr>
          </a:lstStyle>
          <a:p>
            <a:pPr marL="305992" marR="0" lvl="0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zh-CN" altLang="en-US" sz="1800" b="1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核心版本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个破裂相关信号作输入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5081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非破裂炮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+3142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破裂炮构成开发数据集集</a:t>
            </a: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使用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1.5D CNN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+LSTM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作核心算法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实现提前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30ms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96.1%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正确率的预测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关键贡献：验证了针对聚变数据特性设计专门的神经网络结构的重要性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305992" marR="0" lvl="0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zh-CN" altLang="en-US" sz="1800" b="1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全面突破三项前沿瓶颈问题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0" dirty="0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rPr>
              <a:t>可解释性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：实时计算输入信号与破裂的相关性大小，并识别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5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种不同的破裂原因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0" dirty="0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rPr>
              <a:t>实时在线运行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382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次开环测试，正确率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89.0%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5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次闭环测试中实时预警并成功缓解破裂</a:t>
            </a:r>
            <a:endParaRPr lang="en-US" altLang="zh-CN" sz="1600" b="0" dirty="0">
              <a:solidFill>
                <a:srgbClr val="3D3D3D"/>
              </a:solidFill>
              <a:latin typeface="Gill Sans MT" panose="020B0502020104020203"/>
              <a:ea typeface="华文中宋" panose="02010600040101010101" pitchFamily="2" charset="-122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0" dirty="0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rPr>
              <a:t>跨装置预测</a:t>
            </a:r>
            <a:r>
              <a:rPr lang="zh-CN" altLang="en-US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：使用跨装置数据集与领域自适应方法开发算法，可在仅有几十炮训练数据的</a:t>
            </a:r>
            <a:r>
              <a:rPr lang="en-US" altLang="zh-CN" sz="1600" b="0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HL-2M</a:t>
            </a:r>
            <a:r>
              <a:rPr lang="zh-CN" altLang="en-US" sz="1600" b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上实现初步的破裂预测效果</a:t>
            </a:r>
            <a:endParaRPr lang="zh-CN" altLang="en-US" sz="1600" b="0" dirty="0">
              <a:solidFill>
                <a:srgbClr val="3D3D3D"/>
              </a:solidFill>
              <a:latin typeface="Gill Sans MT" panose="020B0502020104020203"/>
              <a:ea typeface="华文中宋" panose="02010600040101010101" pitchFamily="2" charset="-122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endParaRPr lang="zh-CN" altLang="en-US" sz="1600" b="0" dirty="0">
              <a:solidFill>
                <a:srgbClr val="3D3D3D"/>
              </a:solidFill>
              <a:latin typeface="Gill Sans MT" panose="020B0502020104020203"/>
              <a:ea typeface="华文中宋" panose="02010600040101010101" pitchFamily="2" charset="-122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334BBDF3-9C74-4F9A-B650-4F7EE45795E8}"/>
              </a:ext>
            </a:extLst>
          </p:cNvPr>
          <p:cNvSpPr txBox="1"/>
          <p:nvPr/>
        </p:nvSpPr>
        <p:spPr>
          <a:xfrm>
            <a:off x="5324387" y="3066786"/>
            <a:ext cx="3875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2"/>
                </a:solidFill>
              </a:rPr>
              <a:t>算法在破裂炮和非破裂炮期间的典型输出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AB3F7E-F1A7-48CF-8156-8B28B0DB96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 b="4609"/>
          <a:stretch/>
        </p:blipFill>
        <p:spPr bwMode="auto">
          <a:xfrm>
            <a:off x="5401471" y="938381"/>
            <a:ext cx="3545495" cy="2116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8C1739-C3CE-F781-7C9E-68CD1890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2" y="846106"/>
            <a:ext cx="2455343" cy="2294862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2DE6B7-2CE0-40CD-8804-F19290BFE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81" y="3626473"/>
            <a:ext cx="2818883" cy="2290064"/>
          </a:xfrm>
          <a:prstGeom prst="rect">
            <a:avLst/>
          </a:prstGeom>
        </p:spPr>
      </p:pic>
      <p:sp>
        <p:nvSpPr>
          <p:cNvPr id="10" name="文本框 29">
            <a:extLst>
              <a:ext uri="{FF2B5EF4-FFF2-40B4-BE49-F238E27FC236}">
                <a16:creationId xmlns:a16="http://schemas.microsoft.com/office/drawing/2014/main" id="{D422B524-8A34-4E61-83CC-35BDE5335744}"/>
              </a:ext>
            </a:extLst>
          </p:cNvPr>
          <p:cNvSpPr txBox="1"/>
          <p:nvPr/>
        </p:nvSpPr>
        <p:spPr>
          <a:xfrm>
            <a:off x="8800518" y="3068960"/>
            <a:ext cx="334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2"/>
                </a:solidFill>
              </a:rPr>
              <a:t>辐射破裂前，软</a:t>
            </a:r>
            <a:r>
              <a:rPr lang="en-US" altLang="zh-CN" sz="1400" dirty="0">
                <a:solidFill>
                  <a:schemeClr val="accent2"/>
                </a:solidFill>
              </a:rPr>
              <a:t>X</a:t>
            </a:r>
            <a:r>
              <a:rPr lang="zh-CN" altLang="en-US" sz="1400" dirty="0">
                <a:solidFill>
                  <a:schemeClr val="accent2"/>
                </a:solidFill>
              </a:rPr>
              <a:t>射线与</a:t>
            </a:r>
            <a:r>
              <a:rPr lang="en-US" altLang="zh-CN" sz="1400" dirty="0">
                <a:solidFill>
                  <a:schemeClr val="accent2"/>
                </a:solidFill>
              </a:rPr>
              <a:t>Bolometer</a:t>
            </a:r>
            <a:r>
              <a:rPr lang="zh-CN" altLang="en-US" sz="1400" dirty="0">
                <a:solidFill>
                  <a:schemeClr val="accent2"/>
                </a:solidFill>
              </a:rPr>
              <a:t>热辐射的信号相关性增加</a:t>
            </a:r>
          </a:p>
        </p:txBody>
      </p:sp>
      <p:sp>
        <p:nvSpPr>
          <p:cNvPr id="11" name="文本框 30">
            <a:extLst>
              <a:ext uri="{FF2B5EF4-FFF2-40B4-BE49-F238E27FC236}">
                <a16:creationId xmlns:a16="http://schemas.microsoft.com/office/drawing/2014/main" id="{24321535-6C8E-4CF3-ABD2-0650DBC2C990}"/>
              </a:ext>
            </a:extLst>
          </p:cNvPr>
          <p:cNvSpPr txBox="1"/>
          <p:nvPr/>
        </p:nvSpPr>
        <p:spPr>
          <a:xfrm>
            <a:off x="5256145" y="5875316"/>
            <a:ext cx="334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2"/>
                </a:solidFill>
              </a:rPr>
              <a:t>等离子体垂直位移引发的破裂被算法预测到并成功得到缓解</a:t>
            </a:r>
          </a:p>
        </p:txBody>
      </p:sp>
      <p:sp>
        <p:nvSpPr>
          <p:cNvPr id="12" name="文本框 31">
            <a:extLst>
              <a:ext uri="{FF2B5EF4-FFF2-40B4-BE49-F238E27FC236}">
                <a16:creationId xmlns:a16="http://schemas.microsoft.com/office/drawing/2014/main" id="{8A783A6D-EDF0-4A9E-88B0-05CDACFECED7}"/>
              </a:ext>
            </a:extLst>
          </p:cNvPr>
          <p:cNvSpPr txBox="1"/>
          <p:nvPr/>
        </p:nvSpPr>
        <p:spPr>
          <a:xfrm>
            <a:off x="8637260" y="5888664"/>
            <a:ext cx="3344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</a:rPr>
              <a:t>HL-2M</a:t>
            </a:r>
            <a:r>
              <a:rPr lang="zh-CN" altLang="en-US" sz="1400" dirty="0">
                <a:solidFill>
                  <a:schemeClr val="accent2"/>
                </a:solidFill>
              </a:rPr>
              <a:t>破裂预测效果示例</a:t>
            </a:r>
          </a:p>
        </p:txBody>
      </p:sp>
      <p:pic>
        <p:nvPicPr>
          <p:cNvPr id="13" name="图形 15">
            <a:extLst>
              <a:ext uri="{FF2B5EF4-FFF2-40B4-BE49-F238E27FC236}">
                <a16:creationId xmlns:a16="http://schemas.microsoft.com/office/drawing/2014/main" id="{7E64E3AF-B4CA-40E1-B9CA-CBBC6E7B403D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4003" y="3642555"/>
            <a:ext cx="3670669" cy="2280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9696" y="56818"/>
            <a:ext cx="820891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 b="1" spc="103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defRPr>
            </a:lvl1pPr>
          </a:lstStyle>
          <a:p>
            <a:r>
              <a:rPr lang="en-US" altLang="zh-CN" sz="2000" dirty="0">
                <a:latin typeface="+mj-lt"/>
              </a:rPr>
              <a:t>An interpretable, transferable and real-time disruption predictor in HL-2A based on deep learning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D7797E7B-C39C-4FC1-AA7D-CAAC1B40CDBC}"/>
              </a:ext>
            </a:extLst>
          </p:cNvPr>
          <p:cNvSpPr txBox="1">
            <a:spLocks/>
          </p:cNvSpPr>
          <p:nvPr/>
        </p:nvSpPr>
        <p:spPr bwMode="auto">
          <a:xfrm>
            <a:off x="47329" y="764704"/>
            <a:ext cx="5644884" cy="5633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9pPr>
          </a:lstStyle>
          <a:p>
            <a:pPr marL="305992" marR="0" lvl="0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sz="1800" b="1" dirty="0">
                <a:solidFill>
                  <a:srgbClr val="3D3D3D"/>
                </a:solidFill>
                <a:ea typeface="华文中宋" panose="02010600040101010101" pitchFamily="2" charset="-122"/>
              </a:rPr>
              <a:t>Algorithm backbone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Input: 25 disruption-related parameters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Dataset: 5081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non-disruptive and 3142 disruptive shots</a:t>
            </a: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NN structure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: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1.5D CNN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+LSTM</a:t>
            </a: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Performance: 96.1%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 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accuracy with 30ms in advance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Key contribution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the NN structure needs to be designed with considerations about the characteristics of fusion data and physical 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knowledge of disruptions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05992" marR="0" lvl="0" indent="-305992" algn="l" defTabSz="457189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sz="1800" b="1" dirty="0">
                <a:solidFill>
                  <a:srgbClr val="3D3D3D"/>
                </a:solidFill>
                <a:ea typeface="华文中宋" panose="02010600040101010101" pitchFamily="2" charset="-122"/>
              </a:rPr>
              <a:t>Three breakthroughs in one framework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600" b="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Interpretability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Real-timely evaluating the importance of input parameters and recognizing 5 disruption causes.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600" b="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Real-time capacity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An accuracy of 89.0% is obtained during open-loop online testing for 382 shots. Five demo shots are obtained during closed-loop online testing</a:t>
            </a:r>
          </a:p>
          <a:p>
            <a:pPr marL="629984" marR="0" lvl="1" indent="-305992" algn="l" defTabSz="457189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600" b="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Cross-tokamak disruption prediction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A preliminary disruption predictor is developed with only 31 shots of training data in newly-built tokamak HL-2M, with the help of data from HL-2A/J-TEXT and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 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domain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 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adaptation</a:t>
            </a:r>
            <a:r>
              <a:rPr lang="zh-CN" altLang="en-US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 </a:t>
            </a:r>
            <a:r>
              <a:rPr lang="en-US" altLang="zh-CN" sz="1600" b="0" dirty="0">
                <a:solidFill>
                  <a:srgbClr val="3D3D3D"/>
                </a:solidFill>
                <a:latin typeface="+mn-lt"/>
                <a:ea typeface="华文中宋" panose="02010600040101010101" pitchFamily="2" charset="-122"/>
              </a:rPr>
              <a:t>strategy.</a:t>
            </a:r>
            <a:endParaRPr lang="zh-CN" altLang="en-US" sz="1600" b="0" dirty="0">
              <a:solidFill>
                <a:srgbClr val="3D3D3D"/>
              </a:solidFill>
              <a:latin typeface="+mn-lt"/>
              <a:ea typeface="华文中宋" panose="02010600040101010101" pitchFamily="2" charset="-122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endParaRPr lang="zh-CN" altLang="en-US" sz="1600" b="0" dirty="0">
              <a:solidFill>
                <a:srgbClr val="3D3D3D"/>
              </a:solidFill>
              <a:latin typeface="Gill Sans MT" panose="020B0502020104020203"/>
              <a:ea typeface="华文中宋" panose="02010600040101010101" pitchFamily="2" charset="-122"/>
            </a:endParaRPr>
          </a:p>
          <a:p>
            <a:pPr marL="629984" marR="0" lvl="1" indent="-305992" algn="l" defTabSz="457189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334BBDF3-9C74-4F9A-B650-4F7EE45795E8}"/>
              </a:ext>
            </a:extLst>
          </p:cNvPr>
          <p:cNvSpPr txBox="1"/>
          <p:nvPr/>
        </p:nvSpPr>
        <p:spPr>
          <a:xfrm>
            <a:off x="5359939" y="2905780"/>
            <a:ext cx="354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</a:rPr>
              <a:t> Output of HL-2A’s disruption predictor during a disruptive shot and a non-disruptive shot</a:t>
            </a:r>
            <a:endParaRPr lang="zh-CN" altLang="en-US" sz="1400" dirty="0">
              <a:solidFill>
                <a:schemeClr val="accent2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AB3F7E-F1A7-48CF-8156-8B28B0DB96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 b="4609"/>
          <a:stretch/>
        </p:blipFill>
        <p:spPr bwMode="auto">
          <a:xfrm>
            <a:off x="5835979" y="1226491"/>
            <a:ext cx="2736304" cy="1698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本框 29">
            <a:extLst>
              <a:ext uri="{FF2B5EF4-FFF2-40B4-BE49-F238E27FC236}">
                <a16:creationId xmlns:a16="http://schemas.microsoft.com/office/drawing/2014/main" id="{D422B524-8A34-4E61-83CC-35BDE5335744}"/>
              </a:ext>
            </a:extLst>
          </p:cNvPr>
          <p:cNvSpPr txBox="1"/>
          <p:nvPr/>
        </p:nvSpPr>
        <p:spPr>
          <a:xfrm>
            <a:off x="8707801" y="2925022"/>
            <a:ext cx="33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</a:rPr>
              <a:t>Vertical displacement induced disruption mitigated by SMBI during closed-loop online testing</a:t>
            </a:r>
            <a:endParaRPr lang="zh-CN" alt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文本框 30">
            <a:extLst>
              <a:ext uri="{FF2B5EF4-FFF2-40B4-BE49-F238E27FC236}">
                <a16:creationId xmlns:a16="http://schemas.microsoft.com/office/drawing/2014/main" id="{24321535-6C8E-4CF3-ABD2-0650DBC2C990}"/>
              </a:ext>
            </a:extLst>
          </p:cNvPr>
          <p:cNvSpPr txBox="1"/>
          <p:nvPr/>
        </p:nvSpPr>
        <p:spPr>
          <a:xfrm>
            <a:off x="5468333" y="5642664"/>
            <a:ext cx="3344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</a:rPr>
              <a:t>The averaged distribution of input parameter importance for 6 disruption causes in HL-2A</a:t>
            </a:r>
            <a:endParaRPr lang="zh-CN" altLang="en-US" sz="1400" dirty="0">
              <a:solidFill>
                <a:schemeClr val="accent2"/>
              </a:solidFill>
            </a:endParaRPr>
          </a:p>
        </p:txBody>
      </p:sp>
      <p:sp>
        <p:nvSpPr>
          <p:cNvPr id="12" name="文本框 31">
            <a:extLst>
              <a:ext uri="{FF2B5EF4-FFF2-40B4-BE49-F238E27FC236}">
                <a16:creationId xmlns:a16="http://schemas.microsoft.com/office/drawing/2014/main" id="{8A783A6D-EDF0-4A9E-88B0-05CDACFECED7}"/>
              </a:ext>
            </a:extLst>
          </p:cNvPr>
          <p:cNvSpPr txBox="1"/>
          <p:nvPr/>
        </p:nvSpPr>
        <p:spPr>
          <a:xfrm>
            <a:off x="8731465" y="5607332"/>
            <a:ext cx="3344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</a:rPr>
              <a:t>Output of HL-2M’s disruption predictor</a:t>
            </a:r>
            <a:endParaRPr lang="zh-CN" altLang="en-US" sz="1400" dirty="0">
              <a:solidFill>
                <a:schemeClr val="accent2"/>
              </a:solidFill>
            </a:endParaRPr>
          </a:p>
        </p:txBody>
      </p:sp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0E0A8841-73AC-536F-D061-D462BC5EE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36" y="3367567"/>
            <a:ext cx="2440991" cy="23038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689A2F4-5C53-4FC0-A717-FA9B36F7C7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60" y="1154405"/>
            <a:ext cx="3544373" cy="1698531"/>
          </a:xfrm>
          <a:prstGeom prst="rect">
            <a:avLst/>
          </a:prstGeom>
        </p:spPr>
      </p:pic>
      <p:pic>
        <p:nvPicPr>
          <p:cNvPr id="15" name="图片 14" descr="图形用户界面&#10;&#10;中度可信度描述已自动生成">
            <a:extLst>
              <a:ext uri="{FF2B5EF4-FFF2-40B4-BE49-F238E27FC236}">
                <a16:creationId xmlns:a16="http://schemas.microsoft.com/office/drawing/2014/main" id="{7D998726-CA93-4455-84A8-2BAF8498F8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00" y="3841595"/>
            <a:ext cx="3544372" cy="16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集团公司模板(总部)1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黑体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390</Words>
  <Application>Microsoft Office PowerPoint</Application>
  <PresentationFormat>宽屏</PresentationFormat>
  <Paragraphs>32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华文楷体</vt:lpstr>
      <vt:lpstr>Arial</vt:lpstr>
      <vt:lpstr>Calibri</vt:lpstr>
      <vt:lpstr>Gill Sans MT</vt:lpstr>
      <vt:lpstr>Times New Roman</vt:lpstr>
      <vt:lpstr>Wingdings</vt:lpstr>
      <vt:lpstr>Wingdings 2</vt:lpstr>
      <vt:lpstr>集团公司模板(总部)1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杨 宗谕</cp:lastModifiedBy>
  <cp:revision>612</cp:revision>
  <dcterms:created xsi:type="dcterms:W3CDTF">2017-07-18T02:40:00Z</dcterms:created>
  <dcterms:modified xsi:type="dcterms:W3CDTF">2022-07-14T12:18:58Z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718B8FDAFB104C889CC29FD8F8660E24</vt:lpwstr>
  </property>
</Properties>
</file>