
<file path=[Content_Types].xml><?xml version="1.0" encoding="utf-8"?>
<Types xmlns="http://schemas.openxmlformats.org/package/2006/content-types">
  <Default Extension="jpeg" ContentType="image/jpeg"/>
  <Default Extension="jpg" ContentType="image/pn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0" r:id="rId1"/>
  </p:sldMasterIdLst>
  <p:notesMasterIdLst>
    <p:notesMasterId r:id="rId3"/>
  </p:notesMasterIdLst>
  <p:sldIdLst>
    <p:sldId id="260" r:id="rId2"/>
  </p:sldIdLst>
  <p:sldSz cx="30275213" cy="4280376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1886"/>
    <a:srgbClr val="753A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84"/>
    <p:restoredTop sz="94382" autoAdjust="0"/>
  </p:normalViewPr>
  <p:slideViewPr>
    <p:cSldViewPr snapToGrid="0">
      <p:cViewPr>
        <p:scale>
          <a:sx n="100" d="100"/>
          <a:sy n="100" d="100"/>
        </p:scale>
        <p:origin x="-9712" y="-231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A425AE-8598-A646-B84B-4A4F0A3805E1}" type="datetimeFigureOut">
              <a:rPr kumimoji="1" lang="zh-CN" altLang="en-US" smtClean="0"/>
              <a:t>2022/7/14</a:t>
            </a:fld>
            <a:endParaRPr kumimoji="1" lang="zh-CN" altLang="en-US"/>
          </a:p>
        </p:txBody>
      </p:sp>
      <p:sp>
        <p:nvSpPr>
          <p:cNvPr id="4" name="幻灯片图像占位符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zh-CN" altLang="en-US"/>
              <a:t>单击此处编辑母版文本样式
二级
三级
四级
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F6DCB7-E4E5-E64E-96A9-5F52D989109B}" type="slidenum">
              <a:rPr kumimoji="1" lang="zh-CN" altLang="en-US" smtClean="0"/>
              <a:t>‹#›</a:t>
            </a:fld>
            <a:endParaRPr kumimoji="1" lang="zh-CN" altLang="en-US"/>
          </a:p>
        </p:txBody>
      </p:sp>
    </p:spTree>
  </p:cSld>
  <p:clrMap bg1="lt1" tx1="dk1" bg2="lt2" tx2="dk2" accent1="accent1" accent2="accent2" accent3="accent3" accent4="accent4" accent5="accent5" accent6="accent6" hlink="hlink" folHlink="folHlink"/>
  <p:notesStyle>
    <a:lvl1pPr marL="0" algn="l" defTabSz="883704" rtl="0" eaLnBrk="1" latinLnBrk="0" hangingPunct="1">
      <a:defRPr sz="1159" kern="1200">
        <a:solidFill>
          <a:schemeClr val="tx1"/>
        </a:solidFill>
        <a:latin typeface="+mn-lt"/>
        <a:ea typeface="+mn-ea"/>
        <a:cs typeface="+mn-cs"/>
      </a:defRPr>
    </a:lvl1pPr>
    <a:lvl2pPr marL="441851" algn="l" defTabSz="883704" rtl="0" eaLnBrk="1" latinLnBrk="0" hangingPunct="1">
      <a:defRPr sz="1159" kern="1200">
        <a:solidFill>
          <a:schemeClr val="tx1"/>
        </a:solidFill>
        <a:latin typeface="+mn-lt"/>
        <a:ea typeface="+mn-ea"/>
        <a:cs typeface="+mn-cs"/>
      </a:defRPr>
    </a:lvl2pPr>
    <a:lvl3pPr marL="883704" algn="l" defTabSz="883704" rtl="0" eaLnBrk="1" latinLnBrk="0" hangingPunct="1">
      <a:defRPr sz="1159" kern="1200">
        <a:solidFill>
          <a:schemeClr val="tx1"/>
        </a:solidFill>
        <a:latin typeface="+mn-lt"/>
        <a:ea typeface="+mn-ea"/>
        <a:cs typeface="+mn-cs"/>
      </a:defRPr>
    </a:lvl3pPr>
    <a:lvl4pPr marL="1325556" algn="l" defTabSz="883704" rtl="0" eaLnBrk="1" latinLnBrk="0" hangingPunct="1">
      <a:defRPr sz="1159" kern="1200">
        <a:solidFill>
          <a:schemeClr val="tx1"/>
        </a:solidFill>
        <a:latin typeface="+mn-lt"/>
        <a:ea typeface="+mn-ea"/>
        <a:cs typeface="+mn-cs"/>
      </a:defRPr>
    </a:lvl4pPr>
    <a:lvl5pPr marL="1767409" algn="l" defTabSz="883704" rtl="0" eaLnBrk="1" latinLnBrk="0" hangingPunct="1">
      <a:defRPr sz="1159" kern="1200">
        <a:solidFill>
          <a:schemeClr val="tx1"/>
        </a:solidFill>
        <a:latin typeface="+mn-lt"/>
        <a:ea typeface="+mn-ea"/>
        <a:cs typeface="+mn-cs"/>
      </a:defRPr>
    </a:lvl5pPr>
    <a:lvl6pPr marL="2209260" algn="l" defTabSz="883704" rtl="0" eaLnBrk="1" latinLnBrk="0" hangingPunct="1">
      <a:defRPr sz="1159" kern="1200">
        <a:solidFill>
          <a:schemeClr val="tx1"/>
        </a:solidFill>
        <a:latin typeface="+mn-lt"/>
        <a:ea typeface="+mn-ea"/>
        <a:cs typeface="+mn-cs"/>
      </a:defRPr>
    </a:lvl6pPr>
    <a:lvl7pPr marL="2651111" algn="l" defTabSz="883704" rtl="0" eaLnBrk="1" latinLnBrk="0" hangingPunct="1">
      <a:defRPr sz="1159" kern="1200">
        <a:solidFill>
          <a:schemeClr val="tx1"/>
        </a:solidFill>
        <a:latin typeface="+mn-lt"/>
        <a:ea typeface="+mn-ea"/>
        <a:cs typeface="+mn-cs"/>
      </a:defRPr>
    </a:lvl7pPr>
    <a:lvl8pPr marL="3092964" algn="l" defTabSz="883704" rtl="0" eaLnBrk="1" latinLnBrk="0" hangingPunct="1">
      <a:defRPr sz="1159" kern="1200">
        <a:solidFill>
          <a:schemeClr val="tx1"/>
        </a:solidFill>
        <a:latin typeface="+mn-lt"/>
        <a:ea typeface="+mn-ea"/>
        <a:cs typeface="+mn-cs"/>
      </a:defRPr>
    </a:lvl8pPr>
    <a:lvl9pPr marL="3534816" algn="l" defTabSz="883704" rtl="0" eaLnBrk="1" latinLnBrk="0" hangingPunct="1">
      <a:defRPr sz="1159"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338388" y="1143000"/>
            <a:ext cx="2181225" cy="3086100"/>
          </a:xfrm>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0FF6DCB7-E4E5-E64E-96A9-5F52D989109B}" type="slidenum">
              <a:rPr kumimoji="1" lang="zh-CN" altLang="en-US" smtClean="0"/>
              <a:t>1</a:t>
            </a:fld>
            <a:endParaRPr kumimoji="1"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2270641" y="7005156"/>
            <a:ext cx="25733931" cy="14902051"/>
          </a:xfrm>
        </p:spPr>
        <p:txBody>
          <a:bodyPr anchor="b"/>
          <a:lstStyle>
            <a:lvl1pPr algn="ctr">
              <a:defRPr sz="19865"/>
            </a:lvl1pPr>
          </a:lstStyle>
          <a:p>
            <a:r>
              <a:rPr lang="zh-CN" altLang="en-US"/>
              <a:t>单击此处编辑母版标题样式</a:t>
            </a:r>
            <a:endParaRPr lang="en-US" dirty="0"/>
          </a:p>
        </p:txBody>
      </p:sp>
      <p:sp>
        <p:nvSpPr>
          <p:cNvPr id="3" name="Subtitle 2"/>
          <p:cNvSpPr>
            <a:spLocks noGrp="1"/>
          </p:cNvSpPr>
          <p:nvPr>
            <p:ph type="subTitle" idx="1"/>
          </p:nvPr>
        </p:nvSpPr>
        <p:spPr>
          <a:xfrm>
            <a:off x="3784402" y="22481887"/>
            <a:ext cx="22706410" cy="10334331"/>
          </a:xfrm>
        </p:spPr>
        <p:txBody>
          <a:bodyPr/>
          <a:lstStyle>
            <a:lvl1pPr marL="0" indent="0" algn="ctr">
              <a:buNone/>
              <a:defRPr sz="7946"/>
            </a:lvl1pPr>
            <a:lvl2pPr marL="1513743" indent="0" algn="ctr">
              <a:buNone/>
              <a:defRPr sz="6622"/>
            </a:lvl2pPr>
            <a:lvl3pPr marL="3027487" indent="0" algn="ctr">
              <a:buNone/>
              <a:defRPr sz="5960"/>
            </a:lvl3pPr>
            <a:lvl4pPr marL="4541230" indent="0" algn="ctr">
              <a:buNone/>
              <a:defRPr sz="5297"/>
            </a:lvl4pPr>
            <a:lvl5pPr marL="6054974" indent="0" algn="ctr">
              <a:buNone/>
              <a:defRPr sz="5297"/>
            </a:lvl5pPr>
            <a:lvl6pPr marL="7568717" indent="0" algn="ctr">
              <a:buNone/>
              <a:defRPr sz="5297"/>
            </a:lvl6pPr>
            <a:lvl7pPr marL="9082461" indent="0" algn="ctr">
              <a:buNone/>
              <a:defRPr sz="5297"/>
            </a:lvl7pPr>
            <a:lvl8pPr marL="10596204" indent="0" algn="ctr">
              <a:buNone/>
              <a:defRPr sz="5297"/>
            </a:lvl8pPr>
            <a:lvl9pPr marL="12109948" indent="0" algn="ctr">
              <a:buNone/>
              <a:defRPr sz="5297"/>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B7DA2F35-A26C-496D-ADA9-BE30A26FD51E}" type="datetimeFigureOut">
              <a:rPr lang="zh-CN" altLang="en-US" smtClean="0"/>
              <a:t>2022/7/14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8BE0DCDB-F738-4A5C-A1B4-BB0C4CD0C83C}" type="slidenum">
              <a:rPr lang="zh-CN" altLang="en-US" smtClean="0"/>
              <a:t>‹#›</a:t>
            </a:fld>
            <a:endParaRPr lang="zh-CN" altLang="en-US"/>
          </a:p>
        </p:txBody>
      </p:sp>
    </p:spTree>
    <p:extLst>
      <p:ext uri="{BB962C8B-B14F-4D97-AF65-F5344CB8AC3E}">
        <p14:creationId xmlns:p14="http://schemas.microsoft.com/office/powerpoint/2010/main" val="4802124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B7DA2F35-A26C-496D-ADA9-BE30A26FD51E}" type="datetimeFigureOut">
              <a:rPr lang="zh-CN" altLang="en-US" smtClean="0"/>
              <a:t>2022/7/14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8BE0DCDB-F738-4A5C-A1B4-BB0C4CD0C83C}" type="slidenum">
              <a:rPr lang="zh-CN" altLang="en-US" smtClean="0"/>
              <a:t>‹#›</a:t>
            </a:fld>
            <a:endParaRPr lang="zh-CN" altLang="en-US"/>
          </a:p>
        </p:txBody>
      </p:sp>
    </p:spTree>
    <p:extLst>
      <p:ext uri="{BB962C8B-B14F-4D97-AF65-F5344CB8AC3E}">
        <p14:creationId xmlns:p14="http://schemas.microsoft.com/office/powerpoint/2010/main" val="8045334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665701" y="2278904"/>
            <a:ext cx="6528093" cy="36274211"/>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2081423" y="2278904"/>
            <a:ext cx="19205838" cy="36274211"/>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B7DA2F35-A26C-496D-ADA9-BE30A26FD51E}" type="datetimeFigureOut">
              <a:rPr lang="zh-CN" altLang="en-US" smtClean="0"/>
              <a:t>2022/7/14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8BE0DCDB-F738-4A5C-A1B4-BB0C4CD0C83C}" type="slidenum">
              <a:rPr lang="zh-CN" altLang="en-US" smtClean="0"/>
              <a:t>‹#›</a:t>
            </a:fld>
            <a:endParaRPr lang="zh-CN" altLang="en-US"/>
          </a:p>
        </p:txBody>
      </p:sp>
    </p:spTree>
    <p:extLst>
      <p:ext uri="{BB962C8B-B14F-4D97-AF65-F5344CB8AC3E}">
        <p14:creationId xmlns:p14="http://schemas.microsoft.com/office/powerpoint/2010/main" val="19254105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B7DA2F35-A26C-496D-ADA9-BE30A26FD51E}" type="datetimeFigureOut">
              <a:rPr lang="zh-CN" altLang="en-US" smtClean="0"/>
              <a:t>2022/7/14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8BE0DCDB-F738-4A5C-A1B4-BB0C4CD0C83C}" type="slidenum">
              <a:rPr lang="zh-CN" altLang="en-US" smtClean="0"/>
              <a:t>‹#›</a:t>
            </a:fld>
            <a:endParaRPr lang="zh-CN" altLang="en-US"/>
          </a:p>
        </p:txBody>
      </p:sp>
    </p:spTree>
    <p:extLst>
      <p:ext uri="{BB962C8B-B14F-4D97-AF65-F5344CB8AC3E}">
        <p14:creationId xmlns:p14="http://schemas.microsoft.com/office/powerpoint/2010/main" val="32389215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2065654" y="10671229"/>
            <a:ext cx="26112371" cy="17805173"/>
          </a:xfrm>
        </p:spPr>
        <p:txBody>
          <a:bodyPr anchor="b"/>
          <a:lstStyle>
            <a:lvl1pPr>
              <a:defRPr sz="19865"/>
            </a:lvl1pPr>
          </a:lstStyle>
          <a:p>
            <a:r>
              <a:rPr lang="zh-CN" altLang="en-US"/>
              <a:t>单击此处编辑母版标题样式</a:t>
            </a:r>
            <a:endParaRPr lang="en-US" dirty="0"/>
          </a:p>
        </p:txBody>
      </p:sp>
      <p:sp>
        <p:nvSpPr>
          <p:cNvPr id="3" name="Text Placeholder 2"/>
          <p:cNvSpPr>
            <a:spLocks noGrp="1"/>
          </p:cNvSpPr>
          <p:nvPr>
            <p:ph type="body" idx="1"/>
          </p:nvPr>
        </p:nvSpPr>
        <p:spPr>
          <a:xfrm>
            <a:off x="2065654" y="28644846"/>
            <a:ext cx="26112371" cy="9363320"/>
          </a:xfrm>
        </p:spPr>
        <p:txBody>
          <a:bodyPr/>
          <a:lstStyle>
            <a:lvl1pPr marL="0" indent="0">
              <a:buNone/>
              <a:defRPr sz="7946">
                <a:solidFill>
                  <a:schemeClr val="tx1"/>
                </a:solidFill>
              </a:defRPr>
            </a:lvl1pPr>
            <a:lvl2pPr marL="1513743" indent="0">
              <a:buNone/>
              <a:defRPr sz="6622">
                <a:solidFill>
                  <a:schemeClr val="tx1">
                    <a:tint val="75000"/>
                  </a:schemeClr>
                </a:solidFill>
              </a:defRPr>
            </a:lvl2pPr>
            <a:lvl3pPr marL="3027487" indent="0">
              <a:buNone/>
              <a:defRPr sz="5960">
                <a:solidFill>
                  <a:schemeClr val="tx1">
                    <a:tint val="75000"/>
                  </a:schemeClr>
                </a:solidFill>
              </a:defRPr>
            </a:lvl3pPr>
            <a:lvl4pPr marL="4541230" indent="0">
              <a:buNone/>
              <a:defRPr sz="5297">
                <a:solidFill>
                  <a:schemeClr val="tx1">
                    <a:tint val="75000"/>
                  </a:schemeClr>
                </a:solidFill>
              </a:defRPr>
            </a:lvl4pPr>
            <a:lvl5pPr marL="6054974" indent="0">
              <a:buNone/>
              <a:defRPr sz="5297">
                <a:solidFill>
                  <a:schemeClr val="tx1">
                    <a:tint val="75000"/>
                  </a:schemeClr>
                </a:solidFill>
              </a:defRPr>
            </a:lvl5pPr>
            <a:lvl6pPr marL="7568717" indent="0">
              <a:buNone/>
              <a:defRPr sz="5297">
                <a:solidFill>
                  <a:schemeClr val="tx1">
                    <a:tint val="75000"/>
                  </a:schemeClr>
                </a:solidFill>
              </a:defRPr>
            </a:lvl6pPr>
            <a:lvl7pPr marL="9082461" indent="0">
              <a:buNone/>
              <a:defRPr sz="5297">
                <a:solidFill>
                  <a:schemeClr val="tx1">
                    <a:tint val="75000"/>
                  </a:schemeClr>
                </a:solidFill>
              </a:defRPr>
            </a:lvl7pPr>
            <a:lvl8pPr marL="10596204" indent="0">
              <a:buNone/>
              <a:defRPr sz="5297">
                <a:solidFill>
                  <a:schemeClr val="tx1">
                    <a:tint val="75000"/>
                  </a:schemeClr>
                </a:solidFill>
              </a:defRPr>
            </a:lvl8pPr>
            <a:lvl9pPr marL="12109948" indent="0">
              <a:buNone/>
              <a:defRPr sz="5297">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B7DA2F35-A26C-496D-ADA9-BE30A26FD51E}" type="datetimeFigureOut">
              <a:rPr lang="zh-CN" altLang="en-US" smtClean="0"/>
              <a:t>2022/7/14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8BE0DCDB-F738-4A5C-A1B4-BB0C4CD0C83C}" type="slidenum">
              <a:rPr lang="zh-CN" altLang="en-US" smtClean="0"/>
              <a:t>‹#›</a:t>
            </a:fld>
            <a:endParaRPr lang="zh-CN" altLang="en-US"/>
          </a:p>
        </p:txBody>
      </p:sp>
    </p:spTree>
    <p:extLst>
      <p:ext uri="{BB962C8B-B14F-4D97-AF65-F5344CB8AC3E}">
        <p14:creationId xmlns:p14="http://schemas.microsoft.com/office/powerpoint/2010/main" val="16380294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2081421" y="11394520"/>
            <a:ext cx="12866966" cy="2715859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15326826" y="11394520"/>
            <a:ext cx="12866966" cy="2715859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B7DA2F35-A26C-496D-ADA9-BE30A26FD51E}" type="datetimeFigureOut">
              <a:rPr lang="zh-CN" altLang="en-US" smtClean="0"/>
              <a:t>2022/7/14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8BE0DCDB-F738-4A5C-A1B4-BB0C4CD0C83C}" type="slidenum">
              <a:rPr lang="zh-CN" altLang="en-US" smtClean="0"/>
              <a:t>‹#›</a:t>
            </a:fld>
            <a:endParaRPr lang="zh-CN" altLang="en-US"/>
          </a:p>
        </p:txBody>
      </p:sp>
    </p:spTree>
    <p:extLst>
      <p:ext uri="{BB962C8B-B14F-4D97-AF65-F5344CB8AC3E}">
        <p14:creationId xmlns:p14="http://schemas.microsoft.com/office/powerpoint/2010/main" val="21372368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2085364" y="2278913"/>
            <a:ext cx="26112371" cy="8273416"/>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2085368" y="10492870"/>
            <a:ext cx="12807832" cy="5142393"/>
          </a:xfrm>
        </p:spPr>
        <p:txBody>
          <a:bodyPr anchor="b"/>
          <a:lstStyle>
            <a:lvl1pPr marL="0" indent="0">
              <a:buNone/>
              <a:defRPr sz="7946" b="1"/>
            </a:lvl1pPr>
            <a:lvl2pPr marL="1513743" indent="0">
              <a:buNone/>
              <a:defRPr sz="6622" b="1"/>
            </a:lvl2pPr>
            <a:lvl3pPr marL="3027487" indent="0">
              <a:buNone/>
              <a:defRPr sz="5960" b="1"/>
            </a:lvl3pPr>
            <a:lvl4pPr marL="4541230" indent="0">
              <a:buNone/>
              <a:defRPr sz="5297" b="1"/>
            </a:lvl4pPr>
            <a:lvl5pPr marL="6054974" indent="0">
              <a:buNone/>
              <a:defRPr sz="5297" b="1"/>
            </a:lvl5pPr>
            <a:lvl6pPr marL="7568717" indent="0">
              <a:buNone/>
              <a:defRPr sz="5297" b="1"/>
            </a:lvl6pPr>
            <a:lvl7pPr marL="9082461" indent="0">
              <a:buNone/>
              <a:defRPr sz="5297" b="1"/>
            </a:lvl7pPr>
            <a:lvl8pPr marL="10596204" indent="0">
              <a:buNone/>
              <a:defRPr sz="5297" b="1"/>
            </a:lvl8pPr>
            <a:lvl9pPr marL="12109948" indent="0">
              <a:buNone/>
              <a:defRPr sz="5297" b="1"/>
            </a:lvl9pPr>
          </a:lstStyle>
          <a:p>
            <a:pPr lvl="0"/>
            <a:r>
              <a:rPr lang="zh-CN" altLang="en-US"/>
              <a:t>编辑母版文本样式</a:t>
            </a:r>
          </a:p>
        </p:txBody>
      </p:sp>
      <p:sp>
        <p:nvSpPr>
          <p:cNvPr id="4" name="Content Placeholder 3"/>
          <p:cNvSpPr>
            <a:spLocks noGrp="1"/>
          </p:cNvSpPr>
          <p:nvPr>
            <p:ph sz="half" idx="2"/>
          </p:nvPr>
        </p:nvSpPr>
        <p:spPr>
          <a:xfrm>
            <a:off x="2085368" y="15635264"/>
            <a:ext cx="12807832" cy="22997117"/>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15326828" y="10492870"/>
            <a:ext cx="12870909" cy="5142393"/>
          </a:xfrm>
        </p:spPr>
        <p:txBody>
          <a:bodyPr anchor="b"/>
          <a:lstStyle>
            <a:lvl1pPr marL="0" indent="0">
              <a:buNone/>
              <a:defRPr sz="7946" b="1"/>
            </a:lvl1pPr>
            <a:lvl2pPr marL="1513743" indent="0">
              <a:buNone/>
              <a:defRPr sz="6622" b="1"/>
            </a:lvl2pPr>
            <a:lvl3pPr marL="3027487" indent="0">
              <a:buNone/>
              <a:defRPr sz="5960" b="1"/>
            </a:lvl3pPr>
            <a:lvl4pPr marL="4541230" indent="0">
              <a:buNone/>
              <a:defRPr sz="5297" b="1"/>
            </a:lvl4pPr>
            <a:lvl5pPr marL="6054974" indent="0">
              <a:buNone/>
              <a:defRPr sz="5297" b="1"/>
            </a:lvl5pPr>
            <a:lvl6pPr marL="7568717" indent="0">
              <a:buNone/>
              <a:defRPr sz="5297" b="1"/>
            </a:lvl6pPr>
            <a:lvl7pPr marL="9082461" indent="0">
              <a:buNone/>
              <a:defRPr sz="5297" b="1"/>
            </a:lvl7pPr>
            <a:lvl8pPr marL="10596204" indent="0">
              <a:buNone/>
              <a:defRPr sz="5297" b="1"/>
            </a:lvl8pPr>
            <a:lvl9pPr marL="12109948" indent="0">
              <a:buNone/>
              <a:defRPr sz="5297" b="1"/>
            </a:lvl9pPr>
          </a:lstStyle>
          <a:p>
            <a:pPr lvl="0"/>
            <a:r>
              <a:rPr lang="zh-CN" altLang="en-US"/>
              <a:t>编辑母版文本样式</a:t>
            </a:r>
          </a:p>
        </p:txBody>
      </p:sp>
      <p:sp>
        <p:nvSpPr>
          <p:cNvPr id="6" name="Content Placeholder 5"/>
          <p:cNvSpPr>
            <a:spLocks noGrp="1"/>
          </p:cNvSpPr>
          <p:nvPr>
            <p:ph sz="quarter" idx="4"/>
          </p:nvPr>
        </p:nvSpPr>
        <p:spPr>
          <a:xfrm>
            <a:off x="15326828" y="15635264"/>
            <a:ext cx="12870909" cy="22997117"/>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B7DA2F35-A26C-496D-ADA9-BE30A26FD51E}" type="datetimeFigureOut">
              <a:rPr lang="zh-CN" altLang="en-US" smtClean="0"/>
              <a:t>2022/7/14</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8BE0DCDB-F738-4A5C-A1B4-BB0C4CD0C83C}" type="slidenum">
              <a:rPr lang="zh-CN" altLang="en-US" smtClean="0"/>
              <a:t>‹#›</a:t>
            </a:fld>
            <a:endParaRPr lang="zh-CN" altLang="en-US"/>
          </a:p>
        </p:txBody>
      </p:sp>
    </p:spTree>
    <p:extLst>
      <p:ext uri="{BB962C8B-B14F-4D97-AF65-F5344CB8AC3E}">
        <p14:creationId xmlns:p14="http://schemas.microsoft.com/office/powerpoint/2010/main" val="20928309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B7DA2F35-A26C-496D-ADA9-BE30A26FD51E}" type="datetimeFigureOut">
              <a:rPr lang="zh-CN" altLang="en-US" smtClean="0"/>
              <a:t>2022/7/14</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8BE0DCDB-F738-4A5C-A1B4-BB0C4CD0C83C}" type="slidenum">
              <a:rPr lang="zh-CN" altLang="en-US" smtClean="0"/>
              <a:t>‹#›</a:t>
            </a:fld>
            <a:endParaRPr lang="zh-CN" altLang="en-US"/>
          </a:p>
        </p:txBody>
      </p:sp>
    </p:spTree>
    <p:extLst>
      <p:ext uri="{BB962C8B-B14F-4D97-AF65-F5344CB8AC3E}">
        <p14:creationId xmlns:p14="http://schemas.microsoft.com/office/powerpoint/2010/main" val="28523393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DA2F35-A26C-496D-ADA9-BE30A26FD51E}" type="datetimeFigureOut">
              <a:rPr lang="zh-CN" altLang="en-US" smtClean="0"/>
              <a:t>2022/7/14</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8BE0DCDB-F738-4A5C-A1B4-BB0C4CD0C83C}" type="slidenum">
              <a:rPr lang="zh-CN" altLang="en-US" smtClean="0"/>
              <a:t>‹#›</a:t>
            </a:fld>
            <a:endParaRPr lang="zh-CN" altLang="en-US"/>
          </a:p>
        </p:txBody>
      </p:sp>
    </p:spTree>
    <p:extLst>
      <p:ext uri="{BB962C8B-B14F-4D97-AF65-F5344CB8AC3E}">
        <p14:creationId xmlns:p14="http://schemas.microsoft.com/office/powerpoint/2010/main" val="39854683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2085364" y="2853584"/>
            <a:ext cx="9764544" cy="9987545"/>
          </a:xfrm>
        </p:spPr>
        <p:txBody>
          <a:bodyPr anchor="b"/>
          <a:lstStyle>
            <a:lvl1pPr>
              <a:defRPr sz="10595"/>
            </a:lvl1pPr>
          </a:lstStyle>
          <a:p>
            <a:r>
              <a:rPr lang="zh-CN" altLang="en-US"/>
              <a:t>单击此处编辑母版标题样式</a:t>
            </a:r>
            <a:endParaRPr lang="en-US" dirty="0"/>
          </a:p>
        </p:txBody>
      </p:sp>
      <p:sp>
        <p:nvSpPr>
          <p:cNvPr id="3" name="Content Placeholder 2"/>
          <p:cNvSpPr>
            <a:spLocks noGrp="1"/>
          </p:cNvSpPr>
          <p:nvPr>
            <p:ph idx="1"/>
          </p:nvPr>
        </p:nvSpPr>
        <p:spPr>
          <a:xfrm>
            <a:off x="12870909" y="6162959"/>
            <a:ext cx="15326827" cy="30418415"/>
          </a:xfrm>
        </p:spPr>
        <p:txBody>
          <a:bodyPr/>
          <a:lstStyle>
            <a:lvl1pPr>
              <a:defRPr sz="10595"/>
            </a:lvl1pPr>
            <a:lvl2pPr>
              <a:defRPr sz="9271"/>
            </a:lvl2pPr>
            <a:lvl3pPr>
              <a:defRPr sz="7946"/>
            </a:lvl3pPr>
            <a:lvl4pPr>
              <a:defRPr sz="6622"/>
            </a:lvl4pPr>
            <a:lvl5pPr>
              <a:defRPr sz="6622"/>
            </a:lvl5pPr>
            <a:lvl6pPr>
              <a:defRPr sz="6622"/>
            </a:lvl6pPr>
            <a:lvl7pPr>
              <a:defRPr sz="6622"/>
            </a:lvl7pPr>
            <a:lvl8pPr>
              <a:defRPr sz="6622"/>
            </a:lvl8pPr>
            <a:lvl9pPr>
              <a:defRPr sz="6622"/>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2085364" y="12841129"/>
            <a:ext cx="9764544" cy="23789780"/>
          </a:xfrm>
        </p:spPr>
        <p:txBody>
          <a:bodyPr/>
          <a:lstStyle>
            <a:lvl1pPr marL="0" indent="0">
              <a:buNone/>
              <a:defRPr sz="5297"/>
            </a:lvl1pPr>
            <a:lvl2pPr marL="1513743" indent="0">
              <a:buNone/>
              <a:defRPr sz="4635"/>
            </a:lvl2pPr>
            <a:lvl3pPr marL="3027487" indent="0">
              <a:buNone/>
              <a:defRPr sz="3973"/>
            </a:lvl3pPr>
            <a:lvl4pPr marL="4541230" indent="0">
              <a:buNone/>
              <a:defRPr sz="3311"/>
            </a:lvl4pPr>
            <a:lvl5pPr marL="6054974" indent="0">
              <a:buNone/>
              <a:defRPr sz="3311"/>
            </a:lvl5pPr>
            <a:lvl6pPr marL="7568717" indent="0">
              <a:buNone/>
              <a:defRPr sz="3311"/>
            </a:lvl6pPr>
            <a:lvl7pPr marL="9082461" indent="0">
              <a:buNone/>
              <a:defRPr sz="3311"/>
            </a:lvl7pPr>
            <a:lvl8pPr marL="10596204" indent="0">
              <a:buNone/>
              <a:defRPr sz="3311"/>
            </a:lvl8pPr>
            <a:lvl9pPr marL="12109948" indent="0">
              <a:buNone/>
              <a:defRPr sz="3311"/>
            </a:lvl9pPr>
          </a:lstStyle>
          <a:p>
            <a:pPr lvl="0"/>
            <a:r>
              <a:rPr lang="zh-CN" altLang="en-US"/>
              <a:t>编辑母版文本样式</a:t>
            </a:r>
          </a:p>
        </p:txBody>
      </p:sp>
      <p:sp>
        <p:nvSpPr>
          <p:cNvPr id="5" name="Date Placeholder 4"/>
          <p:cNvSpPr>
            <a:spLocks noGrp="1"/>
          </p:cNvSpPr>
          <p:nvPr>
            <p:ph type="dt" sz="half" idx="10"/>
          </p:nvPr>
        </p:nvSpPr>
        <p:spPr/>
        <p:txBody>
          <a:bodyPr/>
          <a:lstStyle/>
          <a:p>
            <a:fld id="{B7DA2F35-A26C-496D-ADA9-BE30A26FD51E}" type="datetimeFigureOut">
              <a:rPr lang="zh-CN" altLang="en-US" smtClean="0"/>
              <a:t>2022/7/14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8BE0DCDB-F738-4A5C-A1B4-BB0C4CD0C83C}" type="slidenum">
              <a:rPr lang="zh-CN" altLang="en-US" smtClean="0"/>
              <a:t>‹#›</a:t>
            </a:fld>
            <a:endParaRPr lang="zh-CN" altLang="en-US"/>
          </a:p>
        </p:txBody>
      </p:sp>
    </p:spTree>
    <p:extLst>
      <p:ext uri="{BB962C8B-B14F-4D97-AF65-F5344CB8AC3E}">
        <p14:creationId xmlns:p14="http://schemas.microsoft.com/office/powerpoint/2010/main" val="23335450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2085364" y="2853584"/>
            <a:ext cx="9764544" cy="9987545"/>
          </a:xfrm>
        </p:spPr>
        <p:txBody>
          <a:bodyPr anchor="b"/>
          <a:lstStyle>
            <a:lvl1pPr>
              <a:defRPr sz="10595"/>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12870909" y="6162959"/>
            <a:ext cx="15326827" cy="30418415"/>
          </a:xfrm>
        </p:spPr>
        <p:txBody>
          <a:bodyPr anchor="t"/>
          <a:lstStyle>
            <a:lvl1pPr marL="0" indent="0">
              <a:buNone/>
              <a:defRPr sz="10595"/>
            </a:lvl1pPr>
            <a:lvl2pPr marL="1513743" indent="0">
              <a:buNone/>
              <a:defRPr sz="9271"/>
            </a:lvl2pPr>
            <a:lvl3pPr marL="3027487" indent="0">
              <a:buNone/>
              <a:defRPr sz="7946"/>
            </a:lvl3pPr>
            <a:lvl4pPr marL="4541230" indent="0">
              <a:buNone/>
              <a:defRPr sz="6622"/>
            </a:lvl4pPr>
            <a:lvl5pPr marL="6054974" indent="0">
              <a:buNone/>
              <a:defRPr sz="6622"/>
            </a:lvl5pPr>
            <a:lvl6pPr marL="7568717" indent="0">
              <a:buNone/>
              <a:defRPr sz="6622"/>
            </a:lvl6pPr>
            <a:lvl7pPr marL="9082461" indent="0">
              <a:buNone/>
              <a:defRPr sz="6622"/>
            </a:lvl7pPr>
            <a:lvl8pPr marL="10596204" indent="0">
              <a:buNone/>
              <a:defRPr sz="6622"/>
            </a:lvl8pPr>
            <a:lvl9pPr marL="12109948" indent="0">
              <a:buNone/>
              <a:defRPr sz="6622"/>
            </a:lvl9pPr>
          </a:lstStyle>
          <a:p>
            <a:r>
              <a:rPr lang="zh-CN" altLang="en-US"/>
              <a:t>单击图标添加图片</a:t>
            </a:r>
            <a:endParaRPr lang="en-US" dirty="0"/>
          </a:p>
        </p:txBody>
      </p:sp>
      <p:sp>
        <p:nvSpPr>
          <p:cNvPr id="4" name="Text Placeholder 3"/>
          <p:cNvSpPr>
            <a:spLocks noGrp="1"/>
          </p:cNvSpPr>
          <p:nvPr>
            <p:ph type="body" sz="half" idx="2"/>
          </p:nvPr>
        </p:nvSpPr>
        <p:spPr>
          <a:xfrm>
            <a:off x="2085364" y="12841129"/>
            <a:ext cx="9764544" cy="23789780"/>
          </a:xfrm>
        </p:spPr>
        <p:txBody>
          <a:bodyPr/>
          <a:lstStyle>
            <a:lvl1pPr marL="0" indent="0">
              <a:buNone/>
              <a:defRPr sz="5297"/>
            </a:lvl1pPr>
            <a:lvl2pPr marL="1513743" indent="0">
              <a:buNone/>
              <a:defRPr sz="4635"/>
            </a:lvl2pPr>
            <a:lvl3pPr marL="3027487" indent="0">
              <a:buNone/>
              <a:defRPr sz="3973"/>
            </a:lvl3pPr>
            <a:lvl4pPr marL="4541230" indent="0">
              <a:buNone/>
              <a:defRPr sz="3311"/>
            </a:lvl4pPr>
            <a:lvl5pPr marL="6054974" indent="0">
              <a:buNone/>
              <a:defRPr sz="3311"/>
            </a:lvl5pPr>
            <a:lvl6pPr marL="7568717" indent="0">
              <a:buNone/>
              <a:defRPr sz="3311"/>
            </a:lvl6pPr>
            <a:lvl7pPr marL="9082461" indent="0">
              <a:buNone/>
              <a:defRPr sz="3311"/>
            </a:lvl7pPr>
            <a:lvl8pPr marL="10596204" indent="0">
              <a:buNone/>
              <a:defRPr sz="3311"/>
            </a:lvl8pPr>
            <a:lvl9pPr marL="12109948" indent="0">
              <a:buNone/>
              <a:defRPr sz="3311"/>
            </a:lvl9pPr>
          </a:lstStyle>
          <a:p>
            <a:pPr lvl="0"/>
            <a:r>
              <a:rPr lang="zh-CN" altLang="en-US"/>
              <a:t>编辑母版文本样式</a:t>
            </a:r>
          </a:p>
        </p:txBody>
      </p:sp>
      <p:sp>
        <p:nvSpPr>
          <p:cNvPr id="5" name="Date Placeholder 4"/>
          <p:cNvSpPr>
            <a:spLocks noGrp="1"/>
          </p:cNvSpPr>
          <p:nvPr>
            <p:ph type="dt" sz="half" idx="10"/>
          </p:nvPr>
        </p:nvSpPr>
        <p:spPr/>
        <p:txBody>
          <a:bodyPr/>
          <a:lstStyle/>
          <a:p>
            <a:fld id="{B7DA2F35-A26C-496D-ADA9-BE30A26FD51E}" type="datetimeFigureOut">
              <a:rPr lang="zh-CN" altLang="en-US" smtClean="0"/>
              <a:t>2022/7/14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8BE0DCDB-F738-4A5C-A1B4-BB0C4CD0C83C}" type="slidenum">
              <a:rPr lang="zh-CN" altLang="en-US" smtClean="0"/>
              <a:t>‹#›</a:t>
            </a:fld>
            <a:endParaRPr lang="zh-CN" altLang="en-US"/>
          </a:p>
        </p:txBody>
      </p:sp>
    </p:spTree>
    <p:extLst>
      <p:ext uri="{BB962C8B-B14F-4D97-AF65-F5344CB8AC3E}">
        <p14:creationId xmlns:p14="http://schemas.microsoft.com/office/powerpoint/2010/main" val="20752363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81421" y="2278913"/>
            <a:ext cx="26112371" cy="8273416"/>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2081421" y="11394520"/>
            <a:ext cx="26112371" cy="27158594"/>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2081421" y="39672756"/>
            <a:ext cx="6811923" cy="2278904"/>
          </a:xfrm>
          <a:prstGeom prst="rect">
            <a:avLst/>
          </a:prstGeom>
        </p:spPr>
        <p:txBody>
          <a:bodyPr vert="horz" lIns="91440" tIns="45720" rIns="91440" bIns="45720" rtlCol="0" anchor="ctr"/>
          <a:lstStyle>
            <a:lvl1pPr algn="l">
              <a:defRPr sz="3973">
                <a:solidFill>
                  <a:schemeClr val="tx1">
                    <a:tint val="75000"/>
                  </a:schemeClr>
                </a:solidFill>
              </a:defRPr>
            </a:lvl1pPr>
          </a:lstStyle>
          <a:p>
            <a:fld id="{B7DA2F35-A26C-496D-ADA9-BE30A26FD51E}" type="datetimeFigureOut">
              <a:rPr lang="zh-CN" altLang="en-US" smtClean="0"/>
              <a:t>2022/7/14</a:t>
            </a:fld>
            <a:endParaRPr lang="zh-CN" altLang="en-US"/>
          </a:p>
        </p:txBody>
      </p:sp>
      <p:sp>
        <p:nvSpPr>
          <p:cNvPr id="5" name="Footer Placeholder 4"/>
          <p:cNvSpPr>
            <a:spLocks noGrp="1"/>
          </p:cNvSpPr>
          <p:nvPr>
            <p:ph type="ftr" sz="quarter" idx="3"/>
          </p:nvPr>
        </p:nvSpPr>
        <p:spPr>
          <a:xfrm>
            <a:off x="10028665" y="39672756"/>
            <a:ext cx="10217884" cy="2278904"/>
          </a:xfrm>
          <a:prstGeom prst="rect">
            <a:avLst/>
          </a:prstGeom>
        </p:spPr>
        <p:txBody>
          <a:bodyPr vert="horz" lIns="91440" tIns="45720" rIns="91440" bIns="45720" rtlCol="0" anchor="ctr"/>
          <a:lstStyle>
            <a:lvl1pPr algn="ctr">
              <a:defRPr sz="3973">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21381869" y="39672756"/>
            <a:ext cx="6811923" cy="2278904"/>
          </a:xfrm>
          <a:prstGeom prst="rect">
            <a:avLst/>
          </a:prstGeom>
        </p:spPr>
        <p:txBody>
          <a:bodyPr vert="horz" lIns="91440" tIns="45720" rIns="91440" bIns="45720" rtlCol="0" anchor="ctr"/>
          <a:lstStyle>
            <a:lvl1pPr algn="r">
              <a:defRPr sz="3973">
                <a:solidFill>
                  <a:schemeClr val="tx1">
                    <a:tint val="75000"/>
                  </a:schemeClr>
                </a:solidFill>
              </a:defRPr>
            </a:lvl1pPr>
          </a:lstStyle>
          <a:p>
            <a:fld id="{8BE0DCDB-F738-4A5C-A1B4-BB0C4CD0C83C}" type="slidenum">
              <a:rPr lang="zh-CN" altLang="en-US" smtClean="0"/>
              <a:t>‹#›</a:t>
            </a:fld>
            <a:endParaRPr lang="zh-CN" altLang="en-US"/>
          </a:p>
        </p:txBody>
      </p:sp>
    </p:spTree>
    <p:extLst>
      <p:ext uri="{BB962C8B-B14F-4D97-AF65-F5344CB8AC3E}">
        <p14:creationId xmlns:p14="http://schemas.microsoft.com/office/powerpoint/2010/main" val="35378790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3027487" rtl="0" eaLnBrk="1" latinLnBrk="0" hangingPunct="1">
        <a:lnSpc>
          <a:spcPct val="90000"/>
        </a:lnSpc>
        <a:spcBef>
          <a:spcPct val="0"/>
        </a:spcBef>
        <a:buNone/>
        <a:defRPr sz="14568" kern="1200">
          <a:solidFill>
            <a:schemeClr val="tx1"/>
          </a:solidFill>
          <a:latin typeface="+mj-lt"/>
          <a:ea typeface="+mj-ea"/>
          <a:cs typeface="+mj-cs"/>
        </a:defRPr>
      </a:lvl1pPr>
    </p:titleStyle>
    <p:bodyStyle>
      <a:lvl1pPr marL="756872" indent="-756872" algn="l" defTabSz="3027487" rtl="0" eaLnBrk="1" latinLnBrk="0" hangingPunct="1">
        <a:lnSpc>
          <a:spcPct val="90000"/>
        </a:lnSpc>
        <a:spcBef>
          <a:spcPts val="3311"/>
        </a:spcBef>
        <a:buFont typeface="Arial" panose="020B0604020202020204" pitchFamily="34" charset="0"/>
        <a:buChar char="•"/>
        <a:defRPr sz="9271" kern="1200">
          <a:solidFill>
            <a:schemeClr val="tx1"/>
          </a:solidFill>
          <a:latin typeface="+mn-lt"/>
          <a:ea typeface="+mn-ea"/>
          <a:cs typeface="+mn-cs"/>
        </a:defRPr>
      </a:lvl1pPr>
      <a:lvl2pPr marL="2270615" indent="-756872" algn="l" defTabSz="3027487" rtl="0" eaLnBrk="1" latinLnBrk="0" hangingPunct="1">
        <a:lnSpc>
          <a:spcPct val="90000"/>
        </a:lnSpc>
        <a:spcBef>
          <a:spcPts val="1655"/>
        </a:spcBef>
        <a:buFont typeface="Arial" panose="020B0604020202020204" pitchFamily="34" charset="0"/>
        <a:buChar char="•"/>
        <a:defRPr sz="7946" kern="1200">
          <a:solidFill>
            <a:schemeClr val="tx1"/>
          </a:solidFill>
          <a:latin typeface="+mn-lt"/>
          <a:ea typeface="+mn-ea"/>
          <a:cs typeface="+mn-cs"/>
        </a:defRPr>
      </a:lvl2pPr>
      <a:lvl3pPr marL="3784359" indent="-756872" algn="l" defTabSz="3027487" rtl="0" eaLnBrk="1" latinLnBrk="0" hangingPunct="1">
        <a:lnSpc>
          <a:spcPct val="90000"/>
        </a:lnSpc>
        <a:spcBef>
          <a:spcPts val="1655"/>
        </a:spcBef>
        <a:buFont typeface="Arial" panose="020B0604020202020204" pitchFamily="34" charset="0"/>
        <a:buChar char="•"/>
        <a:defRPr sz="6622" kern="1200">
          <a:solidFill>
            <a:schemeClr val="tx1"/>
          </a:solidFill>
          <a:latin typeface="+mn-lt"/>
          <a:ea typeface="+mn-ea"/>
          <a:cs typeface="+mn-cs"/>
        </a:defRPr>
      </a:lvl3pPr>
      <a:lvl4pPr marL="5298102"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4pPr>
      <a:lvl5pPr marL="681184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5pPr>
      <a:lvl6pPr marL="8325589"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6pPr>
      <a:lvl7pPr marL="9839333"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7pPr>
      <a:lvl8pPr marL="1135307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8pPr>
      <a:lvl9pPr marL="12866820"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9pPr>
    </p:bodyStyle>
    <p:otherStyle>
      <a:defPPr>
        <a:defRPr lang="en-US"/>
      </a:defPPr>
      <a:lvl1pPr marL="0" algn="l" defTabSz="3027487" rtl="0" eaLnBrk="1" latinLnBrk="0" hangingPunct="1">
        <a:defRPr sz="5960" kern="1200">
          <a:solidFill>
            <a:schemeClr val="tx1"/>
          </a:solidFill>
          <a:latin typeface="+mn-lt"/>
          <a:ea typeface="+mn-ea"/>
          <a:cs typeface="+mn-cs"/>
        </a:defRPr>
      </a:lvl1pPr>
      <a:lvl2pPr marL="1513743" algn="l" defTabSz="3027487" rtl="0" eaLnBrk="1" latinLnBrk="0" hangingPunct="1">
        <a:defRPr sz="5960" kern="1200">
          <a:solidFill>
            <a:schemeClr val="tx1"/>
          </a:solidFill>
          <a:latin typeface="+mn-lt"/>
          <a:ea typeface="+mn-ea"/>
          <a:cs typeface="+mn-cs"/>
        </a:defRPr>
      </a:lvl2pPr>
      <a:lvl3pPr marL="3027487" algn="l" defTabSz="3027487" rtl="0" eaLnBrk="1" latinLnBrk="0" hangingPunct="1">
        <a:defRPr sz="5960" kern="1200">
          <a:solidFill>
            <a:schemeClr val="tx1"/>
          </a:solidFill>
          <a:latin typeface="+mn-lt"/>
          <a:ea typeface="+mn-ea"/>
          <a:cs typeface="+mn-cs"/>
        </a:defRPr>
      </a:lvl3pPr>
      <a:lvl4pPr marL="4541230" algn="l" defTabSz="3027487" rtl="0" eaLnBrk="1" latinLnBrk="0" hangingPunct="1">
        <a:defRPr sz="5960" kern="1200">
          <a:solidFill>
            <a:schemeClr val="tx1"/>
          </a:solidFill>
          <a:latin typeface="+mn-lt"/>
          <a:ea typeface="+mn-ea"/>
          <a:cs typeface="+mn-cs"/>
        </a:defRPr>
      </a:lvl4pPr>
      <a:lvl5pPr marL="6054974" algn="l" defTabSz="3027487" rtl="0" eaLnBrk="1" latinLnBrk="0" hangingPunct="1">
        <a:defRPr sz="5960" kern="1200">
          <a:solidFill>
            <a:schemeClr val="tx1"/>
          </a:solidFill>
          <a:latin typeface="+mn-lt"/>
          <a:ea typeface="+mn-ea"/>
          <a:cs typeface="+mn-cs"/>
        </a:defRPr>
      </a:lvl5pPr>
      <a:lvl6pPr marL="7568717" algn="l" defTabSz="3027487" rtl="0" eaLnBrk="1" latinLnBrk="0" hangingPunct="1">
        <a:defRPr sz="5960" kern="1200">
          <a:solidFill>
            <a:schemeClr val="tx1"/>
          </a:solidFill>
          <a:latin typeface="+mn-lt"/>
          <a:ea typeface="+mn-ea"/>
          <a:cs typeface="+mn-cs"/>
        </a:defRPr>
      </a:lvl6pPr>
      <a:lvl7pPr marL="9082461" algn="l" defTabSz="3027487" rtl="0" eaLnBrk="1" latinLnBrk="0" hangingPunct="1">
        <a:defRPr sz="5960" kern="1200">
          <a:solidFill>
            <a:schemeClr val="tx1"/>
          </a:solidFill>
          <a:latin typeface="+mn-lt"/>
          <a:ea typeface="+mn-ea"/>
          <a:cs typeface="+mn-cs"/>
        </a:defRPr>
      </a:lvl7pPr>
      <a:lvl8pPr marL="10596204" algn="l" defTabSz="3027487" rtl="0" eaLnBrk="1" latinLnBrk="0" hangingPunct="1">
        <a:defRPr sz="5960" kern="1200">
          <a:solidFill>
            <a:schemeClr val="tx1"/>
          </a:solidFill>
          <a:latin typeface="+mn-lt"/>
          <a:ea typeface="+mn-ea"/>
          <a:cs typeface="+mn-cs"/>
        </a:defRPr>
      </a:lvl8pPr>
      <a:lvl9pPr marL="12109948" algn="l" defTabSz="3027487" rtl="0" eaLnBrk="1" latinLnBrk="0" hangingPunct="1">
        <a:defRPr sz="59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jpe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g"/><Relationship Id="rId9"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框 13"/>
          <p:cNvSpPr txBox="1"/>
          <p:nvPr/>
        </p:nvSpPr>
        <p:spPr>
          <a:xfrm>
            <a:off x="6795992" y="1352412"/>
            <a:ext cx="16673091" cy="1754326"/>
          </a:xfrm>
          <a:prstGeom prst="rect">
            <a:avLst/>
          </a:prstGeom>
          <a:noFill/>
        </p:spPr>
        <p:txBody>
          <a:bodyPr wrap="square" rtlCol="0">
            <a:spAutoFit/>
          </a:bodyPr>
          <a:lstStyle/>
          <a:p>
            <a:pPr algn="ctr"/>
            <a:r>
              <a:rPr kumimoji="1" lang="en-US" altLang="zh-CN" sz="5400" b="1" dirty="0">
                <a:solidFill>
                  <a:schemeClr val="accent1"/>
                </a:solidFill>
              </a:rPr>
              <a:t>An interpretable, transferable and real-time disruption predictor in HL-2A based on deep learning</a:t>
            </a:r>
            <a:endParaRPr kumimoji="1" lang="zh-CN" altLang="en-US" sz="5400" b="1" dirty="0">
              <a:solidFill>
                <a:schemeClr val="accent1"/>
              </a:solidFill>
            </a:endParaRPr>
          </a:p>
        </p:txBody>
      </p:sp>
      <p:grpSp>
        <p:nvGrpSpPr>
          <p:cNvPr id="8" name="组合 7"/>
          <p:cNvGrpSpPr/>
          <p:nvPr/>
        </p:nvGrpSpPr>
        <p:grpSpPr>
          <a:xfrm>
            <a:off x="12450" y="207298"/>
            <a:ext cx="30275212" cy="40883111"/>
            <a:chOff x="13300" y="-1081257"/>
            <a:chExt cx="32399288" cy="43751429"/>
          </a:xfrm>
        </p:grpSpPr>
        <p:grpSp>
          <p:nvGrpSpPr>
            <p:cNvPr id="13" name="组合 12"/>
            <p:cNvGrpSpPr/>
            <p:nvPr/>
          </p:nvGrpSpPr>
          <p:grpSpPr>
            <a:xfrm>
              <a:off x="13300" y="-1081257"/>
              <a:ext cx="32399288" cy="43751429"/>
              <a:chOff x="13300" y="-1081257"/>
              <a:chExt cx="32399288" cy="43751429"/>
            </a:xfrm>
          </p:grpSpPr>
          <p:sp>
            <p:nvSpPr>
              <p:cNvPr id="2" name="矩形 1"/>
              <p:cNvSpPr/>
              <p:nvPr/>
            </p:nvSpPr>
            <p:spPr>
              <a:xfrm>
                <a:off x="4745540" y="-1081257"/>
                <a:ext cx="22285707" cy="988110"/>
              </a:xfrm>
              <a:prstGeom prst="rect">
                <a:avLst/>
              </a:prstGeom>
            </p:spPr>
            <p:txBody>
              <a:bodyPr wrap="square">
                <a:spAutoFit/>
              </a:bodyPr>
              <a:lstStyle/>
              <a:p>
                <a:pPr algn="ctr"/>
                <a:r>
                  <a:rPr lang="en-US" altLang="zh-CN" sz="5400" b="1" dirty="0">
                    <a:solidFill>
                      <a:srgbClr val="701886"/>
                    </a:solidFill>
                    <a:latin typeface="Times New Roman" panose="02020603050405020304" pitchFamily="18" charset="0"/>
                    <a:ea typeface="楷体" panose="02010609060101010101" pitchFamily="49" charset="-122"/>
                    <a:cs typeface="Times New Roman" panose="02020603050405020304" pitchFamily="18" charset="0"/>
                  </a:rPr>
                  <a:t>Second Technical Meeting on Plasma Disruptions and their Mitigation</a:t>
                </a:r>
                <a:endParaRPr lang="zh-CN" altLang="en-US" sz="5400" b="1" dirty="0">
                  <a:solidFill>
                    <a:srgbClr val="701886"/>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10" name="矩形 9"/>
              <p:cNvSpPr/>
              <p:nvPr/>
            </p:nvSpPr>
            <p:spPr>
              <a:xfrm>
                <a:off x="13300" y="5332411"/>
                <a:ext cx="32399288" cy="224328"/>
              </a:xfrm>
              <a:prstGeom prst="rect">
                <a:avLst/>
              </a:prstGeom>
              <a:solidFill>
                <a:srgbClr val="753A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43"/>
              </a:p>
            </p:txBody>
          </p:sp>
          <p:sp>
            <p:nvSpPr>
              <p:cNvPr id="12" name="框架 11"/>
              <p:cNvSpPr/>
              <p:nvPr/>
            </p:nvSpPr>
            <p:spPr>
              <a:xfrm>
                <a:off x="635577" y="6005395"/>
                <a:ext cx="31117297" cy="36664777"/>
              </a:xfrm>
              <a:prstGeom prst="frame">
                <a:avLst>
                  <a:gd name="adj1" fmla="val 0"/>
                </a:avLst>
              </a:prstGeom>
              <a:gradFill flip="none" rotWithShape="1">
                <a:gsLst>
                  <a:gs pos="0">
                    <a:srgbClr val="701886">
                      <a:tint val="66000"/>
                      <a:satMod val="160000"/>
                      <a:alpha val="46000"/>
                    </a:srgbClr>
                  </a:gs>
                  <a:gs pos="50000">
                    <a:srgbClr val="701886">
                      <a:tint val="44500"/>
                      <a:satMod val="160000"/>
                    </a:srgbClr>
                  </a:gs>
                  <a:gs pos="100000">
                    <a:srgbClr val="701886">
                      <a:tint val="23500"/>
                      <a:satMod val="160000"/>
                    </a:srgbClr>
                  </a:gs>
                </a:gsLst>
                <a:lin ang="2700000" scaled="1"/>
                <a:tileRect/>
              </a:gradFill>
              <a:ln w="6350">
                <a:solidFill>
                  <a:srgbClr val="701886"/>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zh-CN" altLang="en-US" sz="943">
                  <a:solidFill>
                    <a:schemeClr val="tx1"/>
                  </a:solidFill>
                </a:endParaRPr>
              </a:p>
            </p:txBody>
          </p:sp>
        </p:grpSp>
        <p:cxnSp>
          <p:nvCxnSpPr>
            <p:cNvPr id="4" name="直线连接符 3"/>
            <p:cNvCxnSpPr/>
            <p:nvPr/>
          </p:nvCxnSpPr>
          <p:spPr>
            <a:xfrm>
              <a:off x="16194226" y="6157795"/>
              <a:ext cx="5418" cy="36310834"/>
            </a:xfrm>
            <a:prstGeom prst="line">
              <a:avLst/>
            </a:prstGeom>
            <a:ln>
              <a:solidFill>
                <a:srgbClr val="701886"/>
              </a:solidFill>
            </a:ln>
          </p:spPr>
          <p:style>
            <a:lnRef idx="1">
              <a:schemeClr val="accent1"/>
            </a:lnRef>
            <a:fillRef idx="0">
              <a:schemeClr val="accent1"/>
            </a:fillRef>
            <a:effectRef idx="0">
              <a:schemeClr val="accent1"/>
            </a:effectRef>
            <a:fontRef idx="minor">
              <a:schemeClr val="tx1"/>
            </a:fontRef>
          </p:style>
        </p:cxnSp>
      </p:grpSp>
      <p:pic>
        <p:nvPicPr>
          <p:cNvPr id="22" name="图片 21">
            <a:extLst>
              <a:ext uri="{FF2B5EF4-FFF2-40B4-BE49-F238E27FC236}">
                <a16:creationId xmlns:a16="http://schemas.microsoft.com/office/drawing/2014/main" id="{C6B59D71-6BD8-48FA-B3E5-6052D138AF51}"/>
              </a:ext>
            </a:extLst>
          </p:cNvPr>
          <p:cNvPicPr>
            <a:picLocks noChangeAspect="1"/>
          </p:cNvPicPr>
          <p:nvPr/>
        </p:nvPicPr>
        <p:blipFill>
          <a:blip r:embed="rId3"/>
          <a:stretch>
            <a:fillRect/>
          </a:stretch>
        </p:blipFill>
        <p:spPr>
          <a:xfrm>
            <a:off x="24325621" y="706553"/>
            <a:ext cx="5280177" cy="3459113"/>
          </a:xfrm>
          <a:prstGeom prst="rect">
            <a:avLst/>
          </a:prstGeom>
        </p:spPr>
      </p:pic>
      <p:sp>
        <p:nvSpPr>
          <p:cNvPr id="19" name="TextBox 12">
            <a:extLst>
              <a:ext uri="{FF2B5EF4-FFF2-40B4-BE49-F238E27FC236}">
                <a16:creationId xmlns:a16="http://schemas.microsoft.com/office/drawing/2014/main" id="{0518CBF2-EC77-4F76-975B-299FD9498D73}"/>
              </a:ext>
            </a:extLst>
          </p:cNvPr>
          <p:cNvSpPr txBox="1">
            <a:spLocks noChangeArrowheads="1"/>
          </p:cNvSpPr>
          <p:nvPr/>
        </p:nvSpPr>
        <p:spPr bwMode="auto">
          <a:xfrm>
            <a:off x="588888" y="6829348"/>
            <a:ext cx="14543652" cy="9131231"/>
          </a:xfrm>
          <a:prstGeom prst="rect">
            <a:avLst/>
          </a:prstGeom>
          <a:noFill/>
          <a:ln w="9525">
            <a:solidFill>
              <a:srgbClr val="0070C0"/>
            </a:solidFill>
            <a:miter lim="800000"/>
            <a:headEnd/>
            <a:tailEnd/>
          </a:ln>
        </p:spPr>
        <p:txBody>
          <a:bodyPr>
            <a:noAutofit/>
          </a:bodyPr>
          <a:lstStyle/>
          <a:p>
            <a:pPr algn="ctr" defTabSz="3257417">
              <a:defRPr/>
            </a:pPr>
            <a:r>
              <a:rPr lang="en-US" altLang="zh-CN" sz="5046" b="1" dirty="0">
                <a:solidFill>
                  <a:srgbClr val="0000CC"/>
                </a:solidFill>
                <a:effectLst>
                  <a:outerShdw blurRad="38100" dist="38100" dir="2700000" algn="tl">
                    <a:srgbClr val="000000">
                      <a:alpha val="43137"/>
                    </a:srgbClr>
                  </a:outerShdw>
                </a:effectLst>
                <a:latin typeface="Estrangelo Edessa" pitchFamily="66" charset="0"/>
                <a:cs typeface="Estrangelo Edessa" pitchFamily="66" charset="0"/>
              </a:rPr>
              <a:t>Introduction</a:t>
            </a:r>
          </a:p>
          <a:p>
            <a:pPr marL="502688" indent="-502688" defTabSz="3257417">
              <a:spcBef>
                <a:spcPts val="1057"/>
              </a:spcBef>
              <a:buSzPct val="100000"/>
              <a:buFont typeface="Wingdings" panose="05000000000000000000" pitchFamily="2" charset="2"/>
              <a:buChar char="Ø"/>
              <a:defRPr/>
            </a:pPr>
            <a:r>
              <a:rPr lang="en-US" altLang="zh-CN" sz="2800" dirty="0">
                <a:solidFill>
                  <a:prstClr val="black"/>
                </a:solidFill>
                <a:cs typeface="Arial" panose="020B0604020202020204" pitchFamily="34" charset="0"/>
              </a:rPr>
              <a:t>Disruption prediction algorithm plays an important role in the software components of disruption protection system in future tokamaks. It predicts the coming disruptions based on the parameters of plasma and tokamak in order to reserve enough response time for the disruption prevention and mitigation techniques.</a:t>
            </a:r>
          </a:p>
          <a:p>
            <a:pPr marL="502688" indent="-502688" defTabSz="3257417">
              <a:spcBef>
                <a:spcPts val="1057"/>
              </a:spcBef>
              <a:buSzPct val="100000"/>
              <a:buFont typeface="Wingdings" panose="05000000000000000000" pitchFamily="2" charset="2"/>
              <a:buChar char="Ø"/>
              <a:defRPr/>
            </a:pPr>
            <a:r>
              <a:rPr lang="en-US" altLang="zh-CN" sz="2800" dirty="0">
                <a:solidFill>
                  <a:prstClr val="black"/>
                </a:solidFill>
                <a:cs typeface="Arial" panose="020B0604020202020204" pitchFamily="34" charset="0"/>
              </a:rPr>
              <a:t>A disruption predictor based on deep learning is developed in HL-2A. It has an accuracy of 96.1% on Shot Nos. 32000-36000. Novel 1.5-D CNN + LSTM structure is used to get such a high accuracy. [1]</a:t>
            </a:r>
          </a:p>
          <a:p>
            <a:pPr marL="502688" indent="-502688" defTabSz="3257417">
              <a:spcBef>
                <a:spcPts val="1057"/>
              </a:spcBef>
              <a:buSzPct val="100000"/>
              <a:buFont typeface="Wingdings" panose="05000000000000000000" pitchFamily="2" charset="2"/>
              <a:buChar char="Ø"/>
              <a:defRPr/>
            </a:pPr>
            <a:r>
              <a:rPr lang="en-US" altLang="zh-CN" sz="2800" dirty="0">
                <a:solidFill>
                  <a:prstClr val="black"/>
                </a:solidFill>
                <a:cs typeface="Arial" panose="020B0604020202020204" pitchFamily="34" charset="0"/>
              </a:rPr>
              <a:t>Further researches are implemented on the basis of this algorithm to solve three key problems.</a:t>
            </a:r>
          </a:p>
          <a:p>
            <a:pPr marL="959888" lvl="1" indent="-502688" defTabSz="3257417">
              <a:spcBef>
                <a:spcPts val="1057"/>
              </a:spcBef>
              <a:buSzPct val="50000"/>
              <a:buFont typeface="Wingdings" panose="05000000000000000000" pitchFamily="2" charset="2"/>
              <a:buChar char="u"/>
              <a:defRPr/>
            </a:pPr>
            <a:r>
              <a:rPr lang="en-US" altLang="zh-CN" sz="2600" b="1" dirty="0">
                <a:solidFill>
                  <a:schemeClr val="accent1"/>
                </a:solidFill>
                <a:cs typeface="Arial" panose="020B0604020202020204" pitchFamily="34" charset="0"/>
              </a:rPr>
              <a:t>Interpretability</a:t>
            </a:r>
            <a:r>
              <a:rPr lang="en-US" altLang="zh-CN" sz="2600" dirty="0">
                <a:solidFill>
                  <a:prstClr val="black"/>
                </a:solidFill>
                <a:cs typeface="Arial" panose="020B0604020202020204" pitchFamily="34" charset="0"/>
              </a:rPr>
              <a:t>: an interpretation method is proposed to evaluate the importance of each input signal when deciding the model’s output. Furthermore, the cause of disruption can be recognized from the distribution of input channel’s importance. [2]</a:t>
            </a:r>
          </a:p>
          <a:p>
            <a:pPr marL="959888" lvl="1" indent="-502688" defTabSz="3257417">
              <a:spcBef>
                <a:spcPts val="1057"/>
              </a:spcBef>
              <a:buSzPct val="50000"/>
              <a:buFont typeface="Wingdings" panose="05000000000000000000" pitchFamily="2" charset="2"/>
              <a:buChar char="u"/>
              <a:defRPr/>
            </a:pPr>
            <a:r>
              <a:rPr lang="en-US" altLang="zh-CN" sz="2600" b="1" dirty="0">
                <a:solidFill>
                  <a:schemeClr val="accent1"/>
                </a:solidFill>
                <a:cs typeface="Arial" panose="020B0604020202020204" pitchFamily="34" charset="0"/>
              </a:rPr>
              <a:t>Real-time capacity</a:t>
            </a:r>
            <a:r>
              <a:rPr lang="en-US" altLang="zh-CN" sz="2600" dirty="0">
                <a:solidFill>
                  <a:prstClr val="black"/>
                </a:solidFill>
                <a:cs typeface="Arial" panose="020B0604020202020204" pitchFamily="34" charset="0"/>
              </a:rPr>
              <a:t>: a real-time version of this algorithm, which takes only 0.3ms to analyze an input slice, is successfully implemented into the HL-2A tokamak’s plasma control system. An accuracy of 89.0% is obtained during online testing of 382 shots. Several closed-loop demo shots for real-time disruption prediction and mitigation are also realized. </a:t>
            </a:r>
          </a:p>
          <a:p>
            <a:pPr marL="959888" lvl="1" indent="-502688" defTabSz="3257417">
              <a:spcBef>
                <a:spcPts val="1057"/>
              </a:spcBef>
              <a:buSzPct val="50000"/>
              <a:buFont typeface="Wingdings" panose="05000000000000000000" pitchFamily="2" charset="2"/>
              <a:buChar char="u"/>
              <a:defRPr/>
            </a:pPr>
            <a:r>
              <a:rPr lang="en-US" altLang="zh-CN" sz="2600" b="1" dirty="0">
                <a:solidFill>
                  <a:schemeClr val="accent1"/>
                </a:solidFill>
                <a:cs typeface="Arial" panose="020B0604020202020204" pitchFamily="34" charset="0"/>
              </a:rPr>
              <a:t>Transferability</a:t>
            </a:r>
            <a:r>
              <a:rPr lang="en-US" altLang="zh-CN" sz="2600" dirty="0">
                <a:solidFill>
                  <a:prstClr val="black"/>
                </a:solidFill>
                <a:cs typeface="Arial" panose="020B0604020202020204" pitchFamily="34" charset="0"/>
              </a:rPr>
              <a:t>: a preliminary disruption prediction algorithm is obtained on newly developed HL-2M tokamak with very limited training shots, with the help of a mixed dataset from HL-2A, J-TEXT and HL-2M.</a:t>
            </a:r>
          </a:p>
          <a:p>
            <a:pPr marL="959888" lvl="1" indent="-502688" defTabSz="3257417">
              <a:spcBef>
                <a:spcPts val="1057"/>
              </a:spcBef>
              <a:buSzPct val="50000"/>
              <a:buFont typeface="Wingdings" panose="05000000000000000000" pitchFamily="2" charset="2"/>
              <a:buChar char="u"/>
              <a:defRPr/>
            </a:pPr>
            <a:endParaRPr lang="en-US" altLang="zh-CN" sz="2613" dirty="0">
              <a:solidFill>
                <a:prstClr val="black"/>
              </a:solidFill>
              <a:cs typeface="Arial" panose="020B0604020202020204" pitchFamily="34" charset="0"/>
            </a:endParaRPr>
          </a:p>
        </p:txBody>
      </p:sp>
      <p:sp>
        <p:nvSpPr>
          <p:cNvPr id="24" name="TextBox 12">
            <a:extLst>
              <a:ext uri="{FF2B5EF4-FFF2-40B4-BE49-F238E27FC236}">
                <a16:creationId xmlns:a16="http://schemas.microsoft.com/office/drawing/2014/main" id="{60C09D7D-E98C-47BC-A7D9-3E360A53A02D}"/>
              </a:ext>
            </a:extLst>
          </p:cNvPr>
          <p:cNvSpPr txBox="1">
            <a:spLocks noChangeArrowheads="1"/>
          </p:cNvSpPr>
          <p:nvPr/>
        </p:nvSpPr>
        <p:spPr bwMode="auto">
          <a:xfrm>
            <a:off x="588888" y="15960579"/>
            <a:ext cx="14548766" cy="8559233"/>
          </a:xfrm>
          <a:prstGeom prst="rect">
            <a:avLst/>
          </a:prstGeom>
          <a:noFill/>
          <a:ln w="9525">
            <a:solidFill>
              <a:srgbClr val="0070C0"/>
            </a:solidFill>
            <a:miter lim="800000"/>
            <a:headEnd/>
            <a:tailEnd/>
          </a:ln>
        </p:spPr>
        <p:txBody>
          <a:bodyPr>
            <a:noAutofit/>
          </a:bodyPr>
          <a:lstStyle/>
          <a:p>
            <a:pPr algn="ctr" defTabSz="3257417">
              <a:defRPr/>
            </a:pPr>
            <a:r>
              <a:rPr lang="en-US" altLang="zh-CN" sz="5046" b="1" dirty="0">
                <a:solidFill>
                  <a:srgbClr val="0000CC"/>
                </a:solidFill>
                <a:effectLst>
                  <a:outerShdw blurRad="38100" dist="38100" dir="2700000" algn="tl">
                    <a:srgbClr val="000000">
                      <a:alpha val="43137"/>
                    </a:srgbClr>
                  </a:outerShdw>
                </a:effectLst>
                <a:latin typeface="Estrangelo Edessa" pitchFamily="66" charset="0"/>
                <a:cs typeface="Estrangelo Edessa" pitchFamily="66" charset="0"/>
              </a:rPr>
              <a:t>The disruption predictor of HL-2A </a:t>
            </a:r>
          </a:p>
          <a:p>
            <a:pPr marL="959888" lvl="1" indent="-502688" defTabSz="3257417">
              <a:spcBef>
                <a:spcPts val="1057"/>
              </a:spcBef>
              <a:buSzPct val="50000"/>
              <a:buFont typeface="Wingdings" panose="05000000000000000000" pitchFamily="2" charset="2"/>
              <a:buChar char="u"/>
              <a:defRPr/>
            </a:pPr>
            <a:endParaRPr lang="en-US" altLang="zh-CN" sz="2613" dirty="0">
              <a:solidFill>
                <a:prstClr val="black"/>
              </a:solidFill>
              <a:cs typeface="Arial" panose="020B0604020202020204" pitchFamily="34" charset="0"/>
            </a:endParaRPr>
          </a:p>
          <a:p>
            <a:pPr marL="502688" indent="-502688" defTabSz="3257417">
              <a:spcBef>
                <a:spcPts val="1057"/>
              </a:spcBef>
              <a:buSzPct val="50000"/>
              <a:buFont typeface="Wingdings" panose="05000000000000000000" pitchFamily="2" charset="2"/>
              <a:buChar char="n"/>
              <a:defRPr/>
            </a:pPr>
            <a:endParaRPr lang="en-US" altLang="zh-CN" sz="2613" dirty="0">
              <a:solidFill>
                <a:prstClr val="black"/>
              </a:solidFill>
              <a:cs typeface="Arial" panose="020B0604020202020204" pitchFamily="34" charset="0"/>
            </a:endParaRPr>
          </a:p>
        </p:txBody>
      </p:sp>
      <p:sp>
        <p:nvSpPr>
          <p:cNvPr id="29" name="TextBox 12">
            <a:extLst>
              <a:ext uri="{FF2B5EF4-FFF2-40B4-BE49-F238E27FC236}">
                <a16:creationId xmlns:a16="http://schemas.microsoft.com/office/drawing/2014/main" id="{DF986338-8CA6-4846-9B6A-D43A316F213B}"/>
              </a:ext>
            </a:extLst>
          </p:cNvPr>
          <p:cNvSpPr txBox="1">
            <a:spLocks noChangeArrowheads="1"/>
          </p:cNvSpPr>
          <p:nvPr/>
        </p:nvSpPr>
        <p:spPr bwMode="auto">
          <a:xfrm>
            <a:off x="590309" y="24519812"/>
            <a:ext cx="14552428" cy="11902839"/>
          </a:xfrm>
          <a:prstGeom prst="rect">
            <a:avLst/>
          </a:prstGeom>
          <a:noFill/>
          <a:ln w="9525">
            <a:solidFill>
              <a:srgbClr val="0070C0"/>
            </a:solidFill>
            <a:miter lim="800000"/>
            <a:headEnd/>
            <a:tailEnd/>
          </a:ln>
        </p:spPr>
        <p:txBody>
          <a:bodyPr>
            <a:noAutofit/>
          </a:bodyPr>
          <a:lstStyle/>
          <a:p>
            <a:pPr algn="ctr" defTabSz="3257417">
              <a:defRPr/>
            </a:pPr>
            <a:r>
              <a:rPr lang="en-US" altLang="zh-CN" sz="5046" b="1" dirty="0">
                <a:solidFill>
                  <a:srgbClr val="0000CC"/>
                </a:solidFill>
                <a:effectLst>
                  <a:outerShdw blurRad="38100" dist="38100" dir="2700000" algn="tl">
                    <a:srgbClr val="000000">
                      <a:alpha val="43137"/>
                    </a:srgbClr>
                  </a:outerShdw>
                </a:effectLst>
                <a:latin typeface="Estrangelo Edessa" pitchFamily="66" charset="0"/>
                <a:cs typeface="Estrangelo Edessa" pitchFamily="66" charset="0"/>
              </a:rPr>
              <a:t>Interpretable disruption prediction</a:t>
            </a:r>
          </a:p>
          <a:p>
            <a:pPr marL="502688" indent="-502688" defTabSz="3257417">
              <a:spcBef>
                <a:spcPts val="1057"/>
              </a:spcBef>
              <a:buSzPct val="50000"/>
              <a:buFont typeface="Wingdings" panose="05000000000000000000" pitchFamily="2" charset="2"/>
              <a:buChar char="n"/>
              <a:defRPr/>
            </a:pPr>
            <a:r>
              <a:rPr lang="en-US" altLang="zh-CN" sz="2800" dirty="0">
                <a:solidFill>
                  <a:prstClr val="black"/>
                </a:solidFill>
                <a:cs typeface="Arial" panose="020B0604020202020204" pitchFamily="34" charset="0"/>
              </a:rPr>
              <a:t>A special node is found in the 1.5D CNN structure. On this node each input channel of algorithm can be evenly disturbed by a gaussian noise and the corresponding offset of the algorithm’s output will indicate the importance of each input channel. </a:t>
            </a:r>
          </a:p>
          <a:p>
            <a:pPr marL="502688" indent="-502688" defTabSz="3257417">
              <a:spcBef>
                <a:spcPts val="1057"/>
              </a:spcBef>
              <a:buSzPct val="50000"/>
              <a:buFont typeface="Wingdings" panose="05000000000000000000" pitchFamily="2" charset="2"/>
              <a:buChar char="n"/>
              <a:defRPr/>
            </a:pPr>
            <a:r>
              <a:rPr lang="en-US" altLang="zh-CN" sz="2800" dirty="0">
                <a:solidFill>
                  <a:prstClr val="black"/>
                </a:solidFill>
                <a:cs typeface="Arial" panose="020B0604020202020204" pitchFamily="34" charset="0"/>
              </a:rPr>
              <a:t>The result of interpretation shows good coherence with the causes of disruption, see Figure 3</a:t>
            </a:r>
          </a:p>
          <a:p>
            <a:pPr marL="502688" indent="-502688" defTabSz="3257417">
              <a:spcBef>
                <a:spcPts val="1057"/>
              </a:spcBef>
              <a:buSzPct val="50000"/>
              <a:buFont typeface="Wingdings" panose="05000000000000000000" pitchFamily="2" charset="2"/>
              <a:buChar char="n"/>
              <a:defRPr/>
            </a:pPr>
            <a:r>
              <a:rPr lang="en-US" altLang="zh-CN" sz="2800" dirty="0">
                <a:solidFill>
                  <a:prstClr val="black"/>
                </a:solidFill>
                <a:cs typeface="Arial" panose="020B0604020202020204" pitchFamily="34" charset="0"/>
              </a:rPr>
              <a:t>A Bayes classifier is developed to recognize the cause of disruption based on the interpretation algorithm’s output. This classifier has an accuracy of 71.2% on the labelled dataset, which contains 5 disruption causes. and 605 disruptive shots.</a:t>
            </a:r>
          </a:p>
          <a:p>
            <a:pPr marL="502688" indent="-502688" defTabSz="3257417">
              <a:spcBef>
                <a:spcPts val="1057"/>
              </a:spcBef>
              <a:buSzPct val="50000"/>
              <a:buFont typeface="Wingdings" panose="05000000000000000000" pitchFamily="2" charset="2"/>
              <a:buChar char="n"/>
              <a:defRPr/>
            </a:pPr>
            <a:r>
              <a:rPr lang="en-US" altLang="zh-CN" sz="2800" dirty="0">
                <a:solidFill>
                  <a:prstClr val="black"/>
                </a:solidFill>
                <a:cs typeface="Arial" panose="020B0604020202020204" pitchFamily="34" charset="0"/>
              </a:rPr>
              <a:t>Other details can be found in Ref. 2</a:t>
            </a:r>
            <a:endParaRPr lang="zh-CN" altLang="en-US" sz="2800" dirty="0">
              <a:solidFill>
                <a:prstClr val="black"/>
              </a:solidFill>
              <a:cs typeface="Arial" panose="020B0604020202020204" pitchFamily="34" charset="0"/>
            </a:endParaRPr>
          </a:p>
          <a:p>
            <a:pPr marL="502688" indent="-502688" defTabSz="3257417">
              <a:spcBef>
                <a:spcPts val="1057"/>
              </a:spcBef>
              <a:buSzPct val="50000"/>
              <a:buFont typeface="Wingdings" panose="05000000000000000000" pitchFamily="2" charset="2"/>
              <a:buChar char="n"/>
              <a:defRPr/>
            </a:pPr>
            <a:endParaRPr lang="en-US" altLang="zh-CN" sz="2613" dirty="0">
              <a:solidFill>
                <a:prstClr val="black"/>
              </a:solidFill>
              <a:cs typeface="Arial" panose="020B0604020202020204" pitchFamily="34" charset="0"/>
            </a:endParaRPr>
          </a:p>
        </p:txBody>
      </p:sp>
      <p:sp>
        <p:nvSpPr>
          <p:cNvPr id="36" name="TextBox 12">
            <a:extLst>
              <a:ext uri="{FF2B5EF4-FFF2-40B4-BE49-F238E27FC236}">
                <a16:creationId xmlns:a16="http://schemas.microsoft.com/office/drawing/2014/main" id="{C6EDD924-32F5-44A9-83E2-F86B5E216079}"/>
              </a:ext>
            </a:extLst>
          </p:cNvPr>
          <p:cNvSpPr txBox="1">
            <a:spLocks noChangeArrowheads="1"/>
          </p:cNvSpPr>
          <p:nvPr/>
        </p:nvSpPr>
        <p:spPr bwMode="auto">
          <a:xfrm>
            <a:off x="15137606" y="6822306"/>
            <a:ext cx="14538635" cy="19133643"/>
          </a:xfrm>
          <a:prstGeom prst="rect">
            <a:avLst/>
          </a:prstGeom>
          <a:noFill/>
          <a:ln w="9525">
            <a:solidFill>
              <a:srgbClr val="0070C0"/>
            </a:solidFill>
            <a:miter lim="800000"/>
            <a:headEnd/>
            <a:tailEnd/>
          </a:ln>
        </p:spPr>
        <p:txBody>
          <a:bodyPr>
            <a:noAutofit/>
          </a:bodyPr>
          <a:lstStyle/>
          <a:p>
            <a:pPr algn="ctr" defTabSz="3257417">
              <a:defRPr/>
            </a:pPr>
            <a:r>
              <a:rPr lang="en-US" altLang="zh-CN" sz="5046" b="1" dirty="0">
                <a:solidFill>
                  <a:srgbClr val="0000CC"/>
                </a:solidFill>
                <a:effectLst>
                  <a:outerShdw blurRad="38100" dist="38100" dir="2700000" algn="tl">
                    <a:srgbClr val="000000">
                      <a:alpha val="43137"/>
                    </a:srgbClr>
                  </a:outerShdw>
                </a:effectLst>
                <a:latin typeface="Estrangelo Edessa" pitchFamily="66" charset="0"/>
                <a:cs typeface="Estrangelo Edessa" pitchFamily="66" charset="0"/>
              </a:rPr>
              <a:t>Real-time</a:t>
            </a:r>
            <a:r>
              <a:rPr lang="zh-CN" altLang="en-US" sz="5046" b="1" dirty="0">
                <a:solidFill>
                  <a:srgbClr val="0000CC"/>
                </a:solidFill>
                <a:effectLst>
                  <a:outerShdw blurRad="38100" dist="38100" dir="2700000" algn="tl">
                    <a:srgbClr val="000000">
                      <a:alpha val="43137"/>
                    </a:srgbClr>
                  </a:outerShdw>
                </a:effectLst>
                <a:latin typeface="Estrangelo Edessa" pitchFamily="66" charset="0"/>
                <a:cs typeface="Estrangelo Edessa" pitchFamily="66" charset="0"/>
              </a:rPr>
              <a:t> </a:t>
            </a:r>
            <a:r>
              <a:rPr lang="en-US" altLang="zh-CN" sz="5046" b="1" dirty="0">
                <a:solidFill>
                  <a:srgbClr val="0000CC"/>
                </a:solidFill>
                <a:effectLst>
                  <a:outerShdw blurRad="38100" dist="38100" dir="2700000" algn="tl">
                    <a:srgbClr val="000000">
                      <a:alpha val="43137"/>
                    </a:srgbClr>
                  </a:outerShdw>
                </a:effectLst>
                <a:latin typeface="Estrangelo Edessa" pitchFamily="66" charset="0"/>
                <a:cs typeface="Estrangelo Edessa" pitchFamily="66" charset="0"/>
              </a:rPr>
              <a:t>implementation</a:t>
            </a:r>
          </a:p>
        </p:txBody>
      </p:sp>
      <p:sp>
        <p:nvSpPr>
          <p:cNvPr id="39" name="TextBox 12">
            <a:extLst>
              <a:ext uri="{FF2B5EF4-FFF2-40B4-BE49-F238E27FC236}">
                <a16:creationId xmlns:a16="http://schemas.microsoft.com/office/drawing/2014/main" id="{07C13118-E4EA-4FCC-9322-E96DDE6C2430}"/>
              </a:ext>
            </a:extLst>
          </p:cNvPr>
          <p:cNvSpPr txBox="1">
            <a:spLocks noChangeArrowheads="1"/>
          </p:cNvSpPr>
          <p:nvPr/>
        </p:nvSpPr>
        <p:spPr bwMode="auto">
          <a:xfrm>
            <a:off x="15137606" y="25937675"/>
            <a:ext cx="14533592" cy="12565309"/>
          </a:xfrm>
          <a:prstGeom prst="rect">
            <a:avLst/>
          </a:prstGeom>
          <a:noFill/>
          <a:ln w="9525">
            <a:solidFill>
              <a:srgbClr val="0070C0"/>
            </a:solidFill>
            <a:miter lim="800000"/>
            <a:headEnd/>
            <a:tailEnd/>
          </a:ln>
        </p:spPr>
        <p:txBody>
          <a:bodyPr>
            <a:noAutofit/>
          </a:bodyPr>
          <a:lstStyle/>
          <a:p>
            <a:pPr algn="ctr" defTabSz="3257417">
              <a:defRPr/>
            </a:pPr>
            <a:r>
              <a:rPr lang="en-US" altLang="zh-CN" sz="5046" b="1" dirty="0">
                <a:solidFill>
                  <a:srgbClr val="0000CC"/>
                </a:solidFill>
                <a:effectLst>
                  <a:outerShdw blurRad="38100" dist="38100" dir="2700000" algn="tl">
                    <a:srgbClr val="000000">
                      <a:alpha val="43137"/>
                    </a:srgbClr>
                  </a:outerShdw>
                </a:effectLst>
                <a:latin typeface="Estrangelo Edessa" pitchFamily="66" charset="0"/>
                <a:cs typeface="Estrangelo Edessa" pitchFamily="66" charset="0"/>
              </a:rPr>
              <a:t>Cross-tokamak disruption prediction</a:t>
            </a:r>
          </a:p>
          <a:p>
            <a:pPr marL="502688" indent="-502688" defTabSz="3257417">
              <a:spcBef>
                <a:spcPts val="1057"/>
              </a:spcBef>
              <a:buSzPct val="50000"/>
              <a:buFont typeface="Wingdings" panose="05000000000000000000" pitchFamily="2" charset="2"/>
              <a:buChar char="n"/>
              <a:defRPr/>
            </a:pPr>
            <a:endParaRPr lang="en-US" altLang="zh-CN" sz="2613" dirty="0">
              <a:solidFill>
                <a:prstClr val="black"/>
              </a:solidFill>
              <a:cs typeface="Arial" panose="020B0604020202020204" pitchFamily="34" charset="0"/>
            </a:endParaRPr>
          </a:p>
        </p:txBody>
      </p:sp>
      <p:pic>
        <p:nvPicPr>
          <p:cNvPr id="43" name="图片 42">
            <a:extLst>
              <a:ext uri="{FF2B5EF4-FFF2-40B4-BE49-F238E27FC236}">
                <a16:creationId xmlns:a16="http://schemas.microsoft.com/office/drawing/2014/main" id="{5C7AD811-F22D-48C9-B671-1A42D11AEA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99877" y="7765186"/>
            <a:ext cx="13352124" cy="4990372"/>
          </a:xfrm>
          <a:prstGeom prst="rect">
            <a:avLst/>
          </a:prstGeom>
        </p:spPr>
      </p:pic>
      <p:sp>
        <p:nvSpPr>
          <p:cNvPr id="50" name="TextBox 12">
            <a:extLst>
              <a:ext uri="{FF2B5EF4-FFF2-40B4-BE49-F238E27FC236}">
                <a16:creationId xmlns:a16="http://schemas.microsoft.com/office/drawing/2014/main" id="{C62550F4-E722-4017-B8A4-D0F93B2881A2}"/>
              </a:ext>
            </a:extLst>
          </p:cNvPr>
          <p:cNvSpPr txBox="1">
            <a:spLocks noChangeArrowheads="1"/>
          </p:cNvSpPr>
          <p:nvPr/>
        </p:nvSpPr>
        <p:spPr bwMode="auto">
          <a:xfrm>
            <a:off x="15146294" y="38502984"/>
            <a:ext cx="14538635" cy="2587451"/>
          </a:xfrm>
          <a:prstGeom prst="rect">
            <a:avLst/>
          </a:prstGeom>
          <a:noFill/>
          <a:ln w="9525">
            <a:solidFill>
              <a:srgbClr val="0070C0"/>
            </a:solidFill>
            <a:miter lim="800000"/>
            <a:headEnd/>
            <a:tailEnd/>
          </a:ln>
        </p:spPr>
        <p:txBody>
          <a:bodyPr>
            <a:noAutofit/>
          </a:bodyPr>
          <a:lstStyle/>
          <a:p>
            <a:pPr algn="ctr" defTabSz="3257417">
              <a:defRPr/>
            </a:pPr>
            <a:r>
              <a:rPr lang="en-US" altLang="zh-CN" sz="5046" b="1" dirty="0">
                <a:solidFill>
                  <a:srgbClr val="0000CC"/>
                </a:solidFill>
                <a:effectLst>
                  <a:outerShdw blurRad="38100" dist="38100" dir="2700000" algn="tl">
                    <a:srgbClr val="000000">
                      <a:alpha val="43137"/>
                    </a:srgbClr>
                  </a:outerShdw>
                </a:effectLst>
                <a:latin typeface="Estrangelo Edessa" pitchFamily="66" charset="0"/>
                <a:cs typeface="Estrangelo Edessa" pitchFamily="66" charset="0"/>
              </a:rPr>
              <a:t>Reference</a:t>
            </a:r>
          </a:p>
          <a:p>
            <a:pPr defTabSz="3257417">
              <a:lnSpc>
                <a:spcPct val="75000"/>
              </a:lnSpc>
              <a:spcBef>
                <a:spcPts val="1057"/>
              </a:spcBef>
              <a:buSzPct val="50000"/>
              <a:defRPr/>
            </a:pPr>
            <a:r>
              <a:rPr lang="en-US" altLang="zh-CN" sz="2244" dirty="0">
                <a:solidFill>
                  <a:prstClr val="black"/>
                </a:solidFill>
                <a:cs typeface="Arial" panose="020B0604020202020204" pitchFamily="34" charset="0"/>
              </a:rPr>
              <a:t>【1】Zongyu Yang et al, Nuclear Fusion 60, 016017</a:t>
            </a:r>
          </a:p>
          <a:p>
            <a:pPr defTabSz="3257417">
              <a:lnSpc>
                <a:spcPct val="75000"/>
              </a:lnSpc>
              <a:spcBef>
                <a:spcPts val="1057"/>
              </a:spcBef>
              <a:buSzPct val="50000"/>
              <a:defRPr/>
            </a:pPr>
            <a:r>
              <a:rPr lang="en-US" altLang="zh-CN" sz="2244" dirty="0">
                <a:solidFill>
                  <a:prstClr val="black"/>
                </a:solidFill>
                <a:cs typeface="Arial" panose="020B0604020202020204" pitchFamily="34" charset="0"/>
              </a:rPr>
              <a:t>【2】Zongyu Yang et al, Nuclear Fusion 61, 126042</a:t>
            </a:r>
          </a:p>
          <a:p>
            <a:pPr defTabSz="3257417">
              <a:lnSpc>
                <a:spcPct val="75000"/>
              </a:lnSpc>
              <a:spcBef>
                <a:spcPts val="1057"/>
              </a:spcBef>
              <a:buSzPct val="50000"/>
              <a:defRPr/>
            </a:pPr>
            <a:r>
              <a:rPr lang="en-US" altLang="zh-CN" sz="2244" dirty="0">
                <a:solidFill>
                  <a:prstClr val="black"/>
                </a:solidFill>
                <a:cs typeface="Arial" panose="020B0604020202020204" pitchFamily="34" charset="0"/>
              </a:rPr>
              <a:t>【3】</a:t>
            </a:r>
            <a:r>
              <a:rPr lang="fr-FR" altLang="zh-CN" sz="2244" dirty="0">
                <a:solidFill>
                  <a:prstClr val="black"/>
                </a:solidFill>
                <a:cs typeface="Arial" panose="020B0604020202020204" pitchFamily="34" charset="0"/>
              </a:rPr>
              <a:t>Zongyu Yang et al, </a:t>
            </a:r>
            <a:r>
              <a:rPr lang="fr-FR" altLang="zh-CN" sz="2244">
                <a:solidFill>
                  <a:prstClr val="black"/>
                </a:solidFill>
                <a:cs typeface="Arial" panose="020B0604020202020204" pitchFamily="34" charset="0"/>
              </a:rPr>
              <a:t>Fusion Engineering </a:t>
            </a:r>
            <a:r>
              <a:rPr lang="fr-FR" altLang="zh-CN" sz="2244" dirty="0">
                <a:solidFill>
                  <a:prstClr val="black"/>
                </a:solidFill>
                <a:cs typeface="Arial" panose="020B0604020202020204" pitchFamily="34" charset="0"/>
              </a:rPr>
              <a:t>and Design 182, 113223</a:t>
            </a:r>
            <a:endParaRPr lang="en-US" altLang="zh-CN" sz="2244" dirty="0">
              <a:solidFill>
                <a:prstClr val="black"/>
              </a:solidFill>
              <a:cs typeface="Arial" panose="020B0604020202020204" pitchFamily="34" charset="0"/>
            </a:endParaRPr>
          </a:p>
        </p:txBody>
      </p:sp>
      <p:sp>
        <p:nvSpPr>
          <p:cNvPr id="51" name="文本框 2">
            <a:extLst>
              <a:ext uri="{FF2B5EF4-FFF2-40B4-BE49-F238E27FC236}">
                <a16:creationId xmlns:a16="http://schemas.microsoft.com/office/drawing/2014/main" id="{A80CF330-11E4-4648-A896-2175C4997618}"/>
              </a:ext>
            </a:extLst>
          </p:cNvPr>
          <p:cNvSpPr txBox="1">
            <a:spLocks noChangeArrowheads="1"/>
          </p:cNvSpPr>
          <p:nvPr/>
        </p:nvSpPr>
        <p:spPr bwMode="auto">
          <a:xfrm>
            <a:off x="6248365" y="3090322"/>
            <a:ext cx="17768344"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GB" altLang="zh-CN" sz="4000" u="sng" dirty="0">
                <a:ea typeface="宋体" panose="02010600030101010101" pitchFamily="2" charset="-122"/>
              </a:rPr>
              <a:t>Z. Y. Yang</a:t>
            </a:r>
            <a:r>
              <a:rPr lang="en-GB" altLang="zh-CN" sz="4000" baseline="30000" dirty="0">
                <a:ea typeface="宋体" panose="02010600030101010101" pitchFamily="2" charset="-122"/>
              </a:rPr>
              <a:t>1&amp;2</a:t>
            </a:r>
            <a:r>
              <a:rPr lang="en-GB" altLang="zh-CN" sz="4000" dirty="0">
                <a:ea typeface="宋体" panose="02010600030101010101" pitchFamily="2" charset="-122"/>
              </a:rPr>
              <a:t>, F. Xia</a:t>
            </a:r>
            <a:r>
              <a:rPr lang="en-GB" altLang="zh-CN" sz="4000" baseline="30000" dirty="0">
                <a:ea typeface="宋体" panose="02010600030101010101" pitchFamily="2" charset="-122"/>
              </a:rPr>
              <a:t>1</a:t>
            </a:r>
            <a:r>
              <a:rPr lang="en-GB" altLang="zh-CN" sz="4000" dirty="0">
                <a:ea typeface="宋体" panose="02010600030101010101" pitchFamily="2" charset="-122"/>
              </a:rPr>
              <a:t>, X. M. Song</a:t>
            </a:r>
            <a:r>
              <a:rPr lang="en-GB" altLang="zh-CN" sz="4000" baseline="30000" dirty="0">
                <a:ea typeface="宋体" panose="02010600030101010101" pitchFamily="2" charset="-122"/>
              </a:rPr>
              <a:t>1</a:t>
            </a:r>
            <a:r>
              <a:rPr lang="en-GB" altLang="zh-CN" sz="4000" dirty="0">
                <a:ea typeface="宋体" panose="02010600030101010101" pitchFamily="2" charset="-122"/>
              </a:rPr>
              <a:t>, Z. Gao</a:t>
            </a:r>
            <a:r>
              <a:rPr lang="en-GB" altLang="zh-CN" sz="4000" baseline="30000" dirty="0">
                <a:ea typeface="宋体" panose="02010600030101010101" pitchFamily="2" charset="-122"/>
              </a:rPr>
              <a:t>2</a:t>
            </a:r>
            <a:r>
              <a:rPr lang="en-GB" altLang="zh-CN" sz="4000" dirty="0">
                <a:ea typeface="宋体" panose="02010600030101010101" pitchFamily="2" charset="-122"/>
              </a:rPr>
              <a:t>, </a:t>
            </a:r>
            <a:r>
              <a:rPr lang="en-US" altLang="zh-CN" sz="4000" dirty="0">
                <a:ea typeface="宋体" panose="02010600030101010101" pitchFamily="2" charset="-122"/>
              </a:rPr>
              <a:t>W.</a:t>
            </a:r>
            <a:r>
              <a:rPr lang="zh-CN" altLang="en-US" sz="4000" dirty="0">
                <a:ea typeface="宋体" panose="02010600030101010101" pitchFamily="2" charset="-122"/>
              </a:rPr>
              <a:t> </a:t>
            </a:r>
            <a:r>
              <a:rPr lang="en-US" altLang="zh-CN" sz="4000" dirty="0">
                <a:ea typeface="宋体" panose="02010600030101010101" pitchFamily="2" charset="-122"/>
              </a:rPr>
              <a:t>L.</a:t>
            </a:r>
            <a:r>
              <a:rPr lang="zh-CN" altLang="en-US" sz="4000" dirty="0">
                <a:ea typeface="宋体" panose="02010600030101010101" pitchFamily="2" charset="-122"/>
              </a:rPr>
              <a:t> </a:t>
            </a:r>
            <a:r>
              <a:rPr lang="en-US" altLang="zh-CN" sz="4000" dirty="0">
                <a:ea typeface="宋体" panose="02010600030101010101" pitchFamily="2" charset="-122"/>
              </a:rPr>
              <a:t>Zhong</a:t>
            </a:r>
            <a:r>
              <a:rPr lang="en-GB" altLang="zh-CN" sz="4000" baseline="30000" dirty="0">
                <a:ea typeface="宋体" panose="02010600030101010101" pitchFamily="2" charset="-122"/>
              </a:rPr>
              <a:t>1</a:t>
            </a:r>
            <a:r>
              <a:rPr lang="en-US" altLang="zh-CN" sz="4000" dirty="0">
                <a:ea typeface="宋体" panose="02010600030101010101" pitchFamily="2" charset="-122"/>
              </a:rPr>
              <a:t>,</a:t>
            </a:r>
            <a:r>
              <a:rPr lang="zh-CN" altLang="en-US" sz="4000" dirty="0">
                <a:ea typeface="宋体" panose="02010600030101010101" pitchFamily="2" charset="-122"/>
              </a:rPr>
              <a:t> </a:t>
            </a:r>
            <a:r>
              <a:rPr lang="en-GB" altLang="zh-CN" sz="4000" dirty="0">
                <a:ea typeface="宋体" panose="02010600030101010101" pitchFamily="2" charset="-122"/>
              </a:rPr>
              <a:t>Y. X. Li</a:t>
            </a:r>
            <a:r>
              <a:rPr lang="en-GB" altLang="zh-CN" sz="4000" baseline="30000" dirty="0">
                <a:ea typeface="宋体" panose="02010600030101010101" pitchFamily="2" charset="-122"/>
              </a:rPr>
              <a:t>1</a:t>
            </a:r>
            <a:r>
              <a:rPr lang="en-GB" altLang="zh-CN" sz="4000" dirty="0">
                <a:ea typeface="宋体" panose="02010600030101010101" pitchFamily="2" charset="-122"/>
              </a:rPr>
              <a:t>, Y. B. Dong</a:t>
            </a:r>
            <a:r>
              <a:rPr lang="en-GB" altLang="zh-CN" sz="4000" baseline="30000" dirty="0">
                <a:ea typeface="宋体" panose="02010600030101010101" pitchFamily="2" charset="-122"/>
              </a:rPr>
              <a:t>1</a:t>
            </a:r>
            <a:r>
              <a:rPr lang="en-GB" altLang="zh-CN" sz="4000" dirty="0">
                <a:ea typeface="宋体" panose="02010600030101010101" pitchFamily="2" charset="-122"/>
              </a:rPr>
              <a:t>, Y. P. Zhang</a:t>
            </a:r>
            <a:r>
              <a:rPr lang="en-GB" altLang="zh-CN" sz="4000" baseline="30000" dirty="0">
                <a:ea typeface="宋体" panose="02010600030101010101" pitchFamily="2" charset="-122"/>
              </a:rPr>
              <a:t>1</a:t>
            </a:r>
            <a:r>
              <a:rPr lang="en-GB" altLang="zh-CN" sz="4000" dirty="0">
                <a:ea typeface="宋体" panose="02010600030101010101" pitchFamily="2" charset="-122"/>
              </a:rPr>
              <a:t>, W. Zheng</a:t>
            </a:r>
            <a:r>
              <a:rPr lang="en-GB" altLang="zh-CN" sz="4000" baseline="30000" dirty="0">
                <a:ea typeface="宋体" panose="02010600030101010101" pitchFamily="2" charset="-122"/>
              </a:rPr>
              <a:t>3</a:t>
            </a:r>
            <a:r>
              <a:rPr lang="en-GB" altLang="zh-CN" sz="4000" dirty="0">
                <a:ea typeface="宋体" panose="02010600030101010101" pitchFamily="2" charset="-122"/>
              </a:rPr>
              <a:t>, S. Wang</a:t>
            </a:r>
            <a:r>
              <a:rPr lang="en-GB" altLang="zh-CN" sz="4000" baseline="30000" dirty="0">
                <a:ea typeface="宋体" panose="02010600030101010101" pitchFamily="2" charset="-122"/>
              </a:rPr>
              <a:t>1</a:t>
            </a:r>
            <a:r>
              <a:rPr lang="en-GB" altLang="zh-CN" sz="4000" dirty="0">
                <a:ea typeface="宋体" panose="02010600030101010101" pitchFamily="2" charset="-122"/>
              </a:rPr>
              <a:t>, B. Li</a:t>
            </a:r>
            <a:r>
              <a:rPr lang="en-GB" altLang="zh-CN" sz="4000" baseline="30000" dirty="0">
                <a:ea typeface="宋体" panose="02010600030101010101" pitchFamily="2" charset="-122"/>
              </a:rPr>
              <a:t>1</a:t>
            </a:r>
            <a:r>
              <a:rPr lang="en-GB" altLang="zh-CN" sz="4000" dirty="0">
                <a:ea typeface="宋体" panose="02010600030101010101" pitchFamily="2" charset="-122"/>
              </a:rPr>
              <a:t>, X. Q. Ji</a:t>
            </a:r>
            <a:r>
              <a:rPr lang="en-GB" altLang="zh-CN" sz="4000" baseline="30000" dirty="0">
                <a:ea typeface="宋体" panose="02010600030101010101" pitchFamily="2" charset="-122"/>
              </a:rPr>
              <a:t>1</a:t>
            </a:r>
            <a:r>
              <a:rPr lang="en-GB" altLang="zh-CN" sz="4000" dirty="0">
                <a:ea typeface="宋体" panose="02010600030101010101" pitchFamily="2" charset="-122"/>
              </a:rPr>
              <a:t>, Z. Y. Chen</a:t>
            </a:r>
            <a:r>
              <a:rPr lang="en-GB" altLang="zh-CN" sz="4000" baseline="30000" dirty="0">
                <a:ea typeface="宋体" panose="02010600030101010101" pitchFamily="2" charset="-122"/>
              </a:rPr>
              <a:t>3</a:t>
            </a:r>
            <a:r>
              <a:rPr lang="en-GB" altLang="zh-CN" sz="4000" dirty="0">
                <a:ea typeface="宋体" panose="02010600030101010101" pitchFamily="2" charset="-122"/>
              </a:rPr>
              <a:t> and X. B. Zhu</a:t>
            </a:r>
            <a:r>
              <a:rPr lang="en-GB" altLang="zh-CN" sz="4000" baseline="30000" dirty="0">
                <a:ea typeface="宋体" panose="02010600030101010101" pitchFamily="2" charset="-122"/>
              </a:rPr>
              <a:t>1</a:t>
            </a:r>
            <a:endParaRPr lang="en-US" altLang="zh-CN" sz="4000" dirty="0"/>
          </a:p>
        </p:txBody>
      </p:sp>
      <p:sp>
        <p:nvSpPr>
          <p:cNvPr id="52" name="文本框 4">
            <a:extLst>
              <a:ext uri="{FF2B5EF4-FFF2-40B4-BE49-F238E27FC236}">
                <a16:creationId xmlns:a16="http://schemas.microsoft.com/office/drawing/2014/main" id="{F82D01CB-08C1-4C9F-BC07-AC4BBCD79DB9}"/>
              </a:ext>
            </a:extLst>
          </p:cNvPr>
          <p:cNvSpPr txBox="1">
            <a:spLocks noChangeArrowheads="1"/>
          </p:cNvSpPr>
          <p:nvPr/>
        </p:nvSpPr>
        <p:spPr bwMode="auto">
          <a:xfrm>
            <a:off x="8863451" y="4413761"/>
            <a:ext cx="12538172"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GB" altLang="zh-CN" sz="3600" i="1" baseline="30000" dirty="0"/>
              <a:t>1</a:t>
            </a:r>
            <a:r>
              <a:rPr lang="en-GB" altLang="zh-CN" sz="3600" i="1" dirty="0"/>
              <a:t> Southwestern Institute of Physics, Chengdu, China</a:t>
            </a:r>
            <a:endParaRPr lang="zh-CN" altLang="zh-CN" sz="3600" dirty="0"/>
          </a:p>
          <a:p>
            <a:r>
              <a:rPr lang="en-GB" altLang="zh-CN" sz="3600" i="1" baseline="30000" dirty="0"/>
              <a:t>2</a:t>
            </a:r>
            <a:r>
              <a:rPr lang="en-GB" altLang="zh-CN" sz="3600" i="1" dirty="0"/>
              <a:t> Tsinghua University, Beijing, China</a:t>
            </a:r>
            <a:endParaRPr lang="zh-CN" altLang="zh-CN" sz="3600" dirty="0"/>
          </a:p>
          <a:p>
            <a:r>
              <a:rPr lang="en-GB" altLang="zh-CN" sz="3600" i="1" baseline="30000" dirty="0"/>
              <a:t>3</a:t>
            </a:r>
            <a:r>
              <a:rPr lang="en-GB" altLang="zh-CN" sz="3600" i="1" dirty="0"/>
              <a:t> Huazhong University of Science and Technology, Wuhan, China</a:t>
            </a:r>
            <a:endParaRPr lang="zh-CN" altLang="zh-CN" sz="3600" dirty="0"/>
          </a:p>
        </p:txBody>
      </p:sp>
      <p:pic>
        <p:nvPicPr>
          <p:cNvPr id="48" name="图片 47">
            <a:extLst>
              <a:ext uri="{FF2B5EF4-FFF2-40B4-BE49-F238E27FC236}">
                <a16:creationId xmlns:a16="http://schemas.microsoft.com/office/drawing/2014/main" id="{CDBC400F-133F-4E6A-AD7E-20608DD777C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8094" t="13900" r="74521" b="15425"/>
          <a:stretch/>
        </p:blipFill>
        <p:spPr>
          <a:xfrm>
            <a:off x="1744646" y="400947"/>
            <a:ext cx="2878240" cy="3647041"/>
          </a:xfrm>
          <a:prstGeom prst="rect">
            <a:avLst/>
          </a:prstGeom>
        </p:spPr>
      </p:pic>
      <p:pic>
        <p:nvPicPr>
          <p:cNvPr id="6" name="图片 5">
            <a:extLst>
              <a:ext uri="{FF2B5EF4-FFF2-40B4-BE49-F238E27FC236}">
                <a16:creationId xmlns:a16="http://schemas.microsoft.com/office/drawing/2014/main" id="{6C166F78-BC59-4C2E-AED0-C88D15AC7A2A}"/>
              </a:ext>
            </a:extLst>
          </p:cNvPr>
          <p:cNvPicPr>
            <a:picLocks noChangeAspect="1"/>
          </p:cNvPicPr>
          <p:nvPr/>
        </p:nvPicPr>
        <p:blipFill>
          <a:blip r:embed="rId6"/>
          <a:stretch>
            <a:fillRect/>
          </a:stretch>
        </p:blipFill>
        <p:spPr>
          <a:xfrm>
            <a:off x="8324119" y="21072490"/>
            <a:ext cx="6633074" cy="3193113"/>
          </a:xfrm>
          <a:prstGeom prst="rect">
            <a:avLst/>
          </a:prstGeom>
        </p:spPr>
      </p:pic>
      <p:sp>
        <p:nvSpPr>
          <p:cNvPr id="9" name="文本框 8">
            <a:extLst>
              <a:ext uri="{FF2B5EF4-FFF2-40B4-BE49-F238E27FC236}">
                <a16:creationId xmlns:a16="http://schemas.microsoft.com/office/drawing/2014/main" id="{67BF0D0F-B155-4370-93ED-62585DEE699F}"/>
              </a:ext>
            </a:extLst>
          </p:cNvPr>
          <p:cNvSpPr txBox="1"/>
          <p:nvPr/>
        </p:nvSpPr>
        <p:spPr>
          <a:xfrm>
            <a:off x="608667" y="16798513"/>
            <a:ext cx="7695200" cy="7738016"/>
          </a:xfrm>
          <a:prstGeom prst="rect">
            <a:avLst/>
          </a:prstGeom>
          <a:noFill/>
        </p:spPr>
        <p:txBody>
          <a:bodyPr wrap="square" rtlCol="0">
            <a:spAutoFit/>
          </a:bodyPr>
          <a:lstStyle/>
          <a:p>
            <a:pPr marL="502688" indent="-502688" defTabSz="3257417">
              <a:spcBef>
                <a:spcPts val="1057"/>
              </a:spcBef>
              <a:buSzPct val="100000"/>
              <a:buFont typeface="Wingdings" panose="05000000000000000000" pitchFamily="2" charset="2"/>
              <a:buChar char="Ø"/>
              <a:defRPr/>
            </a:pPr>
            <a:r>
              <a:rPr lang="en-US" altLang="zh-CN" sz="2800" dirty="0">
                <a:solidFill>
                  <a:prstClr val="black"/>
                </a:solidFill>
                <a:cs typeface="Arial" panose="020B0604020202020204" pitchFamily="34" charset="0"/>
              </a:rPr>
              <a:t>Dataset</a:t>
            </a:r>
          </a:p>
          <a:p>
            <a:pPr marL="959888" lvl="1" indent="-502688" defTabSz="3257417">
              <a:spcBef>
                <a:spcPts val="1057"/>
              </a:spcBef>
              <a:buSzPct val="50000"/>
              <a:buFont typeface="Wingdings" panose="05000000000000000000" pitchFamily="2" charset="2"/>
              <a:buChar char="u"/>
              <a:defRPr/>
            </a:pPr>
            <a:r>
              <a:rPr lang="en-US" altLang="zh-CN" sz="2600" dirty="0">
                <a:solidFill>
                  <a:prstClr val="black"/>
                </a:solidFill>
                <a:cs typeface="Arial" panose="020B0604020202020204" pitchFamily="34" charset="0"/>
              </a:rPr>
              <a:t>Train: Shot Nos. 20000-29999 in HL-2A, 3157 non-disruptive shots and 1134 disruptive shots</a:t>
            </a:r>
          </a:p>
          <a:p>
            <a:pPr marL="959888" lvl="1" indent="-502688" defTabSz="3257417">
              <a:spcBef>
                <a:spcPts val="1057"/>
              </a:spcBef>
              <a:buSzPct val="50000"/>
              <a:buFont typeface="Wingdings" panose="05000000000000000000" pitchFamily="2" charset="2"/>
              <a:buChar char="u"/>
              <a:defRPr/>
            </a:pPr>
            <a:r>
              <a:rPr lang="en-US" altLang="zh-CN" sz="2600" dirty="0">
                <a:solidFill>
                  <a:prstClr val="black"/>
                </a:solidFill>
                <a:cs typeface="Arial" panose="020B0604020202020204" pitchFamily="34" charset="0"/>
              </a:rPr>
              <a:t>Validation: Shot Nos. 30000-31999 in HL-2A, 721 non-disruptive shots and 284 disruptive shots</a:t>
            </a:r>
          </a:p>
          <a:p>
            <a:pPr marL="959888" lvl="1" indent="-502688" defTabSz="3257417">
              <a:spcBef>
                <a:spcPts val="1057"/>
              </a:spcBef>
              <a:buSzPct val="50000"/>
              <a:buFont typeface="Wingdings" panose="05000000000000000000" pitchFamily="2" charset="2"/>
              <a:buChar char="u"/>
              <a:defRPr/>
            </a:pPr>
            <a:r>
              <a:rPr lang="en-US" altLang="zh-CN" sz="2600" dirty="0">
                <a:solidFill>
                  <a:prstClr val="black"/>
                </a:solidFill>
                <a:cs typeface="Arial" panose="020B0604020202020204" pitchFamily="34" charset="0"/>
              </a:rPr>
              <a:t>Test: Shot Nos. 32000-36000 in HL-2A, 1271 non-disruptive shots and 475 disruptive shots</a:t>
            </a:r>
          </a:p>
          <a:p>
            <a:pPr marL="959888" lvl="1" indent="-502688" defTabSz="3257417">
              <a:spcBef>
                <a:spcPts val="1057"/>
              </a:spcBef>
              <a:buSzPct val="50000"/>
              <a:buFont typeface="Wingdings" panose="05000000000000000000" pitchFamily="2" charset="2"/>
              <a:buChar char="u"/>
              <a:defRPr/>
            </a:pPr>
            <a:r>
              <a:rPr lang="en-US" altLang="zh-CN" sz="2600" dirty="0">
                <a:solidFill>
                  <a:prstClr val="black"/>
                </a:solidFill>
                <a:cs typeface="Arial" panose="020B0604020202020204" pitchFamily="34" charset="0"/>
              </a:rPr>
              <a:t>Input signal: 25 disruption related signals</a:t>
            </a:r>
          </a:p>
          <a:p>
            <a:pPr marL="502688" indent="-502688" defTabSz="3257417">
              <a:spcBef>
                <a:spcPts val="1057"/>
              </a:spcBef>
              <a:buSzPct val="100000"/>
              <a:buFont typeface="Wingdings" panose="05000000000000000000" pitchFamily="2" charset="2"/>
              <a:buChar char="Ø"/>
              <a:defRPr/>
            </a:pPr>
            <a:r>
              <a:rPr lang="en-US" altLang="zh-CN" sz="2800" dirty="0">
                <a:solidFill>
                  <a:prstClr val="black"/>
                </a:solidFill>
                <a:cs typeface="Arial" panose="020B0604020202020204" pitchFamily="34" charset="0"/>
              </a:rPr>
              <a:t>Algorithm</a:t>
            </a:r>
          </a:p>
          <a:p>
            <a:pPr marL="959888" lvl="1" indent="-502688" defTabSz="3257417">
              <a:spcBef>
                <a:spcPts val="1057"/>
              </a:spcBef>
              <a:buSzPct val="50000"/>
              <a:buFont typeface="Wingdings" panose="05000000000000000000" pitchFamily="2" charset="2"/>
              <a:buChar char="u"/>
              <a:defRPr/>
            </a:pPr>
            <a:r>
              <a:rPr lang="en-US" altLang="zh-CN" sz="2600" dirty="0">
                <a:solidFill>
                  <a:prstClr val="black"/>
                </a:solidFill>
                <a:cs typeface="Arial" panose="020B0604020202020204" pitchFamily="34" charset="0"/>
              </a:rPr>
              <a:t>1.5D CNN + LSTM</a:t>
            </a:r>
          </a:p>
          <a:p>
            <a:pPr marL="502688" indent="-502688" defTabSz="3257417">
              <a:spcBef>
                <a:spcPts val="1057"/>
              </a:spcBef>
              <a:buSzPct val="100000"/>
              <a:buFont typeface="Wingdings" panose="05000000000000000000" pitchFamily="2" charset="2"/>
              <a:buChar char="Ø"/>
              <a:defRPr/>
            </a:pPr>
            <a:r>
              <a:rPr lang="en-US" altLang="zh-CN" sz="2800" dirty="0">
                <a:solidFill>
                  <a:prstClr val="black"/>
                </a:solidFill>
                <a:cs typeface="Arial" panose="020B0604020202020204" pitchFamily="34" charset="0"/>
              </a:rPr>
              <a:t>Performance</a:t>
            </a:r>
          </a:p>
          <a:p>
            <a:pPr marL="959888" lvl="1" indent="-502688" defTabSz="3257417">
              <a:spcBef>
                <a:spcPts val="1057"/>
              </a:spcBef>
              <a:buSzPct val="50000"/>
              <a:buFont typeface="Wingdings" panose="05000000000000000000" pitchFamily="2" charset="2"/>
              <a:buChar char="u"/>
              <a:defRPr/>
            </a:pPr>
            <a:r>
              <a:rPr lang="en-US" altLang="zh-CN" sz="2600" dirty="0">
                <a:solidFill>
                  <a:prstClr val="black"/>
                </a:solidFill>
                <a:cs typeface="Arial" panose="020B0604020202020204" pitchFamily="34" charset="0"/>
              </a:rPr>
              <a:t>Example shot:</a:t>
            </a:r>
            <a:r>
              <a:rPr lang="zh-CN" altLang="en-US" sz="2600" dirty="0">
                <a:solidFill>
                  <a:prstClr val="black"/>
                </a:solidFill>
                <a:cs typeface="Arial" panose="020B0604020202020204" pitchFamily="34" charset="0"/>
              </a:rPr>
              <a:t> </a:t>
            </a:r>
            <a:r>
              <a:rPr lang="en-US" altLang="zh-CN" sz="2600" dirty="0">
                <a:solidFill>
                  <a:prstClr val="black"/>
                </a:solidFill>
                <a:cs typeface="Arial" panose="020B0604020202020204" pitchFamily="34" charset="0"/>
              </a:rPr>
              <a:t>as shown in Figure 1</a:t>
            </a:r>
          </a:p>
          <a:p>
            <a:pPr marL="959888" lvl="1" indent="-502688" defTabSz="3257417">
              <a:spcBef>
                <a:spcPts val="1057"/>
              </a:spcBef>
              <a:buSzPct val="50000"/>
              <a:buFont typeface="Wingdings" panose="05000000000000000000" pitchFamily="2" charset="2"/>
              <a:buChar char="u"/>
              <a:defRPr/>
            </a:pPr>
            <a:r>
              <a:rPr lang="en-US" altLang="zh-CN" sz="2600" dirty="0">
                <a:solidFill>
                  <a:prstClr val="black"/>
                </a:solidFill>
                <a:cs typeface="Arial" panose="020B0604020202020204" pitchFamily="34" charset="0"/>
              </a:rPr>
              <a:t>Accuracies: TPR0.922/TNR0.975/AUC0.979</a:t>
            </a:r>
          </a:p>
          <a:p>
            <a:pPr marL="959888" lvl="1" indent="-502688" defTabSz="3257417">
              <a:spcBef>
                <a:spcPts val="1057"/>
              </a:spcBef>
              <a:buSzPct val="50000"/>
              <a:buFont typeface="Wingdings" panose="05000000000000000000" pitchFamily="2" charset="2"/>
              <a:buChar char="u"/>
              <a:defRPr/>
            </a:pPr>
            <a:r>
              <a:rPr lang="en-US" altLang="zh-CN" sz="2600" dirty="0">
                <a:solidFill>
                  <a:prstClr val="black"/>
                </a:solidFill>
                <a:cs typeface="Arial" panose="020B0604020202020204" pitchFamily="34" charset="0"/>
              </a:rPr>
              <a:t>ROC Curve: as shown in Figure 2</a:t>
            </a:r>
          </a:p>
          <a:p>
            <a:pPr marL="502688" indent="-502688" defTabSz="3257417">
              <a:spcBef>
                <a:spcPts val="1057"/>
              </a:spcBef>
              <a:buSzPct val="100000"/>
              <a:buFont typeface="Wingdings" panose="05000000000000000000" pitchFamily="2" charset="2"/>
              <a:buChar char="Ø"/>
              <a:defRPr/>
            </a:pPr>
            <a:r>
              <a:rPr lang="en-US" altLang="zh-CN" sz="2600" dirty="0">
                <a:solidFill>
                  <a:prstClr val="black"/>
                </a:solidFill>
                <a:cs typeface="Arial" panose="020B0604020202020204" pitchFamily="34" charset="0"/>
              </a:rPr>
              <a:t>Other details can be found in Ref. 1</a:t>
            </a:r>
            <a:endParaRPr lang="zh-CN" altLang="en-US" sz="2600" dirty="0">
              <a:solidFill>
                <a:prstClr val="black"/>
              </a:solidFill>
              <a:cs typeface="Arial" panose="020B0604020202020204" pitchFamily="34" charset="0"/>
            </a:endParaRPr>
          </a:p>
        </p:txBody>
      </p:sp>
      <p:pic>
        <p:nvPicPr>
          <p:cNvPr id="53" name="图片 52">
            <a:extLst>
              <a:ext uri="{FF2B5EF4-FFF2-40B4-BE49-F238E27FC236}">
                <a16:creationId xmlns:a16="http://schemas.microsoft.com/office/drawing/2014/main" id="{1066C38B-6EEC-4835-8FC6-9E290122A266}"/>
              </a:ext>
            </a:extLst>
          </p:cNvPr>
          <p:cNvPicPr>
            <a:picLocks noChangeAspect="1"/>
          </p:cNvPicPr>
          <p:nvPr/>
        </p:nvPicPr>
        <p:blipFill>
          <a:blip r:embed="rId7"/>
          <a:stretch>
            <a:fillRect/>
          </a:stretch>
        </p:blipFill>
        <p:spPr>
          <a:xfrm>
            <a:off x="8303868" y="16841591"/>
            <a:ext cx="6653326" cy="3571335"/>
          </a:xfrm>
          <a:prstGeom prst="rect">
            <a:avLst/>
          </a:prstGeom>
        </p:spPr>
      </p:pic>
      <p:sp>
        <p:nvSpPr>
          <p:cNvPr id="54" name="文本框 22">
            <a:extLst>
              <a:ext uri="{FF2B5EF4-FFF2-40B4-BE49-F238E27FC236}">
                <a16:creationId xmlns:a16="http://schemas.microsoft.com/office/drawing/2014/main" id="{47139892-3062-4468-B224-A88D58470132}"/>
              </a:ext>
            </a:extLst>
          </p:cNvPr>
          <p:cNvSpPr txBox="1">
            <a:spLocks noChangeArrowheads="1"/>
          </p:cNvSpPr>
          <p:nvPr/>
        </p:nvSpPr>
        <p:spPr bwMode="auto">
          <a:xfrm>
            <a:off x="9004611" y="20356641"/>
            <a:ext cx="5272089" cy="630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zh-CN" sz="1747" i="1" dirty="0">
                <a:solidFill>
                  <a:srgbClr val="0070C0"/>
                </a:solidFill>
              </a:rPr>
              <a:t>Figure 1 Output of HL-2A’s disruption predictor during a disruptive shot (a) and a non-disruptive shot (b).</a:t>
            </a:r>
            <a:endParaRPr lang="zh-CN" altLang="en-US" sz="1747" i="1" dirty="0">
              <a:solidFill>
                <a:srgbClr val="0070C0"/>
              </a:solidFill>
            </a:endParaRPr>
          </a:p>
        </p:txBody>
      </p:sp>
      <p:sp>
        <p:nvSpPr>
          <p:cNvPr id="55" name="文本框 22">
            <a:extLst>
              <a:ext uri="{FF2B5EF4-FFF2-40B4-BE49-F238E27FC236}">
                <a16:creationId xmlns:a16="http://schemas.microsoft.com/office/drawing/2014/main" id="{31AE778F-55EC-4A2F-9F6C-415CF001B7DD}"/>
              </a:ext>
            </a:extLst>
          </p:cNvPr>
          <p:cNvSpPr txBox="1">
            <a:spLocks noChangeArrowheads="1"/>
          </p:cNvSpPr>
          <p:nvPr/>
        </p:nvSpPr>
        <p:spPr bwMode="auto">
          <a:xfrm>
            <a:off x="8994486" y="24158623"/>
            <a:ext cx="5272089" cy="361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zh-CN" sz="1747" i="1" dirty="0">
                <a:solidFill>
                  <a:srgbClr val="0070C0"/>
                </a:solidFill>
              </a:rPr>
              <a:t>Figure 2 ROC curve of disruption predictor on testing set.</a:t>
            </a:r>
            <a:endParaRPr lang="zh-CN" altLang="en-US" sz="1747" i="1" dirty="0">
              <a:solidFill>
                <a:srgbClr val="0070C0"/>
              </a:solidFill>
            </a:endParaRPr>
          </a:p>
        </p:txBody>
      </p:sp>
      <p:pic>
        <p:nvPicPr>
          <p:cNvPr id="56" name="图片 55">
            <a:extLst>
              <a:ext uri="{FF2B5EF4-FFF2-40B4-BE49-F238E27FC236}">
                <a16:creationId xmlns:a16="http://schemas.microsoft.com/office/drawing/2014/main" id="{1E76813D-BCE9-4D93-86E5-84356F7E5A7B}"/>
              </a:ext>
            </a:extLst>
          </p:cNvPr>
          <p:cNvPicPr/>
          <p:nvPr/>
        </p:nvPicPr>
        <p:blipFill>
          <a:blip r:embed="rId8" cstate="print">
            <a:extLst>
              <a:ext uri="{28A0092B-C50C-407E-A947-70E740481C1C}">
                <a14:useLocalDpi xmlns:a14="http://schemas.microsoft.com/office/drawing/2010/main" val="0"/>
              </a:ext>
            </a:extLst>
          </a:blip>
          <a:stretch>
            <a:fillRect/>
          </a:stretch>
        </p:blipFill>
        <p:spPr bwMode="auto">
          <a:xfrm>
            <a:off x="889141" y="29324246"/>
            <a:ext cx="13957642" cy="6789864"/>
          </a:xfrm>
          <a:prstGeom prst="rect">
            <a:avLst/>
          </a:prstGeom>
          <a:noFill/>
          <a:ln>
            <a:noFill/>
          </a:ln>
        </p:spPr>
      </p:pic>
      <p:sp>
        <p:nvSpPr>
          <p:cNvPr id="57" name="文本框 22">
            <a:extLst>
              <a:ext uri="{FF2B5EF4-FFF2-40B4-BE49-F238E27FC236}">
                <a16:creationId xmlns:a16="http://schemas.microsoft.com/office/drawing/2014/main" id="{0F5DA4AB-A9B0-4408-B9E0-E7885F0F4057}"/>
              </a:ext>
            </a:extLst>
          </p:cNvPr>
          <p:cNvSpPr txBox="1">
            <a:spLocks noChangeArrowheads="1"/>
          </p:cNvSpPr>
          <p:nvPr/>
        </p:nvSpPr>
        <p:spPr bwMode="auto">
          <a:xfrm>
            <a:off x="2033797" y="36087398"/>
            <a:ext cx="12232778" cy="361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zh-CN" sz="1747" i="1" dirty="0">
                <a:solidFill>
                  <a:srgbClr val="0070C0"/>
                </a:solidFill>
              </a:rPr>
              <a:t>Figure 3 Result of the</a:t>
            </a:r>
            <a:r>
              <a:rPr lang="zh-CN" altLang="en-US" sz="1747" i="1" dirty="0">
                <a:solidFill>
                  <a:srgbClr val="0070C0"/>
                </a:solidFill>
              </a:rPr>
              <a:t> </a:t>
            </a:r>
            <a:r>
              <a:rPr lang="en-US" altLang="zh-CN" sz="1747" i="1" dirty="0">
                <a:solidFill>
                  <a:srgbClr val="0070C0"/>
                </a:solidFill>
              </a:rPr>
              <a:t>interpretation method and related input signals of example shots.</a:t>
            </a:r>
            <a:endParaRPr lang="zh-CN" altLang="en-US" sz="1747" i="1" dirty="0">
              <a:solidFill>
                <a:srgbClr val="0070C0"/>
              </a:solidFill>
            </a:endParaRPr>
          </a:p>
        </p:txBody>
      </p:sp>
      <p:sp>
        <p:nvSpPr>
          <p:cNvPr id="58" name="TextBox 12">
            <a:extLst>
              <a:ext uri="{FF2B5EF4-FFF2-40B4-BE49-F238E27FC236}">
                <a16:creationId xmlns:a16="http://schemas.microsoft.com/office/drawing/2014/main" id="{25AD2F0C-65B7-4D5B-9458-485D008A3F82}"/>
              </a:ext>
            </a:extLst>
          </p:cNvPr>
          <p:cNvSpPr txBox="1">
            <a:spLocks noChangeArrowheads="1"/>
          </p:cNvSpPr>
          <p:nvPr/>
        </p:nvSpPr>
        <p:spPr bwMode="auto">
          <a:xfrm>
            <a:off x="593931" y="36422651"/>
            <a:ext cx="14557472" cy="4674804"/>
          </a:xfrm>
          <a:prstGeom prst="rect">
            <a:avLst/>
          </a:prstGeom>
          <a:noFill/>
          <a:ln w="9525">
            <a:solidFill>
              <a:srgbClr val="0070C0"/>
            </a:solidFill>
            <a:miter lim="800000"/>
            <a:headEnd/>
            <a:tailEnd/>
          </a:ln>
        </p:spPr>
        <p:txBody>
          <a:bodyPr>
            <a:noAutofit/>
          </a:bodyPr>
          <a:lstStyle/>
          <a:p>
            <a:pPr algn="ctr" defTabSz="3257417">
              <a:defRPr/>
            </a:pPr>
            <a:r>
              <a:rPr lang="en-US" altLang="zh-CN" sz="5046" b="1" dirty="0">
                <a:solidFill>
                  <a:srgbClr val="0000CC"/>
                </a:solidFill>
                <a:effectLst>
                  <a:outerShdw blurRad="38100" dist="38100" dir="2700000" algn="tl">
                    <a:srgbClr val="000000">
                      <a:alpha val="43137"/>
                    </a:srgbClr>
                  </a:outerShdw>
                </a:effectLst>
                <a:latin typeface="Estrangelo Edessa" pitchFamily="66" charset="0"/>
                <a:cs typeface="Estrangelo Edessa" pitchFamily="66" charset="0"/>
              </a:rPr>
              <a:t>Real-time</a:t>
            </a:r>
            <a:r>
              <a:rPr lang="zh-CN" altLang="en-US" sz="5046" b="1" dirty="0">
                <a:solidFill>
                  <a:srgbClr val="0000CC"/>
                </a:solidFill>
                <a:effectLst>
                  <a:outerShdw blurRad="38100" dist="38100" dir="2700000" algn="tl">
                    <a:srgbClr val="000000">
                      <a:alpha val="43137"/>
                    </a:srgbClr>
                  </a:outerShdw>
                </a:effectLst>
                <a:latin typeface="Estrangelo Edessa" pitchFamily="66" charset="0"/>
                <a:cs typeface="Estrangelo Edessa" pitchFamily="66" charset="0"/>
              </a:rPr>
              <a:t> </a:t>
            </a:r>
            <a:r>
              <a:rPr lang="en-US" altLang="zh-CN" sz="5046" b="1" dirty="0">
                <a:solidFill>
                  <a:srgbClr val="0000CC"/>
                </a:solidFill>
                <a:effectLst>
                  <a:outerShdw blurRad="38100" dist="38100" dir="2700000" algn="tl">
                    <a:srgbClr val="000000">
                      <a:alpha val="43137"/>
                    </a:srgbClr>
                  </a:outerShdw>
                </a:effectLst>
                <a:latin typeface="Estrangelo Edessa" pitchFamily="66" charset="0"/>
                <a:cs typeface="Estrangelo Edessa" pitchFamily="66" charset="0"/>
              </a:rPr>
              <a:t>implementation</a:t>
            </a:r>
          </a:p>
          <a:p>
            <a:pPr marL="502688" indent="-502688" defTabSz="3257417">
              <a:spcBef>
                <a:spcPts val="1057"/>
              </a:spcBef>
              <a:buSzPct val="50000"/>
              <a:buFont typeface="Wingdings" panose="05000000000000000000" pitchFamily="2" charset="2"/>
              <a:buChar char="n"/>
              <a:defRPr/>
            </a:pPr>
            <a:r>
              <a:rPr lang="en-US" altLang="zh-CN" sz="2800" dirty="0">
                <a:solidFill>
                  <a:prstClr val="black"/>
                </a:solidFill>
                <a:cs typeface="Arial" panose="020B0604020202020204" pitchFamily="34" charset="0"/>
              </a:rPr>
              <a:t>A reduced version of the disruption predictor, as described in Ref. 2, is implemented into the plasma control system of HL-2A.</a:t>
            </a:r>
          </a:p>
          <a:p>
            <a:pPr marL="502688" indent="-502688" defTabSz="3257417">
              <a:spcBef>
                <a:spcPts val="1057"/>
              </a:spcBef>
              <a:buSzPct val="100000"/>
              <a:buFont typeface="Wingdings" panose="05000000000000000000" pitchFamily="2" charset="2"/>
              <a:buChar char="Ø"/>
              <a:defRPr/>
            </a:pPr>
            <a:r>
              <a:rPr lang="en-US" altLang="zh-CN" sz="2800" dirty="0">
                <a:solidFill>
                  <a:prstClr val="black"/>
                </a:solidFill>
                <a:cs typeface="Arial" panose="020B0604020202020204" pitchFamily="34" charset="0"/>
              </a:rPr>
              <a:t>Design of the integrated system (Figure 4)</a:t>
            </a:r>
          </a:p>
          <a:p>
            <a:pPr marL="959888" lvl="1" indent="-502688" defTabSz="3257417">
              <a:spcBef>
                <a:spcPts val="1057"/>
              </a:spcBef>
              <a:buSzPct val="50000"/>
              <a:buFont typeface="Wingdings" panose="05000000000000000000" pitchFamily="2" charset="2"/>
              <a:buChar char="u"/>
              <a:defRPr/>
            </a:pPr>
            <a:r>
              <a:rPr lang="en-US" altLang="zh-CN" sz="2600" dirty="0">
                <a:solidFill>
                  <a:prstClr val="black"/>
                </a:solidFill>
                <a:cs typeface="Arial" panose="020B0604020202020204" pitchFamily="34" charset="0"/>
              </a:rPr>
              <a:t>The data acquisition system gathers all the needed diagnostic signals and sends them to the PCS</a:t>
            </a:r>
          </a:p>
          <a:p>
            <a:pPr marL="959888" lvl="1" indent="-502688" defTabSz="3257417">
              <a:spcBef>
                <a:spcPts val="1057"/>
              </a:spcBef>
              <a:buSzPct val="50000"/>
              <a:buFont typeface="Wingdings" panose="05000000000000000000" pitchFamily="2" charset="2"/>
              <a:buChar char="u"/>
              <a:defRPr/>
            </a:pPr>
            <a:r>
              <a:rPr lang="en-US" altLang="zh-CN" sz="2600" dirty="0">
                <a:solidFill>
                  <a:prstClr val="black"/>
                </a:solidFill>
                <a:cs typeface="Arial" panose="020B0604020202020204" pitchFamily="34" charset="0"/>
              </a:rPr>
              <a:t>C-based disruption prediction module of PCS will call the deep learning algorithm to deal with the input data via cross-language interaction.</a:t>
            </a:r>
          </a:p>
          <a:p>
            <a:pPr marL="959888" lvl="1" indent="-502688" defTabSz="3257417">
              <a:spcBef>
                <a:spcPts val="1057"/>
              </a:spcBef>
              <a:buSzPct val="50000"/>
              <a:buFont typeface="Wingdings" panose="05000000000000000000" pitchFamily="2" charset="2"/>
              <a:buChar char="u"/>
              <a:defRPr/>
            </a:pPr>
            <a:r>
              <a:rPr lang="en-US" altLang="zh-CN" sz="2600" dirty="0">
                <a:solidFill>
                  <a:prstClr val="black"/>
                </a:solidFill>
                <a:cs typeface="Arial" panose="020B0604020202020204" pitchFamily="34" charset="0"/>
              </a:rPr>
              <a:t>According to the prediction result, trigger signal might be sent to the disruption mitigation system</a:t>
            </a:r>
            <a:endParaRPr lang="en-US" altLang="zh-CN" sz="2400" dirty="0">
              <a:solidFill>
                <a:prstClr val="black"/>
              </a:solidFill>
              <a:cs typeface="Arial" panose="020B0604020202020204" pitchFamily="34" charset="0"/>
            </a:endParaRPr>
          </a:p>
        </p:txBody>
      </p:sp>
      <p:sp>
        <p:nvSpPr>
          <p:cNvPr id="59" name="文本框 22">
            <a:extLst>
              <a:ext uri="{FF2B5EF4-FFF2-40B4-BE49-F238E27FC236}">
                <a16:creationId xmlns:a16="http://schemas.microsoft.com/office/drawing/2014/main" id="{0E76EEA1-6917-4296-B237-65E94A5038D2}"/>
              </a:ext>
            </a:extLst>
          </p:cNvPr>
          <p:cNvSpPr txBox="1">
            <a:spLocks noChangeArrowheads="1"/>
          </p:cNvSpPr>
          <p:nvPr/>
        </p:nvSpPr>
        <p:spPr bwMode="auto">
          <a:xfrm>
            <a:off x="17584308" y="12755558"/>
            <a:ext cx="9891608" cy="361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zh-CN" sz="1747" i="1" dirty="0">
                <a:solidFill>
                  <a:srgbClr val="0070C0"/>
                </a:solidFill>
              </a:rPr>
              <a:t>Figure 4 Design of the integrated system </a:t>
            </a:r>
            <a:endParaRPr lang="zh-CN" altLang="en-US" sz="1747" i="1" dirty="0">
              <a:solidFill>
                <a:srgbClr val="0070C0"/>
              </a:solidFill>
            </a:endParaRPr>
          </a:p>
        </p:txBody>
      </p:sp>
      <p:pic>
        <p:nvPicPr>
          <p:cNvPr id="60" name="图片 59">
            <a:extLst>
              <a:ext uri="{FF2B5EF4-FFF2-40B4-BE49-F238E27FC236}">
                <a16:creationId xmlns:a16="http://schemas.microsoft.com/office/drawing/2014/main" id="{80277F8A-CA24-4A7B-8355-4755B4DC916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5253102" y="15794684"/>
            <a:ext cx="7848958" cy="3310698"/>
          </a:xfrm>
          <a:prstGeom prst="rect">
            <a:avLst/>
          </a:prstGeom>
        </p:spPr>
      </p:pic>
      <p:pic>
        <p:nvPicPr>
          <p:cNvPr id="61" name="图片 60">
            <a:extLst>
              <a:ext uri="{FF2B5EF4-FFF2-40B4-BE49-F238E27FC236}">
                <a16:creationId xmlns:a16="http://schemas.microsoft.com/office/drawing/2014/main" id="{97E68B76-FDBA-4CF8-AFC4-6FA38DACCF03}"/>
              </a:ext>
            </a:extLst>
          </p:cNvPr>
          <p:cNvPicPr>
            <a:picLocks noChangeAspect="1"/>
          </p:cNvPicPr>
          <p:nvPr/>
        </p:nvPicPr>
        <p:blipFill rotWithShape="1">
          <a:blip r:embed="rId10">
            <a:extLst>
              <a:ext uri="{28A0092B-C50C-407E-A947-70E740481C1C}">
                <a14:useLocalDpi xmlns:a14="http://schemas.microsoft.com/office/drawing/2010/main" val="0"/>
              </a:ext>
            </a:extLst>
          </a:blip>
          <a:srcRect t="6300" b="5501"/>
          <a:stretch/>
        </p:blipFill>
        <p:spPr>
          <a:xfrm>
            <a:off x="23084824" y="15769202"/>
            <a:ext cx="6406291" cy="3310698"/>
          </a:xfrm>
          <a:prstGeom prst="rect">
            <a:avLst/>
          </a:prstGeom>
        </p:spPr>
      </p:pic>
      <p:sp>
        <p:nvSpPr>
          <p:cNvPr id="31" name="文本框 30">
            <a:extLst>
              <a:ext uri="{FF2B5EF4-FFF2-40B4-BE49-F238E27FC236}">
                <a16:creationId xmlns:a16="http://schemas.microsoft.com/office/drawing/2014/main" id="{E0220E4B-1849-4E6B-8434-21E25C42FBC4}"/>
              </a:ext>
            </a:extLst>
          </p:cNvPr>
          <p:cNvSpPr txBox="1"/>
          <p:nvPr/>
        </p:nvSpPr>
        <p:spPr>
          <a:xfrm>
            <a:off x="15141228" y="12924627"/>
            <a:ext cx="14548766" cy="3005951"/>
          </a:xfrm>
          <a:prstGeom prst="rect">
            <a:avLst/>
          </a:prstGeom>
          <a:noFill/>
        </p:spPr>
        <p:txBody>
          <a:bodyPr wrap="square" rtlCol="0">
            <a:spAutoFit/>
          </a:bodyPr>
          <a:lstStyle/>
          <a:p>
            <a:pPr marL="502688" indent="-502688" defTabSz="3257417">
              <a:spcBef>
                <a:spcPts val="1057"/>
              </a:spcBef>
              <a:buSzPct val="100000"/>
              <a:buFont typeface="Wingdings" panose="05000000000000000000" pitchFamily="2" charset="2"/>
              <a:buChar char="Ø"/>
              <a:defRPr/>
            </a:pPr>
            <a:r>
              <a:rPr lang="en-US" altLang="zh-CN" sz="2800" dirty="0">
                <a:solidFill>
                  <a:prstClr val="black"/>
                </a:solidFill>
                <a:cs typeface="Arial" panose="020B0604020202020204" pitchFamily="34" charset="0"/>
              </a:rPr>
              <a:t>Performance</a:t>
            </a:r>
          </a:p>
          <a:p>
            <a:pPr marL="959888" lvl="1" indent="-502688" defTabSz="3257417">
              <a:spcBef>
                <a:spcPts val="600"/>
              </a:spcBef>
              <a:buSzPct val="50000"/>
              <a:buFont typeface="Wingdings" panose="05000000000000000000" pitchFamily="2" charset="2"/>
              <a:buChar char="u"/>
              <a:defRPr/>
            </a:pPr>
            <a:r>
              <a:rPr lang="en-US" altLang="zh-CN" sz="2600" dirty="0">
                <a:solidFill>
                  <a:prstClr val="black"/>
                </a:solidFill>
                <a:cs typeface="Arial" panose="020B0604020202020204" pitchFamily="34" charset="0"/>
              </a:rPr>
              <a:t>Accuracies in open loop online testing:</a:t>
            </a:r>
            <a:r>
              <a:rPr lang="zh-CN" altLang="en-US" sz="2600" dirty="0">
                <a:solidFill>
                  <a:prstClr val="black"/>
                </a:solidFill>
                <a:cs typeface="Arial" panose="020B0604020202020204" pitchFamily="34" charset="0"/>
              </a:rPr>
              <a:t> </a:t>
            </a:r>
            <a:r>
              <a:rPr lang="en-US" altLang="zh-CN" sz="2600" dirty="0">
                <a:solidFill>
                  <a:prstClr val="black"/>
                </a:solidFill>
                <a:cs typeface="Arial" panose="020B0604020202020204" pitchFamily="34" charset="0"/>
              </a:rPr>
              <a:t>TPR0.958/TNR0.775</a:t>
            </a:r>
          </a:p>
          <a:p>
            <a:pPr marL="959888" lvl="1" indent="-502688" defTabSz="3257417">
              <a:spcBef>
                <a:spcPts val="600"/>
              </a:spcBef>
              <a:buSzPct val="50000"/>
              <a:buFont typeface="Wingdings" panose="05000000000000000000" pitchFamily="2" charset="2"/>
              <a:buChar char="u"/>
              <a:defRPr/>
            </a:pPr>
            <a:r>
              <a:rPr lang="en-US" altLang="zh-CN" sz="2600" dirty="0">
                <a:solidFill>
                  <a:prstClr val="black"/>
                </a:solidFill>
                <a:cs typeface="Arial" panose="020B0604020202020204" pitchFamily="34" charset="0"/>
              </a:rPr>
              <a:t>ROC Curve: as shown in Figure 5</a:t>
            </a:r>
          </a:p>
          <a:p>
            <a:pPr marL="959888" lvl="1" indent="-502688" defTabSz="3257417">
              <a:spcBef>
                <a:spcPts val="600"/>
              </a:spcBef>
              <a:buSzPct val="50000"/>
              <a:buFont typeface="Wingdings" panose="05000000000000000000" pitchFamily="2" charset="2"/>
              <a:buChar char="u"/>
              <a:defRPr/>
            </a:pPr>
            <a:r>
              <a:rPr lang="en-US" altLang="zh-CN" sz="2600" dirty="0">
                <a:solidFill>
                  <a:prstClr val="black"/>
                </a:solidFill>
                <a:cs typeface="Arial" panose="020B0604020202020204" pitchFamily="34" charset="0"/>
              </a:rPr>
              <a:t>Prediction advance time: as shown in Figure 6</a:t>
            </a:r>
          </a:p>
          <a:p>
            <a:pPr marL="502688" indent="-502688" defTabSz="3257417">
              <a:spcBef>
                <a:spcPts val="1057"/>
              </a:spcBef>
              <a:buSzPct val="100000"/>
              <a:buFont typeface="Wingdings" panose="05000000000000000000" pitchFamily="2" charset="2"/>
              <a:buChar char="Ø"/>
              <a:defRPr/>
            </a:pPr>
            <a:r>
              <a:rPr lang="en-US" altLang="zh-CN" sz="2600" dirty="0">
                <a:solidFill>
                  <a:prstClr val="black"/>
                </a:solidFill>
                <a:cs typeface="Arial" panose="020B0604020202020204" pitchFamily="34" charset="0"/>
              </a:rPr>
              <a:t>Closed loop online testing: vertical displacement induced disruption mitigated by SMBI (Figure 7)</a:t>
            </a:r>
            <a:endParaRPr lang="en-US" altLang="zh-CN" sz="2400" dirty="0">
              <a:solidFill>
                <a:prstClr val="black"/>
              </a:solidFill>
              <a:cs typeface="Arial" panose="020B0604020202020204" pitchFamily="34" charset="0"/>
            </a:endParaRPr>
          </a:p>
          <a:p>
            <a:pPr marL="502688" indent="-502688" defTabSz="3257417">
              <a:spcBef>
                <a:spcPts val="1057"/>
              </a:spcBef>
              <a:buSzPct val="100000"/>
              <a:buFont typeface="Wingdings" panose="05000000000000000000" pitchFamily="2" charset="2"/>
              <a:buChar char="Ø"/>
              <a:defRPr/>
            </a:pPr>
            <a:r>
              <a:rPr lang="en-US" altLang="zh-CN" sz="2400" dirty="0">
                <a:solidFill>
                  <a:prstClr val="black"/>
                </a:solidFill>
                <a:cs typeface="Arial" panose="020B0604020202020204" pitchFamily="34" charset="0"/>
              </a:rPr>
              <a:t>Other details can be found in Ref. 3</a:t>
            </a:r>
            <a:endParaRPr lang="zh-CN" altLang="en-US" sz="2400" dirty="0">
              <a:solidFill>
                <a:prstClr val="black"/>
              </a:solidFill>
              <a:cs typeface="Arial" panose="020B0604020202020204" pitchFamily="34" charset="0"/>
            </a:endParaRPr>
          </a:p>
        </p:txBody>
      </p:sp>
      <p:sp>
        <p:nvSpPr>
          <p:cNvPr id="32" name="文本框 22">
            <a:extLst>
              <a:ext uri="{FF2B5EF4-FFF2-40B4-BE49-F238E27FC236}">
                <a16:creationId xmlns:a16="http://schemas.microsoft.com/office/drawing/2014/main" id="{3DF50B57-31F0-46C1-8D7D-088F63E42CA8}"/>
              </a:ext>
            </a:extLst>
          </p:cNvPr>
          <p:cNvSpPr txBox="1">
            <a:spLocks noChangeArrowheads="1"/>
          </p:cNvSpPr>
          <p:nvPr/>
        </p:nvSpPr>
        <p:spPr bwMode="auto">
          <a:xfrm>
            <a:off x="15758923" y="18931833"/>
            <a:ext cx="7025110" cy="361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zh-CN" sz="1747" i="1" dirty="0">
                <a:solidFill>
                  <a:srgbClr val="0070C0"/>
                </a:solidFill>
              </a:rPr>
              <a:t>Figure 5 ROC curve of disruption predictor during open loop online testing </a:t>
            </a:r>
            <a:endParaRPr lang="zh-CN" altLang="en-US" sz="1747" i="1" dirty="0">
              <a:solidFill>
                <a:srgbClr val="0070C0"/>
              </a:solidFill>
            </a:endParaRPr>
          </a:p>
        </p:txBody>
      </p:sp>
      <p:sp>
        <p:nvSpPr>
          <p:cNvPr id="33" name="文本框 22">
            <a:extLst>
              <a:ext uri="{FF2B5EF4-FFF2-40B4-BE49-F238E27FC236}">
                <a16:creationId xmlns:a16="http://schemas.microsoft.com/office/drawing/2014/main" id="{8617D5B0-74CE-40B5-A7B3-E506ABB5193A}"/>
              </a:ext>
            </a:extLst>
          </p:cNvPr>
          <p:cNvSpPr txBox="1">
            <a:spLocks noChangeArrowheads="1"/>
          </p:cNvSpPr>
          <p:nvPr/>
        </p:nvSpPr>
        <p:spPr bwMode="auto">
          <a:xfrm>
            <a:off x="22775414" y="18931342"/>
            <a:ext cx="7025110" cy="361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zh-CN" sz="1747" i="1" dirty="0">
                <a:solidFill>
                  <a:srgbClr val="0070C0"/>
                </a:solidFill>
              </a:rPr>
              <a:t>Figure 6 Distribution of prediction advance time</a:t>
            </a:r>
            <a:endParaRPr lang="zh-CN" altLang="en-US" sz="1747" i="1" dirty="0">
              <a:solidFill>
                <a:srgbClr val="0070C0"/>
              </a:solidFill>
            </a:endParaRPr>
          </a:p>
        </p:txBody>
      </p:sp>
      <p:pic>
        <p:nvPicPr>
          <p:cNvPr id="34" name="图片 33">
            <a:extLst>
              <a:ext uri="{FF2B5EF4-FFF2-40B4-BE49-F238E27FC236}">
                <a16:creationId xmlns:a16="http://schemas.microsoft.com/office/drawing/2014/main" id="{0689A2F4-5C53-4FC0-A717-FA9B36F7C708}"/>
              </a:ext>
            </a:extLst>
          </p:cNvPr>
          <p:cNvPicPr/>
          <p:nvPr/>
        </p:nvPicPr>
        <p:blipFill>
          <a:blip r:embed="rId11" cstate="print">
            <a:extLst>
              <a:ext uri="{28A0092B-C50C-407E-A947-70E740481C1C}">
                <a14:useLocalDpi xmlns:a14="http://schemas.microsoft.com/office/drawing/2010/main" val="0"/>
              </a:ext>
            </a:extLst>
          </a:blip>
          <a:stretch>
            <a:fillRect/>
          </a:stretch>
        </p:blipFill>
        <p:spPr>
          <a:xfrm>
            <a:off x="15253102" y="19318958"/>
            <a:ext cx="14238013" cy="6236524"/>
          </a:xfrm>
          <a:prstGeom prst="rect">
            <a:avLst/>
          </a:prstGeom>
        </p:spPr>
      </p:pic>
      <p:sp>
        <p:nvSpPr>
          <p:cNvPr id="35" name="文本框 22">
            <a:extLst>
              <a:ext uri="{FF2B5EF4-FFF2-40B4-BE49-F238E27FC236}">
                <a16:creationId xmlns:a16="http://schemas.microsoft.com/office/drawing/2014/main" id="{858ED160-CF9D-44B5-9169-7B230A0CDC2F}"/>
              </a:ext>
            </a:extLst>
          </p:cNvPr>
          <p:cNvSpPr txBox="1">
            <a:spLocks noChangeArrowheads="1"/>
          </p:cNvSpPr>
          <p:nvPr/>
        </p:nvSpPr>
        <p:spPr bwMode="auto">
          <a:xfrm>
            <a:off x="18859553" y="25576486"/>
            <a:ext cx="7025110" cy="361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zh-CN" sz="1747" i="1" dirty="0">
                <a:solidFill>
                  <a:srgbClr val="0070C0"/>
                </a:solidFill>
              </a:rPr>
              <a:t>Figure 7 Vertical displacement induced disruption mitigated by SMBI </a:t>
            </a:r>
            <a:endParaRPr lang="zh-CN" altLang="en-US" sz="1747" i="1" dirty="0">
              <a:solidFill>
                <a:srgbClr val="0070C0"/>
              </a:solidFill>
            </a:endParaRPr>
          </a:p>
        </p:txBody>
      </p:sp>
      <p:sp>
        <p:nvSpPr>
          <p:cNvPr id="37" name="文本框 36">
            <a:extLst>
              <a:ext uri="{FF2B5EF4-FFF2-40B4-BE49-F238E27FC236}">
                <a16:creationId xmlns:a16="http://schemas.microsoft.com/office/drawing/2014/main" id="{9B4ACFB8-C75A-433A-8DA6-646428D1E601}"/>
              </a:ext>
            </a:extLst>
          </p:cNvPr>
          <p:cNvSpPr txBox="1"/>
          <p:nvPr/>
        </p:nvSpPr>
        <p:spPr>
          <a:xfrm>
            <a:off x="15150056" y="26973345"/>
            <a:ext cx="7633977" cy="4616648"/>
          </a:xfrm>
          <a:prstGeom prst="rect">
            <a:avLst/>
          </a:prstGeom>
          <a:noFill/>
        </p:spPr>
        <p:txBody>
          <a:bodyPr wrap="square" rtlCol="0">
            <a:spAutoFit/>
          </a:bodyPr>
          <a:lstStyle/>
          <a:p>
            <a:pPr marL="502688" indent="-502688" defTabSz="3257417">
              <a:spcBef>
                <a:spcPts val="600"/>
              </a:spcBef>
              <a:buSzPct val="100000"/>
              <a:buFont typeface="Wingdings" panose="05000000000000000000" pitchFamily="2" charset="2"/>
              <a:buChar char="Ø"/>
              <a:defRPr/>
            </a:pPr>
            <a:r>
              <a:rPr lang="en-US" altLang="zh-CN" sz="2800" dirty="0">
                <a:solidFill>
                  <a:prstClr val="black"/>
                </a:solidFill>
                <a:cs typeface="Arial" panose="020B0604020202020204" pitchFamily="34" charset="0"/>
              </a:rPr>
              <a:t>Dataset (disruptive shots/</a:t>
            </a:r>
            <a:r>
              <a:rPr lang="zh-CN" altLang="en-US" sz="2800" dirty="0">
                <a:solidFill>
                  <a:prstClr val="black"/>
                </a:solidFill>
                <a:cs typeface="Arial" panose="020B0604020202020204" pitchFamily="34" charset="0"/>
              </a:rPr>
              <a:t> </a:t>
            </a:r>
            <a:r>
              <a:rPr lang="en-US" altLang="zh-CN" sz="2800" dirty="0">
                <a:solidFill>
                  <a:prstClr val="black"/>
                </a:solidFill>
                <a:cs typeface="Arial" panose="020B0604020202020204" pitchFamily="34" charset="0"/>
              </a:rPr>
              <a:t>non-disruptive shots)</a:t>
            </a:r>
          </a:p>
          <a:p>
            <a:pPr marL="959888" lvl="1" indent="-502688" defTabSz="3257417">
              <a:spcBef>
                <a:spcPts val="600"/>
              </a:spcBef>
              <a:buSzPct val="50000"/>
              <a:buFont typeface="Wingdings" panose="05000000000000000000" pitchFamily="2" charset="2"/>
              <a:buChar char="u"/>
              <a:defRPr/>
            </a:pPr>
            <a:r>
              <a:rPr lang="en-US" altLang="zh-CN" sz="2600" dirty="0">
                <a:solidFill>
                  <a:prstClr val="black"/>
                </a:solidFill>
                <a:cs typeface="Arial" panose="020B0604020202020204" pitchFamily="34" charset="0"/>
              </a:rPr>
              <a:t>Train</a:t>
            </a:r>
            <a:r>
              <a:rPr lang="zh-CN" altLang="en-US" sz="2600" dirty="0">
                <a:solidFill>
                  <a:prstClr val="black"/>
                </a:solidFill>
                <a:cs typeface="Arial" panose="020B0604020202020204" pitchFamily="34" charset="0"/>
              </a:rPr>
              <a:t> </a:t>
            </a:r>
            <a:r>
              <a:rPr lang="en-US" altLang="zh-CN" sz="2600" dirty="0">
                <a:solidFill>
                  <a:prstClr val="black"/>
                </a:solidFill>
                <a:cs typeface="Arial" panose="020B0604020202020204" pitchFamily="34" charset="0"/>
              </a:rPr>
              <a:t>: HL-2A(1532/4317), J-TEXT(1477/4091), HL-2M(25/6)</a:t>
            </a:r>
          </a:p>
          <a:p>
            <a:pPr marL="959888" lvl="1" indent="-502688" defTabSz="3257417">
              <a:spcBef>
                <a:spcPts val="600"/>
              </a:spcBef>
              <a:buSzPct val="50000"/>
              <a:buFont typeface="Wingdings" panose="05000000000000000000" pitchFamily="2" charset="2"/>
              <a:buChar char="u"/>
              <a:defRPr/>
            </a:pPr>
            <a:r>
              <a:rPr lang="en-US" altLang="zh-CN" sz="2600" dirty="0">
                <a:solidFill>
                  <a:prstClr val="black"/>
                </a:solidFill>
                <a:cs typeface="Arial" panose="020B0604020202020204" pitchFamily="34" charset="0"/>
              </a:rPr>
              <a:t>Validation: HL-2A(364/470), J-TEXT(415/1221), HL-2M(17/6)</a:t>
            </a:r>
          </a:p>
          <a:p>
            <a:pPr marL="959888" lvl="1" indent="-502688" defTabSz="3257417">
              <a:spcBef>
                <a:spcPts val="600"/>
              </a:spcBef>
              <a:buSzPct val="50000"/>
              <a:buFont typeface="Wingdings" panose="05000000000000000000" pitchFamily="2" charset="2"/>
              <a:buChar char="u"/>
              <a:defRPr/>
            </a:pPr>
            <a:r>
              <a:rPr lang="en-US" altLang="zh-CN" sz="2600" dirty="0">
                <a:solidFill>
                  <a:prstClr val="black"/>
                </a:solidFill>
                <a:cs typeface="Arial" panose="020B0604020202020204" pitchFamily="34" charset="0"/>
              </a:rPr>
              <a:t>Test: HL-2M(18/9)</a:t>
            </a:r>
          </a:p>
          <a:p>
            <a:pPr marL="959888" lvl="1" indent="-502688" defTabSz="3257417">
              <a:spcBef>
                <a:spcPts val="600"/>
              </a:spcBef>
              <a:buSzPct val="50000"/>
              <a:buFont typeface="Wingdings" panose="05000000000000000000" pitchFamily="2" charset="2"/>
              <a:buChar char="u"/>
              <a:defRPr/>
            </a:pPr>
            <a:r>
              <a:rPr lang="en-US" altLang="zh-CN" sz="2600" dirty="0">
                <a:solidFill>
                  <a:prstClr val="black"/>
                </a:solidFill>
                <a:cs typeface="Arial" panose="020B0604020202020204" pitchFamily="34" charset="0"/>
              </a:rPr>
              <a:t>Input signal: 8 common signals of the 3 tokamaks, see Table 1.</a:t>
            </a:r>
          </a:p>
          <a:p>
            <a:pPr marL="502688" indent="-502688" defTabSz="3257417">
              <a:spcBef>
                <a:spcPts val="600"/>
              </a:spcBef>
              <a:buSzPct val="100000"/>
              <a:buFont typeface="Wingdings" panose="05000000000000000000" pitchFamily="2" charset="2"/>
              <a:buChar char="Ø"/>
              <a:defRPr/>
            </a:pPr>
            <a:r>
              <a:rPr lang="en-US" altLang="zh-CN" sz="2800" dirty="0">
                <a:solidFill>
                  <a:prstClr val="black"/>
                </a:solidFill>
                <a:cs typeface="Arial" panose="020B0604020202020204" pitchFamily="34" charset="0"/>
              </a:rPr>
              <a:t>Algorithm</a:t>
            </a:r>
          </a:p>
          <a:p>
            <a:pPr marL="959888" lvl="1" indent="-502688" defTabSz="3257417">
              <a:spcBef>
                <a:spcPts val="600"/>
              </a:spcBef>
              <a:buSzPct val="50000"/>
              <a:buFont typeface="Wingdings" panose="05000000000000000000" pitchFamily="2" charset="2"/>
              <a:buChar char="u"/>
              <a:defRPr/>
            </a:pPr>
            <a:r>
              <a:rPr lang="en-US" altLang="zh-CN" sz="2600" dirty="0">
                <a:solidFill>
                  <a:prstClr val="black"/>
                </a:solidFill>
                <a:cs typeface="Arial" panose="020B0604020202020204" pitchFamily="34" charset="0"/>
              </a:rPr>
              <a:t>1.5D CNN + TCN</a:t>
            </a:r>
          </a:p>
        </p:txBody>
      </p:sp>
      <p:sp>
        <p:nvSpPr>
          <p:cNvPr id="3" name="矩形 2">
            <a:extLst>
              <a:ext uri="{FF2B5EF4-FFF2-40B4-BE49-F238E27FC236}">
                <a16:creationId xmlns:a16="http://schemas.microsoft.com/office/drawing/2014/main" id="{66965A9F-CB0B-4124-9AFA-539D8C7A9F93}"/>
              </a:ext>
            </a:extLst>
          </p:cNvPr>
          <p:cNvSpPr/>
          <p:nvPr/>
        </p:nvSpPr>
        <p:spPr>
          <a:xfrm>
            <a:off x="22775414" y="26973345"/>
            <a:ext cx="6715701" cy="4385816"/>
          </a:xfrm>
          <a:prstGeom prst="rect">
            <a:avLst/>
          </a:prstGeom>
        </p:spPr>
        <p:txBody>
          <a:bodyPr wrap="square">
            <a:spAutoFit/>
          </a:bodyPr>
          <a:lstStyle/>
          <a:p>
            <a:pPr marL="502688" indent="-502688" defTabSz="3257417">
              <a:spcBef>
                <a:spcPts val="600"/>
              </a:spcBef>
              <a:buSzPct val="100000"/>
              <a:buFont typeface="Wingdings" panose="05000000000000000000" pitchFamily="2" charset="2"/>
              <a:buChar char="Ø"/>
              <a:defRPr/>
            </a:pPr>
            <a:r>
              <a:rPr lang="en-US" altLang="zh-CN" sz="2800" dirty="0">
                <a:solidFill>
                  <a:prstClr val="black"/>
                </a:solidFill>
                <a:cs typeface="Arial" panose="020B0604020202020204" pitchFamily="34" charset="0"/>
              </a:rPr>
              <a:t>Performance</a:t>
            </a:r>
          </a:p>
          <a:p>
            <a:pPr marL="959888" lvl="1" indent="-502688" defTabSz="3257417">
              <a:spcBef>
                <a:spcPts val="600"/>
              </a:spcBef>
              <a:buSzPct val="50000"/>
              <a:buFont typeface="Wingdings" panose="05000000000000000000" pitchFamily="2" charset="2"/>
              <a:buChar char="u"/>
              <a:defRPr/>
            </a:pPr>
            <a:r>
              <a:rPr lang="en-US" altLang="zh-CN" sz="2600" dirty="0">
                <a:solidFill>
                  <a:prstClr val="black"/>
                </a:solidFill>
                <a:cs typeface="Arial" panose="020B0604020202020204" pitchFamily="34" charset="0"/>
              </a:rPr>
              <a:t>Example shot:</a:t>
            </a:r>
            <a:r>
              <a:rPr lang="zh-CN" altLang="en-US" sz="2600" dirty="0">
                <a:solidFill>
                  <a:prstClr val="black"/>
                </a:solidFill>
                <a:cs typeface="Arial" panose="020B0604020202020204" pitchFamily="34" charset="0"/>
              </a:rPr>
              <a:t> </a:t>
            </a:r>
            <a:r>
              <a:rPr lang="en-US" altLang="zh-CN" sz="2600" dirty="0">
                <a:solidFill>
                  <a:prstClr val="black"/>
                </a:solidFill>
                <a:cs typeface="Arial" panose="020B0604020202020204" pitchFamily="34" charset="0"/>
              </a:rPr>
              <a:t>as shown in Figure 8</a:t>
            </a:r>
          </a:p>
          <a:p>
            <a:pPr marL="959888" lvl="1" indent="-502688" defTabSz="3257417">
              <a:spcBef>
                <a:spcPts val="600"/>
              </a:spcBef>
              <a:buSzPct val="50000"/>
              <a:buFont typeface="Wingdings" panose="05000000000000000000" pitchFamily="2" charset="2"/>
              <a:buChar char="u"/>
              <a:defRPr/>
            </a:pPr>
            <a:r>
              <a:rPr lang="en-US" altLang="zh-CN" sz="2600" dirty="0">
                <a:solidFill>
                  <a:prstClr val="black"/>
                </a:solidFill>
                <a:cs typeface="Arial" panose="020B0604020202020204" pitchFamily="34" charset="0"/>
              </a:rPr>
              <a:t>Confusion Matrix: as shown in Table 2</a:t>
            </a:r>
            <a:endParaRPr lang="en-US" altLang="zh-CN" sz="2800" dirty="0">
              <a:solidFill>
                <a:prstClr val="black"/>
              </a:solidFill>
              <a:cs typeface="Arial" panose="020B0604020202020204" pitchFamily="34" charset="0"/>
            </a:endParaRPr>
          </a:p>
          <a:p>
            <a:pPr marL="502688" indent="-502688" defTabSz="3257417">
              <a:spcBef>
                <a:spcPts val="600"/>
              </a:spcBef>
              <a:buSzPct val="100000"/>
              <a:buFont typeface="Wingdings" panose="05000000000000000000" pitchFamily="2" charset="2"/>
              <a:buChar char="Ø"/>
              <a:defRPr/>
            </a:pPr>
            <a:r>
              <a:rPr lang="en-US" altLang="zh-CN" sz="2800" dirty="0">
                <a:solidFill>
                  <a:prstClr val="black"/>
                </a:solidFill>
                <a:cs typeface="Arial" panose="020B0604020202020204" pitchFamily="34" charset="0"/>
              </a:rPr>
              <a:t>Tricks for cross-tokamak algorithm</a:t>
            </a:r>
          </a:p>
          <a:p>
            <a:pPr marL="959888" lvl="1" indent="-502688" defTabSz="3257417">
              <a:spcBef>
                <a:spcPts val="600"/>
              </a:spcBef>
              <a:buSzPct val="50000"/>
              <a:buFont typeface="Wingdings" panose="05000000000000000000" pitchFamily="2" charset="2"/>
              <a:buChar char="u"/>
              <a:defRPr/>
            </a:pPr>
            <a:r>
              <a:rPr lang="en-US" altLang="zh-CN" sz="2600" dirty="0">
                <a:solidFill>
                  <a:prstClr val="black"/>
                </a:solidFill>
                <a:cs typeface="Arial" panose="020B0604020202020204" pitchFamily="34" charset="0"/>
              </a:rPr>
              <a:t>Train on a multi-device dataset</a:t>
            </a:r>
          </a:p>
          <a:p>
            <a:pPr marL="959888" lvl="1" indent="-502688" defTabSz="3257417">
              <a:spcBef>
                <a:spcPts val="600"/>
              </a:spcBef>
              <a:buSzPct val="50000"/>
              <a:buFont typeface="Wingdings" panose="05000000000000000000" pitchFamily="2" charset="2"/>
              <a:buChar char="u"/>
              <a:defRPr/>
            </a:pPr>
            <a:r>
              <a:rPr lang="en-US" altLang="zh-CN" sz="2600" dirty="0">
                <a:solidFill>
                  <a:prstClr val="black"/>
                </a:solidFill>
                <a:cs typeface="Arial" panose="020B0604020202020204" pitchFamily="34" charset="0"/>
              </a:rPr>
              <a:t>Balancing the dataset size of 3 tokamaks.</a:t>
            </a:r>
          </a:p>
          <a:p>
            <a:pPr marL="959888" lvl="1" indent="-502688" defTabSz="3257417">
              <a:spcBef>
                <a:spcPts val="600"/>
              </a:spcBef>
              <a:buSzPct val="50000"/>
              <a:buFont typeface="Wingdings" panose="05000000000000000000" pitchFamily="2" charset="2"/>
              <a:buChar char="u"/>
              <a:defRPr/>
            </a:pPr>
            <a:r>
              <a:rPr lang="en-US" altLang="zh-CN" sz="2800" dirty="0">
                <a:solidFill>
                  <a:prstClr val="black"/>
                </a:solidFill>
                <a:cs typeface="Arial" panose="020B0604020202020204" pitchFamily="34" charset="0"/>
              </a:rPr>
              <a:t>Domain adaptation</a:t>
            </a:r>
          </a:p>
          <a:p>
            <a:pPr marL="959888" lvl="1" indent="-502688" defTabSz="3257417">
              <a:spcBef>
                <a:spcPts val="600"/>
              </a:spcBef>
              <a:buSzPct val="50000"/>
              <a:buFont typeface="Wingdings" panose="05000000000000000000" pitchFamily="2" charset="2"/>
              <a:buChar char="u"/>
              <a:defRPr/>
            </a:pPr>
            <a:r>
              <a:rPr lang="en-US" altLang="zh-CN" sz="2800" dirty="0">
                <a:solidFill>
                  <a:prstClr val="black"/>
                </a:solidFill>
                <a:cs typeface="Arial" panose="020B0604020202020204" pitchFamily="34" charset="0"/>
              </a:rPr>
              <a:t>Detailed label for data from target device (HL-2M)</a:t>
            </a:r>
          </a:p>
        </p:txBody>
      </p:sp>
      <p:graphicFrame>
        <p:nvGraphicFramePr>
          <p:cNvPr id="38" name="表格 37">
            <a:extLst>
              <a:ext uri="{FF2B5EF4-FFF2-40B4-BE49-F238E27FC236}">
                <a16:creationId xmlns:a16="http://schemas.microsoft.com/office/drawing/2014/main" id="{90F74222-EF5E-4B59-9887-21C917C1860A}"/>
              </a:ext>
            </a:extLst>
          </p:cNvPr>
          <p:cNvGraphicFramePr>
            <a:graphicFrameLocks noGrp="1"/>
          </p:cNvGraphicFramePr>
          <p:nvPr>
            <p:extLst>
              <p:ext uri="{D42A27DB-BD31-4B8C-83A1-F6EECF244321}">
                <p14:modId xmlns:p14="http://schemas.microsoft.com/office/powerpoint/2010/main" val="3996939135"/>
              </p:ext>
            </p:extLst>
          </p:nvPr>
        </p:nvGraphicFramePr>
        <p:xfrm>
          <a:off x="15412351" y="31899731"/>
          <a:ext cx="13926766" cy="2805865"/>
        </p:xfrm>
        <a:graphic>
          <a:graphicData uri="http://schemas.openxmlformats.org/drawingml/2006/table">
            <a:tbl>
              <a:tblPr firstRow="1" firstCol="1" bandRow="1">
                <a:tableStyleId>{5C22544A-7EE6-4342-B048-85BDC9FD1C3A}</a:tableStyleId>
              </a:tblPr>
              <a:tblGrid>
                <a:gridCol w="1416608">
                  <a:extLst>
                    <a:ext uri="{9D8B030D-6E8A-4147-A177-3AD203B41FA5}">
                      <a16:colId xmlns:a16="http://schemas.microsoft.com/office/drawing/2014/main" val="1278414158"/>
                    </a:ext>
                  </a:extLst>
                </a:gridCol>
                <a:gridCol w="1687059">
                  <a:extLst>
                    <a:ext uri="{9D8B030D-6E8A-4147-A177-3AD203B41FA5}">
                      <a16:colId xmlns:a16="http://schemas.microsoft.com/office/drawing/2014/main" val="2539788261"/>
                    </a:ext>
                  </a:extLst>
                </a:gridCol>
                <a:gridCol w="5140958">
                  <a:extLst>
                    <a:ext uri="{9D8B030D-6E8A-4147-A177-3AD203B41FA5}">
                      <a16:colId xmlns:a16="http://schemas.microsoft.com/office/drawing/2014/main" val="931442631"/>
                    </a:ext>
                  </a:extLst>
                </a:gridCol>
                <a:gridCol w="1894047">
                  <a:extLst>
                    <a:ext uri="{9D8B030D-6E8A-4147-A177-3AD203B41FA5}">
                      <a16:colId xmlns:a16="http://schemas.microsoft.com/office/drawing/2014/main" val="714098124"/>
                    </a:ext>
                  </a:extLst>
                </a:gridCol>
                <a:gridCol w="1894047">
                  <a:extLst>
                    <a:ext uri="{9D8B030D-6E8A-4147-A177-3AD203B41FA5}">
                      <a16:colId xmlns:a16="http://schemas.microsoft.com/office/drawing/2014/main" val="2247567126"/>
                    </a:ext>
                  </a:extLst>
                </a:gridCol>
                <a:gridCol w="1894047">
                  <a:extLst>
                    <a:ext uri="{9D8B030D-6E8A-4147-A177-3AD203B41FA5}">
                      <a16:colId xmlns:a16="http://schemas.microsoft.com/office/drawing/2014/main" val="2727243544"/>
                    </a:ext>
                  </a:extLst>
                </a:gridCol>
              </a:tblGrid>
              <a:tr h="449601">
                <a:tc>
                  <a:txBody>
                    <a:bodyPr/>
                    <a:lstStyle/>
                    <a:p>
                      <a:pPr algn="just">
                        <a:lnSpc>
                          <a:spcPts val="1300"/>
                        </a:lnSpc>
                        <a:spcAft>
                          <a:spcPts val="0"/>
                        </a:spcAft>
                      </a:pPr>
                      <a:r>
                        <a:rPr lang="en-GB" sz="1600" dirty="0">
                          <a:effectLst/>
                        </a:rPr>
                        <a:t>Signal name</a:t>
                      </a:r>
                      <a:endParaRPr lang="zh-CN" sz="1600" dirty="0">
                        <a:effectLst/>
                        <a:latin typeface="Times New Roman" panose="02020603050405020304" pitchFamily="18" charset="0"/>
                        <a:ea typeface="宋体" panose="02010600030101010101" pitchFamily="2" charset="-122"/>
                      </a:endParaRPr>
                    </a:p>
                  </a:txBody>
                  <a:tcPr marL="68580" marR="68580" marT="0" marB="0" anchor="ctr"/>
                </a:tc>
                <a:tc>
                  <a:txBody>
                    <a:bodyPr/>
                    <a:lstStyle/>
                    <a:p>
                      <a:pPr algn="ctr">
                        <a:lnSpc>
                          <a:spcPts val="1300"/>
                        </a:lnSpc>
                        <a:spcAft>
                          <a:spcPts val="0"/>
                        </a:spcAft>
                      </a:pPr>
                      <a:r>
                        <a:rPr lang="en-GB" sz="1600" dirty="0">
                          <a:effectLst/>
                        </a:rPr>
                        <a:t>Sample rate(</a:t>
                      </a:r>
                      <a:r>
                        <a:rPr lang="en-GB" altLang="zh-CN" sz="1600" dirty="0">
                          <a:effectLst/>
                        </a:rPr>
                        <a:t>kHz)</a:t>
                      </a:r>
                      <a:endParaRPr lang="zh-CN" sz="1600" dirty="0">
                        <a:effectLst/>
                        <a:latin typeface="Times New Roman" panose="02020603050405020304" pitchFamily="18" charset="0"/>
                        <a:ea typeface="宋体" panose="02010600030101010101" pitchFamily="2" charset="-122"/>
                      </a:endParaRPr>
                    </a:p>
                  </a:txBody>
                  <a:tcPr marL="68580" marR="68580" marT="0" marB="0" anchor="ctr"/>
                </a:tc>
                <a:tc>
                  <a:txBody>
                    <a:bodyPr/>
                    <a:lstStyle/>
                    <a:p>
                      <a:pPr algn="ctr">
                        <a:lnSpc>
                          <a:spcPts val="1300"/>
                        </a:lnSpc>
                        <a:spcAft>
                          <a:spcPts val="0"/>
                        </a:spcAft>
                      </a:pPr>
                      <a:r>
                        <a:rPr lang="en-GB" sz="1600" dirty="0">
                          <a:effectLst/>
                        </a:rPr>
                        <a:t>Physical meanings</a:t>
                      </a:r>
                      <a:endParaRPr lang="zh-CN" sz="1600" dirty="0">
                        <a:effectLst/>
                        <a:latin typeface="Times New Roman" panose="02020603050405020304" pitchFamily="18" charset="0"/>
                        <a:ea typeface="宋体" panose="02010600030101010101" pitchFamily="2" charset="-122"/>
                      </a:endParaRPr>
                    </a:p>
                  </a:txBody>
                  <a:tcPr marL="68580" marR="68580" marT="0" marB="0" anchor="ctr"/>
                </a:tc>
                <a:tc>
                  <a:txBody>
                    <a:bodyPr/>
                    <a:lstStyle/>
                    <a:p>
                      <a:pPr algn="ctr">
                        <a:lnSpc>
                          <a:spcPts val="1300"/>
                        </a:lnSpc>
                        <a:spcAft>
                          <a:spcPts val="0"/>
                        </a:spcAft>
                      </a:pPr>
                      <a:r>
                        <a:rPr lang="en-US" altLang="zh-CN" sz="1600" dirty="0">
                          <a:effectLst/>
                          <a:latin typeface="Times New Roman" panose="02020603050405020304" pitchFamily="18" charset="0"/>
                          <a:ea typeface="宋体" panose="02010600030101010101" pitchFamily="2" charset="-122"/>
                        </a:rPr>
                        <a:t>HL-2M signal tag</a:t>
                      </a:r>
                      <a:endParaRPr lang="zh-CN" sz="1600" dirty="0">
                        <a:effectLst/>
                        <a:latin typeface="Times New Roman" panose="02020603050405020304" pitchFamily="18" charset="0"/>
                        <a:ea typeface="宋体" panose="02010600030101010101" pitchFamily="2" charset="-122"/>
                      </a:endParaRPr>
                    </a:p>
                  </a:txBody>
                  <a:tcPr marL="68580" marR="68580" marT="0" marB="0" anchor="ctr"/>
                </a:tc>
                <a:tc>
                  <a:txBody>
                    <a:bodyPr/>
                    <a:lstStyle/>
                    <a:p>
                      <a:pPr marL="0" marR="0" lvl="0" indent="0" algn="ctr" defTabSz="3027487" rtl="0" eaLnBrk="1" fontAlgn="auto" latinLnBrk="0" hangingPunct="1">
                        <a:lnSpc>
                          <a:spcPts val="1300"/>
                        </a:lnSpc>
                        <a:spcBef>
                          <a:spcPts val="0"/>
                        </a:spcBef>
                        <a:spcAft>
                          <a:spcPts val="0"/>
                        </a:spcAft>
                        <a:buClrTx/>
                        <a:buSzTx/>
                        <a:buFontTx/>
                        <a:buNone/>
                        <a:tabLst/>
                        <a:defRPr/>
                      </a:pPr>
                      <a:r>
                        <a:rPr lang="en-US" altLang="zh-CN" sz="1600" dirty="0">
                          <a:effectLst/>
                          <a:latin typeface="Times New Roman" panose="02020603050405020304" pitchFamily="18" charset="0"/>
                          <a:ea typeface="宋体" panose="02010600030101010101" pitchFamily="2" charset="-122"/>
                        </a:rPr>
                        <a:t>J-TEXT signal tag</a:t>
                      </a:r>
                      <a:endParaRPr lang="zh-CN" altLang="zh-CN" sz="1600" dirty="0">
                        <a:effectLst/>
                        <a:latin typeface="Times New Roman" panose="02020603050405020304" pitchFamily="18" charset="0"/>
                        <a:ea typeface="宋体" panose="02010600030101010101" pitchFamily="2" charset="-122"/>
                      </a:endParaRPr>
                    </a:p>
                  </a:txBody>
                  <a:tcPr marL="68580" marR="68580" marT="0" marB="0" anchor="ctr"/>
                </a:tc>
                <a:tc>
                  <a:txBody>
                    <a:bodyPr/>
                    <a:lstStyle/>
                    <a:p>
                      <a:pPr marL="0" marR="0" lvl="0" indent="0" algn="ctr" defTabSz="3027487" rtl="0" eaLnBrk="1" fontAlgn="auto" latinLnBrk="0" hangingPunct="1">
                        <a:lnSpc>
                          <a:spcPts val="1300"/>
                        </a:lnSpc>
                        <a:spcBef>
                          <a:spcPts val="0"/>
                        </a:spcBef>
                        <a:spcAft>
                          <a:spcPts val="0"/>
                        </a:spcAft>
                        <a:buClrTx/>
                        <a:buSzTx/>
                        <a:buFontTx/>
                        <a:buNone/>
                        <a:tabLst/>
                        <a:defRPr/>
                      </a:pPr>
                      <a:r>
                        <a:rPr lang="en-US" altLang="zh-CN" sz="1600">
                          <a:effectLst/>
                          <a:latin typeface="Times New Roman" panose="02020603050405020304" pitchFamily="18" charset="0"/>
                          <a:ea typeface="宋体" panose="02010600030101010101" pitchFamily="2" charset="-122"/>
                        </a:rPr>
                        <a:t>HL-2A </a:t>
                      </a:r>
                      <a:r>
                        <a:rPr lang="en-US" altLang="zh-CN" sz="1600" dirty="0">
                          <a:effectLst/>
                          <a:latin typeface="Times New Roman" panose="02020603050405020304" pitchFamily="18" charset="0"/>
                          <a:ea typeface="宋体" panose="02010600030101010101" pitchFamily="2" charset="-122"/>
                        </a:rPr>
                        <a:t>signal tag</a:t>
                      </a:r>
                      <a:endParaRPr lang="zh-CN" altLang="zh-CN" sz="1600" dirty="0">
                        <a:effectLst/>
                        <a:latin typeface="Times New Roman" panose="02020603050405020304" pitchFamily="18" charset="0"/>
                        <a:ea typeface="宋体" panose="02010600030101010101" pitchFamily="2" charset="-122"/>
                      </a:endParaRPr>
                    </a:p>
                  </a:txBody>
                  <a:tcPr marL="68580" marR="68580" marT="0" marB="0" anchor="ctr"/>
                </a:tc>
                <a:extLst>
                  <a:ext uri="{0D108BD9-81ED-4DB2-BD59-A6C34878D82A}">
                    <a16:rowId xmlns:a16="http://schemas.microsoft.com/office/drawing/2014/main" val="1161986889"/>
                  </a:ext>
                </a:extLst>
              </a:tr>
              <a:tr h="294533">
                <a:tc>
                  <a:txBody>
                    <a:bodyPr/>
                    <a:lstStyle/>
                    <a:p>
                      <a:pPr algn="just">
                        <a:lnSpc>
                          <a:spcPts val="1300"/>
                        </a:lnSpc>
                        <a:spcAft>
                          <a:spcPts val="0"/>
                        </a:spcAft>
                      </a:pPr>
                      <a:r>
                        <a:rPr lang="en-GB" sz="1600" dirty="0">
                          <a:effectLst/>
                        </a:rPr>
                        <a:t>I</a:t>
                      </a:r>
                      <a:r>
                        <a:rPr lang="en-GB" sz="1600" baseline="-25000" dirty="0">
                          <a:effectLst/>
                        </a:rPr>
                        <a:t>p</a:t>
                      </a:r>
                      <a:endParaRPr lang="zh-CN" sz="1600" dirty="0">
                        <a:effectLst/>
                        <a:latin typeface="Times New Roman" panose="02020603050405020304" pitchFamily="18" charset="0"/>
                        <a:ea typeface="宋体" panose="02010600030101010101" pitchFamily="2" charset="-122"/>
                      </a:endParaRPr>
                    </a:p>
                  </a:txBody>
                  <a:tcPr marL="68580" marR="68580" marT="0" marB="0" anchor="ctr"/>
                </a:tc>
                <a:tc>
                  <a:txBody>
                    <a:bodyPr/>
                    <a:lstStyle/>
                    <a:p>
                      <a:pPr algn="ctr">
                        <a:lnSpc>
                          <a:spcPts val="1300"/>
                        </a:lnSpc>
                        <a:spcAft>
                          <a:spcPts val="0"/>
                        </a:spcAft>
                      </a:pPr>
                      <a:r>
                        <a:rPr lang="en-GB" sz="1600" dirty="0">
                          <a:effectLst/>
                        </a:rPr>
                        <a:t>1</a:t>
                      </a:r>
                      <a:endParaRPr lang="zh-CN" sz="1600" dirty="0">
                        <a:effectLst/>
                        <a:latin typeface="Times New Roman" panose="02020603050405020304" pitchFamily="18" charset="0"/>
                        <a:ea typeface="宋体" panose="02010600030101010101" pitchFamily="2" charset="-122"/>
                      </a:endParaRPr>
                    </a:p>
                  </a:txBody>
                  <a:tcPr marL="68580" marR="68580" marT="0" marB="0" anchor="ctr"/>
                </a:tc>
                <a:tc>
                  <a:txBody>
                    <a:bodyPr/>
                    <a:lstStyle/>
                    <a:p>
                      <a:pPr algn="ctr">
                        <a:lnSpc>
                          <a:spcPts val="1300"/>
                        </a:lnSpc>
                        <a:spcAft>
                          <a:spcPts val="0"/>
                        </a:spcAft>
                      </a:pPr>
                      <a:r>
                        <a:rPr lang="en-GB" sz="1600" dirty="0">
                          <a:effectLst/>
                        </a:rPr>
                        <a:t>plasma current</a:t>
                      </a:r>
                      <a:endParaRPr lang="zh-CN" sz="1600" dirty="0">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127000" algn="ctr">
                        <a:lnSpc>
                          <a:spcPts val="2000"/>
                        </a:lnSpc>
                        <a:spcBef>
                          <a:spcPts val="300"/>
                        </a:spcBef>
                        <a:spcAft>
                          <a:spcPts val="300"/>
                        </a:spcAft>
                      </a:pPr>
                      <a:r>
                        <a:rPr lang="en-US" sz="1600" spc="50" dirty="0">
                          <a:solidFill>
                            <a:srgbClr val="000000"/>
                          </a:solidFill>
                          <a:effectLst/>
                          <a:latin typeface="+mn-lt"/>
                          <a:ea typeface="宋体" panose="02010600030101010101" pitchFamily="2" charset="-122"/>
                        </a:rPr>
                        <a:t>IP_2M</a:t>
                      </a:r>
                      <a:endParaRPr lang="zh-CN" sz="1600" spc="50" dirty="0">
                        <a:solidFill>
                          <a:srgbClr val="000000"/>
                        </a:solidFill>
                        <a:effectLst/>
                        <a:latin typeface="+mn-lt"/>
                        <a:ea typeface="宋体" panose="02010600030101010101" pitchFamily="2" charset="-122"/>
                      </a:endParaRPr>
                    </a:p>
                  </a:txBody>
                  <a:tcPr marL="68580" marR="68580" marT="0" marB="0" anchor="ctr"/>
                </a:tc>
                <a:tc>
                  <a:txBody>
                    <a:bodyPr/>
                    <a:lstStyle/>
                    <a:p>
                      <a:pPr indent="127000" algn="ctr">
                        <a:lnSpc>
                          <a:spcPts val="2000"/>
                        </a:lnSpc>
                        <a:spcBef>
                          <a:spcPts val="300"/>
                        </a:spcBef>
                        <a:spcAft>
                          <a:spcPts val="300"/>
                        </a:spcAft>
                      </a:pPr>
                      <a:r>
                        <a:rPr lang="en-US" sz="1600" spc="50" dirty="0" err="1">
                          <a:solidFill>
                            <a:srgbClr val="000000"/>
                          </a:solidFill>
                          <a:effectLst/>
                          <a:latin typeface="+mn-lt"/>
                          <a:ea typeface="宋体" panose="02010600030101010101" pitchFamily="2" charset="-122"/>
                        </a:rPr>
                        <a:t>ip</a:t>
                      </a:r>
                      <a:endParaRPr lang="zh-CN" sz="1800" spc="50" dirty="0">
                        <a:solidFill>
                          <a:srgbClr val="000000"/>
                        </a:solidFill>
                        <a:effectLst/>
                        <a:latin typeface="+mn-lt"/>
                        <a:ea typeface="宋体" panose="02010600030101010101" pitchFamily="2" charset="-122"/>
                      </a:endParaRPr>
                    </a:p>
                  </a:txBody>
                  <a:tcPr marL="68580" marR="68580" marT="0" marB="0" anchor="ctr"/>
                </a:tc>
                <a:tc>
                  <a:txBody>
                    <a:bodyPr/>
                    <a:lstStyle/>
                    <a:p>
                      <a:pPr indent="127000" algn="ctr">
                        <a:lnSpc>
                          <a:spcPts val="2000"/>
                        </a:lnSpc>
                        <a:spcBef>
                          <a:spcPts val="300"/>
                        </a:spcBef>
                        <a:spcAft>
                          <a:spcPts val="300"/>
                        </a:spcAft>
                      </a:pPr>
                      <a:r>
                        <a:rPr lang="en-US" sz="1600" spc="50" dirty="0">
                          <a:solidFill>
                            <a:srgbClr val="000000"/>
                          </a:solidFill>
                          <a:effectLst/>
                          <a:latin typeface="+mn-lt"/>
                          <a:ea typeface="宋体" panose="02010600030101010101" pitchFamily="2" charset="-122"/>
                        </a:rPr>
                        <a:t>IP</a:t>
                      </a:r>
                      <a:endParaRPr lang="zh-CN" sz="1600" spc="50" dirty="0">
                        <a:solidFill>
                          <a:srgbClr val="000000"/>
                        </a:solidFill>
                        <a:effectLst/>
                        <a:latin typeface="+mn-lt"/>
                        <a:ea typeface="宋体" panose="02010600030101010101" pitchFamily="2" charset="-122"/>
                      </a:endParaRPr>
                    </a:p>
                  </a:txBody>
                  <a:tcPr marL="68580" marR="68580" marT="0" marB="0" anchor="ctr"/>
                </a:tc>
                <a:extLst>
                  <a:ext uri="{0D108BD9-81ED-4DB2-BD59-A6C34878D82A}">
                    <a16:rowId xmlns:a16="http://schemas.microsoft.com/office/drawing/2014/main" val="544419029"/>
                  </a:ext>
                </a:extLst>
              </a:tr>
              <a:tr h="294533">
                <a:tc>
                  <a:txBody>
                    <a:bodyPr/>
                    <a:lstStyle/>
                    <a:p>
                      <a:pPr algn="just">
                        <a:lnSpc>
                          <a:spcPts val="1300"/>
                        </a:lnSpc>
                        <a:spcAft>
                          <a:spcPts val="0"/>
                        </a:spcAft>
                      </a:pPr>
                      <a:r>
                        <a:rPr lang="en-GB" sz="1600" dirty="0" err="1">
                          <a:effectLst/>
                        </a:rPr>
                        <a:t>Target_I</a:t>
                      </a:r>
                      <a:r>
                        <a:rPr lang="en-GB" sz="1600" baseline="-25000" dirty="0" err="1">
                          <a:effectLst/>
                        </a:rPr>
                        <a:t>p</a:t>
                      </a:r>
                      <a:endParaRPr lang="zh-CN" sz="1600" dirty="0">
                        <a:effectLst/>
                        <a:latin typeface="Times New Roman" panose="02020603050405020304" pitchFamily="18" charset="0"/>
                        <a:ea typeface="宋体" panose="02010600030101010101" pitchFamily="2" charset="-122"/>
                      </a:endParaRPr>
                    </a:p>
                  </a:txBody>
                  <a:tcPr marL="68580" marR="68580" marT="0" marB="0" anchor="ctr"/>
                </a:tc>
                <a:tc>
                  <a:txBody>
                    <a:bodyPr/>
                    <a:lstStyle/>
                    <a:p>
                      <a:pPr algn="ctr">
                        <a:lnSpc>
                          <a:spcPts val="1300"/>
                        </a:lnSpc>
                        <a:spcAft>
                          <a:spcPts val="0"/>
                        </a:spcAft>
                      </a:pPr>
                      <a:r>
                        <a:rPr lang="en-GB" sz="1600" dirty="0">
                          <a:effectLst/>
                        </a:rPr>
                        <a:t>1</a:t>
                      </a:r>
                      <a:endParaRPr lang="zh-CN" sz="1600" dirty="0">
                        <a:effectLst/>
                        <a:latin typeface="Times New Roman" panose="02020603050405020304" pitchFamily="18" charset="0"/>
                        <a:ea typeface="宋体" panose="02010600030101010101" pitchFamily="2" charset="-122"/>
                      </a:endParaRPr>
                    </a:p>
                  </a:txBody>
                  <a:tcPr marL="68580" marR="68580" marT="0" marB="0" anchor="ctr"/>
                </a:tc>
                <a:tc>
                  <a:txBody>
                    <a:bodyPr/>
                    <a:lstStyle/>
                    <a:p>
                      <a:pPr algn="ctr">
                        <a:lnSpc>
                          <a:spcPts val="1300"/>
                        </a:lnSpc>
                        <a:spcAft>
                          <a:spcPts val="0"/>
                        </a:spcAft>
                      </a:pPr>
                      <a:r>
                        <a:rPr lang="en-GB" sz="1600" dirty="0">
                          <a:effectLst/>
                        </a:rPr>
                        <a:t>target plasma current</a:t>
                      </a:r>
                      <a:endParaRPr lang="zh-CN" sz="1600" dirty="0">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127000" algn="ctr">
                        <a:lnSpc>
                          <a:spcPts val="2000"/>
                        </a:lnSpc>
                        <a:spcBef>
                          <a:spcPts val="300"/>
                        </a:spcBef>
                        <a:spcAft>
                          <a:spcPts val="300"/>
                        </a:spcAft>
                      </a:pPr>
                      <a:r>
                        <a:rPr lang="en-US" sz="1600" spc="50" dirty="0">
                          <a:solidFill>
                            <a:srgbClr val="000000"/>
                          </a:solidFill>
                          <a:effectLst/>
                          <a:latin typeface="+mn-lt"/>
                          <a:ea typeface="宋体" panose="02010600030101010101" pitchFamily="2" charset="-122"/>
                        </a:rPr>
                        <a:t>ccIP_2M</a:t>
                      </a:r>
                      <a:endParaRPr lang="zh-CN" sz="1600" spc="50" dirty="0">
                        <a:solidFill>
                          <a:srgbClr val="000000"/>
                        </a:solidFill>
                        <a:effectLst/>
                        <a:latin typeface="+mn-lt"/>
                        <a:ea typeface="宋体" panose="02010600030101010101" pitchFamily="2" charset="-122"/>
                      </a:endParaRPr>
                    </a:p>
                  </a:txBody>
                  <a:tcPr marL="68580" marR="68580" marT="0" marB="0" anchor="ctr"/>
                </a:tc>
                <a:tc>
                  <a:txBody>
                    <a:bodyPr/>
                    <a:lstStyle/>
                    <a:p>
                      <a:pPr indent="127000" algn="ctr">
                        <a:lnSpc>
                          <a:spcPts val="2000"/>
                        </a:lnSpc>
                        <a:spcBef>
                          <a:spcPts val="300"/>
                        </a:spcBef>
                        <a:spcAft>
                          <a:spcPts val="300"/>
                        </a:spcAft>
                      </a:pPr>
                      <a:r>
                        <a:rPr lang="en-US" sz="1600" spc="50" dirty="0" err="1">
                          <a:solidFill>
                            <a:srgbClr val="000000"/>
                          </a:solidFill>
                          <a:effectLst/>
                          <a:latin typeface="+mn-lt"/>
                          <a:ea typeface="宋体" panose="02010600030101010101" pitchFamily="2" charset="-122"/>
                        </a:rPr>
                        <a:t>oh_set</a:t>
                      </a:r>
                      <a:endParaRPr lang="zh-CN" sz="1800" spc="50" dirty="0">
                        <a:solidFill>
                          <a:srgbClr val="000000"/>
                        </a:solidFill>
                        <a:effectLst/>
                        <a:latin typeface="+mn-lt"/>
                        <a:ea typeface="宋体" panose="02010600030101010101" pitchFamily="2" charset="-122"/>
                      </a:endParaRPr>
                    </a:p>
                  </a:txBody>
                  <a:tcPr marL="68580" marR="68580" marT="0" marB="0" anchor="ctr"/>
                </a:tc>
                <a:tc>
                  <a:txBody>
                    <a:bodyPr/>
                    <a:lstStyle/>
                    <a:p>
                      <a:pPr indent="127000" algn="ctr">
                        <a:lnSpc>
                          <a:spcPts val="2000"/>
                        </a:lnSpc>
                        <a:spcBef>
                          <a:spcPts val="300"/>
                        </a:spcBef>
                        <a:spcAft>
                          <a:spcPts val="300"/>
                        </a:spcAft>
                      </a:pPr>
                      <a:r>
                        <a:rPr lang="en-US" sz="1600" spc="50" dirty="0" err="1">
                          <a:solidFill>
                            <a:srgbClr val="000000"/>
                          </a:solidFill>
                          <a:effectLst/>
                          <a:latin typeface="+mn-lt"/>
                          <a:ea typeface="宋体" panose="02010600030101010101" pitchFamily="2" charset="-122"/>
                        </a:rPr>
                        <a:t>ccIP</a:t>
                      </a:r>
                      <a:endParaRPr lang="zh-CN" sz="1600" spc="50" dirty="0">
                        <a:solidFill>
                          <a:srgbClr val="000000"/>
                        </a:solidFill>
                        <a:effectLst/>
                        <a:latin typeface="+mn-lt"/>
                        <a:ea typeface="宋体" panose="02010600030101010101" pitchFamily="2" charset="-122"/>
                      </a:endParaRPr>
                    </a:p>
                  </a:txBody>
                  <a:tcPr marL="68580" marR="68580" marT="0" marB="0" anchor="ctr"/>
                </a:tc>
                <a:extLst>
                  <a:ext uri="{0D108BD9-81ED-4DB2-BD59-A6C34878D82A}">
                    <a16:rowId xmlns:a16="http://schemas.microsoft.com/office/drawing/2014/main" val="2744928002"/>
                  </a:ext>
                </a:extLst>
              </a:tr>
              <a:tr h="294533">
                <a:tc>
                  <a:txBody>
                    <a:bodyPr/>
                    <a:lstStyle/>
                    <a:p>
                      <a:pPr algn="just">
                        <a:lnSpc>
                          <a:spcPts val="1300"/>
                        </a:lnSpc>
                        <a:spcAft>
                          <a:spcPts val="0"/>
                        </a:spcAft>
                      </a:pPr>
                      <a:r>
                        <a:rPr lang="en-GB" altLang="zh-CN" sz="1600" dirty="0" err="1">
                          <a:effectLst/>
                        </a:rPr>
                        <a:t>B</a:t>
                      </a:r>
                      <a:r>
                        <a:rPr lang="en-GB" altLang="zh-CN" sz="1600" baseline="-25000" dirty="0" err="1">
                          <a:effectLst/>
                        </a:rPr>
                        <a:t>t</a:t>
                      </a:r>
                      <a:endParaRPr lang="zh-CN" altLang="zh-CN" sz="1600" dirty="0">
                        <a:effectLst/>
                        <a:latin typeface="Times New Roman" panose="02020603050405020304" pitchFamily="18" charset="0"/>
                        <a:ea typeface="宋体" panose="02010600030101010101" pitchFamily="2" charset="-122"/>
                      </a:endParaRPr>
                    </a:p>
                  </a:txBody>
                  <a:tcPr marL="68580" marR="68580" marT="0" marB="0" anchor="ctr"/>
                </a:tc>
                <a:tc>
                  <a:txBody>
                    <a:bodyPr/>
                    <a:lstStyle/>
                    <a:p>
                      <a:pPr algn="ctr">
                        <a:lnSpc>
                          <a:spcPts val="1300"/>
                        </a:lnSpc>
                        <a:spcAft>
                          <a:spcPts val="0"/>
                        </a:spcAft>
                      </a:pPr>
                      <a:r>
                        <a:rPr lang="en-GB" sz="1600" dirty="0">
                          <a:effectLst/>
                        </a:rPr>
                        <a:t>1</a:t>
                      </a:r>
                      <a:endParaRPr lang="zh-CN" sz="1600" dirty="0">
                        <a:effectLst/>
                        <a:latin typeface="Times New Roman" panose="02020603050405020304" pitchFamily="18" charset="0"/>
                        <a:ea typeface="宋体" panose="02010600030101010101" pitchFamily="2" charset="-122"/>
                      </a:endParaRPr>
                    </a:p>
                  </a:txBody>
                  <a:tcPr marL="68580" marR="68580" marT="0" marB="0" anchor="ctr"/>
                </a:tc>
                <a:tc>
                  <a:txBody>
                    <a:bodyPr/>
                    <a:lstStyle/>
                    <a:p>
                      <a:pPr algn="ctr">
                        <a:lnSpc>
                          <a:spcPts val="1300"/>
                        </a:lnSpc>
                        <a:spcAft>
                          <a:spcPts val="0"/>
                        </a:spcAft>
                      </a:pPr>
                      <a:r>
                        <a:rPr lang="en-GB" altLang="zh-CN" sz="1600" dirty="0">
                          <a:effectLst/>
                        </a:rPr>
                        <a:t>toroidal magnetic field</a:t>
                      </a:r>
                      <a:endParaRPr lang="zh-CN" altLang="zh-CN" sz="1600" dirty="0">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127000" algn="ctr">
                        <a:lnSpc>
                          <a:spcPts val="2000"/>
                        </a:lnSpc>
                        <a:spcBef>
                          <a:spcPts val="300"/>
                        </a:spcBef>
                        <a:spcAft>
                          <a:spcPts val="300"/>
                        </a:spcAft>
                      </a:pPr>
                      <a:r>
                        <a:rPr lang="en-US" altLang="zh-CN" sz="1600" spc="50" dirty="0">
                          <a:solidFill>
                            <a:srgbClr val="000000"/>
                          </a:solidFill>
                          <a:effectLst/>
                          <a:latin typeface="+mn-lt"/>
                          <a:ea typeface="宋体" panose="02010600030101010101" pitchFamily="2" charset="-122"/>
                        </a:rPr>
                        <a:t>BT1_2M</a:t>
                      </a:r>
                      <a:endParaRPr lang="zh-CN" sz="1600" spc="50" dirty="0">
                        <a:solidFill>
                          <a:srgbClr val="000000"/>
                        </a:solidFill>
                        <a:effectLst/>
                        <a:latin typeface="+mn-lt"/>
                        <a:ea typeface="宋体" panose="02010600030101010101" pitchFamily="2" charset="-122"/>
                      </a:endParaRPr>
                    </a:p>
                  </a:txBody>
                  <a:tcPr marL="68580" marR="68580" marT="0" marB="0" anchor="ctr"/>
                </a:tc>
                <a:tc>
                  <a:txBody>
                    <a:bodyPr/>
                    <a:lstStyle/>
                    <a:p>
                      <a:pPr indent="127000" algn="ctr">
                        <a:lnSpc>
                          <a:spcPts val="2000"/>
                        </a:lnSpc>
                        <a:spcBef>
                          <a:spcPts val="300"/>
                        </a:spcBef>
                        <a:spcAft>
                          <a:spcPts val="300"/>
                        </a:spcAft>
                      </a:pPr>
                      <a:r>
                        <a:rPr lang="en-US" altLang="zh-CN" sz="1800" spc="50" dirty="0" err="1">
                          <a:solidFill>
                            <a:srgbClr val="000000"/>
                          </a:solidFill>
                          <a:effectLst/>
                          <a:latin typeface="+mn-lt"/>
                          <a:ea typeface="宋体" panose="02010600030101010101" pitchFamily="2" charset="-122"/>
                        </a:rPr>
                        <a:t>bt</a:t>
                      </a:r>
                      <a:endParaRPr lang="zh-CN" sz="1800" spc="50" dirty="0">
                        <a:solidFill>
                          <a:srgbClr val="000000"/>
                        </a:solidFill>
                        <a:effectLst/>
                        <a:latin typeface="+mn-lt"/>
                        <a:ea typeface="宋体" panose="02010600030101010101" pitchFamily="2" charset="-122"/>
                      </a:endParaRPr>
                    </a:p>
                  </a:txBody>
                  <a:tcPr marL="68580" marR="68580" marT="0" marB="0" anchor="ctr"/>
                </a:tc>
                <a:tc>
                  <a:txBody>
                    <a:bodyPr/>
                    <a:lstStyle/>
                    <a:p>
                      <a:pPr indent="127000" algn="ctr">
                        <a:lnSpc>
                          <a:spcPts val="2000"/>
                        </a:lnSpc>
                        <a:spcBef>
                          <a:spcPts val="300"/>
                        </a:spcBef>
                        <a:spcAft>
                          <a:spcPts val="300"/>
                        </a:spcAft>
                      </a:pPr>
                      <a:r>
                        <a:rPr lang="en-US" altLang="zh-CN" sz="1600" spc="50" dirty="0" err="1">
                          <a:solidFill>
                            <a:srgbClr val="000000"/>
                          </a:solidFill>
                          <a:effectLst/>
                          <a:latin typeface="+mn-lt"/>
                          <a:ea typeface="宋体" panose="02010600030101010101" pitchFamily="2" charset="-122"/>
                        </a:rPr>
                        <a:t>Bt</a:t>
                      </a:r>
                      <a:endParaRPr lang="zh-CN" sz="1600" spc="50" dirty="0">
                        <a:solidFill>
                          <a:srgbClr val="000000"/>
                        </a:solidFill>
                        <a:effectLst/>
                        <a:latin typeface="+mn-lt"/>
                        <a:ea typeface="宋体" panose="02010600030101010101" pitchFamily="2" charset="-122"/>
                      </a:endParaRPr>
                    </a:p>
                  </a:txBody>
                  <a:tcPr marL="68580" marR="68580" marT="0" marB="0" anchor="ctr"/>
                </a:tc>
                <a:extLst>
                  <a:ext uri="{0D108BD9-81ED-4DB2-BD59-A6C34878D82A}">
                    <a16:rowId xmlns:a16="http://schemas.microsoft.com/office/drawing/2014/main" val="3304987692"/>
                  </a:ext>
                </a:extLst>
              </a:tr>
              <a:tr h="294533">
                <a:tc>
                  <a:txBody>
                    <a:bodyPr/>
                    <a:lstStyle/>
                    <a:p>
                      <a:pPr algn="just">
                        <a:lnSpc>
                          <a:spcPts val="1300"/>
                        </a:lnSpc>
                        <a:spcAft>
                          <a:spcPts val="0"/>
                        </a:spcAft>
                      </a:pPr>
                      <a:r>
                        <a:rPr lang="en-GB" altLang="zh-CN" sz="1600" dirty="0">
                          <a:effectLst/>
                          <a:latin typeface="Times New Roman" panose="02020603050405020304" pitchFamily="18" charset="0"/>
                          <a:ea typeface="宋体" panose="02010600030101010101" pitchFamily="2" charset="-122"/>
                        </a:rPr>
                        <a:t>Density</a:t>
                      </a:r>
                      <a:endParaRPr lang="zh-CN" sz="1600" dirty="0">
                        <a:effectLst/>
                        <a:latin typeface="Times New Roman" panose="02020603050405020304" pitchFamily="18" charset="0"/>
                        <a:ea typeface="宋体" panose="02010600030101010101" pitchFamily="2" charset="-122"/>
                      </a:endParaRPr>
                    </a:p>
                  </a:txBody>
                  <a:tcPr marL="68580" marR="68580" marT="0" marB="0" anchor="ctr"/>
                </a:tc>
                <a:tc>
                  <a:txBody>
                    <a:bodyPr/>
                    <a:lstStyle/>
                    <a:p>
                      <a:pPr algn="ctr">
                        <a:lnSpc>
                          <a:spcPts val="1300"/>
                        </a:lnSpc>
                        <a:spcAft>
                          <a:spcPts val="0"/>
                        </a:spcAft>
                      </a:pPr>
                      <a:r>
                        <a:rPr lang="en-GB" sz="1600" dirty="0">
                          <a:effectLst/>
                        </a:rPr>
                        <a:t>1</a:t>
                      </a:r>
                      <a:endParaRPr lang="zh-CN" sz="1600" dirty="0">
                        <a:effectLst/>
                        <a:latin typeface="Times New Roman" panose="02020603050405020304" pitchFamily="18" charset="0"/>
                        <a:ea typeface="宋体" panose="02010600030101010101" pitchFamily="2" charset="-122"/>
                      </a:endParaRPr>
                    </a:p>
                  </a:txBody>
                  <a:tcPr marL="68580" marR="68580" marT="0" marB="0" anchor="ctr"/>
                </a:tc>
                <a:tc>
                  <a:txBody>
                    <a:bodyPr/>
                    <a:lstStyle/>
                    <a:p>
                      <a:pPr marL="0" marR="0" lvl="0" indent="0" algn="ctr" defTabSz="3027487" rtl="0" eaLnBrk="1" fontAlgn="auto" latinLnBrk="0" hangingPunct="1">
                        <a:lnSpc>
                          <a:spcPts val="1300"/>
                        </a:lnSpc>
                        <a:spcBef>
                          <a:spcPts val="0"/>
                        </a:spcBef>
                        <a:spcAft>
                          <a:spcPts val="0"/>
                        </a:spcAft>
                        <a:buClrTx/>
                        <a:buSzTx/>
                        <a:buFontTx/>
                        <a:buNone/>
                        <a:tabLst/>
                        <a:defRPr/>
                      </a:pPr>
                      <a:r>
                        <a:rPr lang="en-GB" altLang="zh-CN" sz="1600" dirty="0">
                          <a:effectLst/>
                        </a:rPr>
                        <a:t>density of electrons at the centre of plasma</a:t>
                      </a:r>
                      <a:endParaRPr lang="zh-CN" altLang="zh-CN" sz="1600" dirty="0">
                        <a:effectLst/>
                        <a:latin typeface="Times New Roman" panose="02020603050405020304" pitchFamily="18" charset="0"/>
                        <a:ea typeface="宋体" panose="02010600030101010101" pitchFamily="2" charset="-122"/>
                      </a:endParaRPr>
                    </a:p>
                  </a:txBody>
                  <a:tcPr marL="68580" marR="68580" marT="0" marB="0" anchor="ctr"/>
                </a:tc>
                <a:tc>
                  <a:txBody>
                    <a:bodyPr/>
                    <a:lstStyle/>
                    <a:p>
                      <a:pPr marL="0" marR="0" lvl="0" indent="127000" algn="ctr" defTabSz="3027487" rtl="0" eaLnBrk="1" fontAlgn="auto" latinLnBrk="0" hangingPunct="1">
                        <a:lnSpc>
                          <a:spcPts val="2000"/>
                        </a:lnSpc>
                        <a:spcBef>
                          <a:spcPts val="300"/>
                        </a:spcBef>
                        <a:spcAft>
                          <a:spcPts val="300"/>
                        </a:spcAft>
                        <a:buClrTx/>
                        <a:buSzTx/>
                        <a:buFontTx/>
                        <a:buNone/>
                        <a:tabLst/>
                        <a:defRPr/>
                      </a:pPr>
                      <a:r>
                        <a:rPr lang="en-US" altLang="zh-CN" sz="1600" spc="50" dirty="0">
                          <a:solidFill>
                            <a:srgbClr val="000000"/>
                          </a:solidFill>
                          <a:effectLst/>
                          <a:latin typeface="+mn-lt"/>
                          <a:ea typeface="宋体" panose="02010600030101010101" pitchFamily="2" charset="-122"/>
                        </a:rPr>
                        <a:t>AMW_INT1_02</a:t>
                      </a:r>
                      <a:endParaRPr lang="zh-CN" altLang="zh-CN" sz="1600" spc="50" dirty="0">
                        <a:solidFill>
                          <a:srgbClr val="000000"/>
                        </a:solidFill>
                        <a:effectLst/>
                        <a:latin typeface="+mn-lt"/>
                        <a:ea typeface="宋体" panose="02010600030101010101" pitchFamily="2" charset="-122"/>
                      </a:endParaRPr>
                    </a:p>
                  </a:txBody>
                  <a:tcPr marL="68580" marR="68580" marT="0" marB="0" anchor="ctr"/>
                </a:tc>
                <a:tc>
                  <a:txBody>
                    <a:bodyPr/>
                    <a:lstStyle/>
                    <a:p>
                      <a:pPr indent="127000" algn="ctr">
                        <a:lnSpc>
                          <a:spcPts val="2000"/>
                        </a:lnSpc>
                        <a:spcBef>
                          <a:spcPts val="300"/>
                        </a:spcBef>
                        <a:spcAft>
                          <a:spcPts val="300"/>
                        </a:spcAft>
                      </a:pPr>
                      <a:r>
                        <a:rPr lang="en-US" altLang="zh-CN" sz="1600" spc="50" dirty="0">
                          <a:solidFill>
                            <a:srgbClr val="000000"/>
                          </a:solidFill>
                          <a:effectLst/>
                          <a:latin typeface="+mn-lt"/>
                          <a:ea typeface="宋体" panose="02010600030101010101" pitchFamily="2" charset="-122"/>
                        </a:rPr>
                        <a:t>LIN_DEN_CH06</a:t>
                      </a:r>
                      <a:endParaRPr lang="zh-CN" sz="1800" spc="50" dirty="0">
                        <a:solidFill>
                          <a:srgbClr val="000000"/>
                        </a:solidFill>
                        <a:effectLst/>
                        <a:latin typeface="+mn-lt"/>
                        <a:ea typeface="宋体" panose="02010600030101010101" pitchFamily="2" charset="-122"/>
                      </a:endParaRPr>
                    </a:p>
                  </a:txBody>
                  <a:tcPr marL="68580" marR="68580" marT="0" marB="0" anchor="ctr"/>
                </a:tc>
                <a:tc>
                  <a:txBody>
                    <a:bodyPr/>
                    <a:lstStyle/>
                    <a:p>
                      <a:pPr indent="127000" algn="ctr">
                        <a:lnSpc>
                          <a:spcPts val="2000"/>
                        </a:lnSpc>
                        <a:spcBef>
                          <a:spcPts val="300"/>
                        </a:spcBef>
                        <a:spcAft>
                          <a:spcPts val="300"/>
                        </a:spcAft>
                      </a:pPr>
                      <a:r>
                        <a:rPr lang="en-US" sz="1600" spc="50" dirty="0">
                          <a:solidFill>
                            <a:srgbClr val="000000"/>
                          </a:solidFill>
                          <a:effectLst/>
                          <a:latin typeface="+mn-lt"/>
                          <a:ea typeface="宋体" panose="02010600030101010101" pitchFamily="2" charset="-122"/>
                        </a:rPr>
                        <a:t>Density1</a:t>
                      </a:r>
                      <a:endParaRPr lang="zh-CN" sz="1600" spc="50" dirty="0">
                        <a:solidFill>
                          <a:srgbClr val="000000"/>
                        </a:solidFill>
                        <a:effectLst/>
                        <a:latin typeface="+mn-lt"/>
                        <a:ea typeface="宋体" panose="02010600030101010101" pitchFamily="2" charset="-122"/>
                      </a:endParaRPr>
                    </a:p>
                  </a:txBody>
                  <a:tcPr marL="68580" marR="68580" marT="0" marB="0" anchor="ctr"/>
                </a:tc>
                <a:extLst>
                  <a:ext uri="{0D108BD9-81ED-4DB2-BD59-A6C34878D82A}">
                    <a16:rowId xmlns:a16="http://schemas.microsoft.com/office/drawing/2014/main" val="2890233968"/>
                  </a:ext>
                </a:extLst>
              </a:tr>
              <a:tr h="294533">
                <a:tc>
                  <a:txBody>
                    <a:bodyPr/>
                    <a:lstStyle/>
                    <a:p>
                      <a:pPr algn="just">
                        <a:lnSpc>
                          <a:spcPts val="1300"/>
                        </a:lnSpc>
                        <a:spcAft>
                          <a:spcPts val="0"/>
                        </a:spcAft>
                      </a:pPr>
                      <a:r>
                        <a:rPr lang="en-GB" altLang="zh-CN" sz="1600" dirty="0">
                          <a:effectLst/>
                          <a:latin typeface="Times New Roman" panose="02020603050405020304" pitchFamily="18" charset="0"/>
                          <a:ea typeface="宋体" panose="02010600030101010101" pitchFamily="2" charset="-122"/>
                        </a:rPr>
                        <a:t>Dh</a:t>
                      </a:r>
                      <a:endParaRPr lang="zh-CN" sz="1600" dirty="0">
                        <a:effectLst/>
                        <a:latin typeface="Times New Roman" panose="02020603050405020304" pitchFamily="18" charset="0"/>
                        <a:ea typeface="宋体" panose="02010600030101010101" pitchFamily="2" charset="-122"/>
                      </a:endParaRPr>
                    </a:p>
                  </a:txBody>
                  <a:tcPr marL="68580" marR="68580" marT="0" marB="0" anchor="ctr"/>
                </a:tc>
                <a:tc>
                  <a:txBody>
                    <a:bodyPr/>
                    <a:lstStyle/>
                    <a:p>
                      <a:pPr algn="ctr">
                        <a:lnSpc>
                          <a:spcPts val="1300"/>
                        </a:lnSpc>
                        <a:spcAft>
                          <a:spcPts val="0"/>
                        </a:spcAft>
                      </a:pPr>
                      <a:r>
                        <a:rPr lang="en-GB" sz="1600" dirty="0">
                          <a:effectLst/>
                        </a:rPr>
                        <a:t>1</a:t>
                      </a:r>
                      <a:endParaRPr lang="zh-CN" sz="1600" dirty="0">
                        <a:effectLst/>
                        <a:latin typeface="Times New Roman" panose="02020603050405020304" pitchFamily="18" charset="0"/>
                        <a:ea typeface="宋体" panose="02010600030101010101" pitchFamily="2" charset="-122"/>
                      </a:endParaRPr>
                    </a:p>
                  </a:txBody>
                  <a:tcPr marL="68580" marR="68580" marT="0" marB="0" anchor="ctr"/>
                </a:tc>
                <a:tc>
                  <a:txBody>
                    <a:bodyPr/>
                    <a:lstStyle/>
                    <a:p>
                      <a:pPr algn="ctr">
                        <a:lnSpc>
                          <a:spcPts val="1300"/>
                        </a:lnSpc>
                        <a:spcAft>
                          <a:spcPts val="0"/>
                        </a:spcAft>
                      </a:pPr>
                      <a:r>
                        <a:rPr lang="en-GB" sz="1600" dirty="0">
                          <a:effectLst/>
                        </a:rPr>
                        <a:t>horizontal displacement measure by electromagnetic coils</a:t>
                      </a:r>
                      <a:endParaRPr lang="zh-CN" sz="1600" dirty="0">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127000" algn="ctr">
                        <a:lnSpc>
                          <a:spcPts val="2000"/>
                        </a:lnSpc>
                        <a:spcBef>
                          <a:spcPts val="300"/>
                        </a:spcBef>
                        <a:spcAft>
                          <a:spcPts val="300"/>
                        </a:spcAft>
                      </a:pPr>
                      <a:r>
                        <a:rPr lang="en-US" altLang="zh-CN" sz="1600" spc="50" dirty="0">
                          <a:solidFill>
                            <a:srgbClr val="000000"/>
                          </a:solidFill>
                          <a:effectLst/>
                          <a:latin typeface="+mn-lt"/>
                          <a:ea typeface="宋体" panose="02010600030101010101" pitchFamily="2" charset="-122"/>
                        </a:rPr>
                        <a:t>dh_2M</a:t>
                      </a:r>
                      <a:endParaRPr lang="zh-CN" sz="1600" spc="50" dirty="0">
                        <a:solidFill>
                          <a:srgbClr val="000000"/>
                        </a:solidFill>
                        <a:effectLst/>
                        <a:latin typeface="+mn-lt"/>
                        <a:ea typeface="宋体" panose="02010600030101010101" pitchFamily="2" charset="-122"/>
                      </a:endParaRPr>
                    </a:p>
                  </a:txBody>
                  <a:tcPr marL="68580" marR="68580" marT="0" marB="0" anchor="ctr"/>
                </a:tc>
                <a:tc>
                  <a:txBody>
                    <a:bodyPr/>
                    <a:lstStyle/>
                    <a:p>
                      <a:pPr indent="127000" algn="ctr">
                        <a:lnSpc>
                          <a:spcPts val="2000"/>
                        </a:lnSpc>
                        <a:spcBef>
                          <a:spcPts val="300"/>
                        </a:spcBef>
                        <a:spcAft>
                          <a:spcPts val="300"/>
                        </a:spcAft>
                      </a:pPr>
                      <a:r>
                        <a:rPr lang="en-US" sz="1600" spc="50" dirty="0">
                          <a:solidFill>
                            <a:srgbClr val="000000"/>
                          </a:solidFill>
                          <a:effectLst/>
                          <a:latin typeface="+mn-lt"/>
                          <a:ea typeface="宋体" panose="02010600030101010101" pitchFamily="2" charset="-122"/>
                        </a:rPr>
                        <a:t>dx</a:t>
                      </a:r>
                      <a:endParaRPr lang="zh-CN" sz="1800" spc="50" dirty="0">
                        <a:solidFill>
                          <a:srgbClr val="000000"/>
                        </a:solidFill>
                        <a:effectLst/>
                        <a:latin typeface="+mn-lt"/>
                        <a:ea typeface="宋体" panose="02010600030101010101" pitchFamily="2" charset="-122"/>
                      </a:endParaRPr>
                    </a:p>
                  </a:txBody>
                  <a:tcPr marL="68580" marR="68580" marT="0" marB="0" anchor="ctr"/>
                </a:tc>
                <a:tc>
                  <a:txBody>
                    <a:bodyPr/>
                    <a:lstStyle/>
                    <a:p>
                      <a:pPr indent="127000" algn="ctr">
                        <a:lnSpc>
                          <a:spcPts val="2000"/>
                        </a:lnSpc>
                        <a:spcBef>
                          <a:spcPts val="300"/>
                        </a:spcBef>
                        <a:spcAft>
                          <a:spcPts val="300"/>
                        </a:spcAft>
                      </a:pPr>
                      <a:r>
                        <a:rPr lang="en-US" altLang="zh-CN" sz="1600" spc="50" dirty="0" err="1">
                          <a:solidFill>
                            <a:srgbClr val="000000"/>
                          </a:solidFill>
                          <a:effectLst/>
                          <a:latin typeface="+mn-lt"/>
                          <a:ea typeface="宋体" panose="02010600030101010101" pitchFamily="2" charset="-122"/>
                        </a:rPr>
                        <a:t>FluxDh</a:t>
                      </a:r>
                      <a:endParaRPr lang="zh-CN" altLang="zh-CN" sz="1600" spc="50" dirty="0">
                        <a:solidFill>
                          <a:srgbClr val="000000"/>
                        </a:solidFill>
                        <a:effectLst/>
                        <a:latin typeface="+mn-lt"/>
                        <a:ea typeface="宋体" panose="02010600030101010101" pitchFamily="2" charset="-122"/>
                      </a:endParaRPr>
                    </a:p>
                  </a:txBody>
                  <a:tcPr marL="68580" marR="68580" marT="0" marB="0" anchor="ctr"/>
                </a:tc>
                <a:extLst>
                  <a:ext uri="{0D108BD9-81ED-4DB2-BD59-A6C34878D82A}">
                    <a16:rowId xmlns:a16="http://schemas.microsoft.com/office/drawing/2014/main" val="1210984313"/>
                  </a:ext>
                </a:extLst>
              </a:tr>
              <a:tr h="294533">
                <a:tc>
                  <a:txBody>
                    <a:bodyPr/>
                    <a:lstStyle/>
                    <a:p>
                      <a:pPr algn="just">
                        <a:lnSpc>
                          <a:spcPts val="1300"/>
                        </a:lnSpc>
                        <a:spcAft>
                          <a:spcPts val="0"/>
                        </a:spcAft>
                      </a:pPr>
                      <a:r>
                        <a:rPr lang="en-GB" sz="1600" dirty="0">
                          <a:effectLst/>
                        </a:rPr>
                        <a:t>Bolometer</a:t>
                      </a:r>
                      <a:endParaRPr lang="zh-CN" sz="1600" dirty="0">
                        <a:effectLst/>
                        <a:latin typeface="Times New Roman" panose="02020603050405020304" pitchFamily="18" charset="0"/>
                        <a:ea typeface="宋体" panose="02010600030101010101" pitchFamily="2" charset="-122"/>
                      </a:endParaRPr>
                    </a:p>
                  </a:txBody>
                  <a:tcPr marL="68580" marR="68580" marT="0" marB="0" anchor="ctr"/>
                </a:tc>
                <a:tc>
                  <a:txBody>
                    <a:bodyPr/>
                    <a:lstStyle/>
                    <a:p>
                      <a:pPr algn="ctr">
                        <a:lnSpc>
                          <a:spcPts val="1300"/>
                        </a:lnSpc>
                        <a:spcAft>
                          <a:spcPts val="0"/>
                        </a:spcAft>
                      </a:pPr>
                      <a:r>
                        <a:rPr lang="en-GB" sz="1600" dirty="0">
                          <a:effectLst/>
                        </a:rPr>
                        <a:t>1</a:t>
                      </a:r>
                      <a:endParaRPr lang="zh-CN" sz="1600" dirty="0">
                        <a:effectLst/>
                        <a:latin typeface="Times New Roman" panose="02020603050405020304" pitchFamily="18" charset="0"/>
                        <a:ea typeface="宋体" panose="02010600030101010101" pitchFamily="2" charset="-122"/>
                      </a:endParaRPr>
                    </a:p>
                  </a:txBody>
                  <a:tcPr marL="68580" marR="68580" marT="0" marB="0" anchor="ctr"/>
                </a:tc>
                <a:tc>
                  <a:txBody>
                    <a:bodyPr/>
                    <a:lstStyle/>
                    <a:p>
                      <a:pPr algn="ctr">
                        <a:lnSpc>
                          <a:spcPts val="1300"/>
                        </a:lnSpc>
                        <a:spcAft>
                          <a:spcPts val="0"/>
                        </a:spcAft>
                      </a:pPr>
                      <a:r>
                        <a:rPr lang="en-GB" sz="1600" dirty="0">
                          <a:effectLst/>
                        </a:rPr>
                        <a:t>power of radiation measured by bolometer</a:t>
                      </a:r>
                      <a:endParaRPr lang="zh-CN" sz="1600" dirty="0">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127000" algn="ctr">
                        <a:lnSpc>
                          <a:spcPts val="2000"/>
                        </a:lnSpc>
                        <a:spcBef>
                          <a:spcPts val="300"/>
                        </a:spcBef>
                        <a:spcAft>
                          <a:spcPts val="300"/>
                        </a:spcAft>
                      </a:pPr>
                      <a:r>
                        <a:rPr lang="en-US" sz="1600" spc="50" dirty="0">
                          <a:solidFill>
                            <a:srgbClr val="000000"/>
                          </a:solidFill>
                          <a:effectLst/>
                          <a:latin typeface="+mn-lt"/>
                          <a:ea typeface="宋体" panose="02010600030101010101" pitchFamily="2" charset="-122"/>
                        </a:rPr>
                        <a:t>DBOL_10</a:t>
                      </a:r>
                      <a:endParaRPr lang="zh-CN" sz="1600" spc="50" dirty="0">
                        <a:solidFill>
                          <a:srgbClr val="000000"/>
                        </a:solidFill>
                        <a:effectLst/>
                        <a:latin typeface="+mn-lt"/>
                        <a:ea typeface="宋体" panose="02010600030101010101" pitchFamily="2" charset="-122"/>
                      </a:endParaRPr>
                    </a:p>
                  </a:txBody>
                  <a:tcPr marL="68580" marR="68580" marT="0" marB="0" anchor="ctr"/>
                </a:tc>
                <a:tc>
                  <a:txBody>
                    <a:bodyPr/>
                    <a:lstStyle/>
                    <a:p>
                      <a:pPr indent="127000" algn="ctr">
                        <a:lnSpc>
                          <a:spcPts val="2000"/>
                        </a:lnSpc>
                        <a:spcBef>
                          <a:spcPts val="300"/>
                        </a:spcBef>
                        <a:spcAft>
                          <a:spcPts val="300"/>
                        </a:spcAft>
                      </a:pPr>
                      <a:r>
                        <a:rPr lang="en-US" sz="1600" spc="50" dirty="0">
                          <a:solidFill>
                            <a:srgbClr val="000000"/>
                          </a:solidFill>
                          <a:effectLst/>
                          <a:latin typeface="+mn-lt"/>
                          <a:ea typeface="宋体" panose="02010600030101010101" pitchFamily="2" charset="-122"/>
                        </a:rPr>
                        <a:t>AXUV_CA_08</a:t>
                      </a:r>
                      <a:endParaRPr lang="zh-CN" sz="1800" spc="50" dirty="0">
                        <a:solidFill>
                          <a:srgbClr val="000000"/>
                        </a:solidFill>
                        <a:effectLst/>
                        <a:latin typeface="+mn-lt"/>
                        <a:ea typeface="宋体" panose="02010600030101010101" pitchFamily="2" charset="-122"/>
                      </a:endParaRPr>
                    </a:p>
                  </a:txBody>
                  <a:tcPr marL="68580" marR="68580" marT="0" marB="0" anchor="ctr"/>
                </a:tc>
                <a:tc>
                  <a:txBody>
                    <a:bodyPr/>
                    <a:lstStyle/>
                    <a:p>
                      <a:pPr indent="127000" algn="ctr">
                        <a:lnSpc>
                          <a:spcPts val="2000"/>
                        </a:lnSpc>
                        <a:spcBef>
                          <a:spcPts val="300"/>
                        </a:spcBef>
                        <a:spcAft>
                          <a:spcPts val="300"/>
                        </a:spcAft>
                      </a:pPr>
                      <a:r>
                        <a:rPr lang="en-US" sz="1600" spc="50" dirty="0">
                          <a:solidFill>
                            <a:srgbClr val="000000"/>
                          </a:solidFill>
                          <a:effectLst/>
                          <a:latin typeface="+mn-lt"/>
                          <a:ea typeface="宋体" panose="02010600030101010101" pitchFamily="2" charset="-122"/>
                        </a:rPr>
                        <a:t>BOLU10</a:t>
                      </a:r>
                      <a:endParaRPr lang="zh-CN" sz="1600" spc="50" dirty="0">
                        <a:solidFill>
                          <a:srgbClr val="000000"/>
                        </a:solidFill>
                        <a:effectLst/>
                        <a:latin typeface="+mn-lt"/>
                        <a:ea typeface="宋体" panose="02010600030101010101" pitchFamily="2" charset="-122"/>
                      </a:endParaRPr>
                    </a:p>
                  </a:txBody>
                  <a:tcPr marL="68580" marR="68580" marT="0" marB="0" anchor="ctr"/>
                </a:tc>
                <a:extLst>
                  <a:ext uri="{0D108BD9-81ED-4DB2-BD59-A6C34878D82A}">
                    <a16:rowId xmlns:a16="http://schemas.microsoft.com/office/drawing/2014/main" val="2950024416"/>
                  </a:ext>
                </a:extLst>
              </a:tr>
              <a:tr h="294533">
                <a:tc>
                  <a:txBody>
                    <a:bodyPr/>
                    <a:lstStyle/>
                    <a:p>
                      <a:pPr algn="just">
                        <a:lnSpc>
                          <a:spcPts val="1300"/>
                        </a:lnSpc>
                        <a:spcAft>
                          <a:spcPts val="0"/>
                        </a:spcAft>
                      </a:pPr>
                      <a:r>
                        <a:rPr lang="en-GB" sz="1600" dirty="0" err="1">
                          <a:effectLst/>
                        </a:rPr>
                        <a:t>Mir_Probe_A</a:t>
                      </a:r>
                      <a:endParaRPr lang="zh-CN" sz="1600" dirty="0">
                        <a:effectLst/>
                        <a:latin typeface="Times New Roman" panose="02020603050405020304" pitchFamily="18" charset="0"/>
                        <a:ea typeface="宋体" panose="02010600030101010101" pitchFamily="2" charset="-122"/>
                      </a:endParaRPr>
                    </a:p>
                  </a:txBody>
                  <a:tcPr marL="68580" marR="68580" marT="0" marB="0" anchor="ctr"/>
                </a:tc>
                <a:tc>
                  <a:txBody>
                    <a:bodyPr/>
                    <a:lstStyle/>
                    <a:p>
                      <a:pPr algn="ctr">
                        <a:lnSpc>
                          <a:spcPts val="1300"/>
                        </a:lnSpc>
                        <a:spcAft>
                          <a:spcPts val="0"/>
                        </a:spcAft>
                      </a:pPr>
                      <a:r>
                        <a:rPr lang="en-GB" sz="1600">
                          <a:effectLst/>
                        </a:rPr>
                        <a:t>10</a:t>
                      </a:r>
                      <a:endParaRPr lang="zh-CN" sz="1600">
                        <a:effectLst/>
                        <a:latin typeface="Times New Roman" panose="02020603050405020304" pitchFamily="18" charset="0"/>
                        <a:ea typeface="宋体" panose="02010600030101010101" pitchFamily="2" charset="-122"/>
                      </a:endParaRPr>
                    </a:p>
                  </a:txBody>
                  <a:tcPr marL="68580" marR="68580" marT="0" marB="0" anchor="ctr"/>
                </a:tc>
                <a:tc rowSpan="2">
                  <a:txBody>
                    <a:bodyPr/>
                    <a:lstStyle/>
                    <a:p>
                      <a:pPr algn="ctr">
                        <a:lnSpc>
                          <a:spcPts val="1300"/>
                        </a:lnSpc>
                        <a:spcAft>
                          <a:spcPts val="0"/>
                        </a:spcAft>
                      </a:pPr>
                      <a:r>
                        <a:rPr lang="en-GB" sz="1600" dirty="0">
                          <a:effectLst/>
                        </a:rPr>
                        <a:t>a pair of poloidal probes located at symmetric position</a:t>
                      </a:r>
                      <a:endParaRPr lang="zh-CN" sz="1600" dirty="0">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127000" algn="ctr">
                        <a:lnSpc>
                          <a:spcPts val="2000"/>
                        </a:lnSpc>
                        <a:spcBef>
                          <a:spcPts val="300"/>
                        </a:spcBef>
                        <a:spcAft>
                          <a:spcPts val="300"/>
                        </a:spcAft>
                      </a:pPr>
                      <a:r>
                        <a:rPr lang="en-US" sz="1600" spc="50" dirty="0">
                          <a:solidFill>
                            <a:srgbClr val="000000"/>
                          </a:solidFill>
                          <a:effectLst/>
                          <a:latin typeface="+mn-lt"/>
                          <a:ea typeface="宋体" panose="02010600030101010101" pitchFamily="2" charset="-122"/>
                        </a:rPr>
                        <a:t>Mpol_17_24</a:t>
                      </a:r>
                      <a:endParaRPr lang="zh-CN" sz="1600" spc="50" dirty="0">
                        <a:solidFill>
                          <a:srgbClr val="000000"/>
                        </a:solidFill>
                        <a:effectLst/>
                        <a:latin typeface="+mn-lt"/>
                        <a:ea typeface="宋体" panose="02010600030101010101" pitchFamily="2" charset="-122"/>
                      </a:endParaRPr>
                    </a:p>
                  </a:txBody>
                  <a:tcPr marL="68580" marR="68580" marT="0" marB="0" anchor="ctr"/>
                </a:tc>
                <a:tc>
                  <a:txBody>
                    <a:bodyPr/>
                    <a:lstStyle/>
                    <a:p>
                      <a:pPr indent="127000" algn="ctr">
                        <a:lnSpc>
                          <a:spcPts val="2000"/>
                        </a:lnSpc>
                        <a:spcBef>
                          <a:spcPts val="300"/>
                        </a:spcBef>
                        <a:spcAft>
                          <a:spcPts val="300"/>
                        </a:spcAft>
                      </a:pPr>
                      <a:r>
                        <a:rPr lang="en-US" sz="1600" spc="50" dirty="0">
                          <a:solidFill>
                            <a:srgbClr val="000000"/>
                          </a:solidFill>
                          <a:effectLst/>
                          <a:latin typeface="+mn-lt"/>
                          <a:ea typeface="宋体" panose="02010600030101010101" pitchFamily="2" charset="-122"/>
                        </a:rPr>
                        <a:t>MA_POL_CA01T</a:t>
                      </a:r>
                      <a:endParaRPr lang="zh-CN" sz="1800" spc="50" dirty="0">
                        <a:solidFill>
                          <a:srgbClr val="000000"/>
                        </a:solidFill>
                        <a:effectLst/>
                        <a:latin typeface="+mn-lt"/>
                        <a:ea typeface="宋体" panose="02010600030101010101" pitchFamily="2" charset="-122"/>
                      </a:endParaRPr>
                    </a:p>
                  </a:txBody>
                  <a:tcPr marL="68580" marR="68580" marT="0" marB="0" anchor="ctr"/>
                </a:tc>
                <a:tc>
                  <a:txBody>
                    <a:bodyPr/>
                    <a:lstStyle/>
                    <a:p>
                      <a:pPr indent="127000" algn="ctr">
                        <a:lnSpc>
                          <a:spcPts val="2000"/>
                        </a:lnSpc>
                        <a:spcBef>
                          <a:spcPts val="300"/>
                        </a:spcBef>
                        <a:spcAft>
                          <a:spcPts val="300"/>
                        </a:spcAft>
                      </a:pPr>
                      <a:r>
                        <a:rPr lang="en-US" sz="1600" spc="50" dirty="0">
                          <a:solidFill>
                            <a:srgbClr val="000000"/>
                          </a:solidFill>
                          <a:effectLst/>
                          <a:latin typeface="+mn-lt"/>
                          <a:ea typeface="宋体" panose="02010600030101010101" pitchFamily="2" charset="-122"/>
                        </a:rPr>
                        <a:t>Mpol_04</a:t>
                      </a:r>
                      <a:endParaRPr lang="zh-CN" sz="1600" spc="50" dirty="0">
                        <a:solidFill>
                          <a:srgbClr val="000000"/>
                        </a:solidFill>
                        <a:effectLst/>
                        <a:latin typeface="+mn-lt"/>
                        <a:ea typeface="宋体" panose="02010600030101010101" pitchFamily="2" charset="-122"/>
                      </a:endParaRPr>
                    </a:p>
                  </a:txBody>
                  <a:tcPr marL="68580" marR="68580" marT="0" marB="0" anchor="ctr"/>
                </a:tc>
                <a:extLst>
                  <a:ext uri="{0D108BD9-81ED-4DB2-BD59-A6C34878D82A}">
                    <a16:rowId xmlns:a16="http://schemas.microsoft.com/office/drawing/2014/main" val="2765875624"/>
                  </a:ext>
                </a:extLst>
              </a:tr>
              <a:tr h="294533">
                <a:tc>
                  <a:txBody>
                    <a:bodyPr/>
                    <a:lstStyle/>
                    <a:p>
                      <a:pPr marL="0" marR="0" lvl="0" indent="0" algn="just" defTabSz="3027487" rtl="0" eaLnBrk="1" fontAlgn="auto" latinLnBrk="0" hangingPunct="1">
                        <a:lnSpc>
                          <a:spcPts val="1300"/>
                        </a:lnSpc>
                        <a:spcBef>
                          <a:spcPts val="0"/>
                        </a:spcBef>
                        <a:spcAft>
                          <a:spcPts val="0"/>
                        </a:spcAft>
                        <a:buClrTx/>
                        <a:buSzTx/>
                        <a:buFontTx/>
                        <a:buNone/>
                        <a:tabLst/>
                        <a:defRPr/>
                      </a:pPr>
                      <a:r>
                        <a:rPr lang="en-GB" altLang="zh-CN" sz="1600" dirty="0" err="1">
                          <a:effectLst/>
                        </a:rPr>
                        <a:t>Mir_Probe_B</a:t>
                      </a:r>
                      <a:endParaRPr lang="zh-CN" altLang="zh-CN" sz="1600" dirty="0">
                        <a:effectLst/>
                        <a:latin typeface="Times New Roman" panose="02020603050405020304" pitchFamily="18" charset="0"/>
                        <a:ea typeface="宋体" panose="02010600030101010101" pitchFamily="2" charset="-122"/>
                      </a:endParaRPr>
                    </a:p>
                  </a:txBody>
                  <a:tcPr marL="68580" marR="68580" marT="0" marB="0" anchor="ctr"/>
                </a:tc>
                <a:tc>
                  <a:txBody>
                    <a:bodyPr/>
                    <a:lstStyle/>
                    <a:p>
                      <a:pPr algn="ctr">
                        <a:lnSpc>
                          <a:spcPts val="1300"/>
                        </a:lnSpc>
                        <a:spcAft>
                          <a:spcPts val="0"/>
                        </a:spcAft>
                      </a:pPr>
                      <a:r>
                        <a:rPr lang="en-GB" sz="1600">
                          <a:effectLst/>
                        </a:rPr>
                        <a:t>10</a:t>
                      </a:r>
                      <a:endParaRPr lang="zh-CN" sz="1600">
                        <a:effectLst/>
                        <a:latin typeface="Times New Roman" panose="02020603050405020304" pitchFamily="18" charset="0"/>
                        <a:ea typeface="宋体" panose="02010600030101010101" pitchFamily="2" charset="-122"/>
                      </a:endParaRPr>
                    </a:p>
                  </a:txBody>
                  <a:tcPr marL="68580" marR="68580" marT="0" marB="0" anchor="ctr"/>
                </a:tc>
                <a:tc vMerge="1">
                  <a:txBody>
                    <a:bodyPr/>
                    <a:lstStyle/>
                    <a:p>
                      <a:pPr algn="ctr">
                        <a:lnSpc>
                          <a:spcPts val="1300"/>
                        </a:lnSpc>
                        <a:spcAft>
                          <a:spcPts val="0"/>
                        </a:spcAft>
                      </a:pPr>
                      <a:endParaRPr lang="zh-CN" sz="1600" dirty="0">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127000" algn="ctr">
                        <a:lnSpc>
                          <a:spcPts val="2000"/>
                        </a:lnSpc>
                        <a:spcBef>
                          <a:spcPts val="300"/>
                        </a:spcBef>
                        <a:spcAft>
                          <a:spcPts val="300"/>
                        </a:spcAft>
                      </a:pPr>
                      <a:r>
                        <a:rPr lang="en-US" sz="1600" spc="50" dirty="0">
                          <a:solidFill>
                            <a:srgbClr val="000000"/>
                          </a:solidFill>
                          <a:effectLst/>
                          <a:latin typeface="+mn-lt"/>
                          <a:ea typeface="宋体" panose="02010600030101010101" pitchFamily="2" charset="-122"/>
                        </a:rPr>
                        <a:t>Mpol_17_51</a:t>
                      </a:r>
                      <a:endParaRPr lang="zh-CN" sz="1600" spc="50" dirty="0">
                        <a:solidFill>
                          <a:srgbClr val="000000"/>
                        </a:solidFill>
                        <a:effectLst/>
                        <a:latin typeface="+mn-lt"/>
                        <a:ea typeface="宋体" panose="02010600030101010101" pitchFamily="2" charset="-122"/>
                      </a:endParaRPr>
                    </a:p>
                  </a:txBody>
                  <a:tcPr marL="68580" marR="68580" marT="0" marB="0" anchor="ctr"/>
                </a:tc>
                <a:tc>
                  <a:txBody>
                    <a:bodyPr/>
                    <a:lstStyle/>
                    <a:p>
                      <a:pPr indent="127000" algn="ctr">
                        <a:lnSpc>
                          <a:spcPts val="2000"/>
                        </a:lnSpc>
                        <a:spcBef>
                          <a:spcPts val="300"/>
                        </a:spcBef>
                        <a:spcAft>
                          <a:spcPts val="300"/>
                        </a:spcAft>
                      </a:pPr>
                      <a:r>
                        <a:rPr lang="en-US" sz="1600" spc="50" dirty="0">
                          <a:solidFill>
                            <a:srgbClr val="000000"/>
                          </a:solidFill>
                          <a:effectLst/>
                          <a:latin typeface="+mn-lt"/>
                          <a:ea typeface="宋体" panose="02010600030101010101" pitchFamily="2" charset="-122"/>
                        </a:rPr>
                        <a:t>MA_POL_CA19T</a:t>
                      </a:r>
                      <a:endParaRPr lang="zh-CN" sz="1800" spc="50" dirty="0">
                        <a:solidFill>
                          <a:srgbClr val="000000"/>
                        </a:solidFill>
                        <a:effectLst/>
                        <a:latin typeface="+mn-lt"/>
                        <a:ea typeface="宋体" panose="02010600030101010101" pitchFamily="2" charset="-122"/>
                      </a:endParaRPr>
                    </a:p>
                  </a:txBody>
                  <a:tcPr marL="68580" marR="68580" marT="0" marB="0" anchor="ctr"/>
                </a:tc>
                <a:tc>
                  <a:txBody>
                    <a:bodyPr/>
                    <a:lstStyle/>
                    <a:p>
                      <a:pPr indent="127000" algn="ctr">
                        <a:lnSpc>
                          <a:spcPts val="2000"/>
                        </a:lnSpc>
                        <a:spcBef>
                          <a:spcPts val="300"/>
                        </a:spcBef>
                        <a:spcAft>
                          <a:spcPts val="300"/>
                        </a:spcAft>
                      </a:pPr>
                      <a:r>
                        <a:rPr lang="en-US" sz="1600" spc="50" dirty="0">
                          <a:solidFill>
                            <a:srgbClr val="000000"/>
                          </a:solidFill>
                          <a:effectLst/>
                          <a:latin typeface="+mn-lt"/>
                          <a:ea typeface="宋体" panose="02010600030101010101" pitchFamily="2" charset="-122"/>
                        </a:rPr>
                        <a:t>Mpol_13</a:t>
                      </a:r>
                      <a:endParaRPr lang="zh-CN" sz="1600" spc="50" dirty="0">
                        <a:solidFill>
                          <a:srgbClr val="000000"/>
                        </a:solidFill>
                        <a:effectLst/>
                        <a:latin typeface="+mn-lt"/>
                        <a:ea typeface="宋体" panose="02010600030101010101" pitchFamily="2" charset="-122"/>
                      </a:endParaRPr>
                    </a:p>
                  </a:txBody>
                  <a:tcPr marL="68580" marR="68580" marT="0" marB="0" anchor="ctr"/>
                </a:tc>
                <a:extLst>
                  <a:ext uri="{0D108BD9-81ED-4DB2-BD59-A6C34878D82A}">
                    <a16:rowId xmlns:a16="http://schemas.microsoft.com/office/drawing/2014/main" val="3331842726"/>
                  </a:ext>
                </a:extLst>
              </a:tr>
            </a:tbl>
          </a:graphicData>
        </a:graphic>
      </p:graphicFrame>
      <p:sp>
        <p:nvSpPr>
          <p:cNvPr id="40" name="文本框 22">
            <a:extLst>
              <a:ext uri="{FF2B5EF4-FFF2-40B4-BE49-F238E27FC236}">
                <a16:creationId xmlns:a16="http://schemas.microsoft.com/office/drawing/2014/main" id="{8303011F-3B2A-4D83-BDCF-FEBCF43775F0}"/>
              </a:ext>
            </a:extLst>
          </p:cNvPr>
          <p:cNvSpPr txBox="1">
            <a:spLocks noChangeArrowheads="1"/>
          </p:cNvSpPr>
          <p:nvPr/>
        </p:nvSpPr>
        <p:spPr bwMode="auto">
          <a:xfrm>
            <a:off x="18803240" y="31509516"/>
            <a:ext cx="7453744" cy="361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zh-CN" sz="1747" i="1" dirty="0">
                <a:solidFill>
                  <a:srgbClr val="0070C0"/>
                </a:solidFill>
              </a:rPr>
              <a:t>Table 1 Input signal list of the cross-tokamak disruption prediction algorithm </a:t>
            </a:r>
            <a:endParaRPr lang="zh-CN" altLang="en-US" sz="1747" i="1" dirty="0">
              <a:solidFill>
                <a:srgbClr val="0070C0"/>
              </a:solidFill>
            </a:endParaRPr>
          </a:p>
        </p:txBody>
      </p:sp>
      <p:graphicFrame>
        <p:nvGraphicFramePr>
          <p:cNvPr id="41" name="表格 40">
            <a:extLst>
              <a:ext uri="{FF2B5EF4-FFF2-40B4-BE49-F238E27FC236}">
                <a16:creationId xmlns:a16="http://schemas.microsoft.com/office/drawing/2014/main" id="{189FFCA9-0B51-41AB-B370-3425DA5FD158}"/>
              </a:ext>
            </a:extLst>
          </p:cNvPr>
          <p:cNvGraphicFramePr>
            <a:graphicFrameLocks noGrp="1"/>
          </p:cNvGraphicFramePr>
          <p:nvPr>
            <p:extLst>
              <p:ext uri="{D42A27DB-BD31-4B8C-83A1-F6EECF244321}">
                <p14:modId xmlns:p14="http://schemas.microsoft.com/office/powerpoint/2010/main" val="3121701524"/>
              </p:ext>
            </p:extLst>
          </p:nvPr>
        </p:nvGraphicFramePr>
        <p:xfrm>
          <a:off x="22924005" y="35532591"/>
          <a:ext cx="5967615" cy="2878527"/>
        </p:xfrm>
        <a:graphic>
          <a:graphicData uri="http://schemas.openxmlformats.org/drawingml/2006/table">
            <a:tbl>
              <a:tblPr firstRow="1" firstCol="1" bandRow="1">
                <a:tableStyleId>{5C22544A-7EE6-4342-B048-85BDC9FD1C3A}</a:tableStyleId>
              </a:tblPr>
              <a:tblGrid>
                <a:gridCol w="2458505">
                  <a:extLst>
                    <a:ext uri="{9D8B030D-6E8A-4147-A177-3AD203B41FA5}">
                      <a16:colId xmlns:a16="http://schemas.microsoft.com/office/drawing/2014/main" val="1278414158"/>
                    </a:ext>
                  </a:extLst>
                </a:gridCol>
                <a:gridCol w="1754555">
                  <a:extLst>
                    <a:ext uri="{9D8B030D-6E8A-4147-A177-3AD203B41FA5}">
                      <a16:colId xmlns:a16="http://schemas.microsoft.com/office/drawing/2014/main" val="2539788261"/>
                    </a:ext>
                  </a:extLst>
                </a:gridCol>
                <a:gridCol w="1754555">
                  <a:extLst>
                    <a:ext uri="{9D8B030D-6E8A-4147-A177-3AD203B41FA5}">
                      <a16:colId xmlns:a16="http://schemas.microsoft.com/office/drawing/2014/main" val="931442631"/>
                    </a:ext>
                  </a:extLst>
                </a:gridCol>
              </a:tblGrid>
              <a:tr h="959509">
                <a:tc>
                  <a:txBody>
                    <a:bodyPr/>
                    <a:lstStyle/>
                    <a:p>
                      <a:pPr algn="just">
                        <a:lnSpc>
                          <a:spcPts val="1300"/>
                        </a:lnSpc>
                        <a:spcAft>
                          <a:spcPts val="0"/>
                        </a:spcAft>
                      </a:pPr>
                      <a:r>
                        <a:rPr lang="en-GB" sz="2400" dirty="0">
                          <a:effectLst/>
                        </a:rPr>
                        <a:t>Confusion Matrix</a:t>
                      </a:r>
                      <a:endParaRPr lang="zh-CN" sz="2400" dirty="0">
                        <a:effectLst/>
                        <a:latin typeface="Times New Roman" panose="02020603050405020304" pitchFamily="18" charset="0"/>
                        <a:ea typeface="宋体" panose="02010600030101010101" pitchFamily="2" charset="-122"/>
                      </a:endParaRPr>
                    </a:p>
                  </a:txBody>
                  <a:tcPr marL="68580" marR="68580" marT="0" marB="0" anchor="ctr"/>
                </a:tc>
                <a:tc>
                  <a:txBody>
                    <a:bodyPr/>
                    <a:lstStyle/>
                    <a:p>
                      <a:pPr algn="ctr">
                        <a:lnSpc>
                          <a:spcPts val="1300"/>
                        </a:lnSpc>
                        <a:spcAft>
                          <a:spcPts val="0"/>
                        </a:spcAft>
                      </a:pPr>
                      <a:r>
                        <a:rPr lang="en-GB" sz="2400" dirty="0">
                          <a:effectLst/>
                        </a:rPr>
                        <a:t>Predict: 0</a:t>
                      </a:r>
                      <a:endParaRPr lang="zh-CN" sz="2400" dirty="0">
                        <a:effectLst/>
                        <a:latin typeface="Times New Roman" panose="02020603050405020304" pitchFamily="18" charset="0"/>
                        <a:ea typeface="宋体" panose="02010600030101010101" pitchFamily="2" charset="-122"/>
                      </a:endParaRPr>
                    </a:p>
                  </a:txBody>
                  <a:tcPr marL="68580" marR="68580" marT="0" marB="0" anchor="ctr"/>
                </a:tc>
                <a:tc>
                  <a:txBody>
                    <a:bodyPr/>
                    <a:lstStyle/>
                    <a:p>
                      <a:pPr algn="ctr">
                        <a:lnSpc>
                          <a:spcPts val="1300"/>
                        </a:lnSpc>
                        <a:spcAft>
                          <a:spcPts val="0"/>
                        </a:spcAft>
                      </a:pPr>
                      <a:r>
                        <a:rPr lang="en-GB" altLang="zh-CN" sz="2400" dirty="0">
                          <a:effectLst/>
                        </a:rPr>
                        <a:t>Predict: 1</a:t>
                      </a:r>
                      <a:endParaRPr lang="zh-CN" altLang="zh-CN" sz="2400" dirty="0">
                        <a:effectLst/>
                        <a:latin typeface="Times New Roman" panose="02020603050405020304" pitchFamily="18" charset="0"/>
                        <a:ea typeface="宋体" panose="02010600030101010101" pitchFamily="2" charset="-122"/>
                      </a:endParaRPr>
                    </a:p>
                  </a:txBody>
                  <a:tcPr marL="68580" marR="68580" marT="0" marB="0" anchor="ctr"/>
                </a:tc>
                <a:extLst>
                  <a:ext uri="{0D108BD9-81ED-4DB2-BD59-A6C34878D82A}">
                    <a16:rowId xmlns:a16="http://schemas.microsoft.com/office/drawing/2014/main" val="1161986889"/>
                  </a:ext>
                </a:extLst>
              </a:tr>
              <a:tr h="959509">
                <a:tc>
                  <a:txBody>
                    <a:bodyPr/>
                    <a:lstStyle/>
                    <a:p>
                      <a:pPr algn="just">
                        <a:lnSpc>
                          <a:spcPts val="1300"/>
                        </a:lnSpc>
                        <a:spcAft>
                          <a:spcPts val="0"/>
                        </a:spcAft>
                      </a:pPr>
                      <a:r>
                        <a:rPr lang="en-GB" altLang="zh-CN" sz="2400" dirty="0">
                          <a:effectLst/>
                          <a:latin typeface="Times New Roman" panose="02020603050405020304" pitchFamily="18" charset="0"/>
                          <a:ea typeface="宋体" panose="02010600030101010101" pitchFamily="2" charset="-122"/>
                        </a:rPr>
                        <a:t>Label:0</a:t>
                      </a:r>
                      <a:endParaRPr lang="zh-CN" sz="2400" dirty="0">
                        <a:effectLst/>
                        <a:latin typeface="Times New Roman" panose="02020603050405020304" pitchFamily="18" charset="0"/>
                        <a:ea typeface="宋体" panose="02010600030101010101" pitchFamily="2" charset="-122"/>
                      </a:endParaRPr>
                    </a:p>
                  </a:txBody>
                  <a:tcPr marL="68580" marR="68580" marT="0" marB="0" anchor="ctr"/>
                </a:tc>
                <a:tc>
                  <a:txBody>
                    <a:bodyPr/>
                    <a:lstStyle/>
                    <a:p>
                      <a:pPr algn="ctr">
                        <a:lnSpc>
                          <a:spcPts val="1300"/>
                        </a:lnSpc>
                        <a:spcAft>
                          <a:spcPts val="0"/>
                        </a:spcAft>
                      </a:pPr>
                      <a:r>
                        <a:rPr lang="en-GB" sz="2400" dirty="0">
                          <a:effectLst/>
                        </a:rPr>
                        <a:t>7</a:t>
                      </a:r>
                      <a:endParaRPr lang="zh-CN" sz="2400" dirty="0">
                        <a:effectLst/>
                        <a:latin typeface="Times New Roman" panose="02020603050405020304" pitchFamily="18" charset="0"/>
                        <a:ea typeface="宋体" panose="02010600030101010101" pitchFamily="2" charset="-122"/>
                      </a:endParaRPr>
                    </a:p>
                  </a:txBody>
                  <a:tcPr marL="68580" marR="68580" marT="0" marB="0" anchor="ctr"/>
                </a:tc>
                <a:tc>
                  <a:txBody>
                    <a:bodyPr/>
                    <a:lstStyle/>
                    <a:p>
                      <a:pPr algn="ctr">
                        <a:lnSpc>
                          <a:spcPts val="1300"/>
                        </a:lnSpc>
                        <a:spcAft>
                          <a:spcPts val="0"/>
                        </a:spcAft>
                      </a:pPr>
                      <a:r>
                        <a:rPr lang="en-GB" sz="2400" dirty="0">
                          <a:effectLst/>
                        </a:rPr>
                        <a:t>2</a:t>
                      </a:r>
                      <a:endParaRPr lang="zh-CN" sz="2400" dirty="0">
                        <a:effectLst/>
                        <a:latin typeface="Times New Roman" panose="02020603050405020304" pitchFamily="18" charset="0"/>
                        <a:ea typeface="宋体" panose="02010600030101010101" pitchFamily="2" charset="-122"/>
                      </a:endParaRPr>
                    </a:p>
                  </a:txBody>
                  <a:tcPr marL="68580" marR="68580" marT="0" marB="0" anchor="ctr"/>
                </a:tc>
                <a:extLst>
                  <a:ext uri="{0D108BD9-81ED-4DB2-BD59-A6C34878D82A}">
                    <a16:rowId xmlns:a16="http://schemas.microsoft.com/office/drawing/2014/main" val="544419029"/>
                  </a:ext>
                </a:extLst>
              </a:tr>
              <a:tr h="959509">
                <a:tc>
                  <a:txBody>
                    <a:bodyPr/>
                    <a:lstStyle/>
                    <a:p>
                      <a:pPr algn="just">
                        <a:lnSpc>
                          <a:spcPts val="1300"/>
                        </a:lnSpc>
                        <a:spcAft>
                          <a:spcPts val="0"/>
                        </a:spcAft>
                      </a:pPr>
                      <a:r>
                        <a:rPr lang="en-GB" altLang="zh-CN" sz="2400" dirty="0">
                          <a:effectLst/>
                          <a:latin typeface="Times New Roman" panose="02020603050405020304" pitchFamily="18" charset="0"/>
                          <a:ea typeface="宋体" panose="02010600030101010101" pitchFamily="2" charset="-122"/>
                        </a:rPr>
                        <a:t>Label:1</a:t>
                      </a:r>
                      <a:endParaRPr lang="zh-CN" altLang="zh-CN" sz="2400" dirty="0">
                        <a:effectLst/>
                        <a:latin typeface="Times New Roman" panose="02020603050405020304" pitchFamily="18" charset="0"/>
                        <a:ea typeface="宋体" panose="02010600030101010101" pitchFamily="2" charset="-122"/>
                      </a:endParaRPr>
                    </a:p>
                  </a:txBody>
                  <a:tcPr marL="68580" marR="68580" marT="0" marB="0" anchor="ctr"/>
                </a:tc>
                <a:tc>
                  <a:txBody>
                    <a:bodyPr/>
                    <a:lstStyle/>
                    <a:p>
                      <a:pPr algn="ctr">
                        <a:lnSpc>
                          <a:spcPts val="1300"/>
                        </a:lnSpc>
                        <a:spcAft>
                          <a:spcPts val="0"/>
                        </a:spcAft>
                      </a:pPr>
                      <a:r>
                        <a:rPr lang="en-GB" altLang="zh-CN" sz="2400" dirty="0">
                          <a:effectLst/>
                          <a:latin typeface="Times New Roman" panose="02020603050405020304" pitchFamily="18" charset="0"/>
                          <a:ea typeface="宋体" panose="02010600030101010101" pitchFamily="2" charset="-122"/>
                        </a:rPr>
                        <a:t>1</a:t>
                      </a:r>
                      <a:endParaRPr lang="zh-CN" sz="2400" dirty="0">
                        <a:effectLst/>
                        <a:latin typeface="Times New Roman" panose="02020603050405020304" pitchFamily="18" charset="0"/>
                        <a:ea typeface="宋体" panose="02010600030101010101" pitchFamily="2" charset="-122"/>
                      </a:endParaRPr>
                    </a:p>
                  </a:txBody>
                  <a:tcPr marL="68580" marR="68580" marT="0" marB="0" anchor="ctr"/>
                </a:tc>
                <a:tc>
                  <a:txBody>
                    <a:bodyPr/>
                    <a:lstStyle/>
                    <a:p>
                      <a:pPr algn="ctr">
                        <a:lnSpc>
                          <a:spcPts val="1300"/>
                        </a:lnSpc>
                        <a:spcAft>
                          <a:spcPts val="0"/>
                        </a:spcAft>
                      </a:pPr>
                      <a:r>
                        <a:rPr lang="en-GB" sz="2400" dirty="0">
                          <a:effectLst/>
                        </a:rPr>
                        <a:t>17</a:t>
                      </a:r>
                      <a:endParaRPr lang="zh-CN" sz="2400" dirty="0">
                        <a:effectLst/>
                        <a:latin typeface="Times New Roman" panose="02020603050405020304" pitchFamily="18" charset="0"/>
                        <a:ea typeface="宋体" panose="02010600030101010101" pitchFamily="2" charset="-122"/>
                      </a:endParaRPr>
                    </a:p>
                  </a:txBody>
                  <a:tcPr marL="68580" marR="68580" marT="0" marB="0" anchor="ctr"/>
                </a:tc>
                <a:extLst>
                  <a:ext uri="{0D108BD9-81ED-4DB2-BD59-A6C34878D82A}">
                    <a16:rowId xmlns:a16="http://schemas.microsoft.com/office/drawing/2014/main" val="2744928002"/>
                  </a:ext>
                </a:extLst>
              </a:tr>
            </a:tbl>
          </a:graphicData>
        </a:graphic>
      </p:graphicFrame>
      <p:sp>
        <p:nvSpPr>
          <p:cNvPr id="42" name="文本框 22">
            <a:extLst>
              <a:ext uri="{FF2B5EF4-FFF2-40B4-BE49-F238E27FC236}">
                <a16:creationId xmlns:a16="http://schemas.microsoft.com/office/drawing/2014/main" id="{DD28FE5E-8345-498A-A303-60C7336A92EB}"/>
              </a:ext>
            </a:extLst>
          </p:cNvPr>
          <p:cNvSpPr txBox="1">
            <a:spLocks noChangeArrowheads="1"/>
          </p:cNvSpPr>
          <p:nvPr/>
        </p:nvSpPr>
        <p:spPr bwMode="auto">
          <a:xfrm>
            <a:off x="22060521" y="34873520"/>
            <a:ext cx="7453744" cy="630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zh-CN" sz="1747" i="1" dirty="0">
                <a:solidFill>
                  <a:srgbClr val="0070C0"/>
                </a:solidFill>
              </a:rPr>
              <a:t>Table 2 Confusion matrix obtained on HL-2M testing set. Alarm threshold is selected as 0.3. Prediction advance time is larger than 10ms</a:t>
            </a:r>
            <a:endParaRPr lang="zh-CN" altLang="en-US" sz="1747" i="1" dirty="0">
              <a:solidFill>
                <a:srgbClr val="0070C0"/>
              </a:solidFill>
            </a:endParaRPr>
          </a:p>
        </p:txBody>
      </p:sp>
      <p:sp>
        <p:nvSpPr>
          <p:cNvPr id="44" name="文本框 22">
            <a:extLst>
              <a:ext uri="{FF2B5EF4-FFF2-40B4-BE49-F238E27FC236}">
                <a16:creationId xmlns:a16="http://schemas.microsoft.com/office/drawing/2014/main" id="{15E71C4C-6C7A-41BC-9C28-1B07757795A3}"/>
              </a:ext>
            </a:extLst>
          </p:cNvPr>
          <p:cNvSpPr txBox="1">
            <a:spLocks noChangeArrowheads="1"/>
          </p:cNvSpPr>
          <p:nvPr/>
        </p:nvSpPr>
        <p:spPr bwMode="auto">
          <a:xfrm>
            <a:off x="15240172" y="38141795"/>
            <a:ext cx="7453744" cy="361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zh-CN" sz="1747" i="1" dirty="0">
                <a:solidFill>
                  <a:srgbClr val="0070C0"/>
                </a:solidFill>
              </a:rPr>
              <a:t>Figure 8 Output of HL-2M’s disruption predictor</a:t>
            </a:r>
            <a:endParaRPr lang="zh-CN" altLang="en-US" sz="1747" i="1" dirty="0">
              <a:solidFill>
                <a:srgbClr val="0070C0"/>
              </a:solidFill>
            </a:endParaRPr>
          </a:p>
        </p:txBody>
      </p:sp>
      <p:pic>
        <p:nvPicPr>
          <p:cNvPr id="20" name="图片 19">
            <a:extLst>
              <a:ext uri="{FF2B5EF4-FFF2-40B4-BE49-F238E27FC236}">
                <a16:creationId xmlns:a16="http://schemas.microsoft.com/office/drawing/2014/main" id="{7D998726-CA93-4455-84A8-2BAF8498F86A}"/>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5298447" y="34800663"/>
            <a:ext cx="7070239" cy="3313359"/>
          </a:xfrm>
          <a:prstGeom prst="rect">
            <a:avLst/>
          </a:prstGeom>
        </p:spPr>
      </p:pic>
    </p:spTree>
  </p:cSld>
  <p:clrMapOvr>
    <a:masterClrMapping/>
  </p:clrMapOvr>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625</TotalTime>
  <Words>1160</Words>
  <Application>Microsoft Office PowerPoint</Application>
  <PresentationFormat>自定义</PresentationFormat>
  <Paragraphs>137</Paragraphs>
  <Slides>1</Slides>
  <Notes>1</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vt:i4>
      </vt:variant>
    </vt:vector>
  </HeadingPairs>
  <TitlesOfParts>
    <vt:vector size="9" baseType="lpstr">
      <vt:lpstr>Estrangelo Edessa</vt:lpstr>
      <vt:lpstr>等线</vt:lpstr>
      <vt:lpstr>Arial</vt:lpstr>
      <vt:lpstr>Calibri</vt:lpstr>
      <vt:lpstr>Calibri Light</vt:lpstr>
      <vt:lpstr>Times New Roman</vt:lpstr>
      <vt:lpstr>Wingdings</vt:lpstr>
      <vt:lpstr>Office 主题​​</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倪晓勇</dc:creator>
  <cp:lastModifiedBy>杨 宗谕</cp:lastModifiedBy>
  <cp:revision>67</cp:revision>
  <dcterms:created xsi:type="dcterms:W3CDTF">2018-03-11T02:17:00Z</dcterms:created>
  <dcterms:modified xsi:type="dcterms:W3CDTF">2022-07-14T11:54:19Z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2052-11.1.0.9998</vt:lpwstr>
  </property>
</Properties>
</file>