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 firstSlideNum="0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1470" r:id="rId3"/>
    <p:sldId id="1471" r:id="rId5"/>
    <p:sldId id="1538" r:id="rId6"/>
    <p:sldId id="1537" r:id="rId7"/>
    <p:sldId id="1564" r:id="rId8"/>
    <p:sldId id="1558" r:id="rId9"/>
    <p:sldId id="1559" r:id="rId10"/>
    <p:sldId id="1563" r:id="rId11"/>
    <p:sldId id="1562" r:id="rId12"/>
    <p:sldId id="1565" r:id="rId13"/>
    <p:sldId id="1568" r:id="rId14"/>
    <p:sldId id="1567" r:id="rId15"/>
    <p:sldId id="1570" r:id="rId16"/>
    <p:sldId id="1569" r:id="rId17"/>
    <p:sldId id="1519" r:id="rId18"/>
    <p:sldId id="1474" r:id="rId19"/>
  </p:sldIdLst>
  <p:sldSz cx="9144000" cy="6858000" type="screen4x3"/>
  <p:notesSz cx="6797675" cy="9928225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 Wang" initials="LW" lastIdx="1" clrIdx="0"/>
  <p:cmAuthor id="2" name="Windows 用户" initials="W用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3333FF"/>
    <a:srgbClr val="FF40FF"/>
    <a:srgbClr val="006600"/>
    <a:srgbClr val="FF62B1"/>
    <a:srgbClr val="FF3399"/>
    <a:srgbClr val="008000"/>
    <a:srgbClr val="AE128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7217" autoAdjust="0"/>
  </p:normalViewPr>
  <p:slideViewPr>
    <p:cSldViewPr>
      <p:cViewPr varScale="1">
        <p:scale>
          <a:sx n="100" d="100"/>
          <a:sy n="100" d="100"/>
        </p:scale>
        <p:origin x="1950" y="84"/>
      </p:cViewPr>
      <p:guideLst>
        <p:guide orient="horz" pos="2096"/>
        <p:guide pos="27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697" y="45"/>
      </p:cViewPr>
      <p:guideLst>
        <p:guide orient="horz" pos="3034"/>
        <p:guide pos="20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3166F82-CE63-4BE6-BC74-4EE32ECB7A0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105C6A1-A5C9-40B7-B702-221062F6791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99E3807-DF4C-46D8-B855-5DAA9D684ED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BF9E7F-0D9E-4691-8944-E5702F139BC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b="0" dirty="0">
              <a:latin typeface="+mn-ea"/>
              <a:ea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48F999-EA6C-4C90-AD81-FBBEE3A4C6FD}" type="datetime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9101F63-B0B9-4407-88D4-2FA1DA39EB4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9101F63-B0B9-4407-88D4-2FA1DA39EB4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9101F63-B0B9-4407-88D4-2FA1DA39EB4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9101F63-B0B9-4407-88D4-2FA1DA39EB4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9101F63-B0B9-4407-88D4-2FA1DA39EB4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CE3805-4197-45A7-8C8F-CFADB3DF137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F9E7F-0D9E-4691-8944-E5702F139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0" y="857250"/>
            <a:ext cx="9144000" cy="0"/>
          </a:xfrm>
          <a:prstGeom prst="line">
            <a:avLst/>
          </a:prstGeom>
          <a:noFill/>
          <a:ln w="38100">
            <a:solidFill>
              <a:srgbClr val="E20000"/>
            </a:solidFill>
            <a:rou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6" y="0"/>
            <a:ext cx="8388078" cy="85723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86"/>
          <p:cNvPicPr>
            <a:picLocks noChangeAspect="1"/>
          </p:cNvPicPr>
          <p:nvPr userDrawn="1"/>
        </p:nvPicPr>
        <p:blipFill>
          <a:blip r:embed="rId2"/>
          <a:srcRect l="21565" t="6100" r="21596" b="41193"/>
          <a:stretch>
            <a:fillRect/>
          </a:stretch>
        </p:blipFill>
        <p:spPr>
          <a:xfrm>
            <a:off x="7380605" y="48895"/>
            <a:ext cx="1147445" cy="758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8699500" y="528955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 algn="l" defTabSz="457200">
              <a:spcBef>
                <a:spcPts val="1800"/>
              </a:spcBef>
            </a:pPr>
            <a:endParaRPr lang="zh-CN" altLang="en-US" sz="28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3E24FC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8797290" y="468630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 algn="l" defTabSz="457200">
              <a:spcBef>
                <a:spcPts val="1800"/>
              </a:spcBef>
            </a:pPr>
            <a:endParaRPr lang="zh-CN" altLang="en-US" sz="28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5382-8E08-4ADB-B83D-5B296D0DAC03}" type="slidenum">
              <a:rPr lang="zh-CN" altLang="en-US"/>
            </a:fld>
            <a:r>
              <a:rPr lang="zh-CN" altLang="en-US"/>
              <a:t> </a:t>
            </a: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0" y="857250"/>
            <a:ext cx="9144000" cy="0"/>
          </a:xfrm>
          <a:prstGeom prst="line">
            <a:avLst/>
          </a:prstGeom>
          <a:noFill/>
          <a:ln w="38100">
            <a:solidFill>
              <a:srgbClr val="E20000"/>
            </a:solidFill>
            <a:rou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占位符 1"/>
          <p:cNvSpPr>
            <a:spLocks noGrp="1" noChangeAspect="1"/>
          </p:cNvSpPr>
          <p:nvPr>
            <p:ph type="title"/>
          </p:nvPr>
        </p:nvSpPr>
        <p:spPr bwMode="auto">
          <a:xfrm>
            <a:off x="1" y="0"/>
            <a:ext cx="8113919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占位符 1"/>
          <p:cNvSpPr txBox="1">
            <a:spLocks noChangeAspect="1"/>
          </p:cNvSpPr>
          <p:nvPr userDrawn="1"/>
        </p:nvSpPr>
        <p:spPr bwMode="auto">
          <a:xfrm>
            <a:off x="-1" y="0"/>
            <a:ext cx="8316417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E24F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600" b="1" dirty="0"/>
              <a:t>单击此处编辑母版标题样式</a:t>
            </a:r>
            <a:endParaRPr lang="zh-CN" altLang="en-US" sz="36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占位符 1"/>
          <p:cNvSpPr>
            <a:spLocks noGrp="1" noChangeAspect="1"/>
          </p:cNvSpPr>
          <p:nvPr>
            <p:ph type="title"/>
          </p:nvPr>
        </p:nvSpPr>
        <p:spPr bwMode="auto">
          <a:xfrm>
            <a:off x="1" y="0"/>
            <a:ext cx="8113919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标题占位符 1"/>
          <p:cNvSpPr>
            <a:spLocks noGrp="1" noChangeAspect="1"/>
          </p:cNvSpPr>
          <p:nvPr>
            <p:ph type="title"/>
          </p:nvPr>
        </p:nvSpPr>
        <p:spPr bwMode="auto">
          <a:xfrm>
            <a:off x="1" y="0"/>
            <a:ext cx="8113919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标题占位符 1"/>
          <p:cNvSpPr>
            <a:spLocks noGrp="1" noChangeAspect="1"/>
          </p:cNvSpPr>
          <p:nvPr>
            <p:ph type="title"/>
          </p:nvPr>
        </p:nvSpPr>
        <p:spPr bwMode="auto">
          <a:xfrm>
            <a:off x="1" y="0"/>
            <a:ext cx="8113919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标题占位符 1"/>
          <p:cNvSpPr>
            <a:spLocks noGrp="1" noChangeAspect="1"/>
          </p:cNvSpPr>
          <p:nvPr>
            <p:ph type="title"/>
          </p:nvPr>
        </p:nvSpPr>
        <p:spPr bwMode="auto">
          <a:xfrm>
            <a:off x="1" y="0"/>
            <a:ext cx="8113919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D3C5744-C3CE-4BDE-88A5-B11DDE512A7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0" y="857250"/>
            <a:ext cx="9144000" cy="0"/>
          </a:xfrm>
          <a:prstGeom prst="line">
            <a:avLst/>
          </a:prstGeom>
          <a:noFill/>
          <a:ln w="38100">
            <a:solidFill>
              <a:srgbClr val="E20000"/>
            </a:solidFill>
            <a:rou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55" name="标题占位符 1"/>
          <p:cNvSpPr>
            <a:spLocks noGrp="1" noChangeAspect="1"/>
          </p:cNvSpPr>
          <p:nvPr>
            <p:ph type="title"/>
          </p:nvPr>
        </p:nvSpPr>
        <p:spPr bwMode="auto">
          <a:xfrm>
            <a:off x="-1" y="0"/>
            <a:ext cx="8316417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98357" y="44624"/>
            <a:ext cx="641528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图片 86"/>
          <p:cNvPicPr>
            <a:picLocks noChangeAspect="1"/>
          </p:cNvPicPr>
          <p:nvPr userDrawn="1"/>
        </p:nvPicPr>
        <p:blipFill>
          <a:blip r:embed="rId15"/>
          <a:srcRect l="21565" t="6100" r="21596" b="41193"/>
          <a:stretch>
            <a:fillRect/>
          </a:stretch>
        </p:blipFill>
        <p:spPr>
          <a:xfrm>
            <a:off x="7380605" y="48895"/>
            <a:ext cx="1147445" cy="758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3E24FC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hyperlink" Target="mailto:cdalong@ipp.ac.cn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56" descr="ilandsmal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5157192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7" descr="http://aappsbulletin.org/img/201408/active_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4"/>
          <a:stretch>
            <a:fillRect/>
          </a:stretch>
        </p:blipFill>
        <p:spPr bwMode="auto">
          <a:xfrm>
            <a:off x="1342519" y="981359"/>
            <a:ext cx="65309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83" y="911517"/>
            <a:ext cx="9142717" cy="4245675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solidFill>
              <a:schemeClr val="bg1"/>
            </a:solidFill>
            <a:miter lim="800000"/>
          </a:ln>
        </p:spPr>
        <p:txBody>
          <a:bodyPr/>
          <a:lstStyle/>
          <a:p>
            <a:pPr algn="ctr" defTabSz="457200">
              <a:defRPr/>
            </a:pPr>
            <a:endParaRPr lang="en-US" altLang="zh-CN" sz="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800"/>
              </a:spcBef>
              <a:defRPr/>
            </a:pPr>
            <a:r>
              <a:rPr lang="en-US" altLang="zh-CN" sz="3900" b="1" kern="0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Disruption Prediction with different wall conditions based on multi-scale deep hybrid neural network on EAST</a:t>
            </a:r>
            <a:endParaRPr lang="zh-CN" altLang="en-US" sz="800" b="1" u="dbl" kern="0" dirty="0">
              <a:solidFill>
                <a:srgbClr val="FF0000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457200">
              <a:spcBef>
                <a:spcPts val="1800"/>
              </a:spcBef>
              <a:defRPr/>
            </a:pPr>
            <a:endParaRPr lang="zh-CN" altLang="en-US" sz="800" b="1" u="dbl" kern="0" dirty="0">
              <a:solidFill>
                <a:srgbClr val="FF0000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</a:rPr>
              <a:t>Reporter: </a:t>
            </a:r>
            <a:r>
              <a:rPr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B.H. Guo</a:t>
            </a:r>
            <a:r>
              <a:rPr lang="en-US" altLang="zh-CN" sz="2400" b="1" kern="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en-US" altLang="zh-CN" sz="2800" kern="0" baseline="30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defTabSz="457200">
              <a:spcBef>
                <a:spcPts val="0"/>
              </a:spcBef>
              <a:defRPr/>
            </a:pPr>
            <a:r>
              <a:rPr lang="en-US" altLang="zh-CN" sz="1600" kern="0" dirty="0">
                <a:latin typeface="Times New Roman" panose="02020603050405020304" pitchFamily="18" charset="0"/>
              </a:rPr>
              <a:t>With D.L. Chen</a:t>
            </a:r>
            <a:r>
              <a:rPr lang="en-US" altLang="zh-CN" sz="1600" kern="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1600" kern="0" dirty="0">
                <a:latin typeface="Times New Roman" panose="02020603050405020304" pitchFamily="18" charset="0"/>
              </a:rPr>
              <a:t>, Y Huang</a:t>
            </a:r>
            <a:r>
              <a:rPr lang="en-US" altLang="zh-CN" sz="1600" kern="0" baseline="300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1600" kern="0" dirty="0">
                <a:latin typeface="Times New Roman" panose="02020603050405020304" pitchFamily="18" charset="0"/>
              </a:rPr>
              <a:t>, C. Rea</a:t>
            </a:r>
            <a:r>
              <a:rPr lang="en-US" altLang="zh-CN" sz="1600" kern="0" baseline="30000" dirty="0">
                <a:latin typeface="Times New Roman" panose="02020603050405020304" pitchFamily="18" charset="0"/>
              </a:rPr>
              <a:t>3</a:t>
            </a:r>
            <a:r>
              <a:rPr lang="en-US" altLang="zh-CN" sz="1600" kern="0" dirty="0">
                <a:latin typeface="Times New Roman" panose="02020603050405020304" pitchFamily="18" charset="0"/>
              </a:rPr>
              <a:t>, R S Granetz</a:t>
            </a:r>
            <a:r>
              <a:rPr lang="en-US" altLang="zh-CN" sz="1600" kern="0" baseline="30000" dirty="0">
                <a:latin typeface="Times New Roman" panose="02020603050405020304" pitchFamily="18" charset="0"/>
              </a:rPr>
              <a:t>3</a:t>
            </a:r>
            <a:r>
              <a:rPr lang="en-US" altLang="zh-CN" sz="1600" kern="0" dirty="0">
                <a:latin typeface="Times New Roman" panose="02020603050405020304" pitchFamily="18" charset="0"/>
              </a:rPr>
              <a:t>, B. Shen</a:t>
            </a:r>
            <a:r>
              <a:rPr lang="en-US" altLang="zh-CN" sz="1600" kern="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1600" kern="0" dirty="0">
                <a:latin typeface="Times New Roman" panose="02020603050405020304" pitchFamily="18" charset="0"/>
              </a:rPr>
              <a:t>, B. J. Xiao</a:t>
            </a:r>
            <a:r>
              <a:rPr lang="en-US" altLang="zh-CN" sz="1600" kern="0" baseline="30000" dirty="0">
                <a:latin typeface="Times New Roman" panose="02020603050405020304" pitchFamily="18" charset="0"/>
              </a:rPr>
              <a:t>2</a:t>
            </a:r>
            <a:endParaRPr lang="en-US" altLang="zh-CN" sz="1600" kern="0" baseline="30000" dirty="0">
              <a:latin typeface="Times New Roman" panose="02020603050405020304" pitchFamily="18" charset="0"/>
            </a:endParaRPr>
          </a:p>
          <a:p>
            <a:pPr algn="ctr" defTabSz="457200">
              <a:spcBef>
                <a:spcPts val="0"/>
              </a:spcBef>
              <a:defRPr/>
            </a:pPr>
            <a:endParaRPr lang="zh-CN" altLang="zh-CN" sz="1600" kern="0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1400" i="1" kern="0" dirty="0">
                <a:latin typeface="Times New Roman" panose="02020603050405020304" pitchFamily="18" charset="0"/>
                <a:sym typeface="+mn-ea"/>
              </a:rPr>
              <a:t>1, College of Physics and Optoelectronic Engineering, Shenzhen University, Shenzhen</a:t>
            </a:r>
            <a:endParaRPr lang="en-US" altLang="zh-CN" sz="1400" i="1" kern="0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1400" i="1" kern="0" dirty="0">
                <a:latin typeface="Times New Roman" panose="02020603050405020304" pitchFamily="18" charset="0"/>
              </a:rPr>
              <a:t>2, Institute of Plasma Physics, Chinese Academy of Sciences, Hefei, Anhui, China</a:t>
            </a:r>
            <a:endParaRPr lang="en-US" altLang="zh-CN" sz="1400" i="1" kern="0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1400" i="1" kern="0" dirty="0">
                <a:latin typeface="Times New Roman" panose="02020603050405020304" pitchFamily="18" charset="0"/>
              </a:rPr>
              <a:t>3, MIT Plasma Science and Fusion Center, Cambridge, MA, USA</a:t>
            </a:r>
            <a:endParaRPr lang="en-US" altLang="zh-CN" sz="1400" i="1" kern="0" dirty="0">
              <a:latin typeface="Times New Roman" panose="02020603050405020304" pitchFamily="18" charset="0"/>
            </a:endParaRPr>
          </a:p>
          <a:p>
            <a:pPr algn="ctr"/>
            <a:endParaRPr lang="en-US" altLang="zh-CN" sz="1400" i="1" kern="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2048" y="5158803"/>
            <a:ext cx="786203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lt"/>
              </a:rPr>
              <a:t>Email: </a:t>
            </a:r>
            <a:r>
              <a:rPr lang="en-US" altLang="zh-CN" dirty="0">
                <a:latin typeface="+mn-lt"/>
                <a:hlinkClick r:id="rId3"/>
              </a:rPr>
              <a:t>bhguo@ipp.ac.cn</a:t>
            </a:r>
            <a:endParaRPr lang="en-US" altLang="zh-CN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22225" y="6452870"/>
            <a:ext cx="9039860" cy="290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l"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ea typeface="黑体" panose="02010609060101010101" pitchFamily="49" charset="-122"/>
              </a:rPr>
              <a:t>Second Technical Meeting on Plasma Disruptions and their Mitigation</a:t>
            </a:r>
            <a:endParaRPr kumimoji="1" lang="en-US" altLang="zh-CN" sz="24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40040" y="403225"/>
            <a:ext cx="914400" cy="914400"/>
          </a:xfrm>
          <a:prstGeom prst="rect">
            <a:avLst/>
          </a:prstGeom>
        </p:spPr>
        <p:txBody>
          <a:bodyPr wrap="none"/>
          <a:lstStyle/>
          <a:p>
            <a:pPr algn="l" defTabSz="457200">
              <a:spcBef>
                <a:spcPts val="1800"/>
              </a:spcBef>
            </a:pPr>
            <a:endParaRPr lang="zh-CN" altLang="en-US" sz="28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61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3C5744-C3CE-4BDE-88A5-B11DDE512A7A}" type="slidenum">
              <a:rPr lang="zh-CN" altLang="en-US" kern="0" smtClean="0"/>
            </a:fld>
            <a:endParaRPr lang="zh-CN" altLang="en-US" kern="0" dirty="0" smtClean="0"/>
          </a:p>
        </p:txBody>
      </p:sp>
      <p:sp>
        <p:nvSpPr>
          <p:cNvPr id="8" name="Rectangle 7"/>
          <p:cNvSpPr>
            <a:spLocks noChangeAspect="1" noChangeArrowheads="1"/>
          </p:cNvSpPr>
          <p:nvPr/>
        </p:nvSpPr>
        <p:spPr bwMode="gray">
          <a:xfrm rot="3419336">
            <a:off x="666743" y="2057291"/>
            <a:ext cx="397757" cy="43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2988359" y="1983735"/>
            <a:ext cx="33045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Disruption on EAST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733936" y="2060849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spect="1" noChangeArrowheads="1"/>
          </p:cNvSpPr>
          <p:nvPr/>
        </p:nvSpPr>
        <p:spPr bwMode="gray">
          <a:xfrm rot="3419336">
            <a:off x="666743" y="3034258"/>
            <a:ext cx="397757" cy="43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742668" y="3037817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gray">
          <a:xfrm flipV="1">
            <a:off x="883994" y="2652315"/>
            <a:ext cx="7579420" cy="3032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7" name="Rectangle 14"/>
          <p:cNvSpPr>
            <a:spLocks noChangeAspect="1" noChangeArrowheads="1"/>
          </p:cNvSpPr>
          <p:nvPr/>
        </p:nvSpPr>
        <p:spPr bwMode="gray">
          <a:xfrm rot="3419336">
            <a:off x="666743" y="3891514"/>
            <a:ext cx="397757" cy="432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742668" y="3895073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en-US" altLang="zh-CN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38842" y="3855408"/>
            <a:ext cx="79743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Convolution-attention </a:t>
            </a:r>
            <a:r>
              <a:rPr lang="en-US" altLang="zh-CN" sz="2800" b="1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deep hybrid neural network</a:t>
            </a:r>
            <a:r>
              <a:rPr lang="en-US" altLang="zh-CN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gray">
          <a:xfrm flipV="1">
            <a:off x="883994" y="3515090"/>
            <a:ext cx="7579420" cy="3035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gray">
          <a:xfrm flipV="1">
            <a:off x="883994" y="4362030"/>
            <a:ext cx="7579420" cy="1586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36959" y="4751934"/>
            <a:ext cx="16833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gray">
          <a:xfrm>
            <a:off x="882525" y="5246884"/>
            <a:ext cx="7579420" cy="1541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4"/>
          <p:cNvSpPr>
            <a:spLocks noChangeAspect="1" noChangeArrowheads="1"/>
          </p:cNvSpPr>
          <p:nvPr/>
        </p:nvSpPr>
        <p:spPr bwMode="gray">
          <a:xfrm rot="3419336">
            <a:off x="666514" y="4748346"/>
            <a:ext cx="398769" cy="432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669681" y="4751481"/>
            <a:ext cx="42862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19854" y="2636788"/>
            <a:ext cx="6316980" cy="1029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Multi-scale deep hybrid neural network 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with different wall condition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1795" y="78520"/>
            <a:ext cx="792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Outline</a:t>
            </a:r>
            <a:endParaRPr lang="en-US" altLang="zh-CN" sz="4000" b="1" kern="0" dirty="0"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"/>
    </mc:Choice>
    <mc:Fallback>
      <p:transition spd="slow" advTm="39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>
          <a:xfrm>
            <a:off x="6804248" y="6376243"/>
            <a:ext cx="2133600" cy="365125"/>
          </a:xfrm>
        </p:spPr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07950" y="165735"/>
            <a:ext cx="7023735" cy="4476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Convolution-attention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70" y="6534785"/>
            <a:ext cx="7773035" cy="25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fr-FR" altLang="zh-CN" sz="12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[</a:t>
            </a:r>
            <a:r>
              <a:rPr lang="en-US" altLang="fr-FR" sz="12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fr-FR" altLang="zh-CN" sz="12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] </a:t>
            </a:r>
            <a:r>
              <a:rPr lang="fr-FR" altLang="zh-CN" sz="1200" kern="0" dirty="0">
                <a:latin typeface="Times New Roman" panose="02020603050405020304" pitchFamily="18" charset="0"/>
              </a:rPr>
              <a:t>Woo S, Park J, Lee J Y, et al. CBAM: Convolutional Block Attention Module[J]. 2018. ECCV2018</a:t>
            </a:r>
            <a:endParaRPr lang="fr-FR" altLang="zh-CN" sz="1200" kern="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770" y="980440"/>
            <a:ext cx="9149715" cy="532765"/>
          </a:xfrm>
          <a:prstGeom prst="rect">
            <a:avLst/>
          </a:prstGeom>
        </p:spPr>
        <p:txBody>
          <a:bodyPr/>
          <a:lstStyle/>
          <a:p>
            <a:pPr marL="342900" indent="-342900" algn="l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Convolution-attention: 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Channel Attention Module &amp; Spatial Attention Module [2].</a:t>
            </a:r>
            <a:endParaRPr lang="en-US" altLang="zh-CN" sz="20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0790" y="1413510"/>
            <a:ext cx="6663055" cy="20364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05" y="3501390"/>
            <a:ext cx="4691380" cy="18211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4770" y="5340350"/>
            <a:ext cx="8604250" cy="1170305"/>
          </a:xfrm>
          <a:prstGeom prst="rect">
            <a:avLst/>
          </a:prstGeom>
        </p:spPr>
        <p:txBody>
          <a:bodyPr/>
          <a:lstStyle/>
          <a:p>
            <a:pPr marL="342900" indent="-342900" algn="just" defTabSz="45720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Channel Attention 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Module: focus on </a:t>
            </a:r>
            <a:r>
              <a:rPr lang="en-US" altLang="zh-CN" sz="2000" b="0" kern="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"what"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 of the input features is meaningful.   </a:t>
            </a:r>
            <a:endParaRPr lang="en-US" altLang="zh-CN" sz="20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45720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Spatial Attention </a:t>
            </a:r>
            <a:r>
              <a:rPr lang="en-US" altLang="zh-CN" sz="2000" kern="0" dirty="0" smtClean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Module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: focus on </a:t>
            </a:r>
            <a:r>
              <a:rPr lang="en-US" altLang="zh-CN" sz="2000" b="0" kern="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"where"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 is an information section that complements the channel attention.</a:t>
            </a:r>
            <a:endParaRPr lang="en-US" altLang="zh-CN" sz="20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5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>
          <a:xfrm>
            <a:off x="6804248" y="6376243"/>
            <a:ext cx="2133600" cy="365125"/>
          </a:xfrm>
        </p:spPr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07950" y="165735"/>
            <a:ext cx="7023735" cy="4476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Convolution-attention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70" y="6534785"/>
            <a:ext cx="7773035" cy="25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fr-FR" altLang="zh-CN" sz="12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[</a:t>
            </a:r>
            <a:r>
              <a:rPr lang="en-US" altLang="fr-FR" sz="12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fr-FR" altLang="zh-CN" sz="12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] </a:t>
            </a:r>
            <a:r>
              <a:rPr lang="fr-FR" altLang="zh-CN" sz="1200" kern="0" dirty="0">
                <a:latin typeface="Times New Roman" panose="02020603050405020304" pitchFamily="18" charset="0"/>
              </a:rPr>
              <a:t>Woo S, Park J, Lee J Y, et al. CBAM: Convolutional Block Attention Module[J]. 2018. ECCV2018</a:t>
            </a:r>
            <a:endParaRPr lang="fr-FR" altLang="zh-CN" sz="1200" kern="0" dirty="0">
              <a:latin typeface="Times New Roman" panose="02020603050405020304" pitchFamily="18" charset="0"/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3357245"/>
            <a:ext cx="6210300" cy="20955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7950" y="836930"/>
            <a:ext cx="9079230" cy="2120265"/>
          </a:xfrm>
          <a:prstGeom prst="rect">
            <a:avLst/>
          </a:prstGeom>
        </p:spPr>
        <p:txBody>
          <a:bodyPr/>
          <a:lstStyle/>
          <a:p>
            <a:pPr marL="342900" indent="-342900" algn="just" defTabSz="457200" eaLnBrk="1" latinLnBrk="0" hangingPunct="1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Convolution-attention Block is used in the first two convolutional layers of multi-scale deep hybrid neural network.</a:t>
            </a:r>
            <a:endParaRPr lang="en-US" altLang="zh-CN" sz="2000" kern="0" dirty="0"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marL="342900" indent="-342900" algn="just" defTabSz="457200" eaLnBrk="1" latinLnBrk="0" hangingPunct="1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Convolution-attention Module adopts </a:t>
            </a:r>
            <a:r>
              <a:rPr lang="en-US" altLang="zh-CN" sz="2000" kern="0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serial </a:t>
            </a:r>
            <a:r>
              <a:rPr lang="en-US" altLang="zh-CN" sz="2000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and passes Channel attention Module and Spatial attention Module successively.</a:t>
            </a:r>
            <a:endParaRPr lang="en-US" altLang="zh-CN" sz="2000" kern="0" dirty="0"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advTm="35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>
          <a:xfrm>
            <a:off x="6804248" y="6376243"/>
            <a:ext cx="2133600" cy="365125"/>
          </a:xfrm>
        </p:spPr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107950" y="116840"/>
            <a:ext cx="7023735" cy="4476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All-metal wall (</a:t>
            </a:r>
            <a:r>
              <a:rPr lang="en-US" altLang="zh-CN" sz="28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convolution attention module</a:t>
            </a: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)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2672715"/>
            <a:ext cx="5415915" cy="40684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6240" y="942975"/>
            <a:ext cx="8541385" cy="1604010"/>
          </a:xfrm>
          <a:prstGeom prst="rect">
            <a:avLst/>
          </a:prstGeom>
        </p:spPr>
        <p:txBody>
          <a:bodyPr/>
          <a:p>
            <a:pPr marL="457200" indent="-457200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convolution attention module, the model pays </a:t>
            </a:r>
            <a:r>
              <a:rPr lang="en-US" altLang="zh-CN" sz="2000" b="0" kern="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more attention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to the features </a:t>
            </a:r>
            <a:r>
              <a:rPr lang="en-US" altLang="zh-CN" sz="2000" b="0" kern="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highly related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to disruption during training.</a:t>
            </a:r>
            <a:endParaRPr lang="en-US" altLang="zh-CN" sz="20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The convolutional attention module </a:t>
            </a:r>
            <a:r>
              <a:rPr lang="en-US" altLang="zh-CN" sz="2000" b="0" kern="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the prediction performance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of the model 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on the all-metal wall experimental data, the AUC increased to </a:t>
            </a:r>
            <a:r>
              <a:rPr lang="en-US" altLang="zh-CN" sz="2000" b="0" kern="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0.84.</a:t>
            </a:r>
            <a:endParaRPr lang="en-US" altLang="zh-CN" sz="2000" b="0" kern="0" dirty="0" smtClean="0">
              <a:solidFill>
                <a:srgbClr val="FF0000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5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3C5744-C3CE-4BDE-88A5-B11DDE512A7A}" type="slidenum">
              <a:rPr lang="zh-CN" altLang="en-US" kern="0" smtClean="0"/>
            </a:fld>
            <a:endParaRPr lang="zh-CN" altLang="en-US" kern="0" dirty="0" smtClean="0"/>
          </a:p>
        </p:txBody>
      </p:sp>
      <p:sp>
        <p:nvSpPr>
          <p:cNvPr id="8" name="Rectangle 7"/>
          <p:cNvSpPr>
            <a:spLocks noChangeAspect="1" noChangeArrowheads="1"/>
          </p:cNvSpPr>
          <p:nvPr/>
        </p:nvSpPr>
        <p:spPr bwMode="gray">
          <a:xfrm rot="3419336">
            <a:off x="666743" y="2057291"/>
            <a:ext cx="397757" cy="43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2988359" y="1983735"/>
            <a:ext cx="33045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Disruption on EAST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733936" y="2060849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spect="1" noChangeArrowheads="1"/>
          </p:cNvSpPr>
          <p:nvPr/>
        </p:nvSpPr>
        <p:spPr bwMode="gray">
          <a:xfrm rot="3419336">
            <a:off x="666743" y="3034258"/>
            <a:ext cx="397757" cy="43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742668" y="3037817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gray">
          <a:xfrm flipV="1">
            <a:off x="883994" y="2652315"/>
            <a:ext cx="7579420" cy="3032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7" name="Rectangle 14"/>
          <p:cNvSpPr>
            <a:spLocks noChangeAspect="1" noChangeArrowheads="1"/>
          </p:cNvSpPr>
          <p:nvPr/>
        </p:nvSpPr>
        <p:spPr bwMode="gray">
          <a:xfrm rot="3419336">
            <a:off x="666743" y="3891514"/>
            <a:ext cx="397757" cy="432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742668" y="3895073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38842" y="3855408"/>
            <a:ext cx="79743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Convolution-attention 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deep hybrid neural network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gray">
          <a:xfrm flipV="1">
            <a:off x="883994" y="3515090"/>
            <a:ext cx="7579420" cy="3035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gray">
          <a:xfrm flipV="1">
            <a:off x="883994" y="4362030"/>
            <a:ext cx="7579420" cy="1586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36959" y="4751934"/>
            <a:ext cx="16833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gray">
          <a:xfrm>
            <a:off x="882525" y="5246884"/>
            <a:ext cx="7579420" cy="1541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4"/>
          <p:cNvSpPr>
            <a:spLocks noChangeAspect="1" noChangeArrowheads="1"/>
          </p:cNvSpPr>
          <p:nvPr/>
        </p:nvSpPr>
        <p:spPr bwMode="gray">
          <a:xfrm rot="3419336">
            <a:off x="666514" y="4748346"/>
            <a:ext cx="398769" cy="432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669681" y="4751481"/>
            <a:ext cx="42862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en-US" altLang="zh-CN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19854" y="2636788"/>
            <a:ext cx="6316980" cy="1029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Multi-scale deep hybrid neural network 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with different wall condition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1795" y="78520"/>
            <a:ext cx="792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Outline</a:t>
            </a:r>
            <a:endParaRPr lang="en-US" altLang="zh-CN" sz="4000" b="1" kern="0" dirty="0"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"/>
    </mc:Choice>
    <mc:Fallback>
      <p:transition spd="slow" advTm="39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1391" y="1124491"/>
            <a:ext cx="8568952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latinLnBrk="0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Multi-scale deep hybrid neural network</a:t>
            </a:r>
            <a:r>
              <a:rPr lang="en-US" altLang="zh-CN" sz="2000" kern="0" dirty="0">
                <a:latin typeface="Times New Roman" panose="02020603050405020304" pitchFamily="18" charset="0"/>
              </a:rPr>
              <a:t> is built according to the characteristics of disruption on EAST.</a:t>
            </a:r>
            <a:endParaRPr lang="en-US" altLang="zh-CN" sz="2000" kern="0" dirty="0">
              <a:latin typeface="Times New Roman" panose="02020603050405020304" pitchFamily="18" charset="0"/>
            </a:endParaRPr>
          </a:p>
          <a:p>
            <a:pPr marL="342900" indent="-342900" algn="just" eaLnBrk="1" latinLnBrk="0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kern="0" dirty="0">
                <a:latin typeface="Times New Roman" panose="02020603050405020304" pitchFamily="18" charset="0"/>
                <a:sym typeface="+mn-ea"/>
              </a:rPr>
              <a:t>The non-all-metal wall experimental data</a:t>
            </a:r>
            <a:r>
              <a:rPr lang="en-US" altLang="zh-CN" sz="2000" kern="0" dirty="0">
                <a:latin typeface="Times New Roman" panose="02020603050405020304" pitchFamily="18" charset="0"/>
              </a:rPr>
              <a:t> are used to train and test multi-scale deep hybrid neural networks,</a:t>
            </a: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the AUC is 0.97,  </a:t>
            </a:r>
            <a:r>
              <a:rPr lang="en-US" altLang="zh-CN" sz="2000" kern="0" dirty="0" smtClean="0">
                <a:solidFill>
                  <a:srgbClr val="0000FF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TPR is  95.3%, the FPR is 8%.</a:t>
            </a:r>
            <a:endParaRPr lang="en-US" altLang="zh-CN" sz="2000" kern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 algn="just" eaLnBrk="1" latinLnBrk="0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kern="0" dirty="0">
                <a:latin typeface="Times New Roman" panose="02020603050405020304" pitchFamily="18" charset="0"/>
              </a:rPr>
              <a:t>Partial all-metal wall data are used to test the performance of model (trained on </a:t>
            </a:r>
            <a:r>
              <a:rPr lang="en-US" altLang="zh-CN" sz="2000" kern="0" dirty="0">
                <a:latin typeface="Times New Roman" panose="02020603050405020304" pitchFamily="18" charset="0"/>
                <a:sym typeface="+mn-ea"/>
              </a:rPr>
              <a:t>non-all-metal wall conditions</a:t>
            </a:r>
            <a:r>
              <a:rPr lang="en-US" altLang="zh-CN" sz="2000" kern="0" dirty="0">
                <a:latin typeface="Times New Roman" panose="02020603050405020304" pitchFamily="18" charset="0"/>
              </a:rPr>
              <a:t>), </a:t>
            </a: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the AUC is only 0.79.</a:t>
            </a:r>
            <a:endParaRPr lang="en-US" altLang="zh-CN" sz="2000" kern="0" dirty="0">
              <a:latin typeface="Times New Roman" panose="02020603050405020304" pitchFamily="18" charset="0"/>
            </a:endParaRPr>
          </a:p>
          <a:p>
            <a:pPr marL="342900" indent="-342900" algn="just" eaLnBrk="1" latinLnBrk="0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Convolution-attention block</a:t>
            </a:r>
            <a:r>
              <a:rPr lang="en-US" altLang="zh-CN" sz="200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improved the prediction performance, a</a:t>
            </a:r>
            <a:r>
              <a:rPr lang="en-US" altLang="zh-CN" sz="2000" kern="0" dirty="0">
                <a:latin typeface="Times New Roman" panose="02020603050405020304" pitchFamily="18" charset="0"/>
              </a:rPr>
              <a:t>fter the same training of non-all-metal wall  data and testing of all-metal wall  data, the AUC is </a:t>
            </a: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increased to </a:t>
            </a:r>
            <a:r>
              <a:rPr lang="en-US" altLang="zh-CN" sz="2000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0.84.</a:t>
            </a:r>
            <a:endParaRPr lang="en-US" altLang="zh-CN" sz="2000" kern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 algn="just" eaLnBrk="1" latinLnBrk="0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CN" sz="2000" kern="0" dirty="0">
              <a:latin typeface="Times New Roman" panose="02020603050405020304" pitchFamily="18" charset="0"/>
            </a:endParaRPr>
          </a:p>
          <a:p>
            <a:pPr algn="just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0" dirty="0">
                <a:latin typeface="Times New Roman" panose="02020603050405020304" pitchFamily="18" charset="0"/>
              </a:rPr>
              <a:t>Future work:</a:t>
            </a:r>
            <a:endParaRPr lang="en-US" altLang="zh-CN" sz="2000" kern="0" dirty="0">
              <a:latin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Times New Roman" panose="02020603050405020304" pitchFamily="18" charset="0"/>
              </a:rPr>
              <a:t>The cross-device predictive performance of multi-scale deep hybrid neural networks will be test and improved by combining other tokamak devices.</a:t>
            </a:r>
            <a:endParaRPr lang="en-US" altLang="zh-CN" sz="2000" kern="0" dirty="0">
              <a:latin typeface="Times New Roman" panose="02020603050405020304" pitchFamily="18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52872" y="107405"/>
            <a:ext cx="8280920" cy="44761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cs typeface="Arial" panose="020B0604020202020204" pitchFamily="34" charset="0"/>
              </a:rPr>
              <a:t>Summary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/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1" kern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D3C5744-C3CE-4BDE-88A5-B11DDE512A7A}" type="slidenum">
              <a:rPr lang="zh-CN" altLang="en-US" kern="0" smtClean="0"/>
            </a:fld>
            <a:endParaRPr lang="zh-CN" altLang="en-US" kern="0" dirty="0" smtClean="0"/>
          </a:p>
        </p:txBody>
      </p:sp>
    </p:spTree>
  </p:cSld>
  <p:clrMapOvr>
    <a:masterClrMapping/>
  </p:clrMapOvr>
  <p:transition advTm="11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1640" y="2924944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altLang="zh-CN" sz="6000" b="1" dirty="0">
                <a:latin typeface="+mn-lt"/>
                <a:ea typeface="微软雅黑" panose="020B0503020204020204" pitchFamily="34" charset="-122"/>
              </a:rPr>
              <a:t>Thank you</a:t>
            </a:r>
            <a:endParaRPr lang="en-US" altLang="zh-CN" sz="6000" b="1" dirty="0"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4"/>
    </mc:Choice>
    <mc:Fallback>
      <p:transition spd="slow" advTm="1059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3C5744-C3CE-4BDE-88A5-B11DDE512A7A}" type="slidenum">
              <a:rPr lang="zh-CN" altLang="en-US" kern="0" smtClean="0"/>
            </a:fld>
            <a:endParaRPr lang="zh-CN" altLang="en-US" kern="0" dirty="0" smtClean="0"/>
          </a:p>
        </p:txBody>
      </p:sp>
      <p:sp>
        <p:nvSpPr>
          <p:cNvPr id="8" name="Rectangle 7"/>
          <p:cNvSpPr>
            <a:spLocks noChangeAspect="1" noChangeArrowheads="1"/>
          </p:cNvSpPr>
          <p:nvPr/>
        </p:nvSpPr>
        <p:spPr bwMode="gray">
          <a:xfrm rot="3419336">
            <a:off x="666743" y="2057291"/>
            <a:ext cx="397757" cy="43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2988359" y="1983735"/>
            <a:ext cx="33045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2800" b="1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Disruption on EAST</a:t>
            </a:r>
            <a:endParaRPr lang="zh-CN" altLang="en-US" sz="2800" b="1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733936" y="2060849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en-US" altLang="zh-CN" b="1" kern="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spect="1" noChangeArrowheads="1"/>
          </p:cNvSpPr>
          <p:nvPr/>
        </p:nvSpPr>
        <p:spPr bwMode="gray">
          <a:xfrm rot="3419336">
            <a:off x="666743" y="3034258"/>
            <a:ext cx="397757" cy="43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742668" y="3037817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gray">
          <a:xfrm flipV="1">
            <a:off x="883994" y="2652315"/>
            <a:ext cx="7579420" cy="3032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7" name="Rectangle 14"/>
          <p:cNvSpPr>
            <a:spLocks noChangeAspect="1" noChangeArrowheads="1"/>
          </p:cNvSpPr>
          <p:nvPr/>
        </p:nvSpPr>
        <p:spPr bwMode="gray">
          <a:xfrm rot="3419336">
            <a:off x="666743" y="3891514"/>
            <a:ext cx="397757" cy="432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742668" y="3895073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38842" y="3855408"/>
            <a:ext cx="79743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Convolution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-attention 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deep hybrid neural network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gray">
          <a:xfrm flipV="1">
            <a:off x="883994" y="3515090"/>
            <a:ext cx="7579420" cy="3035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gray">
          <a:xfrm flipV="1">
            <a:off x="883994" y="4362030"/>
            <a:ext cx="7579420" cy="1586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36959" y="4751934"/>
            <a:ext cx="16833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gray">
          <a:xfrm>
            <a:off x="882525" y="5246884"/>
            <a:ext cx="7579420" cy="1541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4"/>
          <p:cNvSpPr>
            <a:spLocks noChangeAspect="1" noChangeArrowheads="1"/>
          </p:cNvSpPr>
          <p:nvPr/>
        </p:nvSpPr>
        <p:spPr bwMode="gray">
          <a:xfrm rot="3419336">
            <a:off x="666514" y="4748346"/>
            <a:ext cx="398769" cy="432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669681" y="4751481"/>
            <a:ext cx="42862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19854" y="2636788"/>
            <a:ext cx="6316980" cy="1029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Multi-scale deep hybrid neural network 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with different wall condition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1795" y="78520"/>
            <a:ext cx="792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Outline</a:t>
            </a:r>
            <a:endParaRPr lang="en-US" altLang="zh-CN" sz="4000" b="1" kern="0" dirty="0"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"/>
    </mc:Choice>
    <mc:Fallback>
      <p:transition spd="slow" advTm="3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05" y="1021715"/>
            <a:ext cx="7666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Times New Roman" panose="02020603050405020304" pitchFamily="18" charset="0"/>
              </a:rPr>
              <a:t>The database has the ∼10</a:t>
            </a:r>
            <a:r>
              <a:rPr lang="en-US" altLang="zh-CN" sz="2000" kern="0" baseline="30000" dirty="0">
                <a:latin typeface="Times New Roman" panose="02020603050405020304" pitchFamily="18" charset="0"/>
              </a:rPr>
              <a:t>4</a:t>
            </a:r>
            <a:r>
              <a:rPr lang="en-US" altLang="zh-CN" sz="2000" kern="0" dirty="0">
                <a:latin typeface="Times New Roman" panose="02020603050405020304" pitchFamily="18" charset="0"/>
              </a:rPr>
              <a:t> discharges (disruption and non-disruption). </a:t>
            </a:r>
            <a:br>
              <a:rPr lang="en-US" altLang="zh-CN" sz="2000" kern="0" dirty="0">
                <a:latin typeface="Times New Roman" panose="02020603050405020304" pitchFamily="18" charset="0"/>
              </a:rPr>
            </a:br>
            <a:endParaRPr lang="en-US" altLang="zh-CN" sz="2000" kern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Times New Roman" panose="02020603050405020304" pitchFamily="18" charset="0"/>
              </a:rPr>
              <a:t>Disruption has caused some damage to the EAST.</a:t>
            </a:r>
            <a:endParaRPr lang="en-US" altLang="zh-CN" sz="2000" kern="0" dirty="0">
              <a:latin typeface="Times New Roman" panose="02020603050405020304" pitchFamily="18" charset="0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08000" y="165600"/>
            <a:ext cx="4506081" cy="44761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Disruption on EAST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814" y="6534702"/>
            <a:ext cx="4248472" cy="25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fr-FR" altLang="zh-CN" sz="12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[1] </a:t>
            </a:r>
            <a:r>
              <a:rPr lang="fr-FR" altLang="zh-CN" sz="1200" kern="0" dirty="0">
                <a:latin typeface="Times New Roman" panose="02020603050405020304" pitchFamily="18" charset="0"/>
              </a:rPr>
              <a:t>B H Guo et al 2021</a:t>
            </a:r>
            <a:r>
              <a:rPr lang="en-US" altLang="fr-FR" sz="1200" kern="0" dirty="0">
                <a:latin typeface="Times New Roman" panose="02020603050405020304" pitchFamily="18" charset="0"/>
              </a:rPr>
              <a:t>,</a:t>
            </a:r>
            <a:r>
              <a:rPr lang="fr-FR" altLang="zh-CN" sz="1200" kern="0" dirty="0">
                <a:latin typeface="Times New Roman" panose="02020603050405020304" pitchFamily="18" charset="0"/>
              </a:rPr>
              <a:t> Plasma Phys. Control. Fusion 63 025008 </a:t>
            </a:r>
            <a:endParaRPr lang="en-US" altLang="zh-CN" sz="1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6" y="2158589"/>
            <a:ext cx="3526540" cy="3503418"/>
          </a:xfrm>
          <a:prstGeom prst="rect">
            <a:avLst/>
          </a:prstGeom>
        </p:spPr>
      </p:pic>
      <p:grpSp>
        <p:nvGrpSpPr>
          <p:cNvPr id="3116" name="组合 120"/>
          <p:cNvGrpSpPr/>
          <p:nvPr/>
        </p:nvGrpSpPr>
        <p:grpSpPr>
          <a:xfrm>
            <a:off x="4643120" y="2386330"/>
            <a:ext cx="3767455" cy="2824480"/>
            <a:chOff x="4961423" y="1536376"/>
            <a:chExt cx="3622041" cy="2811583"/>
          </a:xfrm>
        </p:grpSpPr>
        <p:pic>
          <p:nvPicPr>
            <p:cNvPr id="3150" name="图片 1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048" y="1536376"/>
              <a:ext cx="1584176" cy="11384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51" name="图片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2444" y="1560046"/>
              <a:ext cx="1752659" cy="1135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52" name="图片 1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1423" y="2789106"/>
              <a:ext cx="3622041" cy="15588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395536" y="5877560"/>
            <a:ext cx="8246110" cy="349250"/>
          </a:xfrm>
          <a:prstGeom prst="rect">
            <a:avLst/>
          </a:prstGeom>
        </p:spPr>
        <p:txBody>
          <a:bodyPr/>
          <a:lstStyle/>
          <a:p>
            <a:pPr marL="342900" indent="-342900" algn="l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Disruptions need to be </a:t>
            </a:r>
            <a:r>
              <a:rPr lang="zh-CN" altLang="en-US" sz="2000" b="0" kern="0" dirty="0" smtClean="0">
                <a:solidFill>
                  <a:srgbClr val="0000FF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predicted</a:t>
            </a:r>
            <a:r>
              <a:rPr lang="zh-CN" altLang="en-US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 and then </a:t>
            </a:r>
            <a:r>
              <a:rPr lang="zh-CN" altLang="en-US" sz="2000" b="0" kern="0" dirty="0" smtClean="0">
                <a:solidFill>
                  <a:srgbClr val="0000FF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mitigated</a:t>
            </a:r>
            <a:r>
              <a:rPr lang="zh-CN" altLang="en-US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zh-CN" altLang="en-US" sz="2000" b="0" kern="0" dirty="0" smtClean="0">
                <a:solidFill>
                  <a:srgbClr val="0000FF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avoided</a:t>
            </a:r>
            <a:r>
              <a:rPr lang="en-US" altLang="zh-CN" sz="2000" b="0" kern="0" dirty="0" smtClean="0">
                <a:solidFill>
                  <a:srgbClr val="0000FF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zh-CN" sz="2000" b="0" kern="0" dirty="0" smtClean="0">
              <a:solidFill>
                <a:srgbClr val="0000FF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5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536" y="1021633"/>
            <a:ext cx="8640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Times New Roman" panose="02020603050405020304" pitchFamily="18" charset="0"/>
              </a:rPr>
              <a:t>The database has the ∼10</a:t>
            </a:r>
            <a:r>
              <a:rPr lang="en-US" altLang="zh-CN" sz="2000" kern="0" baseline="30000" dirty="0">
                <a:latin typeface="Times New Roman" panose="02020603050405020304" pitchFamily="18" charset="0"/>
              </a:rPr>
              <a:t>4</a:t>
            </a:r>
            <a:r>
              <a:rPr lang="en-US" altLang="zh-CN" sz="2000" kern="0" dirty="0">
                <a:latin typeface="Times New Roman" panose="02020603050405020304" pitchFamily="18" charset="0"/>
              </a:rPr>
              <a:t> discharges (disruption and non-disruption). </a:t>
            </a:r>
            <a:br>
              <a:rPr lang="en-US" altLang="zh-CN" sz="2000" kern="0" dirty="0">
                <a:latin typeface="Times New Roman" panose="02020603050405020304" pitchFamily="18" charset="0"/>
              </a:rPr>
            </a:br>
            <a:endParaRPr lang="en-US" altLang="zh-CN" sz="2000" kern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Times New Roman" panose="02020603050405020304" pitchFamily="18" charset="0"/>
              </a:rPr>
              <a:t>Disruption main cause: </a:t>
            </a: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impurity radiation</a:t>
            </a:r>
            <a:r>
              <a:rPr lang="en-US" altLang="zh-CN" sz="2000" kern="0" dirty="0">
                <a:latin typeface="Times New Roman" panose="02020603050405020304" pitchFamily="18" charset="0"/>
              </a:rPr>
              <a:t>, </a:t>
            </a: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VDE</a:t>
            </a:r>
            <a:r>
              <a:rPr lang="en-US" altLang="zh-CN" sz="2000" kern="0" dirty="0">
                <a:latin typeface="Times New Roman" panose="02020603050405020304" pitchFamily="18" charset="0"/>
              </a:rPr>
              <a:t>, </a:t>
            </a: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Density limit</a:t>
            </a:r>
            <a:r>
              <a:rPr lang="zh-CN" altLang="en-US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MHD</a:t>
            </a:r>
            <a:r>
              <a:rPr lang="en-US" altLang="zh-CN" sz="2000" kern="0" dirty="0">
                <a:latin typeface="Times New Roman" panose="02020603050405020304" pitchFamily="18" charset="0"/>
              </a:rPr>
              <a:t> [1].</a:t>
            </a:r>
            <a:endParaRPr lang="en-US" altLang="zh-CN" sz="2000" kern="0" dirty="0">
              <a:latin typeface="Times New Roman" panose="02020603050405020304" pitchFamily="18" charset="0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08000" y="165600"/>
            <a:ext cx="4506081" cy="44761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Disruption on EAST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814" y="6534702"/>
            <a:ext cx="4248472" cy="25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fr-FR" altLang="zh-CN" sz="12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[1] </a:t>
            </a:r>
            <a:r>
              <a:rPr lang="fr-FR" altLang="zh-CN" sz="1200" kern="0" dirty="0">
                <a:latin typeface="Times New Roman" panose="02020603050405020304" pitchFamily="18" charset="0"/>
              </a:rPr>
              <a:t>B H Guo et al 2021</a:t>
            </a:r>
            <a:r>
              <a:rPr lang="en-US" altLang="fr-FR" sz="1200" kern="0" dirty="0">
                <a:latin typeface="Times New Roman" panose="02020603050405020304" pitchFamily="18" charset="0"/>
              </a:rPr>
              <a:t>,</a:t>
            </a:r>
            <a:r>
              <a:rPr lang="fr-FR" altLang="zh-CN" sz="1200" kern="0" dirty="0">
                <a:latin typeface="Times New Roman" panose="02020603050405020304" pitchFamily="18" charset="0"/>
              </a:rPr>
              <a:t> Plasma Phys. Control. Fusion 63 025008 </a:t>
            </a:r>
            <a:endParaRPr lang="en-US" altLang="zh-CN" sz="1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23" y="2187173"/>
            <a:ext cx="4096421" cy="33308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6" y="2158589"/>
            <a:ext cx="3526540" cy="3503418"/>
          </a:xfrm>
          <a:prstGeom prst="rect">
            <a:avLst/>
          </a:prstGeom>
        </p:spPr>
      </p:pic>
    </p:spTree>
  </p:cSld>
  <p:clrMapOvr>
    <a:masterClrMapping/>
  </p:clrMapOvr>
  <p:transition advTm="35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3C5744-C3CE-4BDE-88A5-B11DDE512A7A}" type="slidenum">
              <a:rPr lang="zh-CN" altLang="en-US" kern="0" smtClean="0"/>
            </a:fld>
            <a:endParaRPr lang="zh-CN" altLang="en-US" kern="0" dirty="0" smtClean="0"/>
          </a:p>
        </p:txBody>
      </p:sp>
      <p:sp>
        <p:nvSpPr>
          <p:cNvPr id="8" name="Rectangle 7"/>
          <p:cNvSpPr>
            <a:spLocks noChangeAspect="1" noChangeArrowheads="1"/>
          </p:cNvSpPr>
          <p:nvPr/>
        </p:nvSpPr>
        <p:spPr bwMode="gray">
          <a:xfrm rot="3419336">
            <a:off x="666743" y="2057291"/>
            <a:ext cx="397757" cy="43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2988359" y="1983735"/>
            <a:ext cx="33045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Disruption on EAST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733936" y="2060849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spect="1" noChangeArrowheads="1"/>
          </p:cNvSpPr>
          <p:nvPr/>
        </p:nvSpPr>
        <p:spPr bwMode="gray">
          <a:xfrm rot="3419336">
            <a:off x="666743" y="3034258"/>
            <a:ext cx="397757" cy="43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742668" y="3037817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en-US" altLang="zh-CN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gray">
          <a:xfrm flipV="1">
            <a:off x="883994" y="2652315"/>
            <a:ext cx="7579420" cy="3032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7" name="Rectangle 14"/>
          <p:cNvSpPr>
            <a:spLocks noChangeAspect="1" noChangeArrowheads="1"/>
          </p:cNvSpPr>
          <p:nvPr/>
        </p:nvSpPr>
        <p:spPr bwMode="gray">
          <a:xfrm rot="3419336">
            <a:off x="666743" y="3891514"/>
            <a:ext cx="397757" cy="432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742668" y="3895073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38842" y="3855408"/>
            <a:ext cx="79743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Convolution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-attention 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deep hybrid neural network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gray">
          <a:xfrm flipV="1">
            <a:off x="883994" y="3515090"/>
            <a:ext cx="7579420" cy="3035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gray">
          <a:xfrm flipV="1">
            <a:off x="883994" y="4362030"/>
            <a:ext cx="7579420" cy="1586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36959" y="4751934"/>
            <a:ext cx="16833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gray">
          <a:xfrm>
            <a:off x="882525" y="5246884"/>
            <a:ext cx="7579420" cy="1541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4"/>
          <p:cNvSpPr>
            <a:spLocks noChangeAspect="1" noChangeArrowheads="1"/>
          </p:cNvSpPr>
          <p:nvPr/>
        </p:nvSpPr>
        <p:spPr bwMode="gray">
          <a:xfrm rot="3419336">
            <a:off x="666514" y="4748346"/>
            <a:ext cx="398769" cy="432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669681" y="4751481"/>
            <a:ext cx="42862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en-US" altLang="zh-CN" b="1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19854" y="2636788"/>
            <a:ext cx="6316980" cy="1029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Multi-scale deep hybrid neural network </a:t>
            </a:r>
            <a:endParaRPr lang="en-US" altLang="zh-CN" sz="2800" b="1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zh-CN" sz="2800" b="1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with different wall condition</a:t>
            </a:r>
            <a:endParaRPr lang="en-US" altLang="zh-CN" sz="2800" b="1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1795" y="78520"/>
            <a:ext cx="792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dirty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</a:rPr>
              <a:t>Outline</a:t>
            </a:r>
            <a:endParaRPr lang="en-US" altLang="zh-CN" sz="4000" b="1" kern="0" dirty="0"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"/>
    </mc:Choice>
    <mc:Fallback>
      <p:transition spd="slow" advTm="3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>
          <a:xfrm>
            <a:off x="6804248" y="6376243"/>
            <a:ext cx="2133600" cy="365125"/>
          </a:xfrm>
        </p:spPr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07950" y="165735"/>
            <a:ext cx="7023735" cy="4476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Multi-scale deep hybrid neural network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r="1855"/>
          <a:stretch>
            <a:fillRect/>
          </a:stretch>
        </p:blipFill>
        <p:spPr>
          <a:xfrm>
            <a:off x="3181350" y="1158875"/>
            <a:ext cx="5913120" cy="3881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4505" y="5156835"/>
            <a:ext cx="8453120" cy="152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Parallel 1-D convolution is used for feature extraction of 12 1-D signals (1k) and  2 1-D high frequency signal (10k).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 convolution is used for feature extraction of two array signals.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Feature Combination, LSTM is used for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" y="1374140"/>
            <a:ext cx="2949575" cy="3552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5983" y="1052195"/>
            <a:ext cx="1249680" cy="357505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800"/>
              </a:spcBef>
            </a:pPr>
            <a:r>
              <a:rPr lang="en-US" altLang="zh-CN" sz="16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Input signals</a:t>
            </a:r>
            <a:endParaRPr lang="en-US" altLang="zh-CN" sz="16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67020" y="908685"/>
            <a:ext cx="1541780" cy="357505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800"/>
              </a:spcBef>
            </a:pPr>
            <a:r>
              <a:rPr lang="en-US" altLang="zh-CN" sz="16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Model structure</a:t>
            </a:r>
            <a:endParaRPr lang="en-US" altLang="zh-CN" sz="16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844165" y="2995295"/>
            <a:ext cx="436880" cy="207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35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>
          <a:xfrm>
            <a:off x="6804248" y="6381323"/>
            <a:ext cx="2133600" cy="365125"/>
          </a:xfrm>
        </p:spPr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07950" y="165735"/>
            <a:ext cx="7023735" cy="4476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Non-all-metal wall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4860290" y="4509135"/>
          <a:ext cx="3568065" cy="149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330"/>
                <a:gridCol w="1049655"/>
                <a:gridCol w="1021080"/>
              </a:tblGrid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 (1)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 (0)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(1)</a:t>
                      </a:r>
                      <a:endParaRPr lang="en-US" altLang="zh-CN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(0)</a:t>
                      </a:r>
                      <a:endParaRPr lang="en-US" altLang="zh-CN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1619885" y="1365250"/>
          <a:ext cx="5786755" cy="197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80"/>
                <a:gridCol w="1143000"/>
                <a:gridCol w="1582420"/>
                <a:gridCol w="1011555"/>
                <a:gridCol w="1041400"/>
              </a:tblGrid>
              <a:tr h="459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Set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Validation set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Set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</a:t>
                      </a:r>
                      <a:endParaRPr lang="en-US" altLang="zh-CN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2835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No-dis</a:t>
                      </a:r>
                      <a:endParaRPr lang="en-US" altLang="zh-CN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4544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6314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altLang="zh-CN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6516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1399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1233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9149</a:t>
                      </a: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39750" y="908685"/>
            <a:ext cx="5610860" cy="456565"/>
          </a:xfrm>
          <a:prstGeom prst="rect">
            <a:avLst/>
          </a:prstGeom>
        </p:spPr>
        <p:txBody>
          <a:bodyPr/>
          <a:lstStyle/>
          <a:p>
            <a:pPr marL="457200" indent="-457200" algn="l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Non-all metal-wall dataset (9149 shots).</a:t>
            </a:r>
            <a:endParaRPr lang="zh-CN" altLang="en-US" sz="20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5" y="3932555"/>
            <a:ext cx="3860800" cy="28200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9750" y="3573145"/>
            <a:ext cx="7266940" cy="456565"/>
          </a:xfrm>
          <a:prstGeom prst="rect">
            <a:avLst/>
          </a:prstGeom>
        </p:spPr>
        <p:txBody>
          <a:bodyPr/>
          <a:lstStyle/>
          <a:p>
            <a:pPr marL="457200" indent="-457200" algn="l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test result of </a:t>
            </a:r>
            <a:r>
              <a:rPr lang="en-US" altLang="zh-CN" sz="2000" kern="0" dirty="0" smtClean="0"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Multi-scale hybrid model: </a:t>
            </a:r>
            <a:r>
              <a:rPr lang="en-US" altLang="zh-CN" sz="2000" kern="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TPR (95.3%), FPR (8%).</a:t>
            </a:r>
            <a:endParaRPr lang="en-US" altLang="zh-CN" sz="2000" b="0" kern="0" dirty="0" smtClean="0">
              <a:solidFill>
                <a:srgbClr val="FF0000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93105" y="4029710"/>
            <a:ext cx="1702435" cy="380365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CN" sz="16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confusion matrix</a:t>
            </a:r>
            <a:endParaRPr lang="en-US" altLang="zh-CN" sz="16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5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>
          <a:xfrm>
            <a:off x="6804248" y="6376243"/>
            <a:ext cx="2133600" cy="365125"/>
          </a:xfrm>
        </p:spPr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07950" y="188595"/>
            <a:ext cx="7023735" cy="4476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EAST upgraded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419985"/>
            <a:ext cx="7099300" cy="41852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9920" y="1047750"/>
            <a:ext cx="7758430" cy="1372235"/>
          </a:xfrm>
          <a:prstGeom prst="rect">
            <a:avLst/>
          </a:prstGeom>
        </p:spPr>
        <p:txBody>
          <a:bodyPr/>
          <a:lstStyle/>
          <a:p>
            <a:pPr marL="457200" indent="-457200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 lower divertor upgraded (material: carbon --&gt; tungsten-copper).</a:t>
            </a:r>
            <a:endParaRPr lang="en-US" altLang="zh-CN" sz="20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Partial diagnosis is updated (ex: </a:t>
            </a:r>
            <a:r>
              <a:rPr lang="en-US" altLang="zh-CN" sz="2000" b="0" kern="0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 new mirnov probe has been installed,  installation position has a slight change)</a:t>
            </a:r>
            <a:endParaRPr lang="en-US" altLang="zh-CN" sz="20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>
          <a:xfrm>
            <a:off x="6804248" y="6376243"/>
            <a:ext cx="2133600" cy="365125"/>
          </a:xfrm>
        </p:spPr>
        <p:txBody>
          <a:bodyPr/>
          <a:lstStyle/>
          <a:p>
            <a:fld id="{DA215382-8E08-4ADB-B83D-5B296D0DAC03}" type="slidenum">
              <a:rPr lang="zh-CN" altLang="en-US" kern="0" smtClean="0"/>
            </a:fld>
            <a:r>
              <a:rPr lang="zh-CN" altLang="en-US" kern="0" dirty="0"/>
              <a:t> </a:t>
            </a:r>
            <a:endParaRPr lang="en-US" altLang="zh-CN" sz="1800" kern="0" dirty="0">
              <a:ea typeface="黑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07950" y="116840"/>
            <a:ext cx="7023735" cy="4476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E2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defTabSz="457200">
              <a:spcBef>
                <a:spcPts val="1800"/>
              </a:spcBef>
              <a:defRPr/>
            </a:pPr>
            <a:r>
              <a:rPr lang="en-US" altLang="zh-CN" sz="2800" b="0" kern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All-metal-wall</a:t>
            </a:r>
            <a:endParaRPr lang="en-US" altLang="zh-CN" sz="2800" b="0" kern="0" dirty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63688" y="2348632"/>
            <a:ext cx="5514340" cy="41586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5605" y="980440"/>
            <a:ext cx="8738235" cy="12452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14350" indent="-514350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 performance of the all-metal wall experiment data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significantly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AUC was only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0.79.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disruption data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changes greatly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upgraded 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EAST.</a:t>
            </a:r>
            <a:endParaRPr lang="en-US" altLang="zh-CN" sz="2000" b="0" kern="0" dirty="0" smtClean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54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92c498b6-ab4a-4f53-955f-7a6800f627b1}"/>
  <p:tag name="TABLE_ENDDRAG_ORIGIN_RECT" val="281*139"/>
  <p:tag name="TABLE_ENDDRAG_RECT" val="374*235*281*139"/>
</p:tagLst>
</file>

<file path=ppt/tags/tag2.xml><?xml version="1.0" encoding="utf-8"?>
<p:tagLst xmlns:p="http://schemas.openxmlformats.org/presentationml/2006/main">
  <p:tag name="KSO_WM_UNIT_TABLE_BEAUTIFY" val="smartTable{34a4437f-b2d2-45ca-9c8c-ea9b91ebaed1}"/>
  <p:tag name="TABLE_ENDDRAG_ORIGIN_RECT" val="476*288"/>
  <p:tag name="TABLE_ENDDRAG_RECT" val="104*77*476*288"/>
</p:tagLst>
</file>

<file path=ppt/tags/tag3.xml><?xml version="1.0" encoding="utf-8"?>
<p:tagLst xmlns:p="http://schemas.openxmlformats.org/presentationml/2006/main">
  <p:tag name="KSO_WM_UNIT_PLACING_PICTURE_USER_VIEWPORT" val="{&quot;height&quot;:6855,&quot;width&quot;:9090}"/>
</p:tagLst>
</file>

<file path=ppt/tags/tag4.xml><?xml version="1.0" encoding="utf-8"?>
<p:tagLst xmlns:p="http://schemas.openxmlformats.org/presentationml/2006/main">
  <p:tag name="COMMONDATA" val="eyJoZGlkIjoiNzg1YzZhNTk4NGM3OWRlNzA5MDNjNzVkNDBkN2JlZT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 defTabSz="457200">
          <a:spcBef>
            <a:spcPts val="1800"/>
          </a:spcBef>
          <a:defRPr sz="2800" b="0" kern="0" dirty="0" smtClean="0">
            <a:solidFill>
              <a:schemeClr val="tx1"/>
            </a:solidFill>
            <a:uFill>
              <a:solidFill>
                <a:schemeClr val="tx1"/>
              </a:solidFill>
            </a:uFill>
            <a:latin typeface="+mn-lt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4437</Words>
  <Application>WPS 演示</Application>
  <PresentationFormat>全屏显示(4:3)</PresentationFormat>
  <Paragraphs>249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微软雅黑</vt:lpstr>
      <vt:lpstr>华文中宋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王亮;许吉禅</dc:creator>
  <cp:lastModifiedBy>北漂之彝</cp:lastModifiedBy>
  <cp:revision>6474</cp:revision>
  <cp:lastPrinted>2018-05-22T06:17:00Z</cp:lastPrinted>
  <dcterms:created xsi:type="dcterms:W3CDTF">2010-07-06T23:13:00Z</dcterms:created>
  <dcterms:modified xsi:type="dcterms:W3CDTF">2022-07-14T15:33:52Z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D9FC3375BAEF46BABEC0977627CD9BF9</vt:lpwstr>
  </property>
  <property fmtid="{D5CDD505-2E9C-101B-9397-08002B2CF9AE}" pid="3" name="KSOProductBuildVer">
    <vt:lpwstr>2052-11.1.0.11830</vt:lpwstr>
  </property>
</Properties>
</file>