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D3F5B-CD6E-4392-BCAA-2231BEA9ED77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4E778-104F-4F1B-A97F-373DC12B72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31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>
            <a:extLst>
              <a:ext uri="{FF2B5EF4-FFF2-40B4-BE49-F238E27FC236}">
                <a16:creationId xmlns:a16="http://schemas.microsoft.com/office/drawing/2014/main" id="{31CC754B-8210-454B-A11C-3927D42D039A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8435" name="文本占位符 2">
            <a:extLst>
              <a:ext uri="{FF2B5EF4-FFF2-40B4-BE49-F238E27FC236}">
                <a16:creationId xmlns:a16="http://schemas.microsoft.com/office/drawing/2014/main" id="{44E4024A-369B-4C91-87CA-0EC8777453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7171" name="灯片编号占位符 3">
            <a:extLst>
              <a:ext uri="{FF2B5EF4-FFF2-40B4-BE49-F238E27FC236}">
                <a16:creationId xmlns:a16="http://schemas.microsoft.com/office/drawing/2014/main" id="{EC6CB510-B327-4D47-8AB3-492E89F73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959678-4BE0-49AD-B553-D31D482009BF}" type="slidenum">
              <a:rPr lang="zh-CN" altLang="en-US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39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168778-2301-97F0-FA34-CF7A26023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2AC1CF-1321-C808-EC4B-B61A21AF6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7DF08B-8EF7-488A-3AD2-AA04E94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4A9004-134F-94C6-50A5-7C852DAE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0ED9A1-3B7F-BF77-B361-07E8B732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6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53C9A-7D0C-D688-C447-1EB5A203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8EF326-65BB-1508-95EC-5F46C9ECA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FC706-C286-9B4C-A3C3-1ED2615E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D9419B-DC0D-68A1-61EF-16DBF9AD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17F5EC-DD70-90FA-6EBF-1A4EC7E0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89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1C223DB-498F-862E-5A66-860101BBC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0DADB1-794E-9E40-DFDE-377ACE8E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38808F-79C0-AAB9-D7BA-3A841DBC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131257-ED1A-60F2-7A28-9543A789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E84E73-BBD8-11E9-CB27-D5FC4178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71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47640-BB3B-EA49-DDF6-B6264F39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E5BDE7-C388-6D55-AD6B-E9C0450F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ED90AB-7CED-98C3-2FB7-B2E74BFA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981D87-B021-BC9C-F926-D3974A06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DEA993-8CEA-808F-77D0-379E01DB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4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6F032-4850-A6FF-2240-91478B8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696899-4CF4-0D8D-AD86-A7559D59C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4DA6B8-69B8-0A6E-44B9-52F53314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81C4DB-2DC3-A76D-223C-2BCFF9DD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842852-56A4-FE83-A9FB-422CDB77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0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6A30C9-D90F-2062-2895-3B1E2EC0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EEE425-19A0-BEEC-5AF1-B6DF9281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E639D8-A7A5-F59E-51A3-6E858EA8B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F7D0C62-F2D5-4046-9C66-C4AC25FE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3B03F7-6EA5-A7B0-F8CD-0CEC463D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D606EF-47F9-E971-5AD5-686BE965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28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4100FD-5ABE-B043-7D37-4D3704C9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6FA4E2-2F58-6888-F295-F2875873D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9110EE-5CFB-217F-B23C-214920474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B0CB7E1-6495-DE35-2CBC-D1C1AAA94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27D3CAE-FEC3-5A51-A8BC-62CDBA56B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6E7A9E6-874D-7D8B-6F36-6885F26B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D360709-0951-32D7-CAB8-0FCCEC67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7090D79-EF4D-CB3A-4F62-B3BA236A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97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355E46-D494-98AC-9BB6-C4870714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DD966BB-3F8E-7508-86CE-2CD8D806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58755D-2117-C575-6746-651DAD5F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A4BDEA4-5798-89EB-58A1-5CB82A2E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6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B79EC99-FF88-BACE-B531-85742A46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5CF495D-51E7-A793-71C0-FF65BB3F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E1467E-8241-7300-4880-79374952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1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C723B8-AAE5-25E0-BABA-FA38E925D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4038BC-6465-973E-C779-4601DBA4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B79322-B3D9-EB6E-D131-24764071A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E6C7AC-54C1-25CA-B372-0503F99D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A57EFA-2B69-B19E-8FDE-81D02F3F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CCCD61-9CAC-F058-E87E-CDE9EB75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47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DEA1B1-5908-F034-7AA0-723A8C3C6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FBBA0BA-2C8C-631D-775B-7F68BB6AA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27CD18-D87B-1DE7-83B8-F482959F0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0B519F-44AF-E7E1-14F8-A8C75B95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D286DA-8AC1-8EFF-0406-D8A7CD92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D4405E-E014-27E1-A7A7-B8995F3C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70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C03B724-87F5-8E7D-857C-BB3B4FF2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0AC48B-7BB6-F880-E724-3ABB52D53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E395F5-01EC-A8CF-B47B-C9F222724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C969-88AA-4D88-BF30-B74FE5FCCD88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59826-0B4F-C0D0-FA1A-8E88CE3DB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B5AEE1-D18C-11C0-C471-16781FF28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A9B7-46FF-4F9C-B90E-058BA4F865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48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0519EA26-F1DD-41AB-9EE5-D11CE2A56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8" y="301627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/>
          </a:p>
        </p:txBody>
      </p:sp>
      <p:sp>
        <p:nvSpPr>
          <p:cNvPr id="6152" name="灯片编号占位符 1">
            <a:extLst>
              <a:ext uri="{FF2B5EF4-FFF2-40B4-BE49-F238E27FC236}">
                <a16:creationId xmlns:a16="http://schemas.microsoft.com/office/drawing/2014/main" id="{A6CD4805-54AC-4CBC-A6E7-49956C315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fld id="{E2F00558-5ED8-455A-BDF6-1854AD03F01D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A9621ED-2F9E-4CE9-8937-3D563DCB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0739"/>
            <a:ext cx="12191999" cy="138979"/>
          </a:xfrm>
          <a:prstGeom prst="rect">
            <a:avLst/>
          </a:prstGeom>
          <a:gradFill rotWithShape="0">
            <a:gsLst>
              <a:gs pos="0">
                <a:srgbClr val="78A3CE"/>
              </a:gs>
              <a:gs pos="50000">
                <a:srgbClr val="FFFFFF"/>
              </a:gs>
              <a:gs pos="100000">
                <a:srgbClr val="78A3CE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/>
          </a:p>
        </p:txBody>
      </p:sp>
      <p:sp>
        <p:nvSpPr>
          <p:cNvPr id="43" name="标题 1">
            <a:extLst>
              <a:ext uri="{FF2B5EF4-FFF2-40B4-BE49-F238E27FC236}">
                <a16:creationId xmlns:a16="http://schemas.microsoft.com/office/drawing/2014/main" id="{FC47647E-EBA0-4D1D-9297-287E34C6B652}"/>
              </a:ext>
            </a:extLst>
          </p:cNvPr>
          <p:cNvSpPr txBox="1">
            <a:spLocks/>
          </p:cNvSpPr>
          <p:nvPr/>
        </p:nvSpPr>
        <p:spPr>
          <a:xfrm>
            <a:off x="273377" y="1"/>
            <a:ext cx="10395531" cy="6968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000" b="1" dirty="0">
                <a:solidFill>
                  <a:srgbClr val="003399"/>
                </a:solidFill>
                <a:latin typeface="Century Gothic" pitchFamily="34" charset="0"/>
                <a:sym typeface="Times New Roman" pitchFamily="18" charset="0"/>
              </a:rPr>
              <a:t>Summary</a:t>
            </a:r>
            <a:r>
              <a:rPr lang="en-US" altLang="zh-CN" sz="3000" dirty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3000" dirty="0">
              <a:solidFill>
                <a:schemeClr val="accent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3377" y="874819"/>
            <a:ext cx="117363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200" b="1" dirty="0">
                <a:latin typeface="Century Gothic" pitchFamily="34" charset="0"/>
                <a:sym typeface="Times New Roman" pitchFamily="18" charset="0"/>
              </a:rPr>
              <a:t>We have observed the RE-related relaxation phenomena during different phase of disruptions in the EAST tokamak: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00FBFF3-93FA-AE04-3A66-CE1224E54D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8" r="9812" b="21350"/>
          <a:stretch/>
        </p:blipFill>
        <p:spPr bwMode="auto">
          <a:xfrm>
            <a:off x="6471218" y="3913061"/>
            <a:ext cx="2885405" cy="26013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0A2349C-A746-651F-C9DD-30DE14488183}"/>
              </a:ext>
            </a:extLst>
          </p:cNvPr>
          <p:cNvSpPr txBox="1"/>
          <p:nvPr/>
        </p:nvSpPr>
        <p:spPr>
          <a:xfrm>
            <a:off x="273377" y="1644260"/>
            <a:ext cx="6183984" cy="2040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Runaway electron formation phase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Electrostatic fluctuations observed at the beginning of the current quench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Mode frequency are correlated with amount of gas injection;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Related to strong RE losses, mode structure m, n=1, 0;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6DFAEED-F1F8-A379-0674-EA316525D6FC}"/>
              </a:ext>
            </a:extLst>
          </p:cNvPr>
          <p:cNvSpPr txBox="1"/>
          <p:nvPr/>
        </p:nvSpPr>
        <p:spPr>
          <a:xfrm>
            <a:off x="6483284" y="1644260"/>
            <a:ext cx="5500541" cy="1794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Runaway plateau phase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Burst-like relaxations during the RE plateau phase;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Two types of instabilities clearly divided by </a:t>
            </a:r>
            <a:r>
              <a:rPr kumimoji="0" lang="en-US" altLang="zh-CN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δB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;</a:t>
            </a:r>
          </a:p>
          <a:p>
            <a:pPr marL="800100" marR="0" lvl="1" indent="-342900" algn="l" defTabSz="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等线" panose="02010600030101010101" pitchFamily="2" charset="-122"/>
                <a:cs typeface="+mn-cs"/>
                <a:sym typeface="Times New Roman" pitchFamily="18" charset="0"/>
              </a:rPr>
              <a:t>Combination of m/n=0 and m/n=3/1 modes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7C2E162-5986-2570-6B46-C6D60C5A2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40" y="3742176"/>
            <a:ext cx="5795521" cy="29431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C7CDD3E7-21D0-D6EB-13AE-EF85D6E5E711}"/>
              </a:ext>
            </a:extLst>
          </p:cNvPr>
          <p:cNvGrpSpPr/>
          <p:nvPr/>
        </p:nvGrpSpPr>
        <p:grpSpPr>
          <a:xfrm>
            <a:off x="9356623" y="4208038"/>
            <a:ext cx="2885406" cy="2266313"/>
            <a:chOff x="4805582" y="3634350"/>
            <a:chExt cx="3939540" cy="3072470"/>
          </a:xfrm>
        </p:grpSpPr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5C6888E5-A4AD-0AA6-71D8-F9C2CDA311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8361"/>
            <a:stretch/>
          </p:blipFill>
          <p:spPr>
            <a:xfrm>
              <a:off x="4805582" y="3634350"/>
              <a:ext cx="3939540" cy="3072470"/>
            </a:xfrm>
            <a:prstGeom prst="rect">
              <a:avLst/>
            </a:prstGeom>
          </p:spPr>
        </p:pic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3D598D6-D609-7189-5CC3-1A4E27FDA3C5}"/>
                </a:ext>
              </a:extLst>
            </p:cNvPr>
            <p:cNvSpPr/>
            <p:nvPr/>
          </p:nvSpPr>
          <p:spPr>
            <a:xfrm>
              <a:off x="5315918" y="3634352"/>
              <a:ext cx="488197" cy="2526223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467AD9C2-7C5E-C7C7-600E-399824B6FF68}"/>
                </a:ext>
              </a:extLst>
            </p:cNvPr>
            <p:cNvSpPr/>
            <p:nvPr/>
          </p:nvSpPr>
          <p:spPr>
            <a:xfrm>
              <a:off x="5804115" y="3634351"/>
              <a:ext cx="2316997" cy="2526223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54111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Century Gothic</vt:lpstr>
      <vt:lpstr>Wingdings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tang tian</dc:creator>
  <cp:lastModifiedBy>tang tian</cp:lastModifiedBy>
  <cp:revision>1</cp:revision>
  <dcterms:created xsi:type="dcterms:W3CDTF">2022-07-14T08:54:44Z</dcterms:created>
  <dcterms:modified xsi:type="dcterms:W3CDTF">2022-07-14T09:03:48Z</dcterms:modified>
</cp:coreProperties>
</file>