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>
        <p:scale>
          <a:sx n="25" d="100"/>
          <a:sy n="25" d="100"/>
        </p:scale>
        <p:origin x="1608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5679A-553A-4877-8ED3-8610E2F48E40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CF74B-669E-4A5E-AF26-8BB444E423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8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9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5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0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E9EA-F87E-449B-A760-0CFB0069B4F4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1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18" Type="http://schemas.openxmlformats.org/officeDocument/2006/relationships/image" Target="../media/image9.emf"/><Relationship Id="rId26" Type="http://schemas.openxmlformats.org/officeDocument/2006/relationships/image" Target="../media/image17.png"/><Relationship Id="rId3" Type="http://schemas.microsoft.com/office/2007/relationships/media" Target="../media/media2.m4a"/><Relationship Id="rId21" Type="http://schemas.openxmlformats.org/officeDocument/2006/relationships/image" Target="../media/image12.emf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17" Type="http://schemas.openxmlformats.org/officeDocument/2006/relationships/image" Target="../media/image8.emf"/><Relationship Id="rId25" Type="http://schemas.openxmlformats.org/officeDocument/2006/relationships/image" Target="../media/image16.png"/><Relationship Id="rId2" Type="http://schemas.openxmlformats.org/officeDocument/2006/relationships/audio" Target="../media/media1.m4a"/><Relationship Id="rId16" Type="http://schemas.openxmlformats.org/officeDocument/2006/relationships/image" Target="../media/image7.emf"/><Relationship Id="rId20" Type="http://schemas.openxmlformats.org/officeDocument/2006/relationships/image" Target="../media/image11.emf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emf"/><Relationship Id="rId24" Type="http://schemas.openxmlformats.org/officeDocument/2006/relationships/image" Target="../media/image15.png"/><Relationship Id="rId5" Type="http://schemas.microsoft.com/office/2007/relationships/media" Target="../media/media3.m4a"/><Relationship Id="rId15" Type="http://schemas.openxmlformats.org/officeDocument/2006/relationships/image" Target="../media/image6.emf"/><Relationship Id="rId23" Type="http://schemas.openxmlformats.org/officeDocument/2006/relationships/image" Target="../media/image14.emf"/><Relationship Id="rId10" Type="http://schemas.openxmlformats.org/officeDocument/2006/relationships/image" Target="../media/image1.emf"/><Relationship Id="rId19" Type="http://schemas.openxmlformats.org/officeDocument/2006/relationships/image" Target="../media/image10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png"/><Relationship Id="rId2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8C2F2A08-BA3A-ABF2-EBB2-1CA3D9321DC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" r="6884" b="2250"/>
          <a:stretch/>
        </p:blipFill>
        <p:spPr bwMode="auto">
          <a:xfrm>
            <a:off x="16425124" y="27256283"/>
            <a:ext cx="5175807" cy="8015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Text Box 242">
            <a:extLst>
              <a:ext uri="{FF2B5EF4-FFF2-40B4-BE49-F238E27FC236}">
                <a16:creationId xmlns:a16="http://schemas.microsoft.com/office/drawing/2014/main" id="{4E6AA549-8E05-44CC-1238-6077BCF3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9" y="36366422"/>
            <a:ext cx="10691670" cy="842923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sz="3400" b="1" dirty="0">
                <a:latin typeface="Century Gothic" panose="020B0502020202020204" pitchFamily="34" charset="0"/>
                <a:ea typeface="ＭＳ Ｐゴシック" charset="-128"/>
              </a:rPr>
              <a:t>Discussion for candidate instabilities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483C757-AE42-A5C9-9C54-59F14A56A246}"/>
              </a:ext>
            </a:extLst>
          </p:cNvPr>
          <p:cNvGrpSpPr/>
          <p:nvPr/>
        </p:nvGrpSpPr>
        <p:grpSpPr>
          <a:xfrm>
            <a:off x="7430886" y="9453351"/>
            <a:ext cx="7706720" cy="5556008"/>
            <a:chOff x="7335536" y="9605751"/>
            <a:chExt cx="7706720" cy="5556008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7F359887-AE04-B4E3-046D-8C5D5815CD06}"/>
                </a:ext>
              </a:extLst>
            </p:cNvPr>
            <p:cNvGrpSpPr/>
            <p:nvPr/>
          </p:nvGrpSpPr>
          <p:grpSpPr>
            <a:xfrm>
              <a:off x="7335536" y="9605751"/>
              <a:ext cx="7706720" cy="5556008"/>
              <a:chOff x="3467543" y="1847851"/>
              <a:chExt cx="3276600" cy="2362200"/>
            </a:xfrm>
          </p:grpSpPr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E6C5482E-2BED-4361-C709-2FB7D5B83E04}"/>
                  </a:ext>
                </a:extLst>
              </p:cNvPr>
              <p:cNvSpPr/>
              <p:nvPr/>
            </p:nvSpPr>
            <p:spPr bwMode="auto">
              <a:xfrm>
                <a:off x="4428000" y="2656800"/>
                <a:ext cx="2052000" cy="1242000"/>
              </a:xfrm>
              <a:custGeom>
                <a:avLst/>
                <a:gdLst>
                  <a:gd name="connsiteX0" fmla="*/ 0 w 1978660"/>
                  <a:gd name="connsiteY0" fmla="*/ 1242060 h 1242060"/>
                  <a:gd name="connsiteX1" fmla="*/ 1978660 w 1978660"/>
                  <a:gd name="connsiteY1" fmla="*/ 1242060 h 1242060"/>
                  <a:gd name="connsiteX2" fmla="*/ 1849120 w 1978660"/>
                  <a:gd name="connsiteY2" fmla="*/ 665480 h 1242060"/>
                  <a:gd name="connsiteX3" fmla="*/ 1823720 w 1978660"/>
                  <a:gd name="connsiteY3" fmla="*/ 617220 h 1242060"/>
                  <a:gd name="connsiteX4" fmla="*/ 909320 w 1978660"/>
                  <a:gd name="connsiteY4" fmla="*/ 63500 h 1242060"/>
                  <a:gd name="connsiteX5" fmla="*/ 746760 w 1978660"/>
                  <a:gd name="connsiteY5" fmla="*/ 0 h 1242060"/>
                  <a:gd name="connsiteX6" fmla="*/ 612140 w 1978660"/>
                  <a:gd name="connsiteY6" fmla="*/ 38100 h 1242060"/>
                  <a:gd name="connsiteX7" fmla="*/ 0 w 1978660"/>
                  <a:gd name="connsiteY7" fmla="*/ 1242060 h 124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8660" h="1242060">
                    <a:moveTo>
                      <a:pt x="0" y="1242060"/>
                    </a:moveTo>
                    <a:lnTo>
                      <a:pt x="1978660" y="1242060"/>
                    </a:lnTo>
                    <a:lnTo>
                      <a:pt x="1849120" y="665480"/>
                    </a:lnTo>
                    <a:lnTo>
                      <a:pt x="1823720" y="617220"/>
                    </a:lnTo>
                    <a:lnTo>
                      <a:pt x="909320" y="63500"/>
                    </a:lnTo>
                    <a:lnTo>
                      <a:pt x="746760" y="0"/>
                    </a:lnTo>
                    <a:lnTo>
                      <a:pt x="612140" y="38100"/>
                    </a:lnTo>
                    <a:lnTo>
                      <a:pt x="0" y="1242060"/>
                    </a:lnTo>
                    <a:close/>
                  </a:path>
                </a:pathLst>
              </a:custGeom>
              <a:solidFill>
                <a:srgbClr val="FF9999"/>
              </a:solidFill>
              <a:ln w="9525" cap="flat" cmpd="sng" algn="ctr">
                <a:solidFill>
                  <a:srgbClr val="FF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solidFill>
                      <a:srgbClr val="FF9999"/>
                    </a:solidFill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pic>
            <p:nvPicPr>
              <p:cNvPr id="73" name="图片 72">
                <a:extLst>
                  <a:ext uri="{FF2B5EF4-FFF2-40B4-BE49-F238E27FC236}">
                    <a16:creationId xmlns:a16="http://schemas.microsoft.com/office/drawing/2014/main" id="{C8DC92D9-BFBB-61C8-878F-11B601E40B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6184" b="45329"/>
              <a:stretch/>
            </p:blipFill>
            <p:spPr>
              <a:xfrm>
                <a:off x="3467543" y="1847851"/>
                <a:ext cx="3276600" cy="2362200"/>
              </a:xfrm>
              <a:prstGeom prst="rect">
                <a:avLst/>
              </a:prstGeom>
            </p:spPr>
          </p:pic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7681CDE5-C1A1-32CB-89B1-FABB87ACAAE4}"/>
                  </a:ext>
                </a:extLst>
              </p:cNvPr>
              <p:cNvSpPr/>
              <p:nvPr/>
            </p:nvSpPr>
            <p:spPr bwMode="auto">
              <a:xfrm>
                <a:off x="4456800" y="2724150"/>
                <a:ext cx="627797" cy="1175130"/>
              </a:xfrm>
              <a:custGeom>
                <a:avLst/>
                <a:gdLst>
                  <a:gd name="connsiteX0" fmla="*/ 0 w 627797"/>
                  <a:gd name="connsiteY0" fmla="*/ 1210101 h 1210101"/>
                  <a:gd name="connsiteX1" fmla="*/ 136478 w 627797"/>
                  <a:gd name="connsiteY1" fmla="*/ 236561 h 1210101"/>
                  <a:gd name="connsiteX2" fmla="*/ 627797 w 627797"/>
                  <a:gd name="connsiteY2" fmla="*/ 0 h 121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7797" h="1210101">
                    <a:moveTo>
                      <a:pt x="0" y="1210101"/>
                    </a:moveTo>
                    <a:cubicBezTo>
                      <a:pt x="15922" y="824172"/>
                      <a:pt x="31845" y="438244"/>
                      <a:pt x="136478" y="236561"/>
                    </a:cubicBezTo>
                    <a:cubicBezTo>
                      <a:pt x="241111" y="34877"/>
                      <a:pt x="434454" y="17438"/>
                      <a:pt x="627797" y="0"/>
                    </a:cubicBezTo>
                  </a:path>
                </a:pathLst>
              </a:custGeom>
              <a:solidFill>
                <a:srgbClr val="FF9999"/>
              </a:solidFill>
              <a:ln w="381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FFC046B5-0AD4-4A5C-4147-416F9375F341}"/>
                  </a:ext>
                </a:extLst>
              </p:cNvPr>
              <p:cNvSpPr txBox="1"/>
              <p:nvPr/>
            </p:nvSpPr>
            <p:spPr>
              <a:xfrm>
                <a:off x="4811847" y="3140340"/>
                <a:ext cx="789081" cy="235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000" dirty="0"/>
                  <a:t>RE Current</a:t>
                </a:r>
                <a:endParaRPr lang="zh-CN" altLang="en-US" sz="3000" dirty="0"/>
              </a:p>
            </p:txBody>
          </p:sp>
        </p:grp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BEFDEACA-1A0B-C601-0659-7BE165E1CC9A}"/>
                </a:ext>
              </a:extLst>
            </p:cNvPr>
            <p:cNvSpPr/>
            <p:nvPr/>
          </p:nvSpPr>
          <p:spPr>
            <a:xfrm>
              <a:off x="9722590" y="10476992"/>
              <a:ext cx="4378422" cy="392484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991ED40-4820-2596-07C0-DC754C88DE0B}"/>
                </a:ext>
              </a:extLst>
            </p:cNvPr>
            <p:cNvSpPr/>
            <p:nvPr/>
          </p:nvSpPr>
          <p:spPr>
            <a:xfrm>
              <a:off x="9452343" y="10476992"/>
              <a:ext cx="281549" cy="3924844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DD6C08D6-79D0-28E4-7863-399673BAB78B}"/>
                </a:ext>
              </a:extLst>
            </p:cNvPr>
            <p:cNvSpPr txBox="1"/>
            <p:nvPr/>
          </p:nvSpPr>
          <p:spPr>
            <a:xfrm>
              <a:off x="8167955" y="9684270"/>
              <a:ext cx="331853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dirty="0">
                  <a:latin typeface="Century Gothic" panose="020B0502020202020204" pitchFamily="34" charset="0"/>
                </a:rPr>
                <a:t>Formation phase</a:t>
              </a:r>
              <a:endParaRPr lang="zh-CN" altLang="en-US" sz="3000" dirty="0">
                <a:latin typeface="Century Gothic" panose="020B0502020202020204" pitchFamily="34" charset="0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CF880146-B788-3B09-ECAE-DCF3C2CA76B9}"/>
                </a:ext>
              </a:extLst>
            </p:cNvPr>
            <p:cNvSpPr txBox="1"/>
            <p:nvPr/>
          </p:nvSpPr>
          <p:spPr>
            <a:xfrm>
              <a:off x="11755304" y="9726098"/>
              <a:ext cx="289374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dirty="0">
                  <a:latin typeface="Century Gothic" panose="020B0502020202020204" pitchFamily="34" charset="0"/>
                </a:rPr>
                <a:t>Plateau phase</a:t>
              </a:r>
              <a:endParaRPr lang="zh-CN" altLang="en-US" sz="30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标注: 下箭头 1">
            <a:extLst>
              <a:ext uri="{FF2B5EF4-FFF2-40B4-BE49-F238E27FC236}">
                <a16:creationId xmlns:a16="http://schemas.microsoft.com/office/drawing/2014/main" id="{67595C1A-AEEC-5D33-491A-3323D3BF1760}"/>
              </a:ext>
            </a:extLst>
          </p:cNvPr>
          <p:cNvSpPr/>
          <p:nvPr/>
        </p:nvSpPr>
        <p:spPr>
          <a:xfrm>
            <a:off x="8279018" y="9586241"/>
            <a:ext cx="3178425" cy="769441"/>
          </a:xfrm>
          <a:prstGeom prst="downArrowCallout">
            <a:avLst>
              <a:gd name="adj1" fmla="val 50000"/>
              <a:gd name="adj2" fmla="val 25000"/>
              <a:gd name="adj3" fmla="val 34948"/>
              <a:gd name="adj4" fmla="val 65052"/>
            </a:avLst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标注: 下箭头 27">
            <a:extLst>
              <a:ext uri="{FF2B5EF4-FFF2-40B4-BE49-F238E27FC236}">
                <a16:creationId xmlns:a16="http://schemas.microsoft.com/office/drawing/2014/main" id="{FF8B8418-A5A5-AA42-26CE-B93DAD45A21D}"/>
              </a:ext>
            </a:extLst>
          </p:cNvPr>
          <p:cNvSpPr/>
          <p:nvPr/>
        </p:nvSpPr>
        <p:spPr>
          <a:xfrm>
            <a:off x="11616083" y="9597033"/>
            <a:ext cx="3128312" cy="769441"/>
          </a:xfrm>
          <a:prstGeom prst="downArrowCallout">
            <a:avLst>
              <a:gd name="adj1" fmla="val 50000"/>
              <a:gd name="adj2" fmla="val 25000"/>
              <a:gd name="adj3" fmla="val 34948"/>
              <a:gd name="adj4" fmla="val 65052"/>
            </a:avLst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7BDB065C-C212-4654-B6EE-1C7BBE29978B}"/>
              </a:ext>
            </a:extLst>
          </p:cNvPr>
          <p:cNvSpPr txBox="1"/>
          <p:nvPr/>
        </p:nvSpPr>
        <p:spPr>
          <a:xfrm>
            <a:off x="80682" y="2160400"/>
            <a:ext cx="30194531" cy="5945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600" b="1" dirty="0"/>
              <a:t>T. Tang</a:t>
            </a:r>
            <a:r>
              <a:rPr lang="en-US" sz="4600" b="1" baseline="30000" dirty="0"/>
              <a:t>1,2</a:t>
            </a:r>
            <a:r>
              <a:rPr lang="en-US" sz="4600" b="1" dirty="0"/>
              <a:t>, L. Zeng</a:t>
            </a:r>
            <a:r>
              <a:rPr lang="en-US" sz="4600" b="1" baseline="30000" dirty="0"/>
              <a:t>1</a:t>
            </a:r>
            <a:r>
              <a:rPr lang="en-US" sz="4600" b="1" dirty="0"/>
              <a:t>, D. Chen</a:t>
            </a:r>
            <a:r>
              <a:rPr lang="en-US" sz="4600" b="1" baseline="30000" dirty="0"/>
              <a:t>1</a:t>
            </a:r>
            <a:r>
              <a:rPr lang="en-US" sz="4600" b="1" dirty="0"/>
              <a:t>, Y. Sun</a:t>
            </a:r>
            <a:r>
              <a:rPr lang="en-US" sz="4600" b="1" baseline="30000" dirty="0"/>
              <a:t>1</a:t>
            </a:r>
            <a:r>
              <a:rPr lang="en-US" sz="4600" b="1" dirty="0"/>
              <a:t>, Z. Qiu</a:t>
            </a:r>
            <a:r>
              <a:rPr lang="en-US" sz="4600" b="1" baseline="30000" dirty="0"/>
              <a:t>3</a:t>
            </a:r>
            <a:r>
              <a:rPr lang="en-US" sz="4600" b="1" dirty="0"/>
              <a:t>, X. Zhu</a:t>
            </a:r>
            <a:r>
              <a:rPr lang="en-US" sz="4600" b="1" baseline="30000" dirty="0"/>
              <a:t>4</a:t>
            </a:r>
            <a:r>
              <a:rPr lang="en-US" sz="4600" b="1" dirty="0"/>
              <a:t>, S. Lin</a:t>
            </a:r>
            <a:r>
              <a:rPr lang="en-US" sz="4600" b="1" baseline="30000" dirty="0"/>
              <a:t>1</a:t>
            </a:r>
            <a:r>
              <a:rPr lang="en-US" sz="4600" b="1" dirty="0"/>
              <a:t>, C. Luo</a:t>
            </a:r>
            <a:r>
              <a:rPr lang="en-US" sz="4600" b="1" baseline="30000" dirty="0"/>
              <a:t>1,2</a:t>
            </a:r>
            <a:r>
              <a:rPr lang="en-US" sz="4600" b="1" dirty="0"/>
              <a:t>, Y. Duan</a:t>
            </a:r>
            <a:r>
              <a:rPr lang="en-US" sz="4600" b="1" baseline="30000" dirty="0"/>
              <a:t>1</a:t>
            </a:r>
            <a:r>
              <a:rPr lang="en-US" sz="4600" b="1" dirty="0"/>
              <a:t>, </a:t>
            </a:r>
          </a:p>
          <a:p>
            <a:pPr algn="ctr">
              <a:lnSpc>
                <a:spcPts val="5600"/>
              </a:lnSpc>
            </a:pPr>
            <a:r>
              <a:rPr lang="en-US" sz="4600" b="1" dirty="0"/>
              <a:t>S. Mao</a:t>
            </a:r>
            <a:r>
              <a:rPr lang="en-US" sz="4600" b="1" baseline="30000" dirty="0"/>
              <a:t>1</a:t>
            </a:r>
            <a:r>
              <a:rPr lang="en-US" sz="4600" b="1" dirty="0"/>
              <a:t>, R. Zhou</a:t>
            </a:r>
            <a:r>
              <a:rPr lang="en-US" sz="4600" b="1" baseline="30000" dirty="0"/>
              <a:t>1</a:t>
            </a:r>
            <a:r>
              <a:rPr lang="en-US" sz="4600" b="1" dirty="0"/>
              <a:t>, H. Zhao</a:t>
            </a:r>
            <a:r>
              <a:rPr lang="en-US" sz="4600" b="1" baseline="30000" dirty="0"/>
              <a:t>1</a:t>
            </a:r>
            <a:r>
              <a:rPr lang="en-US" sz="4600" b="1" dirty="0"/>
              <a:t>, T. Zhou</a:t>
            </a:r>
            <a:r>
              <a:rPr lang="en-US" sz="4600" b="1" baseline="30000" dirty="0"/>
              <a:t>1</a:t>
            </a:r>
            <a:r>
              <a:rPr lang="en-US" sz="4600" b="1" dirty="0"/>
              <a:t>, A. Ti</a:t>
            </a:r>
            <a:r>
              <a:rPr lang="en-US" sz="4600" b="1" baseline="30000" dirty="0"/>
              <a:t>1</a:t>
            </a:r>
            <a:r>
              <a:rPr lang="en-US" sz="4600" b="1" dirty="0"/>
              <a:t>, J. Qian</a:t>
            </a:r>
            <a:r>
              <a:rPr lang="en-US" sz="4600" b="1" baseline="30000" dirty="0"/>
              <a:t>1</a:t>
            </a:r>
            <a:r>
              <a:rPr lang="en-US" sz="4600" b="1" dirty="0"/>
              <a:t>, H. Liu</a:t>
            </a:r>
            <a:r>
              <a:rPr lang="en-US" sz="4600" b="1" baseline="30000" dirty="0"/>
              <a:t>1</a:t>
            </a:r>
            <a:r>
              <a:rPr lang="en-US" sz="4600" b="1" dirty="0"/>
              <a:t>, Y. Jie</a:t>
            </a:r>
            <a:r>
              <a:rPr lang="en-US" sz="4600" b="1" baseline="30000" dirty="0"/>
              <a:t>1</a:t>
            </a:r>
            <a:r>
              <a:rPr lang="en-US" sz="4600" b="1" dirty="0"/>
              <a:t>, Y. Liang</a:t>
            </a:r>
            <a:r>
              <a:rPr lang="en-US" sz="4600" b="1" baseline="30000" dirty="0"/>
              <a:t>5</a:t>
            </a:r>
            <a:r>
              <a:rPr lang="en-US" sz="4600" b="1" dirty="0"/>
              <a:t>, X. Gao</a:t>
            </a:r>
            <a:r>
              <a:rPr lang="en-US" sz="4600" b="1" baseline="30000" dirty="0"/>
              <a:t>1</a:t>
            </a:r>
          </a:p>
          <a:p>
            <a:pPr algn="ctr">
              <a:lnSpc>
                <a:spcPts val="5600"/>
              </a:lnSpc>
            </a:pPr>
            <a:r>
              <a:rPr lang="en-US" sz="4600" b="1" baseline="30000" dirty="0"/>
              <a:t>1</a:t>
            </a:r>
            <a:r>
              <a:rPr lang="en-US" sz="4600" b="1" dirty="0"/>
              <a:t>Institute of Plasma Physics, Chinese Academy of Sciences, 230031 Hefei, China</a:t>
            </a:r>
          </a:p>
          <a:p>
            <a:pPr algn="ctr">
              <a:lnSpc>
                <a:spcPts val="5600"/>
              </a:lnSpc>
            </a:pPr>
            <a:r>
              <a:rPr lang="en-US" sz="4600" b="1" baseline="30000" dirty="0"/>
              <a:t>2</a:t>
            </a:r>
            <a:r>
              <a:rPr lang="en-US" sz="4600" b="1" dirty="0"/>
              <a:t>University of Science and Technology of China, Hefei, 230031, China</a:t>
            </a:r>
          </a:p>
          <a:p>
            <a:pPr algn="ctr">
              <a:lnSpc>
                <a:spcPts val="5600"/>
              </a:lnSpc>
            </a:pPr>
            <a:r>
              <a:rPr lang="en-US" altLang="zh-CN" sz="4600" b="1" baseline="30000" dirty="0"/>
              <a:t>3</a:t>
            </a:r>
            <a:r>
              <a:rPr lang="en-US" altLang="zh-CN" sz="4600" b="1" dirty="0"/>
              <a:t>Zhejiang University, Hangzhou, 310027, China</a:t>
            </a:r>
            <a:endParaRPr lang="en-US" sz="4600" b="1" dirty="0"/>
          </a:p>
          <a:p>
            <a:pPr algn="ctr">
              <a:lnSpc>
                <a:spcPts val="5600"/>
              </a:lnSpc>
            </a:pPr>
            <a:r>
              <a:rPr lang="en-US" sz="4600" b="1" baseline="30000" dirty="0"/>
              <a:t>4</a:t>
            </a:r>
            <a:r>
              <a:rPr lang="en-US" sz="4600" b="1" dirty="0"/>
              <a:t>Shenzhen University, Shenzhen 518060, China</a:t>
            </a:r>
          </a:p>
          <a:p>
            <a:pPr algn="ctr">
              <a:lnSpc>
                <a:spcPts val="5600"/>
              </a:lnSpc>
            </a:pPr>
            <a:r>
              <a:rPr lang="en-US" sz="4600" b="1" baseline="30000" dirty="0"/>
              <a:t>5</a:t>
            </a:r>
            <a:r>
              <a:rPr lang="en-US" sz="4600" b="1" dirty="0"/>
              <a:t>Forschungszentrum </a:t>
            </a:r>
            <a:r>
              <a:rPr lang="en-US" sz="4600" b="1" dirty="0" err="1"/>
              <a:t>Jülich</a:t>
            </a:r>
            <a:r>
              <a:rPr lang="en-US" sz="4600" b="1" dirty="0"/>
              <a:t> GmbH, IEK-4, 52425 </a:t>
            </a:r>
            <a:r>
              <a:rPr lang="en-US" sz="4600" b="1" dirty="0" err="1"/>
              <a:t>Jülich</a:t>
            </a:r>
            <a:r>
              <a:rPr lang="en-US" sz="4600" b="1" dirty="0"/>
              <a:t>, Germany</a:t>
            </a:r>
          </a:p>
          <a:p>
            <a:pPr algn="ctr">
              <a:lnSpc>
                <a:spcPts val="6914"/>
              </a:lnSpc>
            </a:pPr>
            <a:r>
              <a:rPr lang="en-US" altLang="zh-CN" sz="4800" i="1" dirty="0"/>
              <a:t>Email: </a:t>
            </a:r>
            <a:r>
              <a:rPr lang="en-US" sz="4800" i="1" dirty="0"/>
              <a:t>tian.tang@ipp.ac.cn</a:t>
            </a:r>
            <a:endParaRPr lang="en-US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463174"/>
            <a:ext cx="3027521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Runaway electron related relaxation phenomena in EAST disruptions </a:t>
            </a:r>
          </a:p>
        </p:txBody>
      </p:sp>
      <p:sp>
        <p:nvSpPr>
          <p:cNvPr id="14" name="Text Box 242"/>
          <p:cNvSpPr txBox="1">
            <a:spLocks noChangeArrowheads="1"/>
          </p:cNvSpPr>
          <p:nvPr/>
        </p:nvSpPr>
        <p:spPr bwMode="auto">
          <a:xfrm>
            <a:off x="180367" y="9283541"/>
            <a:ext cx="7580485" cy="520982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RE-related relaxation phenomena have been observed in different phase in EAST disruptions:</a:t>
            </a:r>
          </a:p>
          <a:p>
            <a:pPr marL="1085850" lvl="1" indent="-5715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Uncontrolled RE loss to plasma facing component may cause serious damage</a:t>
            </a:r>
          </a:p>
          <a:p>
            <a:pPr marL="1085850" lvl="1" indent="-5715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Advance understanding of RE loss and support further research in RE mitigation .</a:t>
            </a:r>
          </a:p>
        </p:txBody>
      </p:sp>
      <p:sp>
        <p:nvSpPr>
          <p:cNvPr id="17" name="Text Box 248"/>
          <p:cNvSpPr txBox="1">
            <a:spLocks noChangeArrowheads="1"/>
          </p:cNvSpPr>
          <p:nvPr/>
        </p:nvSpPr>
        <p:spPr bwMode="auto">
          <a:xfrm>
            <a:off x="424544" y="8300007"/>
            <a:ext cx="14833344" cy="7927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4400" b="1" dirty="0">
                <a:latin typeface="+mn-lt"/>
                <a:ea typeface="SimSun" pitchFamily="2" charset="-122"/>
                <a:cs typeface="Lucida Sans" pitchFamily="34" charset="0"/>
              </a:rPr>
              <a:t>Introduction</a:t>
            </a:r>
            <a:endParaRPr lang="en-US" altLang="zh-CN" sz="3200" b="1" dirty="0"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25" name="Text Box 248"/>
          <p:cNvSpPr txBox="1">
            <a:spLocks noChangeArrowheads="1"/>
          </p:cNvSpPr>
          <p:nvPr/>
        </p:nvSpPr>
        <p:spPr bwMode="auto">
          <a:xfrm>
            <a:off x="15754569" y="8300007"/>
            <a:ext cx="14096099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4400" b="1" dirty="0">
                <a:latin typeface="+mn-lt"/>
                <a:ea typeface="SimSun" pitchFamily="2" charset="-122"/>
                <a:cs typeface="Lucida Sans" pitchFamily="34" charset="0"/>
              </a:rPr>
              <a:t>Abnormal RE loss during RE plateau</a:t>
            </a:r>
            <a:endParaRPr lang="en-US" altLang="zh-CN" sz="3200" b="1" dirty="0"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29" name="Text Box 248"/>
          <p:cNvSpPr txBox="1">
            <a:spLocks noChangeArrowheads="1"/>
          </p:cNvSpPr>
          <p:nvPr/>
        </p:nvSpPr>
        <p:spPr bwMode="auto">
          <a:xfrm>
            <a:off x="267492" y="14956697"/>
            <a:ext cx="14990396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4400" b="1" dirty="0">
                <a:latin typeface="+mn-lt"/>
                <a:ea typeface="SimSun" pitchFamily="2" charset="-122"/>
                <a:cs typeface="Lucida Sans" pitchFamily="34" charset="0"/>
              </a:rPr>
              <a:t>Electrostatic fluctuations during RE formation phase</a:t>
            </a:r>
            <a:endParaRPr lang="en-US" altLang="zh-CN" sz="3200" b="1" dirty="0"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64" name="Text Box 242">
            <a:extLst>
              <a:ext uri="{FF2B5EF4-FFF2-40B4-BE49-F238E27FC236}">
                <a16:creationId xmlns:a16="http://schemas.microsoft.com/office/drawing/2014/main" id="{35711E28-BA6A-45A1-93EF-95DA168E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7315" y="36260322"/>
            <a:ext cx="14400000" cy="6040821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We have observed the RE-related relaxation phenomena during different phase of disruptions in the EAST tokamak:</a:t>
            </a:r>
          </a:p>
          <a:p>
            <a:pPr marL="1028700" lvl="1" indent="-571500" algn="just">
              <a:lnSpc>
                <a:spcPct val="120000"/>
              </a:lnSpc>
              <a:buFont typeface="+mj-lt"/>
              <a:buAutoNum type="arabicPeriod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RE formation phase: </a:t>
            </a:r>
          </a:p>
          <a:p>
            <a:pPr marL="1428750" lvl="2" indent="-571500" algn="just">
              <a:buFont typeface="Calibri" panose="020F0502020204030204" pitchFamily="34" charset="0"/>
              <a:buChar char="–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Electrostatic fluctuations observed at the beginning of the current quench</a:t>
            </a:r>
          </a:p>
          <a:p>
            <a:pPr marL="1428750" lvl="2" indent="-571500" algn="just">
              <a:lnSpc>
                <a:spcPct val="120000"/>
              </a:lnSpc>
              <a:buFont typeface="Calibri" panose="020F0502020204030204" pitchFamily="34" charset="0"/>
              <a:buChar char="–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Mode frequency are correlated with amount of gas injection;</a:t>
            </a:r>
          </a:p>
          <a:p>
            <a:pPr marL="1428750" lvl="2" indent="-571500" algn="just">
              <a:lnSpc>
                <a:spcPct val="120000"/>
              </a:lnSpc>
              <a:buFont typeface="Calibri" panose="020F0502020204030204" pitchFamily="34" charset="0"/>
              <a:buChar char="–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Related to strong RE losses, mode structure m, n=1, 0;</a:t>
            </a:r>
          </a:p>
          <a:p>
            <a:pPr marL="1028700" lvl="1" indent="-571500" algn="just">
              <a:lnSpc>
                <a:spcPct val="120000"/>
              </a:lnSpc>
              <a:buFont typeface="+mj-lt"/>
              <a:buAutoNum type="arabicPeriod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RE plateau phase: </a:t>
            </a:r>
          </a:p>
          <a:p>
            <a:pPr marL="1428750" lvl="2" indent="-571500" algn="just">
              <a:buFont typeface="Calibri" panose="020F0502020204030204" pitchFamily="34" charset="0"/>
              <a:buChar char="–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Burst-like relaxations during the RE plateau phase;</a:t>
            </a:r>
          </a:p>
          <a:p>
            <a:pPr marL="1428750" lvl="2" indent="-571500" algn="just">
              <a:lnSpc>
                <a:spcPct val="120000"/>
              </a:lnSpc>
              <a:buFont typeface="Calibri" panose="020F0502020204030204" pitchFamily="34" charset="0"/>
              <a:buChar char="–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Two types of instabilities clearly divided by </a:t>
            </a:r>
            <a:r>
              <a:rPr lang="el-GR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δ</a:t>
            </a: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B;</a:t>
            </a:r>
          </a:p>
          <a:p>
            <a:pPr marL="1428750" lvl="2" indent="-571500" algn="just">
              <a:lnSpc>
                <a:spcPct val="120000"/>
              </a:lnSpc>
              <a:buFont typeface="Calibri" panose="020F0502020204030204" pitchFamily="34" charset="0"/>
              <a:buChar char="–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Combination of m/n=0 and m/n=3/1 modes</a:t>
            </a:r>
          </a:p>
        </p:txBody>
      </p:sp>
      <p:sp>
        <p:nvSpPr>
          <p:cNvPr id="35" name="Text Box 248"/>
          <p:cNvSpPr txBox="1">
            <a:spLocks noChangeArrowheads="1"/>
          </p:cNvSpPr>
          <p:nvPr/>
        </p:nvSpPr>
        <p:spPr bwMode="auto">
          <a:xfrm>
            <a:off x="15767696" y="35471566"/>
            <a:ext cx="14014175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4400" b="1" dirty="0">
                <a:latin typeface="+mn-lt"/>
                <a:ea typeface="SimSun" pitchFamily="2" charset="-122"/>
                <a:cs typeface="Lucida Sans" pitchFamily="34" charset="0"/>
              </a:rPr>
              <a:t>Conclusion</a:t>
            </a:r>
            <a:endParaRPr lang="en-US" altLang="zh-CN" sz="3200" b="1" dirty="0">
              <a:latin typeface="+mn-lt"/>
              <a:ea typeface="SimSun" pitchFamily="2" charset="-122"/>
              <a:cs typeface="Lucida Sans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1013C5-AB25-4243-A71E-05E83AB6FB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29086" y="2145780"/>
            <a:ext cx="2638645" cy="25897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9C7067-F997-43A7-90BC-F8C7E36B2E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4940" y="2314717"/>
            <a:ext cx="2432639" cy="2483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9D95D44-2E4F-45BE-A7E6-9E39E98EE1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80411" y="4629671"/>
            <a:ext cx="2535994" cy="2483707"/>
          </a:xfrm>
          <a:prstGeom prst="rect">
            <a:avLst/>
          </a:prstGeom>
        </p:spPr>
      </p:pic>
      <p:sp>
        <p:nvSpPr>
          <p:cNvPr id="30" name="Text Box 242">
            <a:extLst>
              <a:ext uri="{FF2B5EF4-FFF2-40B4-BE49-F238E27FC236}">
                <a16:creationId xmlns:a16="http://schemas.microsoft.com/office/drawing/2014/main" id="{392F36B9-4888-D95F-DF42-18E37F324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37" y="15840277"/>
            <a:ext cx="14870114" cy="1993046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sz="3400" b="1" dirty="0">
                <a:solidFill>
                  <a:srgbClr val="FF0000"/>
                </a:solidFill>
                <a:latin typeface="Century Gothic" panose="020B0502020202020204" pitchFamily="34" charset="0"/>
                <a:ea typeface="ＭＳ Ｐゴシック" charset="-128"/>
              </a:rPr>
              <a:t>Electrostatic fluctuations </a:t>
            </a:r>
            <a:r>
              <a:rPr lang="en-US" altLang="ja-JP" sz="3400" b="1" dirty="0">
                <a:latin typeface="Century Gothic" panose="020B0502020202020204" pitchFamily="34" charset="0"/>
                <a:ea typeface="ＭＳ Ｐゴシック" charset="-128"/>
              </a:rPr>
              <a:t>observed in MGI triggered disruption</a:t>
            </a:r>
          </a:p>
          <a:p>
            <a:pPr marL="1085850" lvl="1" indent="-5715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After the TQ phase;</a:t>
            </a:r>
          </a:p>
          <a:p>
            <a:pPr marL="1085850" lvl="1" indent="-5715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By radiation-related diagnostics, but not in </a:t>
            </a:r>
            <a:r>
              <a:rPr lang="en-US" altLang="ja-JP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Mirnov</a:t>
            </a: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 coils;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8EB0F79-8AAF-103D-4FC8-E97AF4D286B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59" y="17576196"/>
            <a:ext cx="11076620" cy="562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162E470-083F-B764-FEA7-99FEA7C2614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188"/>
          <a:stretch/>
        </p:blipFill>
        <p:spPr bwMode="auto">
          <a:xfrm>
            <a:off x="5398453" y="23144928"/>
            <a:ext cx="5547710" cy="4845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4D6B8F8-99FF-95F4-05B4-FEDAC7FDC46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" r="4234"/>
          <a:stretch/>
        </p:blipFill>
        <p:spPr bwMode="auto">
          <a:xfrm>
            <a:off x="424543" y="28107357"/>
            <a:ext cx="5948583" cy="5235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C4D531F-F2EA-AB1A-38AA-2AE02BDB4B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4974" r="4873"/>
          <a:stretch/>
        </p:blipFill>
        <p:spPr bwMode="auto">
          <a:xfrm>
            <a:off x="7055075" y="31428397"/>
            <a:ext cx="8082531" cy="5314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1A7130C4-822B-F9F2-B258-F03C487B2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"/>
          <a:stretch/>
        </p:blipFill>
        <p:spPr bwMode="auto">
          <a:xfrm>
            <a:off x="6699991" y="37794952"/>
            <a:ext cx="4222665" cy="3968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3A82FF3-8502-667C-2D65-765ADC4CC9D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2937" r="7604"/>
          <a:stretch/>
        </p:blipFill>
        <p:spPr bwMode="auto">
          <a:xfrm>
            <a:off x="10947495" y="37794952"/>
            <a:ext cx="4310392" cy="3933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F02693B6-0BB6-0801-6442-990AC4B4BA93}"/>
              </a:ext>
            </a:extLst>
          </p:cNvPr>
          <p:cNvSpPr txBox="1"/>
          <p:nvPr/>
        </p:nvSpPr>
        <p:spPr>
          <a:xfrm>
            <a:off x="1219193" y="33714554"/>
            <a:ext cx="5681629" cy="249164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800"/>
              </a:lnSpc>
              <a:buFont typeface="Wingdings" panose="05000000000000000000" pitchFamily="2" charset="2"/>
              <a:buChar char="Ø"/>
            </a:pPr>
            <a:r>
              <a:rPr lang="en-US" altLang="zh-CN" sz="3400" b="1" dirty="0">
                <a:latin typeface="Century Gothic" panose="020B0502020202020204" pitchFamily="34" charset="0"/>
                <a:ea typeface="微软雅黑" panose="020B0503020204020204" pitchFamily="34" charset="-122"/>
              </a:rPr>
              <a:t>Mode structure:</a:t>
            </a:r>
          </a:p>
          <a:p>
            <a:pPr marL="571500" indent="-571500">
              <a:lnSpc>
                <a:spcPts val="4800"/>
              </a:lnSpc>
              <a:buFont typeface="微软雅黑" panose="020B0503020204020204" pitchFamily="34" charset="-122"/>
              <a:buChar char="-"/>
            </a:pPr>
            <a:r>
              <a:rPr lang="en-US" altLang="zh-CN" sz="3200" b="1" dirty="0">
                <a:solidFill>
                  <a:srgbClr val="FF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m, n=1, 0</a:t>
            </a:r>
          </a:p>
          <a:p>
            <a:pPr marL="571500" indent="-571500">
              <a:lnSpc>
                <a:spcPts val="4800"/>
              </a:lnSpc>
              <a:buFont typeface="微软雅黑" panose="020B0503020204020204" pitchFamily="34" charset="-122"/>
              <a:buChar char="-"/>
            </a:pPr>
            <a:r>
              <a:rPr lang="en-US" altLang="zh-CN" sz="3200" dirty="0">
                <a:latin typeface="Century Gothic" panose="020B0502020202020204" pitchFamily="34" charset="0"/>
                <a:ea typeface="微软雅黑" panose="020B0503020204020204" pitchFamily="34" charset="-122"/>
              </a:rPr>
              <a:t>SVD based on poloidal SXR arrays</a:t>
            </a:r>
            <a:endParaRPr lang="en-US" altLang="zh-CN" sz="36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F07B4B0-B152-7E6C-A2A7-6024C87D7E4E}"/>
              </a:ext>
            </a:extLst>
          </p:cNvPr>
          <p:cNvGrpSpPr/>
          <p:nvPr/>
        </p:nvGrpSpPr>
        <p:grpSpPr>
          <a:xfrm>
            <a:off x="15638330" y="11347634"/>
            <a:ext cx="5272985" cy="6456502"/>
            <a:chOff x="4035434" y="1030242"/>
            <a:chExt cx="5102060" cy="5472375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A6B8C769-3C27-14AE-FC8E-031637CEEF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5231" t="2448" r="5374" b="16505"/>
            <a:stretch/>
          </p:blipFill>
          <p:spPr>
            <a:xfrm>
              <a:off x="4035434" y="1030242"/>
              <a:ext cx="5102060" cy="5472375"/>
            </a:xfrm>
            <a:prstGeom prst="rect">
              <a:avLst/>
            </a:prstGeom>
          </p:spPr>
        </p:pic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D79ECB90-0E31-E9FA-969C-019BFB127F92}"/>
                </a:ext>
              </a:extLst>
            </p:cNvPr>
            <p:cNvSpPr/>
            <p:nvPr/>
          </p:nvSpPr>
          <p:spPr>
            <a:xfrm>
              <a:off x="4466484" y="2625529"/>
              <a:ext cx="3450136" cy="21306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BCF56F5-86B0-0A68-CC99-5DBA1C42CF51}"/>
                </a:ext>
              </a:extLst>
            </p:cNvPr>
            <p:cNvSpPr txBox="1"/>
            <p:nvPr/>
          </p:nvSpPr>
          <p:spPr>
            <a:xfrm>
              <a:off x="5729979" y="2533163"/>
              <a:ext cx="776486" cy="380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LHW</a:t>
              </a:r>
              <a:endParaRPr lang="zh-CN" altLang="en-US" dirty="0"/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BF15FC05-65BD-0B66-7B77-9460D35E887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785" y="11590824"/>
            <a:ext cx="9340229" cy="60057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9D5FD2A9-28EE-EEEB-60C7-27C87EF149DA}"/>
              </a:ext>
            </a:extLst>
          </p:cNvPr>
          <p:cNvGrpSpPr/>
          <p:nvPr/>
        </p:nvGrpSpPr>
        <p:grpSpPr>
          <a:xfrm>
            <a:off x="23631822" y="19647061"/>
            <a:ext cx="6575292" cy="5164496"/>
            <a:chOff x="4805582" y="3634350"/>
            <a:chExt cx="3939540" cy="3072470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F5E76BF9-F7D5-8FDD-1B7B-666285753E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t="8361"/>
            <a:stretch/>
          </p:blipFill>
          <p:spPr>
            <a:xfrm>
              <a:off x="4805582" y="3634350"/>
              <a:ext cx="3939540" cy="3072470"/>
            </a:xfrm>
            <a:prstGeom prst="rect">
              <a:avLst/>
            </a:prstGeom>
          </p:spPr>
        </p:pic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A1FFFCB6-1EC0-0831-62D3-A4BB2AEE8717}"/>
                </a:ext>
              </a:extLst>
            </p:cNvPr>
            <p:cNvSpPr/>
            <p:nvPr/>
          </p:nvSpPr>
          <p:spPr>
            <a:xfrm>
              <a:off x="5315918" y="3634352"/>
              <a:ext cx="488197" cy="2526223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7C54090-2777-E622-169C-A8A9293A7AA5}"/>
                </a:ext>
              </a:extLst>
            </p:cNvPr>
            <p:cNvSpPr/>
            <p:nvPr/>
          </p:nvSpPr>
          <p:spPr>
            <a:xfrm>
              <a:off x="5804115" y="3634351"/>
              <a:ext cx="2316997" cy="2526223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918A115D-05F8-4D84-BD72-7439D2B12370}"/>
              </a:ext>
            </a:extLst>
          </p:cNvPr>
          <p:cNvGrpSpPr/>
          <p:nvPr/>
        </p:nvGrpSpPr>
        <p:grpSpPr>
          <a:xfrm>
            <a:off x="23143932" y="31074891"/>
            <a:ext cx="5679819" cy="3792086"/>
            <a:chOff x="3857620" y="1285860"/>
            <a:chExt cx="5072892" cy="2819119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3139F011-481E-13AA-E53D-972B17F4337F}"/>
                </a:ext>
              </a:extLst>
            </p:cNvPr>
            <p:cNvGrpSpPr/>
            <p:nvPr/>
          </p:nvGrpSpPr>
          <p:grpSpPr>
            <a:xfrm>
              <a:off x="3857620" y="1357298"/>
              <a:ext cx="5072892" cy="2730710"/>
              <a:chOff x="3713950" y="1286654"/>
              <a:chExt cx="5072892" cy="2730710"/>
            </a:xfrm>
          </p:grpSpPr>
          <p:sp>
            <p:nvSpPr>
              <p:cNvPr id="87" name="任意多边形 31">
                <a:extLst>
                  <a:ext uri="{FF2B5EF4-FFF2-40B4-BE49-F238E27FC236}">
                    <a16:creationId xmlns:a16="http://schemas.microsoft.com/office/drawing/2014/main" id="{BE8975C6-2642-E280-164C-DA1CAA8FB44B}"/>
                  </a:ext>
                </a:extLst>
              </p:cNvPr>
              <p:cNvSpPr/>
              <p:nvPr/>
            </p:nvSpPr>
            <p:spPr bwMode="auto">
              <a:xfrm>
                <a:off x="3714744" y="1857364"/>
                <a:ext cx="4500593" cy="2160000"/>
              </a:xfrm>
              <a:custGeom>
                <a:avLst/>
                <a:gdLst>
                  <a:gd name="connsiteX0" fmla="*/ 0 w 2220686"/>
                  <a:gd name="connsiteY0" fmla="*/ 0 h 1151907"/>
                  <a:gd name="connsiteX1" fmla="*/ 1650670 w 2220686"/>
                  <a:gd name="connsiteY1" fmla="*/ 296884 h 1151907"/>
                  <a:gd name="connsiteX2" fmla="*/ 2220686 w 2220686"/>
                  <a:gd name="connsiteY2" fmla="*/ 1151907 h 1151907"/>
                  <a:gd name="connsiteX3" fmla="*/ 2220686 w 2220686"/>
                  <a:gd name="connsiteY3" fmla="*/ 1151907 h 115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0686" h="1151907">
                    <a:moveTo>
                      <a:pt x="0" y="0"/>
                    </a:moveTo>
                    <a:cubicBezTo>
                      <a:pt x="640278" y="52450"/>
                      <a:pt x="1280556" y="104900"/>
                      <a:pt x="1650670" y="296884"/>
                    </a:cubicBezTo>
                    <a:cubicBezTo>
                      <a:pt x="2020784" y="488869"/>
                      <a:pt x="2220686" y="1151907"/>
                      <a:pt x="2220686" y="1151907"/>
                    </a:cubicBezTo>
                    <a:lnTo>
                      <a:pt x="2220686" y="1151907"/>
                    </a:lnTo>
                  </a:path>
                </a:pathLst>
              </a:custGeom>
              <a:noFill/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</a:endParaRPr>
              </a:p>
            </p:txBody>
          </p:sp>
          <p:sp>
            <p:nvSpPr>
              <p:cNvPr id="88" name="任意多边形 32">
                <a:extLst>
                  <a:ext uri="{FF2B5EF4-FFF2-40B4-BE49-F238E27FC236}">
                    <a16:creationId xmlns:a16="http://schemas.microsoft.com/office/drawing/2014/main" id="{63695C66-56EE-88CB-AA4F-F5893475CC11}"/>
                  </a:ext>
                </a:extLst>
              </p:cNvPr>
              <p:cNvSpPr/>
              <p:nvPr/>
            </p:nvSpPr>
            <p:spPr bwMode="auto">
              <a:xfrm>
                <a:off x="3786182" y="1857363"/>
                <a:ext cx="4429156" cy="2160000"/>
              </a:xfrm>
              <a:custGeom>
                <a:avLst/>
                <a:gdLst>
                  <a:gd name="connsiteX0" fmla="*/ 0 w 4381994"/>
                  <a:gd name="connsiteY0" fmla="*/ 5938 h 2654135"/>
                  <a:gd name="connsiteX1" fmla="*/ 1151906 w 4381994"/>
                  <a:gd name="connsiteY1" fmla="*/ 100940 h 2654135"/>
                  <a:gd name="connsiteX2" fmla="*/ 2588820 w 4381994"/>
                  <a:gd name="connsiteY2" fmla="*/ 611579 h 2654135"/>
                  <a:gd name="connsiteX3" fmla="*/ 3479470 w 4381994"/>
                  <a:gd name="connsiteY3" fmla="*/ 849086 h 2654135"/>
                  <a:gd name="connsiteX4" fmla="*/ 4381994 w 4381994"/>
                  <a:gd name="connsiteY4" fmla="*/ 2654135 h 265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994" h="2654135">
                    <a:moveTo>
                      <a:pt x="0" y="5938"/>
                    </a:moveTo>
                    <a:cubicBezTo>
                      <a:pt x="360218" y="2969"/>
                      <a:pt x="720436" y="0"/>
                      <a:pt x="1151906" y="100940"/>
                    </a:cubicBezTo>
                    <a:cubicBezTo>
                      <a:pt x="1583376" y="201880"/>
                      <a:pt x="2200893" y="486888"/>
                      <a:pt x="2588820" y="611579"/>
                    </a:cubicBezTo>
                    <a:cubicBezTo>
                      <a:pt x="2976747" y="736270"/>
                      <a:pt x="3180608" y="508660"/>
                      <a:pt x="3479470" y="849086"/>
                    </a:cubicBezTo>
                    <a:cubicBezTo>
                      <a:pt x="3778332" y="1189512"/>
                      <a:pt x="4080163" y="1921823"/>
                      <a:pt x="4381994" y="2654135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</a:endParaRPr>
              </a:p>
            </p:txBody>
          </p:sp>
          <p:sp>
            <p:nvSpPr>
              <p:cNvPr id="89" name="任意多边形 33">
                <a:extLst>
                  <a:ext uri="{FF2B5EF4-FFF2-40B4-BE49-F238E27FC236}">
                    <a16:creationId xmlns:a16="http://schemas.microsoft.com/office/drawing/2014/main" id="{57E44A7A-C815-D437-85B1-1F0026DB946C}"/>
                  </a:ext>
                </a:extLst>
              </p:cNvPr>
              <p:cNvSpPr/>
              <p:nvPr/>
            </p:nvSpPr>
            <p:spPr bwMode="auto">
              <a:xfrm>
                <a:off x="3714744" y="1857364"/>
                <a:ext cx="4552156" cy="2160000"/>
              </a:xfrm>
              <a:custGeom>
                <a:avLst/>
                <a:gdLst>
                  <a:gd name="connsiteX0" fmla="*/ 0 w 4370119"/>
                  <a:gd name="connsiteY0" fmla="*/ 0 h 2838203"/>
                  <a:gd name="connsiteX1" fmla="*/ 1282535 w 4370119"/>
                  <a:gd name="connsiteY1" fmla="*/ 142504 h 2838203"/>
                  <a:gd name="connsiteX2" fmla="*/ 2291937 w 4370119"/>
                  <a:gd name="connsiteY2" fmla="*/ 213756 h 2838203"/>
                  <a:gd name="connsiteX3" fmla="*/ 3348841 w 4370119"/>
                  <a:gd name="connsiteY3" fmla="*/ 688769 h 2838203"/>
                  <a:gd name="connsiteX4" fmla="*/ 4370119 w 4370119"/>
                  <a:gd name="connsiteY4" fmla="*/ 2838203 h 2838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0119" h="2838203">
                    <a:moveTo>
                      <a:pt x="0" y="0"/>
                    </a:moveTo>
                    <a:lnTo>
                      <a:pt x="1282535" y="142504"/>
                    </a:lnTo>
                    <a:cubicBezTo>
                      <a:pt x="1664524" y="178130"/>
                      <a:pt x="1947553" y="122712"/>
                      <a:pt x="2291937" y="213756"/>
                    </a:cubicBezTo>
                    <a:cubicBezTo>
                      <a:pt x="2636321" y="304800"/>
                      <a:pt x="3002477" y="251361"/>
                      <a:pt x="3348841" y="688769"/>
                    </a:cubicBezTo>
                    <a:cubicBezTo>
                      <a:pt x="3695205" y="1126177"/>
                      <a:pt x="4032662" y="1982190"/>
                      <a:pt x="4370119" y="2838203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5B8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</a:endParaRPr>
              </a:p>
            </p:txBody>
          </p:sp>
          <p:cxnSp>
            <p:nvCxnSpPr>
              <p:cNvPr id="90" name="直接箭头连接符 89">
                <a:extLst>
                  <a:ext uri="{FF2B5EF4-FFF2-40B4-BE49-F238E27FC236}">
                    <a16:creationId xmlns:a16="http://schemas.microsoft.com/office/drawing/2014/main" id="{610CF8B5-A0A2-176D-9F8B-88CE1ACA465C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2357422" y="2643182"/>
                <a:ext cx="2714644" cy="1588"/>
              </a:xfrm>
              <a:prstGeom prst="straightConnector1">
                <a:avLst/>
              </a:prstGeom>
              <a:solidFill>
                <a:srgbClr val="BBE0E3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直接箭头连接符 90">
                <a:extLst>
                  <a:ext uri="{FF2B5EF4-FFF2-40B4-BE49-F238E27FC236}">
                    <a16:creationId xmlns:a16="http://schemas.microsoft.com/office/drawing/2014/main" id="{65132639-0063-EA93-7253-08DC33CAF38C}"/>
                  </a:ext>
                </a:extLst>
              </p:cNvPr>
              <p:cNvCxnSpPr/>
              <p:nvPr/>
            </p:nvCxnSpPr>
            <p:spPr bwMode="auto">
              <a:xfrm>
                <a:off x="3714744" y="4000504"/>
                <a:ext cx="5072098" cy="1588"/>
              </a:xfrm>
              <a:prstGeom prst="straightConnector1">
                <a:avLst/>
              </a:prstGeom>
              <a:solidFill>
                <a:srgbClr val="BBE0E3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2" name="TextBox 21">
              <a:extLst>
                <a:ext uri="{FF2B5EF4-FFF2-40B4-BE49-F238E27FC236}">
                  <a16:creationId xmlns:a16="http://schemas.microsoft.com/office/drawing/2014/main" id="{745A0A72-EBA2-5A64-6B1D-7EF69004E6E6}"/>
                </a:ext>
              </a:extLst>
            </p:cNvPr>
            <p:cNvSpPr txBox="1"/>
            <p:nvPr/>
          </p:nvSpPr>
          <p:spPr>
            <a:xfrm>
              <a:off x="4000496" y="2357430"/>
              <a:ext cx="89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5B82"/>
                  </a:solidFill>
                  <a:effectLst/>
                  <a:uLnTx/>
                  <a:uFillTx/>
                  <a:latin typeface="Century Gothic" pitchFamily="34" charset="0"/>
                </a:rPr>
                <a:t>E</a:t>
              </a:r>
              <a:r>
                <a:rPr kumimoji="0" lang="en-US" altLang="zh-CN" sz="20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5B82"/>
                  </a:solidFill>
                  <a:effectLst/>
                  <a:uLnTx/>
                  <a:uFillTx/>
                  <a:latin typeface="Century Gothic" pitchFamily="34" charset="0"/>
                </a:rPr>
                <a:t>// 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5B82"/>
                  </a:solidFill>
                  <a:effectLst/>
                  <a:uLnTx/>
                  <a:uFillTx/>
                  <a:latin typeface="Century Gothic" pitchFamily="34" charset="0"/>
                </a:rPr>
                <a:t>&gt; 0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83" name="TextBox 22">
              <a:extLst>
                <a:ext uri="{FF2B5EF4-FFF2-40B4-BE49-F238E27FC236}">
                  <a16:creationId xmlns:a16="http://schemas.microsoft.com/office/drawing/2014/main" id="{6E79234C-FCE3-DABC-6F06-C3AFAB29AB13}"/>
                </a:ext>
              </a:extLst>
            </p:cNvPr>
            <p:cNvSpPr txBox="1"/>
            <p:nvPr/>
          </p:nvSpPr>
          <p:spPr>
            <a:xfrm>
              <a:off x="4000496" y="2857496"/>
              <a:ext cx="89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itchFamily="34" charset="0"/>
                </a:rPr>
                <a:t>E</a:t>
              </a:r>
              <a:r>
                <a:rPr kumimoji="0" lang="en-US" altLang="zh-CN" sz="20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itchFamily="34" charset="0"/>
                </a:rPr>
                <a:t>// 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itchFamily="34" charset="0"/>
                </a:rPr>
                <a:t>= 0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84" name="TextBox 23">
              <a:extLst>
                <a:ext uri="{FF2B5EF4-FFF2-40B4-BE49-F238E27FC236}">
                  <a16:creationId xmlns:a16="http://schemas.microsoft.com/office/drawing/2014/main" id="{B64A7024-6CE7-007C-404B-B7DE4A745D08}"/>
                </a:ext>
              </a:extLst>
            </p:cNvPr>
            <p:cNvSpPr txBox="1"/>
            <p:nvPr/>
          </p:nvSpPr>
          <p:spPr>
            <a:xfrm>
              <a:off x="4000496" y="3357562"/>
              <a:ext cx="89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entury Gothic" pitchFamily="34" charset="0"/>
                </a:rPr>
                <a:t>E</a:t>
              </a:r>
              <a:r>
                <a:rPr kumimoji="0" lang="en-US" altLang="zh-CN" sz="20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entury Gothic" pitchFamily="34" charset="0"/>
                </a:rPr>
                <a:t>// 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entury Gothic" pitchFamily="34" charset="0"/>
                </a:rPr>
                <a:t>&lt; 0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85" name="TextBox 24">
              <a:extLst>
                <a:ext uri="{FF2B5EF4-FFF2-40B4-BE49-F238E27FC236}">
                  <a16:creationId xmlns:a16="http://schemas.microsoft.com/office/drawing/2014/main" id="{4D09CB89-FBC3-8C41-E7E1-FD510F8DACFE}"/>
                </a:ext>
              </a:extLst>
            </p:cNvPr>
            <p:cNvSpPr txBox="1"/>
            <p:nvPr/>
          </p:nvSpPr>
          <p:spPr>
            <a:xfrm>
              <a:off x="3929058" y="1285860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</a:rPr>
                <a:t>f</a:t>
              </a:r>
              <a:r>
                <a:rPr kumimoji="0" lang="en-US" altLang="zh-CN" sz="2400" b="1" i="0" u="none" strike="noStrike" kern="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</a:rPr>
                <a:t>E</a:t>
              </a:r>
              <a:endParaRPr kumimoji="0" lang="zh-CN" altLang="en-US" sz="24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86" name="TextBox 26">
              <a:extLst>
                <a:ext uri="{FF2B5EF4-FFF2-40B4-BE49-F238E27FC236}">
                  <a16:creationId xmlns:a16="http://schemas.microsoft.com/office/drawing/2014/main" id="{A52CA16D-569C-D5C6-5CC4-6108E1527C37}"/>
                </a:ext>
              </a:extLst>
            </p:cNvPr>
            <p:cNvSpPr txBox="1"/>
            <p:nvPr/>
          </p:nvSpPr>
          <p:spPr>
            <a:xfrm>
              <a:off x="8501090" y="3643314"/>
              <a:ext cx="344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</a:rPr>
                <a:t>E</a:t>
              </a:r>
              <a:endParaRPr kumimoji="0" lang="zh-CN" altLang="en-US" sz="24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</p:grpSp>
      <p:sp>
        <p:nvSpPr>
          <p:cNvPr id="92" name="矩形 91">
            <a:extLst>
              <a:ext uri="{FF2B5EF4-FFF2-40B4-BE49-F238E27FC236}">
                <a16:creationId xmlns:a16="http://schemas.microsoft.com/office/drawing/2014/main" id="{C789CF53-4E2E-A569-072C-94C535A3359E}"/>
              </a:ext>
            </a:extLst>
          </p:cNvPr>
          <p:cNvSpPr/>
          <p:nvPr/>
        </p:nvSpPr>
        <p:spPr bwMode="auto">
          <a:xfrm>
            <a:off x="26139357" y="30951734"/>
            <a:ext cx="1403557" cy="3870598"/>
          </a:xfrm>
          <a:prstGeom prst="rect">
            <a:avLst/>
          </a:prstGeom>
          <a:solidFill>
            <a:schemeClr val="accent6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2F75B2F8-3056-BB4C-690E-90263C355302}"/>
              </a:ext>
            </a:extLst>
          </p:cNvPr>
          <p:cNvSpPr txBox="1"/>
          <p:nvPr/>
        </p:nvSpPr>
        <p:spPr>
          <a:xfrm>
            <a:off x="16746629" y="23983880"/>
            <a:ext cx="6703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Kinetic instability (small-scale)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B06C4EAC-F831-4D68-5F2E-031A0FA829EA}"/>
              </a:ext>
            </a:extLst>
          </p:cNvPr>
          <p:cNvSpPr txBox="1"/>
          <p:nvPr/>
        </p:nvSpPr>
        <p:spPr>
          <a:xfrm>
            <a:off x="16746629" y="20013442"/>
            <a:ext cx="72032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External kink mode (large-scale)</a:t>
            </a:r>
            <a:endParaRPr lang="zh-CN" altLang="en-US" sz="34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59E4243A-6792-0315-2435-DE32DADB5DD4}"/>
                  </a:ext>
                </a:extLst>
              </p:cNvPr>
              <p:cNvSpPr txBox="1"/>
              <p:nvPr/>
            </p:nvSpPr>
            <p:spPr>
              <a:xfrm>
                <a:off x="17404302" y="20782793"/>
                <a:ext cx="566652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alibri" panose="020F0502020204030204" pitchFamily="34" charset="0"/>
                  <a:buChar char="—"/>
                </a:pPr>
                <a:r>
                  <a:rPr lang="en-US" altLang="zh-CN" sz="3000" dirty="0">
                    <a:latin typeface="Century Gothic" panose="020B0502020202020204" pitchFamily="34" charset="0"/>
                  </a:rPr>
                  <a:t>Sudden RE loss </a:t>
                </a:r>
                <a:r>
                  <a:rPr lang="en-US" altLang="zh-CN" sz="3000" b="1" dirty="0">
                    <a:latin typeface="Century Gothic" panose="020B0502020202020204" pitchFamily="34" charset="0"/>
                  </a:rPr>
                  <a:t>from wide energy region</a:t>
                </a:r>
                <a:r>
                  <a:rPr lang="en-US" altLang="zh-CN" sz="3000" dirty="0">
                    <a:latin typeface="Century Gothic" panose="020B0502020202020204" pitchFamily="34" charset="0"/>
                  </a:rPr>
                  <a:t>;</a:t>
                </a:r>
              </a:p>
              <a:p>
                <a:pPr marL="285750" indent="-285750">
                  <a:buFont typeface="Calibri" panose="020F0502020204030204" pitchFamily="34" charset="0"/>
                  <a:buChar char="—"/>
                </a:pPr>
                <a:r>
                  <a:rPr lang="en-US" altLang="zh-CN" sz="3000" dirty="0">
                    <a:latin typeface="Century Gothic" panose="020B0502020202020204" pitchFamily="34" charset="0"/>
                  </a:rPr>
                  <a:t>Larger amplitude corresponds to more RE loss</a:t>
                </a:r>
              </a:p>
              <a:p>
                <a:pPr marL="285750" indent="-285750">
                  <a:buFont typeface="Calibri" panose="020F0502020204030204" pitchFamily="34" charset="0"/>
                  <a:buChar char="—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GB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zh-CN" altLang="en-US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altLang="zh-CN" sz="3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zh-CN" sz="3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3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altLang="zh-CN" sz="3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3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zh-CN" sz="3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r>
                  <a:rPr lang="en-US" altLang="zh-CN" sz="3000" b="1" dirty="0">
                    <a:latin typeface="Century Gothic" panose="020B0502020202020204" pitchFamily="34" charset="0"/>
                  </a:rPr>
                  <a:t>	</a:t>
                </a:r>
                <a:r>
                  <a:rPr lang="en-US" altLang="zh-CN" sz="3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kink mode</a:t>
                </a:r>
                <a:endParaRPr lang="zh-CN" altLang="en-US" sz="3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59E4243A-6792-0315-2435-DE32DADB5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302" y="20782793"/>
                <a:ext cx="5666528" cy="2862322"/>
              </a:xfrm>
              <a:prstGeom prst="rect">
                <a:avLst/>
              </a:prstGeom>
              <a:blipFill>
                <a:blip r:embed="rId24"/>
                <a:stretch>
                  <a:fillRect l="-2581" t="-2766" r="-753" b="-5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D3C352B4-7C7D-E4B6-4A54-261C8A7A9AA7}"/>
                  </a:ext>
                </a:extLst>
              </p:cNvPr>
              <p:cNvSpPr txBox="1"/>
              <p:nvPr/>
            </p:nvSpPr>
            <p:spPr>
              <a:xfrm>
                <a:off x="17466031" y="24794145"/>
                <a:ext cx="11675741" cy="211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4000"/>
                  </a:lnSpc>
                  <a:buFont typeface="Calibri" panose="020F0502020204030204" pitchFamily="34" charset="0"/>
                  <a:buChar char="—"/>
                </a:pPr>
                <a:r>
                  <a:rPr lang="en-US" altLang="zh-CN" sz="3000" dirty="0">
                    <a:latin typeface="Century Gothic" panose="020B0502020202020204" pitchFamily="34" charset="0"/>
                  </a:rPr>
                  <a:t>Vloop&lt;0</a:t>
                </a:r>
              </a:p>
              <a:p>
                <a:pPr marL="285750" indent="-285750">
                  <a:lnSpc>
                    <a:spcPts val="4000"/>
                  </a:lnSpc>
                  <a:buFont typeface="Calibri" panose="020F0502020204030204" pitchFamily="34" charset="0"/>
                  <a:buChar char="—"/>
                </a:pPr>
                <a:r>
                  <a:rPr lang="en-US" altLang="zh-CN" sz="3000" dirty="0">
                    <a:latin typeface="Century Gothic" panose="020B0502020202020204" pitchFamily="34" charset="0"/>
                  </a:rPr>
                  <a:t>Period RE loss in </a:t>
                </a:r>
                <a:r>
                  <a:rPr lang="en-US" altLang="zh-CN" sz="3000" b="1" dirty="0">
                    <a:latin typeface="Century Gothic" panose="020B0502020202020204" pitchFamily="34" charset="0"/>
                  </a:rPr>
                  <a:t>medium energy region;</a:t>
                </a:r>
              </a:p>
              <a:p>
                <a:pPr marL="285750" indent="-285750">
                  <a:lnSpc>
                    <a:spcPts val="4000"/>
                  </a:lnSpc>
                  <a:buFont typeface="Calibri" panose="020F0502020204030204" pitchFamily="34" charset="0"/>
                  <a:buChar char="—"/>
                </a:pPr>
                <a:r>
                  <a:rPr lang="en-US" altLang="zh-CN" sz="3000" dirty="0" err="1">
                    <a:latin typeface="Century Gothic" panose="020B0502020202020204" pitchFamily="34" charset="0"/>
                  </a:rPr>
                  <a:t>f</a:t>
                </a:r>
                <a:r>
                  <a:rPr lang="en-US" altLang="zh-CN" sz="3000" baseline="-25000" dirty="0" err="1">
                    <a:latin typeface="Century Gothic" panose="020B0502020202020204" pitchFamily="34" charset="0"/>
                  </a:rPr>
                  <a:t>spike</a:t>
                </a:r>
                <a:r>
                  <a:rPr lang="en-US" altLang="zh-CN" sz="3000" dirty="0">
                    <a:latin typeface="Century Gothic" panose="020B0502020202020204" pitchFamily="34" charset="0"/>
                  </a:rPr>
                  <a:t> ~0.6 kHz and rich harmonic structure</a:t>
                </a:r>
              </a:p>
              <a:p>
                <a:pPr marL="285750" indent="-285750">
                  <a:lnSpc>
                    <a:spcPts val="4000"/>
                  </a:lnSpc>
                  <a:buFont typeface="Calibri" panose="020F0502020204030204" pitchFamily="34" charset="0"/>
                  <a:buChar char="—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zh-CN" altLang="en-GB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𝜸</m:t>
                        </m:r>
                        <m:r>
                          <a:rPr lang="zh-CN" alt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𝝉</m:t>
                        </m:r>
                      </m:e>
                      <m:sub>
                        <m:r>
                          <a:rPr lang="en-US" altLang="zh-CN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𝑨</m:t>
                        </m:r>
                      </m:sub>
                    </m:sSub>
                    <m:r>
                      <a:rPr lang="en-GB" altLang="zh-CN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3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altLang="zh-CN" sz="3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</m:t>
                    </m:r>
                    <m:r>
                      <a:rPr lang="en-US" altLang="zh-CN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altLang="zh-CN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30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D3C352B4-7C7D-E4B6-4A54-261C8A7A9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031" y="24794145"/>
                <a:ext cx="11675741" cy="2116349"/>
              </a:xfrm>
              <a:prstGeom prst="rect">
                <a:avLst/>
              </a:prstGeom>
              <a:blipFill>
                <a:blip r:embed="rId25"/>
                <a:stretch>
                  <a:fillRect l="-1253" t="-3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文本框 96">
            <a:extLst>
              <a:ext uri="{FF2B5EF4-FFF2-40B4-BE49-F238E27FC236}">
                <a16:creationId xmlns:a16="http://schemas.microsoft.com/office/drawing/2014/main" id="{90568E14-D6D3-6BEA-6E0E-F857C9E43C7F}"/>
              </a:ext>
            </a:extLst>
          </p:cNvPr>
          <p:cNvSpPr txBox="1"/>
          <p:nvPr/>
        </p:nvSpPr>
        <p:spPr>
          <a:xfrm>
            <a:off x="16509204" y="18106739"/>
            <a:ext cx="13413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"/>
            </a:pPr>
            <a:r>
              <a:rPr lang="en-US" altLang="zh-CN" sz="3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Two types of instabilities clearly divided by </a:t>
            </a:r>
            <a:r>
              <a:rPr lang="en-US" altLang="zh-CN" sz="3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δB</a:t>
            </a:r>
            <a:r>
              <a:rPr lang="en-US" altLang="zh-CN" sz="3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</a:p>
          <a:p>
            <a:pPr marL="742950" lvl="1" indent="-285750">
              <a:spcBef>
                <a:spcPts val="1200"/>
              </a:spcBef>
              <a:buFont typeface="Calibri" panose="020F0502020204030204" pitchFamily="34" charset="0"/>
              <a:buChar char="—"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等线" panose="02010600030101010101" pitchFamily="2" charset="-122"/>
                <a:cs typeface="+mn-cs"/>
              </a:rPr>
              <a:t>Both instabilities are identified as 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等线" panose="02010600030101010101" pitchFamily="2" charset="-122"/>
                <a:cs typeface="+mn-cs"/>
              </a:rPr>
              <a:t>combination of m/n=0 and m/n=3/1 modes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242703A8-137C-62CD-1975-2139C3985B32}"/>
              </a:ext>
            </a:extLst>
          </p:cNvPr>
          <p:cNvSpPr txBox="1"/>
          <p:nvPr/>
        </p:nvSpPr>
        <p:spPr>
          <a:xfrm>
            <a:off x="352077" y="18000304"/>
            <a:ext cx="5077453" cy="9204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8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latin typeface="Century Gothic" panose="020B0502020202020204" pitchFamily="34" charset="0"/>
                <a:ea typeface="微软雅黑" panose="020B0503020204020204" pitchFamily="34" charset="-122"/>
              </a:rPr>
              <a:t>Directly correlated with REs:</a:t>
            </a:r>
          </a:p>
          <a:p>
            <a:pPr marL="571500" indent="-571500">
              <a:lnSpc>
                <a:spcPts val="4800"/>
              </a:lnSpc>
              <a:buFont typeface="微软雅黑" panose="020B0503020204020204" pitchFamily="34" charset="-122"/>
              <a:buChar char="-"/>
            </a:pPr>
            <a:r>
              <a:rPr lang="en-US" altLang="zh-CN" sz="3000" b="1" dirty="0">
                <a:solidFill>
                  <a:srgbClr val="FF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Argon: </a:t>
            </a:r>
            <a:r>
              <a:rPr lang="en-US" altLang="zh-CN" sz="3000" dirty="0">
                <a:latin typeface="Century Gothic" panose="020B0502020202020204" pitchFamily="34" charset="0"/>
                <a:ea typeface="微软雅黑" panose="020B0503020204020204" pitchFamily="34" charset="-122"/>
              </a:rPr>
              <a:t>10-40 kHz</a:t>
            </a:r>
          </a:p>
          <a:p>
            <a:pPr marL="571500" indent="-571500">
              <a:lnSpc>
                <a:spcPts val="4800"/>
              </a:lnSpc>
              <a:buFont typeface="微软雅黑" panose="020B0503020204020204" pitchFamily="34" charset="-122"/>
              <a:buChar char="-"/>
            </a:pPr>
            <a:r>
              <a:rPr lang="en-US" altLang="zh-CN" sz="3000" b="1" dirty="0">
                <a:solidFill>
                  <a:srgbClr val="FF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Neon: </a:t>
            </a:r>
            <a:r>
              <a:rPr lang="en-US" altLang="zh-CN" sz="3000" dirty="0">
                <a:latin typeface="Century Gothic" panose="020B0502020202020204" pitchFamily="34" charset="0"/>
                <a:ea typeface="微软雅黑" panose="020B0503020204020204" pitchFamily="34" charset="-122"/>
              </a:rPr>
              <a:t>Two separated modes, (10-20kHz, 30-40 kHz)</a:t>
            </a:r>
          </a:p>
          <a:p>
            <a:pPr marL="571500" indent="-571500">
              <a:lnSpc>
                <a:spcPts val="4800"/>
              </a:lnSpc>
              <a:buFont typeface="微软雅黑" panose="020B0503020204020204" pitchFamily="34" charset="-122"/>
              <a:buChar char="-"/>
            </a:pPr>
            <a:r>
              <a:rPr lang="en-US" altLang="zh-CN" sz="3000" b="1" dirty="0">
                <a:solidFill>
                  <a:srgbClr val="FF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Helium: </a:t>
            </a:r>
            <a:r>
              <a:rPr lang="en-US" altLang="zh-CN" sz="3000" dirty="0">
                <a:latin typeface="Century Gothic" panose="020B0502020202020204" pitchFamily="34" charset="0"/>
                <a:ea typeface="微软雅黑" panose="020B0503020204020204" pitchFamily="34" charset="-122"/>
              </a:rPr>
              <a:t>No REs and fluctuations</a:t>
            </a:r>
          </a:p>
          <a:p>
            <a:pPr>
              <a:lnSpc>
                <a:spcPts val="4800"/>
              </a:lnSpc>
            </a:pPr>
            <a:endParaRPr lang="en-US" altLang="zh-CN" sz="30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  <a:p>
            <a:pPr marL="571500" indent="-5715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ja-JP" sz="3200" b="1" dirty="0">
                <a:latin typeface="Century Gothic" panose="020B0502020202020204" pitchFamily="34" charset="0"/>
                <a:ea typeface="ＭＳ Ｐゴシック" charset="-128"/>
              </a:rPr>
              <a:t>Mode frequency increases with argon injections  and finally saturated</a:t>
            </a:r>
            <a:endParaRPr lang="en-US" altLang="ja-JP" sz="3000" dirty="0">
              <a:latin typeface="Century Gothic" panose="020B0502020202020204" pitchFamily="34" charset="0"/>
              <a:ea typeface="ＭＳ Ｐゴシック" charset="-128"/>
            </a:endParaRPr>
          </a:p>
          <a:p>
            <a:pPr marL="1085850" lvl="1" indent="-5715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Not in cases with neon in</a:t>
            </a: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j</a:t>
            </a: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ection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313CA5D9-62B4-0888-BC76-650ED8AA1BA1}"/>
              </a:ext>
            </a:extLst>
          </p:cNvPr>
          <p:cNvSpPr txBox="1"/>
          <p:nvPr/>
        </p:nvSpPr>
        <p:spPr>
          <a:xfrm>
            <a:off x="-2" y="37110128"/>
            <a:ext cx="6775714" cy="2809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850" lvl="1" indent="-5715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GAM captures characteristics of electrostatic fluctuations;</a:t>
            </a:r>
          </a:p>
          <a:p>
            <a:pPr marL="1085850" lvl="1" indent="-5715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barely-trapped/passing electrons can contribute to excitation;</a:t>
            </a:r>
          </a:p>
        </p:txBody>
      </p:sp>
      <p:pic>
        <p:nvPicPr>
          <p:cNvPr id="102" name="图片 101">
            <a:extLst>
              <a:ext uri="{FF2B5EF4-FFF2-40B4-BE49-F238E27FC236}">
                <a16:creationId xmlns:a16="http://schemas.microsoft.com/office/drawing/2014/main" id="{95E0F1DE-3DBF-27BD-E83E-F1D349FE2F2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5" r="1206"/>
          <a:stretch/>
        </p:blipFill>
        <p:spPr bwMode="auto">
          <a:xfrm>
            <a:off x="10780676" y="23171856"/>
            <a:ext cx="5181146" cy="4845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3" name="Text Box 242">
            <a:extLst>
              <a:ext uri="{FF2B5EF4-FFF2-40B4-BE49-F238E27FC236}">
                <a16:creationId xmlns:a16="http://schemas.microsoft.com/office/drawing/2014/main" id="{321C26DA-7363-D87E-D614-58AE5FBCE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951" y="28372467"/>
            <a:ext cx="7214000" cy="258756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×"/>
            </a:pPr>
            <a:r>
              <a:rPr lang="en-US" altLang="ja-JP" sz="3400" b="1" dirty="0">
                <a:solidFill>
                  <a:srgbClr val="FF0000"/>
                </a:solidFill>
                <a:latin typeface="Century Gothic" panose="020B0502020202020204" pitchFamily="34" charset="0"/>
                <a:ea typeface="ＭＳ Ｐゴシック" charset="-128"/>
              </a:rPr>
              <a:t>Significant RE loss </a:t>
            </a:r>
            <a:r>
              <a:rPr lang="en-US" altLang="ja-JP" sz="3400" b="1" dirty="0">
                <a:latin typeface="Century Gothic" panose="020B0502020202020204" pitchFamily="34" charset="0"/>
                <a:ea typeface="ＭＳ Ｐゴシック" charset="-128"/>
              </a:rPr>
              <a:t>based on HXR fluctuations</a:t>
            </a:r>
            <a:endParaRPr lang="en-US" altLang="ja-JP" sz="3400" dirty="0">
              <a:latin typeface="Century Gothic" panose="020B0502020202020204" pitchFamily="34" charset="0"/>
              <a:ea typeface="ＭＳ Ｐゴシック" charset="-128"/>
            </a:endParaRPr>
          </a:p>
          <a:p>
            <a:pPr marL="1085850" lvl="1" indent="-5715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Amplitude of RE loss increases with fluctuation frequency.</a:t>
            </a:r>
          </a:p>
        </p:txBody>
      </p:sp>
      <p:sp>
        <p:nvSpPr>
          <p:cNvPr id="79" name="Text Box 242">
            <a:extLst>
              <a:ext uri="{FF2B5EF4-FFF2-40B4-BE49-F238E27FC236}">
                <a16:creationId xmlns:a16="http://schemas.microsoft.com/office/drawing/2014/main" id="{CDA4E460-F55B-F28F-90EF-14A8F9C14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2155" y="9390272"/>
            <a:ext cx="13953957" cy="195970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sz="3400" b="1" dirty="0">
                <a:latin typeface="Century Gothic" panose="020B0502020202020204" pitchFamily="34" charset="0"/>
                <a:ea typeface="ＭＳ Ｐゴシック" charset="-128"/>
              </a:rPr>
              <a:t>Abnormal RE loss during RE plateau in unintended disruption</a:t>
            </a:r>
          </a:p>
          <a:p>
            <a:pPr marL="1085850" lvl="1" indent="-5715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Negative loop voltage causes RE current decay;</a:t>
            </a:r>
          </a:p>
          <a:p>
            <a:pPr marL="1085850" lvl="1" indent="-5715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Abnormal </a:t>
            </a: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RE-loss event confirmed by intense HXR signal</a:t>
            </a:r>
            <a:endParaRPr lang="en-US" altLang="ja-JP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ＭＳ Ｐゴシック" charset="-128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E88BF9AE-502C-8AE9-0777-6A8BF610E06B}"/>
              </a:ext>
            </a:extLst>
          </p:cNvPr>
          <p:cNvSpPr/>
          <p:nvPr/>
        </p:nvSpPr>
        <p:spPr>
          <a:xfrm>
            <a:off x="24858302" y="27013540"/>
            <a:ext cx="1281055" cy="553998"/>
          </a:xfrm>
          <a:prstGeom prst="rect">
            <a:avLst/>
          </a:prstGeom>
          <a:solidFill>
            <a:srgbClr val="FFE1FF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rgbClr val="009900"/>
                </a:solidFill>
                <a:latin typeface="Century Gothic" pitchFamily="34" charset="0"/>
              </a:rPr>
              <a:t>E</a:t>
            </a:r>
            <a:r>
              <a:rPr lang="en-US" altLang="zh-CN" sz="3000" b="1" baseline="-25000" dirty="0">
                <a:solidFill>
                  <a:srgbClr val="009900"/>
                </a:solidFill>
                <a:latin typeface="Century Gothic" pitchFamily="34" charset="0"/>
              </a:rPr>
              <a:t>// </a:t>
            </a:r>
            <a:r>
              <a:rPr lang="en-US" altLang="zh-CN" sz="3000" b="1" dirty="0">
                <a:solidFill>
                  <a:srgbClr val="009900"/>
                </a:solidFill>
                <a:latin typeface="Century Gothic" pitchFamily="34" charset="0"/>
              </a:rPr>
              <a:t>&lt; 0</a:t>
            </a:r>
            <a:endParaRPr lang="zh-CN" altLang="en-US" sz="3000" b="1" dirty="0">
              <a:solidFill>
                <a:srgbClr val="FF0000"/>
              </a:solidFill>
              <a:latin typeface="黑体" pitchFamily="49" charset="-122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E3A0DDEE-0108-029C-AC9C-BD5F8D9A0C84}"/>
              </a:ext>
            </a:extLst>
          </p:cNvPr>
          <p:cNvSpPr/>
          <p:nvPr/>
        </p:nvSpPr>
        <p:spPr>
          <a:xfrm>
            <a:off x="22910914" y="28456598"/>
            <a:ext cx="5818276" cy="553998"/>
          </a:xfrm>
          <a:prstGeom prst="rect">
            <a:avLst/>
          </a:prstGeom>
          <a:solidFill>
            <a:srgbClr val="FFE1FF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rgbClr val="009900"/>
                </a:solidFill>
                <a:latin typeface="Century Gothic" pitchFamily="34" charset="0"/>
              </a:rPr>
              <a:t>Change the energy spectrum  </a:t>
            </a:r>
            <a:endParaRPr lang="zh-CN" altLang="en-US" sz="3000" b="1" dirty="0">
              <a:solidFill>
                <a:srgbClr val="FF0000"/>
              </a:solidFill>
              <a:latin typeface="黑体" pitchFamily="49" charset="-122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EC5982B8-BD9D-6D2A-2568-2E0E425B2E91}"/>
              </a:ext>
            </a:extLst>
          </p:cNvPr>
          <p:cNvSpPr/>
          <p:nvPr/>
        </p:nvSpPr>
        <p:spPr>
          <a:xfrm>
            <a:off x="22234602" y="29990264"/>
            <a:ext cx="7433129" cy="553998"/>
          </a:xfrm>
          <a:prstGeom prst="rect">
            <a:avLst/>
          </a:prstGeom>
          <a:solidFill>
            <a:srgbClr val="FFE1FF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rgbClr val="009900"/>
                </a:solidFill>
                <a:latin typeface="Century Gothic" pitchFamily="34" charset="0"/>
              </a:rPr>
              <a:t>Excite the energetic- electron mode   </a:t>
            </a:r>
            <a:endParaRPr lang="zh-CN" altLang="en-US" sz="3000" b="1" dirty="0">
              <a:solidFill>
                <a:srgbClr val="FF0000"/>
              </a:solidFill>
              <a:latin typeface="黑体" pitchFamily="49" charset="-122"/>
            </a:endParaRPr>
          </a:p>
        </p:txBody>
      </p:sp>
      <p:sp>
        <p:nvSpPr>
          <p:cNvPr id="107" name="下箭头 39">
            <a:extLst>
              <a:ext uri="{FF2B5EF4-FFF2-40B4-BE49-F238E27FC236}">
                <a16:creationId xmlns:a16="http://schemas.microsoft.com/office/drawing/2014/main" id="{5793FFA0-38BC-AB0B-200E-28FB3D2BFE7E}"/>
              </a:ext>
            </a:extLst>
          </p:cNvPr>
          <p:cNvSpPr/>
          <p:nvPr/>
        </p:nvSpPr>
        <p:spPr bwMode="auto">
          <a:xfrm>
            <a:off x="25174329" y="29131983"/>
            <a:ext cx="965028" cy="769221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sp>
        <p:nvSpPr>
          <p:cNvPr id="109" name="下箭头 39">
            <a:extLst>
              <a:ext uri="{FF2B5EF4-FFF2-40B4-BE49-F238E27FC236}">
                <a16:creationId xmlns:a16="http://schemas.microsoft.com/office/drawing/2014/main" id="{1CA6DD8B-7227-35B3-E074-846A61C158BD}"/>
              </a:ext>
            </a:extLst>
          </p:cNvPr>
          <p:cNvSpPr/>
          <p:nvPr/>
        </p:nvSpPr>
        <p:spPr bwMode="auto">
          <a:xfrm>
            <a:off x="25126043" y="27696634"/>
            <a:ext cx="965028" cy="769221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6AFA1A01-33A2-9D40-4B74-09C91F8DED3E}"/>
              </a:ext>
            </a:extLst>
          </p:cNvPr>
          <p:cNvSpPr txBox="1"/>
          <p:nvPr/>
        </p:nvSpPr>
        <p:spPr>
          <a:xfrm>
            <a:off x="9099906" y="42304681"/>
            <a:ext cx="13309326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Second Technical Meeting on Plasma Disruption and their Mitigation, 17-22 July 2022 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ＭＳ Ｐゴシック" charset="-128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D7BCBF45-0B29-9291-A568-EE228ED2C6B2}"/>
              </a:ext>
            </a:extLst>
          </p:cNvPr>
          <p:cNvSpPr txBox="1"/>
          <p:nvPr/>
        </p:nvSpPr>
        <p:spPr>
          <a:xfrm>
            <a:off x="22944" y="39855540"/>
            <a:ext cx="6350182" cy="2255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850" lvl="1" indent="-5715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ＭＳ Ｐゴシック" charset="-128"/>
              </a:rPr>
              <a:t>Positive velocity space gradient of RE distribution function can provide free energy to excite instabilities</a:t>
            </a:r>
          </a:p>
        </p:txBody>
      </p:sp>
      <p:pic>
        <p:nvPicPr>
          <p:cNvPr id="18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0F170FFE-B84A-7DC9-5853-E75E6F361B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7492" y="8107332"/>
            <a:ext cx="1214481" cy="1214481"/>
          </a:xfrm>
          <a:prstGeom prst="rect">
            <a:avLst/>
          </a:prstGeom>
        </p:spPr>
      </p:pic>
      <p:pic>
        <p:nvPicPr>
          <p:cNvPr id="19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F2FB4783-B93B-895E-6572-B33B326EB1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52077" y="14660346"/>
            <a:ext cx="1325999" cy="1325999"/>
          </a:xfrm>
          <a:prstGeom prst="rect">
            <a:avLst/>
          </a:prstGeom>
        </p:spPr>
      </p:pic>
      <p:pic>
        <p:nvPicPr>
          <p:cNvPr id="20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D54AC1A6-47A7-3928-7DBE-12C782ADF83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5818099" y="8118796"/>
            <a:ext cx="1214481" cy="1214481"/>
          </a:xfrm>
          <a:prstGeom prst="rect">
            <a:avLst/>
          </a:prstGeom>
        </p:spPr>
      </p:pic>
      <p:pic>
        <p:nvPicPr>
          <p:cNvPr id="21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7B045C43-8D0F-C8B9-5545-F637D9482FF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5786086" y="35290965"/>
            <a:ext cx="1246494" cy="124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4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4"/>
    </mc:Choice>
    <mc:Fallback>
      <p:transition spd="slow" advTm="3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5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45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38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183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177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361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757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9024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3171</TotalTime>
  <Words>579</Words>
  <Application>Microsoft Office PowerPoint</Application>
  <PresentationFormat>自定义</PresentationFormat>
  <Paragraphs>72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等线</vt:lpstr>
      <vt:lpstr>黑体</vt:lpstr>
      <vt:lpstr>微软雅黑</vt:lpstr>
      <vt:lpstr>Arial</vt:lpstr>
      <vt:lpstr>Calibri</vt:lpstr>
      <vt:lpstr>Calibri Light</vt:lpstr>
      <vt:lpstr>Cambria Math</vt:lpstr>
      <vt:lpstr>Century Gothic</vt:lpstr>
      <vt:lpstr>Helvetica</vt:lpstr>
      <vt:lpstr>Wingdings</vt:lpstr>
      <vt:lpstr>Office Theme</vt:lpstr>
      <vt:lpstr>PowerPoint 演示文稿</vt:lpstr>
    </vt:vector>
  </TitlesOfParts>
  <Company>IAEA-SG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FUKUYAMA, Yukiko</dc:creator>
  <cp:lastModifiedBy>tang tian</cp:lastModifiedBy>
  <cp:revision>211</cp:revision>
  <dcterms:created xsi:type="dcterms:W3CDTF">2018-07-03T09:22:24Z</dcterms:created>
  <dcterms:modified xsi:type="dcterms:W3CDTF">2022-07-14T11:34:14Z</dcterms:modified>
</cp:coreProperties>
</file>