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2ED_F7E64664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8" r:id="rId1"/>
  </p:sldMasterIdLst>
  <p:notesMasterIdLst>
    <p:notesMasterId r:id="rId24"/>
  </p:notesMasterIdLst>
  <p:handoutMasterIdLst>
    <p:handoutMasterId r:id="rId25"/>
  </p:handoutMasterIdLst>
  <p:sldIdLst>
    <p:sldId id="256" r:id="rId2"/>
    <p:sldId id="735" r:id="rId3"/>
    <p:sldId id="736" r:id="rId4"/>
    <p:sldId id="737" r:id="rId5"/>
    <p:sldId id="738" r:id="rId6"/>
    <p:sldId id="749" r:id="rId7"/>
    <p:sldId id="752" r:id="rId8"/>
    <p:sldId id="758" r:id="rId9"/>
    <p:sldId id="754" r:id="rId10"/>
    <p:sldId id="747" r:id="rId11"/>
    <p:sldId id="751" r:id="rId12"/>
    <p:sldId id="755" r:id="rId13"/>
    <p:sldId id="748" r:id="rId14"/>
    <p:sldId id="753" r:id="rId15"/>
    <p:sldId id="750" r:id="rId16"/>
    <p:sldId id="745" r:id="rId17"/>
    <p:sldId id="742" r:id="rId18"/>
    <p:sldId id="756" r:id="rId19"/>
    <p:sldId id="744" r:id="rId20"/>
    <p:sldId id="741" r:id="rId21"/>
    <p:sldId id="740" r:id="rId22"/>
    <p:sldId id="75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C48F972-9846-43EE-B340-443D17021D77}">
          <p14:sldIdLst>
            <p14:sldId id="256"/>
            <p14:sldId id="735"/>
            <p14:sldId id="736"/>
            <p14:sldId id="737"/>
            <p14:sldId id="738"/>
            <p14:sldId id="749"/>
            <p14:sldId id="752"/>
            <p14:sldId id="758"/>
            <p14:sldId id="754"/>
            <p14:sldId id="747"/>
            <p14:sldId id="751"/>
            <p14:sldId id="755"/>
            <p14:sldId id="748"/>
            <p14:sldId id="753"/>
            <p14:sldId id="750"/>
            <p14:sldId id="745"/>
            <p14:sldId id="742"/>
            <p14:sldId id="756"/>
            <p14:sldId id="744"/>
            <p14:sldId id="741"/>
            <p14:sldId id="740"/>
            <p14:sldId id="757"/>
          </p14:sldIdLst>
        </p14:section>
        <p14:section name="Untitled Section" id="{6FC415E7-623B-4EE8-9918-4C4E20AD7DB0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116411F-A9E9-0D1D-1412-95ED18E21EA4}" name="Harrison, James R" initials="HR" userId="S::james.harrison@ukaea.uk::f128ae31-d93c-4d2c-a878-623b617ae01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71D"/>
    <a:srgbClr val="132B4E"/>
    <a:srgbClr val="EF413C"/>
    <a:srgbClr val="00B587"/>
    <a:srgbClr val="B0B8C9"/>
    <a:srgbClr val="F6A704"/>
    <a:srgbClr val="90919C"/>
    <a:srgbClr val="9091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8032E3-7B1A-4858-BBD0-5CC68FDC0371}" v="3" dt="2022-07-18T19:29:04.011"/>
    <p1510:client id="{32F97E84-044F-488B-92E3-24A045FADBC9}" v="4" dt="2022-07-18T12:49:49.616"/>
    <p1510:client id="{C7B06A30-E83F-480C-9D1A-F8ADC2E0CC6F}" v="1" dt="2022-07-18T10:50:51.297"/>
    <p1510:client id="{E5B56325-7E5F-C241-EE75-5CC19DE2E9DD}" v="11" dt="2022-07-18T12:38:46.658"/>
    <p1510:client id="{F6483A16-30E6-ACC6-A432-5349F6E56446}" v="3" dt="2022-07-18T19:25:47.7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74"/>
  </p:normalViewPr>
  <p:slideViewPr>
    <p:cSldViewPr snapToGrid="0" snapToObjects="1">
      <p:cViewPr varScale="1">
        <p:scale>
          <a:sx n="101" d="100"/>
          <a:sy n="101" d="100"/>
        </p:scale>
        <p:origin x="1314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21" d="100"/>
          <a:sy n="121" d="100"/>
        </p:scale>
        <p:origin x="507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omments/modernComment_2ED_F7E6466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9484E9B-A905-4740-9DAB-C3683296AAC4}" authorId="{1116411F-A9E9-0D1D-1412-95ED18E21EA4}" status="resolved" created="2022-07-12T08:32:36.49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159063652" sldId="749"/>
      <ac:spMk id="5" creationId="{117C362B-2A4D-437F-AF2F-5B599F289253}"/>
      <ac:txMk cp="41">
        <ac:context len="179" hash="3850917026"/>
      </ac:txMk>
    </ac:txMkLst>
    <p188:pos x="5760720" y="130628"/>
    <p188:txBody>
      <a:bodyPr/>
      <a:lstStyle/>
      <a:p>
        <a:r>
          <a:rPr lang="en-US"/>
          <a:t>It's unlikely that the audience will know what scenario 5 is, suggest removing this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494B7-3010-C04A-A8D2-3A67F5B3F74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9E3AD-85AA-4D4F-953B-BDDC046C417F}" type="datetimeFigureOut">
              <a:rPr lang="en-US" smtClean="0"/>
              <a:t>7/19/2022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36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9CD0D-D0C5-DD4D-B44E-98E59B6DF763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2E606-7E0B-0B4A-8955-4487729DC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5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004D6E-E8E5-DD44-84A5-8DEFCD5B98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7171"/>
            <a:ext cx="9144000" cy="5315712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rgbClr val="F89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Fusion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0787" y="6050503"/>
            <a:ext cx="4739036" cy="588486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666" y="6232874"/>
            <a:ext cx="1371377" cy="572752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5327660" y="6520959"/>
            <a:ext cx="1932169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This work was funded by the RCUK Energy </a:t>
            </a:r>
            <a:r>
              <a:rPr lang="en-US" sz="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Programme</a:t>
            </a:r>
            <a:endParaRPr lang="en-US" sz="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r"/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[Grant number EP/P012450/1]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840B92-C837-4C53-A714-7AD750EE77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8137" y="6207865"/>
            <a:ext cx="581692" cy="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40F0EC-C752-1443-BB34-7402492EE7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7645"/>
            <a:ext cx="9144000" cy="4821936"/>
          </a:xfrm>
          <a:prstGeom prst="rect">
            <a:avLst/>
          </a:prstGeom>
        </p:spPr>
      </p:pic>
      <p:sp>
        <p:nvSpPr>
          <p:cNvPr id="22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37" name="Freeform 36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rgbClr val="F89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Fusion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0787" y="6050503"/>
            <a:ext cx="4739036" cy="588486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666" y="6232874"/>
            <a:ext cx="1371377" cy="572752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5327660" y="6520959"/>
            <a:ext cx="1932169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This work was funded by the RCUK Energy </a:t>
            </a:r>
            <a:r>
              <a:rPr lang="en-US" sz="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Programme</a:t>
            </a:r>
            <a:endParaRPr lang="en-US" sz="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r"/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[Grant number EP/P012450/1]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8840B92-C837-4C53-A714-7AD750EE77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8137" y="6207865"/>
            <a:ext cx="581692" cy="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F5AEE-4622-E24F-A01C-724874208C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7645"/>
            <a:ext cx="9144000" cy="4724400"/>
          </a:xfrm>
          <a:prstGeom prst="rect">
            <a:avLst/>
          </a:prstGeom>
        </p:spPr>
      </p:pic>
      <p:sp>
        <p:nvSpPr>
          <p:cNvPr id="19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29" name="Freeform 28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rgbClr val="F89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Fusion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0787" y="6050503"/>
            <a:ext cx="4739036" cy="588486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666" y="6232874"/>
            <a:ext cx="1371377" cy="572752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5327660" y="6520959"/>
            <a:ext cx="1932169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This work was funded by the RCUK Energy </a:t>
            </a:r>
            <a:r>
              <a:rPr lang="en-US" sz="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Programme</a:t>
            </a:r>
            <a:endParaRPr lang="en-US" sz="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r"/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[Grant number EP/P012450/1]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8840B92-C837-4C53-A714-7AD750EE77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8137" y="6207865"/>
            <a:ext cx="581692" cy="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38AEAC-4400-7F4B-B149-390418C3F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" y="-4197"/>
            <a:ext cx="9144000" cy="4706112"/>
          </a:xfrm>
          <a:prstGeom prst="rect">
            <a:avLst/>
          </a:prstGeom>
        </p:spPr>
      </p:pic>
      <p:sp>
        <p:nvSpPr>
          <p:cNvPr id="14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21" name="Freeform 20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rgbClr val="F89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Fusion</a:t>
            </a:r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0787" y="6050503"/>
            <a:ext cx="4739036" cy="588486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666" y="6232874"/>
            <a:ext cx="1371377" cy="572752"/>
          </a:xfrm>
          <a:prstGeom prst="rect">
            <a:avLst/>
          </a:prstGeom>
        </p:spPr>
      </p:pic>
      <p:sp>
        <p:nvSpPr>
          <p:cNvPr id="30" name="TextBox 29"/>
          <p:cNvSpPr txBox="1"/>
          <p:nvPr userDrawn="1"/>
        </p:nvSpPr>
        <p:spPr>
          <a:xfrm>
            <a:off x="5327660" y="6520959"/>
            <a:ext cx="1932169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This work was funded by the RCUK Energy </a:t>
            </a:r>
            <a:r>
              <a:rPr lang="en-US" sz="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Programme</a:t>
            </a:r>
            <a:endParaRPr lang="en-US" sz="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r"/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[Grant number EP/P012450/1]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8840B92-C837-4C53-A714-7AD750EE77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8137" y="6207865"/>
            <a:ext cx="581692" cy="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7E5D97-55E3-3540-8544-0665FF10D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651"/>
            <a:ext cx="9144000" cy="4693920"/>
          </a:xfrm>
          <a:prstGeom prst="rect">
            <a:avLst/>
          </a:prstGeom>
        </p:spPr>
      </p:pic>
      <p:sp>
        <p:nvSpPr>
          <p:cNvPr id="19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29" name="Freeform 28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rgbClr val="F89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Fusion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0787" y="6050503"/>
            <a:ext cx="4739036" cy="588486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666" y="6232874"/>
            <a:ext cx="1371377" cy="572752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5327660" y="6520959"/>
            <a:ext cx="1932169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This work was funded by the RCUK Energy </a:t>
            </a:r>
            <a:r>
              <a:rPr lang="en-US" sz="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Programme</a:t>
            </a:r>
            <a:endParaRPr lang="en-US" sz="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r"/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[Grant number EP/P012450/1]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8840B92-C837-4C53-A714-7AD750EE77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8137" y="6207865"/>
            <a:ext cx="581692" cy="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A44F4A-5078-6D44-B9B6-0682D4865B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651"/>
            <a:ext cx="9144000" cy="4724400"/>
          </a:xfrm>
          <a:prstGeom prst="rect">
            <a:avLst/>
          </a:prstGeom>
        </p:spPr>
      </p:pic>
      <p:sp>
        <p:nvSpPr>
          <p:cNvPr id="19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29" name="Freeform 28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rgbClr val="F89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Fusion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0787" y="6050503"/>
            <a:ext cx="4739036" cy="588486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666" y="6232874"/>
            <a:ext cx="1371377" cy="572752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5327660" y="6520959"/>
            <a:ext cx="1932169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This work was funded by the RCUK Energy </a:t>
            </a:r>
            <a:r>
              <a:rPr lang="en-US" sz="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Programme</a:t>
            </a:r>
            <a:endParaRPr lang="en-US" sz="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r"/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[Grant number EP/P012450/1]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8840B92-C837-4C53-A714-7AD750EE77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8137" y="6207865"/>
            <a:ext cx="581692" cy="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ustom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4385" y="-1539"/>
            <a:ext cx="9155461" cy="4678205"/>
          </a:xfrm>
          <a:custGeom>
            <a:avLst/>
            <a:gdLst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5225723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2916156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202079"/>
              <a:gd name="connsiteY0" fmla="*/ 0 h 5246988"/>
              <a:gd name="connsiteX1" fmla="*/ 10202575 w 12202079"/>
              <a:gd name="connsiteY1" fmla="*/ 0 h 5246988"/>
              <a:gd name="connsiteX2" fmla="*/ 12196763 w 12202079"/>
              <a:gd name="connsiteY2" fmla="*/ 1994188 h 5246988"/>
              <a:gd name="connsiteX3" fmla="*/ 12202079 w 12202079"/>
              <a:gd name="connsiteY3" fmla="*/ 5246988 h 5246988"/>
              <a:gd name="connsiteX4" fmla="*/ 0 w 12202079"/>
              <a:gd name="connsiteY4" fmla="*/ 2916156 h 5246988"/>
              <a:gd name="connsiteX5" fmla="*/ 0 w 12202079"/>
              <a:gd name="connsiteY5" fmla="*/ 0 h 5246988"/>
              <a:gd name="connsiteX6" fmla="*/ 0 w 12202079"/>
              <a:gd name="connsiteY6" fmla="*/ 0 h 5246988"/>
              <a:gd name="connsiteX0" fmla="*/ 0 w 12202079"/>
              <a:gd name="connsiteY0" fmla="*/ 0 h 5246988"/>
              <a:gd name="connsiteX1" fmla="*/ 10202575 w 12202079"/>
              <a:gd name="connsiteY1" fmla="*/ 0 h 5246988"/>
              <a:gd name="connsiteX2" fmla="*/ 12196763 w 12202079"/>
              <a:gd name="connsiteY2" fmla="*/ 1994188 h 5246988"/>
              <a:gd name="connsiteX3" fmla="*/ 12202079 w 12202079"/>
              <a:gd name="connsiteY3" fmla="*/ 5246988 h 5246988"/>
              <a:gd name="connsiteX4" fmla="*/ 0 w 12202079"/>
              <a:gd name="connsiteY4" fmla="*/ 3103533 h 5246988"/>
              <a:gd name="connsiteX5" fmla="*/ 0 w 12202079"/>
              <a:gd name="connsiteY5" fmla="*/ 0 h 5246988"/>
              <a:gd name="connsiteX6" fmla="*/ 0 w 12202079"/>
              <a:gd name="connsiteY6" fmla="*/ 0 h 5246988"/>
              <a:gd name="connsiteX0" fmla="*/ 0 w 12202079"/>
              <a:gd name="connsiteY0" fmla="*/ 0 h 5246988"/>
              <a:gd name="connsiteX1" fmla="*/ 10202575 w 12202079"/>
              <a:gd name="connsiteY1" fmla="*/ 0 h 5246988"/>
              <a:gd name="connsiteX2" fmla="*/ 12196763 w 12202079"/>
              <a:gd name="connsiteY2" fmla="*/ 1994188 h 5246988"/>
              <a:gd name="connsiteX3" fmla="*/ 12202079 w 12202079"/>
              <a:gd name="connsiteY3" fmla="*/ 5246988 h 5246988"/>
              <a:gd name="connsiteX4" fmla="*/ 21265 w 12202079"/>
              <a:gd name="connsiteY4" fmla="*/ 3124799 h 5246988"/>
              <a:gd name="connsiteX5" fmla="*/ 0 w 12202079"/>
              <a:gd name="connsiteY5" fmla="*/ 0 h 5246988"/>
              <a:gd name="connsiteX6" fmla="*/ 0 w 12202079"/>
              <a:gd name="connsiteY6" fmla="*/ 0 h 5246988"/>
              <a:gd name="connsiteX0" fmla="*/ 0 w 12202079"/>
              <a:gd name="connsiteY0" fmla="*/ 0 h 5246988"/>
              <a:gd name="connsiteX1" fmla="*/ 10202575 w 12202079"/>
              <a:gd name="connsiteY1" fmla="*/ 0 h 5246988"/>
              <a:gd name="connsiteX2" fmla="*/ 12196763 w 12202079"/>
              <a:gd name="connsiteY2" fmla="*/ 1994188 h 5246988"/>
              <a:gd name="connsiteX3" fmla="*/ 12202079 w 12202079"/>
              <a:gd name="connsiteY3" fmla="*/ 5246988 h 5246988"/>
              <a:gd name="connsiteX4" fmla="*/ 14980 w 12202079"/>
              <a:gd name="connsiteY4" fmla="*/ 3134226 h 5246988"/>
              <a:gd name="connsiteX5" fmla="*/ 0 w 12202079"/>
              <a:gd name="connsiteY5" fmla="*/ 0 h 5246988"/>
              <a:gd name="connsiteX6" fmla="*/ 0 w 12202079"/>
              <a:gd name="connsiteY6" fmla="*/ 0 h 5246988"/>
              <a:gd name="connsiteX0" fmla="*/ 0 w 12202079"/>
              <a:gd name="connsiteY0" fmla="*/ 0 h 4676667"/>
              <a:gd name="connsiteX1" fmla="*/ 10202575 w 12202079"/>
              <a:gd name="connsiteY1" fmla="*/ 0 h 4676667"/>
              <a:gd name="connsiteX2" fmla="*/ 12196763 w 12202079"/>
              <a:gd name="connsiteY2" fmla="*/ 1994188 h 4676667"/>
              <a:gd name="connsiteX3" fmla="*/ 12202079 w 12202079"/>
              <a:gd name="connsiteY3" fmla="*/ 4676667 h 4676667"/>
              <a:gd name="connsiteX4" fmla="*/ 14980 w 12202079"/>
              <a:gd name="connsiteY4" fmla="*/ 3134226 h 4676667"/>
              <a:gd name="connsiteX5" fmla="*/ 0 w 12202079"/>
              <a:gd name="connsiteY5" fmla="*/ 0 h 4676667"/>
              <a:gd name="connsiteX6" fmla="*/ 0 w 12202079"/>
              <a:gd name="connsiteY6" fmla="*/ 0 h 4676667"/>
              <a:gd name="connsiteX0" fmla="*/ 0 w 12209332"/>
              <a:gd name="connsiteY0" fmla="*/ 0 h 4676667"/>
              <a:gd name="connsiteX1" fmla="*/ 10202575 w 12209332"/>
              <a:gd name="connsiteY1" fmla="*/ 0 h 4676667"/>
              <a:gd name="connsiteX2" fmla="*/ 12209332 w 12209332"/>
              <a:gd name="connsiteY2" fmla="*/ 1635969 h 4676667"/>
              <a:gd name="connsiteX3" fmla="*/ 12202079 w 12209332"/>
              <a:gd name="connsiteY3" fmla="*/ 4676667 h 4676667"/>
              <a:gd name="connsiteX4" fmla="*/ 14980 w 12209332"/>
              <a:gd name="connsiteY4" fmla="*/ 3134226 h 4676667"/>
              <a:gd name="connsiteX5" fmla="*/ 0 w 12209332"/>
              <a:gd name="connsiteY5" fmla="*/ 0 h 4676667"/>
              <a:gd name="connsiteX6" fmla="*/ 0 w 12209332"/>
              <a:gd name="connsiteY6" fmla="*/ 0 h 4676667"/>
              <a:gd name="connsiteX0" fmla="*/ 0 w 12209332"/>
              <a:gd name="connsiteY0" fmla="*/ 4713 h 4681380"/>
              <a:gd name="connsiteX1" fmla="*/ 10032892 w 12209332"/>
              <a:gd name="connsiteY1" fmla="*/ 0 h 4681380"/>
              <a:gd name="connsiteX2" fmla="*/ 12209332 w 12209332"/>
              <a:gd name="connsiteY2" fmla="*/ 1640682 h 4681380"/>
              <a:gd name="connsiteX3" fmla="*/ 12202079 w 12209332"/>
              <a:gd name="connsiteY3" fmla="*/ 4681380 h 4681380"/>
              <a:gd name="connsiteX4" fmla="*/ 14980 w 12209332"/>
              <a:gd name="connsiteY4" fmla="*/ 3138939 h 4681380"/>
              <a:gd name="connsiteX5" fmla="*/ 0 w 12209332"/>
              <a:gd name="connsiteY5" fmla="*/ 4713 h 4681380"/>
              <a:gd name="connsiteX6" fmla="*/ 0 w 12209332"/>
              <a:gd name="connsiteY6" fmla="*/ 4713 h 4681380"/>
              <a:gd name="connsiteX0" fmla="*/ 0 w 12203048"/>
              <a:gd name="connsiteY0" fmla="*/ 4713 h 4681380"/>
              <a:gd name="connsiteX1" fmla="*/ 10032892 w 12203048"/>
              <a:gd name="connsiteY1" fmla="*/ 0 h 4681380"/>
              <a:gd name="connsiteX2" fmla="*/ 12203048 w 12203048"/>
              <a:gd name="connsiteY2" fmla="*/ 1617115 h 4681380"/>
              <a:gd name="connsiteX3" fmla="*/ 12202079 w 12203048"/>
              <a:gd name="connsiteY3" fmla="*/ 4681380 h 4681380"/>
              <a:gd name="connsiteX4" fmla="*/ 14980 w 12203048"/>
              <a:gd name="connsiteY4" fmla="*/ 3138939 h 4681380"/>
              <a:gd name="connsiteX5" fmla="*/ 0 w 12203048"/>
              <a:gd name="connsiteY5" fmla="*/ 4713 h 4681380"/>
              <a:gd name="connsiteX6" fmla="*/ 0 w 12203048"/>
              <a:gd name="connsiteY6" fmla="*/ 4713 h 4681380"/>
              <a:gd name="connsiteX0" fmla="*/ 0 w 12207281"/>
              <a:gd name="connsiteY0" fmla="*/ 4713 h 4681380"/>
              <a:gd name="connsiteX1" fmla="*/ 10032892 w 12207281"/>
              <a:gd name="connsiteY1" fmla="*/ 0 h 4681380"/>
              <a:gd name="connsiteX2" fmla="*/ 12207281 w 12207281"/>
              <a:gd name="connsiteY2" fmla="*/ 1626640 h 4681380"/>
              <a:gd name="connsiteX3" fmla="*/ 12202079 w 12207281"/>
              <a:gd name="connsiteY3" fmla="*/ 4681380 h 4681380"/>
              <a:gd name="connsiteX4" fmla="*/ 14980 w 12207281"/>
              <a:gd name="connsiteY4" fmla="*/ 3138939 h 4681380"/>
              <a:gd name="connsiteX5" fmla="*/ 0 w 12207281"/>
              <a:gd name="connsiteY5" fmla="*/ 4713 h 4681380"/>
              <a:gd name="connsiteX6" fmla="*/ 0 w 12207281"/>
              <a:gd name="connsiteY6" fmla="*/ 4713 h 4681380"/>
              <a:gd name="connsiteX0" fmla="*/ 0 w 12207281"/>
              <a:gd name="connsiteY0" fmla="*/ 1538 h 4678205"/>
              <a:gd name="connsiteX1" fmla="*/ 10020192 w 12207281"/>
              <a:gd name="connsiteY1" fmla="*/ 0 h 4678205"/>
              <a:gd name="connsiteX2" fmla="*/ 12207281 w 12207281"/>
              <a:gd name="connsiteY2" fmla="*/ 1623465 h 4678205"/>
              <a:gd name="connsiteX3" fmla="*/ 12202079 w 12207281"/>
              <a:gd name="connsiteY3" fmla="*/ 4678205 h 4678205"/>
              <a:gd name="connsiteX4" fmla="*/ 14980 w 12207281"/>
              <a:gd name="connsiteY4" fmla="*/ 3135764 h 4678205"/>
              <a:gd name="connsiteX5" fmla="*/ 0 w 12207281"/>
              <a:gd name="connsiteY5" fmla="*/ 1538 h 4678205"/>
              <a:gd name="connsiteX6" fmla="*/ 0 w 12207281"/>
              <a:gd name="connsiteY6" fmla="*/ 1538 h 4678205"/>
              <a:gd name="connsiteX0" fmla="*/ 0 w 12207281"/>
              <a:gd name="connsiteY0" fmla="*/ 1538 h 4678205"/>
              <a:gd name="connsiteX1" fmla="*/ 10024425 w 12207281"/>
              <a:gd name="connsiteY1" fmla="*/ 0 h 4678205"/>
              <a:gd name="connsiteX2" fmla="*/ 12207281 w 12207281"/>
              <a:gd name="connsiteY2" fmla="*/ 1623465 h 4678205"/>
              <a:gd name="connsiteX3" fmla="*/ 12202079 w 12207281"/>
              <a:gd name="connsiteY3" fmla="*/ 4678205 h 4678205"/>
              <a:gd name="connsiteX4" fmla="*/ 14980 w 12207281"/>
              <a:gd name="connsiteY4" fmla="*/ 3135764 h 4678205"/>
              <a:gd name="connsiteX5" fmla="*/ 0 w 12207281"/>
              <a:gd name="connsiteY5" fmla="*/ 1538 h 4678205"/>
              <a:gd name="connsiteX6" fmla="*/ 0 w 12207281"/>
              <a:gd name="connsiteY6" fmla="*/ 1538 h 4678205"/>
              <a:gd name="connsiteX0" fmla="*/ 0 w 12207281"/>
              <a:gd name="connsiteY0" fmla="*/ 1538 h 4678205"/>
              <a:gd name="connsiteX1" fmla="*/ 10032892 w 12207281"/>
              <a:gd name="connsiteY1" fmla="*/ 0 h 4678205"/>
              <a:gd name="connsiteX2" fmla="*/ 12207281 w 12207281"/>
              <a:gd name="connsiteY2" fmla="*/ 1623465 h 4678205"/>
              <a:gd name="connsiteX3" fmla="*/ 12202079 w 12207281"/>
              <a:gd name="connsiteY3" fmla="*/ 4678205 h 4678205"/>
              <a:gd name="connsiteX4" fmla="*/ 14980 w 12207281"/>
              <a:gd name="connsiteY4" fmla="*/ 3135764 h 4678205"/>
              <a:gd name="connsiteX5" fmla="*/ 0 w 12207281"/>
              <a:gd name="connsiteY5" fmla="*/ 1538 h 4678205"/>
              <a:gd name="connsiteX6" fmla="*/ 0 w 12207281"/>
              <a:gd name="connsiteY6" fmla="*/ 1538 h 4678205"/>
              <a:gd name="connsiteX0" fmla="*/ 0 w 12207281"/>
              <a:gd name="connsiteY0" fmla="*/ 1538 h 4678205"/>
              <a:gd name="connsiteX1" fmla="*/ 10032892 w 12207281"/>
              <a:gd name="connsiteY1" fmla="*/ 0 h 4678205"/>
              <a:gd name="connsiteX2" fmla="*/ 12207281 w 12207281"/>
              <a:gd name="connsiteY2" fmla="*/ 1623465 h 4678205"/>
              <a:gd name="connsiteX3" fmla="*/ 12202079 w 12207281"/>
              <a:gd name="connsiteY3" fmla="*/ 4678205 h 4678205"/>
              <a:gd name="connsiteX4" fmla="*/ 6513 w 12207281"/>
              <a:gd name="connsiteY4" fmla="*/ 3132589 h 4678205"/>
              <a:gd name="connsiteX5" fmla="*/ 0 w 12207281"/>
              <a:gd name="connsiteY5" fmla="*/ 1538 h 4678205"/>
              <a:gd name="connsiteX6" fmla="*/ 0 w 12207281"/>
              <a:gd name="connsiteY6" fmla="*/ 1538 h 467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281" h="4678205">
                <a:moveTo>
                  <a:pt x="0" y="1538"/>
                </a:moveTo>
                <a:lnTo>
                  <a:pt x="10032892" y="0"/>
                </a:lnTo>
                <a:lnTo>
                  <a:pt x="12207281" y="1623465"/>
                </a:lnTo>
                <a:cubicBezTo>
                  <a:pt x="12204863" y="2637031"/>
                  <a:pt x="12204497" y="3664639"/>
                  <a:pt x="12202079" y="4678205"/>
                </a:cubicBezTo>
                <a:lnTo>
                  <a:pt x="6513" y="3132589"/>
                </a:lnTo>
                <a:cubicBezTo>
                  <a:pt x="1520" y="2087847"/>
                  <a:pt x="4993" y="1046280"/>
                  <a:pt x="0" y="1538"/>
                </a:cubicBezTo>
                <a:lnTo>
                  <a:pt x="0" y="1538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25" name="Freeform 24"/>
          <p:cNvSpPr/>
          <p:nvPr userDrawn="1"/>
        </p:nvSpPr>
        <p:spPr>
          <a:xfrm>
            <a:off x="-2516" y="3125336"/>
            <a:ext cx="9150315" cy="3743248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28725"/>
              <a:gd name="connsiteY0" fmla="*/ 0 h 3743749"/>
              <a:gd name="connsiteX1" fmla="*/ 12228725 w 12228725"/>
              <a:gd name="connsiteY1" fmla="*/ 2096944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880127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28725"/>
              <a:gd name="connsiteY0" fmla="*/ 0 h 3743749"/>
              <a:gd name="connsiteX1" fmla="*/ 12228725 w 12228725"/>
              <a:gd name="connsiteY1" fmla="*/ 1540762 h 3743749"/>
              <a:gd name="connsiteX2" fmla="*/ 12225381 w 12228725"/>
              <a:gd name="connsiteY2" fmla="*/ 3743749 h 3743749"/>
              <a:gd name="connsiteX3" fmla="*/ 30043 w 12228725"/>
              <a:gd name="connsiteY3" fmla="*/ 3739538 h 3743749"/>
              <a:gd name="connsiteX4" fmla="*/ 0 w 12228725"/>
              <a:gd name="connsiteY4" fmla="*/ 0 h 3743749"/>
              <a:gd name="connsiteX0" fmla="*/ 0 w 12213946"/>
              <a:gd name="connsiteY0" fmla="*/ 0 h 3732665"/>
              <a:gd name="connsiteX1" fmla="*/ 12213946 w 12213946"/>
              <a:gd name="connsiteY1" fmla="*/ 1529678 h 3732665"/>
              <a:gd name="connsiteX2" fmla="*/ 12210602 w 12213946"/>
              <a:gd name="connsiteY2" fmla="*/ 3732665 h 3732665"/>
              <a:gd name="connsiteX3" fmla="*/ 15264 w 12213946"/>
              <a:gd name="connsiteY3" fmla="*/ 3728454 h 3732665"/>
              <a:gd name="connsiteX4" fmla="*/ 0 w 12213946"/>
              <a:gd name="connsiteY4" fmla="*/ 0 h 3732665"/>
              <a:gd name="connsiteX0" fmla="*/ 0 w 12213946"/>
              <a:gd name="connsiteY0" fmla="*/ 0 h 3738614"/>
              <a:gd name="connsiteX1" fmla="*/ 12213946 w 12213946"/>
              <a:gd name="connsiteY1" fmla="*/ 1529678 h 3738614"/>
              <a:gd name="connsiteX2" fmla="*/ 12210602 w 12213946"/>
              <a:gd name="connsiteY2" fmla="*/ 3732665 h 3738614"/>
              <a:gd name="connsiteX3" fmla="*/ 8491 w 12213946"/>
              <a:gd name="connsiteY3" fmla="*/ 3738614 h 3738614"/>
              <a:gd name="connsiteX4" fmla="*/ 0 w 12213946"/>
              <a:gd name="connsiteY4" fmla="*/ 0 h 3738614"/>
              <a:gd name="connsiteX0" fmla="*/ 3353 w 12217299"/>
              <a:gd name="connsiteY0" fmla="*/ 0 h 3738614"/>
              <a:gd name="connsiteX1" fmla="*/ 12217299 w 12217299"/>
              <a:gd name="connsiteY1" fmla="*/ 1529678 h 3738614"/>
              <a:gd name="connsiteX2" fmla="*/ 12213955 w 12217299"/>
              <a:gd name="connsiteY2" fmla="*/ 3732665 h 3738614"/>
              <a:gd name="connsiteX3" fmla="*/ 554 w 12217299"/>
              <a:gd name="connsiteY3" fmla="*/ 3738614 h 3738614"/>
              <a:gd name="connsiteX4" fmla="*/ 3353 w 12217299"/>
              <a:gd name="connsiteY4" fmla="*/ 0 h 3738614"/>
              <a:gd name="connsiteX0" fmla="*/ 3353 w 12214683"/>
              <a:gd name="connsiteY0" fmla="*/ 0 h 3738614"/>
              <a:gd name="connsiteX1" fmla="*/ 12211655 w 12214683"/>
              <a:gd name="connsiteY1" fmla="*/ 1533911 h 3738614"/>
              <a:gd name="connsiteX2" fmla="*/ 12213955 w 12214683"/>
              <a:gd name="connsiteY2" fmla="*/ 3732665 h 3738614"/>
              <a:gd name="connsiteX3" fmla="*/ 554 w 12214683"/>
              <a:gd name="connsiteY3" fmla="*/ 3738614 h 3738614"/>
              <a:gd name="connsiteX4" fmla="*/ 3353 w 12214683"/>
              <a:gd name="connsiteY4" fmla="*/ 0 h 3738614"/>
              <a:gd name="connsiteX0" fmla="*/ 3353 w 12214236"/>
              <a:gd name="connsiteY0" fmla="*/ 0 h 3738614"/>
              <a:gd name="connsiteX1" fmla="*/ 12194722 w 12214236"/>
              <a:gd name="connsiteY1" fmla="*/ 1542378 h 3738614"/>
              <a:gd name="connsiteX2" fmla="*/ 12213955 w 12214236"/>
              <a:gd name="connsiteY2" fmla="*/ 3732665 h 3738614"/>
              <a:gd name="connsiteX3" fmla="*/ 554 w 12214236"/>
              <a:gd name="connsiteY3" fmla="*/ 3738614 h 3738614"/>
              <a:gd name="connsiteX4" fmla="*/ 3353 w 12214236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40576 w 12194721"/>
              <a:gd name="connsiteY2" fmla="*/ 3732665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197748"/>
              <a:gd name="connsiteY0" fmla="*/ 0 h 3738614"/>
              <a:gd name="connsiteX1" fmla="*/ 12194722 w 12197748"/>
              <a:gd name="connsiteY1" fmla="*/ 1542378 h 3738614"/>
              <a:gd name="connsiteX2" fmla="*/ 12197020 w 12197748"/>
              <a:gd name="connsiteY2" fmla="*/ 3732665 h 3738614"/>
              <a:gd name="connsiteX3" fmla="*/ 554 w 12197748"/>
              <a:gd name="connsiteY3" fmla="*/ 3738614 h 3738614"/>
              <a:gd name="connsiteX4" fmla="*/ 3353 w 12197748"/>
              <a:gd name="connsiteY4" fmla="*/ 0 h 3738614"/>
              <a:gd name="connsiteX0" fmla="*/ 3353 w 12194721"/>
              <a:gd name="connsiteY0" fmla="*/ 0 h 3738614"/>
              <a:gd name="connsiteX1" fmla="*/ 12194722 w 12194721"/>
              <a:gd name="connsiteY1" fmla="*/ 1542378 h 3738614"/>
              <a:gd name="connsiteX2" fmla="*/ 12191376 w 12194721"/>
              <a:gd name="connsiteY2" fmla="*/ 3736898 h 3738614"/>
              <a:gd name="connsiteX3" fmla="*/ 554 w 12194721"/>
              <a:gd name="connsiteY3" fmla="*/ 3738614 h 3738614"/>
              <a:gd name="connsiteX4" fmla="*/ 3353 w 12194721"/>
              <a:gd name="connsiteY4" fmla="*/ 0 h 3738614"/>
              <a:gd name="connsiteX0" fmla="*/ 3353 w 12200417"/>
              <a:gd name="connsiteY0" fmla="*/ 0 h 3743248"/>
              <a:gd name="connsiteX1" fmla="*/ 12194722 w 12200417"/>
              <a:gd name="connsiteY1" fmla="*/ 1542378 h 3743248"/>
              <a:gd name="connsiteX2" fmla="*/ 12199842 w 12200417"/>
              <a:gd name="connsiteY2" fmla="*/ 3743248 h 3743248"/>
              <a:gd name="connsiteX3" fmla="*/ 554 w 12200417"/>
              <a:gd name="connsiteY3" fmla="*/ 3738614 h 3743248"/>
              <a:gd name="connsiteX4" fmla="*/ 3353 w 12200417"/>
              <a:gd name="connsiteY4" fmla="*/ 0 h 374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17" h="3743248">
                <a:moveTo>
                  <a:pt x="3353" y="0"/>
                </a:moveTo>
                <a:lnTo>
                  <a:pt x="12194722" y="1542378"/>
                </a:lnTo>
                <a:cubicBezTo>
                  <a:pt x="12191491" y="1885061"/>
                  <a:pt x="12203073" y="3400565"/>
                  <a:pt x="12199842" y="3743248"/>
                </a:cubicBezTo>
                <a:lnTo>
                  <a:pt x="554" y="3738614"/>
                </a:lnTo>
                <a:cubicBezTo>
                  <a:pt x="-2148" y="1983700"/>
                  <a:pt x="6055" y="1754914"/>
                  <a:pt x="3353" y="0"/>
                </a:cubicBezTo>
                <a:close/>
              </a:path>
            </a:pathLst>
          </a:custGeom>
          <a:solidFill>
            <a:srgbClr val="F89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230747" y="3785082"/>
            <a:ext cx="339549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Fusion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0746" y="4594103"/>
            <a:ext cx="6726236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794" indent="0" algn="ctr">
              <a:buNone/>
              <a:defRPr sz="1500"/>
            </a:lvl2pPr>
            <a:lvl3pPr marL="685596" indent="0" algn="ctr">
              <a:buNone/>
              <a:defRPr sz="1350"/>
            </a:lvl3pPr>
            <a:lvl4pPr marL="1028394" indent="0" algn="ctr">
              <a:buNone/>
              <a:defRPr sz="1200"/>
            </a:lvl4pPr>
            <a:lvl5pPr marL="1371192" indent="0" algn="ctr">
              <a:buNone/>
              <a:defRPr sz="1200"/>
            </a:lvl5pPr>
            <a:lvl6pPr marL="1713995" indent="0" algn="ctr">
              <a:buNone/>
              <a:defRPr sz="1200"/>
            </a:lvl6pPr>
            <a:lvl7pPr marL="2056787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4" indent="0" algn="ctr">
              <a:buNone/>
              <a:defRPr sz="12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30787" y="6050503"/>
            <a:ext cx="4739036" cy="588486"/>
          </a:xfrm>
        </p:spPr>
        <p:txBody>
          <a:bodyPr lIns="0" tIns="0" rIns="0" bIns="0">
            <a:normAutofit/>
          </a:bodyPr>
          <a:lstStyle>
            <a:lvl1pPr>
              <a:defRPr sz="1500" b="1" i="0" baseline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666" y="6232874"/>
            <a:ext cx="1371377" cy="572752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5327660" y="6520959"/>
            <a:ext cx="1932169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This work was funded by the RCUK Energy </a:t>
            </a:r>
            <a:r>
              <a:rPr lang="en-US" sz="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Programme</a:t>
            </a:r>
            <a:endParaRPr lang="en-US" sz="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r"/>
            <a:r>
              <a:rPr lang="en-US" sz="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[Grant number EP/P012450/1]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8840B92-C837-4C53-A714-7AD750EE77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8137" y="6207865"/>
            <a:ext cx="581692" cy="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125152" y="1530994"/>
            <a:ext cx="8599268" cy="4491980"/>
          </a:xfrm>
        </p:spPr>
        <p:txBody>
          <a:bodyPr/>
          <a:lstStyle>
            <a:lvl1pPr>
              <a:defRPr sz="1800"/>
            </a:lvl1pPr>
            <a:lvl2pPr>
              <a:defRPr sz="165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25151" y="205430"/>
            <a:ext cx="751414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87230A1-59FE-4566-8E6E-0FE94EAD3056}"/>
              </a:ext>
            </a:extLst>
          </p:cNvPr>
          <p:cNvSpPr txBox="1">
            <a:spLocks/>
          </p:cNvSpPr>
          <p:nvPr userDrawn="1"/>
        </p:nvSpPr>
        <p:spPr>
          <a:xfrm>
            <a:off x="733047" y="6387725"/>
            <a:ext cx="52566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25" b="1" kern="120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IAEA Disruptions – MAST Camera – Christopher Ham</a:t>
            </a:r>
          </a:p>
        </p:txBody>
      </p:sp>
    </p:spTree>
    <p:extLst>
      <p:ext uri="{BB962C8B-B14F-4D97-AF65-F5344CB8AC3E}">
        <p14:creationId xmlns:p14="http://schemas.microsoft.com/office/powerpoint/2010/main" val="5406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ili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5152" y="1530994"/>
            <a:ext cx="8599268" cy="4491980"/>
          </a:xfrm>
        </p:spPr>
        <p:txBody>
          <a:bodyPr/>
          <a:lstStyle>
            <a:lvl1pPr marL="257108" indent="-257108">
              <a:buFont typeface="Arial" charset="0"/>
              <a:buChar char="•"/>
              <a:defRPr sz="1800"/>
            </a:lvl1pPr>
            <a:lvl2pPr>
              <a:defRPr sz="1650"/>
            </a:lvl2pPr>
          </a:lstStyle>
          <a:p>
            <a:pPr lvl="0"/>
            <a:r>
              <a:rPr lang="en-US" dirty="0"/>
              <a:t>Insert text or logos as </a:t>
            </a:r>
            <a:r>
              <a:rPr lang="en-US" dirty="0" err="1"/>
              <a:t>neccessary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25152" y="265064"/>
            <a:ext cx="64048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32B4E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Affiliations</a:t>
            </a:r>
            <a:endParaRPr lang="en-US" sz="135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25151" y="205435"/>
            <a:ext cx="751414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125152" y="1530994"/>
            <a:ext cx="4218452" cy="4491980"/>
          </a:xfrm>
        </p:spPr>
        <p:txBody>
          <a:bodyPr/>
          <a:lstStyle>
            <a:lvl1pPr>
              <a:defRPr sz="1800"/>
            </a:lvl1pPr>
            <a:lvl2pPr>
              <a:defRPr sz="165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0"/>
          </p:nvPr>
        </p:nvSpPr>
        <p:spPr>
          <a:xfrm>
            <a:off x="4485203" y="1530994"/>
            <a:ext cx="4239227" cy="4491980"/>
          </a:xfrm>
        </p:spPr>
        <p:txBody>
          <a:bodyPr/>
          <a:lstStyle>
            <a:lvl1pPr>
              <a:defRPr sz="1800"/>
            </a:lvl1pPr>
            <a:lvl2pPr>
              <a:defRPr sz="165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695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125152" y="1530994"/>
            <a:ext cx="4218452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4" indent="0">
              <a:buNone/>
              <a:defRPr sz="1500" b="1"/>
            </a:lvl2pPr>
            <a:lvl3pPr marL="685596" indent="0">
              <a:buNone/>
              <a:defRPr sz="1350" b="1"/>
            </a:lvl3pPr>
            <a:lvl4pPr marL="1028394" indent="0">
              <a:buNone/>
              <a:defRPr sz="1200" b="1"/>
            </a:lvl4pPr>
            <a:lvl5pPr marL="1371192" indent="0">
              <a:buNone/>
              <a:defRPr sz="1200" b="1"/>
            </a:lvl5pPr>
            <a:lvl6pPr marL="1713995" indent="0">
              <a:buNone/>
              <a:defRPr sz="1200" b="1"/>
            </a:lvl6pPr>
            <a:lvl7pPr marL="2056787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5193" y="1530994"/>
            <a:ext cx="4218452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4" indent="0">
              <a:buNone/>
              <a:defRPr sz="1500" b="1"/>
            </a:lvl2pPr>
            <a:lvl3pPr marL="685596" indent="0">
              <a:buNone/>
              <a:defRPr sz="1350" b="1"/>
            </a:lvl3pPr>
            <a:lvl4pPr marL="1028394" indent="0">
              <a:buNone/>
              <a:defRPr sz="1200" b="1"/>
            </a:lvl4pPr>
            <a:lvl5pPr marL="1371192" indent="0">
              <a:buNone/>
              <a:defRPr sz="1200" b="1"/>
            </a:lvl5pPr>
            <a:lvl6pPr marL="1713995" indent="0">
              <a:buNone/>
              <a:defRPr sz="1200" b="1"/>
            </a:lvl6pPr>
            <a:lvl7pPr marL="2056787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5151" y="205435"/>
            <a:ext cx="751414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4485193" y="2354906"/>
            <a:ext cx="4218452" cy="3668068"/>
          </a:xfrm>
        </p:spPr>
        <p:txBody>
          <a:bodyPr/>
          <a:lstStyle>
            <a:lvl1pPr marL="0" marR="0" indent="0" algn="l" defTabSz="68559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/>
            </a:lvl1pPr>
            <a:lvl2pPr marL="342794" marR="0" indent="0" algn="l" defTabSz="68559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/>
            </a:lvl2pPr>
            <a:lvl3pPr marL="685596" marR="0" indent="0" algn="l" defTabSz="68559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/>
            </a:lvl3pPr>
            <a:lvl4pPr marL="1028394" marR="0" indent="0" algn="l" defTabSz="68559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4pPr>
            <a:lvl5pPr marL="1371192" marR="0" indent="0" algn="l" defTabSz="685596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125152" y="2354906"/>
            <a:ext cx="4218452" cy="3668068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26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91" y="0"/>
            <a:ext cx="9144000" cy="6858000"/>
          </a:xfrm>
          <a:prstGeom prst="rect">
            <a:avLst/>
          </a:prstGeom>
          <a:solidFill>
            <a:srgbClr val="F89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249861" y="1308009"/>
            <a:ext cx="6640100" cy="39687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2700" spc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QUOTE HERE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1415016" y="5564305"/>
            <a:ext cx="6309809" cy="487362"/>
          </a:xfrm>
        </p:spPr>
        <p:txBody>
          <a:bodyPr>
            <a:noAutofit/>
          </a:bodyPr>
          <a:lstStyle>
            <a:lvl1pPr algn="ctr">
              <a:defRPr sz="1500" b="1">
                <a:solidFill>
                  <a:srgbClr val="132B4E"/>
                </a:solidFill>
              </a:defRPr>
            </a:lvl1pPr>
          </a:lstStyle>
          <a:p>
            <a:pPr lvl="0"/>
            <a:r>
              <a:rPr lang="en-US" dirty="0"/>
              <a:t>NAME / DATE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48594" y="1034192"/>
            <a:ext cx="100699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0" b="1" i="0" dirty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rPr>
              <a:t>“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7930388" y="4825653"/>
            <a:ext cx="100699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0" b="1" i="0" dirty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rPr>
              <a:t>”</a:t>
            </a:r>
          </a:p>
        </p:txBody>
      </p:sp>
      <p:sp>
        <p:nvSpPr>
          <p:cNvPr id="23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713812" y="6387723"/>
            <a:ext cx="525661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2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6201" y="6387725"/>
            <a:ext cx="554128" cy="365125"/>
          </a:xfrm>
        </p:spPr>
        <p:txBody>
          <a:bodyPr/>
          <a:lstStyle>
            <a:lvl1pPr>
              <a:defRPr>
                <a:solidFill>
                  <a:srgbClr val="132B4E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Slide Number Placeholder 5"/>
          <p:cNvSpPr txBox="1">
            <a:spLocks/>
          </p:cNvSpPr>
          <p:nvPr userDrawn="1"/>
        </p:nvSpPr>
        <p:spPr>
          <a:xfrm flipH="1">
            <a:off x="618512" y="6369015"/>
            <a:ext cx="34289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  <p:sp>
        <p:nvSpPr>
          <p:cNvPr id="28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666" y="6232874"/>
            <a:ext cx="1371377" cy="57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052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3"/>
            <a:ext cx="78867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8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F8971D"/>
                </a:solidFill>
              </a:defRPr>
            </a:lvl1pPr>
            <a:lvl2pPr marL="3427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9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Culham</a:t>
            </a:r>
            <a:r>
              <a:rPr lang="en-US" dirty="0"/>
              <a:t> Summer School MHD – Christopher Ham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2091" y="0"/>
            <a:ext cx="9144000" cy="6858000"/>
          </a:xfrm>
          <a:prstGeom prst="rect">
            <a:avLst/>
          </a:prstGeom>
          <a:solidFill>
            <a:srgbClr val="F897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713812" y="6387723"/>
            <a:ext cx="525661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6201" y="6387725"/>
            <a:ext cx="554128" cy="365125"/>
          </a:xfrm>
        </p:spPr>
        <p:txBody>
          <a:bodyPr/>
          <a:lstStyle>
            <a:lvl1pPr>
              <a:defRPr>
                <a:solidFill>
                  <a:srgbClr val="132B4E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 flipH="1">
            <a:off x="618512" y="6369015"/>
            <a:ext cx="34289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  <p:sp>
        <p:nvSpPr>
          <p:cNvPr id="10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666" y="6232874"/>
            <a:ext cx="1371377" cy="5727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3"/>
            <a:ext cx="78867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8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7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9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iangle 6"/>
          <p:cNvSpPr/>
          <p:nvPr userDrawn="1"/>
        </p:nvSpPr>
        <p:spPr>
          <a:xfrm rot="10800000">
            <a:off x="7510052" y="-12651"/>
            <a:ext cx="1633947" cy="163406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97" y="190096"/>
            <a:ext cx="567550" cy="56645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314930"/>
            <a:ext cx="8362950" cy="4862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itle Placeholder 23"/>
          <p:cNvSpPr>
            <a:spLocks noGrp="1"/>
          </p:cNvSpPr>
          <p:nvPr>
            <p:ph type="title"/>
          </p:nvPr>
        </p:nvSpPr>
        <p:spPr>
          <a:xfrm>
            <a:off x="152400" y="190097"/>
            <a:ext cx="8362950" cy="10945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13812" y="6387723"/>
            <a:ext cx="52566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b="1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 flipH="1">
            <a:off x="618512" y="6369015"/>
            <a:ext cx="34289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0" i="0" dirty="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1" y="6387725"/>
            <a:ext cx="5541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00" b="1" i="0">
                <a:solidFill>
                  <a:srgbClr val="F8971D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8111" y="6287238"/>
            <a:ext cx="1334036" cy="44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673" r:id="rId3"/>
    <p:sldLayoutId id="2147483652" r:id="rId4"/>
    <p:sldLayoutId id="2147483653" r:id="rId5"/>
    <p:sldLayoutId id="2147483660" r:id="rId6"/>
    <p:sldLayoutId id="2147483655" r:id="rId7"/>
    <p:sldLayoutId id="2147483651" r:id="rId8"/>
    <p:sldLayoutId id="2147483677" r:id="rId9"/>
    <p:sldLayoutId id="2147483670" r:id="rId10"/>
    <p:sldLayoutId id="2147483671" r:id="rId11"/>
    <p:sldLayoutId id="2147483674" r:id="rId12"/>
    <p:sldLayoutId id="2147483675" r:id="rId13"/>
    <p:sldLayoutId id="2147483676" r:id="rId14"/>
    <p:sldLayoutId id="2147483672" r:id="rId15"/>
  </p:sldLayoutIdLst>
  <p:hf hdr="0" dt="0"/>
  <p:txStyles>
    <p:titleStyle>
      <a:lvl1pPr algn="l" defTabSz="685596" rtl="0" eaLnBrk="1" latinLnBrk="0" hangingPunct="1">
        <a:lnSpc>
          <a:spcPct val="100000"/>
        </a:lnSpc>
        <a:spcBef>
          <a:spcPct val="0"/>
        </a:spcBef>
        <a:buNone/>
        <a:defRPr sz="2700" b="1" i="0" kern="1200">
          <a:solidFill>
            <a:srgbClr val="132B4E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685596" rtl="0" eaLnBrk="1" latinLnBrk="0" hangingPunct="1">
        <a:lnSpc>
          <a:spcPct val="90000"/>
        </a:lnSpc>
        <a:spcBef>
          <a:spcPts val="750"/>
        </a:spcBef>
        <a:buFont typeface="Arial"/>
        <a:buNone/>
        <a:defRPr sz="1800" kern="1200">
          <a:solidFill>
            <a:srgbClr val="132B4E"/>
          </a:solidFill>
          <a:latin typeface="Arial" charset="0"/>
          <a:ea typeface="Arial" charset="0"/>
          <a:cs typeface="Arial" charset="0"/>
        </a:defRPr>
      </a:lvl1pPr>
      <a:lvl2pPr marL="342794" indent="0" algn="l" defTabSz="685596" rtl="0" eaLnBrk="1" latinLnBrk="0" hangingPunct="1">
        <a:lnSpc>
          <a:spcPct val="90000"/>
        </a:lnSpc>
        <a:spcBef>
          <a:spcPts val="375"/>
        </a:spcBef>
        <a:buFont typeface="Arial"/>
        <a:buNone/>
        <a:defRPr sz="1500" kern="1200">
          <a:solidFill>
            <a:srgbClr val="132B4E"/>
          </a:solidFill>
          <a:latin typeface="Arial" charset="0"/>
          <a:ea typeface="Arial" charset="0"/>
          <a:cs typeface="Arial" charset="0"/>
        </a:defRPr>
      </a:lvl2pPr>
      <a:lvl3pPr marL="685596" indent="0" algn="l" defTabSz="685596" rtl="0" eaLnBrk="1" latinLnBrk="0" hangingPunct="1">
        <a:lnSpc>
          <a:spcPct val="90000"/>
        </a:lnSpc>
        <a:spcBef>
          <a:spcPts val="375"/>
        </a:spcBef>
        <a:buFont typeface="Arial"/>
        <a:buNone/>
        <a:defRPr sz="1500" kern="1200">
          <a:solidFill>
            <a:srgbClr val="132B4E"/>
          </a:solidFill>
          <a:latin typeface="Arial" charset="0"/>
          <a:ea typeface="Arial" charset="0"/>
          <a:cs typeface="Arial" charset="0"/>
        </a:defRPr>
      </a:lvl3pPr>
      <a:lvl4pPr marL="1028394" indent="0" algn="l" defTabSz="685596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kern="1200">
          <a:solidFill>
            <a:srgbClr val="132B4E"/>
          </a:solidFill>
          <a:latin typeface="Arial" charset="0"/>
          <a:ea typeface="Arial" charset="0"/>
          <a:cs typeface="Arial" charset="0"/>
        </a:defRPr>
      </a:lvl4pPr>
      <a:lvl5pPr marL="1371192" indent="0" algn="l" defTabSz="685596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kern="1200">
          <a:solidFill>
            <a:srgbClr val="132B4E"/>
          </a:solidFill>
          <a:latin typeface="Arial" charset="0"/>
          <a:ea typeface="Arial" charset="0"/>
          <a:cs typeface="Arial" charset="0"/>
        </a:defRPr>
      </a:lvl5pPr>
      <a:lvl6pPr marL="1885386" indent="-171402" algn="l" defTabSz="68559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84" indent="-171402" algn="l" defTabSz="68559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82" indent="-171402" algn="l" defTabSz="68559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85" indent="-171402" algn="l" defTabSz="68559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4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96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94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92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95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87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80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74" algn="l" defTabSz="6855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Christopher.ham@ukaea.uk" TargetMode="Externa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5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microsoft.com/office/2018/10/relationships/comments" Target="../comments/modernComment_2ED_F7E646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D94068E-1272-4C8D-AC7A-CB4F039C39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368DA4-4888-4A90-86E1-FA55D43BB6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745" y="4594103"/>
            <a:ext cx="7924209" cy="128712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Arial Black"/>
              </a:rPr>
              <a:t>Insights on disruption physics in MAST using high speed visible camera data</a:t>
            </a:r>
            <a:endParaRPr lang="en-US" b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E2EB68-5017-4D93-A25B-59CA2230FD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0787" y="6050503"/>
            <a:ext cx="5201292" cy="588486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GB" dirty="0">
                <a:latin typeface="Arial Black"/>
              </a:rPr>
              <a:t>Christopher Ham (</a:t>
            </a:r>
            <a:r>
              <a:rPr lang="en-GB" dirty="0">
                <a:latin typeface="Arial Black"/>
                <a:hlinkClick r:id="rId2"/>
              </a:rPr>
              <a:t>Christopher.ham@ukaea.uk</a:t>
            </a:r>
            <a:r>
              <a:rPr lang="en-GB" dirty="0">
                <a:latin typeface="Arial Black"/>
              </a:rPr>
              <a:t>)</a:t>
            </a:r>
          </a:p>
          <a:p>
            <a:r>
              <a:rPr lang="en-GB" dirty="0">
                <a:latin typeface="Arial Black"/>
              </a:rPr>
              <a:t>James Harrison and the MAST Team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1234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64280E-010A-4791-9906-41A04A2AEA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746" y="1217942"/>
            <a:ext cx="8134265" cy="1436620"/>
          </a:xfrm>
        </p:spPr>
        <p:txBody>
          <a:bodyPr>
            <a:normAutofit/>
          </a:bodyPr>
          <a:lstStyle/>
          <a:p>
            <a:r>
              <a:rPr lang="en-GB" dirty="0"/>
              <a:t>Ip = 800kA, double null, two beams (~2.8MW), M9 campaign</a:t>
            </a:r>
          </a:p>
          <a:p>
            <a:r>
              <a:rPr lang="en-GB" dirty="0"/>
              <a:t>H-mode at 250ms</a:t>
            </a:r>
          </a:p>
          <a:p>
            <a:r>
              <a:rPr lang="en-GB" dirty="0"/>
              <a:t>This shot contains a long lived mode and a 2/1 tearing mode</a:t>
            </a:r>
          </a:p>
          <a:p>
            <a:r>
              <a:rPr lang="en-GB" dirty="0"/>
              <a:t>Magnetics spectrograms below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04EFF6-99CA-40D1-B624-83E2FB8FD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 shot 29790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76476-61E2-40A1-84A6-11EC52AAC2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023D3A6D-50A5-4C77-A6E4-1576754B3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83" y="3070886"/>
            <a:ext cx="4301898" cy="2778051"/>
          </a:xfrm>
          <a:prstGeom prst="rect">
            <a:avLst/>
          </a:prstGeom>
        </p:spPr>
      </p:pic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9E2AA1DD-C36E-4D9A-8835-9B09CBE6F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5" y="3070886"/>
            <a:ext cx="4303973" cy="27770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A5DFC4-0E18-91EE-F48F-531589BD88E0}"/>
              </a:ext>
            </a:extLst>
          </p:cNvPr>
          <p:cNvSpPr txBox="1"/>
          <p:nvPr/>
        </p:nvSpPr>
        <p:spPr>
          <a:xfrm>
            <a:off x="8731704" y="3322864"/>
            <a:ext cx="355146" cy="230832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Arial"/>
              </a:rPr>
              <a:t>7</a:t>
            </a:r>
          </a:p>
          <a:p>
            <a:r>
              <a:rPr lang="en-US" dirty="0">
                <a:cs typeface="Arial"/>
              </a:rPr>
              <a:t>6</a:t>
            </a:r>
          </a:p>
          <a:p>
            <a:r>
              <a:rPr lang="en-US" dirty="0">
                <a:cs typeface="Arial"/>
              </a:rPr>
              <a:t>5</a:t>
            </a:r>
          </a:p>
          <a:p>
            <a:r>
              <a:rPr lang="en-US" dirty="0">
                <a:cs typeface="Arial"/>
              </a:rPr>
              <a:t>4</a:t>
            </a:r>
          </a:p>
          <a:p>
            <a:r>
              <a:rPr lang="en-US" dirty="0">
                <a:cs typeface="Arial"/>
              </a:rPr>
              <a:t>3</a:t>
            </a:r>
          </a:p>
          <a:p>
            <a:r>
              <a:rPr lang="en-US" dirty="0">
                <a:cs typeface="Arial"/>
              </a:rPr>
              <a:t>2</a:t>
            </a:r>
          </a:p>
          <a:p>
            <a:pPr algn="l"/>
            <a:r>
              <a:rPr lang="en-US" dirty="0">
                <a:cs typeface="Arial"/>
              </a:rPr>
              <a:t>1</a:t>
            </a:r>
          </a:p>
          <a:p>
            <a:r>
              <a:rPr lang="en-US" dirty="0">
                <a:cs typeface="Arial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011CD3-2D62-0F30-774A-C142E663B837}"/>
              </a:ext>
            </a:extLst>
          </p:cNvPr>
          <p:cNvSpPr txBox="1"/>
          <p:nvPr/>
        </p:nvSpPr>
        <p:spPr>
          <a:xfrm>
            <a:off x="0" y="3520386"/>
            <a:ext cx="461665" cy="1691040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>
            <a:spAutoFit/>
          </a:bodyPr>
          <a:lstStyle/>
          <a:p>
            <a:r>
              <a:rPr lang="en-GB" dirty="0"/>
              <a:t>Frequency, kHz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33DA52-D3C9-0562-E203-3A74F410CD9A}"/>
              </a:ext>
            </a:extLst>
          </p:cNvPr>
          <p:cNvSpPr txBox="1"/>
          <p:nvPr/>
        </p:nvSpPr>
        <p:spPr>
          <a:xfrm>
            <a:off x="702408" y="5580917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335FE7-F860-F757-C0E5-8F56ED110184}"/>
              </a:ext>
            </a:extLst>
          </p:cNvPr>
          <p:cNvSpPr txBox="1"/>
          <p:nvPr/>
        </p:nvSpPr>
        <p:spPr>
          <a:xfrm>
            <a:off x="1524976" y="5580917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C76193-DF90-0D03-C636-2A58DD2E713D}"/>
              </a:ext>
            </a:extLst>
          </p:cNvPr>
          <p:cNvSpPr txBox="1"/>
          <p:nvPr/>
        </p:nvSpPr>
        <p:spPr>
          <a:xfrm>
            <a:off x="2107335" y="5611405"/>
            <a:ext cx="9190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     0.2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FE336D-1512-A83A-F76C-6695677D49FA}"/>
              </a:ext>
            </a:extLst>
          </p:cNvPr>
          <p:cNvSpPr txBox="1"/>
          <p:nvPr/>
        </p:nvSpPr>
        <p:spPr>
          <a:xfrm>
            <a:off x="3370247" y="5601700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C53127-4130-CBD7-85A3-AB85FABB8AA2}"/>
              </a:ext>
            </a:extLst>
          </p:cNvPr>
          <p:cNvSpPr txBox="1"/>
          <p:nvPr/>
        </p:nvSpPr>
        <p:spPr>
          <a:xfrm>
            <a:off x="2322485" y="5915649"/>
            <a:ext cx="10224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Time (s)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F219A0-F3F8-D75B-F6C1-23BE1C0BDA87}"/>
              </a:ext>
            </a:extLst>
          </p:cNvPr>
          <p:cNvSpPr txBox="1"/>
          <p:nvPr/>
        </p:nvSpPr>
        <p:spPr>
          <a:xfrm>
            <a:off x="513896" y="3623831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40</a:t>
            </a:r>
          </a:p>
          <a:p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5652D6-9349-F975-2C6E-F3D29BFE6F3E}"/>
              </a:ext>
            </a:extLst>
          </p:cNvPr>
          <p:cNvSpPr txBox="1"/>
          <p:nvPr/>
        </p:nvSpPr>
        <p:spPr>
          <a:xfrm>
            <a:off x="513896" y="4497110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20</a:t>
            </a:r>
          </a:p>
          <a:p>
            <a:r>
              <a:rPr lang="en-GB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5DB2CF-6FBF-11EB-4894-1BB41B141B45}"/>
              </a:ext>
            </a:extLst>
          </p:cNvPr>
          <p:cNvSpPr txBox="1"/>
          <p:nvPr/>
        </p:nvSpPr>
        <p:spPr>
          <a:xfrm>
            <a:off x="551379" y="5278887"/>
            <a:ext cx="4411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72AD23-1731-C1CC-92E6-EB2004C62874}"/>
              </a:ext>
            </a:extLst>
          </p:cNvPr>
          <p:cNvSpPr txBox="1"/>
          <p:nvPr/>
        </p:nvSpPr>
        <p:spPr>
          <a:xfrm>
            <a:off x="4876400" y="5571786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12C208-7B58-0870-DD18-F6213F9DB5D9}"/>
              </a:ext>
            </a:extLst>
          </p:cNvPr>
          <p:cNvSpPr txBox="1"/>
          <p:nvPr/>
        </p:nvSpPr>
        <p:spPr>
          <a:xfrm>
            <a:off x="5698968" y="5571786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B0F1D7-CD37-9584-68D1-7A025C30DFC5}"/>
              </a:ext>
            </a:extLst>
          </p:cNvPr>
          <p:cNvSpPr txBox="1"/>
          <p:nvPr/>
        </p:nvSpPr>
        <p:spPr>
          <a:xfrm>
            <a:off x="6281327" y="5602274"/>
            <a:ext cx="9190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     0.2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3738E1-7EA7-7C99-1904-06F54F682319}"/>
              </a:ext>
            </a:extLst>
          </p:cNvPr>
          <p:cNvSpPr txBox="1"/>
          <p:nvPr/>
        </p:nvSpPr>
        <p:spPr>
          <a:xfrm>
            <a:off x="7544239" y="5592569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5D1FE5-BA74-F7FF-2CD9-1095CF60EA95}"/>
              </a:ext>
            </a:extLst>
          </p:cNvPr>
          <p:cNvSpPr txBox="1"/>
          <p:nvPr/>
        </p:nvSpPr>
        <p:spPr>
          <a:xfrm>
            <a:off x="6496477" y="5906518"/>
            <a:ext cx="10224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Time (s)</a:t>
            </a:r>
          </a:p>
        </p:txBody>
      </p:sp>
    </p:spTree>
    <p:extLst>
      <p:ext uri="{BB962C8B-B14F-4D97-AF65-F5344CB8AC3E}">
        <p14:creationId xmlns:p14="http://schemas.microsoft.com/office/powerpoint/2010/main" val="3302218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60364E-0369-4471-9647-84E1CACFB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52" y="1290308"/>
            <a:ext cx="8599268" cy="1075256"/>
          </a:xfrm>
        </p:spPr>
        <p:txBody>
          <a:bodyPr/>
          <a:lstStyle/>
          <a:p>
            <a:r>
              <a:rPr lang="en-GB" dirty="0"/>
              <a:t>We have produced spectrograms from the visible camera data which pick up most of the same modes that the magnetic spectrograms see.</a:t>
            </a:r>
          </a:p>
          <a:p>
            <a:r>
              <a:rPr lang="en-GB" dirty="0"/>
              <a:t>We can then use EVM to target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19FA35-A09B-48BD-9AA6-DD31F4DAE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 shot 29790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E16BC-B41F-4EF9-949B-B4A1F3F598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B3EC174D-37F9-464D-ADB1-9E99533CB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90" y="2664071"/>
            <a:ext cx="4242448" cy="2737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E1B278-9254-45B7-853B-1AA504C3A9C6}"/>
              </a:ext>
            </a:extLst>
          </p:cNvPr>
          <p:cNvSpPr txBox="1"/>
          <p:nvPr/>
        </p:nvSpPr>
        <p:spPr>
          <a:xfrm>
            <a:off x="1476768" y="2383173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Magnetic spectrogram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2FEDF4-128A-428B-9435-DAB2A26EC630}"/>
              </a:ext>
            </a:extLst>
          </p:cNvPr>
          <p:cNvSpPr txBox="1"/>
          <p:nvPr/>
        </p:nvSpPr>
        <p:spPr>
          <a:xfrm>
            <a:off x="6046240" y="2419434"/>
            <a:ext cx="211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Video spectrogram</a:t>
            </a:r>
          </a:p>
        </p:txBody>
      </p:sp>
      <p:pic>
        <p:nvPicPr>
          <p:cNvPr id="9" name="Picture 8" descr="A picture containing text, display&#10;&#10;Description automatically generated">
            <a:extLst>
              <a:ext uri="{FF2B5EF4-FFF2-40B4-BE49-F238E27FC236}">
                <a16:creationId xmlns:a16="http://schemas.microsoft.com/office/drawing/2014/main" id="{C0704ED0-85BC-51FD-E1D7-90C577FAF0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06" t="7034" r="5600" b="8558"/>
          <a:stretch/>
        </p:blipFill>
        <p:spPr>
          <a:xfrm>
            <a:off x="5400624" y="3095624"/>
            <a:ext cx="3248076" cy="20714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DCEBD4-8638-D7C0-FDB2-F2F31D2B7CE9}"/>
              </a:ext>
            </a:extLst>
          </p:cNvPr>
          <p:cNvSpPr txBox="1"/>
          <p:nvPr/>
        </p:nvSpPr>
        <p:spPr>
          <a:xfrm>
            <a:off x="145508" y="3534518"/>
            <a:ext cx="461665" cy="1691040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>
            <a:spAutoFit/>
          </a:bodyPr>
          <a:lstStyle/>
          <a:p>
            <a:r>
              <a:rPr lang="en-GB"/>
              <a:t>Frequency, kHz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57CEFA-307E-A581-44FB-2D222AB34336}"/>
              </a:ext>
            </a:extLst>
          </p:cNvPr>
          <p:cNvSpPr txBox="1"/>
          <p:nvPr/>
        </p:nvSpPr>
        <p:spPr>
          <a:xfrm>
            <a:off x="957448" y="5186906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BF0573-BD7A-0BB2-DB97-9D0DF0AC1A6C}"/>
              </a:ext>
            </a:extLst>
          </p:cNvPr>
          <p:cNvSpPr txBox="1"/>
          <p:nvPr/>
        </p:nvSpPr>
        <p:spPr>
          <a:xfrm>
            <a:off x="1692905" y="5154434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61B750-5B0B-5C40-5473-53A8F29E6940}"/>
              </a:ext>
            </a:extLst>
          </p:cNvPr>
          <p:cNvSpPr txBox="1"/>
          <p:nvPr/>
        </p:nvSpPr>
        <p:spPr>
          <a:xfrm>
            <a:off x="2245760" y="5163225"/>
            <a:ext cx="9190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     0.2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E0C351-781C-0533-BC85-153328B8B4F5}"/>
              </a:ext>
            </a:extLst>
          </p:cNvPr>
          <p:cNvSpPr txBox="1"/>
          <p:nvPr/>
        </p:nvSpPr>
        <p:spPr>
          <a:xfrm>
            <a:off x="3482340" y="5144909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0D2E05-A560-C31C-5E32-7B34C82810F3}"/>
              </a:ext>
            </a:extLst>
          </p:cNvPr>
          <p:cNvSpPr txBox="1"/>
          <p:nvPr/>
        </p:nvSpPr>
        <p:spPr>
          <a:xfrm>
            <a:off x="2142351" y="5533181"/>
            <a:ext cx="10224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Time (s)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17D254-2A27-FE5D-1793-71A695798CFE}"/>
              </a:ext>
            </a:extLst>
          </p:cNvPr>
          <p:cNvSpPr txBox="1"/>
          <p:nvPr/>
        </p:nvSpPr>
        <p:spPr>
          <a:xfrm>
            <a:off x="702355" y="3263835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40</a:t>
            </a:r>
          </a:p>
          <a:p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7922A1-967C-8D7E-6038-DBA9C10666D4}"/>
              </a:ext>
            </a:extLst>
          </p:cNvPr>
          <p:cNvSpPr txBox="1"/>
          <p:nvPr/>
        </p:nvSpPr>
        <p:spPr>
          <a:xfrm>
            <a:off x="702355" y="4068156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20</a:t>
            </a:r>
          </a:p>
          <a:p>
            <a:r>
              <a:rPr lang="en-GB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EBA7C7-5EE6-6A2E-EC83-9D542CAB62AE}"/>
              </a:ext>
            </a:extLst>
          </p:cNvPr>
          <p:cNvSpPr txBox="1"/>
          <p:nvPr/>
        </p:nvSpPr>
        <p:spPr>
          <a:xfrm>
            <a:off x="702355" y="4912848"/>
            <a:ext cx="4411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856AF8-56CE-0C90-922B-D1C17BA5550B}"/>
              </a:ext>
            </a:extLst>
          </p:cNvPr>
          <p:cNvSpPr txBox="1"/>
          <p:nvPr/>
        </p:nvSpPr>
        <p:spPr>
          <a:xfrm>
            <a:off x="5093827" y="5196801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8C01A4-B532-AB0D-4A90-DF6F75248DB0}"/>
              </a:ext>
            </a:extLst>
          </p:cNvPr>
          <p:cNvSpPr txBox="1"/>
          <p:nvPr/>
        </p:nvSpPr>
        <p:spPr>
          <a:xfrm>
            <a:off x="5891852" y="5193086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5390EE-DDBD-3A70-A8B2-ACDFB8E9C7C9}"/>
              </a:ext>
            </a:extLst>
          </p:cNvPr>
          <p:cNvSpPr txBox="1"/>
          <p:nvPr/>
        </p:nvSpPr>
        <p:spPr>
          <a:xfrm>
            <a:off x="6444707" y="5201877"/>
            <a:ext cx="9190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     0.2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969AC1-F431-A488-2EB1-D3425FF47287}"/>
              </a:ext>
            </a:extLst>
          </p:cNvPr>
          <p:cNvSpPr txBox="1"/>
          <p:nvPr/>
        </p:nvSpPr>
        <p:spPr>
          <a:xfrm>
            <a:off x="7681287" y="5183561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14E3B5-6A2C-209D-9BFC-1AD2C5E24BF8}"/>
              </a:ext>
            </a:extLst>
          </p:cNvPr>
          <p:cNvSpPr txBox="1"/>
          <p:nvPr/>
        </p:nvSpPr>
        <p:spPr>
          <a:xfrm>
            <a:off x="6341298" y="5571833"/>
            <a:ext cx="10224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Time (s)</a:t>
            </a:r>
          </a:p>
        </p:txBody>
      </p:sp>
    </p:spTree>
    <p:extLst>
      <p:ext uri="{BB962C8B-B14F-4D97-AF65-F5344CB8AC3E}">
        <p14:creationId xmlns:p14="http://schemas.microsoft.com/office/powerpoint/2010/main" val="13741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B40EA3-7C1A-4C34-9330-C4D235E7D3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52" y="626606"/>
            <a:ext cx="8576890" cy="904388"/>
          </a:xfrm>
        </p:spPr>
        <p:txBody>
          <a:bodyPr>
            <a:normAutofit/>
          </a:bodyPr>
          <a:lstStyle/>
          <a:p>
            <a:r>
              <a:rPr lang="en-GB" dirty="0"/>
              <a:t>Use EVM to look at tearing mode in this shot.</a:t>
            </a:r>
          </a:p>
          <a:p>
            <a:r>
              <a:rPr lang="en-GB" dirty="0"/>
              <a:t>We focussed on the frequency of the coalesced mode at around 8kHz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676D07-77CE-45EF-9ECC-569A22F8A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 shot 29994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D5546-2ED8-4DE2-BA37-C8909938B8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mast29790_S0001-butter-from-7500-to-8500-alpha-80-lambda_c-20-chromAtn-0">
            <a:hlinkClick r:id="" action="ppaction://media"/>
            <a:extLst>
              <a:ext uri="{FF2B5EF4-FFF2-40B4-BE49-F238E27FC236}">
                <a16:creationId xmlns:a16="http://schemas.microsoft.com/office/drawing/2014/main" id="{A5FA7F8D-13A1-2DC1-B5D3-3FF14590FB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6200000">
            <a:off x="4933062" y="2436225"/>
            <a:ext cx="4466941" cy="30710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B48141-6E2E-4675-919D-333DDA1EFCAF}"/>
              </a:ext>
            </a:extLst>
          </p:cNvPr>
          <p:cNvSpPr txBox="1"/>
          <p:nvPr/>
        </p:nvSpPr>
        <p:spPr>
          <a:xfrm>
            <a:off x="6171797" y="1266125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With EVM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592608-A528-4950-97A6-2952580ED1D9}"/>
              </a:ext>
            </a:extLst>
          </p:cNvPr>
          <p:cNvSpPr txBox="1"/>
          <p:nvPr/>
        </p:nvSpPr>
        <p:spPr>
          <a:xfrm>
            <a:off x="1363563" y="125459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Raw video</a:t>
            </a:r>
          </a:p>
        </p:txBody>
      </p:sp>
      <p:pic>
        <p:nvPicPr>
          <p:cNvPr id="8" name="mast29790_S0001">
            <a:hlinkClick r:id="" action="ppaction://media"/>
            <a:extLst>
              <a:ext uri="{FF2B5EF4-FFF2-40B4-BE49-F238E27FC236}">
                <a16:creationId xmlns:a16="http://schemas.microsoft.com/office/drawing/2014/main" id="{2B062C6C-0137-AF18-0DF5-FF7B8CB5EE1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6200000">
            <a:off x="-67632" y="2436224"/>
            <a:ext cx="4466943" cy="307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9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9CC765-2CA5-4A2B-B4A3-BD54E60F5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52" y="1530993"/>
            <a:ext cx="8599268" cy="148056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Ip = 800kA, double null, two beams (~2.9MW), M9 campaign (Camera at 100kHz)</a:t>
            </a:r>
          </a:p>
          <a:p>
            <a:r>
              <a:rPr lang="en-GB" dirty="0"/>
              <a:t>H-mode at 235ms</a:t>
            </a:r>
          </a:p>
          <a:p>
            <a:r>
              <a:rPr lang="en-GB" dirty="0"/>
              <a:t>This shot contains a long lived mode and a 3/2 tearing mode and goes into fishbones at the end.</a:t>
            </a:r>
          </a:p>
          <a:p>
            <a:r>
              <a:rPr lang="en-GB" dirty="0"/>
              <a:t>Magnetics spectrograms below 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F8FEC2-55DE-4F6C-99D3-5C4DE073A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 shot 29978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54075-1FFF-44BB-9EBD-99A23B016A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55FC2BDF-2595-4D7A-AFBE-8C9F05C24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622" y="3025302"/>
            <a:ext cx="4100679" cy="2619444"/>
          </a:xfrm>
          <a:prstGeom prst="rect">
            <a:avLst/>
          </a:prstGeom>
        </p:spPr>
      </p:pic>
      <p:pic>
        <p:nvPicPr>
          <p:cNvPr id="8" name="Picture 7" descr="Chart, line chart, histogram&#10;&#10;Description automatically generated">
            <a:extLst>
              <a:ext uri="{FF2B5EF4-FFF2-40B4-BE49-F238E27FC236}">
                <a16:creationId xmlns:a16="http://schemas.microsoft.com/office/drawing/2014/main" id="{4B580065-CE59-4A0B-A708-32C9533EF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570" y="3011557"/>
            <a:ext cx="4171532" cy="2668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7DE52E-C085-262D-38BC-BB31281E00AE}"/>
              </a:ext>
            </a:extLst>
          </p:cNvPr>
          <p:cNvSpPr txBox="1"/>
          <p:nvPr/>
        </p:nvSpPr>
        <p:spPr>
          <a:xfrm>
            <a:off x="43916" y="3495960"/>
            <a:ext cx="461665" cy="1691040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>
            <a:spAutoFit/>
          </a:bodyPr>
          <a:lstStyle/>
          <a:p>
            <a:r>
              <a:rPr lang="en-GB" dirty="0"/>
              <a:t>Frequency, kHz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8821A2-6372-C970-7CBE-F2EB31F3AB7B}"/>
              </a:ext>
            </a:extLst>
          </p:cNvPr>
          <p:cNvSpPr txBox="1"/>
          <p:nvPr/>
        </p:nvSpPr>
        <p:spPr>
          <a:xfrm>
            <a:off x="8714895" y="3187318"/>
            <a:ext cx="355146" cy="230832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Arial"/>
              </a:rPr>
              <a:t>7</a:t>
            </a:r>
          </a:p>
          <a:p>
            <a:r>
              <a:rPr lang="en-US" dirty="0">
                <a:cs typeface="Arial"/>
              </a:rPr>
              <a:t>6</a:t>
            </a:r>
          </a:p>
          <a:p>
            <a:r>
              <a:rPr lang="en-US" dirty="0">
                <a:cs typeface="Arial"/>
              </a:rPr>
              <a:t>5</a:t>
            </a:r>
          </a:p>
          <a:p>
            <a:r>
              <a:rPr lang="en-US" dirty="0">
                <a:cs typeface="Arial"/>
              </a:rPr>
              <a:t>4</a:t>
            </a:r>
          </a:p>
          <a:p>
            <a:r>
              <a:rPr lang="en-US" dirty="0">
                <a:cs typeface="Arial"/>
              </a:rPr>
              <a:t>3</a:t>
            </a:r>
          </a:p>
          <a:p>
            <a:r>
              <a:rPr lang="en-US" dirty="0">
                <a:cs typeface="Arial"/>
              </a:rPr>
              <a:t>2</a:t>
            </a:r>
          </a:p>
          <a:p>
            <a:pPr algn="l"/>
            <a:r>
              <a:rPr lang="en-US" dirty="0">
                <a:cs typeface="Arial"/>
              </a:rPr>
              <a:t>1</a:t>
            </a:r>
          </a:p>
          <a:p>
            <a:r>
              <a:rPr lang="en-US" dirty="0">
                <a:cs typeface="Arial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0A9D19-097C-A181-52D8-163FD2E770BC}"/>
              </a:ext>
            </a:extLst>
          </p:cNvPr>
          <p:cNvSpPr txBox="1"/>
          <p:nvPr/>
        </p:nvSpPr>
        <p:spPr>
          <a:xfrm>
            <a:off x="1001424" y="5394977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59AFC5-1F9D-EA89-E30E-542AC39DBE29}"/>
              </a:ext>
            </a:extLst>
          </p:cNvPr>
          <p:cNvSpPr txBox="1"/>
          <p:nvPr/>
        </p:nvSpPr>
        <p:spPr>
          <a:xfrm>
            <a:off x="1792474" y="5411507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44428A-E170-7A24-E1CF-FD68360C6F36}"/>
              </a:ext>
            </a:extLst>
          </p:cNvPr>
          <p:cNvSpPr txBox="1"/>
          <p:nvPr/>
        </p:nvSpPr>
        <p:spPr>
          <a:xfrm>
            <a:off x="2167486" y="5410866"/>
            <a:ext cx="9190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     0.2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5C97B0-13B3-688A-EE64-602183C6A08C}"/>
              </a:ext>
            </a:extLst>
          </p:cNvPr>
          <p:cNvSpPr txBox="1"/>
          <p:nvPr/>
        </p:nvSpPr>
        <p:spPr>
          <a:xfrm>
            <a:off x="3467862" y="5410866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7853A6-C97C-C2DF-9F9F-F281A2AA2427}"/>
              </a:ext>
            </a:extLst>
          </p:cNvPr>
          <p:cNvSpPr txBox="1"/>
          <p:nvPr/>
        </p:nvSpPr>
        <p:spPr>
          <a:xfrm>
            <a:off x="2322485" y="5915649"/>
            <a:ext cx="10224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Time (s)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45A17A-DDFA-2F7D-0AE7-B77F525C32F9}"/>
              </a:ext>
            </a:extLst>
          </p:cNvPr>
          <p:cNvSpPr txBox="1"/>
          <p:nvPr/>
        </p:nvSpPr>
        <p:spPr>
          <a:xfrm>
            <a:off x="807717" y="3543420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40</a:t>
            </a:r>
          </a:p>
          <a:p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5490DA-B0CB-5E7E-749F-4DE951D6F389}"/>
              </a:ext>
            </a:extLst>
          </p:cNvPr>
          <p:cNvSpPr txBox="1"/>
          <p:nvPr/>
        </p:nvSpPr>
        <p:spPr>
          <a:xfrm>
            <a:off x="807717" y="4376475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20</a:t>
            </a:r>
          </a:p>
          <a:p>
            <a:r>
              <a:rPr lang="en-GB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4328E7-96C9-F4D4-225B-DDCE324618F6}"/>
              </a:ext>
            </a:extLst>
          </p:cNvPr>
          <p:cNvSpPr txBox="1"/>
          <p:nvPr/>
        </p:nvSpPr>
        <p:spPr>
          <a:xfrm>
            <a:off x="824447" y="5083045"/>
            <a:ext cx="4411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C554FA-C83A-7981-6B7E-57B388EE1C27}"/>
              </a:ext>
            </a:extLst>
          </p:cNvPr>
          <p:cNvSpPr txBox="1"/>
          <p:nvPr/>
        </p:nvSpPr>
        <p:spPr>
          <a:xfrm>
            <a:off x="5067218" y="5394977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F038DE-C04C-DC25-9C4D-E49E80EB88B0}"/>
              </a:ext>
            </a:extLst>
          </p:cNvPr>
          <p:cNvSpPr txBox="1"/>
          <p:nvPr/>
        </p:nvSpPr>
        <p:spPr>
          <a:xfrm>
            <a:off x="5858268" y="5411507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8FB127-DF7C-6B85-070C-9085AACDB441}"/>
              </a:ext>
            </a:extLst>
          </p:cNvPr>
          <p:cNvSpPr txBox="1"/>
          <p:nvPr/>
        </p:nvSpPr>
        <p:spPr>
          <a:xfrm>
            <a:off x="6233280" y="5410866"/>
            <a:ext cx="9190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     0.2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4FDAB6-817A-5730-8D4F-929A33FC74F4}"/>
              </a:ext>
            </a:extLst>
          </p:cNvPr>
          <p:cNvSpPr txBox="1"/>
          <p:nvPr/>
        </p:nvSpPr>
        <p:spPr>
          <a:xfrm>
            <a:off x="7533656" y="5410866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90E3C7-1D11-BD8D-38AB-A4F80F49236A}"/>
              </a:ext>
            </a:extLst>
          </p:cNvPr>
          <p:cNvSpPr txBox="1"/>
          <p:nvPr/>
        </p:nvSpPr>
        <p:spPr>
          <a:xfrm>
            <a:off x="6388279" y="5915649"/>
            <a:ext cx="10224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Time (s)</a:t>
            </a:r>
          </a:p>
        </p:txBody>
      </p:sp>
    </p:spTree>
    <p:extLst>
      <p:ext uri="{BB962C8B-B14F-4D97-AF65-F5344CB8AC3E}">
        <p14:creationId xmlns:p14="http://schemas.microsoft.com/office/powerpoint/2010/main" val="1078530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60364E-0369-4471-9647-84E1CACFB1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We have produced spectrograms from the visible camera data which pick up most of the same modes that the magnetic spectrograms see.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19FA35-A09B-48BD-9AA6-DD31F4DAE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 shot 29978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E16BC-B41F-4EF9-949B-B4A1F3F598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E1B278-9254-45B7-853B-1AA504C3A9C6}"/>
              </a:ext>
            </a:extLst>
          </p:cNvPr>
          <p:cNvSpPr txBox="1"/>
          <p:nvPr/>
        </p:nvSpPr>
        <p:spPr>
          <a:xfrm>
            <a:off x="1414879" y="2579355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Magnetic spectrogram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2FEDF4-128A-428B-9435-DAB2A26EC630}"/>
              </a:ext>
            </a:extLst>
          </p:cNvPr>
          <p:cNvSpPr txBox="1"/>
          <p:nvPr/>
        </p:nvSpPr>
        <p:spPr>
          <a:xfrm>
            <a:off x="6093119" y="2671892"/>
            <a:ext cx="211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Video spectrogram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F3926583-313C-C7B6-585E-360CFDE10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07" y="3064182"/>
            <a:ext cx="4053579" cy="2616126"/>
          </a:xfrm>
          <a:prstGeom prst="rect">
            <a:avLst/>
          </a:prstGeom>
        </p:spPr>
      </p:pic>
      <p:pic>
        <p:nvPicPr>
          <p:cNvPr id="11" name="Picture 10" descr="A picture containing text, display, electronics&#10;&#10;Description automatically generated">
            <a:extLst>
              <a:ext uri="{FF2B5EF4-FFF2-40B4-BE49-F238E27FC236}">
                <a16:creationId xmlns:a16="http://schemas.microsoft.com/office/drawing/2014/main" id="{A1C5E183-5287-FC58-ABA0-5A108E2B39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2" t="7476" r="6949" b="6461"/>
          <a:stretch/>
        </p:blipFill>
        <p:spPr>
          <a:xfrm>
            <a:off x="5538004" y="3348839"/>
            <a:ext cx="3243590" cy="20824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FF4CF7-A321-26A6-CA77-A5044EA19C2D}"/>
              </a:ext>
            </a:extLst>
          </p:cNvPr>
          <p:cNvSpPr txBox="1"/>
          <p:nvPr/>
        </p:nvSpPr>
        <p:spPr>
          <a:xfrm>
            <a:off x="145508" y="3534518"/>
            <a:ext cx="461665" cy="1691040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>
            <a:spAutoFit/>
          </a:bodyPr>
          <a:lstStyle/>
          <a:p>
            <a:r>
              <a:rPr lang="en-GB"/>
              <a:t>Frequency, kHz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A77603-D893-45F3-66A5-A711F9CEAF7B}"/>
              </a:ext>
            </a:extLst>
          </p:cNvPr>
          <p:cNvSpPr txBox="1"/>
          <p:nvPr/>
        </p:nvSpPr>
        <p:spPr>
          <a:xfrm>
            <a:off x="1195312" y="5462859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2D8A97-23EF-AE08-AA81-D821FF173E11}"/>
              </a:ext>
            </a:extLst>
          </p:cNvPr>
          <p:cNvSpPr txBox="1"/>
          <p:nvPr/>
        </p:nvSpPr>
        <p:spPr>
          <a:xfrm>
            <a:off x="1913553" y="5468976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5F66CE-632D-7E4E-347A-920A8C8F05CE}"/>
              </a:ext>
            </a:extLst>
          </p:cNvPr>
          <p:cNvSpPr txBox="1"/>
          <p:nvPr/>
        </p:nvSpPr>
        <p:spPr>
          <a:xfrm>
            <a:off x="2330079" y="5432417"/>
            <a:ext cx="9190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     0.2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26C88C-8D33-2DA9-ADA4-9B628EB265AA}"/>
              </a:ext>
            </a:extLst>
          </p:cNvPr>
          <p:cNvSpPr txBox="1"/>
          <p:nvPr/>
        </p:nvSpPr>
        <p:spPr>
          <a:xfrm>
            <a:off x="3624396" y="5426471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27484E-0CBF-BFF3-8604-FD9273C0808F}"/>
              </a:ext>
            </a:extLst>
          </p:cNvPr>
          <p:cNvSpPr txBox="1"/>
          <p:nvPr/>
        </p:nvSpPr>
        <p:spPr>
          <a:xfrm>
            <a:off x="2322485" y="5915649"/>
            <a:ext cx="10224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Time (s)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88F3B8-9967-10BD-D0E4-5CBF297BBB93}"/>
              </a:ext>
            </a:extLst>
          </p:cNvPr>
          <p:cNvSpPr txBox="1"/>
          <p:nvPr/>
        </p:nvSpPr>
        <p:spPr>
          <a:xfrm>
            <a:off x="1006799" y="3577543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40</a:t>
            </a:r>
          </a:p>
          <a:p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3EF76A-B728-F154-3674-437B9EB3E5BA}"/>
              </a:ext>
            </a:extLst>
          </p:cNvPr>
          <p:cNvSpPr txBox="1"/>
          <p:nvPr/>
        </p:nvSpPr>
        <p:spPr>
          <a:xfrm>
            <a:off x="995556" y="4423628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20</a:t>
            </a:r>
          </a:p>
          <a:p>
            <a:r>
              <a:rPr lang="en-GB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A7C0D4-3D23-CC31-5D3C-7D7D63118BD4}"/>
              </a:ext>
            </a:extLst>
          </p:cNvPr>
          <p:cNvSpPr txBox="1"/>
          <p:nvPr/>
        </p:nvSpPr>
        <p:spPr>
          <a:xfrm>
            <a:off x="1006799" y="5095153"/>
            <a:ext cx="4411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C2D879-D576-7228-59C3-0D0150C91EED}"/>
              </a:ext>
            </a:extLst>
          </p:cNvPr>
          <p:cNvSpPr txBox="1"/>
          <p:nvPr/>
        </p:nvSpPr>
        <p:spPr>
          <a:xfrm>
            <a:off x="5295246" y="5510106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6FF0CF-C411-4024-043E-BE28A73B49DF}"/>
              </a:ext>
            </a:extLst>
          </p:cNvPr>
          <p:cNvSpPr txBox="1"/>
          <p:nvPr/>
        </p:nvSpPr>
        <p:spPr>
          <a:xfrm>
            <a:off x="6013487" y="5516223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2784BB-A934-1DF4-713C-C045BDF98B01}"/>
              </a:ext>
            </a:extLst>
          </p:cNvPr>
          <p:cNvSpPr txBox="1"/>
          <p:nvPr/>
        </p:nvSpPr>
        <p:spPr>
          <a:xfrm>
            <a:off x="6430013" y="5479664"/>
            <a:ext cx="9190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     0.2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E7CED6-8942-736B-DF80-F880EECFFDE3}"/>
              </a:ext>
            </a:extLst>
          </p:cNvPr>
          <p:cNvSpPr txBox="1"/>
          <p:nvPr/>
        </p:nvSpPr>
        <p:spPr>
          <a:xfrm>
            <a:off x="7724330" y="5473718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717E2A-8DC8-949D-7603-F36C76A4FFEC}"/>
              </a:ext>
            </a:extLst>
          </p:cNvPr>
          <p:cNvSpPr txBox="1"/>
          <p:nvPr/>
        </p:nvSpPr>
        <p:spPr>
          <a:xfrm>
            <a:off x="6422419" y="5962896"/>
            <a:ext cx="10224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Time (s)</a:t>
            </a:r>
          </a:p>
        </p:txBody>
      </p:sp>
    </p:spTree>
    <p:extLst>
      <p:ext uri="{BB962C8B-B14F-4D97-AF65-F5344CB8AC3E}">
        <p14:creationId xmlns:p14="http://schemas.microsoft.com/office/powerpoint/2010/main" val="1410236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398AA0-D72B-41AA-9D1E-FB7A378519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51" y="1232820"/>
            <a:ext cx="8599268" cy="834519"/>
          </a:xfrm>
        </p:spPr>
        <p:txBody>
          <a:bodyPr/>
          <a:lstStyle/>
          <a:p>
            <a:r>
              <a:rPr lang="en-GB" dirty="0"/>
              <a:t>This shot terminates via a filamentary eruption on ~10 microsecond timescale</a:t>
            </a:r>
          </a:p>
          <a:p>
            <a:r>
              <a:rPr lang="en-GB" dirty="0"/>
              <a:t>Four consecutive frames (10 microseconds apart) are shown below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9C0E34-CE3C-4A9A-BD46-469B1A683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 shot 29978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48EA06-4C8D-4644-A041-22269F1222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20B216-7440-49CD-B4F2-7CEF4D97FD3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57" y="2402296"/>
            <a:ext cx="1754989" cy="2815746"/>
          </a:xfrm>
          <a:prstGeom prst="rect">
            <a:avLst/>
          </a:prstGeom>
        </p:spPr>
      </p:pic>
      <p:pic>
        <p:nvPicPr>
          <p:cNvPr id="6" name="Picture 5" descr="A close-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D6118083-9AA2-4A29-9548-A0B4CB0713F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774" y="2402295"/>
            <a:ext cx="1754989" cy="2815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37DC93-E236-475F-817D-0D602951E5B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291" y="2402295"/>
            <a:ext cx="1876132" cy="2815747"/>
          </a:xfrm>
          <a:prstGeom prst="rect">
            <a:avLst/>
          </a:prstGeom>
        </p:spPr>
      </p:pic>
      <p:pic>
        <p:nvPicPr>
          <p:cNvPr id="8" name="Picture 7" descr="No image&#10;&#10;Description automatically generated">
            <a:extLst>
              <a:ext uri="{FF2B5EF4-FFF2-40B4-BE49-F238E27FC236}">
                <a16:creationId xmlns:a16="http://schemas.microsoft.com/office/drawing/2014/main" id="{67F9FAE9-9E78-4A38-8D85-6A4177E7E3C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951" y="2402296"/>
            <a:ext cx="1876132" cy="281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61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CFDE7E-A090-4560-9B7E-A70B304C45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Filamentary disruptions can happen on a very fast timescale.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Need to better understand the physics of these filamentary disruptions so that we can avoid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These types of disruptions have been noted before on MAST, JET and TFTR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4D2724-6FF4-4323-92BE-1EF62BA59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Disruptions caused by filamentary structures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DA7A77-FE03-4A06-89AA-82FE17C38C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A0EAC8-8CE3-48EE-BABD-E29C58032D12}"/>
              </a:ext>
            </a:extLst>
          </p:cNvPr>
          <p:cNvSpPr txBox="1"/>
          <p:nvPr/>
        </p:nvSpPr>
        <p:spPr>
          <a:xfrm>
            <a:off x="823865" y="5542793"/>
            <a:ext cx="6509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 Kirk et al (2004) IAEA FEC EX2/3 ‘The structure of ELMs and the distribution of transient power loads in MAST’ </a:t>
            </a:r>
          </a:p>
        </p:txBody>
      </p:sp>
    </p:spTree>
    <p:extLst>
      <p:ext uri="{BB962C8B-B14F-4D97-AF65-F5344CB8AC3E}">
        <p14:creationId xmlns:p14="http://schemas.microsoft.com/office/powerpoint/2010/main" val="2296621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25152" y="1530994"/>
            <a:ext cx="5040548" cy="4363627"/>
          </a:xfrm>
        </p:spPr>
        <p:txBody>
          <a:bodyPr>
            <a:norm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charset="0"/>
              </a:rPr>
              <a:t>Internal transport barrier (ITB) discharges had high pressure and confinement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TFTR </a:t>
            </a:r>
            <a:r>
              <a:rPr lang="en-GB" sz="2000" dirty="0"/>
              <a:t>experiments show ballooning modes appearing prior to ITB disruption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This is on top of 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n=1</a:t>
            </a:r>
            <a:r>
              <a:rPr lang="en-GB" sz="2000" dirty="0"/>
              <a:t> mode activity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ECE diagnostic results shown in figure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000" dirty="0"/>
              <a:t>This produces</a:t>
            </a:r>
            <a:r>
              <a:rPr lang="en-US" altLang="en-US" sz="2000" dirty="0">
                <a:latin typeface="Arial" charset="0"/>
              </a:rPr>
              <a:t> very fast disruptions </a:t>
            </a:r>
            <a:r>
              <a:rPr lang="en-US" altLang="en-US" sz="2000" dirty="0"/>
              <a:t>(~</a:t>
            </a:r>
            <a:r>
              <a:rPr lang="en-US" altLang="en-US" sz="2000" dirty="0">
                <a:latin typeface="Arial" charset="0"/>
              </a:rPr>
              <a:t>100</a:t>
            </a:r>
            <a:r>
              <a:rPr lang="el-GR" altLang="en-US" sz="2000" dirty="0">
                <a:latin typeface="Arial" charset="0"/>
              </a:rPr>
              <a:t>μ</a:t>
            </a:r>
            <a:r>
              <a:rPr lang="en-GB" altLang="en-US" sz="2000" dirty="0">
                <a:latin typeface="Arial" charset="0"/>
              </a:rPr>
              <a:t>s)</a:t>
            </a:r>
            <a:r>
              <a:rPr lang="en-US" altLang="en-US" sz="2000" dirty="0">
                <a:latin typeface="Arial" charset="0"/>
              </a:rPr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TFTR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93C5F96-B9A4-4BD0-85A3-CF7772668233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00" y="1196001"/>
            <a:ext cx="3978300" cy="50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1" y="5894621"/>
            <a:ext cx="4548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Fredrickson et al., Phys. Plasmas </a:t>
            </a:r>
            <a:r>
              <a:rPr lang="en-GB" b="1" dirty="0"/>
              <a:t>3</a:t>
            </a:r>
            <a:r>
              <a:rPr lang="en-GB" dirty="0"/>
              <a:t> 2620 (1996)</a:t>
            </a:r>
          </a:p>
        </p:txBody>
      </p:sp>
    </p:spTree>
    <p:extLst>
      <p:ext uri="{BB962C8B-B14F-4D97-AF65-F5344CB8AC3E}">
        <p14:creationId xmlns:p14="http://schemas.microsoft.com/office/powerpoint/2010/main" val="2065191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DB77A7-DE90-4571-837B-E296D5083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52" y="1530994"/>
            <a:ext cx="4338206" cy="4491980"/>
          </a:xfrm>
        </p:spPr>
        <p:txBody>
          <a:bodyPr/>
          <a:lstStyle/>
          <a:p>
            <a:r>
              <a:rPr lang="en-GB" dirty="0"/>
              <a:t>Similar ITB disruptions have been observed using the ECE diagnostic on JET</a:t>
            </a:r>
          </a:p>
          <a:p>
            <a:r>
              <a:rPr lang="en-GB" dirty="0"/>
              <a:t>These grow on the 100 microsecond timescale and appear to be toroidally localized as in TFTR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90BC7D-188D-4826-A4E1-AC1B28028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5BD5D5-2F0E-4B3E-AADC-9E9272AE2B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0E9C6C-BD99-48EF-AFFB-BC70566BF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705" y="1414636"/>
            <a:ext cx="3521288" cy="41770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CF346F-A7D4-43D4-8052-BDD339E95F14}"/>
              </a:ext>
            </a:extLst>
          </p:cNvPr>
          <p:cNvSpPr txBox="1"/>
          <p:nvPr/>
        </p:nvSpPr>
        <p:spPr>
          <a:xfrm>
            <a:off x="253497" y="5734450"/>
            <a:ext cx="63882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J I Paley et al Journal of Nuclear Materials 337–339 (2005) 702–706</a:t>
            </a:r>
          </a:p>
        </p:txBody>
      </p:sp>
    </p:spTree>
    <p:extLst>
      <p:ext uri="{BB962C8B-B14F-4D97-AF65-F5344CB8AC3E}">
        <p14:creationId xmlns:p14="http://schemas.microsoft.com/office/powerpoint/2010/main" val="64670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F6C598-48C9-4CAA-8026-BA1CF774A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565" y="2103935"/>
            <a:ext cx="3768436" cy="2387476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355792-0E39-4098-AF9B-89680D08F9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52" y="1530994"/>
            <a:ext cx="5250413" cy="4491980"/>
          </a:xfrm>
        </p:spPr>
        <p:txBody>
          <a:bodyPr/>
          <a:lstStyle/>
          <a:p>
            <a:r>
              <a:rPr lang="en-GB" sz="2800" dirty="0"/>
              <a:t>Initial work on early nonlinear state</a:t>
            </a:r>
          </a:p>
          <a:p>
            <a:r>
              <a:rPr lang="en-GB" sz="2800" dirty="0"/>
              <a:t>Shows that the mode is expected to form narrow finger-like structure</a:t>
            </a:r>
          </a:p>
          <a:p>
            <a:r>
              <a:rPr lang="en-GB" sz="2800" dirty="0"/>
              <a:t>Mode gets narrower as it grows</a:t>
            </a:r>
          </a:p>
          <a:p>
            <a:r>
              <a:rPr lang="en-GB" sz="2800" dirty="0"/>
              <a:t>Explosive growth expected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37F163-191E-47CC-83F6-00A98810F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Nonlinear ballooning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D47D78-90DB-47BA-B0FA-1F991D41DB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93C5F96-B9A4-4BD0-85A3-CF7772668233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F2B2BD-A89A-4ABA-AA48-E94897DF68F0}"/>
              </a:ext>
            </a:extLst>
          </p:cNvPr>
          <p:cNvSpPr txBox="1"/>
          <p:nvPr/>
        </p:nvSpPr>
        <p:spPr>
          <a:xfrm>
            <a:off x="3293266" y="5653642"/>
            <a:ext cx="4765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Wilson &amp; Cowley Phys Rev Lett 92 175006 (2004)</a:t>
            </a:r>
          </a:p>
        </p:txBody>
      </p:sp>
    </p:spTree>
    <p:extLst>
      <p:ext uri="{BB962C8B-B14F-4D97-AF65-F5344CB8AC3E}">
        <p14:creationId xmlns:p14="http://schemas.microsoft.com/office/powerpoint/2010/main" val="2304439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8E5E80-E22E-4911-A60D-72367064309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MAST 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High speed visible camera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Eulerian Video Magnification 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Three MAST shots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Disruptions caused by filamentary eruptions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Summary and future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44E3B3-E009-48AD-8AC5-852885714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94E2E-A179-4049-969D-5BBC18E1B4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633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FE1B4B-055E-4054-84D0-0ED6335660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32B4E"/>
                </a:solidFill>
                <a:effectLst/>
                <a:latin typeface="Arial" panose="020B0604020202020204" pitchFamily="34" charset="0"/>
              </a:rPr>
              <a:t>Consider a highly elliptical flux tube, </a:t>
            </a:r>
            <a:r>
              <a:rPr lang="el-GR" b="0" i="1" u="none" strike="noStrike" dirty="0">
                <a:solidFill>
                  <a:srgbClr val="132B4E"/>
                </a:solidFill>
                <a:effectLst/>
                <a:latin typeface="Times New Roman" panose="02020603050405020304" pitchFamily="18" charset="0"/>
              </a:rPr>
              <a:t>δ</a:t>
            </a:r>
            <a:r>
              <a:rPr lang="en-GB" b="0" i="1" u="none" strike="noStrike" baseline="-25000" dirty="0">
                <a:solidFill>
                  <a:srgbClr val="132B4E"/>
                </a:solidFill>
                <a:effectLst/>
                <a:latin typeface="Times New Roman" panose="02020603050405020304" pitchFamily="18" charset="0"/>
              </a:rPr>
              <a:t>1</a:t>
            </a:r>
            <a:r>
              <a:rPr lang="en-GB" b="0" i="0" u="none" strike="noStrike" dirty="0">
                <a:solidFill>
                  <a:srgbClr val="132B4E"/>
                </a:solidFill>
                <a:effectLst/>
                <a:latin typeface="Times New Roman" panose="02020603050405020304" pitchFamily="18" charset="0"/>
              </a:rPr>
              <a:t>&lt;&lt;</a:t>
            </a:r>
            <a:r>
              <a:rPr lang="el-GR" b="0" i="1" u="none" strike="noStrike" dirty="0">
                <a:solidFill>
                  <a:srgbClr val="132B4E"/>
                </a:solidFill>
                <a:effectLst/>
                <a:latin typeface="Times New Roman" panose="02020603050405020304" pitchFamily="18" charset="0"/>
              </a:rPr>
              <a:t>δ</a:t>
            </a:r>
            <a:r>
              <a:rPr lang="en-GB" b="0" i="1" u="none" strike="noStrike" baseline="-25000" dirty="0">
                <a:solidFill>
                  <a:srgbClr val="132B4E"/>
                </a:solidFill>
                <a:effectLst/>
                <a:latin typeface="Times New Roman" panose="02020603050405020304" pitchFamily="18" charset="0"/>
              </a:rPr>
              <a:t>2</a:t>
            </a:r>
            <a:r>
              <a:rPr lang="en-US" b="0" i="0" dirty="0">
                <a:solidFill>
                  <a:srgbClr val="002F56"/>
                </a:solidFill>
                <a:effectLst/>
                <a:latin typeface="Times New Roman" panose="02020603050405020304" pitchFamily="18" charset="0"/>
              </a:rPr>
              <a:t>​</a:t>
            </a:r>
            <a:endParaRPr lang="en-US" b="0" i="0" dirty="0">
              <a:solidFill>
                <a:srgbClr val="002F56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32B4E"/>
                </a:solidFill>
                <a:effectLst/>
                <a:latin typeface="Arial" panose="020B0604020202020204" pitchFamily="34" charset="0"/>
              </a:rPr>
              <a:t>Tube sufficiently narrow that the field and pressure outside are unperturbed</a:t>
            </a:r>
            <a:r>
              <a:rPr lang="en-US" b="0" i="0" dirty="0">
                <a:solidFill>
                  <a:srgbClr val="002F56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197D41-32AA-4958-B863-8AB5E7AC6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Nonlinear ballooning filaments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953725-BD33-4083-B113-F93ECCF874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06579F-AEE6-47F6-9757-622CE2B55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075" y="2348917"/>
            <a:ext cx="3558345" cy="267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C853B967-129E-46D4-9201-10432ECA78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8956401"/>
              </p:ext>
            </p:extLst>
          </p:nvPr>
        </p:nvGraphicFramePr>
        <p:xfrm>
          <a:off x="356260" y="2500262"/>
          <a:ext cx="4870081" cy="3763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7543607" imgH="5829107" progId="AcroExch.Document.7">
                  <p:embed/>
                </p:oleObj>
              </mc:Choice>
              <mc:Fallback>
                <p:oleObj name="Acrobat Document" r:id="rId3" imgW="7543607" imgH="5829107" progId="AcroExch.Document.7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C853B967-129E-46D4-9201-10432ECA78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6260" y="2500262"/>
                        <a:ext cx="4870081" cy="3763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E6D8B69F-A27E-477D-B293-E6A727AB3B96}"/>
              </a:ext>
            </a:extLst>
          </p:cNvPr>
          <p:cNvSpPr txBox="1"/>
          <p:nvPr/>
        </p:nvSpPr>
        <p:spPr>
          <a:xfrm>
            <a:off x="4248320" y="5642127"/>
            <a:ext cx="4255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Ham </a:t>
            </a:r>
            <a:r>
              <a:rPr lang="en-GB" i="1" dirty="0"/>
              <a:t>et al. </a:t>
            </a:r>
            <a:r>
              <a:rPr lang="en-GB" dirty="0"/>
              <a:t>Phys Rev Lett </a:t>
            </a:r>
            <a:r>
              <a:rPr lang="en-GB" b="1" dirty="0"/>
              <a:t>116</a:t>
            </a:r>
            <a:r>
              <a:rPr lang="en-GB" dirty="0"/>
              <a:t> 235001 (2016)</a:t>
            </a:r>
          </a:p>
        </p:txBody>
      </p:sp>
    </p:spTree>
    <p:extLst>
      <p:ext uri="{BB962C8B-B14F-4D97-AF65-F5344CB8AC3E}">
        <p14:creationId xmlns:p14="http://schemas.microsoft.com/office/powerpoint/2010/main" val="32874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874069-D138-43A6-88F1-602F317658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The nonlinear dynamics of the ballooning flux tube can be modelled using a generalized Archimedes’ principle</a:t>
            </a:r>
          </a:p>
          <a:p>
            <a:r>
              <a:rPr lang="en-GB" dirty="0"/>
              <a:t>This gives the force in the radial direction which can be balanced against viscosity to give a time dependent evolution of the flux tube or the equilibrium flux tube locations can be found</a:t>
            </a:r>
          </a:p>
          <a:p>
            <a:r>
              <a:rPr lang="en-GB" dirty="0"/>
              <a:t>This has been done in a large aspect ratio calculation as well as in a numerical tokamak case.</a:t>
            </a:r>
          </a:p>
          <a:p>
            <a:r>
              <a:rPr lang="en-GB" dirty="0"/>
              <a:t>This work shows that nonlinear ballooning flux tube with significant displacements can be energetically favourable.</a:t>
            </a:r>
          </a:p>
          <a:p>
            <a:r>
              <a:rPr lang="en-GB" dirty="0"/>
              <a:t>Non-</a:t>
            </a:r>
            <a:r>
              <a:rPr lang="en-GB" dirty="0" err="1"/>
              <a:t>axisymmetry</a:t>
            </a:r>
            <a:r>
              <a:rPr lang="en-GB" dirty="0"/>
              <a:t> may well be important to the stability of these flux tubes and we plan to include this effect in future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5B53EF-94A8-462C-962D-00FFDBE19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Nonlinear ballooning filaments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FF7E3-F667-4232-AEFD-6F296FBD82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30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1A94C3-EE67-4546-9CDD-24D8853D4C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We have shown how high frequency camera data can be used to investigate instabilities and disruptions in MAST</a:t>
            </a:r>
          </a:p>
          <a:p>
            <a:r>
              <a:rPr lang="en-GB" dirty="0"/>
              <a:t>We have calculated spectrograms and used Eulerian Video Magnification for three MAST shots. Further work on using the camera data to understand the instability modes may well be possible.</a:t>
            </a:r>
          </a:p>
          <a:p>
            <a:r>
              <a:rPr lang="en-GB" dirty="0"/>
              <a:t>Fast camera data has been used to capture what appears to be a nonlinear ballooning filament and the consequent disruption</a:t>
            </a:r>
          </a:p>
          <a:p>
            <a:r>
              <a:rPr lang="en-GB" dirty="0"/>
              <a:t>Filamentary disruptions on other tokamaks have been discussed as well as some theory of these nonlinear ballooning modes.</a:t>
            </a:r>
          </a:p>
          <a:p>
            <a:r>
              <a:rPr lang="en-GB" dirty="0"/>
              <a:t>We aim to be able to calculate time dependent and saturated states of these nonlinear ballooning modes in realistic geometry and including non-axisymmetric, plasma flow and resistivity effects.</a:t>
            </a:r>
          </a:p>
          <a:p>
            <a:r>
              <a:rPr lang="en-GB" dirty="0"/>
              <a:t>The speed of onset of these filamentary disruptions may be a challenge for disruption prediction and avoidance.  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D29B23-E431-411C-B1A5-AE22AC7CB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and further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05355-D5F3-4731-8DAD-7F11D14FC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680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1B80B6-3E1F-4F08-AB17-BE24D3176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52" y="1530994"/>
            <a:ext cx="4581072" cy="47611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MAST operated at UKAEA (</a:t>
            </a:r>
            <a:r>
              <a:rPr lang="en-GB" sz="2000" dirty="0" err="1"/>
              <a:t>Culham</a:t>
            </a:r>
            <a:r>
              <a:rPr lang="en-GB" sz="2000" dirty="0"/>
              <a:t>, UK) from 2001 to 2013.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latin typeface="Arial"/>
                <a:cs typeface="Arial"/>
              </a:rPr>
              <a:t>MAST had an open internal structure (no close fitting wall) allowing exceptional visible camera views.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latin typeface="Arial"/>
                <a:cs typeface="Arial"/>
              </a:rPr>
              <a:t>MAST had a full set of diagnostics including high frequency magnetics and high speed video (on certain shots).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latin typeface="Arial"/>
                <a:cs typeface="Arial"/>
              </a:rPr>
              <a:t>MAST Upgrade had its first campaign in 2021. The upgrade included Super-X divertors.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146621-0E62-46BB-93FE-D5C7312AF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DBFF3-50BE-4367-BACA-0874864805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6" descr="A picture containing LEGO, toy, different&#10;&#10;Description automatically generated">
            <a:extLst>
              <a:ext uri="{FF2B5EF4-FFF2-40B4-BE49-F238E27FC236}">
                <a16:creationId xmlns:a16="http://schemas.microsoft.com/office/drawing/2014/main" id="{2C078FE6-DA99-BF97-F392-61E67DE71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5602" y="1480055"/>
            <a:ext cx="3624331" cy="42449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D7275B-055F-A4CE-E182-641450F95F22}"/>
              </a:ext>
            </a:extLst>
          </p:cNvPr>
          <p:cNvSpPr txBox="1"/>
          <p:nvPr/>
        </p:nvSpPr>
        <p:spPr>
          <a:xfrm>
            <a:off x="7149874" y="5619070"/>
            <a:ext cx="10593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cs typeface="Arial"/>
              </a:rPr>
              <a:t>MAST-U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92AC86-4999-D6EE-CA3E-E9D379308A67}"/>
              </a:ext>
            </a:extLst>
          </p:cNvPr>
          <p:cNvSpPr txBox="1"/>
          <p:nvPr/>
        </p:nvSpPr>
        <p:spPr>
          <a:xfrm>
            <a:off x="5588453" y="5619070"/>
            <a:ext cx="8552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cs typeface="Arial"/>
              </a:rPr>
              <a:t>MAST</a:t>
            </a:r>
          </a:p>
        </p:txBody>
      </p:sp>
    </p:spTree>
    <p:extLst>
      <p:ext uri="{BB962C8B-B14F-4D97-AF65-F5344CB8AC3E}">
        <p14:creationId xmlns:p14="http://schemas.microsoft.com/office/powerpoint/2010/main" val="1413788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F13D29-10F7-4D73-AD48-AD160A6FE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5168" y="1194169"/>
            <a:ext cx="8093960" cy="1077231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/>
              <a:t>High speed visible camera data was taken from a midplane port at between 90kHz and 100kHz using a </a:t>
            </a:r>
            <a:r>
              <a:rPr lang="en-GB" sz="2400" dirty="0" err="1"/>
              <a:t>Photron</a:t>
            </a:r>
            <a:r>
              <a:rPr lang="en-GB" sz="2400" dirty="0"/>
              <a:t> SA1 camera.</a:t>
            </a:r>
          </a:p>
          <a:p>
            <a:r>
              <a:rPr lang="en-GB" sz="2400" dirty="0"/>
              <a:t>Seeing light from the plasma edge due to neutral interaction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768A7-3173-4110-8001-8836776CE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 speed visible camera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A9982A-0A2A-4150-B81F-5C7A0BCE08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364B00-89E3-4680-92A7-2D2AAF766EC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122" y="2957787"/>
            <a:ext cx="1990263" cy="31533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410918-1D62-4991-9D8A-5DC197650DF8}"/>
              </a:ext>
            </a:extLst>
          </p:cNvPr>
          <p:cNvSpPr txBox="1"/>
          <p:nvPr/>
        </p:nvSpPr>
        <p:spPr>
          <a:xfrm>
            <a:off x="1013792" y="4144896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Centre column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ED8CEA3-AE03-4F22-8791-9AF18040BC72}"/>
              </a:ext>
            </a:extLst>
          </p:cNvPr>
          <p:cNvCxnSpPr>
            <a:stCxn id="10" idx="3"/>
          </p:cNvCxnSpPr>
          <p:nvPr/>
        </p:nvCxnSpPr>
        <p:spPr>
          <a:xfrm>
            <a:off x="2698869" y="4329562"/>
            <a:ext cx="710253" cy="0"/>
          </a:xfrm>
          <a:prstGeom prst="straightConnector1">
            <a:avLst/>
          </a:prstGeom>
          <a:ln w="476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A828615-F12C-4E65-A98C-D061C0C57132}"/>
              </a:ext>
            </a:extLst>
          </p:cNvPr>
          <p:cNvSpPr txBox="1"/>
          <p:nvPr/>
        </p:nvSpPr>
        <p:spPr>
          <a:xfrm>
            <a:off x="6423861" y="3642611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Poloidal field coils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9FC4C3-788D-41CC-837E-835BB21F09F8}"/>
              </a:ext>
            </a:extLst>
          </p:cNvPr>
          <p:cNvCxnSpPr>
            <a:cxnSpLocks/>
          </p:cNvCxnSpPr>
          <p:nvPr/>
        </p:nvCxnSpPr>
        <p:spPr>
          <a:xfrm flipH="1">
            <a:off x="5124795" y="3977398"/>
            <a:ext cx="1558046" cy="1103811"/>
          </a:xfrm>
          <a:prstGeom prst="straightConnector1">
            <a:avLst/>
          </a:prstGeom>
          <a:ln w="476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46005B4-99BF-4E8E-BDFF-3CDD1EEE7E96}"/>
              </a:ext>
            </a:extLst>
          </p:cNvPr>
          <p:cNvCxnSpPr>
            <a:cxnSpLocks/>
          </p:cNvCxnSpPr>
          <p:nvPr/>
        </p:nvCxnSpPr>
        <p:spPr>
          <a:xfrm flipH="1">
            <a:off x="5094199" y="3788258"/>
            <a:ext cx="1363908" cy="235523"/>
          </a:xfrm>
          <a:prstGeom prst="straightConnector1">
            <a:avLst/>
          </a:prstGeom>
          <a:ln w="476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D1208C4-07D0-4D66-BF66-C7E28848E096}"/>
              </a:ext>
            </a:extLst>
          </p:cNvPr>
          <p:cNvSpPr txBox="1"/>
          <p:nvPr/>
        </p:nvSpPr>
        <p:spPr>
          <a:xfrm>
            <a:off x="5935084" y="2816632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Upper divertor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9B3B3B4-F71A-4E51-A664-A54496F43D5A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4314506" y="3001298"/>
            <a:ext cx="1620578" cy="102205"/>
          </a:xfrm>
          <a:prstGeom prst="straightConnector1">
            <a:avLst/>
          </a:prstGeom>
          <a:ln w="476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C309FE0-AC0C-4BA7-AF2A-8F64695F81D3}"/>
              </a:ext>
            </a:extLst>
          </p:cNvPr>
          <p:cNvSpPr txBox="1"/>
          <p:nvPr/>
        </p:nvSpPr>
        <p:spPr>
          <a:xfrm>
            <a:off x="5786507" y="6150477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Lower divertor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F7E6D0F-5384-404D-AB95-B89FBF43D5FB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375103" y="6030473"/>
            <a:ext cx="1411404" cy="304670"/>
          </a:xfrm>
          <a:prstGeom prst="straightConnector1">
            <a:avLst/>
          </a:prstGeom>
          <a:ln w="476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4154A784-A20A-41F1-89E7-2982919500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3409123" y="2956155"/>
            <a:ext cx="1991064" cy="31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89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262AE8-4D25-43C2-BAD5-ACA56EC1E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1" y="1179509"/>
            <a:ext cx="8599268" cy="51868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Arial"/>
                <a:cs typeface="Arial"/>
              </a:rPr>
              <a:t>Eulerian Video Magnification was developed at MIT in 2012 </a:t>
            </a:r>
          </a:p>
          <a:p>
            <a:r>
              <a:rPr lang="en-GB" dirty="0">
                <a:latin typeface="Arial"/>
                <a:cs typeface="Arial"/>
              </a:rPr>
              <a:t>It is a video processing technique that can magnify subtle periodic variations.</a:t>
            </a:r>
          </a:p>
          <a:p>
            <a:r>
              <a:rPr lang="en-GB" dirty="0">
                <a:latin typeface="Arial"/>
                <a:cs typeface="Arial"/>
              </a:rPr>
              <a:t>For example, subtle changes in facial colour can reveal a person’s pulse</a:t>
            </a:r>
          </a:p>
          <a:p>
            <a:endParaRPr lang="en-GB" dirty="0">
              <a:latin typeface="Arial"/>
              <a:cs typeface="Arial"/>
            </a:endParaRPr>
          </a:p>
          <a:p>
            <a:endParaRPr lang="en-GB" dirty="0">
              <a:latin typeface="Arial"/>
              <a:cs typeface="Arial"/>
            </a:endParaRPr>
          </a:p>
          <a:p>
            <a:endParaRPr lang="en-GB" dirty="0">
              <a:latin typeface="Arial"/>
              <a:cs typeface="Arial"/>
            </a:endParaRPr>
          </a:p>
          <a:p>
            <a:endParaRPr lang="en-GB" dirty="0">
              <a:latin typeface="Arial"/>
              <a:cs typeface="Arial"/>
            </a:endParaRPr>
          </a:p>
          <a:p>
            <a:endParaRPr lang="en-GB" dirty="0">
              <a:latin typeface="Arial"/>
              <a:cs typeface="Arial"/>
            </a:endParaRPr>
          </a:p>
          <a:p>
            <a:endParaRPr lang="en-GB" dirty="0">
              <a:latin typeface="Arial"/>
              <a:cs typeface="Arial"/>
            </a:endParaRPr>
          </a:p>
          <a:p>
            <a:endParaRPr lang="en-GB" dirty="0">
              <a:latin typeface="Arial"/>
              <a:cs typeface="Arial"/>
            </a:endParaRPr>
          </a:p>
          <a:p>
            <a:endParaRPr lang="en-GB" dirty="0">
              <a:latin typeface="Arial"/>
              <a:cs typeface="Arial"/>
            </a:endParaRPr>
          </a:p>
          <a:p>
            <a:endParaRPr lang="en-GB" dirty="0">
              <a:latin typeface="Arial"/>
              <a:cs typeface="Arial"/>
            </a:endParaRPr>
          </a:p>
          <a:p>
            <a:r>
              <a:rPr lang="en-GB" dirty="0">
                <a:latin typeface="Arial"/>
                <a:cs typeface="Arial"/>
              </a:rPr>
              <a:t>There has been previous work applying this to MAST plasmas (David Ryan) 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4E5547-5CD1-48A9-8765-CE812370B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Eulerian Video Magnification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6B961-E08B-429C-B46D-447479603C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E7224B-7D20-427E-86C7-E573C42D6AC7}"/>
              </a:ext>
            </a:extLst>
          </p:cNvPr>
          <p:cNvSpPr txBox="1"/>
          <p:nvPr/>
        </p:nvSpPr>
        <p:spPr>
          <a:xfrm>
            <a:off x="630329" y="4530797"/>
            <a:ext cx="730860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/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Hao-Yu Wu, Michael Rubinstein, Eugene Shih, John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Guttag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Fredo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Durand, and William T. Freeman</a:t>
            </a:r>
          </a:p>
          <a:p>
            <a:pPr algn="l" rtl="0" fontAlgn="base"/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‘Eulerian Video Magnification for Revealing Subtle Changes in the World’ (2012) </a:t>
            </a:r>
          </a:p>
          <a:p>
            <a:pPr algn="l" rtl="0" fontAlgn="base"/>
            <a:r>
              <a:rPr lang="en-US" sz="1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ACM Transactions on Graphics (Proc. SIGGRAPH 2012)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31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(4) </a:t>
            </a:r>
          </a:p>
          <a:p>
            <a:pPr algn="l" rtl="0" fontAlgn="base"/>
            <a:endParaRPr lang="en-US" sz="14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endParaRPr lang="en-US" sz="14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endParaRPr lang="en-US" sz="1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 Ryan ‘Amplification of Plasma Edge Phenomena with Eulerian Video Magnification’ (2014) </a:t>
            </a:r>
          </a:p>
          <a:p>
            <a:pPr algn="l" rtl="0" fontAlgn="base"/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University of York MSc thesis  </a:t>
            </a:r>
            <a:endParaRPr lang="en-US" sz="14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EC3FA63-AD2D-4597-9CE4-1083E7B13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444" y="2156956"/>
            <a:ext cx="5718694" cy="234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38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5DD7C4-9256-4644-99F4-8B1D4FE2F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 shot 29994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E9A94-B9FD-4C70-9518-20B4CF7D10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17C362B-2A4D-437F-AF2F-5B599F289253}"/>
              </a:ext>
            </a:extLst>
          </p:cNvPr>
          <p:cNvSpPr txBox="1">
            <a:spLocks/>
          </p:cNvSpPr>
          <p:nvPr/>
        </p:nvSpPr>
        <p:spPr>
          <a:xfrm>
            <a:off x="125152" y="1530994"/>
            <a:ext cx="8599268" cy="132556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685596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7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650" kern="120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596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394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192" indent="0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386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184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0982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785" indent="-171402" algn="l" defTabSz="68559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rial"/>
                <a:cs typeface="Arial"/>
              </a:rPr>
              <a:t>Ip = 920kA, double null, one beam (~2MW), M9 campaign</a:t>
            </a:r>
          </a:p>
          <a:p>
            <a:r>
              <a:rPr lang="en-GB" dirty="0">
                <a:latin typeface="Arial"/>
                <a:cs typeface="Arial"/>
              </a:rPr>
              <a:t>H-mode at 250ms</a:t>
            </a:r>
          </a:p>
          <a:p>
            <a:r>
              <a:rPr lang="en-GB" dirty="0">
                <a:latin typeface="Arial"/>
                <a:cs typeface="Arial"/>
              </a:rPr>
              <a:t>This shot contains a long lived mode and no strong evidence of tearing modes.</a:t>
            </a:r>
          </a:p>
          <a:p>
            <a:r>
              <a:rPr lang="en-GB" dirty="0">
                <a:latin typeface="Arial"/>
                <a:cs typeface="Arial"/>
              </a:rPr>
              <a:t>Magnetics spectrograms below </a:t>
            </a:r>
            <a:endParaRPr lang="en-GB" dirty="0"/>
          </a:p>
          <a:p>
            <a:endParaRPr lang="en-GB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EEECC4F5-79E2-41A9-B1F9-417E87379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53" y="2962702"/>
            <a:ext cx="4180235" cy="2696925"/>
          </a:xfrm>
          <a:prstGeom prst="rect">
            <a:avLst/>
          </a:prstGeom>
        </p:spPr>
      </p:pic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084AB905-42AC-4524-827A-D18024312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298" y="2990896"/>
            <a:ext cx="4102554" cy="26468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D1580A-70B4-43DF-87F6-6E8949F888B9}"/>
              </a:ext>
            </a:extLst>
          </p:cNvPr>
          <p:cNvSpPr txBox="1"/>
          <p:nvPr/>
        </p:nvSpPr>
        <p:spPr>
          <a:xfrm>
            <a:off x="885983" y="5422999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D37278-9F7A-4E1C-857C-5D50DB5A847F}"/>
              </a:ext>
            </a:extLst>
          </p:cNvPr>
          <p:cNvSpPr txBox="1"/>
          <p:nvPr/>
        </p:nvSpPr>
        <p:spPr>
          <a:xfrm>
            <a:off x="1872302" y="5422999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E483E5-70B3-49BB-9970-AFDEAD49C301}"/>
              </a:ext>
            </a:extLst>
          </p:cNvPr>
          <p:cNvSpPr txBox="1"/>
          <p:nvPr/>
        </p:nvSpPr>
        <p:spPr>
          <a:xfrm>
            <a:off x="2322485" y="5406835"/>
            <a:ext cx="11464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        0.2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A0FEDB-7F1B-44B8-918F-27E3C01DF6EA}"/>
              </a:ext>
            </a:extLst>
          </p:cNvPr>
          <p:cNvSpPr txBox="1"/>
          <p:nvPr/>
        </p:nvSpPr>
        <p:spPr>
          <a:xfrm>
            <a:off x="3868957" y="5422999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178961-350D-435E-B42D-2886622D9631}"/>
              </a:ext>
            </a:extLst>
          </p:cNvPr>
          <p:cNvSpPr txBox="1"/>
          <p:nvPr/>
        </p:nvSpPr>
        <p:spPr>
          <a:xfrm>
            <a:off x="2360560" y="5734187"/>
            <a:ext cx="10224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Time (s)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E98C78-7FA8-4D30-B7E8-67E3FEBA79D7}"/>
              </a:ext>
            </a:extLst>
          </p:cNvPr>
          <p:cNvSpPr txBox="1"/>
          <p:nvPr/>
        </p:nvSpPr>
        <p:spPr>
          <a:xfrm>
            <a:off x="5155427" y="5425741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53FC9E-BF5E-4412-A6A5-69E78051BC42}"/>
              </a:ext>
            </a:extLst>
          </p:cNvPr>
          <p:cNvSpPr txBox="1"/>
          <p:nvPr/>
        </p:nvSpPr>
        <p:spPr>
          <a:xfrm>
            <a:off x="6096327" y="5383881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68B59E-A2B6-4E6E-ACB0-020C6E671693}"/>
              </a:ext>
            </a:extLst>
          </p:cNvPr>
          <p:cNvSpPr txBox="1"/>
          <p:nvPr/>
        </p:nvSpPr>
        <p:spPr>
          <a:xfrm>
            <a:off x="6518657" y="5373855"/>
            <a:ext cx="11464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        0.2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94DA80-C67A-4240-808C-978DB0B446FA}"/>
              </a:ext>
            </a:extLst>
          </p:cNvPr>
          <p:cNvSpPr txBox="1"/>
          <p:nvPr/>
        </p:nvSpPr>
        <p:spPr>
          <a:xfrm>
            <a:off x="7892005" y="5394555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F0BA12-CF34-412F-9A55-712B54D13D09}"/>
              </a:ext>
            </a:extLst>
          </p:cNvPr>
          <p:cNvSpPr txBox="1"/>
          <p:nvPr/>
        </p:nvSpPr>
        <p:spPr>
          <a:xfrm>
            <a:off x="6630004" y="5736929"/>
            <a:ext cx="10224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Time (s)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FEB46E-A047-484D-A0BA-7AAB0D34BABE}"/>
              </a:ext>
            </a:extLst>
          </p:cNvPr>
          <p:cNvSpPr txBox="1"/>
          <p:nvPr/>
        </p:nvSpPr>
        <p:spPr>
          <a:xfrm>
            <a:off x="681001" y="3574704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40</a:t>
            </a:r>
          </a:p>
          <a:p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E54E2D-4388-4E5B-A804-CE98CEC42B18}"/>
              </a:ext>
            </a:extLst>
          </p:cNvPr>
          <p:cNvSpPr txBox="1"/>
          <p:nvPr/>
        </p:nvSpPr>
        <p:spPr>
          <a:xfrm>
            <a:off x="665410" y="4380038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20</a:t>
            </a:r>
          </a:p>
          <a:p>
            <a:r>
              <a:rPr lang="en-GB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2BEBA8-0641-43B3-A6DC-AD6E11867E16}"/>
              </a:ext>
            </a:extLst>
          </p:cNvPr>
          <p:cNvSpPr txBox="1"/>
          <p:nvPr/>
        </p:nvSpPr>
        <p:spPr>
          <a:xfrm>
            <a:off x="586180" y="5142909"/>
            <a:ext cx="4411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870EE2-1636-4815-BAEC-96F003B3BA4D}"/>
              </a:ext>
            </a:extLst>
          </p:cNvPr>
          <p:cNvSpPr txBox="1"/>
          <p:nvPr/>
        </p:nvSpPr>
        <p:spPr>
          <a:xfrm>
            <a:off x="145508" y="3534518"/>
            <a:ext cx="461665" cy="1691040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>
            <a:spAutoFit/>
          </a:bodyPr>
          <a:lstStyle/>
          <a:p>
            <a:r>
              <a:rPr lang="en-GB" dirty="0"/>
              <a:t>Frequency, kHz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37ACF7-D977-2711-5DD8-ADACE0B2300C}"/>
              </a:ext>
            </a:extLst>
          </p:cNvPr>
          <p:cNvSpPr txBox="1"/>
          <p:nvPr/>
        </p:nvSpPr>
        <p:spPr>
          <a:xfrm>
            <a:off x="8731704" y="3200400"/>
            <a:ext cx="355146" cy="230832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Arial"/>
              </a:rPr>
              <a:t>7</a:t>
            </a:r>
          </a:p>
          <a:p>
            <a:r>
              <a:rPr lang="en-US" dirty="0">
                <a:cs typeface="Arial"/>
              </a:rPr>
              <a:t>6</a:t>
            </a:r>
          </a:p>
          <a:p>
            <a:r>
              <a:rPr lang="en-US" dirty="0">
                <a:cs typeface="Arial"/>
              </a:rPr>
              <a:t>5</a:t>
            </a:r>
          </a:p>
          <a:p>
            <a:r>
              <a:rPr lang="en-US" dirty="0">
                <a:cs typeface="Arial"/>
              </a:rPr>
              <a:t>4</a:t>
            </a:r>
          </a:p>
          <a:p>
            <a:r>
              <a:rPr lang="en-US" dirty="0">
                <a:cs typeface="Arial"/>
              </a:rPr>
              <a:t>3</a:t>
            </a:r>
          </a:p>
          <a:p>
            <a:r>
              <a:rPr lang="en-US" dirty="0">
                <a:cs typeface="Arial"/>
              </a:rPr>
              <a:t>2</a:t>
            </a:r>
          </a:p>
          <a:p>
            <a:pPr algn="l"/>
            <a:r>
              <a:rPr lang="en-US" dirty="0">
                <a:cs typeface="Arial"/>
              </a:rPr>
              <a:t>1</a:t>
            </a:r>
          </a:p>
          <a:p>
            <a:r>
              <a:rPr lang="en-US" dirty="0">
                <a:cs typeface="Arial"/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DD1162-316E-4841-831F-5CA86905DEBE}"/>
              </a:ext>
            </a:extLst>
          </p:cNvPr>
          <p:cNvSpPr txBox="1"/>
          <p:nvPr/>
        </p:nvSpPr>
        <p:spPr>
          <a:xfrm>
            <a:off x="3383019" y="6018393"/>
            <a:ext cx="4638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i="0" dirty="0">
                <a:solidFill>
                  <a:srgbClr val="333333"/>
                </a:solidFill>
                <a:effectLst/>
                <a:latin typeface="-apple-system"/>
              </a:rPr>
              <a:t> I.T. Chapman </a:t>
            </a:r>
            <a:r>
              <a:rPr lang="en-GB" b="0" i="1" dirty="0">
                <a:solidFill>
                  <a:srgbClr val="333333"/>
                </a:solidFill>
                <a:effectLst/>
                <a:latin typeface="-apple-system"/>
              </a:rPr>
              <a:t>et al</a:t>
            </a:r>
            <a:r>
              <a:rPr lang="en-GB" b="0" i="0" dirty="0">
                <a:solidFill>
                  <a:srgbClr val="333333"/>
                </a:solidFill>
                <a:effectLst/>
                <a:latin typeface="-apple-system"/>
              </a:rPr>
              <a:t> 2010 </a:t>
            </a:r>
            <a:r>
              <a:rPr lang="en-GB" b="0" i="1" dirty="0" err="1">
                <a:solidFill>
                  <a:srgbClr val="333333"/>
                </a:solidFill>
                <a:effectLst/>
                <a:latin typeface="-apple-system"/>
              </a:rPr>
              <a:t>Nucl</a:t>
            </a:r>
            <a:r>
              <a:rPr lang="en-GB" b="0" i="1" dirty="0">
                <a:solidFill>
                  <a:srgbClr val="333333"/>
                </a:solidFill>
                <a:effectLst/>
                <a:latin typeface="-apple-system"/>
              </a:rPr>
              <a:t>. Fusion</a:t>
            </a:r>
            <a:r>
              <a:rPr lang="en-GB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GB" b="1" i="0" dirty="0">
                <a:solidFill>
                  <a:srgbClr val="333333"/>
                </a:solidFill>
                <a:effectLst/>
                <a:latin typeface="-apple-system"/>
              </a:rPr>
              <a:t>50</a:t>
            </a:r>
            <a:r>
              <a:rPr lang="en-GB" b="0" i="0" dirty="0">
                <a:solidFill>
                  <a:srgbClr val="333333"/>
                </a:solidFill>
                <a:effectLst/>
                <a:latin typeface="-apple-system"/>
              </a:rPr>
              <a:t> 045007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906365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0BAEC3-71D9-4085-9DA4-DF96197378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5508" y="1273683"/>
            <a:ext cx="8670978" cy="1401049"/>
          </a:xfrm>
        </p:spPr>
        <p:txBody>
          <a:bodyPr/>
          <a:lstStyle/>
          <a:p>
            <a:r>
              <a:rPr lang="en-GB" dirty="0"/>
              <a:t>We have produced spectrograms from the visible camera data which pick up most of the same modes that the magnetic spectrograms see.</a:t>
            </a:r>
          </a:p>
          <a:p>
            <a:r>
              <a:rPr lang="en-GB" dirty="0"/>
              <a:t>We can then use EVM to target certain frequencies of interest to magnify the motion of the plasma for a given mode.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E644A-E977-443D-AE4F-D390EFCA3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 shot 29994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8E109-3BA4-4CD5-ADA9-7DB78CCD70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0F9A9BB1-B835-4F6B-AB07-463914DEC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460" y="2942866"/>
            <a:ext cx="4010508" cy="25874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2D1D84-965B-4C81-86B9-1D3BD2ECE52B}"/>
              </a:ext>
            </a:extLst>
          </p:cNvPr>
          <p:cNvSpPr txBox="1"/>
          <p:nvPr/>
        </p:nvSpPr>
        <p:spPr>
          <a:xfrm>
            <a:off x="1414879" y="2573636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Magnetic spectrogram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76F9E4-8DA2-42D3-9911-9D6290546389}"/>
              </a:ext>
            </a:extLst>
          </p:cNvPr>
          <p:cNvSpPr txBox="1"/>
          <p:nvPr/>
        </p:nvSpPr>
        <p:spPr>
          <a:xfrm>
            <a:off x="6042894" y="2638514"/>
            <a:ext cx="211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Video spectrogram</a:t>
            </a:r>
          </a:p>
        </p:txBody>
      </p:sp>
      <p:pic>
        <p:nvPicPr>
          <p:cNvPr id="9" name="Picture 8" descr="A picture containing text, display&#10;&#10;Description automatically generated">
            <a:extLst>
              <a:ext uri="{FF2B5EF4-FFF2-40B4-BE49-F238E27FC236}">
                <a16:creationId xmlns:a16="http://schemas.microsoft.com/office/drawing/2014/main" id="{BA83DEDD-0895-AAB9-519A-31BB68031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63" t="5225" r="5983" b="5656"/>
          <a:stretch/>
        </p:blipFill>
        <p:spPr>
          <a:xfrm>
            <a:off x="5642562" y="3165429"/>
            <a:ext cx="2886664" cy="20351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29A376-B330-0691-E561-F07E4B7CEA68}"/>
              </a:ext>
            </a:extLst>
          </p:cNvPr>
          <p:cNvSpPr txBox="1"/>
          <p:nvPr/>
        </p:nvSpPr>
        <p:spPr>
          <a:xfrm>
            <a:off x="992525" y="5291026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B979E6-2D41-D71D-3BA0-ABC9619567E6}"/>
              </a:ext>
            </a:extLst>
          </p:cNvPr>
          <p:cNvSpPr txBox="1"/>
          <p:nvPr/>
        </p:nvSpPr>
        <p:spPr>
          <a:xfrm>
            <a:off x="1768030" y="5278887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C87664-D3C2-512D-78F5-F8BFFA57DBCF}"/>
              </a:ext>
            </a:extLst>
          </p:cNvPr>
          <p:cNvSpPr txBox="1"/>
          <p:nvPr/>
        </p:nvSpPr>
        <p:spPr>
          <a:xfrm>
            <a:off x="2236688" y="5310976"/>
            <a:ext cx="9190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     0.2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7724BE-6841-3AE3-AB3B-B45C9F9F7310}"/>
              </a:ext>
            </a:extLst>
          </p:cNvPr>
          <p:cNvSpPr txBox="1"/>
          <p:nvPr/>
        </p:nvSpPr>
        <p:spPr>
          <a:xfrm>
            <a:off x="3484024" y="5272822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633BED-9F18-64CB-B4CD-FEB6E4E88E9E}"/>
              </a:ext>
            </a:extLst>
          </p:cNvPr>
          <p:cNvSpPr txBox="1"/>
          <p:nvPr/>
        </p:nvSpPr>
        <p:spPr>
          <a:xfrm>
            <a:off x="2322485" y="5915649"/>
            <a:ext cx="10224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Time (s)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DE4ABD-C8D3-FB88-4FB0-B040C1495101}"/>
              </a:ext>
            </a:extLst>
          </p:cNvPr>
          <p:cNvSpPr txBox="1"/>
          <p:nvPr/>
        </p:nvSpPr>
        <p:spPr>
          <a:xfrm>
            <a:off x="771952" y="3470615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40</a:t>
            </a:r>
          </a:p>
          <a:p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16EE9C-86C8-7233-A234-14D7A6C6FCF4}"/>
              </a:ext>
            </a:extLst>
          </p:cNvPr>
          <p:cNvSpPr txBox="1"/>
          <p:nvPr/>
        </p:nvSpPr>
        <p:spPr>
          <a:xfrm>
            <a:off x="771952" y="4295846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20</a:t>
            </a:r>
          </a:p>
          <a:p>
            <a:r>
              <a:rPr lang="en-GB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179E98-602A-D624-2807-687423F1D9EB}"/>
              </a:ext>
            </a:extLst>
          </p:cNvPr>
          <p:cNvSpPr txBox="1"/>
          <p:nvPr/>
        </p:nvSpPr>
        <p:spPr>
          <a:xfrm>
            <a:off x="721521" y="5076244"/>
            <a:ext cx="4411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653E5D-BF13-E375-2E20-881533140E30}"/>
              </a:ext>
            </a:extLst>
          </p:cNvPr>
          <p:cNvSpPr txBox="1"/>
          <p:nvPr/>
        </p:nvSpPr>
        <p:spPr>
          <a:xfrm>
            <a:off x="145508" y="3534518"/>
            <a:ext cx="461665" cy="1691040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>
            <a:spAutoFit/>
          </a:bodyPr>
          <a:lstStyle/>
          <a:p>
            <a:r>
              <a:rPr lang="en-GB" dirty="0"/>
              <a:t>Frequency, kHz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D900D9-0307-D236-66BE-70A15BFD939D}"/>
              </a:ext>
            </a:extLst>
          </p:cNvPr>
          <p:cNvSpPr txBox="1"/>
          <p:nvPr/>
        </p:nvSpPr>
        <p:spPr>
          <a:xfrm>
            <a:off x="6476064" y="5915648"/>
            <a:ext cx="10224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/>
              <a:t>Time (s)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C97F53-CBDF-3F65-4E4A-291446557F13}"/>
              </a:ext>
            </a:extLst>
          </p:cNvPr>
          <p:cNvSpPr txBox="1"/>
          <p:nvPr/>
        </p:nvSpPr>
        <p:spPr>
          <a:xfrm>
            <a:off x="7723477" y="5214985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A86D20-AFFF-33D2-8536-3EA449B1110E}"/>
              </a:ext>
            </a:extLst>
          </p:cNvPr>
          <p:cNvSpPr txBox="1"/>
          <p:nvPr/>
        </p:nvSpPr>
        <p:spPr>
          <a:xfrm>
            <a:off x="6044800" y="5185537"/>
            <a:ext cx="11464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        0.2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FDACD2-9915-FE92-401A-3FDBA4B067B0}"/>
              </a:ext>
            </a:extLst>
          </p:cNvPr>
          <p:cNvSpPr txBox="1"/>
          <p:nvPr/>
        </p:nvSpPr>
        <p:spPr>
          <a:xfrm>
            <a:off x="5477095" y="5214985"/>
            <a:ext cx="505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0.1</a:t>
            </a:r>
          </a:p>
        </p:txBody>
      </p:sp>
    </p:spTree>
    <p:extLst>
      <p:ext uri="{BB962C8B-B14F-4D97-AF65-F5344CB8AC3E}">
        <p14:creationId xmlns:p14="http://schemas.microsoft.com/office/powerpoint/2010/main" val="2773706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914673-1AD3-DCE3-E1CC-4D934F38B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52" y="1530994"/>
            <a:ext cx="8669527" cy="4491980"/>
          </a:xfrm>
        </p:spPr>
        <p:txBody>
          <a:bodyPr/>
          <a:lstStyle/>
          <a:p>
            <a:r>
              <a:rPr lang="en-GB" dirty="0"/>
              <a:t>We can do a correlation analysis. This involves picking one pixel and then finding the correlation of this pixel with each of the other pixels in the image.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EF731F-F831-A0E6-ED80-BE0D18CA6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 shot 29994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0433AF-993C-7DFC-444D-5BBDB04A7C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15CE36-09BB-B389-D6FF-0468DE058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2204850"/>
            <a:ext cx="534352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12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B40EA3-7C1A-4C34-9330-C4D235E7D3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51" y="752658"/>
            <a:ext cx="8421319" cy="56941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Use EVM to look at LLM in this shot. We have focussed on the frequencies around the lowest frequency branch of the LLM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676D07-77CE-45EF-9ECC-569A22F8A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51" y="205430"/>
            <a:ext cx="8059182" cy="1116638"/>
          </a:xfrm>
        </p:spPr>
        <p:txBody>
          <a:bodyPr/>
          <a:lstStyle/>
          <a:p>
            <a:r>
              <a:rPr lang="en-GB" dirty="0"/>
              <a:t>MAST shot 29994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D5546-2ED8-4DE2-BA37-C8909938B8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mast29994_S0001-butter-from-17500-to-19000-alpha-80-lambda_c-20-chromAtn-0">
            <a:hlinkClick r:id="" action="ppaction://media"/>
            <a:extLst>
              <a:ext uri="{FF2B5EF4-FFF2-40B4-BE49-F238E27FC236}">
                <a16:creationId xmlns:a16="http://schemas.microsoft.com/office/drawing/2014/main" id="{B5CE45F4-2906-4D94-5C24-7FA4D6D61E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6200000">
            <a:off x="4688490" y="2557791"/>
            <a:ext cx="4485019" cy="28031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A38E8A-6E33-41C4-80A2-C13F06705B2D}"/>
              </a:ext>
            </a:extLst>
          </p:cNvPr>
          <p:cNvSpPr txBox="1"/>
          <p:nvPr/>
        </p:nvSpPr>
        <p:spPr>
          <a:xfrm>
            <a:off x="6171797" y="1266125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With EVM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709DDA-AD04-448F-8986-78524A5EEBA0}"/>
              </a:ext>
            </a:extLst>
          </p:cNvPr>
          <p:cNvSpPr txBox="1"/>
          <p:nvPr/>
        </p:nvSpPr>
        <p:spPr>
          <a:xfrm>
            <a:off x="1363563" y="125459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Raw video</a:t>
            </a:r>
          </a:p>
        </p:txBody>
      </p:sp>
      <p:pic>
        <p:nvPicPr>
          <p:cNvPr id="8" name="mast29994_S0001">
            <a:hlinkClick r:id="" action="ppaction://media"/>
            <a:extLst>
              <a:ext uri="{FF2B5EF4-FFF2-40B4-BE49-F238E27FC236}">
                <a16:creationId xmlns:a16="http://schemas.microsoft.com/office/drawing/2014/main" id="{3DA3CCD7-D3DE-D421-C12C-5C48AB15E03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6200000">
            <a:off x="-29509" y="2557789"/>
            <a:ext cx="4485018" cy="280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9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CFE">
      <a:dk1>
        <a:srgbClr val="002F56"/>
      </a:dk1>
      <a:lt1>
        <a:srgbClr val="FFFFFF"/>
      </a:lt1>
      <a:dk2>
        <a:srgbClr val="000000"/>
      </a:dk2>
      <a:lt2>
        <a:srgbClr val="D1D2D3"/>
      </a:lt2>
      <a:accent1>
        <a:srgbClr val="F8971D"/>
      </a:accent1>
      <a:accent2>
        <a:srgbClr val="F6D34D"/>
      </a:accent2>
      <a:accent3>
        <a:srgbClr val="006F45"/>
      </a:accent3>
      <a:accent4>
        <a:srgbClr val="0082CA"/>
      </a:accent4>
      <a:accent5>
        <a:srgbClr val="C9242C"/>
      </a:accent5>
      <a:accent6>
        <a:srgbClr val="808283"/>
      </a:accent6>
      <a:hlink>
        <a:srgbClr val="002F56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2" id="{B579CB67-A387-6C44-ABC5-B38F2464099C}" vid="{089F8DDC-25B2-4348-9395-FD6247411B7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CCFE presentation - RCUK (standard)</Template>
  <TotalTime>0</TotalTime>
  <Words>1362</Words>
  <Application>Microsoft Office PowerPoint</Application>
  <PresentationFormat>On-screen Show (4:3)</PresentationFormat>
  <Paragraphs>267</Paragraphs>
  <Slides>22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-apple-system</vt:lpstr>
      <vt:lpstr>Arial</vt:lpstr>
      <vt:lpstr>Arial Black</vt:lpstr>
      <vt:lpstr>Calibri</vt:lpstr>
      <vt:lpstr>Segoe UI</vt:lpstr>
      <vt:lpstr>Times New Roman</vt:lpstr>
      <vt:lpstr>Office Theme</vt:lpstr>
      <vt:lpstr>Acrobat Document</vt:lpstr>
      <vt:lpstr>PowerPoint Presentation</vt:lpstr>
      <vt:lpstr>Overview</vt:lpstr>
      <vt:lpstr>MAST</vt:lpstr>
      <vt:lpstr>High speed visible camera data</vt:lpstr>
      <vt:lpstr>Eulerian Video Magnification</vt:lpstr>
      <vt:lpstr>MAST shot 29994</vt:lpstr>
      <vt:lpstr>MAST shot 29994</vt:lpstr>
      <vt:lpstr>MAST shot 29994</vt:lpstr>
      <vt:lpstr>MAST shot 29994</vt:lpstr>
      <vt:lpstr>MAST shot 29790</vt:lpstr>
      <vt:lpstr>MAST shot 29790</vt:lpstr>
      <vt:lpstr>MAST shot 29994</vt:lpstr>
      <vt:lpstr>MAST shot 29978</vt:lpstr>
      <vt:lpstr>MAST shot 29978</vt:lpstr>
      <vt:lpstr>MAST shot 29978</vt:lpstr>
      <vt:lpstr>Disruptions caused by filamentary structures</vt:lpstr>
      <vt:lpstr>TFTR</vt:lpstr>
      <vt:lpstr>JET</vt:lpstr>
      <vt:lpstr>Nonlinear ballooning review</vt:lpstr>
      <vt:lpstr>Nonlinear ballooning filaments</vt:lpstr>
      <vt:lpstr>Nonlinear ballooning filaments</vt:lpstr>
      <vt:lpstr>Summary and further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Ham, Christopher</dc:creator>
  <cp:lastModifiedBy>Christopher Ham</cp:lastModifiedBy>
  <cp:revision>221</cp:revision>
  <cp:lastPrinted>2017-03-10T11:43:47Z</cp:lastPrinted>
  <dcterms:created xsi:type="dcterms:W3CDTF">2019-10-28T14:59:57Z</dcterms:created>
  <dcterms:modified xsi:type="dcterms:W3CDTF">2022-07-19T08:30:50Z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dcb255a-fd3f-4c0f-857e-201fa46304da_Enabled">
    <vt:lpwstr>True</vt:lpwstr>
  </property>
  <property fmtid="{D5CDD505-2E9C-101B-9397-08002B2CF9AE}" pid="3" name="MSIP_Label_0dcb255a-fd3f-4c0f-857e-201fa46304da_SiteId">
    <vt:lpwstr>c6ac664b-ae27-4d5d-b4e6-bb5717196fc7</vt:lpwstr>
  </property>
  <property fmtid="{D5CDD505-2E9C-101B-9397-08002B2CF9AE}" pid="4" name="MSIP_Label_0dcb255a-fd3f-4c0f-857e-201fa46304da_Owner">
    <vt:lpwstr>christopher.ham@ukaea.uk</vt:lpwstr>
  </property>
  <property fmtid="{D5CDD505-2E9C-101B-9397-08002B2CF9AE}" pid="5" name="MSIP_Label_0dcb255a-fd3f-4c0f-857e-201fa46304da_SetDate">
    <vt:lpwstr>2019-10-28T15:03:05.3030518Z</vt:lpwstr>
  </property>
  <property fmtid="{D5CDD505-2E9C-101B-9397-08002B2CF9AE}" pid="6" name="MSIP_Label_0dcb255a-fd3f-4c0f-857e-201fa46304da_Name">
    <vt:lpwstr>Official</vt:lpwstr>
  </property>
  <property fmtid="{D5CDD505-2E9C-101B-9397-08002B2CF9AE}" pid="7" name="MSIP_Label_0dcb255a-fd3f-4c0f-857e-201fa46304da_Application">
    <vt:lpwstr>Microsoft Azure Information Protection</vt:lpwstr>
  </property>
  <property fmtid="{D5CDD505-2E9C-101B-9397-08002B2CF9AE}" pid="8" name="MSIP_Label_0dcb255a-fd3f-4c0f-857e-201fa46304da_ActionId">
    <vt:lpwstr>b143fb7f-a2df-4137-9852-5a0bdb83cf3e</vt:lpwstr>
  </property>
  <property fmtid="{D5CDD505-2E9C-101B-9397-08002B2CF9AE}" pid="9" name="MSIP_Label_0dcb255a-fd3f-4c0f-857e-201fa46304da_Extended_MSFT_Method">
    <vt:lpwstr>Automatic</vt:lpwstr>
  </property>
  <property fmtid="{D5CDD505-2E9C-101B-9397-08002B2CF9AE}" pid="10" name="MSIP_Label_22759de7-3255-46b5-8dfe-736652f9c6c1_Enabled">
    <vt:lpwstr>True</vt:lpwstr>
  </property>
  <property fmtid="{D5CDD505-2E9C-101B-9397-08002B2CF9AE}" pid="11" name="MSIP_Label_22759de7-3255-46b5-8dfe-736652f9c6c1_SiteId">
    <vt:lpwstr>c6ac664b-ae27-4d5d-b4e6-bb5717196fc7</vt:lpwstr>
  </property>
  <property fmtid="{D5CDD505-2E9C-101B-9397-08002B2CF9AE}" pid="12" name="MSIP_Label_22759de7-3255-46b5-8dfe-736652f9c6c1_Owner">
    <vt:lpwstr>christopher.ham@ukaea.uk</vt:lpwstr>
  </property>
  <property fmtid="{D5CDD505-2E9C-101B-9397-08002B2CF9AE}" pid="13" name="MSIP_Label_22759de7-3255-46b5-8dfe-736652f9c6c1_SetDate">
    <vt:lpwstr>2019-10-28T15:03:05.3030518Z</vt:lpwstr>
  </property>
  <property fmtid="{D5CDD505-2E9C-101B-9397-08002B2CF9AE}" pid="14" name="MSIP_Label_22759de7-3255-46b5-8dfe-736652f9c6c1_Name">
    <vt:lpwstr>Public</vt:lpwstr>
  </property>
  <property fmtid="{D5CDD505-2E9C-101B-9397-08002B2CF9AE}" pid="15" name="MSIP_Label_22759de7-3255-46b5-8dfe-736652f9c6c1_Application">
    <vt:lpwstr>Microsoft Azure Information Protection</vt:lpwstr>
  </property>
  <property fmtid="{D5CDD505-2E9C-101B-9397-08002B2CF9AE}" pid="16" name="MSIP_Label_22759de7-3255-46b5-8dfe-736652f9c6c1_ActionId">
    <vt:lpwstr>b143fb7f-a2df-4137-9852-5a0bdb83cf3e</vt:lpwstr>
  </property>
  <property fmtid="{D5CDD505-2E9C-101B-9397-08002B2CF9AE}" pid="17" name="MSIP_Label_22759de7-3255-46b5-8dfe-736652f9c6c1_Parent">
    <vt:lpwstr>0dcb255a-fd3f-4c0f-857e-201fa46304da</vt:lpwstr>
  </property>
  <property fmtid="{D5CDD505-2E9C-101B-9397-08002B2CF9AE}" pid="18" name="MSIP_Label_22759de7-3255-46b5-8dfe-736652f9c6c1_Extended_MSFT_Method">
    <vt:lpwstr>Automatic</vt:lpwstr>
  </property>
  <property fmtid="{D5CDD505-2E9C-101B-9397-08002B2CF9AE}" pid="19" name="Sensitivity">
    <vt:lpwstr>Official Public</vt:lpwstr>
  </property>
</Properties>
</file>