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703" r:id="rId1"/>
  </p:sldMasterIdLst>
  <p:notesMasterIdLst>
    <p:notesMasterId r:id="rId21"/>
  </p:notesMasterIdLst>
  <p:handoutMasterIdLst>
    <p:handoutMasterId r:id="rId22"/>
  </p:handoutMasterIdLst>
  <p:sldIdLst>
    <p:sldId id="256" r:id="rId2"/>
    <p:sldId id="258" r:id="rId3"/>
    <p:sldId id="261" r:id="rId4"/>
    <p:sldId id="262" r:id="rId5"/>
    <p:sldId id="263" r:id="rId6"/>
    <p:sldId id="264" r:id="rId7"/>
    <p:sldId id="265" r:id="rId8"/>
    <p:sldId id="266" r:id="rId9"/>
    <p:sldId id="267" r:id="rId10"/>
    <p:sldId id="268" r:id="rId11"/>
    <p:sldId id="269" r:id="rId12"/>
    <p:sldId id="270" r:id="rId13"/>
    <p:sldId id="275" r:id="rId14"/>
    <p:sldId id="271" r:id="rId15"/>
    <p:sldId id="276" r:id="rId16"/>
    <p:sldId id="277" r:id="rId17"/>
    <p:sldId id="278" r:id="rId18"/>
    <p:sldId id="273" r:id="rId19"/>
    <p:sldId id="274" r:id="rId20"/>
  </p:sldIdLst>
  <p:sldSz cx="12192000" cy="6858000"/>
  <p:notesSz cx="6834188" cy="9979025"/>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247">
          <p15:clr>
            <a:srgbClr val="A4A3A4"/>
          </p15:clr>
        </p15:guide>
        <p15:guide id="2" pos="383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2F328B"/>
    <a:srgbClr val="7DBDF9"/>
    <a:srgbClr val="64B1F8"/>
    <a:srgbClr val="51A7F7"/>
    <a:srgbClr val="0C86F4"/>
    <a:srgbClr val="8BDA78"/>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82594" autoAdjust="0"/>
  </p:normalViewPr>
  <p:slideViewPr>
    <p:cSldViewPr>
      <p:cViewPr varScale="1">
        <p:scale>
          <a:sx n="104" d="100"/>
          <a:sy n="104" d="100"/>
        </p:scale>
        <p:origin x="1133" y="82"/>
      </p:cViewPr>
      <p:guideLst>
        <p:guide orient="horz" pos="2247"/>
        <p:guide pos="3837"/>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8" d="100"/>
          <a:sy n="88" d="100"/>
        </p:scale>
        <p:origin x="4210"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62275" cy="500063"/>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zh-CN" altLang="en-US"/>
          </a:p>
        </p:txBody>
      </p:sp>
      <p:sp>
        <p:nvSpPr>
          <p:cNvPr id="3" name="日期占位符 2"/>
          <p:cNvSpPr>
            <a:spLocks noGrp="1"/>
          </p:cNvSpPr>
          <p:nvPr>
            <p:ph type="dt" sz="quarter" idx="1"/>
          </p:nvPr>
        </p:nvSpPr>
        <p:spPr>
          <a:xfrm>
            <a:off x="3871913" y="0"/>
            <a:ext cx="2960687" cy="500063"/>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70CBB16-4942-4022-AAD9-EDAFECE0A715}" type="datetimeFigureOut">
              <a:rPr lang="zh-CN" altLang="en-US"/>
              <a:pPr>
                <a:defRPr/>
              </a:pPr>
              <a:t>2022/7/19</a:t>
            </a:fld>
            <a:endParaRPr lang="zh-CN" altLang="en-US"/>
          </a:p>
        </p:txBody>
      </p:sp>
      <p:sp>
        <p:nvSpPr>
          <p:cNvPr id="4" name="页脚占位符 3"/>
          <p:cNvSpPr>
            <a:spLocks noGrp="1"/>
          </p:cNvSpPr>
          <p:nvPr>
            <p:ph type="ftr" sz="quarter" idx="2"/>
          </p:nvPr>
        </p:nvSpPr>
        <p:spPr>
          <a:xfrm>
            <a:off x="0" y="9478963"/>
            <a:ext cx="2962275" cy="500062"/>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zh-CN" altLang="en-US"/>
          </a:p>
        </p:txBody>
      </p:sp>
      <p:sp>
        <p:nvSpPr>
          <p:cNvPr id="5" name="灯片编号占位符 4"/>
          <p:cNvSpPr>
            <a:spLocks noGrp="1"/>
          </p:cNvSpPr>
          <p:nvPr>
            <p:ph type="sldNum" sz="quarter" idx="3"/>
          </p:nvPr>
        </p:nvSpPr>
        <p:spPr>
          <a:xfrm>
            <a:off x="3871913" y="9478963"/>
            <a:ext cx="2960687" cy="500062"/>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27A1E37-A8B0-4632-AD05-6A01FC8F153C}"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Rot="1" noChangeAspect="1" noChangeArrowheads="1"/>
          </p:cNvSpPr>
          <p:nvPr>
            <p:ph type="sldImg" idx="2"/>
          </p:nvPr>
        </p:nvSpPr>
        <p:spPr bwMode="auto">
          <a:xfrm>
            <a:off x="128588" y="819150"/>
            <a:ext cx="6392862"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075" name="Rectangle 3"/>
          <p:cNvSpPr>
            <a:spLocks noGrp="1" noChangeArrowheads="1"/>
          </p:cNvSpPr>
          <p:nvPr>
            <p:ph type="body" sz="quarter" idx="3"/>
          </p:nvPr>
        </p:nvSpPr>
        <p:spPr bwMode="auto">
          <a:xfrm>
            <a:off x="536575" y="4787900"/>
            <a:ext cx="57594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noProof="0"/>
              <a:t>单击此处编辑母版文本样式</a:t>
            </a:r>
          </a:p>
          <a:p>
            <a:pPr lvl="1"/>
            <a:r>
              <a:rPr lang="zh-CN" altLang="zh-CN" noProof="0"/>
              <a:t>第二级</a:t>
            </a:r>
          </a:p>
          <a:p>
            <a:pPr lvl="2"/>
            <a:r>
              <a:rPr lang="zh-CN" altLang="zh-CN" noProof="0"/>
              <a:t>第三级</a:t>
            </a:r>
          </a:p>
          <a:p>
            <a:pPr lvl="3"/>
            <a:r>
              <a:rPr lang="zh-CN" altLang="zh-CN" noProof="0"/>
              <a:t>第四级</a:t>
            </a:r>
          </a:p>
          <a:p>
            <a:pPr lvl="4"/>
            <a:r>
              <a:rPr lang="zh-CN" altLang="zh-CN" noProof="0"/>
              <a:t>第五级</a:t>
            </a:r>
          </a:p>
        </p:txBody>
      </p:sp>
      <p:sp>
        <p:nvSpPr>
          <p:cNvPr id="3076" name="Rectangle 4"/>
          <p:cNvSpPr>
            <a:spLocks noGrp="1" noChangeArrowheads="1"/>
          </p:cNvSpPr>
          <p:nvPr>
            <p:ph type="hdr" sz="quarter"/>
          </p:nvPr>
        </p:nvSpPr>
        <p:spPr bwMode="auto">
          <a:xfrm>
            <a:off x="0" y="0"/>
            <a:ext cx="29622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zh-CN" altLang="en-US"/>
          </a:p>
        </p:txBody>
      </p:sp>
      <p:sp>
        <p:nvSpPr>
          <p:cNvPr id="3077" name="Rectangle 5"/>
          <p:cNvSpPr>
            <a:spLocks noGrp="1" noChangeArrowheads="1"/>
          </p:cNvSpPr>
          <p:nvPr>
            <p:ph type="dt" idx="1"/>
          </p:nvPr>
        </p:nvSpPr>
        <p:spPr bwMode="auto">
          <a:xfrm>
            <a:off x="3868738" y="0"/>
            <a:ext cx="296386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endParaRPr lang="zh-CN" altLang="en-US"/>
          </a:p>
        </p:txBody>
      </p:sp>
      <p:sp>
        <p:nvSpPr>
          <p:cNvPr id="3078" name="Rectangle 6"/>
          <p:cNvSpPr>
            <a:spLocks noGrp="1" noChangeArrowheads="1"/>
          </p:cNvSpPr>
          <p:nvPr>
            <p:ph type="ftr" sz="quarter" idx="4"/>
          </p:nvPr>
        </p:nvSpPr>
        <p:spPr bwMode="auto">
          <a:xfrm>
            <a:off x="0" y="9480550"/>
            <a:ext cx="29622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zh-CN" altLang="en-US"/>
          </a:p>
        </p:txBody>
      </p:sp>
      <p:sp>
        <p:nvSpPr>
          <p:cNvPr id="3079" name="Rectangle 7"/>
          <p:cNvSpPr>
            <a:spLocks noGrp="1" noChangeArrowheads="1"/>
          </p:cNvSpPr>
          <p:nvPr>
            <p:ph type="sldNum" sz="quarter" idx="5"/>
          </p:nvPr>
        </p:nvSpPr>
        <p:spPr bwMode="auto">
          <a:xfrm>
            <a:off x="3868738" y="9480550"/>
            <a:ext cx="29638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75B27AFD-6F30-4471-81BA-DF35C60CC24A}"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(a-c) Illustration of </a:t>
            </a:r>
            <a:r>
              <a:rPr lang="en-US" altLang="zh-CN" dirty="0" err="1" smtClean="0"/>
              <a:t>CORrelation</a:t>
            </a:r>
            <a:r>
              <a:rPr lang="en-US" altLang="zh-CN" dirty="0" smtClean="0"/>
              <a:t> </a:t>
            </a:r>
            <a:r>
              <a:rPr lang="en-US" altLang="zh-CN" dirty="0" err="1" smtClean="0"/>
              <a:t>ALignment</a:t>
            </a:r>
            <a:r>
              <a:rPr lang="en-US" altLang="zh-CN" dirty="0" smtClean="0"/>
              <a:t> (CORAL) for Domain Adaptation: (a) The original source and target domains have different distribution </a:t>
            </a:r>
            <a:r>
              <a:rPr lang="en-US" altLang="zh-CN" dirty="0" err="1" smtClean="0"/>
              <a:t>covariances</a:t>
            </a:r>
            <a:r>
              <a:rPr lang="en-US" altLang="zh-CN" dirty="0" smtClean="0"/>
              <a:t>, despite the features being normalized to zero mean and unit standard deviation. This presents a problem for transferring classifiers trained on source to target. (b) The same two domains after source decorrelation, i.e. removing the feature correlations of the source domain. (c) Target re-correlation, adding the correlation of the target domain to the source features. After this step, the source and target distributions are well aligned and the classifier trained on the adjusted source domain is expected to work well in the target domain. (d) One might instead attempt to align the distributions by whitening both source and target. However, this will fail since the source and target data are likely to lie on different subspaces due to domain shift.</a:t>
            </a:r>
            <a:endParaRPr lang="en-US" altLang="zh-CN" dirty="0"/>
          </a:p>
        </p:txBody>
      </p:sp>
      <p:sp>
        <p:nvSpPr>
          <p:cNvPr id="4" name="灯片编号占位符 3"/>
          <p:cNvSpPr>
            <a:spLocks noGrp="1"/>
          </p:cNvSpPr>
          <p:nvPr>
            <p:ph type="sldNum" sz="quarter" idx="10"/>
          </p:nvPr>
        </p:nvSpPr>
        <p:spPr/>
        <p:txBody>
          <a:bodyPr/>
          <a:lstStyle/>
          <a:p>
            <a:pPr>
              <a:defRPr/>
            </a:pPr>
            <a:fld id="{75B27AFD-6F30-4471-81BA-DF35C60CC24A}" type="slidenum">
              <a:rPr lang="zh-CN" altLang="en-US" smtClean="0"/>
              <a:pPr>
                <a:defRPr/>
              </a:pPr>
              <a:t>8</a:t>
            </a:fld>
            <a:endParaRPr lang="zh-CN" altLang="en-US"/>
          </a:p>
        </p:txBody>
      </p:sp>
    </p:spTree>
    <p:extLst>
      <p:ext uri="{BB962C8B-B14F-4D97-AF65-F5344CB8AC3E}">
        <p14:creationId xmlns:p14="http://schemas.microsoft.com/office/powerpoint/2010/main" val="1651152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FPR is acceptable in the early stages of discharge.</a:t>
            </a:r>
          </a:p>
        </p:txBody>
      </p:sp>
      <p:sp>
        <p:nvSpPr>
          <p:cNvPr id="4" name="灯片编号占位符 3"/>
          <p:cNvSpPr>
            <a:spLocks noGrp="1"/>
          </p:cNvSpPr>
          <p:nvPr>
            <p:ph type="sldNum" sz="quarter" idx="10"/>
          </p:nvPr>
        </p:nvSpPr>
        <p:spPr/>
        <p:txBody>
          <a:bodyPr/>
          <a:lstStyle/>
          <a:p>
            <a:pPr>
              <a:defRPr/>
            </a:pPr>
            <a:fld id="{75B27AFD-6F30-4471-81BA-DF35C60CC24A}" type="slidenum">
              <a:rPr lang="zh-CN" altLang="en-US" smtClean="0"/>
              <a:pPr>
                <a:defRPr/>
              </a:pPr>
              <a:t>9</a:t>
            </a:fld>
            <a:endParaRPr lang="zh-CN" altLang="en-US"/>
          </a:p>
        </p:txBody>
      </p:sp>
    </p:spTree>
    <p:extLst>
      <p:ext uri="{BB962C8B-B14F-4D97-AF65-F5344CB8AC3E}">
        <p14:creationId xmlns:p14="http://schemas.microsoft.com/office/powerpoint/2010/main" val="4226589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5B27AFD-6F30-4471-81BA-DF35C60CC24A}" type="slidenum">
              <a:rPr lang="zh-CN" altLang="en-US" smtClean="0"/>
              <a:pPr>
                <a:defRPr/>
              </a:pPr>
              <a:t>12</a:t>
            </a:fld>
            <a:endParaRPr lang="zh-CN" altLang="en-US"/>
          </a:p>
        </p:txBody>
      </p:sp>
    </p:spTree>
    <p:extLst>
      <p:ext uri="{BB962C8B-B14F-4D97-AF65-F5344CB8AC3E}">
        <p14:creationId xmlns:p14="http://schemas.microsoft.com/office/powerpoint/2010/main" val="2078833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pPr>
              <a:defRPr/>
            </a:pPr>
            <a:fld id="{75B27AFD-6F30-4471-81BA-DF35C60CC24A}" type="slidenum">
              <a:rPr lang="zh-CN" altLang="en-US" smtClean="0"/>
              <a:pPr>
                <a:defRPr/>
              </a:pPr>
              <a:t>14</a:t>
            </a:fld>
            <a:endParaRPr lang="zh-CN" altLang="en-US"/>
          </a:p>
        </p:txBody>
      </p:sp>
    </p:spTree>
    <p:extLst>
      <p:ext uri="{BB962C8B-B14F-4D97-AF65-F5344CB8AC3E}">
        <p14:creationId xmlns:p14="http://schemas.microsoft.com/office/powerpoint/2010/main" val="2399125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pPr>
              <a:defRPr/>
            </a:pPr>
            <a:fld id="{75B27AFD-6F30-4471-81BA-DF35C60CC24A}" type="slidenum">
              <a:rPr lang="zh-CN" altLang="en-US" smtClean="0"/>
              <a:pPr>
                <a:defRPr/>
              </a:pPr>
              <a:t>15</a:t>
            </a:fld>
            <a:endParaRPr lang="zh-CN" altLang="en-US"/>
          </a:p>
        </p:txBody>
      </p:sp>
    </p:spTree>
    <p:extLst>
      <p:ext uri="{BB962C8B-B14F-4D97-AF65-F5344CB8AC3E}">
        <p14:creationId xmlns:p14="http://schemas.microsoft.com/office/powerpoint/2010/main" val="2536193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pPr>
              <a:defRPr/>
            </a:pPr>
            <a:fld id="{75B27AFD-6F30-4471-81BA-DF35C60CC24A}" type="slidenum">
              <a:rPr lang="zh-CN" altLang="en-US" smtClean="0"/>
              <a:pPr>
                <a:defRPr/>
              </a:pPr>
              <a:t>16</a:t>
            </a:fld>
            <a:endParaRPr lang="zh-CN" altLang="en-US"/>
          </a:p>
        </p:txBody>
      </p:sp>
    </p:spTree>
    <p:extLst>
      <p:ext uri="{BB962C8B-B14F-4D97-AF65-F5344CB8AC3E}">
        <p14:creationId xmlns:p14="http://schemas.microsoft.com/office/powerpoint/2010/main" val="35529178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文本框 3"/>
          <p:cNvSpPr txBox="1">
            <a:spLocks noChangeArrowheads="1"/>
          </p:cNvSpPr>
          <p:nvPr userDrawn="1"/>
        </p:nvSpPr>
        <p:spPr bwMode="auto">
          <a:xfrm>
            <a:off x="5231904" y="84138"/>
            <a:ext cx="5088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2000" dirty="0" smtClean="0">
                <a:latin typeface="幼圆" panose="02010509060101010101" pitchFamily="49" charset="-122"/>
                <a:ea typeface="幼圆" panose="02010509060101010101" pitchFamily="49" charset="-122"/>
              </a:rPr>
              <a:t>磁约束聚变与等离子体国际合作联合实验室</a:t>
            </a:r>
          </a:p>
        </p:txBody>
      </p:sp>
      <p:sp>
        <p:nvSpPr>
          <p:cNvPr id="5" name="文本框 4"/>
          <p:cNvSpPr txBox="1">
            <a:spLocks noChangeArrowheads="1"/>
          </p:cNvSpPr>
          <p:nvPr userDrawn="1"/>
        </p:nvSpPr>
        <p:spPr bwMode="auto">
          <a:xfrm>
            <a:off x="5337932" y="441090"/>
            <a:ext cx="496802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en-US" altLang="zh-CN" sz="1100" b="0" dirty="0" smtClean="0">
                <a:latin typeface="Arial Narrow" panose="020B0606020202030204" pitchFamily="34" charset="0"/>
                <a:ea typeface="幼圆" panose="02010509060101010101" pitchFamily="49" charset="-122"/>
              </a:rPr>
              <a:t>International Joint Research Laboratory of Magnetic Confinement Fusion</a:t>
            </a:r>
            <a:r>
              <a:rPr lang="zh-CN" altLang="en-US" sz="1100" b="0" dirty="0" smtClean="0">
                <a:latin typeface="Arial Narrow" panose="020B0606020202030204" pitchFamily="34" charset="0"/>
                <a:ea typeface="幼圆" panose="02010509060101010101" pitchFamily="49" charset="-122"/>
              </a:rPr>
              <a:t> </a:t>
            </a:r>
            <a:r>
              <a:rPr lang="en-US" altLang="zh-CN" sz="1100" b="0" dirty="0" smtClean="0">
                <a:latin typeface="Arial Narrow" panose="020B0606020202030204" pitchFamily="34" charset="0"/>
                <a:ea typeface="幼圆" panose="02010509060101010101" pitchFamily="49" charset="-122"/>
              </a:rPr>
              <a:t>and Plasma Physics</a:t>
            </a:r>
            <a:endParaRPr lang="zh-CN" altLang="en-US" sz="1100" b="0" dirty="0" smtClean="0">
              <a:latin typeface="Arial Narrow" panose="020B0606020202030204" pitchFamily="34" charset="0"/>
              <a:ea typeface="幼圆" panose="02010509060101010101" pitchFamily="49" charset="-122"/>
            </a:endParaRPr>
          </a:p>
        </p:txBody>
      </p:sp>
      <p:pic>
        <p:nvPicPr>
          <p:cNvPr id="7" name="图片 12"/>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763" y="4005263"/>
            <a:ext cx="12196763"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1970" y="1268760"/>
            <a:ext cx="9144000" cy="938485"/>
          </a:xfrm>
        </p:spPr>
        <p:txBody>
          <a:bodyPr anchor="b"/>
          <a:lstStyle>
            <a:lvl1pPr algn="ctr">
              <a:defRPr sz="3200" b="1" i="0" baseline="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1618" y="2780928"/>
            <a:ext cx="9144000" cy="1008112"/>
          </a:xfrm>
        </p:spPr>
        <p:txBody>
          <a:bodyPr/>
          <a:lstStyle>
            <a:lvl1pPr marL="0" indent="0" algn="ctr">
              <a:buNone/>
              <a:defRPr sz="2000" b="0"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pic>
        <p:nvPicPr>
          <p:cNvPr id="8" name="图片 4"/>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28613" y="150813"/>
            <a:ext cx="1847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9596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19336" y="38175"/>
            <a:ext cx="7563272" cy="792088"/>
          </a:xfrm>
        </p:spPr>
        <p:txBody>
          <a:bodyPr/>
          <a:lstStyle>
            <a:lvl1pPr>
              <a:defRPr baseline="0">
                <a:latin typeface="Century Gothic" panose="020B0502020202020204" pitchFamily="34" charset="0"/>
                <a:ea typeface="微软雅黑" panose="020B0503020204020204" pitchFamily="34" charset="-122"/>
              </a:defRPr>
            </a:lvl1p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lvl2pPr>
              <a:defRPr baseline="0">
                <a:latin typeface="微软雅黑 Light" panose="020B0502040204020203" pitchFamily="34" charset="-122"/>
              </a:defRPr>
            </a:lvl2pPr>
            <a:lvl3pPr>
              <a:defRPr baseline="0">
                <a:latin typeface="微软雅黑 Light" panose="020B0502040204020203" pitchFamily="34" charset="-122"/>
              </a:defRPr>
            </a:lvl3pPr>
            <a:lvl4pPr>
              <a:defRPr baseline="0">
                <a:latin typeface="微软雅黑 Light" panose="020B0502040204020203" pitchFamily="34" charset="-122"/>
              </a:defRPr>
            </a:lvl4pPr>
            <a:lvl5pPr>
              <a:defRPr baseline="0">
                <a:latin typeface="微软雅黑 Light" panose="020B0502040204020203" pitchFamily="34" charset="-122"/>
              </a:defRPr>
            </a:lvl5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Slide Number Placeholder 5"/>
          <p:cNvSpPr>
            <a:spLocks noGrp="1"/>
          </p:cNvSpPr>
          <p:nvPr>
            <p:ph type="sldNum" sz="quarter" idx="10"/>
          </p:nvPr>
        </p:nvSpPr>
        <p:spPr>
          <a:xfrm>
            <a:off x="47328" y="6455821"/>
            <a:ext cx="720774" cy="365125"/>
          </a:xfrm>
          <a:prstGeom prst="rect">
            <a:avLst/>
          </a:prstGeom>
        </p:spPr>
        <p:txBody>
          <a:bodyPr/>
          <a:lstStyle>
            <a:lvl1pPr algn="r" eaLnBrk="1" fontAlgn="auto" hangingPunct="1">
              <a:spcBef>
                <a:spcPts val="0"/>
              </a:spcBef>
              <a:spcAft>
                <a:spcPts val="0"/>
              </a:spcAft>
              <a:defRPr smtClean="0">
                <a:solidFill>
                  <a:schemeClr val="bg1"/>
                </a:solidFill>
                <a:latin typeface="Arial" panose="020B0604020202020204" pitchFamily="34" charset="0"/>
                <a:cs typeface="Arial" panose="020B0604020202020204" pitchFamily="34" charset="0"/>
              </a:defRPr>
            </a:lvl1pPr>
          </a:lstStyle>
          <a:p>
            <a:pPr>
              <a:defRPr/>
            </a:pPr>
            <a:fld id="{992DBDEA-1FA4-4512-8EBB-09F795BCB767}" type="slidenum">
              <a:rPr lang="zh-CN" altLang="en-US" smtClean="0"/>
              <a:pPr>
                <a:defRPr/>
              </a:pPr>
              <a:t>‹#›</a:t>
            </a:fld>
            <a:endParaRPr lang="en-US" altLang="zh-CN" dirty="0"/>
          </a:p>
        </p:txBody>
      </p:sp>
      <p:sp>
        <p:nvSpPr>
          <p:cNvPr id="5" name="文本框 4"/>
          <p:cNvSpPr txBox="1">
            <a:spLocks noChangeArrowheads="1"/>
          </p:cNvSpPr>
          <p:nvPr userDrawn="1"/>
        </p:nvSpPr>
        <p:spPr bwMode="auto">
          <a:xfrm>
            <a:off x="3870563" y="6497637"/>
            <a:ext cx="40222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宋体" panose="02010600030101010101" pitchFamily="2" charset="-122"/>
              </a:defRPr>
            </a:lvl1pPr>
            <a:lvl2pPr marL="742950" indent="-285750">
              <a:defRPr b="1">
                <a:solidFill>
                  <a:schemeClr val="tx1"/>
                </a:solidFill>
                <a:latin typeface="Arial" panose="020B0604020202020204" pitchFamily="34" charset="0"/>
                <a:ea typeface="宋体" panose="02010600030101010101" pitchFamily="2" charset="-122"/>
              </a:defRPr>
            </a:lvl2pPr>
            <a:lvl3pPr marL="1143000" indent="-228600">
              <a:defRPr b="1">
                <a:solidFill>
                  <a:schemeClr val="tx1"/>
                </a:solidFill>
                <a:latin typeface="Arial" panose="020B0604020202020204" pitchFamily="34" charset="0"/>
                <a:ea typeface="宋体" panose="02010600030101010101" pitchFamily="2" charset="-122"/>
              </a:defRPr>
            </a:lvl3pPr>
            <a:lvl4pPr marL="1600200" indent="-228600">
              <a:defRPr b="1">
                <a:solidFill>
                  <a:schemeClr val="tx1"/>
                </a:solidFill>
                <a:latin typeface="Arial" panose="020B0604020202020204" pitchFamily="34" charset="0"/>
                <a:ea typeface="宋体" panose="02010600030101010101" pitchFamily="2" charset="-122"/>
              </a:defRPr>
            </a:lvl4pPr>
            <a:lvl5pPr marL="2057400" indent="-22860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ctr">
              <a:defRPr/>
            </a:pPr>
            <a:r>
              <a:rPr lang="en-US" altLang="zh-CN" sz="1200" b="0" dirty="0" smtClean="0">
                <a:solidFill>
                  <a:srgbClr val="BFBFBF"/>
                </a:solidFill>
                <a:latin typeface="微软雅黑 Light" panose="020B0502040204020203" pitchFamily="34" charset="-122"/>
                <a:ea typeface="微软雅黑 Light" panose="020B0502040204020203" pitchFamily="34" charset="-122"/>
              </a:rPr>
              <a:t>2</a:t>
            </a:r>
            <a:r>
              <a:rPr lang="en-US" altLang="zh-CN" sz="1200" b="0" baseline="30000" dirty="0" smtClean="0">
                <a:solidFill>
                  <a:srgbClr val="BFBFBF"/>
                </a:solidFill>
                <a:latin typeface="微软雅黑 Light" panose="020B0502040204020203" pitchFamily="34" charset="-122"/>
                <a:ea typeface="微软雅黑 Light" panose="020B0502040204020203" pitchFamily="34" charset="-122"/>
              </a:rPr>
              <a:t>nd</a:t>
            </a:r>
            <a:r>
              <a:rPr lang="en-US" altLang="zh-CN" sz="1200" b="0" dirty="0" smtClean="0">
                <a:solidFill>
                  <a:srgbClr val="BFBFBF"/>
                </a:solidFill>
                <a:latin typeface="微软雅黑 Light" panose="020B0502040204020203" pitchFamily="34" charset="-122"/>
                <a:ea typeface="微软雅黑 Light" panose="020B0502040204020203" pitchFamily="34" charset="-122"/>
              </a:rPr>
              <a:t> IAEA TM on Plasma Disruptions and their Mitigation</a:t>
            </a:r>
            <a:endParaRPr lang="zh-CN" altLang="en-US" sz="1200" b="0" dirty="0" smtClean="0">
              <a:solidFill>
                <a:srgbClr val="BFBFBF"/>
              </a:solidFill>
              <a:latin typeface="微软雅黑 Light" panose="020B0502040204020203" pitchFamily="34" charset="-122"/>
              <a:ea typeface="微软雅黑 Light" panose="020B0502040204020203" pitchFamily="34" charset="-122"/>
            </a:endParaRPr>
          </a:p>
        </p:txBody>
      </p:sp>
      <p:sp>
        <p:nvSpPr>
          <p:cNvPr id="6" name="Rectangle 10"/>
          <p:cNvSpPr>
            <a:spLocks noChangeArrowheads="1"/>
          </p:cNvSpPr>
          <p:nvPr userDrawn="1"/>
        </p:nvSpPr>
        <p:spPr bwMode="auto">
          <a:xfrm>
            <a:off x="0" y="855663"/>
            <a:ext cx="12187238" cy="36512"/>
          </a:xfrm>
          <a:prstGeom prst="rect">
            <a:avLst/>
          </a:prstGeom>
          <a:solidFill>
            <a:srgbClr val="2F328B"/>
          </a:solidFill>
          <a:ln>
            <a:noFill/>
          </a:ln>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endParaRPr lang="zh-CN" altLang="en-US"/>
          </a:p>
        </p:txBody>
      </p:sp>
      <p:pic>
        <p:nvPicPr>
          <p:cNvPr id="7" name="图片 4"/>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228613" y="150813"/>
            <a:ext cx="1847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userDrawn="1"/>
        </p:nvSpPr>
        <p:spPr>
          <a:xfrm>
            <a:off x="618975" y="6453717"/>
            <a:ext cx="1045361" cy="369332"/>
          </a:xfrm>
          <a:prstGeom prst="rect">
            <a:avLst/>
          </a:prstGeom>
          <a:noFill/>
        </p:spPr>
        <p:txBody>
          <a:bodyPr wrap="square" rtlCol="0">
            <a:spAutoFit/>
          </a:bodyPr>
          <a:lstStyle/>
          <a:p>
            <a:r>
              <a:rPr lang="en-US" altLang="zh-CN" kern="1200" dirty="0" smtClean="0">
                <a:solidFill>
                  <a:schemeClr val="bg1"/>
                </a:solidFill>
                <a:latin typeface="Arial" panose="020B0604020202020204" pitchFamily="34" charset="0"/>
                <a:ea typeface="+mn-ea"/>
                <a:cs typeface="Arial" panose="020B0604020202020204" pitchFamily="34" charset="0"/>
              </a:rPr>
              <a:t>/18</a:t>
            </a:r>
            <a:endParaRPr lang="zh-CN" altLang="en-US" kern="1200" dirty="0" smtClean="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11982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7328" y="0"/>
            <a:ext cx="7923212"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dirty="0" smtClean="0"/>
              <a:t>单击此处编辑母版标题样式</a:t>
            </a:r>
          </a:p>
        </p:txBody>
      </p:sp>
      <p:sp>
        <p:nvSpPr>
          <p:cNvPr id="1027" name="Text Placeholder 2"/>
          <p:cNvSpPr>
            <a:spLocks noGrp="1"/>
          </p:cNvSpPr>
          <p:nvPr>
            <p:ph type="body" idx="1"/>
          </p:nvPr>
        </p:nvSpPr>
        <p:spPr bwMode="auto">
          <a:xfrm>
            <a:off x="623888" y="12541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dirty="0" smtClean="0"/>
              <a:t>编辑母版文本样式</a:t>
            </a:r>
            <a:r>
              <a:rPr lang="en-US" altLang="zh-CN" dirty="0" err="1" smtClean="0"/>
              <a:t>aaa</a:t>
            </a:r>
            <a:endParaRPr lang="zh-CN" altLang="en-US" dirty="0" smtClean="0"/>
          </a:p>
          <a:p>
            <a:pPr lvl="1"/>
            <a:r>
              <a:rPr lang="zh-CN" altLang="en-US" dirty="0" smtClean="0"/>
              <a:t>第二级</a:t>
            </a:r>
            <a:r>
              <a:rPr lang="en-US" altLang="zh-CN" dirty="0" err="1" smtClean="0"/>
              <a:t>aaa</a:t>
            </a:r>
            <a:endParaRPr lang="zh-CN" altLang="en-US" dirty="0" smtClean="0"/>
          </a:p>
          <a:p>
            <a:pPr lvl="2"/>
            <a:r>
              <a:rPr lang="zh-CN" altLang="en-US" dirty="0" smtClean="0"/>
              <a:t>第三级</a:t>
            </a:r>
            <a:r>
              <a:rPr lang="en-US" altLang="zh-CN" dirty="0" err="1" smtClean="0"/>
              <a:t>aaa</a:t>
            </a:r>
            <a:endParaRPr lang="zh-CN" altLang="en-US" dirty="0" smtClean="0"/>
          </a:p>
          <a:p>
            <a:pPr lvl="3"/>
            <a:r>
              <a:rPr lang="zh-CN" altLang="en-US" dirty="0" smtClean="0"/>
              <a:t>第四级</a:t>
            </a:r>
            <a:r>
              <a:rPr lang="en-US" altLang="zh-CN" dirty="0" err="1" smtClean="0"/>
              <a:t>aaa</a:t>
            </a:r>
            <a:endParaRPr lang="zh-CN" altLang="en-US" dirty="0" smtClean="0"/>
          </a:p>
          <a:p>
            <a:pPr lvl="4"/>
            <a:r>
              <a:rPr lang="zh-CN" altLang="en-US" dirty="0" smtClean="0"/>
              <a:t>第五级</a:t>
            </a:r>
            <a:r>
              <a:rPr lang="en-US" altLang="zh-CN" dirty="0" err="1" smtClean="0"/>
              <a:t>aaa</a:t>
            </a:r>
            <a:endParaRPr lang="zh-CN" altLang="en-US" dirty="0" smtClean="0"/>
          </a:p>
        </p:txBody>
      </p:sp>
      <p:sp>
        <p:nvSpPr>
          <p:cNvPr id="7" name="Rectangle 8"/>
          <p:cNvSpPr>
            <a:spLocks noChangeArrowheads="1"/>
          </p:cNvSpPr>
          <p:nvPr userDrawn="1"/>
        </p:nvSpPr>
        <p:spPr bwMode="auto">
          <a:xfrm>
            <a:off x="0" y="6430963"/>
            <a:ext cx="12212638" cy="431800"/>
          </a:xfrm>
          <a:prstGeom prst="rect">
            <a:avLst/>
          </a:prstGeom>
          <a:solidFill>
            <a:srgbClr val="2F328B"/>
          </a:solidFill>
          <a:ln>
            <a:noFill/>
          </a:ln>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endParaRPr lang="zh-CN" altLang="en-US"/>
          </a:p>
        </p:txBody>
      </p:sp>
      <p:pic>
        <p:nvPicPr>
          <p:cNvPr id="1031" name="Picture 11" descr="http://www.hust.edu.cn/_upload/tpl/00/0b/11/template11/images/logo.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582275" y="6484938"/>
            <a:ext cx="16303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8" r:id="rId1"/>
    <p:sldLayoutId id="2147483709" r:id="rId2"/>
  </p:sldLayoutIdLst>
  <p:hf hdr="0" ftr="0" dt="0"/>
  <p:txStyles>
    <p:titleStyle>
      <a:lvl1pPr algn="l" rtl="0" eaLnBrk="1" fontAlgn="base" hangingPunct="1">
        <a:lnSpc>
          <a:spcPct val="90000"/>
        </a:lnSpc>
        <a:spcBef>
          <a:spcPct val="0"/>
        </a:spcBef>
        <a:spcAft>
          <a:spcPct val="0"/>
        </a:spcAft>
        <a:defRPr sz="3200" kern="1200" baseline="0">
          <a:solidFill>
            <a:schemeClr val="tx1"/>
          </a:solidFill>
          <a:latin typeface="Century Gothic" panose="020B0502020202020204" pitchFamily="34" charset="0"/>
          <a:ea typeface="微软雅黑" panose="020B0503020204020204" pitchFamily="34" charset="-122"/>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Clr>
          <a:srgbClr val="FF0000"/>
        </a:buClr>
        <a:buFont typeface="Arial" panose="020B0604020202020204" pitchFamily="34" charset="0"/>
        <a:buChar char="•"/>
        <a:defRPr sz="2800" b="1" i="0" kern="1200" baseline="0">
          <a:solidFill>
            <a:schemeClr val="tx1"/>
          </a:solidFill>
          <a:latin typeface="Century Gothic" panose="020B0502020202020204" pitchFamily="34" charset="0"/>
          <a:ea typeface="微软雅黑 Light" panose="020B0502040204020203" pitchFamily="34" charset="-122"/>
          <a:cs typeface="+mn-cs"/>
        </a:defRPr>
      </a:lvl1pPr>
      <a:lvl2pPr marL="6858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sz="2400" kern="1200" baseline="0">
          <a:solidFill>
            <a:schemeClr val="tx1"/>
          </a:solidFill>
          <a:latin typeface="Century Gothic" panose="020B0502020202020204" pitchFamily="34" charset="0"/>
          <a:ea typeface="微软雅黑 Light" panose="020B0502040204020203" pitchFamily="34" charset="-122"/>
          <a:cs typeface="+mn-cs"/>
        </a:defRPr>
      </a:lvl2pPr>
      <a:lvl3pPr marL="11430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sz="2000" kern="1200" baseline="0">
          <a:solidFill>
            <a:schemeClr val="tx1"/>
          </a:solidFill>
          <a:latin typeface="Century Gothic" panose="020B0502020202020204" pitchFamily="34" charset="0"/>
          <a:ea typeface="微软雅黑 Light" panose="020B0502040204020203" pitchFamily="34" charset="-122"/>
          <a:cs typeface="+mn-cs"/>
        </a:defRPr>
      </a:lvl3pPr>
      <a:lvl4pPr marL="16002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Century Gothic" panose="020B0502020202020204" pitchFamily="34" charset="0"/>
          <a:ea typeface="微软雅黑 Light" panose="020B0502040204020203" pitchFamily="34" charset="-122"/>
          <a:cs typeface="+mn-cs"/>
        </a:defRPr>
      </a:lvl4pPr>
      <a:lvl5pPr marL="20574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Century Gothic" panose="020B0502020202020204" pitchFamily="34" charset="0"/>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dirty="0"/>
              <a:t>Transfer Today’s Disruption Prediction Model to Future Tokamaks</a:t>
            </a:r>
            <a:endParaRPr lang="zh-CN" altLang="en-US" dirty="0"/>
          </a:p>
        </p:txBody>
      </p:sp>
      <p:sp>
        <p:nvSpPr>
          <p:cNvPr id="3" name="副标题 2"/>
          <p:cNvSpPr>
            <a:spLocks noGrp="1"/>
          </p:cNvSpPr>
          <p:nvPr>
            <p:ph type="subTitle" idx="1"/>
          </p:nvPr>
        </p:nvSpPr>
        <p:spPr>
          <a:xfrm>
            <a:off x="1415480" y="2564904"/>
            <a:ext cx="9733764" cy="1224136"/>
          </a:xfrm>
        </p:spPr>
        <p:txBody>
          <a:bodyPr/>
          <a:lstStyle/>
          <a:p>
            <a:r>
              <a:rPr lang="en-GB" altLang="zh-CN" u="sng" dirty="0"/>
              <a:t>Wei </a:t>
            </a:r>
            <a:r>
              <a:rPr lang="en-GB" altLang="zh-CN" u="sng" dirty="0" smtClean="0"/>
              <a:t>Zheng</a:t>
            </a:r>
            <a:r>
              <a:rPr lang="en-GB" altLang="zh-CN" dirty="0" smtClean="0"/>
              <a:t>, </a:t>
            </a:r>
            <a:r>
              <a:rPr lang="en-GB" altLang="zh-CN" dirty="0" err="1"/>
              <a:t>Fengming</a:t>
            </a:r>
            <a:r>
              <a:rPr lang="en-GB" altLang="zh-CN" dirty="0"/>
              <a:t> </a:t>
            </a:r>
            <a:r>
              <a:rPr lang="en-GB" altLang="zh-CN" dirty="0" err="1" smtClean="0"/>
              <a:t>Xue</a:t>
            </a:r>
            <a:r>
              <a:rPr lang="en-GB" altLang="zh-CN" dirty="0" smtClean="0"/>
              <a:t>, </a:t>
            </a:r>
            <a:r>
              <a:rPr lang="en-GB" altLang="zh-CN" dirty="0" err="1"/>
              <a:t>Zhongyong</a:t>
            </a:r>
            <a:r>
              <a:rPr lang="en-GB" altLang="zh-CN" dirty="0"/>
              <a:t> </a:t>
            </a:r>
            <a:r>
              <a:rPr lang="en-GB" altLang="zh-CN" dirty="0" smtClean="0"/>
              <a:t>Chen, </a:t>
            </a:r>
            <a:r>
              <a:rPr lang="en-GB" altLang="zh-CN" dirty="0" err="1"/>
              <a:t>Chengshuo</a:t>
            </a:r>
            <a:r>
              <a:rPr lang="en-GB" altLang="zh-CN" dirty="0"/>
              <a:t> </a:t>
            </a:r>
            <a:r>
              <a:rPr lang="en-GB" altLang="zh-CN" dirty="0" smtClean="0"/>
              <a:t>Shen, </a:t>
            </a:r>
            <a:r>
              <a:rPr lang="en-GB" altLang="zh-CN" dirty="0" err="1"/>
              <a:t>Dalong</a:t>
            </a:r>
            <a:r>
              <a:rPr lang="en-GB" altLang="zh-CN" dirty="0"/>
              <a:t> </a:t>
            </a:r>
            <a:r>
              <a:rPr lang="en-GB" altLang="zh-CN" dirty="0" smtClean="0"/>
              <a:t>Chen, </a:t>
            </a:r>
            <a:r>
              <a:rPr lang="en-GB" altLang="zh-CN" dirty="0" err="1"/>
              <a:t>Bihao</a:t>
            </a:r>
            <a:r>
              <a:rPr lang="en-GB" altLang="zh-CN" dirty="0"/>
              <a:t> </a:t>
            </a:r>
            <a:r>
              <a:rPr lang="en-GB" altLang="zh-CN" dirty="0" err="1" smtClean="0"/>
              <a:t>Guo</a:t>
            </a:r>
            <a:r>
              <a:rPr lang="en-GB" altLang="zh-CN" dirty="0" smtClean="0"/>
              <a:t>, </a:t>
            </a:r>
            <a:r>
              <a:rPr lang="en-GB" altLang="zh-CN" dirty="0" err="1"/>
              <a:t>Xinkun</a:t>
            </a:r>
            <a:r>
              <a:rPr lang="en-GB" altLang="zh-CN" dirty="0"/>
              <a:t> </a:t>
            </a:r>
            <a:r>
              <a:rPr lang="en-GB" altLang="zh-CN" dirty="0" smtClean="0"/>
              <a:t>Ai, </a:t>
            </a:r>
            <a:r>
              <a:rPr lang="en-GB" altLang="zh-CN" dirty="0"/>
              <a:t>Ming </a:t>
            </a:r>
            <a:r>
              <a:rPr lang="en-GB" altLang="zh-CN" dirty="0" smtClean="0"/>
              <a:t>Zhang,  </a:t>
            </a:r>
            <a:r>
              <a:rPr lang="en-GB" altLang="zh-CN" dirty="0" err="1"/>
              <a:t>Nengchao</a:t>
            </a:r>
            <a:r>
              <a:rPr lang="en-GB" altLang="zh-CN" dirty="0"/>
              <a:t> </a:t>
            </a:r>
            <a:r>
              <a:rPr lang="en-GB" altLang="zh-CN" dirty="0" smtClean="0"/>
              <a:t>Wang, </a:t>
            </a:r>
            <a:r>
              <a:rPr lang="en-GB" altLang="zh-CN" dirty="0" err="1"/>
              <a:t>Yonghua</a:t>
            </a:r>
            <a:r>
              <a:rPr lang="en-GB" altLang="zh-CN" dirty="0"/>
              <a:t> </a:t>
            </a:r>
            <a:r>
              <a:rPr lang="en-GB" altLang="zh-CN" dirty="0" smtClean="0"/>
              <a:t>Ding, </a:t>
            </a:r>
            <a:r>
              <a:rPr lang="en-GB" altLang="zh-CN" dirty="0" err="1"/>
              <a:t>Zhipeng</a:t>
            </a:r>
            <a:r>
              <a:rPr lang="en-GB" altLang="zh-CN" dirty="0"/>
              <a:t> </a:t>
            </a:r>
            <a:r>
              <a:rPr lang="en-GB" altLang="zh-CN" dirty="0" smtClean="0"/>
              <a:t>Chen, </a:t>
            </a:r>
            <a:r>
              <a:rPr lang="en-GB" altLang="zh-CN" dirty="0" err="1"/>
              <a:t>Zhoujun</a:t>
            </a:r>
            <a:r>
              <a:rPr lang="en-GB" altLang="zh-CN" dirty="0"/>
              <a:t> </a:t>
            </a:r>
            <a:r>
              <a:rPr lang="en-GB" altLang="zh-CN" dirty="0" smtClean="0"/>
              <a:t>Yang, </a:t>
            </a:r>
            <a:r>
              <a:rPr lang="en-GB" altLang="zh-CN" dirty="0"/>
              <a:t>Yuan </a:t>
            </a:r>
            <a:r>
              <a:rPr lang="en-GB" altLang="zh-CN" dirty="0" smtClean="0"/>
              <a:t>Pan, </a:t>
            </a:r>
            <a:r>
              <a:rPr lang="en-GB" altLang="zh-CN" dirty="0"/>
              <a:t>Biao </a:t>
            </a:r>
            <a:r>
              <a:rPr lang="en-GB" altLang="zh-CN" dirty="0" smtClean="0"/>
              <a:t>Shen, </a:t>
            </a:r>
            <a:r>
              <a:rPr lang="en-GB" altLang="zh-CN" dirty="0" err="1"/>
              <a:t>Bingjia</a:t>
            </a:r>
            <a:r>
              <a:rPr lang="en-GB" altLang="zh-CN" dirty="0"/>
              <a:t> </a:t>
            </a:r>
            <a:r>
              <a:rPr lang="en-GB" altLang="zh-CN" dirty="0" smtClean="0"/>
              <a:t>Xiao</a:t>
            </a:r>
          </a:p>
          <a:p>
            <a:r>
              <a:rPr lang="en-GB" altLang="zh-CN" dirty="0" smtClean="0"/>
              <a:t>With help from J-TEXT, EAST and HL-2A team</a:t>
            </a:r>
            <a:endParaRPr lang="zh-CN" altLang="zh-CN" dirty="0"/>
          </a:p>
          <a:p>
            <a:endParaRPr lang="zh-CN" altLang="en-US" dirty="0"/>
          </a:p>
        </p:txBody>
      </p:sp>
    </p:spTree>
    <p:extLst>
      <p:ext uri="{BB962C8B-B14F-4D97-AF65-F5344CB8AC3E}">
        <p14:creationId xmlns:p14="http://schemas.microsoft.com/office/powerpoint/2010/main" val="3052789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0"/>
          </p:nvPr>
        </p:nvSpPr>
        <p:spPr/>
        <p:txBody>
          <a:bodyPr/>
          <a:lstStyle/>
          <a:p>
            <a:pPr>
              <a:defRPr/>
            </a:pPr>
            <a:fld id="{992DBDEA-1FA4-4512-8EBB-09F795BCB767}" type="slidenum">
              <a:rPr lang="zh-CN" altLang="en-US" smtClean="0"/>
              <a:pPr>
                <a:defRPr/>
              </a:pPr>
              <a:t>9</a:t>
            </a:fld>
            <a:endParaRPr lang="en-US" altLang="zh-CN" dirty="0"/>
          </a:p>
        </p:txBody>
      </p:sp>
      <p:sp>
        <p:nvSpPr>
          <p:cNvPr id="10" name="标题 1"/>
          <p:cNvSpPr>
            <a:spLocks noGrp="1"/>
          </p:cNvSpPr>
          <p:nvPr>
            <p:ph type="title"/>
          </p:nvPr>
        </p:nvSpPr>
        <p:spPr>
          <a:xfrm>
            <a:off x="119336" y="38175"/>
            <a:ext cx="9721080" cy="792088"/>
          </a:xfrm>
        </p:spPr>
        <p:txBody>
          <a:bodyPr/>
          <a:lstStyle/>
          <a:p>
            <a:r>
              <a:rPr lang="en-US" altLang="zh-CN" sz="3000" dirty="0"/>
              <a:t>Transfer Based on Machine Independent features-CORAL</a:t>
            </a:r>
            <a:endParaRPr lang="zh-CN" altLang="en-US" sz="3000" b="1" dirty="0">
              <a:latin typeface="微软雅黑" panose="020B0503020204020204" pitchFamily="34" charset="-122"/>
            </a:endParaRPr>
          </a:p>
        </p:txBody>
      </p:sp>
      <p:sp>
        <p:nvSpPr>
          <p:cNvPr id="15" name="内容占位符 2"/>
          <p:cNvSpPr txBox="1">
            <a:spLocks/>
          </p:cNvSpPr>
          <p:nvPr/>
        </p:nvSpPr>
        <p:spPr bwMode="auto">
          <a:xfrm>
            <a:off x="5628672" y="1304155"/>
            <a:ext cx="6443992" cy="265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Clr>
                <a:srgbClr val="FF0000"/>
              </a:buClr>
              <a:buFont typeface="Arial" panose="020B0604020202020204" pitchFamily="34" charset="0"/>
              <a:buChar char="•"/>
              <a:defRPr sz="2800" b="1" i="0" kern="1200" baseline="0">
                <a:solidFill>
                  <a:schemeClr val="tx1"/>
                </a:solidFill>
                <a:latin typeface="Century Gothic" panose="020B0502020202020204" pitchFamily="34" charset="0"/>
                <a:ea typeface="微软雅黑 Light" panose="020B0502040204020203" pitchFamily="34" charset="-122"/>
                <a:cs typeface="+mn-cs"/>
              </a:defRPr>
            </a:lvl1pPr>
            <a:lvl2pPr marL="685800" indent="-228600" algn="l" rtl="0" fontAlgn="base">
              <a:lnSpc>
                <a:spcPct val="90000"/>
              </a:lnSpc>
              <a:spcBef>
                <a:spcPts val="500"/>
              </a:spcBef>
              <a:spcAft>
                <a:spcPct val="0"/>
              </a:spcAft>
              <a:buClr>
                <a:srgbClr val="FF0000"/>
              </a:buClr>
              <a:buFont typeface="Arial" panose="020B0604020202020204" pitchFamily="34" charset="0"/>
              <a:buChar char="•"/>
              <a:defRPr sz="2400" kern="1200" baseline="0">
                <a:solidFill>
                  <a:schemeClr val="tx1"/>
                </a:solidFill>
                <a:latin typeface="微软雅黑 Light" panose="020B0502040204020203" pitchFamily="34" charset="-122"/>
                <a:ea typeface="微软雅黑 Light" panose="020B0502040204020203" pitchFamily="34" charset="-122"/>
                <a:cs typeface="+mn-cs"/>
              </a:defRPr>
            </a:lvl2pPr>
            <a:lvl3pPr marL="1143000" indent="-228600" algn="l" rtl="0" fontAlgn="base">
              <a:lnSpc>
                <a:spcPct val="90000"/>
              </a:lnSpc>
              <a:spcBef>
                <a:spcPts val="500"/>
              </a:spcBef>
              <a:spcAft>
                <a:spcPct val="0"/>
              </a:spcAft>
              <a:buClr>
                <a:srgbClr val="FF0000"/>
              </a:buClr>
              <a:buFont typeface="Arial" panose="020B0604020202020204" pitchFamily="34" charset="0"/>
              <a:buChar char="•"/>
              <a:defRPr sz="2000" kern="1200" baseline="0">
                <a:solidFill>
                  <a:schemeClr val="tx1"/>
                </a:solidFill>
                <a:latin typeface="微软雅黑 Light" panose="020B0502040204020203" pitchFamily="34" charset="-122"/>
                <a:ea typeface="微软雅黑 Light" panose="020B0502040204020203" pitchFamily="34" charset="-122"/>
                <a:cs typeface="+mn-cs"/>
              </a:defRPr>
            </a:lvl3pPr>
            <a:lvl4pPr marL="1600200" indent="-228600" algn="l" rtl="0" fontAlgn="base">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4pPr>
            <a:lvl5pPr marL="2057400" indent="-228600" algn="l" rtl="0" fontAlgn="base">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lnSpc>
                <a:spcPct val="150000"/>
              </a:lnSpc>
              <a:buClr>
                <a:schemeClr val="tx1"/>
              </a:buClr>
              <a:buFont typeface="Wingdings" panose="05000000000000000000" pitchFamily="2" charset="2"/>
              <a:buChar char="Ø"/>
            </a:pPr>
            <a:r>
              <a:rPr lang="en-US" altLang="zh-CN" sz="2000" dirty="0">
                <a:latin typeface="+mn-lt"/>
              </a:rPr>
              <a:t>Reaching the best performance using only </a:t>
            </a:r>
            <a:r>
              <a:rPr lang="en-US" altLang="zh-CN" sz="2000" dirty="0">
                <a:solidFill>
                  <a:srgbClr val="C00000"/>
                </a:solidFill>
                <a:latin typeface="+mn-lt"/>
              </a:rPr>
              <a:t>10 EAST disruptive discharges</a:t>
            </a:r>
            <a:r>
              <a:rPr lang="en-US" altLang="zh-CN" sz="2000" dirty="0">
                <a:latin typeface="+mn-lt"/>
              </a:rPr>
              <a:t>  with expended CORAL.</a:t>
            </a:r>
          </a:p>
          <a:p>
            <a:pPr defTabSz="914400" eaLnBrk="1" hangingPunct="1">
              <a:lnSpc>
                <a:spcPct val="150000"/>
              </a:lnSpc>
              <a:buClr>
                <a:schemeClr val="tx1"/>
              </a:buClr>
              <a:buFont typeface="Wingdings" panose="05000000000000000000" pitchFamily="2" charset="2"/>
              <a:buChar char="Ø"/>
            </a:pPr>
            <a:r>
              <a:rPr lang="en-US" altLang="zh-CN" sz="2000" dirty="0">
                <a:latin typeface="+mn-lt"/>
              </a:rPr>
              <a:t>Best performance: </a:t>
            </a:r>
            <a:r>
              <a:rPr lang="en-US" altLang="zh-CN" sz="2000" dirty="0">
                <a:solidFill>
                  <a:srgbClr val="C00000"/>
                </a:solidFill>
                <a:latin typeface="+mn-lt"/>
              </a:rPr>
              <a:t>TPR = 90 %, FPR = 30%, AUC = 0.833</a:t>
            </a:r>
          </a:p>
          <a:p>
            <a:pPr defTabSz="914400" eaLnBrk="1" hangingPunct="1">
              <a:lnSpc>
                <a:spcPct val="150000"/>
              </a:lnSpc>
              <a:buClr>
                <a:schemeClr val="tx1"/>
              </a:buClr>
              <a:buFont typeface="Wingdings" panose="05000000000000000000" pitchFamily="2" charset="2"/>
              <a:buChar char="Ø"/>
            </a:pPr>
            <a:r>
              <a:rPr lang="en-US" altLang="zh-CN" sz="2000" dirty="0">
                <a:latin typeface="+mn-lt"/>
              </a:rPr>
              <a:t>Non-disruptive discharges could be decreased by the </a:t>
            </a:r>
            <a:r>
              <a:rPr lang="en-US" altLang="zh-CN" sz="2000" dirty="0">
                <a:solidFill>
                  <a:srgbClr val="C00000"/>
                </a:solidFill>
                <a:latin typeface="+mn-lt"/>
              </a:rPr>
              <a:t>non-disruptive labeled data in disruptive discharges</a:t>
            </a:r>
            <a:r>
              <a:rPr lang="en-US" altLang="zh-CN" sz="2000" dirty="0">
                <a:latin typeface="+mn-lt"/>
              </a:rPr>
              <a:t>.</a:t>
            </a:r>
          </a:p>
          <a:p>
            <a:pPr defTabSz="914400" eaLnBrk="1" hangingPunct="1">
              <a:lnSpc>
                <a:spcPct val="150000"/>
              </a:lnSpc>
              <a:buClr>
                <a:schemeClr val="tx1"/>
              </a:buClr>
              <a:buFont typeface="Wingdings" panose="05000000000000000000" pitchFamily="2" charset="2"/>
              <a:buChar char="Ø"/>
            </a:pPr>
            <a:endParaRPr lang="en-US" altLang="zh-CN" sz="2000" dirty="0">
              <a:latin typeface="+mn-lt"/>
            </a:endParaRPr>
          </a:p>
        </p:txBody>
      </p:sp>
      <p:graphicFrame>
        <p:nvGraphicFramePr>
          <p:cNvPr id="8" name="表格 7">
            <a:extLst>
              <a:ext uri="{FF2B5EF4-FFF2-40B4-BE49-F238E27FC236}">
                <a16:creationId xmlns:a16="http://schemas.microsoft.com/office/drawing/2014/main" id="{1515BEC5-0710-49EB-A5D2-A0111EAAA05E}"/>
              </a:ext>
            </a:extLst>
          </p:cNvPr>
          <p:cNvGraphicFramePr>
            <a:graphicFrameLocks noGrp="1"/>
          </p:cNvGraphicFramePr>
          <p:nvPr>
            <p:extLst/>
          </p:nvPr>
        </p:nvGraphicFramePr>
        <p:xfrm>
          <a:off x="5778067" y="4174765"/>
          <a:ext cx="5760640" cy="2054479"/>
        </p:xfrm>
        <a:graphic>
          <a:graphicData uri="http://schemas.openxmlformats.org/drawingml/2006/table">
            <a:tbl>
              <a:tblPr firstRow="1" firstCol="1" bandRow="1">
                <a:tableStyleId>{2D5ABB26-0587-4C30-8999-92F81FD0307C}</a:tableStyleId>
              </a:tblPr>
              <a:tblGrid>
                <a:gridCol w="755505">
                  <a:extLst>
                    <a:ext uri="{9D8B030D-6E8A-4147-A177-3AD203B41FA5}">
                      <a16:colId xmlns:a16="http://schemas.microsoft.com/office/drawing/2014/main" val="1554757262"/>
                    </a:ext>
                  </a:extLst>
                </a:gridCol>
                <a:gridCol w="1404735">
                  <a:extLst>
                    <a:ext uri="{9D8B030D-6E8A-4147-A177-3AD203B41FA5}">
                      <a16:colId xmlns:a16="http://schemas.microsoft.com/office/drawing/2014/main" val="3258573238"/>
                    </a:ext>
                  </a:extLst>
                </a:gridCol>
                <a:gridCol w="1224136">
                  <a:extLst>
                    <a:ext uri="{9D8B030D-6E8A-4147-A177-3AD203B41FA5}">
                      <a16:colId xmlns:a16="http://schemas.microsoft.com/office/drawing/2014/main" val="2070787647"/>
                    </a:ext>
                  </a:extLst>
                </a:gridCol>
                <a:gridCol w="1512168">
                  <a:extLst>
                    <a:ext uri="{9D8B030D-6E8A-4147-A177-3AD203B41FA5}">
                      <a16:colId xmlns:a16="http://schemas.microsoft.com/office/drawing/2014/main" val="3151197371"/>
                    </a:ext>
                  </a:extLst>
                </a:gridCol>
                <a:gridCol w="864096">
                  <a:extLst>
                    <a:ext uri="{9D8B030D-6E8A-4147-A177-3AD203B41FA5}">
                      <a16:colId xmlns:a16="http://schemas.microsoft.com/office/drawing/2014/main" val="248637233"/>
                    </a:ext>
                  </a:extLst>
                </a:gridCol>
              </a:tblGrid>
              <a:tr h="556102">
                <a:tc>
                  <a:txBody>
                    <a:bodyPr/>
                    <a:lstStyle/>
                    <a:p>
                      <a:pPr indent="0" algn="ctr">
                        <a:lnSpc>
                          <a:spcPct val="107000"/>
                        </a:lnSpc>
                        <a:spcAft>
                          <a:spcPts val="0"/>
                        </a:spcAft>
                      </a:pPr>
                      <a:r>
                        <a:rPr lang="en-GB" sz="1800" b="1" dirty="0">
                          <a:effectLst/>
                          <a:latin typeface="Times New Roman" panose="02020603050405020304" pitchFamily="18" charset="0"/>
                          <a:cs typeface="Times New Roman" panose="02020603050405020304" pitchFamily="18" charset="0"/>
                        </a:rPr>
                        <a:t>Case No.</a:t>
                      </a:r>
                      <a:endParaRPr lang="zh-CN" sz="18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sz="1800" b="1" dirty="0">
                          <a:effectLst/>
                          <a:latin typeface="Times New Roman" panose="02020603050405020304" pitchFamily="18" charset="0"/>
                          <a:cs typeface="Times New Roman" panose="02020603050405020304" pitchFamily="18" charset="0"/>
                        </a:rPr>
                        <a:t>EAST Data</a:t>
                      </a:r>
                      <a:endParaRPr lang="zh-CN" sz="18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US" altLang="zh-CN" sz="1800" b="1" dirty="0">
                          <a:effectLst/>
                          <a:latin typeface="Times New Roman" panose="02020603050405020304" pitchFamily="18" charset="0"/>
                          <a:cs typeface="Times New Roman" panose="02020603050405020304" pitchFamily="18" charset="0"/>
                        </a:rPr>
                        <a:t>Data</a:t>
                      </a:r>
                      <a:r>
                        <a:rPr lang="en-GB" sz="1800" b="1" dirty="0">
                          <a:effectLst/>
                          <a:latin typeface="Times New Roman" panose="02020603050405020304" pitchFamily="18" charset="0"/>
                          <a:cs typeface="Times New Roman" panose="02020603050405020304" pitchFamily="18" charset="0"/>
                        </a:rPr>
                        <a:t> Strategy</a:t>
                      </a:r>
                      <a:endParaRPr lang="zh-CN" sz="18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sz="1800" b="1" dirty="0">
                          <a:effectLst/>
                          <a:latin typeface="Times New Roman" panose="02020603050405020304" pitchFamily="18" charset="0"/>
                          <a:cs typeface="Times New Roman" panose="02020603050405020304" pitchFamily="18" charset="0"/>
                        </a:rPr>
                        <a:t>CORAL Strategy</a:t>
                      </a:r>
                      <a:endParaRPr lang="zh-CN" sz="18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US" altLang="zh-CN" sz="1800" b="1" dirty="0">
                          <a:effectLst/>
                          <a:latin typeface="Times New Roman" panose="02020603050405020304" pitchFamily="18" charset="0"/>
                          <a:ea typeface="等线" panose="02010600030101010101" pitchFamily="2" charset="-122"/>
                          <a:cs typeface="Times New Roman" panose="02020603050405020304" pitchFamily="18" charset="0"/>
                        </a:rPr>
                        <a:t>AUC</a:t>
                      </a:r>
                      <a:endParaRPr lang="zh-CN" sz="18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4353149"/>
                  </a:ext>
                </a:extLst>
              </a:tr>
              <a:tr h="268359">
                <a:tc>
                  <a:txBody>
                    <a:bodyPr/>
                    <a:lstStyle/>
                    <a:p>
                      <a:pPr indent="0" algn="ctr">
                        <a:lnSpc>
                          <a:spcPct val="107000"/>
                        </a:lnSpc>
                        <a:spcAft>
                          <a:spcPts val="0"/>
                        </a:spcAft>
                      </a:pPr>
                      <a:r>
                        <a:rPr lang="en-GB" sz="1800" dirty="0">
                          <a:effectLst/>
                          <a:latin typeface="Times New Roman" panose="02020603050405020304" pitchFamily="18" charset="0"/>
                          <a:cs typeface="Times New Roman" panose="02020603050405020304" pitchFamily="18" charset="0"/>
                        </a:rPr>
                        <a:t>1</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800" dirty="0">
                          <a:effectLst/>
                          <a:latin typeface="Times New Roman" panose="02020603050405020304" pitchFamily="18" charset="0"/>
                          <a:cs typeface="Times New Roman" panose="02020603050405020304" pitchFamily="18" charset="0"/>
                        </a:rPr>
                        <a:t>None</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800" dirty="0">
                          <a:effectLst/>
                          <a:latin typeface="Times New Roman" panose="02020603050405020304" pitchFamily="18" charset="0"/>
                          <a:cs typeface="Times New Roman" panose="02020603050405020304" pitchFamily="18" charset="0"/>
                        </a:rPr>
                        <a:t>/</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800" dirty="0">
                          <a:effectLst/>
                          <a:latin typeface="Times New Roman" panose="02020603050405020304" pitchFamily="18" charset="0"/>
                          <a:cs typeface="Times New Roman" panose="02020603050405020304" pitchFamily="18" charset="0"/>
                        </a:rPr>
                        <a:t>/</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0.642</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83819707"/>
                  </a:ext>
                </a:extLst>
              </a:tr>
              <a:tr h="268359">
                <a:tc>
                  <a:txBody>
                    <a:bodyPr/>
                    <a:lstStyle/>
                    <a:p>
                      <a:pPr indent="0" algn="ctr">
                        <a:lnSpc>
                          <a:spcPct val="107000"/>
                        </a:lnSpc>
                        <a:spcAft>
                          <a:spcPts val="0"/>
                        </a:spcAft>
                      </a:pPr>
                      <a:r>
                        <a:rPr lang="en-GB" altLang="zh-CN" sz="1800" dirty="0">
                          <a:effectLst/>
                          <a:latin typeface="Times New Roman" panose="02020603050405020304" pitchFamily="18" charset="0"/>
                          <a:ea typeface="等线" panose="02010600030101010101" pitchFamily="2" charset="-122"/>
                          <a:cs typeface="Times New Roman" panose="02020603050405020304" pitchFamily="18" charset="0"/>
                        </a:rPr>
                        <a:t>2</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tc>
                <a:tc>
                  <a:txBody>
                    <a:bodyPr/>
                    <a:lstStyle/>
                    <a:p>
                      <a:pPr indent="0" algn="ctr">
                        <a:lnSpc>
                          <a:spcPct val="107000"/>
                        </a:lnSpc>
                        <a:spcAft>
                          <a:spcPts val="0"/>
                        </a:spcAft>
                      </a:pPr>
                      <a:r>
                        <a:rPr lang="en-GB" sz="1800" b="1" dirty="0">
                          <a:effectLst/>
                          <a:latin typeface="Times New Roman" panose="02020603050405020304" pitchFamily="18" charset="0"/>
                          <a:cs typeface="Times New Roman" panose="02020603050405020304" pitchFamily="18" charset="0"/>
                        </a:rPr>
                        <a:t>1896 (355)</a:t>
                      </a:r>
                      <a:endParaRPr lang="zh-CN" sz="18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tc>
                <a:tc>
                  <a:txBody>
                    <a:bodyPr/>
                    <a:lstStyle/>
                    <a:p>
                      <a:pPr indent="0" algn="ctr">
                        <a:lnSpc>
                          <a:spcPct val="107000"/>
                        </a:lnSpc>
                        <a:spcAft>
                          <a:spcPts val="0"/>
                        </a:spcAft>
                      </a:pPr>
                      <a:r>
                        <a:rPr lang="en-GB" altLang="zh-CN" sz="1800" b="1" dirty="0">
                          <a:effectLst/>
                          <a:latin typeface="Times New Roman" panose="02020603050405020304" pitchFamily="18" charset="0"/>
                          <a:cs typeface="Times New Roman" panose="02020603050405020304" pitchFamily="18" charset="0"/>
                        </a:rPr>
                        <a:t>Mixing</a:t>
                      </a:r>
                      <a:endParaRPr lang="zh-CN" altLang="zh-CN" sz="1800" b="1" dirty="0">
                        <a:effectLst/>
                        <a:latin typeface="Times New Roman" panose="02020603050405020304" pitchFamily="18" charset="0"/>
                        <a:ea typeface="+mn-ea"/>
                        <a:cs typeface="Times New Roman" panose="02020603050405020304" pitchFamily="18" charset="0"/>
                      </a:endParaRPr>
                    </a:p>
                  </a:txBody>
                  <a:tcPr marL="121013" marR="121013" marT="0" marB="0" anchor="ctr"/>
                </a:tc>
                <a:tc>
                  <a:txBody>
                    <a:bodyPr/>
                    <a:lstStyle/>
                    <a:p>
                      <a:pPr indent="0" algn="ctr">
                        <a:lnSpc>
                          <a:spcPct val="107000"/>
                        </a:lnSpc>
                        <a:spcAft>
                          <a:spcPts val="0"/>
                        </a:spcAft>
                      </a:pPr>
                      <a:r>
                        <a:rPr lang="en-GB" sz="1800" dirty="0">
                          <a:effectLst/>
                          <a:latin typeface="Times New Roman" panose="02020603050405020304" pitchFamily="18" charset="0"/>
                          <a:cs typeface="Times New Roman" panose="02020603050405020304" pitchFamily="18" charset="0"/>
                        </a:rPr>
                        <a:t>/</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tc>
                <a:tc>
                  <a:txBody>
                    <a:bodyPr/>
                    <a:lstStyle/>
                    <a:p>
                      <a:pPr indent="0" algn="ctr">
                        <a:lnSpc>
                          <a:spcPct val="107000"/>
                        </a:lnSpc>
                        <a:spcAft>
                          <a:spcPts val="0"/>
                        </a:spcAft>
                      </a:pPr>
                      <a:r>
                        <a:rPr lang="en-US" altLang="zh-CN" sz="1800" b="1" dirty="0">
                          <a:effectLst/>
                          <a:latin typeface="Times New Roman" panose="02020603050405020304" pitchFamily="18" charset="0"/>
                          <a:ea typeface="等线" panose="02010600030101010101" pitchFamily="2" charset="-122"/>
                          <a:cs typeface="Times New Roman" panose="02020603050405020304" pitchFamily="18" charset="0"/>
                        </a:rPr>
                        <a:t>0.806</a:t>
                      </a:r>
                      <a:endParaRPr lang="zh-CN" sz="18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tc>
                <a:extLst>
                  <a:ext uri="{0D108BD9-81ED-4DB2-BD59-A6C34878D82A}">
                    <a16:rowId xmlns:a16="http://schemas.microsoft.com/office/drawing/2014/main" val="2770284423"/>
                  </a:ext>
                </a:extLst>
              </a:tr>
              <a:tr h="268359">
                <a:tc>
                  <a:txBody>
                    <a:bodyPr/>
                    <a:lstStyle/>
                    <a:p>
                      <a:pPr indent="0" algn="ctr">
                        <a:lnSpc>
                          <a:spcPct val="107000"/>
                        </a:lnSpc>
                        <a:spcAft>
                          <a:spcPts val="0"/>
                        </a:spcAft>
                      </a:pPr>
                      <a:r>
                        <a:rPr lang="en-GB" altLang="zh-CN" sz="1800" dirty="0">
                          <a:effectLst/>
                          <a:latin typeface="Times New Roman" panose="02020603050405020304" pitchFamily="18" charset="0"/>
                          <a:ea typeface="等线" panose="02010600030101010101" pitchFamily="2" charset="-122"/>
                          <a:cs typeface="Times New Roman" panose="02020603050405020304" pitchFamily="18" charset="0"/>
                        </a:rPr>
                        <a:t>3</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tc>
                <a:tc>
                  <a:txBody>
                    <a:bodyPr/>
                    <a:lstStyle/>
                    <a:p>
                      <a:pPr indent="0" algn="ctr">
                        <a:lnSpc>
                          <a:spcPct val="107000"/>
                        </a:lnSpc>
                        <a:spcAft>
                          <a:spcPts val="0"/>
                        </a:spcAft>
                      </a:pPr>
                      <a:r>
                        <a:rPr lang="en-GB" sz="1800" dirty="0">
                          <a:effectLst/>
                          <a:latin typeface="Times New Roman" panose="02020603050405020304" pitchFamily="18" charset="0"/>
                          <a:cs typeface="Times New Roman" panose="02020603050405020304" pitchFamily="18" charset="0"/>
                        </a:rPr>
                        <a:t>110 (10)</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tc>
                <a:tc>
                  <a:txBody>
                    <a:bodyPr/>
                    <a:lstStyle/>
                    <a:p>
                      <a:pPr indent="0" algn="ctr">
                        <a:lnSpc>
                          <a:spcPct val="107000"/>
                        </a:lnSpc>
                        <a:spcAft>
                          <a:spcPts val="0"/>
                        </a:spcAft>
                      </a:pPr>
                      <a:r>
                        <a:rPr lang="en-GB" altLang="zh-CN" sz="1800" dirty="0">
                          <a:effectLst/>
                          <a:latin typeface="Times New Roman" panose="02020603050405020304" pitchFamily="18" charset="0"/>
                          <a:cs typeface="Times New Roman" panose="02020603050405020304" pitchFamily="18" charset="0"/>
                        </a:rPr>
                        <a:t>Mixing</a:t>
                      </a:r>
                      <a:endParaRPr lang="zh-CN" altLang="zh-CN" sz="1800" dirty="0">
                        <a:effectLst/>
                        <a:latin typeface="Times New Roman" panose="02020603050405020304" pitchFamily="18" charset="0"/>
                        <a:ea typeface="+mn-ea"/>
                        <a:cs typeface="Times New Roman" panose="02020603050405020304" pitchFamily="18" charset="0"/>
                      </a:endParaRPr>
                    </a:p>
                  </a:txBody>
                  <a:tcPr marL="121013" marR="121013" marT="0" marB="0" anchor="ctr"/>
                </a:tc>
                <a:tc>
                  <a:txBody>
                    <a:bodyPr/>
                    <a:lstStyle/>
                    <a:p>
                      <a:pPr indent="0" algn="ctr">
                        <a:lnSpc>
                          <a:spcPct val="107000"/>
                        </a:lnSpc>
                        <a:spcAft>
                          <a:spcPts val="0"/>
                        </a:spcAft>
                      </a:pPr>
                      <a:r>
                        <a:rPr lang="en-GB" sz="1800" dirty="0">
                          <a:effectLst/>
                          <a:latin typeface="Times New Roman" panose="02020603050405020304" pitchFamily="18" charset="0"/>
                          <a:cs typeface="Times New Roman" panose="02020603050405020304" pitchFamily="18" charset="0"/>
                        </a:rPr>
                        <a:t>/</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tc>
                <a:tc>
                  <a:txBody>
                    <a:bodyPr/>
                    <a:lstStyle/>
                    <a:p>
                      <a:pPr indent="0" algn="ctr">
                        <a:lnSpc>
                          <a:spcPct val="107000"/>
                        </a:lnSpc>
                        <a:spcAft>
                          <a:spcPts val="0"/>
                        </a:spcAft>
                      </a:pP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0.614</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tc>
                <a:extLst>
                  <a:ext uri="{0D108BD9-81ED-4DB2-BD59-A6C34878D82A}">
                    <a16:rowId xmlns:a16="http://schemas.microsoft.com/office/drawing/2014/main" val="2820656675"/>
                  </a:ext>
                </a:extLst>
              </a:tr>
              <a:tr h="268359">
                <a:tc>
                  <a:txBody>
                    <a:bodyPr/>
                    <a:lstStyle/>
                    <a:p>
                      <a:pPr indent="0" algn="ctr">
                        <a:lnSpc>
                          <a:spcPct val="107000"/>
                        </a:lnSpc>
                        <a:spcAft>
                          <a:spcPts val="0"/>
                        </a:spcAft>
                      </a:pPr>
                      <a:r>
                        <a:rPr lang="en-GB" altLang="zh-CN" sz="1800" dirty="0">
                          <a:effectLst/>
                          <a:latin typeface="Times New Roman" panose="02020603050405020304" pitchFamily="18" charset="0"/>
                          <a:ea typeface="等线" panose="02010600030101010101" pitchFamily="2" charset="-122"/>
                          <a:cs typeface="Times New Roman" panose="02020603050405020304" pitchFamily="18" charset="0"/>
                        </a:rPr>
                        <a:t>4</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tc>
                <a:tc>
                  <a:txBody>
                    <a:bodyPr/>
                    <a:lstStyle/>
                    <a:p>
                      <a:pPr indent="0" algn="ctr">
                        <a:lnSpc>
                          <a:spcPct val="107000"/>
                        </a:lnSpc>
                        <a:spcAft>
                          <a:spcPts val="0"/>
                        </a:spcAft>
                      </a:pPr>
                      <a:r>
                        <a:rPr lang="en-GB" sz="1800" dirty="0">
                          <a:effectLst/>
                          <a:latin typeface="Times New Roman" panose="02020603050405020304" pitchFamily="18" charset="0"/>
                          <a:cs typeface="Times New Roman" panose="02020603050405020304" pitchFamily="18" charset="0"/>
                        </a:rPr>
                        <a:t>110 (10)</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tc>
                <a:tc>
                  <a:txBody>
                    <a:bodyPr/>
                    <a:lstStyle/>
                    <a:p>
                      <a:pPr indent="0" algn="ctr">
                        <a:lnSpc>
                          <a:spcPct val="107000"/>
                        </a:lnSpc>
                        <a:spcAft>
                          <a:spcPts val="0"/>
                        </a:spcAft>
                      </a:pPr>
                      <a:r>
                        <a:rPr lang="en-US" altLang="zh-CN" sz="1800" dirty="0">
                          <a:effectLst/>
                          <a:latin typeface="Times New Roman" panose="02020603050405020304" pitchFamily="18" charset="0"/>
                          <a:cs typeface="Times New Roman" panose="02020603050405020304" pitchFamily="18" charset="0"/>
                        </a:rPr>
                        <a:t>CORAL</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tc>
                <a:tc>
                  <a:txBody>
                    <a:bodyPr/>
                    <a:lstStyle/>
                    <a:p>
                      <a:pPr indent="0" algn="ctr">
                        <a:lnSpc>
                          <a:spcPct val="107000"/>
                        </a:lnSpc>
                        <a:spcAft>
                          <a:spcPts val="0"/>
                        </a:spcAft>
                      </a:pPr>
                      <a:r>
                        <a:rPr lang="en-GB" altLang="zh-CN" sz="1800" dirty="0">
                          <a:effectLst/>
                          <a:latin typeface="Times New Roman" panose="02020603050405020304" pitchFamily="18" charset="0"/>
                          <a:cs typeface="Times New Roman" panose="02020603050405020304" pitchFamily="18" charset="0"/>
                        </a:rPr>
                        <a:t>Unsupervised</a:t>
                      </a:r>
                      <a:endParaRPr lang="zh-CN" altLang="zh-CN" sz="1800" dirty="0">
                        <a:effectLst/>
                        <a:latin typeface="Times New Roman" panose="02020603050405020304" pitchFamily="18" charset="0"/>
                        <a:ea typeface="+mn-ea"/>
                        <a:cs typeface="Times New Roman" panose="02020603050405020304" pitchFamily="18" charset="0"/>
                      </a:endParaRPr>
                    </a:p>
                  </a:txBody>
                  <a:tcPr marL="121013" marR="121013" marT="0" marB="0" anchor="ctr"/>
                </a:tc>
                <a:tc>
                  <a:txBody>
                    <a:bodyPr/>
                    <a:lstStyle/>
                    <a:p>
                      <a:pPr indent="0" algn="ctr">
                        <a:lnSpc>
                          <a:spcPct val="107000"/>
                        </a:lnSpc>
                        <a:spcAft>
                          <a:spcPts val="0"/>
                        </a:spcAft>
                      </a:pPr>
                      <a:r>
                        <a:rPr lang="en-US" altLang="zh-CN" sz="1800" dirty="0">
                          <a:effectLst/>
                          <a:latin typeface="Times New Roman" panose="02020603050405020304" pitchFamily="18" charset="0"/>
                          <a:ea typeface="+mn-ea"/>
                          <a:cs typeface="Times New Roman" panose="02020603050405020304" pitchFamily="18" charset="0"/>
                        </a:rPr>
                        <a:t>0.657</a:t>
                      </a:r>
                      <a:endParaRPr lang="zh-CN" altLang="zh-CN" sz="1800" dirty="0">
                        <a:effectLst/>
                        <a:latin typeface="Times New Roman" panose="02020603050405020304" pitchFamily="18" charset="0"/>
                        <a:ea typeface="+mn-ea"/>
                        <a:cs typeface="Times New Roman" panose="02020603050405020304" pitchFamily="18" charset="0"/>
                      </a:endParaRPr>
                    </a:p>
                  </a:txBody>
                  <a:tcPr marL="121013" marR="121013" marT="0" marB="0" anchor="ctr"/>
                </a:tc>
                <a:extLst>
                  <a:ext uri="{0D108BD9-81ED-4DB2-BD59-A6C34878D82A}">
                    <a16:rowId xmlns:a16="http://schemas.microsoft.com/office/drawing/2014/main" val="3790223572"/>
                  </a:ext>
                </a:extLst>
              </a:tr>
              <a:tr h="268359">
                <a:tc>
                  <a:txBody>
                    <a:bodyPr/>
                    <a:lstStyle/>
                    <a:p>
                      <a:pPr indent="0" algn="ctr">
                        <a:lnSpc>
                          <a:spcPct val="107000"/>
                        </a:lnSpc>
                        <a:spcAft>
                          <a:spcPts val="0"/>
                        </a:spcAft>
                      </a:pP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5</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sz="1800" b="1" dirty="0">
                          <a:effectLst/>
                          <a:latin typeface="Times New Roman" panose="02020603050405020304" pitchFamily="18" charset="0"/>
                          <a:cs typeface="Times New Roman" panose="02020603050405020304" pitchFamily="18" charset="0"/>
                        </a:rPr>
                        <a:t>110 (10)</a:t>
                      </a:r>
                      <a:endParaRPr lang="zh-CN" sz="18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US" altLang="zh-CN" sz="1800" dirty="0">
                          <a:effectLst/>
                          <a:latin typeface="Times New Roman" panose="02020603050405020304" pitchFamily="18" charset="0"/>
                          <a:cs typeface="Times New Roman" panose="02020603050405020304" pitchFamily="18" charset="0"/>
                        </a:rPr>
                        <a:t>CORAL</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121013" marR="121013" marT="0" marB="0" anchor="ctr">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altLang="zh-CN" sz="1800" b="1" dirty="0">
                          <a:effectLst/>
                          <a:latin typeface="Times New Roman" panose="02020603050405020304" pitchFamily="18" charset="0"/>
                          <a:cs typeface="Times New Roman" panose="02020603050405020304" pitchFamily="18" charset="0"/>
                        </a:rPr>
                        <a:t>Supervised</a:t>
                      </a:r>
                      <a:endParaRPr lang="zh-CN" altLang="zh-CN" sz="1800" b="1" dirty="0">
                        <a:effectLst/>
                        <a:latin typeface="Times New Roman" panose="02020603050405020304" pitchFamily="18" charset="0"/>
                        <a:ea typeface="+mn-ea"/>
                        <a:cs typeface="Times New Roman" panose="02020603050405020304" pitchFamily="18" charset="0"/>
                      </a:endParaRPr>
                    </a:p>
                  </a:txBody>
                  <a:tcPr marL="121013" marR="121013" marT="0" marB="0" anchor="ctr">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US" altLang="zh-CN" sz="1800" b="1" dirty="0">
                          <a:solidFill>
                            <a:srgbClr val="C00000"/>
                          </a:solidFill>
                          <a:effectLst/>
                          <a:latin typeface="Times New Roman" panose="02020603050405020304" pitchFamily="18" charset="0"/>
                          <a:ea typeface="+mn-ea"/>
                          <a:cs typeface="Times New Roman" panose="02020603050405020304" pitchFamily="18" charset="0"/>
                        </a:rPr>
                        <a:t>0.833</a:t>
                      </a:r>
                      <a:endParaRPr lang="zh-CN" altLang="zh-CN" sz="1800" b="1" dirty="0">
                        <a:solidFill>
                          <a:srgbClr val="C00000"/>
                        </a:solidFill>
                        <a:effectLst/>
                        <a:latin typeface="Times New Roman" panose="02020603050405020304" pitchFamily="18" charset="0"/>
                        <a:ea typeface="+mn-ea"/>
                        <a:cs typeface="Times New Roman" panose="02020603050405020304" pitchFamily="18" charset="0"/>
                      </a:endParaRPr>
                    </a:p>
                  </a:txBody>
                  <a:tcPr marL="121013" marR="121013"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3434709"/>
                  </a:ext>
                </a:extLst>
              </a:tr>
            </a:tbl>
          </a:graphicData>
        </a:graphic>
      </p:graphicFrame>
      <p:pic>
        <p:nvPicPr>
          <p:cNvPr id="3" name="图片 2">
            <a:extLst>
              <a:ext uri="{FF2B5EF4-FFF2-40B4-BE49-F238E27FC236}">
                <a16:creationId xmlns:a16="http://schemas.microsoft.com/office/drawing/2014/main" id="{B644B18E-E22A-4F97-B419-99C3D735D72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688" y="1268760"/>
            <a:ext cx="6008012" cy="4506009"/>
          </a:xfrm>
          <a:prstGeom prst="rect">
            <a:avLst/>
          </a:prstGeom>
        </p:spPr>
      </p:pic>
    </p:spTree>
    <p:extLst>
      <p:ext uri="{BB962C8B-B14F-4D97-AF65-F5344CB8AC3E}">
        <p14:creationId xmlns:p14="http://schemas.microsoft.com/office/powerpoint/2010/main" val="463751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336" y="38175"/>
            <a:ext cx="8928992" cy="792088"/>
          </a:xfrm>
        </p:spPr>
        <p:txBody>
          <a:bodyPr/>
          <a:lstStyle/>
          <a:p>
            <a:r>
              <a:rPr lang="en-US" altLang="zh-CN" dirty="0" smtClean="0"/>
              <a:t>Deep Transfer Learning-Pre-train, Fine tune</a:t>
            </a:r>
            <a:endParaRPr lang="zh-CN" altLang="en-US" dirty="0"/>
          </a:p>
        </p:txBody>
      </p:sp>
      <p:sp>
        <p:nvSpPr>
          <p:cNvPr id="4" name="灯片编号占位符 3"/>
          <p:cNvSpPr>
            <a:spLocks noGrp="1"/>
          </p:cNvSpPr>
          <p:nvPr>
            <p:ph type="sldNum" sz="quarter" idx="10"/>
          </p:nvPr>
        </p:nvSpPr>
        <p:spPr/>
        <p:txBody>
          <a:bodyPr/>
          <a:lstStyle/>
          <a:p>
            <a:pPr>
              <a:defRPr/>
            </a:pPr>
            <a:fld id="{992DBDEA-1FA4-4512-8EBB-09F795BCB767}" type="slidenum">
              <a:rPr lang="zh-CN" altLang="en-US" smtClean="0"/>
              <a:pPr>
                <a:defRPr/>
              </a:pPr>
              <a:t>10</a:t>
            </a:fld>
            <a:endParaRPr lang="en-US" altLang="zh-CN" dirty="0"/>
          </a:p>
        </p:txBody>
      </p:sp>
      <p:pic>
        <p:nvPicPr>
          <p:cNvPr id="5" name="图片 4"/>
          <p:cNvPicPr>
            <a:picLocks noChangeAspect="1"/>
          </p:cNvPicPr>
          <p:nvPr/>
        </p:nvPicPr>
        <p:blipFill>
          <a:blip r:embed="rId2"/>
          <a:stretch>
            <a:fillRect/>
          </a:stretch>
        </p:blipFill>
        <p:spPr>
          <a:xfrm>
            <a:off x="263352" y="1124744"/>
            <a:ext cx="4968552" cy="1708172"/>
          </a:xfrm>
          <a:prstGeom prst="rect">
            <a:avLst/>
          </a:prstGeom>
        </p:spPr>
      </p:pic>
      <p:sp>
        <p:nvSpPr>
          <p:cNvPr id="8" name="内容占位符 2"/>
          <p:cNvSpPr txBox="1">
            <a:spLocks/>
          </p:cNvSpPr>
          <p:nvPr/>
        </p:nvSpPr>
        <p:spPr bwMode="auto">
          <a:xfrm>
            <a:off x="47328" y="3482264"/>
            <a:ext cx="7235008" cy="3156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Clr>
                <a:srgbClr val="FF0000"/>
              </a:buClr>
              <a:buFont typeface="Arial" panose="020B0604020202020204" pitchFamily="34" charset="0"/>
              <a:buChar char="•"/>
              <a:defRPr sz="2800" b="1" i="0" kern="1200" baseline="0">
                <a:solidFill>
                  <a:schemeClr val="tx1"/>
                </a:solidFill>
                <a:latin typeface="Century Gothic" panose="020B0502020202020204" pitchFamily="34" charset="0"/>
                <a:ea typeface="微软雅黑 Light" panose="020B0502040204020203" pitchFamily="34" charset="-122"/>
                <a:cs typeface="+mn-cs"/>
              </a:defRPr>
            </a:lvl1pPr>
            <a:lvl2pPr marL="6858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sz="2400" kern="1200" baseline="0">
                <a:solidFill>
                  <a:schemeClr val="tx1"/>
                </a:solidFill>
                <a:latin typeface="微软雅黑 Light" panose="020B0502040204020203" pitchFamily="34" charset="-122"/>
                <a:ea typeface="微软雅黑 Light" panose="020B0502040204020203" pitchFamily="34" charset="-122"/>
                <a:cs typeface="+mn-cs"/>
              </a:defRPr>
            </a:lvl2pPr>
            <a:lvl3pPr marL="11430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sz="2000" kern="1200" baseline="0">
                <a:solidFill>
                  <a:schemeClr val="tx1"/>
                </a:solidFill>
                <a:latin typeface="微软雅黑 Light" panose="020B0502040204020203" pitchFamily="34" charset="-122"/>
                <a:ea typeface="微软雅黑 Light" panose="020B0502040204020203" pitchFamily="34" charset="-122"/>
                <a:cs typeface="+mn-cs"/>
              </a:defRPr>
            </a:lvl3pPr>
            <a:lvl4pPr marL="16002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4pPr>
            <a:lvl5pPr marL="20574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lnSpc>
                <a:spcPct val="100000"/>
              </a:lnSpc>
            </a:pPr>
            <a:r>
              <a:rPr lang="en-US" altLang="zh-CN" sz="2400" dirty="0" smtClean="0">
                <a:latin typeface="Times New Roman" panose="02020603050405020304" pitchFamily="18" charset="0"/>
                <a:ea typeface="宋体" panose="02010600030101010101" pitchFamily="2" charset="-122"/>
              </a:rPr>
              <a:t>A deep disruption prediction model can be seen as:</a:t>
            </a:r>
            <a:endParaRPr lang="en-US" altLang="zh-CN" sz="2400" dirty="0" smtClean="0"/>
          </a:p>
          <a:p>
            <a:pPr lvl="1" defTabSz="914400">
              <a:lnSpc>
                <a:spcPct val="100000"/>
              </a:lnSpc>
            </a:pPr>
            <a:r>
              <a:rPr lang="en-US" altLang="zh-CN" sz="2000" dirty="0" smtClean="0"/>
              <a:t>A feature extractor and a classifier</a:t>
            </a:r>
            <a:r>
              <a:rPr lang="zh-CN" altLang="en-US" sz="2000" dirty="0" smtClean="0"/>
              <a:t>；</a:t>
            </a:r>
            <a:endParaRPr lang="en-US" altLang="zh-CN" sz="2000" dirty="0" smtClean="0"/>
          </a:p>
          <a:p>
            <a:pPr lvl="1" defTabSz="914400">
              <a:lnSpc>
                <a:spcPct val="100000"/>
              </a:lnSpc>
            </a:pPr>
            <a:r>
              <a:rPr lang="en-US" altLang="zh-CN" sz="2000" dirty="0" smtClean="0"/>
              <a:t>Lower level layers extract low level features which is shared between tokamaks;</a:t>
            </a:r>
          </a:p>
          <a:p>
            <a:pPr lvl="1" defTabSz="914400">
              <a:lnSpc>
                <a:spcPct val="100000"/>
              </a:lnSpc>
            </a:pPr>
            <a:r>
              <a:rPr lang="en-US" altLang="zh-CN" sz="2000" dirty="0" smtClean="0"/>
              <a:t>Possible to pre-train a feature extractor on large existing machines.</a:t>
            </a:r>
          </a:p>
          <a:p>
            <a:pPr lvl="1" defTabSz="914400">
              <a:lnSpc>
                <a:spcPct val="100000"/>
              </a:lnSpc>
            </a:pPr>
            <a:r>
              <a:rPr lang="en-US" altLang="zh-CN" sz="2000" dirty="0" smtClean="0"/>
              <a:t>Then fine tune it on limited target machine data</a:t>
            </a:r>
          </a:p>
        </p:txBody>
      </p:sp>
      <p:pic>
        <p:nvPicPr>
          <p:cNvPr id="9" name="Picture 2" descr="https://miro.medium.com/max/1400/1*AUI4rH8_tbb7x4xkBsHu2Q.png"/>
          <p:cNvPicPr>
            <a:picLocks noChangeAspect="1" noChangeArrowheads="1"/>
          </p:cNvPicPr>
          <p:nvPr/>
        </p:nvPicPr>
        <p:blipFill rotWithShape="1">
          <a:blip r:embed="rId3">
            <a:extLst>
              <a:ext uri="{28A0092B-C50C-407E-A947-70E740481C1C}">
                <a14:useLocalDpi xmlns:a14="http://schemas.microsoft.com/office/drawing/2010/main" val="0"/>
              </a:ext>
            </a:extLst>
          </a:blip>
          <a:srcRect l="51985"/>
          <a:stretch/>
        </p:blipFill>
        <p:spPr bwMode="auto">
          <a:xfrm>
            <a:off x="7381621" y="1702968"/>
            <a:ext cx="3984131" cy="4406798"/>
          </a:xfrm>
          <a:prstGeom prst="rect">
            <a:avLst/>
          </a:prstGeom>
          <a:noFill/>
          <a:extLst>
            <a:ext uri="{909E8E84-426E-40DD-AFC4-6F175D3DCCD1}">
              <a14:hiddenFill xmlns:a14="http://schemas.microsoft.com/office/drawing/2010/main">
                <a:solidFill>
                  <a:srgbClr val="FFFFFF"/>
                </a:solidFill>
              </a14:hiddenFill>
            </a:ext>
          </a:extLst>
        </p:spPr>
      </p:pic>
      <p:sp>
        <p:nvSpPr>
          <p:cNvPr id="10" name="内容占位符 2"/>
          <p:cNvSpPr txBox="1">
            <a:spLocks/>
          </p:cNvSpPr>
          <p:nvPr/>
        </p:nvSpPr>
        <p:spPr bwMode="auto">
          <a:xfrm>
            <a:off x="6456040" y="1052736"/>
            <a:ext cx="5335926" cy="124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Clr>
                <a:srgbClr val="FF0000"/>
              </a:buClr>
              <a:buFont typeface="Arial" panose="020B0604020202020204" pitchFamily="34" charset="0"/>
              <a:buChar char="•"/>
              <a:defRPr sz="2800" b="1" i="0" kern="1200" baseline="0">
                <a:solidFill>
                  <a:schemeClr val="tx1"/>
                </a:solidFill>
                <a:latin typeface="Century Gothic" panose="020B0502020202020204" pitchFamily="34" charset="0"/>
                <a:ea typeface="微软雅黑 Light" panose="020B0502040204020203" pitchFamily="34" charset="-122"/>
                <a:cs typeface="+mn-cs"/>
              </a:defRPr>
            </a:lvl1pPr>
            <a:lvl2pPr marL="685800" indent="-228600" algn="l" rtl="0" fontAlgn="base">
              <a:lnSpc>
                <a:spcPct val="90000"/>
              </a:lnSpc>
              <a:spcBef>
                <a:spcPts val="500"/>
              </a:spcBef>
              <a:spcAft>
                <a:spcPct val="0"/>
              </a:spcAft>
              <a:buClr>
                <a:srgbClr val="FF0000"/>
              </a:buClr>
              <a:buFont typeface="Arial" panose="020B0604020202020204" pitchFamily="34" charset="0"/>
              <a:buChar char="•"/>
              <a:defRPr sz="2400" kern="1200" baseline="0">
                <a:solidFill>
                  <a:schemeClr val="tx1"/>
                </a:solidFill>
                <a:latin typeface="微软雅黑 Light" panose="020B0502040204020203" pitchFamily="34" charset="-122"/>
                <a:ea typeface="微软雅黑 Light" panose="020B0502040204020203" pitchFamily="34" charset="-122"/>
                <a:cs typeface="+mn-cs"/>
              </a:defRPr>
            </a:lvl2pPr>
            <a:lvl3pPr marL="1143000" indent="-228600" algn="l" rtl="0" fontAlgn="base">
              <a:lnSpc>
                <a:spcPct val="90000"/>
              </a:lnSpc>
              <a:spcBef>
                <a:spcPts val="500"/>
              </a:spcBef>
              <a:spcAft>
                <a:spcPct val="0"/>
              </a:spcAft>
              <a:buClr>
                <a:srgbClr val="FF0000"/>
              </a:buClr>
              <a:buFont typeface="Arial" panose="020B0604020202020204" pitchFamily="34" charset="0"/>
              <a:buChar char="•"/>
              <a:defRPr sz="2000" kern="1200" baseline="0">
                <a:solidFill>
                  <a:schemeClr val="tx1"/>
                </a:solidFill>
                <a:latin typeface="微软雅黑 Light" panose="020B0502040204020203" pitchFamily="34" charset="-122"/>
                <a:ea typeface="微软雅黑 Light" panose="020B0502040204020203" pitchFamily="34" charset="-122"/>
                <a:cs typeface="+mn-cs"/>
              </a:defRPr>
            </a:lvl3pPr>
            <a:lvl4pPr marL="1600200" indent="-228600" algn="l" rtl="0" fontAlgn="base">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4pPr>
            <a:lvl5pPr marL="2057400" indent="-228600" algn="l" rtl="0" fontAlgn="base">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lnSpc>
                <a:spcPct val="150000"/>
              </a:lnSpc>
              <a:buClr>
                <a:schemeClr val="tx1"/>
              </a:buClr>
              <a:buFont typeface="Wingdings" panose="05000000000000000000" pitchFamily="2" charset="2"/>
              <a:buChar char="Ø"/>
            </a:pPr>
            <a:r>
              <a:rPr lang="en-US" altLang="zh-CN" sz="2000" dirty="0" smtClean="0">
                <a:solidFill>
                  <a:srgbClr val="30C9F7"/>
                </a:solidFill>
                <a:latin typeface="+mn-lt"/>
              </a:rPr>
              <a:t>Frozen</a:t>
            </a:r>
            <a:r>
              <a:rPr lang="en-US" altLang="zh-CN" sz="2000" dirty="0" smtClean="0">
                <a:latin typeface="+mn-lt"/>
              </a:rPr>
              <a:t>: not updated during backpropagation</a:t>
            </a:r>
          </a:p>
          <a:p>
            <a:pPr defTabSz="914400" eaLnBrk="1" hangingPunct="1">
              <a:lnSpc>
                <a:spcPct val="150000"/>
              </a:lnSpc>
              <a:buClr>
                <a:schemeClr val="tx1"/>
              </a:buClr>
              <a:buFont typeface="Wingdings" panose="05000000000000000000" pitchFamily="2" charset="2"/>
              <a:buChar char="Ø"/>
            </a:pPr>
            <a:r>
              <a:rPr lang="en-US" altLang="zh-CN" sz="2000" dirty="0" smtClean="0">
                <a:solidFill>
                  <a:srgbClr val="70AD47"/>
                </a:solidFill>
                <a:latin typeface="+mn-lt"/>
              </a:rPr>
              <a:t>Fine-tuned</a:t>
            </a:r>
            <a:r>
              <a:rPr lang="en-US" altLang="zh-CN" sz="2000" dirty="0" smtClean="0">
                <a:latin typeface="+mn-lt"/>
              </a:rPr>
              <a:t>: updated during backpropagation</a:t>
            </a:r>
          </a:p>
        </p:txBody>
      </p:sp>
    </p:spTree>
    <p:extLst>
      <p:ext uri="{BB962C8B-B14F-4D97-AF65-F5344CB8AC3E}">
        <p14:creationId xmlns:p14="http://schemas.microsoft.com/office/powerpoint/2010/main" val="162733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336" y="38175"/>
            <a:ext cx="8928992" cy="792088"/>
          </a:xfrm>
        </p:spPr>
        <p:txBody>
          <a:bodyPr/>
          <a:lstStyle/>
          <a:p>
            <a:r>
              <a:rPr lang="en-US" altLang="zh-CN" dirty="0" smtClean="0"/>
              <a:t>Deep Transfer Learning, Pre-train, Fine tune</a:t>
            </a:r>
            <a:endParaRPr lang="zh-CN" altLang="en-US" dirty="0"/>
          </a:p>
        </p:txBody>
      </p:sp>
      <p:pic>
        <p:nvPicPr>
          <p:cNvPr id="11" name="图片 10"/>
          <p:cNvPicPr>
            <a:picLocks noChangeAspect="1"/>
          </p:cNvPicPr>
          <p:nvPr/>
        </p:nvPicPr>
        <p:blipFill>
          <a:blip r:embed="rId2"/>
          <a:stretch>
            <a:fillRect/>
          </a:stretch>
        </p:blipFill>
        <p:spPr>
          <a:xfrm>
            <a:off x="5159896" y="978652"/>
            <a:ext cx="6675354" cy="5188728"/>
          </a:xfrm>
          <a:prstGeom prst="rect">
            <a:avLst/>
          </a:prstGeom>
        </p:spPr>
      </p:pic>
      <p:sp>
        <p:nvSpPr>
          <p:cNvPr id="12" name="内容占位符 2"/>
          <p:cNvSpPr txBox="1">
            <a:spLocks/>
          </p:cNvSpPr>
          <p:nvPr/>
        </p:nvSpPr>
        <p:spPr bwMode="auto">
          <a:xfrm>
            <a:off x="114646" y="4149080"/>
            <a:ext cx="4993044"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Clr>
                <a:srgbClr val="FF0000"/>
              </a:buClr>
              <a:buFont typeface="Arial" panose="020B0604020202020204" pitchFamily="34" charset="0"/>
              <a:buChar char="•"/>
              <a:defRPr sz="2800" b="1" i="0" kern="1200" baseline="0">
                <a:solidFill>
                  <a:schemeClr val="tx1"/>
                </a:solidFill>
                <a:latin typeface="Century Gothic" panose="020B0502020202020204" pitchFamily="34" charset="0"/>
                <a:ea typeface="微软雅黑 Light" panose="020B0502040204020203" pitchFamily="34" charset="-122"/>
                <a:cs typeface="+mn-cs"/>
              </a:defRPr>
            </a:lvl1pPr>
            <a:lvl2pPr marL="685800" indent="-228600" algn="l" rtl="0" fontAlgn="base">
              <a:lnSpc>
                <a:spcPct val="90000"/>
              </a:lnSpc>
              <a:spcBef>
                <a:spcPts val="500"/>
              </a:spcBef>
              <a:spcAft>
                <a:spcPct val="0"/>
              </a:spcAft>
              <a:buClr>
                <a:srgbClr val="FF0000"/>
              </a:buClr>
              <a:buFont typeface="Arial" panose="020B0604020202020204" pitchFamily="34" charset="0"/>
              <a:buChar char="•"/>
              <a:defRPr sz="2400" kern="1200" baseline="0">
                <a:solidFill>
                  <a:schemeClr val="tx1"/>
                </a:solidFill>
                <a:latin typeface="微软雅黑 Light" panose="020B0502040204020203" pitchFamily="34" charset="-122"/>
                <a:ea typeface="微软雅黑 Light" panose="020B0502040204020203" pitchFamily="34" charset="-122"/>
                <a:cs typeface="+mn-cs"/>
              </a:defRPr>
            </a:lvl2pPr>
            <a:lvl3pPr marL="1143000" indent="-228600" algn="l" rtl="0" fontAlgn="base">
              <a:lnSpc>
                <a:spcPct val="90000"/>
              </a:lnSpc>
              <a:spcBef>
                <a:spcPts val="500"/>
              </a:spcBef>
              <a:spcAft>
                <a:spcPct val="0"/>
              </a:spcAft>
              <a:buClr>
                <a:srgbClr val="FF0000"/>
              </a:buClr>
              <a:buFont typeface="Arial" panose="020B0604020202020204" pitchFamily="34" charset="0"/>
              <a:buChar char="•"/>
              <a:defRPr sz="2000" kern="1200" baseline="0">
                <a:solidFill>
                  <a:schemeClr val="tx1"/>
                </a:solidFill>
                <a:latin typeface="微软雅黑 Light" panose="020B0502040204020203" pitchFamily="34" charset="-122"/>
                <a:ea typeface="微软雅黑 Light" panose="020B0502040204020203" pitchFamily="34" charset="-122"/>
                <a:cs typeface="+mn-cs"/>
              </a:defRPr>
            </a:lvl3pPr>
            <a:lvl4pPr marL="1600200" indent="-228600" algn="l" rtl="0" fontAlgn="base">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4pPr>
            <a:lvl5pPr marL="2057400" indent="-228600" algn="l" rtl="0" fontAlgn="base">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lnSpc>
                <a:spcPct val="125000"/>
              </a:lnSpc>
              <a:buClr>
                <a:schemeClr val="tx1"/>
              </a:buClr>
              <a:buFont typeface="Wingdings" panose="05000000000000000000" pitchFamily="2" charset="2"/>
              <a:buChar char="Ø"/>
            </a:pPr>
            <a:r>
              <a:rPr lang="en-US" altLang="zh-CN" sz="2000" smtClean="0">
                <a:solidFill>
                  <a:srgbClr val="30C9F7"/>
                </a:solidFill>
                <a:latin typeface="+mn-lt"/>
              </a:rPr>
              <a:t>Freeze</a:t>
            </a:r>
            <a:r>
              <a:rPr lang="en-US" altLang="zh-CN" sz="2000" smtClean="0">
                <a:latin typeface="+mn-lt"/>
              </a:rPr>
              <a:t> layers for </a:t>
            </a:r>
            <a:r>
              <a:rPr lang="en-US" altLang="zh-CN" sz="2000" i="1" smtClean="0">
                <a:latin typeface="+mn-lt"/>
              </a:rPr>
              <a:t>Frame</a:t>
            </a:r>
            <a:r>
              <a:rPr lang="en-US" altLang="zh-CN" sz="2000" smtClean="0">
                <a:latin typeface="+mn-lt"/>
              </a:rPr>
              <a:t> feature extraction</a:t>
            </a:r>
          </a:p>
          <a:p>
            <a:pPr defTabSz="914400" eaLnBrk="1" hangingPunct="1">
              <a:lnSpc>
                <a:spcPct val="125000"/>
              </a:lnSpc>
              <a:buClr>
                <a:schemeClr val="tx1"/>
              </a:buClr>
              <a:buFont typeface="Wingdings" panose="05000000000000000000" pitchFamily="2" charset="2"/>
              <a:buChar char="Ø"/>
            </a:pPr>
            <a:r>
              <a:rPr lang="en-US" altLang="zh-CN" sz="2000" smtClean="0">
                <a:solidFill>
                  <a:srgbClr val="70AD47"/>
                </a:solidFill>
                <a:latin typeface="+mn-lt"/>
              </a:rPr>
              <a:t>Fine-tune</a:t>
            </a:r>
            <a:r>
              <a:rPr lang="en-US" altLang="zh-CN" sz="2000" smtClean="0">
                <a:latin typeface="+mn-lt"/>
              </a:rPr>
              <a:t> layers for temporal feature extraction and classification</a:t>
            </a:r>
          </a:p>
          <a:p>
            <a:pPr defTabSz="914400" eaLnBrk="1" hangingPunct="1">
              <a:lnSpc>
                <a:spcPct val="125000"/>
              </a:lnSpc>
              <a:buClr>
                <a:schemeClr val="tx1"/>
              </a:buClr>
              <a:buFont typeface="Wingdings" panose="05000000000000000000" pitchFamily="2" charset="2"/>
              <a:buChar char="Ø"/>
            </a:pPr>
            <a:r>
              <a:rPr lang="en-US" altLang="zh-CN" sz="2000" smtClean="0">
                <a:latin typeface="+mn-lt"/>
              </a:rPr>
              <a:t>Transfer learned knowledge to </a:t>
            </a:r>
            <a:r>
              <a:rPr lang="en-US" altLang="zh-CN" sz="2000" smtClean="0">
                <a:solidFill>
                  <a:srgbClr val="FF0000"/>
                </a:solidFill>
                <a:latin typeface="+mn-lt"/>
              </a:rPr>
              <a:t>new tokamak</a:t>
            </a:r>
            <a:r>
              <a:rPr lang="en-US" altLang="zh-CN" sz="2000" smtClean="0">
                <a:latin typeface="+mn-lt"/>
              </a:rPr>
              <a:t> with limited data</a:t>
            </a:r>
            <a:endParaRPr lang="en-US" altLang="zh-CN" sz="2000" dirty="0" smtClean="0">
              <a:latin typeface="+mn-lt"/>
            </a:endParaRPr>
          </a:p>
        </p:txBody>
      </p:sp>
      <p:pic>
        <p:nvPicPr>
          <p:cNvPr id="13" name="图片 12"/>
          <p:cNvPicPr>
            <a:picLocks noChangeAspect="1"/>
          </p:cNvPicPr>
          <p:nvPr/>
        </p:nvPicPr>
        <p:blipFill>
          <a:blip r:embed="rId3"/>
          <a:stretch>
            <a:fillRect/>
          </a:stretch>
        </p:blipFill>
        <p:spPr>
          <a:xfrm>
            <a:off x="479375" y="978652"/>
            <a:ext cx="3555163" cy="2666372"/>
          </a:xfrm>
          <a:prstGeom prst="rect">
            <a:avLst/>
          </a:prstGeom>
        </p:spPr>
      </p:pic>
      <p:sp>
        <p:nvSpPr>
          <p:cNvPr id="3" name="矩形 2"/>
          <p:cNvSpPr/>
          <p:nvPr/>
        </p:nvSpPr>
        <p:spPr>
          <a:xfrm>
            <a:off x="335360" y="3645024"/>
            <a:ext cx="4359655" cy="464871"/>
          </a:xfrm>
          <a:prstGeom prst="rect">
            <a:avLst/>
          </a:prstGeom>
        </p:spPr>
        <p:txBody>
          <a:bodyPr wrap="none">
            <a:spAutoFit/>
          </a:bodyPr>
          <a:lstStyle/>
          <a:p>
            <a:pPr defTabSz="914400" eaLnBrk="1" hangingPunct="1">
              <a:lnSpc>
                <a:spcPct val="150000"/>
              </a:lnSpc>
              <a:buClr>
                <a:schemeClr val="tx1"/>
              </a:buClr>
              <a:buFont typeface="Wingdings" panose="05000000000000000000" pitchFamily="2" charset="2"/>
              <a:buChar char="Ø"/>
            </a:pPr>
            <a:r>
              <a:rPr lang="en-US" altLang="zh-CN" dirty="0"/>
              <a:t>Reaching TPR of 96.36% with FPR of 9.01</a:t>
            </a:r>
            <a:r>
              <a:rPr lang="en-US" altLang="zh-CN" dirty="0" smtClean="0"/>
              <a:t>%</a:t>
            </a:r>
            <a:endParaRPr lang="en-US" altLang="zh-CN" dirty="0"/>
          </a:p>
        </p:txBody>
      </p:sp>
      <p:sp>
        <p:nvSpPr>
          <p:cNvPr id="7" name="灯片编号占位符 3"/>
          <p:cNvSpPr>
            <a:spLocks noGrp="1"/>
          </p:cNvSpPr>
          <p:nvPr>
            <p:ph type="sldNum" sz="quarter" idx="10"/>
          </p:nvPr>
        </p:nvSpPr>
        <p:spPr>
          <a:xfrm>
            <a:off x="47328" y="6455821"/>
            <a:ext cx="720774" cy="365125"/>
          </a:xfrm>
        </p:spPr>
        <p:txBody>
          <a:bodyPr/>
          <a:lstStyle/>
          <a:p>
            <a:pPr>
              <a:defRPr/>
            </a:pPr>
            <a:fld id="{992DBDEA-1FA4-4512-8EBB-09F795BCB767}" type="slidenum">
              <a:rPr lang="zh-CN" altLang="en-US" smtClean="0"/>
              <a:pPr>
                <a:defRPr/>
              </a:pPr>
              <a:t>11</a:t>
            </a:fld>
            <a:endParaRPr lang="en-US" altLang="zh-CN" dirty="0"/>
          </a:p>
        </p:txBody>
      </p:sp>
    </p:spTree>
    <p:extLst>
      <p:ext uri="{BB962C8B-B14F-4D97-AF65-F5344CB8AC3E}">
        <p14:creationId xmlns:p14="http://schemas.microsoft.com/office/powerpoint/2010/main" val="2950662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336" y="38175"/>
            <a:ext cx="9145016" cy="792088"/>
          </a:xfrm>
        </p:spPr>
        <p:txBody>
          <a:bodyPr/>
          <a:lstStyle/>
          <a:p>
            <a:pPr>
              <a:lnSpc>
                <a:spcPct val="150000"/>
              </a:lnSpc>
            </a:pPr>
            <a:r>
              <a:rPr lang="en-US" altLang="zh-CN" b="1" dirty="0" smtClean="0">
                <a:latin typeface="微软雅黑" panose="020B0503020204020204" pitchFamily="34" charset="-122"/>
              </a:rPr>
              <a:t>Dataset description</a:t>
            </a:r>
            <a:endParaRPr lang="en-US" altLang="zh-CN" b="1" dirty="0">
              <a:latin typeface="微软雅黑" panose="020B0503020204020204" pitchFamily="34" charset="-122"/>
            </a:endParaRPr>
          </a:p>
        </p:txBody>
      </p:sp>
      <p:sp>
        <p:nvSpPr>
          <p:cNvPr id="4" name="灯片编号占位符 3"/>
          <p:cNvSpPr>
            <a:spLocks noGrp="1"/>
          </p:cNvSpPr>
          <p:nvPr>
            <p:ph type="sldNum" sz="quarter" idx="10"/>
          </p:nvPr>
        </p:nvSpPr>
        <p:spPr/>
        <p:txBody>
          <a:bodyPr/>
          <a:lstStyle/>
          <a:p>
            <a:pPr>
              <a:defRPr/>
            </a:pPr>
            <a:fld id="{992DBDEA-1FA4-4512-8EBB-09F795BCB767}" type="slidenum">
              <a:rPr lang="zh-CN" altLang="en-US" smtClean="0"/>
              <a:pPr>
                <a:defRPr/>
              </a:pPr>
              <a:t>12</a:t>
            </a:fld>
            <a:r>
              <a:rPr lang="en-US" altLang="zh-CN" dirty="0" smtClean="0"/>
              <a:t>/11</a:t>
            </a:r>
            <a:endParaRPr lang="en-US" altLang="zh-CN" dirty="0"/>
          </a:p>
        </p:txBody>
      </p:sp>
      <p:graphicFrame>
        <p:nvGraphicFramePr>
          <p:cNvPr id="6" name="表格 5"/>
          <p:cNvGraphicFramePr>
            <a:graphicFrameLocks noGrp="1"/>
          </p:cNvGraphicFramePr>
          <p:nvPr>
            <p:extLst/>
          </p:nvPr>
        </p:nvGraphicFramePr>
        <p:xfrm>
          <a:off x="479376" y="2726205"/>
          <a:ext cx="6768752" cy="3652907"/>
        </p:xfrm>
        <a:graphic>
          <a:graphicData uri="http://schemas.openxmlformats.org/drawingml/2006/table">
            <a:tbl>
              <a:tblPr firstRow="1" firstCol="1" bandRow="1"/>
              <a:tblGrid>
                <a:gridCol w="1833570">
                  <a:extLst>
                    <a:ext uri="{9D8B030D-6E8A-4147-A177-3AD203B41FA5}">
                      <a16:colId xmlns:a16="http://schemas.microsoft.com/office/drawing/2014/main" val="1922790568"/>
                    </a:ext>
                  </a:extLst>
                </a:gridCol>
                <a:gridCol w="2054366">
                  <a:extLst>
                    <a:ext uri="{9D8B030D-6E8A-4147-A177-3AD203B41FA5}">
                      <a16:colId xmlns:a16="http://schemas.microsoft.com/office/drawing/2014/main" val="2711890340"/>
                    </a:ext>
                  </a:extLst>
                </a:gridCol>
                <a:gridCol w="2880816">
                  <a:extLst>
                    <a:ext uri="{9D8B030D-6E8A-4147-A177-3AD203B41FA5}">
                      <a16:colId xmlns:a16="http://schemas.microsoft.com/office/drawing/2014/main" val="1780378451"/>
                    </a:ext>
                  </a:extLst>
                </a:gridCol>
              </a:tblGrid>
              <a:tr h="260922">
                <a:tc>
                  <a:txBody>
                    <a:bodyPr/>
                    <a:lstStyle/>
                    <a:p>
                      <a:pPr indent="0" algn="ctr">
                        <a:lnSpc>
                          <a:spcPct val="107000"/>
                        </a:lnSpc>
                        <a:spcAft>
                          <a:spcPts val="0"/>
                        </a:spcAft>
                      </a:pPr>
                      <a:r>
                        <a:rPr lang="en-US" sz="1600" b="1" dirty="0">
                          <a:effectLst/>
                          <a:latin typeface="Times New Roman" panose="02020603050405020304" pitchFamily="18" charset="0"/>
                          <a:ea typeface="等线" panose="02010600030101010101" pitchFamily="2" charset="-122"/>
                          <a:cs typeface="Times New Roman" panose="02020603050405020304" pitchFamily="18" charset="0"/>
                        </a:rPr>
                        <a:t>Channel(s)</a:t>
                      </a:r>
                      <a:endParaRPr lang="zh-CN" sz="18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7000"/>
                        </a:lnSpc>
                        <a:spcAft>
                          <a:spcPts val="0"/>
                        </a:spcAft>
                      </a:pPr>
                      <a:r>
                        <a:rPr lang="en-US" sz="1600" b="1" dirty="0" smtClean="0">
                          <a:effectLst/>
                          <a:latin typeface="Times New Roman" panose="02020603050405020304" pitchFamily="18" charset="0"/>
                          <a:ea typeface="等线" panose="02010600030101010101" pitchFamily="2" charset="-122"/>
                          <a:cs typeface="Times New Roman" panose="02020603050405020304" pitchFamily="18" charset="0"/>
                        </a:rPr>
                        <a:t>Sample rate </a:t>
                      </a:r>
                      <a:r>
                        <a:rPr lang="en-US" sz="1600" b="1" dirty="0">
                          <a:effectLst/>
                          <a:latin typeface="Times New Roman" panose="02020603050405020304" pitchFamily="18" charset="0"/>
                          <a:ea typeface="等线" panose="02010600030101010101" pitchFamily="2" charset="-122"/>
                          <a:cs typeface="Times New Roman" panose="02020603050405020304" pitchFamily="18" charset="0"/>
                        </a:rPr>
                        <a:t>(kHz)</a:t>
                      </a:r>
                      <a:endParaRPr lang="zh-CN" sz="18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0" algn="ctr">
                        <a:lnSpc>
                          <a:spcPct val="107000"/>
                        </a:lnSpc>
                        <a:spcAft>
                          <a:spcPts val="0"/>
                        </a:spcAft>
                      </a:pPr>
                      <a:r>
                        <a:rPr lang="en-US" sz="1600" b="1" dirty="0">
                          <a:effectLst/>
                          <a:latin typeface="Times New Roman" panose="02020603050405020304" pitchFamily="18" charset="0"/>
                          <a:ea typeface="等线" panose="02010600030101010101" pitchFamily="2" charset="-122"/>
                          <a:cs typeface="Times New Roman" panose="02020603050405020304" pitchFamily="18" charset="0"/>
                        </a:rPr>
                        <a:t>Physical meaning</a:t>
                      </a:r>
                      <a:endParaRPr lang="zh-CN" sz="18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3859206"/>
                  </a:ext>
                </a:extLst>
              </a:tr>
              <a:tr h="0">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I</a:t>
                      </a:r>
                      <a:r>
                        <a:rPr lang="en-US" sz="1600" baseline="-25000" dirty="0">
                          <a:effectLst/>
                          <a:latin typeface="Times New Roman" panose="02020603050405020304" pitchFamily="18" charset="0"/>
                          <a:ea typeface="等线" panose="02010600030101010101" pitchFamily="2" charset="-122"/>
                          <a:cs typeface="Times New Roman" panose="02020603050405020304" pitchFamily="18" charset="0"/>
                        </a:rPr>
                        <a:t>p</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0" algn="ctr">
                        <a:lnSpc>
                          <a:spcPct val="107000"/>
                        </a:lnSpc>
                        <a:spcAft>
                          <a:spcPts val="0"/>
                        </a:spcAft>
                      </a:pPr>
                      <a:r>
                        <a:rPr lang="en-US" sz="1600">
                          <a:effectLst/>
                          <a:latin typeface="Times New Roman" panose="02020603050405020304" pitchFamily="18" charset="0"/>
                          <a:ea typeface="等线" panose="02010600030101010101" pitchFamily="2" charset="-122"/>
                          <a:cs typeface="Times New Roman" panose="02020603050405020304" pitchFamily="18" charset="0"/>
                        </a:rPr>
                        <a:t>Plasma current</a:t>
                      </a:r>
                      <a:endParaRPr lang="zh-CN" sz="18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89582455"/>
                  </a:ext>
                </a:extLst>
              </a:tr>
              <a:tr h="0">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B</a:t>
                      </a:r>
                      <a:r>
                        <a:rPr lang="en-US" sz="1600" baseline="-25000" dirty="0">
                          <a:effectLst/>
                          <a:latin typeface="Times New Roman" panose="02020603050405020304" pitchFamily="18" charset="0"/>
                          <a:ea typeface="等线" panose="02010600030101010101" pitchFamily="2" charset="-122"/>
                          <a:cs typeface="Times New Roman" panose="02020603050405020304" pitchFamily="18" charset="0"/>
                        </a:rPr>
                        <a:t>t</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Toroidal magnetic field</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759362110"/>
                  </a:ext>
                </a:extLst>
              </a:tr>
              <a:tr h="0">
                <a:tc>
                  <a:txBody>
                    <a:bodyPr/>
                    <a:lstStyle/>
                    <a:p>
                      <a:pPr indent="0" algn="ctr">
                        <a:lnSpc>
                          <a:spcPct val="107000"/>
                        </a:lnSpc>
                        <a:spcAft>
                          <a:spcPts val="0"/>
                        </a:spcAft>
                      </a:pPr>
                      <a:r>
                        <a:rPr lang="en-US" sz="1600" dirty="0" err="1">
                          <a:effectLst/>
                          <a:latin typeface="Times New Roman" panose="02020603050405020304" pitchFamily="18" charset="0"/>
                          <a:ea typeface="等线" panose="02010600030101010101" pitchFamily="2" charset="-122"/>
                          <a:cs typeface="Times New Roman" panose="02020603050405020304" pitchFamily="18" charset="0"/>
                        </a:rPr>
                        <a:t>V_loop</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Loop voltage</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750890863"/>
                  </a:ext>
                </a:extLst>
              </a:tr>
              <a:tr h="0">
                <a:tc>
                  <a:txBody>
                    <a:bodyPr/>
                    <a:lstStyle/>
                    <a:p>
                      <a:pPr indent="0" algn="ctr">
                        <a:lnSpc>
                          <a:spcPct val="107000"/>
                        </a:lnSpc>
                        <a:spcAft>
                          <a:spcPts val="0"/>
                        </a:spcAft>
                      </a:pPr>
                      <a:r>
                        <a:rPr lang="en-US" sz="1600">
                          <a:effectLst/>
                          <a:latin typeface="Times New Roman" panose="02020603050405020304" pitchFamily="18" charset="0"/>
                          <a:ea typeface="等线" panose="02010600030101010101" pitchFamily="2" charset="-122"/>
                          <a:cs typeface="Times New Roman" panose="02020603050405020304" pitchFamily="18" charset="0"/>
                        </a:rPr>
                        <a:t>dr</a:t>
                      </a:r>
                      <a:endParaRPr lang="zh-CN" sz="18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Radial displacement</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430170039"/>
                  </a:ext>
                </a:extLst>
              </a:tr>
              <a:tr h="0">
                <a:tc>
                  <a:txBody>
                    <a:bodyPr/>
                    <a:lstStyle/>
                    <a:p>
                      <a:pPr indent="0" algn="ctr">
                        <a:lnSpc>
                          <a:spcPct val="107000"/>
                        </a:lnSpc>
                        <a:spcAft>
                          <a:spcPts val="0"/>
                        </a:spcAft>
                      </a:pPr>
                      <a:r>
                        <a:rPr lang="en-US" sz="1600">
                          <a:effectLst/>
                          <a:latin typeface="Times New Roman" panose="02020603050405020304" pitchFamily="18" charset="0"/>
                          <a:ea typeface="等线" panose="02010600030101010101" pitchFamily="2" charset="-122"/>
                          <a:cs typeface="Times New Roman" panose="02020603050405020304" pitchFamily="18" charset="0"/>
                        </a:rPr>
                        <a:t>dz</a:t>
                      </a:r>
                      <a:endParaRPr lang="zh-CN" sz="18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Vertical displacement</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440215742"/>
                  </a:ext>
                </a:extLst>
              </a:tr>
              <a:tr h="0">
                <a:tc>
                  <a:txBody>
                    <a:bodyPr/>
                    <a:lstStyle/>
                    <a:p>
                      <a:pPr indent="0" algn="ctr">
                        <a:lnSpc>
                          <a:spcPct val="107000"/>
                        </a:lnSpc>
                        <a:spcAft>
                          <a:spcPts val="0"/>
                        </a:spcAft>
                      </a:pPr>
                      <a:r>
                        <a:rPr lang="en-US" sz="1600">
                          <a:effectLst/>
                          <a:latin typeface="Times New Roman" panose="02020603050405020304" pitchFamily="18" charset="0"/>
                          <a:ea typeface="等线" panose="02010600030101010101" pitchFamily="2" charset="-122"/>
                          <a:cs typeface="Times New Roman" panose="02020603050405020304" pitchFamily="18" charset="0"/>
                        </a:rPr>
                        <a:t>CIII</a:t>
                      </a:r>
                      <a:endParaRPr lang="zh-CN" sz="18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CIII impurity</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051672900"/>
                  </a:ext>
                </a:extLst>
              </a:tr>
              <a:tr h="0">
                <a:tc>
                  <a:txBody>
                    <a:bodyPr/>
                    <a:lstStyle/>
                    <a:p>
                      <a:pPr indent="0" algn="ctr">
                        <a:lnSpc>
                          <a:spcPct val="107000"/>
                        </a:lnSpc>
                        <a:spcAft>
                          <a:spcPts val="0"/>
                        </a:spcAft>
                      </a:pPr>
                      <a:r>
                        <a:rPr lang="en-US" sz="1600">
                          <a:effectLst/>
                          <a:latin typeface="Times New Roman" panose="02020603050405020304" pitchFamily="18" charset="0"/>
                          <a:ea typeface="等线" panose="02010600030101010101" pitchFamily="2" charset="-122"/>
                          <a:cs typeface="Times New Roman" panose="02020603050405020304" pitchFamily="18" charset="0"/>
                        </a:rPr>
                        <a:t>SXR(15)</a:t>
                      </a:r>
                      <a:endParaRPr lang="zh-CN" sz="18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Soft X-Ray array</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81198060"/>
                  </a:ext>
                </a:extLst>
              </a:tr>
              <a:tr h="0">
                <a:tc>
                  <a:txBody>
                    <a:bodyPr/>
                    <a:lstStyle/>
                    <a:p>
                      <a:pPr indent="0" algn="ctr">
                        <a:lnSpc>
                          <a:spcPct val="107000"/>
                        </a:lnSpc>
                        <a:spcAft>
                          <a:spcPts val="0"/>
                        </a:spcAft>
                      </a:pPr>
                      <a:r>
                        <a:rPr lang="en-US" sz="1600">
                          <a:effectLst/>
                          <a:latin typeface="Times New Roman" panose="02020603050405020304" pitchFamily="18" charset="0"/>
                          <a:ea typeface="等线" panose="02010600030101010101" pitchFamily="2" charset="-122"/>
                          <a:cs typeface="Times New Roman" panose="02020603050405020304" pitchFamily="18" charset="0"/>
                        </a:rPr>
                        <a:t>AXUV/PXUV(16)</a:t>
                      </a:r>
                      <a:endParaRPr lang="zh-CN" sz="18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err="1">
                          <a:effectLst/>
                          <a:latin typeface="Times New Roman" panose="02020603050405020304" pitchFamily="18" charset="0"/>
                          <a:ea typeface="等线" panose="02010600030101010101" pitchFamily="2" charset="-122"/>
                          <a:cs typeface="Times New Roman" panose="02020603050405020304" pitchFamily="18" charset="0"/>
                        </a:rPr>
                        <a:t>AXUV</a:t>
                      </a: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sz="1600" dirty="0" err="1">
                          <a:effectLst/>
                          <a:latin typeface="Times New Roman" panose="02020603050405020304" pitchFamily="18" charset="0"/>
                          <a:ea typeface="等线" panose="02010600030101010101" pitchFamily="2" charset="-122"/>
                          <a:cs typeface="Times New Roman" panose="02020603050405020304" pitchFamily="18" charset="0"/>
                        </a:rPr>
                        <a:t>PXUV</a:t>
                      </a: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 in EAST) array </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494635924"/>
                  </a:ext>
                </a:extLst>
              </a:tr>
              <a:tr h="0">
                <a:tc>
                  <a:txBody>
                    <a:bodyPr/>
                    <a:lstStyle/>
                    <a:p>
                      <a:pPr indent="0" algn="ctr">
                        <a:lnSpc>
                          <a:spcPct val="107000"/>
                        </a:lnSpc>
                        <a:spcAft>
                          <a:spcPts val="0"/>
                        </a:spcAft>
                      </a:pPr>
                      <a:r>
                        <a:rPr lang="en-US" sz="1600">
                          <a:effectLst/>
                          <a:latin typeface="Times New Roman" panose="02020603050405020304" pitchFamily="18" charset="0"/>
                          <a:ea typeface="等线" panose="02010600030101010101" pitchFamily="2" charset="-122"/>
                          <a:cs typeface="Times New Roman" panose="02020603050405020304" pitchFamily="18" charset="0"/>
                        </a:rPr>
                        <a:t>exsad(4)</a:t>
                      </a:r>
                      <a:endParaRPr lang="zh-CN" sz="18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Saddle coils</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62902865"/>
                  </a:ext>
                </a:extLst>
              </a:tr>
              <a:tr h="0">
                <a:tc>
                  <a:txBody>
                    <a:bodyPr/>
                    <a:lstStyle/>
                    <a:p>
                      <a:pPr indent="0" algn="ctr">
                        <a:lnSpc>
                          <a:spcPct val="107000"/>
                        </a:lnSpc>
                        <a:spcAft>
                          <a:spcPts val="0"/>
                        </a:spcAft>
                      </a:pPr>
                      <a:r>
                        <a:rPr lang="en-US" sz="1600">
                          <a:effectLst/>
                          <a:latin typeface="Times New Roman" panose="02020603050405020304" pitchFamily="18" charset="0"/>
                          <a:ea typeface="等线" panose="02010600030101010101" pitchFamily="2" charset="-122"/>
                          <a:cs typeface="Times New Roman" panose="02020603050405020304" pitchFamily="18" charset="0"/>
                        </a:rPr>
                        <a:t>n</a:t>
                      </a:r>
                      <a:r>
                        <a:rPr lang="en-US" sz="1600" baseline="-25000">
                          <a:effectLst/>
                          <a:latin typeface="Times New Roman" panose="02020603050405020304" pitchFamily="18" charset="0"/>
                          <a:ea typeface="等线" panose="02010600030101010101" pitchFamily="2" charset="-122"/>
                          <a:cs typeface="Times New Roman" panose="02020603050405020304" pitchFamily="18" charset="0"/>
                        </a:rPr>
                        <a:t>e</a:t>
                      </a:r>
                      <a:endParaRPr lang="zh-CN" sz="18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10</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Plasma density</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051267623"/>
                  </a:ext>
                </a:extLst>
              </a:tr>
              <a:tr h="0">
                <a:tc>
                  <a:txBody>
                    <a:bodyPr/>
                    <a:lstStyle/>
                    <a:p>
                      <a:pPr indent="0" algn="ctr">
                        <a:lnSpc>
                          <a:spcPct val="107000"/>
                        </a:lnSpc>
                        <a:spcAft>
                          <a:spcPts val="0"/>
                        </a:spcAft>
                      </a:pPr>
                      <a:r>
                        <a:rPr lang="en-US" sz="1600">
                          <a:effectLst/>
                          <a:latin typeface="Times New Roman" panose="02020603050405020304" pitchFamily="18" charset="0"/>
                          <a:ea typeface="等线" panose="02010600030101010101" pitchFamily="2" charset="-122"/>
                          <a:cs typeface="Times New Roman" panose="02020603050405020304" pitchFamily="18" charset="0"/>
                        </a:rPr>
                        <a:t>SXR_MID</a:t>
                      </a:r>
                      <a:endParaRPr lang="zh-CN" sz="180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10</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Middle channel of </a:t>
                      </a:r>
                      <a:r>
                        <a:rPr lang="en-US" sz="1600" dirty="0" err="1">
                          <a:effectLst/>
                          <a:latin typeface="Times New Roman" panose="02020603050405020304" pitchFamily="18" charset="0"/>
                          <a:ea typeface="等线" panose="02010600030101010101" pitchFamily="2" charset="-122"/>
                          <a:cs typeface="Times New Roman" panose="02020603050405020304" pitchFamily="18" charset="0"/>
                        </a:rPr>
                        <a:t>SXR</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248031972"/>
                  </a:ext>
                </a:extLst>
              </a:tr>
              <a:tr h="0">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Mirnov(4)</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50</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0" algn="ctr">
                        <a:lnSpc>
                          <a:spcPct val="107000"/>
                        </a:lnSpc>
                        <a:spcAft>
                          <a:spcPts val="0"/>
                        </a:spcAft>
                      </a:pPr>
                      <a:r>
                        <a:rPr lang="en-US" sz="1600" dirty="0">
                          <a:effectLst/>
                          <a:latin typeface="Times New Roman" panose="02020603050405020304" pitchFamily="18" charset="0"/>
                          <a:ea typeface="等线" panose="02010600030101010101" pitchFamily="2" charset="-122"/>
                          <a:cs typeface="Times New Roman" panose="02020603050405020304" pitchFamily="18" charset="0"/>
                        </a:rPr>
                        <a:t>Two pairs of adjacent Mirnov coils, poloidal and toroidal</a:t>
                      </a:r>
                      <a:endParaRPr lang="zh-CN" sz="18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5897298"/>
                  </a:ext>
                </a:extLst>
              </a:tr>
            </a:tbl>
          </a:graphicData>
        </a:graphic>
      </p:graphicFrame>
      <p:graphicFrame>
        <p:nvGraphicFramePr>
          <p:cNvPr id="10" name="表格 9"/>
          <p:cNvGraphicFramePr>
            <a:graphicFrameLocks noGrp="1"/>
          </p:cNvGraphicFramePr>
          <p:nvPr>
            <p:extLst/>
          </p:nvPr>
        </p:nvGraphicFramePr>
        <p:xfrm>
          <a:off x="999519" y="1000987"/>
          <a:ext cx="5728466" cy="1565530"/>
        </p:xfrm>
        <a:graphic>
          <a:graphicData uri="http://schemas.openxmlformats.org/drawingml/2006/table">
            <a:tbl>
              <a:tblPr firstRow="1" firstCol="1" bandRow="1"/>
              <a:tblGrid>
                <a:gridCol w="1293430">
                  <a:extLst>
                    <a:ext uri="{9D8B030D-6E8A-4147-A177-3AD203B41FA5}">
                      <a16:colId xmlns:a16="http://schemas.microsoft.com/office/drawing/2014/main" val="2864986585"/>
                    </a:ext>
                  </a:extLst>
                </a:gridCol>
                <a:gridCol w="1636497">
                  <a:extLst>
                    <a:ext uri="{9D8B030D-6E8A-4147-A177-3AD203B41FA5}">
                      <a16:colId xmlns:a16="http://schemas.microsoft.com/office/drawing/2014/main" val="2821021860"/>
                    </a:ext>
                  </a:extLst>
                </a:gridCol>
                <a:gridCol w="1446714">
                  <a:extLst>
                    <a:ext uri="{9D8B030D-6E8A-4147-A177-3AD203B41FA5}">
                      <a16:colId xmlns:a16="http://schemas.microsoft.com/office/drawing/2014/main" val="218678548"/>
                    </a:ext>
                  </a:extLst>
                </a:gridCol>
                <a:gridCol w="1351825">
                  <a:extLst>
                    <a:ext uri="{9D8B030D-6E8A-4147-A177-3AD203B41FA5}">
                      <a16:colId xmlns:a16="http://schemas.microsoft.com/office/drawing/2014/main" val="3696589105"/>
                    </a:ext>
                  </a:extLst>
                </a:gridCol>
              </a:tblGrid>
              <a:tr h="0">
                <a:tc>
                  <a:txBody>
                    <a:bodyPr/>
                    <a:lstStyle/>
                    <a:p>
                      <a:pPr algn="ctr">
                        <a:lnSpc>
                          <a:spcPct val="107000"/>
                        </a:lnSpc>
                        <a:spcAft>
                          <a:spcPts val="0"/>
                        </a:spcAft>
                      </a:pPr>
                      <a:r>
                        <a:rPr lang="en-GB" sz="1600">
                          <a:effectLst/>
                          <a:latin typeface="Times New Roman" panose="02020603050405020304" pitchFamily="18" charset="0"/>
                          <a:ea typeface="等线" panose="02010600030101010101" pitchFamily="2" charset="-122"/>
                          <a:cs typeface="Times New Roman" panose="02020603050405020304" pitchFamily="18" charset="0"/>
                        </a:rPr>
                        <a:t> </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b="1" dirty="0">
                          <a:effectLst/>
                          <a:latin typeface="Times New Roman" panose="02020603050405020304" pitchFamily="18" charset="0"/>
                          <a:ea typeface="等线" panose="02010600030101010101" pitchFamily="2" charset="-122"/>
                          <a:cs typeface="Times New Roman" panose="02020603050405020304" pitchFamily="18" charset="0"/>
                        </a:rPr>
                        <a:t>Training</a:t>
                      </a:r>
                      <a:endParaRPr lang="zh-CN" sz="1600" b="1"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b="1" dirty="0">
                          <a:effectLst/>
                          <a:latin typeface="Times New Roman" panose="02020603050405020304" pitchFamily="18" charset="0"/>
                          <a:ea typeface="等线" panose="02010600030101010101" pitchFamily="2" charset="-122"/>
                          <a:cs typeface="Times New Roman" panose="02020603050405020304" pitchFamily="18" charset="0"/>
                        </a:rPr>
                        <a:t>Validation</a:t>
                      </a:r>
                      <a:endParaRPr lang="zh-CN" sz="1600" b="1"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b="1" dirty="0">
                          <a:effectLst/>
                          <a:latin typeface="Times New Roman" panose="02020603050405020304" pitchFamily="18" charset="0"/>
                          <a:ea typeface="等线" panose="02010600030101010101" pitchFamily="2" charset="-122"/>
                          <a:cs typeface="Times New Roman" panose="02020603050405020304" pitchFamily="18" charset="0"/>
                        </a:rPr>
                        <a:t>Test</a:t>
                      </a:r>
                      <a:endParaRPr lang="zh-CN" sz="1600" b="1"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8325015"/>
                  </a:ext>
                </a:extLst>
              </a:tr>
              <a:tr h="0">
                <a:tc>
                  <a:txBody>
                    <a:bodyPr/>
                    <a:lstStyle/>
                    <a:p>
                      <a:pPr algn="ctr">
                        <a:lnSpc>
                          <a:spcPct val="107000"/>
                        </a:lnSpc>
                        <a:spcAft>
                          <a:spcPts val="0"/>
                        </a:spcAft>
                      </a:pPr>
                      <a:r>
                        <a:rPr lang="en-GB" sz="1600">
                          <a:effectLst/>
                          <a:latin typeface="Times New Roman" panose="02020603050405020304" pitchFamily="18" charset="0"/>
                          <a:ea typeface="等线" panose="02010600030101010101" pitchFamily="2" charset="-122"/>
                          <a:cs typeface="Times New Roman" panose="02020603050405020304" pitchFamily="18" charset="0"/>
                        </a:rPr>
                        <a:t>J-TEXT</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GB" sz="1600" dirty="0">
                          <a:effectLst/>
                          <a:latin typeface="Times New Roman" panose="02020603050405020304" pitchFamily="18" charset="0"/>
                          <a:ea typeface="等线" panose="02010600030101010101" pitchFamily="2" charset="-122"/>
                          <a:cs typeface="Times New Roman" panose="02020603050405020304" pitchFamily="18" charset="0"/>
                        </a:rPr>
                        <a:t>494 (189)</a:t>
                      </a:r>
                      <a:endParaRPr lang="zh-CN" sz="16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GB" sz="1600">
                          <a:effectLst/>
                          <a:latin typeface="Times New Roman" panose="02020603050405020304" pitchFamily="18" charset="0"/>
                          <a:ea typeface="等线" panose="02010600030101010101" pitchFamily="2" charset="-122"/>
                          <a:cs typeface="Times New Roman" panose="02020603050405020304" pitchFamily="18" charset="0"/>
                        </a:rPr>
                        <a:t>140 (70)</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n-GB" sz="1600">
                          <a:effectLst/>
                          <a:latin typeface="Times New Roman" panose="02020603050405020304" pitchFamily="18" charset="0"/>
                          <a:ea typeface="等线" panose="02010600030101010101" pitchFamily="2" charset="-122"/>
                          <a:cs typeface="Times New Roman" panose="02020603050405020304" pitchFamily="18" charset="0"/>
                        </a:rPr>
                        <a:t>220 (110)</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76507461"/>
                  </a:ext>
                </a:extLst>
              </a:tr>
              <a:tr h="0">
                <a:tc>
                  <a:txBody>
                    <a:bodyPr/>
                    <a:lstStyle/>
                    <a:p>
                      <a:pPr algn="ctr">
                        <a:lnSpc>
                          <a:spcPct val="107000"/>
                        </a:lnSpc>
                        <a:spcAft>
                          <a:spcPts val="0"/>
                        </a:spcAft>
                      </a:pPr>
                      <a:r>
                        <a:rPr lang="en-GB" sz="1600" dirty="0">
                          <a:effectLst/>
                          <a:latin typeface="Times New Roman" panose="02020603050405020304" pitchFamily="18" charset="0"/>
                          <a:ea typeface="等线" panose="02010600030101010101" pitchFamily="2" charset="-122"/>
                          <a:cs typeface="Times New Roman" panose="02020603050405020304" pitchFamily="18" charset="0"/>
                        </a:rPr>
                        <a:t>EAST</a:t>
                      </a:r>
                      <a:endParaRPr lang="zh-CN" sz="1600" dirty="0">
                        <a:effectLst/>
                        <a:latin typeface="Calibri" panose="020F0502020204030204" pitchFamily="34" charset="0"/>
                        <a:ea typeface="等线" panose="02010600030101010101" pitchFamily="2" charset="-122"/>
                        <a:cs typeface="Times New Roman" panose="02020603050405020304" pitchFamily="18" charset="0"/>
                      </a:endParaRPr>
                    </a:p>
                    <a:p>
                      <a:pPr algn="ctr">
                        <a:lnSpc>
                          <a:spcPct val="107000"/>
                        </a:lnSpc>
                        <a:spcAft>
                          <a:spcPts val="0"/>
                        </a:spcAft>
                      </a:pPr>
                      <a:r>
                        <a:rPr lang="en-GB" sz="1600" dirty="0">
                          <a:effectLst/>
                          <a:latin typeface="Times New Roman" panose="02020603050405020304" pitchFamily="18" charset="0"/>
                          <a:ea typeface="等线" panose="02010600030101010101" pitchFamily="2" charset="-122"/>
                          <a:cs typeface="Times New Roman" panose="02020603050405020304" pitchFamily="18" charset="0"/>
                        </a:rPr>
                        <a:t>(all data)</a:t>
                      </a:r>
                      <a:endParaRPr lang="zh-CN" sz="16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07000"/>
                        </a:lnSpc>
                        <a:spcAft>
                          <a:spcPts val="0"/>
                        </a:spcAft>
                      </a:pPr>
                      <a:r>
                        <a:rPr lang="en-GB" sz="1600" dirty="0">
                          <a:effectLst/>
                          <a:latin typeface="Times New Roman" panose="02020603050405020304" pitchFamily="18" charset="0"/>
                          <a:ea typeface="等线" panose="02010600030101010101" pitchFamily="2" charset="-122"/>
                          <a:cs typeface="Times New Roman" panose="02020603050405020304" pitchFamily="18" charset="0"/>
                        </a:rPr>
                        <a:t>1896 (355)</a:t>
                      </a:r>
                      <a:endParaRPr lang="zh-CN" sz="16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07000"/>
                        </a:lnSpc>
                        <a:spcAft>
                          <a:spcPts val="0"/>
                        </a:spcAft>
                      </a:pPr>
                      <a:r>
                        <a:rPr lang="en-GB" sz="1600">
                          <a:effectLst/>
                          <a:latin typeface="Times New Roman" panose="02020603050405020304" pitchFamily="18" charset="0"/>
                          <a:ea typeface="等线" panose="02010600030101010101" pitchFamily="2" charset="-122"/>
                          <a:cs typeface="Times New Roman" panose="02020603050405020304" pitchFamily="18" charset="0"/>
                        </a:rPr>
                        <a:t>120 (60)</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07000"/>
                        </a:lnSpc>
                        <a:spcAft>
                          <a:spcPts val="0"/>
                        </a:spcAft>
                      </a:pPr>
                      <a:r>
                        <a:rPr lang="en-GB" sz="1600">
                          <a:effectLst/>
                          <a:latin typeface="Times New Roman" panose="02020603050405020304" pitchFamily="18" charset="0"/>
                          <a:ea typeface="等线" panose="02010600030101010101" pitchFamily="2" charset="-122"/>
                          <a:cs typeface="Times New Roman" panose="02020603050405020304" pitchFamily="18" charset="0"/>
                        </a:rPr>
                        <a:t>360 (180)</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964725444"/>
                  </a:ext>
                </a:extLst>
              </a:tr>
              <a:tr h="0">
                <a:tc>
                  <a:txBody>
                    <a:bodyPr/>
                    <a:lstStyle/>
                    <a:p>
                      <a:pPr algn="ctr">
                        <a:lnSpc>
                          <a:spcPct val="107000"/>
                        </a:lnSpc>
                        <a:spcAft>
                          <a:spcPts val="0"/>
                        </a:spcAft>
                      </a:pPr>
                      <a:r>
                        <a:rPr lang="en-GB" sz="1600">
                          <a:effectLst/>
                          <a:latin typeface="Times New Roman" panose="02020603050405020304" pitchFamily="18" charset="0"/>
                          <a:ea typeface="等线" panose="02010600030101010101" pitchFamily="2" charset="-122"/>
                          <a:cs typeface="Times New Roman" panose="02020603050405020304" pitchFamily="18" charset="0"/>
                        </a:rPr>
                        <a:t>EAST</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p>
                      <a:pPr algn="ctr">
                        <a:lnSpc>
                          <a:spcPct val="107000"/>
                        </a:lnSpc>
                        <a:spcAft>
                          <a:spcPts val="0"/>
                        </a:spcAft>
                      </a:pPr>
                      <a:r>
                        <a:rPr lang="en-GB" sz="1600">
                          <a:effectLst/>
                          <a:latin typeface="Times New Roman" panose="02020603050405020304" pitchFamily="18" charset="0"/>
                          <a:ea typeface="等线" panose="02010600030101010101" pitchFamily="2" charset="-122"/>
                          <a:cs typeface="Times New Roman" panose="02020603050405020304" pitchFamily="18" charset="0"/>
                        </a:rPr>
                        <a:t>(transfer)</a:t>
                      </a:r>
                      <a:endParaRPr lang="zh-CN" sz="160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effectLst/>
                          <a:latin typeface="Times New Roman" panose="02020603050405020304" pitchFamily="18" charset="0"/>
                          <a:ea typeface="等线" panose="02010600030101010101" pitchFamily="2" charset="-122"/>
                          <a:cs typeface="Times New Roman" panose="02020603050405020304" pitchFamily="18" charset="0"/>
                        </a:rPr>
                        <a:t>20 (10)</a:t>
                      </a:r>
                      <a:endParaRPr lang="zh-CN" sz="16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sz="16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1600" dirty="0">
                          <a:effectLst/>
                          <a:latin typeface="Times New Roman" panose="02020603050405020304" pitchFamily="18" charset="0"/>
                          <a:ea typeface="等线" panose="02010600030101010101" pitchFamily="2" charset="-122"/>
                          <a:cs typeface="Times New Roman" panose="02020603050405020304" pitchFamily="18" charset="0"/>
                        </a:rPr>
                        <a:t>360 (180)</a:t>
                      </a:r>
                      <a:endParaRPr lang="zh-CN" sz="1600" dirty="0">
                        <a:effectLst/>
                        <a:latin typeface="Calibri" panose="020F0502020204030204" pitchFamily="34"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0414564"/>
                  </a:ext>
                </a:extLst>
              </a:tr>
            </a:tbl>
          </a:graphicData>
        </a:graphic>
      </p:graphicFrame>
      <p:pic>
        <p:nvPicPr>
          <p:cNvPr id="2052" name="Picture 4" descr="https://pics6.baidu.com/feed/a5c27d1ed21b0ef43739d32f8f3f89dd83cb3ef4.jpeg?token=823634ffb08afe33985cc73d2b6d7c35&amp;s=981323D94A33C3CE1A3075370300C0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8992" y="4005064"/>
            <a:ext cx="3162300" cy="2327256"/>
          </a:xfrm>
          <a:prstGeom prst="rect">
            <a:avLst/>
          </a:prstGeom>
          <a:noFill/>
          <a:extLst>
            <a:ext uri="{909E8E84-426E-40DD-AFC4-6F175D3DCCD1}">
              <a14:hiddenFill xmlns:a14="http://schemas.microsoft.com/office/drawing/2010/main">
                <a:solidFill>
                  <a:srgbClr val="FFFFFF"/>
                </a:solidFill>
              </a14:hiddenFill>
            </a:ext>
          </a:extLst>
        </p:spPr>
      </p:pic>
      <p:sp>
        <p:nvSpPr>
          <p:cNvPr id="12" name="下箭头 11"/>
          <p:cNvSpPr/>
          <p:nvPr/>
        </p:nvSpPr>
        <p:spPr>
          <a:xfrm>
            <a:off x="9149953" y="3429000"/>
            <a:ext cx="432048"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1130031" y="2060848"/>
            <a:ext cx="798617" cy="369332"/>
          </a:xfrm>
          <a:prstGeom prst="rect">
            <a:avLst/>
          </a:prstGeom>
        </p:spPr>
        <p:txBody>
          <a:bodyPr wrap="none">
            <a:spAutoFit/>
          </a:bodyPr>
          <a:lstStyle/>
          <a:p>
            <a:pPr defTabSz="914400" eaLnBrk="1" hangingPunct="1"/>
            <a:r>
              <a:rPr lang="en-US" altLang="zh-CN" b="1" dirty="0" smtClean="0">
                <a:cs typeface="Calibri" panose="020F0502020204030204" pitchFamily="34" charset="0"/>
              </a:rPr>
              <a:t>J-TEXT</a:t>
            </a:r>
            <a:endParaRPr lang="zh-CN" altLang="en-US" b="1" dirty="0">
              <a:cs typeface="Calibri" panose="020F0502020204030204" pitchFamily="34" charset="0"/>
            </a:endParaRPr>
          </a:p>
        </p:txBody>
      </p:sp>
      <p:sp>
        <p:nvSpPr>
          <p:cNvPr id="16" name="矩形 15"/>
          <p:cNvSpPr/>
          <p:nvPr/>
        </p:nvSpPr>
        <p:spPr>
          <a:xfrm>
            <a:off x="11203224" y="4984026"/>
            <a:ext cx="652230" cy="369332"/>
          </a:xfrm>
          <a:prstGeom prst="rect">
            <a:avLst/>
          </a:prstGeom>
        </p:spPr>
        <p:txBody>
          <a:bodyPr wrap="none">
            <a:spAutoFit/>
          </a:bodyPr>
          <a:lstStyle/>
          <a:p>
            <a:pPr defTabSz="914400" eaLnBrk="1" hangingPunct="1"/>
            <a:r>
              <a:rPr lang="en-US" altLang="zh-CN" b="1" dirty="0" smtClean="0">
                <a:cs typeface="Calibri" panose="020F0502020204030204" pitchFamily="34" charset="0"/>
              </a:rPr>
              <a:t>EAST</a:t>
            </a:r>
            <a:endParaRPr lang="zh-CN" altLang="en-US" b="1" dirty="0">
              <a:cs typeface="Calibri" panose="020F0502020204030204" pitchFamily="34" charset="0"/>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0093" y="1190855"/>
            <a:ext cx="3638883" cy="2109318"/>
          </a:xfrm>
          <a:prstGeom prst="rect">
            <a:avLst/>
          </a:prstGeom>
        </p:spPr>
      </p:pic>
    </p:spTree>
    <p:extLst>
      <p:ext uri="{BB962C8B-B14F-4D97-AF65-F5344CB8AC3E}">
        <p14:creationId xmlns:p14="http://schemas.microsoft.com/office/powerpoint/2010/main" val="1656123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336" y="38175"/>
            <a:ext cx="8928992" cy="792088"/>
          </a:xfrm>
        </p:spPr>
        <p:txBody>
          <a:bodyPr/>
          <a:lstStyle/>
          <a:p>
            <a:r>
              <a:rPr lang="en-US" altLang="zh-CN" dirty="0" smtClean="0"/>
              <a:t>Deep Transfer Learning, Pre-train, Fine tune</a:t>
            </a:r>
            <a:endParaRPr lang="zh-CN" altLang="en-US" dirty="0"/>
          </a:p>
        </p:txBody>
      </p:sp>
      <p:pic>
        <p:nvPicPr>
          <p:cNvPr id="7" name="图片 6"/>
          <p:cNvPicPr>
            <a:picLocks noChangeAspect="1"/>
          </p:cNvPicPr>
          <p:nvPr/>
        </p:nvPicPr>
        <p:blipFill>
          <a:blip r:embed="rId2"/>
          <a:stretch>
            <a:fillRect/>
          </a:stretch>
        </p:blipFill>
        <p:spPr>
          <a:xfrm>
            <a:off x="-21070" y="908720"/>
            <a:ext cx="4770107" cy="3577580"/>
          </a:xfrm>
          <a:prstGeom prst="rect">
            <a:avLst/>
          </a:prstGeom>
        </p:spPr>
      </p:pic>
      <p:graphicFrame>
        <p:nvGraphicFramePr>
          <p:cNvPr id="8" name="表格 7"/>
          <p:cNvGraphicFramePr>
            <a:graphicFrameLocks noGrp="1"/>
          </p:cNvGraphicFramePr>
          <p:nvPr>
            <p:extLst>
              <p:ext uri="{D42A27DB-BD31-4B8C-83A1-F6EECF244321}">
                <p14:modId xmlns:p14="http://schemas.microsoft.com/office/powerpoint/2010/main" val="4096885542"/>
              </p:ext>
            </p:extLst>
          </p:nvPr>
        </p:nvGraphicFramePr>
        <p:xfrm>
          <a:off x="821601" y="4347795"/>
          <a:ext cx="10548799" cy="1914518"/>
        </p:xfrm>
        <a:graphic>
          <a:graphicData uri="http://schemas.openxmlformats.org/drawingml/2006/table">
            <a:tbl>
              <a:tblPr firstRow="1" firstCol="1" bandRow="1">
                <a:tableStyleId>{2D5ABB26-0587-4C30-8999-92F81FD0307C}</a:tableStyleId>
              </a:tblPr>
              <a:tblGrid>
                <a:gridCol w="922658">
                  <a:extLst>
                    <a:ext uri="{9D8B030D-6E8A-4147-A177-3AD203B41FA5}">
                      <a16:colId xmlns:a16="http://schemas.microsoft.com/office/drawing/2014/main" val="1554757262"/>
                    </a:ext>
                  </a:extLst>
                </a:gridCol>
                <a:gridCol w="1368152">
                  <a:extLst>
                    <a:ext uri="{9D8B030D-6E8A-4147-A177-3AD203B41FA5}">
                      <a16:colId xmlns:a16="http://schemas.microsoft.com/office/drawing/2014/main" val="2713908472"/>
                    </a:ext>
                  </a:extLst>
                </a:gridCol>
                <a:gridCol w="1152128">
                  <a:extLst>
                    <a:ext uri="{9D8B030D-6E8A-4147-A177-3AD203B41FA5}">
                      <a16:colId xmlns:a16="http://schemas.microsoft.com/office/drawing/2014/main" val="3258573238"/>
                    </a:ext>
                  </a:extLst>
                </a:gridCol>
                <a:gridCol w="1417229">
                  <a:extLst>
                    <a:ext uri="{9D8B030D-6E8A-4147-A177-3AD203B41FA5}">
                      <a16:colId xmlns:a16="http://schemas.microsoft.com/office/drawing/2014/main" val="2070787647"/>
                    </a:ext>
                  </a:extLst>
                </a:gridCol>
                <a:gridCol w="1656184">
                  <a:extLst>
                    <a:ext uri="{9D8B030D-6E8A-4147-A177-3AD203B41FA5}">
                      <a16:colId xmlns:a16="http://schemas.microsoft.com/office/drawing/2014/main" val="3151197371"/>
                    </a:ext>
                  </a:extLst>
                </a:gridCol>
                <a:gridCol w="936104">
                  <a:extLst>
                    <a:ext uri="{9D8B030D-6E8A-4147-A177-3AD203B41FA5}">
                      <a16:colId xmlns:a16="http://schemas.microsoft.com/office/drawing/2014/main" val="2372917155"/>
                    </a:ext>
                  </a:extLst>
                </a:gridCol>
                <a:gridCol w="648072">
                  <a:extLst>
                    <a:ext uri="{9D8B030D-6E8A-4147-A177-3AD203B41FA5}">
                      <a16:colId xmlns:a16="http://schemas.microsoft.com/office/drawing/2014/main" val="1336962045"/>
                    </a:ext>
                  </a:extLst>
                </a:gridCol>
                <a:gridCol w="2448272">
                  <a:extLst>
                    <a:ext uri="{9D8B030D-6E8A-4147-A177-3AD203B41FA5}">
                      <a16:colId xmlns:a16="http://schemas.microsoft.com/office/drawing/2014/main" val="3593454482"/>
                    </a:ext>
                  </a:extLst>
                </a:gridCol>
              </a:tblGrid>
              <a:tr h="627498">
                <a:tc>
                  <a:txBody>
                    <a:bodyPr/>
                    <a:lstStyle/>
                    <a:p>
                      <a:pPr indent="0" algn="ctr">
                        <a:lnSpc>
                          <a:spcPct val="107000"/>
                        </a:lnSpc>
                        <a:spcAft>
                          <a:spcPts val="0"/>
                        </a:spcAft>
                      </a:pPr>
                      <a:r>
                        <a:rPr lang="en-GB" sz="1600" b="1" dirty="0">
                          <a:effectLst/>
                          <a:latin typeface="Times New Roman" panose="02020603050405020304" pitchFamily="18" charset="0"/>
                          <a:cs typeface="Times New Roman" panose="02020603050405020304" pitchFamily="18" charset="0"/>
                        </a:rPr>
                        <a:t>Case No.</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sz="1600" b="1" dirty="0" smtClean="0">
                          <a:effectLst/>
                          <a:latin typeface="Times New Roman" panose="02020603050405020304" pitchFamily="18" charset="0"/>
                          <a:cs typeface="Times New Roman" panose="02020603050405020304" pitchFamily="18" charset="0"/>
                        </a:rPr>
                        <a:t>J-TEXT Data</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sz="1600" b="1" dirty="0">
                          <a:effectLst/>
                          <a:latin typeface="Times New Roman" panose="02020603050405020304" pitchFamily="18" charset="0"/>
                          <a:cs typeface="Times New Roman" panose="02020603050405020304" pitchFamily="18" charset="0"/>
                        </a:rPr>
                        <a:t>EAST Data</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altLang="zh-CN" sz="1600" b="1" dirty="0" smtClean="0">
                          <a:effectLst/>
                          <a:latin typeface="Times New Roman" panose="02020603050405020304" pitchFamily="18" charset="0"/>
                          <a:ea typeface="+mn-ea"/>
                          <a:cs typeface="Times New Roman" panose="02020603050405020304" pitchFamily="18" charset="0"/>
                        </a:rPr>
                        <a:t>Layers Frozen</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sz="1600" b="1" dirty="0" smtClean="0">
                          <a:effectLst/>
                          <a:latin typeface="Times New Roman" panose="02020603050405020304" pitchFamily="18" charset="0"/>
                          <a:cs typeface="Times New Roman" panose="02020603050405020304" pitchFamily="18" charset="0"/>
                        </a:rPr>
                        <a:t>Layers Replaced</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Unfreeze</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US" altLang="zh-CN" sz="1600" b="1" dirty="0" err="1" smtClean="0">
                          <a:effectLst/>
                          <a:latin typeface="Times New Roman" panose="02020603050405020304" pitchFamily="18" charset="0"/>
                          <a:ea typeface="等线" panose="02010600030101010101" pitchFamily="2" charset="-122"/>
                          <a:cs typeface="Times New Roman" panose="02020603050405020304" pitchFamily="18" charset="0"/>
                        </a:rPr>
                        <a:t>AUC</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Remark</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4353149"/>
                  </a:ext>
                </a:extLst>
              </a:tr>
              <a:tr h="236598">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1</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1896 (355)</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0.821</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EAST full data</a:t>
                      </a:r>
                      <a:r>
                        <a:rPr lang="en-US" altLang="zh-CN" sz="1600" b="1" baseline="0" dirty="0" smtClean="0">
                          <a:effectLst/>
                          <a:latin typeface="Times New Roman" panose="02020603050405020304" pitchFamily="18" charset="0"/>
                          <a:ea typeface="等线" panose="02010600030101010101" pitchFamily="2" charset="-122"/>
                          <a:cs typeface="Times New Roman" panose="02020603050405020304" pitchFamily="18" charset="0"/>
                        </a:rPr>
                        <a:t> baseline</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83819707"/>
                  </a:ext>
                </a:extLst>
              </a:tr>
              <a:tr h="92384">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2</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20 (10)</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CNNs</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No</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0.811</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b="1" dirty="0" smtClean="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Best</a:t>
                      </a:r>
                      <a:r>
                        <a:rPr lang="en-US" altLang="zh-CN" sz="1600" b="1" baseline="0" dirty="0" smtClean="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 practice</a:t>
                      </a:r>
                      <a:endParaRPr lang="zh-CN" sz="1600" b="1"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61907945"/>
                  </a:ext>
                </a:extLst>
              </a:tr>
              <a:tr h="65076">
                <a:tc>
                  <a:txBody>
                    <a:bodyPr/>
                    <a:lstStyle/>
                    <a:p>
                      <a:pPr indent="0" algn="ctr">
                        <a:lnSpc>
                          <a:spcPct val="107000"/>
                        </a:lnSpc>
                        <a:spcAft>
                          <a:spcPts val="0"/>
                        </a:spcAft>
                      </a:pPr>
                      <a:r>
                        <a:rPr lang="en-GB" altLang="zh-CN" sz="1600" dirty="0" smtClean="0">
                          <a:effectLst/>
                          <a:latin typeface="Times New Roman" panose="02020603050405020304" pitchFamily="18" charset="0"/>
                          <a:ea typeface="+mn-ea"/>
                          <a:cs typeface="Times New Roman" panose="02020603050405020304" pitchFamily="18" charset="0"/>
                        </a:rPr>
                        <a:t>3</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494</a:t>
                      </a:r>
                      <a:r>
                        <a:rPr lang="en-GB" sz="1600" baseline="0" dirty="0" smtClean="0">
                          <a:effectLst/>
                          <a:latin typeface="Times New Roman" panose="02020603050405020304" pitchFamily="18" charset="0"/>
                          <a:cs typeface="Times New Roman" panose="02020603050405020304" pitchFamily="18" charset="0"/>
                        </a:rPr>
                        <a:t> (189)</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20 (10)</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0.661</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Mixing J-TEXT and EAST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70284423"/>
                  </a:ext>
                </a:extLst>
              </a:tr>
              <a:tr h="37768">
                <a:tc>
                  <a:txBody>
                    <a:bodyPr/>
                    <a:lstStyle/>
                    <a:p>
                      <a:pPr indent="0" algn="ctr">
                        <a:lnSpc>
                          <a:spcPct val="107000"/>
                        </a:lnSpc>
                        <a:spcAft>
                          <a:spcPts val="0"/>
                        </a:spcAft>
                      </a:pPr>
                      <a:r>
                        <a:rPr lang="en-GB" altLang="zh-CN" sz="1600" dirty="0" smtClean="0">
                          <a:effectLst/>
                          <a:latin typeface="Times New Roman" panose="02020603050405020304" pitchFamily="18" charset="0"/>
                          <a:ea typeface="+mn-ea"/>
                          <a:cs typeface="Times New Roman" panose="02020603050405020304" pitchFamily="18" charset="0"/>
                        </a:rPr>
                        <a:t>4</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20 (10)</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0.615</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20</a:t>
                      </a:r>
                      <a:r>
                        <a:rPr lang="en-US" altLang="zh-CN" sz="1600" baseline="0" dirty="0" smtClean="0">
                          <a:effectLst/>
                          <a:latin typeface="Times New Roman" panose="02020603050405020304" pitchFamily="18" charset="0"/>
                          <a:ea typeface="等线" panose="02010600030101010101" pitchFamily="2" charset="-122"/>
                          <a:cs typeface="Times New Roman" panose="02020603050405020304" pitchFamily="18" charset="0"/>
                        </a:rPr>
                        <a:t> discharges from EAST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extLst>
                  <a:ext uri="{0D108BD9-81ED-4DB2-BD59-A6C34878D82A}">
                    <a16:rowId xmlns:a16="http://schemas.microsoft.com/office/drawing/2014/main" val="1912128970"/>
                  </a:ext>
                </a:extLst>
              </a:tr>
              <a:tr h="0">
                <a:tc>
                  <a:txBody>
                    <a:bodyPr/>
                    <a:lstStyle/>
                    <a:p>
                      <a:pPr indent="0" algn="ctr">
                        <a:lnSpc>
                          <a:spcPct val="107000"/>
                        </a:lnSpc>
                        <a:spcAft>
                          <a:spcPts val="0"/>
                        </a:spcAft>
                      </a:pPr>
                      <a:r>
                        <a:rPr lang="en-GB" altLang="zh-CN" sz="1600" dirty="0" smtClean="0">
                          <a:effectLst/>
                          <a:latin typeface="Times New Roman" panose="02020603050405020304" pitchFamily="18" charset="0"/>
                          <a:ea typeface="+mn-ea"/>
                          <a:cs typeface="Times New Roman" panose="02020603050405020304" pitchFamily="18" charset="0"/>
                        </a:rPr>
                        <a:t>5</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0.611</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Only</a:t>
                      </a:r>
                      <a:r>
                        <a:rPr lang="en-US" altLang="zh-CN" sz="1600" baseline="0" dirty="0" smtClean="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J-TEXT model</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0656675"/>
                  </a:ext>
                </a:extLst>
              </a:tr>
            </a:tbl>
          </a:graphicData>
        </a:graphic>
      </p:graphicFrame>
      <p:sp>
        <p:nvSpPr>
          <p:cNvPr id="9" name="内容占位符 2"/>
          <p:cNvSpPr txBox="1">
            <a:spLocks/>
          </p:cNvSpPr>
          <p:nvPr/>
        </p:nvSpPr>
        <p:spPr bwMode="auto">
          <a:xfrm>
            <a:off x="4564892" y="1124744"/>
            <a:ext cx="7200800" cy="239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Clr>
                <a:srgbClr val="FF0000"/>
              </a:buClr>
              <a:buFont typeface="Arial" panose="020B0604020202020204" pitchFamily="34" charset="0"/>
              <a:buChar char="•"/>
              <a:defRPr sz="2800" b="1" i="0" kern="1200" baseline="0">
                <a:solidFill>
                  <a:schemeClr val="tx1"/>
                </a:solidFill>
                <a:latin typeface="Century Gothic" panose="020B0502020202020204" pitchFamily="34" charset="0"/>
                <a:ea typeface="微软雅黑 Light" panose="020B0502040204020203" pitchFamily="34" charset="-122"/>
                <a:cs typeface="+mn-cs"/>
              </a:defRPr>
            </a:lvl1pPr>
            <a:lvl2pPr marL="685800" indent="-228600" algn="l" rtl="0" fontAlgn="base">
              <a:lnSpc>
                <a:spcPct val="90000"/>
              </a:lnSpc>
              <a:spcBef>
                <a:spcPts val="500"/>
              </a:spcBef>
              <a:spcAft>
                <a:spcPct val="0"/>
              </a:spcAft>
              <a:buClr>
                <a:srgbClr val="FF0000"/>
              </a:buClr>
              <a:buFont typeface="Arial" panose="020B0604020202020204" pitchFamily="34" charset="0"/>
              <a:buChar char="•"/>
              <a:defRPr sz="2400" kern="1200" baseline="0">
                <a:solidFill>
                  <a:schemeClr val="tx1"/>
                </a:solidFill>
                <a:latin typeface="微软雅黑 Light" panose="020B0502040204020203" pitchFamily="34" charset="-122"/>
                <a:ea typeface="微软雅黑 Light" panose="020B0502040204020203" pitchFamily="34" charset="-122"/>
                <a:cs typeface="+mn-cs"/>
              </a:defRPr>
            </a:lvl2pPr>
            <a:lvl3pPr marL="1143000" indent="-228600" algn="l" rtl="0" fontAlgn="base">
              <a:lnSpc>
                <a:spcPct val="90000"/>
              </a:lnSpc>
              <a:spcBef>
                <a:spcPts val="500"/>
              </a:spcBef>
              <a:spcAft>
                <a:spcPct val="0"/>
              </a:spcAft>
              <a:buClr>
                <a:srgbClr val="FF0000"/>
              </a:buClr>
              <a:buFont typeface="Arial" panose="020B0604020202020204" pitchFamily="34" charset="0"/>
              <a:buChar char="•"/>
              <a:defRPr sz="2000" kern="1200" baseline="0">
                <a:solidFill>
                  <a:schemeClr val="tx1"/>
                </a:solidFill>
                <a:latin typeface="微软雅黑 Light" panose="020B0502040204020203" pitchFamily="34" charset="-122"/>
                <a:ea typeface="微软雅黑 Light" panose="020B0502040204020203" pitchFamily="34" charset="-122"/>
                <a:cs typeface="+mn-cs"/>
              </a:defRPr>
            </a:lvl3pPr>
            <a:lvl4pPr marL="1600200" indent="-228600" algn="l" rtl="0" fontAlgn="base">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4pPr>
            <a:lvl5pPr marL="2057400" indent="-228600" algn="l" rtl="0" fontAlgn="base">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lnSpc>
                <a:spcPct val="125000"/>
              </a:lnSpc>
              <a:buClr>
                <a:schemeClr val="tx1"/>
              </a:buClr>
              <a:buFont typeface="Wingdings" panose="05000000000000000000" pitchFamily="2" charset="2"/>
              <a:buChar char="Ø"/>
            </a:pPr>
            <a:r>
              <a:rPr lang="en-US" altLang="zh-CN" sz="2000" dirty="0"/>
              <a:t>Pre-trained model is J-TEXT-specific and performs poor on </a:t>
            </a:r>
            <a:r>
              <a:rPr lang="en-US" altLang="zh-CN" sz="2000" dirty="0" smtClean="0"/>
              <a:t>EAST</a:t>
            </a:r>
            <a:endParaRPr lang="en-US" altLang="zh-CN" sz="2000" dirty="0" smtClean="0">
              <a:latin typeface="+mn-lt"/>
            </a:endParaRPr>
          </a:p>
          <a:p>
            <a:pPr defTabSz="914400" eaLnBrk="1" hangingPunct="1">
              <a:lnSpc>
                <a:spcPct val="125000"/>
              </a:lnSpc>
              <a:buClr>
                <a:schemeClr val="tx1"/>
              </a:buClr>
              <a:buFont typeface="Wingdings" panose="05000000000000000000" pitchFamily="2" charset="2"/>
              <a:buChar char="Ø"/>
            </a:pPr>
            <a:r>
              <a:rPr lang="en-US" altLang="zh-CN" sz="2000" dirty="0" smtClean="0">
                <a:latin typeface="+mn-lt"/>
              </a:rPr>
              <a:t>Reaching similar performance as EASAT full data baseline using only 20 EAST discharges with the pre-train &amp; fine-tune </a:t>
            </a:r>
          </a:p>
          <a:p>
            <a:pPr defTabSz="914400" eaLnBrk="1" hangingPunct="1">
              <a:lnSpc>
                <a:spcPct val="125000"/>
              </a:lnSpc>
              <a:buClr>
                <a:schemeClr val="tx1"/>
              </a:buClr>
              <a:buFont typeface="Wingdings" panose="05000000000000000000" pitchFamily="2" charset="2"/>
              <a:buChar char="Ø"/>
            </a:pPr>
            <a:r>
              <a:rPr lang="en-US" altLang="zh-CN" sz="2000" dirty="0" smtClean="0">
                <a:latin typeface="+mn-lt"/>
              </a:rPr>
              <a:t>Other models perform much worse than baseline</a:t>
            </a:r>
          </a:p>
        </p:txBody>
      </p:sp>
    </p:spTree>
    <p:extLst>
      <p:ext uri="{BB962C8B-B14F-4D97-AF65-F5344CB8AC3E}">
        <p14:creationId xmlns:p14="http://schemas.microsoft.com/office/powerpoint/2010/main" val="850918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1600" y="907200"/>
            <a:ext cx="4771200" cy="3578400"/>
          </a:xfrm>
          <a:prstGeom prst="rect">
            <a:avLst/>
          </a:prstGeom>
        </p:spPr>
      </p:pic>
      <p:sp>
        <p:nvSpPr>
          <p:cNvPr id="4" name="灯片编号占位符 3"/>
          <p:cNvSpPr>
            <a:spLocks noGrp="1"/>
          </p:cNvSpPr>
          <p:nvPr>
            <p:ph type="sldNum" sz="quarter" idx="10"/>
          </p:nvPr>
        </p:nvSpPr>
        <p:spPr/>
        <p:txBody>
          <a:bodyPr/>
          <a:lstStyle/>
          <a:p>
            <a:pPr>
              <a:defRPr/>
            </a:pPr>
            <a:fld id="{992DBDEA-1FA4-4512-8EBB-09F795BCB767}" type="slidenum">
              <a:rPr lang="zh-CN" altLang="en-US" smtClean="0"/>
              <a:pPr>
                <a:defRPr/>
              </a:pPr>
              <a:t>14</a:t>
            </a:fld>
            <a:r>
              <a:rPr lang="en-US" altLang="zh-CN" dirty="0" smtClean="0"/>
              <a:t>/11</a:t>
            </a:r>
            <a:endParaRPr lang="en-US" altLang="zh-CN" dirty="0"/>
          </a:p>
        </p:txBody>
      </p:sp>
      <p:sp>
        <p:nvSpPr>
          <p:cNvPr id="10" name="标题 1"/>
          <p:cNvSpPr>
            <a:spLocks noGrp="1"/>
          </p:cNvSpPr>
          <p:nvPr>
            <p:ph type="title"/>
          </p:nvPr>
        </p:nvSpPr>
        <p:spPr>
          <a:xfrm>
            <a:off x="119336" y="38175"/>
            <a:ext cx="11809312" cy="792088"/>
          </a:xfrm>
        </p:spPr>
        <p:txBody>
          <a:bodyPr/>
          <a:lstStyle/>
          <a:p>
            <a:r>
              <a:rPr lang="en-US" altLang="zh-CN" dirty="0"/>
              <a:t>More in depth on transfer: Where to freeze?</a:t>
            </a:r>
            <a:endParaRPr lang="zh-CN" altLang="en-US" dirty="0"/>
          </a:p>
        </p:txBody>
      </p:sp>
      <p:sp>
        <p:nvSpPr>
          <p:cNvPr id="7" name="内容占位符 2"/>
          <p:cNvSpPr txBox="1">
            <a:spLocks/>
          </p:cNvSpPr>
          <p:nvPr/>
        </p:nvSpPr>
        <p:spPr bwMode="auto">
          <a:xfrm>
            <a:off x="4511824" y="1438553"/>
            <a:ext cx="7632848" cy="239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Clr>
                <a:srgbClr val="FF0000"/>
              </a:buClr>
              <a:buFont typeface="Arial" panose="020B0604020202020204" pitchFamily="34" charset="0"/>
              <a:buChar char="•"/>
              <a:defRPr sz="2800" b="1" i="0" kern="1200" baseline="0">
                <a:solidFill>
                  <a:schemeClr val="tx1"/>
                </a:solidFill>
                <a:latin typeface="Century Gothic" panose="020B0502020202020204" pitchFamily="34" charset="0"/>
                <a:ea typeface="微软雅黑 Light" panose="020B0502040204020203" pitchFamily="34" charset="-122"/>
                <a:cs typeface="+mn-cs"/>
              </a:defRPr>
            </a:lvl1pPr>
            <a:lvl2pPr marL="685800" indent="-228600" algn="l" rtl="0" fontAlgn="base">
              <a:lnSpc>
                <a:spcPct val="90000"/>
              </a:lnSpc>
              <a:spcBef>
                <a:spcPts val="500"/>
              </a:spcBef>
              <a:spcAft>
                <a:spcPct val="0"/>
              </a:spcAft>
              <a:buClr>
                <a:srgbClr val="FF0000"/>
              </a:buClr>
              <a:buFont typeface="Arial" panose="020B0604020202020204" pitchFamily="34" charset="0"/>
              <a:buChar char="•"/>
              <a:defRPr sz="2400" kern="1200" baseline="0">
                <a:solidFill>
                  <a:schemeClr val="tx1"/>
                </a:solidFill>
                <a:latin typeface="微软雅黑 Light" panose="020B0502040204020203" pitchFamily="34" charset="-122"/>
                <a:ea typeface="微软雅黑 Light" panose="020B0502040204020203" pitchFamily="34" charset="-122"/>
                <a:cs typeface="+mn-cs"/>
              </a:defRPr>
            </a:lvl2pPr>
            <a:lvl3pPr marL="1143000" indent="-228600" algn="l" rtl="0" fontAlgn="base">
              <a:lnSpc>
                <a:spcPct val="90000"/>
              </a:lnSpc>
              <a:spcBef>
                <a:spcPts val="500"/>
              </a:spcBef>
              <a:spcAft>
                <a:spcPct val="0"/>
              </a:spcAft>
              <a:buClr>
                <a:srgbClr val="FF0000"/>
              </a:buClr>
              <a:buFont typeface="Arial" panose="020B0604020202020204" pitchFamily="34" charset="0"/>
              <a:buChar char="•"/>
              <a:defRPr sz="2000" kern="1200" baseline="0">
                <a:solidFill>
                  <a:schemeClr val="tx1"/>
                </a:solidFill>
                <a:latin typeface="微软雅黑 Light" panose="020B0502040204020203" pitchFamily="34" charset="-122"/>
                <a:ea typeface="微软雅黑 Light" panose="020B0502040204020203" pitchFamily="34" charset="-122"/>
                <a:cs typeface="+mn-cs"/>
              </a:defRPr>
            </a:lvl3pPr>
            <a:lvl4pPr marL="1600200" indent="-228600" algn="l" rtl="0" fontAlgn="base">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4pPr>
            <a:lvl5pPr marL="2057400" indent="-228600" algn="l" rtl="0" fontAlgn="base">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lnSpc>
                <a:spcPct val="150000"/>
              </a:lnSpc>
              <a:buClr>
                <a:schemeClr val="tx1"/>
              </a:buClr>
              <a:buFont typeface="Wingdings" panose="05000000000000000000" pitchFamily="2" charset="2"/>
              <a:buChar char="Ø"/>
            </a:pPr>
            <a:r>
              <a:rPr lang="en-US" altLang="zh-CN" sz="2000" dirty="0" smtClean="0">
                <a:latin typeface="+mn-lt"/>
              </a:rPr>
              <a:t>Train at learning rate of </a:t>
            </a:r>
            <a:r>
              <a:rPr lang="en-US" altLang="zh-CN" sz="2000" dirty="0" err="1" smtClean="0">
                <a:latin typeface="+mn-lt"/>
              </a:rPr>
              <a:t>1e</a:t>
            </a:r>
            <a:r>
              <a:rPr lang="en-US" altLang="zh-CN" sz="2000" dirty="0" smtClean="0">
                <a:latin typeface="+mn-lt"/>
              </a:rPr>
              <a:t>-4 for 10 epochs with some layers frozen</a:t>
            </a:r>
          </a:p>
          <a:p>
            <a:pPr defTabSz="914400" eaLnBrk="1" hangingPunct="1">
              <a:lnSpc>
                <a:spcPct val="150000"/>
              </a:lnSpc>
              <a:buClr>
                <a:schemeClr val="tx1"/>
              </a:buClr>
              <a:buFont typeface="Wingdings" panose="05000000000000000000" pitchFamily="2" charset="2"/>
              <a:buChar char="Ø"/>
            </a:pPr>
            <a:r>
              <a:rPr lang="en-US" altLang="zh-CN" sz="2000" dirty="0" smtClean="0">
                <a:latin typeface="+mn-lt"/>
              </a:rPr>
              <a:t>It is the best to freeze CNNs of the pre-trained model</a:t>
            </a:r>
          </a:p>
          <a:p>
            <a:pPr defTabSz="914400" eaLnBrk="1" hangingPunct="1">
              <a:lnSpc>
                <a:spcPct val="150000"/>
              </a:lnSpc>
              <a:buClr>
                <a:schemeClr val="tx1"/>
              </a:buClr>
              <a:buFont typeface="Wingdings" panose="05000000000000000000" pitchFamily="2" charset="2"/>
              <a:buChar char="Ø"/>
            </a:pPr>
            <a:r>
              <a:rPr lang="en-US" altLang="zh-CN" sz="2000" dirty="0" smtClean="0">
                <a:latin typeface="+mn-lt"/>
              </a:rPr>
              <a:t>Indicating that CNNs extract general features of disruption across tokamaks, while </a:t>
            </a:r>
            <a:r>
              <a:rPr lang="en-US" altLang="zh-CN" sz="2000" dirty="0" err="1" smtClean="0">
                <a:latin typeface="+mn-lt"/>
              </a:rPr>
              <a:t>LSTMs</a:t>
            </a:r>
            <a:r>
              <a:rPr lang="en-US" altLang="zh-CN" sz="2000" dirty="0" smtClean="0">
                <a:latin typeface="+mn-lt"/>
              </a:rPr>
              <a:t> are tokamak-specific</a:t>
            </a:r>
          </a:p>
        </p:txBody>
      </p:sp>
      <p:graphicFrame>
        <p:nvGraphicFramePr>
          <p:cNvPr id="8" name="表格 7"/>
          <p:cNvGraphicFramePr>
            <a:graphicFrameLocks noGrp="1"/>
          </p:cNvGraphicFramePr>
          <p:nvPr>
            <p:extLst>
              <p:ext uri="{D42A27DB-BD31-4B8C-83A1-F6EECF244321}">
                <p14:modId xmlns:p14="http://schemas.microsoft.com/office/powerpoint/2010/main" val="436615981"/>
              </p:ext>
            </p:extLst>
          </p:nvPr>
        </p:nvGraphicFramePr>
        <p:xfrm>
          <a:off x="803830" y="4415380"/>
          <a:ext cx="10548799" cy="1671186"/>
        </p:xfrm>
        <a:graphic>
          <a:graphicData uri="http://schemas.openxmlformats.org/drawingml/2006/table">
            <a:tbl>
              <a:tblPr firstRow="1" firstCol="1" bandRow="1">
                <a:tableStyleId>{2D5ABB26-0587-4C30-8999-92F81FD0307C}</a:tableStyleId>
              </a:tblPr>
              <a:tblGrid>
                <a:gridCol w="922658">
                  <a:extLst>
                    <a:ext uri="{9D8B030D-6E8A-4147-A177-3AD203B41FA5}">
                      <a16:colId xmlns:a16="http://schemas.microsoft.com/office/drawing/2014/main" val="1554757262"/>
                    </a:ext>
                  </a:extLst>
                </a:gridCol>
                <a:gridCol w="1368152">
                  <a:extLst>
                    <a:ext uri="{9D8B030D-6E8A-4147-A177-3AD203B41FA5}">
                      <a16:colId xmlns:a16="http://schemas.microsoft.com/office/drawing/2014/main" val="2713908472"/>
                    </a:ext>
                  </a:extLst>
                </a:gridCol>
                <a:gridCol w="1152128">
                  <a:extLst>
                    <a:ext uri="{9D8B030D-6E8A-4147-A177-3AD203B41FA5}">
                      <a16:colId xmlns:a16="http://schemas.microsoft.com/office/drawing/2014/main" val="3258573238"/>
                    </a:ext>
                  </a:extLst>
                </a:gridCol>
                <a:gridCol w="1417229">
                  <a:extLst>
                    <a:ext uri="{9D8B030D-6E8A-4147-A177-3AD203B41FA5}">
                      <a16:colId xmlns:a16="http://schemas.microsoft.com/office/drawing/2014/main" val="2070787647"/>
                    </a:ext>
                  </a:extLst>
                </a:gridCol>
                <a:gridCol w="1656184">
                  <a:extLst>
                    <a:ext uri="{9D8B030D-6E8A-4147-A177-3AD203B41FA5}">
                      <a16:colId xmlns:a16="http://schemas.microsoft.com/office/drawing/2014/main" val="3151197371"/>
                    </a:ext>
                  </a:extLst>
                </a:gridCol>
                <a:gridCol w="936104">
                  <a:extLst>
                    <a:ext uri="{9D8B030D-6E8A-4147-A177-3AD203B41FA5}">
                      <a16:colId xmlns:a16="http://schemas.microsoft.com/office/drawing/2014/main" val="2372917155"/>
                    </a:ext>
                  </a:extLst>
                </a:gridCol>
                <a:gridCol w="648072">
                  <a:extLst>
                    <a:ext uri="{9D8B030D-6E8A-4147-A177-3AD203B41FA5}">
                      <a16:colId xmlns:a16="http://schemas.microsoft.com/office/drawing/2014/main" val="1336962045"/>
                    </a:ext>
                  </a:extLst>
                </a:gridCol>
                <a:gridCol w="2448272">
                  <a:extLst>
                    <a:ext uri="{9D8B030D-6E8A-4147-A177-3AD203B41FA5}">
                      <a16:colId xmlns:a16="http://schemas.microsoft.com/office/drawing/2014/main" val="3593454482"/>
                    </a:ext>
                  </a:extLst>
                </a:gridCol>
              </a:tblGrid>
              <a:tr h="627498">
                <a:tc>
                  <a:txBody>
                    <a:bodyPr/>
                    <a:lstStyle/>
                    <a:p>
                      <a:pPr indent="0" algn="ctr">
                        <a:lnSpc>
                          <a:spcPct val="107000"/>
                        </a:lnSpc>
                        <a:spcAft>
                          <a:spcPts val="0"/>
                        </a:spcAft>
                      </a:pPr>
                      <a:r>
                        <a:rPr lang="en-GB" sz="1600" b="1" dirty="0">
                          <a:effectLst/>
                          <a:latin typeface="Times New Roman" panose="02020603050405020304" pitchFamily="18" charset="0"/>
                          <a:cs typeface="Times New Roman" panose="02020603050405020304" pitchFamily="18" charset="0"/>
                        </a:rPr>
                        <a:t>Case No.</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sz="1600" b="1" dirty="0" smtClean="0">
                          <a:effectLst/>
                          <a:latin typeface="Times New Roman" panose="02020603050405020304" pitchFamily="18" charset="0"/>
                          <a:cs typeface="Times New Roman" panose="02020603050405020304" pitchFamily="18" charset="0"/>
                        </a:rPr>
                        <a:t>J-TEXT Data</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sz="1600" b="1" dirty="0">
                          <a:effectLst/>
                          <a:latin typeface="Times New Roman" panose="02020603050405020304" pitchFamily="18" charset="0"/>
                          <a:cs typeface="Times New Roman" panose="02020603050405020304" pitchFamily="18" charset="0"/>
                        </a:rPr>
                        <a:t>EAST Data</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altLang="zh-CN" sz="1600" b="1" dirty="0" smtClean="0">
                          <a:effectLst/>
                          <a:latin typeface="Times New Roman" panose="02020603050405020304" pitchFamily="18" charset="0"/>
                          <a:ea typeface="+mn-ea"/>
                          <a:cs typeface="Times New Roman" panose="02020603050405020304" pitchFamily="18" charset="0"/>
                        </a:rPr>
                        <a:t>Layers Frozen</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sz="1600" b="1" dirty="0" smtClean="0">
                          <a:effectLst/>
                          <a:latin typeface="Times New Roman" panose="02020603050405020304" pitchFamily="18" charset="0"/>
                          <a:cs typeface="Times New Roman" panose="02020603050405020304" pitchFamily="18" charset="0"/>
                        </a:rPr>
                        <a:t>Layers Replaced</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Unfreeze</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US" altLang="zh-CN" sz="1600" b="1" dirty="0" err="1" smtClean="0">
                          <a:effectLst/>
                          <a:latin typeface="Times New Roman" panose="02020603050405020304" pitchFamily="18" charset="0"/>
                          <a:ea typeface="等线" panose="02010600030101010101" pitchFamily="2" charset="-122"/>
                          <a:cs typeface="Times New Roman" panose="02020603050405020304" pitchFamily="18" charset="0"/>
                        </a:rPr>
                        <a:t>AUC</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Remark</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4353149"/>
                  </a:ext>
                </a:extLst>
              </a:tr>
              <a:tr h="236598">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1</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1896 (355)</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0.821</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EAST full data</a:t>
                      </a:r>
                      <a:r>
                        <a:rPr lang="en-US" altLang="zh-CN" sz="1600" b="1" baseline="0" dirty="0" smtClean="0">
                          <a:effectLst/>
                          <a:latin typeface="Times New Roman" panose="02020603050405020304" pitchFamily="18" charset="0"/>
                          <a:ea typeface="等线" panose="02010600030101010101" pitchFamily="2" charset="-122"/>
                          <a:cs typeface="Times New Roman" panose="02020603050405020304" pitchFamily="18" charset="0"/>
                        </a:rPr>
                        <a:t> baseline</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83819707"/>
                  </a:ext>
                </a:extLst>
              </a:tr>
              <a:tr h="65076">
                <a:tc>
                  <a:txBody>
                    <a:bodyPr/>
                    <a:lstStyle/>
                    <a:p>
                      <a:pPr indent="0" algn="ctr">
                        <a:lnSpc>
                          <a:spcPct val="107000"/>
                        </a:lnSpc>
                        <a:spcAft>
                          <a:spcPts val="0"/>
                        </a:spcAft>
                      </a:pPr>
                      <a:r>
                        <a:rPr lang="en-GB" altLang="zh-CN" sz="1600" dirty="0" smtClean="0">
                          <a:effectLst/>
                          <a:latin typeface="Times New Roman" panose="02020603050405020304" pitchFamily="18" charset="0"/>
                          <a:ea typeface="+mn-ea"/>
                          <a:cs typeface="Times New Roman" panose="02020603050405020304" pitchFamily="18" charset="0"/>
                        </a:rPr>
                        <a:t>2</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20 (10)</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CNN</a:t>
                      </a:r>
                      <a:r>
                        <a:rPr lang="en-US" altLang="zh-CN" sz="1600" baseline="0" dirty="0" smtClean="0">
                          <a:effectLst/>
                          <a:latin typeface="Times New Roman" panose="02020603050405020304" pitchFamily="18" charset="0"/>
                          <a:ea typeface="等线" panose="02010600030101010101" pitchFamily="2" charset="-122"/>
                          <a:cs typeface="Times New Roman" panose="02020603050405020304" pitchFamily="18" charset="0"/>
                        </a:rPr>
                        <a:t> bottom</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No</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0.808</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70284423"/>
                  </a:ext>
                </a:extLst>
              </a:tr>
              <a:tr h="37768">
                <a:tc>
                  <a:txBody>
                    <a:bodyPr/>
                    <a:lstStyle/>
                    <a:p>
                      <a:pPr indent="0" algn="ctr">
                        <a:lnSpc>
                          <a:spcPct val="107000"/>
                        </a:lnSpc>
                        <a:spcAft>
                          <a:spcPts val="0"/>
                        </a:spcAft>
                      </a:pPr>
                      <a:r>
                        <a:rPr lang="en-GB" altLang="zh-CN" sz="1600" dirty="0" smtClean="0">
                          <a:effectLst/>
                          <a:latin typeface="Times New Roman" panose="02020603050405020304" pitchFamily="18" charset="0"/>
                          <a:ea typeface="+mn-ea"/>
                          <a:cs typeface="Times New Roman" panose="02020603050405020304" pitchFamily="18" charset="0"/>
                        </a:rPr>
                        <a:t>3</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20 (10)</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CNN</a:t>
                      </a:r>
                      <a:r>
                        <a:rPr lang="en-GB" sz="1600" baseline="0" dirty="0" smtClean="0">
                          <a:effectLst/>
                          <a:latin typeface="Times New Roman" panose="02020603050405020304" pitchFamily="18" charset="0"/>
                          <a:cs typeface="Times New Roman" panose="02020603050405020304" pitchFamily="18" charset="0"/>
                        </a:rPr>
                        <a:t>s</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No</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0.811</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Best</a:t>
                      </a:r>
                      <a:r>
                        <a:rPr lang="en-US" altLang="zh-CN" sz="1600" b="1" baseline="0" dirty="0" smtClean="0">
                          <a:effectLst/>
                          <a:latin typeface="Times New Roman" panose="02020603050405020304" pitchFamily="18" charset="0"/>
                          <a:ea typeface="等线" panose="02010600030101010101" pitchFamily="2" charset="-122"/>
                          <a:cs typeface="Times New Roman" panose="02020603050405020304" pitchFamily="18" charset="0"/>
                        </a:rPr>
                        <a:t> practice</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extLst>
                  <a:ext uri="{0D108BD9-81ED-4DB2-BD59-A6C34878D82A}">
                    <a16:rowId xmlns:a16="http://schemas.microsoft.com/office/drawing/2014/main" val="1912128970"/>
                  </a:ext>
                </a:extLst>
              </a:tr>
              <a:tr h="0">
                <a:tc>
                  <a:txBody>
                    <a:bodyPr/>
                    <a:lstStyle/>
                    <a:p>
                      <a:pPr indent="0" algn="ctr">
                        <a:lnSpc>
                          <a:spcPct val="107000"/>
                        </a:lnSpc>
                        <a:spcAft>
                          <a:spcPts val="0"/>
                        </a:spcAft>
                      </a:pPr>
                      <a:r>
                        <a:rPr lang="en-GB" altLang="zh-CN" sz="1600" dirty="0" smtClean="0">
                          <a:effectLst/>
                          <a:latin typeface="Times New Roman" panose="02020603050405020304" pitchFamily="18" charset="0"/>
                          <a:ea typeface="+mn-ea"/>
                          <a:cs typeface="Times New Roman" panose="02020603050405020304" pitchFamily="18" charset="0"/>
                        </a:rPr>
                        <a:t>4</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20 (10)</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GB" altLang="zh-CN" sz="1600" dirty="0" err="1" smtClean="0">
                          <a:effectLst/>
                          <a:latin typeface="Times New Roman" panose="02020603050405020304" pitchFamily="18" charset="0"/>
                          <a:ea typeface="+mn-ea"/>
                          <a:cs typeface="Times New Roman" panose="02020603050405020304" pitchFamily="18" charset="0"/>
                        </a:rPr>
                        <a:t>CNNs+LSTM</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No</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0.771</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0656675"/>
                  </a:ext>
                </a:extLst>
              </a:tr>
            </a:tbl>
          </a:graphicData>
        </a:graphic>
      </p:graphicFrame>
    </p:spTree>
    <p:extLst>
      <p:ext uri="{BB962C8B-B14F-4D97-AF65-F5344CB8AC3E}">
        <p14:creationId xmlns:p14="http://schemas.microsoft.com/office/powerpoint/2010/main" val="2749682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1600" y="907200"/>
            <a:ext cx="4771200" cy="3578400"/>
          </a:xfrm>
          <a:prstGeom prst="rect">
            <a:avLst/>
          </a:prstGeom>
        </p:spPr>
      </p:pic>
      <p:sp>
        <p:nvSpPr>
          <p:cNvPr id="4" name="灯片编号占位符 3"/>
          <p:cNvSpPr>
            <a:spLocks noGrp="1"/>
          </p:cNvSpPr>
          <p:nvPr>
            <p:ph type="sldNum" sz="quarter" idx="10"/>
          </p:nvPr>
        </p:nvSpPr>
        <p:spPr/>
        <p:txBody>
          <a:bodyPr/>
          <a:lstStyle/>
          <a:p>
            <a:pPr>
              <a:defRPr/>
            </a:pPr>
            <a:fld id="{992DBDEA-1FA4-4512-8EBB-09F795BCB767}" type="slidenum">
              <a:rPr lang="zh-CN" altLang="en-US" smtClean="0"/>
              <a:pPr>
                <a:defRPr/>
              </a:pPr>
              <a:t>15</a:t>
            </a:fld>
            <a:r>
              <a:rPr lang="en-US" altLang="zh-CN" dirty="0" smtClean="0"/>
              <a:t>/11</a:t>
            </a:r>
            <a:endParaRPr lang="en-US" altLang="zh-CN" dirty="0"/>
          </a:p>
        </p:txBody>
      </p:sp>
      <p:sp>
        <p:nvSpPr>
          <p:cNvPr id="10" name="标题 1"/>
          <p:cNvSpPr>
            <a:spLocks noGrp="1"/>
          </p:cNvSpPr>
          <p:nvPr>
            <p:ph type="title"/>
          </p:nvPr>
        </p:nvSpPr>
        <p:spPr>
          <a:xfrm>
            <a:off x="119336" y="38175"/>
            <a:ext cx="11809312" cy="792088"/>
          </a:xfrm>
        </p:spPr>
        <p:txBody>
          <a:bodyPr/>
          <a:lstStyle/>
          <a:p>
            <a:r>
              <a:rPr lang="en-US" altLang="zh-CN" dirty="0"/>
              <a:t>More in depth on transfer: Replacing?</a:t>
            </a:r>
            <a:endParaRPr lang="zh-CN" altLang="en-US" dirty="0"/>
          </a:p>
        </p:txBody>
      </p:sp>
      <p:sp>
        <p:nvSpPr>
          <p:cNvPr id="6" name="内容占位符 2"/>
          <p:cNvSpPr txBox="1">
            <a:spLocks/>
          </p:cNvSpPr>
          <p:nvPr/>
        </p:nvSpPr>
        <p:spPr bwMode="auto">
          <a:xfrm>
            <a:off x="4727848" y="1689808"/>
            <a:ext cx="7200800"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Clr>
                <a:srgbClr val="FF0000"/>
              </a:buClr>
              <a:buFont typeface="Arial" panose="020B0604020202020204" pitchFamily="34" charset="0"/>
              <a:buChar char="•"/>
              <a:defRPr sz="2800" b="1" i="0" kern="1200" baseline="0">
                <a:solidFill>
                  <a:schemeClr val="tx1"/>
                </a:solidFill>
                <a:latin typeface="Century Gothic" panose="020B0502020202020204" pitchFamily="34" charset="0"/>
                <a:ea typeface="微软雅黑 Light" panose="020B0502040204020203" pitchFamily="34" charset="-122"/>
                <a:cs typeface="+mn-cs"/>
              </a:defRPr>
            </a:lvl1pPr>
            <a:lvl2pPr marL="685800" indent="-228600" algn="l" rtl="0" fontAlgn="base">
              <a:lnSpc>
                <a:spcPct val="90000"/>
              </a:lnSpc>
              <a:spcBef>
                <a:spcPts val="500"/>
              </a:spcBef>
              <a:spcAft>
                <a:spcPct val="0"/>
              </a:spcAft>
              <a:buClr>
                <a:srgbClr val="FF0000"/>
              </a:buClr>
              <a:buFont typeface="Arial" panose="020B0604020202020204" pitchFamily="34" charset="0"/>
              <a:buChar char="•"/>
              <a:defRPr sz="2400" kern="1200" baseline="0">
                <a:solidFill>
                  <a:schemeClr val="tx1"/>
                </a:solidFill>
                <a:latin typeface="微软雅黑 Light" panose="020B0502040204020203" pitchFamily="34" charset="-122"/>
                <a:ea typeface="微软雅黑 Light" panose="020B0502040204020203" pitchFamily="34" charset="-122"/>
                <a:cs typeface="+mn-cs"/>
              </a:defRPr>
            </a:lvl2pPr>
            <a:lvl3pPr marL="1143000" indent="-228600" algn="l" rtl="0" fontAlgn="base">
              <a:lnSpc>
                <a:spcPct val="90000"/>
              </a:lnSpc>
              <a:spcBef>
                <a:spcPts val="500"/>
              </a:spcBef>
              <a:spcAft>
                <a:spcPct val="0"/>
              </a:spcAft>
              <a:buClr>
                <a:srgbClr val="FF0000"/>
              </a:buClr>
              <a:buFont typeface="Arial" panose="020B0604020202020204" pitchFamily="34" charset="0"/>
              <a:buChar char="•"/>
              <a:defRPr sz="2000" kern="1200" baseline="0">
                <a:solidFill>
                  <a:schemeClr val="tx1"/>
                </a:solidFill>
                <a:latin typeface="微软雅黑 Light" panose="020B0502040204020203" pitchFamily="34" charset="-122"/>
                <a:ea typeface="微软雅黑 Light" panose="020B0502040204020203" pitchFamily="34" charset="-122"/>
                <a:cs typeface="+mn-cs"/>
              </a:defRPr>
            </a:lvl3pPr>
            <a:lvl4pPr marL="1600200" indent="-228600" algn="l" rtl="0" fontAlgn="base">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4pPr>
            <a:lvl5pPr marL="2057400" indent="-228600" algn="l" rtl="0" fontAlgn="base">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lnSpc>
                <a:spcPct val="150000"/>
              </a:lnSpc>
              <a:buClr>
                <a:schemeClr val="tx1"/>
              </a:buClr>
              <a:buFont typeface="Wingdings" panose="05000000000000000000" pitchFamily="2" charset="2"/>
              <a:buChar char="Ø"/>
            </a:pPr>
            <a:r>
              <a:rPr lang="en-US" altLang="zh-CN" sz="2000" dirty="0" smtClean="0">
                <a:latin typeface="+mn-lt"/>
              </a:rPr>
              <a:t>Replace some layers of the pre-trained model with randomized initialization, also training at learning rate of </a:t>
            </a:r>
            <a:r>
              <a:rPr lang="en-US" altLang="zh-CN" sz="2000" dirty="0" err="1" smtClean="0">
                <a:latin typeface="+mn-lt"/>
              </a:rPr>
              <a:t>1e</a:t>
            </a:r>
            <a:r>
              <a:rPr lang="en-US" altLang="zh-CN" sz="2000" dirty="0" smtClean="0">
                <a:latin typeface="+mn-lt"/>
              </a:rPr>
              <a:t>-4 for 10 epochs</a:t>
            </a:r>
          </a:p>
          <a:p>
            <a:pPr defTabSz="914400" eaLnBrk="1" hangingPunct="1">
              <a:lnSpc>
                <a:spcPct val="150000"/>
              </a:lnSpc>
              <a:buClr>
                <a:schemeClr val="tx1"/>
              </a:buClr>
              <a:buFont typeface="Wingdings" panose="05000000000000000000" pitchFamily="2" charset="2"/>
              <a:buChar char="Ø"/>
            </a:pPr>
            <a:r>
              <a:rPr lang="en-US" altLang="zh-CN" sz="2000" dirty="0" smtClean="0">
                <a:latin typeface="+mn-lt"/>
              </a:rPr>
              <a:t>Further proved that CNNs extract general features, while </a:t>
            </a:r>
            <a:r>
              <a:rPr lang="en-US" altLang="zh-CN" sz="2000" dirty="0" err="1" smtClean="0">
                <a:latin typeface="+mn-lt"/>
              </a:rPr>
              <a:t>LSTMs</a:t>
            </a:r>
            <a:r>
              <a:rPr lang="en-US" altLang="zh-CN" sz="2000" dirty="0" smtClean="0">
                <a:latin typeface="+mn-lt"/>
              </a:rPr>
              <a:t> are tokamak specific</a:t>
            </a:r>
          </a:p>
        </p:txBody>
      </p:sp>
      <p:graphicFrame>
        <p:nvGraphicFramePr>
          <p:cNvPr id="7" name="表格 6"/>
          <p:cNvGraphicFramePr>
            <a:graphicFrameLocks noGrp="1"/>
          </p:cNvGraphicFramePr>
          <p:nvPr>
            <p:extLst/>
          </p:nvPr>
        </p:nvGraphicFramePr>
        <p:xfrm>
          <a:off x="821601" y="4347795"/>
          <a:ext cx="10548799" cy="1671186"/>
        </p:xfrm>
        <a:graphic>
          <a:graphicData uri="http://schemas.openxmlformats.org/drawingml/2006/table">
            <a:tbl>
              <a:tblPr firstRow="1" firstCol="1" bandRow="1">
                <a:tableStyleId>{2D5ABB26-0587-4C30-8999-92F81FD0307C}</a:tableStyleId>
              </a:tblPr>
              <a:tblGrid>
                <a:gridCol w="922658">
                  <a:extLst>
                    <a:ext uri="{9D8B030D-6E8A-4147-A177-3AD203B41FA5}">
                      <a16:colId xmlns:a16="http://schemas.microsoft.com/office/drawing/2014/main" val="1554757262"/>
                    </a:ext>
                  </a:extLst>
                </a:gridCol>
                <a:gridCol w="1368152">
                  <a:extLst>
                    <a:ext uri="{9D8B030D-6E8A-4147-A177-3AD203B41FA5}">
                      <a16:colId xmlns:a16="http://schemas.microsoft.com/office/drawing/2014/main" val="2713908472"/>
                    </a:ext>
                  </a:extLst>
                </a:gridCol>
                <a:gridCol w="1152128">
                  <a:extLst>
                    <a:ext uri="{9D8B030D-6E8A-4147-A177-3AD203B41FA5}">
                      <a16:colId xmlns:a16="http://schemas.microsoft.com/office/drawing/2014/main" val="3258573238"/>
                    </a:ext>
                  </a:extLst>
                </a:gridCol>
                <a:gridCol w="1417229">
                  <a:extLst>
                    <a:ext uri="{9D8B030D-6E8A-4147-A177-3AD203B41FA5}">
                      <a16:colId xmlns:a16="http://schemas.microsoft.com/office/drawing/2014/main" val="2070787647"/>
                    </a:ext>
                  </a:extLst>
                </a:gridCol>
                <a:gridCol w="1656184">
                  <a:extLst>
                    <a:ext uri="{9D8B030D-6E8A-4147-A177-3AD203B41FA5}">
                      <a16:colId xmlns:a16="http://schemas.microsoft.com/office/drawing/2014/main" val="3151197371"/>
                    </a:ext>
                  </a:extLst>
                </a:gridCol>
                <a:gridCol w="936104">
                  <a:extLst>
                    <a:ext uri="{9D8B030D-6E8A-4147-A177-3AD203B41FA5}">
                      <a16:colId xmlns:a16="http://schemas.microsoft.com/office/drawing/2014/main" val="2372917155"/>
                    </a:ext>
                  </a:extLst>
                </a:gridCol>
                <a:gridCol w="648072">
                  <a:extLst>
                    <a:ext uri="{9D8B030D-6E8A-4147-A177-3AD203B41FA5}">
                      <a16:colId xmlns:a16="http://schemas.microsoft.com/office/drawing/2014/main" val="1336962045"/>
                    </a:ext>
                  </a:extLst>
                </a:gridCol>
                <a:gridCol w="2448272">
                  <a:extLst>
                    <a:ext uri="{9D8B030D-6E8A-4147-A177-3AD203B41FA5}">
                      <a16:colId xmlns:a16="http://schemas.microsoft.com/office/drawing/2014/main" val="3593454482"/>
                    </a:ext>
                  </a:extLst>
                </a:gridCol>
              </a:tblGrid>
              <a:tr h="627498">
                <a:tc>
                  <a:txBody>
                    <a:bodyPr/>
                    <a:lstStyle/>
                    <a:p>
                      <a:pPr indent="0" algn="ctr">
                        <a:lnSpc>
                          <a:spcPct val="107000"/>
                        </a:lnSpc>
                        <a:spcAft>
                          <a:spcPts val="0"/>
                        </a:spcAft>
                      </a:pPr>
                      <a:r>
                        <a:rPr lang="en-GB" sz="1600" b="1" dirty="0">
                          <a:effectLst/>
                          <a:latin typeface="Times New Roman" panose="02020603050405020304" pitchFamily="18" charset="0"/>
                          <a:cs typeface="Times New Roman" panose="02020603050405020304" pitchFamily="18" charset="0"/>
                        </a:rPr>
                        <a:t>Case No.</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sz="1600" b="1" dirty="0" smtClean="0">
                          <a:effectLst/>
                          <a:latin typeface="Times New Roman" panose="02020603050405020304" pitchFamily="18" charset="0"/>
                          <a:cs typeface="Times New Roman" panose="02020603050405020304" pitchFamily="18" charset="0"/>
                        </a:rPr>
                        <a:t>J-TEXT Data</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sz="1600" b="1" dirty="0">
                          <a:effectLst/>
                          <a:latin typeface="Times New Roman" panose="02020603050405020304" pitchFamily="18" charset="0"/>
                          <a:cs typeface="Times New Roman" panose="02020603050405020304" pitchFamily="18" charset="0"/>
                        </a:rPr>
                        <a:t>EAST Data</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altLang="zh-CN" sz="1600" b="1" dirty="0" smtClean="0">
                          <a:effectLst/>
                          <a:latin typeface="Times New Roman" panose="02020603050405020304" pitchFamily="18" charset="0"/>
                          <a:ea typeface="+mn-ea"/>
                          <a:cs typeface="Times New Roman" panose="02020603050405020304" pitchFamily="18" charset="0"/>
                        </a:rPr>
                        <a:t>Layers Frozen</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sz="1600" b="1" dirty="0" smtClean="0">
                          <a:effectLst/>
                          <a:latin typeface="Times New Roman" panose="02020603050405020304" pitchFamily="18" charset="0"/>
                          <a:cs typeface="Times New Roman" panose="02020603050405020304" pitchFamily="18" charset="0"/>
                        </a:rPr>
                        <a:t>Layers Replaced</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Unfreeze</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US" altLang="zh-CN" sz="1600" b="1" dirty="0" err="1" smtClean="0">
                          <a:effectLst/>
                          <a:latin typeface="Times New Roman" panose="02020603050405020304" pitchFamily="18" charset="0"/>
                          <a:ea typeface="等线" panose="02010600030101010101" pitchFamily="2" charset="-122"/>
                          <a:cs typeface="Times New Roman" panose="02020603050405020304" pitchFamily="18" charset="0"/>
                        </a:rPr>
                        <a:t>AUC</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Remark</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4353149"/>
                  </a:ext>
                </a:extLst>
              </a:tr>
              <a:tr h="236598">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1</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1896 (355)</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0.821</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EAST full data</a:t>
                      </a:r>
                      <a:r>
                        <a:rPr lang="en-US" altLang="zh-CN" sz="1600" b="1" baseline="0" dirty="0" smtClean="0">
                          <a:effectLst/>
                          <a:latin typeface="Times New Roman" panose="02020603050405020304" pitchFamily="18" charset="0"/>
                          <a:ea typeface="等线" panose="02010600030101010101" pitchFamily="2" charset="-122"/>
                          <a:cs typeface="Times New Roman" panose="02020603050405020304" pitchFamily="18" charset="0"/>
                        </a:rPr>
                        <a:t> baseline</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83819707"/>
                  </a:ext>
                </a:extLst>
              </a:tr>
              <a:tr h="65076">
                <a:tc>
                  <a:txBody>
                    <a:bodyPr/>
                    <a:lstStyle/>
                    <a:p>
                      <a:pPr indent="0" algn="ctr">
                        <a:lnSpc>
                          <a:spcPct val="107000"/>
                        </a:lnSpc>
                        <a:spcAft>
                          <a:spcPts val="0"/>
                        </a:spcAft>
                      </a:pPr>
                      <a:r>
                        <a:rPr lang="en-GB" altLang="zh-CN" sz="1600" dirty="0" smtClean="0">
                          <a:effectLst/>
                          <a:latin typeface="Times New Roman" panose="02020603050405020304" pitchFamily="18" charset="0"/>
                          <a:ea typeface="+mn-ea"/>
                          <a:cs typeface="Times New Roman" panose="02020603050405020304" pitchFamily="18" charset="0"/>
                        </a:rPr>
                        <a:t>2</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20 (10)</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CNN</a:t>
                      </a:r>
                      <a:r>
                        <a:rPr lang="en-US" altLang="zh-CN" sz="1600" baseline="0" dirty="0" smtClean="0">
                          <a:effectLst/>
                          <a:latin typeface="Times New Roman" panose="02020603050405020304" pitchFamily="18" charset="0"/>
                          <a:ea typeface="等线" panose="02010600030101010101" pitchFamily="2" charset="-122"/>
                          <a:cs typeface="Times New Roman" panose="02020603050405020304" pitchFamily="18" charset="0"/>
                        </a:rPr>
                        <a:t> bottom</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GB" sz="1600" dirty="0" err="1" smtClean="0">
                          <a:effectLst/>
                          <a:latin typeface="Times New Roman" panose="02020603050405020304" pitchFamily="18" charset="0"/>
                          <a:cs typeface="Times New Roman" panose="02020603050405020304" pitchFamily="18" charset="0"/>
                        </a:rPr>
                        <a:t>LSTM+Classifier</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No</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0.810</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0.808 w/o replacing</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70284423"/>
                  </a:ext>
                </a:extLst>
              </a:tr>
              <a:tr h="37768">
                <a:tc>
                  <a:txBody>
                    <a:bodyPr/>
                    <a:lstStyle/>
                    <a:p>
                      <a:pPr indent="0" algn="ctr">
                        <a:lnSpc>
                          <a:spcPct val="107000"/>
                        </a:lnSpc>
                        <a:spcAft>
                          <a:spcPts val="0"/>
                        </a:spcAft>
                      </a:pPr>
                      <a:r>
                        <a:rPr lang="en-GB" altLang="zh-CN" sz="1600" dirty="0" smtClean="0">
                          <a:effectLst/>
                          <a:latin typeface="Times New Roman" panose="02020603050405020304" pitchFamily="18" charset="0"/>
                          <a:ea typeface="+mn-ea"/>
                          <a:cs typeface="Times New Roman" panose="02020603050405020304" pitchFamily="18" charset="0"/>
                        </a:rPr>
                        <a:t>3</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20 (10)</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CNN</a:t>
                      </a:r>
                      <a:r>
                        <a:rPr lang="en-GB" sz="1600" baseline="0" dirty="0" smtClean="0">
                          <a:effectLst/>
                          <a:latin typeface="Times New Roman" panose="02020603050405020304" pitchFamily="18" charset="0"/>
                          <a:cs typeface="Times New Roman" panose="02020603050405020304" pitchFamily="18" charset="0"/>
                        </a:rPr>
                        <a:t>s</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GB" sz="1600" dirty="0" err="1" smtClean="0">
                          <a:effectLst/>
                          <a:latin typeface="Times New Roman" panose="02020603050405020304" pitchFamily="18" charset="0"/>
                          <a:cs typeface="Times New Roman" panose="02020603050405020304" pitchFamily="18" charset="0"/>
                        </a:rPr>
                        <a:t>LSTM+Classifier</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No</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US" altLang="zh-CN" sz="1600" b="0" dirty="0" smtClean="0">
                          <a:effectLst/>
                          <a:latin typeface="Times New Roman" panose="02020603050405020304" pitchFamily="18" charset="0"/>
                          <a:ea typeface="等线" panose="02010600030101010101" pitchFamily="2" charset="-122"/>
                          <a:cs typeface="Times New Roman" panose="02020603050405020304" pitchFamily="18" charset="0"/>
                        </a:rPr>
                        <a:t>0.810</a:t>
                      </a:r>
                      <a:endParaRPr lang="zh-CN" sz="1600" b="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US" altLang="zh-CN" sz="1600" b="0" dirty="0" smtClean="0">
                          <a:effectLst/>
                          <a:latin typeface="Times New Roman" panose="02020603050405020304" pitchFamily="18" charset="0"/>
                          <a:ea typeface="等线" panose="02010600030101010101" pitchFamily="2" charset="-122"/>
                          <a:cs typeface="Times New Roman" panose="02020603050405020304" pitchFamily="18" charset="0"/>
                        </a:rPr>
                        <a:t>0.811 w/o replacing</a:t>
                      </a:r>
                      <a:endParaRPr lang="zh-CN" sz="1600" b="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extLst>
                  <a:ext uri="{0D108BD9-81ED-4DB2-BD59-A6C34878D82A}">
                    <a16:rowId xmlns:a16="http://schemas.microsoft.com/office/drawing/2014/main" val="1912128970"/>
                  </a:ext>
                </a:extLst>
              </a:tr>
              <a:tr h="0">
                <a:tc>
                  <a:txBody>
                    <a:bodyPr/>
                    <a:lstStyle/>
                    <a:p>
                      <a:pPr indent="0" algn="ctr">
                        <a:lnSpc>
                          <a:spcPct val="107000"/>
                        </a:lnSpc>
                        <a:spcAft>
                          <a:spcPts val="0"/>
                        </a:spcAft>
                      </a:pPr>
                      <a:r>
                        <a:rPr lang="en-GB" altLang="zh-CN" sz="1600" dirty="0" smtClean="0">
                          <a:effectLst/>
                          <a:latin typeface="Times New Roman" panose="02020603050405020304" pitchFamily="18" charset="0"/>
                          <a:ea typeface="+mn-ea"/>
                          <a:cs typeface="Times New Roman" panose="02020603050405020304" pitchFamily="18" charset="0"/>
                        </a:rPr>
                        <a:t>4</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20 (10)</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GB" altLang="zh-CN" sz="1600" dirty="0" err="1" smtClean="0">
                          <a:effectLst/>
                          <a:latin typeface="Times New Roman" panose="02020603050405020304" pitchFamily="18" charset="0"/>
                          <a:ea typeface="+mn-ea"/>
                          <a:cs typeface="Times New Roman" panose="02020603050405020304" pitchFamily="18" charset="0"/>
                        </a:rPr>
                        <a:t>CNNs+LSTM</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GB" altLang="zh-CN" sz="1600" dirty="0" smtClean="0">
                          <a:effectLst/>
                          <a:latin typeface="Times New Roman" panose="02020603050405020304" pitchFamily="18" charset="0"/>
                          <a:ea typeface="+mn-ea"/>
                          <a:cs typeface="Times New Roman" panose="02020603050405020304" pitchFamily="18" charset="0"/>
                        </a:rPr>
                        <a:t>Classifier</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No</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0.771</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0.771 w/o replacing</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0656675"/>
                  </a:ext>
                </a:extLst>
              </a:tr>
            </a:tbl>
          </a:graphicData>
        </a:graphic>
      </p:graphicFrame>
    </p:spTree>
    <p:extLst>
      <p:ext uri="{BB962C8B-B14F-4D97-AF65-F5344CB8AC3E}">
        <p14:creationId xmlns:p14="http://schemas.microsoft.com/office/powerpoint/2010/main" val="3622837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1600" y="907200"/>
            <a:ext cx="4771200" cy="3578400"/>
          </a:xfrm>
          <a:prstGeom prst="rect">
            <a:avLst/>
          </a:prstGeom>
        </p:spPr>
      </p:pic>
      <p:sp>
        <p:nvSpPr>
          <p:cNvPr id="4" name="灯片编号占位符 3"/>
          <p:cNvSpPr>
            <a:spLocks noGrp="1"/>
          </p:cNvSpPr>
          <p:nvPr>
            <p:ph type="sldNum" sz="quarter" idx="10"/>
          </p:nvPr>
        </p:nvSpPr>
        <p:spPr/>
        <p:txBody>
          <a:bodyPr/>
          <a:lstStyle/>
          <a:p>
            <a:pPr>
              <a:defRPr/>
            </a:pPr>
            <a:fld id="{992DBDEA-1FA4-4512-8EBB-09F795BCB767}" type="slidenum">
              <a:rPr lang="zh-CN" altLang="en-US" smtClean="0"/>
              <a:pPr>
                <a:defRPr/>
              </a:pPr>
              <a:t>16</a:t>
            </a:fld>
            <a:r>
              <a:rPr lang="en-US" altLang="zh-CN" dirty="0" smtClean="0"/>
              <a:t>/11</a:t>
            </a:r>
            <a:endParaRPr lang="en-US" altLang="zh-CN" dirty="0"/>
          </a:p>
        </p:txBody>
      </p:sp>
      <p:sp>
        <p:nvSpPr>
          <p:cNvPr id="10" name="标题 1"/>
          <p:cNvSpPr>
            <a:spLocks noGrp="1"/>
          </p:cNvSpPr>
          <p:nvPr>
            <p:ph type="title"/>
          </p:nvPr>
        </p:nvSpPr>
        <p:spPr>
          <a:xfrm>
            <a:off x="119336" y="38175"/>
            <a:ext cx="11809312" cy="792088"/>
          </a:xfrm>
        </p:spPr>
        <p:txBody>
          <a:bodyPr/>
          <a:lstStyle/>
          <a:p>
            <a:r>
              <a:rPr lang="en-US" altLang="zh-CN" dirty="0"/>
              <a:t>More in depth on transfer: Unfreeze?</a:t>
            </a:r>
            <a:endParaRPr lang="zh-CN" altLang="en-US" dirty="0"/>
          </a:p>
        </p:txBody>
      </p:sp>
      <p:sp>
        <p:nvSpPr>
          <p:cNvPr id="6" name="内容占位符 2"/>
          <p:cNvSpPr txBox="1">
            <a:spLocks/>
          </p:cNvSpPr>
          <p:nvPr/>
        </p:nvSpPr>
        <p:spPr bwMode="auto">
          <a:xfrm>
            <a:off x="4727848" y="1412776"/>
            <a:ext cx="7200800"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Clr>
                <a:srgbClr val="FF0000"/>
              </a:buClr>
              <a:buFont typeface="Arial" panose="020B0604020202020204" pitchFamily="34" charset="0"/>
              <a:buChar char="•"/>
              <a:defRPr sz="2800" b="1" i="0" kern="1200" baseline="0">
                <a:solidFill>
                  <a:schemeClr val="tx1"/>
                </a:solidFill>
                <a:latin typeface="Century Gothic" panose="020B0502020202020204" pitchFamily="34" charset="0"/>
                <a:ea typeface="微软雅黑 Light" panose="020B0502040204020203" pitchFamily="34" charset="-122"/>
                <a:cs typeface="+mn-cs"/>
              </a:defRPr>
            </a:lvl1pPr>
            <a:lvl2pPr marL="685800" indent="-228600" algn="l" rtl="0" fontAlgn="base">
              <a:lnSpc>
                <a:spcPct val="90000"/>
              </a:lnSpc>
              <a:spcBef>
                <a:spcPts val="500"/>
              </a:spcBef>
              <a:spcAft>
                <a:spcPct val="0"/>
              </a:spcAft>
              <a:buClr>
                <a:srgbClr val="FF0000"/>
              </a:buClr>
              <a:buFont typeface="Arial" panose="020B0604020202020204" pitchFamily="34" charset="0"/>
              <a:buChar char="•"/>
              <a:defRPr sz="2400" kern="1200" baseline="0">
                <a:solidFill>
                  <a:schemeClr val="tx1"/>
                </a:solidFill>
                <a:latin typeface="微软雅黑 Light" panose="020B0502040204020203" pitchFamily="34" charset="-122"/>
                <a:ea typeface="微软雅黑 Light" panose="020B0502040204020203" pitchFamily="34" charset="-122"/>
                <a:cs typeface="+mn-cs"/>
              </a:defRPr>
            </a:lvl2pPr>
            <a:lvl3pPr marL="1143000" indent="-228600" algn="l" rtl="0" fontAlgn="base">
              <a:lnSpc>
                <a:spcPct val="90000"/>
              </a:lnSpc>
              <a:spcBef>
                <a:spcPts val="500"/>
              </a:spcBef>
              <a:spcAft>
                <a:spcPct val="0"/>
              </a:spcAft>
              <a:buClr>
                <a:srgbClr val="FF0000"/>
              </a:buClr>
              <a:buFont typeface="Arial" panose="020B0604020202020204" pitchFamily="34" charset="0"/>
              <a:buChar char="•"/>
              <a:defRPr sz="2000" kern="1200" baseline="0">
                <a:solidFill>
                  <a:schemeClr val="tx1"/>
                </a:solidFill>
                <a:latin typeface="微软雅黑 Light" panose="020B0502040204020203" pitchFamily="34" charset="-122"/>
                <a:ea typeface="微软雅黑 Light" panose="020B0502040204020203" pitchFamily="34" charset="-122"/>
                <a:cs typeface="+mn-cs"/>
              </a:defRPr>
            </a:lvl3pPr>
            <a:lvl4pPr marL="1600200" indent="-228600" algn="l" rtl="0" fontAlgn="base">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4pPr>
            <a:lvl5pPr marL="2057400" indent="-228600" algn="l" rtl="0" fontAlgn="base">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eaLnBrk="1" hangingPunct="1">
              <a:lnSpc>
                <a:spcPct val="150000"/>
              </a:lnSpc>
              <a:buClr>
                <a:schemeClr val="tx1"/>
              </a:buClr>
              <a:buFont typeface="Wingdings" panose="05000000000000000000" pitchFamily="2" charset="2"/>
              <a:buChar char="Ø"/>
            </a:pPr>
            <a:r>
              <a:rPr lang="en-US" altLang="zh-CN" sz="2000" dirty="0">
                <a:latin typeface="+mn-lt"/>
              </a:rPr>
              <a:t>Train at learning rate of </a:t>
            </a:r>
            <a:r>
              <a:rPr lang="en-US" altLang="zh-CN" sz="2000" dirty="0" err="1">
                <a:latin typeface="+mn-lt"/>
              </a:rPr>
              <a:t>1e</a:t>
            </a:r>
            <a:r>
              <a:rPr lang="en-US" altLang="zh-CN" sz="2000" dirty="0">
                <a:latin typeface="+mn-lt"/>
              </a:rPr>
              <a:t>-4 for 10 epochs with some layers </a:t>
            </a:r>
            <a:r>
              <a:rPr lang="en-US" altLang="zh-CN" sz="2000" dirty="0" smtClean="0">
                <a:latin typeface="+mn-lt"/>
              </a:rPr>
              <a:t>frozen, </a:t>
            </a:r>
            <a:r>
              <a:rPr lang="en-US" altLang="zh-CN" sz="2000" dirty="0" err="1" smtClean="0">
                <a:latin typeface="+mn-lt"/>
              </a:rPr>
              <a:t>1e</a:t>
            </a:r>
            <a:r>
              <a:rPr lang="en-US" altLang="zh-CN" sz="2000" dirty="0" smtClean="0">
                <a:latin typeface="+mn-lt"/>
              </a:rPr>
              <a:t>-5 for another 10 epochs with the layers unfrozen</a:t>
            </a:r>
            <a:endParaRPr lang="en-US" altLang="zh-CN" sz="2000" dirty="0">
              <a:latin typeface="+mn-lt"/>
            </a:endParaRPr>
          </a:p>
          <a:p>
            <a:pPr defTabSz="914400" eaLnBrk="1" hangingPunct="1">
              <a:lnSpc>
                <a:spcPct val="150000"/>
              </a:lnSpc>
              <a:buClr>
                <a:schemeClr val="tx1"/>
              </a:buClr>
              <a:buFont typeface="Wingdings" panose="05000000000000000000" pitchFamily="2" charset="2"/>
              <a:buChar char="Ø"/>
            </a:pPr>
            <a:r>
              <a:rPr lang="en-US" altLang="zh-CN" sz="2000" dirty="0" smtClean="0">
                <a:latin typeface="+mn-lt"/>
              </a:rPr>
              <a:t>All cases perform worse, especially those with CNNs frozen</a:t>
            </a:r>
          </a:p>
          <a:p>
            <a:pPr defTabSz="914400" eaLnBrk="1" hangingPunct="1">
              <a:lnSpc>
                <a:spcPct val="150000"/>
              </a:lnSpc>
              <a:buClr>
                <a:schemeClr val="tx1"/>
              </a:buClr>
              <a:buFont typeface="Wingdings" panose="05000000000000000000" pitchFamily="2" charset="2"/>
              <a:buChar char="Ø"/>
            </a:pPr>
            <a:r>
              <a:rPr lang="en-US" altLang="zh-CN" sz="2000" dirty="0" smtClean="0">
                <a:latin typeface="+mn-lt"/>
              </a:rPr>
              <a:t>Even at learning rate of </a:t>
            </a:r>
            <a:r>
              <a:rPr lang="en-US" altLang="zh-CN" sz="2000" dirty="0" err="1" smtClean="0">
                <a:latin typeface="+mn-lt"/>
              </a:rPr>
              <a:t>1e</a:t>
            </a:r>
            <a:r>
              <a:rPr lang="en-US" altLang="zh-CN" sz="2000" dirty="0" smtClean="0">
                <a:latin typeface="+mn-lt"/>
              </a:rPr>
              <a:t>-5, the models suffer from overfitting</a:t>
            </a:r>
          </a:p>
        </p:txBody>
      </p:sp>
      <p:graphicFrame>
        <p:nvGraphicFramePr>
          <p:cNvPr id="7" name="表格 6"/>
          <p:cNvGraphicFramePr>
            <a:graphicFrameLocks noGrp="1"/>
          </p:cNvGraphicFramePr>
          <p:nvPr>
            <p:extLst/>
          </p:nvPr>
        </p:nvGraphicFramePr>
        <p:xfrm>
          <a:off x="821601" y="4347795"/>
          <a:ext cx="10548799" cy="1945506"/>
        </p:xfrm>
        <a:graphic>
          <a:graphicData uri="http://schemas.openxmlformats.org/drawingml/2006/table">
            <a:tbl>
              <a:tblPr firstRow="1" firstCol="1" bandRow="1">
                <a:tableStyleId>{2D5ABB26-0587-4C30-8999-92F81FD0307C}</a:tableStyleId>
              </a:tblPr>
              <a:tblGrid>
                <a:gridCol w="922658">
                  <a:extLst>
                    <a:ext uri="{9D8B030D-6E8A-4147-A177-3AD203B41FA5}">
                      <a16:colId xmlns:a16="http://schemas.microsoft.com/office/drawing/2014/main" val="1554757262"/>
                    </a:ext>
                  </a:extLst>
                </a:gridCol>
                <a:gridCol w="1368152">
                  <a:extLst>
                    <a:ext uri="{9D8B030D-6E8A-4147-A177-3AD203B41FA5}">
                      <a16:colId xmlns:a16="http://schemas.microsoft.com/office/drawing/2014/main" val="2713908472"/>
                    </a:ext>
                  </a:extLst>
                </a:gridCol>
                <a:gridCol w="1152128">
                  <a:extLst>
                    <a:ext uri="{9D8B030D-6E8A-4147-A177-3AD203B41FA5}">
                      <a16:colId xmlns:a16="http://schemas.microsoft.com/office/drawing/2014/main" val="3258573238"/>
                    </a:ext>
                  </a:extLst>
                </a:gridCol>
                <a:gridCol w="1417229">
                  <a:extLst>
                    <a:ext uri="{9D8B030D-6E8A-4147-A177-3AD203B41FA5}">
                      <a16:colId xmlns:a16="http://schemas.microsoft.com/office/drawing/2014/main" val="2070787647"/>
                    </a:ext>
                  </a:extLst>
                </a:gridCol>
                <a:gridCol w="1656184">
                  <a:extLst>
                    <a:ext uri="{9D8B030D-6E8A-4147-A177-3AD203B41FA5}">
                      <a16:colId xmlns:a16="http://schemas.microsoft.com/office/drawing/2014/main" val="3151197371"/>
                    </a:ext>
                  </a:extLst>
                </a:gridCol>
                <a:gridCol w="936104">
                  <a:extLst>
                    <a:ext uri="{9D8B030D-6E8A-4147-A177-3AD203B41FA5}">
                      <a16:colId xmlns:a16="http://schemas.microsoft.com/office/drawing/2014/main" val="2372917155"/>
                    </a:ext>
                  </a:extLst>
                </a:gridCol>
                <a:gridCol w="648072">
                  <a:extLst>
                    <a:ext uri="{9D8B030D-6E8A-4147-A177-3AD203B41FA5}">
                      <a16:colId xmlns:a16="http://schemas.microsoft.com/office/drawing/2014/main" val="1336962045"/>
                    </a:ext>
                  </a:extLst>
                </a:gridCol>
                <a:gridCol w="2448272">
                  <a:extLst>
                    <a:ext uri="{9D8B030D-6E8A-4147-A177-3AD203B41FA5}">
                      <a16:colId xmlns:a16="http://schemas.microsoft.com/office/drawing/2014/main" val="3593454482"/>
                    </a:ext>
                  </a:extLst>
                </a:gridCol>
              </a:tblGrid>
              <a:tr h="627498">
                <a:tc>
                  <a:txBody>
                    <a:bodyPr/>
                    <a:lstStyle/>
                    <a:p>
                      <a:pPr indent="0" algn="ctr">
                        <a:lnSpc>
                          <a:spcPct val="107000"/>
                        </a:lnSpc>
                        <a:spcAft>
                          <a:spcPts val="0"/>
                        </a:spcAft>
                      </a:pPr>
                      <a:r>
                        <a:rPr lang="en-GB" sz="1600" b="1" dirty="0">
                          <a:effectLst/>
                          <a:latin typeface="Times New Roman" panose="02020603050405020304" pitchFamily="18" charset="0"/>
                          <a:cs typeface="Times New Roman" panose="02020603050405020304" pitchFamily="18" charset="0"/>
                        </a:rPr>
                        <a:t>Case No.</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sz="1600" b="1" dirty="0" smtClean="0">
                          <a:effectLst/>
                          <a:latin typeface="Times New Roman" panose="02020603050405020304" pitchFamily="18" charset="0"/>
                          <a:cs typeface="Times New Roman" panose="02020603050405020304" pitchFamily="18" charset="0"/>
                        </a:rPr>
                        <a:t>J-TEXT Data</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sz="1600" b="1" dirty="0">
                          <a:effectLst/>
                          <a:latin typeface="Times New Roman" panose="02020603050405020304" pitchFamily="18" charset="0"/>
                          <a:cs typeface="Times New Roman" panose="02020603050405020304" pitchFamily="18" charset="0"/>
                        </a:rPr>
                        <a:t>EAST Data</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altLang="zh-CN" sz="1600" b="1" dirty="0" smtClean="0">
                          <a:effectLst/>
                          <a:latin typeface="Times New Roman" panose="02020603050405020304" pitchFamily="18" charset="0"/>
                          <a:ea typeface="+mn-ea"/>
                          <a:cs typeface="Times New Roman" panose="02020603050405020304" pitchFamily="18" charset="0"/>
                        </a:rPr>
                        <a:t>Layers Frozen</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GB" sz="1600" b="1" dirty="0" smtClean="0">
                          <a:effectLst/>
                          <a:latin typeface="Times New Roman" panose="02020603050405020304" pitchFamily="18" charset="0"/>
                          <a:cs typeface="Times New Roman" panose="02020603050405020304" pitchFamily="18" charset="0"/>
                        </a:rPr>
                        <a:t>Layers Replaced</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Unfreeze</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US" altLang="zh-CN" sz="1600" b="1" dirty="0" err="1" smtClean="0">
                          <a:effectLst/>
                          <a:latin typeface="Times New Roman" panose="02020603050405020304" pitchFamily="18" charset="0"/>
                          <a:ea typeface="等线" panose="02010600030101010101" pitchFamily="2" charset="-122"/>
                          <a:cs typeface="Times New Roman" panose="02020603050405020304" pitchFamily="18" charset="0"/>
                        </a:rPr>
                        <a:t>AUC</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Remark</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4353149"/>
                  </a:ext>
                </a:extLst>
              </a:tr>
              <a:tr h="236598">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1</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1896 (355)</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0.821</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0" algn="ctr">
                        <a:lnSpc>
                          <a:spcPct val="107000"/>
                        </a:lnSpc>
                        <a:spcAft>
                          <a:spcPts val="0"/>
                        </a:spcAft>
                      </a:pPr>
                      <a:r>
                        <a:rPr lang="en-US" altLang="zh-CN" sz="1600" b="1" dirty="0" smtClean="0">
                          <a:effectLst/>
                          <a:latin typeface="Times New Roman" panose="02020603050405020304" pitchFamily="18" charset="0"/>
                          <a:ea typeface="等线" panose="02010600030101010101" pitchFamily="2" charset="-122"/>
                          <a:cs typeface="Times New Roman" panose="02020603050405020304" pitchFamily="18" charset="0"/>
                        </a:rPr>
                        <a:t>EAST full data</a:t>
                      </a:r>
                      <a:r>
                        <a:rPr lang="en-US" altLang="zh-CN" sz="1600" b="1" baseline="0" dirty="0" smtClean="0">
                          <a:effectLst/>
                          <a:latin typeface="Times New Roman" panose="02020603050405020304" pitchFamily="18" charset="0"/>
                          <a:ea typeface="等线" panose="02010600030101010101" pitchFamily="2" charset="-122"/>
                          <a:cs typeface="Times New Roman" panose="02020603050405020304" pitchFamily="18" charset="0"/>
                        </a:rPr>
                        <a:t> baseline</a:t>
                      </a:r>
                      <a:endParaRPr lang="zh-CN" sz="1600" b="1"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83819707"/>
                  </a:ext>
                </a:extLst>
              </a:tr>
              <a:tr h="65076">
                <a:tc>
                  <a:txBody>
                    <a:bodyPr/>
                    <a:lstStyle/>
                    <a:p>
                      <a:pPr indent="0" algn="ctr">
                        <a:lnSpc>
                          <a:spcPct val="107000"/>
                        </a:lnSpc>
                        <a:spcAft>
                          <a:spcPts val="0"/>
                        </a:spcAft>
                      </a:pPr>
                      <a:r>
                        <a:rPr lang="en-GB" altLang="zh-CN" sz="1600" dirty="0" smtClean="0">
                          <a:effectLst/>
                          <a:latin typeface="Times New Roman" panose="02020603050405020304" pitchFamily="18" charset="0"/>
                          <a:ea typeface="+mn-ea"/>
                          <a:cs typeface="Times New Roman" panose="02020603050405020304" pitchFamily="18" charset="0"/>
                        </a:rPr>
                        <a:t>2</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20 (10)</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CNN</a:t>
                      </a:r>
                      <a:r>
                        <a:rPr lang="en-US" altLang="zh-CN" sz="1600" baseline="0" dirty="0" smtClean="0">
                          <a:effectLst/>
                          <a:latin typeface="Times New Roman" panose="02020603050405020304" pitchFamily="18" charset="0"/>
                          <a:ea typeface="等线" panose="02010600030101010101" pitchFamily="2" charset="-122"/>
                          <a:cs typeface="Times New Roman" panose="02020603050405020304" pitchFamily="18" charset="0"/>
                        </a:rPr>
                        <a:t> bottom</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Yes</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0.749</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0.808 w/o unfreeze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770284423"/>
                  </a:ext>
                </a:extLst>
              </a:tr>
              <a:tr h="37768">
                <a:tc>
                  <a:txBody>
                    <a:bodyPr/>
                    <a:lstStyle/>
                    <a:p>
                      <a:pPr indent="0" algn="ctr">
                        <a:lnSpc>
                          <a:spcPct val="107000"/>
                        </a:lnSpc>
                        <a:spcAft>
                          <a:spcPts val="0"/>
                        </a:spcAft>
                      </a:pPr>
                      <a:r>
                        <a:rPr lang="en-GB" altLang="zh-CN" sz="1600" dirty="0" smtClean="0">
                          <a:effectLst/>
                          <a:latin typeface="Times New Roman" panose="02020603050405020304" pitchFamily="18" charset="0"/>
                          <a:ea typeface="+mn-ea"/>
                          <a:cs typeface="Times New Roman" panose="02020603050405020304" pitchFamily="18" charset="0"/>
                        </a:rPr>
                        <a:t>3</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20 (10)</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CNN</a:t>
                      </a:r>
                      <a:r>
                        <a:rPr lang="en-GB" sz="1600" baseline="0" dirty="0" smtClean="0">
                          <a:effectLst/>
                          <a:latin typeface="Times New Roman" panose="02020603050405020304" pitchFamily="18" charset="0"/>
                          <a:cs typeface="Times New Roman" panose="02020603050405020304" pitchFamily="18" charset="0"/>
                        </a:rPr>
                        <a:t>s</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Yes</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US" altLang="zh-CN" sz="1600" b="0" dirty="0" smtClean="0">
                          <a:effectLst/>
                          <a:latin typeface="Times New Roman" panose="02020603050405020304" pitchFamily="18" charset="0"/>
                          <a:ea typeface="等线" panose="02010600030101010101" pitchFamily="2" charset="-122"/>
                          <a:cs typeface="Times New Roman" panose="02020603050405020304" pitchFamily="18" charset="0"/>
                        </a:rPr>
                        <a:t>0.783</a:t>
                      </a:r>
                      <a:endParaRPr lang="zh-CN" sz="1600" b="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tc>
                  <a:txBody>
                    <a:bodyPr/>
                    <a:lstStyle/>
                    <a:p>
                      <a:pPr indent="0" algn="ctr">
                        <a:lnSpc>
                          <a:spcPct val="107000"/>
                        </a:lnSpc>
                        <a:spcAft>
                          <a:spcPts val="0"/>
                        </a:spcAft>
                      </a:pPr>
                      <a:r>
                        <a:rPr lang="en-US" altLang="zh-CN" sz="1600" b="0" dirty="0" smtClean="0">
                          <a:effectLst/>
                          <a:latin typeface="Times New Roman" panose="02020603050405020304" pitchFamily="18" charset="0"/>
                          <a:ea typeface="等线" panose="02010600030101010101" pitchFamily="2" charset="-122"/>
                          <a:cs typeface="Times New Roman" panose="02020603050405020304" pitchFamily="18" charset="0"/>
                        </a:rPr>
                        <a:t>0.811 w/o </a:t>
                      </a:r>
                      <a:r>
                        <a:rPr lang="en-US" altLang="zh-CN" sz="1600" dirty="0" smtClean="0">
                          <a:effectLst/>
                          <a:latin typeface="Times New Roman" panose="02020603050405020304" pitchFamily="18" charset="0"/>
                          <a:ea typeface="+mn-ea"/>
                          <a:cs typeface="Times New Roman" panose="02020603050405020304" pitchFamily="18" charset="0"/>
                        </a:rPr>
                        <a:t>unfreeze</a:t>
                      </a:r>
                      <a:endParaRPr lang="zh-CN" sz="1600" b="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B>
                      <a:noFill/>
                    </a:lnB>
                  </a:tcPr>
                </a:tc>
                <a:extLst>
                  <a:ext uri="{0D108BD9-81ED-4DB2-BD59-A6C34878D82A}">
                    <a16:rowId xmlns:a16="http://schemas.microsoft.com/office/drawing/2014/main" val="1912128970"/>
                  </a:ext>
                </a:extLst>
              </a:tr>
              <a:tr h="0">
                <a:tc>
                  <a:txBody>
                    <a:bodyPr/>
                    <a:lstStyle/>
                    <a:p>
                      <a:pPr indent="0" algn="ctr">
                        <a:lnSpc>
                          <a:spcPct val="107000"/>
                        </a:lnSpc>
                        <a:spcAft>
                          <a:spcPts val="0"/>
                        </a:spcAft>
                      </a:pPr>
                      <a:r>
                        <a:rPr lang="en-GB" altLang="zh-CN" sz="1600" dirty="0" smtClean="0">
                          <a:effectLst/>
                          <a:latin typeface="Times New Roman" panose="02020603050405020304" pitchFamily="18" charset="0"/>
                          <a:ea typeface="+mn-ea"/>
                          <a:cs typeface="Times New Roman" panose="02020603050405020304" pitchFamily="18" charset="0"/>
                        </a:rPr>
                        <a:t>4</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GB" sz="1600" dirty="0">
                          <a:effectLst/>
                          <a:latin typeface="Times New Roman" panose="02020603050405020304" pitchFamily="18" charset="0"/>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GB" sz="1600" dirty="0" smtClean="0">
                          <a:effectLst/>
                          <a:latin typeface="Times New Roman" panose="02020603050405020304" pitchFamily="18" charset="0"/>
                          <a:cs typeface="Times New Roman" panose="02020603050405020304" pitchFamily="18" charset="0"/>
                        </a:rPr>
                        <a:t>20 (10)</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GB" altLang="zh-CN" sz="1600" dirty="0" err="1" smtClean="0">
                          <a:effectLst/>
                          <a:latin typeface="Times New Roman" panose="02020603050405020304" pitchFamily="18" charset="0"/>
                          <a:ea typeface="+mn-ea"/>
                          <a:cs typeface="Times New Roman" panose="02020603050405020304" pitchFamily="18" charset="0"/>
                        </a:rPr>
                        <a:t>CNNs+LSTM</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Yes</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0.768</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0.771 </a:t>
                      </a:r>
                      <a:r>
                        <a:rPr lang="en-US" altLang="zh-CN" sz="1600" dirty="0" smtClean="0">
                          <a:effectLst/>
                          <a:latin typeface="Times New Roman" panose="02020603050405020304" pitchFamily="18" charset="0"/>
                          <a:ea typeface="+mn-ea"/>
                          <a:cs typeface="Times New Roman" panose="02020603050405020304" pitchFamily="18" charset="0"/>
                        </a:rPr>
                        <a:t>w/o unfreeze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0656675"/>
                  </a:ext>
                </a:extLst>
              </a:tr>
              <a:tr h="0">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5</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None</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b="0" dirty="0" smtClean="0">
                          <a:effectLst/>
                          <a:latin typeface="Times New Roman" panose="02020603050405020304" pitchFamily="18" charset="0"/>
                          <a:ea typeface="等线" panose="02010600030101010101" pitchFamily="2" charset="-122"/>
                          <a:cs typeface="Times New Roman" panose="02020603050405020304" pitchFamily="18" charset="0"/>
                        </a:rPr>
                        <a:t>20 (10)</a:t>
                      </a:r>
                      <a:endParaRPr lang="zh-CN" sz="1600" b="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altLang="zh-CN" sz="1800" dirty="0" smtClean="0">
                          <a:effectLst/>
                          <a:latin typeface="Times New Roman" panose="02020603050405020304" pitchFamily="18" charset="0"/>
                          <a:cs typeface="Times New Roman" panose="02020603050405020304" pitchFamily="18" charset="0"/>
                        </a:rPr>
                        <a:t>/</a:t>
                      </a:r>
                      <a:endParaRPr lang="zh-CN" altLang="zh-CN" sz="1800" dirty="0" smtClean="0">
                        <a:effectLst/>
                        <a:latin typeface="Times New Roman" panose="02020603050405020304" pitchFamily="18" charset="0"/>
                        <a:ea typeface="+mn-ea"/>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dirty="0" smtClean="0">
                          <a:effectLst/>
                          <a:latin typeface="Times New Roman" panose="02020603050405020304" pitchFamily="18" charset="0"/>
                          <a:ea typeface="等线" panose="02010600030101010101" pitchFamily="2" charset="-122"/>
                          <a:cs typeface="Times New Roman" panose="02020603050405020304" pitchFamily="18" charset="0"/>
                        </a:rPr>
                        <a:t>Yes</a:t>
                      </a:r>
                      <a:endParaRPr lang="zh-CN" sz="16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b="0" dirty="0" smtClean="0">
                          <a:effectLst/>
                          <a:latin typeface="Times New Roman" panose="02020603050405020304" pitchFamily="18" charset="0"/>
                          <a:ea typeface="等线" panose="02010600030101010101" pitchFamily="2" charset="-122"/>
                          <a:cs typeface="Times New Roman" panose="02020603050405020304" pitchFamily="18" charset="0"/>
                        </a:rPr>
                        <a:t>0.785</a:t>
                      </a:r>
                      <a:endParaRPr lang="zh-CN" sz="1600" b="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0" algn="ctr">
                        <a:lnSpc>
                          <a:spcPct val="107000"/>
                        </a:lnSpc>
                        <a:spcAft>
                          <a:spcPts val="0"/>
                        </a:spcAft>
                      </a:pPr>
                      <a:r>
                        <a:rPr lang="en-US" altLang="zh-CN" sz="1600" b="0" dirty="0" smtClean="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rPr>
                        <a:t>Fine-tune all layers</a:t>
                      </a:r>
                      <a:endParaRPr lang="zh-CN" sz="1600" b="0" dirty="0">
                        <a:solidFill>
                          <a:schemeClr val="tx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5182731"/>
                  </a:ext>
                </a:extLst>
              </a:tr>
            </a:tbl>
          </a:graphicData>
        </a:graphic>
      </p:graphicFrame>
    </p:spTree>
    <p:extLst>
      <p:ext uri="{BB962C8B-B14F-4D97-AF65-F5344CB8AC3E}">
        <p14:creationId xmlns:p14="http://schemas.microsoft.com/office/powerpoint/2010/main" val="2467167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Summary &amp; Future Plans</a:t>
            </a:r>
            <a:endParaRPr lang="zh-CN" altLang="en-US" dirty="0"/>
          </a:p>
        </p:txBody>
      </p:sp>
      <p:sp>
        <p:nvSpPr>
          <p:cNvPr id="3" name="内容占位符 2"/>
          <p:cNvSpPr>
            <a:spLocks noGrp="1"/>
          </p:cNvSpPr>
          <p:nvPr>
            <p:ph idx="1"/>
          </p:nvPr>
        </p:nvSpPr>
        <p:spPr>
          <a:xfrm>
            <a:off x="623888" y="1254124"/>
            <a:ext cx="10515600" cy="4767163"/>
          </a:xfrm>
        </p:spPr>
        <p:txBody>
          <a:bodyPr/>
          <a:lstStyle/>
          <a:p>
            <a:r>
              <a:rPr lang="en-US" altLang="zh-CN" sz="2400" dirty="0" smtClean="0"/>
              <a:t>Summary</a:t>
            </a:r>
          </a:p>
          <a:p>
            <a:pPr lvl="1"/>
            <a:r>
              <a:rPr lang="en-US" altLang="zh-CN" sz="2200" dirty="0" smtClean="0"/>
              <a:t>Craft a data set to approximate the target data set by carefully mixing data works well, and improvement could be made</a:t>
            </a:r>
          </a:p>
          <a:p>
            <a:pPr lvl="1"/>
            <a:r>
              <a:rPr lang="en-US" altLang="zh-CN" sz="2200" dirty="0" smtClean="0"/>
              <a:t>CORAL, Pre-train &amp; fine-tune, can transfer knowledge learned from existing machine to target </a:t>
            </a:r>
            <a:r>
              <a:rPr lang="en-US" altLang="zh-CN" sz="2200" dirty="0" smtClean="0"/>
              <a:t>the machine</a:t>
            </a:r>
            <a:endParaRPr lang="en-US" altLang="zh-CN" sz="2200" dirty="0" smtClean="0"/>
          </a:p>
          <a:p>
            <a:r>
              <a:rPr lang="en-US" altLang="zh-CN" sz="2400" dirty="0" smtClean="0"/>
              <a:t>Future plan</a:t>
            </a:r>
          </a:p>
          <a:p>
            <a:pPr lvl="1"/>
            <a:r>
              <a:rPr lang="en-US" altLang="zh-CN" sz="2200" dirty="0" smtClean="0"/>
              <a:t>Data augmentation and </a:t>
            </a:r>
            <a:r>
              <a:rPr lang="en-US" altLang="zh-CN" sz="2200" dirty="0" smtClean="0"/>
              <a:t>transfer learning </a:t>
            </a:r>
            <a:r>
              <a:rPr lang="en-US" altLang="zh-CN" sz="2200" dirty="0" smtClean="0"/>
              <a:t>can work together</a:t>
            </a:r>
          </a:p>
          <a:p>
            <a:pPr lvl="1"/>
            <a:r>
              <a:rPr lang="en-US" altLang="zh-CN" sz="2200" dirty="0" smtClean="0"/>
              <a:t>More data is needed for domain generalization.</a:t>
            </a:r>
            <a:endParaRPr lang="en-US" altLang="zh-CN" sz="2200" dirty="0"/>
          </a:p>
          <a:p>
            <a:pPr lvl="1"/>
            <a:r>
              <a:rPr lang="en-US" altLang="zh-CN" sz="2200" dirty="0" smtClean="0"/>
              <a:t>With data from more tokamaks, the pre-train model will learn more general knowledge of disruption, easier on transferring to target machine.</a:t>
            </a:r>
          </a:p>
          <a:p>
            <a:pPr lvl="1"/>
            <a:r>
              <a:rPr lang="en-US" altLang="zh-CN" sz="2200" dirty="0" smtClean="0"/>
              <a:t>More machine does not necessarily mean more data, as the model needs diagnostics that is </a:t>
            </a:r>
            <a:r>
              <a:rPr lang="en-US" altLang="zh-CN" sz="2200" dirty="0" smtClean="0"/>
              <a:t>present </a:t>
            </a:r>
            <a:r>
              <a:rPr lang="en-US" altLang="zh-CN" sz="2200" dirty="0" smtClean="0"/>
              <a:t>on all machines</a:t>
            </a:r>
            <a:r>
              <a:rPr lang="en-US" altLang="zh-CN" sz="2200" dirty="0" smtClean="0"/>
              <a:t>.</a:t>
            </a:r>
            <a:endParaRPr lang="en-US" altLang="zh-CN" sz="2200" dirty="0" smtClean="0"/>
          </a:p>
        </p:txBody>
      </p:sp>
      <p:sp>
        <p:nvSpPr>
          <p:cNvPr id="4" name="灯片编号占位符 3"/>
          <p:cNvSpPr>
            <a:spLocks noGrp="1"/>
          </p:cNvSpPr>
          <p:nvPr>
            <p:ph type="sldNum" sz="quarter" idx="10"/>
          </p:nvPr>
        </p:nvSpPr>
        <p:spPr/>
        <p:txBody>
          <a:bodyPr/>
          <a:lstStyle/>
          <a:p>
            <a:pPr>
              <a:defRPr/>
            </a:pPr>
            <a:fld id="{992DBDEA-1FA4-4512-8EBB-09F795BCB767}" type="slidenum">
              <a:rPr lang="zh-CN" altLang="en-US" smtClean="0"/>
              <a:pPr>
                <a:defRPr/>
              </a:pPr>
              <a:t>17</a:t>
            </a:fld>
            <a:endParaRPr lang="en-US" altLang="zh-CN" dirty="0"/>
          </a:p>
        </p:txBody>
      </p:sp>
    </p:spTree>
    <p:extLst>
      <p:ext uri="{BB962C8B-B14F-4D97-AF65-F5344CB8AC3E}">
        <p14:creationId xmlns:p14="http://schemas.microsoft.com/office/powerpoint/2010/main" val="3247140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623888" y="2996951"/>
            <a:ext cx="10515600" cy="2608511"/>
          </a:xfrm>
        </p:spPr>
        <p:txBody>
          <a:bodyPr/>
          <a:lstStyle/>
          <a:p>
            <a:pPr algn="ctr"/>
            <a:r>
              <a:rPr lang="en-US" altLang="zh-CN" sz="4400" dirty="0" smtClean="0"/>
              <a:t>Thank for your attention</a:t>
            </a:r>
            <a:endParaRPr lang="zh-CN" altLang="en-US" sz="4400" dirty="0"/>
          </a:p>
        </p:txBody>
      </p:sp>
      <p:sp>
        <p:nvSpPr>
          <p:cNvPr id="4" name="灯片编号占位符 3"/>
          <p:cNvSpPr>
            <a:spLocks noGrp="1"/>
          </p:cNvSpPr>
          <p:nvPr>
            <p:ph type="sldNum" sz="quarter" idx="10"/>
          </p:nvPr>
        </p:nvSpPr>
        <p:spPr/>
        <p:txBody>
          <a:bodyPr/>
          <a:lstStyle/>
          <a:p>
            <a:pPr>
              <a:defRPr/>
            </a:pPr>
            <a:fld id="{992DBDEA-1FA4-4512-8EBB-09F795BCB767}" type="slidenum">
              <a:rPr lang="zh-CN" altLang="en-US" smtClean="0"/>
              <a:pPr>
                <a:defRPr/>
              </a:pPr>
              <a:t>18</a:t>
            </a:fld>
            <a:endParaRPr lang="en-US" altLang="zh-CN" dirty="0"/>
          </a:p>
        </p:txBody>
      </p:sp>
    </p:spTree>
    <p:extLst>
      <p:ext uri="{BB962C8B-B14F-4D97-AF65-F5344CB8AC3E}">
        <p14:creationId xmlns:p14="http://schemas.microsoft.com/office/powerpoint/2010/main" val="2997479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336" y="38175"/>
            <a:ext cx="8921388" cy="792088"/>
          </a:xfrm>
        </p:spPr>
        <p:txBody>
          <a:bodyPr/>
          <a:lstStyle/>
          <a:p>
            <a:r>
              <a:rPr lang="en-US" altLang="zh-CN" sz="2800" dirty="0" smtClean="0"/>
              <a:t>The Problem of ML Based Disruption Prediction</a:t>
            </a:r>
            <a:endParaRPr lang="zh-CN" altLang="en-US" sz="2800" dirty="0"/>
          </a:p>
        </p:txBody>
      </p:sp>
      <p:sp>
        <p:nvSpPr>
          <p:cNvPr id="4" name="灯片编号占位符 3"/>
          <p:cNvSpPr>
            <a:spLocks noGrp="1"/>
          </p:cNvSpPr>
          <p:nvPr>
            <p:ph type="sldNum" sz="quarter" idx="10"/>
          </p:nvPr>
        </p:nvSpPr>
        <p:spPr/>
        <p:txBody>
          <a:bodyPr/>
          <a:lstStyle/>
          <a:p>
            <a:pPr>
              <a:defRPr/>
            </a:pPr>
            <a:fld id="{992DBDEA-1FA4-4512-8EBB-09F795BCB767}" type="slidenum">
              <a:rPr lang="zh-CN" altLang="en-US" smtClean="0"/>
              <a:pPr>
                <a:defRPr/>
              </a:pPr>
              <a:t>1</a:t>
            </a:fld>
            <a:endParaRPr lang="en-US" altLang="zh-CN" dirty="0"/>
          </a:p>
        </p:txBody>
      </p:sp>
      <p:pic>
        <p:nvPicPr>
          <p:cNvPr id="5" name="图片 4"/>
          <p:cNvPicPr>
            <a:picLocks noChangeAspect="1"/>
          </p:cNvPicPr>
          <p:nvPr/>
        </p:nvPicPr>
        <p:blipFill>
          <a:blip r:embed="rId2"/>
          <a:stretch>
            <a:fillRect/>
          </a:stretch>
        </p:blipFill>
        <p:spPr>
          <a:xfrm>
            <a:off x="695400" y="5044991"/>
            <a:ext cx="1668403" cy="1251303"/>
          </a:xfrm>
          <a:prstGeom prst="rect">
            <a:avLst/>
          </a:prstGeom>
        </p:spPr>
      </p:pic>
      <p:pic>
        <p:nvPicPr>
          <p:cNvPr id="6" name="Picture 2"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49" r="18753"/>
          <a:stretch/>
        </p:blipFill>
        <p:spPr bwMode="auto">
          <a:xfrm>
            <a:off x="3159176" y="4451900"/>
            <a:ext cx="1864255" cy="1740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www.oeaw.ac.at/fileadmin/subsites/_processed_/7/3/csm_ITER_2_1023aef27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7563" y="3658738"/>
            <a:ext cx="2696090" cy="2656004"/>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圆角 7">
            <a:extLst>
              <a:ext uri="{FF2B5EF4-FFF2-40B4-BE49-F238E27FC236}">
                <a16:creationId xmlns:a16="http://schemas.microsoft.com/office/drawing/2014/main" id="{D6077D2D-6A9F-4A6D-BC44-8770B4FF32A2}"/>
              </a:ext>
            </a:extLst>
          </p:cNvPr>
          <p:cNvSpPr/>
          <p:nvPr/>
        </p:nvSpPr>
        <p:spPr>
          <a:xfrm>
            <a:off x="423799" y="4000524"/>
            <a:ext cx="2257772" cy="692820"/>
          </a:xfrm>
          <a:prstGeom prst="roundRect">
            <a:avLst/>
          </a:prstGeom>
          <a:solidFill>
            <a:srgbClr val="13346E"/>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r>
              <a:rPr lang="en-US" altLang="zh-CN" sz="1600" b="1" kern="0" noProof="0"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Disruption is everyday routine</a:t>
            </a:r>
            <a:r>
              <a:rPr lang="zh-CN" altLang="en-US" sz="1600" b="1" kern="0" noProof="0"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kumimoji="0" lang="en-US" altLang="zh-CN" sz="16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11" name="矩形: 圆角 7">
            <a:extLst>
              <a:ext uri="{FF2B5EF4-FFF2-40B4-BE49-F238E27FC236}">
                <a16:creationId xmlns:a16="http://schemas.microsoft.com/office/drawing/2014/main" id="{D6077D2D-6A9F-4A6D-BC44-8770B4FF32A2}"/>
              </a:ext>
            </a:extLst>
          </p:cNvPr>
          <p:cNvSpPr/>
          <p:nvPr/>
        </p:nvSpPr>
        <p:spPr>
          <a:xfrm>
            <a:off x="3069693" y="3538338"/>
            <a:ext cx="2243884" cy="692820"/>
          </a:xfrm>
          <a:prstGeom prst="roundRect">
            <a:avLst/>
          </a:prstGeom>
          <a:solidFill>
            <a:srgbClr val="13346E"/>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r>
              <a:rPr lang="en-US" altLang="zh-CN" sz="1600" b="1" kern="0" noProof="0"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Disruption is not that big a deal</a:t>
            </a:r>
            <a:endParaRPr kumimoji="0" lang="en-US" altLang="zh-CN" sz="16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12" name="矩形: 圆角 7">
            <a:extLst>
              <a:ext uri="{FF2B5EF4-FFF2-40B4-BE49-F238E27FC236}">
                <a16:creationId xmlns:a16="http://schemas.microsoft.com/office/drawing/2014/main" id="{D6077D2D-6A9F-4A6D-BC44-8770B4FF32A2}"/>
              </a:ext>
            </a:extLst>
          </p:cNvPr>
          <p:cNvSpPr/>
          <p:nvPr/>
        </p:nvSpPr>
        <p:spPr>
          <a:xfrm>
            <a:off x="5701699" y="3186408"/>
            <a:ext cx="2727338" cy="703859"/>
          </a:xfrm>
          <a:prstGeom prst="roundRect">
            <a:avLst/>
          </a:prstGeom>
          <a:solidFill>
            <a:srgbClr val="13346E"/>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30000"/>
              </a:lnSpc>
              <a:spcBef>
                <a:spcPts val="0"/>
              </a:spcBef>
              <a:spcAft>
                <a:spcPts val="0"/>
              </a:spcAft>
              <a:buClrTx/>
              <a:buSzTx/>
              <a:buFontTx/>
              <a:buNone/>
              <a:tabLst/>
              <a:defRPr/>
            </a:pPr>
            <a:r>
              <a:rPr lang="en-US" altLang="zh-CN" sz="1600" b="1" kern="0" noProof="0"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One runaway discharge will do the job </a:t>
            </a:r>
            <a:r>
              <a:rPr lang="zh-CN" altLang="en-US" sz="1600" b="1" kern="0" noProof="0" dirty="0" smtClea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endParaRPr kumimoji="0" lang="en-US" altLang="zh-CN" sz="1600" b="1" i="0"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5"/>
          <a:stretch>
            <a:fillRect/>
          </a:stretch>
        </p:blipFill>
        <p:spPr>
          <a:xfrm>
            <a:off x="9412998" y="4197073"/>
            <a:ext cx="2306268" cy="2099221"/>
          </a:xfrm>
          <a:prstGeom prst="rect">
            <a:avLst/>
          </a:prstGeom>
        </p:spPr>
      </p:pic>
      <p:pic>
        <p:nvPicPr>
          <p:cNvPr id="14" name="图片 13"/>
          <p:cNvPicPr>
            <a:picLocks noChangeAspect="1"/>
          </p:cNvPicPr>
          <p:nvPr/>
        </p:nvPicPr>
        <p:blipFill>
          <a:blip r:embed="rId6"/>
          <a:stretch>
            <a:fillRect/>
          </a:stretch>
        </p:blipFill>
        <p:spPr>
          <a:xfrm>
            <a:off x="9376288" y="1353821"/>
            <a:ext cx="2342978" cy="2184516"/>
          </a:xfrm>
          <a:prstGeom prst="rect">
            <a:avLst/>
          </a:prstGeom>
        </p:spPr>
      </p:pic>
      <p:sp>
        <p:nvSpPr>
          <p:cNvPr id="15" name="右箭头 14"/>
          <p:cNvSpPr/>
          <p:nvPr/>
        </p:nvSpPr>
        <p:spPr>
          <a:xfrm rot="5400000">
            <a:off x="10426355" y="3719745"/>
            <a:ext cx="393003" cy="412754"/>
          </a:xfrm>
          <a:prstGeom prst="rightArrow">
            <a:avLst/>
          </a:prstGeom>
          <a:solidFill>
            <a:srgbClr val="13346E"/>
          </a:solidFill>
          <a:ln w="12700" cap="flat" cmpd="sng" algn="ctr">
            <a:noFill/>
            <a:prstDash val="solid"/>
            <a:miter lim="800000"/>
          </a:ln>
          <a:effectLst/>
        </p:spPr>
        <p:txBody>
          <a:bodyPr rtlCol="0" anchor="ctr"/>
          <a:lstStyle/>
          <a:p>
            <a:pPr algn="ctr" defTabSz="457200">
              <a:lnSpc>
                <a:spcPct val="130000"/>
              </a:lnSpc>
            </a:pPr>
            <a:endParaRPr lang="zh-CN" altLang="en-US" sz="1600" b="1" kern="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rotWithShape="1">
          <a:blip r:embed="rId7">
            <a:extLst>
              <a:ext uri="{BEBA8EAE-BF5A-486C-A8C5-ECC9F3942E4B}">
                <a14:imgProps xmlns:a14="http://schemas.microsoft.com/office/drawing/2010/main">
                  <a14:imgLayer r:embed="rId8">
                    <a14:imgEffect>
                      <a14:backgroundRemoval t="16600" b="86900" l="14267" r="91067">
                        <a14:foregroundMark x1="28800" y1="48900" x2="42133" y2="60700"/>
                        <a14:foregroundMark x1="27467" y1="55700" x2="33867" y2="62700"/>
                        <a14:foregroundMark x1="38933" y1="43700" x2="37600" y2="58100"/>
                        <a14:foregroundMark x1="66400" y1="49500" x2="64800" y2="62700"/>
                        <a14:foregroundMark x1="72933" y1="46700" x2="65600" y2="61100"/>
                        <a14:foregroundMark x1="73733" y1="62300" x2="64533" y2="65900"/>
                      </a14:backgroundRemoval>
                    </a14:imgEffect>
                  </a14:imgLayer>
                </a14:imgProps>
              </a:ext>
            </a:extLst>
          </a:blip>
          <a:srcRect l="11191" t="15083" r="5357" b="12297"/>
          <a:stretch/>
        </p:blipFill>
        <p:spPr>
          <a:xfrm>
            <a:off x="9698827" y="4298959"/>
            <a:ext cx="1721460" cy="1997336"/>
          </a:xfrm>
          <a:prstGeom prst="rect">
            <a:avLst/>
          </a:prstGeom>
        </p:spPr>
      </p:pic>
      <p:sp>
        <p:nvSpPr>
          <p:cNvPr id="17" name="文本框 16"/>
          <p:cNvSpPr txBox="1"/>
          <p:nvPr/>
        </p:nvSpPr>
        <p:spPr>
          <a:xfrm>
            <a:off x="44861" y="936974"/>
            <a:ext cx="8643428" cy="2369880"/>
          </a:xfrm>
          <a:prstGeom prst="rect">
            <a:avLst/>
          </a:prstGeom>
          <a:noFill/>
        </p:spPr>
        <p:txBody>
          <a:bodyPr wrap="square" rtlCol="0">
            <a:spAutoFit/>
          </a:bodyPr>
          <a:lstStyle/>
          <a:p>
            <a:pPr marL="285750" indent="-285750">
              <a:buFont typeface="Arial" panose="020B0604020202020204" pitchFamily="34" charset="0"/>
              <a:buChar char="•"/>
            </a:pPr>
            <a:r>
              <a:rPr lang="en-US" altLang="zh-CN" sz="2800" dirty="0" smtClean="0"/>
              <a:t>It need disruption data from the target machines</a:t>
            </a:r>
          </a:p>
          <a:p>
            <a:pPr marL="742950" lvl="1" indent="-285750">
              <a:buFont typeface="Arial" panose="020B0604020202020204" pitchFamily="34" charset="0"/>
              <a:buChar char="•"/>
            </a:pPr>
            <a:r>
              <a:rPr lang="en-US" altLang="zh-CN" sz="2000" dirty="0" smtClean="0"/>
              <a:t>Machine Learning is data driven.</a:t>
            </a:r>
          </a:p>
          <a:p>
            <a:pPr marL="742950" lvl="1" indent="-285750">
              <a:buFont typeface="Arial" panose="020B0604020202020204" pitchFamily="34" charset="0"/>
              <a:buChar char="•"/>
            </a:pPr>
            <a:r>
              <a:rPr lang="en-US" altLang="zh-CN" sz="2000" dirty="0" smtClean="0"/>
              <a:t>It need big amount of disruption data to train.</a:t>
            </a:r>
          </a:p>
          <a:p>
            <a:pPr marL="742950" lvl="1" indent="-285750">
              <a:buFont typeface="Arial" panose="020B0604020202020204" pitchFamily="34" charset="0"/>
              <a:buChar char="•"/>
            </a:pPr>
            <a:r>
              <a:rPr lang="en-US" altLang="zh-CN" sz="2000" dirty="0" smtClean="0"/>
              <a:t>For future tokamak reactors it’s hard to provide enough disruption data before it damages itself.</a:t>
            </a:r>
          </a:p>
          <a:p>
            <a:pPr marL="742950" lvl="1" indent="-285750">
              <a:buFont typeface="Arial" panose="020B0604020202020204" pitchFamily="34" charset="0"/>
              <a:buChar char="•"/>
            </a:pPr>
            <a:r>
              <a:rPr lang="en-US" altLang="zh-CN" sz="2000" dirty="0" smtClean="0"/>
              <a:t>How to use the existing tokamaks to build a model that works on future reactors?</a:t>
            </a:r>
            <a:endParaRPr lang="zh-CN" altLang="en-US" sz="2000" dirty="0"/>
          </a:p>
        </p:txBody>
      </p:sp>
    </p:spTree>
    <p:extLst>
      <p:ext uri="{BB962C8B-B14F-4D97-AF65-F5344CB8AC3E}">
        <p14:creationId xmlns:p14="http://schemas.microsoft.com/office/powerpoint/2010/main" val="293241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46983" y="1411747"/>
            <a:ext cx="5976664" cy="4193688"/>
          </a:xfrm>
          <a:prstGeom prst="rect">
            <a:avLst/>
          </a:prstGeom>
        </p:spPr>
      </p:pic>
      <p:sp>
        <p:nvSpPr>
          <p:cNvPr id="2" name="标题 1"/>
          <p:cNvSpPr>
            <a:spLocks noGrp="1"/>
          </p:cNvSpPr>
          <p:nvPr>
            <p:ph type="title"/>
          </p:nvPr>
        </p:nvSpPr>
        <p:spPr>
          <a:xfrm>
            <a:off x="119336" y="38175"/>
            <a:ext cx="10009112" cy="792088"/>
          </a:xfrm>
        </p:spPr>
        <p:txBody>
          <a:bodyPr/>
          <a:lstStyle/>
          <a:p>
            <a:r>
              <a:rPr lang="en-US" altLang="zh-CN" sz="2800" dirty="0" smtClean="0"/>
              <a:t>Previous Deep </a:t>
            </a:r>
            <a:r>
              <a:rPr lang="en-US" altLang="zh-CN" sz="2800" dirty="0"/>
              <a:t>L</a:t>
            </a:r>
            <a:r>
              <a:rPr lang="en-US" altLang="zh-CN" sz="2800" dirty="0" smtClean="0"/>
              <a:t>earning Attempt on Cross Tokamak Disruption Prediction</a:t>
            </a:r>
            <a:endParaRPr lang="zh-CN" altLang="en-US" sz="2800" dirty="0"/>
          </a:p>
        </p:txBody>
      </p:sp>
      <p:sp>
        <p:nvSpPr>
          <p:cNvPr id="3" name="内容占位符 2"/>
          <p:cNvSpPr>
            <a:spLocks noGrp="1"/>
          </p:cNvSpPr>
          <p:nvPr>
            <p:ph idx="1"/>
          </p:nvPr>
        </p:nvSpPr>
        <p:spPr>
          <a:xfrm>
            <a:off x="2542928" y="953517"/>
            <a:ext cx="9649072" cy="2230788"/>
          </a:xfrm>
        </p:spPr>
        <p:txBody>
          <a:bodyPr/>
          <a:lstStyle/>
          <a:p>
            <a:r>
              <a:rPr lang="en-US" altLang="zh-CN" dirty="0" smtClean="0"/>
              <a:t>FRNN</a:t>
            </a:r>
          </a:p>
          <a:p>
            <a:pPr lvl="1"/>
            <a:r>
              <a:rPr lang="en-US" altLang="zh-CN" dirty="0" smtClean="0"/>
              <a:t>CNN+LSTM trained on JET (AUC=0.952)</a:t>
            </a:r>
          </a:p>
          <a:p>
            <a:pPr lvl="1"/>
            <a:r>
              <a:rPr lang="en-US" altLang="zh-CN" dirty="0" smtClean="0"/>
              <a:t>With a ‘glimpse’ of DIII-D data, the model achieved AUC=0.879</a:t>
            </a:r>
          </a:p>
          <a:p>
            <a:pPr lvl="1"/>
            <a:r>
              <a:rPr lang="en-US" altLang="zh-CN" dirty="0" smtClean="0"/>
              <a:t>And works vice versa</a:t>
            </a:r>
          </a:p>
          <a:p>
            <a:pPr lvl="1"/>
            <a:r>
              <a:rPr lang="en-US" altLang="zh-CN" dirty="0" smtClean="0"/>
              <a:t>A glimpse = 7 disruption shots</a:t>
            </a:r>
            <a:endParaRPr lang="zh-CN" altLang="en-US" dirty="0"/>
          </a:p>
        </p:txBody>
      </p:sp>
      <p:sp>
        <p:nvSpPr>
          <p:cNvPr id="4" name="灯片编号占位符 3"/>
          <p:cNvSpPr>
            <a:spLocks noGrp="1"/>
          </p:cNvSpPr>
          <p:nvPr>
            <p:ph type="sldNum" sz="quarter" idx="10"/>
          </p:nvPr>
        </p:nvSpPr>
        <p:spPr/>
        <p:txBody>
          <a:bodyPr/>
          <a:lstStyle/>
          <a:p>
            <a:pPr>
              <a:defRPr/>
            </a:pPr>
            <a:fld id="{992DBDEA-1FA4-4512-8EBB-09F795BCB767}" type="slidenum">
              <a:rPr lang="zh-CN" altLang="en-US" smtClean="0"/>
              <a:pPr>
                <a:defRPr/>
              </a:pPr>
              <a:t>2</a:t>
            </a:fld>
            <a:endParaRPr lang="en-US" altLang="zh-CN" dirty="0"/>
          </a:p>
        </p:txBody>
      </p:sp>
      <p:pic>
        <p:nvPicPr>
          <p:cNvPr id="7" name="图片 6"/>
          <p:cNvPicPr>
            <a:picLocks noChangeAspect="1"/>
          </p:cNvPicPr>
          <p:nvPr/>
        </p:nvPicPr>
        <p:blipFill>
          <a:blip r:embed="rId3"/>
          <a:stretch>
            <a:fillRect/>
          </a:stretch>
        </p:blipFill>
        <p:spPr>
          <a:xfrm>
            <a:off x="6168008" y="3344324"/>
            <a:ext cx="5347887" cy="1969918"/>
          </a:xfrm>
          <a:prstGeom prst="rect">
            <a:avLst/>
          </a:prstGeom>
        </p:spPr>
      </p:pic>
      <p:sp>
        <p:nvSpPr>
          <p:cNvPr id="8" name="矩形 7"/>
          <p:cNvSpPr/>
          <p:nvPr/>
        </p:nvSpPr>
        <p:spPr>
          <a:xfrm>
            <a:off x="5015880" y="5685332"/>
            <a:ext cx="6672064" cy="584775"/>
          </a:xfrm>
          <a:prstGeom prst="rect">
            <a:avLst/>
          </a:prstGeom>
        </p:spPr>
        <p:txBody>
          <a:bodyPr wrap="square">
            <a:spAutoFit/>
          </a:bodyPr>
          <a:lstStyle/>
          <a:p>
            <a:r>
              <a:rPr lang="en-US" altLang="zh-CN" sz="1600" dirty="0">
                <a:latin typeface="Times New Roman" panose="02020603050405020304" pitchFamily="18" charset="0"/>
                <a:ea typeface="宋体" panose="02010600030101010101" pitchFamily="2" charset="-122"/>
              </a:rPr>
              <a:t>J. Kates-</a:t>
            </a:r>
            <a:r>
              <a:rPr lang="en-US" altLang="zh-CN" sz="1600" dirty="0" err="1">
                <a:latin typeface="Times New Roman" panose="02020603050405020304" pitchFamily="18" charset="0"/>
                <a:ea typeface="宋体" panose="02010600030101010101" pitchFamily="2" charset="-122"/>
              </a:rPr>
              <a:t>Harbeck</a:t>
            </a:r>
            <a:r>
              <a:rPr lang="en-US" altLang="zh-CN" sz="1600" i="1" dirty="0">
                <a:latin typeface="Times New Roman" panose="02020603050405020304" pitchFamily="18" charset="0"/>
                <a:ea typeface="宋体" panose="02010600030101010101" pitchFamily="2" charset="-122"/>
              </a:rPr>
              <a:t>, et al.</a:t>
            </a:r>
            <a:r>
              <a:rPr lang="en-US" altLang="zh-CN" sz="1600" dirty="0">
                <a:latin typeface="Times New Roman" panose="02020603050405020304" pitchFamily="18" charset="0"/>
                <a:ea typeface="宋体" panose="02010600030101010101" pitchFamily="2" charset="-122"/>
              </a:rPr>
              <a:t>, "Predicting disruptive instabilities in controlled fusion plasmas through deep learning," </a:t>
            </a:r>
            <a:r>
              <a:rPr lang="en-US" altLang="zh-CN" sz="1600" i="1" dirty="0">
                <a:latin typeface="Times New Roman" panose="02020603050405020304" pitchFamily="18" charset="0"/>
                <a:ea typeface="宋体" panose="02010600030101010101" pitchFamily="2" charset="-122"/>
              </a:rPr>
              <a:t>Nature, </a:t>
            </a:r>
            <a:r>
              <a:rPr lang="en-US" altLang="zh-CN" sz="1600" dirty="0">
                <a:latin typeface="Times New Roman" panose="02020603050405020304" pitchFamily="18" charset="0"/>
                <a:ea typeface="宋体" panose="02010600030101010101" pitchFamily="2" charset="-122"/>
              </a:rPr>
              <a:t>vol. 568, pp. 526-531, 2019.</a:t>
            </a:r>
            <a:endParaRPr lang="zh-CN" altLang="en-US" sz="1600" dirty="0"/>
          </a:p>
        </p:txBody>
      </p:sp>
    </p:spTree>
    <p:extLst>
      <p:ext uri="{BB962C8B-B14F-4D97-AF65-F5344CB8AC3E}">
        <p14:creationId xmlns:p14="http://schemas.microsoft.com/office/powerpoint/2010/main" val="716007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336" y="38175"/>
            <a:ext cx="10009112" cy="792088"/>
          </a:xfrm>
        </p:spPr>
        <p:txBody>
          <a:bodyPr/>
          <a:lstStyle/>
          <a:p>
            <a:r>
              <a:rPr lang="en-US" altLang="zh-CN" sz="2800" dirty="0" smtClean="0"/>
              <a:t>Previous Deep </a:t>
            </a:r>
            <a:r>
              <a:rPr lang="en-US" altLang="zh-CN" sz="2800" dirty="0"/>
              <a:t>L</a:t>
            </a:r>
            <a:r>
              <a:rPr lang="en-US" altLang="zh-CN" sz="2800" dirty="0" smtClean="0"/>
              <a:t>earning Attempt on Cross Tokamak Disruption Prediction</a:t>
            </a:r>
            <a:endParaRPr lang="zh-CN" altLang="en-US" sz="2800" dirty="0"/>
          </a:p>
        </p:txBody>
      </p:sp>
      <p:sp>
        <p:nvSpPr>
          <p:cNvPr id="4" name="灯片编号占位符 3"/>
          <p:cNvSpPr>
            <a:spLocks noGrp="1"/>
          </p:cNvSpPr>
          <p:nvPr>
            <p:ph type="sldNum" sz="quarter" idx="10"/>
          </p:nvPr>
        </p:nvSpPr>
        <p:spPr/>
        <p:txBody>
          <a:bodyPr/>
          <a:lstStyle/>
          <a:p>
            <a:pPr>
              <a:defRPr/>
            </a:pPr>
            <a:fld id="{992DBDEA-1FA4-4512-8EBB-09F795BCB767}" type="slidenum">
              <a:rPr lang="zh-CN" altLang="en-US" smtClean="0"/>
              <a:pPr>
                <a:defRPr/>
              </a:pPr>
              <a:t>3</a:t>
            </a:fld>
            <a:endParaRPr lang="en-US" altLang="zh-CN" dirty="0"/>
          </a:p>
        </p:txBody>
      </p:sp>
      <p:sp>
        <p:nvSpPr>
          <p:cNvPr id="8" name="矩形 7"/>
          <p:cNvSpPr/>
          <p:nvPr/>
        </p:nvSpPr>
        <p:spPr>
          <a:xfrm>
            <a:off x="479376" y="5857406"/>
            <a:ext cx="11881320" cy="523220"/>
          </a:xfrm>
          <a:prstGeom prst="rect">
            <a:avLst/>
          </a:prstGeom>
        </p:spPr>
        <p:txBody>
          <a:bodyPr wrap="square">
            <a:spAutoFit/>
          </a:bodyPr>
          <a:lstStyle/>
          <a:p>
            <a:r>
              <a:rPr lang="en-US" altLang="zh-CN" sz="1400" dirty="0" smtClean="0">
                <a:latin typeface="Times New Roman" panose="02020603050405020304" pitchFamily="18" charset="0"/>
                <a:ea typeface="宋体" panose="02010600030101010101" pitchFamily="2" charset="-122"/>
              </a:rPr>
              <a:t>J</a:t>
            </a:r>
            <a:r>
              <a:rPr lang="en-US" altLang="zh-CN" sz="1400" dirty="0">
                <a:latin typeface="Times New Roman" panose="02020603050405020304" pitchFamily="18" charset="0"/>
                <a:ea typeface="宋体" panose="02010600030101010101" pitchFamily="2" charset="-122"/>
              </a:rPr>
              <a:t>. Zhu, et al., "Scenario adaptive disruption prediction study for next generation burning-plasma tokamaks," </a:t>
            </a:r>
            <a:r>
              <a:rPr lang="en-US" altLang="zh-CN" sz="1400" dirty="0" err="1">
                <a:latin typeface="Times New Roman" panose="02020603050405020304" pitchFamily="18" charset="0"/>
                <a:ea typeface="宋体" panose="02010600030101010101" pitchFamily="2" charset="-122"/>
              </a:rPr>
              <a:t>Nucl</a:t>
            </a:r>
            <a:r>
              <a:rPr lang="en-US" altLang="zh-CN" sz="1400" dirty="0">
                <a:latin typeface="Times New Roman" panose="02020603050405020304" pitchFamily="18" charset="0"/>
                <a:ea typeface="宋体" panose="02010600030101010101" pitchFamily="2" charset="-122"/>
              </a:rPr>
              <a:t>. Fusion, vol. 61, 2021.</a:t>
            </a:r>
          </a:p>
          <a:p>
            <a:r>
              <a:rPr lang="en-US" altLang="zh-CN" sz="1400" dirty="0" smtClean="0">
                <a:latin typeface="Times New Roman" panose="02020603050405020304" pitchFamily="18" charset="0"/>
                <a:ea typeface="宋体" panose="02010600030101010101" pitchFamily="2" charset="-122"/>
              </a:rPr>
              <a:t>J</a:t>
            </a:r>
            <a:r>
              <a:rPr lang="en-US" altLang="zh-CN" sz="1400" dirty="0">
                <a:latin typeface="Times New Roman" panose="02020603050405020304" pitchFamily="18" charset="0"/>
                <a:ea typeface="宋体" panose="02010600030101010101" pitchFamily="2" charset="-122"/>
              </a:rPr>
              <a:t>. X. Zhu, et al., "Hybrid deep-learning architecture for general disruption prediction across multiple tokamaks," </a:t>
            </a:r>
            <a:r>
              <a:rPr lang="en-US" altLang="zh-CN" sz="1400" dirty="0" err="1">
                <a:latin typeface="Times New Roman" panose="02020603050405020304" pitchFamily="18" charset="0"/>
                <a:ea typeface="宋体" panose="02010600030101010101" pitchFamily="2" charset="-122"/>
              </a:rPr>
              <a:t>Nucl</a:t>
            </a:r>
            <a:r>
              <a:rPr lang="en-US" altLang="zh-CN" sz="1400" dirty="0">
                <a:latin typeface="Times New Roman" panose="02020603050405020304" pitchFamily="18" charset="0"/>
                <a:ea typeface="宋体" panose="02010600030101010101" pitchFamily="2" charset="-122"/>
              </a:rPr>
              <a:t>. Fusion, vol. 61, p. </a:t>
            </a:r>
            <a:r>
              <a:rPr lang="en-US" altLang="zh-CN" sz="1400" dirty="0" smtClean="0">
                <a:latin typeface="Times New Roman" panose="02020603050405020304" pitchFamily="18" charset="0"/>
                <a:ea typeface="宋体" panose="02010600030101010101" pitchFamily="2" charset="-122"/>
              </a:rPr>
              <a:t>026007</a:t>
            </a:r>
            <a:endParaRPr lang="en-US" altLang="zh-CN" sz="1400" dirty="0">
              <a:latin typeface="Times New Roman" panose="02020603050405020304" pitchFamily="18" charset="0"/>
              <a:ea typeface="宋体" panose="02010600030101010101" pitchFamily="2" charset="-122"/>
            </a:endParaRPr>
          </a:p>
        </p:txBody>
      </p:sp>
      <p:pic>
        <p:nvPicPr>
          <p:cNvPr id="9" name="内容占位符 8">
            <a:extLst>
              <a:ext uri="{FF2B5EF4-FFF2-40B4-BE49-F238E27FC236}">
                <a16:creationId xmlns:a16="http://schemas.microsoft.com/office/drawing/2014/main" id="{8F6E4F4D-AE09-426F-ACDE-EFECDAF9ADCC}"/>
              </a:ext>
            </a:extLst>
          </p:cNvPr>
          <p:cNvPicPr>
            <a:picLocks noGrp="1" noChangeAspect="1"/>
          </p:cNvPicPr>
          <p:nvPr>
            <p:ph idx="1"/>
          </p:nvPr>
        </p:nvPicPr>
        <p:blipFill>
          <a:blip r:embed="rId2"/>
          <a:stretch>
            <a:fillRect/>
          </a:stretch>
        </p:blipFill>
        <p:spPr>
          <a:xfrm>
            <a:off x="263352" y="1176094"/>
            <a:ext cx="5968352" cy="2131554"/>
          </a:xfrm>
          <a:prstGeom prst="rect">
            <a:avLst/>
          </a:prstGeom>
        </p:spPr>
      </p:pic>
      <p:pic>
        <p:nvPicPr>
          <p:cNvPr id="10" name="图片 9"/>
          <p:cNvPicPr>
            <a:picLocks noChangeAspect="1"/>
          </p:cNvPicPr>
          <p:nvPr/>
        </p:nvPicPr>
        <p:blipFill>
          <a:blip r:embed="rId3"/>
          <a:stretch>
            <a:fillRect/>
          </a:stretch>
        </p:blipFill>
        <p:spPr>
          <a:xfrm>
            <a:off x="6672064" y="971531"/>
            <a:ext cx="5256584" cy="2422333"/>
          </a:xfrm>
          <a:prstGeom prst="rect">
            <a:avLst/>
          </a:prstGeom>
        </p:spPr>
      </p:pic>
      <p:cxnSp>
        <p:nvCxnSpPr>
          <p:cNvPr id="12" name="直接连接符 11"/>
          <p:cNvCxnSpPr/>
          <p:nvPr/>
        </p:nvCxnSpPr>
        <p:spPr>
          <a:xfrm>
            <a:off x="6672064" y="1666173"/>
            <a:ext cx="5256584"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5" name="内容占位符 2"/>
          <p:cNvSpPr txBox="1">
            <a:spLocks/>
          </p:cNvSpPr>
          <p:nvPr/>
        </p:nvSpPr>
        <p:spPr bwMode="auto">
          <a:xfrm>
            <a:off x="119336" y="3441472"/>
            <a:ext cx="11932724" cy="243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Clr>
                <a:srgbClr val="FF0000"/>
              </a:buClr>
              <a:buFont typeface="Arial" panose="020B0604020202020204" pitchFamily="34" charset="0"/>
              <a:buChar char="•"/>
              <a:defRPr sz="2800" b="1" i="0" kern="1200" baseline="0">
                <a:solidFill>
                  <a:schemeClr val="tx1"/>
                </a:solidFill>
                <a:latin typeface="Century Gothic" panose="020B0502020202020204" pitchFamily="34" charset="0"/>
                <a:ea typeface="微软雅黑 Light" panose="020B0502040204020203" pitchFamily="34" charset="-122"/>
                <a:cs typeface="+mn-cs"/>
              </a:defRPr>
            </a:lvl1pPr>
            <a:lvl2pPr marL="6858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sz="2400" kern="1200" baseline="0">
                <a:solidFill>
                  <a:schemeClr val="tx1"/>
                </a:solidFill>
                <a:latin typeface="微软雅黑 Light" panose="020B0502040204020203" pitchFamily="34" charset="-122"/>
                <a:ea typeface="微软雅黑 Light" panose="020B0502040204020203" pitchFamily="34" charset="-122"/>
                <a:cs typeface="+mn-cs"/>
              </a:defRPr>
            </a:lvl2pPr>
            <a:lvl3pPr marL="11430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sz="2000" kern="1200" baseline="0">
                <a:solidFill>
                  <a:schemeClr val="tx1"/>
                </a:solidFill>
                <a:latin typeface="微软雅黑 Light" panose="020B0502040204020203" pitchFamily="34" charset="-122"/>
                <a:ea typeface="微软雅黑 Light" panose="020B0502040204020203" pitchFamily="34" charset="-122"/>
                <a:cs typeface="+mn-cs"/>
              </a:defRPr>
            </a:lvl3pPr>
            <a:lvl4pPr marL="16002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4pPr>
            <a:lvl5pPr marL="20574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lnSpc>
                <a:spcPct val="100000"/>
              </a:lnSpc>
            </a:pPr>
            <a:r>
              <a:rPr lang="en-US" altLang="zh-CN" sz="2400" dirty="0">
                <a:latin typeface="Times New Roman" panose="02020603050405020304" pitchFamily="18" charset="0"/>
                <a:ea typeface="宋体" panose="02010600030101010101" pitchFamily="2" charset="-122"/>
              </a:rPr>
              <a:t>Hybrid deep-learning </a:t>
            </a:r>
            <a:r>
              <a:rPr lang="en-US" altLang="zh-CN" sz="2400" dirty="0" smtClean="0">
                <a:latin typeface="Times New Roman" panose="02020603050405020304" pitchFamily="18" charset="0"/>
                <a:ea typeface="宋体" panose="02010600030101010101" pitchFamily="2" charset="-122"/>
              </a:rPr>
              <a:t>architecture</a:t>
            </a:r>
            <a:endParaRPr lang="en-US" altLang="zh-CN" sz="2400" dirty="0" smtClean="0"/>
          </a:p>
          <a:p>
            <a:pPr lvl="1" defTabSz="914400">
              <a:lnSpc>
                <a:spcPct val="100000"/>
              </a:lnSpc>
            </a:pPr>
            <a:r>
              <a:rPr lang="en-US" altLang="zh-CN" sz="2000" dirty="0" smtClean="0"/>
              <a:t>CNN+GRU trained on Mixing data set of existing machine and new machine</a:t>
            </a:r>
          </a:p>
          <a:p>
            <a:pPr lvl="1" defTabSz="914400">
              <a:lnSpc>
                <a:spcPct val="100000"/>
              </a:lnSpc>
            </a:pPr>
            <a:r>
              <a:rPr lang="en-US" altLang="zh-CN" sz="2000" dirty="0" smtClean="0"/>
              <a:t>Tested on different mixing </a:t>
            </a:r>
            <a:r>
              <a:rPr lang="en-US" altLang="zh-CN" sz="2000" dirty="0" smtClean="0"/>
              <a:t>methods</a:t>
            </a:r>
            <a:endParaRPr lang="en-US" altLang="zh-CN" sz="2000" dirty="0" smtClean="0"/>
          </a:p>
          <a:p>
            <a:pPr lvl="1" defTabSz="914400">
              <a:lnSpc>
                <a:spcPct val="100000"/>
              </a:lnSpc>
            </a:pPr>
            <a:r>
              <a:rPr lang="en-US" altLang="zh-CN" sz="2000" dirty="0" smtClean="0"/>
              <a:t>Best case: disruptive from existing machines + All </a:t>
            </a:r>
            <a:r>
              <a:rPr lang="en-US" altLang="zh-CN" sz="2000" dirty="0" smtClean="0"/>
              <a:t>save shots </a:t>
            </a:r>
            <a:r>
              <a:rPr lang="en-US" altLang="zh-CN" sz="2000" dirty="0" smtClean="0"/>
              <a:t>from new+20 disruption from new</a:t>
            </a:r>
          </a:p>
          <a:p>
            <a:pPr lvl="1" defTabSz="914400">
              <a:lnSpc>
                <a:spcPct val="100000"/>
              </a:lnSpc>
            </a:pPr>
            <a:r>
              <a:rPr lang="en-US" altLang="zh-CN" sz="2000" dirty="0" smtClean="0"/>
              <a:t>Add non-disruption from existing machines harms the model performance</a:t>
            </a:r>
          </a:p>
          <a:p>
            <a:pPr lvl="1" defTabSz="914400">
              <a:lnSpc>
                <a:spcPct val="100000"/>
              </a:lnSpc>
            </a:pPr>
            <a:r>
              <a:rPr lang="en-US" altLang="zh-CN" sz="2000" dirty="0" smtClean="0"/>
              <a:t>The disruptive characteristics are </a:t>
            </a:r>
            <a:r>
              <a:rPr lang="en-US" altLang="zh-CN" sz="2000" dirty="0" smtClean="0"/>
              <a:t>machine-independent</a:t>
            </a:r>
            <a:endParaRPr lang="zh-CN" altLang="en-US" sz="2000" dirty="0"/>
          </a:p>
        </p:txBody>
      </p:sp>
    </p:spTree>
    <p:extLst>
      <p:ext uri="{BB962C8B-B14F-4D97-AF65-F5344CB8AC3E}">
        <p14:creationId xmlns:p14="http://schemas.microsoft.com/office/powerpoint/2010/main" val="2918698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336" y="38175"/>
            <a:ext cx="10009112" cy="792088"/>
          </a:xfrm>
        </p:spPr>
        <p:txBody>
          <a:bodyPr/>
          <a:lstStyle/>
          <a:p>
            <a:r>
              <a:rPr lang="en-US" altLang="zh-CN" sz="2800" dirty="0" smtClean="0"/>
              <a:t>Previous Deep </a:t>
            </a:r>
            <a:r>
              <a:rPr lang="en-US" altLang="zh-CN" sz="2800" dirty="0"/>
              <a:t>L</a:t>
            </a:r>
            <a:r>
              <a:rPr lang="en-US" altLang="zh-CN" sz="2800" dirty="0" smtClean="0"/>
              <a:t>earning Attempt on Cross Tokamak Disruption Prediction</a:t>
            </a:r>
            <a:endParaRPr lang="zh-CN" altLang="en-US" sz="2800" dirty="0"/>
          </a:p>
        </p:txBody>
      </p:sp>
      <p:sp>
        <p:nvSpPr>
          <p:cNvPr id="4" name="灯片编号占位符 3"/>
          <p:cNvSpPr>
            <a:spLocks noGrp="1"/>
          </p:cNvSpPr>
          <p:nvPr>
            <p:ph type="sldNum" sz="quarter" idx="10"/>
          </p:nvPr>
        </p:nvSpPr>
        <p:spPr/>
        <p:txBody>
          <a:bodyPr/>
          <a:lstStyle/>
          <a:p>
            <a:pPr>
              <a:defRPr/>
            </a:pPr>
            <a:fld id="{992DBDEA-1FA4-4512-8EBB-09F795BCB767}" type="slidenum">
              <a:rPr lang="zh-CN" altLang="en-US" smtClean="0"/>
              <a:pPr>
                <a:defRPr/>
              </a:pPr>
              <a:t>4</a:t>
            </a:fld>
            <a:endParaRPr lang="en-US" altLang="zh-CN" dirty="0"/>
          </a:p>
        </p:txBody>
      </p:sp>
      <p:sp>
        <p:nvSpPr>
          <p:cNvPr id="8" name="矩形 7"/>
          <p:cNvSpPr/>
          <p:nvPr/>
        </p:nvSpPr>
        <p:spPr>
          <a:xfrm>
            <a:off x="443372" y="5848946"/>
            <a:ext cx="11881320" cy="523220"/>
          </a:xfrm>
          <a:prstGeom prst="rect">
            <a:avLst/>
          </a:prstGeom>
        </p:spPr>
        <p:txBody>
          <a:bodyPr wrap="square">
            <a:spAutoFit/>
          </a:bodyPr>
          <a:lstStyle/>
          <a:p>
            <a:r>
              <a:rPr lang="en-US" altLang="zh-CN" sz="1400" dirty="0" smtClean="0">
                <a:latin typeface="Times New Roman" panose="02020603050405020304" pitchFamily="18" charset="0"/>
                <a:ea typeface="宋体" panose="02010600030101010101" pitchFamily="2" charset="-122"/>
              </a:rPr>
              <a:t>J</a:t>
            </a:r>
            <a:r>
              <a:rPr lang="en-US" altLang="zh-CN" sz="1400" dirty="0">
                <a:latin typeface="Times New Roman" panose="02020603050405020304" pitchFamily="18" charset="0"/>
                <a:ea typeface="宋体" panose="02010600030101010101" pitchFamily="2" charset="-122"/>
              </a:rPr>
              <a:t>. Zhu, et al., "Scenario adaptive disruption prediction study for next generation burning-plasma tokamaks," </a:t>
            </a:r>
            <a:r>
              <a:rPr lang="en-US" altLang="zh-CN" sz="1400" dirty="0" err="1">
                <a:latin typeface="Times New Roman" panose="02020603050405020304" pitchFamily="18" charset="0"/>
                <a:ea typeface="宋体" panose="02010600030101010101" pitchFamily="2" charset="-122"/>
              </a:rPr>
              <a:t>Nucl</a:t>
            </a:r>
            <a:r>
              <a:rPr lang="en-US" altLang="zh-CN" sz="1400" dirty="0">
                <a:latin typeface="Times New Roman" panose="02020603050405020304" pitchFamily="18" charset="0"/>
                <a:ea typeface="宋体" panose="02010600030101010101" pitchFamily="2" charset="-122"/>
              </a:rPr>
              <a:t>. Fusion, vol. 61, 2021.</a:t>
            </a:r>
          </a:p>
          <a:p>
            <a:r>
              <a:rPr lang="en-US" altLang="zh-CN" sz="1400" dirty="0" smtClean="0">
                <a:latin typeface="Times New Roman" panose="02020603050405020304" pitchFamily="18" charset="0"/>
                <a:ea typeface="宋体" panose="02010600030101010101" pitchFamily="2" charset="-122"/>
              </a:rPr>
              <a:t>J</a:t>
            </a:r>
            <a:r>
              <a:rPr lang="en-US" altLang="zh-CN" sz="1400" dirty="0">
                <a:latin typeface="Times New Roman" panose="02020603050405020304" pitchFamily="18" charset="0"/>
                <a:ea typeface="宋体" panose="02010600030101010101" pitchFamily="2" charset="-122"/>
              </a:rPr>
              <a:t>. X. Zhu, et al., "Hybrid deep-learning architecture for general disruption prediction across multiple tokamaks," </a:t>
            </a:r>
            <a:r>
              <a:rPr lang="en-US" altLang="zh-CN" sz="1400" dirty="0" err="1">
                <a:latin typeface="Times New Roman" panose="02020603050405020304" pitchFamily="18" charset="0"/>
                <a:ea typeface="宋体" panose="02010600030101010101" pitchFamily="2" charset="-122"/>
              </a:rPr>
              <a:t>Nucl</a:t>
            </a:r>
            <a:r>
              <a:rPr lang="en-US" altLang="zh-CN" sz="1400" dirty="0">
                <a:latin typeface="Times New Roman" panose="02020603050405020304" pitchFamily="18" charset="0"/>
                <a:ea typeface="宋体" panose="02010600030101010101" pitchFamily="2" charset="-122"/>
              </a:rPr>
              <a:t>. Fusion, vol. 61, p. </a:t>
            </a:r>
            <a:r>
              <a:rPr lang="en-US" altLang="zh-CN" sz="1400" dirty="0" smtClean="0">
                <a:latin typeface="Times New Roman" panose="02020603050405020304" pitchFamily="18" charset="0"/>
                <a:ea typeface="宋体" panose="02010600030101010101" pitchFamily="2" charset="-122"/>
              </a:rPr>
              <a:t>026007</a:t>
            </a:r>
            <a:endParaRPr lang="en-US" altLang="zh-CN" sz="1400" dirty="0">
              <a:latin typeface="Times New Roman" panose="02020603050405020304" pitchFamily="18" charset="0"/>
              <a:ea typeface="宋体" panose="02010600030101010101" pitchFamily="2" charset="-122"/>
            </a:endParaRPr>
          </a:p>
        </p:txBody>
      </p:sp>
      <p:pic>
        <p:nvPicPr>
          <p:cNvPr id="13" name="图片 12">
            <a:extLst>
              <a:ext uri="{FF2B5EF4-FFF2-40B4-BE49-F238E27FC236}">
                <a16:creationId xmlns:a16="http://schemas.microsoft.com/office/drawing/2014/main" id="{13F7D140-C183-4288-8BB2-254C5AF63919}"/>
              </a:ext>
            </a:extLst>
          </p:cNvPr>
          <p:cNvPicPr>
            <a:picLocks noChangeAspect="1"/>
          </p:cNvPicPr>
          <p:nvPr/>
        </p:nvPicPr>
        <p:blipFill>
          <a:blip r:embed="rId2"/>
          <a:stretch>
            <a:fillRect/>
          </a:stretch>
        </p:blipFill>
        <p:spPr>
          <a:xfrm>
            <a:off x="21066" y="989940"/>
            <a:ext cx="6362966" cy="2328616"/>
          </a:xfrm>
          <a:prstGeom prst="rect">
            <a:avLst/>
          </a:prstGeom>
        </p:spPr>
      </p:pic>
      <p:pic>
        <p:nvPicPr>
          <p:cNvPr id="14" name="图片 13"/>
          <p:cNvPicPr>
            <a:picLocks noChangeAspect="1"/>
          </p:cNvPicPr>
          <p:nvPr/>
        </p:nvPicPr>
        <p:blipFill>
          <a:blip r:embed="rId3"/>
          <a:stretch>
            <a:fillRect/>
          </a:stretch>
        </p:blipFill>
        <p:spPr>
          <a:xfrm>
            <a:off x="6456040" y="929084"/>
            <a:ext cx="5400600" cy="2630693"/>
          </a:xfrm>
          <a:prstGeom prst="rect">
            <a:avLst/>
          </a:prstGeom>
        </p:spPr>
      </p:pic>
      <p:sp>
        <p:nvSpPr>
          <p:cNvPr id="11" name="内容占位符 2"/>
          <p:cNvSpPr txBox="1">
            <a:spLocks/>
          </p:cNvSpPr>
          <p:nvPr/>
        </p:nvSpPr>
        <p:spPr bwMode="auto">
          <a:xfrm>
            <a:off x="212504" y="3629789"/>
            <a:ext cx="11996767" cy="243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Clr>
                <a:srgbClr val="FF0000"/>
              </a:buClr>
              <a:buFont typeface="Arial" panose="020B0604020202020204" pitchFamily="34" charset="0"/>
              <a:buChar char="•"/>
              <a:defRPr sz="2800" b="1" i="0" kern="1200" baseline="0">
                <a:solidFill>
                  <a:schemeClr val="tx1"/>
                </a:solidFill>
                <a:latin typeface="Century Gothic" panose="020B0502020202020204" pitchFamily="34" charset="0"/>
                <a:ea typeface="微软雅黑 Light" panose="020B0502040204020203" pitchFamily="34" charset="-122"/>
                <a:cs typeface="+mn-cs"/>
              </a:defRPr>
            </a:lvl1pPr>
            <a:lvl2pPr marL="6858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sz="2400" kern="1200" baseline="0">
                <a:solidFill>
                  <a:schemeClr val="tx1"/>
                </a:solidFill>
                <a:latin typeface="微软雅黑 Light" panose="020B0502040204020203" pitchFamily="34" charset="-122"/>
                <a:ea typeface="微软雅黑 Light" panose="020B0502040204020203" pitchFamily="34" charset="-122"/>
                <a:cs typeface="+mn-cs"/>
              </a:defRPr>
            </a:lvl2pPr>
            <a:lvl3pPr marL="11430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sz="2000" kern="1200" baseline="0">
                <a:solidFill>
                  <a:schemeClr val="tx1"/>
                </a:solidFill>
                <a:latin typeface="微软雅黑 Light" panose="020B0502040204020203" pitchFamily="34" charset="-122"/>
                <a:ea typeface="微软雅黑 Light" panose="020B0502040204020203" pitchFamily="34" charset="-122"/>
                <a:cs typeface="+mn-cs"/>
              </a:defRPr>
            </a:lvl3pPr>
            <a:lvl4pPr marL="16002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4pPr>
            <a:lvl5pPr marL="20574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lnSpc>
                <a:spcPct val="100000"/>
              </a:lnSpc>
            </a:pPr>
            <a:r>
              <a:rPr lang="en-US" altLang="zh-CN" dirty="0">
                <a:latin typeface="Times New Roman" panose="02020603050405020304" pitchFamily="18" charset="0"/>
                <a:ea typeface="宋体" panose="02010600030101010101" pitchFamily="2" charset="-122"/>
              </a:rPr>
              <a:t>Scenario adaptive disruption prediction</a:t>
            </a:r>
            <a:endParaRPr lang="en-US" altLang="zh-CN" dirty="0" smtClean="0"/>
          </a:p>
          <a:p>
            <a:pPr lvl="1" defTabSz="914400">
              <a:lnSpc>
                <a:spcPct val="100000"/>
              </a:lnSpc>
            </a:pPr>
            <a:r>
              <a:rPr lang="en-US" altLang="zh-CN" dirty="0" smtClean="0"/>
              <a:t>Different mixing technique based on discharge scenario </a:t>
            </a:r>
          </a:p>
          <a:p>
            <a:pPr lvl="1" defTabSz="914400">
              <a:lnSpc>
                <a:spcPct val="100000"/>
              </a:lnSpc>
            </a:pPr>
            <a:r>
              <a:rPr lang="en-US" altLang="zh-CN" dirty="0" smtClean="0"/>
              <a:t>Base case: HP from existing machine + LP from target machine</a:t>
            </a:r>
          </a:p>
          <a:p>
            <a:pPr lvl="1" defTabSz="914400">
              <a:lnSpc>
                <a:spcPct val="100000"/>
              </a:lnSpc>
            </a:pPr>
            <a:r>
              <a:rPr lang="en-US" altLang="zh-CN" dirty="0" smtClean="0"/>
              <a:t>Existing machine can provide the HP disruptions, while target machine can withstand LP disruptions</a:t>
            </a:r>
          </a:p>
        </p:txBody>
      </p:sp>
    </p:spTree>
    <p:extLst>
      <p:ext uri="{BB962C8B-B14F-4D97-AF65-F5344CB8AC3E}">
        <p14:creationId xmlns:p14="http://schemas.microsoft.com/office/powerpoint/2010/main" val="3261639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336" y="38175"/>
            <a:ext cx="10009112" cy="792088"/>
          </a:xfrm>
        </p:spPr>
        <p:txBody>
          <a:bodyPr/>
          <a:lstStyle/>
          <a:p>
            <a:r>
              <a:rPr lang="en-US" altLang="zh-CN" sz="3600" dirty="0" smtClean="0"/>
              <a:t>Transfer Learning</a:t>
            </a:r>
            <a:endParaRPr lang="zh-CN" altLang="en-US" sz="3600" dirty="0"/>
          </a:p>
        </p:txBody>
      </p:sp>
      <p:sp>
        <p:nvSpPr>
          <p:cNvPr id="4" name="灯片编号占位符 3"/>
          <p:cNvSpPr>
            <a:spLocks noGrp="1"/>
          </p:cNvSpPr>
          <p:nvPr>
            <p:ph type="sldNum" sz="quarter" idx="10"/>
          </p:nvPr>
        </p:nvSpPr>
        <p:spPr/>
        <p:txBody>
          <a:bodyPr/>
          <a:lstStyle/>
          <a:p>
            <a:pPr>
              <a:defRPr/>
            </a:pPr>
            <a:fld id="{992DBDEA-1FA4-4512-8EBB-09F795BCB767}" type="slidenum">
              <a:rPr lang="zh-CN" altLang="en-US" smtClean="0"/>
              <a:pPr>
                <a:defRPr/>
              </a:pPr>
              <a:t>5</a:t>
            </a:fld>
            <a:endParaRPr lang="en-US" altLang="zh-CN" dirty="0"/>
          </a:p>
        </p:txBody>
      </p:sp>
      <p:pic>
        <p:nvPicPr>
          <p:cNvPr id="1026" name="Picture 2" descr="Improve your model accuracy by Transfer Learning. | by Anchit Jain | Data  Science 101 | Medium"/>
          <p:cNvPicPr>
            <a:picLocks noChangeAspect="1" noChangeArrowheads="1"/>
          </p:cNvPicPr>
          <p:nvPr/>
        </p:nvPicPr>
        <p:blipFill rotWithShape="1">
          <a:blip r:embed="rId2">
            <a:extLst>
              <a:ext uri="{28A0092B-C50C-407E-A947-70E740481C1C}">
                <a14:useLocalDpi xmlns:a14="http://schemas.microsoft.com/office/drawing/2010/main" val="0"/>
              </a:ext>
            </a:extLst>
          </a:blip>
          <a:srcRect t="5656" b="7603"/>
          <a:stretch/>
        </p:blipFill>
        <p:spPr bwMode="auto">
          <a:xfrm>
            <a:off x="219357" y="1743825"/>
            <a:ext cx="4680521" cy="3048304"/>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8832304" y="1491167"/>
            <a:ext cx="1027845" cy="461665"/>
          </a:xfrm>
          <a:prstGeom prst="rect">
            <a:avLst/>
          </a:prstGeom>
          <a:noFill/>
        </p:spPr>
        <p:txBody>
          <a:bodyPr wrap="none" rtlCol="0">
            <a:spAutoFit/>
          </a:bodyPr>
          <a:lstStyle/>
          <a:p>
            <a:r>
              <a:rPr lang="en-US" altLang="zh-CN" sz="2400" dirty="0" smtClean="0"/>
              <a:t>Mixing</a:t>
            </a:r>
            <a:endParaRPr lang="zh-CN" altLang="en-US" sz="2400" dirty="0"/>
          </a:p>
        </p:txBody>
      </p:sp>
      <p:sp>
        <p:nvSpPr>
          <p:cNvPr id="9" name="内容占位符 2"/>
          <p:cNvSpPr txBox="1">
            <a:spLocks/>
          </p:cNvSpPr>
          <p:nvPr/>
        </p:nvSpPr>
        <p:spPr bwMode="auto">
          <a:xfrm>
            <a:off x="219357" y="4775985"/>
            <a:ext cx="11996767" cy="155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Clr>
                <a:srgbClr val="FF0000"/>
              </a:buClr>
              <a:buFont typeface="Arial" panose="020B0604020202020204" pitchFamily="34" charset="0"/>
              <a:buChar char="•"/>
              <a:defRPr sz="2800" b="1" i="0" kern="1200" baseline="0">
                <a:solidFill>
                  <a:schemeClr val="tx1"/>
                </a:solidFill>
                <a:latin typeface="Century Gothic" panose="020B0502020202020204" pitchFamily="34" charset="0"/>
                <a:ea typeface="微软雅黑 Light" panose="020B0502040204020203" pitchFamily="34" charset="-122"/>
                <a:cs typeface="+mn-cs"/>
              </a:defRPr>
            </a:lvl1pPr>
            <a:lvl2pPr marL="6858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sz="2400" kern="1200" baseline="0">
                <a:solidFill>
                  <a:schemeClr val="tx1"/>
                </a:solidFill>
                <a:latin typeface="微软雅黑 Light" panose="020B0502040204020203" pitchFamily="34" charset="-122"/>
                <a:ea typeface="微软雅黑 Light" panose="020B0502040204020203" pitchFamily="34" charset="-122"/>
                <a:cs typeface="+mn-cs"/>
              </a:defRPr>
            </a:lvl2pPr>
            <a:lvl3pPr marL="11430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sz="2000" kern="1200" baseline="0">
                <a:solidFill>
                  <a:schemeClr val="tx1"/>
                </a:solidFill>
                <a:latin typeface="微软雅黑 Light" panose="020B0502040204020203" pitchFamily="34" charset="-122"/>
                <a:ea typeface="微软雅黑 Light" panose="020B0502040204020203" pitchFamily="34" charset="-122"/>
                <a:cs typeface="+mn-cs"/>
              </a:defRPr>
            </a:lvl3pPr>
            <a:lvl4pPr marL="16002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4pPr>
            <a:lvl5pPr marL="20574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lnSpc>
                <a:spcPct val="100000"/>
              </a:lnSpc>
            </a:pPr>
            <a:r>
              <a:rPr lang="en-US" altLang="zh-CN" dirty="0" smtClean="0">
                <a:latin typeface="Times New Roman" panose="02020603050405020304" pitchFamily="18" charset="0"/>
                <a:ea typeface="宋体" panose="02010600030101010101" pitchFamily="2" charset="-122"/>
              </a:rPr>
              <a:t>-I think- Mixing is:</a:t>
            </a:r>
            <a:endParaRPr lang="en-US" altLang="zh-CN" dirty="0" smtClean="0"/>
          </a:p>
          <a:p>
            <a:pPr lvl="1" defTabSz="914400">
              <a:lnSpc>
                <a:spcPct val="100000"/>
              </a:lnSpc>
            </a:pPr>
            <a:r>
              <a:rPr lang="en-US" altLang="zh-CN" dirty="0"/>
              <a:t>C</a:t>
            </a:r>
            <a:r>
              <a:rPr lang="en-US" altLang="zh-CN" dirty="0" smtClean="0"/>
              <a:t>arefully designing a new data set to approximate the target data set</a:t>
            </a:r>
          </a:p>
          <a:p>
            <a:pPr lvl="1" defTabSz="914400">
              <a:lnSpc>
                <a:spcPct val="100000"/>
              </a:lnSpc>
            </a:pPr>
            <a:r>
              <a:rPr lang="en-US" altLang="zh-CN" dirty="0" smtClean="0"/>
              <a:t>Is a data augmentation technique.</a:t>
            </a:r>
          </a:p>
        </p:txBody>
      </p:sp>
      <p:pic>
        <p:nvPicPr>
          <p:cNvPr id="10" name="图片 9"/>
          <p:cNvPicPr>
            <a:picLocks noChangeAspect="1"/>
          </p:cNvPicPr>
          <p:nvPr/>
        </p:nvPicPr>
        <p:blipFill>
          <a:blip r:embed="rId3"/>
          <a:stretch>
            <a:fillRect/>
          </a:stretch>
        </p:blipFill>
        <p:spPr>
          <a:xfrm>
            <a:off x="3952771" y="917629"/>
            <a:ext cx="4529937" cy="1105680"/>
          </a:xfrm>
          <a:prstGeom prst="rect">
            <a:avLst/>
          </a:prstGeom>
        </p:spPr>
      </p:pic>
      <p:pic>
        <p:nvPicPr>
          <p:cNvPr id="11" name="图片 10"/>
          <p:cNvPicPr>
            <a:picLocks noChangeAspect="1"/>
          </p:cNvPicPr>
          <p:nvPr/>
        </p:nvPicPr>
        <p:blipFill>
          <a:blip r:embed="rId4"/>
          <a:stretch>
            <a:fillRect/>
          </a:stretch>
        </p:blipFill>
        <p:spPr>
          <a:xfrm>
            <a:off x="6023992" y="2277615"/>
            <a:ext cx="5688632" cy="2610647"/>
          </a:xfrm>
          <a:prstGeom prst="rect">
            <a:avLst/>
          </a:prstGeom>
        </p:spPr>
      </p:pic>
    </p:spTree>
    <p:extLst>
      <p:ext uri="{BB962C8B-B14F-4D97-AF65-F5344CB8AC3E}">
        <p14:creationId xmlns:p14="http://schemas.microsoft.com/office/powerpoint/2010/main" val="1290337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The more on mixing</a:t>
            </a:r>
            <a:endParaRPr lang="zh-CN" altLang="en-US" dirty="0"/>
          </a:p>
        </p:txBody>
      </p:sp>
      <p:sp>
        <p:nvSpPr>
          <p:cNvPr id="4" name="灯片编号占位符 3"/>
          <p:cNvSpPr>
            <a:spLocks noGrp="1"/>
          </p:cNvSpPr>
          <p:nvPr>
            <p:ph type="sldNum" sz="quarter" idx="10"/>
          </p:nvPr>
        </p:nvSpPr>
        <p:spPr/>
        <p:txBody>
          <a:bodyPr/>
          <a:lstStyle/>
          <a:p>
            <a:pPr>
              <a:defRPr/>
            </a:pPr>
            <a:fld id="{992DBDEA-1FA4-4512-8EBB-09F795BCB767}" type="slidenum">
              <a:rPr lang="zh-CN" altLang="en-US" smtClean="0"/>
              <a:pPr>
                <a:defRPr/>
              </a:pPr>
              <a:t>6</a:t>
            </a:fld>
            <a:endParaRPr lang="en-US" altLang="zh-CN" dirty="0"/>
          </a:p>
        </p:txBody>
      </p:sp>
      <p:pic>
        <p:nvPicPr>
          <p:cNvPr id="5" name="图片 4">
            <a:extLst>
              <a:ext uri="{FF2B5EF4-FFF2-40B4-BE49-F238E27FC236}">
                <a16:creationId xmlns:a16="http://schemas.microsoft.com/office/drawing/2014/main" id="{D9EBD9A4-4F79-44EB-AFA2-D7E5AD390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792"/>
            <a:ext cx="3053923" cy="2271355"/>
          </a:xfrm>
          <a:prstGeom prst="rect">
            <a:avLst/>
          </a:prstGeom>
        </p:spPr>
      </p:pic>
      <p:pic>
        <p:nvPicPr>
          <p:cNvPr id="8" name="图片 7">
            <a:extLst>
              <a:ext uri="{FF2B5EF4-FFF2-40B4-BE49-F238E27FC236}">
                <a16:creationId xmlns:a16="http://schemas.microsoft.com/office/drawing/2014/main" id="{89630594-A43E-4FE4-88A6-127102934BA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18818" y="1047327"/>
            <a:ext cx="2795060" cy="2923644"/>
          </a:xfrm>
          <a:prstGeom prst="rect">
            <a:avLst/>
          </a:prstGeom>
        </p:spPr>
      </p:pic>
      <p:pic>
        <p:nvPicPr>
          <p:cNvPr id="9" name="图片 8">
            <a:extLst>
              <a:ext uri="{FF2B5EF4-FFF2-40B4-BE49-F238E27FC236}">
                <a16:creationId xmlns:a16="http://schemas.microsoft.com/office/drawing/2014/main" id="{985F229C-608E-4758-BDFF-A03FD33D05B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02161" y="997226"/>
            <a:ext cx="2689839" cy="3019648"/>
          </a:xfrm>
          <a:prstGeom prst="rect">
            <a:avLst/>
          </a:prstGeom>
        </p:spPr>
      </p:pic>
      <p:sp>
        <p:nvSpPr>
          <p:cNvPr id="12" name="内容占位符 2"/>
          <p:cNvSpPr txBox="1">
            <a:spLocks/>
          </p:cNvSpPr>
          <p:nvPr/>
        </p:nvSpPr>
        <p:spPr bwMode="auto">
          <a:xfrm>
            <a:off x="46790" y="4647983"/>
            <a:ext cx="11996767" cy="155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Clr>
                <a:srgbClr val="FF0000"/>
              </a:buClr>
              <a:buFont typeface="Arial" panose="020B0604020202020204" pitchFamily="34" charset="0"/>
              <a:buChar char="•"/>
              <a:defRPr sz="2800" b="1" i="0" kern="1200" baseline="0">
                <a:solidFill>
                  <a:schemeClr val="tx1"/>
                </a:solidFill>
                <a:latin typeface="Century Gothic" panose="020B0502020202020204" pitchFamily="34" charset="0"/>
                <a:ea typeface="微软雅黑 Light" panose="020B0502040204020203" pitchFamily="34" charset="-122"/>
                <a:cs typeface="+mn-cs"/>
              </a:defRPr>
            </a:lvl1pPr>
            <a:lvl2pPr marL="6858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sz="2400" kern="1200" baseline="0">
                <a:solidFill>
                  <a:schemeClr val="tx1"/>
                </a:solidFill>
                <a:latin typeface="微软雅黑 Light" panose="020B0502040204020203" pitchFamily="34" charset="-122"/>
                <a:ea typeface="微软雅黑 Light" panose="020B0502040204020203" pitchFamily="34" charset="-122"/>
                <a:cs typeface="+mn-cs"/>
              </a:defRPr>
            </a:lvl2pPr>
            <a:lvl3pPr marL="11430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sz="2000" kern="1200" baseline="0">
                <a:solidFill>
                  <a:schemeClr val="tx1"/>
                </a:solidFill>
                <a:latin typeface="微软雅黑 Light" panose="020B0502040204020203" pitchFamily="34" charset="-122"/>
                <a:ea typeface="微软雅黑 Light" panose="020B0502040204020203" pitchFamily="34" charset="-122"/>
                <a:cs typeface="+mn-cs"/>
              </a:defRPr>
            </a:lvl3pPr>
            <a:lvl4pPr marL="16002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4pPr>
            <a:lvl5pPr marL="20574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defTabSz="914400">
              <a:lnSpc>
                <a:spcPct val="100000"/>
              </a:lnSpc>
            </a:pPr>
            <a:r>
              <a:rPr lang="en-US" altLang="zh-CN" sz="2000" dirty="0" smtClean="0"/>
              <a:t>Mixing Large </a:t>
            </a:r>
            <a:r>
              <a:rPr lang="en-US" altLang="zh-CN" sz="2000" dirty="0" smtClean="0"/>
              <a:t>amount of LP </a:t>
            </a:r>
            <a:r>
              <a:rPr lang="en-US" altLang="zh-CN" sz="2000" dirty="0" smtClean="0"/>
              <a:t>data from HL-2A with a fraction of HP data (10 shots) did improve the performance </a:t>
            </a:r>
            <a:r>
              <a:rPr lang="en-US" altLang="zh-CN" sz="2000" dirty="0" smtClean="0"/>
              <a:t>on predicting HP disruption significantly</a:t>
            </a:r>
            <a:endParaRPr lang="en-US" altLang="zh-CN" sz="2000" dirty="0" smtClean="0"/>
          </a:p>
          <a:p>
            <a:pPr lvl="1" defTabSz="914400">
              <a:lnSpc>
                <a:spcPct val="100000"/>
              </a:lnSpc>
            </a:pPr>
            <a:r>
              <a:rPr lang="en-US" altLang="zh-CN" sz="2000" dirty="0" smtClean="0"/>
              <a:t>But, the contributing features are different, some </a:t>
            </a:r>
            <a:r>
              <a:rPr lang="en-US" altLang="zh-CN" sz="2000" dirty="0"/>
              <a:t>even contradict </a:t>
            </a:r>
            <a:r>
              <a:rPr lang="en-US" altLang="zh-CN" sz="2000" dirty="0" smtClean="0"/>
              <a:t>each other</a:t>
            </a:r>
            <a:endParaRPr lang="en-US" altLang="zh-CN" sz="2000" dirty="0"/>
          </a:p>
          <a:p>
            <a:pPr lvl="1" defTabSz="914400">
              <a:lnSpc>
                <a:spcPct val="100000"/>
              </a:lnSpc>
            </a:pPr>
            <a:r>
              <a:rPr lang="en-US" altLang="zh-CN" sz="2000" dirty="0" smtClean="0"/>
              <a:t>Mixing </a:t>
            </a:r>
            <a:r>
              <a:rPr lang="en-US" altLang="zh-CN" sz="2000" dirty="0" smtClean="0"/>
              <a:t>really </a:t>
            </a:r>
            <a:r>
              <a:rPr lang="en-US" altLang="zh-CN" sz="2000" dirty="0" smtClean="0"/>
              <a:t>requires carefully selected data to minimizing negative effect.</a:t>
            </a:r>
          </a:p>
        </p:txBody>
      </p:sp>
      <p:pic>
        <p:nvPicPr>
          <p:cNvPr id="13" name="图片 12">
            <a:extLst>
              <a:ext uri="{FF2B5EF4-FFF2-40B4-BE49-F238E27FC236}">
                <a16:creationId xmlns:a16="http://schemas.microsoft.com/office/drawing/2014/main" id="{D5623A89-9F65-4E75-89D8-37465CA310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4912" y="1102619"/>
            <a:ext cx="1983823" cy="1643266"/>
          </a:xfrm>
          <a:prstGeom prst="rect">
            <a:avLst/>
          </a:prstGeom>
        </p:spPr>
      </p:pic>
      <p:pic>
        <p:nvPicPr>
          <p:cNvPr id="14" name="图片 13">
            <a:extLst>
              <a:ext uri="{FF2B5EF4-FFF2-40B4-BE49-F238E27FC236}">
                <a16:creationId xmlns:a16="http://schemas.microsoft.com/office/drawing/2014/main" id="{33BAC8C2-55E4-48F4-9726-81A2E888A9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56932" y="1055095"/>
            <a:ext cx="1983823" cy="1643266"/>
          </a:xfrm>
          <a:prstGeom prst="rect">
            <a:avLst/>
          </a:prstGeom>
        </p:spPr>
      </p:pic>
      <p:pic>
        <p:nvPicPr>
          <p:cNvPr id="15" name="图片 14">
            <a:extLst>
              <a:ext uri="{FF2B5EF4-FFF2-40B4-BE49-F238E27FC236}">
                <a16:creationId xmlns:a16="http://schemas.microsoft.com/office/drawing/2014/main" id="{5C4E3304-D22D-4C07-B33E-6B775F345F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4912" y="2698361"/>
            <a:ext cx="1983823" cy="1643266"/>
          </a:xfrm>
          <a:prstGeom prst="rect">
            <a:avLst/>
          </a:prstGeom>
        </p:spPr>
      </p:pic>
      <p:pic>
        <p:nvPicPr>
          <p:cNvPr id="16" name="图片 15">
            <a:extLst>
              <a:ext uri="{FF2B5EF4-FFF2-40B4-BE49-F238E27FC236}">
                <a16:creationId xmlns:a16="http://schemas.microsoft.com/office/drawing/2014/main" id="{BAFBBF80-FCAD-42E8-9362-F76C2D8189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9724" y="2698361"/>
            <a:ext cx="1983823" cy="1643266"/>
          </a:xfrm>
          <a:prstGeom prst="rect">
            <a:avLst/>
          </a:prstGeom>
        </p:spPr>
      </p:pic>
      <p:sp>
        <p:nvSpPr>
          <p:cNvPr id="11" name="文本框 10"/>
          <p:cNvSpPr txBox="1"/>
          <p:nvPr/>
        </p:nvSpPr>
        <p:spPr>
          <a:xfrm>
            <a:off x="5454178" y="3647491"/>
            <a:ext cx="883575" cy="307777"/>
          </a:xfrm>
          <a:prstGeom prst="rect">
            <a:avLst/>
          </a:prstGeom>
          <a:noFill/>
        </p:spPr>
        <p:txBody>
          <a:bodyPr wrap="none" rtlCol="0">
            <a:spAutoFit/>
          </a:bodyPr>
          <a:lstStyle/>
          <a:p>
            <a:r>
              <a:rPr lang="en-US" altLang="zh-CN" sz="1400" dirty="0" err="1"/>
              <a:t>L</a:t>
            </a:r>
            <a:r>
              <a:rPr lang="en-US" altLang="zh-CN" sz="1400" dirty="0" err="1" smtClean="0"/>
              <a:t>p</a:t>
            </a:r>
            <a:r>
              <a:rPr lang="en-US" altLang="zh-CN" sz="1400" dirty="0" smtClean="0"/>
              <a:t>-Model</a:t>
            </a:r>
            <a:endParaRPr lang="zh-CN" altLang="en-US" sz="1400" dirty="0"/>
          </a:p>
        </p:txBody>
      </p:sp>
      <p:sp>
        <p:nvSpPr>
          <p:cNvPr id="17" name="文本框 16"/>
          <p:cNvSpPr txBox="1"/>
          <p:nvPr/>
        </p:nvSpPr>
        <p:spPr>
          <a:xfrm>
            <a:off x="5527573" y="2071977"/>
            <a:ext cx="883575" cy="307777"/>
          </a:xfrm>
          <a:prstGeom prst="rect">
            <a:avLst/>
          </a:prstGeom>
          <a:noFill/>
        </p:spPr>
        <p:txBody>
          <a:bodyPr wrap="none" rtlCol="0">
            <a:spAutoFit/>
          </a:bodyPr>
          <a:lstStyle/>
          <a:p>
            <a:r>
              <a:rPr lang="en-US" altLang="zh-CN" sz="1400" dirty="0" err="1"/>
              <a:t>L</a:t>
            </a:r>
            <a:r>
              <a:rPr lang="en-US" altLang="zh-CN" sz="1400" dirty="0" err="1" smtClean="0"/>
              <a:t>p</a:t>
            </a:r>
            <a:r>
              <a:rPr lang="en-US" altLang="zh-CN" sz="1400" dirty="0" smtClean="0"/>
              <a:t>-Model</a:t>
            </a:r>
            <a:endParaRPr lang="zh-CN" altLang="en-US" sz="1400" dirty="0"/>
          </a:p>
        </p:txBody>
      </p:sp>
      <p:sp>
        <p:nvSpPr>
          <p:cNvPr id="18" name="文本框 17"/>
          <p:cNvSpPr txBox="1"/>
          <p:nvPr/>
        </p:nvSpPr>
        <p:spPr>
          <a:xfrm>
            <a:off x="4146352" y="2119813"/>
            <a:ext cx="920445" cy="307777"/>
          </a:xfrm>
          <a:prstGeom prst="rect">
            <a:avLst/>
          </a:prstGeom>
          <a:noFill/>
        </p:spPr>
        <p:txBody>
          <a:bodyPr wrap="none" rtlCol="0">
            <a:spAutoFit/>
          </a:bodyPr>
          <a:lstStyle/>
          <a:p>
            <a:r>
              <a:rPr lang="en-US" altLang="zh-CN" sz="1400" dirty="0" err="1" smtClean="0"/>
              <a:t>Hp</a:t>
            </a:r>
            <a:r>
              <a:rPr lang="en-US" altLang="zh-CN" sz="1400" dirty="0" smtClean="0"/>
              <a:t>-Model</a:t>
            </a:r>
            <a:endParaRPr lang="zh-CN" altLang="en-US" sz="1400" dirty="0"/>
          </a:p>
        </p:txBody>
      </p:sp>
      <p:sp>
        <p:nvSpPr>
          <p:cNvPr id="10" name="文本框 9"/>
          <p:cNvSpPr txBox="1"/>
          <p:nvPr/>
        </p:nvSpPr>
        <p:spPr>
          <a:xfrm>
            <a:off x="3461876" y="2874880"/>
            <a:ext cx="920445" cy="307777"/>
          </a:xfrm>
          <a:prstGeom prst="rect">
            <a:avLst/>
          </a:prstGeom>
          <a:noFill/>
        </p:spPr>
        <p:txBody>
          <a:bodyPr wrap="none" rtlCol="0">
            <a:spAutoFit/>
          </a:bodyPr>
          <a:lstStyle/>
          <a:p>
            <a:r>
              <a:rPr lang="en-US" altLang="zh-CN" sz="1400" dirty="0" err="1" smtClean="0"/>
              <a:t>Hp</a:t>
            </a:r>
            <a:r>
              <a:rPr lang="en-US" altLang="zh-CN" sz="1400" dirty="0" smtClean="0"/>
              <a:t>-Model</a:t>
            </a:r>
            <a:endParaRPr lang="zh-CN" altLang="en-US" sz="1400" dirty="0"/>
          </a:p>
        </p:txBody>
      </p:sp>
    </p:spTree>
    <p:extLst>
      <p:ext uri="{BB962C8B-B14F-4D97-AF65-F5344CB8AC3E}">
        <p14:creationId xmlns:p14="http://schemas.microsoft.com/office/powerpoint/2010/main" val="1513084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336" y="38175"/>
            <a:ext cx="9937104" cy="792088"/>
          </a:xfrm>
        </p:spPr>
        <p:txBody>
          <a:bodyPr/>
          <a:lstStyle/>
          <a:p>
            <a:r>
              <a:rPr lang="en-US" altLang="zh-CN" sz="3000" dirty="0" smtClean="0"/>
              <a:t>Transfer Based on Machine Independent features</a:t>
            </a:r>
            <a:endParaRPr lang="zh-CN" altLang="en-US" sz="3000" dirty="0"/>
          </a:p>
        </p:txBody>
      </p:sp>
      <p:sp>
        <p:nvSpPr>
          <p:cNvPr id="4" name="灯片编号占位符 3"/>
          <p:cNvSpPr>
            <a:spLocks noGrp="1"/>
          </p:cNvSpPr>
          <p:nvPr>
            <p:ph type="sldNum" sz="quarter" idx="10"/>
          </p:nvPr>
        </p:nvSpPr>
        <p:spPr/>
        <p:txBody>
          <a:bodyPr/>
          <a:lstStyle/>
          <a:p>
            <a:pPr>
              <a:defRPr/>
            </a:pPr>
            <a:fld id="{992DBDEA-1FA4-4512-8EBB-09F795BCB767}" type="slidenum">
              <a:rPr lang="zh-CN" altLang="en-US" smtClean="0"/>
              <a:pPr>
                <a:defRPr/>
              </a:pPr>
              <a:t>7</a:t>
            </a:fld>
            <a:endParaRPr lang="en-US" altLang="zh-CN" dirty="0"/>
          </a:p>
        </p:txBody>
      </p:sp>
      <p:pic>
        <p:nvPicPr>
          <p:cNvPr id="5" name="图片 4"/>
          <p:cNvPicPr>
            <a:picLocks noChangeAspect="1"/>
          </p:cNvPicPr>
          <p:nvPr/>
        </p:nvPicPr>
        <p:blipFill>
          <a:blip r:embed="rId2"/>
          <a:stretch>
            <a:fillRect/>
          </a:stretch>
        </p:blipFill>
        <p:spPr>
          <a:xfrm>
            <a:off x="676873" y="1713279"/>
            <a:ext cx="4117278" cy="668249"/>
          </a:xfrm>
          <a:prstGeom prst="rect">
            <a:avLst/>
          </a:prstGeom>
        </p:spPr>
      </p:pic>
      <p:sp>
        <p:nvSpPr>
          <p:cNvPr id="6" name="文本框 5"/>
          <p:cNvSpPr txBox="1"/>
          <p:nvPr/>
        </p:nvSpPr>
        <p:spPr>
          <a:xfrm>
            <a:off x="95941" y="947242"/>
            <a:ext cx="11593288" cy="830997"/>
          </a:xfrm>
          <a:prstGeom prst="rect">
            <a:avLst/>
          </a:prstGeom>
          <a:noFill/>
        </p:spPr>
        <p:txBody>
          <a:bodyPr wrap="square" rtlCol="0">
            <a:spAutoFit/>
          </a:bodyPr>
          <a:lstStyle/>
          <a:p>
            <a:r>
              <a:rPr lang="en-US" altLang="zh-CN" sz="2400" dirty="0" smtClean="0"/>
              <a:t>To reduce the target domain error, need to reduce the source error, and divergence between source and target domain</a:t>
            </a:r>
            <a:endParaRPr lang="zh-CN" altLang="en-US" sz="2400" dirty="0"/>
          </a:p>
        </p:txBody>
      </p:sp>
      <p:sp>
        <p:nvSpPr>
          <p:cNvPr id="7" name="内容占位符 2"/>
          <p:cNvSpPr txBox="1">
            <a:spLocks/>
          </p:cNvSpPr>
          <p:nvPr/>
        </p:nvSpPr>
        <p:spPr bwMode="auto">
          <a:xfrm>
            <a:off x="219357" y="4775985"/>
            <a:ext cx="11996767" cy="155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Clr>
                <a:srgbClr val="FF0000"/>
              </a:buClr>
              <a:buFont typeface="Arial" panose="020B0604020202020204" pitchFamily="34" charset="0"/>
              <a:buChar char="•"/>
              <a:defRPr sz="2800" b="1" i="0" kern="1200" baseline="0">
                <a:solidFill>
                  <a:schemeClr val="tx1"/>
                </a:solidFill>
                <a:latin typeface="Century Gothic" panose="020B0502020202020204" pitchFamily="34" charset="0"/>
                <a:ea typeface="微软雅黑 Light" panose="020B0502040204020203" pitchFamily="34" charset="-122"/>
                <a:cs typeface="+mn-cs"/>
              </a:defRPr>
            </a:lvl1pPr>
            <a:lvl2pPr marL="6858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sz="2400" kern="1200" baseline="0">
                <a:solidFill>
                  <a:schemeClr val="tx1"/>
                </a:solidFill>
                <a:latin typeface="微软雅黑 Light" panose="020B0502040204020203" pitchFamily="34" charset="-122"/>
                <a:ea typeface="微软雅黑 Light" panose="020B0502040204020203" pitchFamily="34" charset="-122"/>
                <a:cs typeface="+mn-cs"/>
              </a:defRPr>
            </a:lvl2pPr>
            <a:lvl3pPr marL="11430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sz="2000" kern="1200" baseline="0">
                <a:solidFill>
                  <a:schemeClr val="tx1"/>
                </a:solidFill>
                <a:latin typeface="微软雅黑 Light" panose="020B0502040204020203" pitchFamily="34" charset="-122"/>
                <a:ea typeface="微软雅黑 Light" panose="020B0502040204020203" pitchFamily="34" charset="-122"/>
                <a:cs typeface="+mn-cs"/>
              </a:defRPr>
            </a:lvl3pPr>
            <a:lvl4pPr marL="16002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4pPr>
            <a:lvl5pPr marL="2057400" indent="-228600" algn="l" rtl="0" eaLnBrk="1" fontAlgn="base" hangingPunct="1">
              <a:lnSpc>
                <a:spcPct val="90000"/>
              </a:lnSpc>
              <a:spcBef>
                <a:spcPts val="500"/>
              </a:spcBef>
              <a:spcAft>
                <a:spcPct val="0"/>
              </a:spcAft>
              <a:buClr>
                <a:srgbClr val="FF0000"/>
              </a:buClr>
              <a:buFont typeface="Arial" panose="020B0604020202020204" pitchFamily="34" charset="0"/>
              <a:buChar char="•"/>
              <a:defRPr kern="1200" baseline="0">
                <a:solidFill>
                  <a:schemeClr val="tx1"/>
                </a:solidFill>
                <a:latin typeface="微软雅黑 Light" panose="020B0502040204020203"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lnSpc>
                <a:spcPct val="100000"/>
              </a:lnSpc>
            </a:pPr>
            <a:r>
              <a:rPr lang="en-US" altLang="zh-CN" sz="2400" dirty="0" smtClean="0">
                <a:latin typeface="Times New Roman" panose="02020603050405020304" pitchFamily="18" charset="0"/>
                <a:ea typeface="宋体" panose="02010600030101010101" pitchFamily="2" charset="-122"/>
              </a:rPr>
              <a:t>First</a:t>
            </a:r>
            <a:r>
              <a:rPr lang="en-US" altLang="zh-CN" sz="2400" dirty="0">
                <a:latin typeface="Times New Roman" panose="02020603050405020304" pitchFamily="18" charset="0"/>
                <a:ea typeface="宋体" panose="02010600030101010101" pitchFamily="2" charset="-122"/>
              </a:rPr>
              <a:t>, </a:t>
            </a:r>
            <a:r>
              <a:rPr lang="en-US" altLang="zh-CN" sz="2400" dirty="0" smtClean="0">
                <a:latin typeface="Times New Roman" panose="02020603050405020304" pitchFamily="18" charset="0"/>
                <a:ea typeface="宋体" panose="02010600030101010101" pitchFamily="2" charset="-122"/>
              </a:rPr>
              <a:t>feature engineering:</a:t>
            </a:r>
            <a:endParaRPr lang="en-US" altLang="zh-CN" sz="2400" dirty="0">
              <a:latin typeface="Times New Roman" panose="02020603050405020304" pitchFamily="18" charset="0"/>
              <a:ea typeface="宋体" panose="02010600030101010101" pitchFamily="2" charset="-122"/>
            </a:endParaRPr>
          </a:p>
          <a:p>
            <a:pPr lvl="1" defTabSz="914400">
              <a:lnSpc>
                <a:spcPct val="100000"/>
              </a:lnSpc>
            </a:pPr>
            <a:r>
              <a:rPr lang="en-US" altLang="zh-CN" sz="2000" dirty="0" smtClean="0"/>
              <a:t>Extract machine independent disruption related features</a:t>
            </a:r>
          </a:p>
          <a:p>
            <a:pPr lvl="1" defTabSz="914400">
              <a:lnSpc>
                <a:spcPct val="100000"/>
              </a:lnSpc>
            </a:pPr>
            <a:r>
              <a:rPr lang="en-US" altLang="zh-CN" sz="2000" dirty="0" smtClean="0"/>
              <a:t>Reduce amount of the data needed</a:t>
            </a:r>
          </a:p>
          <a:p>
            <a:pPr lvl="1" defTabSz="914400">
              <a:lnSpc>
                <a:spcPct val="100000"/>
              </a:lnSpc>
            </a:pPr>
            <a:r>
              <a:rPr lang="en-US" altLang="zh-CN" sz="2000" dirty="0" smtClean="0"/>
              <a:t>Reduce source domain error as well as source and target divergence</a:t>
            </a:r>
          </a:p>
        </p:txBody>
      </p:sp>
      <p:graphicFrame>
        <p:nvGraphicFramePr>
          <p:cNvPr id="8" name="表格 7">
            <a:extLst>
              <a:ext uri="{FF2B5EF4-FFF2-40B4-BE49-F238E27FC236}">
                <a16:creationId xmlns:a16="http://schemas.microsoft.com/office/drawing/2014/main" id="{C3643410-5463-4349-820D-FF17DA27816F}"/>
              </a:ext>
            </a:extLst>
          </p:cNvPr>
          <p:cNvGraphicFramePr>
            <a:graphicFrameLocks noGrp="1"/>
          </p:cNvGraphicFramePr>
          <p:nvPr>
            <p:extLst>
              <p:ext uri="{D42A27DB-BD31-4B8C-83A1-F6EECF244321}">
                <p14:modId xmlns:p14="http://schemas.microsoft.com/office/powerpoint/2010/main" val="508235729"/>
              </p:ext>
            </p:extLst>
          </p:nvPr>
        </p:nvGraphicFramePr>
        <p:xfrm>
          <a:off x="6381187" y="1418998"/>
          <a:ext cx="5597429" cy="3473421"/>
        </p:xfrm>
        <a:graphic>
          <a:graphicData uri="http://schemas.openxmlformats.org/drawingml/2006/table">
            <a:tbl>
              <a:tblPr firstRow="1" firstCol="1" bandRow="1">
                <a:tableStyleId>{5C22544A-7EE6-4342-B048-85BDC9FD1C3A}</a:tableStyleId>
              </a:tblPr>
              <a:tblGrid>
                <a:gridCol w="1804402">
                  <a:extLst>
                    <a:ext uri="{9D8B030D-6E8A-4147-A177-3AD203B41FA5}">
                      <a16:colId xmlns:a16="http://schemas.microsoft.com/office/drawing/2014/main" val="3799098132"/>
                    </a:ext>
                  </a:extLst>
                </a:gridCol>
                <a:gridCol w="1872207">
                  <a:extLst>
                    <a:ext uri="{9D8B030D-6E8A-4147-A177-3AD203B41FA5}">
                      <a16:colId xmlns:a16="http://schemas.microsoft.com/office/drawing/2014/main" val="1554736354"/>
                    </a:ext>
                  </a:extLst>
                </a:gridCol>
                <a:gridCol w="1920820">
                  <a:extLst>
                    <a:ext uri="{9D8B030D-6E8A-4147-A177-3AD203B41FA5}">
                      <a16:colId xmlns:a16="http://schemas.microsoft.com/office/drawing/2014/main" val="786553609"/>
                    </a:ext>
                  </a:extLst>
                </a:gridCol>
              </a:tblGrid>
              <a:tr h="300857">
                <a:tc>
                  <a:txBody>
                    <a:bodyPr/>
                    <a:lstStyle/>
                    <a:p>
                      <a:pPr algn="ctr">
                        <a:lnSpc>
                          <a:spcPct val="107000"/>
                        </a:lnSpc>
                        <a:spcAft>
                          <a:spcPts val="0"/>
                        </a:spcAft>
                      </a:pPr>
                      <a:r>
                        <a:rPr lang="en-US" altLang="zh-CN" sz="1400" dirty="0">
                          <a:effectLst/>
                          <a:latin typeface="Calibri" panose="020F0502020204030204" pitchFamily="34" charset="0"/>
                          <a:ea typeface="+mn-ea"/>
                          <a:cs typeface="Times New Roman" panose="02020603050405020304" pitchFamily="18" charset="0"/>
                        </a:rPr>
                        <a:t>Types of features</a:t>
                      </a:r>
                      <a:endParaRPr lang="zh-CN" sz="1400" dirty="0">
                        <a:effectLst/>
                        <a:latin typeface="Calibri" panose="020F0502020204030204" pitchFamily="34" charset="0"/>
                        <a:ea typeface="等线" panose="02010600030101010101" pitchFamily="2" charset="-122"/>
                        <a:cs typeface="Times New Roman" panose="02020603050405020304" pitchFamily="18" charset="0"/>
                      </a:endParaRPr>
                    </a:p>
                  </a:txBody>
                  <a:tcPr marL="113827" marR="113827" marT="56913" marB="56913" anchor="ctr"/>
                </a:tc>
                <a:tc>
                  <a:txBody>
                    <a:bodyPr/>
                    <a:lstStyle/>
                    <a:p>
                      <a:pPr marL="0" algn="ctr" defTabSz="914400" rtl="0" eaLnBrk="1" latinLnBrk="0" hangingPunct="1">
                        <a:lnSpc>
                          <a:spcPct val="107000"/>
                        </a:lnSpc>
                        <a:spcAft>
                          <a:spcPts val="0"/>
                        </a:spcAft>
                      </a:pPr>
                      <a:r>
                        <a:rPr lang="en-US" altLang="zh-CN" sz="1400" b="1" kern="1200" dirty="0">
                          <a:solidFill>
                            <a:schemeClr val="lt1"/>
                          </a:solidFill>
                          <a:effectLst/>
                          <a:latin typeface="Calibri" panose="020F0502020204030204" pitchFamily="34" charset="0"/>
                          <a:ea typeface="+mn-ea"/>
                          <a:cs typeface="Times New Roman" panose="02020603050405020304" pitchFamily="18" charset="0"/>
                        </a:rPr>
                        <a:t>Feature tag</a:t>
                      </a:r>
                      <a:endParaRPr lang="zh-CN" altLang="en-US" sz="1400" b="1" kern="1200" dirty="0">
                        <a:solidFill>
                          <a:schemeClr val="lt1"/>
                        </a:solidFill>
                        <a:effectLst/>
                        <a:latin typeface="Calibri" panose="020F0502020204030204" pitchFamily="34" charset="0"/>
                        <a:ea typeface="+mn-ea"/>
                        <a:cs typeface="Times New Roman" panose="02020603050405020304" pitchFamily="18" charset="0"/>
                      </a:endParaRPr>
                    </a:p>
                  </a:txBody>
                  <a:tcPr marL="122535" marR="122535" marT="0" marB="0" anchor="ctr"/>
                </a:tc>
                <a:tc>
                  <a:txBody>
                    <a:bodyPr/>
                    <a:lstStyle/>
                    <a:p>
                      <a:pPr marL="0" algn="ctr" defTabSz="914400" rtl="0" eaLnBrk="1" latinLnBrk="0" hangingPunct="1">
                        <a:lnSpc>
                          <a:spcPct val="107000"/>
                        </a:lnSpc>
                        <a:spcAft>
                          <a:spcPts val="0"/>
                        </a:spcAft>
                      </a:pPr>
                      <a:r>
                        <a:rPr lang="en-US" altLang="zh-CN" sz="1400" b="1" kern="1200" dirty="0">
                          <a:solidFill>
                            <a:schemeClr val="lt1"/>
                          </a:solidFill>
                          <a:effectLst/>
                          <a:latin typeface="Calibri" panose="020F0502020204030204" pitchFamily="34" charset="0"/>
                          <a:ea typeface="+mn-ea"/>
                          <a:cs typeface="Times New Roman" panose="02020603050405020304" pitchFamily="18" charset="0"/>
                        </a:rPr>
                        <a:t>Impact on disruption</a:t>
                      </a:r>
                      <a:endParaRPr lang="zh-CN" altLang="en-US" sz="1400" b="1" kern="1200" dirty="0">
                        <a:solidFill>
                          <a:schemeClr val="lt1"/>
                        </a:solidFill>
                        <a:effectLst/>
                        <a:latin typeface="Calibri" panose="020F0502020204030204" pitchFamily="34" charset="0"/>
                        <a:ea typeface="+mn-ea"/>
                        <a:cs typeface="Times New Roman" panose="02020603050405020304" pitchFamily="18" charset="0"/>
                      </a:endParaRPr>
                    </a:p>
                  </a:txBody>
                  <a:tcPr marL="122535" marR="122535" marT="0" marB="0" anchor="ctr"/>
                </a:tc>
                <a:extLst>
                  <a:ext uri="{0D108BD9-81ED-4DB2-BD59-A6C34878D82A}">
                    <a16:rowId xmlns:a16="http://schemas.microsoft.com/office/drawing/2014/main" val="981094946"/>
                  </a:ext>
                </a:extLst>
              </a:tr>
              <a:tr h="372063">
                <a:tc rowSpan="4">
                  <a:txBody>
                    <a:bodyPr/>
                    <a:lstStyle/>
                    <a:p>
                      <a:pPr algn="ctr">
                        <a:lnSpc>
                          <a:spcPct val="107000"/>
                        </a:lnSpc>
                        <a:spcAft>
                          <a:spcPts val="0"/>
                        </a:spcAft>
                      </a:pPr>
                      <a:r>
                        <a:rPr lang="en-US" altLang="zh-CN" sz="1100" dirty="0">
                          <a:effectLst/>
                        </a:rPr>
                        <a:t>MHD instabilities related</a:t>
                      </a:r>
                      <a:endParaRPr lang="zh-CN" altLang="zh-CN" sz="1400" dirty="0">
                        <a:effectLst/>
                        <a:latin typeface="Calibri" panose="020F0502020204030204" pitchFamily="34" charset="0"/>
                        <a:ea typeface="+mn-ea"/>
                        <a:cs typeface="Times New Roman" panose="02020603050405020304" pitchFamily="18" charset="0"/>
                      </a:endParaRPr>
                    </a:p>
                  </a:txBody>
                  <a:tcPr marL="113827" marR="113827" marT="56913" marB="56913" anchor="ctr"/>
                </a:tc>
                <a:tc>
                  <a:txBody>
                    <a:bodyPr/>
                    <a:lstStyle/>
                    <a:p>
                      <a:pPr marL="0" algn="just" defTabSz="914400" rtl="0" eaLnBrk="1" latinLnBrk="0" hangingPunct="1">
                        <a:lnSpc>
                          <a:spcPct val="107000"/>
                        </a:lnSpc>
                        <a:spcAft>
                          <a:spcPts val="0"/>
                        </a:spcAft>
                      </a:pPr>
                      <a:r>
                        <a:rPr lang="en-US" altLang="zh-CN" sz="1200" kern="1200" dirty="0" err="1">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mode_number_m</a:t>
                      </a:r>
                      <a:r>
                        <a:rPr lang="en-US" altLang="zh-CN"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 </a:t>
                      </a:r>
                      <a:r>
                        <a:rPr lang="en-US" altLang="zh-CN" sz="1200" kern="1200" dirty="0" err="1">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mode_number_n</a:t>
                      </a:r>
                      <a:endParaRPr lang="zh-CN" altLang="en-US"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tc>
                <a:tc rowSpan="4">
                  <a:txBody>
                    <a:bodyPr/>
                    <a:lstStyle/>
                    <a:p>
                      <a:pPr marL="0" algn="ctr" defTabSz="914400" rtl="0" eaLnBrk="1" latinLnBrk="0" hangingPunct="1">
                        <a:lnSpc>
                          <a:spcPct val="107000"/>
                        </a:lnSpc>
                        <a:spcAft>
                          <a:spcPts val="0"/>
                        </a:spcAft>
                      </a:pPr>
                      <a:r>
                        <a:rPr lang="en-US" altLang="zh-CN"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2/1 magnetic </a:t>
                      </a:r>
                      <a:r>
                        <a:rPr lang="en-US" altLang="zh-CN" sz="1200" kern="1200" dirty="0">
                          <a:solidFill>
                            <a:schemeClr val="dk1"/>
                          </a:solidFill>
                          <a:effectLst/>
                          <a:latin typeface="Calibri" panose="020F0502020204030204" pitchFamily="34" charset="0"/>
                          <a:ea typeface="+mn-ea"/>
                          <a:cs typeface="Times New Roman" panose="02020603050405020304" pitchFamily="18" charset="0"/>
                        </a:rPr>
                        <a:t>island growth; Multi-magnetic island overlap;</a:t>
                      </a:r>
                    </a:p>
                    <a:p>
                      <a:pPr marL="0" algn="ctr" defTabSz="914400" rtl="0" eaLnBrk="1" latinLnBrk="0" hangingPunct="1">
                        <a:lnSpc>
                          <a:spcPct val="107000"/>
                        </a:lnSpc>
                        <a:spcAft>
                          <a:spcPts val="0"/>
                        </a:spcAft>
                      </a:pPr>
                      <a:r>
                        <a:rPr lang="en-US" altLang="zh-CN" sz="1200" kern="1200" dirty="0">
                          <a:solidFill>
                            <a:schemeClr val="dk1"/>
                          </a:solidFill>
                          <a:effectLst/>
                          <a:latin typeface="Calibri" panose="020F0502020204030204" pitchFamily="34" charset="0"/>
                          <a:ea typeface="+mn-ea"/>
                          <a:cs typeface="Times New Roman" panose="02020603050405020304" pitchFamily="18" charset="0"/>
                        </a:rPr>
                        <a:t>Locked mode</a:t>
                      </a:r>
                      <a:endParaRPr lang="zh-CN" altLang="en-US"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extLst>
                  <a:ext uri="{0D108BD9-81ED-4DB2-BD59-A6C34878D82A}">
                    <a16:rowId xmlns:a16="http://schemas.microsoft.com/office/drawing/2014/main" val="2014726166"/>
                  </a:ext>
                </a:extLst>
              </a:tr>
              <a:tr h="186032">
                <a:tc vMerge="1">
                  <a:txBody>
                    <a:bodyPr/>
                    <a:lstStyle/>
                    <a:p>
                      <a:endParaRPr lang="zh-CN" altLang="en-US"/>
                    </a:p>
                  </a:txBody>
                  <a:tcPr/>
                </a:tc>
                <a:tc>
                  <a:txBody>
                    <a:bodyPr/>
                    <a:lstStyle/>
                    <a:p>
                      <a:pPr marL="0" algn="just" defTabSz="914400" rtl="0" eaLnBrk="1" latinLnBrk="0" hangingPunct="1">
                        <a:lnSpc>
                          <a:spcPct val="107000"/>
                        </a:lnSpc>
                        <a:spcAft>
                          <a:spcPts val="0"/>
                        </a:spcAft>
                      </a:pPr>
                      <a:r>
                        <a:rPr lang="en-US" altLang="zh-CN"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n=1 amplitude</a:t>
                      </a:r>
                      <a:endParaRPr lang="zh-CN" altLang="en-US"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tc>
                <a:tc vMerge="1">
                  <a:txBody>
                    <a:bodyPr/>
                    <a:lstStyle/>
                    <a:p>
                      <a:pPr marL="0" algn="just" defTabSz="914400" rtl="0" eaLnBrk="1" latinLnBrk="0" hangingPunct="1">
                        <a:lnSpc>
                          <a:spcPct val="107000"/>
                        </a:lnSpc>
                        <a:spcAft>
                          <a:spcPts val="0"/>
                        </a:spcAft>
                      </a:pPr>
                      <a:endParaRPr lang="zh-CN" altLang="en-US" sz="18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tc>
                <a:extLst>
                  <a:ext uri="{0D108BD9-81ED-4DB2-BD59-A6C34878D82A}">
                    <a16:rowId xmlns:a16="http://schemas.microsoft.com/office/drawing/2014/main" val="3174932563"/>
                  </a:ext>
                </a:extLst>
              </a:tr>
              <a:tr h="186032">
                <a:tc vMerge="1">
                  <a:txBody>
                    <a:bodyPr/>
                    <a:lstStyle/>
                    <a:p>
                      <a:endParaRPr lang="zh-CN" altLang="en-US"/>
                    </a:p>
                  </a:txBody>
                  <a:tcPr/>
                </a:tc>
                <a:tc>
                  <a:txBody>
                    <a:bodyPr/>
                    <a:lstStyle/>
                    <a:p>
                      <a:pPr marL="0" algn="just" defTabSz="914400" rtl="0" eaLnBrk="1" latinLnBrk="0" hangingPunct="1">
                        <a:lnSpc>
                          <a:spcPct val="107000"/>
                        </a:lnSpc>
                        <a:spcAft>
                          <a:spcPts val="0"/>
                        </a:spcAft>
                      </a:pPr>
                      <a:r>
                        <a:rPr lang="en-US" altLang="zh-CN" sz="1200" kern="1200" dirty="0" err="1">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FFTMir_abs</a:t>
                      </a:r>
                      <a:r>
                        <a:rPr lang="en-US" altLang="zh-CN"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 </a:t>
                      </a:r>
                      <a:r>
                        <a:rPr lang="en-US" altLang="zh-CN" sz="1200" kern="1200" dirty="0" err="1">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FFTMir_fre</a:t>
                      </a:r>
                      <a:endParaRPr lang="zh-CN" altLang="en-US"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tc>
                <a:tc vMerge="1">
                  <a:txBody>
                    <a:bodyPr/>
                    <a:lstStyle/>
                    <a:p>
                      <a:pPr marL="0" algn="just" defTabSz="914400" rtl="0" eaLnBrk="1" latinLnBrk="0" hangingPunct="1">
                        <a:lnSpc>
                          <a:spcPct val="107000"/>
                        </a:lnSpc>
                        <a:spcAft>
                          <a:spcPts val="0"/>
                        </a:spcAft>
                      </a:pPr>
                      <a:endParaRPr lang="zh-CN" altLang="en-US" sz="18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tc>
                <a:extLst>
                  <a:ext uri="{0D108BD9-81ED-4DB2-BD59-A6C34878D82A}">
                    <a16:rowId xmlns:a16="http://schemas.microsoft.com/office/drawing/2014/main" val="3868005441"/>
                  </a:ext>
                </a:extLst>
              </a:tr>
              <a:tr h="186032">
                <a:tc vMerge="1">
                  <a:txBody>
                    <a:bodyPr/>
                    <a:lstStyle/>
                    <a:p>
                      <a:endParaRPr lang="zh-CN" altLang="en-US"/>
                    </a:p>
                  </a:txBody>
                  <a:tcPr/>
                </a:tc>
                <a:tc>
                  <a:txBody>
                    <a:bodyPr/>
                    <a:lstStyle/>
                    <a:p>
                      <a:pPr marL="0" algn="just" defTabSz="914400" rtl="0" eaLnBrk="1" latinLnBrk="0" hangingPunct="1">
                        <a:lnSpc>
                          <a:spcPct val="107000"/>
                        </a:lnSpc>
                        <a:spcAft>
                          <a:spcPts val="0"/>
                        </a:spcAft>
                      </a:pPr>
                      <a:r>
                        <a:rPr lang="en-US" altLang="zh-CN" sz="1200" kern="1200" dirty="0" err="1">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Mir_VV</a:t>
                      </a:r>
                      <a:endParaRPr lang="zh-CN" altLang="en-US"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tc>
                <a:tc vMerge="1">
                  <a:txBody>
                    <a:bodyPr/>
                    <a:lstStyle/>
                    <a:p>
                      <a:pPr marL="0" algn="just" defTabSz="914400" rtl="0" eaLnBrk="1" latinLnBrk="0" hangingPunct="1">
                        <a:lnSpc>
                          <a:spcPct val="107000"/>
                        </a:lnSpc>
                        <a:spcAft>
                          <a:spcPts val="0"/>
                        </a:spcAft>
                      </a:pPr>
                      <a:endParaRPr lang="zh-CN" altLang="en-US" sz="18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tc>
                <a:extLst>
                  <a:ext uri="{0D108BD9-81ED-4DB2-BD59-A6C34878D82A}">
                    <a16:rowId xmlns:a16="http://schemas.microsoft.com/office/drawing/2014/main" val="472363607"/>
                  </a:ext>
                </a:extLst>
              </a:tr>
              <a:tr h="186032">
                <a:tc rowSpan="3">
                  <a:txBody>
                    <a:bodyPr/>
                    <a:lstStyle/>
                    <a:p>
                      <a:pPr algn="ctr">
                        <a:lnSpc>
                          <a:spcPct val="107000"/>
                        </a:lnSpc>
                        <a:spcAft>
                          <a:spcPts val="0"/>
                        </a:spcAft>
                      </a:pPr>
                      <a:r>
                        <a:rPr lang="en-US" altLang="zh-CN" sz="1100" dirty="0">
                          <a:effectLst/>
                        </a:rPr>
                        <a:t>Radiation related</a:t>
                      </a:r>
                      <a:endParaRPr lang="zh-CN" altLang="zh-CN" sz="1400" dirty="0">
                        <a:effectLst/>
                        <a:latin typeface="Calibri" panose="020F0502020204030204" pitchFamily="34" charset="0"/>
                        <a:ea typeface="+mn-ea"/>
                        <a:cs typeface="Times New Roman" panose="02020603050405020304" pitchFamily="18" charset="0"/>
                      </a:endParaRPr>
                    </a:p>
                  </a:txBody>
                  <a:tcPr marL="122535" marR="122535" marT="0" marB="0" anchor="ctr"/>
                </a:tc>
                <a:tc>
                  <a:txBody>
                    <a:bodyPr/>
                    <a:lstStyle/>
                    <a:p>
                      <a:pPr marL="0" algn="just" defTabSz="914400" rtl="0" eaLnBrk="1" latinLnBrk="0" hangingPunct="1">
                        <a:lnSpc>
                          <a:spcPct val="107000"/>
                        </a:lnSpc>
                        <a:spcAft>
                          <a:spcPts val="0"/>
                        </a:spcAft>
                      </a:pPr>
                      <a:r>
                        <a:rPr lang="en-US" altLang="zh-CN" sz="1200" kern="1200" dirty="0" err="1">
                          <a:solidFill>
                            <a:srgbClr val="FF0000"/>
                          </a:solidFill>
                          <a:effectLst/>
                          <a:latin typeface="Calibri" panose="020F0502020204030204" pitchFamily="34" charset="0"/>
                          <a:ea typeface="等线" panose="02010600030101010101" pitchFamily="2" charset="-122"/>
                          <a:cs typeface="Times New Roman" panose="02020603050405020304" pitchFamily="18" charset="0"/>
                        </a:rPr>
                        <a:t>P_rad</a:t>
                      </a:r>
                      <a:r>
                        <a:rPr lang="en-US" altLang="zh-CN" sz="1200" kern="1200" dirty="0">
                          <a:solidFill>
                            <a:srgbClr val="FF0000"/>
                          </a:solidFill>
                          <a:effectLst/>
                          <a:latin typeface="Calibri" panose="020F0502020204030204" pitchFamily="34" charset="0"/>
                          <a:ea typeface="等线" panose="02010600030101010101" pitchFamily="2" charset="-122"/>
                          <a:cs typeface="Times New Roman" panose="02020603050405020304" pitchFamily="18" charset="0"/>
                        </a:rPr>
                        <a:t>, </a:t>
                      </a:r>
                      <a:r>
                        <a:rPr lang="en-US" altLang="zh-CN" sz="1200" kern="1200" dirty="0" err="1">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SXR_core</a:t>
                      </a:r>
                      <a:r>
                        <a:rPr lang="en-US" altLang="zh-CN"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 CIII</a:t>
                      </a:r>
                      <a:endParaRPr lang="zh-CN" altLang="en-US"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tc rowSpan="3">
                  <a:txBody>
                    <a:bodyPr/>
                    <a:lstStyle/>
                    <a:p>
                      <a:pPr marL="0" algn="ctr" defTabSz="914400" rtl="0" eaLnBrk="1" latinLnBrk="0" hangingPunct="1">
                        <a:lnSpc>
                          <a:spcPct val="107000"/>
                        </a:lnSpc>
                        <a:spcAft>
                          <a:spcPts val="0"/>
                        </a:spcAft>
                      </a:pPr>
                      <a:r>
                        <a:rPr lang="en-US" altLang="zh-CN"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Edge cooling; </a:t>
                      </a:r>
                    </a:p>
                    <a:p>
                      <a:pPr marL="0" algn="ctr" defTabSz="914400" rtl="0" eaLnBrk="1" latinLnBrk="0" hangingPunct="1">
                        <a:lnSpc>
                          <a:spcPct val="107000"/>
                        </a:lnSpc>
                        <a:spcAft>
                          <a:spcPts val="0"/>
                        </a:spcAft>
                      </a:pPr>
                      <a:r>
                        <a:rPr lang="en-US" altLang="zh-CN"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MARFE</a:t>
                      </a:r>
                      <a:endParaRPr lang="zh-CN" altLang="en-US"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extLst>
                  <a:ext uri="{0D108BD9-81ED-4DB2-BD59-A6C34878D82A}">
                    <a16:rowId xmlns:a16="http://schemas.microsoft.com/office/drawing/2014/main" val="470694674"/>
                  </a:ext>
                </a:extLst>
              </a:tr>
              <a:tr h="186032">
                <a:tc vMerge="1">
                  <a:txBody>
                    <a:bodyPr/>
                    <a:lstStyle/>
                    <a:p>
                      <a:pPr algn="ctr">
                        <a:lnSpc>
                          <a:spcPct val="107000"/>
                        </a:lnSpc>
                        <a:spcAft>
                          <a:spcPts val="0"/>
                        </a:spcAft>
                      </a:pPr>
                      <a:endParaRPr lang="zh-CN" altLang="zh-CN" sz="2000" dirty="0">
                        <a:effectLst/>
                        <a:latin typeface="Calibri" panose="020F0502020204030204" pitchFamily="34" charset="0"/>
                        <a:ea typeface="+mn-ea"/>
                        <a:cs typeface="Times New Roman" panose="02020603050405020304" pitchFamily="18" charset="0"/>
                      </a:endParaRPr>
                    </a:p>
                  </a:txBody>
                  <a:tcPr marL="122535" marR="122535" marT="0" marB="0" anchor="ctr"/>
                </a:tc>
                <a:tc>
                  <a:txBody>
                    <a:bodyPr/>
                    <a:lstStyle/>
                    <a:p>
                      <a:pPr marL="0" algn="just" defTabSz="914400" rtl="0" eaLnBrk="1" latinLnBrk="0" hangingPunct="1">
                        <a:lnSpc>
                          <a:spcPct val="107000"/>
                        </a:lnSpc>
                        <a:spcAft>
                          <a:spcPts val="0"/>
                        </a:spcAft>
                      </a:pPr>
                      <a:r>
                        <a:rPr lang="en-US" altLang="zh-CN" sz="1200" kern="1200" dirty="0" err="1">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axuv_array_kurt</a:t>
                      </a:r>
                      <a:r>
                        <a:rPr lang="en-US" altLang="zh-CN"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(skew, var) </a:t>
                      </a:r>
                      <a:endParaRPr lang="zh-CN" altLang="en-US"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tc vMerge="1">
                  <a:txBody>
                    <a:bodyPr/>
                    <a:lstStyle/>
                    <a:p>
                      <a:pPr marL="0" algn="just" defTabSz="914400" rtl="0" eaLnBrk="1" latinLnBrk="0" hangingPunct="1">
                        <a:lnSpc>
                          <a:spcPct val="107000"/>
                        </a:lnSpc>
                        <a:spcAft>
                          <a:spcPts val="0"/>
                        </a:spcAft>
                      </a:pPr>
                      <a:endParaRPr lang="zh-CN" altLang="en-US" sz="18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extLst>
                  <a:ext uri="{0D108BD9-81ED-4DB2-BD59-A6C34878D82A}">
                    <a16:rowId xmlns:a16="http://schemas.microsoft.com/office/drawing/2014/main" val="713869255"/>
                  </a:ext>
                </a:extLst>
              </a:tr>
              <a:tr h="186032">
                <a:tc vMerge="1">
                  <a:txBody>
                    <a:bodyPr/>
                    <a:lstStyle/>
                    <a:p>
                      <a:pPr algn="ctr">
                        <a:lnSpc>
                          <a:spcPct val="107000"/>
                        </a:lnSpc>
                        <a:spcAft>
                          <a:spcPts val="0"/>
                        </a:spcAft>
                      </a:pPr>
                      <a:endParaRPr lang="zh-CN" altLang="zh-CN" sz="2000" dirty="0">
                        <a:effectLst/>
                        <a:latin typeface="Calibri" panose="020F0502020204030204" pitchFamily="34" charset="0"/>
                        <a:ea typeface="+mn-ea"/>
                        <a:cs typeface="Times New Roman" panose="02020603050405020304" pitchFamily="18" charset="0"/>
                      </a:endParaRPr>
                    </a:p>
                  </a:txBody>
                  <a:tcPr marL="122535" marR="122535" marT="0" marB="0" anchor="ct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altLang="zh-CN" sz="1200" kern="1200" dirty="0" err="1">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sxr_array_</a:t>
                      </a:r>
                      <a:r>
                        <a:rPr lang="en-US" altLang="zh-CN" sz="1200" kern="1200" dirty="0" err="1">
                          <a:solidFill>
                            <a:schemeClr val="dk1"/>
                          </a:solidFill>
                          <a:effectLst/>
                          <a:latin typeface="Calibri" panose="020F0502020204030204" pitchFamily="34" charset="0"/>
                          <a:ea typeface="+mn-ea"/>
                          <a:cs typeface="Times New Roman" panose="02020603050405020304" pitchFamily="18" charset="0"/>
                        </a:rPr>
                        <a:t>kurt</a:t>
                      </a:r>
                      <a:r>
                        <a:rPr lang="en-US" altLang="zh-CN" sz="1200" kern="1200" dirty="0">
                          <a:solidFill>
                            <a:schemeClr val="dk1"/>
                          </a:solidFill>
                          <a:effectLst/>
                          <a:latin typeface="Calibri" panose="020F0502020204030204" pitchFamily="34" charset="0"/>
                          <a:ea typeface="+mn-ea"/>
                          <a:cs typeface="Times New Roman" panose="02020603050405020304" pitchFamily="18" charset="0"/>
                        </a:rPr>
                        <a:t>(skew, var) </a:t>
                      </a:r>
                      <a:endParaRPr lang="zh-CN" altLang="zh-CN"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tc vMerge="1">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endParaRPr lang="zh-CN" altLang="zh-CN" sz="18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extLst>
                  <a:ext uri="{0D108BD9-81ED-4DB2-BD59-A6C34878D82A}">
                    <a16:rowId xmlns:a16="http://schemas.microsoft.com/office/drawing/2014/main" val="642083089"/>
                  </a:ext>
                </a:extLst>
              </a:tr>
              <a:tr h="186032">
                <a:tc rowSpan="3">
                  <a:txBody>
                    <a:bodyPr/>
                    <a:lstStyle/>
                    <a:p>
                      <a:pPr algn="ctr">
                        <a:lnSpc>
                          <a:spcPct val="107000"/>
                        </a:lnSpc>
                        <a:spcAft>
                          <a:spcPts val="0"/>
                        </a:spcAft>
                      </a:pPr>
                      <a:r>
                        <a:rPr lang="en-US" altLang="zh-CN" sz="1100" b="1" kern="1200" dirty="0">
                          <a:solidFill>
                            <a:schemeClr val="lt1"/>
                          </a:solidFill>
                          <a:effectLst/>
                          <a:latin typeface="+mn-lt"/>
                          <a:ea typeface="+mn-ea"/>
                          <a:cs typeface="+mn-cs"/>
                        </a:rPr>
                        <a:t>Density related</a:t>
                      </a:r>
                      <a:endParaRPr lang="zh-CN" altLang="zh-CN" sz="1100" b="1" kern="1200" dirty="0">
                        <a:solidFill>
                          <a:schemeClr val="lt1"/>
                        </a:solidFill>
                        <a:effectLst/>
                        <a:latin typeface="+mn-lt"/>
                        <a:ea typeface="+mn-ea"/>
                        <a:cs typeface="+mn-cs"/>
                      </a:endParaRPr>
                    </a:p>
                  </a:txBody>
                  <a:tcPr marL="122535" marR="122535" marT="0" marB="0" anchor="ctr"/>
                </a:tc>
                <a:tc>
                  <a:txBody>
                    <a:bodyPr/>
                    <a:lstStyle/>
                    <a:p>
                      <a:pPr marL="0" algn="just" defTabSz="914400" rtl="0" eaLnBrk="1" latinLnBrk="0" hangingPunct="1">
                        <a:lnSpc>
                          <a:spcPct val="107000"/>
                        </a:lnSpc>
                        <a:spcAft>
                          <a:spcPts val="0"/>
                        </a:spcAft>
                      </a:pPr>
                      <a:r>
                        <a:rPr lang="en-US" altLang="zh-CN" sz="1200" kern="1200" dirty="0" err="1">
                          <a:solidFill>
                            <a:srgbClr val="FF0000"/>
                          </a:solidFill>
                          <a:effectLst/>
                          <a:latin typeface="Calibri" panose="020F0502020204030204" pitchFamily="34" charset="0"/>
                          <a:ea typeface="等线" panose="02010600030101010101" pitchFamily="2" charset="-122"/>
                          <a:cs typeface="Times New Roman" panose="02020603050405020304" pitchFamily="18" charset="0"/>
                        </a:rPr>
                        <a:t>sum_ne</a:t>
                      </a:r>
                      <a:endParaRPr lang="zh-CN" altLang="en-US" sz="1200" kern="1200" dirty="0">
                        <a:solidFill>
                          <a:srgbClr val="FF0000"/>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tc rowSpan="3">
                  <a:txBody>
                    <a:bodyPr/>
                    <a:lstStyle/>
                    <a:p>
                      <a:pPr marL="0" algn="ctr" defTabSz="914400" rtl="0" eaLnBrk="1" latinLnBrk="0" hangingPunct="1">
                        <a:lnSpc>
                          <a:spcPct val="107000"/>
                        </a:lnSpc>
                        <a:spcAft>
                          <a:spcPts val="0"/>
                        </a:spcAft>
                      </a:pPr>
                      <a:r>
                        <a:rPr lang="en-US" altLang="zh-CN"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Density limit disruption</a:t>
                      </a:r>
                      <a:endParaRPr lang="zh-CN" altLang="en-US"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extLst>
                  <a:ext uri="{0D108BD9-81ED-4DB2-BD59-A6C34878D82A}">
                    <a16:rowId xmlns:a16="http://schemas.microsoft.com/office/drawing/2014/main" val="2561262428"/>
                  </a:ext>
                </a:extLst>
              </a:tr>
              <a:tr h="186032">
                <a:tc vMerge="1">
                  <a:txBody>
                    <a:bodyPr/>
                    <a:lstStyle/>
                    <a:p>
                      <a:pPr algn="ctr">
                        <a:lnSpc>
                          <a:spcPct val="107000"/>
                        </a:lnSpc>
                        <a:spcAft>
                          <a:spcPts val="0"/>
                        </a:spcAft>
                      </a:pPr>
                      <a:endParaRPr lang="zh-CN" altLang="zh-CN" sz="1600" b="1" kern="1200" dirty="0">
                        <a:solidFill>
                          <a:schemeClr val="lt1"/>
                        </a:solidFill>
                        <a:effectLst/>
                        <a:latin typeface="+mn-lt"/>
                        <a:ea typeface="+mn-ea"/>
                        <a:cs typeface="+mn-cs"/>
                      </a:endParaRPr>
                    </a:p>
                  </a:txBody>
                  <a:tcPr marL="122535" marR="122535" marT="0" marB="0" anchor="ctr"/>
                </a:tc>
                <a:tc>
                  <a:txBody>
                    <a:bodyPr/>
                    <a:lstStyle/>
                    <a:p>
                      <a:pPr marL="0" algn="just" defTabSz="914400" rtl="0" eaLnBrk="1" latinLnBrk="0" hangingPunct="1">
                        <a:lnSpc>
                          <a:spcPct val="107000"/>
                        </a:lnSpc>
                        <a:spcAft>
                          <a:spcPts val="0"/>
                        </a:spcAft>
                      </a:pPr>
                      <a:r>
                        <a:rPr lang="en-US" altLang="zh-CN" sz="1200" kern="1200" dirty="0">
                          <a:solidFill>
                            <a:schemeClr val="dk1"/>
                          </a:solidFill>
                          <a:effectLst/>
                          <a:latin typeface="+mn-lt"/>
                          <a:ea typeface="+mn-ea"/>
                          <a:cs typeface="+mn-cs"/>
                        </a:rPr>
                        <a:t>ne</a:t>
                      </a:r>
                      <a:endParaRPr lang="zh-CN" altLang="en-US"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tc vMerge="1">
                  <a:txBody>
                    <a:bodyPr/>
                    <a:lstStyle/>
                    <a:p>
                      <a:pPr marL="0" algn="just" defTabSz="914400" rtl="0" eaLnBrk="1" latinLnBrk="0" hangingPunct="1">
                        <a:lnSpc>
                          <a:spcPct val="107000"/>
                        </a:lnSpc>
                        <a:spcAft>
                          <a:spcPts val="0"/>
                        </a:spcAft>
                      </a:pPr>
                      <a:endParaRPr lang="zh-CN" altLang="en-US" sz="18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extLst>
                  <a:ext uri="{0D108BD9-81ED-4DB2-BD59-A6C34878D82A}">
                    <a16:rowId xmlns:a16="http://schemas.microsoft.com/office/drawing/2014/main" val="263319209"/>
                  </a:ext>
                </a:extLst>
              </a:tr>
              <a:tr h="186032">
                <a:tc vMerge="1">
                  <a:txBody>
                    <a:bodyPr/>
                    <a:lstStyle/>
                    <a:p>
                      <a:pPr algn="ctr">
                        <a:lnSpc>
                          <a:spcPct val="107000"/>
                        </a:lnSpc>
                        <a:spcAft>
                          <a:spcPts val="0"/>
                        </a:spcAft>
                      </a:pPr>
                      <a:endParaRPr lang="zh-CN" altLang="zh-CN" sz="1600" b="1" kern="1200" dirty="0">
                        <a:solidFill>
                          <a:schemeClr val="lt1"/>
                        </a:solidFill>
                        <a:effectLst/>
                        <a:latin typeface="+mn-lt"/>
                        <a:ea typeface="+mn-ea"/>
                        <a:cs typeface="+mn-cs"/>
                      </a:endParaRPr>
                    </a:p>
                  </a:txBody>
                  <a:tcPr marL="122535" marR="122535" marT="0" marB="0" anchor="ctr"/>
                </a:tc>
                <a:tc>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lang="en-US" altLang="zh-CN" sz="1200" kern="1200" dirty="0" err="1">
                          <a:solidFill>
                            <a:srgbClr val="FF0000"/>
                          </a:solidFill>
                          <a:effectLst/>
                          <a:latin typeface="Calibri" panose="020F0502020204030204" pitchFamily="34" charset="0"/>
                          <a:ea typeface="+mn-ea"/>
                          <a:cs typeface="Times New Roman" panose="02020603050405020304" pitchFamily="18" charset="0"/>
                        </a:rPr>
                        <a:t>ne_array_kurt</a:t>
                      </a:r>
                      <a:r>
                        <a:rPr lang="en-US" altLang="zh-CN" sz="1200" kern="1200" dirty="0">
                          <a:solidFill>
                            <a:srgbClr val="FF0000"/>
                          </a:solidFill>
                          <a:effectLst/>
                          <a:latin typeface="Calibri" panose="020F0502020204030204" pitchFamily="34" charset="0"/>
                          <a:ea typeface="+mn-ea"/>
                          <a:cs typeface="Times New Roman" panose="02020603050405020304" pitchFamily="18" charset="0"/>
                        </a:rPr>
                        <a:t>(skew, var)</a:t>
                      </a:r>
                      <a:endParaRPr lang="zh-CN" altLang="zh-CN" sz="1200" kern="1200" dirty="0">
                        <a:solidFill>
                          <a:srgbClr val="FF0000"/>
                        </a:solidFill>
                        <a:effectLst/>
                        <a:latin typeface="Calibri" panose="020F0502020204030204" pitchFamily="34" charset="0"/>
                        <a:ea typeface="+mn-ea"/>
                        <a:cs typeface="Times New Roman" panose="02020603050405020304" pitchFamily="18" charset="0"/>
                      </a:endParaRPr>
                    </a:p>
                  </a:txBody>
                  <a:tcPr marL="122535" marR="122535" marT="0" marB="0" anchor="ctr"/>
                </a:tc>
                <a:tc vMerge="1">
                  <a:txBody>
                    <a:bodyPr/>
                    <a:lstStyle/>
                    <a:p>
                      <a:pPr marL="0" marR="0" lvl="0" indent="0" algn="just" defTabSz="914400" rtl="0" eaLnBrk="1" fontAlgn="auto" latinLnBrk="0" hangingPunct="1">
                        <a:lnSpc>
                          <a:spcPct val="107000"/>
                        </a:lnSpc>
                        <a:spcBef>
                          <a:spcPts val="0"/>
                        </a:spcBef>
                        <a:spcAft>
                          <a:spcPts val="0"/>
                        </a:spcAft>
                        <a:buClrTx/>
                        <a:buSzTx/>
                        <a:buFontTx/>
                        <a:buNone/>
                        <a:tabLst/>
                        <a:defRPr/>
                      </a:pPr>
                      <a:endParaRPr lang="zh-CN" altLang="zh-CN" sz="1800" kern="1200" dirty="0">
                        <a:solidFill>
                          <a:schemeClr val="dk1"/>
                        </a:solidFill>
                        <a:effectLst/>
                        <a:latin typeface="Calibri" panose="020F0502020204030204" pitchFamily="34" charset="0"/>
                        <a:ea typeface="+mn-ea"/>
                        <a:cs typeface="Times New Roman" panose="02020603050405020304" pitchFamily="18" charset="0"/>
                      </a:endParaRPr>
                    </a:p>
                  </a:txBody>
                  <a:tcPr marL="122535" marR="122535" marT="0" marB="0" anchor="ctr"/>
                </a:tc>
                <a:extLst>
                  <a:ext uri="{0D108BD9-81ED-4DB2-BD59-A6C34878D82A}">
                    <a16:rowId xmlns:a16="http://schemas.microsoft.com/office/drawing/2014/main" val="2976691532"/>
                  </a:ext>
                </a:extLst>
              </a:tr>
              <a:tr h="372063">
                <a:tc rowSpan="4">
                  <a:txBody>
                    <a:bodyPr/>
                    <a:lstStyle/>
                    <a:p>
                      <a:pPr algn="ctr">
                        <a:lnSpc>
                          <a:spcPct val="107000"/>
                        </a:lnSpc>
                        <a:spcAft>
                          <a:spcPts val="0"/>
                        </a:spcAft>
                      </a:pPr>
                      <a:r>
                        <a:rPr lang="en-US" altLang="zh-CN" sz="1100" b="1" kern="1200" dirty="0">
                          <a:solidFill>
                            <a:schemeClr val="lt1"/>
                          </a:solidFill>
                          <a:effectLst/>
                          <a:latin typeface="+mn-lt"/>
                          <a:ea typeface="+mn-ea"/>
                          <a:cs typeface="+mn-cs"/>
                        </a:rPr>
                        <a:t>PCS related</a:t>
                      </a:r>
                      <a:endParaRPr lang="zh-CN" altLang="zh-CN" sz="1100" b="1" kern="1200" dirty="0">
                        <a:solidFill>
                          <a:schemeClr val="lt1"/>
                        </a:solidFill>
                        <a:effectLst/>
                        <a:latin typeface="+mn-lt"/>
                        <a:ea typeface="+mn-ea"/>
                        <a:cs typeface="+mn-cs"/>
                      </a:endParaRPr>
                    </a:p>
                  </a:txBody>
                  <a:tcPr marL="122535" marR="122535" marT="0" marB="0" anchor="ctr"/>
                </a:tc>
                <a:tc>
                  <a:txBody>
                    <a:bodyPr/>
                    <a:lstStyle/>
                    <a:p>
                      <a:pPr marL="0" algn="just" defTabSz="914400" rtl="0" eaLnBrk="1" latinLnBrk="0" hangingPunct="1">
                        <a:lnSpc>
                          <a:spcPct val="107000"/>
                        </a:lnSpc>
                        <a:spcAft>
                          <a:spcPts val="0"/>
                        </a:spcAft>
                      </a:pPr>
                      <a:r>
                        <a:rPr lang="pt-BR" altLang="zh-CN"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bt, ip</a:t>
                      </a:r>
                      <a:endParaRPr lang="zh-CN" altLang="en-US"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tc>
                  <a:txBody>
                    <a:bodyPr/>
                    <a:lstStyle/>
                    <a:p>
                      <a:pPr marL="0" algn="just" defTabSz="914400" rtl="0" eaLnBrk="1" latinLnBrk="0" hangingPunct="1">
                        <a:lnSpc>
                          <a:spcPct val="107000"/>
                        </a:lnSpc>
                        <a:spcAft>
                          <a:spcPts val="0"/>
                        </a:spcAft>
                      </a:pPr>
                      <a:r>
                        <a:rPr lang="en-US" altLang="zh-CN" sz="1200" kern="1200" dirty="0">
                          <a:solidFill>
                            <a:schemeClr val="dk1"/>
                          </a:solidFill>
                          <a:effectLst/>
                          <a:latin typeface="Calibri" panose="020F0502020204030204" pitchFamily="34" charset="0"/>
                          <a:ea typeface="+mn-ea"/>
                          <a:cs typeface="Times New Roman" panose="02020603050405020304" pitchFamily="18" charset="0"/>
                        </a:rPr>
                        <a:t>Plasma current limit disruption</a:t>
                      </a:r>
                      <a:endParaRPr lang="zh-CN" altLang="en-US"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extLst>
                  <a:ext uri="{0D108BD9-81ED-4DB2-BD59-A6C34878D82A}">
                    <a16:rowId xmlns:a16="http://schemas.microsoft.com/office/drawing/2014/main" val="2988390906"/>
                  </a:ext>
                </a:extLst>
              </a:tr>
              <a:tr h="186032">
                <a:tc vMerge="1">
                  <a:txBody>
                    <a:bodyPr/>
                    <a:lstStyle/>
                    <a:p>
                      <a:endParaRPr lang="zh-CN" altLang="en-US"/>
                    </a:p>
                  </a:txBody>
                  <a:tcPr/>
                </a:tc>
                <a:tc>
                  <a:txBody>
                    <a:bodyPr/>
                    <a:lstStyle/>
                    <a:p>
                      <a:pPr marL="0" algn="just" defTabSz="914400" rtl="0" eaLnBrk="1" latinLnBrk="0" hangingPunct="1">
                        <a:lnSpc>
                          <a:spcPct val="107000"/>
                        </a:lnSpc>
                        <a:spcAft>
                          <a:spcPts val="0"/>
                        </a:spcAft>
                      </a:pPr>
                      <a:r>
                        <a:rPr lang="en-US" altLang="zh-CN" sz="1200" kern="1200" dirty="0" err="1">
                          <a:solidFill>
                            <a:srgbClr val="FF0000"/>
                          </a:solidFill>
                          <a:effectLst/>
                          <a:latin typeface="Calibri" panose="020F0502020204030204" pitchFamily="34" charset="0"/>
                          <a:ea typeface="+mn-ea"/>
                          <a:cs typeface="Times New Roman" panose="02020603050405020304" pitchFamily="18" charset="0"/>
                        </a:rPr>
                        <a:t>Ihfp</a:t>
                      </a:r>
                      <a:r>
                        <a:rPr lang="en-US" altLang="zh-CN" sz="1200" kern="1200" dirty="0">
                          <a:solidFill>
                            <a:srgbClr val="FF0000"/>
                          </a:solidFill>
                          <a:effectLst/>
                          <a:latin typeface="Calibri" panose="020F0502020204030204" pitchFamily="34" charset="0"/>
                          <a:ea typeface="+mn-ea"/>
                          <a:cs typeface="Times New Roman" panose="02020603050405020304" pitchFamily="18" charset="0"/>
                        </a:rPr>
                        <a:t>, </a:t>
                      </a:r>
                      <a:r>
                        <a:rPr lang="en-US" altLang="zh-CN" sz="1200" kern="1200" dirty="0" err="1">
                          <a:solidFill>
                            <a:srgbClr val="FF0000"/>
                          </a:solidFill>
                          <a:effectLst/>
                          <a:latin typeface="Calibri" panose="020F0502020204030204" pitchFamily="34" charset="0"/>
                          <a:ea typeface="+mn-ea"/>
                          <a:cs typeface="Times New Roman" panose="02020603050405020304" pitchFamily="18" charset="0"/>
                        </a:rPr>
                        <a:t>Ivfp</a:t>
                      </a:r>
                      <a:r>
                        <a:rPr lang="pt-BR" altLang="zh-CN" sz="1200" kern="1200" dirty="0">
                          <a:solidFill>
                            <a:srgbClr val="FF0000"/>
                          </a:solidFill>
                          <a:effectLst/>
                          <a:latin typeface="Calibri" panose="020F0502020204030204" pitchFamily="34" charset="0"/>
                          <a:ea typeface="+mn-ea"/>
                          <a:cs typeface="Times New Roman" panose="02020603050405020304" pitchFamily="18" charset="0"/>
                        </a:rPr>
                        <a:t>, </a:t>
                      </a:r>
                      <a:r>
                        <a:rPr lang="pt-BR" altLang="zh-CN" sz="1200" kern="1200" dirty="0">
                          <a:solidFill>
                            <a:schemeClr val="dk1"/>
                          </a:solidFill>
                          <a:effectLst/>
                          <a:latin typeface="Calibri" panose="020F0502020204030204" pitchFamily="34" charset="0"/>
                          <a:ea typeface="+mn-ea"/>
                          <a:cs typeface="Times New Roman" panose="02020603050405020304" pitchFamily="18" charset="0"/>
                        </a:rPr>
                        <a:t>vl</a:t>
                      </a:r>
                      <a:endParaRPr lang="zh-CN" altLang="en-US"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tc rowSpan="3">
                  <a:txBody>
                    <a:bodyPr/>
                    <a:lstStyle/>
                    <a:p>
                      <a:pPr marL="0" algn="ctr" defTabSz="914400" rtl="0" eaLnBrk="1" latinLnBrk="0" hangingPunct="1">
                        <a:lnSpc>
                          <a:spcPct val="107000"/>
                        </a:lnSpc>
                        <a:spcAft>
                          <a:spcPts val="0"/>
                        </a:spcAft>
                      </a:pPr>
                      <a:r>
                        <a:rPr lang="en-US" altLang="zh-CN"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VDE;</a:t>
                      </a:r>
                    </a:p>
                    <a:p>
                      <a:pPr marL="0" algn="ctr" defTabSz="914400" rtl="0" eaLnBrk="1" latinLnBrk="0" hangingPunct="1">
                        <a:lnSpc>
                          <a:spcPct val="107000"/>
                        </a:lnSpc>
                        <a:spcAft>
                          <a:spcPts val="0"/>
                        </a:spcAft>
                      </a:pPr>
                      <a:r>
                        <a:rPr lang="en-US" altLang="zh-CN"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rPr>
                        <a:t>Plasma out of control</a:t>
                      </a:r>
                      <a:endParaRPr lang="zh-CN" altLang="en-US"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extLst>
                  <a:ext uri="{0D108BD9-81ED-4DB2-BD59-A6C34878D82A}">
                    <a16:rowId xmlns:a16="http://schemas.microsoft.com/office/drawing/2014/main" val="3590198739"/>
                  </a:ext>
                </a:extLst>
              </a:tr>
              <a:tr h="186032">
                <a:tc vMerge="1">
                  <a:txBody>
                    <a:bodyPr/>
                    <a:lstStyle/>
                    <a:p>
                      <a:pPr algn="ctr">
                        <a:lnSpc>
                          <a:spcPct val="107000"/>
                        </a:lnSpc>
                        <a:spcAft>
                          <a:spcPts val="0"/>
                        </a:spcAft>
                      </a:pPr>
                      <a:endParaRPr lang="zh-CN" altLang="zh-CN" sz="1600" b="1" kern="1200" dirty="0">
                        <a:solidFill>
                          <a:schemeClr val="lt1"/>
                        </a:solidFill>
                        <a:effectLst/>
                        <a:latin typeface="+mn-lt"/>
                        <a:ea typeface="+mn-ea"/>
                        <a:cs typeface="+mn-cs"/>
                      </a:endParaRPr>
                    </a:p>
                  </a:txBody>
                  <a:tcPr marL="122535" marR="122535" marT="0" marB="0" anchor="ctr"/>
                </a:tc>
                <a:tc>
                  <a:txBody>
                    <a:bodyPr/>
                    <a:lstStyle/>
                    <a:p>
                      <a:pPr marL="0" algn="just" defTabSz="914400" rtl="0" eaLnBrk="1" latinLnBrk="0" hangingPunct="1">
                        <a:lnSpc>
                          <a:spcPct val="107000"/>
                        </a:lnSpc>
                        <a:spcAft>
                          <a:spcPts val="0"/>
                        </a:spcAft>
                      </a:pPr>
                      <a:r>
                        <a:rPr lang="en-US" altLang="zh-CN" sz="1200" kern="1200" dirty="0" err="1">
                          <a:solidFill>
                            <a:srgbClr val="FF0000"/>
                          </a:solidFill>
                          <a:effectLst/>
                          <a:latin typeface="Calibri" panose="020F0502020204030204" pitchFamily="34" charset="0"/>
                          <a:ea typeface="+mn-ea"/>
                          <a:cs typeface="Times New Roman" panose="02020603050405020304" pitchFamily="18" charset="0"/>
                        </a:rPr>
                        <a:t>Ihfp_diff</a:t>
                      </a:r>
                      <a:r>
                        <a:rPr lang="en-US" altLang="zh-CN" sz="1200" kern="1200" dirty="0">
                          <a:solidFill>
                            <a:srgbClr val="FF0000"/>
                          </a:solidFill>
                          <a:effectLst/>
                          <a:latin typeface="Calibri" panose="020F0502020204030204" pitchFamily="34" charset="0"/>
                          <a:ea typeface="+mn-ea"/>
                          <a:cs typeface="Times New Roman" panose="02020603050405020304" pitchFamily="18" charset="0"/>
                        </a:rPr>
                        <a:t>, </a:t>
                      </a:r>
                      <a:r>
                        <a:rPr lang="en-US" altLang="zh-CN" sz="1200" kern="1200" dirty="0" err="1">
                          <a:solidFill>
                            <a:srgbClr val="FF0000"/>
                          </a:solidFill>
                          <a:effectLst/>
                          <a:latin typeface="Calibri" panose="020F0502020204030204" pitchFamily="34" charset="0"/>
                          <a:ea typeface="+mn-ea"/>
                          <a:cs typeface="Times New Roman" panose="02020603050405020304" pitchFamily="18" charset="0"/>
                        </a:rPr>
                        <a:t>Ivfp_diff</a:t>
                      </a:r>
                      <a:r>
                        <a:rPr lang="en-US" altLang="zh-CN" sz="1200" kern="1200" dirty="0">
                          <a:solidFill>
                            <a:srgbClr val="FF0000"/>
                          </a:solidFill>
                          <a:effectLst/>
                          <a:latin typeface="Calibri" panose="020F0502020204030204" pitchFamily="34" charset="0"/>
                          <a:ea typeface="+mn-ea"/>
                          <a:cs typeface="Times New Roman" panose="02020603050405020304" pitchFamily="18" charset="0"/>
                        </a:rPr>
                        <a:t>,</a:t>
                      </a:r>
                      <a:r>
                        <a:rPr lang="en-US" altLang="zh-CN" sz="1200" kern="1200" dirty="0">
                          <a:solidFill>
                            <a:schemeClr val="dk1"/>
                          </a:solidFill>
                          <a:effectLst/>
                          <a:latin typeface="Calibri" panose="020F0502020204030204" pitchFamily="34" charset="0"/>
                          <a:ea typeface="+mn-ea"/>
                          <a:cs typeface="Times New Roman" panose="02020603050405020304" pitchFamily="18" charset="0"/>
                        </a:rPr>
                        <a:t> </a:t>
                      </a:r>
                      <a:r>
                        <a:rPr lang="pt-BR" altLang="zh-CN" sz="1200" kern="1200" dirty="0">
                          <a:solidFill>
                            <a:schemeClr val="dk1"/>
                          </a:solidFill>
                          <a:effectLst/>
                          <a:latin typeface="Calibri" panose="020F0502020204030204" pitchFamily="34" charset="0"/>
                          <a:ea typeface="+mn-ea"/>
                          <a:cs typeface="Times New Roman" panose="02020603050405020304" pitchFamily="18" charset="0"/>
                        </a:rPr>
                        <a:t>ip_diff</a:t>
                      </a:r>
                      <a:endParaRPr lang="zh-CN" altLang="en-US"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tc vMerge="1">
                  <a:txBody>
                    <a:bodyPr/>
                    <a:lstStyle/>
                    <a:p>
                      <a:pPr marL="0" algn="just" defTabSz="914400" rtl="0" eaLnBrk="1" latinLnBrk="0" hangingPunct="1">
                        <a:lnSpc>
                          <a:spcPct val="107000"/>
                        </a:lnSpc>
                        <a:spcAft>
                          <a:spcPts val="0"/>
                        </a:spcAft>
                      </a:pPr>
                      <a:endParaRPr lang="zh-CN" altLang="en-US" sz="18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extLst>
                  <a:ext uri="{0D108BD9-81ED-4DB2-BD59-A6C34878D82A}">
                    <a16:rowId xmlns:a16="http://schemas.microsoft.com/office/drawing/2014/main" val="696973416"/>
                  </a:ext>
                </a:extLst>
              </a:tr>
              <a:tr h="186032">
                <a:tc vMerge="1">
                  <a:txBody>
                    <a:bodyPr/>
                    <a:lstStyle/>
                    <a:p>
                      <a:pPr algn="ctr">
                        <a:lnSpc>
                          <a:spcPct val="107000"/>
                        </a:lnSpc>
                        <a:spcAft>
                          <a:spcPts val="0"/>
                        </a:spcAft>
                      </a:pPr>
                      <a:endParaRPr lang="zh-CN" altLang="zh-CN" sz="1600" b="1" kern="1200" dirty="0">
                        <a:solidFill>
                          <a:schemeClr val="lt1"/>
                        </a:solidFill>
                        <a:effectLst/>
                        <a:latin typeface="+mn-lt"/>
                        <a:ea typeface="+mn-ea"/>
                        <a:cs typeface="+mn-cs"/>
                      </a:endParaRPr>
                    </a:p>
                  </a:txBody>
                  <a:tcPr marL="122535" marR="122535" marT="0" marB="0" anchor="ctr"/>
                </a:tc>
                <a:tc>
                  <a:txBody>
                    <a:bodyPr/>
                    <a:lstStyle/>
                    <a:p>
                      <a:pPr marL="0" algn="just" defTabSz="914400" rtl="0" eaLnBrk="1" latinLnBrk="0" hangingPunct="1">
                        <a:lnSpc>
                          <a:spcPct val="107000"/>
                        </a:lnSpc>
                        <a:spcAft>
                          <a:spcPts val="0"/>
                        </a:spcAft>
                      </a:pPr>
                      <a:r>
                        <a:rPr lang="pt-BR" altLang="zh-CN" sz="1200" kern="1200" dirty="0">
                          <a:solidFill>
                            <a:schemeClr val="dk1"/>
                          </a:solidFill>
                          <a:effectLst/>
                          <a:latin typeface="Calibri" panose="020F0502020204030204" pitchFamily="34" charset="0"/>
                          <a:ea typeface="+mn-ea"/>
                          <a:cs typeface="Times New Roman" panose="02020603050405020304" pitchFamily="18" charset="0"/>
                        </a:rPr>
                        <a:t>dr, dz</a:t>
                      </a:r>
                      <a:endParaRPr lang="zh-CN" altLang="en-US" sz="12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tc vMerge="1">
                  <a:txBody>
                    <a:bodyPr/>
                    <a:lstStyle/>
                    <a:p>
                      <a:pPr marL="0" algn="just" defTabSz="914400" rtl="0" eaLnBrk="1" latinLnBrk="0" hangingPunct="1">
                        <a:lnSpc>
                          <a:spcPct val="107000"/>
                        </a:lnSpc>
                        <a:spcAft>
                          <a:spcPts val="0"/>
                        </a:spcAft>
                      </a:pPr>
                      <a:endParaRPr lang="zh-CN" altLang="en-US" sz="1800" kern="1200" dirty="0">
                        <a:solidFill>
                          <a:schemeClr val="dk1"/>
                        </a:solidFill>
                        <a:effectLst/>
                        <a:latin typeface="Calibri" panose="020F0502020204030204" pitchFamily="34" charset="0"/>
                        <a:ea typeface="等线" panose="02010600030101010101" pitchFamily="2" charset="-122"/>
                        <a:cs typeface="Times New Roman" panose="02020603050405020304" pitchFamily="18" charset="0"/>
                      </a:endParaRPr>
                    </a:p>
                  </a:txBody>
                  <a:tcPr marL="122535" marR="122535" marT="0" marB="0" anchor="ctr"/>
                </a:tc>
                <a:extLst>
                  <a:ext uri="{0D108BD9-81ED-4DB2-BD59-A6C34878D82A}">
                    <a16:rowId xmlns:a16="http://schemas.microsoft.com/office/drawing/2014/main" val="1260431511"/>
                  </a:ext>
                </a:extLst>
              </a:tr>
            </a:tbl>
          </a:graphicData>
        </a:graphic>
      </p:graphicFrame>
      <p:pic>
        <p:nvPicPr>
          <p:cNvPr id="9" name="图片 8">
            <a:extLst>
              <a:ext uri="{FF2B5EF4-FFF2-40B4-BE49-F238E27FC236}">
                <a16:creationId xmlns:a16="http://schemas.microsoft.com/office/drawing/2014/main" id="{06059C9F-4A60-4B89-A30D-E7C6E5E2F63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45" y="2242426"/>
            <a:ext cx="3475284" cy="2606463"/>
          </a:xfrm>
          <a:prstGeom prst="rect">
            <a:avLst/>
          </a:prstGeom>
        </p:spPr>
      </p:pic>
      <p:sp>
        <p:nvSpPr>
          <p:cNvPr id="10" name="矩形 9">
            <a:extLst>
              <a:ext uri="{FF2B5EF4-FFF2-40B4-BE49-F238E27FC236}">
                <a16:creationId xmlns:a16="http://schemas.microsoft.com/office/drawing/2014/main" id="{0BA92619-1351-44D1-A539-A7AC0934D685}"/>
              </a:ext>
            </a:extLst>
          </p:cNvPr>
          <p:cNvSpPr/>
          <p:nvPr/>
        </p:nvSpPr>
        <p:spPr>
          <a:xfrm>
            <a:off x="3409418" y="2307831"/>
            <a:ext cx="2763359" cy="584775"/>
          </a:xfrm>
          <a:prstGeom prst="rect">
            <a:avLst/>
          </a:prstGeom>
        </p:spPr>
        <p:txBody>
          <a:bodyPr wrap="square">
            <a:spAutoFit/>
          </a:bodyPr>
          <a:lstStyle/>
          <a:p>
            <a:pPr marL="342900" indent="-342900">
              <a:buFont typeface="Wingdings" panose="05000000000000000000" pitchFamily="2" charset="2"/>
              <a:buChar char="Ø"/>
            </a:pPr>
            <a:r>
              <a:rPr lang="en-US" altLang="zh-CN" sz="1600" b="1" dirty="0" smtClean="0">
                <a:solidFill>
                  <a:srgbClr val="C00000"/>
                </a:solidFill>
              </a:rPr>
              <a:t>10% </a:t>
            </a:r>
            <a:r>
              <a:rPr lang="en-US" altLang="zh-CN" sz="1600" b="1" dirty="0" smtClean="0"/>
              <a:t>training set </a:t>
            </a:r>
            <a:r>
              <a:rPr lang="en-US" altLang="zh-CN" sz="1600" b="1" dirty="0"/>
              <a:t>could </a:t>
            </a:r>
            <a:r>
              <a:rPr lang="en-US" altLang="zh-CN" sz="1600" b="1" dirty="0" smtClean="0"/>
              <a:t>reach </a:t>
            </a:r>
            <a:r>
              <a:rPr lang="en-US" altLang="zh-CN" sz="1600" b="1" dirty="0">
                <a:solidFill>
                  <a:srgbClr val="C00000"/>
                </a:solidFill>
              </a:rPr>
              <a:t>AUC = 0.93 </a:t>
            </a:r>
          </a:p>
        </p:txBody>
      </p:sp>
      <p:pic>
        <p:nvPicPr>
          <p:cNvPr id="11" name="图片 10">
            <a:extLst>
              <a:ext uri="{FF2B5EF4-FFF2-40B4-BE49-F238E27FC236}">
                <a16:creationId xmlns:a16="http://schemas.microsoft.com/office/drawing/2014/main" id="{78A42D1C-FCD9-4FD8-B443-5275540BD6B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09418" y="2916051"/>
            <a:ext cx="2630502" cy="1966271"/>
          </a:xfrm>
          <a:prstGeom prst="rect">
            <a:avLst/>
          </a:prstGeom>
        </p:spPr>
      </p:pic>
      <p:sp>
        <p:nvSpPr>
          <p:cNvPr id="12" name="矩形 11"/>
          <p:cNvSpPr/>
          <p:nvPr/>
        </p:nvSpPr>
        <p:spPr>
          <a:xfrm>
            <a:off x="6531539" y="5589240"/>
            <a:ext cx="5457648" cy="369332"/>
          </a:xfrm>
          <a:prstGeom prst="rect">
            <a:avLst/>
          </a:prstGeom>
        </p:spPr>
        <p:txBody>
          <a:bodyPr wrap="none">
            <a:spAutoFit/>
          </a:bodyPr>
          <a:lstStyle/>
          <a:p>
            <a:pPr marL="342900" indent="-342900">
              <a:buFont typeface="Wingdings" panose="05000000000000000000" pitchFamily="2" charset="2"/>
              <a:buChar char="Ø"/>
            </a:pPr>
            <a:r>
              <a:rPr lang="en-US" altLang="zh-CN" b="1" dirty="0" smtClean="0">
                <a:solidFill>
                  <a:srgbClr val="C00000"/>
                </a:solidFill>
              </a:rPr>
              <a:t>Great performance (TPR~97</a:t>
            </a:r>
            <a:r>
              <a:rPr lang="en-US" altLang="zh-CN" b="1" dirty="0">
                <a:solidFill>
                  <a:srgbClr val="C00000"/>
                </a:solidFill>
              </a:rPr>
              <a:t>%, FPR~5%, AUC ~ 0.98)</a:t>
            </a:r>
          </a:p>
        </p:txBody>
      </p:sp>
    </p:spTree>
    <p:extLst>
      <p:ext uri="{BB962C8B-B14F-4D97-AF65-F5344CB8AC3E}">
        <p14:creationId xmlns:p14="http://schemas.microsoft.com/office/powerpoint/2010/main" val="1454703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9336" y="38175"/>
            <a:ext cx="10225136" cy="792088"/>
          </a:xfrm>
        </p:spPr>
        <p:txBody>
          <a:bodyPr/>
          <a:lstStyle/>
          <a:p>
            <a:r>
              <a:rPr lang="en-US" altLang="zh-CN" sz="3000" dirty="0"/>
              <a:t>Transfer Based on Machine Independent features-CORAL</a:t>
            </a:r>
          </a:p>
        </p:txBody>
      </p:sp>
      <p:sp>
        <p:nvSpPr>
          <p:cNvPr id="4" name="灯片编号占位符 3"/>
          <p:cNvSpPr>
            <a:spLocks noGrp="1"/>
          </p:cNvSpPr>
          <p:nvPr>
            <p:ph type="sldNum" sz="quarter" idx="10"/>
          </p:nvPr>
        </p:nvSpPr>
        <p:spPr/>
        <p:txBody>
          <a:bodyPr/>
          <a:lstStyle/>
          <a:p>
            <a:pPr>
              <a:defRPr/>
            </a:pPr>
            <a:fld id="{992DBDEA-1FA4-4512-8EBB-09F795BCB767}" type="slidenum">
              <a:rPr lang="zh-CN" altLang="en-US" smtClean="0"/>
              <a:pPr>
                <a:defRPr/>
              </a:pPr>
              <a:t>8</a:t>
            </a:fld>
            <a:endParaRPr lang="en-US" altLang="zh-CN" dirty="0"/>
          </a:p>
        </p:txBody>
      </p:sp>
      <p:sp>
        <p:nvSpPr>
          <p:cNvPr id="5" name="矩形 4">
            <a:extLst>
              <a:ext uri="{FF2B5EF4-FFF2-40B4-BE49-F238E27FC236}">
                <a16:creationId xmlns:a16="http://schemas.microsoft.com/office/drawing/2014/main" id="{5BE3D40F-7B8C-4AB3-8609-E6ABA916F846}"/>
              </a:ext>
            </a:extLst>
          </p:cNvPr>
          <p:cNvSpPr/>
          <p:nvPr/>
        </p:nvSpPr>
        <p:spPr>
          <a:xfrm>
            <a:off x="47328" y="895072"/>
            <a:ext cx="11881320" cy="461665"/>
          </a:xfrm>
          <a:prstGeom prst="rect">
            <a:avLst/>
          </a:prstGeom>
        </p:spPr>
        <p:txBody>
          <a:bodyPr wrap="square">
            <a:spAutoFit/>
          </a:bodyPr>
          <a:lstStyle/>
          <a:p>
            <a:pPr marL="342900" indent="-342900">
              <a:buFont typeface="Wingdings" panose="05000000000000000000" pitchFamily="2" charset="2"/>
              <a:buChar char="Ø"/>
            </a:pPr>
            <a:r>
              <a:rPr lang="en-US" altLang="zh-CN" sz="2400" b="1" dirty="0" smtClean="0"/>
              <a:t>Further reduce the source target divergence via</a:t>
            </a:r>
            <a:r>
              <a:rPr lang="en-US" altLang="zh-CN" sz="2400" b="1" dirty="0" smtClean="0">
                <a:solidFill>
                  <a:srgbClr val="FF0000"/>
                </a:solidFill>
              </a:rPr>
              <a:t> </a:t>
            </a:r>
            <a:r>
              <a:rPr lang="en-US" altLang="zh-CN" sz="2400" b="1" dirty="0">
                <a:solidFill>
                  <a:srgbClr val="C00000"/>
                </a:solidFill>
              </a:rPr>
              <a:t>d</a:t>
            </a:r>
            <a:r>
              <a:rPr lang="en-US" altLang="zh-CN" sz="2400" b="1" dirty="0" smtClean="0">
                <a:solidFill>
                  <a:srgbClr val="C00000"/>
                </a:solidFill>
              </a:rPr>
              <a:t>omain </a:t>
            </a:r>
            <a:r>
              <a:rPr lang="en-US" altLang="zh-CN" sz="2400" b="1" dirty="0">
                <a:solidFill>
                  <a:srgbClr val="C00000"/>
                </a:solidFill>
              </a:rPr>
              <a:t>adaptation</a:t>
            </a:r>
            <a:r>
              <a:rPr lang="en-US" altLang="zh-CN" sz="2400" b="1" dirty="0"/>
              <a:t>.</a:t>
            </a:r>
            <a:endParaRPr lang="zh-CN" altLang="en-US" sz="2400" b="1" dirty="0"/>
          </a:p>
        </p:txBody>
      </p:sp>
      <p:grpSp>
        <p:nvGrpSpPr>
          <p:cNvPr id="21" name="组合 20">
            <a:extLst>
              <a:ext uri="{FF2B5EF4-FFF2-40B4-BE49-F238E27FC236}">
                <a16:creationId xmlns:a16="http://schemas.microsoft.com/office/drawing/2014/main" id="{6B2148B9-44E4-4E02-B93D-6EACAA1FB721}"/>
              </a:ext>
            </a:extLst>
          </p:cNvPr>
          <p:cNvGrpSpPr/>
          <p:nvPr/>
        </p:nvGrpSpPr>
        <p:grpSpPr>
          <a:xfrm>
            <a:off x="6312024" y="1564776"/>
            <a:ext cx="4968552" cy="4328174"/>
            <a:chOff x="6168008" y="937440"/>
            <a:chExt cx="5806516" cy="5473272"/>
          </a:xfrm>
        </p:grpSpPr>
        <p:pic>
          <p:nvPicPr>
            <p:cNvPr id="8" name="图片 7">
              <a:extLst>
                <a:ext uri="{FF2B5EF4-FFF2-40B4-BE49-F238E27FC236}">
                  <a16:creationId xmlns:a16="http://schemas.microsoft.com/office/drawing/2014/main" id="{1417721B-A506-4D1C-9891-57C6EFC9522F}"/>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6636"/>
            <a:stretch/>
          </p:blipFill>
          <p:spPr>
            <a:xfrm>
              <a:off x="6168008" y="937440"/>
              <a:ext cx="5806516" cy="5473272"/>
            </a:xfrm>
            <a:prstGeom prst="rect">
              <a:avLst/>
            </a:prstGeom>
          </p:spPr>
        </p:pic>
        <p:sp>
          <p:nvSpPr>
            <p:cNvPr id="9" name="矩形 8">
              <a:extLst>
                <a:ext uri="{FF2B5EF4-FFF2-40B4-BE49-F238E27FC236}">
                  <a16:creationId xmlns:a16="http://schemas.microsoft.com/office/drawing/2014/main" id="{4E93A094-10BB-4253-9224-8B5DC8622C35}"/>
                </a:ext>
              </a:extLst>
            </p:cNvPr>
            <p:cNvSpPr/>
            <p:nvPr/>
          </p:nvSpPr>
          <p:spPr>
            <a:xfrm>
              <a:off x="7392144" y="3429000"/>
              <a:ext cx="64807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307B643A-A859-4A95-AA3A-40B998B19EA0}"/>
                </a:ext>
              </a:extLst>
            </p:cNvPr>
            <p:cNvSpPr/>
            <p:nvPr/>
          </p:nvSpPr>
          <p:spPr>
            <a:xfrm>
              <a:off x="10488488" y="3426216"/>
              <a:ext cx="64807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a:extLst>
              <a:ext uri="{FF2B5EF4-FFF2-40B4-BE49-F238E27FC236}">
                <a16:creationId xmlns:a16="http://schemas.microsoft.com/office/drawing/2014/main" id="{9E67806D-B0A2-42D0-9A69-C40197BC6D6E}"/>
              </a:ext>
            </a:extLst>
          </p:cNvPr>
          <p:cNvPicPr>
            <a:picLocks noChangeAspect="1"/>
          </p:cNvPicPr>
          <p:nvPr/>
        </p:nvPicPr>
        <p:blipFill rotWithShape="1">
          <a:blip r:embed="rId4"/>
          <a:srcRect t="41977" b="5702"/>
          <a:stretch/>
        </p:blipFill>
        <p:spPr>
          <a:xfrm>
            <a:off x="78167" y="3040800"/>
            <a:ext cx="5761263" cy="1161357"/>
          </a:xfrm>
          <a:prstGeom prst="rect">
            <a:avLst/>
          </a:prstGeom>
        </p:spPr>
      </p:pic>
      <p:graphicFrame>
        <p:nvGraphicFramePr>
          <p:cNvPr id="15" name="表格 14">
            <a:extLst>
              <a:ext uri="{FF2B5EF4-FFF2-40B4-BE49-F238E27FC236}">
                <a16:creationId xmlns:a16="http://schemas.microsoft.com/office/drawing/2014/main" id="{597EBD43-F33E-45F0-AA22-962C0C78317B}"/>
              </a:ext>
            </a:extLst>
          </p:cNvPr>
          <p:cNvGraphicFramePr>
            <a:graphicFrameLocks noGrp="1"/>
          </p:cNvGraphicFramePr>
          <p:nvPr>
            <p:extLst>
              <p:ext uri="{D42A27DB-BD31-4B8C-83A1-F6EECF244321}">
                <p14:modId xmlns:p14="http://schemas.microsoft.com/office/powerpoint/2010/main" val="3515915377"/>
              </p:ext>
            </p:extLst>
          </p:nvPr>
        </p:nvGraphicFramePr>
        <p:xfrm>
          <a:off x="335360" y="1372145"/>
          <a:ext cx="4259688" cy="1381760"/>
        </p:xfrm>
        <a:graphic>
          <a:graphicData uri="http://schemas.openxmlformats.org/drawingml/2006/table">
            <a:tbl>
              <a:tblPr firstRow="1" bandRow="1">
                <a:tableStyleId>{5C22544A-7EE6-4342-B048-85BDC9FD1C3A}</a:tableStyleId>
              </a:tblPr>
              <a:tblGrid>
                <a:gridCol w="2129844">
                  <a:extLst>
                    <a:ext uri="{9D8B030D-6E8A-4147-A177-3AD203B41FA5}">
                      <a16:colId xmlns:a16="http://schemas.microsoft.com/office/drawing/2014/main" val="1994646549"/>
                    </a:ext>
                  </a:extLst>
                </a:gridCol>
                <a:gridCol w="2129844">
                  <a:extLst>
                    <a:ext uri="{9D8B030D-6E8A-4147-A177-3AD203B41FA5}">
                      <a16:colId xmlns:a16="http://schemas.microsoft.com/office/drawing/2014/main" val="1825116134"/>
                    </a:ext>
                  </a:extLst>
                </a:gridCol>
              </a:tblGrid>
              <a:tr h="370840">
                <a:tc gridSpan="2">
                  <a:txBody>
                    <a:bodyPr/>
                    <a:lstStyle/>
                    <a:p>
                      <a:r>
                        <a:rPr lang="en-US" altLang="zh-CN" dirty="0"/>
                        <a:t>Algorithm original: CORAL for Unsupervised Domain Adaptation</a:t>
                      </a:r>
                      <a:endParaRPr lang="zh-CN" altLang="en-US" dirty="0"/>
                    </a:p>
                  </a:txBody>
                  <a:tcPr/>
                </a:tc>
                <a:tc hMerge="1">
                  <a:txBody>
                    <a:bodyPr/>
                    <a:lstStyle/>
                    <a:p>
                      <a:endParaRPr lang="zh-CN" altLang="en-US" dirty="0"/>
                    </a:p>
                  </a:txBody>
                  <a:tcPr/>
                </a:tc>
                <a:extLst>
                  <a:ext uri="{0D108BD9-81ED-4DB2-BD59-A6C34878D82A}">
                    <a16:rowId xmlns:a16="http://schemas.microsoft.com/office/drawing/2014/main" val="1708743224"/>
                  </a:ext>
                </a:extLst>
              </a:tr>
              <a:tr h="370840">
                <a:tc>
                  <a:txBody>
                    <a:bodyPr/>
                    <a:lstStyle/>
                    <a:p>
                      <a:r>
                        <a:rPr lang="en-US" altLang="zh-CN" dirty="0"/>
                        <a:t>Input</a:t>
                      </a:r>
                      <a:endParaRPr lang="zh-CN" altLang="en-US" dirty="0"/>
                    </a:p>
                  </a:txBody>
                  <a:tcPr/>
                </a:tc>
                <a:tc>
                  <a:txBody>
                    <a:bodyPr/>
                    <a:lstStyle/>
                    <a:p>
                      <a:r>
                        <a:rPr lang="en-US" altLang="zh-CN" dirty="0"/>
                        <a:t>D</a:t>
                      </a:r>
                      <a:r>
                        <a:rPr lang="en-US" altLang="zh-CN" baseline="-25000" dirty="0"/>
                        <a:t>S</a:t>
                      </a:r>
                      <a:r>
                        <a:rPr lang="en-US" altLang="zh-CN" dirty="0"/>
                        <a:t>, D</a:t>
                      </a:r>
                      <a:r>
                        <a:rPr lang="en-US" altLang="zh-CN" baseline="-25000" dirty="0"/>
                        <a:t>T</a:t>
                      </a:r>
                      <a:endParaRPr lang="zh-CN" altLang="en-US" baseline="-25000" dirty="0"/>
                    </a:p>
                  </a:txBody>
                  <a:tcPr/>
                </a:tc>
                <a:extLst>
                  <a:ext uri="{0D108BD9-81ED-4DB2-BD59-A6C34878D82A}">
                    <a16:rowId xmlns:a16="http://schemas.microsoft.com/office/drawing/2014/main" val="1452402164"/>
                  </a:ext>
                </a:extLst>
              </a:tr>
              <a:tr h="370840">
                <a:tc>
                  <a:txBody>
                    <a:bodyPr/>
                    <a:lstStyle/>
                    <a:p>
                      <a:r>
                        <a:rPr lang="en-US" altLang="zh-CN" dirty="0"/>
                        <a:t>Output</a:t>
                      </a:r>
                      <a:endParaRPr lang="zh-CN" altLang="en-US" dirty="0"/>
                    </a:p>
                  </a:txBody>
                  <a:tcPr/>
                </a:tc>
                <a:tc>
                  <a:txBody>
                    <a:bodyPr/>
                    <a:lstStyle/>
                    <a:p>
                      <a:r>
                        <a:rPr lang="en-US" altLang="zh-CN" dirty="0"/>
                        <a:t>D</a:t>
                      </a:r>
                      <a:r>
                        <a:rPr lang="en-US" altLang="zh-CN" baseline="-25000" dirty="0"/>
                        <a:t>S</a:t>
                      </a:r>
                      <a:r>
                        <a:rPr lang="en-US" altLang="zh-CN" baseline="30000" dirty="0"/>
                        <a:t>*</a:t>
                      </a:r>
                      <a:endParaRPr lang="zh-CN" altLang="en-US" baseline="30000" dirty="0"/>
                    </a:p>
                  </a:txBody>
                  <a:tcPr/>
                </a:tc>
                <a:extLst>
                  <a:ext uri="{0D108BD9-81ED-4DB2-BD59-A6C34878D82A}">
                    <a16:rowId xmlns:a16="http://schemas.microsoft.com/office/drawing/2014/main" val="1495229584"/>
                  </a:ext>
                </a:extLst>
              </a:tr>
            </a:tbl>
          </a:graphicData>
        </a:graphic>
      </p:graphicFrame>
      <p:graphicFrame>
        <p:nvGraphicFramePr>
          <p:cNvPr id="20" name="表格 19">
            <a:extLst>
              <a:ext uri="{FF2B5EF4-FFF2-40B4-BE49-F238E27FC236}">
                <a16:creationId xmlns:a16="http://schemas.microsoft.com/office/drawing/2014/main" id="{892D43FE-1C0B-4401-981B-99EF61F0BC07}"/>
              </a:ext>
            </a:extLst>
          </p:cNvPr>
          <p:cNvGraphicFramePr>
            <a:graphicFrameLocks noGrp="1"/>
          </p:cNvGraphicFramePr>
          <p:nvPr>
            <p:extLst>
              <p:ext uri="{D42A27DB-BD31-4B8C-83A1-F6EECF244321}">
                <p14:modId xmlns:p14="http://schemas.microsoft.com/office/powerpoint/2010/main" val="971205731"/>
              </p:ext>
            </p:extLst>
          </p:nvPr>
        </p:nvGraphicFramePr>
        <p:xfrm>
          <a:off x="335360" y="4437968"/>
          <a:ext cx="4259688" cy="1651000"/>
        </p:xfrm>
        <a:graphic>
          <a:graphicData uri="http://schemas.openxmlformats.org/drawingml/2006/table">
            <a:tbl>
              <a:tblPr firstRow="1" bandRow="1">
                <a:tableStyleId>{21E4AEA4-8DFA-4A89-87EB-49C32662AFE0}</a:tableStyleId>
              </a:tblPr>
              <a:tblGrid>
                <a:gridCol w="2129844">
                  <a:extLst>
                    <a:ext uri="{9D8B030D-6E8A-4147-A177-3AD203B41FA5}">
                      <a16:colId xmlns:a16="http://schemas.microsoft.com/office/drawing/2014/main" val="1994646549"/>
                    </a:ext>
                  </a:extLst>
                </a:gridCol>
                <a:gridCol w="2129844">
                  <a:extLst>
                    <a:ext uri="{9D8B030D-6E8A-4147-A177-3AD203B41FA5}">
                      <a16:colId xmlns:a16="http://schemas.microsoft.com/office/drawing/2014/main" val="1825116134"/>
                    </a:ext>
                  </a:extLst>
                </a:gridCol>
              </a:tblGrid>
              <a:tr h="370840">
                <a:tc gridSpan="2">
                  <a:txBody>
                    <a:bodyPr/>
                    <a:lstStyle/>
                    <a:p>
                      <a:pPr algn="l"/>
                      <a:r>
                        <a:rPr lang="en-US" altLang="zh-CN" dirty="0"/>
                        <a:t>Algorithm expanded: CORAL for Supervised Domain Adaptation</a:t>
                      </a:r>
                      <a:endParaRPr lang="zh-CN" altLang="en-US" dirty="0"/>
                    </a:p>
                  </a:txBody>
                  <a:tcPr anchor="ctr"/>
                </a:tc>
                <a:tc hMerge="1">
                  <a:txBody>
                    <a:bodyPr/>
                    <a:lstStyle/>
                    <a:p>
                      <a:endParaRPr lang="zh-CN" altLang="en-US" dirty="0"/>
                    </a:p>
                  </a:txBody>
                  <a:tcPr/>
                </a:tc>
                <a:extLst>
                  <a:ext uri="{0D108BD9-81ED-4DB2-BD59-A6C34878D82A}">
                    <a16:rowId xmlns:a16="http://schemas.microsoft.com/office/drawing/2014/main" val="1708743224"/>
                  </a:ext>
                </a:extLst>
              </a:tr>
              <a:tr h="370840">
                <a:tc>
                  <a:txBody>
                    <a:bodyPr/>
                    <a:lstStyle/>
                    <a:p>
                      <a:pPr algn="l"/>
                      <a:r>
                        <a:rPr lang="en-US" altLang="zh-CN" dirty="0"/>
                        <a:t>Input</a:t>
                      </a:r>
                      <a:endParaRPr lang="zh-CN" alt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D</a:t>
                      </a:r>
                      <a:r>
                        <a:rPr lang="en-US" altLang="zh-CN" baseline="-25000" dirty="0" err="1"/>
                        <a:t>S_dis</a:t>
                      </a:r>
                      <a:r>
                        <a:rPr lang="en-US" altLang="zh-CN" dirty="0"/>
                        <a:t>, </a:t>
                      </a:r>
                      <a:r>
                        <a:rPr lang="en-US" altLang="zh-CN" dirty="0" err="1"/>
                        <a:t>D</a:t>
                      </a:r>
                      <a:r>
                        <a:rPr lang="en-US" altLang="zh-CN" baseline="-25000" dirty="0" err="1"/>
                        <a:t>T_dis</a:t>
                      </a:r>
                      <a:r>
                        <a:rPr lang="en-US" altLang="zh-CN"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D</a:t>
                      </a:r>
                      <a:r>
                        <a:rPr lang="en-US" altLang="zh-CN" baseline="-25000" dirty="0" err="1"/>
                        <a:t>S_non</a:t>
                      </a:r>
                      <a:r>
                        <a:rPr lang="en-US" altLang="zh-CN" baseline="-25000" dirty="0"/>
                        <a:t>-dis</a:t>
                      </a:r>
                      <a:r>
                        <a:rPr lang="en-US" altLang="zh-CN" dirty="0"/>
                        <a:t>, </a:t>
                      </a:r>
                      <a:r>
                        <a:rPr lang="en-US" altLang="zh-CN" dirty="0" err="1"/>
                        <a:t>D</a:t>
                      </a:r>
                      <a:r>
                        <a:rPr lang="en-US" altLang="zh-CN" baseline="-25000" dirty="0" err="1"/>
                        <a:t>T_non</a:t>
                      </a:r>
                      <a:r>
                        <a:rPr lang="en-US" altLang="zh-CN" baseline="-25000" dirty="0"/>
                        <a:t>-dis</a:t>
                      </a:r>
                      <a:endParaRPr lang="zh-CN" altLang="en-US" baseline="-25000" dirty="0"/>
                    </a:p>
                  </a:txBody>
                  <a:tcPr/>
                </a:tc>
                <a:extLst>
                  <a:ext uri="{0D108BD9-81ED-4DB2-BD59-A6C34878D82A}">
                    <a16:rowId xmlns:a16="http://schemas.microsoft.com/office/drawing/2014/main" val="1452402164"/>
                  </a:ext>
                </a:extLst>
              </a:tr>
              <a:tr h="370840">
                <a:tc>
                  <a:txBody>
                    <a:bodyPr/>
                    <a:lstStyle/>
                    <a:p>
                      <a:pPr algn="l"/>
                      <a:r>
                        <a:rPr lang="en-US" altLang="zh-CN" dirty="0"/>
                        <a:t>Output</a:t>
                      </a:r>
                      <a:endParaRPr lang="zh-CN" altLang="en-US"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D</a:t>
                      </a:r>
                      <a:r>
                        <a:rPr lang="en-US" altLang="zh-CN" baseline="-25000" dirty="0" err="1"/>
                        <a:t>S_dis</a:t>
                      </a:r>
                      <a:r>
                        <a:rPr lang="en-US" altLang="zh-CN" baseline="30000" dirty="0"/>
                        <a:t>*</a:t>
                      </a:r>
                      <a:r>
                        <a:rPr lang="en-US" altLang="zh-CN" baseline="0" dirty="0"/>
                        <a:t>,</a:t>
                      </a:r>
                      <a:r>
                        <a:rPr lang="zh-CN" altLang="en-US" baseline="0" dirty="0"/>
                        <a:t> </a:t>
                      </a:r>
                      <a:r>
                        <a:rPr lang="en-US" altLang="zh-CN" dirty="0" err="1"/>
                        <a:t>D</a:t>
                      </a:r>
                      <a:r>
                        <a:rPr lang="en-US" altLang="zh-CN" baseline="-25000" dirty="0" err="1"/>
                        <a:t>S_non</a:t>
                      </a:r>
                      <a:r>
                        <a:rPr lang="en-US" altLang="zh-CN" baseline="-25000" dirty="0"/>
                        <a:t>-dis</a:t>
                      </a:r>
                      <a:r>
                        <a:rPr lang="en-US" altLang="zh-CN" baseline="30000" dirty="0"/>
                        <a:t>*</a:t>
                      </a:r>
                      <a:endParaRPr lang="zh-CN" altLang="en-US" baseline="30000" dirty="0"/>
                    </a:p>
                  </a:txBody>
                  <a:tcPr/>
                </a:tc>
                <a:extLst>
                  <a:ext uri="{0D108BD9-81ED-4DB2-BD59-A6C34878D82A}">
                    <a16:rowId xmlns:a16="http://schemas.microsoft.com/office/drawing/2014/main" val="1495229584"/>
                  </a:ext>
                </a:extLst>
              </a:tr>
            </a:tbl>
          </a:graphicData>
        </a:graphic>
      </p:graphicFrame>
      <p:sp>
        <p:nvSpPr>
          <p:cNvPr id="19" name="矩形 18">
            <a:extLst>
              <a:ext uri="{FF2B5EF4-FFF2-40B4-BE49-F238E27FC236}">
                <a16:creationId xmlns:a16="http://schemas.microsoft.com/office/drawing/2014/main" id="{34E4034D-6432-487E-8D1E-381D68AE0DA6}"/>
              </a:ext>
            </a:extLst>
          </p:cNvPr>
          <p:cNvSpPr/>
          <p:nvPr/>
        </p:nvSpPr>
        <p:spPr>
          <a:xfrm>
            <a:off x="6096236" y="6100990"/>
            <a:ext cx="6008183" cy="369332"/>
          </a:xfrm>
          <a:prstGeom prst="rect">
            <a:avLst/>
          </a:prstGeom>
        </p:spPr>
        <p:txBody>
          <a:bodyPr wrap="none">
            <a:spAutoFit/>
          </a:bodyPr>
          <a:lstStyle/>
          <a:p>
            <a:r>
              <a:rPr lang="en-US" altLang="zh-CN" i="1" dirty="0">
                <a:latin typeface="Times New Roman" panose="02020603050405020304" pitchFamily="18" charset="0"/>
                <a:cs typeface="Times New Roman" panose="02020603050405020304" pitchFamily="18" charset="0"/>
              </a:rPr>
              <a:t>Return of Frustratingly Easy Domain Adaptation</a:t>
            </a:r>
            <a:r>
              <a:rPr lang="zh-CN" altLang="en-US" i="1"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2016 AAAI</a:t>
            </a:r>
            <a:endParaRPr lang="zh-CN" alt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816016"/>
      </p:ext>
    </p:extLst>
  </p:cSld>
  <p:clrMapOvr>
    <a:masterClrMapping/>
  </p:clrMapOvr>
</p:sld>
</file>

<file path=ppt/theme/theme1.xml><?xml version="1.0" encoding="utf-8"?>
<a:theme xmlns:a="http://schemas.openxmlformats.org/drawingml/2006/main" name="J-TEXT">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模版IFPP_2018_w_tiny.pptx" id="{2FDF31FF-5B1A-4C4C-9103-769B12893982}" vid="{EEE0E7A2-5026-4EE3-BABB-087CB6403B82}"/>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PPT模版IFPP_2018_w_tiny</Template>
  <TotalTime>5089</TotalTime>
  <Pages>0</Pages>
  <Words>2014</Words>
  <Characters>0</Characters>
  <Application>Microsoft Office PowerPoint</Application>
  <DocSecurity>0</DocSecurity>
  <PresentationFormat>宽屏</PresentationFormat>
  <Lines>0</Lines>
  <Paragraphs>432</Paragraphs>
  <Slides>19</Slides>
  <Notes>6</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19</vt:i4>
      </vt:variant>
    </vt:vector>
  </HeadingPairs>
  <TitlesOfParts>
    <vt:vector size="32" baseType="lpstr">
      <vt:lpstr>等线</vt:lpstr>
      <vt:lpstr>宋体</vt:lpstr>
      <vt:lpstr>微软雅黑</vt:lpstr>
      <vt:lpstr>微软雅黑 Light</vt:lpstr>
      <vt:lpstr>幼圆</vt:lpstr>
      <vt:lpstr>Arial</vt:lpstr>
      <vt:lpstr>Arial Narrow</vt:lpstr>
      <vt:lpstr>Calibri</vt:lpstr>
      <vt:lpstr>Calibri Light</vt:lpstr>
      <vt:lpstr>Century Gothic</vt:lpstr>
      <vt:lpstr>Times New Roman</vt:lpstr>
      <vt:lpstr>Wingdings</vt:lpstr>
      <vt:lpstr>J-TEXT</vt:lpstr>
      <vt:lpstr>Transfer Today’s Disruption Prediction Model to Future Tokamaks</vt:lpstr>
      <vt:lpstr>The Problem of ML Based Disruption Prediction</vt:lpstr>
      <vt:lpstr>Previous Deep Learning Attempt on Cross Tokamak Disruption Prediction</vt:lpstr>
      <vt:lpstr>Previous Deep Learning Attempt on Cross Tokamak Disruption Prediction</vt:lpstr>
      <vt:lpstr>Previous Deep Learning Attempt on Cross Tokamak Disruption Prediction</vt:lpstr>
      <vt:lpstr>Transfer Learning</vt:lpstr>
      <vt:lpstr>The more on mixing</vt:lpstr>
      <vt:lpstr>Transfer Based on Machine Independent features</vt:lpstr>
      <vt:lpstr>Transfer Based on Machine Independent features-CORAL</vt:lpstr>
      <vt:lpstr>Transfer Based on Machine Independent features-CORAL</vt:lpstr>
      <vt:lpstr>Deep Transfer Learning-Pre-train, Fine tune</vt:lpstr>
      <vt:lpstr>Deep Transfer Learning, Pre-train, Fine tune</vt:lpstr>
      <vt:lpstr>Dataset description</vt:lpstr>
      <vt:lpstr>Deep Transfer Learning, Pre-train, Fine tune</vt:lpstr>
      <vt:lpstr>More in depth on transfer: Where to freeze?</vt:lpstr>
      <vt:lpstr>More in depth on transfer: Replacing?</vt:lpstr>
      <vt:lpstr>More in depth on transfer: Unfreeze?</vt:lpstr>
      <vt:lpstr>Summary &amp; Future Plans</vt:lpstr>
      <vt:lpstr>PowerPoint 演示文稿</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Transfer Today’s Disruption Prediction Model to Future Tokamaks</dc:title>
  <dc:subject/>
  <dc:creator>zheng jtext</dc:creator>
  <cp:keywords/>
  <dc:description/>
  <cp:lastModifiedBy>zheng jtext</cp:lastModifiedBy>
  <cp:revision>62</cp:revision>
  <cp:lastPrinted>1899-12-30T00:00:00Z</cp:lastPrinted>
  <dcterms:created xsi:type="dcterms:W3CDTF">2022-07-12T07:47:36Z</dcterms:created>
  <dcterms:modified xsi:type="dcterms:W3CDTF">2022-07-19T12:14:31Z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2052-8.1.0.3526</vt:lpwstr>
  </property>
</Properties>
</file>