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3" r:id="rId2"/>
  </p:sldMasterIdLst>
  <p:notesMasterIdLst>
    <p:notesMasterId r:id="rId6"/>
  </p:notesMasterIdLst>
  <p:handoutMasterIdLst>
    <p:handoutMasterId r:id="rId7"/>
  </p:handoutMasterIdLst>
  <p:sldIdLst>
    <p:sldId id="736" r:id="rId3"/>
    <p:sldId id="915" r:id="rId4"/>
    <p:sldId id="873" r:id="rId5"/>
  </p:sldIdLst>
  <p:sldSz cx="12192000" cy="68580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33FF"/>
    <a:srgbClr val="66FFFF"/>
    <a:srgbClr val="33CCFF"/>
    <a:srgbClr val="FFFF99"/>
    <a:srgbClr val="6600FF"/>
    <a:srgbClr val="FFFFCC"/>
    <a:srgbClr val="00CCFF"/>
    <a:srgbClr val="00CC00"/>
    <a:srgbClr val="0099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17" autoAdjust="0"/>
    <p:restoredTop sz="94878" autoAdjust="0"/>
  </p:normalViewPr>
  <p:slideViewPr>
    <p:cSldViewPr snapToGrid="0">
      <p:cViewPr varScale="1">
        <p:scale>
          <a:sx n="104" d="100"/>
          <a:sy n="104" d="100"/>
        </p:scale>
        <p:origin x="360" y="15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-2136" y="-11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536942" y="8899447"/>
            <a:ext cx="402841" cy="304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184" tIns="45285" rIns="92184" bIns="45285" anchor="ctr">
            <a:spAutoFit/>
          </a:bodyPr>
          <a:lstStyle>
            <a:lvl1pPr defTabSz="922338">
              <a:defRPr sz="3200">
                <a:solidFill>
                  <a:schemeClr val="tx2"/>
                </a:solidFill>
                <a:latin typeface="Arial" charset="0"/>
              </a:defRPr>
            </a:lvl1pPr>
            <a:lvl2pPr marL="742950" indent="-285750" defTabSz="922338">
              <a:defRPr sz="3200">
                <a:solidFill>
                  <a:schemeClr val="tx2"/>
                </a:solidFill>
                <a:latin typeface="Arial" charset="0"/>
              </a:defRPr>
            </a:lvl2pPr>
            <a:lvl3pPr marL="1143000" indent="-228600" defTabSz="922338">
              <a:defRPr sz="3200">
                <a:solidFill>
                  <a:schemeClr val="tx2"/>
                </a:solidFill>
                <a:latin typeface="Arial" charset="0"/>
              </a:defRPr>
            </a:lvl3pPr>
            <a:lvl4pPr marL="1600200" indent="-228600" defTabSz="922338">
              <a:defRPr sz="3200">
                <a:solidFill>
                  <a:schemeClr val="tx2"/>
                </a:solidFill>
                <a:latin typeface="Arial" charset="0"/>
              </a:defRPr>
            </a:lvl4pPr>
            <a:lvl5pPr marL="2057400" indent="-228600" defTabSz="922338">
              <a:defRPr sz="3200">
                <a:solidFill>
                  <a:schemeClr val="tx2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>
              <a:defRPr/>
            </a:pPr>
            <a:fld id="{81AD0D17-99BC-42C1-A6A2-073441937F10}" type="slidenum">
              <a:rPr lang="en-US" altLang="en-US" sz="1400"/>
              <a:pPr algn="r"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4293028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111"/>
            <a:ext cx="5142244" cy="4184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84" tIns="45285" rIns="92184" bIns="452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535606" y="8898857"/>
            <a:ext cx="404177" cy="306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184" tIns="45285" rIns="92184" bIns="45285" anchor="ctr">
            <a:spAutoFit/>
          </a:bodyPr>
          <a:lstStyle>
            <a:lvl1pPr defTabSz="922338">
              <a:defRPr sz="3200">
                <a:solidFill>
                  <a:schemeClr val="tx2"/>
                </a:solidFill>
                <a:latin typeface="Arial" charset="0"/>
              </a:defRPr>
            </a:lvl1pPr>
            <a:lvl2pPr marL="742950" indent="-285750" defTabSz="922338">
              <a:defRPr sz="3200">
                <a:solidFill>
                  <a:schemeClr val="tx2"/>
                </a:solidFill>
                <a:latin typeface="Arial" charset="0"/>
              </a:defRPr>
            </a:lvl2pPr>
            <a:lvl3pPr marL="1143000" indent="-228600" defTabSz="922338">
              <a:defRPr sz="3200">
                <a:solidFill>
                  <a:schemeClr val="tx2"/>
                </a:solidFill>
                <a:latin typeface="Arial" charset="0"/>
              </a:defRPr>
            </a:lvl3pPr>
            <a:lvl4pPr marL="1600200" indent="-228600" defTabSz="922338">
              <a:defRPr sz="3200">
                <a:solidFill>
                  <a:schemeClr val="tx2"/>
                </a:solidFill>
                <a:latin typeface="Arial" charset="0"/>
              </a:defRPr>
            </a:lvl4pPr>
            <a:lvl5pPr marL="2057400" indent="-228600" defTabSz="922338">
              <a:defRPr sz="3200">
                <a:solidFill>
                  <a:schemeClr val="tx2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>
              <a:defRPr/>
            </a:pPr>
            <a:fld id="{0A1E32D2-39C9-42C6-90F4-1D27D4942F5C}" type="slidenum">
              <a:rPr lang="en-US" altLang="en-US" sz="1400" smtClean="0"/>
              <a:pPr algn="r">
                <a:defRPr/>
              </a:pPr>
              <a:t>‹#›</a:t>
            </a:fld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32819721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8.png"/><Relationship Id="rId7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4.png"/><Relationship Id="rId5" Type="http://schemas.openxmlformats.org/officeDocument/2006/relationships/image" Target="../media/image7.jpeg"/><Relationship Id="rId4" Type="http://schemas.openxmlformats.org/officeDocument/2006/relationships/image" Target="../media/image3.png"/><Relationship Id="rId9" Type="http://schemas.openxmlformats.org/officeDocument/2006/relationships/image" Target="../media/image1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112885" y="13885"/>
            <a:ext cx="395165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ko-KR" sz="1400" b="1" i="1" dirty="0" smtClean="0">
                <a:solidFill>
                  <a:srgbClr val="0000FF"/>
                </a:solidFill>
              </a:rPr>
              <a:t>Supported by the</a:t>
            </a:r>
          </a:p>
          <a:p>
            <a:pPr algn="l"/>
            <a:r>
              <a:rPr lang="en-US" altLang="ko-KR" sz="1400" b="1" i="1" dirty="0" smtClean="0">
                <a:solidFill>
                  <a:srgbClr val="0000FF"/>
                </a:solidFill>
              </a:rPr>
              <a:t>U.S. Department of Energy Office of Science</a:t>
            </a:r>
          </a:p>
          <a:p>
            <a:pPr algn="l"/>
            <a:r>
              <a:rPr lang="en-US" altLang="ko-KR" sz="1400" b="1" i="1" dirty="0" smtClean="0">
                <a:solidFill>
                  <a:srgbClr val="0000FF"/>
                </a:solidFill>
              </a:rPr>
              <a:t>Fusion Energy Sciences</a:t>
            </a:r>
            <a:endParaRPr lang="ko-KR" altLang="en-US" sz="1400" b="1" i="1" dirty="0">
              <a:solidFill>
                <a:srgbClr val="0000FF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623" y="4706056"/>
            <a:ext cx="2212848" cy="61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cu_fontoutline.pdf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786" y="5495162"/>
            <a:ext cx="3934660" cy="557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75" y="4722990"/>
            <a:ext cx="1723532" cy="661836"/>
          </a:xfrm>
          <a:prstGeom prst="rect">
            <a:avLst/>
          </a:prstGeom>
        </p:spPr>
      </p:pic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98545" y="2536608"/>
            <a:ext cx="11784451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i="1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4111577" y="4326058"/>
            <a:ext cx="3969979" cy="1752600"/>
          </a:xfrm>
          <a:prstGeom prst="rect">
            <a:avLst/>
          </a:prstGeom>
        </p:spPr>
        <p:txBody>
          <a:bodyPr/>
          <a:lstStyle>
            <a:lvl1pPr marL="0" indent="0" algn="ctr" rtl="0" eaLnBrk="0" fontAlgn="base" hangingPunct="0">
              <a:lnSpc>
                <a:spcPct val="80000"/>
              </a:lnSpc>
              <a:spcBef>
                <a:spcPct val="70000"/>
              </a:spcBef>
              <a:spcAft>
                <a:spcPct val="0"/>
              </a:spcAft>
              <a:buClr>
                <a:srgbClr val="F70606"/>
              </a:buClr>
              <a:buSzPct val="75000"/>
              <a:buFont typeface="Wingdings" pitchFamily="2" charset="2"/>
              <a:buNone/>
              <a:defRPr sz="1800" i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5FCAFA"/>
              </a:buClr>
              <a:buSzPct val="80000"/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30000"/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5FCAFA"/>
              </a:buClr>
              <a:buSzPct val="80000"/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600" b="1" i="0" kern="0" dirty="0">
              <a:solidFill>
                <a:srgbClr val="FF0000"/>
              </a:solidFill>
            </a:endParaRPr>
          </a:p>
        </p:txBody>
      </p:sp>
      <p:sp>
        <p:nvSpPr>
          <p:cNvPr id="16" name="Text Placeholder 2"/>
          <p:cNvSpPr>
            <a:spLocks noGrp="1"/>
          </p:cNvSpPr>
          <p:nvPr>
            <p:ph type="body" idx="10"/>
          </p:nvPr>
        </p:nvSpPr>
        <p:spPr>
          <a:xfrm>
            <a:off x="203368" y="846670"/>
            <a:ext cx="11785907" cy="1655233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66263" y="4326058"/>
            <a:ext cx="4011084" cy="187382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Click to edit Master subtitle style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6486608"/>
            <a:ext cx="12192000" cy="367226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/>
          </a:p>
        </p:txBody>
      </p:sp>
      <p:pic>
        <p:nvPicPr>
          <p:cNvPr id="4" name="Picture 3" descr="XU4C77leOi.jpg"/>
          <p:cNvPicPr>
            <a:picLocks noChangeAspect="1"/>
          </p:cNvPicPr>
          <p:nvPr userDrawn="1"/>
        </p:nvPicPr>
        <p:blipFill rotWithShape="1">
          <a:blip r:embed="rId5" cstate="print"/>
          <a:srcRect r="12244" b="14120"/>
          <a:stretch/>
        </p:blipFill>
        <p:spPr>
          <a:xfrm>
            <a:off x="7000845" y="4343908"/>
            <a:ext cx="5147455" cy="2464449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6688184" y="6535201"/>
            <a:ext cx="53010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1" hangingPunct="1"/>
            <a:r>
              <a:rPr lang="en-US" sz="1400" b="1" i="1" dirty="0">
                <a:solidFill>
                  <a:srgbClr val="1822CD"/>
                </a:solidFill>
                <a:latin typeface="Helvetica" charset="0"/>
                <a:cs typeface="Arial" pitchFamily="34" charset="0"/>
              </a:rPr>
              <a:t>S</a:t>
            </a:r>
            <a:r>
              <a:rPr lang="en-US" sz="1400" b="1" i="1" dirty="0" smtClean="0">
                <a:solidFill>
                  <a:srgbClr val="1822CD"/>
                </a:solidFill>
                <a:latin typeface="Helvetica" charset="0"/>
                <a:cs typeface="Arial" pitchFamily="34" charset="0"/>
              </a:rPr>
              <a:t>upported by US </a:t>
            </a:r>
            <a:r>
              <a:rPr lang="en-US" sz="1400" b="1" i="1" dirty="0">
                <a:solidFill>
                  <a:srgbClr val="1822CD"/>
                </a:solidFill>
                <a:latin typeface="Helvetica" charset="0"/>
                <a:cs typeface="Arial" pitchFamily="34" charset="0"/>
              </a:rPr>
              <a:t>DOE </a:t>
            </a:r>
            <a:r>
              <a:rPr lang="en-US" sz="1400" b="1" i="1" dirty="0" smtClean="0">
                <a:solidFill>
                  <a:srgbClr val="1822CD"/>
                </a:solidFill>
                <a:latin typeface="Helvetica" charset="0"/>
                <a:cs typeface="Arial" pitchFamily="34" charset="0"/>
              </a:rPr>
              <a:t>grant DE-SC0016614</a:t>
            </a:r>
            <a:endParaRPr lang="en-US" altLang="en-US" sz="1400" b="1" i="1" dirty="0">
              <a:solidFill>
                <a:srgbClr val="1822CD"/>
              </a:solidFill>
              <a:latin typeface="Helvetica" charset="0"/>
              <a:cs typeface="Arial" pitchFamily="34" charset="0"/>
            </a:endParaRPr>
          </a:p>
        </p:txBody>
      </p:sp>
      <p:pic>
        <p:nvPicPr>
          <p:cNvPr id="11" name="Picture 49" descr="kstar_soft_lo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340" y="6351647"/>
            <a:ext cx="2604616" cy="448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2" descr="Image result for US doe office of science logo"/>
          <p:cNvSpPr>
            <a:spLocks noChangeAspect="1" noChangeArrowheads="1"/>
          </p:cNvSpPr>
          <p:nvPr userDrawn="1"/>
        </p:nvSpPr>
        <p:spPr bwMode="auto">
          <a:xfrm>
            <a:off x="207433" y="-144463"/>
            <a:ext cx="4064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3923" y="13116"/>
            <a:ext cx="1283868" cy="747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5462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233" y="800100"/>
            <a:ext cx="10363200" cy="54816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2228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1033" y="101600"/>
            <a:ext cx="2599267" cy="618013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233" y="101600"/>
            <a:ext cx="7594600" cy="61801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6831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XU4C77leOi.jpg"/>
          <p:cNvPicPr>
            <a:picLocks noChangeAspect="1"/>
          </p:cNvPicPr>
          <p:nvPr userDrawn="1"/>
        </p:nvPicPr>
        <p:blipFill rotWithShape="1">
          <a:blip r:embed="rId2" cstate="print"/>
          <a:srcRect r="12244" b="14120"/>
          <a:stretch/>
        </p:blipFill>
        <p:spPr>
          <a:xfrm>
            <a:off x="8149280" y="4132636"/>
            <a:ext cx="3860591" cy="2464449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12885" y="13885"/>
            <a:ext cx="395165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i="1" dirty="0">
                <a:solidFill>
                  <a:srgbClr val="0000FF"/>
                </a:solidFill>
              </a:rPr>
              <a:t>Supported by the</a:t>
            </a:r>
          </a:p>
          <a:p>
            <a:r>
              <a:rPr lang="en-US" altLang="ko-KR" sz="1400" b="1" i="1" dirty="0">
                <a:solidFill>
                  <a:srgbClr val="0000FF"/>
                </a:solidFill>
              </a:rPr>
              <a:t>U.S. Department of Energy Office of Science</a:t>
            </a:r>
          </a:p>
          <a:p>
            <a:r>
              <a:rPr lang="en-US" altLang="ko-KR" sz="1400" b="1" i="1" dirty="0">
                <a:solidFill>
                  <a:srgbClr val="0000FF"/>
                </a:solidFill>
              </a:rPr>
              <a:t>Fusion Energy Sciences</a:t>
            </a:r>
            <a:endParaRPr lang="ko-KR" altLang="en-US" sz="1400" b="1" i="1" dirty="0">
              <a:solidFill>
                <a:srgbClr val="0000FF"/>
              </a:solidFill>
            </a:endParaRPr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98545" y="2536608"/>
            <a:ext cx="11784451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i="1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4111577" y="4326058"/>
            <a:ext cx="3969979" cy="1752600"/>
          </a:xfrm>
          <a:prstGeom prst="rect">
            <a:avLst/>
          </a:prstGeom>
        </p:spPr>
        <p:txBody>
          <a:bodyPr/>
          <a:lstStyle>
            <a:lvl1pPr marL="0" indent="0" algn="ctr" rtl="0" eaLnBrk="0" fontAlgn="base" hangingPunct="0">
              <a:lnSpc>
                <a:spcPct val="80000"/>
              </a:lnSpc>
              <a:spcBef>
                <a:spcPct val="70000"/>
              </a:spcBef>
              <a:spcAft>
                <a:spcPct val="0"/>
              </a:spcAft>
              <a:buClr>
                <a:srgbClr val="F70606"/>
              </a:buClr>
              <a:buSzPct val="75000"/>
              <a:buFont typeface="Wingdings" pitchFamily="2" charset="2"/>
              <a:buNone/>
              <a:defRPr sz="1800" i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5FCAFA"/>
              </a:buClr>
              <a:buSzPct val="80000"/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30000"/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5FCAFA"/>
              </a:buClr>
              <a:buSzPct val="80000"/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600" b="1" i="0" kern="0" dirty="0">
              <a:solidFill>
                <a:srgbClr val="FF0000"/>
              </a:solidFill>
            </a:endParaRPr>
          </a:p>
        </p:txBody>
      </p:sp>
      <p:sp>
        <p:nvSpPr>
          <p:cNvPr id="16" name="Text Placeholder 2"/>
          <p:cNvSpPr>
            <a:spLocks noGrp="1"/>
          </p:cNvSpPr>
          <p:nvPr>
            <p:ph type="body" idx="10"/>
          </p:nvPr>
        </p:nvSpPr>
        <p:spPr>
          <a:xfrm>
            <a:off x="203368" y="846670"/>
            <a:ext cx="11785907" cy="1655233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66263" y="4326058"/>
            <a:ext cx="4011084" cy="187382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Click to edit Master subtitle style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0" y="6486608"/>
            <a:ext cx="12192000" cy="367226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3" name="AutoShape 2" descr="Image result for US doe office of science logo"/>
          <p:cNvSpPr>
            <a:spLocks noChangeAspect="1" noChangeArrowheads="1"/>
          </p:cNvSpPr>
          <p:nvPr userDrawn="1"/>
        </p:nvSpPr>
        <p:spPr bwMode="auto">
          <a:xfrm>
            <a:off x="207433" y="-144463"/>
            <a:ext cx="4064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200">
              <a:solidFill>
                <a:srgbClr val="00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3923" y="13116"/>
            <a:ext cx="1283868" cy="747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87" y="5150986"/>
            <a:ext cx="1822960" cy="674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49" descr="kstar_soft_lo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6947" y="4617269"/>
            <a:ext cx="1521736" cy="391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5" descr="cu_fontoutline.pdf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85" y="5966109"/>
            <a:ext cx="2950995" cy="557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1" name="Group 20"/>
          <p:cNvGrpSpPr/>
          <p:nvPr userDrawn="1"/>
        </p:nvGrpSpPr>
        <p:grpSpPr>
          <a:xfrm>
            <a:off x="128215" y="4580542"/>
            <a:ext cx="2346539" cy="439704"/>
            <a:chOff x="6761480" y="5339564"/>
            <a:chExt cx="2346539" cy="439704"/>
          </a:xfrm>
        </p:grpSpPr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7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761480" y="5339564"/>
              <a:ext cx="1007349" cy="439704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/>
          </p:nvSpPr>
          <p:spPr>
            <a:xfrm>
              <a:off x="7650569" y="5367536"/>
              <a:ext cx="145745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KOREA INSTITUTE</a:t>
              </a:r>
            </a:p>
            <a:p>
              <a:r>
                <a:rPr lang="en-US" sz="1000" b="1" dirty="0" smtClean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OF FUSION ENERGY</a:t>
              </a:r>
              <a:endParaRPr lang="en-US" sz="1000" b="1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</p:grpSp>
      <p:pic>
        <p:nvPicPr>
          <p:cNvPr id="19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98" b="19426"/>
          <a:stretch/>
        </p:blipFill>
        <p:spPr bwMode="auto">
          <a:xfrm>
            <a:off x="1951902" y="5237247"/>
            <a:ext cx="2158297" cy="72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3138042" y="6045294"/>
            <a:ext cx="2279350" cy="612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167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17" y="29880"/>
            <a:ext cx="11987307" cy="685800"/>
          </a:xfrm>
        </p:spPr>
        <p:txBody>
          <a:bodyPr/>
          <a:lstStyle>
            <a:lvl1pPr>
              <a:defRPr sz="2800" b="1">
                <a:solidFill>
                  <a:srgbClr val="0000FF"/>
                </a:solidFill>
              </a:defRPr>
            </a:lvl1pPr>
          </a:lstStyle>
          <a:p>
            <a:r>
              <a:rPr lang="en-US" altLang="ko-KR" dirty="0"/>
              <a:t>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645" y="905935"/>
            <a:ext cx="11630379" cy="5375805"/>
          </a:xfrm>
          <a:prstGeom prst="rect">
            <a:avLst/>
          </a:prstGeom>
        </p:spPr>
        <p:txBody>
          <a:bodyPr/>
          <a:lstStyle>
            <a:lvl1pPr marL="287338" indent="-287338">
              <a:defRPr/>
            </a:lvl1pPr>
            <a:lvl2pPr marL="576263" indent="-288925">
              <a:lnSpc>
                <a:spcPct val="100000"/>
              </a:lnSpc>
              <a:spcBef>
                <a:spcPts val="600"/>
              </a:spcBef>
              <a:defRPr/>
            </a:lvl2pPr>
            <a:lvl3pPr marL="804863" indent="-228600">
              <a:lnSpc>
                <a:spcPct val="100000"/>
              </a:lnSpc>
              <a:spcBef>
                <a:spcPts val="600"/>
              </a:spcBef>
              <a:defRPr/>
            </a:lvl3pPr>
            <a:lvl4pPr marL="1033463" indent="-228600">
              <a:lnSpc>
                <a:spcPct val="100000"/>
              </a:lnSpc>
              <a:spcBef>
                <a:spcPts val="600"/>
              </a:spcBef>
              <a:defRPr/>
            </a:lvl4pPr>
            <a:lvl5pPr marL="1262063" indent="-228600">
              <a:lnSpc>
                <a:spcPct val="10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996071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dirty="0"/>
              <a:t>Click to edit Master title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01316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3233" y="800100"/>
            <a:ext cx="5080000" cy="54816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6433" y="800100"/>
            <a:ext cx="5080000" cy="54816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10445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95374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97117" y="29880"/>
            <a:ext cx="11987307" cy="685800"/>
          </a:xfrm>
        </p:spPr>
        <p:txBody>
          <a:bodyPr/>
          <a:lstStyle>
            <a:lvl1pPr>
              <a:defRPr sz="2800" b="1">
                <a:solidFill>
                  <a:srgbClr val="0000FF"/>
                </a:solidFill>
              </a:defRPr>
            </a:lvl1pPr>
          </a:lstStyle>
          <a:p>
            <a:r>
              <a:rPr lang="en-US" altLang="ko-KR" dirty="0"/>
              <a:t>Click to edit Master title style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620651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84896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046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17" y="29880"/>
            <a:ext cx="11987307" cy="685800"/>
          </a:xfrm>
        </p:spPr>
        <p:txBody>
          <a:bodyPr/>
          <a:lstStyle>
            <a:lvl1pPr>
              <a:defRPr sz="2800" b="1">
                <a:solidFill>
                  <a:srgbClr val="0000FF"/>
                </a:solidFill>
              </a:defRPr>
            </a:lvl1pPr>
          </a:lstStyle>
          <a:p>
            <a:r>
              <a:rPr lang="en-US" altLang="ko-KR" dirty="0" smtClean="0"/>
              <a:t>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645" y="905935"/>
            <a:ext cx="11630379" cy="5375805"/>
          </a:xfrm>
          <a:prstGeom prst="rect">
            <a:avLst/>
          </a:prstGeom>
        </p:spPr>
        <p:txBody>
          <a:bodyPr/>
          <a:lstStyle>
            <a:lvl1pPr marL="287338" indent="-287338">
              <a:defRPr/>
            </a:lvl1pPr>
            <a:lvl2pPr marL="576263" indent="-288925">
              <a:lnSpc>
                <a:spcPct val="100000"/>
              </a:lnSpc>
              <a:spcBef>
                <a:spcPts val="600"/>
              </a:spcBef>
              <a:defRPr/>
            </a:lvl2pPr>
            <a:lvl3pPr marL="804863" indent="-228600">
              <a:lnSpc>
                <a:spcPct val="100000"/>
              </a:lnSpc>
              <a:spcBef>
                <a:spcPts val="600"/>
              </a:spcBef>
              <a:defRPr/>
            </a:lvl3pPr>
            <a:lvl4pPr marL="1033463" indent="-228600">
              <a:lnSpc>
                <a:spcPct val="100000"/>
              </a:lnSpc>
              <a:spcBef>
                <a:spcPts val="600"/>
              </a:spcBef>
              <a:defRPr/>
            </a:lvl4pPr>
            <a:lvl5pPr marL="1262063" indent="-228600">
              <a:lnSpc>
                <a:spcPct val="10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22081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43998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233" y="800100"/>
            <a:ext cx="10363200" cy="54816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60997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1033" y="101600"/>
            <a:ext cx="2599267" cy="6180138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233" y="101600"/>
            <a:ext cx="7594600" cy="61801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395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dirty="0" smtClean="0"/>
              <a:t>Click to edit Master title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9112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3233" y="800100"/>
            <a:ext cx="5080000" cy="54816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6433" y="800100"/>
            <a:ext cx="5080000" cy="54816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8601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7622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97117" y="29880"/>
            <a:ext cx="11987307" cy="685800"/>
          </a:xfrm>
        </p:spPr>
        <p:txBody>
          <a:bodyPr/>
          <a:lstStyle>
            <a:lvl1pPr>
              <a:defRPr sz="2800" b="1">
                <a:solidFill>
                  <a:srgbClr val="0000FF"/>
                </a:solidFill>
              </a:defRPr>
            </a:lvl1pPr>
          </a:lstStyle>
          <a:p>
            <a:r>
              <a:rPr lang="en-US" altLang="ko-KR" dirty="0" smtClean="0"/>
              <a:t>Click to edit Master title style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28472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333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179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1433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27100" y="101600"/>
            <a:ext cx="10363200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0" y="758062"/>
            <a:ext cx="12192000" cy="0"/>
          </a:xfrm>
          <a:prstGeom prst="line">
            <a:avLst/>
          </a:prstGeom>
          <a:noFill/>
          <a:ln w="76200">
            <a:solidFill>
              <a:srgbClr val="BF1D11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 sz="32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7" name="Line 7"/>
          <p:cNvSpPr>
            <a:spLocks noChangeShapeType="1"/>
          </p:cNvSpPr>
          <p:nvPr/>
        </p:nvSpPr>
        <p:spPr bwMode="auto">
          <a:xfrm flipV="1">
            <a:off x="-3026" y="6566666"/>
            <a:ext cx="12198051" cy="0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 sz="32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1738587" y="6597264"/>
            <a:ext cx="5330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E6976938-0380-4A0B-9D3E-0DDDD2A6B646}" type="slidenum">
              <a:rPr lang="ko-KR" altLang="en-US" sz="1000" smtClean="0">
                <a:solidFill>
                  <a:srgbClr val="000000"/>
                </a:solidFill>
                <a:latin typeface="Arial" pitchFamily="34" charset="0"/>
              </a:rPr>
              <a:pPr/>
              <a:t>‹#›</a:t>
            </a:fld>
            <a:endParaRPr lang="ko-KR" altLang="en-US" sz="10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3" name="Rectangle 12"/>
          <p:cNvSpPr/>
          <p:nvPr userDrawn="1"/>
        </p:nvSpPr>
        <p:spPr bwMode="auto">
          <a:xfrm>
            <a:off x="0" y="-1"/>
            <a:ext cx="12192000" cy="755009"/>
          </a:xfrm>
          <a:prstGeom prst="rect">
            <a:avLst/>
          </a:prstGeom>
          <a:blipFill>
            <a:blip r:embed="rId13"/>
            <a:tile tx="0" ty="0" sx="100000" sy="100000" flip="none" algn="tl"/>
          </a:blip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ko-KR" altLang="en-US" sz="320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0" y="6523833"/>
            <a:ext cx="12192000" cy="0"/>
          </a:xfrm>
          <a:prstGeom prst="line">
            <a:avLst/>
          </a:prstGeom>
          <a:noFill/>
          <a:ln w="31750">
            <a:solidFill>
              <a:srgbClr val="99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 sz="32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1157681" y="6601202"/>
            <a:ext cx="1068757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b="1" baseline="0" dirty="0" smtClean="0">
                <a:solidFill>
                  <a:srgbClr val="005288"/>
                </a:solidFill>
                <a:latin typeface="Arial" pitchFamily="34" charset="0"/>
              </a:rPr>
              <a:t>2</a:t>
            </a:r>
            <a:r>
              <a:rPr lang="en-US" altLang="ko-KR" sz="900" b="1" baseline="30000" dirty="0" smtClean="0">
                <a:solidFill>
                  <a:srgbClr val="005288"/>
                </a:solidFill>
                <a:latin typeface="Arial" pitchFamily="34" charset="0"/>
              </a:rPr>
              <a:t>nd</a:t>
            </a:r>
            <a:r>
              <a:rPr lang="en-US" altLang="ko-KR" sz="900" b="1" baseline="0" dirty="0" smtClean="0">
                <a:solidFill>
                  <a:srgbClr val="005288"/>
                </a:solidFill>
                <a:latin typeface="Arial" pitchFamily="34" charset="0"/>
              </a:rPr>
              <a:t> IAEA Tech </a:t>
            </a:r>
            <a:r>
              <a:rPr lang="en-US" altLang="ko-KR" sz="900" b="1" baseline="0" dirty="0" err="1" smtClean="0">
                <a:solidFill>
                  <a:srgbClr val="005288"/>
                </a:solidFill>
                <a:latin typeface="Arial" pitchFamily="34" charset="0"/>
              </a:rPr>
              <a:t>mtg</a:t>
            </a:r>
            <a:r>
              <a:rPr lang="en-US" altLang="ko-KR" sz="900" b="1" baseline="0" dirty="0" smtClean="0">
                <a:solidFill>
                  <a:srgbClr val="005288"/>
                </a:solidFill>
                <a:latin typeface="Arial" pitchFamily="34" charset="0"/>
              </a:rPr>
              <a:t> on disruptions and their mitigation</a:t>
            </a:r>
            <a:r>
              <a:rPr lang="en-US" altLang="ko-KR" sz="900" b="1" dirty="0" smtClean="0">
                <a:solidFill>
                  <a:srgbClr val="005288"/>
                </a:solidFill>
                <a:latin typeface="Arial" pitchFamily="34" charset="0"/>
              </a:rPr>
              <a:t>: Disruption Event Characterization and Forecasting Results and Initial Real-Time Application:</a:t>
            </a:r>
            <a:r>
              <a:rPr lang="en-US" altLang="ko-KR" sz="900" b="1" baseline="0" dirty="0" smtClean="0">
                <a:solidFill>
                  <a:srgbClr val="005288"/>
                </a:solidFill>
                <a:latin typeface="Arial" pitchFamily="34" charset="0"/>
              </a:rPr>
              <a:t> </a:t>
            </a:r>
            <a:r>
              <a:rPr lang="en-US" altLang="ko-KR" sz="900" b="1" dirty="0" smtClean="0">
                <a:solidFill>
                  <a:srgbClr val="005288"/>
                </a:solidFill>
                <a:latin typeface="Arial" pitchFamily="34" charset="0"/>
              </a:rPr>
              <a:t>S.A. Sabbagh,</a:t>
            </a:r>
            <a:r>
              <a:rPr lang="en-US" altLang="ko-KR" sz="900" b="1" baseline="0" dirty="0" smtClean="0">
                <a:solidFill>
                  <a:srgbClr val="005288"/>
                </a:solidFill>
                <a:latin typeface="Arial" pitchFamily="34" charset="0"/>
              </a:rPr>
              <a:t> et al., </a:t>
            </a:r>
            <a:r>
              <a:rPr lang="en-US" altLang="ko-KR" sz="900" b="1" dirty="0" smtClean="0">
                <a:solidFill>
                  <a:srgbClr val="005288"/>
                </a:solidFill>
                <a:latin typeface="Arial" pitchFamily="34" charset="0"/>
              </a:rPr>
              <a:t>(Columbia U.)</a:t>
            </a:r>
            <a:r>
              <a:rPr lang="en-US" altLang="ko-KR" sz="900" b="1" baseline="0" dirty="0" smtClean="0">
                <a:solidFill>
                  <a:srgbClr val="005288"/>
                </a:solidFill>
                <a:latin typeface="Arial" pitchFamily="34" charset="0"/>
              </a:rPr>
              <a:t> (7/20</a:t>
            </a:r>
            <a:r>
              <a:rPr lang="en-US" altLang="ko-KR" sz="900" b="1" dirty="0" smtClean="0">
                <a:solidFill>
                  <a:srgbClr val="005288"/>
                </a:solidFill>
                <a:latin typeface="Arial" pitchFamily="34" charset="0"/>
              </a:rPr>
              <a:t>/22)</a:t>
            </a:r>
            <a:endParaRPr lang="ko-KR" altLang="en-US" sz="900" b="1" dirty="0">
              <a:solidFill>
                <a:srgbClr val="005288"/>
              </a:solidFill>
              <a:latin typeface="Arial" pitchFamily="34" charset="0"/>
            </a:endParaRPr>
          </a:p>
        </p:txBody>
      </p:sp>
      <p:pic>
        <p:nvPicPr>
          <p:cNvPr id="10" name="Picture 49" descr="kstar_soft_lo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6" y="6611399"/>
            <a:ext cx="1043988" cy="228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4879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Helvetic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Helvetic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Helvetic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Helvetic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lnSpc>
          <a:spcPct val="80000"/>
        </a:lnSpc>
        <a:spcBef>
          <a:spcPct val="70000"/>
        </a:spcBef>
        <a:spcAft>
          <a:spcPct val="0"/>
        </a:spcAft>
        <a:buClr>
          <a:srgbClr val="F70606"/>
        </a:buClr>
        <a:buSzPct val="75000"/>
        <a:buFont typeface="Wingdings" pitchFamily="2" charset="2"/>
        <a:buChar char=""/>
        <a:defRPr sz="24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buClr>
          <a:srgbClr val="5FCAFA"/>
        </a:buClr>
        <a:buSzPct val="8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buClr>
          <a:srgbClr val="F70606"/>
        </a:buClr>
        <a:buSzPct val="130000"/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buClr>
          <a:srgbClr val="5FCAFA"/>
        </a:buClr>
        <a:buSzPct val="80000"/>
        <a:buFont typeface="Wingdings" pitchFamily="2" charset="2"/>
        <a:buChar char="q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buClr>
          <a:srgbClr val="F70606"/>
        </a:buClr>
        <a:buSzPct val="10000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buClr>
          <a:srgbClr val="F70606"/>
        </a:buClr>
        <a:buSzPct val="10000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buClr>
          <a:srgbClr val="F70606"/>
        </a:buClr>
        <a:buSzPct val="10000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buClr>
          <a:srgbClr val="F70606"/>
        </a:buClr>
        <a:buSzPct val="10000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buClr>
          <a:srgbClr val="F70606"/>
        </a:buClr>
        <a:buSzPct val="10000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27100" y="101600"/>
            <a:ext cx="10363200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title style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0" y="758062"/>
            <a:ext cx="12192000" cy="0"/>
          </a:xfrm>
          <a:prstGeom prst="line">
            <a:avLst/>
          </a:prstGeom>
          <a:noFill/>
          <a:ln w="76200">
            <a:solidFill>
              <a:srgbClr val="BF1D11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 sz="32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7" name="Line 7"/>
          <p:cNvSpPr>
            <a:spLocks noChangeShapeType="1"/>
          </p:cNvSpPr>
          <p:nvPr/>
        </p:nvSpPr>
        <p:spPr bwMode="auto">
          <a:xfrm flipV="1">
            <a:off x="-3026" y="6566666"/>
            <a:ext cx="12198051" cy="0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 sz="32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1715363" y="6597261"/>
            <a:ext cx="5330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E6976938-0380-4A0B-9D3E-0DDDD2A6B646}" type="slidenum">
              <a:rPr lang="ko-KR" altLang="en-US" sz="1100" smtClean="0">
                <a:solidFill>
                  <a:srgbClr val="000000"/>
                </a:solidFill>
                <a:latin typeface="Arial" pitchFamily="34" charset="0"/>
              </a:rPr>
              <a:pPr/>
              <a:t>‹#›</a:t>
            </a:fld>
            <a:endParaRPr lang="ko-KR" altLang="en-US" sz="11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3" name="Rectangle 12"/>
          <p:cNvSpPr/>
          <p:nvPr userDrawn="1"/>
        </p:nvSpPr>
        <p:spPr bwMode="auto">
          <a:xfrm>
            <a:off x="0" y="-1"/>
            <a:ext cx="12192000" cy="755009"/>
          </a:xfrm>
          <a:prstGeom prst="rect">
            <a:avLst/>
          </a:prstGeom>
          <a:blipFill>
            <a:blip r:embed="rId13"/>
            <a:tile tx="0" ty="0" sx="100000" sy="100000" flip="none" algn="tl"/>
          </a:blip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ko-KR" altLang="en-US" sz="32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0" y="6523833"/>
            <a:ext cx="12192000" cy="0"/>
          </a:xfrm>
          <a:prstGeom prst="line">
            <a:avLst/>
          </a:prstGeom>
          <a:noFill/>
          <a:ln w="31750">
            <a:solidFill>
              <a:srgbClr val="99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 sz="32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86379" y="6609828"/>
            <a:ext cx="89322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b="1" dirty="0" smtClean="0">
                <a:solidFill>
                  <a:srgbClr val="005288"/>
                </a:solidFill>
                <a:latin typeface="Arial" pitchFamily="34" charset="0"/>
              </a:rPr>
              <a:t>37</a:t>
            </a:r>
            <a:r>
              <a:rPr lang="en-US" altLang="ko-KR" sz="900" b="1" baseline="30000" dirty="0" smtClean="0">
                <a:solidFill>
                  <a:srgbClr val="005288"/>
                </a:solidFill>
                <a:latin typeface="Arial" pitchFamily="34" charset="0"/>
              </a:rPr>
              <a:t>th</a:t>
            </a:r>
            <a:r>
              <a:rPr lang="en-US" altLang="ko-KR" sz="900" b="1" dirty="0" smtClean="0">
                <a:solidFill>
                  <a:srgbClr val="005288"/>
                </a:solidFill>
                <a:latin typeface="Arial" pitchFamily="34" charset="0"/>
              </a:rPr>
              <a:t> ITPA MHD Disruption and Control TG (Virtual - IO): MDC-IOS-JA Control for disruption-free operation – DECAF slides (S.A. Sabbagh, et al. 3/22/21 – 3/26/21)</a:t>
            </a:r>
            <a:endParaRPr lang="ko-KR" altLang="en-US" sz="900" b="1" dirty="0">
              <a:solidFill>
                <a:srgbClr val="005288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151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Helvetic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Helvetic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Helvetic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Helvetic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lnSpc>
          <a:spcPct val="80000"/>
        </a:lnSpc>
        <a:spcBef>
          <a:spcPct val="70000"/>
        </a:spcBef>
        <a:spcAft>
          <a:spcPct val="0"/>
        </a:spcAft>
        <a:buClr>
          <a:srgbClr val="F70606"/>
        </a:buClr>
        <a:buSzPct val="75000"/>
        <a:buFont typeface="Wingdings" pitchFamily="2" charset="2"/>
        <a:buChar char=""/>
        <a:defRPr sz="24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buClr>
          <a:srgbClr val="5FCAFA"/>
        </a:buClr>
        <a:buSzPct val="8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buClr>
          <a:srgbClr val="F70606"/>
        </a:buClr>
        <a:buSzPct val="130000"/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buClr>
          <a:srgbClr val="5FCAFA"/>
        </a:buClr>
        <a:buSzPct val="80000"/>
        <a:buFont typeface="Wingdings" pitchFamily="2" charset="2"/>
        <a:buChar char="q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buClr>
          <a:srgbClr val="F70606"/>
        </a:buClr>
        <a:buSzPct val="10000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buClr>
          <a:srgbClr val="F70606"/>
        </a:buClr>
        <a:buSzPct val="10000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buClr>
          <a:srgbClr val="F70606"/>
        </a:buClr>
        <a:buSzPct val="10000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buClr>
          <a:srgbClr val="F70606"/>
        </a:buClr>
        <a:buSzPct val="10000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buClr>
          <a:srgbClr val="F70606"/>
        </a:buClr>
        <a:buSzPct val="10000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612900" y="129693"/>
            <a:ext cx="8972550" cy="1143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80000"/>
              </a:lnSpc>
              <a:spcBef>
                <a:spcPct val="70000"/>
              </a:spcBef>
              <a:buClr>
                <a:srgbClr val="F70606"/>
              </a:buClr>
              <a:buSzPct val="150000"/>
              <a:buChar char="•"/>
              <a:defRPr sz="2400"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lnSpc>
                <a:spcPct val="80000"/>
              </a:lnSpc>
              <a:spcBef>
                <a:spcPts val="800"/>
              </a:spcBef>
              <a:buClr>
                <a:srgbClr val="5FCAFA"/>
              </a:buClr>
              <a:buSzPct val="8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lnSpc>
                <a:spcPct val="80000"/>
              </a:lnSpc>
              <a:spcBef>
                <a:spcPct val="50000"/>
              </a:spcBef>
              <a:buClr>
                <a:srgbClr val="F70606"/>
              </a:buClr>
              <a:buSzPct val="15000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lnSpc>
                <a:spcPct val="80000"/>
              </a:lnSpc>
              <a:spcBef>
                <a:spcPct val="50000"/>
              </a:spcBef>
              <a:buClr>
                <a:srgbClr val="5FCAFA"/>
              </a:buClr>
              <a:buSzPct val="80000"/>
              <a:buFont typeface="Wingdings" pitchFamily="2" charset="2"/>
              <a:buChar char="q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lnSpc>
                <a:spcPct val="80000"/>
              </a:lnSpc>
              <a:spcBef>
                <a:spcPct val="50000"/>
              </a:spcBef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3200" u="sng" dirty="0">
              <a:solidFill>
                <a:srgbClr val="000000"/>
              </a:solidFill>
              <a:latin typeface="Helvetica" pitchFamily="34" charset="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20271" y="6487681"/>
            <a:ext cx="50045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80000"/>
              </a:lnSpc>
              <a:spcBef>
                <a:spcPct val="70000"/>
              </a:spcBef>
              <a:buClr>
                <a:srgbClr val="F70606"/>
              </a:buClr>
              <a:buSzPct val="150000"/>
              <a:buChar char="•"/>
              <a:defRPr sz="2400"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lnSpc>
                <a:spcPct val="80000"/>
              </a:lnSpc>
              <a:spcBef>
                <a:spcPts val="800"/>
              </a:spcBef>
              <a:buClr>
                <a:srgbClr val="5FCAFA"/>
              </a:buClr>
              <a:buSzPct val="8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lnSpc>
                <a:spcPct val="80000"/>
              </a:lnSpc>
              <a:spcBef>
                <a:spcPct val="50000"/>
              </a:spcBef>
              <a:buClr>
                <a:srgbClr val="F70606"/>
              </a:buClr>
              <a:buSzPct val="15000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lnSpc>
                <a:spcPct val="80000"/>
              </a:lnSpc>
              <a:spcBef>
                <a:spcPct val="50000"/>
              </a:spcBef>
              <a:buClr>
                <a:srgbClr val="5FCAFA"/>
              </a:buClr>
              <a:buSzPct val="80000"/>
              <a:buFont typeface="Wingdings" pitchFamily="2" charset="2"/>
              <a:buChar char="q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lnSpc>
                <a:spcPct val="80000"/>
              </a:lnSpc>
              <a:spcBef>
                <a:spcPct val="50000"/>
              </a:spcBef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>
                <a:solidFill>
                  <a:srgbClr val="000000"/>
                </a:solidFill>
              </a:rPr>
              <a:t>V1.0</a:t>
            </a:r>
            <a:endParaRPr lang="en-US" altLang="en-US" sz="1200" dirty="0">
              <a:solidFill>
                <a:srgbClr val="0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>
          <a:xfrm>
            <a:off x="361264" y="676390"/>
            <a:ext cx="11469952" cy="1111437"/>
          </a:xfrm>
        </p:spPr>
        <p:txBody>
          <a:bodyPr/>
          <a:lstStyle/>
          <a:p>
            <a:r>
              <a:rPr lang="en-US" dirty="0"/>
              <a:t>Disruption Event Characterization and Forecasting Results and Initial Real-Time </a:t>
            </a:r>
            <a:r>
              <a:rPr lang="en-US" dirty="0" smtClean="0"/>
              <a:t>Application – DISCUSSION SLIDE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4349256" y="4804872"/>
            <a:ext cx="3814840" cy="1682809"/>
          </a:xfrm>
        </p:spPr>
        <p:txBody>
          <a:bodyPr/>
          <a:lstStyle/>
          <a:p>
            <a:pPr algn="ctr">
              <a:spcAft>
                <a:spcPts val="300"/>
              </a:spcAft>
            </a:pPr>
            <a:r>
              <a:rPr lang="en-US" altLang="ko-KR" sz="1600" dirty="0">
                <a:ea typeface="Gulim" pitchFamily="34" charset="-127"/>
              </a:rPr>
              <a:t>Presented </a:t>
            </a:r>
            <a:r>
              <a:rPr lang="en-US" altLang="ko-KR" sz="1600" dirty="0" smtClean="0">
                <a:ea typeface="Gulim" pitchFamily="34" charset="-127"/>
              </a:rPr>
              <a:t>at </a:t>
            </a:r>
            <a:r>
              <a:rPr lang="en-US" altLang="ko-KR" sz="1600" dirty="0">
                <a:ea typeface="Gulim" pitchFamily="34" charset="-127"/>
              </a:rPr>
              <a:t>the</a:t>
            </a:r>
          </a:p>
          <a:p>
            <a:pPr algn="ctr">
              <a:spcBef>
                <a:spcPts val="600"/>
              </a:spcBef>
              <a:spcAft>
                <a:spcPts val="300"/>
              </a:spcAft>
            </a:pPr>
            <a:r>
              <a:rPr lang="en-US" altLang="en-US" sz="1800" b="1" dirty="0" smtClean="0">
                <a:solidFill>
                  <a:srgbClr val="FF0000"/>
                </a:solidFill>
                <a:ea typeface="Gulim" pitchFamily="34" charset="-127"/>
              </a:rPr>
              <a:t>2</a:t>
            </a:r>
            <a:r>
              <a:rPr lang="en-US" altLang="en-US" sz="1800" b="1" baseline="30000" dirty="0" smtClean="0">
                <a:solidFill>
                  <a:srgbClr val="FF0000"/>
                </a:solidFill>
                <a:ea typeface="Gulim" pitchFamily="34" charset="-127"/>
              </a:rPr>
              <a:t>nd</a:t>
            </a:r>
            <a:r>
              <a:rPr lang="en-US" altLang="en-US" sz="1800" b="1" dirty="0" smtClean="0">
                <a:solidFill>
                  <a:srgbClr val="FF0000"/>
                </a:solidFill>
                <a:ea typeface="Gulim" pitchFamily="34" charset="-127"/>
              </a:rPr>
              <a:t> IAEA Technical Meeting on Plasma Disruptions and their Mitigation</a:t>
            </a:r>
            <a:endParaRPr lang="en-US" altLang="en-US" sz="1800" dirty="0"/>
          </a:p>
          <a:p>
            <a:pPr algn="ctr">
              <a:spcAft>
                <a:spcPts val="300"/>
              </a:spcAft>
            </a:pPr>
            <a:r>
              <a:rPr lang="en-US" altLang="en-US" sz="1800" dirty="0" smtClean="0">
                <a:solidFill>
                  <a:schemeClr val="tx1"/>
                </a:solidFill>
              </a:rPr>
              <a:t>20-July-2022</a:t>
            </a:r>
            <a:endParaRPr lang="en-US" altLang="en-US" sz="1800" dirty="0">
              <a:solidFill>
                <a:schemeClr val="tx1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93493" y="1674892"/>
            <a:ext cx="1200090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80000"/>
              </a:lnSpc>
              <a:spcBef>
                <a:spcPct val="70000"/>
              </a:spcBef>
              <a:buClr>
                <a:srgbClr val="F70606"/>
              </a:buClr>
              <a:buSzPct val="150000"/>
              <a:buChar char="•"/>
              <a:defRPr sz="2400"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lnSpc>
                <a:spcPct val="80000"/>
              </a:lnSpc>
              <a:spcBef>
                <a:spcPts val="800"/>
              </a:spcBef>
              <a:buClr>
                <a:srgbClr val="5FCAFA"/>
              </a:buClr>
              <a:buSzPct val="8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lnSpc>
                <a:spcPct val="80000"/>
              </a:lnSpc>
              <a:spcBef>
                <a:spcPct val="50000"/>
              </a:spcBef>
              <a:buClr>
                <a:srgbClr val="F70606"/>
              </a:buClr>
              <a:buSzPct val="15000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lnSpc>
                <a:spcPct val="80000"/>
              </a:lnSpc>
              <a:spcBef>
                <a:spcPct val="50000"/>
              </a:spcBef>
              <a:buClr>
                <a:srgbClr val="5FCAFA"/>
              </a:buClr>
              <a:buSzPct val="80000"/>
              <a:buFont typeface="Wingdings" pitchFamily="2" charset="2"/>
              <a:buChar char="q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lnSpc>
                <a:spcPct val="80000"/>
              </a:lnSpc>
              <a:spcBef>
                <a:spcPct val="50000"/>
              </a:spcBef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u="sng" dirty="0">
                <a:solidFill>
                  <a:srgbClr val="000000"/>
                </a:solidFill>
                <a:latin typeface="Helvetica" pitchFamily="34" charset="0"/>
              </a:rPr>
              <a:t>S.A. Sabbagh</a:t>
            </a:r>
            <a:r>
              <a:rPr lang="en-US" altLang="en-US" sz="2000" baseline="30000" dirty="0">
                <a:solidFill>
                  <a:srgbClr val="000000"/>
                </a:solidFill>
                <a:latin typeface="Helvetica" pitchFamily="34" charset="0"/>
              </a:rPr>
              <a:t>1</a:t>
            </a: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</a:rPr>
              <a:t>, J.W. Berkery</a:t>
            </a:r>
            <a:r>
              <a:rPr lang="en-US" altLang="en-US" sz="2000" baseline="30000" dirty="0">
                <a:solidFill>
                  <a:srgbClr val="000000"/>
                </a:solidFill>
                <a:latin typeface="Helvetica" pitchFamily="34" charset="0"/>
              </a:rPr>
              <a:t>1</a:t>
            </a: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</a:rPr>
              <a:t>, Y.S. Park</a:t>
            </a:r>
            <a:r>
              <a:rPr lang="en-US" altLang="en-US" sz="2000" baseline="30000" dirty="0">
                <a:solidFill>
                  <a:srgbClr val="000000"/>
                </a:solidFill>
                <a:latin typeface="Helvetica" pitchFamily="34" charset="0"/>
              </a:rPr>
              <a:t>1</a:t>
            </a: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</a:rPr>
              <a:t>, J.W. Lee</a:t>
            </a:r>
            <a:r>
              <a:rPr lang="en-US" altLang="en-US" sz="2000" baseline="30000" dirty="0">
                <a:solidFill>
                  <a:srgbClr val="000000"/>
                </a:solidFill>
                <a:latin typeface="Helvetica" pitchFamily="34" charset="0"/>
              </a:rPr>
              <a:t>2</a:t>
            </a: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</a:rPr>
              <a:t>, K. Erickson</a:t>
            </a:r>
            <a:r>
              <a:rPr lang="en-US" altLang="en-US" sz="2000" baseline="30000" dirty="0">
                <a:solidFill>
                  <a:srgbClr val="000000"/>
                </a:solidFill>
                <a:latin typeface="Helvetica" pitchFamily="34" charset="0"/>
              </a:rPr>
              <a:t>3</a:t>
            </a: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</a:rPr>
              <a:t>, M. Podest</a:t>
            </a:r>
            <a:r>
              <a:rPr lang="en-US" sz="2000" dirty="0">
                <a:solidFill>
                  <a:srgbClr val="000000"/>
                </a:solidFill>
              </a:rPr>
              <a:t>à</a:t>
            </a:r>
            <a:r>
              <a:rPr lang="en-US" sz="2000" baseline="30000" dirty="0">
                <a:solidFill>
                  <a:srgbClr val="000000"/>
                </a:solidFill>
                <a:latin typeface="Helvetica" pitchFamily="34" charset="0"/>
              </a:rPr>
              <a:t>3</a:t>
            </a: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</a:rPr>
              <a:t>, M.D.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itchFamily="34" charset="0"/>
              </a:rPr>
              <a:t>Boyer</a:t>
            </a:r>
            <a:r>
              <a:rPr lang="en-US" altLang="en-US" sz="2000" baseline="30000" dirty="0" smtClean="0">
                <a:solidFill>
                  <a:srgbClr val="000000"/>
                </a:solidFill>
                <a:latin typeface="Helvetica" pitchFamily="34" charset="0"/>
              </a:rPr>
              <a:t>3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itchFamily="34" charset="0"/>
              </a:rPr>
              <a:t>, Y</a:t>
            </a: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</a:rPr>
              <a:t>. Jiang</a:t>
            </a:r>
            <a:r>
              <a:rPr lang="en-US" altLang="en-US" sz="2000" baseline="30000" dirty="0">
                <a:solidFill>
                  <a:srgbClr val="000000"/>
                </a:solidFill>
                <a:latin typeface="Helvetica" pitchFamily="34" charset="0"/>
              </a:rPr>
              <a:t>1</a:t>
            </a: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</a:rPr>
              <a:t>, V.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itchFamily="34" charset="0"/>
              </a:rPr>
              <a:t>Zamkovska,</a:t>
            </a:r>
            <a:r>
              <a:rPr lang="en-US" altLang="en-US" sz="2000" baseline="30000" dirty="0" smtClean="0">
                <a:solidFill>
                  <a:srgbClr val="000000"/>
                </a:solidFill>
                <a:latin typeface="Helvetica" pitchFamily="34" charset="0"/>
              </a:rPr>
              <a:t>1</a:t>
            </a: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</a:rPr>
              <a:t>, J.D. Riquezes</a:t>
            </a:r>
            <a:r>
              <a:rPr lang="en-US" altLang="en-US" sz="2000" baseline="30000" dirty="0">
                <a:solidFill>
                  <a:srgbClr val="000000"/>
                </a:solidFill>
                <a:latin typeface="Helvetica" pitchFamily="34" charset="0"/>
              </a:rPr>
              <a:t>1</a:t>
            </a: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</a:rPr>
              <a:t>, J. Butt</a:t>
            </a:r>
            <a:r>
              <a:rPr lang="en-US" altLang="en-US" sz="2000" baseline="30000" dirty="0">
                <a:solidFill>
                  <a:srgbClr val="000000"/>
                </a:solidFill>
                <a:latin typeface="Helvetica" pitchFamily="34" charset="0"/>
              </a:rPr>
              <a:t>1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itchFamily="34" charset="0"/>
              </a:rPr>
              <a:t>, M. Tobin</a:t>
            </a:r>
            <a:r>
              <a:rPr lang="en-US" altLang="en-US" sz="2000" baseline="30000" dirty="0" smtClean="0">
                <a:solidFill>
                  <a:srgbClr val="000000"/>
                </a:solidFill>
                <a:latin typeface="Helvetica" pitchFamily="34" charset="0"/>
              </a:rPr>
              <a:t>1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itchFamily="34" charset="0"/>
              </a:rPr>
              <a:t>, J.G</a:t>
            </a: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</a:rPr>
              <a:t>. Bak</a:t>
            </a:r>
            <a:r>
              <a:rPr lang="en-US" altLang="en-US" sz="2000" baseline="30000" dirty="0">
                <a:solidFill>
                  <a:srgbClr val="000000"/>
                </a:solidFill>
                <a:latin typeface="Helvetica" pitchFamily="34" charset="0"/>
              </a:rPr>
              <a:t>2</a:t>
            </a: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</a:rPr>
              <a:t>, J.M. Bialek</a:t>
            </a:r>
            <a:r>
              <a:rPr lang="en-US" altLang="en-US" sz="2000" baseline="30000" dirty="0">
                <a:solidFill>
                  <a:srgbClr val="000000"/>
                </a:solidFill>
                <a:latin typeface="Helvetica" pitchFamily="34" charset="0"/>
              </a:rPr>
              <a:t>1</a:t>
            </a: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</a:rPr>
              <a:t>,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itchFamily="34" charset="0"/>
              </a:rPr>
              <a:t>M.J</a:t>
            </a: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</a:rPr>
              <a:t>. Choi</a:t>
            </a:r>
            <a:r>
              <a:rPr lang="en-US" altLang="en-US" sz="2000" baseline="30000" dirty="0">
                <a:solidFill>
                  <a:srgbClr val="000000"/>
                </a:solidFill>
                <a:latin typeface="Helvetica" pitchFamily="34" charset="0"/>
              </a:rPr>
              <a:t>2</a:t>
            </a: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</a:rPr>
              <a:t>,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itchFamily="34" charset="0"/>
              </a:rPr>
              <a:t>S. Gibson</a:t>
            </a:r>
            <a:r>
              <a:rPr lang="en-US" altLang="en-US" sz="2000" baseline="30000" dirty="0">
                <a:solidFill>
                  <a:srgbClr val="000000"/>
                </a:solidFill>
                <a:latin typeface="Helvetica" pitchFamily="34" charset="0"/>
              </a:rPr>
              <a:t>4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itchFamily="34" charset="0"/>
              </a:rPr>
              <a:t>, A.H. Glasser</a:t>
            </a:r>
            <a:r>
              <a:rPr lang="en-US" altLang="en-US" sz="2000" baseline="30000" dirty="0" smtClean="0">
                <a:solidFill>
                  <a:srgbClr val="000000"/>
                </a:solidFill>
                <a:latin typeface="Helvetica" pitchFamily="34" charset="0"/>
              </a:rPr>
              <a:t>5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itchFamily="34" charset="0"/>
              </a:rPr>
              <a:t>, C. Ham</a:t>
            </a:r>
            <a:r>
              <a:rPr lang="en-US" altLang="en-US" sz="2000" baseline="30000" dirty="0">
                <a:solidFill>
                  <a:srgbClr val="000000"/>
                </a:solidFill>
                <a:latin typeface="Helvetica" pitchFamily="34" charset="0"/>
              </a:rPr>
              <a:t>4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itchFamily="34" charset="0"/>
              </a:rPr>
              <a:t>, H. Han</a:t>
            </a:r>
            <a:r>
              <a:rPr lang="en-US" altLang="en-US" sz="2000" baseline="30000" dirty="0">
                <a:solidFill>
                  <a:srgbClr val="000000"/>
                </a:solidFill>
                <a:latin typeface="Helvetica" pitchFamily="34" charset="0"/>
              </a:rPr>
              <a:t>2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itchFamily="34" charset="0"/>
              </a:rPr>
              <a:t>, J</a:t>
            </a: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</a:rPr>
              <a:t>. Kim</a:t>
            </a:r>
            <a:r>
              <a:rPr lang="en-US" altLang="en-US" sz="2000" baseline="30000" dirty="0">
                <a:solidFill>
                  <a:srgbClr val="000000"/>
                </a:solidFill>
                <a:latin typeface="Helvetica" pitchFamily="34" charset="0"/>
              </a:rPr>
              <a:t>2</a:t>
            </a: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</a:rPr>
              <a:t>, W.C. Kim</a:t>
            </a:r>
            <a:r>
              <a:rPr lang="en-US" altLang="en-US" sz="2000" baseline="30000" dirty="0">
                <a:solidFill>
                  <a:srgbClr val="000000"/>
                </a:solidFill>
                <a:latin typeface="Helvetica" pitchFamily="34" charset="0"/>
              </a:rPr>
              <a:t>2</a:t>
            </a: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</a:rPr>
              <a:t>, J. Ko</a:t>
            </a:r>
            <a:r>
              <a:rPr lang="en-US" altLang="en-US" sz="2000" baseline="30000" dirty="0">
                <a:solidFill>
                  <a:srgbClr val="000000"/>
                </a:solidFill>
                <a:latin typeface="Helvetica" pitchFamily="34" charset="0"/>
              </a:rPr>
              <a:t>2</a:t>
            </a: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</a:rPr>
              <a:t>,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itchFamily="34" charset="0"/>
              </a:rPr>
              <a:t>W.H</a:t>
            </a: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</a:rPr>
              <a:t>. Ko</a:t>
            </a:r>
            <a:r>
              <a:rPr lang="en-US" altLang="en-US" sz="2000" baseline="30000" dirty="0">
                <a:solidFill>
                  <a:srgbClr val="000000"/>
                </a:solidFill>
                <a:latin typeface="Helvetica" pitchFamily="34" charset="0"/>
              </a:rPr>
              <a:t>2</a:t>
            </a: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</a:rPr>
              <a:t>, L. Kogan</a:t>
            </a:r>
            <a:r>
              <a:rPr lang="en-US" altLang="en-US" sz="2000" baseline="30000" dirty="0">
                <a:solidFill>
                  <a:srgbClr val="000000"/>
                </a:solidFill>
                <a:latin typeface="Helvetica" pitchFamily="34" charset="0"/>
              </a:rPr>
              <a:t>4</a:t>
            </a: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</a:rPr>
              <a:t>, J.H.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itchFamily="34" charset="0"/>
              </a:rPr>
              <a:t>Lee</a:t>
            </a:r>
            <a:r>
              <a:rPr lang="en-US" altLang="en-US" sz="2000" baseline="30000" dirty="0">
                <a:solidFill>
                  <a:srgbClr val="000000"/>
                </a:solidFill>
                <a:latin typeface="Helvetica" pitchFamily="34" charset="0"/>
              </a:rPr>
              <a:t>2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itchFamily="34" charset="0"/>
              </a:rPr>
              <a:t>, </a:t>
            </a: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</a:rPr>
              <a:t>K.D.Lee</a:t>
            </a:r>
            <a:r>
              <a:rPr lang="en-US" altLang="en-US" sz="2000" baseline="30000" dirty="0">
                <a:solidFill>
                  <a:srgbClr val="000000"/>
                </a:solidFill>
                <a:latin typeface="Helvetica" pitchFamily="34" charset="0"/>
              </a:rPr>
              <a:t>2</a:t>
            </a: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</a:rPr>
              <a:t>, </a:t>
            </a:r>
            <a:r>
              <a:rPr lang="en-US" altLang="en-US" sz="2000" kern="0" dirty="0">
                <a:solidFill>
                  <a:schemeClr val="tx1"/>
                </a:solidFill>
              </a:rPr>
              <a:t>G. </a:t>
            </a:r>
            <a:r>
              <a:rPr lang="en-US" altLang="en-US" sz="2000" kern="0" dirty="0" smtClean="0">
                <a:solidFill>
                  <a:schemeClr val="tx1"/>
                </a:solidFill>
              </a:rPr>
              <a:t>Pautasso</a:t>
            </a:r>
            <a:r>
              <a:rPr lang="en-US" altLang="en-US" sz="2000" baseline="30000" dirty="0">
                <a:solidFill>
                  <a:srgbClr val="000000"/>
                </a:solidFill>
                <a:latin typeface="Helvetica" pitchFamily="34" charset="0"/>
              </a:rPr>
              <a:t>6</a:t>
            </a:r>
            <a:r>
              <a:rPr lang="en-US" altLang="en-US" sz="2000" kern="0" dirty="0" smtClean="0">
                <a:solidFill>
                  <a:schemeClr val="tx1"/>
                </a:solidFill>
              </a:rPr>
              <a:t>, A. Piccione</a:t>
            </a:r>
            <a:r>
              <a:rPr lang="en-US" altLang="en-US" sz="2000" baseline="30000" dirty="0" smtClean="0">
                <a:solidFill>
                  <a:srgbClr val="000000"/>
                </a:solidFill>
                <a:latin typeface="Helvetica" pitchFamily="34" charset="0"/>
              </a:rPr>
              <a:t>7</a:t>
            </a:r>
            <a:r>
              <a:rPr lang="en-US" altLang="en-US" sz="2000" kern="0" dirty="0" smtClean="0">
                <a:solidFill>
                  <a:schemeClr val="tx1"/>
                </a:solidFill>
              </a:rPr>
              <a:t>, </a:t>
            </a: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</a:rPr>
              <a:t>Y.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itchFamily="34" charset="0"/>
              </a:rPr>
              <a:t>Andreopoulos</a:t>
            </a:r>
            <a:r>
              <a:rPr lang="en-US" altLang="en-US" sz="2000" baseline="30000" dirty="0" smtClean="0">
                <a:solidFill>
                  <a:srgbClr val="000000"/>
                </a:solidFill>
                <a:latin typeface="Helvetica" pitchFamily="34" charset="0"/>
              </a:rPr>
              <a:t>7</a:t>
            </a: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</a:rPr>
              <a:t>, </a:t>
            </a:r>
            <a:r>
              <a:rPr lang="en-US" altLang="en-US" sz="2000" kern="0" dirty="0" smtClean="0">
                <a:solidFill>
                  <a:schemeClr val="tx1"/>
                </a:solidFill>
              </a:rPr>
              <a:t>M</a:t>
            </a:r>
            <a:r>
              <a:rPr lang="en-US" altLang="en-US" sz="2000" kern="0" dirty="0">
                <a:solidFill>
                  <a:schemeClr val="tx1"/>
                </a:solidFill>
              </a:rPr>
              <a:t>. </a:t>
            </a:r>
            <a:r>
              <a:rPr lang="en-US" altLang="en-US" sz="2000" kern="0" dirty="0" smtClean="0">
                <a:solidFill>
                  <a:schemeClr val="tx1"/>
                </a:solidFill>
              </a:rPr>
              <a:t>Maraschek</a:t>
            </a:r>
            <a:r>
              <a:rPr lang="en-US" altLang="en-US" sz="2000" baseline="30000" dirty="0">
                <a:solidFill>
                  <a:srgbClr val="000000"/>
                </a:solidFill>
                <a:latin typeface="Helvetica" pitchFamily="34" charset="0"/>
              </a:rPr>
              <a:t>6</a:t>
            </a:r>
            <a:r>
              <a:rPr lang="en-US" altLang="en-US" sz="2000" kern="0" dirty="0" smtClean="0">
                <a:solidFill>
                  <a:schemeClr val="tx1"/>
                </a:solidFill>
              </a:rPr>
              <a:t>,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itchFamily="34" charset="0"/>
              </a:rPr>
              <a:t> D. Ryan</a:t>
            </a:r>
            <a:r>
              <a:rPr lang="en-US" altLang="en-US" sz="2000" baseline="30000" dirty="0">
                <a:solidFill>
                  <a:srgbClr val="000000"/>
                </a:solidFill>
                <a:latin typeface="Helvetica" pitchFamily="34" charset="0"/>
              </a:rPr>
              <a:t>4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itchFamily="34" charset="0"/>
              </a:rPr>
              <a:t>, A. Thornton</a:t>
            </a:r>
            <a:r>
              <a:rPr lang="en-US" altLang="en-US" sz="2000" baseline="30000" dirty="0">
                <a:solidFill>
                  <a:srgbClr val="000000"/>
                </a:solidFill>
                <a:latin typeface="Helvetica" pitchFamily="34" charset="0"/>
              </a:rPr>
              <a:t>4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itchFamily="34" charset="0"/>
              </a:rPr>
              <a:t>,</a:t>
            </a:r>
            <a:r>
              <a:rPr lang="en-US" altLang="en-US" sz="2000" kern="0" dirty="0" smtClean="0">
                <a:solidFill>
                  <a:schemeClr val="tx1"/>
                </a:solidFill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itchFamily="34" charset="0"/>
              </a:rPr>
              <a:t>S.W</a:t>
            </a: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</a:rPr>
              <a:t>. Yoon</a:t>
            </a:r>
            <a:r>
              <a:rPr lang="en-US" altLang="en-US" sz="2000" baseline="30000" dirty="0">
                <a:solidFill>
                  <a:srgbClr val="000000"/>
                </a:solidFill>
                <a:latin typeface="Helvetica" pitchFamily="34" charset="0"/>
              </a:rPr>
              <a:t>2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itchFamily="34" charset="0"/>
              </a:rPr>
              <a:t>, </a:t>
            </a: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</a:rPr>
              <a:t>J. </a:t>
            </a:r>
            <a:r>
              <a:rPr lang="en-US" altLang="en-US" sz="2000" dirty="0" smtClean="0">
                <a:solidFill>
                  <a:srgbClr val="000000"/>
                </a:solidFill>
                <a:latin typeface="Helvetica" pitchFamily="34" charset="0"/>
              </a:rPr>
              <a:t>Yoo</a:t>
            </a:r>
            <a:r>
              <a:rPr lang="en-US" altLang="en-US" sz="2000" baseline="30000" dirty="0" smtClean="0">
                <a:solidFill>
                  <a:srgbClr val="000000"/>
                </a:solidFill>
                <a:latin typeface="Helvetica" pitchFamily="34" charset="0"/>
              </a:rPr>
              <a:t>3</a:t>
            </a:r>
            <a:endParaRPr lang="en-US" altLang="en-US" sz="2000" baseline="30000" dirty="0">
              <a:solidFill>
                <a:srgbClr val="000000"/>
              </a:solidFill>
            </a:endParaRPr>
          </a:p>
        </p:txBody>
      </p:sp>
      <p:sp>
        <p:nvSpPr>
          <p:cNvPr id="10" name="Subtitle 1"/>
          <p:cNvSpPr>
            <a:spLocks noGrp="1"/>
          </p:cNvSpPr>
          <p:nvPr>
            <p:ph type="subTitle" idx="1"/>
          </p:nvPr>
        </p:nvSpPr>
        <p:spPr>
          <a:xfrm>
            <a:off x="1686307" y="2929733"/>
            <a:ext cx="8838338" cy="1713213"/>
          </a:xfrm>
        </p:spPr>
        <p:txBody>
          <a:bodyPr/>
          <a:lstStyle/>
          <a:p>
            <a:pPr>
              <a:lnSpc>
                <a:spcPct val="105000"/>
              </a:lnSpc>
              <a:spcBef>
                <a:spcPct val="0"/>
              </a:spcBef>
            </a:pPr>
            <a:r>
              <a:rPr lang="en-US" altLang="en-US" sz="1500" baseline="30000" dirty="0">
                <a:solidFill>
                  <a:srgbClr val="0000FF"/>
                </a:solidFill>
              </a:rPr>
              <a:t>1</a:t>
            </a:r>
            <a:r>
              <a:rPr lang="en-US" altLang="en-US" sz="1500" dirty="0">
                <a:solidFill>
                  <a:srgbClr val="0000FF"/>
                </a:solidFill>
              </a:rPr>
              <a:t>Department of Applied Physics, Columbia University, New York, NY</a:t>
            </a:r>
          </a:p>
          <a:p>
            <a:pPr>
              <a:lnSpc>
                <a:spcPct val="105000"/>
              </a:lnSpc>
              <a:spcBef>
                <a:spcPct val="0"/>
              </a:spcBef>
            </a:pPr>
            <a:r>
              <a:rPr lang="en-US" altLang="en-US" sz="1500" baseline="30000" dirty="0">
                <a:solidFill>
                  <a:srgbClr val="0000FF"/>
                </a:solidFill>
              </a:rPr>
              <a:t>2</a:t>
            </a:r>
            <a:r>
              <a:rPr lang="en-US" altLang="en-US" sz="1500" dirty="0">
                <a:solidFill>
                  <a:srgbClr val="0000FF"/>
                </a:solidFill>
              </a:rPr>
              <a:t>Korea Institute of Fusion Energy, Daejeon, Republic of Korea</a:t>
            </a:r>
          </a:p>
          <a:p>
            <a:pPr>
              <a:lnSpc>
                <a:spcPct val="105000"/>
              </a:lnSpc>
              <a:spcBef>
                <a:spcPct val="0"/>
              </a:spcBef>
            </a:pPr>
            <a:r>
              <a:rPr lang="en-US" altLang="en-US" sz="1500" baseline="30000" dirty="0">
                <a:solidFill>
                  <a:srgbClr val="0000FF"/>
                </a:solidFill>
              </a:rPr>
              <a:t>3</a:t>
            </a:r>
            <a:r>
              <a:rPr lang="en-US" altLang="en-US" sz="1500" dirty="0">
                <a:solidFill>
                  <a:srgbClr val="0000FF"/>
                </a:solidFill>
              </a:rPr>
              <a:t>Princeton Plasma Physics Laboratory, Princeton, </a:t>
            </a:r>
            <a:r>
              <a:rPr lang="en-US" altLang="en-US" sz="1500" dirty="0" smtClean="0">
                <a:solidFill>
                  <a:srgbClr val="0000FF"/>
                </a:solidFill>
              </a:rPr>
              <a:t>NJ</a:t>
            </a:r>
            <a:endParaRPr lang="en-US" altLang="en-US" sz="1500" dirty="0">
              <a:solidFill>
                <a:srgbClr val="0000FF"/>
              </a:solidFill>
            </a:endParaRPr>
          </a:p>
          <a:p>
            <a:pPr lvl="0">
              <a:lnSpc>
                <a:spcPct val="105000"/>
              </a:lnSpc>
              <a:spcBef>
                <a:spcPct val="0"/>
              </a:spcBef>
            </a:pPr>
            <a:r>
              <a:rPr lang="en-US" altLang="en-US" sz="1500" baseline="30000" dirty="0" smtClean="0">
                <a:solidFill>
                  <a:srgbClr val="0000FF"/>
                </a:solidFill>
              </a:rPr>
              <a:t>4</a:t>
            </a:r>
            <a:r>
              <a:rPr lang="en-US" altLang="en-US" sz="1500" dirty="0" smtClean="0">
                <a:solidFill>
                  <a:srgbClr val="0000FF"/>
                </a:solidFill>
              </a:rPr>
              <a:t>Culham </a:t>
            </a:r>
            <a:r>
              <a:rPr lang="en-US" altLang="en-US" sz="1500" dirty="0">
                <a:solidFill>
                  <a:srgbClr val="0000FF"/>
                </a:solidFill>
              </a:rPr>
              <a:t>Centre for Fusion Energy, UKAEA, </a:t>
            </a:r>
            <a:r>
              <a:rPr lang="en-US" altLang="en-US" sz="1500" dirty="0" err="1">
                <a:solidFill>
                  <a:srgbClr val="0000FF"/>
                </a:solidFill>
              </a:rPr>
              <a:t>Culham</a:t>
            </a:r>
            <a:r>
              <a:rPr lang="en-US" altLang="en-US" sz="1500" dirty="0">
                <a:solidFill>
                  <a:srgbClr val="0000FF"/>
                </a:solidFill>
              </a:rPr>
              <a:t>, </a:t>
            </a:r>
            <a:r>
              <a:rPr lang="en-US" altLang="en-US" sz="1500" dirty="0" smtClean="0">
                <a:solidFill>
                  <a:srgbClr val="0000FF"/>
                </a:solidFill>
              </a:rPr>
              <a:t>UK</a:t>
            </a:r>
          </a:p>
          <a:p>
            <a:pPr lvl="0">
              <a:lnSpc>
                <a:spcPct val="105000"/>
              </a:lnSpc>
              <a:spcBef>
                <a:spcPct val="0"/>
              </a:spcBef>
            </a:pPr>
            <a:r>
              <a:rPr lang="en-US" altLang="en-US" sz="1500" baseline="30000" dirty="0" smtClean="0">
                <a:solidFill>
                  <a:srgbClr val="0000FF"/>
                </a:solidFill>
              </a:rPr>
              <a:t>5</a:t>
            </a:r>
            <a:r>
              <a:rPr lang="en-US" altLang="en-US" sz="1500" dirty="0">
                <a:solidFill>
                  <a:srgbClr val="0000FF"/>
                </a:solidFill>
              </a:rPr>
              <a:t>Fusion Theory and Computation, Inc., Kingston, WA, USA</a:t>
            </a:r>
          </a:p>
          <a:p>
            <a:pPr>
              <a:lnSpc>
                <a:spcPct val="105000"/>
              </a:lnSpc>
              <a:spcBef>
                <a:spcPct val="0"/>
              </a:spcBef>
            </a:pPr>
            <a:r>
              <a:rPr lang="en-US" sz="1500" baseline="30000" dirty="0">
                <a:solidFill>
                  <a:srgbClr val="0000FF"/>
                </a:solidFill>
              </a:rPr>
              <a:t>6</a:t>
            </a:r>
            <a:r>
              <a:rPr lang="en-US" sz="1500" dirty="0" smtClean="0">
                <a:solidFill>
                  <a:srgbClr val="0000FF"/>
                </a:solidFill>
              </a:rPr>
              <a:t>Max </a:t>
            </a:r>
            <a:r>
              <a:rPr lang="en-US" sz="1500" dirty="0">
                <a:solidFill>
                  <a:srgbClr val="0000FF"/>
                </a:solidFill>
              </a:rPr>
              <a:t>Planck Institute for Plasma Physics</a:t>
            </a:r>
            <a:r>
              <a:rPr lang="en-US" altLang="en-US" sz="1500" dirty="0">
                <a:solidFill>
                  <a:srgbClr val="0000FF"/>
                </a:solidFill>
              </a:rPr>
              <a:t>, IPP, </a:t>
            </a:r>
            <a:r>
              <a:rPr lang="en-US" altLang="en-US" sz="1500" dirty="0" err="1">
                <a:solidFill>
                  <a:srgbClr val="0000FF"/>
                </a:solidFill>
              </a:rPr>
              <a:t>Garching</a:t>
            </a:r>
            <a:r>
              <a:rPr lang="en-US" altLang="en-US" sz="1500" dirty="0">
                <a:solidFill>
                  <a:srgbClr val="0000FF"/>
                </a:solidFill>
              </a:rPr>
              <a:t>, </a:t>
            </a:r>
            <a:r>
              <a:rPr lang="en-US" altLang="en-US" sz="1500" dirty="0" smtClean="0">
                <a:solidFill>
                  <a:srgbClr val="0000FF"/>
                </a:solidFill>
              </a:rPr>
              <a:t>Germany</a:t>
            </a:r>
          </a:p>
          <a:p>
            <a:pPr>
              <a:lnSpc>
                <a:spcPct val="105000"/>
              </a:lnSpc>
              <a:spcBef>
                <a:spcPct val="0"/>
              </a:spcBef>
            </a:pPr>
            <a:r>
              <a:rPr lang="en-US" altLang="en-US" sz="1500" baseline="30000" dirty="0" smtClean="0">
                <a:solidFill>
                  <a:srgbClr val="0000FF"/>
                </a:solidFill>
              </a:rPr>
              <a:t>7</a:t>
            </a:r>
            <a:r>
              <a:rPr lang="en-US" altLang="en-US" sz="1500" dirty="0" smtClean="0">
                <a:solidFill>
                  <a:srgbClr val="0000FF"/>
                </a:solidFill>
              </a:rPr>
              <a:t>University </a:t>
            </a:r>
            <a:r>
              <a:rPr lang="en-US" altLang="en-US" sz="1500" dirty="0">
                <a:solidFill>
                  <a:srgbClr val="0000FF"/>
                </a:solidFill>
              </a:rPr>
              <a:t>College London, London, UK</a:t>
            </a:r>
            <a:endParaRPr lang="en-US" altLang="en-US" sz="1500" dirty="0" smtClean="0">
              <a:solidFill>
                <a:srgbClr val="0000FF"/>
              </a:solidFill>
            </a:endParaRPr>
          </a:p>
          <a:p>
            <a:pPr>
              <a:lnSpc>
                <a:spcPct val="105000"/>
              </a:lnSpc>
              <a:spcBef>
                <a:spcPct val="0"/>
              </a:spcBef>
            </a:pPr>
            <a:endParaRPr lang="en-US" altLang="en-US" sz="1600" dirty="0"/>
          </a:p>
          <a:p>
            <a:pPr>
              <a:lnSpc>
                <a:spcPct val="105000"/>
              </a:lnSpc>
              <a:spcBef>
                <a:spcPct val="0"/>
              </a:spcBef>
            </a:pPr>
            <a:endParaRPr lang="en-US" altLang="en-US" sz="1600" dirty="0">
              <a:solidFill>
                <a:srgbClr val="0000FF"/>
              </a:solidFill>
            </a:endParaRPr>
          </a:p>
          <a:p>
            <a:pPr>
              <a:lnSpc>
                <a:spcPct val="105000"/>
              </a:lnSpc>
              <a:spcBef>
                <a:spcPct val="0"/>
              </a:spcBef>
            </a:pPr>
            <a:endParaRPr lang="en-US" altLang="en-US" sz="1600" dirty="0">
              <a:solidFill>
                <a:srgbClr val="0000FF"/>
              </a:solidFill>
            </a:endParaRPr>
          </a:p>
        </p:txBody>
      </p:sp>
      <p:pic>
        <p:nvPicPr>
          <p:cNvPr id="8" name="Picture 49" descr="kstar_soft_lo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1175" y="4432976"/>
            <a:ext cx="1043988" cy="228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4701393" y="6515547"/>
            <a:ext cx="746561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1" hangingPunct="1"/>
            <a:r>
              <a:rPr lang="en-US" sz="1400" b="1" i="1" dirty="0">
                <a:solidFill>
                  <a:srgbClr val="1822CD"/>
                </a:solidFill>
                <a:latin typeface="Helvetica" charset="0"/>
                <a:cs typeface="Arial" pitchFamily="34" charset="0"/>
              </a:rPr>
              <a:t>Supported by US DOE </a:t>
            </a:r>
            <a:r>
              <a:rPr lang="en-US" sz="1400" b="1" i="1" dirty="0" smtClean="0">
                <a:solidFill>
                  <a:srgbClr val="1822CD"/>
                </a:solidFill>
                <a:latin typeface="Helvetica" charset="0"/>
                <a:cs typeface="Arial" pitchFamily="34" charset="0"/>
              </a:rPr>
              <a:t>grants DE-SC0018623,</a:t>
            </a:r>
            <a:r>
              <a:rPr lang="en-US" sz="1400" b="1" i="1" baseline="0" dirty="0" smtClean="0">
                <a:solidFill>
                  <a:srgbClr val="1822CD"/>
                </a:solidFill>
                <a:latin typeface="Helvetica" charset="0"/>
                <a:cs typeface="Arial" pitchFamily="34" charset="0"/>
              </a:rPr>
              <a:t> </a:t>
            </a:r>
            <a:r>
              <a:rPr lang="en-US" sz="1400" b="1" i="1" dirty="0" smtClean="0">
                <a:solidFill>
                  <a:srgbClr val="1822CD"/>
                </a:solidFill>
                <a:latin typeface="Helvetica" charset="0"/>
                <a:cs typeface="Arial" pitchFamily="34" charset="0"/>
              </a:rPr>
              <a:t>DE-SC0020415, and DE-SC0021311</a:t>
            </a:r>
          </a:p>
        </p:txBody>
      </p:sp>
    </p:spTree>
    <p:extLst>
      <p:ext uri="{BB962C8B-B14F-4D97-AF65-F5344CB8AC3E}">
        <p14:creationId xmlns:p14="http://schemas.microsoft.com/office/powerpoint/2010/main" val="12179671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Discussion</a:t>
            </a:r>
            <a:r>
              <a:rPr lang="en-US" dirty="0" smtClean="0"/>
              <a:t>: Given present successes in disruption prediction and avoidance, what are ITER needs for next steps in analysis?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169" y="979055"/>
            <a:ext cx="11853332" cy="5421745"/>
          </a:xfrm>
        </p:spPr>
        <p:txBody>
          <a:bodyPr/>
          <a:lstStyle/>
          <a:p>
            <a:r>
              <a:rPr lang="en-US" dirty="0" smtClean="0"/>
              <a:t>Especially important for ITER Team to provide specific guidance now</a:t>
            </a:r>
          </a:p>
          <a:p>
            <a:r>
              <a:rPr lang="en-US" dirty="0" smtClean="0"/>
              <a:t>Relevance to ITER and next step devices</a:t>
            </a:r>
          </a:p>
          <a:p>
            <a:pPr lvl="1"/>
            <a:r>
              <a:rPr lang="en-US" dirty="0" smtClean="0"/>
              <a:t>sufficiency of early warning for (</a:t>
            </a:r>
            <a:r>
              <a:rPr lang="en-US" dirty="0" err="1" smtClean="0"/>
              <a:t>i</a:t>
            </a:r>
            <a:r>
              <a:rPr lang="en-US" dirty="0" smtClean="0"/>
              <a:t>) mitigation, (ii) avoidance. </a:t>
            </a:r>
            <a:r>
              <a:rPr lang="en-US" sz="1800" dirty="0" smtClean="0">
                <a:solidFill>
                  <a:srgbClr val="FF0000"/>
                </a:solidFill>
              </a:rPr>
              <a:t>What timing is needed?</a:t>
            </a:r>
          </a:p>
          <a:p>
            <a:pPr lvl="1"/>
            <a:r>
              <a:rPr lang="en-US" dirty="0" smtClean="0"/>
              <a:t>relevance of a disruption regarding analysis for ITER / next devices (e.g. </a:t>
            </a:r>
            <a:r>
              <a:rPr lang="en-US" dirty="0" err="1" smtClean="0"/>
              <a:t>I</a:t>
            </a:r>
            <a:r>
              <a:rPr lang="en-US" baseline="-25000" dirty="0" err="1" smtClean="0"/>
              <a:t>p</a:t>
            </a:r>
            <a:r>
              <a:rPr lang="en-US" dirty="0" smtClean="0"/>
              <a:t> threshold)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what specific criteria can ITER Team give in this regard?</a:t>
            </a:r>
          </a:p>
          <a:p>
            <a:pPr lvl="1"/>
            <a:r>
              <a:rPr lang="en-US" dirty="0" smtClean="0"/>
              <a:t>extrapolation of present analysis, models, etc. to ITER / next devices</a:t>
            </a:r>
          </a:p>
          <a:p>
            <a:pPr lvl="1"/>
            <a:r>
              <a:rPr lang="en-US" dirty="0" smtClean="0"/>
              <a:t>sufficiency of ITER diagnostics for real-time analysis</a:t>
            </a:r>
          </a:p>
          <a:p>
            <a:pPr lvl="1"/>
            <a:r>
              <a:rPr lang="en-US" dirty="0" smtClean="0"/>
              <a:t>ability to perform analysis in real time</a:t>
            </a:r>
          </a:p>
          <a:p>
            <a:r>
              <a:rPr lang="en-US" dirty="0" smtClean="0"/>
              <a:t>Confidence in analysis</a:t>
            </a:r>
          </a:p>
          <a:p>
            <a:pPr lvl="1"/>
            <a:r>
              <a:rPr lang="en-US" dirty="0" smtClean="0"/>
              <a:t>event analysis </a:t>
            </a:r>
            <a:r>
              <a:rPr lang="en-US" u="sng" dirty="0" smtClean="0"/>
              <a:t>correlation</a:t>
            </a:r>
            <a:r>
              <a:rPr lang="en-US" dirty="0" smtClean="0"/>
              <a:t> vs. </a:t>
            </a:r>
            <a:r>
              <a:rPr lang="en-US" u="sng" dirty="0" smtClean="0"/>
              <a:t>causality</a:t>
            </a:r>
            <a:r>
              <a:rPr lang="en-US" dirty="0" smtClean="0"/>
              <a:t> to disruption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 </a:t>
            </a:r>
            <a:r>
              <a:rPr lang="en-US" u="sng" dirty="0" smtClean="0">
                <a:solidFill>
                  <a:srgbClr val="FF0000"/>
                </a:solidFill>
                <a:sym typeface="Wingdings" panose="05000000000000000000" pitchFamily="2" charset="2"/>
              </a:rPr>
              <a:t>VERY important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 !!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what certainty do we have in any analysis that events really cause the disruption?</a:t>
            </a:r>
          </a:p>
          <a:p>
            <a:pPr lvl="1"/>
            <a:r>
              <a:rPr lang="en-US" dirty="0" smtClean="0"/>
              <a:t>deterministic vs. probabilistic approaches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hysics-based vs. “black-box” AI approaches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067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648769"/>
      </p:ext>
    </p:extLst>
  </p:cSld>
  <p:clrMapOvr>
    <a:masterClrMapping/>
  </p:clrMapOvr>
</p:sld>
</file>

<file path=ppt/theme/theme1.xml><?xml version="1.0" encoding="utf-8"?>
<a:theme xmlns:a="http://schemas.openxmlformats.org/drawingml/2006/main" name="1_run plan">
  <a:themeElements>
    <a:clrScheme name="">
      <a:dk1>
        <a:srgbClr val="000000"/>
      </a:dk1>
      <a:lt1>
        <a:srgbClr val="FFFFFF"/>
      </a:lt1>
      <a:dk2>
        <a:srgbClr val="000000"/>
      </a:dk2>
      <a:lt2>
        <a:srgbClr val="D49FFF"/>
      </a:lt2>
      <a:accent1>
        <a:srgbClr val="0000FF"/>
      </a:accent1>
      <a:accent2>
        <a:srgbClr val="FF5008"/>
      </a:accent2>
      <a:accent3>
        <a:srgbClr val="FFFFFF"/>
      </a:accent3>
      <a:accent4>
        <a:srgbClr val="000000"/>
      </a:accent4>
      <a:accent5>
        <a:srgbClr val="AAAAFF"/>
      </a:accent5>
      <a:accent6>
        <a:srgbClr val="E74806"/>
      </a:accent6>
      <a:hlink>
        <a:srgbClr val="8901F3"/>
      </a:hlink>
      <a:folHlink>
        <a:srgbClr val="919191"/>
      </a:folHlink>
    </a:clrScheme>
    <a:fontScheme name="run plan">
      <a:majorFont>
        <a:latin typeface="Helvetic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>
          <a:defRPr sz="1600" b="1" i="0" kern="0" dirty="0" smtClean="0">
            <a:solidFill>
              <a:srgbClr val="FF0000"/>
            </a:solidFill>
          </a:defRPr>
        </a:defPPr>
      </a:lstStyle>
    </a:txDef>
  </a:objectDefaults>
  <a:extraClrSchemeLst>
    <a:extraClrScheme>
      <a:clrScheme name="run pla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n pla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n pla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n pla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n pla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n pla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n pla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n pla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n pla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n pla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n pla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n pla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run plan">
  <a:themeElements>
    <a:clrScheme name="">
      <a:dk1>
        <a:srgbClr val="000000"/>
      </a:dk1>
      <a:lt1>
        <a:srgbClr val="FFFFFF"/>
      </a:lt1>
      <a:dk2>
        <a:srgbClr val="000000"/>
      </a:dk2>
      <a:lt2>
        <a:srgbClr val="D49FFF"/>
      </a:lt2>
      <a:accent1>
        <a:srgbClr val="0000FF"/>
      </a:accent1>
      <a:accent2>
        <a:srgbClr val="FF5008"/>
      </a:accent2>
      <a:accent3>
        <a:srgbClr val="FFFFFF"/>
      </a:accent3>
      <a:accent4>
        <a:srgbClr val="000000"/>
      </a:accent4>
      <a:accent5>
        <a:srgbClr val="AAAAFF"/>
      </a:accent5>
      <a:accent6>
        <a:srgbClr val="E74806"/>
      </a:accent6>
      <a:hlink>
        <a:srgbClr val="8901F3"/>
      </a:hlink>
      <a:folHlink>
        <a:srgbClr val="919191"/>
      </a:folHlink>
    </a:clrScheme>
    <a:fontScheme name="run plan">
      <a:majorFont>
        <a:latin typeface="Helvetic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>
          <a:defRPr sz="1600" b="1" i="0" kern="0" dirty="0" smtClean="0">
            <a:solidFill>
              <a:srgbClr val="FF0000"/>
            </a:solidFill>
          </a:defRPr>
        </a:defPPr>
      </a:lstStyle>
    </a:txDef>
  </a:objectDefaults>
  <a:extraClrSchemeLst>
    <a:extraClrScheme>
      <a:clrScheme name="run pla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n pla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n pla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n pla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n pla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n pla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n pla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n pla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n pla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n pla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n pla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n pla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Venus 1 HD:Tokamak XP's, etc.:TFTR, XP's, etc.:CY 96:DT-801 High li:7/96 run:DT-801 7/8 sum/run plan</Template>
  <TotalTime>38712</TotalTime>
  <Pages>13</Pages>
  <Words>404</Words>
  <Application>Microsoft Office PowerPoint</Application>
  <PresentationFormat>Widescreen</PresentationFormat>
  <Paragraphs>30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Microsoft JhengHei</vt:lpstr>
      <vt:lpstr>Arial</vt:lpstr>
      <vt:lpstr>Gulim</vt:lpstr>
      <vt:lpstr>Helvetica</vt:lpstr>
      <vt:lpstr>Wingdings</vt:lpstr>
      <vt:lpstr>1_run plan</vt:lpstr>
      <vt:lpstr>2_run plan</vt:lpstr>
      <vt:lpstr>PowerPoint Presentation</vt:lpstr>
      <vt:lpstr>Discussion: Given present successes in disruption prediction and avoidance, what are ITER needs for next steps in analysis?</vt:lpstr>
      <vt:lpstr>Discussion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NSTX ET1 intro</dc:title>
  <dc:subject>NSTX base slide format</dc:subject>
  <dc:creator>Steven A. Sabbagh</dc:creator>
  <cp:keywords>NSTX</cp:keywords>
  <cp:lastModifiedBy>Steven Sabbagh</cp:lastModifiedBy>
  <cp:revision>6025</cp:revision>
  <cp:lastPrinted>2022-04-03T07:42:18Z</cp:lastPrinted>
  <dcterms:created xsi:type="dcterms:W3CDTF">2000-01-31T02:57:44Z</dcterms:created>
  <dcterms:modified xsi:type="dcterms:W3CDTF">2022-07-18T21:22:22Z</dcterms:modified>
</cp:coreProperties>
</file>