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7" r:id="rId2"/>
  </p:sldMasterIdLst>
  <p:notesMasterIdLst>
    <p:notesMasterId r:id="rId24"/>
  </p:notesMasterIdLst>
  <p:sldIdLst>
    <p:sldId id="258" r:id="rId3"/>
    <p:sldId id="262" r:id="rId4"/>
    <p:sldId id="263" r:id="rId5"/>
    <p:sldId id="264" r:id="rId6"/>
    <p:sldId id="265" r:id="rId7"/>
    <p:sldId id="268" r:id="rId8"/>
    <p:sldId id="269" r:id="rId9"/>
    <p:sldId id="284" r:id="rId10"/>
    <p:sldId id="271" r:id="rId11"/>
    <p:sldId id="273" r:id="rId12"/>
    <p:sldId id="276" r:id="rId13"/>
    <p:sldId id="277" r:id="rId14"/>
    <p:sldId id="278" r:id="rId15"/>
    <p:sldId id="279" r:id="rId16"/>
    <p:sldId id="280" r:id="rId17"/>
    <p:sldId id="281" r:id="rId18"/>
    <p:sldId id="285" r:id="rId19"/>
    <p:sldId id="286" r:id="rId20"/>
    <p:sldId id="282" r:id="rId21"/>
    <p:sldId id="318" r:id="rId22"/>
    <p:sldId id="29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hmich Stefan" initials="JS" lastIdx="2" clrIdx="0">
    <p:extLst>
      <p:ext uri="{19B8F6BF-5375-455C-9EA6-DF929625EA0E}">
        <p15:presenceInfo xmlns:p15="http://schemas.microsoft.com/office/powerpoint/2012/main" userId="Jachmich Stef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CB2"/>
    <a:srgbClr val="B4C7E7"/>
    <a:srgbClr val="D9D9D9"/>
    <a:srgbClr val="ADB9CA"/>
    <a:srgbClr val="F2F2F2"/>
    <a:srgbClr val="7D5403"/>
    <a:srgbClr val="E46783"/>
    <a:srgbClr val="8B5D04"/>
    <a:srgbClr val="A77B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4660"/>
  </p:normalViewPr>
  <p:slideViewPr>
    <p:cSldViewPr snapToGrid="0">
      <p:cViewPr varScale="1">
        <p:scale>
          <a:sx n="112" d="100"/>
          <a:sy n="112" d="100"/>
        </p:scale>
        <p:origin x="600" y="96"/>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25.07.2022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6.emf"/><Relationship Id="rId7" Type="http://schemas.openxmlformats.org/officeDocument/2006/relationships/image" Target="../media/image7.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10.jpe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UG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97" y="5908637"/>
            <a:ext cx="10113930" cy="566770"/>
            <a:chOff x="515946" y="5792918"/>
            <a:chExt cx="9461977"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pic>
        <p:nvPicPr>
          <p:cNvPr id="17" name="Grafik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77683" y="2164839"/>
            <a:ext cx="1036405" cy="921248"/>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en-US"/>
              <a:t>Click to edit Master title style</a:t>
            </a:r>
            <a:endParaRPr lang="de-DE" dirty="0"/>
          </a:p>
        </p:txBody>
      </p:sp>
      <p:pic>
        <p:nvPicPr>
          <p:cNvPr id="22" name="Grafik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9" name="Datumsplatzhalter 8"/>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0" name="Fußzeilenplatzhalter 9"/>
          <p:cNvSpPr>
            <a:spLocks noGrp="1"/>
          </p:cNvSpPr>
          <p:nvPr>
            <p:ph type="ftr" sz="quarter" idx="11"/>
          </p:nvPr>
        </p:nvSpPr>
        <p:spPr/>
        <p:txBody>
          <a:bodyPr/>
          <a:lstStyle/>
          <a:p>
            <a:r>
              <a:rPr lang="de-DE"/>
              <a:t>Max-Planck-Institut für Plasmaphysik | Paul Heinrich | 21.07.2022</a:t>
            </a:r>
            <a:endParaRPr lang="de-DE" dirty="0"/>
          </a:p>
        </p:txBody>
      </p:sp>
      <p:sp>
        <p:nvSpPr>
          <p:cNvPr id="11" name="Foliennummernplatzhalter 10"/>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54959333"/>
      </p:ext>
    </p:extLst>
  </p:cSld>
  <p:clrMapOvr>
    <a:masterClrMapping/>
  </p:clrMapOvr>
  <p:extLst>
    <p:ext uri="{DCECCB84-F9BA-43D5-87BE-67443E8EF086}">
      <p15:sldGuideLst xmlns:p15="http://schemas.microsoft.com/office/powerpoint/2012/main">
        <p15:guide id="1" pos="653"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2" name="Fußzeilenplatzhalter 11"/>
          <p:cNvSpPr>
            <a:spLocks noGrp="1"/>
          </p:cNvSpPr>
          <p:nvPr>
            <p:ph type="ftr" sz="quarter" idx="11"/>
          </p:nvPr>
        </p:nvSpPr>
        <p:spPr/>
        <p:txBody>
          <a:bodyPr/>
          <a:lstStyle/>
          <a:p>
            <a:r>
              <a:rPr lang="de-DE"/>
              <a:t>Max-Planck-Institut für Plasmaphysik | Paul Heinrich | 21.07.2022</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2" name="Fußzeilenplatzhalter 11"/>
          <p:cNvSpPr>
            <a:spLocks noGrp="1"/>
          </p:cNvSpPr>
          <p:nvPr>
            <p:ph type="ftr" sz="quarter" idx="11"/>
          </p:nvPr>
        </p:nvSpPr>
        <p:spPr/>
        <p:txBody>
          <a:bodyPr/>
          <a:lstStyle/>
          <a:p>
            <a:r>
              <a:rPr lang="de-DE"/>
              <a:t>Max-Planck-Institut für Plasmaphysik | Paul Heinrich | 21.07.2022</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13" name="Fußzeilenplatzhalter 12"/>
          <p:cNvSpPr>
            <a:spLocks noGrp="1"/>
          </p:cNvSpPr>
          <p:nvPr>
            <p:ph type="ftr" sz="quarter" idx="15"/>
          </p:nvPr>
        </p:nvSpPr>
        <p:spPr/>
        <p:txBody>
          <a:bodyPr/>
          <a:lstStyle/>
          <a:p>
            <a:r>
              <a:rPr lang="de-DE"/>
              <a:t>Max-Planck-Institut für Plasmaphysik | Paul Heinrich | 21.07.2022</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97" y="5908637"/>
            <a:ext cx="10113930" cy="566770"/>
            <a:chOff x="515946" y="5792918"/>
            <a:chExt cx="9461977"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a:t>Mastertitelformat 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9" name="Datumsplatzhalter 8"/>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0" name="Fußzeilenplatzhalter 9"/>
          <p:cNvSpPr>
            <a:spLocks noGrp="1"/>
          </p:cNvSpPr>
          <p:nvPr>
            <p:ph type="ftr" sz="quarter" idx="11"/>
          </p:nvPr>
        </p:nvSpPr>
        <p:spPr/>
        <p:txBody>
          <a:bodyPr/>
          <a:lstStyle/>
          <a:p>
            <a:r>
              <a:rPr lang="de-DE"/>
              <a:t>Max-Planck-Institut für Plasmaphysik | Paul Heinrich | 21.07.2022</a:t>
            </a:r>
            <a:endParaRPr lang="de-DE" dirty="0"/>
          </a:p>
        </p:txBody>
      </p:sp>
      <p:sp>
        <p:nvSpPr>
          <p:cNvPr id="11" name="Foliennummernplatzhalter 10"/>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15794543"/>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de-DE"/>
              <a:t>Mastertitelformat bearbeiten</a:t>
            </a:r>
            <a:endParaRPr lang="de-DE"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9" name="Datumsplatzhalter 8"/>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0" name="Fußzeilenplatzhalter 9"/>
          <p:cNvSpPr>
            <a:spLocks noGrp="1"/>
          </p:cNvSpPr>
          <p:nvPr>
            <p:ph type="ftr" sz="quarter" idx="11"/>
          </p:nvPr>
        </p:nvSpPr>
        <p:spPr/>
        <p:txBody>
          <a:bodyPr/>
          <a:lstStyle/>
          <a:p>
            <a:r>
              <a:rPr lang="de-DE"/>
              <a:t>Max-Planck-Institut für Plasmaphysik | Paul Heinrich | 21.07.2022</a:t>
            </a:r>
            <a:endParaRPr lang="de-DE" dirty="0"/>
          </a:p>
        </p:txBody>
      </p:sp>
      <p:sp>
        <p:nvSpPr>
          <p:cNvPr id="11" name="Foliennummernplatzhalter 10"/>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944607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90007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a:xfrm>
            <a:off x="695326" y="441325"/>
            <a:ext cx="9576471" cy="894416"/>
          </a:xfrm>
        </p:spPr>
        <p:txBody>
          <a:bodyPr/>
          <a:lstStyle>
            <a:lvl1pPr>
              <a:defRPr/>
            </a:lvl1pPr>
          </a:lstStyle>
          <a:p>
            <a:r>
              <a:rPr lang="de-DE"/>
              <a:t>Mastertitelformat bearbeiten</a:t>
            </a:r>
            <a:endParaRPr lang="de-DE" dirty="0"/>
          </a:p>
        </p:txBody>
      </p:sp>
      <p:sp>
        <p:nvSpPr>
          <p:cNvPr id="15" name="Datumsplatzhalter 14"/>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16" name="Fußzeilenplatzhalter 15"/>
          <p:cNvSpPr>
            <a:spLocks noGrp="1"/>
          </p:cNvSpPr>
          <p:nvPr>
            <p:ph type="ftr" sz="quarter" idx="15"/>
          </p:nvPr>
        </p:nvSpPr>
        <p:spPr/>
        <p:txBody>
          <a:bodyPr/>
          <a:lstStyle/>
          <a:p>
            <a:r>
              <a:rPr lang="de-DE"/>
              <a:t>Max-Planck-Institut für Plasmaphysik | Paul Heinrich | 21.07.2022</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29198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51522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6" y="441325"/>
            <a:ext cx="9576471" cy="894416"/>
          </a:xfrm>
        </p:spPr>
        <p:txBody>
          <a:bodyPr/>
          <a:lstStyle>
            <a:lvl1pPr>
              <a:defRPr/>
            </a:lvl1pPr>
          </a:lstStyle>
          <a:p>
            <a:r>
              <a:rPr lang="de-DE"/>
              <a:t>Mastertitelformat bearbeiten</a:t>
            </a:r>
            <a:endParaRPr lang="de-DE" dirty="0"/>
          </a:p>
        </p:txBody>
      </p:sp>
      <p:sp>
        <p:nvSpPr>
          <p:cNvPr id="15" name="Datumsplatzhalter 14"/>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16" name="Fußzeilenplatzhalter 15"/>
          <p:cNvSpPr>
            <a:spLocks noGrp="1"/>
          </p:cNvSpPr>
          <p:nvPr>
            <p:ph type="ftr" sz="quarter" idx="15"/>
          </p:nvPr>
        </p:nvSpPr>
        <p:spPr/>
        <p:txBody>
          <a:bodyPr/>
          <a:lstStyle/>
          <a:p>
            <a:r>
              <a:rPr lang="de-DE"/>
              <a:t>Max-Planck-Institut für Plasmaphysik | Paul Heinrich | 21.07.2022</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95325" y="1609725"/>
            <a:ext cx="10477500" cy="47720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1615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2080437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3" name="Fußzeilenplatzhalter 12"/>
          <p:cNvSpPr>
            <a:spLocks noGrp="1"/>
          </p:cNvSpPr>
          <p:nvPr>
            <p:ph type="ftr" sz="quarter" idx="11"/>
          </p:nvPr>
        </p:nvSpPr>
        <p:spPr/>
        <p:txBody>
          <a:bodyPr/>
          <a:lstStyle/>
          <a:p>
            <a:r>
              <a:rPr lang="de-DE"/>
              <a:t>Max-Planck-Institut für Plasmaphysik | Paul Heinrich | 21.07.2022</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49947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6" name="Fußzeilenplatzhalter 5"/>
          <p:cNvSpPr>
            <a:spLocks noGrp="1"/>
          </p:cNvSpPr>
          <p:nvPr>
            <p:ph type="ftr" sz="quarter" idx="15"/>
          </p:nvPr>
        </p:nvSpPr>
        <p:spPr/>
        <p:txBody>
          <a:bodyPr/>
          <a:lstStyle/>
          <a:p>
            <a:r>
              <a:rPr lang="de-DE"/>
              <a:t>Max-Planck-Institut für Plasmaphysik | Paul Heinrich | 21.07.2022</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65008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9" name="Fußzeilenplatzhalter 8"/>
          <p:cNvSpPr>
            <a:spLocks noGrp="1"/>
          </p:cNvSpPr>
          <p:nvPr>
            <p:ph type="ftr" sz="quarter" idx="11"/>
          </p:nvPr>
        </p:nvSpPr>
        <p:spPr/>
        <p:txBody>
          <a:bodyPr/>
          <a:lstStyle/>
          <a:p>
            <a:r>
              <a:rPr lang="de-DE"/>
              <a:t>Max-Planck-Institut für Plasmaphysik | Paul Heinrich | 21.07.2022</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07018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U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pic>
        <p:nvPicPr>
          <p:cNvPr id="30" name="Grafik 2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77683" y="2164839"/>
            <a:ext cx="1036405" cy="921248"/>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en-US"/>
              <a:t>Click to edit Master title style</a:t>
            </a:r>
            <a:endParaRPr lang="de-DE" dirty="0"/>
          </a:p>
        </p:txBody>
      </p:sp>
      <p:pic>
        <p:nvPicPr>
          <p:cNvPr id="26" name="Grafik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9" name="Datumsplatzhalter 8"/>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0" name="Fußzeilenplatzhalter 9"/>
          <p:cNvSpPr>
            <a:spLocks noGrp="1"/>
          </p:cNvSpPr>
          <p:nvPr>
            <p:ph type="ftr" sz="quarter" idx="11"/>
          </p:nvPr>
        </p:nvSpPr>
        <p:spPr/>
        <p:txBody>
          <a:bodyPr/>
          <a:lstStyle/>
          <a:p>
            <a:r>
              <a:rPr lang="de-DE"/>
              <a:t>Max-Planck-Institut für Plasmaphysik | Paul Heinrich | 21.07.2022</a:t>
            </a:r>
            <a:endParaRPr lang="de-DE" dirty="0"/>
          </a:p>
        </p:txBody>
      </p:sp>
      <p:sp>
        <p:nvSpPr>
          <p:cNvPr id="11" name="Foliennummernplatzhalter 10"/>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6057698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779390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2" name="Fußzeilenplatzhalter 11"/>
          <p:cNvSpPr>
            <a:spLocks noGrp="1"/>
          </p:cNvSpPr>
          <p:nvPr>
            <p:ph type="ftr" sz="quarter" idx="11"/>
          </p:nvPr>
        </p:nvSpPr>
        <p:spPr/>
        <p:txBody>
          <a:bodyPr/>
          <a:lstStyle/>
          <a:p>
            <a:r>
              <a:rPr lang="de-DE"/>
              <a:t>Max-Planck-Institut für Plasmaphysik | Paul Heinrich | 21.07.2022</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916427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076897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2" name="Fußzeilenplatzhalter 11"/>
          <p:cNvSpPr>
            <a:spLocks noGrp="1"/>
          </p:cNvSpPr>
          <p:nvPr>
            <p:ph type="ftr" sz="quarter" idx="11"/>
          </p:nvPr>
        </p:nvSpPr>
        <p:spPr/>
        <p:txBody>
          <a:bodyPr/>
          <a:lstStyle/>
          <a:p>
            <a:r>
              <a:rPr lang="de-DE"/>
              <a:t>Max-Planck-Institut für Plasmaphysik | Paul Heinrich | 21.07.2022</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792216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7537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13" name="Fußzeilenplatzhalter 12"/>
          <p:cNvSpPr>
            <a:spLocks noGrp="1"/>
          </p:cNvSpPr>
          <p:nvPr>
            <p:ph type="ftr" sz="quarter" idx="15"/>
          </p:nvPr>
        </p:nvSpPr>
        <p:spPr/>
        <p:txBody>
          <a:bodyPr/>
          <a:lstStyle/>
          <a:p>
            <a:r>
              <a:rPr lang="de-DE"/>
              <a:t>Max-Planck-Institut für Plasmaphysik | Paul Heinrich | 21.07.2022</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797534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UG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en-US"/>
              <a:t>Click to edit Master title style</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60395" y="4766004"/>
            <a:ext cx="1058550" cy="940933"/>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97" y="6022938"/>
            <a:ext cx="10113930" cy="566770"/>
            <a:chOff x="515946" y="5792918"/>
            <a:chExt cx="9461977" cy="566770"/>
          </a:xfrm>
        </p:grpSpPr>
        <p:pic>
          <p:nvPicPr>
            <p:cNvPr id="22" name="Grafik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8" name="Datumsplatzhalter 7"/>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9" name="Fußzeilenplatzhalter 8"/>
          <p:cNvSpPr>
            <a:spLocks noGrp="1"/>
          </p:cNvSpPr>
          <p:nvPr>
            <p:ph type="ftr" sz="quarter" idx="11"/>
          </p:nvPr>
        </p:nvSpPr>
        <p:spPr/>
        <p:txBody>
          <a:bodyPr/>
          <a:lstStyle/>
          <a:p>
            <a:r>
              <a:rPr lang="de-DE"/>
              <a:t>Max-Planck-Institut für Plasmaphysik | Paul Heinrich | 21.07.2022</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15928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UG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pic>
        <p:nvPicPr>
          <p:cNvPr id="12" name="Grafik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en-US"/>
              <a:t>Click to edit Master title style</a:t>
            </a:r>
            <a:endParaRPr lang="de-DE" dirty="0"/>
          </a:p>
        </p:txBody>
      </p:sp>
      <p:pic>
        <p:nvPicPr>
          <p:cNvPr id="32" name="Grafik 3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60395" y="4766004"/>
            <a:ext cx="1058550" cy="940933"/>
          </a:xfrm>
          <a:prstGeom prst="rect">
            <a:avLst/>
          </a:prstGeom>
        </p:spPr>
      </p:pic>
      <p:pic>
        <p:nvPicPr>
          <p:cNvPr id="33" name="Grafik 3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pic>
        <p:nvPicPr>
          <p:cNvPr id="25" name="Grafik 2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8" name="Datumsplatzhalter 7"/>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9" name="Fußzeilenplatzhalter 8"/>
          <p:cNvSpPr>
            <a:spLocks noGrp="1"/>
          </p:cNvSpPr>
          <p:nvPr>
            <p:ph type="ftr" sz="quarter" idx="11"/>
          </p:nvPr>
        </p:nvSpPr>
        <p:spPr/>
        <p:txBody>
          <a:bodyPr/>
          <a:lstStyle/>
          <a:p>
            <a:r>
              <a:rPr lang="de-DE"/>
              <a:t>Max-Planck-Institut für Plasmaphysik | Paul Heinrich | 21.07.2022</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1064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en-US"/>
              <a:t>Click to edit Master title style</a:t>
            </a:r>
            <a:endParaRPr lang="de-DE" dirty="0"/>
          </a:p>
        </p:txBody>
      </p:sp>
      <p:sp>
        <p:nvSpPr>
          <p:cNvPr id="15" name="Datumsplatzhalter 14"/>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16" name="Fußzeilenplatzhalter 15"/>
          <p:cNvSpPr>
            <a:spLocks noGrp="1"/>
          </p:cNvSpPr>
          <p:nvPr>
            <p:ph type="ftr" sz="quarter" idx="15"/>
          </p:nvPr>
        </p:nvSpPr>
        <p:spPr/>
        <p:txBody>
          <a:bodyPr/>
          <a:lstStyle/>
          <a:p>
            <a:r>
              <a:rPr lang="de-DE"/>
              <a:t>Max-Planck-Institut für Plasmaphysik | Paul Heinrich | 21.07.2022</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6" y="441325"/>
            <a:ext cx="9576471" cy="894416"/>
          </a:xfrm>
        </p:spPr>
        <p:txBody>
          <a:bodyPr/>
          <a:lstStyle>
            <a:lvl1pPr>
              <a:defRPr/>
            </a:lvl1pPr>
          </a:lstStyle>
          <a:p>
            <a:r>
              <a:rPr lang="en-US"/>
              <a:t>Click to edit Master title style</a:t>
            </a:r>
            <a:endParaRPr lang="de-DE" dirty="0"/>
          </a:p>
        </p:txBody>
      </p:sp>
      <p:sp>
        <p:nvSpPr>
          <p:cNvPr id="15" name="Datumsplatzhalter 14"/>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16" name="Fußzeilenplatzhalter 15"/>
          <p:cNvSpPr>
            <a:spLocks noGrp="1"/>
          </p:cNvSpPr>
          <p:nvPr>
            <p:ph type="ftr" sz="quarter" idx="15"/>
          </p:nvPr>
        </p:nvSpPr>
        <p:spPr/>
        <p:txBody>
          <a:bodyPr/>
          <a:lstStyle/>
          <a:p>
            <a:r>
              <a:rPr lang="de-DE"/>
              <a:t>Max-Planck-Institut für Plasmaphysik | Paul Heinrich | 21.07.2022</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95325" y="1609725"/>
            <a:ext cx="1047750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13" name="Fußzeilenplatzhalter 12"/>
          <p:cNvSpPr>
            <a:spLocks noGrp="1"/>
          </p:cNvSpPr>
          <p:nvPr>
            <p:ph type="ftr" sz="quarter" idx="11"/>
          </p:nvPr>
        </p:nvSpPr>
        <p:spPr/>
        <p:txBody>
          <a:bodyPr/>
          <a:lstStyle/>
          <a:p>
            <a:r>
              <a:rPr lang="de-DE"/>
              <a:t>Max-Planck-Institut für Plasmaphysik | Paul Heinrich | 21.07.2022</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6" name="Fußzeilenplatzhalter 5"/>
          <p:cNvSpPr>
            <a:spLocks noGrp="1"/>
          </p:cNvSpPr>
          <p:nvPr>
            <p:ph type="ftr" sz="quarter" idx="15"/>
          </p:nvPr>
        </p:nvSpPr>
        <p:spPr/>
        <p:txBody>
          <a:bodyPr/>
          <a:lstStyle/>
          <a:p>
            <a:r>
              <a:rPr lang="de-DE"/>
              <a:t>Max-Planck-Institut für Plasmaphysik | Paul Heinrich | 21.07.2022</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9" name="Fußzeilenplatzhalter 8"/>
          <p:cNvSpPr>
            <a:spLocks noGrp="1"/>
          </p:cNvSpPr>
          <p:nvPr>
            <p:ph type="ftr" sz="quarter" idx="11"/>
          </p:nvPr>
        </p:nvSpPr>
        <p:spPr/>
        <p:txBody>
          <a:bodyPr/>
          <a:lstStyle/>
          <a:p>
            <a:r>
              <a:rPr lang="de-DE"/>
              <a:t>Max-Planck-Institut für Plasmaphysik | Paul Heinrich | 21.07.2022</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6.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5.xml"/><Relationship Id="rId2" Type="http://schemas.openxmlformats.org/officeDocument/2006/relationships/slideLayout" Target="../slideLayouts/slideLayout14.xml"/><Relationship Id="rId16" Type="http://schemas.openxmlformats.org/officeDocument/2006/relationships/image" Target="../media/image2.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oleObject" Target="../embeddings/oleObject1.bin"/><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591799" y="240771"/>
            <a:ext cx="581025" cy="516466"/>
          </a:xfrm>
          <a:prstGeom prst="rect">
            <a:avLst/>
          </a:prstGeom>
        </p:spPr>
      </p:pic>
      <p:sp>
        <p:nvSpPr>
          <p:cNvPr id="3" name="Datumsplatzhalter 2"/>
          <p:cNvSpPr>
            <a:spLocks noGrp="1"/>
          </p:cNvSpPr>
          <p:nvPr>
            <p:ph type="dt" sz="half" idx="2"/>
          </p:nvPr>
        </p:nvSpPr>
        <p:spPr>
          <a:xfrm>
            <a:off x="4122419" y="6490799"/>
            <a:ext cx="7044781"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a:t>Characterization of the ASDEX Upgrade shattered pellet injector | 2nd TM on Plasma Disruptions and their Mitigation</a:t>
            </a:r>
            <a:endParaRPr lang="de-DE" dirty="0"/>
          </a:p>
        </p:txBody>
      </p:sp>
      <p:sp>
        <p:nvSpPr>
          <p:cNvPr id="9" name="Fußzeilenplatzhalter 8"/>
          <p:cNvSpPr>
            <a:spLocks noGrp="1"/>
          </p:cNvSpPr>
          <p:nvPr>
            <p:ph type="ftr" sz="quarter" idx="3"/>
          </p:nvPr>
        </p:nvSpPr>
        <p:spPr>
          <a:xfrm>
            <a:off x="695324" y="6490800"/>
            <a:ext cx="6086475"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Paul Heinrich | 21.07.2022</a:t>
            </a:r>
            <a:endParaRPr lang="de-DE" dirty="0"/>
          </a:p>
        </p:txBody>
      </p:sp>
      <p:sp>
        <p:nvSpPr>
          <p:cNvPr id="10" name="Foliennummernplatzhalter 9"/>
          <p:cNvSpPr>
            <a:spLocks noGrp="1"/>
          </p:cNvSpPr>
          <p:nvPr>
            <p:ph type="sldNum" sz="quarter" idx="4"/>
          </p:nvPr>
        </p:nvSpPr>
        <p:spPr>
          <a:xfrm>
            <a:off x="11167200" y="6490799"/>
            <a:ext cx="329475"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08" r:id="rId3"/>
    <p:sldLayoutId id="214748371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p15:clr>
            <a:srgbClr val="F26B43"/>
          </p15:clr>
        </p15:guide>
        <p15:guide id="9" pos="143" userDrawn="1">
          <p15:clr>
            <a:srgbClr val="F26B43"/>
          </p15:clr>
        </p15:guide>
        <p15:guide id="11" orient="horz" pos="503">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2"/>
            </p:custDataLst>
            <p:extLst>
              <p:ext uri="{D42A27DB-BD31-4B8C-83A1-F6EECF244321}">
                <p14:modId xmlns:p14="http://schemas.microsoft.com/office/powerpoint/2010/main" val="191644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384" imgH="385" progId="TCLayout.ActiveDocument.1">
                  <p:embed/>
                </p:oleObj>
              </mc:Choice>
              <mc:Fallback>
                <p:oleObj name="think-cell Folie" r:id="rId15"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122419" y="6490799"/>
            <a:ext cx="7044781"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a:t>Characterization of the ASDEX Upgrade shattered pellet injector | 2nd TM on Plasma Disruptions and their Mitigation</a:t>
            </a:r>
            <a:endParaRPr lang="de-DE" dirty="0"/>
          </a:p>
        </p:txBody>
      </p:sp>
      <p:sp>
        <p:nvSpPr>
          <p:cNvPr id="9" name="Fußzeilenplatzhalter 8"/>
          <p:cNvSpPr>
            <a:spLocks noGrp="1"/>
          </p:cNvSpPr>
          <p:nvPr>
            <p:ph type="ftr" sz="quarter" idx="3"/>
          </p:nvPr>
        </p:nvSpPr>
        <p:spPr>
          <a:xfrm>
            <a:off x="695324" y="6490800"/>
            <a:ext cx="6086475"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Paul Heinrich | 21.07.2022</a:t>
            </a:r>
            <a:endParaRPr lang="de-DE" dirty="0"/>
          </a:p>
        </p:txBody>
      </p:sp>
      <p:sp>
        <p:nvSpPr>
          <p:cNvPr id="10" name="Foliennummernplatzhalter 9"/>
          <p:cNvSpPr>
            <a:spLocks noGrp="1"/>
          </p:cNvSpPr>
          <p:nvPr>
            <p:ph type="sldNum" sz="quarter" idx="4"/>
          </p:nvPr>
        </p:nvSpPr>
        <p:spPr>
          <a:xfrm>
            <a:off x="11167200" y="6490799"/>
            <a:ext cx="329475"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1304249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3" pos="7038">
          <p15:clr>
            <a:srgbClr val="F26B43"/>
          </p15:clr>
        </p15:guide>
        <p15:guide id="4" orient="horz" pos="4020">
          <p15:clr>
            <a:srgbClr val="F26B43"/>
          </p15:clr>
        </p15:guide>
        <p15:guide id="6" orient="horz" pos="1014">
          <p15:clr>
            <a:srgbClr val="F26B43"/>
          </p15:clr>
        </p15:guide>
        <p15:guide id="7" orient="horz" pos="4088">
          <p15:clr>
            <a:srgbClr val="F26B43"/>
          </p15:clr>
        </p15:guide>
        <p15:guide id="8" orient="horz" pos="4178">
          <p15:clr>
            <a:srgbClr val="F26B43"/>
          </p15:clr>
        </p15:guide>
        <p15:guide id="9" pos="143">
          <p15:clr>
            <a:srgbClr val="F26B43"/>
          </p15:clr>
        </p15:guide>
        <p15:guide id="11" orient="horz" pos="503">
          <p15:clr>
            <a:srgbClr val="F26B43"/>
          </p15:clr>
        </p15:guide>
        <p15:guide id="12" pos="7537">
          <p15:clr>
            <a:srgbClr val="F26B43"/>
          </p15:clr>
        </p15:guide>
        <p15:guide id="14" orient="horz" pos="459">
          <p15:clr>
            <a:srgbClr val="F26B43"/>
          </p15:clr>
        </p15:guide>
        <p15:guide id="15" orient="horz" pos="153">
          <p15:clr>
            <a:srgbClr val="F26B43"/>
          </p15:clr>
        </p15:guide>
        <p15:guide id="16" orient="horz" pos="278">
          <p15:clr>
            <a:srgbClr val="F26B43"/>
          </p15:clr>
        </p15:guide>
        <p15:guide id="18" pos="7242">
          <p15:clr>
            <a:srgbClr val="F26B43"/>
          </p15:clr>
        </p15:guide>
        <p15:guide id="19" pos="4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84.png"/><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media" Target="../media/media5.mp4"/><Relationship Id="rId7" Type="http://schemas.openxmlformats.org/officeDocument/2006/relationships/image" Target="../media/image88.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slideLayout" Target="../slideLayouts/slideLayout10.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7.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media" Target="../media/media9.mp4"/><Relationship Id="rId7" Type="http://schemas.openxmlformats.org/officeDocument/2006/relationships/image" Target="../media/image96.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12.png"/><Relationship Id="rId4" Type="http://schemas.openxmlformats.org/officeDocument/2006/relationships/slideLayout" Target="../slideLayouts/slideLayout10.xml"/><Relationship Id="rId9" Type="http://schemas.openxmlformats.org/officeDocument/2006/relationships/image" Target="../media/image98.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0.png"/><Relationship Id="rId1" Type="http://schemas.openxmlformats.org/officeDocument/2006/relationships/slideLayout" Target="../slideLayouts/slideLayout10.xml"/><Relationship Id="rId4" Type="http://schemas.openxmlformats.org/officeDocument/2006/relationships/hyperlink" Target="https://doi.org/10.2172/134485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2.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svg"/><Relationship Id="rId26" Type="http://schemas.openxmlformats.org/officeDocument/2006/relationships/image" Target="../media/image126.svg"/><Relationship Id="rId39" Type="http://schemas.openxmlformats.org/officeDocument/2006/relationships/image" Target="../media/image139.png"/><Relationship Id="rId21" Type="http://schemas.openxmlformats.org/officeDocument/2006/relationships/image" Target="../media/image121.png"/><Relationship Id="rId34" Type="http://schemas.openxmlformats.org/officeDocument/2006/relationships/image" Target="../media/image134.svg"/><Relationship Id="rId42" Type="http://schemas.openxmlformats.org/officeDocument/2006/relationships/image" Target="../media/image142.svg"/><Relationship Id="rId47" Type="http://schemas.openxmlformats.org/officeDocument/2006/relationships/image" Target="../media/image147.png"/><Relationship Id="rId50" Type="http://schemas.openxmlformats.org/officeDocument/2006/relationships/image" Target="../media/image150.svg"/><Relationship Id="rId55" Type="http://schemas.openxmlformats.org/officeDocument/2006/relationships/image" Target="../media/image155.png"/><Relationship Id="rId7" Type="http://schemas.openxmlformats.org/officeDocument/2006/relationships/image" Target="../media/image108.png"/><Relationship Id="rId2" Type="http://schemas.openxmlformats.org/officeDocument/2006/relationships/video" Target="../media/media10.mp4"/><Relationship Id="rId16" Type="http://schemas.openxmlformats.org/officeDocument/2006/relationships/image" Target="../media/image116.svg"/><Relationship Id="rId29" Type="http://schemas.openxmlformats.org/officeDocument/2006/relationships/image" Target="../media/image129.png"/><Relationship Id="rId11" Type="http://schemas.openxmlformats.org/officeDocument/2006/relationships/image" Target="../media/image111.png"/><Relationship Id="rId24" Type="http://schemas.openxmlformats.org/officeDocument/2006/relationships/image" Target="../media/image124.svg"/><Relationship Id="rId32" Type="http://schemas.openxmlformats.org/officeDocument/2006/relationships/image" Target="../media/image132.svg"/><Relationship Id="rId37" Type="http://schemas.openxmlformats.org/officeDocument/2006/relationships/image" Target="../media/image137.png"/><Relationship Id="rId40" Type="http://schemas.openxmlformats.org/officeDocument/2006/relationships/image" Target="../media/image140.svg"/><Relationship Id="rId45" Type="http://schemas.openxmlformats.org/officeDocument/2006/relationships/image" Target="../media/image145.png"/><Relationship Id="rId53" Type="http://schemas.openxmlformats.org/officeDocument/2006/relationships/image" Target="../media/image153.png"/><Relationship Id="rId58" Type="http://schemas.openxmlformats.org/officeDocument/2006/relationships/image" Target="../media/image158.png"/><Relationship Id="rId5" Type="http://schemas.openxmlformats.org/officeDocument/2006/relationships/slideLayout" Target="../slideLayouts/slideLayout6.xml"/><Relationship Id="rId19" Type="http://schemas.openxmlformats.org/officeDocument/2006/relationships/image" Target="../media/image119.png"/><Relationship Id="rId4" Type="http://schemas.openxmlformats.org/officeDocument/2006/relationships/video" Target="../media/media11.mp4"/><Relationship Id="rId9" Type="http://schemas.openxmlformats.org/officeDocument/2006/relationships/image" Target="../media/image36.png"/><Relationship Id="rId14" Type="http://schemas.openxmlformats.org/officeDocument/2006/relationships/image" Target="../media/image114.svg"/><Relationship Id="rId22" Type="http://schemas.openxmlformats.org/officeDocument/2006/relationships/image" Target="../media/image122.svg"/><Relationship Id="rId27" Type="http://schemas.openxmlformats.org/officeDocument/2006/relationships/image" Target="../media/image127.png"/><Relationship Id="rId30" Type="http://schemas.openxmlformats.org/officeDocument/2006/relationships/image" Target="../media/image130.svg"/><Relationship Id="rId35" Type="http://schemas.openxmlformats.org/officeDocument/2006/relationships/image" Target="../media/image135.png"/><Relationship Id="rId43" Type="http://schemas.openxmlformats.org/officeDocument/2006/relationships/image" Target="../media/image143.png"/><Relationship Id="rId48" Type="http://schemas.openxmlformats.org/officeDocument/2006/relationships/image" Target="../media/image148.svg"/><Relationship Id="rId56" Type="http://schemas.openxmlformats.org/officeDocument/2006/relationships/image" Target="../media/image156.svg"/><Relationship Id="rId8" Type="http://schemas.openxmlformats.org/officeDocument/2006/relationships/image" Target="../media/image109.svg"/><Relationship Id="rId51" Type="http://schemas.openxmlformats.org/officeDocument/2006/relationships/image" Target="../media/image151.png"/><Relationship Id="rId3" Type="http://schemas.microsoft.com/office/2007/relationships/media" Target="../media/media11.mp4"/><Relationship Id="rId12" Type="http://schemas.openxmlformats.org/officeDocument/2006/relationships/image" Target="../media/image112.svg"/><Relationship Id="rId17" Type="http://schemas.openxmlformats.org/officeDocument/2006/relationships/image" Target="../media/image117.png"/><Relationship Id="rId25" Type="http://schemas.openxmlformats.org/officeDocument/2006/relationships/image" Target="../media/image125.png"/><Relationship Id="rId33" Type="http://schemas.openxmlformats.org/officeDocument/2006/relationships/image" Target="../media/image133.png"/><Relationship Id="rId38" Type="http://schemas.openxmlformats.org/officeDocument/2006/relationships/image" Target="../media/image138.svg"/><Relationship Id="rId46" Type="http://schemas.openxmlformats.org/officeDocument/2006/relationships/image" Target="../media/image146.svg"/><Relationship Id="rId20" Type="http://schemas.openxmlformats.org/officeDocument/2006/relationships/image" Target="../media/image120.svg"/><Relationship Id="rId41" Type="http://schemas.openxmlformats.org/officeDocument/2006/relationships/image" Target="../media/image141.png"/><Relationship Id="rId54" Type="http://schemas.openxmlformats.org/officeDocument/2006/relationships/image" Target="../media/image154.svg"/><Relationship Id="rId1" Type="http://schemas.microsoft.com/office/2007/relationships/media" Target="../media/media10.mp4"/><Relationship Id="rId6" Type="http://schemas.openxmlformats.org/officeDocument/2006/relationships/image" Target="../media/image12.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svg"/><Relationship Id="rId36" Type="http://schemas.openxmlformats.org/officeDocument/2006/relationships/image" Target="../media/image136.svg"/><Relationship Id="rId49" Type="http://schemas.openxmlformats.org/officeDocument/2006/relationships/image" Target="../media/image149.png"/><Relationship Id="rId57" Type="http://schemas.openxmlformats.org/officeDocument/2006/relationships/image" Target="../media/image157.png"/><Relationship Id="rId10" Type="http://schemas.openxmlformats.org/officeDocument/2006/relationships/image" Target="../media/image110.svg"/><Relationship Id="rId31" Type="http://schemas.openxmlformats.org/officeDocument/2006/relationships/image" Target="../media/image131.png"/><Relationship Id="rId44" Type="http://schemas.openxmlformats.org/officeDocument/2006/relationships/image" Target="../media/image144.svg"/><Relationship Id="rId52" Type="http://schemas.openxmlformats.org/officeDocument/2006/relationships/image" Target="../media/image152.svg"/></Relationships>
</file>

<file path=ppt/slides/_rels/slide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sv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svg"/><Relationship Id="rId10" Type="http://schemas.openxmlformats.org/officeDocument/2006/relationships/image" Target="../media/image20.svg"/><Relationship Id="rId4" Type="http://schemas.openxmlformats.org/officeDocument/2006/relationships/image" Target="../media/image1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3.svg"/><Relationship Id="rId7"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svg"/><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svg"/><Relationship Id="rId26" Type="http://schemas.openxmlformats.org/officeDocument/2006/relationships/image" Target="../media/image41.svg"/><Relationship Id="rId39" Type="http://schemas.openxmlformats.org/officeDocument/2006/relationships/image" Target="../media/image54.png"/><Relationship Id="rId21" Type="http://schemas.openxmlformats.org/officeDocument/2006/relationships/image" Target="../media/image36.png"/><Relationship Id="rId34" Type="http://schemas.openxmlformats.org/officeDocument/2006/relationships/image" Target="../media/image49.svg"/><Relationship Id="rId42" Type="http://schemas.openxmlformats.org/officeDocument/2006/relationships/image" Target="../media/image57.svg"/><Relationship Id="rId47" Type="http://schemas.openxmlformats.org/officeDocument/2006/relationships/image" Target="../media/image62.png"/><Relationship Id="rId50" Type="http://schemas.openxmlformats.org/officeDocument/2006/relationships/image" Target="../media/image65.svg"/><Relationship Id="rId55" Type="http://schemas.openxmlformats.org/officeDocument/2006/relationships/image" Target="../media/image70.png"/><Relationship Id="rId6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4.png"/><Relationship Id="rId16" Type="http://schemas.openxmlformats.org/officeDocument/2006/relationships/image" Target="../media/image31.svg"/><Relationship Id="rId29" Type="http://schemas.openxmlformats.org/officeDocument/2006/relationships/image" Target="../media/image44.png"/><Relationship Id="rId11" Type="http://schemas.openxmlformats.org/officeDocument/2006/relationships/image" Target="../media/image26.png"/><Relationship Id="rId24" Type="http://schemas.openxmlformats.org/officeDocument/2006/relationships/image" Target="../media/image39.svg"/><Relationship Id="rId32" Type="http://schemas.openxmlformats.org/officeDocument/2006/relationships/image" Target="../media/image47.svg"/><Relationship Id="rId37" Type="http://schemas.openxmlformats.org/officeDocument/2006/relationships/image" Target="../media/image52.png"/><Relationship Id="rId40" Type="http://schemas.openxmlformats.org/officeDocument/2006/relationships/image" Target="../media/image55.svg"/><Relationship Id="rId45" Type="http://schemas.openxmlformats.org/officeDocument/2006/relationships/image" Target="../media/image60.png"/><Relationship Id="rId53" Type="http://schemas.openxmlformats.org/officeDocument/2006/relationships/image" Target="../media/image68.png"/><Relationship Id="rId58" Type="http://schemas.openxmlformats.org/officeDocument/2006/relationships/image" Target="../media/image73.svg"/><Relationship Id="rId5" Type="http://schemas.openxmlformats.org/officeDocument/2006/relationships/image" Target="../media/image17.svg"/><Relationship Id="rId61" Type="http://schemas.openxmlformats.org/officeDocument/2006/relationships/image" Target="../media/image76.png"/><Relationship Id="rId19" Type="http://schemas.openxmlformats.org/officeDocument/2006/relationships/image" Target="../media/image34.png"/><Relationship Id="rId14" Type="http://schemas.openxmlformats.org/officeDocument/2006/relationships/image" Target="../media/image29.svg"/><Relationship Id="rId22" Type="http://schemas.openxmlformats.org/officeDocument/2006/relationships/image" Target="../media/image37.svg"/><Relationship Id="rId27" Type="http://schemas.openxmlformats.org/officeDocument/2006/relationships/image" Target="../media/image42.png"/><Relationship Id="rId30" Type="http://schemas.openxmlformats.org/officeDocument/2006/relationships/image" Target="../media/image45.svg"/><Relationship Id="rId35" Type="http://schemas.openxmlformats.org/officeDocument/2006/relationships/image" Target="../media/image50.png"/><Relationship Id="rId43" Type="http://schemas.openxmlformats.org/officeDocument/2006/relationships/image" Target="../media/image58.png"/><Relationship Id="rId48" Type="http://schemas.openxmlformats.org/officeDocument/2006/relationships/image" Target="../media/image63.svg"/><Relationship Id="rId56" Type="http://schemas.openxmlformats.org/officeDocument/2006/relationships/image" Target="../media/image71.svg"/><Relationship Id="rId8" Type="http://schemas.openxmlformats.org/officeDocument/2006/relationships/image" Target="../media/image20.svg"/><Relationship Id="rId51" Type="http://schemas.openxmlformats.org/officeDocument/2006/relationships/image" Target="../media/image66.png"/><Relationship Id="rId3" Type="http://schemas.openxmlformats.org/officeDocument/2006/relationships/image" Target="../media/image15.sv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svg"/><Relationship Id="rId46" Type="http://schemas.openxmlformats.org/officeDocument/2006/relationships/image" Target="../media/image61.svg"/><Relationship Id="rId59" Type="http://schemas.openxmlformats.org/officeDocument/2006/relationships/image" Target="../media/image74.png"/><Relationship Id="rId20" Type="http://schemas.openxmlformats.org/officeDocument/2006/relationships/image" Target="../media/image35.svg"/><Relationship Id="rId41" Type="http://schemas.openxmlformats.org/officeDocument/2006/relationships/image" Target="../media/image56.png"/><Relationship Id="rId54" Type="http://schemas.openxmlformats.org/officeDocument/2006/relationships/image" Target="../media/image69.svg"/><Relationship Id="rId62" Type="http://schemas.openxmlformats.org/officeDocument/2006/relationships/image" Target="../media/image77.svg"/><Relationship Id="rId1" Type="http://schemas.openxmlformats.org/officeDocument/2006/relationships/slideLayout" Target="../slideLayouts/slideLayout6.xml"/><Relationship Id="rId6" Type="http://schemas.openxmlformats.org/officeDocument/2006/relationships/image" Target="../media/image18.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svg"/><Relationship Id="rId36" Type="http://schemas.openxmlformats.org/officeDocument/2006/relationships/image" Target="../media/image51.svg"/><Relationship Id="rId49" Type="http://schemas.openxmlformats.org/officeDocument/2006/relationships/image" Target="../media/image64.png"/><Relationship Id="rId57" Type="http://schemas.openxmlformats.org/officeDocument/2006/relationships/image" Target="../media/image72.png"/><Relationship Id="rId10" Type="http://schemas.openxmlformats.org/officeDocument/2006/relationships/image" Target="../media/image25.svg"/><Relationship Id="rId31" Type="http://schemas.openxmlformats.org/officeDocument/2006/relationships/image" Target="../media/image46.png"/><Relationship Id="rId44" Type="http://schemas.openxmlformats.org/officeDocument/2006/relationships/image" Target="../media/image59.svg"/><Relationship Id="rId52" Type="http://schemas.openxmlformats.org/officeDocument/2006/relationships/image" Target="../media/image67.svg"/><Relationship Id="rId60" Type="http://schemas.openxmlformats.org/officeDocument/2006/relationships/image" Target="../media/image75.svg"/><Relationship Id="rId4" Type="http://schemas.openxmlformats.org/officeDocument/2006/relationships/image" Target="../media/image16.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6" Type="http://schemas.openxmlformats.org/officeDocument/2006/relationships/image" Target="../media/image37.svg"/><Relationship Id="rId21" Type="http://schemas.openxmlformats.org/officeDocument/2006/relationships/image" Target="../media/image32.png"/><Relationship Id="rId42" Type="http://schemas.openxmlformats.org/officeDocument/2006/relationships/image" Target="../media/image53.svg"/><Relationship Id="rId47" Type="http://schemas.openxmlformats.org/officeDocument/2006/relationships/image" Target="../media/image58.png"/><Relationship Id="rId63" Type="http://schemas.openxmlformats.org/officeDocument/2006/relationships/image" Target="../media/image74.png"/><Relationship Id="rId68" Type="http://schemas.openxmlformats.org/officeDocument/2006/relationships/image" Target="../media/image12.png"/><Relationship Id="rId7" Type="http://schemas.openxmlformats.org/officeDocument/2006/relationships/image" Target="../media/image16.png"/><Relationship Id="rId2" Type="http://schemas.microsoft.com/office/2007/relationships/media" Target="../media/media1.mp4"/><Relationship Id="rId16" Type="http://schemas.openxmlformats.org/officeDocument/2006/relationships/image" Target="../media/image27.svg"/><Relationship Id="rId29" Type="http://schemas.openxmlformats.org/officeDocument/2006/relationships/image" Target="../media/image40.png"/><Relationship Id="rId11" Type="http://schemas.openxmlformats.org/officeDocument/2006/relationships/image" Target="../media/image20.svg"/><Relationship Id="rId24" Type="http://schemas.openxmlformats.org/officeDocument/2006/relationships/image" Target="../media/image35.svg"/><Relationship Id="rId32" Type="http://schemas.openxmlformats.org/officeDocument/2006/relationships/image" Target="../media/image43.svg"/><Relationship Id="rId37" Type="http://schemas.openxmlformats.org/officeDocument/2006/relationships/image" Target="../media/image48.png"/><Relationship Id="rId40" Type="http://schemas.openxmlformats.org/officeDocument/2006/relationships/image" Target="../media/image51.svg"/><Relationship Id="rId45" Type="http://schemas.openxmlformats.org/officeDocument/2006/relationships/image" Target="../media/image56.png"/><Relationship Id="rId53" Type="http://schemas.openxmlformats.org/officeDocument/2006/relationships/image" Target="../media/image64.png"/><Relationship Id="rId58" Type="http://schemas.openxmlformats.org/officeDocument/2006/relationships/image" Target="../media/image69.svg"/><Relationship Id="rId66" Type="http://schemas.openxmlformats.org/officeDocument/2006/relationships/image" Target="../media/image77.svg"/><Relationship Id="rId5" Type="http://schemas.openxmlformats.org/officeDocument/2006/relationships/image" Target="../media/image14.png"/><Relationship Id="rId61" Type="http://schemas.openxmlformats.org/officeDocument/2006/relationships/image" Target="../media/image72.png"/><Relationship Id="rId19" Type="http://schemas.openxmlformats.org/officeDocument/2006/relationships/image" Target="../media/image30.png"/><Relationship Id="rId14" Type="http://schemas.openxmlformats.org/officeDocument/2006/relationships/image" Target="../media/image25.svg"/><Relationship Id="rId22" Type="http://schemas.openxmlformats.org/officeDocument/2006/relationships/image" Target="../media/image33.svg"/><Relationship Id="rId27" Type="http://schemas.openxmlformats.org/officeDocument/2006/relationships/image" Target="../media/image38.png"/><Relationship Id="rId30" Type="http://schemas.openxmlformats.org/officeDocument/2006/relationships/image" Target="../media/image41.sv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svg"/><Relationship Id="rId56" Type="http://schemas.openxmlformats.org/officeDocument/2006/relationships/image" Target="../media/image67.svg"/><Relationship Id="rId64" Type="http://schemas.openxmlformats.org/officeDocument/2006/relationships/image" Target="../media/image75.svg"/><Relationship Id="rId69" Type="http://schemas.openxmlformats.org/officeDocument/2006/relationships/image" Target="../media/image80.png"/><Relationship Id="rId8" Type="http://schemas.openxmlformats.org/officeDocument/2006/relationships/image" Target="../media/image17.svg"/><Relationship Id="rId51" Type="http://schemas.openxmlformats.org/officeDocument/2006/relationships/image" Target="../media/image62.png"/><Relationship Id="rId3" Type="http://schemas.microsoft.com/office/2007/relationships/media" Target="../media/media2.avi"/><Relationship Id="rId12" Type="http://schemas.openxmlformats.org/officeDocument/2006/relationships/image" Target="../media/image78.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svg"/><Relationship Id="rId46" Type="http://schemas.openxmlformats.org/officeDocument/2006/relationships/image" Target="../media/image57.svg"/><Relationship Id="rId59" Type="http://schemas.openxmlformats.org/officeDocument/2006/relationships/image" Target="../media/image70.png"/><Relationship Id="rId67" Type="http://schemas.openxmlformats.org/officeDocument/2006/relationships/image" Target="../media/image79.png"/><Relationship Id="rId20" Type="http://schemas.openxmlformats.org/officeDocument/2006/relationships/image" Target="../media/image31.svg"/><Relationship Id="rId41" Type="http://schemas.openxmlformats.org/officeDocument/2006/relationships/image" Target="../media/image52.png"/><Relationship Id="rId54" Type="http://schemas.openxmlformats.org/officeDocument/2006/relationships/image" Target="../media/image65.svg"/><Relationship Id="rId62" Type="http://schemas.openxmlformats.org/officeDocument/2006/relationships/image" Target="../media/image73.svg"/><Relationship Id="rId1" Type="http://schemas.openxmlformats.org/officeDocument/2006/relationships/video" Target="NULL" TargetMode="External"/><Relationship Id="rId6" Type="http://schemas.openxmlformats.org/officeDocument/2006/relationships/image" Target="../media/image15.sv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svg"/><Relationship Id="rId36" Type="http://schemas.openxmlformats.org/officeDocument/2006/relationships/image" Target="../media/image47.svg"/><Relationship Id="rId49" Type="http://schemas.openxmlformats.org/officeDocument/2006/relationships/image" Target="../media/image60.png"/><Relationship Id="rId57" Type="http://schemas.openxmlformats.org/officeDocument/2006/relationships/image" Target="../media/image68.png"/><Relationship Id="rId10" Type="http://schemas.openxmlformats.org/officeDocument/2006/relationships/image" Target="../media/image19.png"/><Relationship Id="rId31" Type="http://schemas.openxmlformats.org/officeDocument/2006/relationships/image" Target="../media/image42.png"/><Relationship Id="rId44" Type="http://schemas.openxmlformats.org/officeDocument/2006/relationships/image" Target="../media/image55.svg"/><Relationship Id="rId52" Type="http://schemas.openxmlformats.org/officeDocument/2006/relationships/image" Target="../media/image63.svg"/><Relationship Id="rId60" Type="http://schemas.openxmlformats.org/officeDocument/2006/relationships/image" Target="../media/image71.svg"/><Relationship Id="rId65" Type="http://schemas.openxmlformats.org/officeDocument/2006/relationships/image" Target="../media/image76.png"/><Relationship Id="rId4" Type="http://schemas.openxmlformats.org/officeDocument/2006/relationships/slideLayout" Target="../slideLayouts/slideLayout6.xml"/><Relationship Id="rId9" Type="http://schemas.openxmlformats.org/officeDocument/2006/relationships/image" Target="../media/image18.png"/><Relationship Id="rId13" Type="http://schemas.openxmlformats.org/officeDocument/2006/relationships/image" Target="../media/image24.png"/><Relationship Id="rId18" Type="http://schemas.openxmlformats.org/officeDocument/2006/relationships/image" Target="../media/image29.svg"/><Relationship Id="rId39" Type="http://schemas.openxmlformats.org/officeDocument/2006/relationships/image" Target="../media/image50.png"/><Relationship Id="rId34" Type="http://schemas.openxmlformats.org/officeDocument/2006/relationships/image" Target="../media/image45.svg"/><Relationship Id="rId50" Type="http://schemas.openxmlformats.org/officeDocument/2006/relationships/image" Target="../media/image61.svg"/><Relationship Id="rId55"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5.sv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fontScale="47500" lnSpcReduction="20000"/>
          </a:bodyPr>
          <a:lstStyle/>
          <a:p>
            <a:r>
              <a:rPr lang="de-DE" sz="2500" b="0" i="0" u="none" strike="noStrike" baseline="0" dirty="0">
                <a:latin typeface="CMR10"/>
              </a:rPr>
              <a:t>Paul Heinrich</a:t>
            </a:r>
            <a:r>
              <a:rPr lang="de-DE" sz="2500" b="0" i="0" u="none" strike="noStrike" baseline="30000" dirty="0">
                <a:latin typeface="CMR7"/>
              </a:rPr>
              <a:t>1</a:t>
            </a:r>
            <a:r>
              <a:rPr lang="de-DE" sz="2500" b="0" i="0" u="none" strike="noStrike" baseline="0" dirty="0">
                <a:latin typeface="CMR10"/>
              </a:rPr>
              <a:t>, G. Papp</a:t>
            </a:r>
            <a:r>
              <a:rPr lang="de-DE" sz="2500" b="0" i="0" u="none" strike="noStrike" baseline="30000" dirty="0">
                <a:latin typeface="CMR7"/>
              </a:rPr>
              <a:t>1</a:t>
            </a:r>
            <a:r>
              <a:rPr lang="de-DE" sz="2500" b="0" i="0" u="none" strike="noStrike" baseline="0" dirty="0">
                <a:latin typeface="CMR10"/>
              </a:rPr>
              <a:t>, M. Dibon</a:t>
            </a:r>
            <a:r>
              <a:rPr lang="de-DE" sz="2500" b="0" i="0" u="none" strike="noStrike" baseline="30000" dirty="0">
                <a:latin typeface="CMR7"/>
              </a:rPr>
              <a:t>1</a:t>
            </a:r>
            <a:r>
              <a:rPr lang="de-DE" sz="2500" b="0" i="0" u="none" strike="noStrike" baseline="0" dirty="0">
                <a:latin typeface="CMR10"/>
              </a:rPr>
              <a:t>, P. de Marné</a:t>
            </a:r>
            <a:r>
              <a:rPr lang="de-DE" sz="2500" b="0" i="0" u="none" strike="noStrike" baseline="30000" dirty="0">
                <a:latin typeface="CMR7"/>
              </a:rPr>
              <a:t>1</a:t>
            </a:r>
            <a:r>
              <a:rPr lang="de-DE" sz="2500" b="0" i="0" u="none" strike="noStrike" baseline="0" dirty="0">
                <a:latin typeface="CMR10"/>
              </a:rPr>
              <a:t>, T. Peherstorfer</a:t>
            </a:r>
            <a:r>
              <a:rPr lang="de-DE" sz="2500" b="0" i="0" u="none" strike="noStrike" baseline="30000" dirty="0">
                <a:latin typeface="CMR7"/>
              </a:rPr>
              <a:t>2</a:t>
            </a:r>
            <a:r>
              <a:rPr lang="de-DE" sz="2500" b="0" i="0" u="none" strike="noStrike" baseline="0" dirty="0">
                <a:latin typeface="CMR10"/>
              </a:rPr>
              <a:t>, S. </a:t>
            </a:r>
            <a:r>
              <a:rPr lang="en-US" sz="2500" b="0" i="0" u="none" strike="noStrike" baseline="0" dirty="0">
                <a:latin typeface="CMR10"/>
              </a:rPr>
              <a:t>Jachmich</a:t>
            </a:r>
            <a:r>
              <a:rPr lang="en-US" sz="2500" b="0" i="0" u="none" strike="noStrike" baseline="30000" dirty="0">
                <a:latin typeface="CMR7"/>
              </a:rPr>
              <a:t>3</a:t>
            </a:r>
            <a:r>
              <a:rPr lang="en-US" sz="2500" b="0" i="0" u="none" strike="noStrike" baseline="0" dirty="0">
                <a:latin typeface="CMR10"/>
              </a:rPr>
              <a:t>,</a:t>
            </a:r>
          </a:p>
          <a:p>
            <a:pPr>
              <a:spcBef>
                <a:spcPts val="0"/>
              </a:spcBef>
            </a:pPr>
            <a:r>
              <a:rPr lang="en-US" sz="2500" b="0" i="0" u="none" strike="noStrike" baseline="0" dirty="0">
                <a:latin typeface="CMR10"/>
              </a:rPr>
              <a:t>M. Lehnen</a:t>
            </a:r>
            <a:r>
              <a:rPr lang="en-US" sz="2500" b="0" i="0" u="none" strike="noStrike" baseline="30000" dirty="0">
                <a:latin typeface="CMR7"/>
              </a:rPr>
              <a:t>3</a:t>
            </a:r>
            <a:r>
              <a:rPr lang="en-US" sz="2500" dirty="0">
                <a:latin typeface="CMR7"/>
              </a:rPr>
              <a:t>, A. Bock</a:t>
            </a:r>
            <a:r>
              <a:rPr lang="en-US" sz="2500" baseline="30000" dirty="0">
                <a:latin typeface="CMR7"/>
              </a:rPr>
              <a:t>1</a:t>
            </a:r>
            <a:r>
              <a:rPr lang="en-US" sz="2500" dirty="0">
                <a:latin typeface="CMR7"/>
              </a:rPr>
              <a:t> </a:t>
            </a:r>
            <a:r>
              <a:rPr lang="en-US" sz="2500" b="0" i="0" u="none" strike="noStrike" baseline="0" dirty="0">
                <a:latin typeface="CMR10"/>
              </a:rPr>
              <a:t>and the ASDEX Upgrade Team</a:t>
            </a:r>
          </a:p>
          <a:p>
            <a:pPr algn="l">
              <a:spcBef>
                <a:spcPts val="600"/>
              </a:spcBef>
            </a:pPr>
            <a:r>
              <a:rPr lang="en-US" sz="2000" b="0" i="0" u="none" strike="noStrike" baseline="30000" dirty="0">
                <a:latin typeface="CMR7"/>
              </a:rPr>
              <a:t>1</a:t>
            </a:r>
            <a:r>
              <a:rPr lang="en-US" sz="2000" b="0" i="0" u="none" strike="noStrike" baseline="0" dirty="0">
                <a:latin typeface="CMR10"/>
              </a:rPr>
              <a:t>Max Planck Institute for Plasma Physics, </a:t>
            </a:r>
            <a:r>
              <a:rPr lang="en-US" sz="2000" b="0" i="0" u="none" strike="noStrike" baseline="0" dirty="0" err="1">
                <a:latin typeface="CMR10"/>
              </a:rPr>
              <a:t>Garching</a:t>
            </a:r>
            <a:r>
              <a:rPr lang="en-US" sz="2000" b="0" i="0" u="none" strike="noStrike" baseline="0" dirty="0">
                <a:latin typeface="CMR10"/>
              </a:rPr>
              <a:t>, Germany</a:t>
            </a:r>
          </a:p>
          <a:p>
            <a:pPr algn="l">
              <a:spcBef>
                <a:spcPts val="0"/>
              </a:spcBef>
            </a:pPr>
            <a:r>
              <a:rPr lang="en-US" sz="2000" b="0" i="0" u="none" strike="noStrike" baseline="30000" dirty="0">
                <a:latin typeface="CMR7"/>
              </a:rPr>
              <a:t>2</a:t>
            </a:r>
            <a:r>
              <a:rPr lang="en-US" sz="2000" b="0" i="0" u="none" strike="noStrike" baseline="0" dirty="0">
                <a:latin typeface="CMR10"/>
              </a:rPr>
              <a:t>Institute for Applied Physics, TU Wien, Austria</a:t>
            </a:r>
          </a:p>
          <a:p>
            <a:pPr algn="l">
              <a:spcBef>
                <a:spcPts val="0"/>
              </a:spcBef>
            </a:pPr>
            <a:r>
              <a:rPr lang="en-US" sz="2000" b="0" i="0" u="none" strike="noStrike" baseline="30000" dirty="0">
                <a:latin typeface="CMR7"/>
              </a:rPr>
              <a:t>3</a:t>
            </a:r>
            <a:r>
              <a:rPr lang="en-US" sz="2000" b="0" i="0" u="none" strike="noStrike" baseline="0" dirty="0">
                <a:latin typeface="CMR10"/>
              </a:rPr>
              <a:t>ITER Organization, Saint-Paul-Lez-Durance, France</a:t>
            </a:r>
            <a:endParaRPr lang="en-US" sz="2000" dirty="0"/>
          </a:p>
        </p:txBody>
      </p:sp>
      <p:sp>
        <p:nvSpPr>
          <p:cNvPr id="7" name="Titel 6"/>
          <p:cNvSpPr>
            <a:spLocks noGrp="1"/>
          </p:cNvSpPr>
          <p:nvPr>
            <p:ph type="title"/>
          </p:nvPr>
        </p:nvSpPr>
        <p:spPr/>
        <p:txBody>
          <a:bodyPr/>
          <a:lstStyle/>
          <a:p>
            <a:r>
              <a:rPr lang="en-US" sz="2600" dirty="0"/>
              <a:t>Characterization of the ASDEX Upgrade shattered pellet injector</a:t>
            </a:r>
            <a:endParaRPr lang="en-GB" sz="2600" dirty="0"/>
          </a:p>
        </p:txBody>
      </p:sp>
      <p:sp>
        <p:nvSpPr>
          <p:cNvPr id="3" name="Datumsplatzhalter 2"/>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2" name="Fußzeilenplatzhalter 1"/>
          <p:cNvSpPr>
            <a:spLocks noGrp="1"/>
          </p:cNvSpPr>
          <p:nvPr>
            <p:ph type="ftr" sz="quarter" idx="11"/>
          </p:nvPr>
        </p:nvSpPr>
        <p:spPr/>
        <p:txBody>
          <a:bodyPr/>
          <a:lstStyle/>
          <a:p>
            <a:r>
              <a:rPr lang="de-DE"/>
              <a:t>Max-Planck-Institut für Plasmaphysik | Paul Heinrich | 21.07.2022</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pic>
        <p:nvPicPr>
          <p:cNvPr id="9" name="Grafik 8">
            <a:extLst>
              <a:ext uri="{FF2B5EF4-FFF2-40B4-BE49-F238E27FC236}">
                <a16:creationId xmlns:a16="http://schemas.microsoft.com/office/drawing/2014/main" id="{1AD92422-63E3-B0D5-9D5B-56D45B388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094" y="4175808"/>
            <a:ext cx="1036101" cy="498378"/>
          </a:xfrm>
          <a:prstGeom prst="rect">
            <a:avLst/>
          </a:prstGeom>
        </p:spPr>
      </p:pic>
    </p:spTree>
    <p:extLst>
      <p:ext uri="{BB962C8B-B14F-4D97-AF65-F5344CB8AC3E}">
        <p14:creationId xmlns:p14="http://schemas.microsoft.com/office/powerpoint/2010/main" val="88411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9EE1-53A8-EC99-82E6-4962B3FF9EB1}"/>
              </a:ext>
            </a:extLst>
          </p:cNvPr>
          <p:cNvSpPr>
            <a:spLocks noGrp="1"/>
          </p:cNvSpPr>
          <p:nvPr>
            <p:ph type="title"/>
          </p:nvPr>
        </p:nvSpPr>
        <p:spPr/>
        <p:txBody>
          <a:bodyPr/>
          <a:lstStyle/>
          <a:p>
            <a:r>
              <a:rPr lang="de-DE" dirty="0" err="1"/>
              <a:t>Examples</a:t>
            </a:r>
            <a:r>
              <a:rPr lang="de-DE" dirty="0"/>
              <a:t> </a:t>
            </a:r>
            <a:r>
              <a:rPr lang="de-DE" dirty="0" err="1"/>
              <a:t>for</a:t>
            </a:r>
            <a:r>
              <a:rPr lang="de-DE" dirty="0"/>
              <a:t> </a:t>
            </a:r>
            <a:r>
              <a:rPr lang="de-DE" dirty="0" err="1"/>
              <a:t>typical</a:t>
            </a:r>
            <a:r>
              <a:rPr lang="de-DE" dirty="0"/>
              <a:t> </a:t>
            </a:r>
            <a:r>
              <a:rPr lang="de-DE" dirty="0" err="1"/>
              <a:t>pellets</a:t>
            </a:r>
            <a:r>
              <a:rPr lang="de-DE" dirty="0"/>
              <a:t> after launch</a:t>
            </a:r>
            <a:endParaRPr lang="en-US" dirty="0"/>
          </a:p>
        </p:txBody>
      </p:sp>
      <p:sp>
        <p:nvSpPr>
          <p:cNvPr id="3" name="Date Placeholder 2">
            <a:extLst>
              <a:ext uri="{FF2B5EF4-FFF2-40B4-BE49-F238E27FC236}">
                <a16:creationId xmlns:a16="http://schemas.microsoft.com/office/drawing/2014/main" id="{4F13B5EC-2F81-1B83-53F8-1CF1AF449678}"/>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DA42EE5-0D38-10A2-0A4D-107BB4CF679D}"/>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2B79638-9C0F-97F1-2E96-BD0EF11B3740}"/>
              </a:ext>
            </a:extLst>
          </p:cNvPr>
          <p:cNvSpPr>
            <a:spLocks noGrp="1"/>
          </p:cNvSpPr>
          <p:nvPr>
            <p:ph type="sldNum" sz="quarter" idx="12"/>
          </p:nvPr>
        </p:nvSpPr>
        <p:spPr/>
        <p:txBody>
          <a:bodyPr/>
          <a:lstStyle/>
          <a:p>
            <a:fld id="{ECE691D0-CC49-4FC7-9C4D-6112B0CB3A76}" type="slidenum">
              <a:rPr lang="de-DE" smtClean="0"/>
              <a:pPr/>
              <a:t>10</a:t>
            </a:fld>
            <a:endParaRPr lang="de-DE" dirty="0"/>
          </a:p>
        </p:txBody>
      </p:sp>
      <p:grpSp>
        <p:nvGrpSpPr>
          <p:cNvPr id="6" name="Group 5">
            <a:extLst>
              <a:ext uri="{FF2B5EF4-FFF2-40B4-BE49-F238E27FC236}">
                <a16:creationId xmlns:a16="http://schemas.microsoft.com/office/drawing/2014/main" id="{B906F5DB-ADCE-6EF0-1577-CBBF3DE6FBDE}"/>
              </a:ext>
            </a:extLst>
          </p:cNvPr>
          <p:cNvGrpSpPr/>
          <p:nvPr/>
        </p:nvGrpSpPr>
        <p:grpSpPr>
          <a:xfrm>
            <a:off x="6460311" y="3544292"/>
            <a:ext cx="5249801" cy="2098507"/>
            <a:chOff x="479425" y="3546231"/>
            <a:chExt cx="5249801" cy="2098507"/>
          </a:xfrm>
        </p:grpSpPr>
        <p:pic>
          <p:nvPicPr>
            <p:cNvPr id="7" name="Picture 6">
              <a:extLst>
                <a:ext uri="{FF2B5EF4-FFF2-40B4-BE49-F238E27FC236}">
                  <a16:creationId xmlns:a16="http://schemas.microsoft.com/office/drawing/2014/main" id="{C74C3B2E-2638-2A0F-B833-D1158744F1A8}"/>
                </a:ext>
              </a:extLst>
            </p:cNvPr>
            <p:cNvPicPr>
              <a:picLocks noChangeAspect="1"/>
            </p:cNvPicPr>
            <p:nvPr/>
          </p:nvPicPr>
          <p:blipFill>
            <a:blip r:embed="rId2"/>
            <a:stretch>
              <a:fillRect/>
            </a:stretch>
          </p:blipFill>
          <p:spPr>
            <a:xfrm>
              <a:off x="479425" y="3546231"/>
              <a:ext cx="5249801" cy="2098507"/>
            </a:xfrm>
            <a:prstGeom prst="rect">
              <a:avLst/>
            </a:prstGeom>
          </p:spPr>
        </p:pic>
        <p:sp>
          <p:nvSpPr>
            <p:cNvPr id="8" name="TextBox 7">
              <a:extLst>
                <a:ext uri="{FF2B5EF4-FFF2-40B4-BE49-F238E27FC236}">
                  <a16:creationId xmlns:a16="http://schemas.microsoft.com/office/drawing/2014/main" id="{9BEA1994-A8EA-598D-F346-3BAFC6809392}"/>
                </a:ext>
              </a:extLst>
            </p:cNvPr>
            <p:cNvSpPr txBox="1"/>
            <p:nvPr/>
          </p:nvSpPr>
          <p:spPr>
            <a:xfrm>
              <a:off x="4015534" y="3565462"/>
              <a:ext cx="1533368" cy="369332"/>
            </a:xfrm>
            <a:prstGeom prst="rect">
              <a:avLst/>
            </a:prstGeom>
            <a:noFill/>
          </p:spPr>
          <p:txBody>
            <a:bodyPr wrap="none" rtlCol="0">
              <a:spAutoFit/>
            </a:bodyPr>
            <a:lstStyle/>
            <a:p>
              <a:r>
                <a:rPr lang="de-DE" dirty="0">
                  <a:solidFill>
                    <a:schemeClr val="bg1"/>
                  </a:solidFill>
                </a:rPr>
                <a:t>#1199 100% D</a:t>
              </a:r>
              <a:r>
                <a:rPr lang="de-DE" baseline="-25000" dirty="0">
                  <a:solidFill>
                    <a:schemeClr val="bg1"/>
                  </a:solidFill>
                </a:rPr>
                <a:t>2</a:t>
              </a:r>
              <a:endParaRPr lang="en-US" baseline="-25000" dirty="0">
                <a:solidFill>
                  <a:schemeClr val="bg1"/>
                </a:solidFill>
              </a:endParaRPr>
            </a:p>
          </p:txBody>
        </p:sp>
      </p:grpSp>
      <p:grpSp>
        <p:nvGrpSpPr>
          <p:cNvPr id="9" name="Group 8">
            <a:extLst>
              <a:ext uri="{FF2B5EF4-FFF2-40B4-BE49-F238E27FC236}">
                <a16:creationId xmlns:a16="http://schemas.microsoft.com/office/drawing/2014/main" id="{4D3B7A58-FC5A-0A5D-A7CD-F67A9F1E0466}"/>
              </a:ext>
            </a:extLst>
          </p:cNvPr>
          <p:cNvGrpSpPr/>
          <p:nvPr/>
        </p:nvGrpSpPr>
        <p:grpSpPr>
          <a:xfrm>
            <a:off x="479425" y="1212876"/>
            <a:ext cx="5257800" cy="2098508"/>
            <a:chOff x="479425" y="1212876"/>
            <a:chExt cx="5257800" cy="2098508"/>
          </a:xfrm>
        </p:grpSpPr>
        <p:pic>
          <p:nvPicPr>
            <p:cNvPr id="10" name="Picture 9" descr="A picture containing light&#10;&#10;Description automatically generated">
              <a:extLst>
                <a:ext uri="{FF2B5EF4-FFF2-40B4-BE49-F238E27FC236}">
                  <a16:creationId xmlns:a16="http://schemas.microsoft.com/office/drawing/2014/main" id="{5D495F35-30CC-F589-CA46-17240C07B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25" y="1212876"/>
              <a:ext cx="5257800" cy="2098508"/>
            </a:xfrm>
            <a:prstGeom prst="rect">
              <a:avLst/>
            </a:prstGeom>
          </p:spPr>
        </p:pic>
        <p:sp>
          <p:nvSpPr>
            <p:cNvPr id="11" name="TextBox 10">
              <a:extLst>
                <a:ext uri="{FF2B5EF4-FFF2-40B4-BE49-F238E27FC236}">
                  <a16:creationId xmlns:a16="http://schemas.microsoft.com/office/drawing/2014/main" id="{9290A1DC-C1E8-6989-EB1A-192B1A1DE184}"/>
                </a:ext>
              </a:extLst>
            </p:cNvPr>
            <p:cNvSpPr txBox="1"/>
            <p:nvPr/>
          </p:nvSpPr>
          <p:spPr>
            <a:xfrm>
              <a:off x="4088636" y="1212876"/>
              <a:ext cx="1441420" cy="369332"/>
            </a:xfrm>
            <a:prstGeom prst="rect">
              <a:avLst/>
            </a:prstGeom>
            <a:noFill/>
          </p:spPr>
          <p:txBody>
            <a:bodyPr wrap="none" rtlCol="0">
              <a:spAutoFit/>
            </a:bodyPr>
            <a:lstStyle/>
            <a:p>
              <a:r>
                <a:rPr lang="de-DE" dirty="0">
                  <a:solidFill>
                    <a:schemeClr val="bg1"/>
                  </a:solidFill>
                </a:rPr>
                <a:t>#385 100% Ne</a:t>
              </a:r>
              <a:endParaRPr lang="en-US" dirty="0">
                <a:solidFill>
                  <a:schemeClr val="bg1"/>
                </a:solidFill>
              </a:endParaRPr>
            </a:p>
          </p:txBody>
        </p:sp>
      </p:grpSp>
      <p:grpSp>
        <p:nvGrpSpPr>
          <p:cNvPr id="12" name="Group 11">
            <a:extLst>
              <a:ext uri="{FF2B5EF4-FFF2-40B4-BE49-F238E27FC236}">
                <a16:creationId xmlns:a16="http://schemas.microsoft.com/office/drawing/2014/main" id="{D1B543ED-1E29-3F87-0C67-6C8B1F9669CE}"/>
              </a:ext>
            </a:extLst>
          </p:cNvPr>
          <p:cNvGrpSpPr/>
          <p:nvPr/>
        </p:nvGrpSpPr>
        <p:grpSpPr>
          <a:xfrm>
            <a:off x="479425" y="3542745"/>
            <a:ext cx="5257800" cy="2100054"/>
            <a:chOff x="6452312" y="3546231"/>
            <a:chExt cx="5257800" cy="2100054"/>
          </a:xfrm>
        </p:grpSpPr>
        <p:pic>
          <p:nvPicPr>
            <p:cNvPr id="13" name="Picture 12">
              <a:extLst>
                <a:ext uri="{FF2B5EF4-FFF2-40B4-BE49-F238E27FC236}">
                  <a16:creationId xmlns:a16="http://schemas.microsoft.com/office/drawing/2014/main" id="{A3CA2A58-41E5-C12E-4A3E-E6267FBC2C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2312" y="3546231"/>
              <a:ext cx="5257800" cy="2100054"/>
            </a:xfrm>
            <a:prstGeom prst="rect">
              <a:avLst/>
            </a:prstGeom>
          </p:spPr>
        </p:pic>
        <p:sp>
          <p:nvSpPr>
            <p:cNvPr id="14" name="TextBox 13">
              <a:extLst>
                <a:ext uri="{FF2B5EF4-FFF2-40B4-BE49-F238E27FC236}">
                  <a16:creationId xmlns:a16="http://schemas.microsoft.com/office/drawing/2014/main" id="{BA8423A7-4E1D-39E0-9AEA-BA314D09E258}"/>
                </a:ext>
              </a:extLst>
            </p:cNvPr>
            <p:cNvSpPr txBox="1"/>
            <p:nvPr/>
          </p:nvSpPr>
          <p:spPr>
            <a:xfrm>
              <a:off x="10199747" y="3565462"/>
              <a:ext cx="1335622" cy="369332"/>
            </a:xfrm>
            <a:prstGeom prst="rect">
              <a:avLst/>
            </a:prstGeom>
            <a:noFill/>
          </p:spPr>
          <p:txBody>
            <a:bodyPr wrap="none" rtlCol="0">
              <a:spAutoFit/>
            </a:bodyPr>
            <a:lstStyle/>
            <a:p>
              <a:r>
                <a:rPr lang="de-DE" dirty="0">
                  <a:solidFill>
                    <a:schemeClr val="bg1"/>
                  </a:solidFill>
                </a:rPr>
                <a:t>#938 10% Ne</a:t>
              </a:r>
              <a:endParaRPr lang="en-US" dirty="0">
                <a:solidFill>
                  <a:schemeClr val="bg1"/>
                </a:solidFill>
              </a:endParaRPr>
            </a:p>
          </p:txBody>
        </p:sp>
      </p:grpSp>
      <p:grpSp>
        <p:nvGrpSpPr>
          <p:cNvPr id="15" name="Group 14">
            <a:extLst>
              <a:ext uri="{FF2B5EF4-FFF2-40B4-BE49-F238E27FC236}">
                <a16:creationId xmlns:a16="http://schemas.microsoft.com/office/drawing/2014/main" id="{24C6C7AA-BA4E-8D3A-CBE2-93BFA91521A2}"/>
              </a:ext>
            </a:extLst>
          </p:cNvPr>
          <p:cNvGrpSpPr/>
          <p:nvPr/>
        </p:nvGrpSpPr>
        <p:grpSpPr>
          <a:xfrm>
            <a:off x="6452312" y="1212876"/>
            <a:ext cx="5257800" cy="2103886"/>
            <a:chOff x="6452312" y="1212876"/>
            <a:chExt cx="5257800" cy="2103886"/>
          </a:xfrm>
        </p:grpSpPr>
        <p:pic>
          <p:nvPicPr>
            <p:cNvPr id="16" name="Picture 15">
              <a:extLst>
                <a:ext uri="{FF2B5EF4-FFF2-40B4-BE49-F238E27FC236}">
                  <a16:creationId xmlns:a16="http://schemas.microsoft.com/office/drawing/2014/main" id="{4F9519BA-57A7-77D0-1419-9136640721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2312" y="1212876"/>
              <a:ext cx="5257800" cy="2103886"/>
            </a:xfrm>
            <a:prstGeom prst="rect">
              <a:avLst/>
            </a:prstGeom>
          </p:spPr>
        </p:pic>
        <p:sp>
          <p:nvSpPr>
            <p:cNvPr id="17" name="TextBox 16">
              <a:extLst>
                <a:ext uri="{FF2B5EF4-FFF2-40B4-BE49-F238E27FC236}">
                  <a16:creationId xmlns:a16="http://schemas.microsoft.com/office/drawing/2014/main" id="{8AC7A239-6E04-FED9-6472-B49862ABEA57}"/>
                </a:ext>
              </a:extLst>
            </p:cNvPr>
            <p:cNvSpPr txBox="1"/>
            <p:nvPr/>
          </p:nvSpPr>
          <p:spPr>
            <a:xfrm>
              <a:off x="9969422" y="1212876"/>
              <a:ext cx="1511952" cy="369332"/>
            </a:xfrm>
            <a:prstGeom prst="rect">
              <a:avLst/>
            </a:prstGeom>
            <a:noFill/>
          </p:spPr>
          <p:txBody>
            <a:bodyPr wrap="none" rtlCol="0">
              <a:spAutoFit/>
            </a:bodyPr>
            <a:lstStyle/>
            <a:p>
              <a:r>
                <a:rPr lang="de-DE" dirty="0">
                  <a:solidFill>
                    <a:schemeClr val="bg1"/>
                  </a:solidFill>
                </a:rPr>
                <a:t>#1433 100% D</a:t>
              </a:r>
              <a:r>
                <a:rPr lang="de-DE" baseline="-25000" dirty="0">
                  <a:solidFill>
                    <a:schemeClr val="bg1"/>
                  </a:solidFill>
                </a:rPr>
                <a:t>2</a:t>
              </a:r>
              <a:endParaRPr lang="en-US" baseline="-25000" dirty="0">
                <a:solidFill>
                  <a:schemeClr val="bg1"/>
                </a:solidFill>
              </a:endParaRPr>
            </a:p>
          </p:txBody>
        </p:sp>
      </p:grpSp>
      <p:cxnSp>
        <p:nvCxnSpPr>
          <p:cNvPr id="18" name="Straight Arrow Connector 17">
            <a:extLst>
              <a:ext uri="{FF2B5EF4-FFF2-40B4-BE49-F238E27FC236}">
                <a16:creationId xmlns:a16="http://schemas.microsoft.com/office/drawing/2014/main" id="{A817156C-182C-EB3D-802C-73B42462969F}"/>
              </a:ext>
            </a:extLst>
          </p:cNvPr>
          <p:cNvCxnSpPr/>
          <p:nvPr/>
        </p:nvCxnSpPr>
        <p:spPr>
          <a:xfrm>
            <a:off x="3680058" y="5984413"/>
            <a:ext cx="483188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0B88315-B7E7-DF82-1E1B-3A8560ADE387}"/>
              </a:ext>
            </a:extLst>
          </p:cNvPr>
          <p:cNvSpPr txBox="1"/>
          <p:nvPr/>
        </p:nvSpPr>
        <p:spPr>
          <a:xfrm>
            <a:off x="5202164" y="6035890"/>
            <a:ext cx="1787669" cy="369332"/>
          </a:xfrm>
          <a:prstGeom prst="rect">
            <a:avLst/>
          </a:prstGeom>
          <a:noFill/>
        </p:spPr>
        <p:txBody>
          <a:bodyPr wrap="none" rtlCol="0">
            <a:spAutoFit/>
          </a:bodyPr>
          <a:lstStyle/>
          <a:p>
            <a:r>
              <a:rPr lang="de-DE" b="1" dirty="0" err="1">
                <a:solidFill>
                  <a:srgbClr val="005555"/>
                </a:solidFill>
              </a:rPr>
              <a:t>flight</a:t>
            </a:r>
            <a:r>
              <a:rPr lang="de-DE" b="1" dirty="0">
                <a:solidFill>
                  <a:srgbClr val="005555"/>
                </a:solidFill>
              </a:rPr>
              <a:t> </a:t>
            </a:r>
            <a:r>
              <a:rPr lang="de-DE" b="1" dirty="0" err="1">
                <a:solidFill>
                  <a:srgbClr val="005555"/>
                </a:solidFill>
              </a:rPr>
              <a:t>direction</a:t>
            </a:r>
            <a:endParaRPr lang="en-US" b="1" dirty="0">
              <a:solidFill>
                <a:srgbClr val="005555"/>
              </a:solidFill>
            </a:endParaRPr>
          </a:p>
        </p:txBody>
      </p:sp>
      <p:pic>
        <p:nvPicPr>
          <p:cNvPr id="20" name="Content Placeholder 7" descr="A picture containing icon&#10;&#10;Description automatically generated">
            <a:extLst>
              <a:ext uri="{FF2B5EF4-FFF2-40B4-BE49-F238E27FC236}">
                <a16:creationId xmlns:a16="http://schemas.microsoft.com/office/drawing/2014/main" id="{4F5D019E-107C-8A7F-1B89-5FD448CB77D3}"/>
              </a:ext>
            </a:extLst>
          </p:cNvPr>
          <p:cNvPicPr>
            <a:picLocks noChangeAspect="1"/>
          </p:cNvPicPr>
          <p:nvPr/>
        </p:nvPicPr>
        <p:blipFill>
          <a:blip r:embed="rId6"/>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802455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9EE1-53A8-EC99-82E6-4962B3FF9EB1}"/>
              </a:ext>
            </a:extLst>
          </p:cNvPr>
          <p:cNvSpPr>
            <a:spLocks noGrp="1"/>
          </p:cNvSpPr>
          <p:nvPr>
            <p:ph type="title"/>
          </p:nvPr>
        </p:nvSpPr>
        <p:spPr/>
        <p:txBody>
          <a:bodyPr/>
          <a:lstStyle/>
          <a:p>
            <a:r>
              <a:rPr lang="de-DE" dirty="0" err="1"/>
              <a:t>Effect</a:t>
            </a:r>
            <a:r>
              <a:rPr lang="de-DE" dirty="0"/>
              <a:t> </a:t>
            </a:r>
            <a:r>
              <a:rPr lang="de-DE" dirty="0" err="1"/>
              <a:t>of</a:t>
            </a:r>
            <a:r>
              <a:rPr lang="de-DE" dirty="0"/>
              <a:t> pellet </a:t>
            </a:r>
            <a:r>
              <a:rPr lang="de-DE" dirty="0" err="1"/>
              <a:t>speed</a:t>
            </a:r>
            <a:r>
              <a:rPr lang="de-DE" dirty="0"/>
              <a:t> on </a:t>
            </a:r>
            <a:r>
              <a:rPr lang="de-DE" dirty="0" err="1"/>
              <a:t>fragment</a:t>
            </a:r>
            <a:r>
              <a:rPr lang="de-DE" dirty="0"/>
              <a:t> </a:t>
            </a:r>
            <a:r>
              <a:rPr lang="de-DE" dirty="0" err="1"/>
              <a:t>distributions</a:t>
            </a:r>
            <a:endParaRPr lang="en-US" dirty="0"/>
          </a:p>
        </p:txBody>
      </p:sp>
      <p:sp>
        <p:nvSpPr>
          <p:cNvPr id="3" name="Date Placeholder 2">
            <a:extLst>
              <a:ext uri="{FF2B5EF4-FFF2-40B4-BE49-F238E27FC236}">
                <a16:creationId xmlns:a16="http://schemas.microsoft.com/office/drawing/2014/main" id="{4F13B5EC-2F81-1B83-53F8-1CF1AF449678}"/>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DA42EE5-0D38-10A2-0A4D-107BB4CF679D}"/>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2B79638-9C0F-97F1-2E96-BD0EF11B3740}"/>
              </a:ext>
            </a:extLst>
          </p:cNvPr>
          <p:cNvSpPr>
            <a:spLocks noGrp="1"/>
          </p:cNvSpPr>
          <p:nvPr>
            <p:ph type="sldNum" sz="quarter" idx="12"/>
          </p:nvPr>
        </p:nvSpPr>
        <p:spPr/>
        <p:txBody>
          <a:bodyPr/>
          <a:lstStyle/>
          <a:p>
            <a:fld id="{ECE691D0-CC49-4FC7-9C4D-6112B0CB3A76}" type="slidenum">
              <a:rPr lang="de-DE" smtClean="0"/>
              <a:pPr/>
              <a:t>11</a:t>
            </a:fld>
            <a:endParaRPr lang="de-DE" dirty="0"/>
          </a:p>
        </p:txBody>
      </p:sp>
      <p:pic>
        <p:nvPicPr>
          <p:cNvPr id="6" name="Slowmo_pellet_comparision">
            <a:hlinkClick r:id="" action="ppaction://media"/>
            <a:extLst>
              <a:ext uri="{FF2B5EF4-FFF2-40B4-BE49-F238E27FC236}">
                <a16:creationId xmlns:a16="http://schemas.microsoft.com/office/drawing/2014/main" id="{35047374-F18F-EF86-4925-927648E9FEB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6347" r="130" b="15107"/>
          <a:stretch>
            <a:fillRect/>
          </a:stretch>
        </p:blipFill>
        <p:spPr>
          <a:xfrm>
            <a:off x="0" y="1409699"/>
            <a:ext cx="12192000" cy="4706991"/>
          </a:xfrm>
          <a:prstGeom prst="rect">
            <a:avLst/>
          </a:prstGeom>
        </p:spPr>
      </p:pic>
      <p:sp>
        <p:nvSpPr>
          <p:cNvPr id="7" name="TextBox 6">
            <a:extLst>
              <a:ext uri="{FF2B5EF4-FFF2-40B4-BE49-F238E27FC236}">
                <a16:creationId xmlns:a16="http://schemas.microsoft.com/office/drawing/2014/main" id="{2A5D9F23-28BD-3C59-911C-64940B183152}"/>
              </a:ext>
            </a:extLst>
          </p:cNvPr>
          <p:cNvSpPr txBox="1"/>
          <p:nvPr/>
        </p:nvSpPr>
        <p:spPr>
          <a:xfrm>
            <a:off x="434773" y="1056168"/>
            <a:ext cx="1165704" cy="369332"/>
          </a:xfrm>
          <a:prstGeom prst="rect">
            <a:avLst/>
          </a:prstGeom>
          <a:noFill/>
        </p:spPr>
        <p:txBody>
          <a:bodyPr wrap="none" rtlCol="0">
            <a:spAutoFit/>
          </a:bodyPr>
          <a:lstStyle/>
          <a:p>
            <a:r>
              <a:rPr lang="de-DE" b="1" dirty="0"/>
              <a:t>~105 m/s</a:t>
            </a:r>
            <a:endParaRPr lang="en-US" b="1" dirty="0"/>
          </a:p>
        </p:txBody>
      </p:sp>
      <p:sp>
        <p:nvSpPr>
          <p:cNvPr id="8" name="TextBox 7">
            <a:extLst>
              <a:ext uri="{FF2B5EF4-FFF2-40B4-BE49-F238E27FC236}">
                <a16:creationId xmlns:a16="http://schemas.microsoft.com/office/drawing/2014/main" id="{7891866B-5C79-A915-BAEA-7163E404959B}"/>
              </a:ext>
            </a:extLst>
          </p:cNvPr>
          <p:cNvSpPr txBox="1"/>
          <p:nvPr/>
        </p:nvSpPr>
        <p:spPr>
          <a:xfrm>
            <a:off x="10655220" y="1056168"/>
            <a:ext cx="1165704" cy="369332"/>
          </a:xfrm>
          <a:prstGeom prst="rect">
            <a:avLst/>
          </a:prstGeom>
          <a:noFill/>
        </p:spPr>
        <p:txBody>
          <a:bodyPr wrap="none" rtlCol="0">
            <a:spAutoFit/>
          </a:bodyPr>
          <a:lstStyle/>
          <a:p>
            <a:r>
              <a:rPr lang="de-DE" b="1" dirty="0"/>
              <a:t>~150 m/s</a:t>
            </a:r>
            <a:endParaRPr lang="en-US" b="1" dirty="0"/>
          </a:p>
        </p:txBody>
      </p:sp>
      <p:sp>
        <p:nvSpPr>
          <p:cNvPr id="9" name="TextBox 8">
            <a:extLst>
              <a:ext uri="{FF2B5EF4-FFF2-40B4-BE49-F238E27FC236}">
                <a16:creationId xmlns:a16="http://schemas.microsoft.com/office/drawing/2014/main" id="{9E41FB69-58BC-1624-8413-E64F1017BC26}"/>
              </a:ext>
            </a:extLst>
          </p:cNvPr>
          <p:cNvSpPr txBox="1"/>
          <p:nvPr/>
        </p:nvSpPr>
        <p:spPr>
          <a:xfrm>
            <a:off x="2150817" y="1023908"/>
            <a:ext cx="7805406" cy="369332"/>
          </a:xfrm>
          <a:prstGeom prst="rect">
            <a:avLst/>
          </a:prstGeom>
          <a:noFill/>
        </p:spPr>
        <p:txBody>
          <a:bodyPr wrap="none" rtlCol="0">
            <a:spAutoFit/>
          </a:bodyPr>
          <a:lstStyle/>
          <a:p>
            <a:r>
              <a:rPr lang="de-DE" b="1" dirty="0"/>
              <a:t>Both 100% </a:t>
            </a:r>
            <a:r>
              <a:rPr lang="de-DE" b="1" dirty="0" err="1"/>
              <a:t>neon</a:t>
            </a:r>
            <a:r>
              <a:rPr lang="de-DE" b="1" dirty="0"/>
              <a:t> </a:t>
            </a:r>
            <a:r>
              <a:rPr lang="de-DE" b="1" dirty="0" err="1"/>
              <a:t>pellets</a:t>
            </a:r>
            <a:r>
              <a:rPr lang="de-DE" b="1" dirty="0"/>
              <a:t> </a:t>
            </a:r>
            <a:r>
              <a:rPr lang="de-DE" b="1" dirty="0" err="1"/>
              <a:t>fired</a:t>
            </a:r>
            <a:r>
              <a:rPr lang="de-DE" b="1" dirty="0"/>
              <a:t> </a:t>
            </a:r>
            <a:r>
              <a:rPr lang="de-DE" b="1" dirty="0" err="1"/>
              <a:t>into</a:t>
            </a:r>
            <a:r>
              <a:rPr lang="de-DE" b="1" dirty="0"/>
              <a:t> a </a:t>
            </a:r>
            <a:r>
              <a:rPr lang="de-DE" b="1" dirty="0" err="1"/>
              <a:t>circular</a:t>
            </a:r>
            <a:r>
              <a:rPr lang="de-DE" b="1" dirty="0"/>
              <a:t>, </a:t>
            </a:r>
            <a:r>
              <a:rPr lang="de-DE" b="1" dirty="0" err="1"/>
              <a:t>long</a:t>
            </a:r>
            <a:r>
              <a:rPr lang="de-DE" b="1" dirty="0"/>
              <a:t> and 25° </a:t>
            </a:r>
            <a:r>
              <a:rPr lang="de-DE" b="1" dirty="0" err="1"/>
              <a:t>shatterhead</a:t>
            </a:r>
            <a:endParaRPr lang="en-US" sz="2000" b="1" dirty="0"/>
          </a:p>
        </p:txBody>
      </p:sp>
      <p:sp>
        <p:nvSpPr>
          <p:cNvPr id="10" name="TextBox 9">
            <a:extLst>
              <a:ext uri="{FF2B5EF4-FFF2-40B4-BE49-F238E27FC236}">
                <a16:creationId xmlns:a16="http://schemas.microsoft.com/office/drawing/2014/main" id="{FF45CC58-315B-5F0F-E930-B5541688DC97}"/>
              </a:ext>
            </a:extLst>
          </p:cNvPr>
          <p:cNvSpPr txBox="1"/>
          <p:nvPr/>
        </p:nvSpPr>
        <p:spPr>
          <a:xfrm>
            <a:off x="-32736" y="5747358"/>
            <a:ext cx="607859" cy="369332"/>
          </a:xfrm>
          <a:prstGeom prst="rect">
            <a:avLst/>
          </a:prstGeom>
          <a:noFill/>
        </p:spPr>
        <p:txBody>
          <a:bodyPr wrap="none" rtlCol="0">
            <a:spAutoFit/>
          </a:bodyPr>
          <a:lstStyle/>
          <a:p>
            <a:r>
              <a:rPr lang="de-DE" sz="1800" b="1" dirty="0">
                <a:solidFill>
                  <a:schemeClr val="bg1"/>
                </a:solidFill>
              </a:rPr>
              <a:t>#565</a:t>
            </a:r>
            <a:endParaRPr lang="en-US" dirty="0">
              <a:solidFill>
                <a:schemeClr val="bg1"/>
              </a:solidFill>
            </a:endParaRPr>
          </a:p>
        </p:txBody>
      </p:sp>
      <p:sp>
        <p:nvSpPr>
          <p:cNvPr id="11" name="TextBox 10">
            <a:extLst>
              <a:ext uri="{FF2B5EF4-FFF2-40B4-BE49-F238E27FC236}">
                <a16:creationId xmlns:a16="http://schemas.microsoft.com/office/drawing/2014/main" id="{CEDC3663-0CAB-8937-EB0A-3B7D2CD7EBA4}"/>
              </a:ext>
            </a:extLst>
          </p:cNvPr>
          <p:cNvSpPr txBox="1"/>
          <p:nvPr/>
        </p:nvSpPr>
        <p:spPr>
          <a:xfrm>
            <a:off x="5057424" y="5747358"/>
            <a:ext cx="607859" cy="369332"/>
          </a:xfrm>
          <a:prstGeom prst="rect">
            <a:avLst/>
          </a:prstGeom>
          <a:noFill/>
        </p:spPr>
        <p:txBody>
          <a:bodyPr wrap="none" rtlCol="0">
            <a:spAutoFit/>
          </a:bodyPr>
          <a:lstStyle/>
          <a:p>
            <a:r>
              <a:rPr lang="de-DE" sz="1800" b="1" dirty="0">
                <a:solidFill>
                  <a:schemeClr val="bg1"/>
                </a:solidFill>
              </a:rPr>
              <a:t>#563</a:t>
            </a:r>
            <a:endParaRPr lang="en-US" dirty="0">
              <a:solidFill>
                <a:schemeClr val="bg1"/>
              </a:solidFill>
            </a:endParaRPr>
          </a:p>
        </p:txBody>
      </p:sp>
      <p:pic>
        <p:nvPicPr>
          <p:cNvPr id="12" name="Content Placeholder 7" descr="A picture containing icon&#10;&#10;Description automatically generated">
            <a:extLst>
              <a:ext uri="{FF2B5EF4-FFF2-40B4-BE49-F238E27FC236}">
                <a16:creationId xmlns:a16="http://schemas.microsoft.com/office/drawing/2014/main" id="{DF1C71DD-DCC2-F3C0-2A97-244503F65C65}"/>
              </a:ext>
            </a:extLst>
          </p:cNvPr>
          <p:cNvPicPr>
            <a:picLocks noChangeAspect="1"/>
          </p:cNvPicPr>
          <p:nvPr/>
        </p:nvPicPr>
        <p:blipFill>
          <a:blip r:embed="rId5"/>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20056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CAD5AA-6832-61F0-65C9-509495A0EDB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45622" y="1022792"/>
            <a:ext cx="5351582" cy="5327462"/>
          </a:xfrm>
          <a:prstGeom prst="rect">
            <a:avLst/>
          </a:prstGeom>
        </p:spPr>
      </p:pic>
      <p:sp>
        <p:nvSpPr>
          <p:cNvPr id="2" name="Title 1">
            <a:extLst>
              <a:ext uri="{FF2B5EF4-FFF2-40B4-BE49-F238E27FC236}">
                <a16:creationId xmlns:a16="http://schemas.microsoft.com/office/drawing/2014/main" id="{69289EE1-53A8-EC99-82E6-4962B3FF9EB1}"/>
              </a:ext>
            </a:extLst>
          </p:cNvPr>
          <p:cNvSpPr>
            <a:spLocks noGrp="1"/>
          </p:cNvSpPr>
          <p:nvPr>
            <p:ph type="title"/>
          </p:nvPr>
        </p:nvSpPr>
        <p:spPr/>
        <p:txBody>
          <a:bodyPr/>
          <a:lstStyle/>
          <a:p>
            <a:r>
              <a:rPr lang="de-DE" dirty="0"/>
              <a:t>Controlling </a:t>
            </a:r>
            <a:r>
              <a:rPr lang="de-DE" dirty="0" err="1"/>
              <a:t>the</a:t>
            </a:r>
            <a:r>
              <a:rPr lang="de-DE" dirty="0"/>
              <a:t> pellet </a:t>
            </a:r>
            <a:r>
              <a:rPr lang="de-DE" dirty="0" err="1"/>
              <a:t>speed</a:t>
            </a:r>
            <a:endParaRPr lang="en-US" dirty="0"/>
          </a:p>
        </p:txBody>
      </p:sp>
      <p:sp>
        <p:nvSpPr>
          <p:cNvPr id="3" name="Date Placeholder 2">
            <a:extLst>
              <a:ext uri="{FF2B5EF4-FFF2-40B4-BE49-F238E27FC236}">
                <a16:creationId xmlns:a16="http://schemas.microsoft.com/office/drawing/2014/main" id="{4F13B5EC-2F81-1B83-53F8-1CF1AF449678}"/>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DA42EE5-0D38-10A2-0A4D-107BB4CF679D}"/>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2B79638-9C0F-97F1-2E96-BD0EF11B3740}"/>
              </a:ext>
            </a:extLst>
          </p:cNvPr>
          <p:cNvSpPr>
            <a:spLocks noGrp="1"/>
          </p:cNvSpPr>
          <p:nvPr>
            <p:ph type="sldNum" sz="quarter" idx="12"/>
          </p:nvPr>
        </p:nvSpPr>
        <p:spPr/>
        <p:txBody>
          <a:bodyPr/>
          <a:lstStyle/>
          <a:p>
            <a:fld id="{ECE691D0-CC49-4FC7-9C4D-6112B0CB3A76}" type="slidenum">
              <a:rPr lang="de-DE" smtClean="0"/>
              <a:pPr/>
              <a:t>12</a:t>
            </a:fld>
            <a:endParaRPr lang="de-DE" dirty="0"/>
          </a:p>
        </p:txBody>
      </p:sp>
      <p:pic>
        <p:nvPicPr>
          <p:cNvPr id="6" name="Picture 5">
            <a:extLst>
              <a:ext uri="{FF2B5EF4-FFF2-40B4-BE49-F238E27FC236}">
                <a16:creationId xmlns:a16="http://schemas.microsoft.com/office/drawing/2014/main" id="{86501595-F178-32FC-163F-3EBCCE8053B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97858" y="1028887"/>
            <a:ext cx="5345460" cy="5321368"/>
          </a:xfrm>
          <a:prstGeom prst="rect">
            <a:avLst/>
          </a:prstGeom>
        </p:spPr>
      </p:pic>
      <p:pic>
        <p:nvPicPr>
          <p:cNvPr id="8" name="2022-04-27 15-56-48">
            <a:hlinkClick r:id="" action="ppaction://media"/>
            <a:extLst>
              <a:ext uri="{FF2B5EF4-FFF2-40B4-BE49-F238E27FC236}">
                <a16:creationId xmlns:a16="http://schemas.microsoft.com/office/drawing/2014/main" id="{108C4494-0466-A135-45F8-3FAD01EFB713}"/>
              </a:ext>
            </a:extLst>
          </p:cNvPr>
          <p:cNvPicPr>
            <a:picLocks noChangeAspect="1"/>
          </p:cNvPicPr>
          <p:nvPr>
            <a:videoFile r:link="rId1"/>
            <p:extLst>
              <p:ext uri="{DAA4B4D4-6D71-4841-9C94-3DE7FCFB9230}">
                <p14:media xmlns:p14="http://schemas.microsoft.com/office/powerpoint/2010/main" r:embed="rId2">
                  <p14:trim st="2897" end="3440"/>
                </p14:media>
              </p:ext>
            </p:extLst>
          </p:nvPr>
        </p:nvPicPr>
        <p:blipFill rotWithShape="1">
          <a:blip r:embed="rId7"/>
          <a:srcRect t="7588" b="8091"/>
          <a:stretch/>
        </p:blipFill>
        <p:spPr>
          <a:xfrm>
            <a:off x="5563402" y="2030930"/>
            <a:ext cx="6493844" cy="3080085"/>
          </a:xfrm>
          <a:prstGeom prst="rect">
            <a:avLst/>
          </a:prstGeom>
        </p:spPr>
      </p:pic>
      <p:pic>
        <p:nvPicPr>
          <p:cNvPr id="9" name="2022-04-27 15-57-17">
            <a:hlinkClick r:id="" action="ppaction://media"/>
            <a:extLst>
              <a:ext uri="{FF2B5EF4-FFF2-40B4-BE49-F238E27FC236}">
                <a16:creationId xmlns:a16="http://schemas.microsoft.com/office/drawing/2014/main" id="{323A2641-29B0-6263-603B-B1F368289243}"/>
              </a:ext>
            </a:extLst>
          </p:cNvPr>
          <p:cNvPicPr>
            <a:picLocks noChangeAspect="1"/>
          </p:cNvPicPr>
          <p:nvPr>
            <a:videoFile r:link="rId1"/>
            <p:extLst>
              <p:ext uri="{DAA4B4D4-6D71-4841-9C94-3DE7FCFB9230}">
                <p14:media xmlns:p14="http://schemas.microsoft.com/office/powerpoint/2010/main" r:embed="rId3">
                  <p14:trim st="2618" end="342"/>
                </p14:media>
              </p:ext>
            </p:extLst>
          </p:nvPr>
        </p:nvPicPr>
        <p:blipFill rotWithShape="1">
          <a:blip r:embed="rId8"/>
          <a:srcRect t="7750" b="7750"/>
          <a:stretch/>
        </p:blipFill>
        <p:spPr>
          <a:xfrm>
            <a:off x="5563402" y="2024835"/>
            <a:ext cx="6480146" cy="3080085"/>
          </a:xfrm>
          <a:prstGeom prst="rect">
            <a:avLst/>
          </a:prstGeom>
        </p:spPr>
      </p:pic>
      <p:sp>
        <p:nvSpPr>
          <p:cNvPr id="16" name="TextBox 15">
            <a:extLst>
              <a:ext uri="{FF2B5EF4-FFF2-40B4-BE49-F238E27FC236}">
                <a16:creationId xmlns:a16="http://schemas.microsoft.com/office/drawing/2014/main" id="{B497BD63-38EC-E048-F1DB-9148A8B080F1}"/>
              </a:ext>
            </a:extLst>
          </p:cNvPr>
          <p:cNvSpPr txBox="1"/>
          <p:nvPr/>
        </p:nvSpPr>
        <p:spPr>
          <a:xfrm>
            <a:off x="7421603" y="2053688"/>
            <a:ext cx="4531177" cy="338554"/>
          </a:xfrm>
          <a:prstGeom prst="rect">
            <a:avLst/>
          </a:prstGeom>
          <a:noFill/>
        </p:spPr>
        <p:txBody>
          <a:bodyPr wrap="none" rtlCol="0">
            <a:spAutoFit/>
          </a:bodyPr>
          <a:lstStyle/>
          <a:p>
            <a:r>
              <a:rPr lang="de-DE" sz="1600" dirty="0">
                <a:solidFill>
                  <a:schemeClr val="bg1"/>
                </a:solidFill>
              </a:rPr>
              <a:t>#238 – 4mm 100% Ne – 119 m/s – 15° </a:t>
            </a:r>
            <a:r>
              <a:rPr lang="de-DE" sz="1600" dirty="0" err="1">
                <a:solidFill>
                  <a:schemeClr val="bg1"/>
                </a:solidFill>
              </a:rPr>
              <a:t>long</a:t>
            </a:r>
            <a:r>
              <a:rPr lang="de-DE" sz="1600" dirty="0">
                <a:solidFill>
                  <a:schemeClr val="bg1"/>
                </a:solidFill>
              </a:rPr>
              <a:t> </a:t>
            </a:r>
            <a:r>
              <a:rPr lang="de-DE" sz="1600" dirty="0" err="1">
                <a:solidFill>
                  <a:schemeClr val="bg1"/>
                </a:solidFill>
              </a:rPr>
              <a:t>circ</a:t>
            </a:r>
            <a:endParaRPr lang="en-US" sz="1600" dirty="0">
              <a:solidFill>
                <a:schemeClr val="bg1"/>
              </a:solidFill>
            </a:endParaRPr>
          </a:p>
        </p:txBody>
      </p:sp>
      <p:pic>
        <p:nvPicPr>
          <p:cNvPr id="13" name="Content Placeholder 7" descr="A picture containing icon&#10;&#10;Description automatically generated">
            <a:extLst>
              <a:ext uri="{FF2B5EF4-FFF2-40B4-BE49-F238E27FC236}">
                <a16:creationId xmlns:a16="http://schemas.microsoft.com/office/drawing/2014/main" id="{082632BC-C430-D939-9C2B-EE14CD920BE5}"/>
              </a:ext>
            </a:extLst>
          </p:cNvPr>
          <p:cNvPicPr>
            <a:picLocks noChangeAspect="1"/>
          </p:cNvPicPr>
          <p:nvPr/>
        </p:nvPicPr>
        <p:blipFill>
          <a:blip r:embed="rId9"/>
          <a:stretch>
            <a:fillRect/>
          </a:stretch>
        </p:blipFill>
        <p:spPr>
          <a:xfrm>
            <a:off x="9346950" y="223201"/>
            <a:ext cx="1090788" cy="524683"/>
          </a:xfrm>
          <a:prstGeom prst="rect">
            <a:avLst/>
          </a:prstGeom>
        </p:spPr>
      </p:pic>
      <p:pic>
        <p:nvPicPr>
          <p:cNvPr id="7" name="Picture 6">
            <a:extLst>
              <a:ext uri="{FF2B5EF4-FFF2-40B4-BE49-F238E27FC236}">
                <a16:creationId xmlns:a16="http://schemas.microsoft.com/office/drawing/2014/main" id="{A7E18143-E0A7-3913-F432-8AEC9CD4754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345622" y="1022792"/>
            <a:ext cx="5351582" cy="5327463"/>
          </a:xfrm>
          <a:prstGeom prst="rect">
            <a:avLst/>
          </a:prstGeom>
        </p:spPr>
      </p:pic>
      <p:sp>
        <p:nvSpPr>
          <p:cNvPr id="14" name="Rectangle 13">
            <a:extLst>
              <a:ext uri="{FF2B5EF4-FFF2-40B4-BE49-F238E27FC236}">
                <a16:creationId xmlns:a16="http://schemas.microsoft.com/office/drawing/2014/main" id="{EA649228-91E8-6310-1C4A-36CF88811F6E}"/>
              </a:ext>
            </a:extLst>
          </p:cNvPr>
          <p:cNvSpPr/>
          <p:nvPr/>
        </p:nvSpPr>
        <p:spPr>
          <a:xfrm>
            <a:off x="7013489" y="1985963"/>
            <a:ext cx="3084600" cy="3700461"/>
          </a:xfrm>
          <a:prstGeom prst="rect">
            <a:avLst/>
          </a:prstGeom>
          <a:solidFill>
            <a:srgbClr val="FFFFFF"/>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5" name="TextBox 14">
            <a:extLst>
              <a:ext uri="{FF2B5EF4-FFF2-40B4-BE49-F238E27FC236}">
                <a16:creationId xmlns:a16="http://schemas.microsoft.com/office/drawing/2014/main" id="{70768F34-2367-1BA2-D3FA-FA86901B8CC1}"/>
              </a:ext>
            </a:extLst>
          </p:cNvPr>
          <p:cNvSpPr txBox="1"/>
          <p:nvPr/>
        </p:nvSpPr>
        <p:spPr>
          <a:xfrm>
            <a:off x="7478753" y="2050404"/>
            <a:ext cx="4641014" cy="369332"/>
          </a:xfrm>
          <a:prstGeom prst="rect">
            <a:avLst/>
          </a:prstGeom>
          <a:noFill/>
        </p:spPr>
        <p:txBody>
          <a:bodyPr wrap="none" rtlCol="0">
            <a:spAutoFit/>
          </a:bodyPr>
          <a:lstStyle/>
          <a:p>
            <a:r>
              <a:rPr lang="de-DE" sz="1600" dirty="0"/>
              <a:t>#822 – 8mm 100% D2 ~ 500 m/s</a:t>
            </a:r>
            <a:r>
              <a:rPr lang="de-DE" dirty="0"/>
              <a:t> </a:t>
            </a:r>
            <a:r>
              <a:rPr lang="de-DE" sz="1600" dirty="0"/>
              <a:t>– 25° </a:t>
            </a:r>
            <a:r>
              <a:rPr lang="de-DE" sz="1600" dirty="0" err="1"/>
              <a:t>long</a:t>
            </a:r>
            <a:r>
              <a:rPr lang="de-DE" sz="1600" dirty="0"/>
              <a:t> </a:t>
            </a:r>
            <a:r>
              <a:rPr lang="de-DE" sz="1600" dirty="0" err="1"/>
              <a:t>rect</a:t>
            </a:r>
            <a:r>
              <a:rPr lang="de-DE" sz="1600" dirty="0"/>
              <a:t> </a:t>
            </a:r>
            <a:endParaRPr lang="en-US" dirty="0"/>
          </a:p>
        </p:txBody>
      </p:sp>
    </p:spTree>
    <p:extLst>
      <p:ext uri="{BB962C8B-B14F-4D97-AF65-F5344CB8AC3E}">
        <p14:creationId xmlns:p14="http://schemas.microsoft.com/office/powerpoint/2010/main" val="26436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6747"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md type="call" cmd="stop">
                                      <p:cBhvr>
                                        <p:cTn id="17" dur="1">
                                          <p:stCondLst>
                                            <p:cond delay="0"/>
                                          </p:stCondLst>
                                        </p:cTn>
                                        <p:tgtEl>
                                          <p:spTgt spid="8"/>
                                        </p:tgtEl>
                                      </p:cBhvr>
                                    </p:cmd>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5674" fill="hold"/>
                                        <p:tgtEl>
                                          <p:spTgt spid="9"/>
                                        </p:tgtEl>
                                      </p:cBhvr>
                                    </p:cmd>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9"/>
                                        </p:tgtEl>
                                        <p:attrNameLst>
                                          <p:attrName>style.visibility</p:attrName>
                                        </p:attrNameLst>
                                      </p:cBhvr>
                                      <p:to>
                                        <p:strVal val="hidden"/>
                                      </p:to>
                                    </p:set>
                                    <p:cmd type="call" cmd="stop">
                                      <p:cBhvr>
                                        <p:cTn id="28" dur="1">
                                          <p:stCondLst>
                                            <p:cond delay="0"/>
                                          </p:stCondLst>
                                        </p:cTn>
                                        <p:tgtEl>
                                          <p:spTgt spid="9"/>
                                        </p:tgtEl>
                                      </p:cBhvr>
                                    </p:cmd>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8"/>
                                        </p:tgtEl>
                                      </p:cBhvr>
                                    </p:cmd>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9"/>
                                        </p:tgtEl>
                                      </p:cBhvr>
                                    </p:cmd>
                                  </p:childTnLst>
                                </p:cTn>
                              </p:par>
                            </p:childTnLst>
                          </p:cTn>
                        </p:par>
                      </p:childTnLst>
                    </p:cTn>
                  </p:par>
                </p:childTnLst>
              </p:cTn>
              <p:nextCondLst>
                <p:cond evt="onClick" delay="0">
                  <p:tgtEl>
                    <p:spTgt spid="9"/>
                  </p:tgtEl>
                </p:cond>
              </p:nextCondLst>
            </p:seq>
            <p:video>
              <p:cMediaNode vol="80000">
                <p:cTn id="58" repeatCount="indefinite" fill="hold" display="0">
                  <p:stCondLst>
                    <p:cond delay="indefinite"/>
                  </p:stCondLst>
                </p:cTn>
                <p:tgtEl>
                  <p:spTgt spid="8"/>
                </p:tgtEl>
              </p:cMediaNode>
            </p:video>
            <p:video>
              <p:cMediaNode vol="80000">
                <p:cTn id="59" repeatCount="indefinite" fill="hold" display="0">
                  <p:stCondLst>
                    <p:cond delay="indefinite"/>
                  </p:stCondLst>
                </p:cTn>
                <p:tgtEl>
                  <p:spTgt spid="9"/>
                </p:tgtEl>
              </p:cMediaNode>
            </p:video>
          </p:childTnLst>
        </p:cTn>
      </p:par>
    </p:tnLst>
    <p:bldLst>
      <p:bldP spid="16" grpId="0"/>
      <p:bldP spid="16" grpId="1"/>
      <p:bldP spid="14" grpId="0" animBg="1"/>
      <p:bldP spid="14"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9EE1-53A8-EC99-82E6-4962B3FF9EB1}"/>
              </a:ext>
            </a:extLst>
          </p:cNvPr>
          <p:cNvSpPr>
            <a:spLocks noGrp="1"/>
          </p:cNvSpPr>
          <p:nvPr>
            <p:ph type="title"/>
          </p:nvPr>
        </p:nvSpPr>
        <p:spPr/>
        <p:txBody>
          <a:bodyPr/>
          <a:lstStyle/>
          <a:p>
            <a:r>
              <a:rPr lang="de-DE" dirty="0"/>
              <a:t>Pellet </a:t>
            </a:r>
            <a:r>
              <a:rPr lang="de-DE" dirty="0" err="1"/>
              <a:t>launching</a:t>
            </a:r>
            <a:endParaRPr lang="en-US" dirty="0"/>
          </a:p>
        </p:txBody>
      </p:sp>
      <p:sp>
        <p:nvSpPr>
          <p:cNvPr id="3" name="Date Placeholder 2">
            <a:extLst>
              <a:ext uri="{FF2B5EF4-FFF2-40B4-BE49-F238E27FC236}">
                <a16:creationId xmlns:a16="http://schemas.microsoft.com/office/drawing/2014/main" id="{4F13B5EC-2F81-1B83-53F8-1CF1AF449678}"/>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DA42EE5-0D38-10A2-0A4D-107BB4CF679D}"/>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2B79638-9C0F-97F1-2E96-BD0EF11B3740}"/>
              </a:ext>
            </a:extLst>
          </p:cNvPr>
          <p:cNvSpPr>
            <a:spLocks noGrp="1"/>
          </p:cNvSpPr>
          <p:nvPr>
            <p:ph type="sldNum" sz="quarter" idx="12"/>
          </p:nvPr>
        </p:nvSpPr>
        <p:spPr/>
        <p:txBody>
          <a:bodyPr/>
          <a:lstStyle/>
          <a:p>
            <a:fld id="{ECE691D0-CC49-4FC7-9C4D-6112B0CB3A76}" type="slidenum">
              <a:rPr lang="de-DE" smtClean="0"/>
              <a:pPr/>
              <a:t>13</a:t>
            </a:fld>
            <a:endParaRPr lang="de-DE" dirty="0"/>
          </a:p>
        </p:txBody>
      </p:sp>
      <p:pic>
        <p:nvPicPr>
          <p:cNvPr id="6" name="Picture 5" descr="Timeline&#10;&#10;Description automatically generated with low confidence">
            <a:extLst>
              <a:ext uri="{FF2B5EF4-FFF2-40B4-BE49-F238E27FC236}">
                <a16:creationId xmlns:a16="http://schemas.microsoft.com/office/drawing/2014/main" id="{CBC4A87F-9908-E5C8-39C3-1A81BD29C6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112" y="1255070"/>
            <a:ext cx="4682875" cy="4693648"/>
          </a:xfrm>
          <a:prstGeom prst="rect">
            <a:avLst/>
          </a:prstGeom>
        </p:spPr>
      </p:pic>
      <p:sp>
        <p:nvSpPr>
          <p:cNvPr id="7" name="TextBox 6">
            <a:extLst>
              <a:ext uri="{FF2B5EF4-FFF2-40B4-BE49-F238E27FC236}">
                <a16:creationId xmlns:a16="http://schemas.microsoft.com/office/drawing/2014/main" id="{DD915C06-5D80-DF08-7A9F-BF9815EDCB35}"/>
              </a:ext>
            </a:extLst>
          </p:cNvPr>
          <p:cNvSpPr txBox="1"/>
          <p:nvPr/>
        </p:nvSpPr>
        <p:spPr>
          <a:xfrm>
            <a:off x="6472015" y="1633652"/>
            <a:ext cx="4589718" cy="3411190"/>
          </a:xfrm>
          <a:prstGeom prst="rect">
            <a:avLst/>
          </a:prstGeom>
          <a:noFill/>
        </p:spPr>
        <p:txBody>
          <a:bodyPr wrap="none" rtlCol="0">
            <a:spAutoFit/>
          </a:bodyPr>
          <a:lstStyle/>
          <a:p>
            <a:pPr>
              <a:lnSpc>
                <a:spcPct val="150000"/>
              </a:lnSpc>
            </a:pPr>
            <a:r>
              <a:rPr lang="de-DE" sz="2000" b="1" dirty="0">
                <a:solidFill>
                  <a:srgbClr val="005555"/>
                </a:solidFill>
              </a:rPr>
              <a:t>Pellet release </a:t>
            </a:r>
            <a:r>
              <a:rPr lang="de-DE" sz="2000" b="1" dirty="0" err="1">
                <a:solidFill>
                  <a:srgbClr val="005555"/>
                </a:solidFill>
              </a:rPr>
              <a:t>depends</a:t>
            </a:r>
            <a:r>
              <a:rPr lang="de-DE" sz="2000" b="1" dirty="0">
                <a:solidFill>
                  <a:srgbClr val="005555"/>
                </a:solidFill>
              </a:rPr>
              <a:t> on</a:t>
            </a:r>
          </a:p>
          <a:p>
            <a:pPr marL="285750" indent="-285750">
              <a:lnSpc>
                <a:spcPct val="150000"/>
              </a:lnSpc>
              <a:buFont typeface="Arial" panose="020B0604020202020204" pitchFamily="34" charset="0"/>
              <a:buChar char="•"/>
            </a:pPr>
            <a:r>
              <a:rPr lang="de-DE" dirty="0"/>
              <a:t>Pellet </a:t>
            </a:r>
            <a:r>
              <a:rPr lang="de-DE" dirty="0" err="1"/>
              <a:t>diameter</a:t>
            </a:r>
            <a:r>
              <a:rPr lang="de-DE" dirty="0"/>
              <a:t> (e.g. 4mm, 8mm)</a:t>
            </a:r>
          </a:p>
          <a:p>
            <a:pPr marL="285750" indent="-285750">
              <a:lnSpc>
                <a:spcPct val="150000"/>
              </a:lnSpc>
              <a:buFont typeface="Arial" panose="020B0604020202020204" pitchFamily="34" charset="0"/>
              <a:buChar char="•"/>
            </a:pPr>
            <a:r>
              <a:rPr lang="en-US" dirty="0"/>
              <a:t>Pellet material (D</a:t>
            </a:r>
            <a:r>
              <a:rPr lang="en-US" baseline="-25000" dirty="0"/>
              <a:t>2</a:t>
            </a:r>
            <a:r>
              <a:rPr lang="en-US" dirty="0"/>
              <a:t>-Ne-mixture)</a:t>
            </a:r>
          </a:p>
          <a:p>
            <a:pPr marL="285750" indent="-285750">
              <a:lnSpc>
                <a:spcPct val="150000"/>
              </a:lnSpc>
              <a:buFont typeface="Arial" panose="020B0604020202020204" pitchFamily="34" charset="0"/>
              <a:buChar char="•"/>
            </a:pPr>
            <a:r>
              <a:rPr lang="en-US" dirty="0"/>
              <a:t>Propellant pressure      pellet velocity</a:t>
            </a:r>
          </a:p>
          <a:p>
            <a:pPr marL="285750" indent="-285750">
              <a:lnSpc>
                <a:spcPct val="150000"/>
              </a:lnSpc>
              <a:buFont typeface="Arial" panose="020B0604020202020204" pitchFamily="34" charset="0"/>
              <a:buChar char="•"/>
            </a:pPr>
            <a:r>
              <a:rPr lang="en-US" dirty="0"/>
              <a:t>Which barrel is in use</a:t>
            </a:r>
          </a:p>
          <a:p>
            <a:pPr marL="285750" indent="-285750">
              <a:lnSpc>
                <a:spcPct val="150000"/>
              </a:lnSpc>
              <a:buFont typeface="Arial" panose="020B0604020202020204" pitchFamily="34" charset="0"/>
              <a:buChar char="•"/>
            </a:pPr>
            <a:r>
              <a:rPr lang="en-US" dirty="0"/>
              <a:t>Heating recipe applied to the other GTs</a:t>
            </a:r>
          </a:p>
          <a:p>
            <a:pPr marL="285750" indent="-285750">
              <a:lnSpc>
                <a:spcPct val="150000"/>
              </a:lnSpc>
              <a:buFont typeface="Arial" panose="020B0604020202020204" pitchFamily="34" charset="0"/>
              <a:buChar char="•"/>
            </a:pPr>
            <a:r>
              <a:rPr lang="en-US" dirty="0"/>
              <a:t>Tightness of the copper connection</a:t>
            </a:r>
          </a:p>
          <a:p>
            <a:pPr marL="285750" indent="-285750">
              <a:lnSpc>
                <a:spcPct val="150000"/>
              </a:lnSpc>
              <a:buFont typeface="Arial" panose="020B0604020202020204" pitchFamily="34" charset="0"/>
              <a:buChar char="•"/>
            </a:pPr>
            <a:r>
              <a:rPr lang="en-US" dirty="0"/>
              <a:t>State of the 200W integrity camera lamp</a:t>
            </a:r>
          </a:p>
        </p:txBody>
      </p:sp>
      <p:cxnSp>
        <p:nvCxnSpPr>
          <p:cNvPr id="8" name="Straight Arrow Connector 7">
            <a:extLst>
              <a:ext uri="{FF2B5EF4-FFF2-40B4-BE49-F238E27FC236}">
                <a16:creationId xmlns:a16="http://schemas.microsoft.com/office/drawing/2014/main" id="{574536C8-06E5-045D-672A-D7C8161EA31A}"/>
              </a:ext>
            </a:extLst>
          </p:cNvPr>
          <p:cNvCxnSpPr/>
          <p:nvPr/>
        </p:nvCxnSpPr>
        <p:spPr>
          <a:xfrm>
            <a:off x="8897227" y="3187728"/>
            <a:ext cx="28201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Content Placeholder 7" descr="A picture containing icon&#10;&#10;Description automatically generated">
            <a:extLst>
              <a:ext uri="{FF2B5EF4-FFF2-40B4-BE49-F238E27FC236}">
                <a16:creationId xmlns:a16="http://schemas.microsoft.com/office/drawing/2014/main" id="{6D6FD6DC-2A8C-A79C-2073-423F4FADB56C}"/>
              </a:ext>
            </a:extLst>
          </p:cNvPr>
          <p:cNvPicPr>
            <a:picLocks noChangeAspect="1"/>
          </p:cNvPicPr>
          <p:nvPr/>
        </p:nvPicPr>
        <p:blipFill>
          <a:blip r:embed="rId3"/>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91156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500"/>
                                        <p:tgtEl>
                                          <p:spTgt spid="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fade">
                                      <p:cBhvr>
                                        <p:cTn id="38" dur="500"/>
                                        <p:tgtEl>
                                          <p:spTgt spid="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fade">
                                      <p:cBhvr>
                                        <p:cTn id="43"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9EE1-53A8-EC99-82E6-4962B3FF9EB1}"/>
              </a:ext>
            </a:extLst>
          </p:cNvPr>
          <p:cNvSpPr>
            <a:spLocks noGrp="1"/>
          </p:cNvSpPr>
          <p:nvPr>
            <p:ph type="title"/>
          </p:nvPr>
        </p:nvSpPr>
        <p:spPr/>
        <p:txBody>
          <a:bodyPr/>
          <a:lstStyle/>
          <a:p>
            <a:r>
              <a:rPr lang="de-DE" dirty="0"/>
              <a:t>The </a:t>
            </a:r>
            <a:r>
              <a:rPr lang="de-DE" dirty="0" err="1"/>
              <a:t>circular</a:t>
            </a:r>
            <a:r>
              <a:rPr lang="de-DE" dirty="0"/>
              <a:t>, </a:t>
            </a:r>
            <a:r>
              <a:rPr lang="de-DE" dirty="0" err="1"/>
              <a:t>short</a:t>
            </a:r>
            <a:r>
              <a:rPr lang="de-DE" dirty="0"/>
              <a:t>, 25° </a:t>
            </a:r>
            <a:r>
              <a:rPr lang="de-DE" dirty="0" err="1"/>
              <a:t>shatter</a:t>
            </a:r>
            <a:r>
              <a:rPr lang="de-DE" dirty="0"/>
              <a:t> </a:t>
            </a:r>
            <a:r>
              <a:rPr lang="de-DE" dirty="0" err="1"/>
              <a:t>tube</a:t>
            </a:r>
            <a:endParaRPr lang="en-US" dirty="0"/>
          </a:p>
        </p:txBody>
      </p:sp>
      <p:sp>
        <p:nvSpPr>
          <p:cNvPr id="3" name="Date Placeholder 2">
            <a:extLst>
              <a:ext uri="{FF2B5EF4-FFF2-40B4-BE49-F238E27FC236}">
                <a16:creationId xmlns:a16="http://schemas.microsoft.com/office/drawing/2014/main" id="{4F13B5EC-2F81-1B83-53F8-1CF1AF449678}"/>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DA42EE5-0D38-10A2-0A4D-107BB4CF679D}"/>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2B79638-9C0F-97F1-2E96-BD0EF11B3740}"/>
              </a:ext>
            </a:extLst>
          </p:cNvPr>
          <p:cNvSpPr>
            <a:spLocks noGrp="1"/>
          </p:cNvSpPr>
          <p:nvPr>
            <p:ph type="sldNum" sz="quarter" idx="12"/>
          </p:nvPr>
        </p:nvSpPr>
        <p:spPr/>
        <p:txBody>
          <a:bodyPr/>
          <a:lstStyle/>
          <a:p>
            <a:fld id="{ECE691D0-CC49-4FC7-9C4D-6112B0CB3A76}" type="slidenum">
              <a:rPr lang="de-DE" smtClean="0"/>
              <a:pPr/>
              <a:t>14</a:t>
            </a:fld>
            <a:endParaRPr lang="de-DE" dirty="0"/>
          </a:p>
        </p:txBody>
      </p:sp>
      <p:pic>
        <p:nvPicPr>
          <p:cNvPr id="6" name="AUG_SPI_Pellet_1314_GT2__H110236__26663_2765_trim_c">
            <a:hlinkClick r:id="" action="ppaction://media"/>
            <a:extLst>
              <a:ext uri="{FF2B5EF4-FFF2-40B4-BE49-F238E27FC236}">
                <a16:creationId xmlns:a16="http://schemas.microsoft.com/office/drawing/2014/main" id="{94B04B1D-8987-A31D-F700-7B060B8CE927}"/>
              </a:ext>
            </a:extLst>
          </p:cNvPr>
          <p:cNvPicPr>
            <a:picLocks noChangeAspect="1"/>
          </p:cNvPicPr>
          <p:nvPr>
            <a:videoFile r:link="rId1"/>
            <p:extLst>
              <p:ext uri="{DAA4B4D4-6D71-4841-9C94-3DE7FCFB9230}">
                <p14:media xmlns:p14="http://schemas.microsoft.com/office/powerpoint/2010/main" r:embed="rId2">
                  <p14:trim st="1200" end="500"/>
                </p14:media>
              </p:ext>
            </p:extLst>
          </p:nvPr>
        </p:nvPicPr>
        <p:blipFill>
          <a:blip r:embed="rId4"/>
          <a:stretch>
            <a:fillRect/>
          </a:stretch>
        </p:blipFill>
        <p:spPr>
          <a:xfrm>
            <a:off x="747642" y="926550"/>
            <a:ext cx="10777608" cy="5439325"/>
          </a:xfrm>
          <a:prstGeom prst="rect">
            <a:avLst/>
          </a:prstGeom>
        </p:spPr>
      </p:pic>
      <p:sp>
        <p:nvSpPr>
          <p:cNvPr id="7" name="TextBox 6">
            <a:extLst>
              <a:ext uri="{FF2B5EF4-FFF2-40B4-BE49-F238E27FC236}">
                <a16:creationId xmlns:a16="http://schemas.microsoft.com/office/drawing/2014/main" id="{F44A3331-A37B-F1E0-0356-56722053C4BD}"/>
              </a:ext>
            </a:extLst>
          </p:cNvPr>
          <p:cNvSpPr txBox="1"/>
          <p:nvPr/>
        </p:nvSpPr>
        <p:spPr>
          <a:xfrm>
            <a:off x="9211867" y="922230"/>
            <a:ext cx="2302233" cy="338554"/>
          </a:xfrm>
          <a:prstGeom prst="rect">
            <a:avLst/>
          </a:prstGeom>
          <a:noFill/>
        </p:spPr>
        <p:txBody>
          <a:bodyPr wrap="none" rtlCol="0">
            <a:spAutoFit/>
          </a:bodyPr>
          <a:lstStyle/>
          <a:p>
            <a:r>
              <a:rPr lang="de-DE" sz="1600" b="1" dirty="0"/>
              <a:t>pellet </a:t>
            </a:r>
            <a:r>
              <a:rPr lang="de-DE" sz="1600" b="1" dirty="0" err="1"/>
              <a:t>speed</a:t>
            </a:r>
            <a:r>
              <a:rPr lang="de-DE" sz="1600" b="1" dirty="0"/>
              <a:t> ~560 m/s</a:t>
            </a:r>
            <a:endParaRPr lang="en-US" sz="1600" b="1" dirty="0"/>
          </a:p>
        </p:txBody>
      </p:sp>
      <p:pic>
        <p:nvPicPr>
          <p:cNvPr id="8" name="Content Placeholder 7" descr="A picture containing icon&#10;&#10;Description automatically generated">
            <a:extLst>
              <a:ext uri="{FF2B5EF4-FFF2-40B4-BE49-F238E27FC236}">
                <a16:creationId xmlns:a16="http://schemas.microsoft.com/office/drawing/2014/main" id="{1EF105CF-A38D-C981-6942-CE9C165AB4CC}"/>
              </a:ext>
            </a:extLst>
          </p:cNvPr>
          <p:cNvPicPr>
            <a:picLocks noChangeAspect="1"/>
          </p:cNvPicPr>
          <p:nvPr/>
        </p:nvPicPr>
        <p:blipFill>
          <a:blip r:embed="rId5"/>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172232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9EE1-53A8-EC99-82E6-4962B3FF9EB1}"/>
              </a:ext>
            </a:extLst>
          </p:cNvPr>
          <p:cNvSpPr>
            <a:spLocks noGrp="1"/>
          </p:cNvSpPr>
          <p:nvPr>
            <p:ph type="title"/>
          </p:nvPr>
        </p:nvSpPr>
        <p:spPr/>
        <p:txBody>
          <a:bodyPr/>
          <a:lstStyle/>
          <a:p>
            <a:r>
              <a:rPr lang="de-DE" dirty="0"/>
              <a:t>The </a:t>
            </a:r>
            <a:r>
              <a:rPr lang="de-DE" dirty="0" err="1"/>
              <a:t>rectangular</a:t>
            </a:r>
            <a:r>
              <a:rPr lang="de-DE" dirty="0"/>
              <a:t>, </a:t>
            </a:r>
            <a:r>
              <a:rPr lang="de-DE" dirty="0" err="1"/>
              <a:t>long</a:t>
            </a:r>
            <a:r>
              <a:rPr lang="de-DE" dirty="0"/>
              <a:t>, 12.5° </a:t>
            </a:r>
            <a:r>
              <a:rPr lang="de-DE" dirty="0" err="1"/>
              <a:t>shatter</a:t>
            </a:r>
            <a:r>
              <a:rPr lang="de-DE" dirty="0"/>
              <a:t> </a:t>
            </a:r>
            <a:r>
              <a:rPr lang="de-DE" dirty="0" err="1"/>
              <a:t>tube</a:t>
            </a:r>
            <a:endParaRPr lang="en-US" dirty="0"/>
          </a:p>
        </p:txBody>
      </p:sp>
      <p:sp>
        <p:nvSpPr>
          <p:cNvPr id="3" name="Date Placeholder 2">
            <a:extLst>
              <a:ext uri="{FF2B5EF4-FFF2-40B4-BE49-F238E27FC236}">
                <a16:creationId xmlns:a16="http://schemas.microsoft.com/office/drawing/2014/main" id="{4F13B5EC-2F81-1B83-53F8-1CF1AF449678}"/>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DA42EE5-0D38-10A2-0A4D-107BB4CF679D}"/>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2B79638-9C0F-97F1-2E96-BD0EF11B3740}"/>
              </a:ext>
            </a:extLst>
          </p:cNvPr>
          <p:cNvSpPr>
            <a:spLocks noGrp="1"/>
          </p:cNvSpPr>
          <p:nvPr>
            <p:ph type="sldNum" sz="quarter" idx="12"/>
          </p:nvPr>
        </p:nvSpPr>
        <p:spPr/>
        <p:txBody>
          <a:bodyPr/>
          <a:lstStyle/>
          <a:p>
            <a:fld id="{ECE691D0-CC49-4FC7-9C4D-6112B0CB3A76}" type="slidenum">
              <a:rPr lang="de-DE" smtClean="0"/>
              <a:pPr/>
              <a:t>15</a:t>
            </a:fld>
            <a:endParaRPr lang="de-DE" dirty="0"/>
          </a:p>
        </p:txBody>
      </p:sp>
      <p:pic>
        <p:nvPicPr>
          <p:cNvPr id="6" name="AUG_SPI_Pellet_1279_GT2__H142250__26663_2676_trim_c">
            <a:hlinkClick r:id="" action="ppaction://media"/>
            <a:extLst>
              <a:ext uri="{FF2B5EF4-FFF2-40B4-BE49-F238E27FC236}">
                <a16:creationId xmlns:a16="http://schemas.microsoft.com/office/drawing/2014/main" id="{7831C4BD-107B-5114-FACC-0927781796BD}"/>
              </a:ext>
            </a:extLst>
          </p:cNvPr>
          <p:cNvPicPr>
            <a:picLocks noChangeAspect="1"/>
          </p:cNvPicPr>
          <p:nvPr>
            <a:videoFile r:link="rId1"/>
            <p:extLst>
              <p:ext uri="{DAA4B4D4-6D71-4841-9C94-3DE7FCFB9230}">
                <p14:media xmlns:p14="http://schemas.microsoft.com/office/powerpoint/2010/main" r:embed="rId2">
                  <p14:trim st="2000" end="1400"/>
                </p14:media>
              </p:ext>
            </p:extLst>
          </p:nvPr>
        </p:nvPicPr>
        <p:blipFill>
          <a:blip r:embed="rId4"/>
          <a:stretch>
            <a:fillRect/>
          </a:stretch>
        </p:blipFill>
        <p:spPr>
          <a:xfrm>
            <a:off x="748800" y="925200"/>
            <a:ext cx="10778400" cy="5439723"/>
          </a:xfrm>
          <a:prstGeom prst="rect">
            <a:avLst/>
          </a:prstGeom>
        </p:spPr>
      </p:pic>
      <p:sp>
        <p:nvSpPr>
          <p:cNvPr id="7" name="TextBox 6">
            <a:extLst>
              <a:ext uri="{FF2B5EF4-FFF2-40B4-BE49-F238E27FC236}">
                <a16:creationId xmlns:a16="http://schemas.microsoft.com/office/drawing/2014/main" id="{6B2FD1C8-4EF7-D56E-288C-DF236F525D40}"/>
              </a:ext>
            </a:extLst>
          </p:cNvPr>
          <p:cNvSpPr txBox="1"/>
          <p:nvPr/>
        </p:nvSpPr>
        <p:spPr>
          <a:xfrm>
            <a:off x="9213817" y="925200"/>
            <a:ext cx="2302233" cy="338554"/>
          </a:xfrm>
          <a:prstGeom prst="rect">
            <a:avLst/>
          </a:prstGeom>
          <a:noFill/>
        </p:spPr>
        <p:txBody>
          <a:bodyPr wrap="none" rtlCol="0">
            <a:spAutoFit/>
          </a:bodyPr>
          <a:lstStyle/>
          <a:p>
            <a:r>
              <a:rPr lang="de-DE" sz="1600" b="1" dirty="0"/>
              <a:t>pellet </a:t>
            </a:r>
            <a:r>
              <a:rPr lang="de-DE" sz="1600" b="1" dirty="0" err="1"/>
              <a:t>speed</a:t>
            </a:r>
            <a:r>
              <a:rPr lang="de-DE" sz="1600" b="1" dirty="0"/>
              <a:t> ~570 m/s</a:t>
            </a:r>
            <a:endParaRPr lang="en-US" sz="1600" b="1" dirty="0"/>
          </a:p>
        </p:txBody>
      </p:sp>
      <p:pic>
        <p:nvPicPr>
          <p:cNvPr id="8" name="Content Placeholder 7" descr="A picture containing icon&#10;&#10;Description automatically generated">
            <a:extLst>
              <a:ext uri="{FF2B5EF4-FFF2-40B4-BE49-F238E27FC236}">
                <a16:creationId xmlns:a16="http://schemas.microsoft.com/office/drawing/2014/main" id="{35D76CF2-42DC-0D81-7FF4-0E9E0103C882}"/>
              </a:ext>
            </a:extLst>
          </p:cNvPr>
          <p:cNvPicPr>
            <a:picLocks noChangeAspect="1"/>
          </p:cNvPicPr>
          <p:nvPr/>
        </p:nvPicPr>
        <p:blipFill>
          <a:blip r:embed="rId5"/>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32135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9EE1-53A8-EC99-82E6-4962B3FF9EB1}"/>
              </a:ext>
            </a:extLst>
          </p:cNvPr>
          <p:cNvSpPr>
            <a:spLocks noGrp="1"/>
          </p:cNvSpPr>
          <p:nvPr>
            <p:ph type="title"/>
          </p:nvPr>
        </p:nvSpPr>
        <p:spPr/>
        <p:txBody>
          <a:bodyPr/>
          <a:lstStyle/>
          <a:p>
            <a:r>
              <a:rPr lang="de-DE" dirty="0" err="1"/>
              <a:t>Rectangular</a:t>
            </a:r>
            <a:r>
              <a:rPr lang="de-DE" dirty="0"/>
              <a:t> </a:t>
            </a:r>
            <a:r>
              <a:rPr lang="de-DE" dirty="0" err="1"/>
              <a:t>vs</a:t>
            </a:r>
            <a:r>
              <a:rPr lang="de-DE" dirty="0"/>
              <a:t> </a:t>
            </a:r>
            <a:r>
              <a:rPr lang="de-DE" dirty="0" err="1"/>
              <a:t>circular</a:t>
            </a:r>
            <a:r>
              <a:rPr lang="de-DE" dirty="0"/>
              <a:t> </a:t>
            </a:r>
            <a:r>
              <a:rPr lang="de-DE" dirty="0" err="1"/>
              <a:t>shatter</a:t>
            </a:r>
            <a:r>
              <a:rPr lang="de-DE" dirty="0"/>
              <a:t> </a:t>
            </a:r>
            <a:r>
              <a:rPr lang="de-DE" dirty="0" err="1"/>
              <a:t>head</a:t>
            </a:r>
            <a:endParaRPr lang="en-US" dirty="0"/>
          </a:p>
        </p:txBody>
      </p:sp>
      <p:sp>
        <p:nvSpPr>
          <p:cNvPr id="3" name="Date Placeholder 2">
            <a:extLst>
              <a:ext uri="{FF2B5EF4-FFF2-40B4-BE49-F238E27FC236}">
                <a16:creationId xmlns:a16="http://schemas.microsoft.com/office/drawing/2014/main" id="{4F13B5EC-2F81-1B83-53F8-1CF1AF449678}"/>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DA42EE5-0D38-10A2-0A4D-107BB4CF679D}"/>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2B79638-9C0F-97F1-2E96-BD0EF11B3740}"/>
              </a:ext>
            </a:extLst>
          </p:cNvPr>
          <p:cNvSpPr>
            <a:spLocks noGrp="1"/>
          </p:cNvSpPr>
          <p:nvPr>
            <p:ph type="sldNum" sz="quarter" idx="12"/>
          </p:nvPr>
        </p:nvSpPr>
        <p:spPr/>
        <p:txBody>
          <a:bodyPr/>
          <a:lstStyle/>
          <a:p>
            <a:fld id="{ECE691D0-CC49-4FC7-9C4D-6112B0CB3A76}" type="slidenum">
              <a:rPr lang="de-DE" smtClean="0"/>
              <a:pPr/>
              <a:t>16</a:t>
            </a:fld>
            <a:endParaRPr lang="de-DE" dirty="0"/>
          </a:p>
        </p:txBody>
      </p:sp>
      <p:pic>
        <p:nvPicPr>
          <p:cNvPr id="6" name="2022-04-27 15-16-21">
            <a:hlinkClick r:id="" action="ppaction://media"/>
            <a:extLst>
              <a:ext uri="{FF2B5EF4-FFF2-40B4-BE49-F238E27FC236}">
                <a16:creationId xmlns:a16="http://schemas.microsoft.com/office/drawing/2014/main" id="{E0FE55A3-DB03-0585-636A-95420D60BDA2}"/>
              </a:ext>
            </a:extLst>
          </p:cNvPr>
          <p:cNvPicPr>
            <a:picLocks noChangeAspect="1"/>
          </p:cNvPicPr>
          <p:nvPr>
            <a:videoFile r:link="rId1"/>
            <p:extLst>
              <p:ext uri="{DAA4B4D4-6D71-4841-9C94-3DE7FCFB9230}">
                <p14:media xmlns:p14="http://schemas.microsoft.com/office/powerpoint/2010/main" r:embed="rId2">
                  <p14:trim st="3021" end="2994"/>
                </p14:media>
              </p:ext>
            </p:extLst>
          </p:nvPr>
        </p:nvPicPr>
        <p:blipFill rotWithShape="1">
          <a:blip r:embed="rId5"/>
          <a:srcRect t="6326" b="8401"/>
          <a:stretch/>
        </p:blipFill>
        <p:spPr>
          <a:xfrm>
            <a:off x="6474533" y="3678292"/>
            <a:ext cx="5238044" cy="2512462"/>
          </a:xfrm>
          <a:prstGeom prst="rect">
            <a:avLst/>
          </a:prstGeom>
        </p:spPr>
      </p:pic>
      <p:pic>
        <p:nvPicPr>
          <p:cNvPr id="7" name="2022-04-27 15-17-42">
            <a:hlinkClick r:id="" action="ppaction://media"/>
            <a:extLst>
              <a:ext uri="{FF2B5EF4-FFF2-40B4-BE49-F238E27FC236}">
                <a16:creationId xmlns:a16="http://schemas.microsoft.com/office/drawing/2014/main" id="{3F43ADAC-5911-F708-36B8-88E91D646DE1}"/>
              </a:ext>
            </a:extLst>
          </p:cNvPr>
          <p:cNvPicPr>
            <a:picLocks noChangeAspect="1"/>
          </p:cNvPicPr>
          <p:nvPr>
            <a:videoFile r:link="rId1"/>
            <p:extLst>
              <p:ext uri="{DAA4B4D4-6D71-4841-9C94-3DE7FCFB9230}">
                <p14:media xmlns:p14="http://schemas.microsoft.com/office/powerpoint/2010/main" r:embed="rId3">
                  <p14:trim st="2542" end="3848"/>
                </p14:media>
              </p:ext>
            </p:extLst>
          </p:nvPr>
        </p:nvPicPr>
        <p:blipFill rotWithShape="1">
          <a:blip r:embed="rId6"/>
          <a:srcRect t="6328" b="8401"/>
          <a:stretch/>
        </p:blipFill>
        <p:spPr>
          <a:xfrm>
            <a:off x="479425" y="3678292"/>
            <a:ext cx="5238044" cy="2512462"/>
          </a:xfrm>
          <a:prstGeom prst="rect">
            <a:avLst/>
          </a:prstGeom>
        </p:spPr>
      </p:pic>
      <p:pic>
        <p:nvPicPr>
          <p:cNvPr id="8" name="Picture 7">
            <a:extLst>
              <a:ext uri="{FF2B5EF4-FFF2-40B4-BE49-F238E27FC236}">
                <a16:creationId xmlns:a16="http://schemas.microsoft.com/office/drawing/2014/main" id="{969EABB0-63B9-DBC3-7197-5D62F3AD577A}"/>
              </a:ext>
            </a:extLst>
          </p:cNvPr>
          <p:cNvPicPr>
            <a:picLocks noChangeAspect="1"/>
          </p:cNvPicPr>
          <p:nvPr/>
        </p:nvPicPr>
        <p:blipFill>
          <a:blip r:embed="rId7"/>
          <a:stretch>
            <a:fillRect/>
          </a:stretch>
        </p:blipFill>
        <p:spPr>
          <a:xfrm>
            <a:off x="479428" y="3678292"/>
            <a:ext cx="5309709" cy="2512461"/>
          </a:xfrm>
          <a:prstGeom prst="rect">
            <a:avLst/>
          </a:prstGeom>
        </p:spPr>
      </p:pic>
      <p:pic>
        <p:nvPicPr>
          <p:cNvPr id="9" name="Picture 8">
            <a:extLst>
              <a:ext uri="{FF2B5EF4-FFF2-40B4-BE49-F238E27FC236}">
                <a16:creationId xmlns:a16="http://schemas.microsoft.com/office/drawing/2014/main" id="{39152E5A-363D-17B2-DA38-06F302B87EE9}"/>
              </a:ext>
            </a:extLst>
          </p:cNvPr>
          <p:cNvPicPr>
            <a:picLocks noChangeAspect="1"/>
          </p:cNvPicPr>
          <p:nvPr/>
        </p:nvPicPr>
        <p:blipFill rotWithShape="1">
          <a:blip r:embed="rId8"/>
          <a:srcRect r="1713"/>
          <a:stretch/>
        </p:blipFill>
        <p:spPr>
          <a:xfrm>
            <a:off x="6479864" y="3678292"/>
            <a:ext cx="5232708" cy="2512462"/>
          </a:xfrm>
          <a:prstGeom prst="rect">
            <a:avLst/>
          </a:prstGeom>
        </p:spPr>
      </p:pic>
      <p:pic>
        <p:nvPicPr>
          <p:cNvPr id="10" name="Picture 9">
            <a:extLst>
              <a:ext uri="{FF2B5EF4-FFF2-40B4-BE49-F238E27FC236}">
                <a16:creationId xmlns:a16="http://schemas.microsoft.com/office/drawing/2014/main" id="{90F47626-B96A-6114-55F7-63EEB38EB526}"/>
              </a:ext>
            </a:extLst>
          </p:cNvPr>
          <p:cNvPicPr>
            <a:picLocks noChangeAspect="1"/>
          </p:cNvPicPr>
          <p:nvPr/>
        </p:nvPicPr>
        <p:blipFill>
          <a:blip r:embed="rId9"/>
          <a:stretch>
            <a:fillRect/>
          </a:stretch>
        </p:blipFill>
        <p:spPr>
          <a:xfrm>
            <a:off x="2809808" y="967598"/>
            <a:ext cx="6572383" cy="2634296"/>
          </a:xfrm>
          <a:prstGeom prst="rect">
            <a:avLst/>
          </a:prstGeom>
        </p:spPr>
      </p:pic>
      <p:sp>
        <p:nvSpPr>
          <p:cNvPr id="11" name="TextBox 10">
            <a:extLst>
              <a:ext uri="{FF2B5EF4-FFF2-40B4-BE49-F238E27FC236}">
                <a16:creationId xmlns:a16="http://schemas.microsoft.com/office/drawing/2014/main" id="{72C54E97-AA9E-0066-0407-000AA1A6B892}"/>
              </a:ext>
            </a:extLst>
          </p:cNvPr>
          <p:cNvSpPr txBox="1"/>
          <p:nvPr/>
        </p:nvSpPr>
        <p:spPr>
          <a:xfrm>
            <a:off x="382988" y="3308959"/>
            <a:ext cx="1636987" cy="369332"/>
          </a:xfrm>
          <a:prstGeom prst="rect">
            <a:avLst/>
          </a:prstGeom>
          <a:noFill/>
        </p:spPr>
        <p:txBody>
          <a:bodyPr wrap="none" rtlCol="0">
            <a:spAutoFit/>
          </a:bodyPr>
          <a:lstStyle/>
          <a:p>
            <a:r>
              <a:rPr lang="de-DE" b="1" dirty="0" err="1"/>
              <a:t>rectangular</a:t>
            </a:r>
            <a:r>
              <a:rPr lang="de-DE" b="1" dirty="0"/>
              <a:t> 25°</a:t>
            </a:r>
            <a:endParaRPr lang="en-US" b="1" dirty="0"/>
          </a:p>
        </p:txBody>
      </p:sp>
      <p:sp>
        <p:nvSpPr>
          <p:cNvPr id="12" name="TextBox 11">
            <a:extLst>
              <a:ext uri="{FF2B5EF4-FFF2-40B4-BE49-F238E27FC236}">
                <a16:creationId xmlns:a16="http://schemas.microsoft.com/office/drawing/2014/main" id="{219C40DD-D3C1-65C1-D217-B78FD5BB1467}"/>
              </a:ext>
            </a:extLst>
          </p:cNvPr>
          <p:cNvSpPr txBox="1"/>
          <p:nvPr/>
        </p:nvSpPr>
        <p:spPr>
          <a:xfrm>
            <a:off x="10397040" y="3308958"/>
            <a:ext cx="1258678" cy="369332"/>
          </a:xfrm>
          <a:prstGeom prst="rect">
            <a:avLst/>
          </a:prstGeom>
          <a:noFill/>
        </p:spPr>
        <p:txBody>
          <a:bodyPr wrap="none" rtlCol="0">
            <a:spAutoFit/>
          </a:bodyPr>
          <a:lstStyle/>
          <a:p>
            <a:r>
              <a:rPr lang="de-DE" b="1" dirty="0" err="1"/>
              <a:t>circular</a:t>
            </a:r>
            <a:r>
              <a:rPr lang="de-DE" b="1" dirty="0"/>
              <a:t> 25°</a:t>
            </a:r>
            <a:endParaRPr lang="en-US" b="1" dirty="0"/>
          </a:p>
        </p:txBody>
      </p:sp>
      <p:pic>
        <p:nvPicPr>
          <p:cNvPr id="14" name="Content Placeholder 7" descr="A picture containing icon&#10;&#10;Description automatically generated">
            <a:extLst>
              <a:ext uri="{FF2B5EF4-FFF2-40B4-BE49-F238E27FC236}">
                <a16:creationId xmlns:a16="http://schemas.microsoft.com/office/drawing/2014/main" id="{4C459866-DC02-4EF0-D811-F0B185CD880A}"/>
              </a:ext>
            </a:extLst>
          </p:cNvPr>
          <p:cNvPicPr>
            <a:picLocks noChangeAspect="1"/>
          </p:cNvPicPr>
          <p:nvPr/>
        </p:nvPicPr>
        <p:blipFill>
          <a:blip r:embed="rId10"/>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25548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6310" fill="hold"/>
                                        <p:tgtEl>
                                          <p:spTgt spid="7"/>
                                        </p:tgtEl>
                                      </p:cBhvr>
                                    </p:cmd>
                                  </p:childTnLst>
                                </p:cTn>
                              </p:par>
                            </p:childTnLst>
                          </p:cTn>
                        </p:par>
                        <p:par>
                          <p:cTn id="12" fill="hold">
                            <p:stCondLst>
                              <p:cond delay="6310"/>
                            </p:stCondLst>
                            <p:childTnLst>
                              <p:par>
                                <p:cTn id="13" presetID="1" presetClass="mediacall" presetSubtype="0" fill="hold" nodeType="afterEffect">
                                  <p:stCondLst>
                                    <p:cond delay="0"/>
                                  </p:stCondLst>
                                  <p:childTnLst>
                                    <p:cmd type="call" cmd="playFrom(0.0)">
                                      <p:cBhvr>
                                        <p:cTn id="14" dur="6310" fill="hold"/>
                                        <p:tgtEl>
                                          <p:spTgt spid="7"/>
                                        </p:tgtEl>
                                      </p:cBhvr>
                                    </p:cmd>
                                  </p:childTnLst>
                                </p:cTn>
                              </p:par>
                            </p:childTnLst>
                          </p:cTn>
                        </p:par>
                        <p:par>
                          <p:cTn id="15" fill="hold">
                            <p:stCondLst>
                              <p:cond delay="1262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5269" fill="hold"/>
                                        <p:tgtEl>
                                          <p:spTgt spid="6"/>
                                        </p:tgtEl>
                                      </p:cBhvr>
                                    </p:cmd>
                                  </p:childTnLst>
                                </p:cTn>
                              </p:par>
                            </p:childTnLst>
                          </p:cTn>
                        </p:par>
                        <p:par>
                          <p:cTn id="28" fill="hold">
                            <p:stCondLst>
                              <p:cond delay="5269"/>
                            </p:stCondLst>
                            <p:childTnLst>
                              <p:par>
                                <p:cTn id="29" presetID="1" presetClass="mediacall" presetSubtype="0" fill="hold" nodeType="afterEffect">
                                  <p:stCondLst>
                                    <p:cond delay="0"/>
                                  </p:stCondLst>
                                  <p:childTnLst>
                                    <p:cmd type="call" cmd="playFrom(0.0)">
                                      <p:cBhvr>
                                        <p:cTn id="30" dur="5269" fill="hold"/>
                                        <p:tgtEl>
                                          <p:spTgt spid="6"/>
                                        </p:tgtEl>
                                      </p:cBhvr>
                                    </p:cmd>
                                  </p:childTnLst>
                                </p:cTn>
                              </p:par>
                            </p:childTnLst>
                          </p:cTn>
                        </p:par>
                        <p:par>
                          <p:cTn id="31" fill="hold">
                            <p:stCondLst>
                              <p:cond delay="10538"/>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6"/>
                  </p:tgtEl>
                </p:cond>
              </p:nextCondLst>
            </p:seq>
            <p:video>
              <p:cMediaNode vol="80000">
                <p:cTn id="40" fill="hold" display="0">
                  <p:stCondLst>
                    <p:cond delay="indefinite"/>
                  </p:stCondLst>
                </p:cTn>
                <p:tgtEl>
                  <p:spTgt spid="6"/>
                </p:tgtEl>
              </p:cMediaNode>
            </p:video>
            <p:video>
              <p:cMediaNode vol="80000">
                <p:cTn id="41" fill="hold" display="0">
                  <p:stCondLst>
                    <p:cond delay="indefinite"/>
                  </p:stCondLst>
                </p:cTn>
                <p:tgtEl>
                  <p:spTgt spid="7"/>
                </p:tgtEl>
              </p:cMediaNode>
            </p:video>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9EE1-53A8-EC99-82E6-4962B3FF9EB1}"/>
              </a:ext>
            </a:extLst>
          </p:cNvPr>
          <p:cNvSpPr>
            <a:spLocks noGrp="1"/>
          </p:cNvSpPr>
          <p:nvPr>
            <p:ph type="title"/>
          </p:nvPr>
        </p:nvSpPr>
        <p:spPr/>
        <p:txBody>
          <a:bodyPr/>
          <a:lstStyle/>
          <a:p>
            <a:r>
              <a:rPr lang="en-US" dirty="0"/>
              <a:t>Experimental trends from shatter video analysis (4mm)</a:t>
            </a:r>
          </a:p>
        </p:txBody>
      </p:sp>
      <p:sp>
        <p:nvSpPr>
          <p:cNvPr id="3" name="Date Placeholder 2">
            <a:extLst>
              <a:ext uri="{FF2B5EF4-FFF2-40B4-BE49-F238E27FC236}">
                <a16:creationId xmlns:a16="http://schemas.microsoft.com/office/drawing/2014/main" id="{4F13B5EC-2F81-1B83-53F8-1CF1AF449678}"/>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DA42EE5-0D38-10A2-0A4D-107BB4CF679D}"/>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2B79638-9C0F-97F1-2E96-BD0EF11B3740}"/>
              </a:ext>
            </a:extLst>
          </p:cNvPr>
          <p:cNvSpPr>
            <a:spLocks noGrp="1"/>
          </p:cNvSpPr>
          <p:nvPr>
            <p:ph type="sldNum" sz="quarter" idx="12"/>
          </p:nvPr>
        </p:nvSpPr>
        <p:spPr/>
        <p:txBody>
          <a:bodyPr/>
          <a:lstStyle/>
          <a:p>
            <a:fld id="{ECE691D0-CC49-4FC7-9C4D-6112B0CB3A76}" type="slidenum">
              <a:rPr lang="de-DE" smtClean="0"/>
              <a:pPr/>
              <a:t>17</a:t>
            </a:fld>
            <a:endParaRPr lang="de-DE" dirty="0"/>
          </a:p>
        </p:txBody>
      </p:sp>
      <p:pic>
        <p:nvPicPr>
          <p:cNvPr id="14" name="Content Placeholder 7" descr="A picture containing icon&#10;&#10;Description automatically generated">
            <a:extLst>
              <a:ext uri="{FF2B5EF4-FFF2-40B4-BE49-F238E27FC236}">
                <a16:creationId xmlns:a16="http://schemas.microsoft.com/office/drawing/2014/main" id="{4C459866-DC02-4EF0-D811-F0B185CD880A}"/>
              </a:ext>
            </a:extLst>
          </p:cNvPr>
          <p:cNvPicPr>
            <a:picLocks noChangeAspect="1"/>
          </p:cNvPicPr>
          <p:nvPr/>
        </p:nvPicPr>
        <p:blipFill>
          <a:blip r:embed="rId2"/>
          <a:stretch>
            <a:fillRect/>
          </a:stretch>
        </p:blipFill>
        <p:spPr>
          <a:xfrm>
            <a:off x="9346950" y="223201"/>
            <a:ext cx="1090788" cy="524683"/>
          </a:xfrm>
          <a:prstGeom prst="rect">
            <a:avLst/>
          </a:prstGeom>
        </p:spPr>
      </p:pic>
      <p:pic>
        <p:nvPicPr>
          <p:cNvPr id="22" name="Grafik 4">
            <a:extLst>
              <a:ext uri="{FF2B5EF4-FFF2-40B4-BE49-F238E27FC236}">
                <a16:creationId xmlns:a16="http://schemas.microsoft.com/office/drawing/2014/main" id="{1375A9E0-8984-DD84-DC1F-81317036C832}"/>
              </a:ext>
            </a:extLst>
          </p:cNvPr>
          <p:cNvPicPr>
            <a:picLocks noChangeAspect="1"/>
          </p:cNvPicPr>
          <p:nvPr/>
        </p:nvPicPr>
        <p:blipFill rotWithShape="1">
          <a:blip r:embed="rId3"/>
          <a:srcRect t="10883" r="-1767"/>
          <a:stretch/>
        </p:blipFill>
        <p:spPr>
          <a:xfrm>
            <a:off x="571677" y="832644"/>
            <a:ext cx="11185247" cy="5658154"/>
          </a:xfrm>
          <a:prstGeom prst="rect">
            <a:avLst/>
          </a:prstGeom>
        </p:spPr>
      </p:pic>
      <p:sp>
        <p:nvSpPr>
          <p:cNvPr id="24" name="TextBox 23">
            <a:extLst>
              <a:ext uri="{FF2B5EF4-FFF2-40B4-BE49-F238E27FC236}">
                <a16:creationId xmlns:a16="http://schemas.microsoft.com/office/drawing/2014/main" id="{7362B3B2-3D04-6885-E795-7C5B5C45E122}"/>
              </a:ext>
            </a:extLst>
          </p:cNvPr>
          <p:cNvSpPr txBox="1"/>
          <p:nvPr/>
        </p:nvSpPr>
        <p:spPr>
          <a:xfrm>
            <a:off x="4133314" y="3287359"/>
            <a:ext cx="2700494" cy="400110"/>
          </a:xfrm>
          <a:prstGeom prst="rect">
            <a:avLst/>
          </a:prstGeom>
          <a:noFill/>
        </p:spPr>
        <p:txBody>
          <a:bodyPr wrap="square">
            <a:spAutoFit/>
          </a:bodyPr>
          <a:lstStyle/>
          <a:p>
            <a:pPr algn="ctr"/>
            <a:r>
              <a:rPr lang="de-DE" sz="2000" b="1" dirty="0">
                <a:solidFill>
                  <a:srgbClr val="005555"/>
                </a:solidFill>
              </a:rPr>
              <a:t>Experimental </a:t>
            </a:r>
            <a:r>
              <a:rPr lang="de-DE" sz="2000" b="1" dirty="0" err="1">
                <a:solidFill>
                  <a:srgbClr val="005555"/>
                </a:solidFill>
              </a:rPr>
              <a:t>results</a:t>
            </a:r>
            <a:endParaRPr lang="en-US" sz="2000" b="1" dirty="0">
              <a:solidFill>
                <a:srgbClr val="005555"/>
              </a:solidFill>
            </a:endParaRPr>
          </a:p>
        </p:txBody>
      </p:sp>
      <p:sp>
        <p:nvSpPr>
          <p:cNvPr id="26" name="TextBox 25">
            <a:extLst>
              <a:ext uri="{FF2B5EF4-FFF2-40B4-BE49-F238E27FC236}">
                <a16:creationId xmlns:a16="http://schemas.microsoft.com/office/drawing/2014/main" id="{94F4888C-9341-FBEB-806F-2A07FD135ACB}"/>
              </a:ext>
            </a:extLst>
          </p:cNvPr>
          <p:cNvSpPr txBox="1"/>
          <p:nvPr/>
        </p:nvSpPr>
        <p:spPr>
          <a:xfrm>
            <a:off x="9955149" y="832061"/>
            <a:ext cx="1801775"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a:solidFill>
                  <a:srgbClr val="005555"/>
                </a:solidFill>
              </a:rPr>
              <a:t>100% Neon </a:t>
            </a:r>
            <a:r>
              <a:rPr lang="de-DE" sz="1600" b="1" dirty="0" err="1">
                <a:solidFill>
                  <a:srgbClr val="005555"/>
                </a:solidFill>
              </a:rPr>
              <a:t>pellets</a:t>
            </a:r>
            <a:endParaRPr lang="en-US" sz="1600" b="1" dirty="0" err="1">
              <a:solidFill>
                <a:srgbClr val="005555"/>
              </a:solidFill>
            </a:endParaRPr>
          </a:p>
        </p:txBody>
      </p:sp>
      <p:grpSp>
        <p:nvGrpSpPr>
          <p:cNvPr id="27" name="Group 26">
            <a:extLst>
              <a:ext uri="{FF2B5EF4-FFF2-40B4-BE49-F238E27FC236}">
                <a16:creationId xmlns:a16="http://schemas.microsoft.com/office/drawing/2014/main" id="{4C896705-36AE-518A-9A7B-7664CBE47F75}"/>
              </a:ext>
            </a:extLst>
          </p:cNvPr>
          <p:cNvGrpSpPr/>
          <p:nvPr/>
        </p:nvGrpSpPr>
        <p:grpSpPr>
          <a:xfrm>
            <a:off x="9346950" y="6179736"/>
            <a:ext cx="2921462" cy="353412"/>
            <a:chOff x="9105997" y="4515775"/>
            <a:chExt cx="2653764" cy="1226264"/>
          </a:xfrm>
        </p:grpSpPr>
        <p:sp>
          <p:nvSpPr>
            <p:cNvPr id="28" name="Rectangle 27">
              <a:extLst>
                <a:ext uri="{FF2B5EF4-FFF2-40B4-BE49-F238E27FC236}">
                  <a16:creationId xmlns:a16="http://schemas.microsoft.com/office/drawing/2014/main" id="{B033EAB6-8D05-62C8-1437-5621DCBC9695}"/>
                </a:ext>
              </a:extLst>
            </p:cNvPr>
            <p:cNvSpPr/>
            <p:nvPr/>
          </p:nvSpPr>
          <p:spPr>
            <a:xfrm>
              <a:off x="9105997" y="4515775"/>
              <a:ext cx="2613208" cy="1226264"/>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9" name="TextBox 28">
              <a:extLst>
                <a:ext uri="{FF2B5EF4-FFF2-40B4-BE49-F238E27FC236}">
                  <a16:creationId xmlns:a16="http://schemas.microsoft.com/office/drawing/2014/main" id="{01234123-36ED-E1E6-1B57-6B0E458042A3}"/>
                </a:ext>
              </a:extLst>
            </p:cNvPr>
            <p:cNvSpPr txBox="1"/>
            <p:nvPr/>
          </p:nvSpPr>
          <p:spPr>
            <a:xfrm>
              <a:off x="9146553" y="4762564"/>
              <a:ext cx="2613208" cy="430888"/>
            </a:xfrm>
            <a:prstGeom prst="rect">
              <a:avLst/>
            </a:prstGeom>
            <a:noFill/>
          </p:spPr>
          <p:txBody>
            <a:bodyPr wrap="square" lIns="0" tIns="0" rIns="0" bIns="0" rtlCol="0" anchor="t" anchorCtr="0">
              <a:spAutoFit/>
            </a:bodyPr>
            <a:lstStyle/>
            <a:p>
              <a:r>
                <a:rPr lang="de-DE" sz="1400" dirty="0">
                  <a:solidFill>
                    <a:schemeClr val="bg1"/>
                  </a:solidFill>
                </a:rPr>
                <a:t>T. </a:t>
              </a:r>
              <a:r>
                <a:rPr lang="de-DE" sz="1400" dirty="0" err="1">
                  <a:solidFill>
                    <a:schemeClr val="bg1"/>
                  </a:solidFill>
                </a:rPr>
                <a:t>Peherstorfer</a:t>
              </a:r>
              <a:r>
                <a:rPr lang="de-DE" sz="1400" dirty="0">
                  <a:solidFill>
                    <a:schemeClr val="bg1"/>
                  </a:solidFill>
                </a:rPr>
                <a:t>, 2022 REM </a:t>
              </a:r>
              <a:r>
                <a:rPr lang="de-DE" sz="1400" dirty="0" err="1">
                  <a:solidFill>
                    <a:schemeClr val="bg1"/>
                  </a:solidFill>
                </a:rPr>
                <a:t>meeting</a:t>
              </a:r>
              <a:endParaRPr lang="en-US" sz="1600" dirty="0" err="1"/>
            </a:p>
          </p:txBody>
        </p:sp>
      </p:grpSp>
    </p:spTree>
    <p:extLst>
      <p:ext uri="{BB962C8B-B14F-4D97-AF65-F5344CB8AC3E}">
        <p14:creationId xmlns:p14="http://schemas.microsoft.com/office/powerpoint/2010/main" val="1042842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8F7929C6-B117-A6D9-45EC-6FF1BC710232}"/>
              </a:ext>
            </a:extLst>
          </p:cNvPr>
          <p:cNvPicPr>
            <a:picLocks noChangeAspect="1"/>
          </p:cNvPicPr>
          <p:nvPr/>
        </p:nvPicPr>
        <p:blipFill rotWithShape="1">
          <a:blip r:embed="rId2"/>
          <a:srcRect t="10989"/>
          <a:stretch/>
        </p:blipFill>
        <p:spPr>
          <a:xfrm>
            <a:off x="542737" y="832060"/>
            <a:ext cx="11050255" cy="5658738"/>
          </a:xfrm>
          <a:prstGeom prst="rect">
            <a:avLst/>
          </a:prstGeom>
        </p:spPr>
      </p:pic>
      <p:sp>
        <p:nvSpPr>
          <p:cNvPr id="2" name="Title 1">
            <a:extLst>
              <a:ext uri="{FF2B5EF4-FFF2-40B4-BE49-F238E27FC236}">
                <a16:creationId xmlns:a16="http://schemas.microsoft.com/office/drawing/2014/main" id="{69289EE1-53A8-EC99-82E6-4962B3FF9EB1}"/>
              </a:ext>
            </a:extLst>
          </p:cNvPr>
          <p:cNvSpPr>
            <a:spLocks noGrp="1"/>
          </p:cNvSpPr>
          <p:nvPr>
            <p:ph type="title"/>
          </p:nvPr>
        </p:nvSpPr>
        <p:spPr/>
        <p:txBody>
          <a:bodyPr/>
          <a:lstStyle/>
          <a:p>
            <a:r>
              <a:rPr lang="en-US" dirty="0"/>
              <a:t>Trends extracted from statistical shatter formula</a:t>
            </a:r>
            <a:r>
              <a:rPr lang="en-US" baseline="30000" dirty="0"/>
              <a:t>1 </a:t>
            </a:r>
            <a:r>
              <a:rPr lang="en-US" dirty="0"/>
              <a:t>(4mm)</a:t>
            </a:r>
            <a:endParaRPr lang="en-US" baseline="30000" dirty="0"/>
          </a:p>
        </p:txBody>
      </p:sp>
      <p:sp>
        <p:nvSpPr>
          <p:cNvPr id="3" name="Date Placeholder 2">
            <a:extLst>
              <a:ext uri="{FF2B5EF4-FFF2-40B4-BE49-F238E27FC236}">
                <a16:creationId xmlns:a16="http://schemas.microsoft.com/office/drawing/2014/main" id="{4F13B5EC-2F81-1B83-53F8-1CF1AF449678}"/>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DA42EE5-0D38-10A2-0A4D-107BB4CF679D}"/>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2B79638-9C0F-97F1-2E96-BD0EF11B3740}"/>
              </a:ext>
            </a:extLst>
          </p:cNvPr>
          <p:cNvSpPr>
            <a:spLocks noGrp="1"/>
          </p:cNvSpPr>
          <p:nvPr>
            <p:ph type="sldNum" sz="quarter" idx="12"/>
          </p:nvPr>
        </p:nvSpPr>
        <p:spPr/>
        <p:txBody>
          <a:bodyPr/>
          <a:lstStyle/>
          <a:p>
            <a:fld id="{ECE691D0-CC49-4FC7-9C4D-6112B0CB3A76}" type="slidenum">
              <a:rPr lang="de-DE" smtClean="0"/>
              <a:pPr/>
              <a:t>18</a:t>
            </a:fld>
            <a:endParaRPr lang="de-DE" dirty="0"/>
          </a:p>
        </p:txBody>
      </p:sp>
      <p:pic>
        <p:nvPicPr>
          <p:cNvPr id="14" name="Content Placeholder 7" descr="A picture containing icon&#10;&#10;Description automatically generated">
            <a:extLst>
              <a:ext uri="{FF2B5EF4-FFF2-40B4-BE49-F238E27FC236}">
                <a16:creationId xmlns:a16="http://schemas.microsoft.com/office/drawing/2014/main" id="{4C459866-DC02-4EF0-D811-F0B185CD880A}"/>
              </a:ext>
            </a:extLst>
          </p:cNvPr>
          <p:cNvPicPr>
            <a:picLocks noChangeAspect="1"/>
          </p:cNvPicPr>
          <p:nvPr/>
        </p:nvPicPr>
        <p:blipFill>
          <a:blip r:embed="rId3"/>
          <a:stretch>
            <a:fillRect/>
          </a:stretch>
        </p:blipFill>
        <p:spPr>
          <a:xfrm>
            <a:off x="9346950" y="223201"/>
            <a:ext cx="1090788" cy="524683"/>
          </a:xfrm>
          <a:prstGeom prst="rect">
            <a:avLst/>
          </a:prstGeom>
        </p:spPr>
      </p:pic>
      <p:sp>
        <p:nvSpPr>
          <p:cNvPr id="24" name="TextBox 23">
            <a:extLst>
              <a:ext uri="{FF2B5EF4-FFF2-40B4-BE49-F238E27FC236}">
                <a16:creationId xmlns:a16="http://schemas.microsoft.com/office/drawing/2014/main" id="{7362B3B2-3D04-6885-E795-7C5B5C45E122}"/>
              </a:ext>
            </a:extLst>
          </p:cNvPr>
          <p:cNvSpPr txBox="1"/>
          <p:nvPr/>
        </p:nvSpPr>
        <p:spPr>
          <a:xfrm>
            <a:off x="1664865" y="3282853"/>
            <a:ext cx="7717134" cy="400110"/>
          </a:xfrm>
          <a:prstGeom prst="rect">
            <a:avLst/>
          </a:prstGeom>
          <a:noFill/>
        </p:spPr>
        <p:txBody>
          <a:bodyPr wrap="square">
            <a:spAutoFit/>
          </a:bodyPr>
          <a:lstStyle/>
          <a:p>
            <a:pPr algn="ctr"/>
            <a:r>
              <a:rPr lang="de-DE" sz="2000" b="1" dirty="0" err="1">
                <a:solidFill>
                  <a:srgbClr val="005555"/>
                </a:solidFill>
              </a:rPr>
              <a:t>Significantly</a:t>
            </a:r>
            <a:r>
              <a:rPr lang="de-DE" sz="2000" b="1" dirty="0">
                <a:solidFill>
                  <a:srgbClr val="005555"/>
                </a:solidFill>
              </a:rPr>
              <a:t> different </a:t>
            </a:r>
            <a:r>
              <a:rPr lang="de-DE" sz="2000" b="1" dirty="0" err="1">
                <a:solidFill>
                  <a:srgbClr val="005555"/>
                </a:solidFill>
              </a:rPr>
              <a:t>scaling</a:t>
            </a:r>
            <a:r>
              <a:rPr lang="de-DE" sz="2000" b="1" dirty="0">
                <a:solidFill>
                  <a:srgbClr val="005555"/>
                </a:solidFill>
              </a:rPr>
              <a:t> </a:t>
            </a:r>
            <a:r>
              <a:rPr lang="de-DE" sz="2000" b="1" dirty="0" err="1">
                <a:solidFill>
                  <a:srgbClr val="005555"/>
                </a:solidFill>
              </a:rPr>
              <a:t>from</a:t>
            </a:r>
            <a:r>
              <a:rPr lang="de-DE" sz="2000" b="1" dirty="0">
                <a:solidFill>
                  <a:srgbClr val="005555"/>
                </a:solidFill>
              </a:rPr>
              <a:t> </a:t>
            </a:r>
            <a:r>
              <a:rPr lang="de-DE" sz="2000" b="1" dirty="0" err="1">
                <a:solidFill>
                  <a:srgbClr val="005555"/>
                </a:solidFill>
              </a:rPr>
              <a:t>laboratory</a:t>
            </a:r>
            <a:r>
              <a:rPr lang="de-DE" sz="2000" b="1" dirty="0">
                <a:solidFill>
                  <a:srgbClr val="005555"/>
                </a:solidFill>
              </a:rPr>
              <a:t> </a:t>
            </a:r>
            <a:r>
              <a:rPr lang="de-DE" sz="2000" b="1" dirty="0" err="1">
                <a:solidFill>
                  <a:srgbClr val="005555"/>
                </a:solidFill>
              </a:rPr>
              <a:t>observation</a:t>
            </a:r>
            <a:endParaRPr lang="en-US" sz="2000" b="1" baseline="30000" dirty="0">
              <a:solidFill>
                <a:srgbClr val="005555"/>
              </a:solidFill>
            </a:endParaRPr>
          </a:p>
        </p:txBody>
      </p:sp>
      <p:grpSp>
        <p:nvGrpSpPr>
          <p:cNvPr id="8" name="Group 7">
            <a:extLst>
              <a:ext uri="{FF2B5EF4-FFF2-40B4-BE49-F238E27FC236}">
                <a16:creationId xmlns:a16="http://schemas.microsoft.com/office/drawing/2014/main" id="{220E1670-313E-4BFC-F73A-1AF9D3595E35}"/>
              </a:ext>
            </a:extLst>
          </p:cNvPr>
          <p:cNvGrpSpPr/>
          <p:nvPr/>
        </p:nvGrpSpPr>
        <p:grpSpPr>
          <a:xfrm>
            <a:off x="9614648" y="5603613"/>
            <a:ext cx="2653764" cy="1326428"/>
            <a:chOff x="9105997" y="4812504"/>
            <a:chExt cx="2653764" cy="1326428"/>
          </a:xfrm>
        </p:grpSpPr>
        <p:sp>
          <p:nvSpPr>
            <p:cNvPr id="7" name="Rectangle 6">
              <a:extLst>
                <a:ext uri="{FF2B5EF4-FFF2-40B4-BE49-F238E27FC236}">
                  <a16:creationId xmlns:a16="http://schemas.microsoft.com/office/drawing/2014/main" id="{34D736F4-27BC-8922-6FDA-EF06DCD9320B}"/>
                </a:ext>
              </a:extLst>
            </p:cNvPr>
            <p:cNvSpPr/>
            <p:nvPr/>
          </p:nvSpPr>
          <p:spPr>
            <a:xfrm>
              <a:off x="9105997" y="4812504"/>
              <a:ext cx="2613208" cy="929535"/>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5" name="TextBox 14">
              <a:extLst>
                <a:ext uri="{FF2B5EF4-FFF2-40B4-BE49-F238E27FC236}">
                  <a16:creationId xmlns:a16="http://schemas.microsoft.com/office/drawing/2014/main" id="{9D42CC77-2F07-1B8B-E5C9-1356FCDE7053}"/>
                </a:ext>
              </a:extLst>
            </p:cNvPr>
            <p:cNvSpPr txBox="1"/>
            <p:nvPr/>
          </p:nvSpPr>
          <p:spPr>
            <a:xfrm>
              <a:off x="9146553" y="4832292"/>
              <a:ext cx="2613208" cy="1306640"/>
            </a:xfrm>
            <a:prstGeom prst="rect">
              <a:avLst/>
            </a:prstGeom>
            <a:noFill/>
          </p:spPr>
          <p:txBody>
            <a:bodyPr wrap="square" lIns="0" tIns="0" rIns="0" bIns="0" rtlCol="0" anchor="t" anchorCtr="0">
              <a:spAutoFit/>
            </a:bodyPr>
            <a:lstStyle/>
            <a:p>
              <a:pPr>
                <a:lnSpc>
                  <a:spcPts val="2300"/>
                </a:lnSpc>
              </a:pPr>
              <a:r>
                <a:rPr lang="en-US" sz="1400" baseline="30000" dirty="0">
                  <a:solidFill>
                    <a:schemeClr val="bg1"/>
                  </a:solidFill>
                  <a:effectLst/>
                </a:rPr>
                <a:t>1</a:t>
              </a:r>
              <a:r>
                <a:rPr lang="en-US" sz="1400" dirty="0">
                  <a:solidFill>
                    <a:schemeClr val="bg1"/>
                  </a:solidFill>
                  <a:effectLst/>
                </a:rPr>
                <a:t>Parks, 2016 General Atomics (technical report):</a:t>
              </a:r>
            </a:p>
            <a:p>
              <a:pPr>
                <a:lnSpc>
                  <a:spcPts val="2300"/>
                </a:lnSpc>
              </a:pPr>
              <a:r>
                <a:rPr lang="en-US" sz="1400" dirty="0">
                  <a:solidFill>
                    <a:schemeClr val="accent4">
                      <a:lumMod val="60000"/>
                      <a:lumOff val="40000"/>
                    </a:schemeClr>
                  </a:solidFill>
                  <a:effectLst/>
                  <a:hlinkClick r:id="rId4">
                    <a:extLst>
                      <a:ext uri="{A12FA001-AC4F-418D-AE19-62706E023703}">
                        <ahyp:hlinkClr xmlns:ahyp="http://schemas.microsoft.com/office/drawing/2018/hyperlinkcolor" val="tx"/>
                      </a:ext>
                    </a:extLst>
                  </a:hlinkClick>
                </a:rPr>
                <a:t>https://doi.org/10.2172/1344852</a:t>
              </a:r>
              <a:endParaRPr lang="en-US" sz="1400" dirty="0">
                <a:solidFill>
                  <a:schemeClr val="accent4">
                    <a:lumMod val="60000"/>
                    <a:lumOff val="40000"/>
                  </a:schemeClr>
                </a:solidFill>
                <a:effectLst/>
              </a:endParaRPr>
            </a:p>
            <a:p>
              <a:pPr marL="180000" indent="-180000" algn="l">
                <a:lnSpc>
                  <a:spcPts val="2300"/>
                </a:lnSpc>
                <a:spcBef>
                  <a:spcPts val="1150"/>
                </a:spcBef>
                <a:buFont typeface="Arial" panose="020B0604020202020204" pitchFamily="34" charset="0"/>
                <a:buChar char="•"/>
              </a:pPr>
              <a:endParaRPr lang="en-US" sz="1600" dirty="0" err="1"/>
            </a:p>
          </p:txBody>
        </p:sp>
      </p:grpSp>
      <p:sp>
        <p:nvSpPr>
          <p:cNvPr id="16" name="TextBox 15">
            <a:extLst>
              <a:ext uri="{FF2B5EF4-FFF2-40B4-BE49-F238E27FC236}">
                <a16:creationId xmlns:a16="http://schemas.microsoft.com/office/drawing/2014/main" id="{9E0E8675-CA97-5776-F2CC-DDA44E8EFC57}"/>
              </a:ext>
            </a:extLst>
          </p:cNvPr>
          <p:cNvSpPr txBox="1"/>
          <p:nvPr/>
        </p:nvSpPr>
        <p:spPr>
          <a:xfrm>
            <a:off x="9955149" y="832061"/>
            <a:ext cx="1801775"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a:solidFill>
                  <a:srgbClr val="005555"/>
                </a:solidFill>
              </a:rPr>
              <a:t>100% Neon </a:t>
            </a:r>
            <a:r>
              <a:rPr lang="de-DE" sz="1600" b="1" dirty="0" err="1">
                <a:solidFill>
                  <a:srgbClr val="005555"/>
                </a:solidFill>
              </a:rPr>
              <a:t>pellets</a:t>
            </a:r>
            <a:endParaRPr lang="en-US" sz="1600" b="1" dirty="0" err="1">
              <a:solidFill>
                <a:srgbClr val="005555"/>
              </a:solidFill>
            </a:endParaRPr>
          </a:p>
        </p:txBody>
      </p:sp>
    </p:spTree>
    <p:extLst>
      <p:ext uri="{BB962C8B-B14F-4D97-AF65-F5344CB8AC3E}">
        <p14:creationId xmlns:p14="http://schemas.microsoft.com/office/powerpoint/2010/main" val="1184557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30C2-DD71-154E-8984-99EE44E736D5}"/>
              </a:ext>
            </a:extLst>
          </p:cNvPr>
          <p:cNvSpPr>
            <a:spLocks noGrp="1"/>
          </p:cNvSpPr>
          <p:nvPr>
            <p:ph type="title"/>
          </p:nvPr>
        </p:nvSpPr>
        <p:spPr/>
        <p:txBody>
          <a:bodyPr/>
          <a:lstStyle/>
          <a:p>
            <a:r>
              <a:rPr lang="de-DE" dirty="0" err="1"/>
              <a:t>Current</a:t>
            </a:r>
            <a:r>
              <a:rPr lang="de-DE" dirty="0"/>
              <a:t> </a:t>
            </a:r>
            <a:r>
              <a:rPr lang="de-DE" dirty="0" err="1"/>
              <a:t>setup</a:t>
            </a:r>
            <a:r>
              <a:rPr lang="de-DE" dirty="0"/>
              <a:t> in ASDEX Upgrade</a:t>
            </a:r>
            <a:endParaRPr lang="en-US" dirty="0"/>
          </a:p>
        </p:txBody>
      </p:sp>
      <p:sp>
        <p:nvSpPr>
          <p:cNvPr id="3" name="Date Placeholder 2">
            <a:extLst>
              <a:ext uri="{FF2B5EF4-FFF2-40B4-BE49-F238E27FC236}">
                <a16:creationId xmlns:a16="http://schemas.microsoft.com/office/drawing/2014/main" id="{7F6D027C-AC5B-CE09-C37D-7B27D2F1641B}"/>
              </a:ext>
            </a:extLst>
          </p:cNvPr>
          <p:cNvSpPr>
            <a:spLocks noGrp="1"/>
          </p:cNvSpPr>
          <p:nvPr>
            <p:ph type="dt" sz="half" idx="10"/>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AA10FB40-3CEF-0CF0-E5D0-E08C31F1FC6E}"/>
              </a:ext>
            </a:extLst>
          </p:cNvPr>
          <p:cNvSpPr>
            <a:spLocks noGrp="1"/>
          </p:cNvSpPr>
          <p:nvPr>
            <p:ph type="ftr" sz="quarter" idx="11"/>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1CEBA5B5-615A-20F2-E10C-1D46A5277574}"/>
              </a:ext>
            </a:extLst>
          </p:cNvPr>
          <p:cNvSpPr>
            <a:spLocks noGrp="1"/>
          </p:cNvSpPr>
          <p:nvPr>
            <p:ph type="sldNum" sz="quarter" idx="12"/>
          </p:nvPr>
        </p:nvSpPr>
        <p:spPr/>
        <p:txBody>
          <a:bodyPr/>
          <a:lstStyle/>
          <a:p>
            <a:fld id="{ECE691D0-CC49-4FC7-9C4D-6112B0CB3A76}" type="slidenum">
              <a:rPr lang="de-DE" smtClean="0"/>
              <a:pPr/>
              <a:t>19</a:t>
            </a:fld>
            <a:endParaRPr lang="de-DE" dirty="0"/>
          </a:p>
        </p:txBody>
      </p:sp>
      <p:pic>
        <p:nvPicPr>
          <p:cNvPr id="6" name="Content Placeholder 7" descr="A picture containing timeline&#10;&#10;Description automatically generated">
            <a:extLst>
              <a:ext uri="{FF2B5EF4-FFF2-40B4-BE49-F238E27FC236}">
                <a16:creationId xmlns:a16="http://schemas.microsoft.com/office/drawing/2014/main" id="{6FCBD810-D481-B817-82E8-29EF6745B2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4424" y="923552"/>
            <a:ext cx="8263151" cy="5507423"/>
          </a:xfrm>
          <a:prstGeom prst="rect">
            <a:avLst/>
          </a:prstGeom>
        </p:spPr>
      </p:pic>
      <p:pic>
        <p:nvPicPr>
          <p:cNvPr id="7" name="Content Placeholder 7" descr="A picture containing icon&#10;&#10;Description automatically generated">
            <a:extLst>
              <a:ext uri="{FF2B5EF4-FFF2-40B4-BE49-F238E27FC236}">
                <a16:creationId xmlns:a16="http://schemas.microsoft.com/office/drawing/2014/main" id="{EB1AF663-1ED4-374E-17B4-F7874506C06C}"/>
              </a:ext>
            </a:extLst>
          </p:cNvPr>
          <p:cNvPicPr>
            <a:picLocks noChangeAspect="1"/>
          </p:cNvPicPr>
          <p:nvPr/>
        </p:nvPicPr>
        <p:blipFill>
          <a:blip r:embed="rId3"/>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921315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97F1-7CB0-110B-7DE4-92D3EB96A79B}"/>
              </a:ext>
            </a:extLst>
          </p:cNvPr>
          <p:cNvSpPr>
            <a:spLocks noGrp="1"/>
          </p:cNvSpPr>
          <p:nvPr>
            <p:ph type="title"/>
          </p:nvPr>
        </p:nvSpPr>
        <p:spPr/>
        <p:txBody>
          <a:bodyPr/>
          <a:lstStyle/>
          <a:p>
            <a:r>
              <a:rPr lang="de-DE" dirty="0"/>
              <a:t>Outline</a:t>
            </a:r>
            <a:endParaRPr lang="en-US" dirty="0"/>
          </a:p>
        </p:txBody>
      </p:sp>
      <p:sp>
        <p:nvSpPr>
          <p:cNvPr id="3" name="Date Placeholder 2">
            <a:extLst>
              <a:ext uri="{FF2B5EF4-FFF2-40B4-BE49-F238E27FC236}">
                <a16:creationId xmlns:a16="http://schemas.microsoft.com/office/drawing/2014/main" id="{912D4AF1-635C-286F-F8D6-CD40DD198B90}"/>
              </a:ext>
            </a:extLst>
          </p:cNvPr>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5DB67C73-24AC-9E3B-2FBC-F4EEC01D409D}"/>
              </a:ext>
            </a:extLst>
          </p:cNvPr>
          <p:cNvSpPr>
            <a:spLocks noGrp="1"/>
          </p:cNvSpPr>
          <p:nvPr>
            <p:ph type="ftr" sz="quarter" idx="15"/>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5F45607A-FBC1-B8C3-CFD5-636774B76EC5}"/>
              </a:ext>
            </a:extLst>
          </p:cNvPr>
          <p:cNvSpPr>
            <a:spLocks noGrp="1"/>
          </p:cNvSpPr>
          <p:nvPr>
            <p:ph type="sldNum" sz="quarter" idx="16"/>
          </p:nvPr>
        </p:nvSpPr>
        <p:spPr/>
        <p:txBody>
          <a:bodyPr/>
          <a:lstStyle/>
          <a:p>
            <a:fld id="{ECE691D0-CC49-4FC7-9C4D-6112B0CB3A76}" type="slidenum">
              <a:rPr lang="de-DE" smtClean="0"/>
              <a:pPr/>
              <a:t>2</a:t>
            </a:fld>
            <a:endParaRPr lang="de-DE" dirty="0"/>
          </a:p>
        </p:txBody>
      </p:sp>
      <p:sp>
        <p:nvSpPr>
          <p:cNvPr id="6" name="Text Placeholder 5">
            <a:extLst>
              <a:ext uri="{FF2B5EF4-FFF2-40B4-BE49-F238E27FC236}">
                <a16:creationId xmlns:a16="http://schemas.microsoft.com/office/drawing/2014/main" id="{C02A7F77-0093-EFC7-5571-071D0143C881}"/>
              </a:ext>
            </a:extLst>
          </p:cNvPr>
          <p:cNvSpPr>
            <a:spLocks noGrp="1"/>
          </p:cNvSpPr>
          <p:nvPr>
            <p:ph type="body" sz="quarter" idx="17"/>
          </p:nvPr>
        </p:nvSpPr>
        <p:spPr/>
        <p:txBody>
          <a:bodyPr/>
          <a:lstStyle/>
          <a:p>
            <a:pPr marL="285750" indent="-285750">
              <a:lnSpc>
                <a:spcPct val="150000"/>
              </a:lnSpc>
              <a:spcBef>
                <a:spcPts val="600"/>
              </a:spcBef>
              <a:buFont typeface="Arial" panose="020B0604020202020204" pitchFamily="34" charset="0"/>
              <a:buChar char="•"/>
            </a:pPr>
            <a:r>
              <a:rPr lang="de-DE" dirty="0">
                <a:solidFill>
                  <a:schemeClr val="tx1"/>
                </a:solidFill>
              </a:rPr>
              <a:t>Motivation</a:t>
            </a:r>
          </a:p>
          <a:p>
            <a:pPr marL="285750" indent="-285750">
              <a:lnSpc>
                <a:spcPct val="150000"/>
              </a:lnSpc>
              <a:spcBef>
                <a:spcPts val="600"/>
              </a:spcBef>
              <a:buFont typeface="Arial" panose="020B0604020202020204" pitchFamily="34" charset="0"/>
              <a:buChar char="•"/>
            </a:pPr>
            <a:r>
              <a:rPr lang="de-DE" dirty="0" err="1">
                <a:solidFill>
                  <a:schemeClr val="tx1"/>
                </a:solidFill>
              </a:rPr>
              <a:t>How</a:t>
            </a:r>
            <a:r>
              <a:rPr lang="de-DE" dirty="0">
                <a:solidFill>
                  <a:schemeClr val="tx1"/>
                </a:solidFill>
              </a:rPr>
              <a:t> </a:t>
            </a:r>
            <a:r>
              <a:rPr lang="de-DE" dirty="0" err="1">
                <a:solidFill>
                  <a:schemeClr val="tx1"/>
                </a:solidFill>
              </a:rPr>
              <a:t>does</a:t>
            </a:r>
            <a:r>
              <a:rPr lang="de-DE" dirty="0">
                <a:solidFill>
                  <a:schemeClr val="tx1"/>
                </a:solidFill>
              </a:rPr>
              <a:t> </a:t>
            </a:r>
            <a:r>
              <a:rPr lang="de-DE" dirty="0" err="1">
                <a:solidFill>
                  <a:schemeClr val="tx1"/>
                </a:solidFill>
              </a:rPr>
              <a:t>the</a:t>
            </a:r>
            <a:r>
              <a:rPr lang="de-DE" dirty="0">
                <a:solidFill>
                  <a:schemeClr val="tx1"/>
                </a:solidFill>
              </a:rPr>
              <a:t> ASDEX Upgrade SPI </a:t>
            </a:r>
            <a:r>
              <a:rPr lang="de-DE" dirty="0" err="1">
                <a:solidFill>
                  <a:schemeClr val="tx1"/>
                </a:solidFill>
              </a:rPr>
              <a:t>system</a:t>
            </a:r>
            <a:r>
              <a:rPr lang="de-DE" dirty="0">
                <a:solidFill>
                  <a:schemeClr val="tx1"/>
                </a:solidFill>
              </a:rPr>
              <a:t> </a:t>
            </a:r>
            <a:r>
              <a:rPr lang="de-DE" dirty="0" err="1">
                <a:solidFill>
                  <a:schemeClr val="tx1"/>
                </a:solidFill>
              </a:rPr>
              <a:t>work</a:t>
            </a:r>
            <a:r>
              <a:rPr lang="de-DE" dirty="0">
                <a:solidFill>
                  <a:schemeClr val="tx1"/>
                </a:solidFill>
              </a:rPr>
              <a:t>?</a:t>
            </a:r>
          </a:p>
          <a:p>
            <a:pPr marL="285750" indent="-285750">
              <a:lnSpc>
                <a:spcPct val="150000"/>
              </a:lnSpc>
              <a:spcBef>
                <a:spcPts val="600"/>
              </a:spcBef>
              <a:buFont typeface="Arial" panose="020B0604020202020204" pitchFamily="34" charset="0"/>
              <a:buChar char="•"/>
            </a:pPr>
            <a:r>
              <a:rPr lang="en-US" dirty="0">
                <a:solidFill>
                  <a:schemeClr val="tx1"/>
                </a:solidFill>
              </a:rPr>
              <a:t>What is special about the ASDEX Upgrade SPI?</a:t>
            </a:r>
          </a:p>
          <a:p>
            <a:pPr marL="285750" indent="-285750">
              <a:lnSpc>
                <a:spcPct val="150000"/>
              </a:lnSpc>
              <a:spcBef>
                <a:spcPts val="600"/>
              </a:spcBef>
              <a:buFont typeface="Arial" panose="020B0604020202020204" pitchFamily="34" charset="0"/>
              <a:buChar char="•"/>
            </a:pPr>
            <a:r>
              <a:rPr lang="en-US" dirty="0">
                <a:solidFill>
                  <a:schemeClr val="tx1"/>
                </a:solidFill>
              </a:rPr>
              <a:t>Controlling pellet speed and successful pellet release</a:t>
            </a:r>
          </a:p>
          <a:p>
            <a:pPr marL="285750" indent="-285750">
              <a:lnSpc>
                <a:spcPct val="150000"/>
              </a:lnSpc>
              <a:spcBef>
                <a:spcPts val="600"/>
              </a:spcBef>
              <a:buFont typeface="Arial" panose="020B0604020202020204" pitchFamily="34" charset="0"/>
              <a:buChar char="•"/>
            </a:pPr>
            <a:r>
              <a:rPr lang="en-US" dirty="0">
                <a:solidFill>
                  <a:schemeClr val="tx1"/>
                </a:solidFill>
              </a:rPr>
              <a:t>Differences between the different shatter heads</a:t>
            </a:r>
          </a:p>
          <a:p>
            <a:pPr marL="285750" indent="-285750">
              <a:lnSpc>
                <a:spcPct val="150000"/>
              </a:lnSpc>
              <a:spcBef>
                <a:spcPts val="600"/>
              </a:spcBef>
              <a:buFont typeface="Arial" panose="020B0604020202020204" pitchFamily="34" charset="0"/>
              <a:buChar char="•"/>
            </a:pPr>
            <a:r>
              <a:rPr lang="en-US" dirty="0">
                <a:solidFill>
                  <a:schemeClr val="tx1"/>
                </a:solidFill>
              </a:rPr>
              <a:t>Preliminary results of the AUG SPI experiments</a:t>
            </a:r>
          </a:p>
          <a:p>
            <a:pPr marL="285750" indent="-285750">
              <a:lnSpc>
                <a:spcPct val="150000"/>
              </a:lnSpc>
              <a:spcBef>
                <a:spcPts val="600"/>
              </a:spcBef>
              <a:buFont typeface="Arial" panose="020B0604020202020204" pitchFamily="34" charset="0"/>
              <a:buChar char="•"/>
            </a:pPr>
            <a:r>
              <a:rPr lang="en-US" dirty="0">
                <a:solidFill>
                  <a:schemeClr val="tx1"/>
                </a:solidFill>
              </a:rPr>
              <a:t>Summary</a:t>
            </a:r>
          </a:p>
          <a:p>
            <a:endParaRPr lang="en-US" dirty="0"/>
          </a:p>
        </p:txBody>
      </p:sp>
      <p:pic>
        <p:nvPicPr>
          <p:cNvPr id="7" name="Content Placeholder 7" descr="A picture containing icon&#10;&#10;Description automatically generated">
            <a:extLst>
              <a:ext uri="{FF2B5EF4-FFF2-40B4-BE49-F238E27FC236}">
                <a16:creationId xmlns:a16="http://schemas.microsoft.com/office/drawing/2014/main" id="{236BCE03-B61C-A9F2-1F35-A73C04AD2D2E}"/>
              </a:ext>
            </a:extLst>
          </p:cNvPr>
          <p:cNvPicPr>
            <a:picLocks noChangeAspect="1"/>
          </p:cNvPicPr>
          <p:nvPr/>
        </p:nvPicPr>
        <p:blipFill>
          <a:blip r:embed="rId2"/>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10758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7436919-7099-EF1D-3284-FC7867062621}"/>
              </a:ext>
            </a:extLst>
          </p:cNvPr>
          <p:cNvGrpSpPr/>
          <p:nvPr/>
        </p:nvGrpSpPr>
        <p:grpSpPr>
          <a:xfrm>
            <a:off x="7502156" y="2880028"/>
            <a:ext cx="4672751" cy="3600000"/>
            <a:chOff x="7519248" y="3119311"/>
            <a:chExt cx="4672751" cy="3600000"/>
          </a:xfrm>
        </p:grpSpPr>
        <p:pic>
          <p:nvPicPr>
            <p:cNvPr id="16" name="Picture 15">
              <a:extLst>
                <a:ext uri="{FF2B5EF4-FFF2-40B4-BE49-F238E27FC236}">
                  <a16:creationId xmlns:a16="http://schemas.microsoft.com/office/drawing/2014/main" id="{99A2FC1B-2E3E-0403-E89E-1C2B022CD4AF}"/>
                </a:ext>
              </a:extLst>
            </p:cNvPr>
            <p:cNvPicPr>
              <a:picLocks noChangeAspect="1"/>
            </p:cNvPicPr>
            <p:nvPr/>
          </p:nvPicPr>
          <p:blipFill>
            <a:blip r:embed="rId2"/>
            <a:srcRect/>
            <a:stretch/>
          </p:blipFill>
          <p:spPr>
            <a:xfrm>
              <a:off x="7519248" y="3119311"/>
              <a:ext cx="4672751" cy="3600000"/>
            </a:xfrm>
            <a:prstGeom prst="rect">
              <a:avLst/>
            </a:prstGeom>
          </p:spPr>
        </p:pic>
        <p:sp>
          <p:nvSpPr>
            <p:cNvPr id="31" name="TextBox 30">
              <a:extLst>
                <a:ext uri="{FF2B5EF4-FFF2-40B4-BE49-F238E27FC236}">
                  <a16:creationId xmlns:a16="http://schemas.microsoft.com/office/drawing/2014/main" id="{D30C44E2-2322-999F-203C-B4E55823CE7F}"/>
                </a:ext>
              </a:extLst>
            </p:cNvPr>
            <p:cNvSpPr txBox="1"/>
            <p:nvPr/>
          </p:nvSpPr>
          <p:spPr>
            <a:xfrm rot="19129882">
              <a:off x="8164358" y="4769980"/>
              <a:ext cx="3302186" cy="492443"/>
            </a:xfrm>
            <a:prstGeom prst="rect">
              <a:avLst/>
            </a:prstGeom>
            <a:noFill/>
            <a:ln>
              <a:noFill/>
            </a:ln>
          </p:spPr>
          <p:txBody>
            <a:bodyPr wrap="none" lIns="0" tIns="0" rIns="0" bIns="0" rtlCol="0" anchor="t" anchorCtr="0">
              <a:spAutoFit/>
            </a:bodyPr>
            <a:lstStyle/>
            <a:p>
              <a:pPr algn="ctr"/>
              <a:r>
                <a:rPr lang="en-GB" sz="3200" b="1" dirty="0">
                  <a:solidFill>
                    <a:srgbClr val="337777">
                      <a:alpha val="14000"/>
                    </a:srgbClr>
                  </a:solidFill>
                </a:rPr>
                <a:t>preliminary data!</a:t>
              </a:r>
            </a:p>
          </p:txBody>
        </p:sp>
      </p:grpSp>
      <p:pic>
        <p:nvPicPr>
          <p:cNvPr id="14" name="Picture 13" descr="A picture containing light&#10;&#10;Description automatically generated">
            <a:extLst>
              <a:ext uri="{FF2B5EF4-FFF2-40B4-BE49-F238E27FC236}">
                <a16:creationId xmlns:a16="http://schemas.microsoft.com/office/drawing/2014/main" id="{23F660FA-F477-4076-2805-7B41D7570057}"/>
              </a:ext>
            </a:extLst>
          </p:cNvPr>
          <p:cNvPicPr>
            <a:picLocks noChangeAspect="1"/>
          </p:cNvPicPr>
          <p:nvPr/>
        </p:nvPicPr>
        <p:blipFill>
          <a:blip r:embed="rId3"/>
          <a:stretch>
            <a:fillRect/>
          </a:stretch>
        </p:blipFill>
        <p:spPr>
          <a:xfrm>
            <a:off x="7502156" y="2880028"/>
            <a:ext cx="4672752" cy="3600000"/>
          </a:xfrm>
          <a:prstGeom prst="rect">
            <a:avLst/>
          </a:prstGeom>
        </p:spPr>
      </p:pic>
      <p:pic>
        <p:nvPicPr>
          <p:cNvPr id="18" name="Picture 17" descr="A picture containing text, silhouette, night sky&#10;&#10;Description automatically generated">
            <a:extLst>
              <a:ext uri="{FF2B5EF4-FFF2-40B4-BE49-F238E27FC236}">
                <a16:creationId xmlns:a16="http://schemas.microsoft.com/office/drawing/2014/main" id="{B9C15E0F-B665-00E6-62C8-CFD6FDF14A4F}"/>
              </a:ext>
            </a:extLst>
          </p:cNvPr>
          <p:cNvPicPr>
            <a:picLocks noChangeAspect="1"/>
          </p:cNvPicPr>
          <p:nvPr/>
        </p:nvPicPr>
        <p:blipFill>
          <a:blip r:embed="rId4"/>
          <a:stretch>
            <a:fillRect/>
          </a:stretch>
        </p:blipFill>
        <p:spPr>
          <a:xfrm>
            <a:off x="7502156" y="2880028"/>
            <a:ext cx="4672752" cy="3600000"/>
          </a:xfrm>
          <a:prstGeom prst="rect">
            <a:avLst/>
          </a:prstGeom>
        </p:spPr>
      </p:pic>
      <p:sp>
        <p:nvSpPr>
          <p:cNvPr id="2" name="Title 1">
            <a:extLst>
              <a:ext uri="{FF2B5EF4-FFF2-40B4-BE49-F238E27FC236}">
                <a16:creationId xmlns:a16="http://schemas.microsoft.com/office/drawing/2014/main" id="{C354C07A-ED6B-E898-39F8-38397749E19B}"/>
              </a:ext>
            </a:extLst>
          </p:cNvPr>
          <p:cNvSpPr>
            <a:spLocks noGrp="1"/>
          </p:cNvSpPr>
          <p:nvPr>
            <p:ph type="title"/>
          </p:nvPr>
        </p:nvSpPr>
        <p:spPr/>
        <p:txBody>
          <a:bodyPr/>
          <a:lstStyle/>
          <a:p>
            <a:r>
              <a:rPr lang="de-DE" dirty="0" err="1"/>
              <a:t>Preliminary</a:t>
            </a:r>
            <a:r>
              <a:rPr lang="de-DE" dirty="0"/>
              <a:t> </a:t>
            </a:r>
            <a:r>
              <a:rPr lang="de-DE" dirty="0" err="1"/>
              <a:t>results</a:t>
            </a:r>
            <a:r>
              <a:rPr lang="de-DE" dirty="0"/>
              <a:t> </a:t>
            </a:r>
            <a:r>
              <a:rPr lang="de-DE" dirty="0" err="1"/>
              <a:t>from</a:t>
            </a:r>
            <a:r>
              <a:rPr lang="de-DE" dirty="0"/>
              <a:t> </a:t>
            </a:r>
            <a:r>
              <a:rPr lang="de-DE" dirty="0" err="1"/>
              <a:t>the</a:t>
            </a:r>
            <a:r>
              <a:rPr lang="de-DE" dirty="0"/>
              <a:t> AUG experiments</a:t>
            </a:r>
            <a:endParaRPr lang="en-US" dirty="0"/>
          </a:p>
        </p:txBody>
      </p:sp>
      <p:sp>
        <p:nvSpPr>
          <p:cNvPr id="6" name="Text Placeholder 5">
            <a:extLst>
              <a:ext uri="{FF2B5EF4-FFF2-40B4-BE49-F238E27FC236}">
                <a16:creationId xmlns:a16="http://schemas.microsoft.com/office/drawing/2014/main" id="{DBB6D9E8-9669-34B8-ABDE-3283B1EB183C}"/>
              </a:ext>
            </a:extLst>
          </p:cNvPr>
          <p:cNvSpPr>
            <a:spLocks noGrp="1"/>
          </p:cNvSpPr>
          <p:nvPr>
            <p:ph type="body" sz="quarter" idx="17"/>
          </p:nvPr>
        </p:nvSpPr>
        <p:spPr>
          <a:xfrm>
            <a:off x="653605" y="772111"/>
            <a:ext cx="10908742" cy="2180866"/>
          </a:xfrm>
        </p:spPr>
        <p:txBody>
          <a:bodyPr>
            <a:normAutofit/>
          </a:bodyPr>
          <a:lstStyle/>
          <a:p>
            <a:pPr marL="285750" indent="-285750">
              <a:buFont typeface="Arial" panose="020B0604020202020204" pitchFamily="34" charset="0"/>
              <a:buChar char="•"/>
            </a:pPr>
            <a:r>
              <a:rPr lang="en-US" sz="1700" b="0" dirty="0">
                <a:solidFill>
                  <a:schemeClr val="tx1"/>
                </a:solidFill>
              </a:rPr>
              <a:t>In total 235 discharges executed with ~174 useful pulses (240 pellet injections)</a:t>
            </a:r>
          </a:p>
          <a:p>
            <a:pPr marL="285750" indent="-285750">
              <a:buFont typeface="Arial" panose="020B0604020202020204" pitchFamily="34" charset="0"/>
              <a:buChar char="•"/>
            </a:pPr>
            <a:r>
              <a:rPr lang="en-US" sz="1700" b="0" dirty="0">
                <a:solidFill>
                  <a:schemeClr val="tx1"/>
                </a:solidFill>
              </a:rPr>
              <a:t>Large database with different pellet diameters (4 and 8mm), lengths (L/D 0.5-1.5), pellet composition (Ne/D 0.086%-100%) and velocities (100-700 m/s)</a:t>
            </a:r>
          </a:p>
          <a:p>
            <a:pPr marL="285750" indent="-285750">
              <a:buFont typeface="Arial" panose="020B0604020202020204" pitchFamily="34" charset="0"/>
              <a:buChar char="•"/>
            </a:pPr>
            <a:r>
              <a:rPr lang="en-US" sz="1700" b="0" dirty="0">
                <a:solidFill>
                  <a:schemeClr val="tx1"/>
                </a:solidFill>
              </a:rPr>
              <a:t>Injections into target plasmas with </a:t>
            </a:r>
            <a:r>
              <a:rPr lang="en-US" sz="1700" b="0" dirty="0" err="1">
                <a:solidFill>
                  <a:schemeClr val="tx1"/>
                </a:solidFill>
              </a:rPr>
              <a:t>W</a:t>
            </a:r>
            <a:r>
              <a:rPr lang="en-US" sz="1700" b="0" baseline="-25000" dirty="0" err="1">
                <a:solidFill>
                  <a:schemeClr val="tx1"/>
                </a:solidFill>
              </a:rPr>
              <a:t>th</a:t>
            </a:r>
            <a:r>
              <a:rPr lang="en-US" sz="1700" b="0" dirty="0">
                <a:solidFill>
                  <a:schemeClr val="tx1"/>
                </a:solidFill>
              </a:rPr>
              <a:t> up to ~900kJ and few post-TQ plasmas</a:t>
            </a:r>
          </a:p>
          <a:p>
            <a:pPr marL="285750" indent="-285750">
              <a:buFont typeface="Arial" panose="020B0604020202020204" pitchFamily="34" charset="0"/>
              <a:buChar char="•"/>
            </a:pPr>
            <a:r>
              <a:rPr lang="en-US" sz="1700" b="0" dirty="0">
                <a:solidFill>
                  <a:schemeClr val="tx1"/>
                </a:solidFill>
              </a:rPr>
              <a:t>Injection schemes: single, dual and staggered</a:t>
            </a:r>
          </a:p>
        </p:txBody>
      </p:sp>
      <p:pic>
        <p:nvPicPr>
          <p:cNvPr id="8" name="Content Placeholder 7" descr="A picture containing icon&#10;&#10;Description automatically generated">
            <a:extLst>
              <a:ext uri="{FF2B5EF4-FFF2-40B4-BE49-F238E27FC236}">
                <a16:creationId xmlns:a16="http://schemas.microsoft.com/office/drawing/2014/main" id="{9B8C5301-7449-7E62-C279-76464E924947}"/>
              </a:ext>
            </a:extLst>
          </p:cNvPr>
          <p:cNvPicPr>
            <a:picLocks noChangeAspect="1"/>
          </p:cNvPicPr>
          <p:nvPr/>
        </p:nvPicPr>
        <p:blipFill>
          <a:blip r:embed="rId5"/>
          <a:stretch>
            <a:fillRect/>
          </a:stretch>
        </p:blipFill>
        <p:spPr>
          <a:xfrm>
            <a:off x="8258589" y="250258"/>
            <a:ext cx="1033002" cy="496887"/>
          </a:xfrm>
          <a:prstGeom prst="rect">
            <a:avLst/>
          </a:prstGeom>
        </p:spPr>
      </p:pic>
      <p:pic>
        <p:nvPicPr>
          <p:cNvPr id="88" name="Picture 87"/>
          <p:cNvPicPr>
            <a:picLocks noChangeAspect="1"/>
          </p:cNvPicPr>
          <p:nvPr/>
        </p:nvPicPr>
        <p:blipFill rotWithShape="1">
          <a:blip r:embed="rId6" cstate="email">
            <a:extLst>
              <a:ext uri="{28A0092B-C50C-407E-A947-70E740481C1C}">
                <a14:useLocalDpi xmlns:a14="http://schemas.microsoft.com/office/drawing/2010/main"/>
              </a:ext>
            </a:extLst>
          </a:blip>
          <a:srcRect l="8400" t="11224" r="3935" b="10258"/>
          <a:stretch/>
        </p:blipFill>
        <p:spPr>
          <a:xfrm>
            <a:off x="9238222" y="336885"/>
            <a:ext cx="1283772" cy="334428"/>
          </a:xfrm>
          <a:prstGeom prst="rect">
            <a:avLst/>
          </a:prstGeom>
        </p:spPr>
      </p:pic>
      <p:sp>
        <p:nvSpPr>
          <p:cNvPr id="126" name="Text Placeholder 5">
            <a:extLst>
              <a:ext uri="{FF2B5EF4-FFF2-40B4-BE49-F238E27FC236}">
                <a16:creationId xmlns:a16="http://schemas.microsoft.com/office/drawing/2014/main" id="{DBB6D9E8-9669-34B8-ABDE-3283B1EB183C}"/>
              </a:ext>
            </a:extLst>
          </p:cNvPr>
          <p:cNvSpPr txBox="1">
            <a:spLocks/>
          </p:cNvSpPr>
          <p:nvPr/>
        </p:nvSpPr>
        <p:spPr>
          <a:xfrm>
            <a:off x="4011073" y="4866002"/>
            <a:ext cx="3600479" cy="1735646"/>
          </a:xfrm>
          <a:prstGeom prst="rect">
            <a:avLst/>
          </a:prstGeom>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Wingdings" panose="05000000000000000000" pitchFamily="2" charset="2"/>
              <a:buChar char="Ø"/>
            </a:pPr>
            <a:r>
              <a:rPr lang="en-US" sz="1700" b="0" dirty="0">
                <a:solidFill>
                  <a:schemeClr val="tx1"/>
                </a:solidFill>
              </a:rPr>
              <a:t>Indication: long, 12.5°, square (larger fragments &amp; more collimated) shatter head shows the best material assimilation, but shortest pre-TQ times</a:t>
            </a:r>
            <a:endParaRPr lang="en-US" sz="1700" dirty="0"/>
          </a:p>
        </p:txBody>
      </p:sp>
      <p:grpSp>
        <p:nvGrpSpPr>
          <p:cNvPr id="5" name="Group 4">
            <a:extLst>
              <a:ext uri="{FF2B5EF4-FFF2-40B4-BE49-F238E27FC236}">
                <a16:creationId xmlns:a16="http://schemas.microsoft.com/office/drawing/2014/main" id="{171EB378-830B-8F4F-8F44-3CF78B63EA8B}"/>
              </a:ext>
            </a:extLst>
          </p:cNvPr>
          <p:cNvGrpSpPr/>
          <p:nvPr/>
        </p:nvGrpSpPr>
        <p:grpSpPr>
          <a:xfrm>
            <a:off x="3857449" y="2705436"/>
            <a:ext cx="3600480" cy="2086737"/>
            <a:chOff x="3965981" y="2705436"/>
            <a:chExt cx="3600480" cy="2086737"/>
          </a:xfrm>
        </p:grpSpPr>
        <p:pic>
          <p:nvPicPr>
            <p:cNvPr id="28" name="Picture 27">
              <a:extLst>
                <a:ext uri="{FF2B5EF4-FFF2-40B4-BE49-F238E27FC236}">
                  <a16:creationId xmlns:a16="http://schemas.microsoft.com/office/drawing/2014/main" id="{9AA62028-EDB3-E25F-F665-36F70FFD2655}"/>
                </a:ext>
              </a:extLst>
            </p:cNvPr>
            <p:cNvPicPr>
              <a:picLocks noChangeAspect="1"/>
            </p:cNvPicPr>
            <p:nvPr/>
          </p:nvPicPr>
          <p:blipFill>
            <a:blip r:embed="rId7"/>
            <a:srcRect/>
            <a:stretch/>
          </p:blipFill>
          <p:spPr>
            <a:xfrm>
              <a:off x="3965981" y="2967905"/>
              <a:ext cx="3600480" cy="1824268"/>
            </a:xfrm>
            <a:prstGeom prst="rect">
              <a:avLst/>
            </a:prstGeom>
          </p:spPr>
        </p:pic>
        <p:grpSp>
          <p:nvGrpSpPr>
            <p:cNvPr id="23" name="Group 22">
              <a:extLst>
                <a:ext uri="{FF2B5EF4-FFF2-40B4-BE49-F238E27FC236}">
                  <a16:creationId xmlns:a16="http://schemas.microsoft.com/office/drawing/2014/main" id="{496AC459-16A0-035C-1524-68CEEF794FF5}"/>
                </a:ext>
              </a:extLst>
            </p:cNvPr>
            <p:cNvGrpSpPr/>
            <p:nvPr/>
          </p:nvGrpSpPr>
          <p:grpSpPr>
            <a:xfrm>
              <a:off x="4363274" y="2705436"/>
              <a:ext cx="2750672" cy="1199218"/>
              <a:chOff x="4363274" y="2705436"/>
              <a:chExt cx="2750672" cy="1199218"/>
            </a:xfrm>
          </p:grpSpPr>
          <p:grpSp>
            <p:nvGrpSpPr>
              <p:cNvPr id="21" name="Group 20">
                <a:extLst>
                  <a:ext uri="{FF2B5EF4-FFF2-40B4-BE49-F238E27FC236}">
                    <a16:creationId xmlns:a16="http://schemas.microsoft.com/office/drawing/2014/main" id="{C6711BDC-BF08-17CA-87ED-9DE3A556F55F}"/>
                  </a:ext>
                </a:extLst>
              </p:cNvPr>
              <p:cNvGrpSpPr/>
              <p:nvPr/>
            </p:nvGrpSpPr>
            <p:grpSpPr>
              <a:xfrm>
                <a:off x="4363274" y="2705436"/>
                <a:ext cx="2512658" cy="1199218"/>
                <a:chOff x="4363274" y="2705436"/>
                <a:chExt cx="2512658" cy="1199218"/>
              </a:xfrm>
            </p:grpSpPr>
            <p:sp>
              <p:nvSpPr>
                <p:cNvPr id="124" name="TextBox 123">
                  <a:extLst>
                    <a:ext uri="{FF2B5EF4-FFF2-40B4-BE49-F238E27FC236}">
                      <a16:creationId xmlns:a16="http://schemas.microsoft.com/office/drawing/2014/main" id="{94F4888C-9341-FBEB-806F-2A07FD135ACB}"/>
                    </a:ext>
                  </a:extLst>
                </p:cNvPr>
                <p:cNvSpPr txBox="1"/>
                <p:nvPr/>
              </p:nvSpPr>
              <p:spPr>
                <a:xfrm>
                  <a:off x="4666994" y="2705436"/>
                  <a:ext cx="2208938" cy="262059"/>
                </a:xfrm>
                <a:prstGeom prst="rect">
                  <a:avLst/>
                </a:prstGeom>
                <a:noFill/>
              </p:spPr>
              <p:txBody>
                <a:bodyPr wrap="none" lIns="0" tIns="0" rIns="0" bIns="0" rtlCol="0" anchor="ctr" anchorCtr="0">
                  <a:spAutoFit/>
                </a:bodyPr>
                <a:lstStyle/>
                <a:p>
                  <a:pPr algn="l">
                    <a:lnSpc>
                      <a:spcPts val="2300"/>
                    </a:lnSpc>
                    <a:spcBef>
                      <a:spcPts val="1150"/>
                    </a:spcBef>
                  </a:pPr>
                  <a:r>
                    <a:rPr lang="de-DE" sz="1400" dirty="0">
                      <a:solidFill>
                        <a:srgbClr val="005555"/>
                      </a:solidFill>
                    </a:rPr>
                    <a:t>Density rise at plasma edge</a:t>
                  </a:r>
                  <a:endParaRPr lang="en-US" sz="1400" dirty="0" err="1">
                    <a:solidFill>
                      <a:srgbClr val="005555"/>
                    </a:solidFill>
                  </a:endParaRPr>
                </a:p>
              </p:txBody>
            </p:sp>
            <p:sp>
              <p:nvSpPr>
                <p:cNvPr id="32" name="TextBox 31">
                  <a:extLst>
                    <a:ext uri="{FF2B5EF4-FFF2-40B4-BE49-F238E27FC236}">
                      <a16:creationId xmlns:a16="http://schemas.microsoft.com/office/drawing/2014/main" id="{595671AC-1284-283F-B5E8-3097C51027BE}"/>
                    </a:ext>
                  </a:extLst>
                </p:cNvPr>
                <p:cNvSpPr txBox="1"/>
                <p:nvPr/>
              </p:nvSpPr>
              <p:spPr>
                <a:xfrm rot="19931996">
                  <a:off x="4363274" y="3535322"/>
                  <a:ext cx="2479846" cy="369332"/>
                </a:xfrm>
                <a:prstGeom prst="rect">
                  <a:avLst/>
                </a:prstGeom>
                <a:noFill/>
                <a:ln>
                  <a:noFill/>
                </a:ln>
              </p:spPr>
              <p:txBody>
                <a:bodyPr wrap="none" lIns="0" tIns="0" rIns="0" bIns="0" rtlCol="0" anchor="t" anchorCtr="0">
                  <a:spAutoFit/>
                </a:bodyPr>
                <a:lstStyle/>
                <a:p>
                  <a:pPr algn="ctr"/>
                  <a:r>
                    <a:rPr lang="en-GB" sz="2400" b="1" dirty="0">
                      <a:solidFill>
                        <a:srgbClr val="337777">
                          <a:alpha val="14000"/>
                        </a:srgbClr>
                      </a:solidFill>
                    </a:rPr>
                    <a:t>preliminary data!</a:t>
                  </a:r>
                </a:p>
              </p:txBody>
            </p:sp>
          </p:grpSp>
          <p:sp>
            <p:nvSpPr>
              <p:cNvPr id="34" name="TextBox 33">
                <a:extLst>
                  <a:ext uri="{FF2B5EF4-FFF2-40B4-BE49-F238E27FC236}">
                    <a16:creationId xmlns:a16="http://schemas.microsoft.com/office/drawing/2014/main" id="{99F72D29-CD3C-1E4E-0EA1-F5763051C743}"/>
                  </a:ext>
                </a:extLst>
              </p:cNvPr>
              <p:cNvSpPr txBox="1"/>
              <p:nvPr/>
            </p:nvSpPr>
            <p:spPr>
              <a:xfrm>
                <a:off x="5809102" y="2927782"/>
                <a:ext cx="1304844" cy="262059"/>
              </a:xfrm>
              <a:prstGeom prst="rect">
                <a:avLst/>
              </a:prstGeom>
              <a:noFill/>
            </p:spPr>
            <p:txBody>
              <a:bodyPr wrap="none" lIns="0" tIns="0" rIns="0" bIns="0" rtlCol="0" anchor="ctr" anchorCtr="0">
                <a:spAutoFit/>
              </a:bodyPr>
              <a:lstStyle/>
              <a:p>
                <a:pPr algn="l">
                  <a:lnSpc>
                    <a:spcPts val="2300"/>
                  </a:lnSpc>
                  <a:spcBef>
                    <a:spcPts val="1150"/>
                  </a:spcBef>
                </a:pPr>
                <a:r>
                  <a:rPr lang="de-DE" sz="1400" dirty="0">
                    <a:solidFill>
                      <a:srgbClr val="005555"/>
                    </a:solidFill>
                  </a:rPr>
                  <a:t>100% D</a:t>
                </a:r>
                <a:r>
                  <a:rPr lang="de-DE" sz="1400" baseline="-25000" dirty="0">
                    <a:solidFill>
                      <a:srgbClr val="005555"/>
                    </a:solidFill>
                  </a:rPr>
                  <a:t>2</a:t>
                </a:r>
                <a:r>
                  <a:rPr lang="de-DE" sz="1400" dirty="0">
                    <a:solidFill>
                      <a:srgbClr val="005555"/>
                    </a:solidFill>
                  </a:rPr>
                  <a:t> pellets</a:t>
                </a:r>
                <a:endParaRPr lang="en-US" sz="1400" dirty="0" err="1">
                  <a:solidFill>
                    <a:srgbClr val="005555"/>
                  </a:solidFill>
                </a:endParaRPr>
              </a:p>
            </p:txBody>
          </p:sp>
        </p:grpSp>
      </p:grpSp>
      <p:grpSp>
        <p:nvGrpSpPr>
          <p:cNvPr id="22" name="Group 21">
            <a:extLst>
              <a:ext uri="{FF2B5EF4-FFF2-40B4-BE49-F238E27FC236}">
                <a16:creationId xmlns:a16="http://schemas.microsoft.com/office/drawing/2014/main" id="{E7FED90D-98F6-8E4A-20AB-D59FF3672DD9}"/>
              </a:ext>
            </a:extLst>
          </p:cNvPr>
          <p:cNvGrpSpPr/>
          <p:nvPr/>
        </p:nvGrpSpPr>
        <p:grpSpPr>
          <a:xfrm>
            <a:off x="282133" y="2567437"/>
            <a:ext cx="3970134" cy="3972407"/>
            <a:chOff x="282133" y="2746903"/>
            <a:chExt cx="3970134" cy="3972407"/>
          </a:xfrm>
        </p:grpSpPr>
        <p:grpSp>
          <p:nvGrpSpPr>
            <p:cNvPr id="19" name="Group 18">
              <a:extLst>
                <a:ext uri="{FF2B5EF4-FFF2-40B4-BE49-F238E27FC236}">
                  <a16:creationId xmlns:a16="http://schemas.microsoft.com/office/drawing/2014/main" id="{FF4EF641-4678-0DB7-40F0-74799E421902}"/>
                </a:ext>
              </a:extLst>
            </p:cNvPr>
            <p:cNvGrpSpPr/>
            <p:nvPr/>
          </p:nvGrpSpPr>
          <p:grpSpPr>
            <a:xfrm>
              <a:off x="282133" y="2746903"/>
              <a:ext cx="3970134" cy="3972407"/>
              <a:chOff x="282133" y="2746903"/>
              <a:chExt cx="3970134" cy="3972407"/>
            </a:xfrm>
          </p:grpSpPr>
          <p:pic>
            <p:nvPicPr>
              <p:cNvPr id="12" name="Picture 11">
                <a:extLst>
                  <a:ext uri="{FF2B5EF4-FFF2-40B4-BE49-F238E27FC236}">
                    <a16:creationId xmlns:a16="http://schemas.microsoft.com/office/drawing/2014/main" id="{7B04807A-8B93-B199-A430-BD25CCDB5184}"/>
                  </a:ext>
                </a:extLst>
              </p:cNvPr>
              <p:cNvPicPr>
                <a:picLocks noChangeAspect="1"/>
              </p:cNvPicPr>
              <p:nvPr/>
            </p:nvPicPr>
            <p:blipFill>
              <a:blip r:embed="rId8"/>
              <a:srcRect/>
              <a:stretch/>
            </p:blipFill>
            <p:spPr>
              <a:xfrm>
                <a:off x="282133" y="2746903"/>
                <a:ext cx="3970134" cy="3972407"/>
              </a:xfrm>
              <a:prstGeom prst="rect">
                <a:avLst/>
              </a:prstGeom>
            </p:spPr>
          </p:pic>
          <p:sp>
            <p:nvSpPr>
              <p:cNvPr id="30" name="TextBox 29">
                <a:extLst>
                  <a:ext uri="{FF2B5EF4-FFF2-40B4-BE49-F238E27FC236}">
                    <a16:creationId xmlns:a16="http://schemas.microsoft.com/office/drawing/2014/main" id="{214FD3E6-2518-E605-993A-AEC9337647C9}"/>
                  </a:ext>
                </a:extLst>
              </p:cNvPr>
              <p:cNvSpPr txBox="1"/>
              <p:nvPr/>
            </p:nvSpPr>
            <p:spPr>
              <a:xfrm rot="19129882">
                <a:off x="472964" y="4663299"/>
                <a:ext cx="3302186" cy="492443"/>
              </a:xfrm>
              <a:prstGeom prst="rect">
                <a:avLst/>
              </a:prstGeom>
              <a:noFill/>
              <a:ln>
                <a:noFill/>
              </a:ln>
            </p:spPr>
            <p:txBody>
              <a:bodyPr wrap="none" lIns="0" tIns="0" rIns="0" bIns="0" rtlCol="0" anchor="t" anchorCtr="0">
                <a:spAutoFit/>
              </a:bodyPr>
              <a:lstStyle/>
              <a:p>
                <a:pPr algn="ctr"/>
                <a:r>
                  <a:rPr lang="en-GB" sz="3200" b="1" dirty="0">
                    <a:solidFill>
                      <a:srgbClr val="337777">
                        <a:alpha val="14000"/>
                      </a:srgbClr>
                    </a:solidFill>
                  </a:rPr>
                  <a:t>preliminary data!</a:t>
                </a:r>
              </a:p>
            </p:txBody>
          </p:sp>
        </p:grpSp>
        <p:sp>
          <p:nvSpPr>
            <p:cNvPr id="29" name="TextBox 28">
              <a:extLst>
                <a:ext uri="{FF2B5EF4-FFF2-40B4-BE49-F238E27FC236}">
                  <a16:creationId xmlns:a16="http://schemas.microsoft.com/office/drawing/2014/main" id="{8E84F216-51FB-B261-E954-C0B6F4C7E089}"/>
                </a:ext>
              </a:extLst>
            </p:cNvPr>
            <p:cNvSpPr txBox="1"/>
            <p:nvPr/>
          </p:nvSpPr>
          <p:spPr>
            <a:xfrm>
              <a:off x="2341427" y="3347749"/>
              <a:ext cx="1304844" cy="262059"/>
            </a:xfrm>
            <a:prstGeom prst="rect">
              <a:avLst/>
            </a:prstGeom>
            <a:noFill/>
          </p:spPr>
          <p:txBody>
            <a:bodyPr wrap="none" lIns="0" tIns="0" rIns="0" bIns="0" rtlCol="0" anchor="ctr" anchorCtr="0">
              <a:spAutoFit/>
            </a:bodyPr>
            <a:lstStyle/>
            <a:p>
              <a:pPr algn="l">
                <a:lnSpc>
                  <a:spcPts val="2300"/>
                </a:lnSpc>
                <a:spcBef>
                  <a:spcPts val="1150"/>
                </a:spcBef>
              </a:pPr>
              <a:r>
                <a:rPr lang="de-DE" sz="1400" dirty="0">
                  <a:solidFill>
                    <a:srgbClr val="005555"/>
                  </a:solidFill>
                </a:rPr>
                <a:t>100% D</a:t>
              </a:r>
              <a:r>
                <a:rPr lang="de-DE" sz="1400" baseline="-25000" dirty="0">
                  <a:solidFill>
                    <a:srgbClr val="005555"/>
                  </a:solidFill>
                </a:rPr>
                <a:t>2</a:t>
              </a:r>
              <a:r>
                <a:rPr lang="de-DE" sz="1400" dirty="0">
                  <a:solidFill>
                    <a:srgbClr val="005555"/>
                  </a:solidFill>
                </a:rPr>
                <a:t> pellets</a:t>
              </a:r>
              <a:endParaRPr lang="en-US" sz="1400" dirty="0" err="1">
                <a:solidFill>
                  <a:srgbClr val="005555"/>
                </a:solidFill>
              </a:endParaRPr>
            </a:p>
          </p:txBody>
        </p:sp>
      </p:grpSp>
      <p:sp>
        <p:nvSpPr>
          <p:cNvPr id="25" name="Oval 24">
            <a:extLst>
              <a:ext uri="{FF2B5EF4-FFF2-40B4-BE49-F238E27FC236}">
                <a16:creationId xmlns:a16="http://schemas.microsoft.com/office/drawing/2014/main" id="{B1771776-3FE2-9073-3A39-4BC5F1FAC264}"/>
              </a:ext>
            </a:extLst>
          </p:cNvPr>
          <p:cNvSpPr/>
          <p:nvPr/>
        </p:nvSpPr>
        <p:spPr>
          <a:xfrm rot="403382">
            <a:off x="4596965" y="3589162"/>
            <a:ext cx="2382258" cy="623631"/>
          </a:xfrm>
          <a:prstGeom prst="ellipse">
            <a:avLst/>
          </a:prstGeom>
          <a:noFill/>
          <a:ln w="19050" cmpd="sng">
            <a:solidFill>
              <a:schemeClr val="accent5"/>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42" name="Oval 41">
            <a:extLst>
              <a:ext uri="{FF2B5EF4-FFF2-40B4-BE49-F238E27FC236}">
                <a16:creationId xmlns:a16="http://schemas.microsoft.com/office/drawing/2014/main" id="{0B4898E4-874F-A433-CDFF-D7BC9EB3001C}"/>
              </a:ext>
            </a:extLst>
          </p:cNvPr>
          <p:cNvSpPr/>
          <p:nvPr/>
        </p:nvSpPr>
        <p:spPr>
          <a:xfrm>
            <a:off x="1282981" y="5521884"/>
            <a:ext cx="2098484" cy="713171"/>
          </a:xfrm>
          <a:prstGeom prst="ellipse">
            <a:avLst/>
          </a:prstGeom>
          <a:noFill/>
          <a:ln w="19050" cmpd="sng">
            <a:solidFill>
              <a:schemeClr val="accent5"/>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6" name="Date Placeholder 2">
            <a:extLst>
              <a:ext uri="{FF2B5EF4-FFF2-40B4-BE49-F238E27FC236}">
                <a16:creationId xmlns:a16="http://schemas.microsoft.com/office/drawing/2014/main" id="{F55B7C3A-7783-C1A1-C96E-19917A144E70}"/>
              </a:ext>
            </a:extLst>
          </p:cNvPr>
          <p:cNvSpPr>
            <a:spLocks noGrp="1"/>
          </p:cNvSpPr>
          <p:nvPr>
            <p:ph type="dt" sz="half" idx="14"/>
          </p:nvPr>
        </p:nvSpPr>
        <p:spPr>
          <a:xfrm>
            <a:off x="4122419" y="6490799"/>
            <a:ext cx="7044781" cy="144000"/>
          </a:xfrm>
        </p:spPr>
        <p:txBody>
          <a:bodyPr/>
          <a:lstStyle/>
          <a:p>
            <a:r>
              <a:rPr lang="en-US"/>
              <a:t>Characterization of the ASDEX Upgrade shattered pellet injector | 2nd TM on Plasma Disruptions and their Mitigation</a:t>
            </a:r>
            <a:endParaRPr lang="de-DE" dirty="0"/>
          </a:p>
        </p:txBody>
      </p:sp>
      <p:sp>
        <p:nvSpPr>
          <p:cNvPr id="27" name="Footer Placeholder 3">
            <a:extLst>
              <a:ext uri="{FF2B5EF4-FFF2-40B4-BE49-F238E27FC236}">
                <a16:creationId xmlns:a16="http://schemas.microsoft.com/office/drawing/2014/main" id="{23DFF359-1420-C4AC-F54C-9C599C9AEC5C}"/>
              </a:ext>
            </a:extLst>
          </p:cNvPr>
          <p:cNvSpPr>
            <a:spLocks noGrp="1"/>
          </p:cNvSpPr>
          <p:nvPr>
            <p:ph type="ftr" sz="quarter" idx="15"/>
          </p:nvPr>
        </p:nvSpPr>
        <p:spPr>
          <a:xfrm>
            <a:off x="695324" y="6490800"/>
            <a:ext cx="6086475" cy="144000"/>
          </a:xfrm>
        </p:spPr>
        <p:txBody>
          <a:bodyPr/>
          <a:lstStyle/>
          <a:p>
            <a:r>
              <a:rPr lang="de-DE"/>
              <a:t>Max-Planck-Institut für Plasmaphysik | Paul Heinrich | 21.07.2022</a:t>
            </a:r>
            <a:endParaRPr lang="de-DE" dirty="0"/>
          </a:p>
        </p:txBody>
      </p:sp>
      <p:sp>
        <p:nvSpPr>
          <p:cNvPr id="33" name="Slide Number Placeholder 4">
            <a:extLst>
              <a:ext uri="{FF2B5EF4-FFF2-40B4-BE49-F238E27FC236}">
                <a16:creationId xmlns:a16="http://schemas.microsoft.com/office/drawing/2014/main" id="{81E5BCAD-3B37-7A03-BA09-58D03C710BDC}"/>
              </a:ext>
            </a:extLst>
          </p:cNvPr>
          <p:cNvSpPr>
            <a:spLocks noGrp="1"/>
          </p:cNvSpPr>
          <p:nvPr>
            <p:ph type="sldNum" sz="quarter" idx="16"/>
          </p:nvPr>
        </p:nvSpPr>
        <p:spPr>
          <a:xfrm>
            <a:off x="11167200" y="6490799"/>
            <a:ext cx="329475" cy="144000"/>
          </a:xfrm>
        </p:spPr>
        <p:txBody>
          <a:bodyPr/>
          <a:lstStyle/>
          <a:p>
            <a:fld id="{ECE691D0-CC49-4FC7-9C4D-6112B0CB3A76}" type="slidenum">
              <a:rPr lang="de-DE" smtClean="0"/>
              <a:pPr/>
              <a:t>20</a:t>
            </a:fld>
            <a:endParaRPr lang="de-DE" dirty="0"/>
          </a:p>
        </p:txBody>
      </p:sp>
    </p:spTree>
    <p:extLst>
      <p:ext uri="{BB962C8B-B14F-4D97-AF65-F5344CB8AC3E}">
        <p14:creationId xmlns:p14="http://schemas.microsoft.com/office/powerpoint/2010/main" val="199835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fade">
                                      <p:cBhvr>
                                        <p:cTn id="47" dur="500"/>
                                        <p:tgtEl>
                                          <p:spTgt spid="1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25"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C07A-ED6B-E898-39F8-38397749E19B}"/>
              </a:ext>
            </a:extLst>
          </p:cNvPr>
          <p:cNvSpPr>
            <a:spLocks noGrp="1"/>
          </p:cNvSpPr>
          <p:nvPr>
            <p:ph type="title"/>
          </p:nvPr>
        </p:nvSpPr>
        <p:spPr/>
        <p:txBody>
          <a:bodyPr/>
          <a:lstStyle/>
          <a:p>
            <a:r>
              <a:rPr lang="de-DE" dirty="0"/>
              <a:t>Summary and Outlook</a:t>
            </a:r>
            <a:endParaRPr lang="en-US" dirty="0"/>
          </a:p>
        </p:txBody>
      </p:sp>
      <p:sp>
        <p:nvSpPr>
          <p:cNvPr id="3" name="Date Placeholder 2">
            <a:extLst>
              <a:ext uri="{FF2B5EF4-FFF2-40B4-BE49-F238E27FC236}">
                <a16:creationId xmlns:a16="http://schemas.microsoft.com/office/drawing/2014/main" id="{D29C9267-F250-DE16-E7C4-BC725101A030}"/>
              </a:ext>
            </a:extLst>
          </p:cNvPr>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755ADDAC-E8D2-3A8C-AF29-DAF78925DEC7}"/>
              </a:ext>
            </a:extLst>
          </p:cNvPr>
          <p:cNvSpPr>
            <a:spLocks noGrp="1"/>
          </p:cNvSpPr>
          <p:nvPr>
            <p:ph type="ftr" sz="quarter" idx="15"/>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61DF2EE6-3F90-3EA1-87D7-AF328ECFA14F}"/>
              </a:ext>
            </a:extLst>
          </p:cNvPr>
          <p:cNvSpPr>
            <a:spLocks noGrp="1"/>
          </p:cNvSpPr>
          <p:nvPr>
            <p:ph type="sldNum" sz="quarter" idx="16"/>
          </p:nvPr>
        </p:nvSpPr>
        <p:spPr/>
        <p:txBody>
          <a:bodyPr/>
          <a:lstStyle/>
          <a:p>
            <a:fld id="{ECE691D0-CC49-4FC7-9C4D-6112B0CB3A76}" type="slidenum">
              <a:rPr lang="de-DE" smtClean="0"/>
              <a:pPr/>
              <a:t>21</a:t>
            </a:fld>
            <a:endParaRPr lang="de-DE" dirty="0"/>
          </a:p>
        </p:txBody>
      </p:sp>
      <p:sp>
        <p:nvSpPr>
          <p:cNvPr id="6" name="Text Placeholder 5">
            <a:extLst>
              <a:ext uri="{FF2B5EF4-FFF2-40B4-BE49-F238E27FC236}">
                <a16:creationId xmlns:a16="http://schemas.microsoft.com/office/drawing/2014/main" id="{DBB6D9E8-9669-34B8-ABDE-3283B1EB183C}"/>
              </a:ext>
            </a:extLst>
          </p:cNvPr>
          <p:cNvSpPr>
            <a:spLocks noGrp="1"/>
          </p:cNvSpPr>
          <p:nvPr>
            <p:ph type="body" sz="quarter" idx="17"/>
          </p:nvPr>
        </p:nvSpPr>
        <p:spPr>
          <a:xfrm>
            <a:off x="689700" y="1335741"/>
            <a:ext cx="10477500" cy="4772025"/>
          </a:xfrm>
        </p:spPr>
        <p:txBody>
          <a:bodyPr>
            <a:normAutofit/>
          </a:bodyPr>
          <a:lstStyle/>
          <a:p>
            <a:pPr marL="285750" indent="-285750">
              <a:buFont typeface="Arial" panose="020B0604020202020204" pitchFamily="34" charset="0"/>
              <a:buChar char="•"/>
            </a:pPr>
            <a:r>
              <a:rPr lang="en-US" sz="2000" b="0" dirty="0">
                <a:solidFill>
                  <a:schemeClr val="tx1"/>
                </a:solidFill>
              </a:rPr>
              <a:t>The SPI system in AUG has three independent guide tubes and freezing cells</a:t>
            </a:r>
          </a:p>
          <a:p>
            <a:pPr marL="285750" indent="-285750">
              <a:buFont typeface="Arial" panose="020B0604020202020204" pitchFamily="34" charset="0"/>
              <a:buChar char="•"/>
            </a:pPr>
            <a:r>
              <a:rPr lang="en-US" sz="2000" b="0" dirty="0">
                <a:solidFill>
                  <a:schemeClr val="tx1"/>
                </a:solidFill>
              </a:rPr>
              <a:t>At the end of all three guide tubes, different shatter heads were installed</a:t>
            </a:r>
          </a:p>
          <a:p>
            <a:pPr marL="285750" indent="-285750">
              <a:buFont typeface="Arial" panose="020B0604020202020204" pitchFamily="34" charset="0"/>
              <a:buChar char="•"/>
            </a:pPr>
            <a:r>
              <a:rPr lang="en-US" sz="2000" b="0" dirty="0">
                <a:solidFill>
                  <a:schemeClr val="tx1"/>
                </a:solidFill>
              </a:rPr>
              <a:t>About 2000 pellets fired so far:</a:t>
            </a:r>
          </a:p>
          <a:p>
            <a:pPr marL="465138" lvl="2" indent="-285750"/>
            <a:r>
              <a:rPr lang="en-US" sz="2000" b="0" dirty="0">
                <a:solidFill>
                  <a:schemeClr val="tx1"/>
                </a:solidFill>
              </a:rPr>
              <a:t>about 1400 pellets and fragment plumes characterized in the lab environment</a:t>
            </a:r>
          </a:p>
          <a:p>
            <a:pPr marL="465138" lvl="2" indent="-285750"/>
            <a:r>
              <a:rPr lang="en-US" sz="2000" b="0" dirty="0">
                <a:solidFill>
                  <a:schemeClr val="tx1"/>
                </a:solidFill>
              </a:rPr>
              <a:t>about 240 injections into plasma discharges (remaining pellets into the empty vessel)</a:t>
            </a:r>
          </a:p>
          <a:p>
            <a:pPr marL="285750" indent="-285750">
              <a:buFont typeface="Arial" panose="020B0604020202020204" pitchFamily="34" charset="0"/>
              <a:buChar char="•"/>
            </a:pPr>
            <a:r>
              <a:rPr lang="en-US" sz="2000" b="0" dirty="0">
                <a:solidFill>
                  <a:schemeClr val="tx1"/>
                </a:solidFill>
              </a:rPr>
              <a:t>Pellet release is assisted by a hollow punch and heating coils</a:t>
            </a:r>
          </a:p>
          <a:p>
            <a:pPr marL="285750" indent="-285750">
              <a:buFont typeface="Arial" panose="020B0604020202020204" pitchFamily="34" charset="0"/>
              <a:buChar char="•"/>
            </a:pPr>
            <a:r>
              <a:rPr lang="en-US" sz="2000" b="0" dirty="0">
                <a:solidFill>
                  <a:schemeClr val="tx1"/>
                </a:solidFill>
              </a:rPr>
              <a:t>The fragment plume is collimated for the rectangular shatter heads, while it is more spread out for circular heads</a:t>
            </a:r>
          </a:p>
          <a:p>
            <a:pPr marL="285750" indent="-285750">
              <a:buFont typeface="Arial" panose="020B0604020202020204" pitchFamily="34" charset="0"/>
              <a:buChar char="•"/>
            </a:pPr>
            <a:r>
              <a:rPr lang="en-US" sz="2000" b="0" dirty="0">
                <a:solidFill>
                  <a:schemeClr val="tx1"/>
                </a:solidFill>
              </a:rPr>
              <a:t>We observe different fragment distribution trends than expected from statistical fragmentation modelling</a:t>
            </a:r>
          </a:p>
          <a:p>
            <a:pPr marL="285750" indent="-285750">
              <a:buFont typeface="Arial" panose="020B0604020202020204" pitchFamily="34" charset="0"/>
              <a:buChar char="•"/>
            </a:pPr>
            <a:r>
              <a:rPr lang="en-US" sz="2000" b="0" dirty="0">
                <a:solidFill>
                  <a:schemeClr val="tx1"/>
                </a:solidFill>
              </a:rPr>
              <a:t>In total 235 AUG SPI discharges executed – analysis in progress</a:t>
            </a:r>
          </a:p>
          <a:p>
            <a:endParaRPr lang="en-US" dirty="0"/>
          </a:p>
        </p:txBody>
      </p:sp>
      <p:pic>
        <p:nvPicPr>
          <p:cNvPr id="8" name="Content Placeholder 7" descr="A picture containing icon&#10;&#10;Description automatically generated">
            <a:extLst>
              <a:ext uri="{FF2B5EF4-FFF2-40B4-BE49-F238E27FC236}">
                <a16:creationId xmlns:a16="http://schemas.microsoft.com/office/drawing/2014/main" id="{9B8C5301-7449-7E62-C279-76464E924947}"/>
              </a:ext>
            </a:extLst>
          </p:cNvPr>
          <p:cNvPicPr>
            <a:picLocks noChangeAspect="1"/>
          </p:cNvPicPr>
          <p:nvPr/>
        </p:nvPicPr>
        <p:blipFill>
          <a:blip r:embed="rId6"/>
          <a:stretch>
            <a:fillRect/>
          </a:stretch>
        </p:blipFill>
        <p:spPr>
          <a:xfrm>
            <a:off x="9346950" y="223201"/>
            <a:ext cx="1090788" cy="524683"/>
          </a:xfrm>
          <a:prstGeom prst="rect">
            <a:avLst/>
          </a:prstGeom>
        </p:spPr>
      </p:pic>
      <p:grpSp>
        <p:nvGrpSpPr>
          <p:cNvPr id="7" name="Group 6">
            <a:extLst>
              <a:ext uri="{FF2B5EF4-FFF2-40B4-BE49-F238E27FC236}">
                <a16:creationId xmlns:a16="http://schemas.microsoft.com/office/drawing/2014/main" id="{B875002C-9950-A975-9808-D78891691A5E}"/>
              </a:ext>
            </a:extLst>
          </p:cNvPr>
          <p:cNvGrpSpPr/>
          <p:nvPr/>
        </p:nvGrpSpPr>
        <p:grpSpPr>
          <a:xfrm>
            <a:off x="2396400" y="3530078"/>
            <a:ext cx="8524500" cy="828378"/>
            <a:chOff x="304499" y="3607201"/>
            <a:chExt cx="9973765" cy="969212"/>
          </a:xfrm>
          <a:solidFill>
            <a:srgbClr val="ADB9CA"/>
          </a:solidFill>
        </p:grpSpPr>
        <p:grpSp>
          <p:nvGrpSpPr>
            <p:cNvPr id="41" name="Rohr1">
              <a:extLst>
                <a:ext uri="{FF2B5EF4-FFF2-40B4-BE49-F238E27FC236}">
                  <a16:creationId xmlns:a16="http://schemas.microsoft.com/office/drawing/2014/main" id="{86D5FEBD-5254-6E25-5389-98F3EA00BFAC}"/>
                </a:ext>
              </a:extLst>
            </p:cNvPr>
            <p:cNvGrpSpPr/>
            <p:nvPr/>
          </p:nvGrpSpPr>
          <p:grpSpPr>
            <a:xfrm>
              <a:off x="304499" y="3852870"/>
              <a:ext cx="3943375" cy="451590"/>
              <a:chOff x="304499" y="3852870"/>
              <a:chExt cx="3943375" cy="451590"/>
            </a:xfrm>
            <a:grpFill/>
          </p:grpSpPr>
          <p:grpSp>
            <p:nvGrpSpPr>
              <p:cNvPr id="42" name="Group 41">
                <a:extLst>
                  <a:ext uri="{FF2B5EF4-FFF2-40B4-BE49-F238E27FC236}">
                    <a16:creationId xmlns:a16="http://schemas.microsoft.com/office/drawing/2014/main" id="{3928D7E7-26B3-E3D1-D73F-4C623E9F1091}"/>
                  </a:ext>
                </a:extLst>
              </p:cNvPr>
              <p:cNvGrpSpPr/>
              <p:nvPr/>
            </p:nvGrpSpPr>
            <p:grpSpPr>
              <a:xfrm>
                <a:off x="766763" y="3852870"/>
                <a:ext cx="3481111" cy="448165"/>
                <a:chOff x="766763" y="4506013"/>
                <a:chExt cx="3481111" cy="448165"/>
              </a:xfrm>
              <a:grpFill/>
            </p:grpSpPr>
            <p:sp>
              <p:nvSpPr>
                <p:cNvPr id="49" name="Cylinder 48">
                  <a:extLst>
                    <a:ext uri="{FF2B5EF4-FFF2-40B4-BE49-F238E27FC236}">
                      <a16:creationId xmlns:a16="http://schemas.microsoft.com/office/drawing/2014/main" id="{23A123EE-D5C6-E237-12DA-86117B9F21D3}"/>
                    </a:ext>
                  </a:extLst>
                </p:cNvPr>
                <p:cNvSpPr/>
                <p:nvPr/>
              </p:nvSpPr>
              <p:spPr>
                <a:xfrm rot="5400000">
                  <a:off x="2173254" y="3208476"/>
                  <a:ext cx="230256" cy="3043237"/>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ylinder 49">
                  <a:extLst>
                    <a:ext uri="{FF2B5EF4-FFF2-40B4-BE49-F238E27FC236}">
                      <a16:creationId xmlns:a16="http://schemas.microsoft.com/office/drawing/2014/main" id="{4947A9BD-930E-4983-9A71-7E346A6EE3D0}"/>
                    </a:ext>
                  </a:extLst>
                </p:cNvPr>
                <p:cNvSpPr/>
                <p:nvPr/>
              </p:nvSpPr>
              <p:spPr>
                <a:xfrm rot="5400000">
                  <a:off x="3865052" y="4603360"/>
                  <a:ext cx="448165" cy="253472"/>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Top Corners Snipped 50">
                  <a:extLst>
                    <a:ext uri="{FF2B5EF4-FFF2-40B4-BE49-F238E27FC236}">
                      <a16:creationId xmlns:a16="http://schemas.microsoft.com/office/drawing/2014/main" id="{3C6D187F-3632-1F59-D994-BC616DDD27CC}"/>
                    </a:ext>
                  </a:extLst>
                </p:cNvPr>
                <p:cNvSpPr/>
                <p:nvPr/>
              </p:nvSpPr>
              <p:spPr>
                <a:xfrm rot="16200000">
                  <a:off x="3705744" y="4507366"/>
                  <a:ext cx="446511" cy="443806"/>
                </a:xfrm>
                <a:prstGeom prst="snip2SameRect">
                  <a:avLst>
                    <a:gd name="adj1" fmla="val 24179"/>
                    <a:gd name="adj2" fmla="val 0"/>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DCB3DC4-00ED-459E-0336-92EF90CEE9B2}"/>
                    </a:ext>
                  </a:extLst>
                </p:cNvPr>
                <p:cNvSpPr/>
                <p:nvPr/>
              </p:nvSpPr>
              <p:spPr>
                <a:xfrm>
                  <a:off x="3644270" y="4624097"/>
                  <a:ext cx="152399" cy="214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FCBC414-43C7-40C7-AD88-97EBD1AFB266}"/>
                    </a:ext>
                  </a:extLst>
                </p:cNvPr>
                <p:cNvSpPr/>
                <p:nvPr/>
              </p:nvSpPr>
              <p:spPr>
                <a:xfrm>
                  <a:off x="4095475" y="4512469"/>
                  <a:ext cx="152399" cy="4357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510305B5-F582-086C-75A4-D8E889CEA225}"/>
                  </a:ext>
                </a:extLst>
              </p:cNvPr>
              <p:cNvGrpSpPr/>
              <p:nvPr/>
            </p:nvGrpSpPr>
            <p:grpSpPr>
              <a:xfrm>
                <a:off x="304499" y="3857947"/>
                <a:ext cx="1287039" cy="446513"/>
                <a:chOff x="305830" y="3867188"/>
                <a:chExt cx="1287039" cy="446513"/>
              </a:xfrm>
              <a:grpFill/>
            </p:grpSpPr>
            <p:sp>
              <p:nvSpPr>
                <p:cNvPr id="44" name="Cylinder 43">
                  <a:extLst>
                    <a:ext uri="{FF2B5EF4-FFF2-40B4-BE49-F238E27FC236}">
                      <a16:creationId xmlns:a16="http://schemas.microsoft.com/office/drawing/2014/main" id="{BF7E4E08-B208-604A-A2CA-3E7B3478B010}"/>
                    </a:ext>
                  </a:extLst>
                </p:cNvPr>
                <p:cNvSpPr/>
                <p:nvPr/>
              </p:nvSpPr>
              <p:spPr>
                <a:xfrm rot="5400000">
                  <a:off x="573261" y="3599757"/>
                  <a:ext cx="446513" cy="981376"/>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D0AAD359-240E-8DAA-77D3-C71FF2F21F2B}"/>
                    </a:ext>
                  </a:extLst>
                </p:cNvPr>
                <p:cNvGrpSpPr/>
                <p:nvPr/>
              </p:nvGrpSpPr>
              <p:grpSpPr>
                <a:xfrm rot="10800000">
                  <a:off x="912741" y="3867189"/>
                  <a:ext cx="680128" cy="446511"/>
                  <a:chOff x="139502" y="3151487"/>
                  <a:chExt cx="680128" cy="446511"/>
                </a:xfrm>
                <a:grpFill/>
              </p:grpSpPr>
              <p:sp>
                <p:nvSpPr>
                  <p:cNvPr id="47" name="Rectangle: Top Corners Snipped 46">
                    <a:extLst>
                      <a:ext uri="{FF2B5EF4-FFF2-40B4-BE49-F238E27FC236}">
                        <a16:creationId xmlns:a16="http://schemas.microsoft.com/office/drawing/2014/main" id="{3141B98E-B498-2B1C-BC82-54FA673DBD8C}"/>
                      </a:ext>
                    </a:extLst>
                  </p:cNvPr>
                  <p:cNvSpPr/>
                  <p:nvPr/>
                </p:nvSpPr>
                <p:spPr>
                  <a:xfrm rot="16200000">
                    <a:off x="138149" y="3152840"/>
                    <a:ext cx="446511" cy="443806"/>
                  </a:xfrm>
                  <a:prstGeom prst="snip2SameRect">
                    <a:avLst>
                      <a:gd name="adj1" fmla="val 24179"/>
                      <a:gd name="adj2" fmla="val 0"/>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6D7DC87-B41E-569D-BE29-09C030215C3C}"/>
                      </a:ext>
                    </a:extLst>
                  </p:cNvPr>
                  <p:cNvSpPr/>
                  <p:nvPr/>
                </p:nvSpPr>
                <p:spPr>
                  <a:xfrm>
                    <a:off x="667231" y="3269571"/>
                    <a:ext cx="152399" cy="214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a:extLst>
                    <a:ext uri="{FF2B5EF4-FFF2-40B4-BE49-F238E27FC236}">
                      <a16:creationId xmlns:a16="http://schemas.microsoft.com/office/drawing/2014/main" id="{78FB2D60-015B-020A-8361-CD2C85E1A72A}"/>
                    </a:ext>
                  </a:extLst>
                </p:cNvPr>
                <p:cNvSpPr/>
                <p:nvPr/>
              </p:nvSpPr>
              <p:spPr>
                <a:xfrm>
                  <a:off x="1041509" y="3873711"/>
                  <a:ext cx="152399" cy="434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4" name="Gate1">
              <a:extLst>
                <a:ext uri="{FF2B5EF4-FFF2-40B4-BE49-F238E27FC236}">
                  <a16:creationId xmlns:a16="http://schemas.microsoft.com/office/drawing/2014/main" id="{2D29321D-9856-281D-A696-4255B4C3107C}"/>
                </a:ext>
              </a:extLst>
            </p:cNvPr>
            <p:cNvGrpSpPr/>
            <p:nvPr/>
          </p:nvGrpSpPr>
          <p:grpSpPr>
            <a:xfrm>
              <a:off x="4114165" y="3740657"/>
              <a:ext cx="442898" cy="646995"/>
              <a:chOff x="4152048" y="4481805"/>
              <a:chExt cx="442898" cy="646995"/>
            </a:xfrm>
            <a:grpFill/>
          </p:grpSpPr>
          <p:grpSp>
            <p:nvGrpSpPr>
              <p:cNvPr id="55" name="Group 54">
                <a:extLst>
                  <a:ext uri="{FF2B5EF4-FFF2-40B4-BE49-F238E27FC236}">
                    <a16:creationId xmlns:a16="http://schemas.microsoft.com/office/drawing/2014/main" id="{BA98F7A2-74E0-FDBE-16B2-DC9616C01BE2}"/>
                  </a:ext>
                </a:extLst>
              </p:cNvPr>
              <p:cNvGrpSpPr/>
              <p:nvPr/>
            </p:nvGrpSpPr>
            <p:grpSpPr>
              <a:xfrm>
                <a:off x="4152048" y="4481805"/>
                <a:ext cx="442898" cy="646995"/>
                <a:chOff x="4152048" y="4481805"/>
                <a:chExt cx="442898" cy="646995"/>
              </a:xfrm>
              <a:grpFill/>
            </p:grpSpPr>
            <p:sp>
              <p:nvSpPr>
                <p:cNvPr id="59" name="Flowchart: Data 58">
                  <a:extLst>
                    <a:ext uri="{FF2B5EF4-FFF2-40B4-BE49-F238E27FC236}">
                      <a16:creationId xmlns:a16="http://schemas.microsoft.com/office/drawing/2014/main" id="{D814F828-B617-9A4B-4FE6-79ACBC08ACC7}"/>
                    </a:ext>
                  </a:extLst>
                </p:cNvPr>
                <p:cNvSpPr/>
                <p:nvPr/>
              </p:nvSpPr>
              <p:spPr>
                <a:xfrm>
                  <a:off x="4159069" y="5040762"/>
                  <a:ext cx="432000" cy="88038"/>
                </a:xfrm>
                <a:prstGeom prst="flowChartInputOutpu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C0540E7-D2C0-00ED-DF4A-E6A5851BF809}"/>
                    </a:ext>
                  </a:extLst>
                </p:cNvPr>
                <p:cNvSpPr/>
                <p:nvPr/>
              </p:nvSpPr>
              <p:spPr>
                <a:xfrm>
                  <a:off x="4244477" y="4484186"/>
                  <a:ext cx="350469" cy="556189"/>
                </a:xfrm>
                <a:prstGeom prst="rec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1B27FB9-D06A-4F36-52AF-298FD34073FC}"/>
                    </a:ext>
                  </a:extLst>
                </p:cNvPr>
                <p:cNvSpPr/>
                <p:nvPr/>
              </p:nvSpPr>
              <p:spPr>
                <a:xfrm>
                  <a:off x="4152048" y="4570230"/>
                  <a:ext cx="350469" cy="558569"/>
                </a:xfrm>
                <a:prstGeom prst="rec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Data 61">
                  <a:extLst>
                    <a:ext uri="{FF2B5EF4-FFF2-40B4-BE49-F238E27FC236}">
                      <a16:creationId xmlns:a16="http://schemas.microsoft.com/office/drawing/2014/main" id="{35DB596F-CE6E-0D8A-0A11-10E80CE8DF86}"/>
                    </a:ext>
                  </a:extLst>
                </p:cNvPr>
                <p:cNvSpPr/>
                <p:nvPr/>
              </p:nvSpPr>
              <p:spPr>
                <a:xfrm>
                  <a:off x="4156357" y="4481805"/>
                  <a:ext cx="432000" cy="88038"/>
                </a:xfrm>
                <a:prstGeom prst="flowChartInputOutpu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1DC408E4-C8E6-4A83-B5FD-E4DB375FBD5A}"/>
                  </a:ext>
                </a:extLst>
              </p:cNvPr>
              <p:cNvGrpSpPr/>
              <p:nvPr/>
            </p:nvGrpSpPr>
            <p:grpSpPr>
              <a:xfrm>
                <a:off x="4509538" y="5000008"/>
                <a:ext cx="72041" cy="63420"/>
                <a:chOff x="4509538" y="5000008"/>
                <a:chExt cx="72041" cy="63420"/>
              </a:xfrm>
              <a:grpFill/>
            </p:grpSpPr>
            <p:sp>
              <p:nvSpPr>
                <p:cNvPr id="57" name="Flowchart: Data 56">
                  <a:extLst>
                    <a:ext uri="{FF2B5EF4-FFF2-40B4-BE49-F238E27FC236}">
                      <a16:creationId xmlns:a16="http://schemas.microsoft.com/office/drawing/2014/main" id="{2CFDEF8F-E84F-49F9-1024-2C1009640DDA}"/>
                    </a:ext>
                  </a:extLst>
                </p:cNvPr>
                <p:cNvSpPr/>
                <p:nvPr/>
              </p:nvSpPr>
              <p:spPr>
                <a:xfrm rot="1869904">
                  <a:off x="4535860" y="5017709"/>
                  <a:ext cx="45719" cy="45719"/>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99212F1-D791-E74C-8C15-BA5850C22AF6}"/>
                    </a:ext>
                  </a:extLst>
                </p:cNvPr>
                <p:cNvSpPr/>
                <p:nvPr/>
              </p:nvSpPr>
              <p:spPr>
                <a:xfrm>
                  <a:off x="4509538" y="5000008"/>
                  <a:ext cx="45719" cy="479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Integ-Rohr1">
              <a:extLst>
                <a:ext uri="{FF2B5EF4-FFF2-40B4-BE49-F238E27FC236}">
                  <a16:creationId xmlns:a16="http://schemas.microsoft.com/office/drawing/2014/main" id="{DBAF7414-AD9B-278B-F8FC-332B8F01E4C5}"/>
                </a:ext>
              </a:extLst>
            </p:cNvPr>
            <p:cNvSpPr/>
            <p:nvPr/>
          </p:nvSpPr>
          <p:spPr>
            <a:xfrm rot="5400000">
              <a:off x="4504084" y="3834181"/>
              <a:ext cx="443914" cy="489800"/>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Integ-Rohr2">
              <a:extLst>
                <a:ext uri="{FF2B5EF4-FFF2-40B4-BE49-F238E27FC236}">
                  <a16:creationId xmlns:a16="http://schemas.microsoft.com/office/drawing/2014/main" id="{93AF1822-9152-5625-2A8A-FAF83B747429}"/>
                </a:ext>
              </a:extLst>
            </p:cNvPr>
            <p:cNvSpPr/>
            <p:nvPr/>
          </p:nvSpPr>
          <p:spPr>
            <a:xfrm rot="5400000">
              <a:off x="5838766" y="3715450"/>
              <a:ext cx="448165" cy="72367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Expansion-tank">
              <a:extLst>
                <a:ext uri="{FF2B5EF4-FFF2-40B4-BE49-F238E27FC236}">
                  <a16:creationId xmlns:a16="http://schemas.microsoft.com/office/drawing/2014/main" id="{7B32271A-4C49-D270-E986-1D25F4E75854}"/>
                </a:ext>
              </a:extLst>
            </p:cNvPr>
            <p:cNvGrpSpPr/>
            <p:nvPr/>
          </p:nvGrpSpPr>
          <p:grpSpPr>
            <a:xfrm>
              <a:off x="6236996" y="3607201"/>
              <a:ext cx="1389186" cy="942108"/>
              <a:chOff x="6530463" y="3717932"/>
              <a:chExt cx="1389186" cy="942108"/>
            </a:xfrm>
            <a:grpFill/>
          </p:grpSpPr>
          <p:sp>
            <p:nvSpPr>
              <p:cNvPr id="66" name="Flowchart: Data 65">
                <a:extLst>
                  <a:ext uri="{FF2B5EF4-FFF2-40B4-BE49-F238E27FC236}">
                    <a16:creationId xmlns:a16="http://schemas.microsoft.com/office/drawing/2014/main" id="{0EB06D54-F318-5F52-87B0-C01CEC7996BF}"/>
                  </a:ext>
                </a:extLst>
              </p:cNvPr>
              <p:cNvSpPr/>
              <p:nvPr/>
            </p:nvSpPr>
            <p:spPr>
              <a:xfrm>
                <a:off x="6534794" y="4371774"/>
                <a:ext cx="1380524" cy="288266"/>
              </a:xfrm>
              <a:prstGeom prst="flowChartInputOutpu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DE445D17-74A0-E04C-7650-3F3345835003}"/>
                  </a:ext>
                </a:extLst>
              </p:cNvPr>
              <p:cNvSpPr/>
              <p:nvPr/>
            </p:nvSpPr>
            <p:spPr>
              <a:xfrm>
                <a:off x="6825471" y="3717932"/>
                <a:ext cx="1094178" cy="650869"/>
              </a:xfrm>
              <a:prstGeom prst="rec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81EB025-F4EE-F40D-789E-7A15220E9638}"/>
                  </a:ext>
                </a:extLst>
              </p:cNvPr>
              <p:cNvSpPr/>
              <p:nvPr/>
            </p:nvSpPr>
            <p:spPr>
              <a:xfrm>
                <a:off x="6530463" y="4008859"/>
                <a:ext cx="1106206" cy="646420"/>
              </a:xfrm>
              <a:prstGeom prst="rec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68">
                <a:extLst>
                  <a:ext uri="{FF2B5EF4-FFF2-40B4-BE49-F238E27FC236}">
                    <a16:creationId xmlns:a16="http://schemas.microsoft.com/office/drawing/2014/main" id="{CC4CE11F-8B51-D392-7A05-41659636788C}"/>
                  </a:ext>
                </a:extLst>
              </p:cNvPr>
              <p:cNvGrpSpPr/>
              <p:nvPr/>
            </p:nvGrpSpPr>
            <p:grpSpPr>
              <a:xfrm>
                <a:off x="7642225" y="4337974"/>
                <a:ext cx="273093" cy="75276"/>
                <a:chOff x="7642225" y="4337974"/>
                <a:chExt cx="273093" cy="75276"/>
              </a:xfrm>
              <a:grpFill/>
            </p:grpSpPr>
            <p:sp>
              <p:nvSpPr>
                <p:cNvPr id="71" name="Flowchart: Data 70">
                  <a:extLst>
                    <a:ext uri="{FF2B5EF4-FFF2-40B4-BE49-F238E27FC236}">
                      <a16:creationId xmlns:a16="http://schemas.microsoft.com/office/drawing/2014/main" id="{3BDB31A2-071C-A636-57FB-865BE2FB9159}"/>
                    </a:ext>
                  </a:extLst>
                </p:cNvPr>
                <p:cNvSpPr/>
                <p:nvPr/>
              </p:nvSpPr>
              <p:spPr>
                <a:xfrm>
                  <a:off x="7708915" y="4358519"/>
                  <a:ext cx="206403" cy="45719"/>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085E219-94F8-D7E5-986C-506679AD839F}"/>
                    </a:ext>
                  </a:extLst>
                </p:cNvPr>
                <p:cNvSpPr/>
                <p:nvPr/>
              </p:nvSpPr>
              <p:spPr>
                <a:xfrm>
                  <a:off x="7642225" y="4337974"/>
                  <a:ext cx="133348" cy="752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Flowchart: Data 69">
                <a:extLst>
                  <a:ext uri="{FF2B5EF4-FFF2-40B4-BE49-F238E27FC236}">
                    <a16:creationId xmlns:a16="http://schemas.microsoft.com/office/drawing/2014/main" id="{BB56468F-E607-3780-970C-189B82933306}"/>
                  </a:ext>
                </a:extLst>
              </p:cNvPr>
              <p:cNvSpPr/>
              <p:nvPr/>
            </p:nvSpPr>
            <p:spPr>
              <a:xfrm>
                <a:off x="6537174" y="3720593"/>
                <a:ext cx="1380524" cy="288266"/>
              </a:xfrm>
              <a:prstGeom prst="flowChartInputOutpu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ohr-verbinder">
              <a:extLst>
                <a:ext uri="{FF2B5EF4-FFF2-40B4-BE49-F238E27FC236}">
                  <a16:creationId xmlns:a16="http://schemas.microsoft.com/office/drawing/2014/main" id="{A5B70D87-81DA-E3CD-D3CA-CC2AAE42AB56}"/>
                </a:ext>
              </a:extLst>
            </p:cNvPr>
            <p:cNvSpPr/>
            <p:nvPr/>
          </p:nvSpPr>
          <p:spPr>
            <a:xfrm rot="5400000">
              <a:off x="7478085" y="3819966"/>
              <a:ext cx="448165" cy="546864"/>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ate2">
              <a:extLst>
                <a:ext uri="{FF2B5EF4-FFF2-40B4-BE49-F238E27FC236}">
                  <a16:creationId xmlns:a16="http://schemas.microsoft.com/office/drawing/2014/main" id="{6BB43FA5-DB2E-E2FA-311B-04260E6925D3}"/>
                </a:ext>
              </a:extLst>
            </p:cNvPr>
            <p:cNvGrpSpPr/>
            <p:nvPr/>
          </p:nvGrpSpPr>
          <p:grpSpPr>
            <a:xfrm>
              <a:off x="7819596" y="3747515"/>
              <a:ext cx="442898" cy="646995"/>
              <a:chOff x="4152048" y="4481805"/>
              <a:chExt cx="442898" cy="646995"/>
            </a:xfrm>
            <a:grpFill/>
          </p:grpSpPr>
          <p:grpSp>
            <p:nvGrpSpPr>
              <p:cNvPr id="75" name="Group 74">
                <a:extLst>
                  <a:ext uri="{FF2B5EF4-FFF2-40B4-BE49-F238E27FC236}">
                    <a16:creationId xmlns:a16="http://schemas.microsoft.com/office/drawing/2014/main" id="{79792839-5450-1E82-5324-9CA12645375F}"/>
                  </a:ext>
                </a:extLst>
              </p:cNvPr>
              <p:cNvGrpSpPr/>
              <p:nvPr/>
            </p:nvGrpSpPr>
            <p:grpSpPr>
              <a:xfrm>
                <a:off x="4152048" y="4481805"/>
                <a:ext cx="442898" cy="646995"/>
                <a:chOff x="4152048" y="4481805"/>
                <a:chExt cx="442898" cy="646995"/>
              </a:xfrm>
              <a:grpFill/>
            </p:grpSpPr>
            <p:sp>
              <p:nvSpPr>
                <p:cNvPr id="79" name="Flowchart: Data 78">
                  <a:extLst>
                    <a:ext uri="{FF2B5EF4-FFF2-40B4-BE49-F238E27FC236}">
                      <a16:creationId xmlns:a16="http://schemas.microsoft.com/office/drawing/2014/main" id="{1B9A50AE-F906-35C0-9647-9CC3E978FBD1}"/>
                    </a:ext>
                  </a:extLst>
                </p:cNvPr>
                <p:cNvSpPr/>
                <p:nvPr/>
              </p:nvSpPr>
              <p:spPr>
                <a:xfrm>
                  <a:off x="4159069" y="5040762"/>
                  <a:ext cx="432000" cy="88038"/>
                </a:xfrm>
                <a:prstGeom prst="flowChartInputOutpu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200E1AA-CFC0-538D-3868-97AF1EB110FC}"/>
                    </a:ext>
                  </a:extLst>
                </p:cNvPr>
                <p:cNvSpPr/>
                <p:nvPr/>
              </p:nvSpPr>
              <p:spPr>
                <a:xfrm>
                  <a:off x="4244477" y="4484186"/>
                  <a:ext cx="350469" cy="556189"/>
                </a:xfrm>
                <a:prstGeom prst="rec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76634B-6A82-8D17-326E-C7F7186B306C}"/>
                    </a:ext>
                  </a:extLst>
                </p:cNvPr>
                <p:cNvSpPr/>
                <p:nvPr/>
              </p:nvSpPr>
              <p:spPr>
                <a:xfrm>
                  <a:off x="4152048" y="4570230"/>
                  <a:ext cx="350469" cy="558569"/>
                </a:xfrm>
                <a:prstGeom prst="rec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Data 81">
                  <a:extLst>
                    <a:ext uri="{FF2B5EF4-FFF2-40B4-BE49-F238E27FC236}">
                      <a16:creationId xmlns:a16="http://schemas.microsoft.com/office/drawing/2014/main" id="{40D33484-6E4D-12E4-5DAE-4C3584A340A1}"/>
                    </a:ext>
                  </a:extLst>
                </p:cNvPr>
                <p:cNvSpPr/>
                <p:nvPr/>
              </p:nvSpPr>
              <p:spPr>
                <a:xfrm>
                  <a:off x="4156357" y="4481805"/>
                  <a:ext cx="432000" cy="88038"/>
                </a:xfrm>
                <a:prstGeom prst="flowChartInputOutput">
                  <a:avLst/>
                </a:prstGeom>
                <a:grp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951B3BE6-9C22-CDBA-779D-1423989CE9A4}"/>
                  </a:ext>
                </a:extLst>
              </p:cNvPr>
              <p:cNvGrpSpPr/>
              <p:nvPr/>
            </p:nvGrpSpPr>
            <p:grpSpPr>
              <a:xfrm>
                <a:off x="4509538" y="5000008"/>
                <a:ext cx="72041" cy="63420"/>
                <a:chOff x="4509538" y="5000008"/>
                <a:chExt cx="72041" cy="63420"/>
              </a:xfrm>
              <a:grpFill/>
            </p:grpSpPr>
            <p:sp>
              <p:nvSpPr>
                <p:cNvPr id="77" name="Flowchart: Data 76">
                  <a:extLst>
                    <a:ext uri="{FF2B5EF4-FFF2-40B4-BE49-F238E27FC236}">
                      <a16:creationId xmlns:a16="http://schemas.microsoft.com/office/drawing/2014/main" id="{8D68554E-E3B7-3F66-11D7-594B050280C9}"/>
                    </a:ext>
                  </a:extLst>
                </p:cNvPr>
                <p:cNvSpPr/>
                <p:nvPr/>
              </p:nvSpPr>
              <p:spPr>
                <a:xfrm rot="1869904">
                  <a:off x="4535860" y="5017709"/>
                  <a:ext cx="45719" cy="45719"/>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C66F735-AFAD-F884-3D08-48C3AE8BC3DF}"/>
                    </a:ext>
                  </a:extLst>
                </p:cNvPr>
                <p:cNvSpPr/>
                <p:nvPr/>
              </p:nvSpPr>
              <p:spPr>
                <a:xfrm>
                  <a:off x="4509538" y="5000008"/>
                  <a:ext cx="45719" cy="479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SH-Verbaut">
              <a:extLst>
                <a:ext uri="{FF2B5EF4-FFF2-40B4-BE49-F238E27FC236}">
                  <a16:creationId xmlns:a16="http://schemas.microsoft.com/office/drawing/2014/main" id="{2689913B-39F6-EA04-8316-DBEDA88BA1FB}"/>
                </a:ext>
              </a:extLst>
            </p:cNvPr>
            <p:cNvGrpSpPr/>
            <p:nvPr/>
          </p:nvGrpSpPr>
          <p:grpSpPr>
            <a:xfrm>
              <a:off x="8170364" y="3857121"/>
              <a:ext cx="2107900" cy="719292"/>
              <a:chOff x="8170364" y="3857121"/>
              <a:chExt cx="2107900" cy="719292"/>
            </a:xfrm>
            <a:grpFill/>
          </p:grpSpPr>
          <p:sp>
            <p:nvSpPr>
              <p:cNvPr id="84" name="Cylinder 83">
                <a:extLst>
                  <a:ext uri="{FF2B5EF4-FFF2-40B4-BE49-F238E27FC236}">
                    <a16:creationId xmlns:a16="http://schemas.microsoft.com/office/drawing/2014/main" id="{3C7B66D5-944C-693E-2704-EBBBB211D9AB}"/>
                  </a:ext>
                </a:extLst>
              </p:cNvPr>
              <p:cNvSpPr/>
              <p:nvPr/>
            </p:nvSpPr>
            <p:spPr>
              <a:xfrm rot="5400000">
                <a:off x="8401631" y="3625854"/>
                <a:ext cx="448165" cy="91069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Cylinder 84">
                <a:extLst>
                  <a:ext uri="{FF2B5EF4-FFF2-40B4-BE49-F238E27FC236}">
                    <a16:creationId xmlns:a16="http://schemas.microsoft.com/office/drawing/2014/main" id="{7AB27149-1C32-4951-54EE-8698E0CBADA0}"/>
                  </a:ext>
                </a:extLst>
              </p:cNvPr>
              <p:cNvSpPr/>
              <p:nvPr/>
            </p:nvSpPr>
            <p:spPr>
              <a:xfrm rot="6761285">
                <a:off x="9309552" y="3607702"/>
                <a:ext cx="476879" cy="1460544"/>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6" name="Pellet">
            <a:extLst>
              <a:ext uri="{FF2B5EF4-FFF2-40B4-BE49-F238E27FC236}">
                <a16:creationId xmlns:a16="http://schemas.microsoft.com/office/drawing/2014/main" id="{BB4EB740-0EF1-3DBF-6B44-85F05DA08FB9}"/>
              </a:ext>
            </a:extLst>
          </p:cNvPr>
          <p:cNvSpPr/>
          <p:nvPr/>
        </p:nvSpPr>
        <p:spPr>
          <a:xfrm rot="5400000">
            <a:off x="6601742" y="3784830"/>
            <a:ext cx="187125" cy="299414"/>
          </a:xfrm>
          <a:prstGeom prst="can">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F2">
            <a:extLst>
              <a:ext uri="{FF2B5EF4-FFF2-40B4-BE49-F238E27FC236}">
                <a16:creationId xmlns:a16="http://schemas.microsoft.com/office/drawing/2014/main" id="{3AC8936A-B904-8C67-CAB8-EE51BD25EA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74222" y="4742624"/>
            <a:ext cx="21675" cy="23029"/>
          </a:xfrm>
          <a:prstGeom prst="rect">
            <a:avLst/>
          </a:prstGeom>
        </p:spPr>
      </p:pic>
      <p:pic>
        <p:nvPicPr>
          <p:cNvPr id="93" name="F5">
            <a:extLst>
              <a:ext uri="{FF2B5EF4-FFF2-40B4-BE49-F238E27FC236}">
                <a16:creationId xmlns:a16="http://schemas.microsoft.com/office/drawing/2014/main" id="{5F9C94D4-208B-229F-884A-B9020809BB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58982" y="4767008"/>
            <a:ext cx="8128" cy="12192"/>
          </a:xfrm>
          <a:prstGeom prst="rect">
            <a:avLst/>
          </a:prstGeom>
        </p:spPr>
      </p:pic>
      <p:pic>
        <p:nvPicPr>
          <p:cNvPr id="95" name="F7">
            <a:extLst>
              <a:ext uri="{FF2B5EF4-FFF2-40B4-BE49-F238E27FC236}">
                <a16:creationId xmlns:a16="http://schemas.microsoft.com/office/drawing/2014/main" id="{28836788-C567-9385-68E8-DAFF0AC3BC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663723" y="4788909"/>
            <a:ext cx="16256" cy="12192"/>
          </a:xfrm>
          <a:prstGeom prst="rect">
            <a:avLst/>
          </a:prstGeom>
        </p:spPr>
      </p:pic>
      <p:pic>
        <p:nvPicPr>
          <p:cNvPr id="105" name="F17">
            <a:extLst>
              <a:ext uri="{FF2B5EF4-FFF2-40B4-BE49-F238E27FC236}">
                <a16:creationId xmlns:a16="http://schemas.microsoft.com/office/drawing/2014/main" id="{5D7F692F-4AA7-5FF8-B1F7-ADC803FDFF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43158" y="4666086"/>
            <a:ext cx="31157" cy="9483"/>
          </a:xfrm>
          <a:prstGeom prst="rect">
            <a:avLst/>
          </a:prstGeom>
        </p:spPr>
      </p:pic>
      <p:grpSp>
        <p:nvGrpSpPr>
          <p:cNvPr id="114" name="Group 113">
            <a:extLst>
              <a:ext uri="{FF2B5EF4-FFF2-40B4-BE49-F238E27FC236}">
                <a16:creationId xmlns:a16="http://schemas.microsoft.com/office/drawing/2014/main" id="{79826740-AC61-D129-840B-0F0E3088EFB4}"/>
              </a:ext>
            </a:extLst>
          </p:cNvPr>
          <p:cNvGrpSpPr/>
          <p:nvPr/>
        </p:nvGrpSpPr>
        <p:grpSpPr>
          <a:xfrm>
            <a:off x="11050909" y="4341332"/>
            <a:ext cx="761008" cy="447577"/>
            <a:chOff x="9679309" y="4404832"/>
            <a:chExt cx="761008" cy="447577"/>
          </a:xfrm>
        </p:grpSpPr>
        <p:pic>
          <p:nvPicPr>
            <p:cNvPr id="89" name="F1">
              <a:extLst>
                <a:ext uri="{FF2B5EF4-FFF2-40B4-BE49-F238E27FC236}">
                  <a16:creationId xmlns:a16="http://schemas.microsoft.com/office/drawing/2014/main" id="{10A1F30B-48C1-E235-6D4A-2EA7713EED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42299" y="4539915"/>
              <a:ext cx="75861" cy="107019"/>
            </a:xfrm>
            <a:prstGeom prst="rect">
              <a:avLst/>
            </a:prstGeom>
          </p:spPr>
        </p:pic>
        <p:pic>
          <p:nvPicPr>
            <p:cNvPr id="91" name="F3">
              <a:extLst>
                <a:ext uri="{FF2B5EF4-FFF2-40B4-BE49-F238E27FC236}">
                  <a16:creationId xmlns:a16="http://schemas.microsoft.com/office/drawing/2014/main" id="{B953E521-6E61-8D40-1BDD-09C8ED33EB3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31739" y="4721806"/>
              <a:ext cx="37931" cy="59605"/>
            </a:xfrm>
            <a:prstGeom prst="rect">
              <a:avLst/>
            </a:prstGeom>
          </p:spPr>
        </p:pic>
        <p:pic>
          <p:nvPicPr>
            <p:cNvPr id="92" name="F4">
              <a:extLst>
                <a:ext uri="{FF2B5EF4-FFF2-40B4-BE49-F238E27FC236}">
                  <a16:creationId xmlns:a16="http://schemas.microsoft.com/office/drawing/2014/main" id="{F6FB1E26-998E-7DDA-366A-7CB012FBEFF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411869" y="4649635"/>
              <a:ext cx="28448" cy="51477"/>
            </a:xfrm>
            <a:prstGeom prst="rect">
              <a:avLst/>
            </a:prstGeom>
          </p:spPr>
        </p:pic>
        <p:pic>
          <p:nvPicPr>
            <p:cNvPr id="94" name="F6">
              <a:extLst>
                <a:ext uri="{FF2B5EF4-FFF2-40B4-BE49-F238E27FC236}">
                  <a16:creationId xmlns:a16="http://schemas.microsoft.com/office/drawing/2014/main" id="{0796EACA-6474-DB64-047D-71EFF480759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319947" y="4646934"/>
              <a:ext cx="44704" cy="41995"/>
            </a:xfrm>
            <a:prstGeom prst="rect">
              <a:avLst/>
            </a:prstGeom>
          </p:spPr>
        </p:pic>
        <p:pic>
          <p:nvPicPr>
            <p:cNvPr id="96" name="F8">
              <a:extLst>
                <a:ext uri="{FF2B5EF4-FFF2-40B4-BE49-F238E27FC236}">
                  <a16:creationId xmlns:a16="http://schemas.microsoft.com/office/drawing/2014/main" id="{AFF5ADFF-8D7F-11D0-06F0-6DA4E7CA8E4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818386" y="4751609"/>
              <a:ext cx="43349" cy="65024"/>
            </a:xfrm>
            <a:prstGeom prst="rect">
              <a:avLst/>
            </a:prstGeom>
          </p:spPr>
        </p:pic>
        <p:pic>
          <p:nvPicPr>
            <p:cNvPr id="97" name="F9">
              <a:extLst>
                <a:ext uri="{FF2B5EF4-FFF2-40B4-BE49-F238E27FC236}">
                  <a16:creationId xmlns:a16="http://schemas.microsoft.com/office/drawing/2014/main" id="{EA6F5919-7288-3A69-C1EB-7102BC16B80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928492" y="4830734"/>
              <a:ext cx="25739" cy="21675"/>
            </a:xfrm>
            <a:prstGeom prst="rect">
              <a:avLst/>
            </a:prstGeom>
          </p:spPr>
        </p:pic>
        <p:pic>
          <p:nvPicPr>
            <p:cNvPr id="98" name="F10">
              <a:extLst>
                <a:ext uri="{FF2B5EF4-FFF2-40B4-BE49-F238E27FC236}">
                  <a16:creationId xmlns:a16="http://schemas.microsoft.com/office/drawing/2014/main" id="{CE09DA36-F602-23E3-9AA9-38183EC128C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787529" y="4646934"/>
              <a:ext cx="60960" cy="37931"/>
            </a:xfrm>
            <a:prstGeom prst="rect">
              <a:avLst/>
            </a:prstGeom>
          </p:spPr>
        </p:pic>
        <p:pic>
          <p:nvPicPr>
            <p:cNvPr id="99" name="F11">
              <a:extLst>
                <a:ext uri="{FF2B5EF4-FFF2-40B4-BE49-F238E27FC236}">
                  <a16:creationId xmlns:a16="http://schemas.microsoft.com/office/drawing/2014/main" id="{7212287B-EF7A-D83A-B1DC-073FF36CB9B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166139" y="4785853"/>
              <a:ext cx="24384" cy="20320"/>
            </a:xfrm>
            <a:prstGeom prst="rect">
              <a:avLst/>
            </a:prstGeom>
          </p:spPr>
        </p:pic>
        <p:pic>
          <p:nvPicPr>
            <p:cNvPr id="100" name="F12">
              <a:extLst>
                <a:ext uri="{FF2B5EF4-FFF2-40B4-BE49-F238E27FC236}">
                  <a16:creationId xmlns:a16="http://schemas.microsoft.com/office/drawing/2014/main" id="{E8DC3A5B-6DD8-C4A5-918B-0AB54C1F422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976501" y="4665213"/>
              <a:ext cx="17611" cy="20320"/>
            </a:xfrm>
            <a:prstGeom prst="rect">
              <a:avLst/>
            </a:prstGeom>
          </p:spPr>
        </p:pic>
        <p:pic>
          <p:nvPicPr>
            <p:cNvPr id="101" name="F13">
              <a:extLst>
                <a:ext uri="{FF2B5EF4-FFF2-40B4-BE49-F238E27FC236}">
                  <a16:creationId xmlns:a16="http://schemas.microsoft.com/office/drawing/2014/main" id="{6B74C108-446C-4217-A43D-325DE7748E4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917360" y="4418128"/>
              <a:ext cx="81280" cy="85344"/>
            </a:xfrm>
            <a:prstGeom prst="rect">
              <a:avLst/>
            </a:prstGeom>
          </p:spPr>
        </p:pic>
        <p:pic>
          <p:nvPicPr>
            <p:cNvPr id="102" name="F14">
              <a:extLst>
                <a:ext uri="{FF2B5EF4-FFF2-40B4-BE49-F238E27FC236}">
                  <a16:creationId xmlns:a16="http://schemas.microsoft.com/office/drawing/2014/main" id="{2B8A21A1-50A6-4E76-CD65-74BCB30EA30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979142" y="4520010"/>
              <a:ext cx="89408" cy="90763"/>
            </a:xfrm>
            <a:prstGeom prst="rect">
              <a:avLst/>
            </a:prstGeom>
          </p:spPr>
        </p:pic>
        <p:pic>
          <p:nvPicPr>
            <p:cNvPr id="103" name="F15">
              <a:extLst>
                <a:ext uri="{FF2B5EF4-FFF2-40B4-BE49-F238E27FC236}">
                  <a16:creationId xmlns:a16="http://schemas.microsoft.com/office/drawing/2014/main" id="{41ECEC0F-95C0-15A3-309F-82A05F1C496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869314" y="4497231"/>
              <a:ext cx="46059" cy="40640"/>
            </a:xfrm>
            <a:prstGeom prst="rect">
              <a:avLst/>
            </a:prstGeom>
          </p:spPr>
        </p:pic>
        <p:pic>
          <p:nvPicPr>
            <p:cNvPr id="104" name="F16">
              <a:extLst>
                <a:ext uri="{FF2B5EF4-FFF2-40B4-BE49-F238E27FC236}">
                  <a16:creationId xmlns:a16="http://schemas.microsoft.com/office/drawing/2014/main" id="{45C4A10C-0C09-D025-572C-3A4ED011283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910882" y="4707035"/>
              <a:ext cx="43349" cy="44704"/>
            </a:xfrm>
            <a:prstGeom prst="rect">
              <a:avLst/>
            </a:prstGeom>
          </p:spPr>
        </p:pic>
        <p:pic>
          <p:nvPicPr>
            <p:cNvPr id="106" name="F18">
              <a:extLst>
                <a:ext uri="{FF2B5EF4-FFF2-40B4-BE49-F238E27FC236}">
                  <a16:creationId xmlns:a16="http://schemas.microsoft.com/office/drawing/2014/main" id="{EDC4B82B-E571-3AB5-1476-8220189C4F4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068550" y="4483684"/>
              <a:ext cx="147659" cy="108373"/>
            </a:xfrm>
            <a:prstGeom prst="rect">
              <a:avLst/>
            </a:prstGeom>
          </p:spPr>
        </p:pic>
        <p:pic>
          <p:nvPicPr>
            <p:cNvPr id="107" name="F19">
              <a:extLst>
                <a:ext uri="{FF2B5EF4-FFF2-40B4-BE49-F238E27FC236}">
                  <a16:creationId xmlns:a16="http://schemas.microsoft.com/office/drawing/2014/main" id="{F6B65950-6913-996B-CFD2-A75AA57DA7FE}"/>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859700" y="4404832"/>
              <a:ext cx="56896" cy="88053"/>
            </a:xfrm>
            <a:prstGeom prst="rect">
              <a:avLst/>
            </a:prstGeom>
          </p:spPr>
        </p:pic>
        <p:pic>
          <p:nvPicPr>
            <p:cNvPr id="108" name="F20">
              <a:extLst>
                <a:ext uri="{FF2B5EF4-FFF2-40B4-BE49-F238E27FC236}">
                  <a16:creationId xmlns:a16="http://schemas.microsoft.com/office/drawing/2014/main" id="{EC24EC09-C412-AF1D-4F1B-20FCA000705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994112" y="4418962"/>
              <a:ext cx="70443" cy="120565"/>
            </a:xfrm>
            <a:prstGeom prst="rect">
              <a:avLst/>
            </a:prstGeom>
          </p:spPr>
        </p:pic>
        <p:pic>
          <p:nvPicPr>
            <p:cNvPr id="109" name="F21">
              <a:extLst>
                <a:ext uri="{FF2B5EF4-FFF2-40B4-BE49-F238E27FC236}">
                  <a16:creationId xmlns:a16="http://schemas.microsoft.com/office/drawing/2014/main" id="{AF9E34C1-E708-5149-3C9C-699D932278D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0077105" y="4627521"/>
              <a:ext cx="25739" cy="44704"/>
            </a:xfrm>
            <a:prstGeom prst="rect">
              <a:avLst/>
            </a:prstGeom>
          </p:spPr>
        </p:pic>
        <p:pic>
          <p:nvPicPr>
            <p:cNvPr id="110" name="F22">
              <a:extLst>
                <a:ext uri="{FF2B5EF4-FFF2-40B4-BE49-F238E27FC236}">
                  <a16:creationId xmlns:a16="http://schemas.microsoft.com/office/drawing/2014/main" id="{34A47DE3-6646-BA71-FA7B-101F8F0A7BB6}"/>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121296" y="4581341"/>
              <a:ext cx="32512" cy="28448"/>
            </a:xfrm>
            <a:prstGeom prst="rect">
              <a:avLst/>
            </a:prstGeom>
          </p:spPr>
        </p:pic>
        <p:pic>
          <p:nvPicPr>
            <p:cNvPr id="111" name="F23">
              <a:extLst>
                <a:ext uri="{FF2B5EF4-FFF2-40B4-BE49-F238E27FC236}">
                  <a16:creationId xmlns:a16="http://schemas.microsoft.com/office/drawing/2014/main" id="{FD7785BA-4CF6-E6A5-C23D-45AC810F2865}"/>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0224985" y="4532869"/>
              <a:ext cx="147659" cy="56896"/>
            </a:xfrm>
            <a:prstGeom prst="rect">
              <a:avLst/>
            </a:prstGeom>
          </p:spPr>
        </p:pic>
        <p:pic>
          <p:nvPicPr>
            <p:cNvPr id="112" name="F24">
              <a:extLst>
                <a:ext uri="{FF2B5EF4-FFF2-40B4-BE49-F238E27FC236}">
                  <a16:creationId xmlns:a16="http://schemas.microsoft.com/office/drawing/2014/main" id="{0D7FC51A-0776-9A7B-CC09-5CAEA7278DFC}"/>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0178331" y="4565391"/>
              <a:ext cx="130048" cy="105664"/>
            </a:xfrm>
            <a:prstGeom prst="rect">
              <a:avLst/>
            </a:prstGeom>
          </p:spPr>
        </p:pic>
        <p:pic>
          <p:nvPicPr>
            <p:cNvPr id="113" name="F25">
              <a:extLst>
                <a:ext uri="{FF2B5EF4-FFF2-40B4-BE49-F238E27FC236}">
                  <a16:creationId xmlns:a16="http://schemas.microsoft.com/office/drawing/2014/main" id="{A6F6F33E-3296-A59A-AE67-3B6999BC98A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679309" y="4430601"/>
              <a:ext cx="23029" cy="13547"/>
            </a:xfrm>
            <a:prstGeom prst="rect">
              <a:avLst/>
            </a:prstGeom>
          </p:spPr>
        </p:pic>
      </p:grpSp>
      <p:grpSp>
        <p:nvGrpSpPr>
          <p:cNvPr id="127" name="meter">
            <a:extLst>
              <a:ext uri="{FF2B5EF4-FFF2-40B4-BE49-F238E27FC236}">
                <a16:creationId xmlns:a16="http://schemas.microsoft.com/office/drawing/2014/main" id="{58CF3F65-939C-FBD2-C9B3-3F1FA26CFDB7}"/>
              </a:ext>
            </a:extLst>
          </p:cNvPr>
          <p:cNvGrpSpPr/>
          <p:nvPr/>
        </p:nvGrpSpPr>
        <p:grpSpPr>
          <a:xfrm>
            <a:off x="7009610" y="3067771"/>
            <a:ext cx="2832889" cy="338554"/>
            <a:chOff x="5701011" y="3285101"/>
            <a:chExt cx="3039615" cy="454922"/>
          </a:xfrm>
        </p:grpSpPr>
        <p:cxnSp>
          <p:nvCxnSpPr>
            <p:cNvPr id="128" name="Straight Arrow Connector 127">
              <a:extLst>
                <a:ext uri="{FF2B5EF4-FFF2-40B4-BE49-F238E27FC236}">
                  <a16:creationId xmlns:a16="http://schemas.microsoft.com/office/drawing/2014/main" id="{0DC33220-1EB0-3654-A410-5C1F2D0B821A}"/>
                </a:ext>
              </a:extLst>
            </p:cNvPr>
            <p:cNvCxnSpPr>
              <a:cxnSpLocks/>
            </p:cNvCxnSpPr>
            <p:nvPr/>
          </p:nvCxnSpPr>
          <p:spPr>
            <a:xfrm>
              <a:off x="5701011" y="3714325"/>
              <a:ext cx="303961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D73BFD74-E4F8-63D3-CE2E-809D688EF4E8}"/>
                </a:ext>
              </a:extLst>
            </p:cNvPr>
            <p:cNvSpPr txBox="1"/>
            <p:nvPr/>
          </p:nvSpPr>
          <p:spPr>
            <a:xfrm>
              <a:off x="6720310" y="3285101"/>
              <a:ext cx="953214" cy="454922"/>
            </a:xfrm>
            <a:prstGeom prst="rect">
              <a:avLst/>
            </a:prstGeom>
            <a:noFill/>
          </p:spPr>
          <p:txBody>
            <a:bodyPr wrap="none" rtlCol="0">
              <a:spAutoFit/>
            </a:bodyPr>
            <a:lstStyle/>
            <a:p>
              <a:r>
                <a:rPr lang="de-DE" sz="1600" b="1" dirty="0"/>
                <a:t>~ 3.5 m</a:t>
              </a:r>
              <a:endParaRPr lang="en-US" sz="1600" b="1" dirty="0"/>
            </a:p>
          </p:txBody>
        </p:sp>
      </p:grpSp>
      <p:pic>
        <p:nvPicPr>
          <p:cNvPr id="10" name="SPI_OPD_1368">
            <a:hlinkClick r:id="" action="ppaction://media"/>
            <a:extLst>
              <a:ext uri="{FF2B5EF4-FFF2-40B4-BE49-F238E27FC236}">
                <a16:creationId xmlns:a16="http://schemas.microsoft.com/office/drawing/2014/main" id="{EF0C7DD9-FBC3-AD15-B36B-20C7A5B342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7"/>
          <a:srcRect l="60" t="14831" r="-60" b="14823"/>
          <a:stretch/>
        </p:blipFill>
        <p:spPr>
          <a:xfrm>
            <a:off x="1022285" y="4391721"/>
            <a:ext cx="5262549" cy="2081458"/>
          </a:xfrm>
          <a:prstGeom prst="rect">
            <a:avLst/>
          </a:prstGeom>
        </p:spPr>
      </p:pic>
      <p:pic>
        <p:nvPicPr>
          <p:cNvPr id="11" name="SPI_shatter_1368">
            <a:hlinkClick r:id="" action="ppaction://media"/>
            <a:extLst>
              <a:ext uri="{FF2B5EF4-FFF2-40B4-BE49-F238E27FC236}">
                <a16:creationId xmlns:a16="http://schemas.microsoft.com/office/drawing/2014/main" id="{F582B26B-6B16-E0BF-CA07-4684575A3A0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58"/>
          <a:srcRect l="5386" r="5162" b="-48"/>
          <a:stretch/>
        </p:blipFill>
        <p:spPr>
          <a:xfrm>
            <a:off x="6519856" y="4391721"/>
            <a:ext cx="3333473" cy="2097218"/>
          </a:xfrm>
          <a:prstGeom prst="rect">
            <a:avLst/>
          </a:prstGeom>
        </p:spPr>
      </p:pic>
      <p:cxnSp>
        <p:nvCxnSpPr>
          <p:cNvPr id="122" name="Straight Connector 121">
            <a:extLst>
              <a:ext uri="{FF2B5EF4-FFF2-40B4-BE49-F238E27FC236}">
                <a16:creationId xmlns:a16="http://schemas.microsoft.com/office/drawing/2014/main" id="{1608E5F7-FFA2-543F-A538-FC842C651DD3}"/>
              </a:ext>
            </a:extLst>
          </p:cNvPr>
          <p:cNvCxnSpPr>
            <a:cxnSpLocks/>
          </p:cNvCxnSpPr>
          <p:nvPr/>
        </p:nvCxnSpPr>
        <p:spPr>
          <a:xfrm flipV="1">
            <a:off x="9669411" y="4788909"/>
            <a:ext cx="1462004" cy="475353"/>
          </a:xfrm>
          <a:prstGeom prst="line">
            <a:avLst/>
          </a:prstGeom>
          <a:ln w="762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21" name="Straight Connector 120">
            <a:extLst>
              <a:ext uri="{FF2B5EF4-FFF2-40B4-BE49-F238E27FC236}">
                <a16:creationId xmlns:a16="http://schemas.microsoft.com/office/drawing/2014/main" id="{5E4ECA3D-0D3F-2170-DBD5-213880279EFE}"/>
              </a:ext>
            </a:extLst>
          </p:cNvPr>
          <p:cNvCxnSpPr/>
          <p:nvPr/>
        </p:nvCxnSpPr>
        <p:spPr>
          <a:xfrm flipV="1">
            <a:off x="3738561" y="4137149"/>
            <a:ext cx="2807036" cy="521157"/>
          </a:xfrm>
          <a:prstGeom prst="line">
            <a:avLst/>
          </a:prstGeom>
          <a:ln w="762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8" name="TextBox 87">
            <a:extLst>
              <a:ext uri="{FF2B5EF4-FFF2-40B4-BE49-F238E27FC236}">
                <a16:creationId xmlns:a16="http://schemas.microsoft.com/office/drawing/2014/main" id="{EDB8B403-03A6-25F6-8128-EBEC13655F04}"/>
              </a:ext>
            </a:extLst>
          </p:cNvPr>
          <p:cNvSpPr txBox="1"/>
          <p:nvPr/>
        </p:nvSpPr>
        <p:spPr>
          <a:xfrm>
            <a:off x="6675981" y="4447145"/>
            <a:ext cx="3135474"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a:t>12.5° </a:t>
            </a:r>
            <a:r>
              <a:rPr lang="de-DE" sz="2000" b="1" dirty="0" err="1"/>
              <a:t>square</a:t>
            </a:r>
            <a:r>
              <a:rPr lang="de-DE" sz="2000" b="1" dirty="0"/>
              <a:t>, </a:t>
            </a:r>
            <a:r>
              <a:rPr lang="de-DE" sz="2000" b="1" dirty="0" err="1"/>
              <a:t>long</a:t>
            </a:r>
            <a:r>
              <a:rPr lang="de-DE" sz="2000" b="1" dirty="0"/>
              <a:t> - #1368</a:t>
            </a:r>
            <a:endParaRPr lang="en-US" sz="1600" b="1" dirty="0" err="1"/>
          </a:p>
        </p:txBody>
      </p:sp>
      <p:sp>
        <p:nvSpPr>
          <p:cNvPr id="115" name="TextBox 114">
            <a:extLst>
              <a:ext uri="{FF2B5EF4-FFF2-40B4-BE49-F238E27FC236}">
                <a16:creationId xmlns:a16="http://schemas.microsoft.com/office/drawing/2014/main" id="{2F6C1181-835A-AD81-0800-9AE89B994EA5}"/>
              </a:ext>
            </a:extLst>
          </p:cNvPr>
          <p:cNvSpPr txBox="1"/>
          <p:nvPr/>
        </p:nvSpPr>
        <p:spPr>
          <a:xfrm>
            <a:off x="2639718" y="4427773"/>
            <a:ext cx="3585918"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a:solidFill>
                  <a:schemeClr val="bg1"/>
                </a:solidFill>
              </a:rPr>
              <a:t>100% D2 </a:t>
            </a:r>
            <a:r>
              <a:rPr lang="de-DE" sz="2000" b="1" dirty="0" err="1">
                <a:solidFill>
                  <a:schemeClr val="bg1"/>
                </a:solidFill>
              </a:rPr>
              <a:t>with</a:t>
            </a:r>
            <a:r>
              <a:rPr lang="de-DE" sz="2000" b="1" dirty="0">
                <a:solidFill>
                  <a:schemeClr val="bg1"/>
                </a:solidFill>
              </a:rPr>
              <a:t> 538 m/s - #1368</a:t>
            </a:r>
            <a:endParaRPr lang="en-US" sz="1600" b="1" dirty="0" err="1">
              <a:solidFill>
                <a:schemeClr val="bg1"/>
              </a:solidFill>
            </a:endParaRPr>
          </a:p>
        </p:txBody>
      </p:sp>
      <p:sp>
        <p:nvSpPr>
          <p:cNvPr id="118" name="TextBox 117">
            <a:extLst>
              <a:ext uri="{FF2B5EF4-FFF2-40B4-BE49-F238E27FC236}">
                <a16:creationId xmlns:a16="http://schemas.microsoft.com/office/drawing/2014/main" id="{2CFFF92E-2556-110E-679D-868CB0D18057}"/>
              </a:ext>
            </a:extLst>
          </p:cNvPr>
          <p:cNvSpPr txBox="1"/>
          <p:nvPr/>
        </p:nvSpPr>
        <p:spPr>
          <a:xfrm>
            <a:off x="6554426" y="6183328"/>
            <a:ext cx="190295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a:t>Top-down </a:t>
            </a:r>
            <a:r>
              <a:rPr lang="de-DE" sz="2000" b="1" dirty="0" err="1"/>
              <a:t>view</a:t>
            </a:r>
            <a:r>
              <a:rPr lang="de-DE" sz="2000" b="1" dirty="0"/>
              <a:t>!</a:t>
            </a:r>
            <a:endParaRPr lang="en-US" sz="1600" b="1" dirty="0" err="1"/>
          </a:p>
        </p:txBody>
      </p:sp>
    </p:spTree>
    <p:extLst>
      <p:ext uri="{BB962C8B-B14F-4D97-AF65-F5344CB8AC3E}">
        <p14:creationId xmlns:p14="http://schemas.microsoft.com/office/powerpoint/2010/main" val="333487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fade">
                                      <p:cBhvr>
                                        <p:cTn id="30" dur="500"/>
                                        <p:tgtEl>
                                          <p:spTgt spid="121"/>
                                        </p:tgtEl>
                                      </p:cBhvr>
                                    </p:animEffect>
                                  </p:childTnLst>
                                </p:cTn>
                              </p:par>
                              <p:par>
                                <p:cTn id="31" presetID="10" presetClass="entr" presetSubtype="0" fill="hold" nodeType="withEffect">
                                  <p:stCondLst>
                                    <p:cond delay="0"/>
                                  </p:stCondLst>
                                  <p:childTnLst>
                                    <p:set>
                                      <p:cBhvr>
                                        <p:cTn id="32" dur="1" fill="hold">
                                          <p:stCondLst>
                                            <p:cond delay="0"/>
                                          </p:stCondLst>
                                        </p:cTn>
                                        <p:tgtEl>
                                          <p:spTgt spid="122"/>
                                        </p:tgtEl>
                                        <p:attrNameLst>
                                          <p:attrName>style.visibility</p:attrName>
                                        </p:attrNameLst>
                                      </p:cBhvr>
                                      <p:to>
                                        <p:strVal val="visible"/>
                                      </p:to>
                                    </p:set>
                                    <p:animEffect transition="in" filter="fade">
                                      <p:cBhvr>
                                        <p:cTn id="33" dur="500"/>
                                        <p:tgtEl>
                                          <p:spTgt spid="1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5"/>
                                        </p:tgtEl>
                                        <p:attrNameLst>
                                          <p:attrName>style.visibility</p:attrName>
                                        </p:attrNameLst>
                                      </p:cBhvr>
                                      <p:to>
                                        <p:strVal val="visible"/>
                                      </p:to>
                                    </p:set>
                                    <p:animEffect transition="in" filter="fade">
                                      <p:cBhvr>
                                        <p:cTn id="36" dur="500"/>
                                        <p:tgtEl>
                                          <p:spTgt spid="1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 presetClass="mediacall" presetSubtype="0" fill="hold" nodeType="withEffect">
                                  <p:stCondLst>
                                    <p:cond delay="400"/>
                                  </p:stCondLst>
                                  <p:childTnLst>
                                    <p:cmd type="call" cmd="playFrom(0.0)">
                                      <p:cBhvr>
                                        <p:cTn id="50" dur="8917" fill="hold"/>
                                        <p:tgtEl>
                                          <p:spTgt spid="10"/>
                                        </p:tgtEl>
                                      </p:cBhvr>
                                    </p:cmd>
                                  </p:childTnLst>
                                </p:cTn>
                              </p:par>
                              <p:par>
                                <p:cTn id="51" presetID="1" presetClass="mediacall" presetSubtype="0" fill="hold" nodeType="withEffect">
                                  <p:stCondLst>
                                    <p:cond delay="400"/>
                                  </p:stCondLst>
                                  <p:childTnLst>
                                    <p:cmd type="call" cmd="playFrom(0.0)">
                                      <p:cBhvr>
                                        <p:cTn id="52" dur="8917" fill="hold"/>
                                        <p:tgtEl>
                                          <p:spTgt spid="1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7"/>
                                        </p:tgtEl>
                                      </p:cBhvr>
                                    </p:animEffect>
                                    <p:set>
                                      <p:cBhvr>
                                        <p:cTn id="57" dur="1" fill="hold">
                                          <p:stCondLst>
                                            <p:cond delay="499"/>
                                          </p:stCondLst>
                                        </p:cTn>
                                        <p:tgtEl>
                                          <p:spTgt spid="127"/>
                                        </p:tgtEl>
                                        <p:attrNameLst>
                                          <p:attrName>style.visibility</p:attrName>
                                        </p:attrNameLst>
                                      </p:cBhvr>
                                      <p:to>
                                        <p:strVal val="hidden"/>
                                      </p:to>
                                    </p:set>
                                  </p:childTnLst>
                                </p:cTn>
                              </p:par>
                              <p:par>
                                <p:cTn id="58" presetID="10" presetClass="entr" presetSubtype="0" fill="hold" nodeType="withEffect">
                                  <p:stCondLst>
                                    <p:cond delay="400"/>
                                  </p:stCondLst>
                                  <p:childTnLst>
                                    <p:set>
                                      <p:cBhvr>
                                        <p:cTn id="59" dur="1" fill="hold">
                                          <p:stCondLst>
                                            <p:cond delay="0"/>
                                          </p:stCondLst>
                                        </p:cTn>
                                        <p:tgtEl>
                                          <p:spTgt spid="6">
                                            <p:txEl>
                                              <p:pRg st="4" end="4"/>
                                            </p:txEl>
                                          </p:spTgt>
                                        </p:tgtEl>
                                        <p:attrNameLst>
                                          <p:attrName>style.visibility</p:attrName>
                                        </p:attrNameLst>
                                      </p:cBhvr>
                                      <p:to>
                                        <p:strVal val="visible"/>
                                      </p:to>
                                    </p:set>
                                    <p:animEffect transition="in" filter="fade">
                                      <p:cBhvr>
                                        <p:cTn id="60" dur="500"/>
                                        <p:tgtEl>
                                          <p:spTgt spid="6">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8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1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21"/>
                                        </p:tgtEl>
                                      </p:cBhvr>
                                    </p:animEffect>
                                    <p:set>
                                      <p:cBhvr>
                                        <p:cTn id="71" dur="1" fill="hold">
                                          <p:stCondLst>
                                            <p:cond delay="499"/>
                                          </p:stCondLst>
                                        </p:cTn>
                                        <p:tgtEl>
                                          <p:spTgt spid="12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2"/>
                                        </p:tgtEl>
                                      </p:cBhvr>
                                    </p:animEffect>
                                    <p:set>
                                      <p:cBhvr>
                                        <p:cTn id="74" dur="1" fill="hold">
                                          <p:stCondLst>
                                            <p:cond delay="499"/>
                                          </p:stCondLst>
                                        </p:cTn>
                                        <p:tgtEl>
                                          <p:spTgt spid="1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md type="call" cmd="stop">
                                      <p:cBhvr>
                                        <p:cTn id="78" dur="1">
                                          <p:stCondLst>
                                            <p:cond delay="499"/>
                                          </p:stCondLst>
                                        </p:cTn>
                                        <p:tgtEl>
                                          <p:spTgt spid="10"/>
                                        </p:tgtEl>
                                      </p:cBhvr>
                                    </p:cmd>
                                  </p:childTnLst>
                                </p:cTn>
                              </p:par>
                              <p:par>
                                <p:cTn id="79" presetID="10" presetClass="exit" presetSubtype="0" fill="hold" nodeType="with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md type="call" cmd="stop">
                                      <p:cBhvr>
                                        <p:cTn id="82" dur="1">
                                          <p:stCondLst>
                                            <p:cond delay="499"/>
                                          </p:stCondLst>
                                        </p:cTn>
                                        <p:tgtEl>
                                          <p:spTgt spid="11"/>
                                        </p:tgtEl>
                                      </p:cBhvr>
                                    </p:cmd>
                                  </p:childTnLst>
                                </p:cTn>
                              </p:par>
                              <p:par>
                                <p:cTn id="83" presetID="10" presetClass="exit" presetSubtype="0" fill="hold" grpId="1" nodeType="withEffect">
                                  <p:stCondLst>
                                    <p:cond delay="0"/>
                                  </p:stCondLst>
                                  <p:childTnLst>
                                    <p:animEffect transition="out" filter="fade">
                                      <p:cBhvr>
                                        <p:cTn id="84" dur="500"/>
                                        <p:tgtEl>
                                          <p:spTgt spid="115"/>
                                        </p:tgtEl>
                                      </p:cBhvr>
                                    </p:animEffect>
                                    <p:set>
                                      <p:cBhvr>
                                        <p:cTn id="85" dur="1" fill="hold">
                                          <p:stCondLst>
                                            <p:cond delay="499"/>
                                          </p:stCondLst>
                                        </p:cTn>
                                        <p:tgtEl>
                                          <p:spTgt spid="11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8"/>
                                        </p:tgtEl>
                                      </p:cBhvr>
                                    </p:animEffect>
                                    <p:set>
                                      <p:cBhvr>
                                        <p:cTn id="88" dur="1" fill="hold">
                                          <p:stCondLst>
                                            <p:cond delay="499"/>
                                          </p:stCondLst>
                                        </p:cTn>
                                        <p:tgtEl>
                                          <p:spTgt spid="8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8"/>
                                        </p:tgtEl>
                                      </p:cBhvr>
                                    </p:animEffect>
                                    <p:set>
                                      <p:cBhvr>
                                        <p:cTn id="91" dur="1" fill="hold">
                                          <p:stCondLst>
                                            <p:cond delay="499"/>
                                          </p:stCondLst>
                                        </p:cTn>
                                        <p:tgtEl>
                                          <p:spTgt spid="11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
                                            <p:txEl>
                                              <p:pRg st="5" end="5"/>
                                            </p:txEl>
                                          </p:spTgt>
                                        </p:tgtEl>
                                        <p:attrNameLst>
                                          <p:attrName>style.visibility</p:attrName>
                                        </p:attrNameLst>
                                      </p:cBhvr>
                                      <p:to>
                                        <p:strVal val="visible"/>
                                      </p:to>
                                    </p:set>
                                    <p:animEffect transition="in" filter="fade">
                                      <p:cBhvr>
                                        <p:cTn id="96" dur="500"/>
                                        <p:tgtEl>
                                          <p:spTgt spid="6">
                                            <p:txEl>
                                              <p:pRg st="5" end="5"/>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6">
                                            <p:txEl>
                                              <p:pRg st="6" end="6"/>
                                            </p:txEl>
                                          </p:spTgt>
                                        </p:tgtEl>
                                        <p:attrNameLst>
                                          <p:attrName>style.visibility</p:attrName>
                                        </p:attrNameLst>
                                      </p:cBhvr>
                                      <p:to>
                                        <p:strVal val="visible"/>
                                      </p:to>
                                    </p:set>
                                    <p:animEffect transition="in" filter="fade">
                                      <p:cBhvr>
                                        <p:cTn id="101" dur="500"/>
                                        <p:tgtEl>
                                          <p:spTgt spid="6">
                                            <p:txEl>
                                              <p:pRg st="6" end="6"/>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6">
                                            <p:txEl>
                                              <p:pRg st="7" end="7"/>
                                            </p:txEl>
                                          </p:spTgt>
                                        </p:tgtEl>
                                        <p:attrNameLst>
                                          <p:attrName>style.visibility</p:attrName>
                                        </p:attrNameLst>
                                      </p:cBhvr>
                                      <p:to>
                                        <p:strVal val="visible"/>
                                      </p:to>
                                    </p:set>
                                    <p:animEffect transition="in" filter="fade">
                                      <p:cBhvr>
                                        <p:cTn id="106" dur="500"/>
                                        <p:tgtEl>
                                          <p:spTgt spid="6">
                                            <p:txEl>
                                              <p:pRg st="7" end="7"/>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6">
                                            <p:txEl>
                                              <p:pRg st="8" end="8"/>
                                            </p:txEl>
                                          </p:spTgt>
                                        </p:tgtEl>
                                        <p:attrNameLst>
                                          <p:attrName>style.visibility</p:attrName>
                                        </p:attrNameLst>
                                      </p:cBhvr>
                                      <p:to>
                                        <p:strVal val="visible"/>
                                      </p:to>
                                    </p:set>
                                    <p:animEffect transition="in" filter="fade">
                                      <p:cBhvr>
                                        <p:cTn id="11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2" repeatCount="indefinite" fill="hold" display="0">
                  <p:stCondLst>
                    <p:cond delay="indefinite"/>
                  </p:stCondLst>
                </p:cTn>
                <p:tgtEl>
                  <p:spTgt spid="10"/>
                </p:tgtEl>
              </p:cMediaNode>
            </p:video>
            <p:video>
              <p:cMediaNode vol="80000">
                <p:cTn id="113" repeatCount="indefinite" fill="hold" display="0">
                  <p:stCondLst>
                    <p:cond delay="indefinite"/>
                  </p:stCondLst>
                </p:cTn>
                <p:tgtEl>
                  <p:spTgt spid="11"/>
                </p:tgtEl>
              </p:cMediaNode>
            </p:video>
          </p:childTnLst>
        </p:cTn>
      </p:par>
    </p:tnLst>
    <p:bldLst>
      <p:bldP spid="86" grpId="0" animBg="1"/>
      <p:bldP spid="86" grpId="1" animBg="1"/>
      <p:bldP spid="88" grpId="0"/>
      <p:bldP spid="88" grpId="1"/>
      <p:bldP spid="115" grpId="0"/>
      <p:bldP spid="115" grpId="1"/>
      <p:bldP spid="118" grpId="0"/>
      <p:bldP spid="11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5C64-6295-2D01-B7B7-4BBC6C5B6869}"/>
              </a:ext>
            </a:extLst>
          </p:cNvPr>
          <p:cNvSpPr>
            <a:spLocks noGrp="1"/>
          </p:cNvSpPr>
          <p:nvPr>
            <p:ph type="title"/>
          </p:nvPr>
        </p:nvSpPr>
        <p:spPr/>
        <p:txBody>
          <a:bodyPr/>
          <a:lstStyle/>
          <a:p>
            <a:r>
              <a:rPr lang="en-US" dirty="0"/>
              <a:t>Motivation behind SPI experiments at ASDEX Upgrade</a:t>
            </a:r>
          </a:p>
        </p:txBody>
      </p:sp>
      <p:sp>
        <p:nvSpPr>
          <p:cNvPr id="3" name="Date Placeholder 2">
            <a:extLst>
              <a:ext uri="{FF2B5EF4-FFF2-40B4-BE49-F238E27FC236}">
                <a16:creationId xmlns:a16="http://schemas.microsoft.com/office/drawing/2014/main" id="{BD96786C-8FCA-7F6B-89BB-E0BC33C4A8E9}"/>
              </a:ext>
            </a:extLst>
          </p:cNvPr>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979DEA91-4CA5-A8D2-DDDF-BFA2BC4828CC}"/>
              </a:ext>
            </a:extLst>
          </p:cNvPr>
          <p:cNvSpPr>
            <a:spLocks noGrp="1"/>
          </p:cNvSpPr>
          <p:nvPr>
            <p:ph type="ftr" sz="quarter" idx="15"/>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20826583-F2CA-E768-DCCC-D2F575D62EF9}"/>
              </a:ext>
            </a:extLst>
          </p:cNvPr>
          <p:cNvSpPr>
            <a:spLocks noGrp="1"/>
          </p:cNvSpPr>
          <p:nvPr>
            <p:ph type="sldNum" sz="quarter" idx="16"/>
          </p:nvPr>
        </p:nvSpPr>
        <p:spPr/>
        <p:txBody>
          <a:bodyPr/>
          <a:lstStyle/>
          <a:p>
            <a:fld id="{ECE691D0-CC49-4FC7-9C4D-6112B0CB3A76}" type="slidenum">
              <a:rPr lang="de-DE" smtClean="0"/>
              <a:pPr/>
              <a:t>3</a:t>
            </a:fld>
            <a:endParaRPr lang="de-DE" dirty="0"/>
          </a:p>
        </p:txBody>
      </p:sp>
      <p:sp>
        <p:nvSpPr>
          <p:cNvPr id="6" name="Text Placeholder 5">
            <a:extLst>
              <a:ext uri="{FF2B5EF4-FFF2-40B4-BE49-F238E27FC236}">
                <a16:creationId xmlns:a16="http://schemas.microsoft.com/office/drawing/2014/main" id="{BDEE02EC-E4C9-1FB9-6876-A78A23065B63}"/>
              </a:ext>
            </a:extLst>
          </p:cNvPr>
          <p:cNvSpPr>
            <a:spLocks noGrp="1"/>
          </p:cNvSpPr>
          <p:nvPr>
            <p:ph type="body" sz="quarter" idx="17"/>
          </p:nvPr>
        </p:nvSpPr>
        <p:spPr>
          <a:xfrm>
            <a:off x="695324" y="1609725"/>
            <a:ext cx="4570171" cy="4772025"/>
          </a:xfrm>
        </p:spPr>
        <p:txBody>
          <a:bodyPr/>
          <a:lstStyle/>
          <a:p>
            <a:pPr marL="285750" indent="-285750">
              <a:buFont typeface="Arial" panose="020B0604020202020204" pitchFamily="34" charset="0"/>
              <a:buChar char="•"/>
            </a:pPr>
            <a:r>
              <a:rPr lang="de-DE" dirty="0">
                <a:solidFill>
                  <a:schemeClr val="tx1"/>
                </a:solidFill>
              </a:rPr>
              <a:t>ITER DMS </a:t>
            </a:r>
            <a:r>
              <a:rPr lang="de-DE" dirty="0" err="1">
                <a:solidFill>
                  <a:schemeClr val="tx1"/>
                </a:solidFill>
              </a:rPr>
              <a:t>is</a:t>
            </a:r>
            <a:r>
              <a:rPr lang="de-DE" dirty="0">
                <a:solidFill>
                  <a:schemeClr val="tx1"/>
                </a:solidFill>
              </a:rPr>
              <a:t> </a:t>
            </a:r>
            <a:r>
              <a:rPr lang="de-DE" dirty="0" err="1">
                <a:solidFill>
                  <a:schemeClr val="tx1"/>
                </a:solidFill>
              </a:rPr>
              <a:t>based</a:t>
            </a:r>
            <a:r>
              <a:rPr lang="de-DE" dirty="0">
                <a:solidFill>
                  <a:schemeClr val="tx1"/>
                </a:solidFill>
              </a:rPr>
              <a:t> on </a:t>
            </a:r>
            <a:r>
              <a:rPr lang="de-DE" dirty="0" err="1">
                <a:solidFill>
                  <a:schemeClr val="tx1"/>
                </a:solidFill>
              </a:rPr>
              <a:t>the</a:t>
            </a:r>
            <a:r>
              <a:rPr lang="de-DE" dirty="0">
                <a:solidFill>
                  <a:schemeClr val="tx1"/>
                </a:solidFill>
              </a:rPr>
              <a:t> </a:t>
            </a:r>
            <a:r>
              <a:rPr lang="de-DE" dirty="0" err="1">
                <a:solidFill>
                  <a:schemeClr val="tx1"/>
                </a:solidFill>
              </a:rPr>
              <a:t>shattered</a:t>
            </a:r>
            <a:r>
              <a:rPr lang="de-DE" dirty="0">
                <a:solidFill>
                  <a:schemeClr val="tx1"/>
                </a:solidFill>
              </a:rPr>
              <a:t> pellet </a:t>
            </a:r>
            <a:r>
              <a:rPr lang="de-DE" dirty="0" err="1">
                <a:solidFill>
                  <a:schemeClr val="tx1"/>
                </a:solidFill>
              </a:rPr>
              <a:t>injection</a:t>
            </a:r>
            <a:r>
              <a:rPr lang="de-DE" dirty="0">
                <a:solidFill>
                  <a:schemeClr val="tx1"/>
                </a:solidFill>
              </a:rPr>
              <a:t> (SPI) technology</a:t>
            </a:r>
            <a:r>
              <a:rPr lang="de-DE" baseline="30000" dirty="0">
                <a:solidFill>
                  <a:schemeClr val="tx1"/>
                </a:solidFill>
              </a:rPr>
              <a:t>1</a:t>
            </a:r>
          </a:p>
          <a:p>
            <a:pPr marL="285750" indent="-285750">
              <a:buFont typeface="Arial" panose="020B0604020202020204" pitchFamily="34" charset="0"/>
              <a:buChar char="•"/>
            </a:pPr>
            <a:r>
              <a:rPr lang="de-DE" dirty="0">
                <a:solidFill>
                  <a:schemeClr val="tx1"/>
                </a:solidFill>
              </a:rPr>
              <a:t>Soon final design </a:t>
            </a:r>
            <a:r>
              <a:rPr lang="de-DE" dirty="0" err="1">
                <a:solidFill>
                  <a:schemeClr val="tx1"/>
                </a:solidFill>
              </a:rPr>
              <a:t>decisions</a:t>
            </a:r>
            <a:r>
              <a:rPr lang="de-DE" dirty="0">
                <a:solidFill>
                  <a:schemeClr val="tx1"/>
                </a:solidFill>
              </a:rPr>
              <a:t> </a:t>
            </a:r>
            <a:r>
              <a:rPr lang="de-DE" dirty="0" err="1">
                <a:solidFill>
                  <a:schemeClr val="tx1"/>
                </a:solidFill>
              </a:rPr>
              <a:t>have</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be</a:t>
            </a:r>
            <a:r>
              <a:rPr lang="de-DE" dirty="0">
                <a:solidFill>
                  <a:schemeClr val="tx1"/>
                </a:solidFill>
              </a:rPr>
              <a:t> </a:t>
            </a:r>
            <a:r>
              <a:rPr lang="de-DE" dirty="0" err="1">
                <a:solidFill>
                  <a:schemeClr val="tx1"/>
                </a:solidFill>
              </a:rPr>
              <a:t>made</a:t>
            </a:r>
            <a:r>
              <a:rPr lang="de-DE" dirty="0">
                <a:solidFill>
                  <a:schemeClr val="tx1"/>
                </a:solidFill>
              </a:rPr>
              <a:t> e.g. </a:t>
            </a:r>
            <a:r>
              <a:rPr lang="de-DE" dirty="0" err="1">
                <a:solidFill>
                  <a:schemeClr val="tx1"/>
                </a:solidFill>
              </a:rPr>
              <a:t>the</a:t>
            </a:r>
            <a:r>
              <a:rPr lang="de-DE" dirty="0">
                <a:solidFill>
                  <a:schemeClr val="tx1"/>
                </a:solidFill>
              </a:rPr>
              <a:t> </a:t>
            </a:r>
            <a:r>
              <a:rPr lang="de-DE" dirty="0" err="1">
                <a:solidFill>
                  <a:schemeClr val="tx1"/>
                </a:solidFill>
              </a:rPr>
              <a:t>shatter</a:t>
            </a:r>
            <a:r>
              <a:rPr lang="de-DE" dirty="0">
                <a:solidFill>
                  <a:schemeClr val="tx1"/>
                </a:solidFill>
              </a:rPr>
              <a:t> angle</a:t>
            </a:r>
          </a:p>
          <a:p>
            <a:pPr marL="285750" indent="-285750">
              <a:buFont typeface="Arial" panose="020B0604020202020204" pitchFamily="34" charset="0"/>
              <a:buChar char="•"/>
            </a:pPr>
            <a:endParaRPr lang="de-DE" dirty="0">
              <a:solidFill>
                <a:schemeClr val="tx1"/>
              </a:solidFill>
            </a:endParaRPr>
          </a:p>
        </p:txBody>
      </p:sp>
      <p:pic>
        <p:nvPicPr>
          <p:cNvPr id="7" name="Content Placeholder 7" descr="A picture containing icon&#10;&#10;Description automatically generated">
            <a:extLst>
              <a:ext uri="{FF2B5EF4-FFF2-40B4-BE49-F238E27FC236}">
                <a16:creationId xmlns:a16="http://schemas.microsoft.com/office/drawing/2014/main" id="{679356B8-23FC-C1DC-E697-86010DB7D018}"/>
              </a:ext>
            </a:extLst>
          </p:cNvPr>
          <p:cNvPicPr>
            <a:picLocks noChangeAspect="1"/>
          </p:cNvPicPr>
          <p:nvPr/>
        </p:nvPicPr>
        <p:blipFill>
          <a:blip r:embed="rId2"/>
          <a:stretch>
            <a:fillRect/>
          </a:stretch>
        </p:blipFill>
        <p:spPr>
          <a:xfrm>
            <a:off x="9346950" y="223201"/>
            <a:ext cx="1090788" cy="524683"/>
          </a:xfrm>
          <a:prstGeom prst="rect">
            <a:avLst/>
          </a:prstGeom>
        </p:spPr>
      </p:pic>
      <p:pic>
        <p:nvPicPr>
          <p:cNvPr id="8" name="Picture 7">
            <a:extLst>
              <a:ext uri="{FF2B5EF4-FFF2-40B4-BE49-F238E27FC236}">
                <a16:creationId xmlns:a16="http://schemas.microsoft.com/office/drawing/2014/main" id="{8E434AE7-07A6-0344-BD4C-9476EE631E4E}"/>
              </a:ext>
            </a:extLst>
          </p:cNvPr>
          <p:cNvPicPr/>
          <p:nvPr/>
        </p:nvPicPr>
        <p:blipFill rotWithShape="1">
          <a:blip r:embed="rId3" cstate="print">
            <a:extLst>
              <a:ext uri="{28A0092B-C50C-407E-A947-70E740481C1C}">
                <a14:useLocalDpi xmlns:a14="http://schemas.microsoft.com/office/drawing/2010/main" val="0"/>
              </a:ext>
            </a:extLst>
          </a:blip>
          <a:srcRect r="52299"/>
          <a:stretch/>
        </p:blipFill>
        <p:spPr bwMode="auto">
          <a:xfrm>
            <a:off x="5442035" y="1105476"/>
            <a:ext cx="6578460" cy="5350256"/>
          </a:xfrm>
          <a:prstGeom prst="rect">
            <a:avLst/>
          </a:prstGeom>
          <a:noFill/>
          <a:ln>
            <a:noFill/>
          </a:ln>
        </p:spPr>
      </p:pic>
      <p:grpSp>
        <p:nvGrpSpPr>
          <p:cNvPr id="11" name="Group 10">
            <a:extLst>
              <a:ext uri="{FF2B5EF4-FFF2-40B4-BE49-F238E27FC236}">
                <a16:creationId xmlns:a16="http://schemas.microsoft.com/office/drawing/2014/main" id="{9066EC4D-B962-3848-8E0A-2D7716C5AE06}"/>
              </a:ext>
            </a:extLst>
          </p:cNvPr>
          <p:cNvGrpSpPr/>
          <p:nvPr/>
        </p:nvGrpSpPr>
        <p:grpSpPr>
          <a:xfrm>
            <a:off x="9949810" y="6193673"/>
            <a:ext cx="2319892" cy="339475"/>
            <a:chOff x="9441159" y="5402564"/>
            <a:chExt cx="2319892" cy="339475"/>
          </a:xfrm>
        </p:grpSpPr>
        <p:sp>
          <p:nvSpPr>
            <p:cNvPr id="12" name="Rectangle 11">
              <a:extLst>
                <a:ext uri="{FF2B5EF4-FFF2-40B4-BE49-F238E27FC236}">
                  <a16:creationId xmlns:a16="http://schemas.microsoft.com/office/drawing/2014/main" id="{5CACD129-2A43-C7DC-96AE-134EAFF5B865}"/>
                </a:ext>
              </a:extLst>
            </p:cNvPr>
            <p:cNvSpPr/>
            <p:nvPr/>
          </p:nvSpPr>
          <p:spPr>
            <a:xfrm>
              <a:off x="9441159" y="5402564"/>
              <a:ext cx="2257498" cy="339475"/>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3" name="TextBox 12">
              <a:extLst>
                <a:ext uri="{FF2B5EF4-FFF2-40B4-BE49-F238E27FC236}">
                  <a16:creationId xmlns:a16="http://schemas.microsoft.com/office/drawing/2014/main" id="{86CB02FD-6D81-ADEB-4120-6C2680C26ABB}"/>
                </a:ext>
              </a:extLst>
            </p:cNvPr>
            <p:cNvSpPr txBox="1"/>
            <p:nvPr/>
          </p:nvSpPr>
          <p:spPr>
            <a:xfrm>
              <a:off x="9503553" y="5415264"/>
              <a:ext cx="2257498" cy="262059"/>
            </a:xfrm>
            <a:prstGeom prst="rect">
              <a:avLst/>
            </a:prstGeom>
            <a:noFill/>
          </p:spPr>
          <p:txBody>
            <a:bodyPr wrap="square" lIns="0" tIns="0" rIns="0" bIns="0" rtlCol="0" anchor="t" anchorCtr="0">
              <a:spAutoFit/>
            </a:bodyPr>
            <a:lstStyle/>
            <a:p>
              <a:pPr>
                <a:lnSpc>
                  <a:spcPts val="2300"/>
                </a:lnSpc>
              </a:pPr>
              <a:r>
                <a:rPr lang="en-US" sz="1400" dirty="0">
                  <a:solidFill>
                    <a:schemeClr val="bg1"/>
                  </a:solidFill>
                  <a:effectLst/>
                </a:rPr>
                <a:t>Courtesy ITER DMS Team</a:t>
              </a:r>
              <a:endParaRPr lang="en-US" sz="1600" dirty="0"/>
            </a:p>
          </p:txBody>
        </p:sp>
      </p:grpSp>
      <p:sp>
        <p:nvSpPr>
          <p:cNvPr id="14" name="TextBox 13">
            <a:extLst>
              <a:ext uri="{FF2B5EF4-FFF2-40B4-BE49-F238E27FC236}">
                <a16:creationId xmlns:a16="http://schemas.microsoft.com/office/drawing/2014/main" id="{70D3CBCB-941D-DB9E-7088-BEEBF0C01023}"/>
              </a:ext>
            </a:extLst>
          </p:cNvPr>
          <p:cNvSpPr txBox="1"/>
          <p:nvPr/>
        </p:nvSpPr>
        <p:spPr>
          <a:xfrm>
            <a:off x="668292" y="6228740"/>
            <a:ext cx="3091872" cy="262059"/>
          </a:xfrm>
          <a:prstGeom prst="rect">
            <a:avLst/>
          </a:prstGeom>
          <a:noFill/>
        </p:spPr>
        <p:txBody>
          <a:bodyPr wrap="none" lIns="0" tIns="0" rIns="0" bIns="0" rtlCol="0" anchor="t" anchorCtr="0">
            <a:spAutoFit/>
          </a:bodyPr>
          <a:lstStyle/>
          <a:p>
            <a:pPr algn="l">
              <a:lnSpc>
                <a:spcPts val="2300"/>
              </a:lnSpc>
              <a:spcBef>
                <a:spcPts val="1150"/>
              </a:spcBef>
            </a:pPr>
            <a:r>
              <a:rPr lang="de-DE" sz="1400" baseline="30000" dirty="0"/>
              <a:t>1</a:t>
            </a:r>
            <a:r>
              <a:rPr lang="de-DE" sz="1400" dirty="0"/>
              <a:t>S. </a:t>
            </a:r>
            <a:r>
              <a:rPr lang="de-DE" sz="1400" dirty="0" err="1"/>
              <a:t>Jachmich</a:t>
            </a:r>
            <a:r>
              <a:rPr lang="de-DE" sz="1400" dirty="0"/>
              <a:t> 2nd IAEA TM </a:t>
            </a:r>
            <a:r>
              <a:rPr lang="de-DE" sz="1400" dirty="0" err="1"/>
              <a:t>Disruptions</a:t>
            </a:r>
            <a:endParaRPr lang="en-US" sz="1400" dirty="0" err="1"/>
          </a:p>
        </p:txBody>
      </p:sp>
      <p:sp>
        <p:nvSpPr>
          <p:cNvPr id="15" name="TextBox 14">
            <a:extLst>
              <a:ext uri="{FF2B5EF4-FFF2-40B4-BE49-F238E27FC236}">
                <a16:creationId xmlns:a16="http://schemas.microsoft.com/office/drawing/2014/main" id="{51369F9B-B743-39F7-C4F1-90CF39F392B2}"/>
              </a:ext>
            </a:extLst>
          </p:cNvPr>
          <p:cNvSpPr txBox="1"/>
          <p:nvPr/>
        </p:nvSpPr>
        <p:spPr>
          <a:xfrm>
            <a:off x="972539" y="3793031"/>
            <a:ext cx="4292956" cy="1306640"/>
          </a:xfrm>
          <a:prstGeom prst="rect">
            <a:avLst/>
          </a:prstGeom>
          <a:noFill/>
        </p:spPr>
        <p:txBody>
          <a:bodyPr wrap="square" lIns="0" tIns="0" rIns="0" bIns="0" rtlCol="0" anchor="t" anchorCtr="0">
            <a:spAutoFit/>
          </a:bodyPr>
          <a:lstStyle/>
          <a:p>
            <a:pPr algn="ctr">
              <a:lnSpc>
                <a:spcPts val="2300"/>
              </a:lnSpc>
              <a:spcBef>
                <a:spcPts val="1150"/>
              </a:spcBef>
            </a:pPr>
            <a:r>
              <a:rPr lang="de-DE" b="1" dirty="0" err="1">
                <a:solidFill>
                  <a:schemeClr val="tx1"/>
                </a:solidFill>
              </a:rPr>
              <a:t>Desire</a:t>
            </a:r>
            <a:r>
              <a:rPr lang="de-DE" b="1" dirty="0">
                <a:solidFill>
                  <a:schemeClr val="tx1"/>
                </a:solidFill>
              </a:rPr>
              <a:t> </a:t>
            </a:r>
            <a:r>
              <a:rPr lang="de-DE" b="1" dirty="0" err="1">
                <a:solidFill>
                  <a:schemeClr val="tx1"/>
                </a:solidFill>
              </a:rPr>
              <a:t>of</a:t>
            </a:r>
            <a:r>
              <a:rPr lang="de-DE" b="1" dirty="0">
                <a:solidFill>
                  <a:schemeClr val="tx1"/>
                </a:solidFill>
              </a:rPr>
              <a:t> a </a:t>
            </a:r>
            <a:r>
              <a:rPr lang="de-DE" b="1" dirty="0" err="1">
                <a:solidFill>
                  <a:schemeClr val="tx1"/>
                </a:solidFill>
              </a:rPr>
              <a:t>highly</a:t>
            </a:r>
            <a:r>
              <a:rPr lang="de-DE" b="1" dirty="0">
                <a:solidFill>
                  <a:schemeClr val="tx1"/>
                </a:solidFill>
              </a:rPr>
              <a:t> flexible </a:t>
            </a:r>
            <a:r>
              <a:rPr lang="de-DE" b="1" dirty="0" err="1">
                <a:solidFill>
                  <a:schemeClr val="tx1"/>
                </a:solidFill>
              </a:rPr>
              <a:t>system</a:t>
            </a:r>
            <a:r>
              <a:rPr lang="de-DE" b="1" dirty="0">
                <a:solidFill>
                  <a:schemeClr val="tx1"/>
                </a:solidFill>
              </a:rPr>
              <a:t> </a:t>
            </a:r>
            <a:r>
              <a:rPr lang="de-DE" b="1" dirty="0" err="1">
                <a:solidFill>
                  <a:schemeClr val="tx1"/>
                </a:solidFill>
              </a:rPr>
              <a:t>to</a:t>
            </a:r>
            <a:r>
              <a:rPr lang="de-DE" b="1" dirty="0">
                <a:solidFill>
                  <a:schemeClr val="tx1"/>
                </a:solidFill>
              </a:rPr>
              <a:t> </a:t>
            </a:r>
            <a:r>
              <a:rPr lang="de-DE" b="1" dirty="0" err="1">
                <a:solidFill>
                  <a:schemeClr val="tx1"/>
                </a:solidFill>
              </a:rPr>
              <a:t>study</a:t>
            </a:r>
            <a:r>
              <a:rPr lang="de-DE" b="1" dirty="0">
                <a:solidFill>
                  <a:schemeClr val="tx1"/>
                </a:solidFill>
              </a:rPr>
              <a:t> </a:t>
            </a:r>
            <a:r>
              <a:rPr lang="de-DE" b="1" dirty="0" err="1">
                <a:solidFill>
                  <a:schemeClr val="tx1"/>
                </a:solidFill>
              </a:rPr>
              <a:t>effects</a:t>
            </a:r>
            <a:r>
              <a:rPr lang="de-DE" b="1" dirty="0">
                <a:solidFill>
                  <a:schemeClr val="tx1"/>
                </a:solidFill>
              </a:rPr>
              <a:t> </a:t>
            </a:r>
            <a:r>
              <a:rPr lang="de-DE" b="1" dirty="0" err="1">
                <a:solidFill>
                  <a:schemeClr val="tx1"/>
                </a:solidFill>
              </a:rPr>
              <a:t>of</a:t>
            </a:r>
            <a:r>
              <a:rPr lang="de-DE" b="1" dirty="0">
                <a:solidFill>
                  <a:schemeClr val="tx1"/>
                </a:solidFill>
              </a:rPr>
              <a:t> different </a:t>
            </a:r>
            <a:r>
              <a:rPr lang="de-DE" b="1" dirty="0" err="1">
                <a:solidFill>
                  <a:schemeClr val="tx1"/>
                </a:solidFill>
              </a:rPr>
              <a:t>fragment</a:t>
            </a:r>
            <a:r>
              <a:rPr lang="de-DE" b="1" dirty="0">
                <a:solidFill>
                  <a:schemeClr val="tx1"/>
                </a:solidFill>
              </a:rPr>
              <a:t> </a:t>
            </a:r>
            <a:r>
              <a:rPr lang="de-DE" b="1" dirty="0" err="1">
                <a:solidFill>
                  <a:schemeClr val="tx1"/>
                </a:solidFill>
              </a:rPr>
              <a:t>distributions</a:t>
            </a:r>
            <a:r>
              <a:rPr lang="de-DE" b="1" dirty="0">
                <a:solidFill>
                  <a:schemeClr val="tx1"/>
                </a:solidFill>
              </a:rPr>
              <a:t> on </a:t>
            </a:r>
            <a:r>
              <a:rPr lang="de-DE" b="1" dirty="0" err="1">
                <a:solidFill>
                  <a:schemeClr val="tx1"/>
                </a:solidFill>
              </a:rPr>
              <a:t>disruptions</a:t>
            </a:r>
            <a:endParaRPr lang="en-US" b="1" dirty="0">
              <a:solidFill>
                <a:schemeClr val="tx1"/>
              </a:solidFill>
            </a:endParaRPr>
          </a:p>
          <a:p>
            <a:pPr marL="180000" indent="-180000" algn="l">
              <a:lnSpc>
                <a:spcPts val="2300"/>
              </a:lnSpc>
              <a:spcBef>
                <a:spcPts val="1150"/>
              </a:spcBef>
              <a:buFont typeface="Arial" panose="020B0604020202020204" pitchFamily="34" charset="0"/>
              <a:buChar char="•"/>
            </a:pPr>
            <a:endParaRPr lang="en-US" sz="1600" dirty="0" err="1"/>
          </a:p>
        </p:txBody>
      </p:sp>
      <p:sp>
        <p:nvSpPr>
          <p:cNvPr id="16" name="Arrow: Right 15">
            <a:extLst>
              <a:ext uri="{FF2B5EF4-FFF2-40B4-BE49-F238E27FC236}">
                <a16:creationId xmlns:a16="http://schemas.microsoft.com/office/drawing/2014/main" id="{7947744F-5F14-22E4-2203-6A5CC2A15D20}"/>
              </a:ext>
            </a:extLst>
          </p:cNvPr>
          <p:cNvSpPr/>
          <p:nvPr/>
        </p:nvSpPr>
        <p:spPr>
          <a:xfrm>
            <a:off x="457239" y="3925240"/>
            <a:ext cx="478374" cy="589935"/>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Tree>
    <p:extLst>
      <p:ext uri="{BB962C8B-B14F-4D97-AF65-F5344CB8AC3E}">
        <p14:creationId xmlns:p14="http://schemas.microsoft.com/office/powerpoint/2010/main" val="365549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5C64-6295-2D01-B7B7-4BBC6C5B6869}"/>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the</a:t>
            </a:r>
            <a:r>
              <a:rPr lang="de-DE" dirty="0"/>
              <a:t> ASDEX Upgrade SPI </a:t>
            </a:r>
            <a:r>
              <a:rPr lang="de-DE" dirty="0" err="1"/>
              <a:t>system</a:t>
            </a:r>
            <a:r>
              <a:rPr lang="de-DE" dirty="0"/>
              <a:t> </a:t>
            </a:r>
            <a:r>
              <a:rPr lang="de-DE" dirty="0" err="1"/>
              <a:t>work</a:t>
            </a:r>
            <a:r>
              <a:rPr lang="de-DE" dirty="0"/>
              <a:t>?</a:t>
            </a:r>
            <a:endParaRPr lang="en-US" dirty="0"/>
          </a:p>
        </p:txBody>
      </p:sp>
      <p:sp>
        <p:nvSpPr>
          <p:cNvPr id="3" name="Date Placeholder 2">
            <a:extLst>
              <a:ext uri="{FF2B5EF4-FFF2-40B4-BE49-F238E27FC236}">
                <a16:creationId xmlns:a16="http://schemas.microsoft.com/office/drawing/2014/main" id="{BD96786C-8FCA-7F6B-89BB-E0BC33C4A8E9}"/>
              </a:ext>
            </a:extLst>
          </p:cNvPr>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979DEA91-4CA5-A8D2-DDDF-BFA2BC4828CC}"/>
              </a:ext>
            </a:extLst>
          </p:cNvPr>
          <p:cNvSpPr>
            <a:spLocks noGrp="1"/>
          </p:cNvSpPr>
          <p:nvPr>
            <p:ph type="ftr" sz="quarter" idx="15"/>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20826583-F2CA-E768-DCCC-D2F575D62EF9}"/>
              </a:ext>
            </a:extLst>
          </p:cNvPr>
          <p:cNvSpPr>
            <a:spLocks noGrp="1"/>
          </p:cNvSpPr>
          <p:nvPr>
            <p:ph type="sldNum" sz="quarter" idx="16"/>
          </p:nvPr>
        </p:nvSpPr>
        <p:spPr/>
        <p:txBody>
          <a:bodyPr/>
          <a:lstStyle/>
          <a:p>
            <a:fld id="{ECE691D0-CC49-4FC7-9C4D-6112B0CB3A76}" type="slidenum">
              <a:rPr lang="de-DE" smtClean="0"/>
              <a:pPr/>
              <a:t>4</a:t>
            </a:fld>
            <a:endParaRPr lang="de-DE" dirty="0"/>
          </a:p>
        </p:txBody>
      </p:sp>
      <p:sp>
        <p:nvSpPr>
          <p:cNvPr id="77" name="FoV1">
            <a:extLst>
              <a:ext uri="{FF2B5EF4-FFF2-40B4-BE49-F238E27FC236}">
                <a16:creationId xmlns:a16="http://schemas.microsoft.com/office/drawing/2014/main" id="{032441D3-2C73-B4D4-D474-AABB52531A8F}"/>
              </a:ext>
            </a:extLst>
          </p:cNvPr>
          <p:cNvSpPr/>
          <p:nvPr/>
        </p:nvSpPr>
        <p:spPr>
          <a:xfrm>
            <a:off x="4942366" y="2647158"/>
            <a:ext cx="796372"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oV2">
            <a:extLst>
              <a:ext uri="{FF2B5EF4-FFF2-40B4-BE49-F238E27FC236}">
                <a16:creationId xmlns:a16="http://schemas.microsoft.com/office/drawing/2014/main" id="{59BF89E3-D22D-5A2D-A303-AD961FEAB740}"/>
              </a:ext>
            </a:extLst>
          </p:cNvPr>
          <p:cNvSpPr/>
          <p:nvPr/>
        </p:nvSpPr>
        <p:spPr>
          <a:xfrm rot="15419333">
            <a:off x="9338434" y="4549516"/>
            <a:ext cx="1283675"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ryo">
            <a:extLst>
              <a:ext uri="{FF2B5EF4-FFF2-40B4-BE49-F238E27FC236}">
                <a16:creationId xmlns:a16="http://schemas.microsoft.com/office/drawing/2014/main" id="{25C9370D-C431-AAA2-5F3A-9ECFCA44095E}"/>
              </a:ext>
            </a:extLst>
          </p:cNvPr>
          <p:cNvSpPr/>
          <p:nvPr/>
        </p:nvSpPr>
        <p:spPr>
          <a:xfrm>
            <a:off x="2287937" y="1927728"/>
            <a:ext cx="1531465" cy="4083898"/>
          </a:xfrm>
          <a:prstGeom prst="roundRect">
            <a:avLst/>
          </a:prstGeom>
          <a:solidFill>
            <a:srgbClr val="D9EDFF"/>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H">
            <a:extLst>
              <a:ext uri="{FF2B5EF4-FFF2-40B4-BE49-F238E27FC236}">
                <a16:creationId xmlns:a16="http://schemas.microsoft.com/office/drawing/2014/main" id="{2C589DF8-C1CC-D2E1-17DC-48072FE8B28D}"/>
              </a:ext>
            </a:extLst>
          </p:cNvPr>
          <p:cNvGrpSpPr/>
          <p:nvPr/>
        </p:nvGrpSpPr>
        <p:grpSpPr>
          <a:xfrm>
            <a:off x="2879739" y="3167064"/>
            <a:ext cx="660552" cy="832898"/>
            <a:chOff x="2879739" y="3167064"/>
            <a:chExt cx="660552" cy="832898"/>
          </a:xfrm>
        </p:grpSpPr>
        <p:sp>
          <p:nvSpPr>
            <p:cNvPr id="81" name="Cylinder 80">
              <a:extLst>
                <a:ext uri="{FF2B5EF4-FFF2-40B4-BE49-F238E27FC236}">
                  <a16:creationId xmlns:a16="http://schemas.microsoft.com/office/drawing/2014/main" id="{5120E4FE-C83D-936D-3A9C-42599B6D60D5}"/>
                </a:ext>
              </a:extLst>
            </p:cNvPr>
            <p:cNvSpPr/>
            <p:nvPr/>
          </p:nvSpPr>
          <p:spPr>
            <a:xfrm>
              <a:off x="2902505" y="3167064"/>
              <a:ext cx="306440" cy="832898"/>
            </a:xfrm>
            <a:prstGeom prst="can">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Graphic 81">
              <a:extLst>
                <a:ext uri="{FF2B5EF4-FFF2-40B4-BE49-F238E27FC236}">
                  <a16:creationId xmlns:a16="http://schemas.microsoft.com/office/drawing/2014/main" id="{46875485-2C1E-EFCA-EB84-0684836217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2997952" y="3274333"/>
              <a:ext cx="424125" cy="660552"/>
            </a:xfrm>
            <a:prstGeom prst="rect">
              <a:avLst/>
            </a:prstGeom>
          </p:spPr>
        </p:pic>
      </p:grpSp>
      <p:grpSp>
        <p:nvGrpSpPr>
          <p:cNvPr id="83" name="Rohr1">
            <a:extLst>
              <a:ext uri="{FF2B5EF4-FFF2-40B4-BE49-F238E27FC236}">
                <a16:creationId xmlns:a16="http://schemas.microsoft.com/office/drawing/2014/main" id="{81AEE448-ED9E-ACD8-A963-A7AED1308FEA}"/>
              </a:ext>
            </a:extLst>
          </p:cNvPr>
          <p:cNvGrpSpPr/>
          <p:nvPr/>
        </p:nvGrpSpPr>
        <p:grpSpPr>
          <a:xfrm>
            <a:off x="304499" y="3852870"/>
            <a:ext cx="3943375" cy="451590"/>
            <a:chOff x="304499" y="3852870"/>
            <a:chExt cx="3943375" cy="451590"/>
          </a:xfrm>
        </p:grpSpPr>
        <p:grpSp>
          <p:nvGrpSpPr>
            <p:cNvPr id="84" name="Group 83">
              <a:extLst>
                <a:ext uri="{FF2B5EF4-FFF2-40B4-BE49-F238E27FC236}">
                  <a16:creationId xmlns:a16="http://schemas.microsoft.com/office/drawing/2014/main" id="{1F0813C0-4D48-3B90-2192-7221FD4968F6}"/>
                </a:ext>
              </a:extLst>
            </p:cNvPr>
            <p:cNvGrpSpPr/>
            <p:nvPr/>
          </p:nvGrpSpPr>
          <p:grpSpPr>
            <a:xfrm>
              <a:off x="766763" y="3852870"/>
              <a:ext cx="3481111" cy="448165"/>
              <a:chOff x="766763" y="4506013"/>
              <a:chExt cx="3481111" cy="448165"/>
            </a:xfrm>
          </p:grpSpPr>
          <p:sp>
            <p:nvSpPr>
              <p:cNvPr id="91" name="Cylinder 90">
                <a:extLst>
                  <a:ext uri="{FF2B5EF4-FFF2-40B4-BE49-F238E27FC236}">
                    <a16:creationId xmlns:a16="http://schemas.microsoft.com/office/drawing/2014/main" id="{0786E403-2D71-F657-42A5-E20A5E659F94}"/>
                  </a:ext>
                </a:extLst>
              </p:cNvPr>
              <p:cNvSpPr/>
              <p:nvPr/>
            </p:nvSpPr>
            <p:spPr>
              <a:xfrm rot="5400000">
                <a:off x="2173254" y="3208476"/>
                <a:ext cx="230256" cy="3043237"/>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Cylinder 91">
                <a:extLst>
                  <a:ext uri="{FF2B5EF4-FFF2-40B4-BE49-F238E27FC236}">
                    <a16:creationId xmlns:a16="http://schemas.microsoft.com/office/drawing/2014/main" id="{67299563-C818-B57D-8777-00B1B87662A2}"/>
                  </a:ext>
                </a:extLst>
              </p:cNvPr>
              <p:cNvSpPr/>
              <p:nvPr/>
            </p:nvSpPr>
            <p:spPr>
              <a:xfrm rot="5400000">
                <a:off x="3865052" y="4603360"/>
                <a:ext cx="448165" cy="253472"/>
              </a:xfrm>
              <a:prstGeom prst="can">
                <a:avLst/>
              </a:prstGeom>
              <a:solidFill>
                <a:schemeClr val="tx2">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Top Corners Snipped 92">
                <a:extLst>
                  <a:ext uri="{FF2B5EF4-FFF2-40B4-BE49-F238E27FC236}">
                    <a16:creationId xmlns:a16="http://schemas.microsoft.com/office/drawing/2014/main" id="{CA9FF11A-FD41-DEA8-801C-6A538407D1CA}"/>
                  </a:ext>
                </a:extLst>
              </p:cNvPr>
              <p:cNvSpPr/>
              <p:nvPr/>
            </p:nvSpPr>
            <p:spPr>
              <a:xfrm rot="16200000">
                <a:off x="3705744" y="4507366"/>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998C0289-598C-1C19-8723-2560C7AAC271}"/>
                  </a:ext>
                </a:extLst>
              </p:cNvPr>
              <p:cNvSpPr/>
              <p:nvPr/>
            </p:nvSpPr>
            <p:spPr>
              <a:xfrm>
                <a:off x="3644270" y="4624097"/>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DFCE4BC3-7B87-248C-D4DB-B93BC0BBDB4E}"/>
                  </a:ext>
                </a:extLst>
              </p:cNvPr>
              <p:cNvSpPr/>
              <p:nvPr/>
            </p:nvSpPr>
            <p:spPr>
              <a:xfrm>
                <a:off x="4095475" y="4512469"/>
                <a:ext cx="152399" cy="435769"/>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7E820758-5295-F2FE-08E4-CD94E356535D}"/>
                </a:ext>
              </a:extLst>
            </p:cNvPr>
            <p:cNvGrpSpPr/>
            <p:nvPr/>
          </p:nvGrpSpPr>
          <p:grpSpPr>
            <a:xfrm>
              <a:off x="304499" y="3857947"/>
              <a:ext cx="1287039" cy="446513"/>
              <a:chOff x="305830" y="3867188"/>
              <a:chExt cx="1287039" cy="446513"/>
            </a:xfrm>
          </p:grpSpPr>
          <p:sp>
            <p:nvSpPr>
              <p:cNvPr id="86" name="Cylinder 85">
                <a:extLst>
                  <a:ext uri="{FF2B5EF4-FFF2-40B4-BE49-F238E27FC236}">
                    <a16:creationId xmlns:a16="http://schemas.microsoft.com/office/drawing/2014/main" id="{8C7BC615-FC88-49FD-336D-9A27D0C2E352}"/>
                  </a:ext>
                </a:extLst>
              </p:cNvPr>
              <p:cNvSpPr/>
              <p:nvPr/>
            </p:nvSpPr>
            <p:spPr>
              <a:xfrm rot="5400000">
                <a:off x="573261" y="3599757"/>
                <a:ext cx="446513" cy="981376"/>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7" name="Group 86">
                <a:extLst>
                  <a:ext uri="{FF2B5EF4-FFF2-40B4-BE49-F238E27FC236}">
                    <a16:creationId xmlns:a16="http://schemas.microsoft.com/office/drawing/2014/main" id="{B0671ACB-D05D-0368-8394-44E02CA247B2}"/>
                  </a:ext>
                </a:extLst>
              </p:cNvPr>
              <p:cNvGrpSpPr/>
              <p:nvPr/>
            </p:nvGrpSpPr>
            <p:grpSpPr>
              <a:xfrm rot="10800000">
                <a:off x="912741" y="3867189"/>
                <a:ext cx="680128" cy="446511"/>
                <a:chOff x="139502" y="3151487"/>
                <a:chExt cx="680128" cy="446511"/>
              </a:xfrm>
            </p:grpSpPr>
            <p:sp>
              <p:nvSpPr>
                <p:cNvPr id="89" name="Rectangle: Top Corners Snipped 88">
                  <a:extLst>
                    <a:ext uri="{FF2B5EF4-FFF2-40B4-BE49-F238E27FC236}">
                      <a16:creationId xmlns:a16="http://schemas.microsoft.com/office/drawing/2014/main" id="{62D99141-91FC-E016-5C42-3E5740F94E4C}"/>
                    </a:ext>
                  </a:extLst>
                </p:cNvPr>
                <p:cNvSpPr/>
                <p:nvPr/>
              </p:nvSpPr>
              <p:spPr>
                <a:xfrm rot="16200000">
                  <a:off x="138149" y="3152840"/>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ADB581CE-32CE-A248-E0B5-831177FDA4C0}"/>
                    </a:ext>
                  </a:extLst>
                </p:cNvPr>
                <p:cNvSpPr/>
                <p:nvPr/>
              </p:nvSpPr>
              <p:spPr>
                <a:xfrm>
                  <a:off x="667231" y="3269571"/>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8" name="Rectangle 87">
                <a:extLst>
                  <a:ext uri="{FF2B5EF4-FFF2-40B4-BE49-F238E27FC236}">
                    <a16:creationId xmlns:a16="http://schemas.microsoft.com/office/drawing/2014/main" id="{1318ADAB-7831-0F80-453A-4018667D36C3}"/>
                  </a:ext>
                </a:extLst>
              </p:cNvPr>
              <p:cNvSpPr/>
              <p:nvPr/>
            </p:nvSpPr>
            <p:spPr>
              <a:xfrm>
                <a:off x="1041509" y="3873711"/>
                <a:ext cx="152399" cy="434764"/>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96" name="Snowflake" descr="Snowflake with solid fill">
            <a:extLst>
              <a:ext uri="{FF2B5EF4-FFF2-40B4-BE49-F238E27FC236}">
                <a16:creationId xmlns:a16="http://schemas.microsoft.com/office/drawing/2014/main" id="{8A283EBC-9ED2-EB28-C977-C6B668E225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602" y="1986391"/>
            <a:ext cx="469974" cy="469974"/>
          </a:xfrm>
          <a:prstGeom prst="rect">
            <a:avLst/>
          </a:prstGeom>
        </p:spPr>
      </p:pic>
      <p:sp>
        <p:nvSpPr>
          <p:cNvPr id="97" name="Cavity1">
            <a:extLst>
              <a:ext uri="{FF2B5EF4-FFF2-40B4-BE49-F238E27FC236}">
                <a16:creationId xmlns:a16="http://schemas.microsoft.com/office/drawing/2014/main" id="{2826C54D-E18A-DDC8-519E-DEE144B5EB95}"/>
              </a:ext>
            </a:extLst>
          </p:cNvPr>
          <p:cNvSpPr/>
          <p:nvPr/>
        </p:nvSpPr>
        <p:spPr>
          <a:xfrm>
            <a:off x="471334" y="3855364"/>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avity2">
            <a:extLst>
              <a:ext uri="{FF2B5EF4-FFF2-40B4-BE49-F238E27FC236}">
                <a16:creationId xmlns:a16="http://schemas.microsoft.com/office/drawing/2014/main" id="{1068E305-5F8F-CB01-CFC6-10797A192322}"/>
              </a:ext>
            </a:extLst>
          </p:cNvPr>
          <p:cNvSpPr/>
          <p:nvPr/>
        </p:nvSpPr>
        <p:spPr>
          <a:xfrm>
            <a:off x="471335" y="4259671"/>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Punch">
            <a:extLst>
              <a:ext uri="{FF2B5EF4-FFF2-40B4-BE49-F238E27FC236}">
                <a16:creationId xmlns:a16="http://schemas.microsoft.com/office/drawing/2014/main" id="{CC3F27AA-E74E-0673-2913-148CCC6D1D7A}"/>
              </a:ext>
            </a:extLst>
          </p:cNvPr>
          <p:cNvGrpSpPr/>
          <p:nvPr/>
        </p:nvGrpSpPr>
        <p:grpSpPr>
          <a:xfrm>
            <a:off x="454634" y="3898465"/>
            <a:ext cx="2061862" cy="366752"/>
            <a:chOff x="455718" y="3898130"/>
            <a:chExt cx="2061862" cy="366752"/>
          </a:xfrm>
        </p:grpSpPr>
        <p:grpSp>
          <p:nvGrpSpPr>
            <p:cNvPr id="100" name="Punch">
              <a:extLst>
                <a:ext uri="{FF2B5EF4-FFF2-40B4-BE49-F238E27FC236}">
                  <a16:creationId xmlns:a16="http://schemas.microsoft.com/office/drawing/2014/main" id="{49637111-B75A-7E1C-EAA2-652C6C2DF899}"/>
                </a:ext>
              </a:extLst>
            </p:cNvPr>
            <p:cNvGrpSpPr/>
            <p:nvPr/>
          </p:nvGrpSpPr>
          <p:grpSpPr>
            <a:xfrm>
              <a:off x="455718" y="3898130"/>
              <a:ext cx="2061862" cy="366752"/>
              <a:chOff x="455718" y="3898130"/>
              <a:chExt cx="2061862" cy="366752"/>
            </a:xfrm>
          </p:grpSpPr>
          <p:sp>
            <p:nvSpPr>
              <p:cNvPr id="103" name="Punchhead">
                <a:extLst>
                  <a:ext uri="{FF2B5EF4-FFF2-40B4-BE49-F238E27FC236}">
                    <a16:creationId xmlns:a16="http://schemas.microsoft.com/office/drawing/2014/main" id="{F0EAF17F-2DBF-F31C-CF14-F78624D7651D}"/>
                  </a:ext>
                </a:extLst>
              </p:cNvPr>
              <p:cNvSpPr/>
              <p:nvPr/>
            </p:nvSpPr>
            <p:spPr>
              <a:xfrm rot="5400000">
                <a:off x="335522" y="4018326"/>
                <a:ext cx="366752" cy="126359"/>
              </a:xfrm>
              <a:prstGeom prst="can">
                <a:avLst>
                  <a:gd name="adj" fmla="val 50000"/>
                </a:avLst>
              </a:prstGeom>
              <a:solidFill>
                <a:srgbClr val="EC9F06"/>
              </a:solidFill>
              <a:ln>
                <a:solidFill>
                  <a:srgbClr val="7D5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Punch">
                <a:extLst>
                  <a:ext uri="{FF2B5EF4-FFF2-40B4-BE49-F238E27FC236}">
                    <a16:creationId xmlns:a16="http://schemas.microsoft.com/office/drawing/2014/main" id="{AC93AE58-ACAE-CB6E-809A-14E1BACC0B2C}"/>
                  </a:ext>
                </a:extLst>
              </p:cNvPr>
              <p:cNvSpPr/>
              <p:nvPr/>
            </p:nvSpPr>
            <p:spPr>
              <a:xfrm rot="5400000">
                <a:off x="1424784" y="3073820"/>
                <a:ext cx="187125" cy="1998467"/>
              </a:xfrm>
              <a:prstGeom prst="can">
                <a:avLst/>
              </a:prstGeom>
              <a:solidFill>
                <a:srgbClr val="EC9F06"/>
              </a:solidFill>
              <a:ln>
                <a:solidFill>
                  <a:srgbClr val="8B5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100">
              <a:extLst>
                <a:ext uri="{FF2B5EF4-FFF2-40B4-BE49-F238E27FC236}">
                  <a16:creationId xmlns:a16="http://schemas.microsoft.com/office/drawing/2014/main" id="{5ED601EB-9FE3-1239-D9D6-3C6CD87AA8C2}"/>
                </a:ext>
              </a:extLst>
            </p:cNvPr>
            <p:cNvSpPr/>
            <p:nvPr/>
          </p:nvSpPr>
          <p:spPr>
            <a:xfrm>
              <a:off x="624941" y="3971278"/>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AB69888-BC17-8A04-E25A-7621C7A27C5A}"/>
                </a:ext>
              </a:extLst>
            </p:cNvPr>
            <p:cNvSpPr/>
            <p:nvPr/>
          </p:nvSpPr>
          <p:spPr>
            <a:xfrm>
              <a:off x="622848" y="4129180"/>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Pellet">
            <a:extLst>
              <a:ext uri="{FF2B5EF4-FFF2-40B4-BE49-F238E27FC236}">
                <a16:creationId xmlns:a16="http://schemas.microsoft.com/office/drawing/2014/main" id="{2DA943ED-B52F-E9F3-6D84-4D01FF11ACD7}"/>
              </a:ext>
            </a:extLst>
          </p:cNvPr>
          <p:cNvSpPr/>
          <p:nvPr/>
        </p:nvSpPr>
        <p:spPr>
          <a:xfrm rot="5400000">
            <a:off x="2956734" y="3923345"/>
            <a:ext cx="187125" cy="299414"/>
          </a:xfrm>
          <a:prstGeom prst="can">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meter">
            <a:extLst>
              <a:ext uri="{FF2B5EF4-FFF2-40B4-BE49-F238E27FC236}">
                <a16:creationId xmlns:a16="http://schemas.microsoft.com/office/drawing/2014/main" id="{1E8C38D8-B25D-1617-AFCC-4ABF3A295EAB}"/>
              </a:ext>
            </a:extLst>
          </p:cNvPr>
          <p:cNvGrpSpPr/>
          <p:nvPr/>
        </p:nvGrpSpPr>
        <p:grpSpPr>
          <a:xfrm>
            <a:off x="5701010" y="3157477"/>
            <a:ext cx="3331943" cy="369332"/>
            <a:chOff x="5701011" y="3354446"/>
            <a:chExt cx="3331943" cy="369332"/>
          </a:xfrm>
        </p:grpSpPr>
        <p:cxnSp>
          <p:nvCxnSpPr>
            <p:cNvPr id="107" name="Straight Arrow Connector 106">
              <a:extLst>
                <a:ext uri="{FF2B5EF4-FFF2-40B4-BE49-F238E27FC236}">
                  <a16:creationId xmlns:a16="http://schemas.microsoft.com/office/drawing/2014/main" id="{6F8D5D6B-CF50-1217-E4F2-9F873403E58D}"/>
                </a:ext>
              </a:extLst>
            </p:cNvPr>
            <p:cNvCxnSpPr>
              <a:cxnSpLocks/>
            </p:cNvCxnSpPr>
            <p:nvPr/>
          </p:nvCxnSpPr>
          <p:spPr>
            <a:xfrm>
              <a:off x="5701011" y="3699782"/>
              <a:ext cx="333194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E00D5840-7814-EC04-2CE1-E5CDEE6513A1}"/>
                </a:ext>
              </a:extLst>
            </p:cNvPr>
            <p:cNvSpPr txBox="1"/>
            <p:nvPr/>
          </p:nvSpPr>
          <p:spPr>
            <a:xfrm>
              <a:off x="6870819" y="3354446"/>
              <a:ext cx="833883" cy="369332"/>
            </a:xfrm>
            <a:prstGeom prst="rect">
              <a:avLst/>
            </a:prstGeom>
            <a:noFill/>
          </p:spPr>
          <p:txBody>
            <a:bodyPr wrap="none" rtlCol="0">
              <a:spAutoFit/>
            </a:bodyPr>
            <a:lstStyle/>
            <a:p>
              <a:r>
                <a:rPr lang="de-DE" b="1" dirty="0"/>
                <a:t>~ 3.5 m</a:t>
              </a:r>
              <a:endParaRPr lang="en-US" b="1" dirty="0"/>
            </a:p>
          </p:txBody>
        </p:sp>
      </p:grpSp>
      <p:pic>
        <p:nvPicPr>
          <p:cNvPr id="109" name="Phantom 1" descr="v2012 side angle">
            <a:extLst>
              <a:ext uri="{FF2B5EF4-FFF2-40B4-BE49-F238E27FC236}">
                <a16:creationId xmlns:a16="http://schemas.microsoft.com/office/drawing/2014/main" id="{A12E50B8-5565-EC2D-91B3-41832EAD35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434874" y="1863857"/>
            <a:ext cx="1547598" cy="1185018"/>
          </a:xfrm>
          <a:prstGeom prst="rect">
            <a:avLst/>
          </a:prstGeom>
          <a:noFill/>
          <a:extLst>
            <a:ext uri="{909E8E84-426E-40DD-AFC4-6F175D3DCCD1}">
              <a14:hiddenFill xmlns:a14="http://schemas.microsoft.com/office/drawing/2010/main">
                <a:solidFill>
                  <a:srgbClr val="FFFFFF"/>
                </a:solidFill>
              </a14:hiddenFill>
            </a:ext>
          </a:extLst>
        </p:spPr>
      </p:pic>
      <p:pic>
        <p:nvPicPr>
          <p:cNvPr id="110" name="Phantom 2" descr="v2012 side angle">
            <a:extLst>
              <a:ext uri="{FF2B5EF4-FFF2-40B4-BE49-F238E27FC236}">
                <a16:creationId xmlns:a16="http://schemas.microsoft.com/office/drawing/2014/main" id="{5EE857E5-CEFE-C3BF-5F14-B270F8A601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03940" flipH="1">
            <a:off x="8008259" y="4875301"/>
            <a:ext cx="1548000" cy="1184400"/>
          </a:xfrm>
          <a:prstGeom prst="rect">
            <a:avLst/>
          </a:prstGeom>
          <a:noFill/>
          <a:extLst>
            <a:ext uri="{909E8E84-426E-40DD-AFC4-6F175D3DCCD1}">
              <a14:hiddenFill xmlns:a14="http://schemas.microsoft.com/office/drawing/2010/main">
                <a:solidFill>
                  <a:srgbClr val="FFFFFF"/>
                </a:solidFill>
              </a14:hiddenFill>
            </a:ext>
          </a:extLst>
        </p:spPr>
      </p:pic>
      <p:pic>
        <p:nvPicPr>
          <p:cNvPr id="113" name="MH1">
            <a:extLst>
              <a:ext uri="{FF2B5EF4-FFF2-40B4-BE49-F238E27FC236}">
                <a16:creationId xmlns:a16="http://schemas.microsoft.com/office/drawing/2014/main" id="{AFDC4DE4-45EF-1D7D-8177-EB066B848A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9686" y="1773397"/>
            <a:ext cx="338121" cy="620171"/>
          </a:xfrm>
          <a:prstGeom prst="rect">
            <a:avLst/>
          </a:prstGeom>
        </p:spPr>
      </p:pic>
      <p:pic>
        <p:nvPicPr>
          <p:cNvPr id="114" name="MH2">
            <a:extLst>
              <a:ext uri="{FF2B5EF4-FFF2-40B4-BE49-F238E27FC236}">
                <a16:creationId xmlns:a16="http://schemas.microsoft.com/office/drawing/2014/main" id="{927D8E50-F4EE-DEE3-6FFE-A356AE0667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2888571" y="5549469"/>
            <a:ext cx="338121" cy="620171"/>
          </a:xfrm>
          <a:prstGeom prst="rect">
            <a:avLst/>
          </a:prstGeom>
        </p:spPr>
      </p:pic>
      <p:grpSp>
        <p:nvGrpSpPr>
          <p:cNvPr id="115" name="Gate1">
            <a:extLst>
              <a:ext uri="{FF2B5EF4-FFF2-40B4-BE49-F238E27FC236}">
                <a16:creationId xmlns:a16="http://schemas.microsoft.com/office/drawing/2014/main" id="{546431A2-8B91-56C0-B6EF-7E489A85B802}"/>
              </a:ext>
            </a:extLst>
          </p:cNvPr>
          <p:cNvGrpSpPr/>
          <p:nvPr/>
        </p:nvGrpSpPr>
        <p:grpSpPr>
          <a:xfrm>
            <a:off x="4114165" y="3740657"/>
            <a:ext cx="442898" cy="646995"/>
            <a:chOff x="4152048" y="4481805"/>
            <a:chExt cx="442898" cy="646995"/>
          </a:xfrm>
        </p:grpSpPr>
        <p:grpSp>
          <p:nvGrpSpPr>
            <p:cNvPr id="116" name="Group 115">
              <a:extLst>
                <a:ext uri="{FF2B5EF4-FFF2-40B4-BE49-F238E27FC236}">
                  <a16:creationId xmlns:a16="http://schemas.microsoft.com/office/drawing/2014/main" id="{DA06E495-7845-4195-7FAA-087371D038F7}"/>
                </a:ext>
              </a:extLst>
            </p:cNvPr>
            <p:cNvGrpSpPr/>
            <p:nvPr/>
          </p:nvGrpSpPr>
          <p:grpSpPr>
            <a:xfrm>
              <a:off x="4152048" y="4481805"/>
              <a:ext cx="442898" cy="646995"/>
              <a:chOff x="4152048" y="4481805"/>
              <a:chExt cx="442898" cy="646995"/>
            </a:xfrm>
          </p:grpSpPr>
          <p:sp>
            <p:nvSpPr>
              <p:cNvPr id="120" name="Flowchart: Data 119">
                <a:extLst>
                  <a:ext uri="{FF2B5EF4-FFF2-40B4-BE49-F238E27FC236}">
                    <a16:creationId xmlns:a16="http://schemas.microsoft.com/office/drawing/2014/main" id="{7929EC52-ABD8-8FCA-E95B-AF5E8BEE40BC}"/>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DF51D1F6-1C3D-F294-0E0E-AA405C32B56C}"/>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B388B6D-E1C3-8A1E-F5E4-F60073C202F1}"/>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Data 122">
                <a:extLst>
                  <a:ext uri="{FF2B5EF4-FFF2-40B4-BE49-F238E27FC236}">
                    <a16:creationId xmlns:a16="http://schemas.microsoft.com/office/drawing/2014/main" id="{40C947F0-82BC-3B7B-A660-CE7EBA5FFFD2}"/>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A2919F0D-50B0-6D70-99BF-1FD6C35148C0}"/>
                </a:ext>
              </a:extLst>
            </p:cNvPr>
            <p:cNvGrpSpPr/>
            <p:nvPr/>
          </p:nvGrpSpPr>
          <p:grpSpPr>
            <a:xfrm>
              <a:off x="4509538" y="5000008"/>
              <a:ext cx="72041" cy="63420"/>
              <a:chOff x="4509538" y="5000008"/>
              <a:chExt cx="72041" cy="63420"/>
            </a:xfrm>
          </p:grpSpPr>
          <p:sp>
            <p:nvSpPr>
              <p:cNvPr id="118" name="Flowchart: Data 117">
                <a:extLst>
                  <a:ext uri="{FF2B5EF4-FFF2-40B4-BE49-F238E27FC236}">
                    <a16:creationId xmlns:a16="http://schemas.microsoft.com/office/drawing/2014/main" id="{C637971B-191C-0F2D-57BF-12B63F6AC799}"/>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923CC7AE-97DE-489D-ABC5-434CD1BB90F6}"/>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Integ-Rohr1">
            <a:extLst>
              <a:ext uri="{FF2B5EF4-FFF2-40B4-BE49-F238E27FC236}">
                <a16:creationId xmlns:a16="http://schemas.microsoft.com/office/drawing/2014/main" id="{551C0856-AF87-94FB-9A62-4E046F7221A5}"/>
              </a:ext>
            </a:extLst>
          </p:cNvPr>
          <p:cNvSpPr/>
          <p:nvPr/>
        </p:nvSpPr>
        <p:spPr>
          <a:xfrm rot="5400000">
            <a:off x="4504084" y="3834181"/>
            <a:ext cx="443914" cy="489800"/>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Integ-Rohr2">
            <a:extLst>
              <a:ext uri="{FF2B5EF4-FFF2-40B4-BE49-F238E27FC236}">
                <a16:creationId xmlns:a16="http://schemas.microsoft.com/office/drawing/2014/main" id="{8182BE2A-DEFE-FED4-63B0-2701C9EBF7FE}"/>
              </a:ext>
            </a:extLst>
          </p:cNvPr>
          <p:cNvSpPr/>
          <p:nvPr/>
        </p:nvSpPr>
        <p:spPr>
          <a:xfrm rot="5400000">
            <a:off x="5838766" y="3715450"/>
            <a:ext cx="448165" cy="723679"/>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Expansion-tank">
            <a:extLst>
              <a:ext uri="{FF2B5EF4-FFF2-40B4-BE49-F238E27FC236}">
                <a16:creationId xmlns:a16="http://schemas.microsoft.com/office/drawing/2014/main" id="{47D8D260-0BA1-E53E-3904-465EAEB26226}"/>
              </a:ext>
            </a:extLst>
          </p:cNvPr>
          <p:cNvGrpSpPr/>
          <p:nvPr/>
        </p:nvGrpSpPr>
        <p:grpSpPr>
          <a:xfrm>
            <a:off x="6236996" y="3607201"/>
            <a:ext cx="1389186" cy="942108"/>
            <a:chOff x="6530463" y="3717932"/>
            <a:chExt cx="1389186" cy="942108"/>
          </a:xfrm>
        </p:grpSpPr>
        <p:sp>
          <p:nvSpPr>
            <p:cNvPr id="127" name="Flowchart: Data 126">
              <a:extLst>
                <a:ext uri="{FF2B5EF4-FFF2-40B4-BE49-F238E27FC236}">
                  <a16:creationId xmlns:a16="http://schemas.microsoft.com/office/drawing/2014/main" id="{649A1EE5-35C6-E3DB-E518-42280FE5E23D}"/>
                </a:ext>
              </a:extLst>
            </p:cNvPr>
            <p:cNvSpPr/>
            <p:nvPr/>
          </p:nvSpPr>
          <p:spPr>
            <a:xfrm>
              <a:off x="6534794" y="4371774"/>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858DADD4-3B1A-ECE5-0230-C47111AAEE8D}"/>
                </a:ext>
              </a:extLst>
            </p:cNvPr>
            <p:cNvSpPr/>
            <p:nvPr/>
          </p:nvSpPr>
          <p:spPr>
            <a:xfrm>
              <a:off x="6825471" y="3717932"/>
              <a:ext cx="1094178" cy="6508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AA2B83DD-3FA1-04F4-2AFA-663DF5253543}"/>
                </a:ext>
              </a:extLst>
            </p:cNvPr>
            <p:cNvSpPr/>
            <p:nvPr/>
          </p:nvSpPr>
          <p:spPr>
            <a:xfrm>
              <a:off x="6530463" y="4008859"/>
              <a:ext cx="1106206" cy="646420"/>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0" name="Group 129">
              <a:extLst>
                <a:ext uri="{FF2B5EF4-FFF2-40B4-BE49-F238E27FC236}">
                  <a16:creationId xmlns:a16="http://schemas.microsoft.com/office/drawing/2014/main" id="{003D7551-9603-FC7F-9A47-F86E124D1C77}"/>
                </a:ext>
              </a:extLst>
            </p:cNvPr>
            <p:cNvGrpSpPr/>
            <p:nvPr/>
          </p:nvGrpSpPr>
          <p:grpSpPr>
            <a:xfrm>
              <a:off x="7642225" y="4337974"/>
              <a:ext cx="273093" cy="75276"/>
              <a:chOff x="7642225" y="4337974"/>
              <a:chExt cx="273093" cy="75276"/>
            </a:xfrm>
          </p:grpSpPr>
          <p:sp>
            <p:nvSpPr>
              <p:cNvPr id="132" name="Flowchart: Data 131">
                <a:extLst>
                  <a:ext uri="{FF2B5EF4-FFF2-40B4-BE49-F238E27FC236}">
                    <a16:creationId xmlns:a16="http://schemas.microsoft.com/office/drawing/2014/main" id="{B2D05D7A-120A-D2C2-48B6-7EE04C3B023D}"/>
                  </a:ext>
                </a:extLst>
              </p:cNvPr>
              <p:cNvSpPr/>
              <p:nvPr/>
            </p:nvSpPr>
            <p:spPr>
              <a:xfrm>
                <a:off x="7708915" y="4358519"/>
                <a:ext cx="206403"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245195F3-6162-CD13-5024-2489017D1C1C}"/>
                  </a:ext>
                </a:extLst>
              </p:cNvPr>
              <p:cNvSpPr/>
              <p:nvPr/>
            </p:nvSpPr>
            <p:spPr>
              <a:xfrm>
                <a:off x="7642225" y="4337974"/>
                <a:ext cx="133348" cy="75276"/>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Flowchart: Data 130">
              <a:extLst>
                <a:ext uri="{FF2B5EF4-FFF2-40B4-BE49-F238E27FC236}">
                  <a16:creationId xmlns:a16="http://schemas.microsoft.com/office/drawing/2014/main" id="{E5898852-D789-19F6-528C-3971F412A613}"/>
                </a:ext>
              </a:extLst>
            </p:cNvPr>
            <p:cNvSpPr/>
            <p:nvPr/>
          </p:nvSpPr>
          <p:spPr>
            <a:xfrm>
              <a:off x="6537174" y="3720593"/>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Rohr-verbinder">
            <a:extLst>
              <a:ext uri="{FF2B5EF4-FFF2-40B4-BE49-F238E27FC236}">
                <a16:creationId xmlns:a16="http://schemas.microsoft.com/office/drawing/2014/main" id="{B04BBDA8-62CB-EFB7-EE0E-2ABD5900D87C}"/>
              </a:ext>
            </a:extLst>
          </p:cNvPr>
          <p:cNvSpPr/>
          <p:nvPr/>
        </p:nvSpPr>
        <p:spPr>
          <a:xfrm rot="5400000">
            <a:off x="7478085" y="3819966"/>
            <a:ext cx="448165" cy="546864"/>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5" name="Gate2">
            <a:extLst>
              <a:ext uri="{FF2B5EF4-FFF2-40B4-BE49-F238E27FC236}">
                <a16:creationId xmlns:a16="http://schemas.microsoft.com/office/drawing/2014/main" id="{3E615F4C-9D97-A977-EE82-58AAF1486A28}"/>
              </a:ext>
            </a:extLst>
          </p:cNvPr>
          <p:cNvGrpSpPr/>
          <p:nvPr/>
        </p:nvGrpSpPr>
        <p:grpSpPr>
          <a:xfrm>
            <a:off x="7819596" y="3747515"/>
            <a:ext cx="442898" cy="646995"/>
            <a:chOff x="4152048" y="4481805"/>
            <a:chExt cx="442898" cy="646995"/>
          </a:xfrm>
        </p:grpSpPr>
        <p:grpSp>
          <p:nvGrpSpPr>
            <p:cNvPr id="136" name="Group 135">
              <a:extLst>
                <a:ext uri="{FF2B5EF4-FFF2-40B4-BE49-F238E27FC236}">
                  <a16:creationId xmlns:a16="http://schemas.microsoft.com/office/drawing/2014/main" id="{B26BE10F-442F-3A5E-5241-A931BDACC7BC}"/>
                </a:ext>
              </a:extLst>
            </p:cNvPr>
            <p:cNvGrpSpPr/>
            <p:nvPr/>
          </p:nvGrpSpPr>
          <p:grpSpPr>
            <a:xfrm>
              <a:off x="4152048" y="4481805"/>
              <a:ext cx="442898" cy="646995"/>
              <a:chOff x="4152048" y="4481805"/>
              <a:chExt cx="442898" cy="646995"/>
            </a:xfrm>
          </p:grpSpPr>
          <p:sp>
            <p:nvSpPr>
              <p:cNvPr id="140" name="Flowchart: Data 139">
                <a:extLst>
                  <a:ext uri="{FF2B5EF4-FFF2-40B4-BE49-F238E27FC236}">
                    <a16:creationId xmlns:a16="http://schemas.microsoft.com/office/drawing/2014/main" id="{5FAF7072-D880-20E0-DD3D-F8100FA6AEEC}"/>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A1129C2-DDD8-F6C1-07B7-2AAD084E76D0}"/>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3560DFD-018C-9633-147C-A5B5B6A6F619}"/>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Data 142">
                <a:extLst>
                  <a:ext uri="{FF2B5EF4-FFF2-40B4-BE49-F238E27FC236}">
                    <a16:creationId xmlns:a16="http://schemas.microsoft.com/office/drawing/2014/main" id="{DD634B56-B23E-C1D1-4AB7-198E48143501}"/>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A42B220F-738B-2182-112D-4A27638B7673}"/>
                </a:ext>
              </a:extLst>
            </p:cNvPr>
            <p:cNvGrpSpPr/>
            <p:nvPr/>
          </p:nvGrpSpPr>
          <p:grpSpPr>
            <a:xfrm>
              <a:off x="4509538" y="5000008"/>
              <a:ext cx="72041" cy="63420"/>
              <a:chOff x="4509538" y="5000008"/>
              <a:chExt cx="72041" cy="63420"/>
            </a:xfrm>
          </p:grpSpPr>
          <p:sp>
            <p:nvSpPr>
              <p:cNvPr id="138" name="Flowchart: Data 137">
                <a:extLst>
                  <a:ext uri="{FF2B5EF4-FFF2-40B4-BE49-F238E27FC236}">
                    <a16:creationId xmlns:a16="http://schemas.microsoft.com/office/drawing/2014/main" id="{D777DB58-5A08-701E-298F-0DFCF482D3BE}"/>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4333272-61B7-6A42-A0FF-303DEA9799F2}"/>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1" name="BH-2">
            <a:extLst>
              <a:ext uri="{FF2B5EF4-FFF2-40B4-BE49-F238E27FC236}">
                <a16:creationId xmlns:a16="http://schemas.microsoft.com/office/drawing/2014/main" id="{A6A65B5B-AA51-10D5-3FA6-9FFC6BE337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235478" y="3957423"/>
            <a:ext cx="301759" cy="469974"/>
          </a:xfrm>
          <a:prstGeom prst="rect">
            <a:avLst/>
          </a:prstGeom>
        </p:spPr>
      </p:pic>
      <p:pic>
        <p:nvPicPr>
          <p:cNvPr id="42" name="BH-1">
            <a:extLst>
              <a:ext uri="{FF2B5EF4-FFF2-40B4-BE49-F238E27FC236}">
                <a16:creationId xmlns:a16="http://schemas.microsoft.com/office/drawing/2014/main" id="{0664BD0B-ED74-B656-8603-DFFC74EA37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2538560" y="3957423"/>
            <a:ext cx="301759" cy="469974"/>
          </a:xfrm>
          <a:prstGeom prst="rect">
            <a:avLst/>
          </a:prstGeom>
        </p:spPr>
      </p:pic>
      <p:grpSp>
        <p:nvGrpSpPr>
          <p:cNvPr id="144" name="SH-Verbaut">
            <a:extLst>
              <a:ext uri="{FF2B5EF4-FFF2-40B4-BE49-F238E27FC236}">
                <a16:creationId xmlns:a16="http://schemas.microsoft.com/office/drawing/2014/main" id="{F77EA9AA-8C63-8BD0-0F3C-B42FA9609EA3}"/>
              </a:ext>
            </a:extLst>
          </p:cNvPr>
          <p:cNvGrpSpPr/>
          <p:nvPr/>
        </p:nvGrpSpPr>
        <p:grpSpPr>
          <a:xfrm>
            <a:off x="8170364" y="3857121"/>
            <a:ext cx="2107900" cy="719292"/>
            <a:chOff x="8170364" y="3857121"/>
            <a:chExt cx="2107900" cy="719292"/>
          </a:xfrm>
          <a:solidFill>
            <a:srgbClr val="ADB9CA"/>
          </a:solidFill>
        </p:grpSpPr>
        <p:sp>
          <p:nvSpPr>
            <p:cNvPr id="145" name="Cylinder 144">
              <a:extLst>
                <a:ext uri="{FF2B5EF4-FFF2-40B4-BE49-F238E27FC236}">
                  <a16:creationId xmlns:a16="http://schemas.microsoft.com/office/drawing/2014/main" id="{1A742A38-0633-E58A-35A2-E5AB412ADAD6}"/>
                </a:ext>
              </a:extLst>
            </p:cNvPr>
            <p:cNvSpPr/>
            <p:nvPr/>
          </p:nvSpPr>
          <p:spPr>
            <a:xfrm rot="5400000">
              <a:off x="8401631" y="3625854"/>
              <a:ext cx="448165" cy="91069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Cylinder 145">
              <a:extLst>
                <a:ext uri="{FF2B5EF4-FFF2-40B4-BE49-F238E27FC236}">
                  <a16:creationId xmlns:a16="http://schemas.microsoft.com/office/drawing/2014/main" id="{C635A4BE-AFFB-0D98-37B3-BC529A490BFB}"/>
                </a:ext>
              </a:extLst>
            </p:cNvPr>
            <p:cNvSpPr/>
            <p:nvPr/>
          </p:nvSpPr>
          <p:spPr>
            <a:xfrm rot="6761285">
              <a:off x="9309552" y="3607702"/>
              <a:ext cx="476879" cy="1460544"/>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Content Placeholder 7" descr="A picture containing icon&#10;&#10;Description automatically generated">
            <a:extLst>
              <a:ext uri="{FF2B5EF4-FFF2-40B4-BE49-F238E27FC236}">
                <a16:creationId xmlns:a16="http://schemas.microsoft.com/office/drawing/2014/main" id="{A983BE4C-D466-54F7-0184-04E1A76C4AAF}"/>
              </a:ext>
            </a:extLst>
          </p:cNvPr>
          <p:cNvPicPr>
            <a:picLocks noChangeAspect="1"/>
          </p:cNvPicPr>
          <p:nvPr/>
        </p:nvPicPr>
        <p:blipFill>
          <a:blip r:embed="rId9"/>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1822813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5C64-6295-2D01-B7B7-4BBC6C5B6869}"/>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the</a:t>
            </a:r>
            <a:r>
              <a:rPr lang="de-DE" dirty="0"/>
              <a:t> ASDEX Upgrade SPI </a:t>
            </a:r>
            <a:r>
              <a:rPr lang="de-DE" dirty="0" err="1"/>
              <a:t>system</a:t>
            </a:r>
            <a:r>
              <a:rPr lang="de-DE" dirty="0"/>
              <a:t> </a:t>
            </a:r>
            <a:r>
              <a:rPr lang="de-DE" dirty="0" err="1"/>
              <a:t>work</a:t>
            </a:r>
            <a:r>
              <a:rPr lang="de-DE" dirty="0"/>
              <a:t>?</a:t>
            </a:r>
            <a:endParaRPr lang="en-US" dirty="0"/>
          </a:p>
        </p:txBody>
      </p:sp>
      <p:sp>
        <p:nvSpPr>
          <p:cNvPr id="3" name="Date Placeholder 2">
            <a:extLst>
              <a:ext uri="{FF2B5EF4-FFF2-40B4-BE49-F238E27FC236}">
                <a16:creationId xmlns:a16="http://schemas.microsoft.com/office/drawing/2014/main" id="{BD96786C-8FCA-7F6B-89BB-E0BC33C4A8E9}"/>
              </a:ext>
            </a:extLst>
          </p:cNvPr>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979DEA91-4CA5-A8D2-DDDF-BFA2BC4828CC}"/>
              </a:ext>
            </a:extLst>
          </p:cNvPr>
          <p:cNvSpPr>
            <a:spLocks noGrp="1"/>
          </p:cNvSpPr>
          <p:nvPr>
            <p:ph type="ftr" sz="quarter" idx="15"/>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20826583-F2CA-E768-DCCC-D2F575D62EF9}"/>
              </a:ext>
            </a:extLst>
          </p:cNvPr>
          <p:cNvSpPr>
            <a:spLocks noGrp="1"/>
          </p:cNvSpPr>
          <p:nvPr>
            <p:ph type="sldNum" sz="quarter" idx="16"/>
          </p:nvPr>
        </p:nvSpPr>
        <p:spPr/>
        <p:txBody>
          <a:bodyPr/>
          <a:lstStyle/>
          <a:p>
            <a:fld id="{ECE691D0-CC49-4FC7-9C4D-6112B0CB3A76}" type="slidenum">
              <a:rPr lang="de-DE" smtClean="0"/>
              <a:pPr/>
              <a:t>5</a:t>
            </a:fld>
            <a:endParaRPr lang="de-DE" dirty="0"/>
          </a:p>
        </p:txBody>
      </p:sp>
      <p:sp>
        <p:nvSpPr>
          <p:cNvPr id="7" name="FoV1">
            <a:extLst>
              <a:ext uri="{FF2B5EF4-FFF2-40B4-BE49-F238E27FC236}">
                <a16:creationId xmlns:a16="http://schemas.microsoft.com/office/drawing/2014/main" id="{2F3CE7D0-842B-8DF5-861B-5120258DF17A}"/>
              </a:ext>
            </a:extLst>
          </p:cNvPr>
          <p:cNvSpPr/>
          <p:nvPr/>
        </p:nvSpPr>
        <p:spPr>
          <a:xfrm>
            <a:off x="4942366" y="2647158"/>
            <a:ext cx="796372"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V2">
            <a:extLst>
              <a:ext uri="{FF2B5EF4-FFF2-40B4-BE49-F238E27FC236}">
                <a16:creationId xmlns:a16="http://schemas.microsoft.com/office/drawing/2014/main" id="{FD81080C-D705-3477-4ADE-E5F27AAE4C4A}"/>
              </a:ext>
            </a:extLst>
          </p:cNvPr>
          <p:cNvSpPr/>
          <p:nvPr/>
        </p:nvSpPr>
        <p:spPr>
          <a:xfrm rot="15419333">
            <a:off x="9338434" y="4549516"/>
            <a:ext cx="1283675"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ryo">
            <a:extLst>
              <a:ext uri="{FF2B5EF4-FFF2-40B4-BE49-F238E27FC236}">
                <a16:creationId xmlns:a16="http://schemas.microsoft.com/office/drawing/2014/main" id="{50CA8EFB-0AC6-13E6-718D-1927663647BA}"/>
              </a:ext>
            </a:extLst>
          </p:cNvPr>
          <p:cNvSpPr/>
          <p:nvPr/>
        </p:nvSpPr>
        <p:spPr>
          <a:xfrm>
            <a:off x="2287937" y="1927728"/>
            <a:ext cx="1531465" cy="4083898"/>
          </a:xfrm>
          <a:prstGeom prst="roundRect">
            <a:avLst/>
          </a:prstGeom>
          <a:solidFill>
            <a:srgbClr val="D9EDFF"/>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H">
            <a:extLst>
              <a:ext uri="{FF2B5EF4-FFF2-40B4-BE49-F238E27FC236}">
                <a16:creationId xmlns:a16="http://schemas.microsoft.com/office/drawing/2014/main" id="{0960A076-F673-4DC9-A162-5BE8E7CD9276}"/>
              </a:ext>
            </a:extLst>
          </p:cNvPr>
          <p:cNvGrpSpPr/>
          <p:nvPr/>
        </p:nvGrpSpPr>
        <p:grpSpPr>
          <a:xfrm>
            <a:off x="2879739" y="3167064"/>
            <a:ext cx="660552" cy="832898"/>
            <a:chOff x="2879739" y="3167064"/>
            <a:chExt cx="660552" cy="832898"/>
          </a:xfrm>
        </p:grpSpPr>
        <p:sp>
          <p:nvSpPr>
            <p:cNvPr id="11" name="Cylinder 10">
              <a:extLst>
                <a:ext uri="{FF2B5EF4-FFF2-40B4-BE49-F238E27FC236}">
                  <a16:creationId xmlns:a16="http://schemas.microsoft.com/office/drawing/2014/main" id="{4C420C4D-CDD2-E77D-21D6-E8B4CE3FC17E}"/>
                </a:ext>
              </a:extLst>
            </p:cNvPr>
            <p:cNvSpPr/>
            <p:nvPr/>
          </p:nvSpPr>
          <p:spPr>
            <a:xfrm>
              <a:off x="2902505" y="3167064"/>
              <a:ext cx="306440" cy="832898"/>
            </a:xfrm>
            <a:prstGeom prst="can">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4A990E32-D706-441B-D4FD-15C2EB2081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2997952" y="3274333"/>
              <a:ext cx="424125" cy="660552"/>
            </a:xfrm>
            <a:prstGeom prst="rect">
              <a:avLst/>
            </a:prstGeom>
          </p:spPr>
        </p:pic>
      </p:grpSp>
      <p:grpSp>
        <p:nvGrpSpPr>
          <p:cNvPr id="13" name="Rohr1">
            <a:extLst>
              <a:ext uri="{FF2B5EF4-FFF2-40B4-BE49-F238E27FC236}">
                <a16:creationId xmlns:a16="http://schemas.microsoft.com/office/drawing/2014/main" id="{6491A368-20F8-4510-6E9F-11E9A0E60B59}"/>
              </a:ext>
            </a:extLst>
          </p:cNvPr>
          <p:cNvGrpSpPr/>
          <p:nvPr/>
        </p:nvGrpSpPr>
        <p:grpSpPr>
          <a:xfrm>
            <a:off x="304499" y="3852870"/>
            <a:ext cx="3943375" cy="451590"/>
            <a:chOff x="304499" y="3852870"/>
            <a:chExt cx="3943375" cy="451590"/>
          </a:xfrm>
        </p:grpSpPr>
        <p:grpSp>
          <p:nvGrpSpPr>
            <p:cNvPr id="14" name="Group 13">
              <a:extLst>
                <a:ext uri="{FF2B5EF4-FFF2-40B4-BE49-F238E27FC236}">
                  <a16:creationId xmlns:a16="http://schemas.microsoft.com/office/drawing/2014/main" id="{F6AEC9F6-7034-84D0-6BE2-0FEE5ED32090}"/>
                </a:ext>
              </a:extLst>
            </p:cNvPr>
            <p:cNvGrpSpPr/>
            <p:nvPr/>
          </p:nvGrpSpPr>
          <p:grpSpPr>
            <a:xfrm>
              <a:off x="766763" y="3852870"/>
              <a:ext cx="3481111" cy="448165"/>
              <a:chOff x="766763" y="4506013"/>
              <a:chExt cx="3481111" cy="448165"/>
            </a:xfrm>
          </p:grpSpPr>
          <p:sp>
            <p:nvSpPr>
              <p:cNvPr id="21" name="Cylinder 20">
                <a:extLst>
                  <a:ext uri="{FF2B5EF4-FFF2-40B4-BE49-F238E27FC236}">
                    <a16:creationId xmlns:a16="http://schemas.microsoft.com/office/drawing/2014/main" id="{488A139C-FF1C-D107-F909-849CCEC14881}"/>
                  </a:ext>
                </a:extLst>
              </p:cNvPr>
              <p:cNvSpPr/>
              <p:nvPr/>
            </p:nvSpPr>
            <p:spPr>
              <a:xfrm rot="5400000">
                <a:off x="2173254" y="3208476"/>
                <a:ext cx="230256" cy="3043237"/>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ylinder 21">
                <a:extLst>
                  <a:ext uri="{FF2B5EF4-FFF2-40B4-BE49-F238E27FC236}">
                    <a16:creationId xmlns:a16="http://schemas.microsoft.com/office/drawing/2014/main" id="{FC866DB6-F1CD-0012-E2C5-AF711D54BFCA}"/>
                  </a:ext>
                </a:extLst>
              </p:cNvPr>
              <p:cNvSpPr/>
              <p:nvPr/>
            </p:nvSpPr>
            <p:spPr>
              <a:xfrm rot="5400000">
                <a:off x="3865052" y="4603360"/>
                <a:ext cx="448165" cy="253472"/>
              </a:xfrm>
              <a:prstGeom prst="can">
                <a:avLst/>
              </a:prstGeom>
              <a:solidFill>
                <a:schemeClr val="tx2">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Top Corners Snipped 22">
                <a:extLst>
                  <a:ext uri="{FF2B5EF4-FFF2-40B4-BE49-F238E27FC236}">
                    <a16:creationId xmlns:a16="http://schemas.microsoft.com/office/drawing/2014/main" id="{BFEF73FF-E473-F458-690D-3184D136E3EF}"/>
                  </a:ext>
                </a:extLst>
              </p:cNvPr>
              <p:cNvSpPr/>
              <p:nvPr/>
            </p:nvSpPr>
            <p:spPr>
              <a:xfrm rot="16200000">
                <a:off x="3705744" y="4507366"/>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A7C23F4-F4BA-D53B-3C7F-BBA123BE6052}"/>
                  </a:ext>
                </a:extLst>
              </p:cNvPr>
              <p:cNvSpPr/>
              <p:nvPr/>
            </p:nvSpPr>
            <p:spPr>
              <a:xfrm>
                <a:off x="3644270" y="4624097"/>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89A6F2-B357-830B-7229-4BF908936660}"/>
                  </a:ext>
                </a:extLst>
              </p:cNvPr>
              <p:cNvSpPr/>
              <p:nvPr/>
            </p:nvSpPr>
            <p:spPr>
              <a:xfrm>
                <a:off x="4095475" y="4512469"/>
                <a:ext cx="152399" cy="435769"/>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FDB8C8CC-AEFD-A203-9572-78830D3F69B8}"/>
                </a:ext>
              </a:extLst>
            </p:cNvPr>
            <p:cNvGrpSpPr/>
            <p:nvPr/>
          </p:nvGrpSpPr>
          <p:grpSpPr>
            <a:xfrm>
              <a:off x="304499" y="3857947"/>
              <a:ext cx="1287039" cy="446513"/>
              <a:chOff x="305830" y="3867188"/>
              <a:chExt cx="1287039" cy="446513"/>
            </a:xfrm>
          </p:grpSpPr>
          <p:sp>
            <p:nvSpPr>
              <p:cNvPr id="16" name="Cylinder 15">
                <a:extLst>
                  <a:ext uri="{FF2B5EF4-FFF2-40B4-BE49-F238E27FC236}">
                    <a16:creationId xmlns:a16="http://schemas.microsoft.com/office/drawing/2014/main" id="{093AB4F7-04E0-10BD-3C53-1F795FEAD6C2}"/>
                  </a:ext>
                </a:extLst>
              </p:cNvPr>
              <p:cNvSpPr/>
              <p:nvPr/>
            </p:nvSpPr>
            <p:spPr>
              <a:xfrm rot="5400000">
                <a:off x="573261" y="3599757"/>
                <a:ext cx="446513" cy="981376"/>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93B835FB-AF5F-A302-DC1E-D584584A2C68}"/>
                  </a:ext>
                </a:extLst>
              </p:cNvPr>
              <p:cNvGrpSpPr/>
              <p:nvPr/>
            </p:nvGrpSpPr>
            <p:grpSpPr>
              <a:xfrm rot="10800000">
                <a:off x="912741" y="3867189"/>
                <a:ext cx="680128" cy="446511"/>
                <a:chOff x="139502" y="3151487"/>
                <a:chExt cx="680128" cy="446511"/>
              </a:xfrm>
            </p:grpSpPr>
            <p:sp>
              <p:nvSpPr>
                <p:cNvPr id="19" name="Rectangle: Top Corners Snipped 18">
                  <a:extLst>
                    <a:ext uri="{FF2B5EF4-FFF2-40B4-BE49-F238E27FC236}">
                      <a16:creationId xmlns:a16="http://schemas.microsoft.com/office/drawing/2014/main" id="{3964E5ED-C0B0-2AD8-5E38-0C44E8573969}"/>
                    </a:ext>
                  </a:extLst>
                </p:cNvPr>
                <p:cNvSpPr/>
                <p:nvPr/>
              </p:nvSpPr>
              <p:spPr>
                <a:xfrm rot="16200000">
                  <a:off x="138149" y="3152840"/>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101FC90-92E7-349B-44F0-3D4A5E3C54EB}"/>
                    </a:ext>
                  </a:extLst>
                </p:cNvPr>
                <p:cNvSpPr/>
                <p:nvPr/>
              </p:nvSpPr>
              <p:spPr>
                <a:xfrm>
                  <a:off x="667231" y="3269571"/>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9568A221-798C-27C9-80F4-4082F89748A8}"/>
                  </a:ext>
                </a:extLst>
              </p:cNvPr>
              <p:cNvSpPr/>
              <p:nvPr/>
            </p:nvSpPr>
            <p:spPr>
              <a:xfrm>
                <a:off x="1041509" y="3873711"/>
                <a:ext cx="152399" cy="434764"/>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6" name="Snowflake" descr="Snowflake with solid fill">
            <a:extLst>
              <a:ext uri="{FF2B5EF4-FFF2-40B4-BE49-F238E27FC236}">
                <a16:creationId xmlns:a16="http://schemas.microsoft.com/office/drawing/2014/main" id="{388210F0-02AE-5946-E6EB-062C9795E6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602" y="1986391"/>
            <a:ext cx="469974" cy="469974"/>
          </a:xfrm>
          <a:prstGeom prst="rect">
            <a:avLst/>
          </a:prstGeom>
        </p:spPr>
      </p:pic>
      <p:sp>
        <p:nvSpPr>
          <p:cNvPr id="27" name="Cavity1">
            <a:extLst>
              <a:ext uri="{FF2B5EF4-FFF2-40B4-BE49-F238E27FC236}">
                <a16:creationId xmlns:a16="http://schemas.microsoft.com/office/drawing/2014/main" id="{B7B3696D-E6B7-4EC8-4792-01420AF13EC0}"/>
              </a:ext>
            </a:extLst>
          </p:cNvPr>
          <p:cNvSpPr/>
          <p:nvPr/>
        </p:nvSpPr>
        <p:spPr>
          <a:xfrm>
            <a:off x="471334" y="3855364"/>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vity2">
            <a:extLst>
              <a:ext uri="{FF2B5EF4-FFF2-40B4-BE49-F238E27FC236}">
                <a16:creationId xmlns:a16="http://schemas.microsoft.com/office/drawing/2014/main" id="{847E33B0-3B9F-0ED7-5265-0FDB8996F402}"/>
              </a:ext>
            </a:extLst>
          </p:cNvPr>
          <p:cNvSpPr/>
          <p:nvPr/>
        </p:nvSpPr>
        <p:spPr>
          <a:xfrm>
            <a:off x="471335" y="4259671"/>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Punch">
            <a:extLst>
              <a:ext uri="{FF2B5EF4-FFF2-40B4-BE49-F238E27FC236}">
                <a16:creationId xmlns:a16="http://schemas.microsoft.com/office/drawing/2014/main" id="{70E8EF08-7D51-3A6B-22D8-0DAB96D51F14}"/>
              </a:ext>
            </a:extLst>
          </p:cNvPr>
          <p:cNvGrpSpPr/>
          <p:nvPr/>
        </p:nvGrpSpPr>
        <p:grpSpPr>
          <a:xfrm>
            <a:off x="454634" y="3898465"/>
            <a:ext cx="2061862" cy="366752"/>
            <a:chOff x="455718" y="3898130"/>
            <a:chExt cx="2061862" cy="366752"/>
          </a:xfrm>
        </p:grpSpPr>
        <p:grpSp>
          <p:nvGrpSpPr>
            <p:cNvPr id="30" name="Punch">
              <a:extLst>
                <a:ext uri="{FF2B5EF4-FFF2-40B4-BE49-F238E27FC236}">
                  <a16:creationId xmlns:a16="http://schemas.microsoft.com/office/drawing/2014/main" id="{D6460A54-9CEB-8FB1-8B72-8E1544E52912}"/>
                </a:ext>
              </a:extLst>
            </p:cNvPr>
            <p:cNvGrpSpPr/>
            <p:nvPr/>
          </p:nvGrpSpPr>
          <p:grpSpPr>
            <a:xfrm>
              <a:off x="455718" y="3898130"/>
              <a:ext cx="2061862" cy="366752"/>
              <a:chOff x="455718" y="3898130"/>
              <a:chExt cx="2061862" cy="366752"/>
            </a:xfrm>
          </p:grpSpPr>
          <p:sp>
            <p:nvSpPr>
              <p:cNvPr id="33" name="Punchhead">
                <a:extLst>
                  <a:ext uri="{FF2B5EF4-FFF2-40B4-BE49-F238E27FC236}">
                    <a16:creationId xmlns:a16="http://schemas.microsoft.com/office/drawing/2014/main" id="{C4F00754-F8FA-A0B1-4CED-AC8C255F3FC3}"/>
                  </a:ext>
                </a:extLst>
              </p:cNvPr>
              <p:cNvSpPr/>
              <p:nvPr/>
            </p:nvSpPr>
            <p:spPr>
              <a:xfrm rot="5400000">
                <a:off x="335522" y="4018326"/>
                <a:ext cx="366752" cy="126359"/>
              </a:xfrm>
              <a:prstGeom prst="can">
                <a:avLst>
                  <a:gd name="adj" fmla="val 50000"/>
                </a:avLst>
              </a:prstGeom>
              <a:solidFill>
                <a:srgbClr val="EC9F06"/>
              </a:solidFill>
              <a:ln>
                <a:solidFill>
                  <a:srgbClr val="7D5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unch">
                <a:extLst>
                  <a:ext uri="{FF2B5EF4-FFF2-40B4-BE49-F238E27FC236}">
                    <a16:creationId xmlns:a16="http://schemas.microsoft.com/office/drawing/2014/main" id="{32DE9777-0BB2-A61C-5E22-84D50F8D3B8C}"/>
                  </a:ext>
                </a:extLst>
              </p:cNvPr>
              <p:cNvSpPr/>
              <p:nvPr/>
            </p:nvSpPr>
            <p:spPr>
              <a:xfrm rot="5400000">
                <a:off x="1424784" y="3073820"/>
                <a:ext cx="187125" cy="1998467"/>
              </a:xfrm>
              <a:prstGeom prst="can">
                <a:avLst/>
              </a:prstGeom>
              <a:solidFill>
                <a:srgbClr val="EC9F06"/>
              </a:solidFill>
              <a:ln>
                <a:solidFill>
                  <a:srgbClr val="8B5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CACAE372-BD6F-0E07-3A0B-69567D343A5E}"/>
                </a:ext>
              </a:extLst>
            </p:cNvPr>
            <p:cNvSpPr/>
            <p:nvPr/>
          </p:nvSpPr>
          <p:spPr>
            <a:xfrm>
              <a:off x="624941" y="3971278"/>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3E894C0-5F96-AE73-D119-870935B7FCEC}"/>
                </a:ext>
              </a:extLst>
            </p:cNvPr>
            <p:cNvSpPr/>
            <p:nvPr/>
          </p:nvSpPr>
          <p:spPr>
            <a:xfrm>
              <a:off x="622848" y="4129180"/>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Pellet">
            <a:extLst>
              <a:ext uri="{FF2B5EF4-FFF2-40B4-BE49-F238E27FC236}">
                <a16:creationId xmlns:a16="http://schemas.microsoft.com/office/drawing/2014/main" id="{ECAC2E17-791C-AC38-B272-5F0001F561FC}"/>
              </a:ext>
            </a:extLst>
          </p:cNvPr>
          <p:cNvSpPr/>
          <p:nvPr/>
        </p:nvSpPr>
        <p:spPr>
          <a:xfrm rot="5400000">
            <a:off x="2956734" y="3923345"/>
            <a:ext cx="187125" cy="299414"/>
          </a:xfrm>
          <a:prstGeom prst="can">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meter">
            <a:extLst>
              <a:ext uri="{FF2B5EF4-FFF2-40B4-BE49-F238E27FC236}">
                <a16:creationId xmlns:a16="http://schemas.microsoft.com/office/drawing/2014/main" id="{DFAD945C-262C-34C3-47EB-D9E2B936199D}"/>
              </a:ext>
            </a:extLst>
          </p:cNvPr>
          <p:cNvGrpSpPr/>
          <p:nvPr/>
        </p:nvGrpSpPr>
        <p:grpSpPr>
          <a:xfrm>
            <a:off x="5701010" y="3157477"/>
            <a:ext cx="3331943" cy="369332"/>
            <a:chOff x="5701011" y="3354446"/>
            <a:chExt cx="3331943" cy="369332"/>
          </a:xfrm>
        </p:grpSpPr>
        <p:cxnSp>
          <p:nvCxnSpPr>
            <p:cNvPr id="37" name="Straight Arrow Connector 36">
              <a:extLst>
                <a:ext uri="{FF2B5EF4-FFF2-40B4-BE49-F238E27FC236}">
                  <a16:creationId xmlns:a16="http://schemas.microsoft.com/office/drawing/2014/main" id="{D2A34A09-8DFF-8DB6-D453-9A981098BA49}"/>
                </a:ext>
              </a:extLst>
            </p:cNvPr>
            <p:cNvCxnSpPr>
              <a:cxnSpLocks/>
            </p:cNvCxnSpPr>
            <p:nvPr/>
          </p:nvCxnSpPr>
          <p:spPr>
            <a:xfrm>
              <a:off x="5701011" y="3699782"/>
              <a:ext cx="333194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5A5CEF0-81F9-51E1-0E2D-CEC8E443E833}"/>
                </a:ext>
              </a:extLst>
            </p:cNvPr>
            <p:cNvSpPr txBox="1"/>
            <p:nvPr/>
          </p:nvSpPr>
          <p:spPr>
            <a:xfrm>
              <a:off x="6870819" y="3354446"/>
              <a:ext cx="833883" cy="369332"/>
            </a:xfrm>
            <a:prstGeom prst="rect">
              <a:avLst/>
            </a:prstGeom>
            <a:noFill/>
          </p:spPr>
          <p:txBody>
            <a:bodyPr wrap="none" rtlCol="0">
              <a:spAutoFit/>
            </a:bodyPr>
            <a:lstStyle/>
            <a:p>
              <a:r>
                <a:rPr lang="de-DE" b="1" dirty="0"/>
                <a:t>~ 3.5 m</a:t>
              </a:r>
              <a:endParaRPr lang="en-US" b="1" dirty="0"/>
            </a:p>
          </p:txBody>
        </p:sp>
      </p:grpSp>
      <p:pic>
        <p:nvPicPr>
          <p:cNvPr id="39" name="Phantom 1" descr="v2012 side angle">
            <a:extLst>
              <a:ext uri="{FF2B5EF4-FFF2-40B4-BE49-F238E27FC236}">
                <a16:creationId xmlns:a16="http://schemas.microsoft.com/office/drawing/2014/main" id="{FF446BF1-82B4-13CB-E3FB-17C3C9B85C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434874" y="1863857"/>
            <a:ext cx="1547598" cy="1185018"/>
          </a:xfrm>
          <a:prstGeom prst="rect">
            <a:avLst/>
          </a:prstGeom>
          <a:noFill/>
          <a:extLst>
            <a:ext uri="{909E8E84-426E-40DD-AFC4-6F175D3DCCD1}">
              <a14:hiddenFill xmlns:a14="http://schemas.microsoft.com/office/drawing/2010/main">
                <a:solidFill>
                  <a:srgbClr val="FFFFFF"/>
                </a:solidFill>
              </a14:hiddenFill>
            </a:ext>
          </a:extLst>
        </p:spPr>
      </p:pic>
      <p:pic>
        <p:nvPicPr>
          <p:cNvPr id="40" name="Phantom 2" descr="v2012 side angle">
            <a:extLst>
              <a:ext uri="{FF2B5EF4-FFF2-40B4-BE49-F238E27FC236}">
                <a16:creationId xmlns:a16="http://schemas.microsoft.com/office/drawing/2014/main" id="{A98F0CB9-9B50-C3D7-1D33-8F03E23AAB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03940" flipH="1">
            <a:off x="8008259" y="4875301"/>
            <a:ext cx="1548000" cy="1184400"/>
          </a:xfrm>
          <a:prstGeom prst="rect">
            <a:avLst/>
          </a:prstGeom>
          <a:noFill/>
          <a:extLst>
            <a:ext uri="{909E8E84-426E-40DD-AFC4-6F175D3DCCD1}">
              <a14:hiddenFill xmlns:a14="http://schemas.microsoft.com/office/drawing/2010/main">
                <a:solidFill>
                  <a:srgbClr val="FFFFFF"/>
                </a:solidFill>
              </a14:hiddenFill>
            </a:ext>
          </a:extLst>
        </p:spPr>
      </p:pic>
      <p:pic>
        <p:nvPicPr>
          <p:cNvPr id="41" name="BH-1 heiß">
            <a:extLst>
              <a:ext uri="{FF2B5EF4-FFF2-40B4-BE49-F238E27FC236}">
                <a16:creationId xmlns:a16="http://schemas.microsoft.com/office/drawing/2014/main" id="{7D0C8735-5DC9-B8D6-1347-2DA9B88615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2538069" y="3955433"/>
            <a:ext cx="302400" cy="470972"/>
          </a:xfrm>
          <a:prstGeom prst="rect">
            <a:avLst/>
          </a:prstGeom>
        </p:spPr>
      </p:pic>
      <p:pic>
        <p:nvPicPr>
          <p:cNvPr id="42" name="BH-2 heiß">
            <a:extLst>
              <a:ext uri="{FF2B5EF4-FFF2-40B4-BE49-F238E27FC236}">
                <a16:creationId xmlns:a16="http://schemas.microsoft.com/office/drawing/2014/main" id="{23966EE3-4FAE-A5DB-713E-A7AB8B4143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236807" y="3955433"/>
            <a:ext cx="302400" cy="470972"/>
          </a:xfrm>
          <a:prstGeom prst="rect">
            <a:avLst/>
          </a:prstGeom>
        </p:spPr>
      </p:pic>
      <p:pic>
        <p:nvPicPr>
          <p:cNvPr id="43" name="MH1">
            <a:extLst>
              <a:ext uri="{FF2B5EF4-FFF2-40B4-BE49-F238E27FC236}">
                <a16:creationId xmlns:a16="http://schemas.microsoft.com/office/drawing/2014/main" id="{7B5208CA-0697-99FA-BAA8-69946B8429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89686" y="1773397"/>
            <a:ext cx="338121" cy="620171"/>
          </a:xfrm>
          <a:prstGeom prst="rect">
            <a:avLst/>
          </a:prstGeom>
        </p:spPr>
      </p:pic>
      <p:pic>
        <p:nvPicPr>
          <p:cNvPr id="44" name="MH2">
            <a:extLst>
              <a:ext uri="{FF2B5EF4-FFF2-40B4-BE49-F238E27FC236}">
                <a16:creationId xmlns:a16="http://schemas.microsoft.com/office/drawing/2014/main" id="{B0E7B22E-18A0-685C-E2C9-9432E5B7B7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2888571" y="5549469"/>
            <a:ext cx="338121" cy="620171"/>
          </a:xfrm>
          <a:prstGeom prst="rect">
            <a:avLst/>
          </a:prstGeom>
        </p:spPr>
      </p:pic>
      <p:grpSp>
        <p:nvGrpSpPr>
          <p:cNvPr id="45" name="Gate1">
            <a:extLst>
              <a:ext uri="{FF2B5EF4-FFF2-40B4-BE49-F238E27FC236}">
                <a16:creationId xmlns:a16="http://schemas.microsoft.com/office/drawing/2014/main" id="{94F16576-9BC5-E6E1-E4D7-5955874A6281}"/>
              </a:ext>
            </a:extLst>
          </p:cNvPr>
          <p:cNvGrpSpPr/>
          <p:nvPr/>
        </p:nvGrpSpPr>
        <p:grpSpPr>
          <a:xfrm>
            <a:off x="4114165" y="3740657"/>
            <a:ext cx="442898" cy="646995"/>
            <a:chOff x="4152048" y="4481805"/>
            <a:chExt cx="442898" cy="646995"/>
          </a:xfrm>
        </p:grpSpPr>
        <p:grpSp>
          <p:nvGrpSpPr>
            <p:cNvPr id="46" name="Group 45">
              <a:extLst>
                <a:ext uri="{FF2B5EF4-FFF2-40B4-BE49-F238E27FC236}">
                  <a16:creationId xmlns:a16="http://schemas.microsoft.com/office/drawing/2014/main" id="{38E95C2F-4ED6-039E-5874-50750B6797D0}"/>
                </a:ext>
              </a:extLst>
            </p:cNvPr>
            <p:cNvGrpSpPr/>
            <p:nvPr/>
          </p:nvGrpSpPr>
          <p:grpSpPr>
            <a:xfrm>
              <a:off x="4152048" y="4481805"/>
              <a:ext cx="442898" cy="646995"/>
              <a:chOff x="4152048" y="4481805"/>
              <a:chExt cx="442898" cy="646995"/>
            </a:xfrm>
          </p:grpSpPr>
          <p:sp>
            <p:nvSpPr>
              <p:cNvPr id="50" name="Flowchart: Data 49">
                <a:extLst>
                  <a:ext uri="{FF2B5EF4-FFF2-40B4-BE49-F238E27FC236}">
                    <a16:creationId xmlns:a16="http://schemas.microsoft.com/office/drawing/2014/main" id="{14933B71-0152-ED18-E6DA-00EBCC6A720C}"/>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F77832E-023F-2C4A-33A9-48B6A3E53437}"/>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C06903B-F716-72D6-665E-2E03680C11D3}"/>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Data 52">
                <a:extLst>
                  <a:ext uri="{FF2B5EF4-FFF2-40B4-BE49-F238E27FC236}">
                    <a16:creationId xmlns:a16="http://schemas.microsoft.com/office/drawing/2014/main" id="{04C5F224-9C3C-EF77-F053-9C15FB40FEC4}"/>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FA7CFE8B-D082-7074-2BC6-3405B2664FAF}"/>
                </a:ext>
              </a:extLst>
            </p:cNvPr>
            <p:cNvGrpSpPr/>
            <p:nvPr/>
          </p:nvGrpSpPr>
          <p:grpSpPr>
            <a:xfrm>
              <a:off x="4509538" y="5000008"/>
              <a:ext cx="72041" cy="63420"/>
              <a:chOff x="4509538" y="5000008"/>
              <a:chExt cx="72041" cy="63420"/>
            </a:xfrm>
          </p:grpSpPr>
          <p:sp>
            <p:nvSpPr>
              <p:cNvPr id="48" name="Flowchart: Data 47">
                <a:extLst>
                  <a:ext uri="{FF2B5EF4-FFF2-40B4-BE49-F238E27FC236}">
                    <a16:creationId xmlns:a16="http://schemas.microsoft.com/office/drawing/2014/main" id="{38F9EA22-2A57-5831-B82D-E7C175355EA8}"/>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316EDD7-46EE-6B1C-E861-A7EDD30BB4E2}"/>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Integ-Rohr1">
            <a:extLst>
              <a:ext uri="{FF2B5EF4-FFF2-40B4-BE49-F238E27FC236}">
                <a16:creationId xmlns:a16="http://schemas.microsoft.com/office/drawing/2014/main" id="{972C4091-A266-9240-6ACD-F929CA96236F}"/>
              </a:ext>
            </a:extLst>
          </p:cNvPr>
          <p:cNvSpPr/>
          <p:nvPr/>
        </p:nvSpPr>
        <p:spPr>
          <a:xfrm rot="5400000">
            <a:off x="4504084" y="3834181"/>
            <a:ext cx="443914" cy="489800"/>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Integ-Rohr2">
            <a:extLst>
              <a:ext uri="{FF2B5EF4-FFF2-40B4-BE49-F238E27FC236}">
                <a16:creationId xmlns:a16="http://schemas.microsoft.com/office/drawing/2014/main" id="{8AD664DB-D9C7-30DE-66A5-D6E28B668AA7}"/>
              </a:ext>
            </a:extLst>
          </p:cNvPr>
          <p:cNvSpPr/>
          <p:nvPr/>
        </p:nvSpPr>
        <p:spPr>
          <a:xfrm rot="5400000">
            <a:off x="5838766" y="3715450"/>
            <a:ext cx="448165" cy="723679"/>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Expansion-tank">
            <a:extLst>
              <a:ext uri="{FF2B5EF4-FFF2-40B4-BE49-F238E27FC236}">
                <a16:creationId xmlns:a16="http://schemas.microsoft.com/office/drawing/2014/main" id="{771FD6BB-9D82-3FBA-0C9F-B4AFA8B5846A}"/>
              </a:ext>
            </a:extLst>
          </p:cNvPr>
          <p:cNvGrpSpPr/>
          <p:nvPr/>
        </p:nvGrpSpPr>
        <p:grpSpPr>
          <a:xfrm>
            <a:off x="6236996" y="3607201"/>
            <a:ext cx="1389186" cy="942108"/>
            <a:chOff x="6530463" y="3717932"/>
            <a:chExt cx="1389186" cy="942108"/>
          </a:xfrm>
        </p:grpSpPr>
        <p:sp>
          <p:nvSpPr>
            <p:cNvPr id="57" name="Flowchart: Data 56">
              <a:extLst>
                <a:ext uri="{FF2B5EF4-FFF2-40B4-BE49-F238E27FC236}">
                  <a16:creationId xmlns:a16="http://schemas.microsoft.com/office/drawing/2014/main" id="{5C6AD432-2122-1AE8-8CD2-66445CF2E5D6}"/>
                </a:ext>
              </a:extLst>
            </p:cNvPr>
            <p:cNvSpPr/>
            <p:nvPr/>
          </p:nvSpPr>
          <p:spPr>
            <a:xfrm>
              <a:off x="6534794" y="4371774"/>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E3DF524-1F30-7821-2730-021625A37786}"/>
                </a:ext>
              </a:extLst>
            </p:cNvPr>
            <p:cNvSpPr/>
            <p:nvPr/>
          </p:nvSpPr>
          <p:spPr>
            <a:xfrm>
              <a:off x="6825471" y="3717932"/>
              <a:ext cx="1094178" cy="6508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DB396F-3E3B-2BBA-8994-DE6C451C6765}"/>
                </a:ext>
              </a:extLst>
            </p:cNvPr>
            <p:cNvSpPr/>
            <p:nvPr/>
          </p:nvSpPr>
          <p:spPr>
            <a:xfrm>
              <a:off x="6530463" y="4008859"/>
              <a:ext cx="1106206" cy="646420"/>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A517142B-5A3F-937A-3FAF-9291FB4ED6F2}"/>
                </a:ext>
              </a:extLst>
            </p:cNvPr>
            <p:cNvGrpSpPr/>
            <p:nvPr/>
          </p:nvGrpSpPr>
          <p:grpSpPr>
            <a:xfrm>
              <a:off x="7642225" y="4337974"/>
              <a:ext cx="273093" cy="75276"/>
              <a:chOff x="7642225" y="4337974"/>
              <a:chExt cx="273093" cy="75276"/>
            </a:xfrm>
          </p:grpSpPr>
          <p:sp>
            <p:nvSpPr>
              <p:cNvPr id="62" name="Flowchart: Data 61">
                <a:extLst>
                  <a:ext uri="{FF2B5EF4-FFF2-40B4-BE49-F238E27FC236}">
                    <a16:creationId xmlns:a16="http://schemas.microsoft.com/office/drawing/2014/main" id="{D0130DE6-14B6-07CF-2346-ACD122D9D158}"/>
                  </a:ext>
                </a:extLst>
              </p:cNvPr>
              <p:cNvSpPr/>
              <p:nvPr/>
            </p:nvSpPr>
            <p:spPr>
              <a:xfrm>
                <a:off x="7708915" y="4358519"/>
                <a:ext cx="206403"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AB991E6-473B-40F0-F818-A1C2534A49B2}"/>
                  </a:ext>
                </a:extLst>
              </p:cNvPr>
              <p:cNvSpPr/>
              <p:nvPr/>
            </p:nvSpPr>
            <p:spPr>
              <a:xfrm>
                <a:off x="7642225" y="4337974"/>
                <a:ext cx="133348" cy="75276"/>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Flowchart: Data 60">
              <a:extLst>
                <a:ext uri="{FF2B5EF4-FFF2-40B4-BE49-F238E27FC236}">
                  <a16:creationId xmlns:a16="http://schemas.microsoft.com/office/drawing/2014/main" id="{808F6005-6CB8-5E48-FD19-BB2BBA79CDFF}"/>
                </a:ext>
              </a:extLst>
            </p:cNvPr>
            <p:cNvSpPr/>
            <p:nvPr/>
          </p:nvSpPr>
          <p:spPr>
            <a:xfrm>
              <a:off x="6537174" y="3720593"/>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ohr-verbinder">
            <a:extLst>
              <a:ext uri="{FF2B5EF4-FFF2-40B4-BE49-F238E27FC236}">
                <a16:creationId xmlns:a16="http://schemas.microsoft.com/office/drawing/2014/main" id="{97254C5E-BE5C-6331-25E5-4849DA8ABCC1}"/>
              </a:ext>
            </a:extLst>
          </p:cNvPr>
          <p:cNvSpPr/>
          <p:nvPr/>
        </p:nvSpPr>
        <p:spPr>
          <a:xfrm rot="5400000">
            <a:off x="7478085" y="3819966"/>
            <a:ext cx="448165" cy="546864"/>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ate2">
            <a:extLst>
              <a:ext uri="{FF2B5EF4-FFF2-40B4-BE49-F238E27FC236}">
                <a16:creationId xmlns:a16="http://schemas.microsoft.com/office/drawing/2014/main" id="{4AE0C669-9F48-643A-9030-70B90D2CED78}"/>
              </a:ext>
            </a:extLst>
          </p:cNvPr>
          <p:cNvGrpSpPr/>
          <p:nvPr/>
        </p:nvGrpSpPr>
        <p:grpSpPr>
          <a:xfrm>
            <a:off x="7819596" y="3747515"/>
            <a:ext cx="442898" cy="646995"/>
            <a:chOff x="4152048" y="4481805"/>
            <a:chExt cx="442898" cy="646995"/>
          </a:xfrm>
        </p:grpSpPr>
        <p:grpSp>
          <p:nvGrpSpPr>
            <p:cNvPr id="66" name="Group 65">
              <a:extLst>
                <a:ext uri="{FF2B5EF4-FFF2-40B4-BE49-F238E27FC236}">
                  <a16:creationId xmlns:a16="http://schemas.microsoft.com/office/drawing/2014/main" id="{FA9056A7-49CB-DDE5-7BD5-17DFBFB98C27}"/>
                </a:ext>
              </a:extLst>
            </p:cNvPr>
            <p:cNvGrpSpPr/>
            <p:nvPr/>
          </p:nvGrpSpPr>
          <p:grpSpPr>
            <a:xfrm>
              <a:off x="4152048" y="4481805"/>
              <a:ext cx="442898" cy="646995"/>
              <a:chOff x="4152048" y="4481805"/>
              <a:chExt cx="442898" cy="646995"/>
            </a:xfrm>
          </p:grpSpPr>
          <p:sp>
            <p:nvSpPr>
              <p:cNvPr id="70" name="Flowchart: Data 69">
                <a:extLst>
                  <a:ext uri="{FF2B5EF4-FFF2-40B4-BE49-F238E27FC236}">
                    <a16:creationId xmlns:a16="http://schemas.microsoft.com/office/drawing/2014/main" id="{DC9FEC16-E67D-F477-D299-107629A02CFB}"/>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296A3D4-6E3F-D2EF-58A4-17606F03165F}"/>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092B117-0A1D-CA18-B356-43BC6F8EF185}"/>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ata 72">
                <a:extLst>
                  <a:ext uri="{FF2B5EF4-FFF2-40B4-BE49-F238E27FC236}">
                    <a16:creationId xmlns:a16="http://schemas.microsoft.com/office/drawing/2014/main" id="{CA5B4F78-702E-AB7F-26A4-B069BB1D71A4}"/>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0F5A98D4-D65E-7BDB-9758-D3A1D4BFDD3C}"/>
                </a:ext>
              </a:extLst>
            </p:cNvPr>
            <p:cNvGrpSpPr/>
            <p:nvPr/>
          </p:nvGrpSpPr>
          <p:grpSpPr>
            <a:xfrm>
              <a:off x="4509538" y="5000008"/>
              <a:ext cx="72041" cy="63420"/>
              <a:chOff x="4509538" y="5000008"/>
              <a:chExt cx="72041" cy="63420"/>
            </a:xfrm>
          </p:grpSpPr>
          <p:sp>
            <p:nvSpPr>
              <p:cNvPr id="68" name="Flowchart: Data 67">
                <a:extLst>
                  <a:ext uri="{FF2B5EF4-FFF2-40B4-BE49-F238E27FC236}">
                    <a16:creationId xmlns:a16="http://schemas.microsoft.com/office/drawing/2014/main" id="{5EA3F782-0C33-E462-5689-E8C717646E32}"/>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6A49B2D-D675-C4D5-3237-C5F6ED1B8087}"/>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 name="SH-Verbaut">
            <a:extLst>
              <a:ext uri="{FF2B5EF4-FFF2-40B4-BE49-F238E27FC236}">
                <a16:creationId xmlns:a16="http://schemas.microsoft.com/office/drawing/2014/main" id="{C9569FD8-D959-6801-7EC6-7B655140F3AE}"/>
              </a:ext>
            </a:extLst>
          </p:cNvPr>
          <p:cNvGrpSpPr/>
          <p:nvPr/>
        </p:nvGrpSpPr>
        <p:grpSpPr>
          <a:xfrm>
            <a:off x="8170364" y="3857121"/>
            <a:ext cx="2107900" cy="719292"/>
            <a:chOff x="8170364" y="3857121"/>
            <a:chExt cx="2107900" cy="719292"/>
          </a:xfrm>
          <a:solidFill>
            <a:srgbClr val="ADB9CA"/>
          </a:solidFill>
        </p:grpSpPr>
        <p:sp>
          <p:nvSpPr>
            <p:cNvPr id="75" name="Cylinder 74">
              <a:extLst>
                <a:ext uri="{FF2B5EF4-FFF2-40B4-BE49-F238E27FC236}">
                  <a16:creationId xmlns:a16="http://schemas.microsoft.com/office/drawing/2014/main" id="{80381DD6-C8AE-15D9-788F-7545BD1A9920}"/>
                </a:ext>
              </a:extLst>
            </p:cNvPr>
            <p:cNvSpPr/>
            <p:nvPr/>
          </p:nvSpPr>
          <p:spPr>
            <a:xfrm rot="5400000">
              <a:off x="8401631" y="3625854"/>
              <a:ext cx="448165" cy="91069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Cylinder 75">
              <a:extLst>
                <a:ext uri="{FF2B5EF4-FFF2-40B4-BE49-F238E27FC236}">
                  <a16:creationId xmlns:a16="http://schemas.microsoft.com/office/drawing/2014/main" id="{79DF1D40-BF18-2228-1352-453D4E96B12F}"/>
                </a:ext>
              </a:extLst>
            </p:cNvPr>
            <p:cNvSpPr/>
            <p:nvPr/>
          </p:nvSpPr>
          <p:spPr>
            <a:xfrm rot="6761285">
              <a:off x="9309552" y="3607702"/>
              <a:ext cx="476879" cy="1460544"/>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Content Placeholder 7" descr="A picture containing icon&#10;&#10;Description automatically generated">
            <a:extLst>
              <a:ext uri="{FF2B5EF4-FFF2-40B4-BE49-F238E27FC236}">
                <a16:creationId xmlns:a16="http://schemas.microsoft.com/office/drawing/2014/main" id="{07B39046-ED7F-1CF3-63E2-C73DA4CBD77E}"/>
              </a:ext>
            </a:extLst>
          </p:cNvPr>
          <p:cNvPicPr>
            <a:picLocks noChangeAspect="1"/>
          </p:cNvPicPr>
          <p:nvPr/>
        </p:nvPicPr>
        <p:blipFill>
          <a:blip r:embed="rId11"/>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269291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5"/>
                                        </p:tgtEl>
                                      </p:cBhvr>
                                      <p:by x="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5C64-6295-2D01-B7B7-4BBC6C5B6869}"/>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the</a:t>
            </a:r>
            <a:r>
              <a:rPr lang="de-DE" dirty="0"/>
              <a:t> ASDEX Upgrade SPI </a:t>
            </a:r>
            <a:r>
              <a:rPr lang="de-DE" dirty="0" err="1"/>
              <a:t>system</a:t>
            </a:r>
            <a:r>
              <a:rPr lang="de-DE" dirty="0"/>
              <a:t> </a:t>
            </a:r>
            <a:r>
              <a:rPr lang="de-DE" dirty="0" err="1"/>
              <a:t>work</a:t>
            </a:r>
            <a:r>
              <a:rPr lang="de-DE" dirty="0"/>
              <a:t>?</a:t>
            </a:r>
            <a:endParaRPr lang="en-US" dirty="0"/>
          </a:p>
        </p:txBody>
      </p:sp>
      <p:sp>
        <p:nvSpPr>
          <p:cNvPr id="3" name="Date Placeholder 2">
            <a:extLst>
              <a:ext uri="{FF2B5EF4-FFF2-40B4-BE49-F238E27FC236}">
                <a16:creationId xmlns:a16="http://schemas.microsoft.com/office/drawing/2014/main" id="{BD96786C-8FCA-7F6B-89BB-E0BC33C4A8E9}"/>
              </a:ext>
            </a:extLst>
          </p:cNvPr>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979DEA91-4CA5-A8D2-DDDF-BFA2BC4828CC}"/>
              </a:ext>
            </a:extLst>
          </p:cNvPr>
          <p:cNvSpPr>
            <a:spLocks noGrp="1"/>
          </p:cNvSpPr>
          <p:nvPr>
            <p:ph type="ftr" sz="quarter" idx="15"/>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20826583-F2CA-E768-DCCC-D2F575D62EF9}"/>
              </a:ext>
            </a:extLst>
          </p:cNvPr>
          <p:cNvSpPr>
            <a:spLocks noGrp="1"/>
          </p:cNvSpPr>
          <p:nvPr>
            <p:ph type="sldNum" sz="quarter" idx="16"/>
          </p:nvPr>
        </p:nvSpPr>
        <p:spPr/>
        <p:txBody>
          <a:bodyPr/>
          <a:lstStyle/>
          <a:p>
            <a:fld id="{ECE691D0-CC49-4FC7-9C4D-6112B0CB3A76}" type="slidenum">
              <a:rPr lang="de-DE" smtClean="0"/>
              <a:pPr/>
              <a:t>6</a:t>
            </a:fld>
            <a:endParaRPr lang="de-DE" dirty="0"/>
          </a:p>
        </p:txBody>
      </p:sp>
      <p:sp>
        <p:nvSpPr>
          <p:cNvPr id="77" name="FoV1">
            <a:extLst>
              <a:ext uri="{FF2B5EF4-FFF2-40B4-BE49-F238E27FC236}">
                <a16:creationId xmlns:a16="http://schemas.microsoft.com/office/drawing/2014/main" id="{032441D3-2C73-B4D4-D474-AABB52531A8F}"/>
              </a:ext>
            </a:extLst>
          </p:cNvPr>
          <p:cNvSpPr/>
          <p:nvPr/>
        </p:nvSpPr>
        <p:spPr>
          <a:xfrm>
            <a:off x="4942366" y="2647158"/>
            <a:ext cx="796372"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oV2">
            <a:extLst>
              <a:ext uri="{FF2B5EF4-FFF2-40B4-BE49-F238E27FC236}">
                <a16:creationId xmlns:a16="http://schemas.microsoft.com/office/drawing/2014/main" id="{59BF89E3-D22D-5A2D-A303-AD961FEAB740}"/>
              </a:ext>
            </a:extLst>
          </p:cNvPr>
          <p:cNvSpPr/>
          <p:nvPr/>
        </p:nvSpPr>
        <p:spPr>
          <a:xfrm rot="15419333">
            <a:off x="9338434" y="4549516"/>
            <a:ext cx="1283675"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ryo">
            <a:extLst>
              <a:ext uri="{FF2B5EF4-FFF2-40B4-BE49-F238E27FC236}">
                <a16:creationId xmlns:a16="http://schemas.microsoft.com/office/drawing/2014/main" id="{25C9370D-C431-AAA2-5F3A-9ECFCA44095E}"/>
              </a:ext>
            </a:extLst>
          </p:cNvPr>
          <p:cNvSpPr/>
          <p:nvPr/>
        </p:nvSpPr>
        <p:spPr>
          <a:xfrm>
            <a:off x="2287937" y="1927728"/>
            <a:ext cx="1531465" cy="4083898"/>
          </a:xfrm>
          <a:prstGeom prst="roundRect">
            <a:avLst/>
          </a:prstGeom>
          <a:solidFill>
            <a:srgbClr val="D9EDFF"/>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H heiß">
            <a:extLst>
              <a:ext uri="{FF2B5EF4-FFF2-40B4-BE49-F238E27FC236}">
                <a16:creationId xmlns:a16="http://schemas.microsoft.com/office/drawing/2014/main" id="{2920FBEB-6704-F4EE-50AD-A352FCCB2F68}"/>
              </a:ext>
            </a:extLst>
          </p:cNvPr>
          <p:cNvGrpSpPr/>
          <p:nvPr/>
        </p:nvGrpSpPr>
        <p:grpSpPr>
          <a:xfrm>
            <a:off x="2875454" y="3167064"/>
            <a:ext cx="662400" cy="832898"/>
            <a:chOff x="2875454" y="3167064"/>
            <a:chExt cx="662400" cy="832898"/>
          </a:xfrm>
        </p:grpSpPr>
        <p:sp>
          <p:nvSpPr>
            <p:cNvPr id="148" name="Cylinder 147">
              <a:extLst>
                <a:ext uri="{FF2B5EF4-FFF2-40B4-BE49-F238E27FC236}">
                  <a16:creationId xmlns:a16="http://schemas.microsoft.com/office/drawing/2014/main" id="{98D4101E-8839-D29E-D72C-4AF9FDAF507C}"/>
                </a:ext>
              </a:extLst>
            </p:cNvPr>
            <p:cNvSpPr/>
            <p:nvPr/>
          </p:nvSpPr>
          <p:spPr>
            <a:xfrm>
              <a:off x="2902505" y="3167064"/>
              <a:ext cx="306440" cy="832898"/>
            </a:xfrm>
            <a:prstGeom prst="can">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9" name="Spule heiß">
              <a:extLst>
                <a:ext uri="{FF2B5EF4-FFF2-40B4-BE49-F238E27FC236}">
                  <a16:creationId xmlns:a16="http://schemas.microsoft.com/office/drawing/2014/main" id="{047C2A77-E357-AE3C-BBC6-AA0942391D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2993998" y="3274002"/>
              <a:ext cx="425312" cy="662400"/>
            </a:xfrm>
            <a:prstGeom prst="rect">
              <a:avLst/>
            </a:prstGeom>
          </p:spPr>
        </p:pic>
      </p:grpSp>
      <p:grpSp>
        <p:nvGrpSpPr>
          <p:cNvPr id="83" name="Rohr1">
            <a:extLst>
              <a:ext uri="{FF2B5EF4-FFF2-40B4-BE49-F238E27FC236}">
                <a16:creationId xmlns:a16="http://schemas.microsoft.com/office/drawing/2014/main" id="{81AEE448-ED9E-ACD8-A963-A7AED1308FEA}"/>
              </a:ext>
            </a:extLst>
          </p:cNvPr>
          <p:cNvGrpSpPr/>
          <p:nvPr/>
        </p:nvGrpSpPr>
        <p:grpSpPr>
          <a:xfrm>
            <a:off x="304499" y="3852870"/>
            <a:ext cx="3943375" cy="451590"/>
            <a:chOff x="304499" y="3852870"/>
            <a:chExt cx="3943375" cy="451590"/>
          </a:xfrm>
        </p:grpSpPr>
        <p:grpSp>
          <p:nvGrpSpPr>
            <p:cNvPr id="84" name="Group 83">
              <a:extLst>
                <a:ext uri="{FF2B5EF4-FFF2-40B4-BE49-F238E27FC236}">
                  <a16:creationId xmlns:a16="http://schemas.microsoft.com/office/drawing/2014/main" id="{1F0813C0-4D48-3B90-2192-7221FD4968F6}"/>
                </a:ext>
              </a:extLst>
            </p:cNvPr>
            <p:cNvGrpSpPr/>
            <p:nvPr/>
          </p:nvGrpSpPr>
          <p:grpSpPr>
            <a:xfrm>
              <a:off x="766763" y="3852870"/>
              <a:ext cx="3481111" cy="448165"/>
              <a:chOff x="766763" y="4506013"/>
              <a:chExt cx="3481111" cy="448165"/>
            </a:xfrm>
          </p:grpSpPr>
          <p:sp>
            <p:nvSpPr>
              <p:cNvPr id="91" name="Cylinder 90">
                <a:extLst>
                  <a:ext uri="{FF2B5EF4-FFF2-40B4-BE49-F238E27FC236}">
                    <a16:creationId xmlns:a16="http://schemas.microsoft.com/office/drawing/2014/main" id="{0786E403-2D71-F657-42A5-E20A5E659F94}"/>
                  </a:ext>
                </a:extLst>
              </p:cNvPr>
              <p:cNvSpPr/>
              <p:nvPr/>
            </p:nvSpPr>
            <p:spPr>
              <a:xfrm rot="5400000">
                <a:off x="2173254" y="3208476"/>
                <a:ext cx="230256" cy="3043237"/>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Cylinder 91">
                <a:extLst>
                  <a:ext uri="{FF2B5EF4-FFF2-40B4-BE49-F238E27FC236}">
                    <a16:creationId xmlns:a16="http://schemas.microsoft.com/office/drawing/2014/main" id="{67299563-C818-B57D-8777-00B1B87662A2}"/>
                  </a:ext>
                </a:extLst>
              </p:cNvPr>
              <p:cNvSpPr/>
              <p:nvPr/>
            </p:nvSpPr>
            <p:spPr>
              <a:xfrm rot="5400000">
                <a:off x="3865052" y="4603360"/>
                <a:ext cx="448165" cy="253472"/>
              </a:xfrm>
              <a:prstGeom prst="can">
                <a:avLst/>
              </a:prstGeom>
              <a:solidFill>
                <a:schemeClr val="tx2">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Top Corners Snipped 92">
                <a:extLst>
                  <a:ext uri="{FF2B5EF4-FFF2-40B4-BE49-F238E27FC236}">
                    <a16:creationId xmlns:a16="http://schemas.microsoft.com/office/drawing/2014/main" id="{CA9FF11A-FD41-DEA8-801C-6A538407D1CA}"/>
                  </a:ext>
                </a:extLst>
              </p:cNvPr>
              <p:cNvSpPr/>
              <p:nvPr/>
            </p:nvSpPr>
            <p:spPr>
              <a:xfrm rot="16200000">
                <a:off x="3705744" y="4507366"/>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998C0289-598C-1C19-8723-2560C7AAC271}"/>
                  </a:ext>
                </a:extLst>
              </p:cNvPr>
              <p:cNvSpPr/>
              <p:nvPr/>
            </p:nvSpPr>
            <p:spPr>
              <a:xfrm>
                <a:off x="3644270" y="4624097"/>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DFCE4BC3-7B87-248C-D4DB-B93BC0BBDB4E}"/>
                  </a:ext>
                </a:extLst>
              </p:cNvPr>
              <p:cNvSpPr/>
              <p:nvPr/>
            </p:nvSpPr>
            <p:spPr>
              <a:xfrm>
                <a:off x="4095475" y="4512469"/>
                <a:ext cx="152399" cy="435769"/>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7E820758-5295-F2FE-08E4-CD94E356535D}"/>
                </a:ext>
              </a:extLst>
            </p:cNvPr>
            <p:cNvGrpSpPr/>
            <p:nvPr/>
          </p:nvGrpSpPr>
          <p:grpSpPr>
            <a:xfrm>
              <a:off x="304499" y="3857947"/>
              <a:ext cx="1287039" cy="446513"/>
              <a:chOff x="305830" y="3867188"/>
              <a:chExt cx="1287039" cy="446513"/>
            </a:xfrm>
          </p:grpSpPr>
          <p:sp>
            <p:nvSpPr>
              <p:cNvPr id="86" name="Cylinder 85">
                <a:extLst>
                  <a:ext uri="{FF2B5EF4-FFF2-40B4-BE49-F238E27FC236}">
                    <a16:creationId xmlns:a16="http://schemas.microsoft.com/office/drawing/2014/main" id="{8C7BC615-FC88-49FD-336D-9A27D0C2E352}"/>
                  </a:ext>
                </a:extLst>
              </p:cNvPr>
              <p:cNvSpPr/>
              <p:nvPr/>
            </p:nvSpPr>
            <p:spPr>
              <a:xfrm rot="5400000">
                <a:off x="573261" y="3599757"/>
                <a:ext cx="446513" cy="981376"/>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7" name="Group 86">
                <a:extLst>
                  <a:ext uri="{FF2B5EF4-FFF2-40B4-BE49-F238E27FC236}">
                    <a16:creationId xmlns:a16="http://schemas.microsoft.com/office/drawing/2014/main" id="{B0671ACB-D05D-0368-8394-44E02CA247B2}"/>
                  </a:ext>
                </a:extLst>
              </p:cNvPr>
              <p:cNvGrpSpPr/>
              <p:nvPr/>
            </p:nvGrpSpPr>
            <p:grpSpPr>
              <a:xfrm rot="10800000">
                <a:off x="912741" y="3867189"/>
                <a:ext cx="680128" cy="446511"/>
                <a:chOff x="139502" y="3151487"/>
                <a:chExt cx="680128" cy="446511"/>
              </a:xfrm>
            </p:grpSpPr>
            <p:sp>
              <p:nvSpPr>
                <p:cNvPr id="89" name="Rectangle: Top Corners Snipped 88">
                  <a:extLst>
                    <a:ext uri="{FF2B5EF4-FFF2-40B4-BE49-F238E27FC236}">
                      <a16:creationId xmlns:a16="http://schemas.microsoft.com/office/drawing/2014/main" id="{62D99141-91FC-E016-5C42-3E5740F94E4C}"/>
                    </a:ext>
                  </a:extLst>
                </p:cNvPr>
                <p:cNvSpPr/>
                <p:nvPr/>
              </p:nvSpPr>
              <p:spPr>
                <a:xfrm rot="16200000">
                  <a:off x="138149" y="3152840"/>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ADB581CE-32CE-A248-E0B5-831177FDA4C0}"/>
                    </a:ext>
                  </a:extLst>
                </p:cNvPr>
                <p:cNvSpPr/>
                <p:nvPr/>
              </p:nvSpPr>
              <p:spPr>
                <a:xfrm>
                  <a:off x="667231" y="3269571"/>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8" name="Rectangle 87">
                <a:extLst>
                  <a:ext uri="{FF2B5EF4-FFF2-40B4-BE49-F238E27FC236}">
                    <a16:creationId xmlns:a16="http://schemas.microsoft.com/office/drawing/2014/main" id="{1318ADAB-7831-0F80-453A-4018667D36C3}"/>
                  </a:ext>
                </a:extLst>
              </p:cNvPr>
              <p:cNvSpPr/>
              <p:nvPr/>
            </p:nvSpPr>
            <p:spPr>
              <a:xfrm>
                <a:off x="1041509" y="3873711"/>
                <a:ext cx="152399" cy="434764"/>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96" name="Snowflake" descr="Snowflake with solid fill">
            <a:extLst>
              <a:ext uri="{FF2B5EF4-FFF2-40B4-BE49-F238E27FC236}">
                <a16:creationId xmlns:a16="http://schemas.microsoft.com/office/drawing/2014/main" id="{8A283EBC-9ED2-EB28-C977-C6B668E225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602" y="1986391"/>
            <a:ext cx="469974" cy="469974"/>
          </a:xfrm>
          <a:prstGeom prst="rect">
            <a:avLst/>
          </a:prstGeom>
        </p:spPr>
      </p:pic>
      <p:sp>
        <p:nvSpPr>
          <p:cNvPr id="97" name="Cavity1">
            <a:extLst>
              <a:ext uri="{FF2B5EF4-FFF2-40B4-BE49-F238E27FC236}">
                <a16:creationId xmlns:a16="http://schemas.microsoft.com/office/drawing/2014/main" id="{2826C54D-E18A-DDC8-519E-DEE144B5EB95}"/>
              </a:ext>
            </a:extLst>
          </p:cNvPr>
          <p:cNvSpPr/>
          <p:nvPr/>
        </p:nvSpPr>
        <p:spPr>
          <a:xfrm>
            <a:off x="471334" y="3855364"/>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avity2">
            <a:extLst>
              <a:ext uri="{FF2B5EF4-FFF2-40B4-BE49-F238E27FC236}">
                <a16:creationId xmlns:a16="http://schemas.microsoft.com/office/drawing/2014/main" id="{1068E305-5F8F-CB01-CFC6-10797A192322}"/>
              </a:ext>
            </a:extLst>
          </p:cNvPr>
          <p:cNvSpPr/>
          <p:nvPr/>
        </p:nvSpPr>
        <p:spPr>
          <a:xfrm>
            <a:off x="471335" y="4259671"/>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Punch">
            <a:extLst>
              <a:ext uri="{FF2B5EF4-FFF2-40B4-BE49-F238E27FC236}">
                <a16:creationId xmlns:a16="http://schemas.microsoft.com/office/drawing/2014/main" id="{CC3F27AA-E74E-0673-2913-148CCC6D1D7A}"/>
              </a:ext>
            </a:extLst>
          </p:cNvPr>
          <p:cNvGrpSpPr/>
          <p:nvPr/>
        </p:nvGrpSpPr>
        <p:grpSpPr>
          <a:xfrm>
            <a:off x="454634" y="3898465"/>
            <a:ext cx="2061862" cy="366752"/>
            <a:chOff x="455718" y="3898130"/>
            <a:chExt cx="2061862" cy="366752"/>
          </a:xfrm>
        </p:grpSpPr>
        <p:grpSp>
          <p:nvGrpSpPr>
            <p:cNvPr id="100" name="Punch">
              <a:extLst>
                <a:ext uri="{FF2B5EF4-FFF2-40B4-BE49-F238E27FC236}">
                  <a16:creationId xmlns:a16="http://schemas.microsoft.com/office/drawing/2014/main" id="{49637111-B75A-7E1C-EAA2-652C6C2DF899}"/>
                </a:ext>
              </a:extLst>
            </p:cNvPr>
            <p:cNvGrpSpPr/>
            <p:nvPr/>
          </p:nvGrpSpPr>
          <p:grpSpPr>
            <a:xfrm>
              <a:off x="455718" y="3898130"/>
              <a:ext cx="2061862" cy="366752"/>
              <a:chOff x="455718" y="3898130"/>
              <a:chExt cx="2061862" cy="366752"/>
            </a:xfrm>
          </p:grpSpPr>
          <p:sp>
            <p:nvSpPr>
              <p:cNvPr id="103" name="Punchhead">
                <a:extLst>
                  <a:ext uri="{FF2B5EF4-FFF2-40B4-BE49-F238E27FC236}">
                    <a16:creationId xmlns:a16="http://schemas.microsoft.com/office/drawing/2014/main" id="{F0EAF17F-2DBF-F31C-CF14-F78624D7651D}"/>
                  </a:ext>
                </a:extLst>
              </p:cNvPr>
              <p:cNvSpPr/>
              <p:nvPr/>
            </p:nvSpPr>
            <p:spPr>
              <a:xfrm rot="5400000">
                <a:off x="335522" y="4018326"/>
                <a:ext cx="366752" cy="126359"/>
              </a:xfrm>
              <a:prstGeom prst="can">
                <a:avLst>
                  <a:gd name="adj" fmla="val 50000"/>
                </a:avLst>
              </a:prstGeom>
              <a:solidFill>
                <a:srgbClr val="EC9F06"/>
              </a:solidFill>
              <a:ln>
                <a:solidFill>
                  <a:srgbClr val="7D5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Punch">
                <a:extLst>
                  <a:ext uri="{FF2B5EF4-FFF2-40B4-BE49-F238E27FC236}">
                    <a16:creationId xmlns:a16="http://schemas.microsoft.com/office/drawing/2014/main" id="{AC93AE58-ACAE-CB6E-809A-14E1BACC0B2C}"/>
                  </a:ext>
                </a:extLst>
              </p:cNvPr>
              <p:cNvSpPr/>
              <p:nvPr/>
            </p:nvSpPr>
            <p:spPr>
              <a:xfrm rot="5400000">
                <a:off x="1424784" y="3073820"/>
                <a:ext cx="187125" cy="1998467"/>
              </a:xfrm>
              <a:prstGeom prst="can">
                <a:avLst/>
              </a:prstGeom>
              <a:solidFill>
                <a:srgbClr val="EC9F06"/>
              </a:solidFill>
              <a:ln>
                <a:solidFill>
                  <a:srgbClr val="8B5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100">
              <a:extLst>
                <a:ext uri="{FF2B5EF4-FFF2-40B4-BE49-F238E27FC236}">
                  <a16:creationId xmlns:a16="http://schemas.microsoft.com/office/drawing/2014/main" id="{5ED601EB-9FE3-1239-D9D6-3C6CD87AA8C2}"/>
                </a:ext>
              </a:extLst>
            </p:cNvPr>
            <p:cNvSpPr/>
            <p:nvPr/>
          </p:nvSpPr>
          <p:spPr>
            <a:xfrm>
              <a:off x="624941" y="3971278"/>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AB69888-BC17-8A04-E25A-7621C7A27C5A}"/>
                </a:ext>
              </a:extLst>
            </p:cNvPr>
            <p:cNvSpPr/>
            <p:nvPr/>
          </p:nvSpPr>
          <p:spPr>
            <a:xfrm>
              <a:off x="622848" y="4129180"/>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meter">
            <a:extLst>
              <a:ext uri="{FF2B5EF4-FFF2-40B4-BE49-F238E27FC236}">
                <a16:creationId xmlns:a16="http://schemas.microsoft.com/office/drawing/2014/main" id="{1E8C38D8-B25D-1617-AFCC-4ABF3A295EAB}"/>
              </a:ext>
            </a:extLst>
          </p:cNvPr>
          <p:cNvGrpSpPr/>
          <p:nvPr/>
        </p:nvGrpSpPr>
        <p:grpSpPr>
          <a:xfrm>
            <a:off x="5701010" y="3157477"/>
            <a:ext cx="3331943" cy="369332"/>
            <a:chOff x="5701011" y="3354446"/>
            <a:chExt cx="3331943" cy="369332"/>
          </a:xfrm>
        </p:grpSpPr>
        <p:cxnSp>
          <p:nvCxnSpPr>
            <p:cNvPr id="107" name="Straight Arrow Connector 106">
              <a:extLst>
                <a:ext uri="{FF2B5EF4-FFF2-40B4-BE49-F238E27FC236}">
                  <a16:creationId xmlns:a16="http://schemas.microsoft.com/office/drawing/2014/main" id="{6F8D5D6B-CF50-1217-E4F2-9F873403E58D}"/>
                </a:ext>
              </a:extLst>
            </p:cNvPr>
            <p:cNvCxnSpPr>
              <a:cxnSpLocks/>
            </p:cNvCxnSpPr>
            <p:nvPr/>
          </p:nvCxnSpPr>
          <p:spPr>
            <a:xfrm>
              <a:off x="5701011" y="3699782"/>
              <a:ext cx="333194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E00D5840-7814-EC04-2CE1-E5CDEE6513A1}"/>
                </a:ext>
              </a:extLst>
            </p:cNvPr>
            <p:cNvSpPr txBox="1"/>
            <p:nvPr/>
          </p:nvSpPr>
          <p:spPr>
            <a:xfrm>
              <a:off x="6870819" y="3354446"/>
              <a:ext cx="833883" cy="369332"/>
            </a:xfrm>
            <a:prstGeom prst="rect">
              <a:avLst/>
            </a:prstGeom>
            <a:noFill/>
          </p:spPr>
          <p:txBody>
            <a:bodyPr wrap="none" rtlCol="0">
              <a:spAutoFit/>
            </a:bodyPr>
            <a:lstStyle/>
            <a:p>
              <a:r>
                <a:rPr lang="de-DE" b="1" dirty="0"/>
                <a:t>~ 3.5 m</a:t>
              </a:r>
              <a:endParaRPr lang="en-US" b="1" dirty="0"/>
            </a:p>
          </p:txBody>
        </p:sp>
      </p:grpSp>
      <p:pic>
        <p:nvPicPr>
          <p:cNvPr id="109" name="Phantom 1" descr="v2012 side angle">
            <a:extLst>
              <a:ext uri="{FF2B5EF4-FFF2-40B4-BE49-F238E27FC236}">
                <a16:creationId xmlns:a16="http://schemas.microsoft.com/office/drawing/2014/main" id="{A12E50B8-5565-EC2D-91B3-41832EAD35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434874" y="1863857"/>
            <a:ext cx="1547598" cy="1185018"/>
          </a:xfrm>
          <a:prstGeom prst="rect">
            <a:avLst/>
          </a:prstGeom>
          <a:noFill/>
          <a:extLst>
            <a:ext uri="{909E8E84-426E-40DD-AFC4-6F175D3DCCD1}">
              <a14:hiddenFill xmlns:a14="http://schemas.microsoft.com/office/drawing/2010/main">
                <a:solidFill>
                  <a:srgbClr val="FFFFFF"/>
                </a:solidFill>
              </a14:hiddenFill>
            </a:ext>
          </a:extLst>
        </p:spPr>
      </p:pic>
      <p:pic>
        <p:nvPicPr>
          <p:cNvPr id="110" name="Phantom 2" descr="v2012 side angle">
            <a:extLst>
              <a:ext uri="{FF2B5EF4-FFF2-40B4-BE49-F238E27FC236}">
                <a16:creationId xmlns:a16="http://schemas.microsoft.com/office/drawing/2014/main" id="{5EE857E5-CEFE-C3BF-5F14-B270F8A601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03940" flipH="1">
            <a:off x="8008259" y="4875301"/>
            <a:ext cx="1548000" cy="1184400"/>
          </a:xfrm>
          <a:prstGeom prst="rect">
            <a:avLst/>
          </a:prstGeom>
          <a:noFill/>
          <a:extLst>
            <a:ext uri="{909E8E84-426E-40DD-AFC4-6F175D3DCCD1}">
              <a14:hiddenFill xmlns:a14="http://schemas.microsoft.com/office/drawing/2010/main">
                <a:solidFill>
                  <a:srgbClr val="FFFFFF"/>
                </a:solidFill>
              </a14:hiddenFill>
            </a:ext>
          </a:extLst>
        </p:spPr>
      </p:pic>
      <p:pic>
        <p:nvPicPr>
          <p:cNvPr id="113" name="MH1">
            <a:extLst>
              <a:ext uri="{FF2B5EF4-FFF2-40B4-BE49-F238E27FC236}">
                <a16:creationId xmlns:a16="http://schemas.microsoft.com/office/drawing/2014/main" id="{AFDC4DE4-45EF-1D7D-8177-EB066B848A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9686" y="1773397"/>
            <a:ext cx="338121" cy="620171"/>
          </a:xfrm>
          <a:prstGeom prst="rect">
            <a:avLst/>
          </a:prstGeom>
        </p:spPr>
      </p:pic>
      <p:pic>
        <p:nvPicPr>
          <p:cNvPr id="114" name="MH2">
            <a:extLst>
              <a:ext uri="{FF2B5EF4-FFF2-40B4-BE49-F238E27FC236}">
                <a16:creationId xmlns:a16="http://schemas.microsoft.com/office/drawing/2014/main" id="{927D8E50-F4EE-DEE3-6FFE-A356AE0667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2888571" y="5549469"/>
            <a:ext cx="338121" cy="620171"/>
          </a:xfrm>
          <a:prstGeom prst="rect">
            <a:avLst/>
          </a:prstGeom>
        </p:spPr>
      </p:pic>
      <p:grpSp>
        <p:nvGrpSpPr>
          <p:cNvPr id="115" name="Gate1">
            <a:extLst>
              <a:ext uri="{FF2B5EF4-FFF2-40B4-BE49-F238E27FC236}">
                <a16:creationId xmlns:a16="http://schemas.microsoft.com/office/drawing/2014/main" id="{546431A2-8B91-56C0-B6EF-7E489A85B802}"/>
              </a:ext>
            </a:extLst>
          </p:cNvPr>
          <p:cNvGrpSpPr/>
          <p:nvPr/>
        </p:nvGrpSpPr>
        <p:grpSpPr>
          <a:xfrm>
            <a:off x="4114165" y="3740657"/>
            <a:ext cx="442898" cy="646995"/>
            <a:chOff x="4152048" y="4481805"/>
            <a:chExt cx="442898" cy="646995"/>
          </a:xfrm>
        </p:grpSpPr>
        <p:grpSp>
          <p:nvGrpSpPr>
            <p:cNvPr id="116" name="Group 115">
              <a:extLst>
                <a:ext uri="{FF2B5EF4-FFF2-40B4-BE49-F238E27FC236}">
                  <a16:creationId xmlns:a16="http://schemas.microsoft.com/office/drawing/2014/main" id="{DA06E495-7845-4195-7FAA-087371D038F7}"/>
                </a:ext>
              </a:extLst>
            </p:cNvPr>
            <p:cNvGrpSpPr/>
            <p:nvPr/>
          </p:nvGrpSpPr>
          <p:grpSpPr>
            <a:xfrm>
              <a:off x="4152048" y="4481805"/>
              <a:ext cx="442898" cy="646995"/>
              <a:chOff x="4152048" y="4481805"/>
              <a:chExt cx="442898" cy="646995"/>
            </a:xfrm>
          </p:grpSpPr>
          <p:sp>
            <p:nvSpPr>
              <p:cNvPr id="120" name="Flowchart: Data 119">
                <a:extLst>
                  <a:ext uri="{FF2B5EF4-FFF2-40B4-BE49-F238E27FC236}">
                    <a16:creationId xmlns:a16="http://schemas.microsoft.com/office/drawing/2014/main" id="{7929EC52-ABD8-8FCA-E95B-AF5E8BEE40BC}"/>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DF51D1F6-1C3D-F294-0E0E-AA405C32B56C}"/>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B388B6D-E1C3-8A1E-F5E4-F60073C202F1}"/>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Data 122">
                <a:extLst>
                  <a:ext uri="{FF2B5EF4-FFF2-40B4-BE49-F238E27FC236}">
                    <a16:creationId xmlns:a16="http://schemas.microsoft.com/office/drawing/2014/main" id="{40C947F0-82BC-3B7B-A660-CE7EBA5FFFD2}"/>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A2919F0D-50B0-6D70-99BF-1FD6C35148C0}"/>
                </a:ext>
              </a:extLst>
            </p:cNvPr>
            <p:cNvGrpSpPr/>
            <p:nvPr/>
          </p:nvGrpSpPr>
          <p:grpSpPr>
            <a:xfrm>
              <a:off x="4509538" y="5000008"/>
              <a:ext cx="72041" cy="63420"/>
              <a:chOff x="4509538" y="5000008"/>
              <a:chExt cx="72041" cy="63420"/>
            </a:xfrm>
          </p:grpSpPr>
          <p:sp>
            <p:nvSpPr>
              <p:cNvPr id="118" name="Flowchart: Data 117">
                <a:extLst>
                  <a:ext uri="{FF2B5EF4-FFF2-40B4-BE49-F238E27FC236}">
                    <a16:creationId xmlns:a16="http://schemas.microsoft.com/office/drawing/2014/main" id="{C637971B-191C-0F2D-57BF-12B63F6AC799}"/>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923CC7AE-97DE-489D-ABC5-434CD1BB90F6}"/>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Integ-Rohr1">
            <a:extLst>
              <a:ext uri="{FF2B5EF4-FFF2-40B4-BE49-F238E27FC236}">
                <a16:creationId xmlns:a16="http://schemas.microsoft.com/office/drawing/2014/main" id="{551C0856-AF87-94FB-9A62-4E046F7221A5}"/>
              </a:ext>
            </a:extLst>
          </p:cNvPr>
          <p:cNvSpPr/>
          <p:nvPr/>
        </p:nvSpPr>
        <p:spPr>
          <a:xfrm rot="5400000">
            <a:off x="4504084" y="3834181"/>
            <a:ext cx="443914" cy="489800"/>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Integ-Rohr2">
            <a:extLst>
              <a:ext uri="{FF2B5EF4-FFF2-40B4-BE49-F238E27FC236}">
                <a16:creationId xmlns:a16="http://schemas.microsoft.com/office/drawing/2014/main" id="{8182BE2A-DEFE-FED4-63B0-2701C9EBF7FE}"/>
              </a:ext>
            </a:extLst>
          </p:cNvPr>
          <p:cNvSpPr/>
          <p:nvPr/>
        </p:nvSpPr>
        <p:spPr>
          <a:xfrm rot="5400000">
            <a:off x="5838766" y="3715450"/>
            <a:ext cx="448165" cy="723679"/>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Expansion-tank">
            <a:extLst>
              <a:ext uri="{FF2B5EF4-FFF2-40B4-BE49-F238E27FC236}">
                <a16:creationId xmlns:a16="http://schemas.microsoft.com/office/drawing/2014/main" id="{47D8D260-0BA1-E53E-3904-465EAEB26226}"/>
              </a:ext>
            </a:extLst>
          </p:cNvPr>
          <p:cNvGrpSpPr/>
          <p:nvPr/>
        </p:nvGrpSpPr>
        <p:grpSpPr>
          <a:xfrm>
            <a:off x="6236996" y="3607201"/>
            <a:ext cx="1389186" cy="942108"/>
            <a:chOff x="6530463" y="3717932"/>
            <a:chExt cx="1389186" cy="942108"/>
          </a:xfrm>
        </p:grpSpPr>
        <p:sp>
          <p:nvSpPr>
            <p:cNvPr id="127" name="Flowchart: Data 126">
              <a:extLst>
                <a:ext uri="{FF2B5EF4-FFF2-40B4-BE49-F238E27FC236}">
                  <a16:creationId xmlns:a16="http://schemas.microsoft.com/office/drawing/2014/main" id="{649A1EE5-35C6-E3DB-E518-42280FE5E23D}"/>
                </a:ext>
              </a:extLst>
            </p:cNvPr>
            <p:cNvSpPr/>
            <p:nvPr/>
          </p:nvSpPr>
          <p:spPr>
            <a:xfrm>
              <a:off x="6534794" y="4371774"/>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858DADD4-3B1A-ECE5-0230-C47111AAEE8D}"/>
                </a:ext>
              </a:extLst>
            </p:cNvPr>
            <p:cNvSpPr/>
            <p:nvPr/>
          </p:nvSpPr>
          <p:spPr>
            <a:xfrm>
              <a:off x="6825471" y="3717932"/>
              <a:ext cx="1094178" cy="6508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AA2B83DD-3FA1-04F4-2AFA-663DF5253543}"/>
                </a:ext>
              </a:extLst>
            </p:cNvPr>
            <p:cNvSpPr/>
            <p:nvPr/>
          </p:nvSpPr>
          <p:spPr>
            <a:xfrm>
              <a:off x="6530463" y="4008859"/>
              <a:ext cx="1106206" cy="646420"/>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0" name="Group 129">
              <a:extLst>
                <a:ext uri="{FF2B5EF4-FFF2-40B4-BE49-F238E27FC236}">
                  <a16:creationId xmlns:a16="http://schemas.microsoft.com/office/drawing/2014/main" id="{003D7551-9603-FC7F-9A47-F86E124D1C77}"/>
                </a:ext>
              </a:extLst>
            </p:cNvPr>
            <p:cNvGrpSpPr/>
            <p:nvPr/>
          </p:nvGrpSpPr>
          <p:grpSpPr>
            <a:xfrm>
              <a:off x="7642225" y="4337974"/>
              <a:ext cx="273093" cy="75276"/>
              <a:chOff x="7642225" y="4337974"/>
              <a:chExt cx="273093" cy="75276"/>
            </a:xfrm>
          </p:grpSpPr>
          <p:sp>
            <p:nvSpPr>
              <p:cNvPr id="132" name="Flowchart: Data 131">
                <a:extLst>
                  <a:ext uri="{FF2B5EF4-FFF2-40B4-BE49-F238E27FC236}">
                    <a16:creationId xmlns:a16="http://schemas.microsoft.com/office/drawing/2014/main" id="{B2D05D7A-120A-D2C2-48B6-7EE04C3B023D}"/>
                  </a:ext>
                </a:extLst>
              </p:cNvPr>
              <p:cNvSpPr/>
              <p:nvPr/>
            </p:nvSpPr>
            <p:spPr>
              <a:xfrm>
                <a:off x="7708915" y="4358519"/>
                <a:ext cx="206403"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245195F3-6162-CD13-5024-2489017D1C1C}"/>
                  </a:ext>
                </a:extLst>
              </p:cNvPr>
              <p:cNvSpPr/>
              <p:nvPr/>
            </p:nvSpPr>
            <p:spPr>
              <a:xfrm>
                <a:off x="7642225" y="4337974"/>
                <a:ext cx="133348" cy="75276"/>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Flowchart: Data 130">
              <a:extLst>
                <a:ext uri="{FF2B5EF4-FFF2-40B4-BE49-F238E27FC236}">
                  <a16:creationId xmlns:a16="http://schemas.microsoft.com/office/drawing/2014/main" id="{E5898852-D789-19F6-528C-3971F412A613}"/>
                </a:ext>
              </a:extLst>
            </p:cNvPr>
            <p:cNvSpPr/>
            <p:nvPr/>
          </p:nvSpPr>
          <p:spPr>
            <a:xfrm>
              <a:off x="6537174" y="3720593"/>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Rohr-verbinder">
            <a:extLst>
              <a:ext uri="{FF2B5EF4-FFF2-40B4-BE49-F238E27FC236}">
                <a16:creationId xmlns:a16="http://schemas.microsoft.com/office/drawing/2014/main" id="{B04BBDA8-62CB-EFB7-EE0E-2ABD5900D87C}"/>
              </a:ext>
            </a:extLst>
          </p:cNvPr>
          <p:cNvSpPr/>
          <p:nvPr/>
        </p:nvSpPr>
        <p:spPr>
          <a:xfrm rot="5400000">
            <a:off x="7478085" y="3819966"/>
            <a:ext cx="448165" cy="546864"/>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5" name="Gate2">
            <a:extLst>
              <a:ext uri="{FF2B5EF4-FFF2-40B4-BE49-F238E27FC236}">
                <a16:creationId xmlns:a16="http://schemas.microsoft.com/office/drawing/2014/main" id="{3E615F4C-9D97-A977-EE82-58AAF1486A28}"/>
              </a:ext>
            </a:extLst>
          </p:cNvPr>
          <p:cNvGrpSpPr/>
          <p:nvPr/>
        </p:nvGrpSpPr>
        <p:grpSpPr>
          <a:xfrm>
            <a:off x="7819596" y="3747515"/>
            <a:ext cx="442898" cy="646995"/>
            <a:chOff x="4152048" y="4481805"/>
            <a:chExt cx="442898" cy="646995"/>
          </a:xfrm>
        </p:grpSpPr>
        <p:grpSp>
          <p:nvGrpSpPr>
            <p:cNvPr id="136" name="Group 135">
              <a:extLst>
                <a:ext uri="{FF2B5EF4-FFF2-40B4-BE49-F238E27FC236}">
                  <a16:creationId xmlns:a16="http://schemas.microsoft.com/office/drawing/2014/main" id="{B26BE10F-442F-3A5E-5241-A931BDACC7BC}"/>
                </a:ext>
              </a:extLst>
            </p:cNvPr>
            <p:cNvGrpSpPr/>
            <p:nvPr/>
          </p:nvGrpSpPr>
          <p:grpSpPr>
            <a:xfrm>
              <a:off x="4152048" y="4481805"/>
              <a:ext cx="442898" cy="646995"/>
              <a:chOff x="4152048" y="4481805"/>
              <a:chExt cx="442898" cy="646995"/>
            </a:xfrm>
          </p:grpSpPr>
          <p:sp>
            <p:nvSpPr>
              <p:cNvPr id="140" name="Flowchart: Data 139">
                <a:extLst>
                  <a:ext uri="{FF2B5EF4-FFF2-40B4-BE49-F238E27FC236}">
                    <a16:creationId xmlns:a16="http://schemas.microsoft.com/office/drawing/2014/main" id="{5FAF7072-D880-20E0-DD3D-F8100FA6AEEC}"/>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A1129C2-DDD8-F6C1-07B7-2AAD084E76D0}"/>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3560DFD-018C-9633-147C-A5B5B6A6F619}"/>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Data 142">
                <a:extLst>
                  <a:ext uri="{FF2B5EF4-FFF2-40B4-BE49-F238E27FC236}">
                    <a16:creationId xmlns:a16="http://schemas.microsoft.com/office/drawing/2014/main" id="{DD634B56-B23E-C1D1-4AB7-198E48143501}"/>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A42B220F-738B-2182-112D-4A27638B7673}"/>
                </a:ext>
              </a:extLst>
            </p:cNvPr>
            <p:cNvGrpSpPr/>
            <p:nvPr/>
          </p:nvGrpSpPr>
          <p:grpSpPr>
            <a:xfrm>
              <a:off x="4509538" y="5000008"/>
              <a:ext cx="72041" cy="63420"/>
              <a:chOff x="4509538" y="5000008"/>
              <a:chExt cx="72041" cy="63420"/>
            </a:xfrm>
          </p:grpSpPr>
          <p:sp>
            <p:nvSpPr>
              <p:cNvPr id="138" name="Flowchart: Data 137">
                <a:extLst>
                  <a:ext uri="{FF2B5EF4-FFF2-40B4-BE49-F238E27FC236}">
                    <a16:creationId xmlns:a16="http://schemas.microsoft.com/office/drawing/2014/main" id="{D777DB58-5A08-701E-298F-0DFCF482D3BE}"/>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4333272-61B7-6A42-A0FF-303DEA9799F2}"/>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1" name="BH-2">
            <a:extLst>
              <a:ext uri="{FF2B5EF4-FFF2-40B4-BE49-F238E27FC236}">
                <a16:creationId xmlns:a16="http://schemas.microsoft.com/office/drawing/2014/main" id="{A6A65B5B-AA51-10D5-3FA6-9FFC6BE337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3235478" y="3957423"/>
            <a:ext cx="301759" cy="469974"/>
          </a:xfrm>
          <a:prstGeom prst="rect">
            <a:avLst/>
          </a:prstGeom>
        </p:spPr>
      </p:pic>
      <p:pic>
        <p:nvPicPr>
          <p:cNvPr id="42" name="BH-1">
            <a:extLst>
              <a:ext uri="{FF2B5EF4-FFF2-40B4-BE49-F238E27FC236}">
                <a16:creationId xmlns:a16="http://schemas.microsoft.com/office/drawing/2014/main" id="{0664BD0B-ED74-B656-8603-DFFC74EA37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2538560" y="3957423"/>
            <a:ext cx="301759" cy="469974"/>
          </a:xfrm>
          <a:prstGeom prst="rect">
            <a:avLst/>
          </a:prstGeom>
        </p:spPr>
      </p:pic>
      <p:grpSp>
        <p:nvGrpSpPr>
          <p:cNvPr id="144" name="SH-Verbaut">
            <a:extLst>
              <a:ext uri="{FF2B5EF4-FFF2-40B4-BE49-F238E27FC236}">
                <a16:creationId xmlns:a16="http://schemas.microsoft.com/office/drawing/2014/main" id="{F77EA9AA-8C63-8BD0-0F3C-B42FA9609EA3}"/>
              </a:ext>
            </a:extLst>
          </p:cNvPr>
          <p:cNvGrpSpPr/>
          <p:nvPr/>
        </p:nvGrpSpPr>
        <p:grpSpPr>
          <a:xfrm>
            <a:off x="8170364" y="3857121"/>
            <a:ext cx="2107900" cy="719292"/>
            <a:chOff x="8170364" y="3857121"/>
            <a:chExt cx="2107900" cy="719292"/>
          </a:xfrm>
          <a:solidFill>
            <a:srgbClr val="ADB9CA"/>
          </a:solidFill>
        </p:grpSpPr>
        <p:sp>
          <p:nvSpPr>
            <p:cNvPr id="145" name="Cylinder 144">
              <a:extLst>
                <a:ext uri="{FF2B5EF4-FFF2-40B4-BE49-F238E27FC236}">
                  <a16:creationId xmlns:a16="http://schemas.microsoft.com/office/drawing/2014/main" id="{1A742A38-0633-E58A-35A2-E5AB412ADAD6}"/>
                </a:ext>
              </a:extLst>
            </p:cNvPr>
            <p:cNvSpPr/>
            <p:nvPr/>
          </p:nvSpPr>
          <p:spPr>
            <a:xfrm rot="5400000">
              <a:off x="8401631" y="3625854"/>
              <a:ext cx="448165" cy="91069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Cylinder 145">
              <a:extLst>
                <a:ext uri="{FF2B5EF4-FFF2-40B4-BE49-F238E27FC236}">
                  <a16:creationId xmlns:a16="http://schemas.microsoft.com/office/drawing/2014/main" id="{C635A4BE-AFFB-0D98-37B3-BC529A490BFB}"/>
                </a:ext>
              </a:extLst>
            </p:cNvPr>
            <p:cNvSpPr/>
            <p:nvPr/>
          </p:nvSpPr>
          <p:spPr>
            <a:xfrm rot="6761285">
              <a:off x="9309552" y="3607702"/>
              <a:ext cx="476879" cy="1460544"/>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Pellet">
            <a:extLst>
              <a:ext uri="{FF2B5EF4-FFF2-40B4-BE49-F238E27FC236}">
                <a16:creationId xmlns:a16="http://schemas.microsoft.com/office/drawing/2014/main" id="{F778771C-1784-26E0-31A0-BB23A3845638}"/>
              </a:ext>
            </a:extLst>
          </p:cNvPr>
          <p:cNvSpPr/>
          <p:nvPr/>
        </p:nvSpPr>
        <p:spPr>
          <a:xfrm rot="5400000">
            <a:off x="2956734" y="3923345"/>
            <a:ext cx="187125" cy="299414"/>
          </a:xfrm>
          <a:prstGeom prst="can">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Content Placeholder 7" descr="A picture containing icon&#10;&#10;Description automatically generated">
            <a:extLst>
              <a:ext uri="{FF2B5EF4-FFF2-40B4-BE49-F238E27FC236}">
                <a16:creationId xmlns:a16="http://schemas.microsoft.com/office/drawing/2014/main" id="{109F4AD4-B57E-6E98-43DE-9E4BEF6D5379}"/>
              </a:ext>
            </a:extLst>
          </p:cNvPr>
          <p:cNvPicPr>
            <a:picLocks noChangeAspect="1"/>
          </p:cNvPicPr>
          <p:nvPr/>
        </p:nvPicPr>
        <p:blipFill>
          <a:blip r:embed="rId11"/>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225117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50"/>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5C64-6295-2D01-B7B7-4BBC6C5B6869}"/>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the</a:t>
            </a:r>
            <a:r>
              <a:rPr lang="de-DE" dirty="0"/>
              <a:t> ASDEX Upgrade SPI </a:t>
            </a:r>
            <a:r>
              <a:rPr lang="de-DE" dirty="0" err="1"/>
              <a:t>system</a:t>
            </a:r>
            <a:r>
              <a:rPr lang="de-DE" dirty="0"/>
              <a:t> </a:t>
            </a:r>
            <a:r>
              <a:rPr lang="de-DE" dirty="0" err="1"/>
              <a:t>work</a:t>
            </a:r>
            <a:r>
              <a:rPr lang="de-DE" dirty="0"/>
              <a:t>?</a:t>
            </a:r>
            <a:endParaRPr lang="en-US" dirty="0"/>
          </a:p>
        </p:txBody>
      </p:sp>
      <p:sp>
        <p:nvSpPr>
          <p:cNvPr id="3" name="Date Placeholder 2">
            <a:extLst>
              <a:ext uri="{FF2B5EF4-FFF2-40B4-BE49-F238E27FC236}">
                <a16:creationId xmlns:a16="http://schemas.microsoft.com/office/drawing/2014/main" id="{BD96786C-8FCA-7F6B-89BB-E0BC33C4A8E9}"/>
              </a:ext>
            </a:extLst>
          </p:cNvPr>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979DEA91-4CA5-A8D2-DDDF-BFA2BC4828CC}"/>
              </a:ext>
            </a:extLst>
          </p:cNvPr>
          <p:cNvSpPr>
            <a:spLocks noGrp="1"/>
          </p:cNvSpPr>
          <p:nvPr>
            <p:ph type="ftr" sz="quarter" idx="15"/>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20826583-F2CA-E768-DCCC-D2F575D62EF9}"/>
              </a:ext>
            </a:extLst>
          </p:cNvPr>
          <p:cNvSpPr>
            <a:spLocks noGrp="1"/>
          </p:cNvSpPr>
          <p:nvPr>
            <p:ph type="sldNum" sz="quarter" idx="16"/>
          </p:nvPr>
        </p:nvSpPr>
        <p:spPr/>
        <p:txBody>
          <a:bodyPr/>
          <a:lstStyle/>
          <a:p>
            <a:fld id="{ECE691D0-CC49-4FC7-9C4D-6112B0CB3A76}" type="slidenum">
              <a:rPr lang="de-DE" smtClean="0"/>
              <a:pPr/>
              <a:t>7</a:t>
            </a:fld>
            <a:endParaRPr lang="de-DE" dirty="0"/>
          </a:p>
        </p:txBody>
      </p:sp>
      <p:sp>
        <p:nvSpPr>
          <p:cNvPr id="77" name="FoV1">
            <a:extLst>
              <a:ext uri="{FF2B5EF4-FFF2-40B4-BE49-F238E27FC236}">
                <a16:creationId xmlns:a16="http://schemas.microsoft.com/office/drawing/2014/main" id="{032441D3-2C73-B4D4-D474-AABB52531A8F}"/>
              </a:ext>
            </a:extLst>
          </p:cNvPr>
          <p:cNvSpPr/>
          <p:nvPr/>
        </p:nvSpPr>
        <p:spPr>
          <a:xfrm>
            <a:off x="4942366" y="2647158"/>
            <a:ext cx="796372"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oV2">
            <a:extLst>
              <a:ext uri="{FF2B5EF4-FFF2-40B4-BE49-F238E27FC236}">
                <a16:creationId xmlns:a16="http://schemas.microsoft.com/office/drawing/2014/main" id="{59BF89E3-D22D-5A2D-A303-AD961FEAB740}"/>
              </a:ext>
            </a:extLst>
          </p:cNvPr>
          <p:cNvSpPr/>
          <p:nvPr/>
        </p:nvSpPr>
        <p:spPr>
          <a:xfrm rot="15419333">
            <a:off x="9338434" y="4549516"/>
            <a:ext cx="1283675"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ryo">
            <a:extLst>
              <a:ext uri="{FF2B5EF4-FFF2-40B4-BE49-F238E27FC236}">
                <a16:creationId xmlns:a16="http://schemas.microsoft.com/office/drawing/2014/main" id="{25C9370D-C431-AAA2-5F3A-9ECFCA44095E}"/>
              </a:ext>
            </a:extLst>
          </p:cNvPr>
          <p:cNvSpPr/>
          <p:nvPr/>
        </p:nvSpPr>
        <p:spPr>
          <a:xfrm>
            <a:off x="2287937" y="1927728"/>
            <a:ext cx="1531465" cy="4083898"/>
          </a:xfrm>
          <a:prstGeom prst="roundRect">
            <a:avLst/>
          </a:prstGeom>
          <a:solidFill>
            <a:srgbClr val="D9EDFF"/>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H">
            <a:extLst>
              <a:ext uri="{FF2B5EF4-FFF2-40B4-BE49-F238E27FC236}">
                <a16:creationId xmlns:a16="http://schemas.microsoft.com/office/drawing/2014/main" id="{2C589DF8-C1CC-D2E1-17DC-48072FE8B28D}"/>
              </a:ext>
            </a:extLst>
          </p:cNvPr>
          <p:cNvGrpSpPr/>
          <p:nvPr/>
        </p:nvGrpSpPr>
        <p:grpSpPr>
          <a:xfrm>
            <a:off x="2879739" y="3167064"/>
            <a:ext cx="660552" cy="832898"/>
            <a:chOff x="2879739" y="3167064"/>
            <a:chExt cx="660552" cy="832898"/>
          </a:xfrm>
        </p:grpSpPr>
        <p:sp>
          <p:nvSpPr>
            <p:cNvPr id="81" name="Cylinder 80">
              <a:extLst>
                <a:ext uri="{FF2B5EF4-FFF2-40B4-BE49-F238E27FC236}">
                  <a16:creationId xmlns:a16="http://schemas.microsoft.com/office/drawing/2014/main" id="{5120E4FE-C83D-936D-3A9C-42599B6D60D5}"/>
                </a:ext>
              </a:extLst>
            </p:cNvPr>
            <p:cNvSpPr/>
            <p:nvPr/>
          </p:nvSpPr>
          <p:spPr>
            <a:xfrm>
              <a:off x="2902505" y="3167064"/>
              <a:ext cx="306440" cy="832898"/>
            </a:xfrm>
            <a:prstGeom prst="can">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Graphic 81">
              <a:extLst>
                <a:ext uri="{FF2B5EF4-FFF2-40B4-BE49-F238E27FC236}">
                  <a16:creationId xmlns:a16="http://schemas.microsoft.com/office/drawing/2014/main" id="{46875485-2C1E-EFCA-EB84-0684836217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2997952" y="3274333"/>
              <a:ext cx="424125" cy="660552"/>
            </a:xfrm>
            <a:prstGeom prst="rect">
              <a:avLst/>
            </a:prstGeom>
          </p:spPr>
        </p:pic>
      </p:grpSp>
      <p:grpSp>
        <p:nvGrpSpPr>
          <p:cNvPr id="83" name="Rohr1">
            <a:extLst>
              <a:ext uri="{FF2B5EF4-FFF2-40B4-BE49-F238E27FC236}">
                <a16:creationId xmlns:a16="http://schemas.microsoft.com/office/drawing/2014/main" id="{81AEE448-ED9E-ACD8-A963-A7AED1308FEA}"/>
              </a:ext>
            </a:extLst>
          </p:cNvPr>
          <p:cNvGrpSpPr/>
          <p:nvPr/>
        </p:nvGrpSpPr>
        <p:grpSpPr>
          <a:xfrm>
            <a:off x="304499" y="3852870"/>
            <a:ext cx="3943375" cy="451590"/>
            <a:chOff x="304499" y="3852870"/>
            <a:chExt cx="3943375" cy="451590"/>
          </a:xfrm>
        </p:grpSpPr>
        <p:grpSp>
          <p:nvGrpSpPr>
            <p:cNvPr id="84" name="Group 83">
              <a:extLst>
                <a:ext uri="{FF2B5EF4-FFF2-40B4-BE49-F238E27FC236}">
                  <a16:creationId xmlns:a16="http://schemas.microsoft.com/office/drawing/2014/main" id="{1F0813C0-4D48-3B90-2192-7221FD4968F6}"/>
                </a:ext>
              </a:extLst>
            </p:cNvPr>
            <p:cNvGrpSpPr/>
            <p:nvPr/>
          </p:nvGrpSpPr>
          <p:grpSpPr>
            <a:xfrm>
              <a:off x="766763" y="3852870"/>
              <a:ext cx="3481111" cy="448165"/>
              <a:chOff x="766763" y="4506013"/>
              <a:chExt cx="3481111" cy="448165"/>
            </a:xfrm>
          </p:grpSpPr>
          <p:sp>
            <p:nvSpPr>
              <p:cNvPr id="91" name="Cylinder 90">
                <a:extLst>
                  <a:ext uri="{FF2B5EF4-FFF2-40B4-BE49-F238E27FC236}">
                    <a16:creationId xmlns:a16="http://schemas.microsoft.com/office/drawing/2014/main" id="{0786E403-2D71-F657-42A5-E20A5E659F94}"/>
                  </a:ext>
                </a:extLst>
              </p:cNvPr>
              <p:cNvSpPr/>
              <p:nvPr/>
            </p:nvSpPr>
            <p:spPr>
              <a:xfrm rot="5400000">
                <a:off x="2173254" y="3208476"/>
                <a:ext cx="230256" cy="3043237"/>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Cylinder 91">
                <a:extLst>
                  <a:ext uri="{FF2B5EF4-FFF2-40B4-BE49-F238E27FC236}">
                    <a16:creationId xmlns:a16="http://schemas.microsoft.com/office/drawing/2014/main" id="{67299563-C818-B57D-8777-00B1B87662A2}"/>
                  </a:ext>
                </a:extLst>
              </p:cNvPr>
              <p:cNvSpPr/>
              <p:nvPr/>
            </p:nvSpPr>
            <p:spPr>
              <a:xfrm rot="5400000">
                <a:off x="3865052" y="4603360"/>
                <a:ext cx="448165" cy="253472"/>
              </a:xfrm>
              <a:prstGeom prst="can">
                <a:avLst/>
              </a:prstGeom>
              <a:solidFill>
                <a:schemeClr val="tx2">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Top Corners Snipped 92">
                <a:extLst>
                  <a:ext uri="{FF2B5EF4-FFF2-40B4-BE49-F238E27FC236}">
                    <a16:creationId xmlns:a16="http://schemas.microsoft.com/office/drawing/2014/main" id="{CA9FF11A-FD41-DEA8-801C-6A538407D1CA}"/>
                  </a:ext>
                </a:extLst>
              </p:cNvPr>
              <p:cNvSpPr/>
              <p:nvPr/>
            </p:nvSpPr>
            <p:spPr>
              <a:xfrm rot="16200000">
                <a:off x="3705744" y="4507366"/>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998C0289-598C-1C19-8723-2560C7AAC271}"/>
                  </a:ext>
                </a:extLst>
              </p:cNvPr>
              <p:cNvSpPr/>
              <p:nvPr/>
            </p:nvSpPr>
            <p:spPr>
              <a:xfrm>
                <a:off x="3644270" y="4624097"/>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DFCE4BC3-7B87-248C-D4DB-B93BC0BBDB4E}"/>
                  </a:ext>
                </a:extLst>
              </p:cNvPr>
              <p:cNvSpPr/>
              <p:nvPr/>
            </p:nvSpPr>
            <p:spPr>
              <a:xfrm>
                <a:off x="4095475" y="4512469"/>
                <a:ext cx="152399" cy="435769"/>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7E820758-5295-F2FE-08E4-CD94E356535D}"/>
                </a:ext>
              </a:extLst>
            </p:cNvPr>
            <p:cNvGrpSpPr/>
            <p:nvPr/>
          </p:nvGrpSpPr>
          <p:grpSpPr>
            <a:xfrm>
              <a:off x="304499" y="3857947"/>
              <a:ext cx="1287039" cy="446513"/>
              <a:chOff x="305830" y="3867188"/>
              <a:chExt cx="1287039" cy="446513"/>
            </a:xfrm>
          </p:grpSpPr>
          <p:sp>
            <p:nvSpPr>
              <p:cNvPr id="86" name="Cylinder 85">
                <a:extLst>
                  <a:ext uri="{FF2B5EF4-FFF2-40B4-BE49-F238E27FC236}">
                    <a16:creationId xmlns:a16="http://schemas.microsoft.com/office/drawing/2014/main" id="{8C7BC615-FC88-49FD-336D-9A27D0C2E352}"/>
                  </a:ext>
                </a:extLst>
              </p:cNvPr>
              <p:cNvSpPr/>
              <p:nvPr/>
            </p:nvSpPr>
            <p:spPr>
              <a:xfrm rot="5400000">
                <a:off x="573261" y="3599757"/>
                <a:ext cx="446513" cy="981376"/>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7" name="Group 86">
                <a:extLst>
                  <a:ext uri="{FF2B5EF4-FFF2-40B4-BE49-F238E27FC236}">
                    <a16:creationId xmlns:a16="http://schemas.microsoft.com/office/drawing/2014/main" id="{B0671ACB-D05D-0368-8394-44E02CA247B2}"/>
                  </a:ext>
                </a:extLst>
              </p:cNvPr>
              <p:cNvGrpSpPr/>
              <p:nvPr/>
            </p:nvGrpSpPr>
            <p:grpSpPr>
              <a:xfrm rot="10800000">
                <a:off x="912741" y="3867189"/>
                <a:ext cx="680128" cy="446511"/>
                <a:chOff x="139502" y="3151487"/>
                <a:chExt cx="680128" cy="446511"/>
              </a:xfrm>
            </p:grpSpPr>
            <p:sp>
              <p:nvSpPr>
                <p:cNvPr id="89" name="Rectangle: Top Corners Snipped 88">
                  <a:extLst>
                    <a:ext uri="{FF2B5EF4-FFF2-40B4-BE49-F238E27FC236}">
                      <a16:creationId xmlns:a16="http://schemas.microsoft.com/office/drawing/2014/main" id="{62D99141-91FC-E016-5C42-3E5740F94E4C}"/>
                    </a:ext>
                  </a:extLst>
                </p:cNvPr>
                <p:cNvSpPr/>
                <p:nvPr/>
              </p:nvSpPr>
              <p:spPr>
                <a:xfrm rot="16200000">
                  <a:off x="138149" y="3152840"/>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ADB581CE-32CE-A248-E0B5-831177FDA4C0}"/>
                    </a:ext>
                  </a:extLst>
                </p:cNvPr>
                <p:cNvSpPr/>
                <p:nvPr/>
              </p:nvSpPr>
              <p:spPr>
                <a:xfrm>
                  <a:off x="667231" y="3269571"/>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8" name="Rectangle 87">
                <a:extLst>
                  <a:ext uri="{FF2B5EF4-FFF2-40B4-BE49-F238E27FC236}">
                    <a16:creationId xmlns:a16="http://schemas.microsoft.com/office/drawing/2014/main" id="{1318ADAB-7831-0F80-453A-4018667D36C3}"/>
                  </a:ext>
                </a:extLst>
              </p:cNvPr>
              <p:cNvSpPr/>
              <p:nvPr/>
            </p:nvSpPr>
            <p:spPr>
              <a:xfrm>
                <a:off x="1041509" y="3873711"/>
                <a:ext cx="152399" cy="434764"/>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96" name="Snowflake" descr="Snowflake with solid fill">
            <a:extLst>
              <a:ext uri="{FF2B5EF4-FFF2-40B4-BE49-F238E27FC236}">
                <a16:creationId xmlns:a16="http://schemas.microsoft.com/office/drawing/2014/main" id="{8A283EBC-9ED2-EB28-C977-C6B668E225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602" y="1986391"/>
            <a:ext cx="469974" cy="469974"/>
          </a:xfrm>
          <a:prstGeom prst="rect">
            <a:avLst/>
          </a:prstGeom>
        </p:spPr>
      </p:pic>
      <p:sp>
        <p:nvSpPr>
          <p:cNvPr id="97" name="Cavity1">
            <a:extLst>
              <a:ext uri="{FF2B5EF4-FFF2-40B4-BE49-F238E27FC236}">
                <a16:creationId xmlns:a16="http://schemas.microsoft.com/office/drawing/2014/main" id="{2826C54D-E18A-DDC8-519E-DEE144B5EB95}"/>
              </a:ext>
            </a:extLst>
          </p:cNvPr>
          <p:cNvSpPr/>
          <p:nvPr/>
        </p:nvSpPr>
        <p:spPr>
          <a:xfrm>
            <a:off x="471334" y="3855364"/>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avity2">
            <a:extLst>
              <a:ext uri="{FF2B5EF4-FFF2-40B4-BE49-F238E27FC236}">
                <a16:creationId xmlns:a16="http://schemas.microsoft.com/office/drawing/2014/main" id="{1068E305-5F8F-CB01-CFC6-10797A192322}"/>
              </a:ext>
            </a:extLst>
          </p:cNvPr>
          <p:cNvSpPr/>
          <p:nvPr/>
        </p:nvSpPr>
        <p:spPr>
          <a:xfrm>
            <a:off x="471335" y="4259671"/>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meter">
            <a:extLst>
              <a:ext uri="{FF2B5EF4-FFF2-40B4-BE49-F238E27FC236}">
                <a16:creationId xmlns:a16="http://schemas.microsoft.com/office/drawing/2014/main" id="{1E8C38D8-B25D-1617-AFCC-4ABF3A295EAB}"/>
              </a:ext>
            </a:extLst>
          </p:cNvPr>
          <p:cNvGrpSpPr/>
          <p:nvPr/>
        </p:nvGrpSpPr>
        <p:grpSpPr>
          <a:xfrm>
            <a:off x="5701010" y="3157477"/>
            <a:ext cx="3331943" cy="369332"/>
            <a:chOff x="5701011" y="3354446"/>
            <a:chExt cx="3331943" cy="369332"/>
          </a:xfrm>
        </p:grpSpPr>
        <p:cxnSp>
          <p:nvCxnSpPr>
            <p:cNvPr id="107" name="Straight Arrow Connector 106">
              <a:extLst>
                <a:ext uri="{FF2B5EF4-FFF2-40B4-BE49-F238E27FC236}">
                  <a16:creationId xmlns:a16="http://schemas.microsoft.com/office/drawing/2014/main" id="{6F8D5D6B-CF50-1217-E4F2-9F873403E58D}"/>
                </a:ext>
              </a:extLst>
            </p:cNvPr>
            <p:cNvCxnSpPr>
              <a:cxnSpLocks/>
            </p:cNvCxnSpPr>
            <p:nvPr/>
          </p:nvCxnSpPr>
          <p:spPr>
            <a:xfrm>
              <a:off x="5701011" y="3699782"/>
              <a:ext cx="333194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E00D5840-7814-EC04-2CE1-E5CDEE6513A1}"/>
                </a:ext>
              </a:extLst>
            </p:cNvPr>
            <p:cNvSpPr txBox="1"/>
            <p:nvPr/>
          </p:nvSpPr>
          <p:spPr>
            <a:xfrm>
              <a:off x="6870819" y="3354446"/>
              <a:ext cx="833883" cy="369332"/>
            </a:xfrm>
            <a:prstGeom prst="rect">
              <a:avLst/>
            </a:prstGeom>
            <a:noFill/>
          </p:spPr>
          <p:txBody>
            <a:bodyPr wrap="none" rtlCol="0">
              <a:spAutoFit/>
            </a:bodyPr>
            <a:lstStyle/>
            <a:p>
              <a:r>
                <a:rPr lang="de-DE" b="1" dirty="0"/>
                <a:t>~ 3.5 m</a:t>
              </a:r>
              <a:endParaRPr lang="en-US" b="1" dirty="0"/>
            </a:p>
          </p:txBody>
        </p:sp>
      </p:grpSp>
      <p:pic>
        <p:nvPicPr>
          <p:cNvPr id="109" name="Phantom 1" descr="v2012 side angle">
            <a:extLst>
              <a:ext uri="{FF2B5EF4-FFF2-40B4-BE49-F238E27FC236}">
                <a16:creationId xmlns:a16="http://schemas.microsoft.com/office/drawing/2014/main" id="{A12E50B8-5565-EC2D-91B3-41832EAD35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434874" y="1863857"/>
            <a:ext cx="1547598" cy="1185018"/>
          </a:xfrm>
          <a:prstGeom prst="rect">
            <a:avLst/>
          </a:prstGeom>
          <a:noFill/>
          <a:extLst>
            <a:ext uri="{909E8E84-426E-40DD-AFC4-6F175D3DCCD1}">
              <a14:hiddenFill xmlns:a14="http://schemas.microsoft.com/office/drawing/2010/main">
                <a:solidFill>
                  <a:srgbClr val="FFFFFF"/>
                </a:solidFill>
              </a14:hiddenFill>
            </a:ext>
          </a:extLst>
        </p:spPr>
      </p:pic>
      <p:pic>
        <p:nvPicPr>
          <p:cNvPr id="110" name="Phantom 2" descr="v2012 side angle">
            <a:extLst>
              <a:ext uri="{FF2B5EF4-FFF2-40B4-BE49-F238E27FC236}">
                <a16:creationId xmlns:a16="http://schemas.microsoft.com/office/drawing/2014/main" id="{5EE857E5-CEFE-C3BF-5F14-B270F8A601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03940" flipH="1">
            <a:off x="8008259" y="4875301"/>
            <a:ext cx="1548000" cy="1184400"/>
          </a:xfrm>
          <a:prstGeom prst="rect">
            <a:avLst/>
          </a:prstGeom>
          <a:noFill/>
          <a:extLst>
            <a:ext uri="{909E8E84-426E-40DD-AFC4-6F175D3DCCD1}">
              <a14:hiddenFill xmlns:a14="http://schemas.microsoft.com/office/drawing/2010/main">
                <a:solidFill>
                  <a:srgbClr val="FFFFFF"/>
                </a:solidFill>
              </a14:hiddenFill>
            </a:ext>
          </a:extLst>
        </p:spPr>
      </p:pic>
      <p:pic>
        <p:nvPicPr>
          <p:cNvPr id="113" name="MH1">
            <a:extLst>
              <a:ext uri="{FF2B5EF4-FFF2-40B4-BE49-F238E27FC236}">
                <a16:creationId xmlns:a16="http://schemas.microsoft.com/office/drawing/2014/main" id="{AFDC4DE4-45EF-1D7D-8177-EB066B848A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9686" y="1773397"/>
            <a:ext cx="338121" cy="620171"/>
          </a:xfrm>
          <a:prstGeom prst="rect">
            <a:avLst/>
          </a:prstGeom>
        </p:spPr>
      </p:pic>
      <p:pic>
        <p:nvPicPr>
          <p:cNvPr id="114" name="MH2">
            <a:extLst>
              <a:ext uri="{FF2B5EF4-FFF2-40B4-BE49-F238E27FC236}">
                <a16:creationId xmlns:a16="http://schemas.microsoft.com/office/drawing/2014/main" id="{927D8E50-F4EE-DEE3-6FFE-A356AE0667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2888571" y="5549469"/>
            <a:ext cx="338121" cy="620171"/>
          </a:xfrm>
          <a:prstGeom prst="rect">
            <a:avLst/>
          </a:prstGeom>
        </p:spPr>
      </p:pic>
      <p:grpSp>
        <p:nvGrpSpPr>
          <p:cNvPr id="115" name="Gate1">
            <a:extLst>
              <a:ext uri="{FF2B5EF4-FFF2-40B4-BE49-F238E27FC236}">
                <a16:creationId xmlns:a16="http://schemas.microsoft.com/office/drawing/2014/main" id="{546431A2-8B91-56C0-B6EF-7E489A85B802}"/>
              </a:ext>
            </a:extLst>
          </p:cNvPr>
          <p:cNvGrpSpPr/>
          <p:nvPr/>
        </p:nvGrpSpPr>
        <p:grpSpPr>
          <a:xfrm>
            <a:off x="4114165" y="3740657"/>
            <a:ext cx="442898" cy="646995"/>
            <a:chOff x="4152048" y="4481805"/>
            <a:chExt cx="442898" cy="646995"/>
          </a:xfrm>
        </p:grpSpPr>
        <p:grpSp>
          <p:nvGrpSpPr>
            <p:cNvPr id="116" name="Group 115">
              <a:extLst>
                <a:ext uri="{FF2B5EF4-FFF2-40B4-BE49-F238E27FC236}">
                  <a16:creationId xmlns:a16="http://schemas.microsoft.com/office/drawing/2014/main" id="{DA06E495-7845-4195-7FAA-087371D038F7}"/>
                </a:ext>
              </a:extLst>
            </p:cNvPr>
            <p:cNvGrpSpPr/>
            <p:nvPr/>
          </p:nvGrpSpPr>
          <p:grpSpPr>
            <a:xfrm>
              <a:off x="4152048" y="4481805"/>
              <a:ext cx="442898" cy="646995"/>
              <a:chOff x="4152048" y="4481805"/>
              <a:chExt cx="442898" cy="646995"/>
            </a:xfrm>
          </p:grpSpPr>
          <p:sp>
            <p:nvSpPr>
              <p:cNvPr id="120" name="Flowchart: Data 119">
                <a:extLst>
                  <a:ext uri="{FF2B5EF4-FFF2-40B4-BE49-F238E27FC236}">
                    <a16:creationId xmlns:a16="http://schemas.microsoft.com/office/drawing/2014/main" id="{7929EC52-ABD8-8FCA-E95B-AF5E8BEE40BC}"/>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DF51D1F6-1C3D-F294-0E0E-AA405C32B56C}"/>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B388B6D-E1C3-8A1E-F5E4-F60073C202F1}"/>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Data 122">
                <a:extLst>
                  <a:ext uri="{FF2B5EF4-FFF2-40B4-BE49-F238E27FC236}">
                    <a16:creationId xmlns:a16="http://schemas.microsoft.com/office/drawing/2014/main" id="{40C947F0-82BC-3B7B-A660-CE7EBA5FFFD2}"/>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A2919F0D-50B0-6D70-99BF-1FD6C35148C0}"/>
                </a:ext>
              </a:extLst>
            </p:cNvPr>
            <p:cNvGrpSpPr/>
            <p:nvPr/>
          </p:nvGrpSpPr>
          <p:grpSpPr>
            <a:xfrm>
              <a:off x="4509538" y="5000008"/>
              <a:ext cx="72041" cy="63420"/>
              <a:chOff x="4509538" y="5000008"/>
              <a:chExt cx="72041" cy="63420"/>
            </a:xfrm>
          </p:grpSpPr>
          <p:sp>
            <p:nvSpPr>
              <p:cNvPr id="118" name="Flowchart: Data 117">
                <a:extLst>
                  <a:ext uri="{FF2B5EF4-FFF2-40B4-BE49-F238E27FC236}">
                    <a16:creationId xmlns:a16="http://schemas.microsoft.com/office/drawing/2014/main" id="{C637971B-191C-0F2D-57BF-12B63F6AC799}"/>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923CC7AE-97DE-489D-ABC5-434CD1BB90F6}"/>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Integ-Rohr1">
            <a:extLst>
              <a:ext uri="{FF2B5EF4-FFF2-40B4-BE49-F238E27FC236}">
                <a16:creationId xmlns:a16="http://schemas.microsoft.com/office/drawing/2014/main" id="{551C0856-AF87-94FB-9A62-4E046F7221A5}"/>
              </a:ext>
            </a:extLst>
          </p:cNvPr>
          <p:cNvSpPr/>
          <p:nvPr/>
        </p:nvSpPr>
        <p:spPr>
          <a:xfrm rot="5400000">
            <a:off x="4504084" y="3834181"/>
            <a:ext cx="443914" cy="489800"/>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Integ-Rohr2">
            <a:extLst>
              <a:ext uri="{FF2B5EF4-FFF2-40B4-BE49-F238E27FC236}">
                <a16:creationId xmlns:a16="http://schemas.microsoft.com/office/drawing/2014/main" id="{8182BE2A-DEFE-FED4-63B0-2701C9EBF7FE}"/>
              </a:ext>
            </a:extLst>
          </p:cNvPr>
          <p:cNvSpPr/>
          <p:nvPr/>
        </p:nvSpPr>
        <p:spPr>
          <a:xfrm rot="5400000">
            <a:off x="5838766" y="3715450"/>
            <a:ext cx="448165" cy="723679"/>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Expansion-tank">
            <a:extLst>
              <a:ext uri="{FF2B5EF4-FFF2-40B4-BE49-F238E27FC236}">
                <a16:creationId xmlns:a16="http://schemas.microsoft.com/office/drawing/2014/main" id="{47D8D260-0BA1-E53E-3904-465EAEB26226}"/>
              </a:ext>
            </a:extLst>
          </p:cNvPr>
          <p:cNvGrpSpPr/>
          <p:nvPr/>
        </p:nvGrpSpPr>
        <p:grpSpPr>
          <a:xfrm>
            <a:off x="6236996" y="3607201"/>
            <a:ext cx="1389186" cy="942108"/>
            <a:chOff x="6530463" y="3717932"/>
            <a:chExt cx="1389186" cy="942108"/>
          </a:xfrm>
        </p:grpSpPr>
        <p:sp>
          <p:nvSpPr>
            <p:cNvPr id="127" name="Flowchart: Data 126">
              <a:extLst>
                <a:ext uri="{FF2B5EF4-FFF2-40B4-BE49-F238E27FC236}">
                  <a16:creationId xmlns:a16="http://schemas.microsoft.com/office/drawing/2014/main" id="{649A1EE5-35C6-E3DB-E518-42280FE5E23D}"/>
                </a:ext>
              </a:extLst>
            </p:cNvPr>
            <p:cNvSpPr/>
            <p:nvPr/>
          </p:nvSpPr>
          <p:spPr>
            <a:xfrm>
              <a:off x="6534794" y="4371774"/>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858DADD4-3B1A-ECE5-0230-C47111AAEE8D}"/>
                </a:ext>
              </a:extLst>
            </p:cNvPr>
            <p:cNvSpPr/>
            <p:nvPr/>
          </p:nvSpPr>
          <p:spPr>
            <a:xfrm>
              <a:off x="6825471" y="3717932"/>
              <a:ext cx="1094178" cy="6508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AA2B83DD-3FA1-04F4-2AFA-663DF5253543}"/>
                </a:ext>
              </a:extLst>
            </p:cNvPr>
            <p:cNvSpPr/>
            <p:nvPr/>
          </p:nvSpPr>
          <p:spPr>
            <a:xfrm>
              <a:off x="6530463" y="4008859"/>
              <a:ext cx="1106206" cy="646420"/>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0" name="Group 129">
              <a:extLst>
                <a:ext uri="{FF2B5EF4-FFF2-40B4-BE49-F238E27FC236}">
                  <a16:creationId xmlns:a16="http://schemas.microsoft.com/office/drawing/2014/main" id="{003D7551-9603-FC7F-9A47-F86E124D1C77}"/>
                </a:ext>
              </a:extLst>
            </p:cNvPr>
            <p:cNvGrpSpPr/>
            <p:nvPr/>
          </p:nvGrpSpPr>
          <p:grpSpPr>
            <a:xfrm>
              <a:off x="7642225" y="4337974"/>
              <a:ext cx="273093" cy="75276"/>
              <a:chOff x="7642225" y="4337974"/>
              <a:chExt cx="273093" cy="75276"/>
            </a:xfrm>
          </p:grpSpPr>
          <p:sp>
            <p:nvSpPr>
              <p:cNvPr id="132" name="Flowchart: Data 131">
                <a:extLst>
                  <a:ext uri="{FF2B5EF4-FFF2-40B4-BE49-F238E27FC236}">
                    <a16:creationId xmlns:a16="http://schemas.microsoft.com/office/drawing/2014/main" id="{B2D05D7A-120A-D2C2-48B6-7EE04C3B023D}"/>
                  </a:ext>
                </a:extLst>
              </p:cNvPr>
              <p:cNvSpPr/>
              <p:nvPr/>
            </p:nvSpPr>
            <p:spPr>
              <a:xfrm>
                <a:off x="7708915" y="4358519"/>
                <a:ext cx="206403"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245195F3-6162-CD13-5024-2489017D1C1C}"/>
                  </a:ext>
                </a:extLst>
              </p:cNvPr>
              <p:cNvSpPr/>
              <p:nvPr/>
            </p:nvSpPr>
            <p:spPr>
              <a:xfrm>
                <a:off x="7642225" y="4337974"/>
                <a:ext cx="133348" cy="75276"/>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Flowchart: Data 130">
              <a:extLst>
                <a:ext uri="{FF2B5EF4-FFF2-40B4-BE49-F238E27FC236}">
                  <a16:creationId xmlns:a16="http://schemas.microsoft.com/office/drawing/2014/main" id="{E5898852-D789-19F6-528C-3971F412A613}"/>
                </a:ext>
              </a:extLst>
            </p:cNvPr>
            <p:cNvSpPr/>
            <p:nvPr/>
          </p:nvSpPr>
          <p:spPr>
            <a:xfrm>
              <a:off x="6537174" y="3720593"/>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Rohr-verbinder">
            <a:extLst>
              <a:ext uri="{FF2B5EF4-FFF2-40B4-BE49-F238E27FC236}">
                <a16:creationId xmlns:a16="http://schemas.microsoft.com/office/drawing/2014/main" id="{B04BBDA8-62CB-EFB7-EE0E-2ABD5900D87C}"/>
              </a:ext>
            </a:extLst>
          </p:cNvPr>
          <p:cNvSpPr/>
          <p:nvPr/>
        </p:nvSpPr>
        <p:spPr>
          <a:xfrm rot="5400000">
            <a:off x="7478085" y="3819966"/>
            <a:ext cx="448165" cy="546864"/>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5" name="Gate2">
            <a:extLst>
              <a:ext uri="{FF2B5EF4-FFF2-40B4-BE49-F238E27FC236}">
                <a16:creationId xmlns:a16="http://schemas.microsoft.com/office/drawing/2014/main" id="{3E615F4C-9D97-A977-EE82-58AAF1486A28}"/>
              </a:ext>
            </a:extLst>
          </p:cNvPr>
          <p:cNvGrpSpPr/>
          <p:nvPr/>
        </p:nvGrpSpPr>
        <p:grpSpPr>
          <a:xfrm>
            <a:off x="7819596" y="3747515"/>
            <a:ext cx="442898" cy="646995"/>
            <a:chOff x="4152048" y="4481805"/>
            <a:chExt cx="442898" cy="646995"/>
          </a:xfrm>
        </p:grpSpPr>
        <p:grpSp>
          <p:nvGrpSpPr>
            <p:cNvPr id="136" name="Group 135">
              <a:extLst>
                <a:ext uri="{FF2B5EF4-FFF2-40B4-BE49-F238E27FC236}">
                  <a16:creationId xmlns:a16="http://schemas.microsoft.com/office/drawing/2014/main" id="{B26BE10F-442F-3A5E-5241-A931BDACC7BC}"/>
                </a:ext>
              </a:extLst>
            </p:cNvPr>
            <p:cNvGrpSpPr/>
            <p:nvPr/>
          </p:nvGrpSpPr>
          <p:grpSpPr>
            <a:xfrm>
              <a:off x="4152048" y="4481805"/>
              <a:ext cx="442898" cy="646995"/>
              <a:chOff x="4152048" y="4481805"/>
              <a:chExt cx="442898" cy="646995"/>
            </a:xfrm>
          </p:grpSpPr>
          <p:sp>
            <p:nvSpPr>
              <p:cNvPr id="140" name="Flowchart: Data 139">
                <a:extLst>
                  <a:ext uri="{FF2B5EF4-FFF2-40B4-BE49-F238E27FC236}">
                    <a16:creationId xmlns:a16="http://schemas.microsoft.com/office/drawing/2014/main" id="{5FAF7072-D880-20E0-DD3D-F8100FA6AEEC}"/>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A1129C2-DDD8-F6C1-07B7-2AAD084E76D0}"/>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3560DFD-018C-9633-147C-A5B5B6A6F619}"/>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Data 142">
                <a:extLst>
                  <a:ext uri="{FF2B5EF4-FFF2-40B4-BE49-F238E27FC236}">
                    <a16:creationId xmlns:a16="http://schemas.microsoft.com/office/drawing/2014/main" id="{DD634B56-B23E-C1D1-4AB7-198E48143501}"/>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A42B220F-738B-2182-112D-4A27638B7673}"/>
                </a:ext>
              </a:extLst>
            </p:cNvPr>
            <p:cNvGrpSpPr/>
            <p:nvPr/>
          </p:nvGrpSpPr>
          <p:grpSpPr>
            <a:xfrm>
              <a:off x="4509538" y="5000008"/>
              <a:ext cx="72041" cy="63420"/>
              <a:chOff x="4509538" y="5000008"/>
              <a:chExt cx="72041" cy="63420"/>
            </a:xfrm>
          </p:grpSpPr>
          <p:sp>
            <p:nvSpPr>
              <p:cNvPr id="138" name="Flowchart: Data 137">
                <a:extLst>
                  <a:ext uri="{FF2B5EF4-FFF2-40B4-BE49-F238E27FC236}">
                    <a16:creationId xmlns:a16="http://schemas.microsoft.com/office/drawing/2014/main" id="{D777DB58-5A08-701E-298F-0DFCF482D3BE}"/>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4333272-61B7-6A42-A0FF-303DEA9799F2}"/>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1" name="BH-2">
            <a:extLst>
              <a:ext uri="{FF2B5EF4-FFF2-40B4-BE49-F238E27FC236}">
                <a16:creationId xmlns:a16="http://schemas.microsoft.com/office/drawing/2014/main" id="{A6A65B5B-AA51-10D5-3FA6-9FFC6BE337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235478" y="3957423"/>
            <a:ext cx="301759" cy="469974"/>
          </a:xfrm>
          <a:prstGeom prst="rect">
            <a:avLst/>
          </a:prstGeom>
        </p:spPr>
      </p:pic>
      <p:pic>
        <p:nvPicPr>
          <p:cNvPr id="42" name="BH-1">
            <a:extLst>
              <a:ext uri="{FF2B5EF4-FFF2-40B4-BE49-F238E27FC236}">
                <a16:creationId xmlns:a16="http://schemas.microsoft.com/office/drawing/2014/main" id="{0664BD0B-ED74-B656-8603-DFFC74EA37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2538560" y="3957423"/>
            <a:ext cx="301759" cy="469974"/>
          </a:xfrm>
          <a:prstGeom prst="rect">
            <a:avLst/>
          </a:prstGeom>
        </p:spPr>
      </p:pic>
      <p:grpSp>
        <p:nvGrpSpPr>
          <p:cNvPr id="144" name="SH-Verbaut">
            <a:extLst>
              <a:ext uri="{FF2B5EF4-FFF2-40B4-BE49-F238E27FC236}">
                <a16:creationId xmlns:a16="http://schemas.microsoft.com/office/drawing/2014/main" id="{F77EA9AA-8C63-8BD0-0F3C-B42FA9609EA3}"/>
              </a:ext>
            </a:extLst>
          </p:cNvPr>
          <p:cNvGrpSpPr/>
          <p:nvPr/>
        </p:nvGrpSpPr>
        <p:grpSpPr>
          <a:xfrm>
            <a:off x="8170364" y="3857121"/>
            <a:ext cx="2107900" cy="719292"/>
            <a:chOff x="8170364" y="3857121"/>
            <a:chExt cx="2107900" cy="719292"/>
          </a:xfrm>
          <a:solidFill>
            <a:srgbClr val="ADB9CA"/>
          </a:solidFill>
        </p:grpSpPr>
        <p:sp>
          <p:nvSpPr>
            <p:cNvPr id="145" name="Cylinder 144">
              <a:extLst>
                <a:ext uri="{FF2B5EF4-FFF2-40B4-BE49-F238E27FC236}">
                  <a16:creationId xmlns:a16="http://schemas.microsoft.com/office/drawing/2014/main" id="{1A742A38-0633-E58A-35A2-E5AB412ADAD6}"/>
                </a:ext>
              </a:extLst>
            </p:cNvPr>
            <p:cNvSpPr/>
            <p:nvPr/>
          </p:nvSpPr>
          <p:spPr>
            <a:xfrm rot="5400000">
              <a:off x="8401631" y="3625854"/>
              <a:ext cx="448165" cy="91069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Cylinder 145">
              <a:extLst>
                <a:ext uri="{FF2B5EF4-FFF2-40B4-BE49-F238E27FC236}">
                  <a16:creationId xmlns:a16="http://schemas.microsoft.com/office/drawing/2014/main" id="{C635A4BE-AFFB-0D98-37B3-BC529A490BFB}"/>
                </a:ext>
              </a:extLst>
            </p:cNvPr>
            <p:cNvSpPr/>
            <p:nvPr/>
          </p:nvSpPr>
          <p:spPr>
            <a:xfrm rot="6761285">
              <a:off x="9309552" y="3607702"/>
              <a:ext cx="476879" cy="1460544"/>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Pellet">
            <a:extLst>
              <a:ext uri="{FF2B5EF4-FFF2-40B4-BE49-F238E27FC236}">
                <a16:creationId xmlns:a16="http://schemas.microsoft.com/office/drawing/2014/main" id="{074B63F0-C385-E95A-9F9F-1F29D878A650}"/>
              </a:ext>
            </a:extLst>
          </p:cNvPr>
          <p:cNvSpPr/>
          <p:nvPr/>
        </p:nvSpPr>
        <p:spPr>
          <a:xfrm rot="5400000">
            <a:off x="2956734" y="3923345"/>
            <a:ext cx="187125" cy="299414"/>
          </a:xfrm>
          <a:prstGeom prst="can">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Punch">
            <a:extLst>
              <a:ext uri="{FF2B5EF4-FFF2-40B4-BE49-F238E27FC236}">
                <a16:creationId xmlns:a16="http://schemas.microsoft.com/office/drawing/2014/main" id="{9BC0C201-0699-B883-45E4-48FC86B61175}"/>
              </a:ext>
            </a:extLst>
          </p:cNvPr>
          <p:cNvGrpSpPr/>
          <p:nvPr/>
        </p:nvGrpSpPr>
        <p:grpSpPr>
          <a:xfrm>
            <a:off x="454634" y="3898465"/>
            <a:ext cx="2061862" cy="366752"/>
            <a:chOff x="455718" y="3898130"/>
            <a:chExt cx="2061862" cy="366752"/>
          </a:xfrm>
        </p:grpSpPr>
        <p:grpSp>
          <p:nvGrpSpPr>
            <p:cNvPr id="112" name="Punch">
              <a:extLst>
                <a:ext uri="{FF2B5EF4-FFF2-40B4-BE49-F238E27FC236}">
                  <a16:creationId xmlns:a16="http://schemas.microsoft.com/office/drawing/2014/main" id="{56B115E7-3A9B-FE8F-C40F-B8A834D0E2A8}"/>
                </a:ext>
              </a:extLst>
            </p:cNvPr>
            <p:cNvGrpSpPr/>
            <p:nvPr/>
          </p:nvGrpSpPr>
          <p:grpSpPr>
            <a:xfrm>
              <a:off x="455718" y="3898130"/>
              <a:ext cx="2061862" cy="366752"/>
              <a:chOff x="455718" y="3898130"/>
              <a:chExt cx="2061862" cy="366752"/>
            </a:xfrm>
          </p:grpSpPr>
          <p:sp>
            <p:nvSpPr>
              <p:cNvPr id="149" name="Punchhead">
                <a:extLst>
                  <a:ext uri="{FF2B5EF4-FFF2-40B4-BE49-F238E27FC236}">
                    <a16:creationId xmlns:a16="http://schemas.microsoft.com/office/drawing/2014/main" id="{0ED1FF82-8D10-13B3-CD7E-DB9E9D34DAB1}"/>
                  </a:ext>
                </a:extLst>
              </p:cNvPr>
              <p:cNvSpPr/>
              <p:nvPr/>
            </p:nvSpPr>
            <p:spPr>
              <a:xfrm rot="5400000">
                <a:off x="335522" y="4018326"/>
                <a:ext cx="366752" cy="126359"/>
              </a:xfrm>
              <a:prstGeom prst="can">
                <a:avLst>
                  <a:gd name="adj" fmla="val 50000"/>
                </a:avLst>
              </a:prstGeom>
              <a:solidFill>
                <a:srgbClr val="EC9F06"/>
              </a:solidFill>
              <a:ln>
                <a:solidFill>
                  <a:srgbClr val="7D5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Punch">
                <a:extLst>
                  <a:ext uri="{FF2B5EF4-FFF2-40B4-BE49-F238E27FC236}">
                    <a16:creationId xmlns:a16="http://schemas.microsoft.com/office/drawing/2014/main" id="{F30EFDFA-EA78-4FCA-FE0D-6FD56440DBEE}"/>
                  </a:ext>
                </a:extLst>
              </p:cNvPr>
              <p:cNvSpPr/>
              <p:nvPr/>
            </p:nvSpPr>
            <p:spPr>
              <a:xfrm rot="5400000">
                <a:off x="1424784" y="3073820"/>
                <a:ext cx="187125" cy="1998467"/>
              </a:xfrm>
              <a:prstGeom prst="can">
                <a:avLst/>
              </a:prstGeom>
              <a:solidFill>
                <a:srgbClr val="EC9F06"/>
              </a:solidFill>
              <a:ln>
                <a:solidFill>
                  <a:srgbClr val="7D5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Rectangle 146">
              <a:extLst>
                <a:ext uri="{FF2B5EF4-FFF2-40B4-BE49-F238E27FC236}">
                  <a16:creationId xmlns:a16="http://schemas.microsoft.com/office/drawing/2014/main" id="{23934D61-7B8E-8E86-0447-1F1FB02AB202}"/>
                </a:ext>
              </a:extLst>
            </p:cNvPr>
            <p:cNvSpPr/>
            <p:nvPr/>
          </p:nvSpPr>
          <p:spPr>
            <a:xfrm>
              <a:off x="624941" y="3971278"/>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D953FF2D-0DF6-FCD9-03FE-4081CB784EA5}"/>
                </a:ext>
              </a:extLst>
            </p:cNvPr>
            <p:cNvSpPr/>
            <p:nvPr/>
          </p:nvSpPr>
          <p:spPr>
            <a:xfrm>
              <a:off x="622848" y="4129180"/>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1" name="Upper airflow">
            <a:extLst>
              <a:ext uri="{FF2B5EF4-FFF2-40B4-BE49-F238E27FC236}">
                <a16:creationId xmlns:a16="http://schemas.microsoft.com/office/drawing/2014/main" id="{5F7A107D-28F2-5582-613C-F6434F65A8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234" y="3867112"/>
            <a:ext cx="667555" cy="206552"/>
          </a:xfrm>
          <a:prstGeom prst="rect">
            <a:avLst/>
          </a:prstGeom>
        </p:spPr>
      </p:pic>
      <p:pic>
        <p:nvPicPr>
          <p:cNvPr id="152" name="lower airflow">
            <a:extLst>
              <a:ext uri="{FF2B5EF4-FFF2-40B4-BE49-F238E27FC236}">
                <a16:creationId xmlns:a16="http://schemas.microsoft.com/office/drawing/2014/main" id="{826A03D8-D062-91AC-F879-D2E408D569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6635" y="4095329"/>
            <a:ext cx="666000" cy="206072"/>
          </a:xfrm>
          <a:prstGeom prst="rect">
            <a:avLst/>
          </a:prstGeom>
        </p:spPr>
      </p:pic>
      <p:sp>
        <p:nvSpPr>
          <p:cNvPr id="153" name="Propellant incoming">
            <a:extLst>
              <a:ext uri="{FF2B5EF4-FFF2-40B4-BE49-F238E27FC236}">
                <a16:creationId xmlns:a16="http://schemas.microsoft.com/office/drawing/2014/main" id="{444A624D-A83D-0FA2-6E63-379C5D5E5CCB}"/>
              </a:ext>
            </a:extLst>
          </p:cNvPr>
          <p:cNvSpPr/>
          <p:nvPr/>
        </p:nvSpPr>
        <p:spPr>
          <a:xfrm>
            <a:off x="141504" y="3979489"/>
            <a:ext cx="286716" cy="192118"/>
          </a:xfrm>
          <a:prstGeom prst="rightArrow">
            <a:avLst/>
          </a:prstGeom>
          <a:solidFill>
            <a:srgbClr val="E4678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F1">
            <a:extLst>
              <a:ext uri="{FF2B5EF4-FFF2-40B4-BE49-F238E27FC236}">
                <a16:creationId xmlns:a16="http://schemas.microsoft.com/office/drawing/2014/main" id="{25B18FA0-4FE1-B3A7-AC88-D809B3D87D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52074" y="3975854"/>
            <a:ext cx="75861" cy="107019"/>
          </a:xfrm>
          <a:prstGeom prst="rect">
            <a:avLst/>
          </a:prstGeom>
        </p:spPr>
      </p:pic>
      <p:pic>
        <p:nvPicPr>
          <p:cNvPr id="155" name="F2">
            <a:extLst>
              <a:ext uri="{FF2B5EF4-FFF2-40B4-BE49-F238E27FC236}">
                <a16:creationId xmlns:a16="http://schemas.microsoft.com/office/drawing/2014/main" id="{E3AB987B-F4E6-BBC3-CBDD-A341E2DD4C1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04906" y="4059843"/>
            <a:ext cx="21675" cy="23029"/>
          </a:xfrm>
          <a:prstGeom prst="rect">
            <a:avLst/>
          </a:prstGeom>
        </p:spPr>
      </p:pic>
      <p:pic>
        <p:nvPicPr>
          <p:cNvPr id="156" name="F3">
            <a:extLst>
              <a:ext uri="{FF2B5EF4-FFF2-40B4-BE49-F238E27FC236}">
                <a16:creationId xmlns:a16="http://schemas.microsoft.com/office/drawing/2014/main" id="{263BADF6-CB6C-FB67-034A-5D8C14B4EC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88650" y="4058714"/>
            <a:ext cx="37931" cy="59605"/>
          </a:xfrm>
          <a:prstGeom prst="rect">
            <a:avLst/>
          </a:prstGeom>
        </p:spPr>
      </p:pic>
      <p:pic>
        <p:nvPicPr>
          <p:cNvPr id="157" name="F4">
            <a:extLst>
              <a:ext uri="{FF2B5EF4-FFF2-40B4-BE49-F238E27FC236}">
                <a16:creationId xmlns:a16="http://schemas.microsoft.com/office/drawing/2014/main" id="{6DE9CEB0-853C-4E34-0248-08EDBB6C9F2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65959" y="4057134"/>
            <a:ext cx="28448" cy="51477"/>
          </a:xfrm>
          <a:prstGeom prst="rect">
            <a:avLst/>
          </a:prstGeom>
        </p:spPr>
      </p:pic>
      <p:pic>
        <p:nvPicPr>
          <p:cNvPr id="158" name="F5">
            <a:extLst>
              <a:ext uri="{FF2B5EF4-FFF2-40B4-BE49-F238E27FC236}">
                <a16:creationId xmlns:a16="http://schemas.microsoft.com/office/drawing/2014/main" id="{1D666E76-1507-F9DC-C0A6-7EDF913743C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89666" y="4084227"/>
            <a:ext cx="8128" cy="12192"/>
          </a:xfrm>
          <a:prstGeom prst="rect">
            <a:avLst/>
          </a:prstGeom>
        </p:spPr>
      </p:pic>
      <p:pic>
        <p:nvPicPr>
          <p:cNvPr id="159" name="F6">
            <a:extLst>
              <a:ext uri="{FF2B5EF4-FFF2-40B4-BE49-F238E27FC236}">
                <a16:creationId xmlns:a16="http://schemas.microsoft.com/office/drawing/2014/main" id="{E40C99D5-92D1-8C43-AFD9-8B0E55EB761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252074" y="4090662"/>
            <a:ext cx="44704" cy="41995"/>
          </a:xfrm>
          <a:prstGeom prst="rect">
            <a:avLst/>
          </a:prstGeom>
        </p:spPr>
      </p:pic>
      <p:pic>
        <p:nvPicPr>
          <p:cNvPr id="160" name="F7">
            <a:extLst>
              <a:ext uri="{FF2B5EF4-FFF2-40B4-BE49-F238E27FC236}">
                <a16:creationId xmlns:a16="http://schemas.microsoft.com/office/drawing/2014/main" id="{BAC4BE42-3EFB-D89F-E89D-B06412619B6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294407" y="4106128"/>
            <a:ext cx="16256" cy="12192"/>
          </a:xfrm>
          <a:prstGeom prst="rect">
            <a:avLst/>
          </a:prstGeom>
        </p:spPr>
      </p:pic>
      <p:pic>
        <p:nvPicPr>
          <p:cNvPr id="161" name="F8">
            <a:extLst>
              <a:ext uri="{FF2B5EF4-FFF2-40B4-BE49-F238E27FC236}">
                <a16:creationId xmlns:a16="http://schemas.microsoft.com/office/drawing/2014/main" id="{C80A61A6-CEEF-C40C-C48C-1641C08223C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284247" y="4103193"/>
            <a:ext cx="43349" cy="65024"/>
          </a:xfrm>
          <a:prstGeom prst="rect">
            <a:avLst/>
          </a:prstGeom>
        </p:spPr>
      </p:pic>
      <p:pic>
        <p:nvPicPr>
          <p:cNvPr id="162" name="F9">
            <a:extLst>
              <a:ext uri="{FF2B5EF4-FFF2-40B4-BE49-F238E27FC236}">
                <a16:creationId xmlns:a16="http://schemas.microsoft.com/office/drawing/2014/main" id="{B8A80AB1-698B-2108-36EB-382DFD3BDE7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270700" y="4125884"/>
            <a:ext cx="25739" cy="21675"/>
          </a:xfrm>
          <a:prstGeom prst="rect">
            <a:avLst/>
          </a:prstGeom>
        </p:spPr>
      </p:pic>
      <p:pic>
        <p:nvPicPr>
          <p:cNvPr id="163" name="F10">
            <a:extLst>
              <a:ext uri="{FF2B5EF4-FFF2-40B4-BE49-F238E27FC236}">
                <a16:creationId xmlns:a16="http://schemas.microsoft.com/office/drawing/2014/main" id="{4A0708BE-7754-D1F1-F141-8F4BE674020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222609" y="4131472"/>
            <a:ext cx="60960" cy="37931"/>
          </a:xfrm>
          <a:prstGeom prst="rect">
            <a:avLst/>
          </a:prstGeom>
        </p:spPr>
      </p:pic>
      <p:pic>
        <p:nvPicPr>
          <p:cNvPr id="164" name="F11">
            <a:extLst>
              <a:ext uri="{FF2B5EF4-FFF2-40B4-BE49-F238E27FC236}">
                <a16:creationId xmlns:a16="http://schemas.microsoft.com/office/drawing/2014/main" id="{A99B9975-06F9-381D-AFB1-940409E0B3C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259355" y="4147558"/>
            <a:ext cx="24384" cy="20320"/>
          </a:xfrm>
          <a:prstGeom prst="rect">
            <a:avLst/>
          </a:prstGeom>
        </p:spPr>
      </p:pic>
      <p:pic>
        <p:nvPicPr>
          <p:cNvPr id="165" name="F12">
            <a:extLst>
              <a:ext uri="{FF2B5EF4-FFF2-40B4-BE49-F238E27FC236}">
                <a16:creationId xmlns:a16="http://schemas.microsoft.com/office/drawing/2014/main" id="{55D11E71-5D11-68C6-B9A1-667CE53B8C6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268668" y="4147897"/>
            <a:ext cx="17611" cy="20320"/>
          </a:xfrm>
          <a:prstGeom prst="rect">
            <a:avLst/>
          </a:prstGeom>
        </p:spPr>
      </p:pic>
      <p:pic>
        <p:nvPicPr>
          <p:cNvPr id="166" name="F13">
            <a:extLst>
              <a:ext uri="{FF2B5EF4-FFF2-40B4-BE49-F238E27FC236}">
                <a16:creationId xmlns:a16="http://schemas.microsoft.com/office/drawing/2014/main" id="{2F9398A1-22C7-DF9A-7A8A-3BA20B70542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178244" y="4082534"/>
            <a:ext cx="81280" cy="85344"/>
          </a:xfrm>
          <a:prstGeom prst="rect">
            <a:avLst/>
          </a:prstGeom>
        </p:spPr>
      </p:pic>
      <p:pic>
        <p:nvPicPr>
          <p:cNvPr id="167" name="F14">
            <a:extLst>
              <a:ext uri="{FF2B5EF4-FFF2-40B4-BE49-F238E27FC236}">
                <a16:creationId xmlns:a16="http://schemas.microsoft.com/office/drawing/2014/main" id="{4E870F3D-372F-A4AA-F188-155C6130AA47}"/>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185018" y="4012769"/>
            <a:ext cx="89408" cy="90763"/>
          </a:xfrm>
          <a:prstGeom prst="rect">
            <a:avLst/>
          </a:prstGeom>
        </p:spPr>
      </p:pic>
      <p:pic>
        <p:nvPicPr>
          <p:cNvPr id="168" name="F15">
            <a:extLst>
              <a:ext uri="{FF2B5EF4-FFF2-40B4-BE49-F238E27FC236}">
                <a16:creationId xmlns:a16="http://schemas.microsoft.com/office/drawing/2014/main" id="{23F92318-4524-7DD2-5622-D119269B6BD8}"/>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224980" y="3976531"/>
            <a:ext cx="46059" cy="40640"/>
          </a:xfrm>
          <a:prstGeom prst="rect">
            <a:avLst/>
          </a:prstGeom>
        </p:spPr>
      </p:pic>
      <p:pic>
        <p:nvPicPr>
          <p:cNvPr id="169" name="F16">
            <a:extLst>
              <a:ext uri="{FF2B5EF4-FFF2-40B4-BE49-F238E27FC236}">
                <a16:creationId xmlns:a16="http://schemas.microsoft.com/office/drawing/2014/main" id="{7D33B0F2-31B1-8BAC-CB71-68070AE906EB}"/>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198226" y="3977209"/>
            <a:ext cx="43349" cy="44704"/>
          </a:xfrm>
          <a:prstGeom prst="rect">
            <a:avLst/>
          </a:prstGeom>
        </p:spPr>
      </p:pic>
      <p:pic>
        <p:nvPicPr>
          <p:cNvPr id="170" name="F17">
            <a:extLst>
              <a:ext uri="{FF2B5EF4-FFF2-40B4-BE49-F238E27FC236}">
                <a16:creationId xmlns:a16="http://schemas.microsoft.com/office/drawing/2014/main" id="{32149758-7E25-4699-2080-C384A54D070F}"/>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173842" y="3983305"/>
            <a:ext cx="31157" cy="9483"/>
          </a:xfrm>
          <a:prstGeom prst="rect">
            <a:avLst/>
          </a:prstGeom>
        </p:spPr>
      </p:pic>
      <p:pic>
        <p:nvPicPr>
          <p:cNvPr id="171" name="F18">
            <a:extLst>
              <a:ext uri="{FF2B5EF4-FFF2-40B4-BE49-F238E27FC236}">
                <a16:creationId xmlns:a16="http://schemas.microsoft.com/office/drawing/2014/main" id="{D94F115F-3213-982F-EF4E-E9F876D1D28F}"/>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068855" y="3980003"/>
            <a:ext cx="147659" cy="108373"/>
          </a:xfrm>
          <a:prstGeom prst="rect">
            <a:avLst/>
          </a:prstGeom>
        </p:spPr>
      </p:pic>
      <p:pic>
        <p:nvPicPr>
          <p:cNvPr id="172" name="F19">
            <a:extLst>
              <a:ext uri="{FF2B5EF4-FFF2-40B4-BE49-F238E27FC236}">
                <a16:creationId xmlns:a16="http://schemas.microsoft.com/office/drawing/2014/main" id="{E1E79C67-C14D-5AC2-4B79-52028FD6EA8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030924" y="3980680"/>
            <a:ext cx="56896" cy="88053"/>
          </a:xfrm>
          <a:prstGeom prst="rect">
            <a:avLst/>
          </a:prstGeom>
        </p:spPr>
      </p:pic>
      <p:pic>
        <p:nvPicPr>
          <p:cNvPr id="173" name="F20">
            <a:extLst>
              <a:ext uri="{FF2B5EF4-FFF2-40B4-BE49-F238E27FC236}">
                <a16:creationId xmlns:a16="http://schemas.microsoft.com/office/drawing/2014/main" id="{E1E677CA-8C83-086E-3941-ADF20F57FD67}"/>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025844" y="4034782"/>
            <a:ext cx="70443" cy="120565"/>
          </a:xfrm>
          <a:prstGeom prst="rect">
            <a:avLst/>
          </a:prstGeom>
        </p:spPr>
      </p:pic>
      <p:pic>
        <p:nvPicPr>
          <p:cNvPr id="174" name="F21">
            <a:extLst>
              <a:ext uri="{FF2B5EF4-FFF2-40B4-BE49-F238E27FC236}">
                <a16:creationId xmlns:a16="http://schemas.microsoft.com/office/drawing/2014/main" id="{774D240C-016A-33BD-1339-178200A6EF0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023135" y="4090323"/>
            <a:ext cx="25739" cy="44704"/>
          </a:xfrm>
          <a:prstGeom prst="rect">
            <a:avLst/>
          </a:prstGeom>
        </p:spPr>
      </p:pic>
      <p:pic>
        <p:nvPicPr>
          <p:cNvPr id="175" name="F22">
            <a:extLst>
              <a:ext uri="{FF2B5EF4-FFF2-40B4-BE49-F238E27FC236}">
                <a16:creationId xmlns:a16="http://schemas.microsoft.com/office/drawing/2014/main" id="{477E316E-20D9-95F7-A797-46815AC834D8}"/>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031940" y="4135705"/>
            <a:ext cx="32512" cy="28448"/>
          </a:xfrm>
          <a:prstGeom prst="rect">
            <a:avLst/>
          </a:prstGeom>
        </p:spPr>
      </p:pic>
      <p:pic>
        <p:nvPicPr>
          <p:cNvPr id="176" name="F23">
            <a:extLst>
              <a:ext uri="{FF2B5EF4-FFF2-40B4-BE49-F238E27FC236}">
                <a16:creationId xmlns:a16="http://schemas.microsoft.com/office/drawing/2014/main" id="{B17A6D43-FD75-A585-9A7E-04A8CC7E601C}"/>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052260" y="4113353"/>
            <a:ext cx="147659" cy="56896"/>
          </a:xfrm>
          <a:prstGeom prst="rect">
            <a:avLst/>
          </a:prstGeom>
        </p:spPr>
      </p:pic>
      <p:pic>
        <p:nvPicPr>
          <p:cNvPr id="177" name="F24">
            <a:extLst>
              <a:ext uri="{FF2B5EF4-FFF2-40B4-BE49-F238E27FC236}">
                <a16:creationId xmlns:a16="http://schemas.microsoft.com/office/drawing/2014/main" id="{91FAC36E-AD2F-4659-D5F0-E1C8077CC4E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058018" y="4036476"/>
            <a:ext cx="130048" cy="105664"/>
          </a:xfrm>
          <a:prstGeom prst="rect">
            <a:avLst/>
          </a:prstGeom>
        </p:spPr>
      </p:pic>
      <p:pic>
        <p:nvPicPr>
          <p:cNvPr id="178" name="F25">
            <a:extLst>
              <a:ext uri="{FF2B5EF4-FFF2-40B4-BE49-F238E27FC236}">
                <a16:creationId xmlns:a16="http://schemas.microsoft.com/office/drawing/2014/main" id="{4A3B99ED-C30E-4C57-F459-E2047D601682}"/>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9129476" y="4110982"/>
            <a:ext cx="23029" cy="13547"/>
          </a:xfrm>
          <a:prstGeom prst="rect">
            <a:avLst/>
          </a:prstGeom>
        </p:spPr>
      </p:pic>
      <p:pic>
        <p:nvPicPr>
          <p:cNvPr id="104" name="Content Placeholder 7" descr="A picture containing icon&#10;&#10;Description automatically generated">
            <a:extLst>
              <a:ext uri="{FF2B5EF4-FFF2-40B4-BE49-F238E27FC236}">
                <a16:creationId xmlns:a16="http://schemas.microsoft.com/office/drawing/2014/main" id="{C237F842-3225-0363-69D3-979D21DC4F18}"/>
              </a:ext>
            </a:extLst>
          </p:cNvPr>
          <p:cNvPicPr>
            <a:picLocks noChangeAspect="1"/>
          </p:cNvPicPr>
          <p:nvPr/>
        </p:nvPicPr>
        <p:blipFill>
          <a:blip r:embed="rId63"/>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364452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fill="hold"/>
                                        <p:tgtEl>
                                          <p:spTgt spid="153"/>
                                        </p:tgtEl>
                                        <p:attrNameLst>
                                          <p:attrName>ppt_x</p:attrName>
                                        </p:attrNameLst>
                                      </p:cBhvr>
                                      <p:tavLst>
                                        <p:tav tm="0">
                                          <p:val>
                                            <p:strVal val="0-#ppt_w/2"/>
                                          </p:val>
                                        </p:tav>
                                        <p:tav tm="100000">
                                          <p:val>
                                            <p:strVal val="#ppt_x"/>
                                          </p:val>
                                        </p:tav>
                                      </p:tavLst>
                                    </p:anim>
                                    <p:anim calcmode="lin" valueType="num">
                                      <p:cBhvr additive="base">
                                        <p:cTn id="8" dur="500" fill="hold"/>
                                        <p:tgtEl>
                                          <p:spTgt spid="1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4.79167E-6 1.11111E-6 L 0.06081 -0.00023 " pathEditMode="relative" rAng="0" ptsTypes="AA">
                                      <p:cBhvr>
                                        <p:cTn id="11" dur="2000" fill="hold"/>
                                        <p:tgtEl>
                                          <p:spTgt spid="111"/>
                                        </p:tgtEl>
                                        <p:attrNameLst>
                                          <p:attrName>ppt_x</p:attrName>
                                          <p:attrName>ppt_y</p:attrName>
                                        </p:attrNameLst>
                                      </p:cBhvr>
                                      <p:rCtr x="3034" y="-23"/>
                                    </p:animMotion>
                                  </p:childTnLst>
                                </p:cTn>
                              </p:par>
                              <p:par>
                                <p:cTn id="12" presetID="42" presetClass="path" presetSubtype="0" accel="50000" decel="50000" fill="hold" grpId="1" nodeType="withEffect">
                                  <p:stCondLst>
                                    <p:cond delay="0"/>
                                  </p:stCondLst>
                                  <p:childTnLst>
                                    <p:animMotion origin="layout" path="M 2.70833E-6 -2.96296E-6 L 0.04935 -0.00023 " pathEditMode="relative" rAng="0" ptsTypes="AA">
                                      <p:cBhvr>
                                        <p:cTn id="13" dur="2000" fill="hold"/>
                                        <p:tgtEl>
                                          <p:spTgt spid="153"/>
                                        </p:tgtEl>
                                        <p:attrNameLst>
                                          <p:attrName>ppt_x</p:attrName>
                                          <p:attrName>ppt_y</p:attrName>
                                        </p:attrNameLst>
                                      </p:cBhvr>
                                      <p:rCtr x="2461" y="-23"/>
                                    </p:animMotion>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wipe(left)">
                                      <p:cBhvr>
                                        <p:cTn id="17" dur="500"/>
                                        <p:tgtEl>
                                          <p:spTgt spid="151"/>
                                        </p:tgtEl>
                                      </p:cBhvr>
                                    </p:animEffect>
                                  </p:childTnLst>
                                </p:cTn>
                              </p:par>
                              <p:par>
                                <p:cTn id="18" presetID="22" presetClass="entr" presetSubtype="8" fill="hold" nodeType="withEffect">
                                  <p:stCondLst>
                                    <p:cond delay="0"/>
                                  </p:stCondLst>
                                  <p:childTnLst>
                                    <p:set>
                                      <p:cBhvr>
                                        <p:cTn id="19" dur="1" fill="hold">
                                          <p:stCondLst>
                                            <p:cond delay="0"/>
                                          </p:stCondLst>
                                        </p:cTn>
                                        <p:tgtEl>
                                          <p:spTgt spid="152"/>
                                        </p:tgtEl>
                                        <p:attrNameLst>
                                          <p:attrName>style.visibility</p:attrName>
                                        </p:attrNameLst>
                                      </p:cBhvr>
                                      <p:to>
                                        <p:strVal val="visible"/>
                                      </p:to>
                                    </p:set>
                                    <p:animEffect transition="in" filter="wipe(left)">
                                      <p:cBhvr>
                                        <p:cTn id="20" dur="500"/>
                                        <p:tgtEl>
                                          <p:spTgt spid="152"/>
                                        </p:tgtEl>
                                      </p:cBhvr>
                                    </p:animEffect>
                                  </p:childTnLst>
                                </p:cTn>
                              </p:par>
                            </p:childTnLst>
                          </p:cTn>
                        </p:par>
                        <p:par>
                          <p:cTn id="21" fill="hold">
                            <p:stCondLst>
                              <p:cond delay="3000"/>
                            </p:stCondLst>
                            <p:childTnLst>
                              <p:par>
                                <p:cTn id="22" presetID="42" presetClass="path" presetSubtype="0" accel="50000" decel="50000" fill="hold" grpId="0" nodeType="afterEffect">
                                  <p:stCondLst>
                                    <p:cond delay="500"/>
                                  </p:stCondLst>
                                  <p:childTnLst>
                                    <p:animMotion origin="layout" path="M -2.08333E-7 1.11022E-16 L 0.50234 -0.00069 " pathEditMode="relative" rAng="0" ptsTypes="AA">
                                      <p:cBhvr>
                                        <p:cTn id="23" dur="1900" fill="hold"/>
                                        <p:tgtEl>
                                          <p:spTgt spid="76"/>
                                        </p:tgtEl>
                                        <p:attrNameLst>
                                          <p:attrName>ppt_x</p:attrName>
                                          <p:attrName>ppt_y</p:attrName>
                                        </p:attrNameLst>
                                      </p:cBhvr>
                                      <p:rCtr x="25117" y="-46"/>
                                    </p:animMotion>
                                  </p:childTnLst>
                                </p:cTn>
                              </p:par>
                              <p:par>
                                <p:cTn id="24" presetID="10" presetClass="exit" presetSubtype="0" fill="hold" grpId="1" nodeType="withEffect">
                                  <p:stCondLst>
                                    <p:cond delay="2200"/>
                                  </p:stCondLst>
                                  <p:childTnLst>
                                    <p:animEffect transition="out" filter="fade">
                                      <p:cBhvr>
                                        <p:cTn id="25" dur="200"/>
                                        <p:tgtEl>
                                          <p:spTgt spid="76"/>
                                        </p:tgtEl>
                                      </p:cBhvr>
                                    </p:animEffect>
                                    <p:set>
                                      <p:cBhvr>
                                        <p:cTn id="26" dur="1" fill="hold">
                                          <p:stCondLst>
                                            <p:cond delay="199"/>
                                          </p:stCondLst>
                                        </p:cTn>
                                        <p:tgtEl>
                                          <p:spTgt spid="76"/>
                                        </p:tgtEl>
                                        <p:attrNameLst>
                                          <p:attrName>style.visibility</p:attrName>
                                        </p:attrNameLst>
                                      </p:cBhvr>
                                      <p:to>
                                        <p:strVal val="hidden"/>
                                      </p:to>
                                    </p:set>
                                  </p:childTnLst>
                                </p:cTn>
                              </p:par>
                              <p:par>
                                <p:cTn id="27" presetID="10" presetClass="entr" presetSubtype="0" fill="hold" nodeType="withEffect">
                                  <p:stCondLst>
                                    <p:cond delay="2200"/>
                                  </p:stCondLst>
                                  <p:childTnLst>
                                    <p:set>
                                      <p:cBhvr>
                                        <p:cTn id="28" dur="1" fill="hold">
                                          <p:stCondLst>
                                            <p:cond delay="0"/>
                                          </p:stCondLst>
                                        </p:cTn>
                                        <p:tgtEl>
                                          <p:spTgt spid="154"/>
                                        </p:tgtEl>
                                        <p:attrNameLst>
                                          <p:attrName>style.visibility</p:attrName>
                                        </p:attrNameLst>
                                      </p:cBhvr>
                                      <p:to>
                                        <p:strVal val="visible"/>
                                      </p:to>
                                    </p:set>
                                    <p:animEffect transition="in" filter="fade">
                                      <p:cBhvr>
                                        <p:cTn id="29" dur="200"/>
                                        <p:tgtEl>
                                          <p:spTgt spid="154"/>
                                        </p:tgtEl>
                                      </p:cBhvr>
                                    </p:animEffect>
                                  </p:childTnLst>
                                </p:cTn>
                              </p:par>
                              <p:par>
                                <p:cTn id="30" presetID="10" presetClass="entr" presetSubtype="0" fill="hold" nodeType="withEffect">
                                  <p:stCondLst>
                                    <p:cond delay="2200"/>
                                  </p:stCondLst>
                                  <p:childTnLst>
                                    <p:set>
                                      <p:cBhvr>
                                        <p:cTn id="31" dur="1" fill="hold">
                                          <p:stCondLst>
                                            <p:cond delay="0"/>
                                          </p:stCondLst>
                                        </p:cTn>
                                        <p:tgtEl>
                                          <p:spTgt spid="156"/>
                                        </p:tgtEl>
                                        <p:attrNameLst>
                                          <p:attrName>style.visibility</p:attrName>
                                        </p:attrNameLst>
                                      </p:cBhvr>
                                      <p:to>
                                        <p:strVal val="visible"/>
                                      </p:to>
                                    </p:set>
                                    <p:animEffect transition="in" filter="fade">
                                      <p:cBhvr>
                                        <p:cTn id="32" dur="200"/>
                                        <p:tgtEl>
                                          <p:spTgt spid="156"/>
                                        </p:tgtEl>
                                      </p:cBhvr>
                                    </p:animEffect>
                                  </p:childTnLst>
                                </p:cTn>
                              </p:par>
                              <p:par>
                                <p:cTn id="33" presetID="10" presetClass="entr" presetSubtype="0" fill="hold" nodeType="withEffect">
                                  <p:stCondLst>
                                    <p:cond delay="2200"/>
                                  </p:stCondLst>
                                  <p:childTnLst>
                                    <p:set>
                                      <p:cBhvr>
                                        <p:cTn id="34" dur="1" fill="hold">
                                          <p:stCondLst>
                                            <p:cond delay="0"/>
                                          </p:stCondLst>
                                        </p:cTn>
                                        <p:tgtEl>
                                          <p:spTgt spid="161"/>
                                        </p:tgtEl>
                                        <p:attrNameLst>
                                          <p:attrName>style.visibility</p:attrName>
                                        </p:attrNameLst>
                                      </p:cBhvr>
                                      <p:to>
                                        <p:strVal val="visible"/>
                                      </p:to>
                                    </p:set>
                                    <p:animEffect transition="in" filter="fade">
                                      <p:cBhvr>
                                        <p:cTn id="35" dur="200"/>
                                        <p:tgtEl>
                                          <p:spTgt spid="161"/>
                                        </p:tgtEl>
                                      </p:cBhvr>
                                    </p:animEffect>
                                  </p:childTnLst>
                                </p:cTn>
                              </p:par>
                              <p:par>
                                <p:cTn id="36" presetID="10" presetClass="entr" presetSubtype="0" fill="hold" nodeType="withEffect">
                                  <p:stCondLst>
                                    <p:cond delay="2200"/>
                                  </p:stCondLst>
                                  <p:childTnLst>
                                    <p:set>
                                      <p:cBhvr>
                                        <p:cTn id="37" dur="1" fill="hold">
                                          <p:stCondLst>
                                            <p:cond delay="0"/>
                                          </p:stCondLst>
                                        </p:cTn>
                                        <p:tgtEl>
                                          <p:spTgt spid="157"/>
                                        </p:tgtEl>
                                        <p:attrNameLst>
                                          <p:attrName>style.visibility</p:attrName>
                                        </p:attrNameLst>
                                      </p:cBhvr>
                                      <p:to>
                                        <p:strVal val="visible"/>
                                      </p:to>
                                    </p:set>
                                    <p:animEffect transition="in" filter="fade">
                                      <p:cBhvr>
                                        <p:cTn id="38" dur="200"/>
                                        <p:tgtEl>
                                          <p:spTgt spid="157"/>
                                        </p:tgtEl>
                                      </p:cBhvr>
                                    </p:animEffect>
                                  </p:childTnLst>
                                </p:cTn>
                              </p:par>
                              <p:par>
                                <p:cTn id="39" presetID="10" presetClass="entr" presetSubtype="0" fill="hold" nodeType="withEffect">
                                  <p:stCondLst>
                                    <p:cond delay="2200"/>
                                  </p:stCondLst>
                                  <p:childTnLst>
                                    <p:set>
                                      <p:cBhvr>
                                        <p:cTn id="40" dur="1" fill="hold">
                                          <p:stCondLst>
                                            <p:cond delay="0"/>
                                          </p:stCondLst>
                                        </p:cTn>
                                        <p:tgtEl>
                                          <p:spTgt spid="162"/>
                                        </p:tgtEl>
                                        <p:attrNameLst>
                                          <p:attrName>style.visibility</p:attrName>
                                        </p:attrNameLst>
                                      </p:cBhvr>
                                      <p:to>
                                        <p:strVal val="visible"/>
                                      </p:to>
                                    </p:set>
                                    <p:animEffect transition="in" filter="fade">
                                      <p:cBhvr>
                                        <p:cTn id="41" dur="200"/>
                                        <p:tgtEl>
                                          <p:spTgt spid="162"/>
                                        </p:tgtEl>
                                      </p:cBhvr>
                                    </p:animEffect>
                                  </p:childTnLst>
                                </p:cTn>
                              </p:par>
                              <p:par>
                                <p:cTn id="42" presetID="10" presetClass="entr" presetSubtype="0" fill="hold" nodeType="withEffect">
                                  <p:stCondLst>
                                    <p:cond delay="2200"/>
                                  </p:stCondLst>
                                  <p:childTnLst>
                                    <p:set>
                                      <p:cBhvr>
                                        <p:cTn id="43" dur="1" fill="hold">
                                          <p:stCondLst>
                                            <p:cond delay="0"/>
                                          </p:stCondLst>
                                        </p:cTn>
                                        <p:tgtEl>
                                          <p:spTgt spid="159"/>
                                        </p:tgtEl>
                                        <p:attrNameLst>
                                          <p:attrName>style.visibility</p:attrName>
                                        </p:attrNameLst>
                                      </p:cBhvr>
                                      <p:to>
                                        <p:strVal val="visible"/>
                                      </p:to>
                                    </p:set>
                                    <p:animEffect transition="in" filter="fade">
                                      <p:cBhvr>
                                        <p:cTn id="44" dur="200"/>
                                        <p:tgtEl>
                                          <p:spTgt spid="159"/>
                                        </p:tgtEl>
                                      </p:cBhvr>
                                    </p:animEffect>
                                  </p:childTnLst>
                                </p:cTn>
                              </p:par>
                              <p:par>
                                <p:cTn id="45" presetID="10" presetClass="entr" presetSubtype="0" fill="hold" nodeType="withEffect">
                                  <p:stCondLst>
                                    <p:cond delay="2200"/>
                                  </p:stCondLst>
                                  <p:childTnLst>
                                    <p:set>
                                      <p:cBhvr>
                                        <p:cTn id="46" dur="1" fill="hold">
                                          <p:stCondLst>
                                            <p:cond delay="0"/>
                                          </p:stCondLst>
                                        </p:cTn>
                                        <p:tgtEl>
                                          <p:spTgt spid="167"/>
                                        </p:tgtEl>
                                        <p:attrNameLst>
                                          <p:attrName>style.visibility</p:attrName>
                                        </p:attrNameLst>
                                      </p:cBhvr>
                                      <p:to>
                                        <p:strVal val="visible"/>
                                      </p:to>
                                    </p:set>
                                    <p:animEffect transition="in" filter="fade">
                                      <p:cBhvr>
                                        <p:cTn id="47" dur="200"/>
                                        <p:tgtEl>
                                          <p:spTgt spid="167"/>
                                        </p:tgtEl>
                                      </p:cBhvr>
                                    </p:animEffect>
                                  </p:childTnLst>
                                </p:cTn>
                              </p:par>
                              <p:par>
                                <p:cTn id="48" presetID="10" presetClass="entr" presetSubtype="0" fill="hold" nodeType="withEffect">
                                  <p:stCondLst>
                                    <p:cond delay="2200"/>
                                  </p:stCondLst>
                                  <p:childTnLst>
                                    <p:set>
                                      <p:cBhvr>
                                        <p:cTn id="49" dur="1" fill="hold">
                                          <p:stCondLst>
                                            <p:cond delay="0"/>
                                          </p:stCondLst>
                                        </p:cTn>
                                        <p:tgtEl>
                                          <p:spTgt spid="171"/>
                                        </p:tgtEl>
                                        <p:attrNameLst>
                                          <p:attrName>style.visibility</p:attrName>
                                        </p:attrNameLst>
                                      </p:cBhvr>
                                      <p:to>
                                        <p:strVal val="visible"/>
                                      </p:to>
                                    </p:set>
                                    <p:animEffect transition="in" filter="fade">
                                      <p:cBhvr>
                                        <p:cTn id="50" dur="200"/>
                                        <p:tgtEl>
                                          <p:spTgt spid="171"/>
                                        </p:tgtEl>
                                      </p:cBhvr>
                                    </p:animEffect>
                                  </p:childTnLst>
                                </p:cTn>
                              </p:par>
                              <p:par>
                                <p:cTn id="51" presetID="10" presetClass="entr" presetSubtype="0" fill="hold" nodeType="withEffect">
                                  <p:stCondLst>
                                    <p:cond delay="2200"/>
                                  </p:stCondLst>
                                  <p:childTnLst>
                                    <p:set>
                                      <p:cBhvr>
                                        <p:cTn id="52" dur="1" fill="hold">
                                          <p:stCondLst>
                                            <p:cond delay="0"/>
                                          </p:stCondLst>
                                        </p:cTn>
                                        <p:tgtEl>
                                          <p:spTgt spid="177"/>
                                        </p:tgtEl>
                                        <p:attrNameLst>
                                          <p:attrName>style.visibility</p:attrName>
                                        </p:attrNameLst>
                                      </p:cBhvr>
                                      <p:to>
                                        <p:strVal val="visible"/>
                                      </p:to>
                                    </p:set>
                                    <p:animEffect transition="in" filter="fade">
                                      <p:cBhvr>
                                        <p:cTn id="53" dur="200"/>
                                        <p:tgtEl>
                                          <p:spTgt spid="177"/>
                                        </p:tgtEl>
                                      </p:cBhvr>
                                    </p:animEffect>
                                  </p:childTnLst>
                                </p:cTn>
                              </p:par>
                              <p:par>
                                <p:cTn id="54" presetID="10" presetClass="entr" presetSubtype="0" fill="hold" nodeType="withEffect">
                                  <p:stCondLst>
                                    <p:cond delay="2200"/>
                                  </p:stCondLst>
                                  <p:childTnLst>
                                    <p:set>
                                      <p:cBhvr>
                                        <p:cTn id="55" dur="1" fill="hold">
                                          <p:stCondLst>
                                            <p:cond delay="0"/>
                                          </p:stCondLst>
                                        </p:cTn>
                                        <p:tgtEl>
                                          <p:spTgt spid="178"/>
                                        </p:tgtEl>
                                        <p:attrNameLst>
                                          <p:attrName>style.visibility</p:attrName>
                                        </p:attrNameLst>
                                      </p:cBhvr>
                                      <p:to>
                                        <p:strVal val="visible"/>
                                      </p:to>
                                    </p:set>
                                    <p:animEffect transition="in" filter="fade">
                                      <p:cBhvr>
                                        <p:cTn id="56" dur="200"/>
                                        <p:tgtEl>
                                          <p:spTgt spid="178"/>
                                        </p:tgtEl>
                                      </p:cBhvr>
                                    </p:animEffect>
                                  </p:childTnLst>
                                </p:cTn>
                              </p:par>
                              <p:par>
                                <p:cTn id="57" presetID="10" presetClass="entr" presetSubtype="0" fill="hold" nodeType="withEffect">
                                  <p:stCondLst>
                                    <p:cond delay="2200"/>
                                  </p:stCondLst>
                                  <p:childTnLst>
                                    <p:set>
                                      <p:cBhvr>
                                        <p:cTn id="58" dur="1" fill="hold">
                                          <p:stCondLst>
                                            <p:cond delay="0"/>
                                          </p:stCondLst>
                                        </p:cTn>
                                        <p:tgtEl>
                                          <p:spTgt spid="176"/>
                                        </p:tgtEl>
                                        <p:attrNameLst>
                                          <p:attrName>style.visibility</p:attrName>
                                        </p:attrNameLst>
                                      </p:cBhvr>
                                      <p:to>
                                        <p:strVal val="visible"/>
                                      </p:to>
                                    </p:set>
                                    <p:animEffect transition="in" filter="fade">
                                      <p:cBhvr>
                                        <p:cTn id="59" dur="200"/>
                                        <p:tgtEl>
                                          <p:spTgt spid="176"/>
                                        </p:tgtEl>
                                      </p:cBhvr>
                                    </p:animEffect>
                                  </p:childTnLst>
                                </p:cTn>
                              </p:par>
                              <p:par>
                                <p:cTn id="60" presetID="10" presetClass="entr" presetSubtype="0" fill="hold" nodeType="withEffect">
                                  <p:stCondLst>
                                    <p:cond delay="2200"/>
                                  </p:stCondLst>
                                  <p:childTnLst>
                                    <p:set>
                                      <p:cBhvr>
                                        <p:cTn id="61" dur="1" fill="hold">
                                          <p:stCondLst>
                                            <p:cond delay="0"/>
                                          </p:stCondLst>
                                        </p:cTn>
                                        <p:tgtEl>
                                          <p:spTgt spid="155"/>
                                        </p:tgtEl>
                                        <p:attrNameLst>
                                          <p:attrName>style.visibility</p:attrName>
                                        </p:attrNameLst>
                                      </p:cBhvr>
                                      <p:to>
                                        <p:strVal val="visible"/>
                                      </p:to>
                                    </p:set>
                                    <p:animEffect transition="in" filter="fade">
                                      <p:cBhvr>
                                        <p:cTn id="62" dur="200"/>
                                        <p:tgtEl>
                                          <p:spTgt spid="155"/>
                                        </p:tgtEl>
                                      </p:cBhvr>
                                    </p:animEffect>
                                  </p:childTnLst>
                                </p:cTn>
                              </p:par>
                              <p:par>
                                <p:cTn id="63" presetID="10" presetClass="entr" presetSubtype="0" fill="hold" nodeType="withEffect">
                                  <p:stCondLst>
                                    <p:cond delay="2200"/>
                                  </p:stCondLst>
                                  <p:childTnLst>
                                    <p:set>
                                      <p:cBhvr>
                                        <p:cTn id="64" dur="1" fill="hold">
                                          <p:stCondLst>
                                            <p:cond delay="0"/>
                                          </p:stCondLst>
                                        </p:cTn>
                                        <p:tgtEl>
                                          <p:spTgt spid="160"/>
                                        </p:tgtEl>
                                        <p:attrNameLst>
                                          <p:attrName>style.visibility</p:attrName>
                                        </p:attrNameLst>
                                      </p:cBhvr>
                                      <p:to>
                                        <p:strVal val="visible"/>
                                      </p:to>
                                    </p:set>
                                    <p:animEffect transition="in" filter="fade">
                                      <p:cBhvr>
                                        <p:cTn id="65" dur="200"/>
                                        <p:tgtEl>
                                          <p:spTgt spid="160"/>
                                        </p:tgtEl>
                                      </p:cBhvr>
                                    </p:animEffect>
                                  </p:childTnLst>
                                </p:cTn>
                              </p:par>
                              <p:par>
                                <p:cTn id="66" presetID="10" presetClass="entr" presetSubtype="0" fill="hold" nodeType="withEffect">
                                  <p:stCondLst>
                                    <p:cond delay="2200"/>
                                  </p:stCondLst>
                                  <p:childTnLst>
                                    <p:set>
                                      <p:cBhvr>
                                        <p:cTn id="67" dur="1" fill="hold">
                                          <p:stCondLst>
                                            <p:cond delay="0"/>
                                          </p:stCondLst>
                                        </p:cTn>
                                        <p:tgtEl>
                                          <p:spTgt spid="165"/>
                                        </p:tgtEl>
                                        <p:attrNameLst>
                                          <p:attrName>style.visibility</p:attrName>
                                        </p:attrNameLst>
                                      </p:cBhvr>
                                      <p:to>
                                        <p:strVal val="visible"/>
                                      </p:to>
                                    </p:set>
                                    <p:animEffect transition="in" filter="fade">
                                      <p:cBhvr>
                                        <p:cTn id="68" dur="200"/>
                                        <p:tgtEl>
                                          <p:spTgt spid="165"/>
                                        </p:tgtEl>
                                      </p:cBhvr>
                                    </p:animEffect>
                                  </p:childTnLst>
                                </p:cTn>
                              </p:par>
                              <p:par>
                                <p:cTn id="69" presetID="10" presetClass="entr" presetSubtype="0" fill="hold" nodeType="withEffect">
                                  <p:stCondLst>
                                    <p:cond delay="2200"/>
                                  </p:stCondLst>
                                  <p:childTnLst>
                                    <p:set>
                                      <p:cBhvr>
                                        <p:cTn id="70" dur="1" fill="hold">
                                          <p:stCondLst>
                                            <p:cond delay="0"/>
                                          </p:stCondLst>
                                        </p:cTn>
                                        <p:tgtEl>
                                          <p:spTgt spid="158"/>
                                        </p:tgtEl>
                                        <p:attrNameLst>
                                          <p:attrName>style.visibility</p:attrName>
                                        </p:attrNameLst>
                                      </p:cBhvr>
                                      <p:to>
                                        <p:strVal val="visible"/>
                                      </p:to>
                                    </p:set>
                                    <p:animEffect transition="in" filter="fade">
                                      <p:cBhvr>
                                        <p:cTn id="71" dur="200"/>
                                        <p:tgtEl>
                                          <p:spTgt spid="158"/>
                                        </p:tgtEl>
                                      </p:cBhvr>
                                    </p:animEffect>
                                  </p:childTnLst>
                                </p:cTn>
                              </p:par>
                              <p:par>
                                <p:cTn id="72" presetID="10" presetClass="entr" presetSubtype="0" fill="hold" nodeType="withEffect">
                                  <p:stCondLst>
                                    <p:cond delay="2200"/>
                                  </p:stCondLst>
                                  <p:childTnLst>
                                    <p:set>
                                      <p:cBhvr>
                                        <p:cTn id="73" dur="1" fill="hold">
                                          <p:stCondLst>
                                            <p:cond delay="0"/>
                                          </p:stCondLst>
                                        </p:cTn>
                                        <p:tgtEl>
                                          <p:spTgt spid="168"/>
                                        </p:tgtEl>
                                        <p:attrNameLst>
                                          <p:attrName>style.visibility</p:attrName>
                                        </p:attrNameLst>
                                      </p:cBhvr>
                                      <p:to>
                                        <p:strVal val="visible"/>
                                      </p:to>
                                    </p:set>
                                    <p:animEffect transition="in" filter="fade">
                                      <p:cBhvr>
                                        <p:cTn id="74" dur="200"/>
                                        <p:tgtEl>
                                          <p:spTgt spid="168"/>
                                        </p:tgtEl>
                                      </p:cBhvr>
                                    </p:animEffect>
                                  </p:childTnLst>
                                </p:cTn>
                              </p:par>
                              <p:par>
                                <p:cTn id="75" presetID="10" presetClass="entr" presetSubtype="0" fill="hold" nodeType="withEffect">
                                  <p:stCondLst>
                                    <p:cond delay="2200"/>
                                  </p:stCondLst>
                                  <p:childTnLst>
                                    <p:set>
                                      <p:cBhvr>
                                        <p:cTn id="76" dur="1" fill="hold">
                                          <p:stCondLst>
                                            <p:cond delay="0"/>
                                          </p:stCondLst>
                                        </p:cTn>
                                        <p:tgtEl>
                                          <p:spTgt spid="169"/>
                                        </p:tgtEl>
                                        <p:attrNameLst>
                                          <p:attrName>style.visibility</p:attrName>
                                        </p:attrNameLst>
                                      </p:cBhvr>
                                      <p:to>
                                        <p:strVal val="visible"/>
                                      </p:to>
                                    </p:set>
                                    <p:animEffect transition="in" filter="fade">
                                      <p:cBhvr>
                                        <p:cTn id="77" dur="200"/>
                                        <p:tgtEl>
                                          <p:spTgt spid="169"/>
                                        </p:tgtEl>
                                      </p:cBhvr>
                                    </p:animEffect>
                                  </p:childTnLst>
                                </p:cTn>
                              </p:par>
                              <p:par>
                                <p:cTn id="78" presetID="10" presetClass="entr" presetSubtype="0" fill="hold" nodeType="withEffect">
                                  <p:stCondLst>
                                    <p:cond delay="2200"/>
                                  </p:stCondLst>
                                  <p:childTnLst>
                                    <p:set>
                                      <p:cBhvr>
                                        <p:cTn id="79" dur="1" fill="hold">
                                          <p:stCondLst>
                                            <p:cond delay="0"/>
                                          </p:stCondLst>
                                        </p:cTn>
                                        <p:tgtEl>
                                          <p:spTgt spid="172"/>
                                        </p:tgtEl>
                                        <p:attrNameLst>
                                          <p:attrName>style.visibility</p:attrName>
                                        </p:attrNameLst>
                                      </p:cBhvr>
                                      <p:to>
                                        <p:strVal val="visible"/>
                                      </p:to>
                                    </p:set>
                                    <p:animEffect transition="in" filter="fade">
                                      <p:cBhvr>
                                        <p:cTn id="80" dur="200"/>
                                        <p:tgtEl>
                                          <p:spTgt spid="172"/>
                                        </p:tgtEl>
                                      </p:cBhvr>
                                    </p:animEffect>
                                  </p:childTnLst>
                                </p:cTn>
                              </p:par>
                              <p:par>
                                <p:cTn id="81" presetID="10" presetClass="entr" presetSubtype="0" fill="hold" nodeType="withEffect">
                                  <p:stCondLst>
                                    <p:cond delay="2200"/>
                                  </p:stCondLst>
                                  <p:childTnLst>
                                    <p:set>
                                      <p:cBhvr>
                                        <p:cTn id="82" dur="1" fill="hold">
                                          <p:stCondLst>
                                            <p:cond delay="0"/>
                                          </p:stCondLst>
                                        </p:cTn>
                                        <p:tgtEl>
                                          <p:spTgt spid="173"/>
                                        </p:tgtEl>
                                        <p:attrNameLst>
                                          <p:attrName>style.visibility</p:attrName>
                                        </p:attrNameLst>
                                      </p:cBhvr>
                                      <p:to>
                                        <p:strVal val="visible"/>
                                      </p:to>
                                    </p:set>
                                    <p:animEffect transition="in" filter="fade">
                                      <p:cBhvr>
                                        <p:cTn id="83" dur="200"/>
                                        <p:tgtEl>
                                          <p:spTgt spid="173"/>
                                        </p:tgtEl>
                                      </p:cBhvr>
                                    </p:animEffect>
                                  </p:childTnLst>
                                </p:cTn>
                              </p:par>
                              <p:par>
                                <p:cTn id="84" presetID="10" presetClass="entr" presetSubtype="0" fill="hold" nodeType="withEffect">
                                  <p:stCondLst>
                                    <p:cond delay="2200"/>
                                  </p:stCondLst>
                                  <p:childTnLst>
                                    <p:set>
                                      <p:cBhvr>
                                        <p:cTn id="85" dur="1" fill="hold">
                                          <p:stCondLst>
                                            <p:cond delay="0"/>
                                          </p:stCondLst>
                                        </p:cTn>
                                        <p:tgtEl>
                                          <p:spTgt spid="170"/>
                                        </p:tgtEl>
                                        <p:attrNameLst>
                                          <p:attrName>style.visibility</p:attrName>
                                        </p:attrNameLst>
                                      </p:cBhvr>
                                      <p:to>
                                        <p:strVal val="visible"/>
                                      </p:to>
                                    </p:set>
                                    <p:animEffect transition="in" filter="fade">
                                      <p:cBhvr>
                                        <p:cTn id="86" dur="200"/>
                                        <p:tgtEl>
                                          <p:spTgt spid="170"/>
                                        </p:tgtEl>
                                      </p:cBhvr>
                                    </p:animEffect>
                                  </p:childTnLst>
                                </p:cTn>
                              </p:par>
                              <p:par>
                                <p:cTn id="87" presetID="10" presetClass="entr" presetSubtype="0" fill="hold" nodeType="withEffect">
                                  <p:stCondLst>
                                    <p:cond delay="2200"/>
                                  </p:stCondLst>
                                  <p:childTnLst>
                                    <p:set>
                                      <p:cBhvr>
                                        <p:cTn id="88" dur="1" fill="hold">
                                          <p:stCondLst>
                                            <p:cond delay="0"/>
                                          </p:stCondLst>
                                        </p:cTn>
                                        <p:tgtEl>
                                          <p:spTgt spid="166"/>
                                        </p:tgtEl>
                                        <p:attrNameLst>
                                          <p:attrName>style.visibility</p:attrName>
                                        </p:attrNameLst>
                                      </p:cBhvr>
                                      <p:to>
                                        <p:strVal val="visible"/>
                                      </p:to>
                                    </p:set>
                                    <p:animEffect transition="in" filter="fade">
                                      <p:cBhvr>
                                        <p:cTn id="89" dur="200"/>
                                        <p:tgtEl>
                                          <p:spTgt spid="166"/>
                                        </p:tgtEl>
                                      </p:cBhvr>
                                    </p:animEffect>
                                  </p:childTnLst>
                                </p:cTn>
                              </p:par>
                              <p:par>
                                <p:cTn id="90" presetID="10" presetClass="entr" presetSubtype="0" fill="hold" nodeType="withEffect">
                                  <p:stCondLst>
                                    <p:cond delay="2200"/>
                                  </p:stCondLst>
                                  <p:childTnLst>
                                    <p:set>
                                      <p:cBhvr>
                                        <p:cTn id="91" dur="1" fill="hold">
                                          <p:stCondLst>
                                            <p:cond delay="0"/>
                                          </p:stCondLst>
                                        </p:cTn>
                                        <p:tgtEl>
                                          <p:spTgt spid="164"/>
                                        </p:tgtEl>
                                        <p:attrNameLst>
                                          <p:attrName>style.visibility</p:attrName>
                                        </p:attrNameLst>
                                      </p:cBhvr>
                                      <p:to>
                                        <p:strVal val="visible"/>
                                      </p:to>
                                    </p:set>
                                    <p:animEffect transition="in" filter="fade">
                                      <p:cBhvr>
                                        <p:cTn id="92" dur="200"/>
                                        <p:tgtEl>
                                          <p:spTgt spid="164"/>
                                        </p:tgtEl>
                                      </p:cBhvr>
                                    </p:animEffect>
                                  </p:childTnLst>
                                </p:cTn>
                              </p:par>
                              <p:par>
                                <p:cTn id="93" presetID="10" presetClass="entr" presetSubtype="0" fill="hold" nodeType="withEffect">
                                  <p:stCondLst>
                                    <p:cond delay="2200"/>
                                  </p:stCondLst>
                                  <p:childTnLst>
                                    <p:set>
                                      <p:cBhvr>
                                        <p:cTn id="94" dur="1" fill="hold">
                                          <p:stCondLst>
                                            <p:cond delay="0"/>
                                          </p:stCondLst>
                                        </p:cTn>
                                        <p:tgtEl>
                                          <p:spTgt spid="174"/>
                                        </p:tgtEl>
                                        <p:attrNameLst>
                                          <p:attrName>style.visibility</p:attrName>
                                        </p:attrNameLst>
                                      </p:cBhvr>
                                      <p:to>
                                        <p:strVal val="visible"/>
                                      </p:to>
                                    </p:set>
                                    <p:animEffect transition="in" filter="fade">
                                      <p:cBhvr>
                                        <p:cTn id="95" dur="200"/>
                                        <p:tgtEl>
                                          <p:spTgt spid="174"/>
                                        </p:tgtEl>
                                      </p:cBhvr>
                                    </p:animEffect>
                                  </p:childTnLst>
                                </p:cTn>
                              </p:par>
                              <p:par>
                                <p:cTn id="96" presetID="10" presetClass="entr" presetSubtype="0" fill="hold" nodeType="withEffect">
                                  <p:stCondLst>
                                    <p:cond delay="2200"/>
                                  </p:stCondLst>
                                  <p:childTnLst>
                                    <p:set>
                                      <p:cBhvr>
                                        <p:cTn id="97" dur="1" fill="hold">
                                          <p:stCondLst>
                                            <p:cond delay="0"/>
                                          </p:stCondLst>
                                        </p:cTn>
                                        <p:tgtEl>
                                          <p:spTgt spid="175"/>
                                        </p:tgtEl>
                                        <p:attrNameLst>
                                          <p:attrName>style.visibility</p:attrName>
                                        </p:attrNameLst>
                                      </p:cBhvr>
                                      <p:to>
                                        <p:strVal val="visible"/>
                                      </p:to>
                                    </p:set>
                                    <p:animEffect transition="in" filter="fade">
                                      <p:cBhvr>
                                        <p:cTn id="98" dur="200"/>
                                        <p:tgtEl>
                                          <p:spTgt spid="175"/>
                                        </p:tgtEl>
                                      </p:cBhvr>
                                    </p:animEffect>
                                  </p:childTnLst>
                                </p:cTn>
                              </p:par>
                              <p:par>
                                <p:cTn id="99" presetID="10" presetClass="entr" presetSubtype="0" fill="hold" nodeType="withEffect">
                                  <p:stCondLst>
                                    <p:cond delay="2200"/>
                                  </p:stCondLst>
                                  <p:childTnLst>
                                    <p:set>
                                      <p:cBhvr>
                                        <p:cTn id="100" dur="1" fill="hold">
                                          <p:stCondLst>
                                            <p:cond delay="0"/>
                                          </p:stCondLst>
                                        </p:cTn>
                                        <p:tgtEl>
                                          <p:spTgt spid="163"/>
                                        </p:tgtEl>
                                        <p:attrNameLst>
                                          <p:attrName>style.visibility</p:attrName>
                                        </p:attrNameLst>
                                      </p:cBhvr>
                                      <p:to>
                                        <p:strVal val="visible"/>
                                      </p:to>
                                    </p:set>
                                    <p:animEffect transition="in" filter="fade">
                                      <p:cBhvr>
                                        <p:cTn id="101" dur="200"/>
                                        <p:tgtEl>
                                          <p:spTgt spid="163"/>
                                        </p:tgtEl>
                                      </p:cBhvr>
                                    </p:animEffect>
                                  </p:childTnLst>
                                </p:cTn>
                              </p:par>
                              <p:par>
                                <p:cTn id="102" presetID="42" presetClass="path" presetSubtype="0" accel="50000" decel="50000" fill="hold" nodeType="withEffect">
                                  <p:stCondLst>
                                    <p:cond delay="2200"/>
                                  </p:stCondLst>
                                  <p:childTnLst>
                                    <p:animMotion origin="layout" path="M 8.33333E-7 0 L 0.27357 0.22407 " pathEditMode="relative" rAng="0" ptsTypes="AA">
                                      <p:cBhvr>
                                        <p:cTn id="103" dur="2000" fill="hold"/>
                                        <p:tgtEl>
                                          <p:spTgt spid="154"/>
                                        </p:tgtEl>
                                        <p:attrNameLst>
                                          <p:attrName>ppt_x</p:attrName>
                                          <p:attrName>ppt_y</p:attrName>
                                        </p:attrNameLst>
                                      </p:cBhvr>
                                      <p:rCtr x="13672" y="11204"/>
                                    </p:animMotion>
                                  </p:childTnLst>
                                </p:cTn>
                              </p:par>
                              <p:par>
                                <p:cTn id="104" presetID="42" presetClass="path" presetSubtype="0" accel="50000" decel="50000" fill="hold" nodeType="withEffect">
                                  <p:stCondLst>
                                    <p:cond delay="2200"/>
                                  </p:stCondLst>
                                  <p:childTnLst>
                                    <p:animMotion origin="layout" path="M -1.45833E-6 -4.81481E-6 L 0.26641 0.24538 " pathEditMode="relative" rAng="0" ptsTypes="AA">
                                      <p:cBhvr>
                                        <p:cTn id="105" dur="2000" fill="hold"/>
                                        <p:tgtEl>
                                          <p:spTgt spid="156"/>
                                        </p:tgtEl>
                                        <p:attrNameLst>
                                          <p:attrName>ppt_x</p:attrName>
                                          <p:attrName>ppt_y</p:attrName>
                                        </p:attrNameLst>
                                      </p:cBhvr>
                                      <p:rCtr x="13320" y="12269"/>
                                    </p:animMotion>
                                  </p:childTnLst>
                                </p:cTn>
                              </p:par>
                              <p:par>
                                <p:cTn id="106" presetID="42" presetClass="path" presetSubtype="0" accel="50000" decel="50000" fill="hold" nodeType="withEffect">
                                  <p:stCondLst>
                                    <p:cond delay="2200"/>
                                  </p:stCondLst>
                                  <p:childTnLst>
                                    <p:animMotion origin="layout" path="M -1.25E-6 7.40741E-7 L 0.26888 0.22824 " pathEditMode="relative" rAng="0" ptsTypes="AA">
                                      <p:cBhvr>
                                        <p:cTn id="107" dur="2000" fill="hold"/>
                                        <p:tgtEl>
                                          <p:spTgt spid="161"/>
                                        </p:tgtEl>
                                        <p:attrNameLst>
                                          <p:attrName>ppt_x</p:attrName>
                                          <p:attrName>ppt_y</p:attrName>
                                        </p:attrNameLst>
                                      </p:cBhvr>
                                      <p:rCtr x="13438" y="11412"/>
                                    </p:animMotion>
                                  </p:childTnLst>
                                </p:cTn>
                              </p:par>
                              <p:par>
                                <p:cTn id="108" presetID="42" presetClass="path" presetSubtype="0" accel="50000" decel="50000" fill="hold" nodeType="withEffect">
                                  <p:stCondLst>
                                    <p:cond delay="2200"/>
                                  </p:stCondLst>
                                  <p:childTnLst>
                                    <p:animMotion origin="layout" path="M 2.08333E-6 -3.7037E-7 L 0.27773 0.23102 " pathEditMode="relative" rAng="0" ptsTypes="AA">
                                      <p:cBhvr>
                                        <p:cTn id="109" dur="2000" fill="hold"/>
                                        <p:tgtEl>
                                          <p:spTgt spid="157"/>
                                        </p:tgtEl>
                                        <p:attrNameLst>
                                          <p:attrName>ppt_x</p:attrName>
                                          <p:attrName>ppt_y</p:attrName>
                                        </p:attrNameLst>
                                      </p:cBhvr>
                                      <p:rCtr x="13880" y="11551"/>
                                    </p:animMotion>
                                  </p:childTnLst>
                                </p:cTn>
                              </p:par>
                              <p:par>
                                <p:cTn id="110" presetID="42" presetClass="path" presetSubtype="0" accel="50000" decel="50000" fill="hold" nodeType="withEffect">
                                  <p:stCondLst>
                                    <p:cond delay="2200"/>
                                  </p:stCondLst>
                                  <p:childTnLst>
                                    <p:animMotion origin="layout" path="M 1.66667E-6 -7.40741E-7 L 0.27747 0.23657 " pathEditMode="relative" rAng="0" ptsTypes="AA">
                                      <p:cBhvr>
                                        <p:cTn id="111" dur="2000" fill="hold"/>
                                        <p:tgtEl>
                                          <p:spTgt spid="162"/>
                                        </p:tgtEl>
                                        <p:attrNameLst>
                                          <p:attrName>ppt_x</p:attrName>
                                          <p:attrName>ppt_y</p:attrName>
                                        </p:attrNameLst>
                                      </p:cBhvr>
                                      <p:rCtr x="13867" y="11829"/>
                                    </p:animMotion>
                                  </p:childTnLst>
                                </p:cTn>
                              </p:par>
                              <p:par>
                                <p:cTn id="112" presetID="8" presetClass="emph" presetSubtype="0" fill="hold" nodeType="withEffect">
                                  <p:stCondLst>
                                    <p:cond delay="2400"/>
                                  </p:stCondLst>
                                  <p:childTnLst>
                                    <p:animRot by="-10800000">
                                      <p:cBhvr>
                                        <p:cTn id="113" dur="1800" fill="hold"/>
                                        <p:tgtEl>
                                          <p:spTgt spid="159"/>
                                        </p:tgtEl>
                                        <p:attrNameLst>
                                          <p:attrName>r</p:attrName>
                                        </p:attrNameLst>
                                      </p:cBhvr>
                                    </p:animRot>
                                  </p:childTnLst>
                                </p:cTn>
                              </p:par>
                              <p:par>
                                <p:cTn id="114" presetID="42" presetClass="path" presetSubtype="0" accel="50000" decel="50000" fill="hold" nodeType="withEffect">
                                  <p:stCondLst>
                                    <p:cond delay="2200"/>
                                  </p:stCondLst>
                                  <p:childTnLst>
                                    <p:animMotion origin="layout" path="M 2.91667E-6 2.96296E-6 L 0.26002 0.24606 " pathEditMode="relative" rAng="0" ptsTypes="AA">
                                      <p:cBhvr>
                                        <p:cTn id="115" dur="2000" fill="hold"/>
                                        <p:tgtEl>
                                          <p:spTgt spid="159"/>
                                        </p:tgtEl>
                                        <p:attrNameLst>
                                          <p:attrName>ppt_x</p:attrName>
                                          <p:attrName>ppt_y</p:attrName>
                                        </p:attrNameLst>
                                      </p:cBhvr>
                                      <p:rCtr x="12995" y="12292"/>
                                    </p:animMotion>
                                  </p:childTnLst>
                                </p:cTn>
                              </p:par>
                              <p:par>
                                <p:cTn id="116" presetID="8" presetClass="emph" presetSubtype="0" fill="hold" nodeType="withEffect">
                                  <p:stCondLst>
                                    <p:cond delay="2500"/>
                                  </p:stCondLst>
                                  <p:childTnLst>
                                    <p:animRot by="-21600000">
                                      <p:cBhvr>
                                        <p:cTn id="117" dur="1700" fill="hold"/>
                                        <p:tgtEl>
                                          <p:spTgt spid="167"/>
                                        </p:tgtEl>
                                        <p:attrNameLst>
                                          <p:attrName>r</p:attrName>
                                        </p:attrNameLst>
                                      </p:cBhvr>
                                    </p:animRot>
                                  </p:childTnLst>
                                </p:cTn>
                              </p:par>
                              <p:par>
                                <p:cTn id="118" presetID="42" presetClass="path" presetSubtype="0" accel="50000" decel="50000" fill="hold" nodeType="withEffect">
                                  <p:stCondLst>
                                    <p:cond delay="2200"/>
                                  </p:stCondLst>
                                  <p:childTnLst>
                                    <p:animMotion origin="layout" path="M -1.25E-6 3.33333E-6 L 0.2819 0.25902 " pathEditMode="relative" rAng="0" ptsTypes="AA">
                                      <p:cBhvr>
                                        <p:cTn id="119" dur="2000" fill="hold"/>
                                        <p:tgtEl>
                                          <p:spTgt spid="167"/>
                                        </p:tgtEl>
                                        <p:attrNameLst>
                                          <p:attrName>ppt_x</p:attrName>
                                          <p:attrName>ppt_y</p:attrName>
                                        </p:attrNameLst>
                                      </p:cBhvr>
                                      <p:rCtr x="14089" y="12940"/>
                                    </p:animMotion>
                                  </p:childTnLst>
                                </p:cTn>
                              </p:par>
                              <p:par>
                                <p:cTn id="120" presetID="8" presetClass="emph" presetSubtype="0" fill="hold" nodeType="withEffect">
                                  <p:stCondLst>
                                    <p:cond delay="2400"/>
                                  </p:stCondLst>
                                  <p:childTnLst>
                                    <p:animRot by="5400000">
                                      <p:cBhvr>
                                        <p:cTn id="121" dur="1800" fill="hold"/>
                                        <p:tgtEl>
                                          <p:spTgt spid="171"/>
                                        </p:tgtEl>
                                        <p:attrNameLst>
                                          <p:attrName>r</p:attrName>
                                        </p:attrNameLst>
                                      </p:cBhvr>
                                    </p:animRot>
                                  </p:childTnLst>
                                </p:cTn>
                              </p:par>
                              <p:par>
                                <p:cTn id="122" presetID="42" presetClass="path" presetSubtype="0" accel="50000" decel="50000" fill="hold" nodeType="withEffect">
                                  <p:stCondLst>
                                    <p:cond delay="2200"/>
                                  </p:stCondLst>
                                  <p:childTnLst>
                                    <p:animMotion origin="layout" path="M 2.08333E-7 -4.44444E-6 L 0.27474 0.22662 " pathEditMode="relative" rAng="0" ptsTypes="AA">
                                      <p:cBhvr>
                                        <p:cTn id="123" dur="2000" fill="hold"/>
                                        <p:tgtEl>
                                          <p:spTgt spid="171"/>
                                        </p:tgtEl>
                                        <p:attrNameLst>
                                          <p:attrName>ppt_x</p:attrName>
                                          <p:attrName>ppt_y</p:attrName>
                                        </p:attrNameLst>
                                      </p:cBhvr>
                                      <p:rCtr x="13737" y="11319"/>
                                    </p:animMotion>
                                  </p:childTnLst>
                                </p:cTn>
                              </p:par>
                              <p:par>
                                <p:cTn id="124" presetID="42" presetClass="path" presetSubtype="0" accel="50000" decel="50000" fill="hold" nodeType="withEffect">
                                  <p:stCondLst>
                                    <p:cond delay="2200"/>
                                  </p:stCondLst>
                                  <p:childTnLst>
                                    <p:animMotion origin="layout" path="M 2.70833E-6 3.7037E-6 L 0.27239 0.21111 " pathEditMode="relative" rAng="0" ptsTypes="AA">
                                      <p:cBhvr>
                                        <p:cTn id="125" dur="2000" fill="hold"/>
                                        <p:tgtEl>
                                          <p:spTgt spid="177"/>
                                        </p:tgtEl>
                                        <p:attrNameLst>
                                          <p:attrName>ppt_x</p:attrName>
                                          <p:attrName>ppt_y</p:attrName>
                                        </p:attrNameLst>
                                      </p:cBhvr>
                                      <p:rCtr x="13620" y="10556"/>
                                    </p:animMotion>
                                  </p:childTnLst>
                                </p:cTn>
                              </p:par>
                              <p:par>
                                <p:cTn id="126" presetID="8" presetClass="emph" presetSubtype="0" fill="hold" nodeType="withEffect">
                                  <p:stCondLst>
                                    <p:cond delay="2600"/>
                                  </p:stCondLst>
                                  <p:childTnLst>
                                    <p:animRot by="21600000">
                                      <p:cBhvr>
                                        <p:cTn id="127" dur="1800" fill="hold"/>
                                        <p:tgtEl>
                                          <p:spTgt spid="178"/>
                                        </p:tgtEl>
                                        <p:attrNameLst>
                                          <p:attrName>r</p:attrName>
                                        </p:attrNameLst>
                                      </p:cBhvr>
                                    </p:animRot>
                                  </p:childTnLst>
                                </p:cTn>
                              </p:par>
                              <p:par>
                                <p:cTn id="128" presetID="42" presetClass="path" presetSubtype="0" accel="50000" decel="50000" fill="hold" nodeType="withEffect">
                                  <p:stCondLst>
                                    <p:cond delay="2200"/>
                                  </p:stCondLst>
                                  <p:childTnLst>
                                    <p:animMotion origin="layout" path="M 4.16667E-7 -2.96296E-6 L 0.26927 0.26505 " pathEditMode="relative" rAng="0" ptsTypes="AA">
                                      <p:cBhvr>
                                        <p:cTn id="129" dur="2000" fill="hold"/>
                                        <p:tgtEl>
                                          <p:spTgt spid="178"/>
                                        </p:tgtEl>
                                        <p:attrNameLst>
                                          <p:attrName>ppt_x</p:attrName>
                                          <p:attrName>ppt_y</p:attrName>
                                        </p:attrNameLst>
                                      </p:cBhvr>
                                      <p:rCtr x="13464" y="13241"/>
                                    </p:animMotion>
                                  </p:childTnLst>
                                </p:cTn>
                              </p:par>
                              <p:par>
                                <p:cTn id="130" presetID="8" presetClass="emph" presetSubtype="0" fill="hold" nodeType="withEffect">
                                  <p:stCondLst>
                                    <p:cond delay="2700"/>
                                  </p:stCondLst>
                                  <p:childTnLst>
                                    <p:animRot by="-10800000">
                                      <p:cBhvr>
                                        <p:cTn id="131" dur="1900" fill="hold"/>
                                        <p:tgtEl>
                                          <p:spTgt spid="176"/>
                                        </p:tgtEl>
                                        <p:attrNameLst>
                                          <p:attrName>r</p:attrName>
                                        </p:attrNameLst>
                                      </p:cBhvr>
                                    </p:animRot>
                                  </p:childTnLst>
                                </p:cTn>
                              </p:par>
                              <p:par>
                                <p:cTn id="132" presetID="42" presetClass="path" presetSubtype="0" accel="50000" decel="50000" fill="hold" nodeType="withEffect">
                                  <p:stCondLst>
                                    <p:cond delay="2200"/>
                                  </p:stCondLst>
                                  <p:childTnLst>
                                    <p:animMotion origin="layout" path="M 2.5E-6 4.81481E-6 L 0.27226 0.21481 " pathEditMode="relative" rAng="0" ptsTypes="AA">
                                      <p:cBhvr>
                                        <p:cTn id="133" dur="2000" fill="hold"/>
                                        <p:tgtEl>
                                          <p:spTgt spid="176"/>
                                        </p:tgtEl>
                                        <p:attrNameLst>
                                          <p:attrName>ppt_x</p:attrName>
                                          <p:attrName>ppt_y</p:attrName>
                                        </p:attrNameLst>
                                      </p:cBhvr>
                                      <p:rCtr x="13607" y="10741"/>
                                    </p:animMotion>
                                  </p:childTnLst>
                                </p:cTn>
                              </p:par>
                              <p:par>
                                <p:cTn id="134" presetID="8" presetClass="emph" presetSubtype="0" fill="hold" nodeType="withEffect">
                                  <p:stCondLst>
                                    <p:cond delay="2400"/>
                                  </p:stCondLst>
                                  <p:childTnLst>
                                    <p:animRot by="21600000">
                                      <p:cBhvr>
                                        <p:cTn id="135" dur="1800" fill="hold"/>
                                        <p:tgtEl>
                                          <p:spTgt spid="155"/>
                                        </p:tgtEl>
                                        <p:attrNameLst>
                                          <p:attrName>r</p:attrName>
                                        </p:attrNameLst>
                                      </p:cBhvr>
                                    </p:animRot>
                                  </p:childTnLst>
                                </p:cTn>
                              </p:par>
                              <p:par>
                                <p:cTn id="136" presetID="42" presetClass="path" presetSubtype="0" accel="50000" decel="50000" fill="hold" nodeType="withEffect">
                                  <p:stCondLst>
                                    <p:cond delay="2200"/>
                                  </p:stCondLst>
                                  <p:childTnLst>
                                    <p:animMotion origin="layout" path="M -2.5E-6 1.48148E-6 L 0.25469 0.29004 " pathEditMode="relative" rAng="0" ptsTypes="AA">
                                      <p:cBhvr>
                                        <p:cTn id="137" dur="2000" fill="hold"/>
                                        <p:tgtEl>
                                          <p:spTgt spid="155"/>
                                        </p:tgtEl>
                                        <p:attrNameLst>
                                          <p:attrName>ppt_x</p:attrName>
                                          <p:attrName>ppt_y</p:attrName>
                                        </p:attrNameLst>
                                      </p:cBhvr>
                                      <p:rCtr x="12734" y="14491"/>
                                    </p:animMotion>
                                  </p:childTnLst>
                                </p:cTn>
                              </p:par>
                              <p:par>
                                <p:cTn id="138" presetID="8" presetClass="emph" presetSubtype="0" fill="hold" nodeType="withEffect">
                                  <p:stCondLst>
                                    <p:cond delay="2400"/>
                                  </p:stCondLst>
                                  <p:childTnLst>
                                    <p:animRot by="-21600000">
                                      <p:cBhvr>
                                        <p:cTn id="139" dur="1800" fill="hold"/>
                                        <p:tgtEl>
                                          <p:spTgt spid="160"/>
                                        </p:tgtEl>
                                        <p:attrNameLst>
                                          <p:attrName>r</p:attrName>
                                        </p:attrNameLst>
                                      </p:cBhvr>
                                    </p:animRot>
                                  </p:childTnLst>
                                </p:cTn>
                              </p:par>
                              <p:par>
                                <p:cTn id="140" presetID="42" presetClass="path" presetSubtype="0" accel="50000" decel="50000" fill="hold" nodeType="withEffect">
                                  <p:stCondLst>
                                    <p:cond delay="2200"/>
                                  </p:stCondLst>
                                  <p:childTnLst>
                                    <p:animMotion origin="layout" path="M -8.33333E-7 2.96296E-6 L 0.26406 0.32731 " pathEditMode="relative" rAng="0" ptsTypes="AA">
                                      <p:cBhvr>
                                        <p:cTn id="141" dur="2000" fill="hold"/>
                                        <p:tgtEl>
                                          <p:spTgt spid="160"/>
                                        </p:tgtEl>
                                        <p:attrNameLst>
                                          <p:attrName>ppt_x</p:attrName>
                                          <p:attrName>ppt_y</p:attrName>
                                        </p:attrNameLst>
                                      </p:cBhvr>
                                      <p:rCtr x="13203" y="16366"/>
                                    </p:animMotion>
                                  </p:childTnLst>
                                </p:cTn>
                              </p:par>
                              <p:par>
                                <p:cTn id="142" presetID="8" presetClass="emph" presetSubtype="0" fill="hold" nodeType="withEffect">
                                  <p:stCondLst>
                                    <p:cond delay="2300"/>
                                  </p:stCondLst>
                                  <p:childTnLst>
                                    <p:animRot by="10800000">
                                      <p:cBhvr>
                                        <p:cTn id="143" dur="1900" fill="hold"/>
                                        <p:tgtEl>
                                          <p:spTgt spid="165"/>
                                        </p:tgtEl>
                                        <p:attrNameLst>
                                          <p:attrName>r</p:attrName>
                                        </p:attrNameLst>
                                      </p:cBhvr>
                                    </p:animRot>
                                  </p:childTnLst>
                                </p:cTn>
                              </p:par>
                              <p:par>
                                <p:cTn id="144" presetID="42" presetClass="path" presetSubtype="0" accel="50000" decel="50000" fill="hold" nodeType="withEffect">
                                  <p:stCondLst>
                                    <p:cond delay="2200"/>
                                  </p:stCondLst>
                                  <p:childTnLst>
                                    <p:animMotion origin="layout" path="M 2.5E-6 0 L 0.27122 0.1162 " pathEditMode="relative" rAng="0" ptsTypes="AA">
                                      <p:cBhvr>
                                        <p:cTn id="145" dur="2000" fill="hold"/>
                                        <p:tgtEl>
                                          <p:spTgt spid="165"/>
                                        </p:tgtEl>
                                        <p:attrNameLst>
                                          <p:attrName>ppt_x</p:attrName>
                                          <p:attrName>ppt_y</p:attrName>
                                        </p:attrNameLst>
                                      </p:cBhvr>
                                      <p:rCtr x="13555" y="5810"/>
                                    </p:animMotion>
                                  </p:childTnLst>
                                </p:cTn>
                              </p:par>
                              <p:par>
                                <p:cTn id="146" presetID="8" presetClass="emph" presetSubtype="0" fill="hold" nodeType="withEffect">
                                  <p:stCondLst>
                                    <p:cond delay="2300"/>
                                  </p:stCondLst>
                                  <p:childTnLst>
                                    <p:animRot by="-43200000">
                                      <p:cBhvr>
                                        <p:cTn id="147" dur="1900" fill="hold"/>
                                        <p:tgtEl>
                                          <p:spTgt spid="158"/>
                                        </p:tgtEl>
                                        <p:attrNameLst>
                                          <p:attrName>r</p:attrName>
                                        </p:attrNameLst>
                                      </p:cBhvr>
                                    </p:animRot>
                                  </p:childTnLst>
                                </p:cTn>
                              </p:par>
                              <p:par>
                                <p:cTn id="148" presetID="42" presetClass="path" presetSubtype="0" accel="50000" decel="50000" fill="hold" nodeType="withEffect">
                                  <p:stCondLst>
                                    <p:cond delay="2200"/>
                                  </p:stCondLst>
                                  <p:childTnLst>
                                    <p:animMotion origin="layout" path="M 4.16667E-7 3.7037E-6 L 0.2513 0.39097 " pathEditMode="relative" rAng="0" ptsTypes="AA">
                                      <p:cBhvr>
                                        <p:cTn id="149" dur="2000" fill="hold"/>
                                        <p:tgtEl>
                                          <p:spTgt spid="158"/>
                                        </p:tgtEl>
                                        <p:attrNameLst>
                                          <p:attrName>ppt_x</p:attrName>
                                          <p:attrName>ppt_y</p:attrName>
                                        </p:attrNameLst>
                                      </p:cBhvr>
                                      <p:rCtr x="12565" y="19537"/>
                                    </p:animMotion>
                                  </p:childTnLst>
                                </p:cTn>
                              </p:par>
                              <p:par>
                                <p:cTn id="150" presetID="42" presetClass="path" presetSubtype="0" accel="50000" decel="50000" fill="hold" nodeType="withEffect">
                                  <p:stCondLst>
                                    <p:cond delay="2200"/>
                                  </p:stCondLst>
                                  <p:childTnLst>
                                    <p:animMotion origin="layout" path="M -3.54167E-6 -3.7037E-7 L 0.2737 0.23657 " pathEditMode="relative" rAng="0" ptsTypes="AA">
                                      <p:cBhvr>
                                        <p:cTn id="151" dur="2000" fill="hold"/>
                                        <p:tgtEl>
                                          <p:spTgt spid="168"/>
                                        </p:tgtEl>
                                        <p:attrNameLst>
                                          <p:attrName>ppt_x</p:attrName>
                                          <p:attrName>ppt_y</p:attrName>
                                        </p:attrNameLst>
                                      </p:cBhvr>
                                      <p:rCtr x="13685" y="11829"/>
                                    </p:animMotion>
                                  </p:childTnLst>
                                </p:cTn>
                              </p:par>
                              <p:par>
                                <p:cTn id="152" presetID="42" presetClass="path" presetSubtype="0" accel="50000" decel="50000" fill="hold" nodeType="withEffect">
                                  <p:stCondLst>
                                    <p:cond delay="2200"/>
                                  </p:stCondLst>
                                  <p:childTnLst>
                                    <p:animMotion origin="layout" path="M 2.08333E-7 -1.85185E-6 L 0.26458 0.29792 " pathEditMode="relative" rAng="0" ptsTypes="AA">
                                      <p:cBhvr>
                                        <p:cTn id="153" dur="2000" fill="hold"/>
                                        <p:tgtEl>
                                          <p:spTgt spid="169"/>
                                        </p:tgtEl>
                                        <p:attrNameLst>
                                          <p:attrName>ppt_x</p:attrName>
                                          <p:attrName>ppt_y</p:attrName>
                                        </p:attrNameLst>
                                      </p:cBhvr>
                                      <p:rCtr x="13229" y="14884"/>
                                    </p:animMotion>
                                  </p:childTnLst>
                                </p:cTn>
                              </p:par>
                              <p:par>
                                <p:cTn id="154" presetID="8" presetClass="emph" presetSubtype="0" fill="hold" nodeType="withEffect">
                                  <p:stCondLst>
                                    <p:cond delay="2400"/>
                                  </p:stCondLst>
                                  <p:childTnLst>
                                    <p:animRot by="21600000">
                                      <p:cBhvr>
                                        <p:cTn id="155" dur="1800" fill="hold"/>
                                        <p:tgtEl>
                                          <p:spTgt spid="169"/>
                                        </p:tgtEl>
                                        <p:attrNameLst>
                                          <p:attrName>r</p:attrName>
                                        </p:attrNameLst>
                                      </p:cBhvr>
                                    </p:animRot>
                                  </p:childTnLst>
                                </p:cTn>
                              </p:par>
                              <p:par>
                                <p:cTn id="156" presetID="8" presetClass="emph" presetSubtype="0" fill="hold" nodeType="withEffect">
                                  <p:stCondLst>
                                    <p:cond delay="2400"/>
                                  </p:stCondLst>
                                  <p:childTnLst>
                                    <p:animRot by="-10800000">
                                      <p:cBhvr>
                                        <p:cTn id="157" dur="1800" fill="hold"/>
                                        <p:tgtEl>
                                          <p:spTgt spid="172"/>
                                        </p:tgtEl>
                                        <p:attrNameLst>
                                          <p:attrName>r</p:attrName>
                                        </p:attrNameLst>
                                      </p:cBhvr>
                                    </p:animRot>
                                  </p:childTnLst>
                                </p:cTn>
                              </p:par>
                              <p:par>
                                <p:cTn id="158" presetID="42" presetClass="path" presetSubtype="0" accel="50000" decel="50000" fill="hold" nodeType="withEffect">
                                  <p:stCondLst>
                                    <p:cond delay="2200"/>
                                  </p:stCondLst>
                                  <p:childTnLst>
                                    <p:animMotion origin="layout" path="M 1.04167E-6 4.44444E-6 L 0.28906 0.17824 " pathEditMode="relative" rAng="0" ptsTypes="AA">
                                      <p:cBhvr>
                                        <p:cTn id="159" dur="2000" fill="hold"/>
                                        <p:tgtEl>
                                          <p:spTgt spid="172"/>
                                        </p:tgtEl>
                                        <p:attrNameLst>
                                          <p:attrName>ppt_x</p:attrName>
                                          <p:attrName>ppt_y</p:attrName>
                                        </p:attrNameLst>
                                      </p:cBhvr>
                                      <p:rCtr x="14453" y="8912"/>
                                    </p:animMotion>
                                  </p:childTnLst>
                                </p:cTn>
                              </p:par>
                              <p:par>
                                <p:cTn id="160" presetID="8" presetClass="emph" presetSubtype="0" fill="hold" nodeType="withEffect">
                                  <p:stCondLst>
                                    <p:cond delay="2400"/>
                                  </p:stCondLst>
                                  <p:childTnLst>
                                    <p:animRot by="-21600000">
                                      <p:cBhvr>
                                        <p:cTn id="161" dur="1800" fill="hold"/>
                                        <p:tgtEl>
                                          <p:spTgt spid="173"/>
                                        </p:tgtEl>
                                        <p:attrNameLst>
                                          <p:attrName>r</p:attrName>
                                        </p:attrNameLst>
                                      </p:cBhvr>
                                    </p:animRot>
                                  </p:childTnLst>
                                </p:cTn>
                              </p:par>
                              <p:par>
                                <p:cTn id="162" presetID="42" presetClass="path" presetSubtype="0" accel="50000" decel="50000" fill="hold" nodeType="withEffect">
                                  <p:stCondLst>
                                    <p:cond delay="2200"/>
                                  </p:stCondLst>
                                  <p:childTnLst>
                                    <p:animMotion origin="layout" path="M 8.33333E-7 -2.22222E-6 L 0.28893 0.17801 " pathEditMode="relative" rAng="0" ptsTypes="AA">
                                      <p:cBhvr>
                                        <p:cTn id="163" dur="2000" fill="hold"/>
                                        <p:tgtEl>
                                          <p:spTgt spid="173"/>
                                        </p:tgtEl>
                                        <p:attrNameLst>
                                          <p:attrName>ppt_x</p:attrName>
                                          <p:attrName>ppt_y</p:attrName>
                                        </p:attrNameLst>
                                      </p:cBhvr>
                                      <p:rCtr x="14440" y="8889"/>
                                    </p:animMotion>
                                  </p:childTnLst>
                                </p:cTn>
                              </p:par>
                              <p:par>
                                <p:cTn id="164" presetID="42" presetClass="path" presetSubtype="0" accel="50000" decel="50000" fill="hold" nodeType="withEffect">
                                  <p:stCondLst>
                                    <p:cond delay="2200"/>
                                  </p:stCondLst>
                                  <p:childTnLst>
                                    <p:animMotion origin="layout" path="M 4.16667E-6 -1.48148E-6 L 0.28268 0.20903 " pathEditMode="relative" rAng="0" ptsTypes="AA">
                                      <p:cBhvr>
                                        <p:cTn id="165" dur="2000" fill="hold"/>
                                        <p:tgtEl>
                                          <p:spTgt spid="170"/>
                                        </p:tgtEl>
                                        <p:attrNameLst>
                                          <p:attrName>ppt_x</p:attrName>
                                          <p:attrName>ppt_y</p:attrName>
                                        </p:attrNameLst>
                                      </p:cBhvr>
                                      <p:rCtr x="14128" y="10440"/>
                                    </p:animMotion>
                                  </p:childTnLst>
                                </p:cTn>
                              </p:par>
                              <p:par>
                                <p:cTn id="166" presetID="8" presetClass="emph" presetSubtype="0" fill="hold" nodeType="withEffect">
                                  <p:stCondLst>
                                    <p:cond delay="2400"/>
                                  </p:stCondLst>
                                  <p:childTnLst>
                                    <p:animRot by="10800000">
                                      <p:cBhvr>
                                        <p:cTn id="167" dur="1800" fill="hold"/>
                                        <p:tgtEl>
                                          <p:spTgt spid="166"/>
                                        </p:tgtEl>
                                        <p:attrNameLst>
                                          <p:attrName>r</p:attrName>
                                        </p:attrNameLst>
                                      </p:cBhvr>
                                    </p:animRot>
                                  </p:childTnLst>
                                </p:cTn>
                              </p:par>
                              <p:par>
                                <p:cTn id="168" presetID="42" presetClass="path" presetSubtype="0" accel="50000" decel="50000" fill="hold" nodeType="withEffect">
                                  <p:stCondLst>
                                    <p:cond delay="2200"/>
                                  </p:stCondLst>
                                  <p:childTnLst>
                                    <p:animMotion origin="layout" path="M 2.08333E-7 1.11111E-6 L 0.26888 0.17546 " pathEditMode="relative" rAng="0" ptsTypes="AA">
                                      <p:cBhvr>
                                        <p:cTn id="169" dur="2000" fill="hold"/>
                                        <p:tgtEl>
                                          <p:spTgt spid="166"/>
                                        </p:tgtEl>
                                        <p:attrNameLst>
                                          <p:attrName>ppt_x</p:attrName>
                                          <p:attrName>ppt_y</p:attrName>
                                        </p:attrNameLst>
                                      </p:cBhvr>
                                      <p:rCtr x="13438" y="8773"/>
                                    </p:animMotion>
                                  </p:childTnLst>
                                </p:cTn>
                              </p:par>
                              <p:par>
                                <p:cTn id="170" presetID="42" presetClass="path" presetSubtype="0" accel="50000" decel="50000" fill="hold" nodeType="withEffect">
                                  <p:stCondLst>
                                    <p:cond delay="2200"/>
                                  </p:stCondLst>
                                  <p:childTnLst>
                                    <p:animMotion origin="layout" path="M 3.33333E-6 0 L 0.25312 0.31713 " pathEditMode="relative" rAng="0" ptsTypes="AA">
                                      <p:cBhvr>
                                        <p:cTn id="171" dur="2000" fill="hold"/>
                                        <p:tgtEl>
                                          <p:spTgt spid="164"/>
                                        </p:tgtEl>
                                        <p:attrNameLst>
                                          <p:attrName>ppt_x</p:attrName>
                                          <p:attrName>ppt_y</p:attrName>
                                        </p:attrNameLst>
                                      </p:cBhvr>
                                      <p:rCtr x="12656" y="15856"/>
                                    </p:animMotion>
                                  </p:childTnLst>
                                </p:cTn>
                              </p:par>
                              <p:par>
                                <p:cTn id="172" presetID="8" presetClass="emph" presetSubtype="0" fill="hold" nodeType="withEffect">
                                  <p:stCondLst>
                                    <p:cond delay="2400"/>
                                  </p:stCondLst>
                                  <p:childTnLst>
                                    <p:animRot by="21600000">
                                      <p:cBhvr>
                                        <p:cTn id="173" dur="1800" fill="hold"/>
                                        <p:tgtEl>
                                          <p:spTgt spid="164"/>
                                        </p:tgtEl>
                                        <p:attrNameLst>
                                          <p:attrName>r</p:attrName>
                                        </p:attrNameLst>
                                      </p:cBhvr>
                                    </p:animRot>
                                  </p:childTnLst>
                                </p:cTn>
                              </p:par>
                              <p:par>
                                <p:cTn id="174" presetID="8" presetClass="emph" presetSubtype="0" fill="hold" nodeType="withEffect">
                                  <p:stCondLst>
                                    <p:cond delay="2400"/>
                                  </p:stCondLst>
                                  <p:childTnLst>
                                    <p:animRot by="21600000">
                                      <p:cBhvr>
                                        <p:cTn id="175" dur="1800" fill="hold"/>
                                        <p:tgtEl>
                                          <p:spTgt spid="174"/>
                                        </p:tgtEl>
                                        <p:attrNameLst>
                                          <p:attrName>r</p:attrName>
                                        </p:attrNameLst>
                                      </p:cBhvr>
                                    </p:animRot>
                                  </p:childTnLst>
                                </p:cTn>
                              </p:par>
                              <p:par>
                                <p:cTn id="176" presetID="42" presetClass="path" presetSubtype="0" accel="50000" decel="50000" fill="hold" nodeType="withEffect">
                                  <p:stCondLst>
                                    <p:cond delay="2200"/>
                                  </p:stCondLst>
                                  <p:childTnLst>
                                    <p:animMotion origin="layout" path="M 4.16667E-6 1.48148E-6 L 0.27955 0.27662 " pathEditMode="relative" rAng="0" ptsTypes="AA">
                                      <p:cBhvr>
                                        <p:cTn id="177" dur="2000" fill="hold"/>
                                        <p:tgtEl>
                                          <p:spTgt spid="174"/>
                                        </p:tgtEl>
                                        <p:attrNameLst>
                                          <p:attrName>ppt_x</p:attrName>
                                          <p:attrName>ppt_y</p:attrName>
                                        </p:attrNameLst>
                                      </p:cBhvr>
                                      <p:rCtr x="13971" y="13819"/>
                                    </p:animMotion>
                                  </p:childTnLst>
                                </p:cTn>
                              </p:par>
                              <p:par>
                                <p:cTn id="178" presetID="8" presetClass="emph" presetSubtype="0" fill="hold" nodeType="withEffect">
                                  <p:stCondLst>
                                    <p:cond delay="2400"/>
                                  </p:stCondLst>
                                  <p:childTnLst>
                                    <p:animRot by="21600000">
                                      <p:cBhvr>
                                        <p:cTn id="179" dur="1800" fill="hold"/>
                                        <p:tgtEl>
                                          <p:spTgt spid="175"/>
                                        </p:tgtEl>
                                        <p:attrNameLst>
                                          <p:attrName>r</p:attrName>
                                        </p:attrNameLst>
                                      </p:cBhvr>
                                    </p:animRot>
                                  </p:childTnLst>
                                </p:cTn>
                              </p:par>
                              <p:par>
                                <p:cTn id="180" presetID="42" presetClass="path" presetSubtype="0" accel="50000" decel="50000" fill="hold" nodeType="withEffect">
                                  <p:stCondLst>
                                    <p:cond delay="2200"/>
                                  </p:stCondLst>
                                  <p:childTnLst>
                                    <p:animMotion origin="layout" path="M 2.70833E-6 -2.59259E-6 L 0.27864 0.10764 " pathEditMode="relative" rAng="0" ptsTypes="AA">
                                      <p:cBhvr>
                                        <p:cTn id="181" dur="2000" fill="hold"/>
                                        <p:tgtEl>
                                          <p:spTgt spid="175"/>
                                        </p:tgtEl>
                                        <p:attrNameLst>
                                          <p:attrName>ppt_x</p:attrName>
                                          <p:attrName>ppt_y</p:attrName>
                                        </p:attrNameLst>
                                      </p:cBhvr>
                                      <p:rCtr x="13932" y="5370"/>
                                    </p:animMotion>
                                  </p:childTnLst>
                                </p:cTn>
                              </p:par>
                              <p:par>
                                <p:cTn id="182" presetID="8" presetClass="emph" presetSubtype="0" fill="hold" nodeType="withEffect">
                                  <p:stCondLst>
                                    <p:cond delay="2400"/>
                                  </p:stCondLst>
                                  <p:childTnLst>
                                    <p:animRot by="10800000">
                                      <p:cBhvr>
                                        <p:cTn id="183" dur="1800" fill="hold"/>
                                        <p:tgtEl>
                                          <p:spTgt spid="163"/>
                                        </p:tgtEl>
                                        <p:attrNameLst>
                                          <p:attrName>r</p:attrName>
                                        </p:attrNameLst>
                                      </p:cBhvr>
                                    </p:animRot>
                                  </p:childTnLst>
                                </p:cTn>
                              </p:par>
                              <p:par>
                                <p:cTn id="184" presetID="42" presetClass="path" presetSubtype="0" accel="50000" decel="50000" fill="hold" nodeType="withEffect">
                                  <p:stCondLst>
                                    <p:cond delay="2200"/>
                                  </p:stCondLst>
                                  <p:childTnLst>
                                    <p:animMotion origin="layout" path="M -4.375E-6 -2.59259E-6 L 0.27995 0.16968 " pathEditMode="relative" rAng="0" ptsTypes="AA">
                                      <p:cBhvr>
                                        <p:cTn id="185" dur="2000" fill="hold"/>
                                        <p:tgtEl>
                                          <p:spTgt spid="163"/>
                                        </p:tgtEl>
                                        <p:attrNameLst>
                                          <p:attrName>ppt_x</p:attrName>
                                          <p:attrName>ppt_y</p:attrName>
                                        </p:attrNameLst>
                                      </p:cBhvr>
                                      <p:rCtr x="13997" y="8472"/>
                                    </p:animMotion>
                                  </p:childTnLst>
                                </p:cTn>
                              </p:par>
                              <p:par>
                                <p:cTn id="186" presetID="8" presetClass="emph" presetSubtype="0" fill="hold" nodeType="withEffect">
                                  <p:stCondLst>
                                    <p:cond delay="2300"/>
                                  </p:stCondLst>
                                  <p:childTnLst>
                                    <p:animRot by="21600000">
                                      <p:cBhvr>
                                        <p:cTn id="187" dur="1900" fill="hold"/>
                                        <p:tgtEl>
                                          <p:spTgt spid="1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153" grpId="0" animBg="1"/>
      <p:bldP spid="15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5C64-6295-2D01-B7B7-4BBC6C5B6869}"/>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the</a:t>
            </a:r>
            <a:r>
              <a:rPr lang="de-DE" dirty="0"/>
              <a:t> ASDEX Upgrade SPI </a:t>
            </a:r>
            <a:r>
              <a:rPr lang="de-DE" dirty="0" err="1"/>
              <a:t>system</a:t>
            </a:r>
            <a:r>
              <a:rPr lang="de-DE" dirty="0"/>
              <a:t> </a:t>
            </a:r>
            <a:r>
              <a:rPr lang="de-DE" dirty="0" err="1"/>
              <a:t>work</a:t>
            </a:r>
            <a:r>
              <a:rPr lang="de-DE" dirty="0"/>
              <a:t>?</a:t>
            </a:r>
            <a:endParaRPr lang="en-US" dirty="0"/>
          </a:p>
        </p:txBody>
      </p:sp>
      <p:sp>
        <p:nvSpPr>
          <p:cNvPr id="3" name="Date Placeholder 2">
            <a:extLst>
              <a:ext uri="{FF2B5EF4-FFF2-40B4-BE49-F238E27FC236}">
                <a16:creationId xmlns:a16="http://schemas.microsoft.com/office/drawing/2014/main" id="{BD96786C-8FCA-7F6B-89BB-E0BC33C4A8E9}"/>
              </a:ext>
            </a:extLst>
          </p:cNvPr>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979DEA91-4CA5-A8D2-DDDF-BFA2BC4828CC}"/>
              </a:ext>
            </a:extLst>
          </p:cNvPr>
          <p:cNvSpPr>
            <a:spLocks noGrp="1"/>
          </p:cNvSpPr>
          <p:nvPr>
            <p:ph type="ftr" sz="quarter" idx="15"/>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20826583-F2CA-E768-DCCC-D2F575D62EF9}"/>
              </a:ext>
            </a:extLst>
          </p:cNvPr>
          <p:cNvSpPr>
            <a:spLocks noGrp="1"/>
          </p:cNvSpPr>
          <p:nvPr>
            <p:ph type="sldNum" sz="quarter" idx="16"/>
          </p:nvPr>
        </p:nvSpPr>
        <p:spPr/>
        <p:txBody>
          <a:bodyPr/>
          <a:lstStyle/>
          <a:p>
            <a:fld id="{ECE691D0-CC49-4FC7-9C4D-6112B0CB3A76}" type="slidenum">
              <a:rPr lang="de-DE" smtClean="0"/>
              <a:pPr/>
              <a:t>8</a:t>
            </a:fld>
            <a:endParaRPr lang="de-DE" dirty="0"/>
          </a:p>
        </p:txBody>
      </p:sp>
      <p:sp>
        <p:nvSpPr>
          <p:cNvPr id="77" name="FoV1">
            <a:extLst>
              <a:ext uri="{FF2B5EF4-FFF2-40B4-BE49-F238E27FC236}">
                <a16:creationId xmlns:a16="http://schemas.microsoft.com/office/drawing/2014/main" id="{032441D3-2C73-B4D4-D474-AABB52531A8F}"/>
              </a:ext>
            </a:extLst>
          </p:cNvPr>
          <p:cNvSpPr/>
          <p:nvPr/>
        </p:nvSpPr>
        <p:spPr>
          <a:xfrm>
            <a:off x="4942366" y="2647158"/>
            <a:ext cx="796372"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oV2">
            <a:extLst>
              <a:ext uri="{FF2B5EF4-FFF2-40B4-BE49-F238E27FC236}">
                <a16:creationId xmlns:a16="http://schemas.microsoft.com/office/drawing/2014/main" id="{59BF89E3-D22D-5A2D-A303-AD961FEAB740}"/>
              </a:ext>
            </a:extLst>
          </p:cNvPr>
          <p:cNvSpPr/>
          <p:nvPr/>
        </p:nvSpPr>
        <p:spPr>
          <a:xfrm rot="15419333">
            <a:off x="9338434" y="4549516"/>
            <a:ext cx="1283675"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ryo">
            <a:extLst>
              <a:ext uri="{FF2B5EF4-FFF2-40B4-BE49-F238E27FC236}">
                <a16:creationId xmlns:a16="http://schemas.microsoft.com/office/drawing/2014/main" id="{25C9370D-C431-AAA2-5F3A-9ECFCA44095E}"/>
              </a:ext>
            </a:extLst>
          </p:cNvPr>
          <p:cNvSpPr/>
          <p:nvPr/>
        </p:nvSpPr>
        <p:spPr>
          <a:xfrm>
            <a:off x="2287937" y="1927728"/>
            <a:ext cx="1531465" cy="4083898"/>
          </a:xfrm>
          <a:prstGeom prst="roundRect">
            <a:avLst/>
          </a:prstGeom>
          <a:solidFill>
            <a:srgbClr val="D9EDFF"/>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H">
            <a:extLst>
              <a:ext uri="{FF2B5EF4-FFF2-40B4-BE49-F238E27FC236}">
                <a16:creationId xmlns:a16="http://schemas.microsoft.com/office/drawing/2014/main" id="{2C589DF8-C1CC-D2E1-17DC-48072FE8B28D}"/>
              </a:ext>
            </a:extLst>
          </p:cNvPr>
          <p:cNvGrpSpPr/>
          <p:nvPr/>
        </p:nvGrpSpPr>
        <p:grpSpPr>
          <a:xfrm>
            <a:off x="2879739" y="3167064"/>
            <a:ext cx="660552" cy="832898"/>
            <a:chOff x="2879739" y="3167064"/>
            <a:chExt cx="660552" cy="832898"/>
          </a:xfrm>
        </p:grpSpPr>
        <p:sp>
          <p:nvSpPr>
            <p:cNvPr id="81" name="Cylinder 80">
              <a:extLst>
                <a:ext uri="{FF2B5EF4-FFF2-40B4-BE49-F238E27FC236}">
                  <a16:creationId xmlns:a16="http://schemas.microsoft.com/office/drawing/2014/main" id="{5120E4FE-C83D-936D-3A9C-42599B6D60D5}"/>
                </a:ext>
              </a:extLst>
            </p:cNvPr>
            <p:cNvSpPr/>
            <p:nvPr/>
          </p:nvSpPr>
          <p:spPr>
            <a:xfrm>
              <a:off x="2902505" y="3167064"/>
              <a:ext cx="306440" cy="832898"/>
            </a:xfrm>
            <a:prstGeom prst="can">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Graphic 81">
              <a:extLst>
                <a:ext uri="{FF2B5EF4-FFF2-40B4-BE49-F238E27FC236}">
                  <a16:creationId xmlns:a16="http://schemas.microsoft.com/office/drawing/2014/main" id="{46875485-2C1E-EFCA-EB84-0684836217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2997952" y="3274333"/>
              <a:ext cx="424125" cy="660552"/>
            </a:xfrm>
            <a:prstGeom prst="rect">
              <a:avLst/>
            </a:prstGeom>
          </p:spPr>
        </p:pic>
      </p:grpSp>
      <p:grpSp>
        <p:nvGrpSpPr>
          <p:cNvPr id="83" name="Rohr1">
            <a:extLst>
              <a:ext uri="{FF2B5EF4-FFF2-40B4-BE49-F238E27FC236}">
                <a16:creationId xmlns:a16="http://schemas.microsoft.com/office/drawing/2014/main" id="{81AEE448-ED9E-ACD8-A963-A7AED1308FEA}"/>
              </a:ext>
            </a:extLst>
          </p:cNvPr>
          <p:cNvGrpSpPr/>
          <p:nvPr/>
        </p:nvGrpSpPr>
        <p:grpSpPr>
          <a:xfrm>
            <a:off x="304499" y="3852870"/>
            <a:ext cx="3943375" cy="451590"/>
            <a:chOff x="304499" y="3852870"/>
            <a:chExt cx="3943375" cy="451590"/>
          </a:xfrm>
        </p:grpSpPr>
        <p:grpSp>
          <p:nvGrpSpPr>
            <p:cNvPr id="84" name="Group 83">
              <a:extLst>
                <a:ext uri="{FF2B5EF4-FFF2-40B4-BE49-F238E27FC236}">
                  <a16:creationId xmlns:a16="http://schemas.microsoft.com/office/drawing/2014/main" id="{1F0813C0-4D48-3B90-2192-7221FD4968F6}"/>
                </a:ext>
              </a:extLst>
            </p:cNvPr>
            <p:cNvGrpSpPr/>
            <p:nvPr/>
          </p:nvGrpSpPr>
          <p:grpSpPr>
            <a:xfrm>
              <a:off x="766763" y="3852870"/>
              <a:ext cx="3481111" cy="448165"/>
              <a:chOff x="766763" y="4506013"/>
              <a:chExt cx="3481111" cy="448165"/>
            </a:xfrm>
          </p:grpSpPr>
          <p:sp>
            <p:nvSpPr>
              <p:cNvPr id="91" name="Cylinder 90">
                <a:extLst>
                  <a:ext uri="{FF2B5EF4-FFF2-40B4-BE49-F238E27FC236}">
                    <a16:creationId xmlns:a16="http://schemas.microsoft.com/office/drawing/2014/main" id="{0786E403-2D71-F657-42A5-E20A5E659F94}"/>
                  </a:ext>
                </a:extLst>
              </p:cNvPr>
              <p:cNvSpPr/>
              <p:nvPr/>
            </p:nvSpPr>
            <p:spPr>
              <a:xfrm rot="5400000">
                <a:off x="2173254" y="3208476"/>
                <a:ext cx="230256" cy="3043237"/>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Cylinder 91">
                <a:extLst>
                  <a:ext uri="{FF2B5EF4-FFF2-40B4-BE49-F238E27FC236}">
                    <a16:creationId xmlns:a16="http://schemas.microsoft.com/office/drawing/2014/main" id="{67299563-C818-B57D-8777-00B1B87662A2}"/>
                  </a:ext>
                </a:extLst>
              </p:cNvPr>
              <p:cNvSpPr/>
              <p:nvPr/>
            </p:nvSpPr>
            <p:spPr>
              <a:xfrm rot="5400000">
                <a:off x="3865052" y="4603360"/>
                <a:ext cx="448165" cy="253472"/>
              </a:xfrm>
              <a:prstGeom prst="can">
                <a:avLst/>
              </a:prstGeom>
              <a:solidFill>
                <a:schemeClr val="tx2">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Top Corners Snipped 92">
                <a:extLst>
                  <a:ext uri="{FF2B5EF4-FFF2-40B4-BE49-F238E27FC236}">
                    <a16:creationId xmlns:a16="http://schemas.microsoft.com/office/drawing/2014/main" id="{CA9FF11A-FD41-DEA8-801C-6A538407D1CA}"/>
                  </a:ext>
                </a:extLst>
              </p:cNvPr>
              <p:cNvSpPr/>
              <p:nvPr/>
            </p:nvSpPr>
            <p:spPr>
              <a:xfrm rot="16200000">
                <a:off x="3705744" y="4507366"/>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998C0289-598C-1C19-8723-2560C7AAC271}"/>
                  </a:ext>
                </a:extLst>
              </p:cNvPr>
              <p:cNvSpPr/>
              <p:nvPr/>
            </p:nvSpPr>
            <p:spPr>
              <a:xfrm>
                <a:off x="3644270" y="4624097"/>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DFCE4BC3-7B87-248C-D4DB-B93BC0BBDB4E}"/>
                  </a:ext>
                </a:extLst>
              </p:cNvPr>
              <p:cNvSpPr/>
              <p:nvPr/>
            </p:nvSpPr>
            <p:spPr>
              <a:xfrm>
                <a:off x="4095475" y="4512469"/>
                <a:ext cx="152399" cy="435769"/>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7E820758-5295-F2FE-08E4-CD94E356535D}"/>
                </a:ext>
              </a:extLst>
            </p:cNvPr>
            <p:cNvGrpSpPr/>
            <p:nvPr/>
          </p:nvGrpSpPr>
          <p:grpSpPr>
            <a:xfrm>
              <a:off x="304499" y="3857947"/>
              <a:ext cx="1287039" cy="446513"/>
              <a:chOff x="305830" y="3867188"/>
              <a:chExt cx="1287039" cy="446513"/>
            </a:xfrm>
          </p:grpSpPr>
          <p:sp>
            <p:nvSpPr>
              <p:cNvPr id="86" name="Cylinder 85">
                <a:extLst>
                  <a:ext uri="{FF2B5EF4-FFF2-40B4-BE49-F238E27FC236}">
                    <a16:creationId xmlns:a16="http://schemas.microsoft.com/office/drawing/2014/main" id="{8C7BC615-FC88-49FD-336D-9A27D0C2E352}"/>
                  </a:ext>
                </a:extLst>
              </p:cNvPr>
              <p:cNvSpPr/>
              <p:nvPr/>
            </p:nvSpPr>
            <p:spPr>
              <a:xfrm rot="5400000">
                <a:off x="573261" y="3599757"/>
                <a:ext cx="446513" cy="981376"/>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7" name="Group 86">
                <a:extLst>
                  <a:ext uri="{FF2B5EF4-FFF2-40B4-BE49-F238E27FC236}">
                    <a16:creationId xmlns:a16="http://schemas.microsoft.com/office/drawing/2014/main" id="{B0671ACB-D05D-0368-8394-44E02CA247B2}"/>
                  </a:ext>
                </a:extLst>
              </p:cNvPr>
              <p:cNvGrpSpPr/>
              <p:nvPr/>
            </p:nvGrpSpPr>
            <p:grpSpPr>
              <a:xfrm rot="10800000">
                <a:off x="912741" y="3867189"/>
                <a:ext cx="680128" cy="446511"/>
                <a:chOff x="139502" y="3151487"/>
                <a:chExt cx="680128" cy="446511"/>
              </a:xfrm>
            </p:grpSpPr>
            <p:sp>
              <p:nvSpPr>
                <p:cNvPr id="89" name="Rectangle: Top Corners Snipped 88">
                  <a:extLst>
                    <a:ext uri="{FF2B5EF4-FFF2-40B4-BE49-F238E27FC236}">
                      <a16:creationId xmlns:a16="http://schemas.microsoft.com/office/drawing/2014/main" id="{62D99141-91FC-E016-5C42-3E5740F94E4C}"/>
                    </a:ext>
                  </a:extLst>
                </p:cNvPr>
                <p:cNvSpPr/>
                <p:nvPr/>
              </p:nvSpPr>
              <p:spPr>
                <a:xfrm rot="16200000">
                  <a:off x="138149" y="3152840"/>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ADB581CE-32CE-A248-E0B5-831177FDA4C0}"/>
                    </a:ext>
                  </a:extLst>
                </p:cNvPr>
                <p:cNvSpPr/>
                <p:nvPr/>
              </p:nvSpPr>
              <p:spPr>
                <a:xfrm>
                  <a:off x="667231" y="3269571"/>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8" name="Rectangle 87">
                <a:extLst>
                  <a:ext uri="{FF2B5EF4-FFF2-40B4-BE49-F238E27FC236}">
                    <a16:creationId xmlns:a16="http://schemas.microsoft.com/office/drawing/2014/main" id="{1318ADAB-7831-0F80-453A-4018667D36C3}"/>
                  </a:ext>
                </a:extLst>
              </p:cNvPr>
              <p:cNvSpPr/>
              <p:nvPr/>
            </p:nvSpPr>
            <p:spPr>
              <a:xfrm>
                <a:off x="1041509" y="3873711"/>
                <a:ext cx="152399" cy="434764"/>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96" name="Snowflake" descr="Snowflake with solid fill">
            <a:extLst>
              <a:ext uri="{FF2B5EF4-FFF2-40B4-BE49-F238E27FC236}">
                <a16:creationId xmlns:a16="http://schemas.microsoft.com/office/drawing/2014/main" id="{8A283EBC-9ED2-EB28-C977-C6B668E225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33602" y="1986391"/>
            <a:ext cx="469974" cy="469974"/>
          </a:xfrm>
          <a:prstGeom prst="rect">
            <a:avLst/>
          </a:prstGeom>
        </p:spPr>
      </p:pic>
      <p:sp>
        <p:nvSpPr>
          <p:cNvPr id="97" name="Cavity1">
            <a:extLst>
              <a:ext uri="{FF2B5EF4-FFF2-40B4-BE49-F238E27FC236}">
                <a16:creationId xmlns:a16="http://schemas.microsoft.com/office/drawing/2014/main" id="{2826C54D-E18A-DDC8-519E-DEE144B5EB95}"/>
              </a:ext>
            </a:extLst>
          </p:cNvPr>
          <p:cNvSpPr/>
          <p:nvPr/>
        </p:nvSpPr>
        <p:spPr>
          <a:xfrm>
            <a:off x="471334" y="3855364"/>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avity2">
            <a:extLst>
              <a:ext uri="{FF2B5EF4-FFF2-40B4-BE49-F238E27FC236}">
                <a16:creationId xmlns:a16="http://schemas.microsoft.com/office/drawing/2014/main" id="{1068E305-5F8F-CB01-CFC6-10797A192322}"/>
              </a:ext>
            </a:extLst>
          </p:cNvPr>
          <p:cNvSpPr/>
          <p:nvPr/>
        </p:nvSpPr>
        <p:spPr>
          <a:xfrm>
            <a:off x="471335" y="4259671"/>
            <a:ext cx="984399" cy="45719"/>
          </a:xfrm>
          <a:prstGeom prst="cube">
            <a:avLst/>
          </a:prstGeom>
          <a:solidFill>
            <a:schemeClr val="bg1">
              <a:lumMod val="85000"/>
            </a:schemeClr>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meter">
            <a:extLst>
              <a:ext uri="{FF2B5EF4-FFF2-40B4-BE49-F238E27FC236}">
                <a16:creationId xmlns:a16="http://schemas.microsoft.com/office/drawing/2014/main" id="{1E8C38D8-B25D-1617-AFCC-4ABF3A295EAB}"/>
              </a:ext>
            </a:extLst>
          </p:cNvPr>
          <p:cNvGrpSpPr/>
          <p:nvPr/>
        </p:nvGrpSpPr>
        <p:grpSpPr>
          <a:xfrm>
            <a:off x="5701010" y="3157477"/>
            <a:ext cx="3331943" cy="369332"/>
            <a:chOff x="5701011" y="3354446"/>
            <a:chExt cx="3331943" cy="369332"/>
          </a:xfrm>
        </p:grpSpPr>
        <p:cxnSp>
          <p:nvCxnSpPr>
            <p:cNvPr id="107" name="Straight Arrow Connector 106">
              <a:extLst>
                <a:ext uri="{FF2B5EF4-FFF2-40B4-BE49-F238E27FC236}">
                  <a16:creationId xmlns:a16="http://schemas.microsoft.com/office/drawing/2014/main" id="{6F8D5D6B-CF50-1217-E4F2-9F873403E58D}"/>
                </a:ext>
              </a:extLst>
            </p:cNvPr>
            <p:cNvCxnSpPr>
              <a:cxnSpLocks/>
            </p:cNvCxnSpPr>
            <p:nvPr/>
          </p:nvCxnSpPr>
          <p:spPr>
            <a:xfrm>
              <a:off x="5701011" y="3699782"/>
              <a:ext cx="333194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E00D5840-7814-EC04-2CE1-E5CDEE6513A1}"/>
                </a:ext>
              </a:extLst>
            </p:cNvPr>
            <p:cNvSpPr txBox="1"/>
            <p:nvPr/>
          </p:nvSpPr>
          <p:spPr>
            <a:xfrm>
              <a:off x="6870819" y="3354446"/>
              <a:ext cx="833883" cy="369332"/>
            </a:xfrm>
            <a:prstGeom prst="rect">
              <a:avLst/>
            </a:prstGeom>
            <a:noFill/>
          </p:spPr>
          <p:txBody>
            <a:bodyPr wrap="none" rtlCol="0">
              <a:spAutoFit/>
            </a:bodyPr>
            <a:lstStyle/>
            <a:p>
              <a:r>
                <a:rPr lang="de-DE" b="1" dirty="0"/>
                <a:t>~ 3.5 m</a:t>
              </a:r>
              <a:endParaRPr lang="en-US" b="1" dirty="0"/>
            </a:p>
          </p:txBody>
        </p:sp>
      </p:grpSp>
      <p:pic>
        <p:nvPicPr>
          <p:cNvPr id="109" name="Phantom 1" descr="v2012 side angle">
            <a:extLst>
              <a:ext uri="{FF2B5EF4-FFF2-40B4-BE49-F238E27FC236}">
                <a16:creationId xmlns:a16="http://schemas.microsoft.com/office/drawing/2014/main" id="{A12E50B8-5565-EC2D-91B3-41832EAD35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4434874" y="1863857"/>
            <a:ext cx="1547598" cy="1185018"/>
          </a:xfrm>
          <a:prstGeom prst="rect">
            <a:avLst/>
          </a:prstGeom>
          <a:noFill/>
          <a:extLst>
            <a:ext uri="{909E8E84-426E-40DD-AFC4-6F175D3DCCD1}">
              <a14:hiddenFill xmlns:a14="http://schemas.microsoft.com/office/drawing/2010/main">
                <a:solidFill>
                  <a:srgbClr val="FFFFFF"/>
                </a:solidFill>
              </a14:hiddenFill>
            </a:ext>
          </a:extLst>
        </p:spPr>
      </p:pic>
      <p:pic>
        <p:nvPicPr>
          <p:cNvPr id="110" name="Phantom 2" descr="v2012 side angle">
            <a:extLst>
              <a:ext uri="{FF2B5EF4-FFF2-40B4-BE49-F238E27FC236}">
                <a16:creationId xmlns:a16="http://schemas.microsoft.com/office/drawing/2014/main" id="{5EE857E5-CEFE-C3BF-5F14-B270F8A601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03940" flipH="1">
            <a:off x="8008259" y="4875301"/>
            <a:ext cx="1548000" cy="1184400"/>
          </a:xfrm>
          <a:prstGeom prst="rect">
            <a:avLst/>
          </a:prstGeom>
          <a:noFill/>
          <a:extLst>
            <a:ext uri="{909E8E84-426E-40DD-AFC4-6F175D3DCCD1}">
              <a14:hiddenFill xmlns:a14="http://schemas.microsoft.com/office/drawing/2010/main">
                <a:solidFill>
                  <a:srgbClr val="FFFFFF"/>
                </a:solidFill>
              </a14:hiddenFill>
            </a:ext>
          </a:extLst>
        </p:spPr>
      </p:pic>
      <p:pic>
        <p:nvPicPr>
          <p:cNvPr id="113" name="MH1">
            <a:extLst>
              <a:ext uri="{FF2B5EF4-FFF2-40B4-BE49-F238E27FC236}">
                <a16:creationId xmlns:a16="http://schemas.microsoft.com/office/drawing/2014/main" id="{AFDC4DE4-45EF-1D7D-8177-EB066B848A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89686" y="1773397"/>
            <a:ext cx="338121" cy="620171"/>
          </a:xfrm>
          <a:prstGeom prst="rect">
            <a:avLst/>
          </a:prstGeom>
        </p:spPr>
      </p:pic>
      <p:pic>
        <p:nvPicPr>
          <p:cNvPr id="114" name="MH2">
            <a:extLst>
              <a:ext uri="{FF2B5EF4-FFF2-40B4-BE49-F238E27FC236}">
                <a16:creationId xmlns:a16="http://schemas.microsoft.com/office/drawing/2014/main" id="{927D8E50-F4EE-DEE3-6FFE-A356AE0667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2888571" y="5549469"/>
            <a:ext cx="338121" cy="620171"/>
          </a:xfrm>
          <a:prstGeom prst="rect">
            <a:avLst/>
          </a:prstGeom>
        </p:spPr>
      </p:pic>
      <p:grpSp>
        <p:nvGrpSpPr>
          <p:cNvPr id="115" name="Gate1">
            <a:extLst>
              <a:ext uri="{FF2B5EF4-FFF2-40B4-BE49-F238E27FC236}">
                <a16:creationId xmlns:a16="http://schemas.microsoft.com/office/drawing/2014/main" id="{546431A2-8B91-56C0-B6EF-7E489A85B802}"/>
              </a:ext>
            </a:extLst>
          </p:cNvPr>
          <p:cNvGrpSpPr/>
          <p:nvPr/>
        </p:nvGrpSpPr>
        <p:grpSpPr>
          <a:xfrm>
            <a:off x="4114165" y="3740657"/>
            <a:ext cx="442898" cy="646995"/>
            <a:chOff x="4152048" y="4481805"/>
            <a:chExt cx="442898" cy="646995"/>
          </a:xfrm>
        </p:grpSpPr>
        <p:grpSp>
          <p:nvGrpSpPr>
            <p:cNvPr id="116" name="Group 115">
              <a:extLst>
                <a:ext uri="{FF2B5EF4-FFF2-40B4-BE49-F238E27FC236}">
                  <a16:creationId xmlns:a16="http://schemas.microsoft.com/office/drawing/2014/main" id="{DA06E495-7845-4195-7FAA-087371D038F7}"/>
                </a:ext>
              </a:extLst>
            </p:cNvPr>
            <p:cNvGrpSpPr/>
            <p:nvPr/>
          </p:nvGrpSpPr>
          <p:grpSpPr>
            <a:xfrm>
              <a:off x="4152048" y="4481805"/>
              <a:ext cx="442898" cy="646995"/>
              <a:chOff x="4152048" y="4481805"/>
              <a:chExt cx="442898" cy="646995"/>
            </a:xfrm>
          </p:grpSpPr>
          <p:sp>
            <p:nvSpPr>
              <p:cNvPr id="120" name="Flowchart: Data 119">
                <a:extLst>
                  <a:ext uri="{FF2B5EF4-FFF2-40B4-BE49-F238E27FC236}">
                    <a16:creationId xmlns:a16="http://schemas.microsoft.com/office/drawing/2014/main" id="{7929EC52-ABD8-8FCA-E95B-AF5E8BEE40BC}"/>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DF51D1F6-1C3D-F294-0E0E-AA405C32B56C}"/>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B388B6D-E1C3-8A1E-F5E4-F60073C202F1}"/>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Data 122">
                <a:extLst>
                  <a:ext uri="{FF2B5EF4-FFF2-40B4-BE49-F238E27FC236}">
                    <a16:creationId xmlns:a16="http://schemas.microsoft.com/office/drawing/2014/main" id="{40C947F0-82BC-3B7B-A660-CE7EBA5FFFD2}"/>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A2919F0D-50B0-6D70-99BF-1FD6C35148C0}"/>
                </a:ext>
              </a:extLst>
            </p:cNvPr>
            <p:cNvGrpSpPr/>
            <p:nvPr/>
          </p:nvGrpSpPr>
          <p:grpSpPr>
            <a:xfrm>
              <a:off x="4509538" y="5000008"/>
              <a:ext cx="72041" cy="63420"/>
              <a:chOff x="4509538" y="5000008"/>
              <a:chExt cx="72041" cy="63420"/>
            </a:xfrm>
          </p:grpSpPr>
          <p:sp>
            <p:nvSpPr>
              <p:cNvPr id="118" name="Flowchart: Data 117">
                <a:extLst>
                  <a:ext uri="{FF2B5EF4-FFF2-40B4-BE49-F238E27FC236}">
                    <a16:creationId xmlns:a16="http://schemas.microsoft.com/office/drawing/2014/main" id="{C637971B-191C-0F2D-57BF-12B63F6AC799}"/>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923CC7AE-97DE-489D-ABC5-434CD1BB90F6}"/>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Integ-Rohr1">
            <a:extLst>
              <a:ext uri="{FF2B5EF4-FFF2-40B4-BE49-F238E27FC236}">
                <a16:creationId xmlns:a16="http://schemas.microsoft.com/office/drawing/2014/main" id="{551C0856-AF87-94FB-9A62-4E046F7221A5}"/>
              </a:ext>
            </a:extLst>
          </p:cNvPr>
          <p:cNvSpPr/>
          <p:nvPr/>
        </p:nvSpPr>
        <p:spPr>
          <a:xfrm rot="5400000">
            <a:off x="4504084" y="3834181"/>
            <a:ext cx="443914" cy="489800"/>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Integ-Rohr2">
            <a:extLst>
              <a:ext uri="{FF2B5EF4-FFF2-40B4-BE49-F238E27FC236}">
                <a16:creationId xmlns:a16="http://schemas.microsoft.com/office/drawing/2014/main" id="{8182BE2A-DEFE-FED4-63B0-2701C9EBF7FE}"/>
              </a:ext>
            </a:extLst>
          </p:cNvPr>
          <p:cNvSpPr/>
          <p:nvPr/>
        </p:nvSpPr>
        <p:spPr>
          <a:xfrm rot="5400000">
            <a:off x="5838766" y="3715450"/>
            <a:ext cx="448165" cy="723679"/>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Expansion-tank">
            <a:extLst>
              <a:ext uri="{FF2B5EF4-FFF2-40B4-BE49-F238E27FC236}">
                <a16:creationId xmlns:a16="http://schemas.microsoft.com/office/drawing/2014/main" id="{47D8D260-0BA1-E53E-3904-465EAEB26226}"/>
              </a:ext>
            </a:extLst>
          </p:cNvPr>
          <p:cNvGrpSpPr/>
          <p:nvPr/>
        </p:nvGrpSpPr>
        <p:grpSpPr>
          <a:xfrm>
            <a:off x="6236996" y="3607201"/>
            <a:ext cx="1389186" cy="942108"/>
            <a:chOff x="6530463" y="3717932"/>
            <a:chExt cx="1389186" cy="942108"/>
          </a:xfrm>
        </p:grpSpPr>
        <p:sp>
          <p:nvSpPr>
            <p:cNvPr id="127" name="Flowchart: Data 126">
              <a:extLst>
                <a:ext uri="{FF2B5EF4-FFF2-40B4-BE49-F238E27FC236}">
                  <a16:creationId xmlns:a16="http://schemas.microsoft.com/office/drawing/2014/main" id="{649A1EE5-35C6-E3DB-E518-42280FE5E23D}"/>
                </a:ext>
              </a:extLst>
            </p:cNvPr>
            <p:cNvSpPr/>
            <p:nvPr/>
          </p:nvSpPr>
          <p:spPr>
            <a:xfrm>
              <a:off x="6534794" y="4371774"/>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858DADD4-3B1A-ECE5-0230-C47111AAEE8D}"/>
                </a:ext>
              </a:extLst>
            </p:cNvPr>
            <p:cNvSpPr/>
            <p:nvPr/>
          </p:nvSpPr>
          <p:spPr>
            <a:xfrm>
              <a:off x="6825471" y="3717932"/>
              <a:ext cx="1094178" cy="6508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AA2B83DD-3FA1-04F4-2AFA-663DF5253543}"/>
                </a:ext>
              </a:extLst>
            </p:cNvPr>
            <p:cNvSpPr/>
            <p:nvPr/>
          </p:nvSpPr>
          <p:spPr>
            <a:xfrm>
              <a:off x="6530463" y="4008859"/>
              <a:ext cx="1106206" cy="646420"/>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0" name="Group 129">
              <a:extLst>
                <a:ext uri="{FF2B5EF4-FFF2-40B4-BE49-F238E27FC236}">
                  <a16:creationId xmlns:a16="http://schemas.microsoft.com/office/drawing/2014/main" id="{003D7551-9603-FC7F-9A47-F86E124D1C77}"/>
                </a:ext>
              </a:extLst>
            </p:cNvPr>
            <p:cNvGrpSpPr/>
            <p:nvPr/>
          </p:nvGrpSpPr>
          <p:grpSpPr>
            <a:xfrm>
              <a:off x="7642225" y="4337974"/>
              <a:ext cx="273093" cy="75276"/>
              <a:chOff x="7642225" y="4337974"/>
              <a:chExt cx="273093" cy="75276"/>
            </a:xfrm>
          </p:grpSpPr>
          <p:sp>
            <p:nvSpPr>
              <p:cNvPr id="132" name="Flowchart: Data 131">
                <a:extLst>
                  <a:ext uri="{FF2B5EF4-FFF2-40B4-BE49-F238E27FC236}">
                    <a16:creationId xmlns:a16="http://schemas.microsoft.com/office/drawing/2014/main" id="{B2D05D7A-120A-D2C2-48B6-7EE04C3B023D}"/>
                  </a:ext>
                </a:extLst>
              </p:cNvPr>
              <p:cNvSpPr/>
              <p:nvPr/>
            </p:nvSpPr>
            <p:spPr>
              <a:xfrm>
                <a:off x="7708915" y="4358519"/>
                <a:ext cx="206403"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245195F3-6162-CD13-5024-2489017D1C1C}"/>
                  </a:ext>
                </a:extLst>
              </p:cNvPr>
              <p:cNvSpPr/>
              <p:nvPr/>
            </p:nvSpPr>
            <p:spPr>
              <a:xfrm>
                <a:off x="7642225" y="4337974"/>
                <a:ext cx="133348" cy="75276"/>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Flowchart: Data 130">
              <a:extLst>
                <a:ext uri="{FF2B5EF4-FFF2-40B4-BE49-F238E27FC236}">
                  <a16:creationId xmlns:a16="http://schemas.microsoft.com/office/drawing/2014/main" id="{E5898852-D789-19F6-528C-3971F412A613}"/>
                </a:ext>
              </a:extLst>
            </p:cNvPr>
            <p:cNvSpPr/>
            <p:nvPr/>
          </p:nvSpPr>
          <p:spPr>
            <a:xfrm>
              <a:off x="6537174" y="3720593"/>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Rohr-verbinder">
            <a:extLst>
              <a:ext uri="{FF2B5EF4-FFF2-40B4-BE49-F238E27FC236}">
                <a16:creationId xmlns:a16="http://schemas.microsoft.com/office/drawing/2014/main" id="{B04BBDA8-62CB-EFB7-EE0E-2ABD5900D87C}"/>
              </a:ext>
            </a:extLst>
          </p:cNvPr>
          <p:cNvSpPr/>
          <p:nvPr/>
        </p:nvSpPr>
        <p:spPr>
          <a:xfrm rot="5400000">
            <a:off x="7478085" y="3819966"/>
            <a:ext cx="448165" cy="546864"/>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5" name="Gate2">
            <a:extLst>
              <a:ext uri="{FF2B5EF4-FFF2-40B4-BE49-F238E27FC236}">
                <a16:creationId xmlns:a16="http://schemas.microsoft.com/office/drawing/2014/main" id="{3E615F4C-9D97-A977-EE82-58AAF1486A28}"/>
              </a:ext>
            </a:extLst>
          </p:cNvPr>
          <p:cNvGrpSpPr/>
          <p:nvPr/>
        </p:nvGrpSpPr>
        <p:grpSpPr>
          <a:xfrm>
            <a:off x="7819596" y="3747515"/>
            <a:ext cx="442898" cy="646995"/>
            <a:chOff x="4152048" y="4481805"/>
            <a:chExt cx="442898" cy="646995"/>
          </a:xfrm>
        </p:grpSpPr>
        <p:grpSp>
          <p:nvGrpSpPr>
            <p:cNvPr id="136" name="Group 135">
              <a:extLst>
                <a:ext uri="{FF2B5EF4-FFF2-40B4-BE49-F238E27FC236}">
                  <a16:creationId xmlns:a16="http://schemas.microsoft.com/office/drawing/2014/main" id="{B26BE10F-442F-3A5E-5241-A931BDACC7BC}"/>
                </a:ext>
              </a:extLst>
            </p:cNvPr>
            <p:cNvGrpSpPr/>
            <p:nvPr/>
          </p:nvGrpSpPr>
          <p:grpSpPr>
            <a:xfrm>
              <a:off x="4152048" y="4481805"/>
              <a:ext cx="442898" cy="646995"/>
              <a:chOff x="4152048" y="4481805"/>
              <a:chExt cx="442898" cy="646995"/>
            </a:xfrm>
          </p:grpSpPr>
          <p:sp>
            <p:nvSpPr>
              <p:cNvPr id="140" name="Flowchart: Data 139">
                <a:extLst>
                  <a:ext uri="{FF2B5EF4-FFF2-40B4-BE49-F238E27FC236}">
                    <a16:creationId xmlns:a16="http://schemas.microsoft.com/office/drawing/2014/main" id="{5FAF7072-D880-20E0-DD3D-F8100FA6AEEC}"/>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A1129C2-DDD8-F6C1-07B7-2AAD084E76D0}"/>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3560DFD-018C-9633-147C-A5B5B6A6F619}"/>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Data 142">
                <a:extLst>
                  <a:ext uri="{FF2B5EF4-FFF2-40B4-BE49-F238E27FC236}">
                    <a16:creationId xmlns:a16="http://schemas.microsoft.com/office/drawing/2014/main" id="{DD634B56-B23E-C1D1-4AB7-198E48143501}"/>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A42B220F-738B-2182-112D-4A27638B7673}"/>
                </a:ext>
              </a:extLst>
            </p:cNvPr>
            <p:cNvGrpSpPr/>
            <p:nvPr/>
          </p:nvGrpSpPr>
          <p:grpSpPr>
            <a:xfrm>
              <a:off x="4509538" y="5000008"/>
              <a:ext cx="72041" cy="63420"/>
              <a:chOff x="4509538" y="5000008"/>
              <a:chExt cx="72041" cy="63420"/>
            </a:xfrm>
          </p:grpSpPr>
          <p:sp>
            <p:nvSpPr>
              <p:cNvPr id="138" name="Flowchart: Data 137">
                <a:extLst>
                  <a:ext uri="{FF2B5EF4-FFF2-40B4-BE49-F238E27FC236}">
                    <a16:creationId xmlns:a16="http://schemas.microsoft.com/office/drawing/2014/main" id="{D777DB58-5A08-701E-298F-0DFCF482D3BE}"/>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4333272-61B7-6A42-A0FF-303DEA9799F2}"/>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1" name="BH-2">
            <a:extLst>
              <a:ext uri="{FF2B5EF4-FFF2-40B4-BE49-F238E27FC236}">
                <a16:creationId xmlns:a16="http://schemas.microsoft.com/office/drawing/2014/main" id="{A6A65B5B-AA51-10D5-3FA6-9FFC6BE337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235478" y="3957423"/>
            <a:ext cx="301759" cy="469974"/>
          </a:xfrm>
          <a:prstGeom prst="rect">
            <a:avLst/>
          </a:prstGeom>
        </p:spPr>
      </p:pic>
      <p:pic>
        <p:nvPicPr>
          <p:cNvPr id="42" name="BH-1">
            <a:extLst>
              <a:ext uri="{FF2B5EF4-FFF2-40B4-BE49-F238E27FC236}">
                <a16:creationId xmlns:a16="http://schemas.microsoft.com/office/drawing/2014/main" id="{0664BD0B-ED74-B656-8603-DFFC74EA37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2538560" y="3957423"/>
            <a:ext cx="301759" cy="469974"/>
          </a:xfrm>
          <a:prstGeom prst="rect">
            <a:avLst/>
          </a:prstGeom>
        </p:spPr>
      </p:pic>
      <p:grpSp>
        <p:nvGrpSpPr>
          <p:cNvPr id="144" name="SH-Verbaut">
            <a:extLst>
              <a:ext uri="{FF2B5EF4-FFF2-40B4-BE49-F238E27FC236}">
                <a16:creationId xmlns:a16="http://schemas.microsoft.com/office/drawing/2014/main" id="{F77EA9AA-8C63-8BD0-0F3C-B42FA9609EA3}"/>
              </a:ext>
            </a:extLst>
          </p:cNvPr>
          <p:cNvGrpSpPr/>
          <p:nvPr/>
        </p:nvGrpSpPr>
        <p:grpSpPr>
          <a:xfrm>
            <a:off x="8170364" y="3857121"/>
            <a:ext cx="2107900" cy="719292"/>
            <a:chOff x="8170364" y="3857121"/>
            <a:chExt cx="2107900" cy="719292"/>
          </a:xfrm>
          <a:solidFill>
            <a:srgbClr val="ADB9CA"/>
          </a:solidFill>
        </p:grpSpPr>
        <p:sp>
          <p:nvSpPr>
            <p:cNvPr id="145" name="Cylinder 144">
              <a:extLst>
                <a:ext uri="{FF2B5EF4-FFF2-40B4-BE49-F238E27FC236}">
                  <a16:creationId xmlns:a16="http://schemas.microsoft.com/office/drawing/2014/main" id="{1A742A38-0633-E58A-35A2-E5AB412ADAD6}"/>
                </a:ext>
              </a:extLst>
            </p:cNvPr>
            <p:cNvSpPr/>
            <p:nvPr/>
          </p:nvSpPr>
          <p:spPr>
            <a:xfrm rot="5400000">
              <a:off x="8401631" y="3625854"/>
              <a:ext cx="448165" cy="91069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Cylinder 145">
              <a:extLst>
                <a:ext uri="{FF2B5EF4-FFF2-40B4-BE49-F238E27FC236}">
                  <a16:creationId xmlns:a16="http://schemas.microsoft.com/office/drawing/2014/main" id="{C635A4BE-AFFB-0D98-37B3-BC529A490BFB}"/>
                </a:ext>
              </a:extLst>
            </p:cNvPr>
            <p:cNvSpPr/>
            <p:nvPr/>
          </p:nvSpPr>
          <p:spPr>
            <a:xfrm rot="6761285">
              <a:off x="9309552" y="3607702"/>
              <a:ext cx="476879" cy="1460544"/>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descr="Diagram&#10;&#10;Description automatically generated">
            <a:extLst>
              <a:ext uri="{FF2B5EF4-FFF2-40B4-BE49-F238E27FC236}">
                <a16:creationId xmlns:a16="http://schemas.microsoft.com/office/drawing/2014/main" id="{F6255363-1FA3-7C6A-15DD-01D8B0EA62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16738" y="928862"/>
            <a:ext cx="3997662" cy="2503070"/>
          </a:xfrm>
          <a:prstGeom prst="rect">
            <a:avLst/>
          </a:prstGeom>
        </p:spPr>
      </p:pic>
      <p:sp>
        <p:nvSpPr>
          <p:cNvPr id="111" name="Pellet">
            <a:extLst>
              <a:ext uri="{FF2B5EF4-FFF2-40B4-BE49-F238E27FC236}">
                <a16:creationId xmlns:a16="http://schemas.microsoft.com/office/drawing/2014/main" id="{20FAA044-F7A6-7257-32EC-C5F524096AB4}"/>
              </a:ext>
            </a:extLst>
          </p:cNvPr>
          <p:cNvSpPr/>
          <p:nvPr/>
        </p:nvSpPr>
        <p:spPr>
          <a:xfrm rot="5400000">
            <a:off x="2956734" y="3923345"/>
            <a:ext cx="187125" cy="299414"/>
          </a:xfrm>
          <a:prstGeom prst="can">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Punch">
            <a:extLst>
              <a:ext uri="{FF2B5EF4-FFF2-40B4-BE49-F238E27FC236}">
                <a16:creationId xmlns:a16="http://schemas.microsoft.com/office/drawing/2014/main" id="{8CA4BA52-F3E6-5DA3-61F5-6A6420AA93AF}"/>
              </a:ext>
            </a:extLst>
          </p:cNvPr>
          <p:cNvGrpSpPr/>
          <p:nvPr/>
        </p:nvGrpSpPr>
        <p:grpSpPr>
          <a:xfrm>
            <a:off x="454634" y="3898465"/>
            <a:ext cx="2061862" cy="366752"/>
            <a:chOff x="455718" y="3898130"/>
            <a:chExt cx="2061862" cy="366752"/>
          </a:xfrm>
        </p:grpSpPr>
        <p:grpSp>
          <p:nvGrpSpPr>
            <p:cNvPr id="147" name="Punch">
              <a:extLst>
                <a:ext uri="{FF2B5EF4-FFF2-40B4-BE49-F238E27FC236}">
                  <a16:creationId xmlns:a16="http://schemas.microsoft.com/office/drawing/2014/main" id="{4839211C-1302-E9A7-B4FF-8341F95D4253}"/>
                </a:ext>
              </a:extLst>
            </p:cNvPr>
            <p:cNvGrpSpPr/>
            <p:nvPr/>
          </p:nvGrpSpPr>
          <p:grpSpPr>
            <a:xfrm>
              <a:off x="455718" y="3898130"/>
              <a:ext cx="2061862" cy="366752"/>
              <a:chOff x="455718" y="3898130"/>
              <a:chExt cx="2061862" cy="366752"/>
            </a:xfrm>
          </p:grpSpPr>
          <p:sp>
            <p:nvSpPr>
              <p:cNvPr id="150" name="Punchhead">
                <a:extLst>
                  <a:ext uri="{FF2B5EF4-FFF2-40B4-BE49-F238E27FC236}">
                    <a16:creationId xmlns:a16="http://schemas.microsoft.com/office/drawing/2014/main" id="{64111738-3D54-D589-54C4-A019136484AC}"/>
                  </a:ext>
                </a:extLst>
              </p:cNvPr>
              <p:cNvSpPr/>
              <p:nvPr/>
            </p:nvSpPr>
            <p:spPr>
              <a:xfrm rot="5400000">
                <a:off x="335522" y="4018326"/>
                <a:ext cx="366752" cy="126359"/>
              </a:xfrm>
              <a:prstGeom prst="can">
                <a:avLst>
                  <a:gd name="adj" fmla="val 50000"/>
                </a:avLst>
              </a:prstGeom>
              <a:solidFill>
                <a:srgbClr val="EC9F06"/>
              </a:solidFill>
              <a:ln>
                <a:solidFill>
                  <a:srgbClr val="7D5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Punch">
                <a:extLst>
                  <a:ext uri="{FF2B5EF4-FFF2-40B4-BE49-F238E27FC236}">
                    <a16:creationId xmlns:a16="http://schemas.microsoft.com/office/drawing/2014/main" id="{7FD1686E-46C3-1DCE-090E-5044C9EF6CF0}"/>
                  </a:ext>
                </a:extLst>
              </p:cNvPr>
              <p:cNvSpPr/>
              <p:nvPr/>
            </p:nvSpPr>
            <p:spPr>
              <a:xfrm rot="5400000">
                <a:off x="1424784" y="3073820"/>
                <a:ext cx="187125" cy="1998467"/>
              </a:xfrm>
              <a:prstGeom prst="can">
                <a:avLst/>
              </a:prstGeom>
              <a:solidFill>
                <a:srgbClr val="EC9F06"/>
              </a:solidFill>
              <a:ln>
                <a:solidFill>
                  <a:srgbClr val="7D5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8" name="Rectangle 147">
              <a:extLst>
                <a:ext uri="{FF2B5EF4-FFF2-40B4-BE49-F238E27FC236}">
                  <a16:creationId xmlns:a16="http://schemas.microsoft.com/office/drawing/2014/main" id="{88F11492-E1D8-51B5-B548-91EE7E2E5893}"/>
                </a:ext>
              </a:extLst>
            </p:cNvPr>
            <p:cNvSpPr/>
            <p:nvPr/>
          </p:nvSpPr>
          <p:spPr>
            <a:xfrm>
              <a:off x="624941" y="3971278"/>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13E732E1-67DA-4A0F-32D9-56A7916886AC}"/>
                </a:ext>
              </a:extLst>
            </p:cNvPr>
            <p:cNvSpPr/>
            <p:nvPr/>
          </p:nvSpPr>
          <p:spPr>
            <a:xfrm>
              <a:off x="622848" y="4129180"/>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2" name="Upper airflow">
            <a:extLst>
              <a:ext uri="{FF2B5EF4-FFF2-40B4-BE49-F238E27FC236}">
                <a16:creationId xmlns:a16="http://schemas.microsoft.com/office/drawing/2014/main" id="{D5C3B48F-247F-5065-A7FE-4E22E3AAC7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5234" y="3867112"/>
            <a:ext cx="667555" cy="206552"/>
          </a:xfrm>
          <a:prstGeom prst="rect">
            <a:avLst/>
          </a:prstGeom>
        </p:spPr>
      </p:pic>
      <p:pic>
        <p:nvPicPr>
          <p:cNvPr id="153" name="lower airflow">
            <a:extLst>
              <a:ext uri="{FF2B5EF4-FFF2-40B4-BE49-F238E27FC236}">
                <a16:creationId xmlns:a16="http://schemas.microsoft.com/office/drawing/2014/main" id="{2F35F9D3-7F3B-17FB-BBB5-BC85C4381A3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6635" y="4095329"/>
            <a:ext cx="666000" cy="206072"/>
          </a:xfrm>
          <a:prstGeom prst="rect">
            <a:avLst/>
          </a:prstGeom>
        </p:spPr>
      </p:pic>
      <p:sp>
        <p:nvSpPr>
          <p:cNvPr id="154" name="Propellant incoming">
            <a:extLst>
              <a:ext uri="{FF2B5EF4-FFF2-40B4-BE49-F238E27FC236}">
                <a16:creationId xmlns:a16="http://schemas.microsoft.com/office/drawing/2014/main" id="{B35A1708-ECFC-401C-1B7F-FE31FF378402}"/>
              </a:ext>
            </a:extLst>
          </p:cNvPr>
          <p:cNvSpPr/>
          <p:nvPr/>
        </p:nvSpPr>
        <p:spPr>
          <a:xfrm>
            <a:off x="141504" y="3979489"/>
            <a:ext cx="286716" cy="192118"/>
          </a:xfrm>
          <a:prstGeom prst="rightArrow">
            <a:avLst/>
          </a:prstGeom>
          <a:solidFill>
            <a:srgbClr val="E4678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F1">
            <a:extLst>
              <a:ext uri="{FF2B5EF4-FFF2-40B4-BE49-F238E27FC236}">
                <a16:creationId xmlns:a16="http://schemas.microsoft.com/office/drawing/2014/main" id="{7A3D8E7F-72AD-4F3A-FB43-090956442C9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52074" y="3975854"/>
            <a:ext cx="75861" cy="107019"/>
          </a:xfrm>
          <a:prstGeom prst="rect">
            <a:avLst/>
          </a:prstGeom>
        </p:spPr>
      </p:pic>
      <p:pic>
        <p:nvPicPr>
          <p:cNvPr id="156" name="F2">
            <a:extLst>
              <a:ext uri="{FF2B5EF4-FFF2-40B4-BE49-F238E27FC236}">
                <a16:creationId xmlns:a16="http://schemas.microsoft.com/office/drawing/2014/main" id="{C65833E6-B5D1-30BA-D310-6B2C267D0F7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04906" y="4059843"/>
            <a:ext cx="21675" cy="23029"/>
          </a:xfrm>
          <a:prstGeom prst="rect">
            <a:avLst/>
          </a:prstGeom>
        </p:spPr>
      </p:pic>
      <p:pic>
        <p:nvPicPr>
          <p:cNvPr id="157" name="F3">
            <a:extLst>
              <a:ext uri="{FF2B5EF4-FFF2-40B4-BE49-F238E27FC236}">
                <a16:creationId xmlns:a16="http://schemas.microsoft.com/office/drawing/2014/main" id="{C4A72D76-D3FB-69D3-A799-4ED357D5A45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88650" y="4058714"/>
            <a:ext cx="37931" cy="59605"/>
          </a:xfrm>
          <a:prstGeom prst="rect">
            <a:avLst/>
          </a:prstGeom>
        </p:spPr>
      </p:pic>
      <p:pic>
        <p:nvPicPr>
          <p:cNvPr id="158" name="F4">
            <a:extLst>
              <a:ext uri="{FF2B5EF4-FFF2-40B4-BE49-F238E27FC236}">
                <a16:creationId xmlns:a16="http://schemas.microsoft.com/office/drawing/2014/main" id="{EA783A2C-FE49-D3BF-7461-D1CA80AEEBA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265959" y="4057134"/>
            <a:ext cx="28448" cy="51477"/>
          </a:xfrm>
          <a:prstGeom prst="rect">
            <a:avLst/>
          </a:prstGeom>
        </p:spPr>
      </p:pic>
      <p:pic>
        <p:nvPicPr>
          <p:cNvPr id="159" name="F5">
            <a:extLst>
              <a:ext uri="{FF2B5EF4-FFF2-40B4-BE49-F238E27FC236}">
                <a16:creationId xmlns:a16="http://schemas.microsoft.com/office/drawing/2014/main" id="{BCF8EF87-82B1-29D7-CA32-0FD109CF3E8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289666" y="4084227"/>
            <a:ext cx="8128" cy="12192"/>
          </a:xfrm>
          <a:prstGeom prst="rect">
            <a:avLst/>
          </a:prstGeom>
        </p:spPr>
      </p:pic>
      <p:pic>
        <p:nvPicPr>
          <p:cNvPr id="160" name="F6">
            <a:extLst>
              <a:ext uri="{FF2B5EF4-FFF2-40B4-BE49-F238E27FC236}">
                <a16:creationId xmlns:a16="http://schemas.microsoft.com/office/drawing/2014/main" id="{CFD79794-02D3-E5A6-0C64-112CB348A3A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252074" y="4090662"/>
            <a:ext cx="44704" cy="41995"/>
          </a:xfrm>
          <a:prstGeom prst="rect">
            <a:avLst/>
          </a:prstGeom>
        </p:spPr>
      </p:pic>
      <p:pic>
        <p:nvPicPr>
          <p:cNvPr id="161" name="F7">
            <a:extLst>
              <a:ext uri="{FF2B5EF4-FFF2-40B4-BE49-F238E27FC236}">
                <a16:creationId xmlns:a16="http://schemas.microsoft.com/office/drawing/2014/main" id="{73C1D457-2EC8-9C15-BFCF-7893A60D896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294407" y="4106128"/>
            <a:ext cx="16256" cy="12192"/>
          </a:xfrm>
          <a:prstGeom prst="rect">
            <a:avLst/>
          </a:prstGeom>
        </p:spPr>
      </p:pic>
      <p:pic>
        <p:nvPicPr>
          <p:cNvPr id="162" name="F8">
            <a:extLst>
              <a:ext uri="{FF2B5EF4-FFF2-40B4-BE49-F238E27FC236}">
                <a16:creationId xmlns:a16="http://schemas.microsoft.com/office/drawing/2014/main" id="{DF82AFF1-FF26-3BEB-22A5-E4C0AB32B798}"/>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284247" y="4103193"/>
            <a:ext cx="43349" cy="65024"/>
          </a:xfrm>
          <a:prstGeom prst="rect">
            <a:avLst/>
          </a:prstGeom>
        </p:spPr>
      </p:pic>
      <p:pic>
        <p:nvPicPr>
          <p:cNvPr id="163" name="F9">
            <a:extLst>
              <a:ext uri="{FF2B5EF4-FFF2-40B4-BE49-F238E27FC236}">
                <a16:creationId xmlns:a16="http://schemas.microsoft.com/office/drawing/2014/main" id="{0BC619DF-4C6B-653C-B692-27B6E99FB35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270700" y="4125884"/>
            <a:ext cx="25739" cy="21675"/>
          </a:xfrm>
          <a:prstGeom prst="rect">
            <a:avLst/>
          </a:prstGeom>
        </p:spPr>
      </p:pic>
      <p:pic>
        <p:nvPicPr>
          <p:cNvPr id="164" name="F10">
            <a:extLst>
              <a:ext uri="{FF2B5EF4-FFF2-40B4-BE49-F238E27FC236}">
                <a16:creationId xmlns:a16="http://schemas.microsoft.com/office/drawing/2014/main" id="{9B286F7C-9F8C-8487-DCB7-06B3E46AF36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222609" y="4131472"/>
            <a:ext cx="60960" cy="37931"/>
          </a:xfrm>
          <a:prstGeom prst="rect">
            <a:avLst/>
          </a:prstGeom>
        </p:spPr>
      </p:pic>
      <p:pic>
        <p:nvPicPr>
          <p:cNvPr id="165" name="F11">
            <a:extLst>
              <a:ext uri="{FF2B5EF4-FFF2-40B4-BE49-F238E27FC236}">
                <a16:creationId xmlns:a16="http://schemas.microsoft.com/office/drawing/2014/main" id="{4047658E-D237-E7BB-0AEE-007142B6306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259355" y="4147558"/>
            <a:ext cx="24384" cy="20320"/>
          </a:xfrm>
          <a:prstGeom prst="rect">
            <a:avLst/>
          </a:prstGeom>
        </p:spPr>
      </p:pic>
      <p:pic>
        <p:nvPicPr>
          <p:cNvPr id="166" name="F12">
            <a:extLst>
              <a:ext uri="{FF2B5EF4-FFF2-40B4-BE49-F238E27FC236}">
                <a16:creationId xmlns:a16="http://schemas.microsoft.com/office/drawing/2014/main" id="{9A80C7D6-9810-59F5-B3F3-2CC2D74E870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268668" y="4147897"/>
            <a:ext cx="17611" cy="20320"/>
          </a:xfrm>
          <a:prstGeom prst="rect">
            <a:avLst/>
          </a:prstGeom>
        </p:spPr>
      </p:pic>
      <p:pic>
        <p:nvPicPr>
          <p:cNvPr id="167" name="F13">
            <a:extLst>
              <a:ext uri="{FF2B5EF4-FFF2-40B4-BE49-F238E27FC236}">
                <a16:creationId xmlns:a16="http://schemas.microsoft.com/office/drawing/2014/main" id="{227BE200-9E80-49BA-A7F7-D25D727F5516}"/>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178244" y="4082534"/>
            <a:ext cx="81280" cy="85344"/>
          </a:xfrm>
          <a:prstGeom prst="rect">
            <a:avLst/>
          </a:prstGeom>
        </p:spPr>
      </p:pic>
      <p:pic>
        <p:nvPicPr>
          <p:cNvPr id="168" name="F14">
            <a:extLst>
              <a:ext uri="{FF2B5EF4-FFF2-40B4-BE49-F238E27FC236}">
                <a16:creationId xmlns:a16="http://schemas.microsoft.com/office/drawing/2014/main" id="{70844108-409D-5FBC-0A18-11EFC30EDDD9}"/>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185018" y="4012769"/>
            <a:ext cx="89408" cy="90763"/>
          </a:xfrm>
          <a:prstGeom prst="rect">
            <a:avLst/>
          </a:prstGeom>
        </p:spPr>
      </p:pic>
      <p:pic>
        <p:nvPicPr>
          <p:cNvPr id="169" name="F15">
            <a:extLst>
              <a:ext uri="{FF2B5EF4-FFF2-40B4-BE49-F238E27FC236}">
                <a16:creationId xmlns:a16="http://schemas.microsoft.com/office/drawing/2014/main" id="{C5768CE5-7FA9-57C2-5AA9-A215671D2E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224980" y="3976531"/>
            <a:ext cx="46059" cy="40640"/>
          </a:xfrm>
          <a:prstGeom prst="rect">
            <a:avLst/>
          </a:prstGeom>
        </p:spPr>
      </p:pic>
      <p:pic>
        <p:nvPicPr>
          <p:cNvPr id="170" name="F16">
            <a:extLst>
              <a:ext uri="{FF2B5EF4-FFF2-40B4-BE49-F238E27FC236}">
                <a16:creationId xmlns:a16="http://schemas.microsoft.com/office/drawing/2014/main" id="{D668D5C7-7153-9D6B-B2DA-26326F55732E}"/>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198226" y="3977209"/>
            <a:ext cx="43349" cy="44704"/>
          </a:xfrm>
          <a:prstGeom prst="rect">
            <a:avLst/>
          </a:prstGeom>
        </p:spPr>
      </p:pic>
      <p:pic>
        <p:nvPicPr>
          <p:cNvPr id="171" name="F17">
            <a:extLst>
              <a:ext uri="{FF2B5EF4-FFF2-40B4-BE49-F238E27FC236}">
                <a16:creationId xmlns:a16="http://schemas.microsoft.com/office/drawing/2014/main" id="{56598C21-10ED-44E4-8C23-34C44B2F92B2}"/>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173842" y="3983305"/>
            <a:ext cx="31157" cy="9483"/>
          </a:xfrm>
          <a:prstGeom prst="rect">
            <a:avLst/>
          </a:prstGeom>
        </p:spPr>
      </p:pic>
      <p:pic>
        <p:nvPicPr>
          <p:cNvPr id="172" name="F18">
            <a:extLst>
              <a:ext uri="{FF2B5EF4-FFF2-40B4-BE49-F238E27FC236}">
                <a16:creationId xmlns:a16="http://schemas.microsoft.com/office/drawing/2014/main" id="{ED57B070-30FE-D81F-E4A1-734024DFB0F2}"/>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068855" y="3980003"/>
            <a:ext cx="147659" cy="108373"/>
          </a:xfrm>
          <a:prstGeom prst="rect">
            <a:avLst/>
          </a:prstGeom>
        </p:spPr>
      </p:pic>
      <p:pic>
        <p:nvPicPr>
          <p:cNvPr id="173" name="F19">
            <a:extLst>
              <a:ext uri="{FF2B5EF4-FFF2-40B4-BE49-F238E27FC236}">
                <a16:creationId xmlns:a16="http://schemas.microsoft.com/office/drawing/2014/main" id="{7247BEFA-0030-6D20-8F1F-CBAA6AE0A22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030924" y="3980680"/>
            <a:ext cx="56896" cy="88053"/>
          </a:xfrm>
          <a:prstGeom prst="rect">
            <a:avLst/>
          </a:prstGeom>
        </p:spPr>
      </p:pic>
      <p:pic>
        <p:nvPicPr>
          <p:cNvPr id="174" name="F20">
            <a:extLst>
              <a:ext uri="{FF2B5EF4-FFF2-40B4-BE49-F238E27FC236}">
                <a16:creationId xmlns:a16="http://schemas.microsoft.com/office/drawing/2014/main" id="{03A21BF9-25D4-33DA-860E-D57AD07ED9DF}"/>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025844" y="4034782"/>
            <a:ext cx="70443" cy="120565"/>
          </a:xfrm>
          <a:prstGeom prst="rect">
            <a:avLst/>
          </a:prstGeom>
        </p:spPr>
      </p:pic>
      <p:pic>
        <p:nvPicPr>
          <p:cNvPr id="175" name="F21">
            <a:extLst>
              <a:ext uri="{FF2B5EF4-FFF2-40B4-BE49-F238E27FC236}">
                <a16:creationId xmlns:a16="http://schemas.microsoft.com/office/drawing/2014/main" id="{EC6B5165-A924-151E-2A6A-9ADCDD3DEC85}"/>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023135" y="4090323"/>
            <a:ext cx="25739" cy="44704"/>
          </a:xfrm>
          <a:prstGeom prst="rect">
            <a:avLst/>
          </a:prstGeom>
        </p:spPr>
      </p:pic>
      <p:pic>
        <p:nvPicPr>
          <p:cNvPr id="176" name="F22">
            <a:extLst>
              <a:ext uri="{FF2B5EF4-FFF2-40B4-BE49-F238E27FC236}">
                <a16:creationId xmlns:a16="http://schemas.microsoft.com/office/drawing/2014/main" id="{713992B5-7987-5914-8B6A-E431942017CA}"/>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031940" y="4135705"/>
            <a:ext cx="32512" cy="28448"/>
          </a:xfrm>
          <a:prstGeom prst="rect">
            <a:avLst/>
          </a:prstGeom>
        </p:spPr>
      </p:pic>
      <p:pic>
        <p:nvPicPr>
          <p:cNvPr id="177" name="F23">
            <a:extLst>
              <a:ext uri="{FF2B5EF4-FFF2-40B4-BE49-F238E27FC236}">
                <a16:creationId xmlns:a16="http://schemas.microsoft.com/office/drawing/2014/main" id="{1F1067B9-FABC-D1BB-E087-59F21720ECB4}"/>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9052260" y="4113353"/>
            <a:ext cx="147659" cy="56896"/>
          </a:xfrm>
          <a:prstGeom prst="rect">
            <a:avLst/>
          </a:prstGeom>
        </p:spPr>
      </p:pic>
      <p:pic>
        <p:nvPicPr>
          <p:cNvPr id="178" name="F24">
            <a:extLst>
              <a:ext uri="{FF2B5EF4-FFF2-40B4-BE49-F238E27FC236}">
                <a16:creationId xmlns:a16="http://schemas.microsoft.com/office/drawing/2014/main" id="{AFE193C7-50A0-257C-06D1-4D381BEE2E21}"/>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9058018" y="4036476"/>
            <a:ext cx="130048" cy="105664"/>
          </a:xfrm>
          <a:prstGeom prst="rect">
            <a:avLst/>
          </a:prstGeom>
        </p:spPr>
      </p:pic>
      <p:pic>
        <p:nvPicPr>
          <p:cNvPr id="179" name="F25">
            <a:extLst>
              <a:ext uri="{FF2B5EF4-FFF2-40B4-BE49-F238E27FC236}">
                <a16:creationId xmlns:a16="http://schemas.microsoft.com/office/drawing/2014/main" id="{6F90D548-574B-5448-8314-7430121E416D}"/>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9129476" y="4110982"/>
            <a:ext cx="23029" cy="13547"/>
          </a:xfrm>
          <a:prstGeom prst="rect">
            <a:avLst/>
          </a:prstGeom>
        </p:spPr>
      </p:pic>
      <p:pic>
        <p:nvPicPr>
          <p:cNvPr id="180" name="auto_int">
            <a:hlinkClick r:id="" action="ppaction://media"/>
            <a:extLst>
              <a:ext uri="{FF2B5EF4-FFF2-40B4-BE49-F238E27FC236}">
                <a16:creationId xmlns:a16="http://schemas.microsoft.com/office/drawing/2014/main" id="{1B5C59E8-A482-F48E-5619-68AA8BE69B45}"/>
              </a:ext>
            </a:extLst>
          </p:cNvPr>
          <p:cNvPicPr>
            <a:picLocks noChangeAspect="1"/>
          </p:cNvPicPr>
          <p:nvPr>
            <a:videoFile r:link="rId1"/>
            <p:extLst>
              <p:ext uri="{DAA4B4D4-6D71-4841-9C94-3DE7FCFB9230}">
                <p14:media xmlns:p14="http://schemas.microsoft.com/office/powerpoint/2010/main" r:embed="rId2">
                  <p14:trim st="1536" end="446"/>
                </p14:media>
              </p:ext>
            </p:extLst>
          </p:nvPr>
        </p:nvPicPr>
        <p:blipFill rotWithShape="1">
          <a:blip r:embed="rId67"/>
          <a:srcRect l="47700" t="4512" r="22822" b="40499"/>
          <a:stretch>
            <a:fillRect/>
          </a:stretch>
        </p:blipFill>
        <p:spPr>
          <a:xfrm>
            <a:off x="6453264" y="928862"/>
            <a:ext cx="5265969" cy="5527881"/>
          </a:xfrm>
          <a:prstGeom prst="rect">
            <a:avLst/>
          </a:prstGeom>
        </p:spPr>
      </p:pic>
      <p:pic>
        <p:nvPicPr>
          <p:cNvPr id="182" name="Content Placeholder 7" descr="A picture containing icon&#10;&#10;Description automatically generated">
            <a:extLst>
              <a:ext uri="{FF2B5EF4-FFF2-40B4-BE49-F238E27FC236}">
                <a16:creationId xmlns:a16="http://schemas.microsoft.com/office/drawing/2014/main" id="{C8F7A0BE-ACFE-401B-3357-B1584263D0F9}"/>
              </a:ext>
            </a:extLst>
          </p:cNvPr>
          <p:cNvPicPr>
            <a:picLocks noChangeAspect="1"/>
          </p:cNvPicPr>
          <p:nvPr/>
        </p:nvPicPr>
        <p:blipFill>
          <a:blip r:embed="rId68"/>
          <a:stretch>
            <a:fillRect/>
          </a:stretch>
        </p:blipFill>
        <p:spPr>
          <a:xfrm>
            <a:off x="9346950" y="223201"/>
            <a:ext cx="1090788" cy="524683"/>
          </a:xfrm>
          <a:prstGeom prst="rect">
            <a:avLst/>
          </a:prstGeom>
        </p:spPr>
      </p:pic>
      <p:pic>
        <p:nvPicPr>
          <p:cNvPr id="183" name="AUG_SPI_Pellet_0447_GT1__H154120__26663_868_trim.cine_performance">
            <a:hlinkClick r:id="" action="ppaction://media"/>
            <a:extLst>
              <a:ext uri="{FF2B5EF4-FFF2-40B4-BE49-F238E27FC236}">
                <a16:creationId xmlns:a16="http://schemas.microsoft.com/office/drawing/2014/main" id="{8DE376E7-8A6F-5E3A-671E-BAD43E2075B6}"/>
              </a:ext>
            </a:extLst>
          </p:cNvPr>
          <p:cNvPicPr>
            <a:picLocks noChangeAspect="1"/>
          </p:cNvPicPr>
          <p:nvPr>
            <a:videoFile r:link="rId1"/>
            <p:extLst>
              <p:ext uri="{DAA4B4D4-6D71-4841-9C94-3DE7FCFB9230}">
                <p14:media xmlns:p14="http://schemas.microsoft.com/office/powerpoint/2010/main" r:embed="rId3">
                  <p14:trim end="1982"/>
                </p14:media>
              </p:ext>
            </p:extLst>
          </p:nvPr>
        </p:nvPicPr>
        <p:blipFill rotWithShape="1">
          <a:blip r:embed="rId69"/>
          <a:srcRect b="50202"/>
          <a:stretch>
            <a:fillRect/>
          </a:stretch>
        </p:blipFill>
        <p:spPr>
          <a:xfrm>
            <a:off x="963533" y="857961"/>
            <a:ext cx="6512176" cy="2823728"/>
          </a:xfrm>
          <a:prstGeom prst="rect">
            <a:avLst/>
          </a:prstGeom>
        </p:spPr>
      </p:pic>
      <p:pic>
        <p:nvPicPr>
          <p:cNvPr id="184" name="AUG_SPI_Pellet_0447_GT1__H154120__26663_868_trim.cine_performance">
            <a:hlinkClick r:id="" action="ppaction://media"/>
            <a:extLst>
              <a:ext uri="{FF2B5EF4-FFF2-40B4-BE49-F238E27FC236}">
                <a16:creationId xmlns:a16="http://schemas.microsoft.com/office/drawing/2014/main" id="{8580C19C-9B49-D909-F702-2D7D5478DFE5}"/>
              </a:ext>
            </a:extLst>
          </p:cNvPr>
          <p:cNvPicPr>
            <a:picLocks noChangeAspect="1"/>
          </p:cNvPicPr>
          <p:nvPr>
            <a:videoFile r:link="rId1"/>
            <p:extLst>
              <p:ext uri="{DAA4B4D4-6D71-4841-9C94-3DE7FCFB9230}">
                <p14:media xmlns:p14="http://schemas.microsoft.com/office/powerpoint/2010/main" r:embed="rId3">
                  <p14:trim end="1982"/>
                </p14:media>
              </p:ext>
            </p:extLst>
          </p:nvPr>
        </p:nvPicPr>
        <p:blipFill rotWithShape="1">
          <a:blip r:embed="rId69"/>
          <a:srcRect t="50203"/>
          <a:stretch>
            <a:fillRect/>
          </a:stretch>
        </p:blipFill>
        <p:spPr>
          <a:xfrm>
            <a:off x="960823" y="3679453"/>
            <a:ext cx="6512178" cy="2823728"/>
          </a:xfrm>
          <a:prstGeom prst="rect">
            <a:avLst/>
          </a:prstGeom>
        </p:spPr>
      </p:pic>
      <p:sp>
        <p:nvSpPr>
          <p:cNvPr id="185" name="TextBox 184">
            <a:extLst>
              <a:ext uri="{FF2B5EF4-FFF2-40B4-BE49-F238E27FC236}">
                <a16:creationId xmlns:a16="http://schemas.microsoft.com/office/drawing/2014/main" id="{AE67A1D1-2682-76DA-D891-6E1AB1D155BA}"/>
              </a:ext>
            </a:extLst>
          </p:cNvPr>
          <p:cNvSpPr txBox="1"/>
          <p:nvPr/>
        </p:nvSpPr>
        <p:spPr>
          <a:xfrm>
            <a:off x="2201505" y="3656879"/>
            <a:ext cx="4031873" cy="307777"/>
          </a:xfrm>
          <a:prstGeom prst="rect">
            <a:avLst/>
          </a:prstGeom>
          <a:noFill/>
        </p:spPr>
        <p:txBody>
          <a:bodyPr wrap="none" rtlCol="0">
            <a:spAutoFit/>
          </a:bodyPr>
          <a:lstStyle/>
          <a:p>
            <a:r>
              <a:rPr lang="de-DE" sz="1400" dirty="0" err="1">
                <a:solidFill>
                  <a:schemeClr val="bg1"/>
                </a:solidFill>
              </a:rPr>
              <a:t>fragment</a:t>
            </a:r>
            <a:r>
              <a:rPr lang="de-DE" sz="1400" dirty="0">
                <a:solidFill>
                  <a:schemeClr val="bg1"/>
                </a:solidFill>
              </a:rPr>
              <a:t> </a:t>
            </a:r>
            <a:r>
              <a:rPr lang="de-DE" sz="1400" dirty="0" err="1">
                <a:solidFill>
                  <a:schemeClr val="bg1"/>
                </a:solidFill>
              </a:rPr>
              <a:t>tracking</a:t>
            </a:r>
            <a:r>
              <a:rPr lang="de-DE" sz="1400" dirty="0">
                <a:solidFill>
                  <a:schemeClr val="bg1"/>
                </a:solidFill>
              </a:rPr>
              <a:t> after </a:t>
            </a:r>
            <a:r>
              <a:rPr lang="de-DE" sz="1400" dirty="0" err="1">
                <a:solidFill>
                  <a:schemeClr val="bg1"/>
                </a:solidFill>
              </a:rPr>
              <a:t>background</a:t>
            </a:r>
            <a:r>
              <a:rPr lang="de-DE" sz="1400" dirty="0">
                <a:solidFill>
                  <a:schemeClr val="bg1"/>
                </a:solidFill>
              </a:rPr>
              <a:t> </a:t>
            </a:r>
            <a:r>
              <a:rPr lang="de-DE" sz="1400" dirty="0" err="1">
                <a:solidFill>
                  <a:schemeClr val="bg1"/>
                </a:solidFill>
              </a:rPr>
              <a:t>substraction</a:t>
            </a:r>
            <a:endParaRPr lang="en-US" sz="1400" dirty="0">
              <a:solidFill>
                <a:schemeClr val="bg1"/>
              </a:solidFill>
            </a:endParaRPr>
          </a:p>
        </p:txBody>
      </p:sp>
    </p:spTree>
    <p:extLst>
      <p:ext uri="{BB962C8B-B14F-4D97-AF65-F5344CB8AC3E}">
        <p14:creationId xmlns:p14="http://schemas.microsoft.com/office/powerpoint/2010/main" val="2356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4"/>
                                        </p:tgtEl>
                                        <p:attrNameLst>
                                          <p:attrName>style.visibility</p:attrName>
                                        </p:attrNameLst>
                                      </p:cBhvr>
                                      <p:to>
                                        <p:strVal val="visible"/>
                                      </p:to>
                                    </p:set>
                                    <p:anim calcmode="lin" valueType="num">
                                      <p:cBhvr additive="base">
                                        <p:cTn id="12" dur="500" fill="hold"/>
                                        <p:tgtEl>
                                          <p:spTgt spid="154"/>
                                        </p:tgtEl>
                                        <p:attrNameLst>
                                          <p:attrName>ppt_x</p:attrName>
                                        </p:attrNameLst>
                                      </p:cBhvr>
                                      <p:tavLst>
                                        <p:tav tm="0">
                                          <p:val>
                                            <p:strVal val="0-#ppt_w/2"/>
                                          </p:val>
                                        </p:tav>
                                        <p:tav tm="100000">
                                          <p:val>
                                            <p:strVal val="#ppt_x"/>
                                          </p:val>
                                        </p:tav>
                                      </p:tavLst>
                                    </p:anim>
                                    <p:anim calcmode="lin" valueType="num">
                                      <p:cBhvr additive="base">
                                        <p:cTn id="13" dur="500" fill="hold"/>
                                        <p:tgtEl>
                                          <p:spTgt spid="15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path" presetSubtype="0" accel="50000" decel="50000" fill="hold" nodeType="afterEffect">
                                  <p:stCondLst>
                                    <p:cond delay="0"/>
                                  </p:stCondLst>
                                  <p:childTnLst>
                                    <p:animMotion origin="layout" path="M -4.79167E-6 1.11111E-6 L 0.06081 -0.00023 " pathEditMode="relative" rAng="0" ptsTypes="AA">
                                      <p:cBhvr>
                                        <p:cTn id="16" dur="2000" fill="hold"/>
                                        <p:tgtEl>
                                          <p:spTgt spid="112"/>
                                        </p:tgtEl>
                                        <p:attrNameLst>
                                          <p:attrName>ppt_x</p:attrName>
                                          <p:attrName>ppt_y</p:attrName>
                                        </p:attrNameLst>
                                      </p:cBhvr>
                                      <p:rCtr x="3034" y="-23"/>
                                    </p:animMotion>
                                  </p:childTnLst>
                                </p:cTn>
                              </p:par>
                              <p:par>
                                <p:cTn id="17" presetID="42" presetClass="path" presetSubtype="0" accel="50000" decel="50000" fill="hold" grpId="1" nodeType="withEffect">
                                  <p:stCondLst>
                                    <p:cond delay="0"/>
                                  </p:stCondLst>
                                  <p:childTnLst>
                                    <p:animMotion origin="layout" path="M 2.70833E-6 -2.96296E-6 L 0.04935 -0.00023 " pathEditMode="relative" rAng="0" ptsTypes="AA">
                                      <p:cBhvr>
                                        <p:cTn id="18" dur="2000" fill="hold"/>
                                        <p:tgtEl>
                                          <p:spTgt spid="154"/>
                                        </p:tgtEl>
                                        <p:attrNameLst>
                                          <p:attrName>ppt_x</p:attrName>
                                          <p:attrName>ppt_y</p:attrName>
                                        </p:attrNameLst>
                                      </p:cBhvr>
                                      <p:rCtr x="2461" y="-23"/>
                                    </p:animMotion>
                                  </p:childTnLst>
                                </p:cTn>
                              </p:par>
                            </p:childTnLst>
                          </p:cTn>
                        </p:par>
                        <p:par>
                          <p:cTn id="19" fill="hold">
                            <p:stCondLst>
                              <p:cond delay="2500"/>
                            </p:stCondLst>
                            <p:childTnLst>
                              <p:par>
                                <p:cTn id="20" presetID="22" presetClass="entr" presetSubtype="8" fill="hold" nodeType="after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wipe(left)">
                                      <p:cBhvr>
                                        <p:cTn id="22" dur="500"/>
                                        <p:tgtEl>
                                          <p:spTgt spid="152"/>
                                        </p:tgtEl>
                                      </p:cBhvr>
                                    </p:animEffect>
                                  </p:childTnLst>
                                </p:cTn>
                              </p:par>
                              <p:par>
                                <p:cTn id="23" presetID="22" presetClass="entr" presetSubtype="8" fill="hold" nodeType="with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wipe(left)">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76"/>
                                        </p:tgtEl>
                                      </p:cBhvr>
                                    </p:animEffect>
                                    <p:set>
                                      <p:cBhvr>
                                        <p:cTn id="30" dur="1" fill="hold">
                                          <p:stCondLst>
                                            <p:cond delay="499"/>
                                          </p:stCondLst>
                                        </p:cTn>
                                        <p:tgtEl>
                                          <p:spTgt spid="76"/>
                                        </p:tgtEl>
                                        <p:attrNameLst>
                                          <p:attrName>style.visibility</p:attrName>
                                        </p:attrNameLst>
                                      </p:cBhvr>
                                      <p:to>
                                        <p:strVal val="hidden"/>
                                      </p:to>
                                    </p:set>
                                  </p:childTnLst>
                                </p:cTn>
                              </p:par>
                              <p:par>
                                <p:cTn id="31" presetID="42" presetClass="path" presetSubtype="0" accel="50000" decel="50000" fill="hold" grpId="0" nodeType="withEffect">
                                  <p:stCondLst>
                                    <p:cond delay="0"/>
                                  </p:stCondLst>
                                  <p:childTnLst>
                                    <p:animMotion origin="layout" path="M -2.08333E-7 1.11022E-16 L 0.1905 -0.00162 " pathEditMode="relative" rAng="0" ptsTypes="AA">
                                      <p:cBhvr>
                                        <p:cTn id="32" dur="1900" fill="hold"/>
                                        <p:tgtEl>
                                          <p:spTgt spid="111"/>
                                        </p:tgtEl>
                                        <p:attrNameLst>
                                          <p:attrName>ppt_x</p:attrName>
                                          <p:attrName>ppt_y</p:attrName>
                                        </p:attrNameLst>
                                      </p:cBhvr>
                                      <p:rCtr x="9518" y="-93"/>
                                    </p:animMotion>
                                  </p:childTnLst>
                                </p:cTn>
                              </p:par>
                            </p:childTnLst>
                          </p:cTn>
                        </p:par>
                        <p:par>
                          <p:cTn id="33" fill="hold">
                            <p:stCondLst>
                              <p:cond delay="1900"/>
                            </p:stCondLst>
                            <p:childTnLst>
                              <p:par>
                                <p:cTn id="34" presetID="10" presetClass="entr" presetSubtype="0" fill="hold" nodeType="afterEffect">
                                  <p:stCondLst>
                                    <p:cond delay="0"/>
                                  </p:stCondLst>
                                  <p:childTnLst>
                                    <p:set>
                                      <p:cBhvr>
                                        <p:cTn id="35" dur="1" fill="hold">
                                          <p:stCondLst>
                                            <p:cond delay="0"/>
                                          </p:stCondLst>
                                        </p:cTn>
                                        <p:tgtEl>
                                          <p:spTgt spid="180"/>
                                        </p:tgtEl>
                                        <p:attrNameLst>
                                          <p:attrName>style.visibility</p:attrName>
                                        </p:attrNameLst>
                                      </p:cBhvr>
                                      <p:to>
                                        <p:strVal val="visible"/>
                                      </p:to>
                                    </p:set>
                                    <p:animEffect transition="in" filter="fade">
                                      <p:cBhvr>
                                        <p:cTn id="36" dur="500"/>
                                        <p:tgtEl>
                                          <p:spTgt spid="180"/>
                                        </p:tgtEl>
                                      </p:cBhvr>
                                    </p:animEffect>
                                  </p:childTnLst>
                                </p:cTn>
                              </p:par>
                            </p:childTnLst>
                          </p:cTn>
                        </p:par>
                        <p:par>
                          <p:cTn id="37" fill="hold">
                            <p:stCondLst>
                              <p:cond delay="2400"/>
                            </p:stCondLst>
                            <p:childTnLst>
                              <p:par>
                                <p:cTn id="38" presetID="1" presetClass="mediacall" presetSubtype="0" fill="hold" nodeType="afterEffect">
                                  <p:stCondLst>
                                    <p:cond delay="0"/>
                                  </p:stCondLst>
                                  <p:childTnLst>
                                    <p:cmd type="call" cmd="playFrom(0.0)">
                                      <p:cBhvr>
                                        <p:cTn id="39" dur="2202" fill="hold"/>
                                        <p:tgtEl>
                                          <p:spTgt spid="180"/>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0"/>
                                        </p:tgtEl>
                                      </p:cBhvr>
                                    </p:animEffect>
                                    <p:set>
                                      <p:cBhvr>
                                        <p:cTn id="44" dur="1" fill="hold">
                                          <p:stCondLst>
                                            <p:cond delay="499"/>
                                          </p:stCondLst>
                                        </p:cTn>
                                        <p:tgtEl>
                                          <p:spTgt spid="180"/>
                                        </p:tgtEl>
                                        <p:attrNameLst>
                                          <p:attrName>style.visibility</p:attrName>
                                        </p:attrNameLst>
                                      </p:cBhvr>
                                      <p:to>
                                        <p:strVal val="hidden"/>
                                      </p:to>
                                    </p:set>
                                    <p:cmd type="call" cmd="stop">
                                      <p:cBhvr>
                                        <p:cTn id="45" dur="1">
                                          <p:stCondLst>
                                            <p:cond delay="499"/>
                                          </p:stCondLst>
                                        </p:cTn>
                                        <p:tgtEl>
                                          <p:spTgt spid="180"/>
                                        </p:tgtEl>
                                      </p:cBhvr>
                                    </p:cmd>
                                  </p:childTnLst>
                                </p:cTn>
                              </p:par>
                              <p:par>
                                <p:cTn id="46" presetID="42" presetClass="path" presetSubtype="0" accel="50000" decel="50000" fill="hold" grpId="1" nodeType="withEffect">
                                  <p:stCondLst>
                                    <p:cond delay="0"/>
                                  </p:stCondLst>
                                  <p:childTnLst>
                                    <p:animMotion origin="layout" path="M 0.1905 -0.00162 L 0.4974 -0.00255 " pathEditMode="relative" rAng="0" ptsTypes="AA">
                                      <p:cBhvr>
                                        <p:cTn id="47" dur="2300" fill="hold"/>
                                        <p:tgtEl>
                                          <p:spTgt spid="111"/>
                                        </p:tgtEl>
                                        <p:attrNameLst>
                                          <p:attrName>ppt_x</p:attrName>
                                          <p:attrName>ppt_y</p:attrName>
                                        </p:attrNameLst>
                                      </p:cBhvr>
                                      <p:rCtr x="15339" y="-46"/>
                                    </p:animMotion>
                                  </p:childTnLst>
                                </p:cTn>
                              </p:par>
                              <p:par>
                                <p:cTn id="48" presetID="10" presetClass="exit" presetSubtype="0" fill="hold" grpId="2" nodeType="withEffect">
                                  <p:stCondLst>
                                    <p:cond delay="2000"/>
                                  </p:stCondLst>
                                  <p:childTnLst>
                                    <p:animEffect transition="out" filter="fade">
                                      <p:cBhvr>
                                        <p:cTn id="49" dur="300"/>
                                        <p:tgtEl>
                                          <p:spTgt spid="111"/>
                                        </p:tgtEl>
                                      </p:cBhvr>
                                    </p:animEffect>
                                    <p:set>
                                      <p:cBhvr>
                                        <p:cTn id="50" dur="1" fill="hold">
                                          <p:stCondLst>
                                            <p:cond delay="299"/>
                                          </p:stCondLst>
                                        </p:cTn>
                                        <p:tgtEl>
                                          <p:spTgt spid="111"/>
                                        </p:tgtEl>
                                        <p:attrNameLst>
                                          <p:attrName>style.visibility</p:attrName>
                                        </p:attrNameLst>
                                      </p:cBhvr>
                                      <p:to>
                                        <p:strVal val="hidden"/>
                                      </p:to>
                                    </p:set>
                                  </p:childTnLst>
                                </p:cTn>
                              </p:par>
                              <p:par>
                                <p:cTn id="51" presetID="10" presetClass="entr" presetSubtype="0" fill="hold" nodeType="withEffect">
                                  <p:stCondLst>
                                    <p:cond delay="2200"/>
                                  </p:stCondLst>
                                  <p:childTnLst>
                                    <p:set>
                                      <p:cBhvr>
                                        <p:cTn id="52" dur="1" fill="hold">
                                          <p:stCondLst>
                                            <p:cond delay="0"/>
                                          </p:stCondLst>
                                        </p:cTn>
                                        <p:tgtEl>
                                          <p:spTgt spid="155"/>
                                        </p:tgtEl>
                                        <p:attrNameLst>
                                          <p:attrName>style.visibility</p:attrName>
                                        </p:attrNameLst>
                                      </p:cBhvr>
                                      <p:to>
                                        <p:strVal val="visible"/>
                                      </p:to>
                                    </p:set>
                                    <p:animEffect transition="in" filter="fade">
                                      <p:cBhvr>
                                        <p:cTn id="53" dur="200"/>
                                        <p:tgtEl>
                                          <p:spTgt spid="155"/>
                                        </p:tgtEl>
                                      </p:cBhvr>
                                    </p:animEffect>
                                  </p:childTnLst>
                                </p:cTn>
                              </p:par>
                              <p:par>
                                <p:cTn id="54" presetID="10" presetClass="entr" presetSubtype="0" fill="hold" nodeType="withEffect">
                                  <p:stCondLst>
                                    <p:cond delay="2200"/>
                                  </p:stCondLst>
                                  <p:childTnLst>
                                    <p:set>
                                      <p:cBhvr>
                                        <p:cTn id="55" dur="1" fill="hold">
                                          <p:stCondLst>
                                            <p:cond delay="0"/>
                                          </p:stCondLst>
                                        </p:cTn>
                                        <p:tgtEl>
                                          <p:spTgt spid="157"/>
                                        </p:tgtEl>
                                        <p:attrNameLst>
                                          <p:attrName>style.visibility</p:attrName>
                                        </p:attrNameLst>
                                      </p:cBhvr>
                                      <p:to>
                                        <p:strVal val="visible"/>
                                      </p:to>
                                    </p:set>
                                    <p:animEffect transition="in" filter="fade">
                                      <p:cBhvr>
                                        <p:cTn id="56" dur="200"/>
                                        <p:tgtEl>
                                          <p:spTgt spid="157"/>
                                        </p:tgtEl>
                                      </p:cBhvr>
                                    </p:animEffect>
                                  </p:childTnLst>
                                </p:cTn>
                              </p:par>
                              <p:par>
                                <p:cTn id="57" presetID="10" presetClass="entr" presetSubtype="0" fill="hold" nodeType="withEffect">
                                  <p:stCondLst>
                                    <p:cond delay="2200"/>
                                  </p:stCondLst>
                                  <p:childTnLst>
                                    <p:set>
                                      <p:cBhvr>
                                        <p:cTn id="58" dur="1" fill="hold">
                                          <p:stCondLst>
                                            <p:cond delay="0"/>
                                          </p:stCondLst>
                                        </p:cTn>
                                        <p:tgtEl>
                                          <p:spTgt spid="162"/>
                                        </p:tgtEl>
                                        <p:attrNameLst>
                                          <p:attrName>style.visibility</p:attrName>
                                        </p:attrNameLst>
                                      </p:cBhvr>
                                      <p:to>
                                        <p:strVal val="visible"/>
                                      </p:to>
                                    </p:set>
                                    <p:animEffect transition="in" filter="fade">
                                      <p:cBhvr>
                                        <p:cTn id="59" dur="200"/>
                                        <p:tgtEl>
                                          <p:spTgt spid="162"/>
                                        </p:tgtEl>
                                      </p:cBhvr>
                                    </p:animEffect>
                                  </p:childTnLst>
                                </p:cTn>
                              </p:par>
                              <p:par>
                                <p:cTn id="60" presetID="10" presetClass="entr" presetSubtype="0" fill="hold" nodeType="withEffect">
                                  <p:stCondLst>
                                    <p:cond delay="2200"/>
                                  </p:stCondLst>
                                  <p:childTnLst>
                                    <p:set>
                                      <p:cBhvr>
                                        <p:cTn id="61" dur="1" fill="hold">
                                          <p:stCondLst>
                                            <p:cond delay="0"/>
                                          </p:stCondLst>
                                        </p:cTn>
                                        <p:tgtEl>
                                          <p:spTgt spid="158"/>
                                        </p:tgtEl>
                                        <p:attrNameLst>
                                          <p:attrName>style.visibility</p:attrName>
                                        </p:attrNameLst>
                                      </p:cBhvr>
                                      <p:to>
                                        <p:strVal val="visible"/>
                                      </p:to>
                                    </p:set>
                                    <p:animEffect transition="in" filter="fade">
                                      <p:cBhvr>
                                        <p:cTn id="62" dur="200"/>
                                        <p:tgtEl>
                                          <p:spTgt spid="158"/>
                                        </p:tgtEl>
                                      </p:cBhvr>
                                    </p:animEffect>
                                  </p:childTnLst>
                                </p:cTn>
                              </p:par>
                              <p:par>
                                <p:cTn id="63" presetID="10" presetClass="entr" presetSubtype="0" fill="hold" nodeType="withEffect">
                                  <p:stCondLst>
                                    <p:cond delay="2200"/>
                                  </p:stCondLst>
                                  <p:childTnLst>
                                    <p:set>
                                      <p:cBhvr>
                                        <p:cTn id="64" dur="1" fill="hold">
                                          <p:stCondLst>
                                            <p:cond delay="0"/>
                                          </p:stCondLst>
                                        </p:cTn>
                                        <p:tgtEl>
                                          <p:spTgt spid="163"/>
                                        </p:tgtEl>
                                        <p:attrNameLst>
                                          <p:attrName>style.visibility</p:attrName>
                                        </p:attrNameLst>
                                      </p:cBhvr>
                                      <p:to>
                                        <p:strVal val="visible"/>
                                      </p:to>
                                    </p:set>
                                    <p:animEffect transition="in" filter="fade">
                                      <p:cBhvr>
                                        <p:cTn id="65" dur="200"/>
                                        <p:tgtEl>
                                          <p:spTgt spid="163"/>
                                        </p:tgtEl>
                                      </p:cBhvr>
                                    </p:animEffect>
                                  </p:childTnLst>
                                </p:cTn>
                              </p:par>
                              <p:par>
                                <p:cTn id="66" presetID="10" presetClass="entr" presetSubtype="0" fill="hold" nodeType="withEffect">
                                  <p:stCondLst>
                                    <p:cond delay="2200"/>
                                  </p:stCondLst>
                                  <p:childTnLst>
                                    <p:set>
                                      <p:cBhvr>
                                        <p:cTn id="67" dur="1" fill="hold">
                                          <p:stCondLst>
                                            <p:cond delay="0"/>
                                          </p:stCondLst>
                                        </p:cTn>
                                        <p:tgtEl>
                                          <p:spTgt spid="160"/>
                                        </p:tgtEl>
                                        <p:attrNameLst>
                                          <p:attrName>style.visibility</p:attrName>
                                        </p:attrNameLst>
                                      </p:cBhvr>
                                      <p:to>
                                        <p:strVal val="visible"/>
                                      </p:to>
                                    </p:set>
                                    <p:animEffect transition="in" filter="fade">
                                      <p:cBhvr>
                                        <p:cTn id="68" dur="200"/>
                                        <p:tgtEl>
                                          <p:spTgt spid="160"/>
                                        </p:tgtEl>
                                      </p:cBhvr>
                                    </p:animEffect>
                                  </p:childTnLst>
                                </p:cTn>
                              </p:par>
                              <p:par>
                                <p:cTn id="69" presetID="10" presetClass="entr" presetSubtype="0" fill="hold" nodeType="withEffect">
                                  <p:stCondLst>
                                    <p:cond delay="2200"/>
                                  </p:stCondLst>
                                  <p:childTnLst>
                                    <p:set>
                                      <p:cBhvr>
                                        <p:cTn id="70" dur="1" fill="hold">
                                          <p:stCondLst>
                                            <p:cond delay="0"/>
                                          </p:stCondLst>
                                        </p:cTn>
                                        <p:tgtEl>
                                          <p:spTgt spid="168"/>
                                        </p:tgtEl>
                                        <p:attrNameLst>
                                          <p:attrName>style.visibility</p:attrName>
                                        </p:attrNameLst>
                                      </p:cBhvr>
                                      <p:to>
                                        <p:strVal val="visible"/>
                                      </p:to>
                                    </p:set>
                                    <p:animEffect transition="in" filter="fade">
                                      <p:cBhvr>
                                        <p:cTn id="71" dur="200"/>
                                        <p:tgtEl>
                                          <p:spTgt spid="168"/>
                                        </p:tgtEl>
                                      </p:cBhvr>
                                    </p:animEffect>
                                  </p:childTnLst>
                                </p:cTn>
                              </p:par>
                              <p:par>
                                <p:cTn id="72" presetID="10" presetClass="entr" presetSubtype="0" fill="hold" nodeType="withEffect">
                                  <p:stCondLst>
                                    <p:cond delay="2200"/>
                                  </p:stCondLst>
                                  <p:childTnLst>
                                    <p:set>
                                      <p:cBhvr>
                                        <p:cTn id="73" dur="1" fill="hold">
                                          <p:stCondLst>
                                            <p:cond delay="0"/>
                                          </p:stCondLst>
                                        </p:cTn>
                                        <p:tgtEl>
                                          <p:spTgt spid="172"/>
                                        </p:tgtEl>
                                        <p:attrNameLst>
                                          <p:attrName>style.visibility</p:attrName>
                                        </p:attrNameLst>
                                      </p:cBhvr>
                                      <p:to>
                                        <p:strVal val="visible"/>
                                      </p:to>
                                    </p:set>
                                    <p:animEffect transition="in" filter="fade">
                                      <p:cBhvr>
                                        <p:cTn id="74" dur="200"/>
                                        <p:tgtEl>
                                          <p:spTgt spid="172"/>
                                        </p:tgtEl>
                                      </p:cBhvr>
                                    </p:animEffect>
                                  </p:childTnLst>
                                </p:cTn>
                              </p:par>
                              <p:par>
                                <p:cTn id="75" presetID="10" presetClass="entr" presetSubtype="0" fill="hold" nodeType="withEffect">
                                  <p:stCondLst>
                                    <p:cond delay="2200"/>
                                  </p:stCondLst>
                                  <p:childTnLst>
                                    <p:set>
                                      <p:cBhvr>
                                        <p:cTn id="76" dur="1" fill="hold">
                                          <p:stCondLst>
                                            <p:cond delay="0"/>
                                          </p:stCondLst>
                                        </p:cTn>
                                        <p:tgtEl>
                                          <p:spTgt spid="178"/>
                                        </p:tgtEl>
                                        <p:attrNameLst>
                                          <p:attrName>style.visibility</p:attrName>
                                        </p:attrNameLst>
                                      </p:cBhvr>
                                      <p:to>
                                        <p:strVal val="visible"/>
                                      </p:to>
                                    </p:set>
                                    <p:animEffect transition="in" filter="fade">
                                      <p:cBhvr>
                                        <p:cTn id="77" dur="200"/>
                                        <p:tgtEl>
                                          <p:spTgt spid="178"/>
                                        </p:tgtEl>
                                      </p:cBhvr>
                                    </p:animEffect>
                                  </p:childTnLst>
                                </p:cTn>
                              </p:par>
                              <p:par>
                                <p:cTn id="78" presetID="10" presetClass="entr" presetSubtype="0" fill="hold" nodeType="withEffect">
                                  <p:stCondLst>
                                    <p:cond delay="2200"/>
                                  </p:stCondLst>
                                  <p:childTnLst>
                                    <p:set>
                                      <p:cBhvr>
                                        <p:cTn id="79" dur="1" fill="hold">
                                          <p:stCondLst>
                                            <p:cond delay="0"/>
                                          </p:stCondLst>
                                        </p:cTn>
                                        <p:tgtEl>
                                          <p:spTgt spid="179"/>
                                        </p:tgtEl>
                                        <p:attrNameLst>
                                          <p:attrName>style.visibility</p:attrName>
                                        </p:attrNameLst>
                                      </p:cBhvr>
                                      <p:to>
                                        <p:strVal val="visible"/>
                                      </p:to>
                                    </p:set>
                                    <p:animEffect transition="in" filter="fade">
                                      <p:cBhvr>
                                        <p:cTn id="80" dur="200"/>
                                        <p:tgtEl>
                                          <p:spTgt spid="179"/>
                                        </p:tgtEl>
                                      </p:cBhvr>
                                    </p:animEffect>
                                  </p:childTnLst>
                                </p:cTn>
                              </p:par>
                              <p:par>
                                <p:cTn id="81" presetID="10" presetClass="entr" presetSubtype="0" fill="hold" nodeType="withEffect">
                                  <p:stCondLst>
                                    <p:cond delay="220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200"/>
                                        <p:tgtEl>
                                          <p:spTgt spid="177"/>
                                        </p:tgtEl>
                                      </p:cBhvr>
                                    </p:animEffect>
                                  </p:childTnLst>
                                </p:cTn>
                              </p:par>
                              <p:par>
                                <p:cTn id="84" presetID="10" presetClass="entr" presetSubtype="0" fill="hold" nodeType="withEffect">
                                  <p:stCondLst>
                                    <p:cond delay="2200"/>
                                  </p:stCondLst>
                                  <p:childTnLst>
                                    <p:set>
                                      <p:cBhvr>
                                        <p:cTn id="85" dur="1" fill="hold">
                                          <p:stCondLst>
                                            <p:cond delay="0"/>
                                          </p:stCondLst>
                                        </p:cTn>
                                        <p:tgtEl>
                                          <p:spTgt spid="156"/>
                                        </p:tgtEl>
                                        <p:attrNameLst>
                                          <p:attrName>style.visibility</p:attrName>
                                        </p:attrNameLst>
                                      </p:cBhvr>
                                      <p:to>
                                        <p:strVal val="visible"/>
                                      </p:to>
                                    </p:set>
                                    <p:animEffect transition="in" filter="fade">
                                      <p:cBhvr>
                                        <p:cTn id="86" dur="200"/>
                                        <p:tgtEl>
                                          <p:spTgt spid="156"/>
                                        </p:tgtEl>
                                      </p:cBhvr>
                                    </p:animEffect>
                                  </p:childTnLst>
                                </p:cTn>
                              </p:par>
                              <p:par>
                                <p:cTn id="87" presetID="10" presetClass="entr" presetSubtype="0" fill="hold" nodeType="withEffect">
                                  <p:stCondLst>
                                    <p:cond delay="2200"/>
                                  </p:stCondLst>
                                  <p:childTnLst>
                                    <p:set>
                                      <p:cBhvr>
                                        <p:cTn id="88" dur="1" fill="hold">
                                          <p:stCondLst>
                                            <p:cond delay="0"/>
                                          </p:stCondLst>
                                        </p:cTn>
                                        <p:tgtEl>
                                          <p:spTgt spid="161"/>
                                        </p:tgtEl>
                                        <p:attrNameLst>
                                          <p:attrName>style.visibility</p:attrName>
                                        </p:attrNameLst>
                                      </p:cBhvr>
                                      <p:to>
                                        <p:strVal val="visible"/>
                                      </p:to>
                                    </p:set>
                                    <p:animEffect transition="in" filter="fade">
                                      <p:cBhvr>
                                        <p:cTn id="89" dur="200"/>
                                        <p:tgtEl>
                                          <p:spTgt spid="161"/>
                                        </p:tgtEl>
                                      </p:cBhvr>
                                    </p:animEffect>
                                  </p:childTnLst>
                                </p:cTn>
                              </p:par>
                              <p:par>
                                <p:cTn id="90" presetID="10" presetClass="entr" presetSubtype="0" fill="hold" nodeType="withEffect">
                                  <p:stCondLst>
                                    <p:cond delay="2200"/>
                                  </p:stCondLst>
                                  <p:childTnLst>
                                    <p:set>
                                      <p:cBhvr>
                                        <p:cTn id="91" dur="1" fill="hold">
                                          <p:stCondLst>
                                            <p:cond delay="0"/>
                                          </p:stCondLst>
                                        </p:cTn>
                                        <p:tgtEl>
                                          <p:spTgt spid="166"/>
                                        </p:tgtEl>
                                        <p:attrNameLst>
                                          <p:attrName>style.visibility</p:attrName>
                                        </p:attrNameLst>
                                      </p:cBhvr>
                                      <p:to>
                                        <p:strVal val="visible"/>
                                      </p:to>
                                    </p:set>
                                    <p:animEffect transition="in" filter="fade">
                                      <p:cBhvr>
                                        <p:cTn id="92" dur="200"/>
                                        <p:tgtEl>
                                          <p:spTgt spid="166"/>
                                        </p:tgtEl>
                                      </p:cBhvr>
                                    </p:animEffect>
                                  </p:childTnLst>
                                </p:cTn>
                              </p:par>
                              <p:par>
                                <p:cTn id="93" presetID="10" presetClass="entr" presetSubtype="0" fill="hold" nodeType="withEffect">
                                  <p:stCondLst>
                                    <p:cond delay="2200"/>
                                  </p:stCondLst>
                                  <p:childTnLst>
                                    <p:set>
                                      <p:cBhvr>
                                        <p:cTn id="94" dur="1" fill="hold">
                                          <p:stCondLst>
                                            <p:cond delay="0"/>
                                          </p:stCondLst>
                                        </p:cTn>
                                        <p:tgtEl>
                                          <p:spTgt spid="159"/>
                                        </p:tgtEl>
                                        <p:attrNameLst>
                                          <p:attrName>style.visibility</p:attrName>
                                        </p:attrNameLst>
                                      </p:cBhvr>
                                      <p:to>
                                        <p:strVal val="visible"/>
                                      </p:to>
                                    </p:set>
                                    <p:animEffect transition="in" filter="fade">
                                      <p:cBhvr>
                                        <p:cTn id="95" dur="200"/>
                                        <p:tgtEl>
                                          <p:spTgt spid="159"/>
                                        </p:tgtEl>
                                      </p:cBhvr>
                                    </p:animEffect>
                                  </p:childTnLst>
                                </p:cTn>
                              </p:par>
                              <p:par>
                                <p:cTn id="96" presetID="10" presetClass="entr" presetSubtype="0" fill="hold" nodeType="withEffect">
                                  <p:stCondLst>
                                    <p:cond delay="2200"/>
                                  </p:stCondLst>
                                  <p:childTnLst>
                                    <p:set>
                                      <p:cBhvr>
                                        <p:cTn id="97" dur="1" fill="hold">
                                          <p:stCondLst>
                                            <p:cond delay="0"/>
                                          </p:stCondLst>
                                        </p:cTn>
                                        <p:tgtEl>
                                          <p:spTgt spid="169"/>
                                        </p:tgtEl>
                                        <p:attrNameLst>
                                          <p:attrName>style.visibility</p:attrName>
                                        </p:attrNameLst>
                                      </p:cBhvr>
                                      <p:to>
                                        <p:strVal val="visible"/>
                                      </p:to>
                                    </p:set>
                                    <p:animEffect transition="in" filter="fade">
                                      <p:cBhvr>
                                        <p:cTn id="98" dur="200"/>
                                        <p:tgtEl>
                                          <p:spTgt spid="169"/>
                                        </p:tgtEl>
                                      </p:cBhvr>
                                    </p:animEffect>
                                  </p:childTnLst>
                                </p:cTn>
                              </p:par>
                              <p:par>
                                <p:cTn id="99" presetID="10" presetClass="entr" presetSubtype="0" fill="hold" nodeType="withEffect">
                                  <p:stCondLst>
                                    <p:cond delay="2200"/>
                                  </p:stCondLst>
                                  <p:childTnLst>
                                    <p:set>
                                      <p:cBhvr>
                                        <p:cTn id="100" dur="1" fill="hold">
                                          <p:stCondLst>
                                            <p:cond delay="0"/>
                                          </p:stCondLst>
                                        </p:cTn>
                                        <p:tgtEl>
                                          <p:spTgt spid="170"/>
                                        </p:tgtEl>
                                        <p:attrNameLst>
                                          <p:attrName>style.visibility</p:attrName>
                                        </p:attrNameLst>
                                      </p:cBhvr>
                                      <p:to>
                                        <p:strVal val="visible"/>
                                      </p:to>
                                    </p:set>
                                    <p:animEffect transition="in" filter="fade">
                                      <p:cBhvr>
                                        <p:cTn id="101" dur="200"/>
                                        <p:tgtEl>
                                          <p:spTgt spid="170"/>
                                        </p:tgtEl>
                                      </p:cBhvr>
                                    </p:animEffect>
                                  </p:childTnLst>
                                </p:cTn>
                              </p:par>
                              <p:par>
                                <p:cTn id="102" presetID="10" presetClass="entr" presetSubtype="0" fill="hold" nodeType="withEffect">
                                  <p:stCondLst>
                                    <p:cond delay="2200"/>
                                  </p:stCondLst>
                                  <p:childTnLst>
                                    <p:set>
                                      <p:cBhvr>
                                        <p:cTn id="103" dur="1" fill="hold">
                                          <p:stCondLst>
                                            <p:cond delay="0"/>
                                          </p:stCondLst>
                                        </p:cTn>
                                        <p:tgtEl>
                                          <p:spTgt spid="173"/>
                                        </p:tgtEl>
                                        <p:attrNameLst>
                                          <p:attrName>style.visibility</p:attrName>
                                        </p:attrNameLst>
                                      </p:cBhvr>
                                      <p:to>
                                        <p:strVal val="visible"/>
                                      </p:to>
                                    </p:set>
                                    <p:animEffect transition="in" filter="fade">
                                      <p:cBhvr>
                                        <p:cTn id="104" dur="200"/>
                                        <p:tgtEl>
                                          <p:spTgt spid="173"/>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74"/>
                                        </p:tgtEl>
                                        <p:attrNameLst>
                                          <p:attrName>style.visibility</p:attrName>
                                        </p:attrNameLst>
                                      </p:cBhvr>
                                      <p:to>
                                        <p:strVal val="visible"/>
                                      </p:to>
                                    </p:set>
                                    <p:animEffect transition="in" filter="fade">
                                      <p:cBhvr>
                                        <p:cTn id="107" dur="200"/>
                                        <p:tgtEl>
                                          <p:spTgt spid="174"/>
                                        </p:tgtEl>
                                      </p:cBhvr>
                                    </p:animEffect>
                                  </p:childTnLst>
                                </p:cTn>
                              </p:par>
                              <p:par>
                                <p:cTn id="108" presetID="10" presetClass="entr" presetSubtype="0" fill="hold" nodeType="withEffect">
                                  <p:stCondLst>
                                    <p:cond delay="2200"/>
                                  </p:stCondLst>
                                  <p:childTnLst>
                                    <p:set>
                                      <p:cBhvr>
                                        <p:cTn id="109" dur="1" fill="hold">
                                          <p:stCondLst>
                                            <p:cond delay="0"/>
                                          </p:stCondLst>
                                        </p:cTn>
                                        <p:tgtEl>
                                          <p:spTgt spid="171"/>
                                        </p:tgtEl>
                                        <p:attrNameLst>
                                          <p:attrName>style.visibility</p:attrName>
                                        </p:attrNameLst>
                                      </p:cBhvr>
                                      <p:to>
                                        <p:strVal val="visible"/>
                                      </p:to>
                                    </p:set>
                                    <p:animEffect transition="in" filter="fade">
                                      <p:cBhvr>
                                        <p:cTn id="110" dur="200"/>
                                        <p:tgtEl>
                                          <p:spTgt spid="171"/>
                                        </p:tgtEl>
                                      </p:cBhvr>
                                    </p:animEffect>
                                  </p:childTnLst>
                                </p:cTn>
                              </p:par>
                              <p:par>
                                <p:cTn id="111" presetID="10" presetClass="entr" presetSubtype="0" fill="hold" nodeType="withEffect">
                                  <p:stCondLst>
                                    <p:cond delay="2200"/>
                                  </p:stCondLst>
                                  <p:childTnLst>
                                    <p:set>
                                      <p:cBhvr>
                                        <p:cTn id="112" dur="1" fill="hold">
                                          <p:stCondLst>
                                            <p:cond delay="0"/>
                                          </p:stCondLst>
                                        </p:cTn>
                                        <p:tgtEl>
                                          <p:spTgt spid="167"/>
                                        </p:tgtEl>
                                        <p:attrNameLst>
                                          <p:attrName>style.visibility</p:attrName>
                                        </p:attrNameLst>
                                      </p:cBhvr>
                                      <p:to>
                                        <p:strVal val="visible"/>
                                      </p:to>
                                    </p:set>
                                    <p:animEffect transition="in" filter="fade">
                                      <p:cBhvr>
                                        <p:cTn id="113" dur="200"/>
                                        <p:tgtEl>
                                          <p:spTgt spid="167"/>
                                        </p:tgtEl>
                                      </p:cBhvr>
                                    </p:animEffect>
                                  </p:childTnLst>
                                </p:cTn>
                              </p:par>
                              <p:par>
                                <p:cTn id="114" presetID="10" presetClass="entr" presetSubtype="0" fill="hold" nodeType="withEffect">
                                  <p:stCondLst>
                                    <p:cond delay="2200"/>
                                  </p:stCondLst>
                                  <p:childTnLst>
                                    <p:set>
                                      <p:cBhvr>
                                        <p:cTn id="115" dur="1" fill="hold">
                                          <p:stCondLst>
                                            <p:cond delay="0"/>
                                          </p:stCondLst>
                                        </p:cTn>
                                        <p:tgtEl>
                                          <p:spTgt spid="165"/>
                                        </p:tgtEl>
                                        <p:attrNameLst>
                                          <p:attrName>style.visibility</p:attrName>
                                        </p:attrNameLst>
                                      </p:cBhvr>
                                      <p:to>
                                        <p:strVal val="visible"/>
                                      </p:to>
                                    </p:set>
                                    <p:animEffect transition="in" filter="fade">
                                      <p:cBhvr>
                                        <p:cTn id="116" dur="200"/>
                                        <p:tgtEl>
                                          <p:spTgt spid="165"/>
                                        </p:tgtEl>
                                      </p:cBhvr>
                                    </p:animEffect>
                                  </p:childTnLst>
                                </p:cTn>
                              </p:par>
                              <p:par>
                                <p:cTn id="117" presetID="10" presetClass="entr" presetSubtype="0" fill="hold" nodeType="withEffect">
                                  <p:stCondLst>
                                    <p:cond delay="2200"/>
                                  </p:stCondLst>
                                  <p:childTnLst>
                                    <p:set>
                                      <p:cBhvr>
                                        <p:cTn id="118" dur="1" fill="hold">
                                          <p:stCondLst>
                                            <p:cond delay="0"/>
                                          </p:stCondLst>
                                        </p:cTn>
                                        <p:tgtEl>
                                          <p:spTgt spid="175"/>
                                        </p:tgtEl>
                                        <p:attrNameLst>
                                          <p:attrName>style.visibility</p:attrName>
                                        </p:attrNameLst>
                                      </p:cBhvr>
                                      <p:to>
                                        <p:strVal val="visible"/>
                                      </p:to>
                                    </p:set>
                                    <p:animEffect transition="in" filter="fade">
                                      <p:cBhvr>
                                        <p:cTn id="119" dur="200"/>
                                        <p:tgtEl>
                                          <p:spTgt spid="175"/>
                                        </p:tgtEl>
                                      </p:cBhvr>
                                    </p:animEffect>
                                  </p:childTnLst>
                                </p:cTn>
                              </p:par>
                              <p:par>
                                <p:cTn id="120" presetID="10" presetClass="entr" presetSubtype="0" fill="hold" nodeType="withEffect">
                                  <p:stCondLst>
                                    <p:cond delay="2200"/>
                                  </p:stCondLst>
                                  <p:childTnLst>
                                    <p:set>
                                      <p:cBhvr>
                                        <p:cTn id="121" dur="1" fill="hold">
                                          <p:stCondLst>
                                            <p:cond delay="0"/>
                                          </p:stCondLst>
                                        </p:cTn>
                                        <p:tgtEl>
                                          <p:spTgt spid="176"/>
                                        </p:tgtEl>
                                        <p:attrNameLst>
                                          <p:attrName>style.visibility</p:attrName>
                                        </p:attrNameLst>
                                      </p:cBhvr>
                                      <p:to>
                                        <p:strVal val="visible"/>
                                      </p:to>
                                    </p:set>
                                    <p:animEffect transition="in" filter="fade">
                                      <p:cBhvr>
                                        <p:cTn id="122" dur="200"/>
                                        <p:tgtEl>
                                          <p:spTgt spid="176"/>
                                        </p:tgtEl>
                                      </p:cBhvr>
                                    </p:animEffect>
                                  </p:childTnLst>
                                </p:cTn>
                              </p:par>
                              <p:par>
                                <p:cTn id="123" presetID="10" presetClass="entr" presetSubtype="0" fill="hold" nodeType="withEffect">
                                  <p:stCondLst>
                                    <p:cond delay="2200"/>
                                  </p:stCondLst>
                                  <p:childTnLst>
                                    <p:set>
                                      <p:cBhvr>
                                        <p:cTn id="124" dur="1" fill="hold">
                                          <p:stCondLst>
                                            <p:cond delay="0"/>
                                          </p:stCondLst>
                                        </p:cTn>
                                        <p:tgtEl>
                                          <p:spTgt spid="164"/>
                                        </p:tgtEl>
                                        <p:attrNameLst>
                                          <p:attrName>style.visibility</p:attrName>
                                        </p:attrNameLst>
                                      </p:cBhvr>
                                      <p:to>
                                        <p:strVal val="visible"/>
                                      </p:to>
                                    </p:set>
                                    <p:animEffect transition="in" filter="fade">
                                      <p:cBhvr>
                                        <p:cTn id="125" dur="200"/>
                                        <p:tgtEl>
                                          <p:spTgt spid="164"/>
                                        </p:tgtEl>
                                      </p:cBhvr>
                                    </p:animEffect>
                                  </p:childTnLst>
                                </p:cTn>
                              </p:par>
                              <p:par>
                                <p:cTn id="126" presetID="42" presetClass="path" presetSubtype="0" accel="50000" decel="50000" fill="hold" nodeType="withEffect">
                                  <p:stCondLst>
                                    <p:cond delay="2200"/>
                                  </p:stCondLst>
                                  <p:childTnLst>
                                    <p:animMotion origin="layout" path="M 8.33333E-7 0 L 0.13659 0.11019 " pathEditMode="relative" rAng="0" ptsTypes="AA">
                                      <p:cBhvr>
                                        <p:cTn id="127" dur="2000" fill="hold"/>
                                        <p:tgtEl>
                                          <p:spTgt spid="155"/>
                                        </p:tgtEl>
                                        <p:attrNameLst>
                                          <p:attrName>ppt_x</p:attrName>
                                          <p:attrName>ppt_y</p:attrName>
                                        </p:attrNameLst>
                                      </p:cBhvr>
                                      <p:rCtr x="6823" y="5509"/>
                                    </p:animMotion>
                                  </p:childTnLst>
                                </p:cTn>
                              </p:par>
                              <p:par>
                                <p:cTn id="128" presetID="42" presetClass="path" presetSubtype="0" accel="50000" decel="50000" fill="hold" nodeType="withEffect">
                                  <p:stCondLst>
                                    <p:cond delay="2200"/>
                                  </p:stCondLst>
                                  <p:childTnLst>
                                    <p:animMotion origin="layout" path="M -1.45833E-6 -4.81481E-6 L 0.15078 0.12153 " pathEditMode="relative" rAng="0" ptsTypes="AA">
                                      <p:cBhvr>
                                        <p:cTn id="129" dur="2000" fill="hold"/>
                                        <p:tgtEl>
                                          <p:spTgt spid="157"/>
                                        </p:tgtEl>
                                        <p:attrNameLst>
                                          <p:attrName>ppt_x</p:attrName>
                                          <p:attrName>ppt_y</p:attrName>
                                        </p:attrNameLst>
                                      </p:cBhvr>
                                      <p:rCtr x="7539" y="6065"/>
                                    </p:animMotion>
                                  </p:childTnLst>
                                </p:cTn>
                              </p:par>
                              <p:par>
                                <p:cTn id="130" presetID="42" presetClass="path" presetSubtype="0" accel="50000" decel="50000" fill="hold" nodeType="withEffect">
                                  <p:stCondLst>
                                    <p:cond delay="2200"/>
                                  </p:stCondLst>
                                  <p:childTnLst>
                                    <p:animMotion origin="layout" path="M -1.25E-6 7.40741E-7 L 0.15716 0.1088 " pathEditMode="relative" rAng="0" ptsTypes="AA">
                                      <p:cBhvr>
                                        <p:cTn id="131" dur="2000" fill="hold"/>
                                        <p:tgtEl>
                                          <p:spTgt spid="162"/>
                                        </p:tgtEl>
                                        <p:attrNameLst>
                                          <p:attrName>ppt_x</p:attrName>
                                          <p:attrName>ppt_y</p:attrName>
                                        </p:attrNameLst>
                                      </p:cBhvr>
                                      <p:rCtr x="7852" y="5440"/>
                                    </p:animMotion>
                                  </p:childTnLst>
                                </p:cTn>
                              </p:par>
                              <p:par>
                                <p:cTn id="132" presetID="42" presetClass="path" presetSubtype="0" accel="50000" decel="50000" fill="hold" nodeType="withEffect">
                                  <p:stCondLst>
                                    <p:cond delay="2200"/>
                                  </p:stCondLst>
                                  <p:childTnLst>
                                    <p:animMotion origin="layout" path="M 2.08333E-6 -3.7037E-7 L 0.14909 0.09676 " pathEditMode="relative" rAng="0" ptsTypes="AA">
                                      <p:cBhvr>
                                        <p:cTn id="133" dur="2000" fill="hold"/>
                                        <p:tgtEl>
                                          <p:spTgt spid="158"/>
                                        </p:tgtEl>
                                        <p:attrNameLst>
                                          <p:attrName>ppt_x</p:attrName>
                                          <p:attrName>ppt_y</p:attrName>
                                        </p:attrNameLst>
                                      </p:cBhvr>
                                      <p:rCtr x="7448" y="4838"/>
                                    </p:animMotion>
                                  </p:childTnLst>
                                </p:cTn>
                              </p:par>
                              <p:par>
                                <p:cTn id="134" presetID="42" presetClass="path" presetSubtype="0" accel="50000" decel="50000" fill="hold" nodeType="withEffect">
                                  <p:stCondLst>
                                    <p:cond delay="2200"/>
                                  </p:stCondLst>
                                  <p:childTnLst>
                                    <p:animMotion origin="layout" path="M 1.66667E-6 -7.40741E-7 L 0.15703 0.09445 " pathEditMode="relative" rAng="0" ptsTypes="AA">
                                      <p:cBhvr>
                                        <p:cTn id="135" dur="2000" fill="hold"/>
                                        <p:tgtEl>
                                          <p:spTgt spid="163"/>
                                        </p:tgtEl>
                                        <p:attrNameLst>
                                          <p:attrName>ppt_x</p:attrName>
                                          <p:attrName>ppt_y</p:attrName>
                                        </p:attrNameLst>
                                      </p:cBhvr>
                                      <p:rCtr x="7852" y="4722"/>
                                    </p:animMotion>
                                  </p:childTnLst>
                                </p:cTn>
                              </p:par>
                              <p:par>
                                <p:cTn id="136" presetID="8" presetClass="emph" presetSubtype="0" fill="hold" nodeType="withEffect">
                                  <p:stCondLst>
                                    <p:cond delay="2400"/>
                                  </p:stCondLst>
                                  <p:childTnLst>
                                    <p:animRot by="-10800000">
                                      <p:cBhvr>
                                        <p:cTn id="137" dur="1800" fill="hold"/>
                                        <p:tgtEl>
                                          <p:spTgt spid="160"/>
                                        </p:tgtEl>
                                        <p:attrNameLst>
                                          <p:attrName>r</p:attrName>
                                        </p:attrNameLst>
                                      </p:cBhvr>
                                    </p:animRot>
                                  </p:childTnLst>
                                </p:cTn>
                              </p:par>
                              <p:par>
                                <p:cTn id="138" presetID="42" presetClass="path" presetSubtype="0" accel="50000" decel="50000" fill="hold" nodeType="withEffect">
                                  <p:stCondLst>
                                    <p:cond delay="2200"/>
                                  </p:stCondLst>
                                  <p:childTnLst>
                                    <p:animMotion origin="layout" path="M 2.91667E-6 2.96296E-6 L 0.17864 0.11088 " pathEditMode="relative" rAng="0" ptsTypes="AA">
                                      <p:cBhvr>
                                        <p:cTn id="139" dur="2000" fill="hold"/>
                                        <p:tgtEl>
                                          <p:spTgt spid="160"/>
                                        </p:tgtEl>
                                        <p:attrNameLst>
                                          <p:attrName>ppt_x</p:attrName>
                                          <p:attrName>ppt_y</p:attrName>
                                        </p:attrNameLst>
                                      </p:cBhvr>
                                      <p:rCtr x="8932" y="5532"/>
                                    </p:animMotion>
                                  </p:childTnLst>
                                </p:cTn>
                              </p:par>
                              <p:par>
                                <p:cTn id="140" presetID="8" presetClass="emph" presetSubtype="0" fill="hold" nodeType="withEffect">
                                  <p:stCondLst>
                                    <p:cond delay="2500"/>
                                  </p:stCondLst>
                                  <p:childTnLst>
                                    <p:animRot by="-21600000">
                                      <p:cBhvr>
                                        <p:cTn id="141" dur="1700" fill="hold"/>
                                        <p:tgtEl>
                                          <p:spTgt spid="168"/>
                                        </p:tgtEl>
                                        <p:attrNameLst>
                                          <p:attrName>r</p:attrName>
                                        </p:attrNameLst>
                                      </p:cBhvr>
                                    </p:animRot>
                                  </p:childTnLst>
                                </p:cTn>
                              </p:par>
                              <p:par>
                                <p:cTn id="142" presetID="42" presetClass="path" presetSubtype="0" accel="50000" decel="50000" fill="hold" nodeType="withEffect">
                                  <p:stCondLst>
                                    <p:cond delay="2200"/>
                                  </p:stCondLst>
                                  <p:childTnLst>
                                    <p:animMotion origin="layout" path="M -1.25E-6 3.33333E-6 L 0.15221 0.1125 " pathEditMode="relative" rAng="0" ptsTypes="AA">
                                      <p:cBhvr>
                                        <p:cTn id="143" dur="2000" fill="hold"/>
                                        <p:tgtEl>
                                          <p:spTgt spid="168"/>
                                        </p:tgtEl>
                                        <p:attrNameLst>
                                          <p:attrName>ppt_x</p:attrName>
                                          <p:attrName>ppt_y</p:attrName>
                                        </p:attrNameLst>
                                      </p:cBhvr>
                                      <p:rCtr x="7604" y="5625"/>
                                    </p:animMotion>
                                  </p:childTnLst>
                                </p:cTn>
                              </p:par>
                              <p:par>
                                <p:cTn id="144" presetID="8" presetClass="emph" presetSubtype="0" fill="hold" nodeType="withEffect">
                                  <p:stCondLst>
                                    <p:cond delay="2400"/>
                                  </p:stCondLst>
                                  <p:childTnLst>
                                    <p:animRot by="5400000">
                                      <p:cBhvr>
                                        <p:cTn id="145" dur="1800" fill="hold"/>
                                        <p:tgtEl>
                                          <p:spTgt spid="172"/>
                                        </p:tgtEl>
                                        <p:attrNameLst>
                                          <p:attrName>r</p:attrName>
                                        </p:attrNameLst>
                                      </p:cBhvr>
                                    </p:animRot>
                                  </p:childTnLst>
                                </p:cTn>
                              </p:par>
                              <p:par>
                                <p:cTn id="146" presetID="42" presetClass="path" presetSubtype="0" accel="50000" decel="50000" fill="hold" nodeType="withEffect">
                                  <p:stCondLst>
                                    <p:cond delay="2200"/>
                                  </p:stCondLst>
                                  <p:childTnLst>
                                    <p:animMotion origin="layout" path="M 2.08333E-7 -4.44444E-6 L 0.17539 0.11297 " pathEditMode="relative" rAng="0" ptsTypes="AA">
                                      <p:cBhvr>
                                        <p:cTn id="147" dur="2000" fill="hold"/>
                                        <p:tgtEl>
                                          <p:spTgt spid="172"/>
                                        </p:tgtEl>
                                        <p:attrNameLst>
                                          <p:attrName>ppt_x</p:attrName>
                                          <p:attrName>ppt_y</p:attrName>
                                        </p:attrNameLst>
                                      </p:cBhvr>
                                      <p:rCtr x="8763" y="5648"/>
                                    </p:animMotion>
                                  </p:childTnLst>
                                </p:cTn>
                              </p:par>
                              <p:par>
                                <p:cTn id="148" presetID="42" presetClass="path" presetSubtype="0" accel="50000" decel="50000" fill="hold" nodeType="withEffect">
                                  <p:stCondLst>
                                    <p:cond delay="2200"/>
                                  </p:stCondLst>
                                  <p:childTnLst>
                                    <p:animMotion origin="layout" path="M 2.70833E-6 3.7037E-6 L 0.14414 0.10139 " pathEditMode="relative" rAng="0" ptsTypes="AA">
                                      <p:cBhvr>
                                        <p:cTn id="149" dur="2000" fill="hold"/>
                                        <p:tgtEl>
                                          <p:spTgt spid="178"/>
                                        </p:tgtEl>
                                        <p:attrNameLst>
                                          <p:attrName>ppt_x</p:attrName>
                                          <p:attrName>ppt_y</p:attrName>
                                        </p:attrNameLst>
                                      </p:cBhvr>
                                      <p:rCtr x="7201" y="5069"/>
                                    </p:animMotion>
                                  </p:childTnLst>
                                </p:cTn>
                              </p:par>
                              <p:par>
                                <p:cTn id="150" presetID="8" presetClass="emph" presetSubtype="0" fill="hold" nodeType="withEffect">
                                  <p:stCondLst>
                                    <p:cond delay="2600"/>
                                  </p:stCondLst>
                                  <p:childTnLst>
                                    <p:animRot by="21600000">
                                      <p:cBhvr>
                                        <p:cTn id="151" dur="1800" fill="hold"/>
                                        <p:tgtEl>
                                          <p:spTgt spid="179"/>
                                        </p:tgtEl>
                                        <p:attrNameLst>
                                          <p:attrName>r</p:attrName>
                                        </p:attrNameLst>
                                      </p:cBhvr>
                                    </p:animRot>
                                  </p:childTnLst>
                                </p:cTn>
                              </p:par>
                              <p:par>
                                <p:cTn id="152" presetID="42" presetClass="path" presetSubtype="0" accel="50000" decel="50000" fill="hold" nodeType="withEffect">
                                  <p:stCondLst>
                                    <p:cond delay="2200"/>
                                  </p:stCondLst>
                                  <p:childTnLst>
                                    <p:animMotion origin="layout" path="M 4.16667E-7 -2.96296E-6 L 0.17552 0.12107 " pathEditMode="relative" rAng="0" ptsTypes="AA">
                                      <p:cBhvr>
                                        <p:cTn id="153" dur="2000" fill="hold"/>
                                        <p:tgtEl>
                                          <p:spTgt spid="179"/>
                                        </p:tgtEl>
                                        <p:attrNameLst>
                                          <p:attrName>ppt_x</p:attrName>
                                          <p:attrName>ppt_y</p:attrName>
                                        </p:attrNameLst>
                                      </p:cBhvr>
                                      <p:rCtr x="8776" y="6042"/>
                                    </p:animMotion>
                                  </p:childTnLst>
                                </p:cTn>
                              </p:par>
                              <p:par>
                                <p:cTn id="154" presetID="8" presetClass="emph" presetSubtype="0" fill="hold" nodeType="withEffect">
                                  <p:stCondLst>
                                    <p:cond delay="2700"/>
                                  </p:stCondLst>
                                  <p:childTnLst>
                                    <p:animRot by="-10800000">
                                      <p:cBhvr>
                                        <p:cTn id="155" dur="1900" fill="hold"/>
                                        <p:tgtEl>
                                          <p:spTgt spid="177"/>
                                        </p:tgtEl>
                                        <p:attrNameLst>
                                          <p:attrName>r</p:attrName>
                                        </p:attrNameLst>
                                      </p:cBhvr>
                                    </p:animRot>
                                  </p:childTnLst>
                                </p:cTn>
                              </p:par>
                              <p:par>
                                <p:cTn id="156" presetID="42" presetClass="path" presetSubtype="0" accel="50000" decel="50000" fill="hold" nodeType="withEffect">
                                  <p:stCondLst>
                                    <p:cond delay="2200"/>
                                  </p:stCondLst>
                                  <p:childTnLst>
                                    <p:animMotion origin="layout" path="M 2.5E-6 4.81481E-6 L 0.15521 0.0993 " pathEditMode="relative" rAng="0" ptsTypes="AA">
                                      <p:cBhvr>
                                        <p:cTn id="157" dur="2000" fill="hold"/>
                                        <p:tgtEl>
                                          <p:spTgt spid="177"/>
                                        </p:tgtEl>
                                        <p:attrNameLst>
                                          <p:attrName>ppt_x</p:attrName>
                                          <p:attrName>ppt_y</p:attrName>
                                        </p:attrNameLst>
                                      </p:cBhvr>
                                      <p:rCtr x="7760" y="4954"/>
                                    </p:animMotion>
                                  </p:childTnLst>
                                </p:cTn>
                              </p:par>
                              <p:par>
                                <p:cTn id="158" presetID="8" presetClass="emph" presetSubtype="0" fill="hold" nodeType="withEffect">
                                  <p:stCondLst>
                                    <p:cond delay="2400"/>
                                  </p:stCondLst>
                                  <p:childTnLst>
                                    <p:animRot by="21600000">
                                      <p:cBhvr>
                                        <p:cTn id="159" dur="1800" fill="hold"/>
                                        <p:tgtEl>
                                          <p:spTgt spid="156"/>
                                        </p:tgtEl>
                                        <p:attrNameLst>
                                          <p:attrName>r</p:attrName>
                                        </p:attrNameLst>
                                      </p:cBhvr>
                                    </p:animRot>
                                  </p:childTnLst>
                                </p:cTn>
                              </p:par>
                              <p:par>
                                <p:cTn id="160" presetID="42" presetClass="path" presetSubtype="0" accel="50000" decel="50000" fill="hold" nodeType="withEffect">
                                  <p:stCondLst>
                                    <p:cond delay="2200"/>
                                  </p:stCondLst>
                                  <p:childTnLst>
                                    <p:animMotion origin="layout" path="M -2.5E-6 1.48148E-6 L 0.11315 0.10764 " pathEditMode="relative" rAng="0" ptsTypes="AA">
                                      <p:cBhvr>
                                        <p:cTn id="161" dur="2000" fill="hold"/>
                                        <p:tgtEl>
                                          <p:spTgt spid="156"/>
                                        </p:tgtEl>
                                        <p:attrNameLst>
                                          <p:attrName>ppt_x</p:attrName>
                                          <p:attrName>ppt_y</p:attrName>
                                        </p:attrNameLst>
                                      </p:cBhvr>
                                      <p:rCtr x="5651" y="5370"/>
                                    </p:animMotion>
                                  </p:childTnLst>
                                </p:cTn>
                              </p:par>
                              <p:par>
                                <p:cTn id="162" presetID="8" presetClass="emph" presetSubtype="0" fill="hold" nodeType="withEffect">
                                  <p:stCondLst>
                                    <p:cond delay="2400"/>
                                  </p:stCondLst>
                                  <p:childTnLst>
                                    <p:animRot by="-21600000">
                                      <p:cBhvr>
                                        <p:cTn id="163" dur="1800" fill="hold"/>
                                        <p:tgtEl>
                                          <p:spTgt spid="161"/>
                                        </p:tgtEl>
                                        <p:attrNameLst>
                                          <p:attrName>r</p:attrName>
                                        </p:attrNameLst>
                                      </p:cBhvr>
                                    </p:animRot>
                                  </p:childTnLst>
                                </p:cTn>
                              </p:par>
                              <p:par>
                                <p:cTn id="164" presetID="42" presetClass="path" presetSubtype="0" accel="50000" decel="50000" fill="hold" nodeType="withEffect">
                                  <p:stCondLst>
                                    <p:cond delay="2200"/>
                                  </p:stCondLst>
                                  <p:childTnLst>
                                    <p:animMotion origin="layout" path="M -8.33333E-7 2.96296E-6 L 0.1763 0.13125 " pathEditMode="relative" rAng="0" ptsTypes="AA">
                                      <p:cBhvr>
                                        <p:cTn id="165" dur="2000" fill="hold"/>
                                        <p:tgtEl>
                                          <p:spTgt spid="161"/>
                                        </p:tgtEl>
                                        <p:attrNameLst>
                                          <p:attrName>ppt_x</p:attrName>
                                          <p:attrName>ppt_y</p:attrName>
                                        </p:attrNameLst>
                                      </p:cBhvr>
                                      <p:rCtr x="8815" y="6551"/>
                                    </p:animMotion>
                                  </p:childTnLst>
                                </p:cTn>
                              </p:par>
                              <p:par>
                                <p:cTn id="166" presetID="8" presetClass="emph" presetSubtype="0" fill="hold" nodeType="withEffect">
                                  <p:stCondLst>
                                    <p:cond delay="2300"/>
                                  </p:stCondLst>
                                  <p:childTnLst>
                                    <p:animRot by="10800000">
                                      <p:cBhvr>
                                        <p:cTn id="167" dur="1900" fill="hold"/>
                                        <p:tgtEl>
                                          <p:spTgt spid="166"/>
                                        </p:tgtEl>
                                        <p:attrNameLst>
                                          <p:attrName>r</p:attrName>
                                        </p:attrNameLst>
                                      </p:cBhvr>
                                    </p:animRot>
                                  </p:childTnLst>
                                </p:cTn>
                              </p:par>
                              <p:par>
                                <p:cTn id="168" presetID="42" presetClass="path" presetSubtype="0" accel="50000" decel="50000" fill="hold" nodeType="withEffect">
                                  <p:stCondLst>
                                    <p:cond delay="2200"/>
                                  </p:stCondLst>
                                  <p:childTnLst>
                                    <p:animMotion origin="layout" path="M 2.5E-6 0 L 0.15534 0.06806 " pathEditMode="relative" rAng="0" ptsTypes="AA">
                                      <p:cBhvr>
                                        <p:cTn id="169" dur="2000" fill="hold"/>
                                        <p:tgtEl>
                                          <p:spTgt spid="166"/>
                                        </p:tgtEl>
                                        <p:attrNameLst>
                                          <p:attrName>ppt_x</p:attrName>
                                          <p:attrName>ppt_y</p:attrName>
                                        </p:attrNameLst>
                                      </p:cBhvr>
                                      <p:rCtr x="7760" y="3403"/>
                                    </p:animMotion>
                                  </p:childTnLst>
                                </p:cTn>
                              </p:par>
                              <p:par>
                                <p:cTn id="170" presetID="8" presetClass="emph" presetSubtype="0" fill="hold" nodeType="withEffect">
                                  <p:stCondLst>
                                    <p:cond delay="2300"/>
                                  </p:stCondLst>
                                  <p:childTnLst>
                                    <p:animRot by="-43200000">
                                      <p:cBhvr>
                                        <p:cTn id="171" dur="1900" fill="hold"/>
                                        <p:tgtEl>
                                          <p:spTgt spid="159"/>
                                        </p:tgtEl>
                                        <p:attrNameLst>
                                          <p:attrName>r</p:attrName>
                                        </p:attrNameLst>
                                      </p:cBhvr>
                                    </p:animRot>
                                  </p:childTnLst>
                                </p:cTn>
                              </p:par>
                              <p:par>
                                <p:cTn id="172" presetID="42" presetClass="path" presetSubtype="0" accel="50000" decel="50000" fill="hold" nodeType="withEffect">
                                  <p:stCondLst>
                                    <p:cond delay="2200"/>
                                  </p:stCondLst>
                                  <p:childTnLst>
                                    <p:animMotion origin="layout" path="M 4.16667E-7 3.7037E-6 L 0.11901 0.17939 " pathEditMode="relative" rAng="0" ptsTypes="AA">
                                      <p:cBhvr>
                                        <p:cTn id="173" dur="2000" fill="hold"/>
                                        <p:tgtEl>
                                          <p:spTgt spid="159"/>
                                        </p:tgtEl>
                                        <p:attrNameLst>
                                          <p:attrName>ppt_x</p:attrName>
                                          <p:attrName>ppt_y</p:attrName>
                                        </p:attrNameLst>
                                      </p:cBhvr>
                                      <p:rCtr x="5951" y="8958"/>
                                    </p:animMotion>
                                  </p:childTnLst>
                                </p:cTn>
                              </p:par>
                              <p:par>
                                <p:cTn id="174" presetID="42" presetClass="path" presetSubtype="0" accel="50000" decel="50000" fill="hold" nodeType="withEffect">
                                  <p:stCondLst>
                                    <p:cond delay="2200"/>
                                  </p:stCondLst>
                                  <p:childTnLst>
                                    <p:animMotion origin="layout" path="M -3.54167E-6 -3.7037E-7 L 0.15534 0.12292 " pathEditMode="relative" rAng="0" ptsTypes="AA">
                                      <p:cBhvr>
                                        <p:cTn id="175" dur="2000" fill="hold"/>
                                        <p:tgtEl>
                                          <p:spTgt spid="169"/>
                                        </p:tgtEl>
                                        <p:attrNameLst>
                                          <p:attrName>ppt_x</p:attrName>
                                          <p:attrName>ppt_y</p:attrName>
                                        </p:attrNameLst>
                                      </p:cBhvr>
                                      <p:rCtr x="7760" y="6134"/>
                                    </p:animMotion>
                                  </p:childTnLst>
                                </p:cTn>
                              </p:par>
                              <p:par>
                                <p:cTn id="176" presetID="42" presetClass="path" presetSubtype="0" accel="50000" decel="50000" fill="hold" nodeType="withEffect">
                                  <p:stCondLst>
                                    <p:cond delay="2200"/>
                                  </p:stCondLst>
                                  <p:childTnLst>
                                    <p:animMotion origin="layout" path="M 2.08333E-7 -1.85185E-6 L 0.13945 0.09653 " pathEditMode="relative" rAng="0" ptsTypes="AA">
                                      <p:cBhvr>
                                        <p:cTn id="177" dur="2000" fill="hold"/>
                                        <p:tgtEl>
                                          <p:spTgt spid="170"/>
                                        </p:tgtEl>
                                        <p:attrNameLst>
                                          <p:attrName>ppt_x</p:attrName>
                                          <p:attrName>ppt_y</p:attrName>
                                        </p:attrNameLst>
                                      </p:cBhvr>
                                      <p:rCtr x="6966" y="4815"/>
                                    </p:animMotion>
                                  </p:childTnLst>
                                </p:cTn>
                              </p:par>
                              <p:par>
                                <p:cTn id="178" presetID="8" presetClass="emph" presetSubtype="0" fill="hold" nodeType="withEffect">
                                  <p:stCondLst>
                                    <p:cond delay="2400"/>
                                  </p:stCondLst>
                                  <p:childTnLst>
                                    <p:animRot by="21600000">
                                      <p:cBhvr>
                                        <p:cTn id="179" dur="1800" fill="hold"/>
                                        <p:tgtEl>
                                          <p:spTgt spid="170"/>
                                        </p:tgtEl>
                                        <p:attrNameLst>
                                          <p:attrName>r</p:attrName>
                                        </p:attrNameLst>
                                      </p:cBhvr>
                                    </p:animRot>
                                  </p:childTnLst>
                                </p:cTn>
                              </p:par>
                              <p:par>
                                <p:cTn id="180" presetID="8" presetClass="emph" presetSubtype="0" fill="hold" nodeType="withEffect">
                                  <p:stCondLst>
                                    <p:cond delay="2400"/>
                                  </p:stCondLst>
                                  <p:childTnLst>
                                    <p:animRot by="-10800000">
                                      <p:cBhvr>
                                        <p:cTn id="181" dur="1800" fill="hold"/>
                                        <p:tgtEl>
                                          <p:spTgt spid="173"/>
                                        </p:tgtEl>
                                        <p:attrNameLst>
                                          <p:attrName>r</p:attrName>
                                        </p:attrNameLst>
                                      </p:cBhvr>
                                    </p:animRot>
                                  </p:childTnLst>
                                </p:cTn>
                              </p:par>
                              <p:par>
                                <p:cTn id="182" presetID="42" presetClass="path" presetSubtype="0" accel="50000" decel="50000" fill="hold" nodeType="withEffect">
                                  <p:stCondLst>
                                    <p:cond delay="2200"/>
                                  </p:stCondLst>
                                  <p:childTnLst>
                                    <p:animMotion origin="layout" path="M 1.04167E-6 4.44444E-6 L 0.15534 0.11226 " pathEditMode="relative" rAng="0" ptsTypes="AA">
                                      <p:cBhvr>
                                        <p:cTn id="183" dur="2000" fill="hold"/>
                                        <p:tgtEl>
                                          <p:spTgt spid="173"/>
                                        </p:tgtEl>
                                        <p:attrNameLst>
                                          <p:attrName>ppt_x</p:attrName>
                                          <p:attrName>ppt_y</p:attrName>
                                        </p:attrNameLst>
                                      </p:cBhvr>
                                      <p:rCtr x="7760" y="5602"/>
                                    </p:animMotion>
                                  </p:childTnLst>
                                </p:cTn>
                              </p:par>
                              <p:par>
                                <p:cTn id="184" presetID="8" presetClass="emph" presetSubtype="0" fill="hold" nodeType="withEffect">
                                  <p:stCondLst>
                                    <p:cond delay="2400"/>
                                  </p:stCondLst>
                                  <p:childTnLst>
                                    <p:animRot by="-21600000">
                                      <p:cBhvr>
                                        <p:cTn id="185" dur="1800" fill="hold"/>
                                        <p:tgtEl>
                                          <p:spTgt spid="174"/>
                                        </p:tgtEl>
                                        <p:attrNameLst>
                                          <p:attrName>r</p:attrName>
                                        </p:attrNameLst>
                                      </p:cBhvr>
                                    </p:animRot>
                                  </p:childTnLst>
                                </p:cTn>
                              </p:par>
                              <p:par>
                                <p:cTn id="186" presetID="42" presetClass="path" presetSubtype="0" accel="50000" decel="50000" fill="hold" nodeType="withEffect">
                                  <p:stCondLst>
                                    <p:cond delay="2200"/>
                                  </p:stCondLst>
                                  <p:childTnLst>
                                    <p:animMotion origin="layout" path="M 8.33333E-7 -2.22222E-6 L 0.14922 0.09074 " pathEditMode="relative" rAng="0" ptsTypes="AA">
                                      <p:cBhvr>
                                        <p:cTn id="187" dur="2000" fill="hold"/>
                                        <p:tgtEl>
                                          <p:spTgt spid="174"/>
                                        </p:tgtEl>
                                        <p:attrNameLst>
                                          <p:attrName>ppt_x</p:attrName>
                                          <p:attrName>ppt_y</p:attrName>
                                        </p:attrNameLst>
                                      </p:cBhvr>
                                      <p:rCtr x="7461" y="4537"/>
                                    </p:animMotion>
                                  </p:childTnLst>
                                </p:cTn>
                              </p:par>
                              <p:par>
                                <p:cTn id="188" presetID="42" presetClass="path" presetSubtype="0" accel="50000" decel="50000" fill="hold" nodeType="withEffect">
                                  <p:stCondLst>
                                    <p:cond delay="2200"/>
                                  </p:stCondLst>
                                  <p:childTnLst>
                                    <p:animMotion origin="layout" path="M 4.16667E-6 -1.48148E-6 L 0.15052 0.11088 " pathEditMode="relative" rAng="0" ptsTypes="AA">
                                      <p:cBhvr>
                                        <p:cTn id="189" dur="2000" fill="hold"/>
                                        <p:tgtEl>
                                          <p:spTgt spid="171"/>
                                        </p:tgtEl>
                                        <p:attrNameLst>
                                          <p:attrName>ppt_x</p:attrName>
                                          <p:attrName>ppt_y</p:attrName>
                                        </p:attrNameLst>
                                      </p:cBhvr>
                                      <p:rCtr x="7526" y="5532"/>
                                    </p:animMotion>
                                  </p:childTnLst>
                                </p:cTn>
                              </p:par>
                              <p:par>
                                <p:cTn id="190" presetID="8" presetClass="emph" presetSubtype="0" fill="hold" nodeType="withEffect">
                                  <p:stCondLst>
                                    <p:cond delay="2400"/>
                                  </p:stCondLst>
                                  <p:childTnLst>
                                    <p:animRot by="10800000">
                                      <p:cBhvr>
                                        <p:cTn id="191" dur="1800" fill="hold"/>
                                        <p:tgtEl>
                                          <p:spTgt spid="167"/>
                                        </p:tgtEl>
                                        <p:attrNameLst>
                                          <p:attrName>r</p:attrName>
                                        </p:attrNameLst>
                                      </p:cBhvr>
                                    </p:animRot>
                                  </p:childTnLst>
                                </p:cTn>
                              </p:par>
                              <p:par>
                                <p:cTn id="192" presetID="42" presetClass="path" presetSubtype="0" accel="50000" decel="50000" fill="hold" nodeType="withEffect">
                                  <p:stCondLst>
                                    <p:cond delay="2200"/>
                                  </p:stCondLst>
                                  <p:childTnLst>
                                    <p:animMotion origin="layout" path="M 2.08333E-7 1.11111E-6 L 0.13607 0.08657 " pathEditMode="relative" rAng="0" ptsTypes="AA">
                                      <p:cBhvr>
                                        <p:cTn id="193" dur="2000" fill="hold"/>
                                        <p:tgtEl>
                                          <p:spTgt spid="167"/>
                                        </p:tgtEl>
                                        <p:attrNameLst>
                                          <p:attrName>ppt_x</p:attrName>
                                          <p:attrName>ppt_y</p:attrName>
                                        </p:attrNameLst>
                                      </p:cBhvr>
                                      <p:rCtr x="6797" y="4329"/>
                                    </p:animMotion>
                                  </p:childTnLst>
                                </p:cTn>
                              </p:par>
                              <p:par>
                                <p:cTn id="194" presetID="42" presetClass="path" presetSubtype="0" accel="50000" decel="50000" fill="hold" nodeType="withEffect">
                                  <p:stCondLst>
                                    <p:cond delay="2200"/>
                                  </p:stCondLst>
                                  <p:childTnLst>
                                    <p:animMotion origin="layout" path="M 3.33333E-6 0 L 0.13281 0.11134 " pathEditMode="relative" rAng="0" ptsTypes="AA">
                                      <p:cBhvr>
                                        <p:cTn id="195" dur="2000" fill="hold"/>
                                        <p:tgtEl>
                                          <p:spTgt spid="165"/>
                                        </p:tgtEl>
                                        <p:attrNameLst>
                                          <p:attrName>ppt_x</p:attrName>
                                          <p:attrName>ppt_y</p:attrName>
                                        </p:attrNameLst>
                                      </p:cBhvr>
                                      <p:rCtr x="6641" y="5556"/>
                                    </p:animMotion>
                                  </p:childTnLst>
                                </p:cTn>
                              </p:par>
                              <p:par>
                                <p:cTn id="196" presetID="8" presetClass="emph" presetSubtype="0" fill="hold" nodeType="withEffect">
                                  <p:stCondLst>
                                    <p:cond delay="2400"/>
                                  </p:stCondLst>
                                  <p:childTnLst>
                                    <p:animRot by="21600000">
                                      <p:cBhvr>
                                        <p:cTn id="197" dur="1800" fill="hold"/>
                                        <p:tgtEl>
                                          <p:spTgt spid="165"/>
                                        </p:tgtEl>
                                        <p:attrNameLst>
                                          <p:attrName>r</p:attrName>
                                        </p:attrNameLst>
                                      </p:cBhvr>
                                    </p:animRot>
                                  </p:childTnLst>
                                </p:cTn>
                              </p:par>
                              <p:par>
                                <p:cTn id="198" presetID="8" presetClass="emph" presetSubtype="0" fill="hold" nodeType="withEffect">
                                  <p:stCondLst>
                                    <p:cond delay="2400"/>
                                  </p:stCondLst>
                                  <p:childTnLst>
                                    <p:animRot by="21600000">
                                      <p:cBhvr>
                                        <p:cTn id="199" dur="1800" fill="hold"/>
                                        <p:tgtEl>
                                          <p:spTgt spid="175"/>
                                        </p:tgtEl>
                                        <p:attrNameLst>
                                          <p:attrName>r</p:attrName>
                                        </p:attrNameLst>
                                      </p:cBhvr>
                                    </p:animRot>
                                  </p:childTnLst>
                                </p:cTn>
                              </p:par>
                              <p:par>
                                <p:cTn id="200" presetID="42" presetClass="path" presetSubtype="0" accel="50000" decel="50000" fill="hold" nodeType="withEffect">
                                  <p:stCondLst>
                                    <p:cond delay="2200"/>
                                  </p:stCondLst>
                                  <p:childTnLst>
                                    <p:animMotion origin="layout" path="M 4.16667E-6 1.48148E-6 L 0.14179 0.07917 " pathEditMode="relative" rAng="0" ptsTypes="AA">
                                      <p:cBhvr>
                                        <p:cTn id="201" dur="2000" fill="hold"/>
                                        <p:tgtEl>
                                          <p:spTgt spid="175"/>
                                        </p:tgtEl>
                                        <p:attrNameLst>
                                          <p:attrName>ppt_x</p:attrName>
                                          <p:attrName>ppt_y</p:attrName>
                                        </p:attrNameLst>
                                      </p:cBhvr>
                                      <p:rCtr x="7083" y="3958"/>
                                    </p:animMotion>
                                  </p:childTnLst>
                                </p:cTn>
                              </p:par>
                              <p:par>
                                <p:cTn id="202" presetID="8" presetClass="emph" presetSubtype="0" fill="hold" nodeType="withEffect">
                                  <p:stCondLst>
                                    <p:cond delay="2400"/>
                                  </p:stCondLst>
                                  <p:childTnLst>
                                    <p:animRot by="21600000">
                                      <p:cBhvr>
                                        <p:cTn id="203" dur="1800" fill="hold"/>
                                        <p:tgtEl>
                                          <p:spTgt spid="176"/>
                                        </p:tgtEl>
                                        <p:attrNameLst>
                                          <p:attrName>r</p:attrName>
                                        </p:attrNameLst>
                                      </p:cBhvr>
                                    </p:animRot>
                                  </p:childTnLst>
                                </p:cTn>
                              </p:par>
                              <p:par>
                                <p:cTn id="204" presetID="42" presetClass="path" presetSubtype="0" accel="50000" decel="50000" fill="hold" nodeType="withEffect">
                                  <p:stCondLst>
                                    <p:cond delay="2200"/>
                                  </p:stCondLst>
                                  <p:childTnLst>
                                    <p:animMotion origin="layout" path="M 2.70833E-6 -2.59259E-6 L 0.1832 0.07084 " pathEditMode="relative" rAng="0" ptsTypes="AA">
                                      <p:cBhvr>
                                        <p:cTn id="205" dur="2000" fill="hold"/>
                                        <p:tgtEl>
                                          <p:spTgt spid="176"/>
                                        </p:tgtEl>
                                        <p:attrNameLst>
                                          <p:attrName>ppt_x</p:attrName>
                                          <p:attrName>ppt_y</p:attrName>
                                        </p:attrNameLst>
                                      </p:cBhvr>
                                      <p:rCtr x="9154" y="3542"/>
                                    </p:animMotion>
                                  </p:childTnLst>
                                </p:cTn>
                              </p:par>
                              <p:par>
                                <p:cTn id="206" presetID="8" presetClass="emph" presetSubtype="0" fill="hold" nodeType="withEffect">
                                  <p:stCondLst>
                                    <p:cond delay="2400"/>
                                  </p:stCondLst>
                                  <p:childTnLst>
                                    <p:animRot by="10800000">
                                      <p:cBhvr>
                                        <p:cTn id="207" dur="1800" fill="hold"/>
                                        <p:tgtEl>
                                          <p:spTgt spid="164"/>
                                        </p:tgtEl>
                                        <p:attrNameLst>
                                          <p:attrName>r</p:attrName>
                                        </p:attrNameLst>
                                      </p:cBhvr>
                                    </p:animRot>
                                  </p:childTnLst>
                                </p:cTn>
                              </p:par>
                              <p:par>
                                <p:cTn id="208" presetID="42" presetClass="path" presetSubtype="0" accel="50000" decel="50000" fill="hold" nodeType="withEffect">
                                  <p:stCondLst>
                                    <p:cond delay="2200"/>
                                  </p:stCondLst>
                                  <p:childTnLst>
                                    <p:animMotion origin="layout" path="M -4.375E-6 -2.59259E-6 L 0.13256 0.1706 " pathEditMode="relative" rAng="0" ptsTypes="AA">
                                      <p:cBhvr>
                                        <p:cTn id="209" dur="2000" fill="hold"/>
                                        <p:tgtEl>
                                          <p:spTgt spid="164"/>
                                        </p:tgtEl>
                                        <p:attrNameLst>
                                          <p:attrName>ppt_x</p:attrName>
                                          <p:attrName>ppt_y</p:attrName>
                                        </p:attrNameLst>
                                      </p:cBhvr>
                                      <p:rCtr x="6628" y="8519"/>
                                    </p:animMotion>
                                  </p:childTnLst>
                                </p:cTn>
                              </p:par>
                              <p:par>
                                <p:cTn id="210" presetID="8" presetClass="emph" presetSubtype="0" fill="hold" nodeType="withEffect">
                                  <p:stCondLst>
                                    <p:cond delay="2300"/>
                                  </p:stCondLst>
                                  <p:childTnLst>
                                    <p:animRot by="21600000">
                                      <p:cBhvr>
                                        <p:cTn id="211" dur="1900" fill="hold"/>
                                        <p:tgtEl>
                                          <p:spTgt spid="162"/>
                                        </p:tgtEl>
                                        <p:attrNameLst>
                                          <p:attrName>r</p:attrName>
                                        </p:attrNameLst>
                                      </p:cBhvr>
                                    </p:animRot>
                                  </p:childTnLst>
                                </p:cTn>
                              </p:par>
                            </p:childTnLst>
                          </p:cTn>
                        </p:par>
                        <p:par>
                          <p:cTn id="212" fill="hold">
                            <p:stCondLst>
                              <p:cond delay="4600"/>
                            </p:stCondLst>
                            <p:childTnLst>
                              <p:par>
                                <p:cTn id="213" presetID="10" presetClass="entr" presetSubtype="0" fill="hold" nodeType="afterEffect">
                                  <p:stCondLst>
                                    <p:cond delay="0"/>
                                  </p:stCondLst>
                                  <p:childTnLst>
                                    <p:set>
                                      <p:cBhvr>
                                        <p:cTn id="214" dur="1" fill="hold">
                                          <p:stCondLst>
                                            <p:cond delay="0"/>
                                          </p:stCondLst>
                                        </p:cTn>
                                        <p:tgtEl>
                                          <p:spTgt spid="183"/>
                                        </p:tgtEl>
                                        <p:attrNameLst>
                                          <p:attrName>style.visibility</p:attrName>
                                        </p:attrNameLst>
                                      </p:cBhvr>
                                      <p:to>
                                        <p:strVal val="visible"/>
                                      </p:to>
                                    </p:set>
                                    <p:animEffect transition="in" filter="fade">
                                      <p:cBhvr>
                                        <p:cTn id="215" dur="500"/>
                                        <p:tgtEl>
                                          <p:spTgt spid="183"/>
                                        </p:tgtEl>
                                      </p:cBhvr>
                                    </p:animEffect>
                                  </p:childTnLst>
                                </p:cTn>
                              </p:par>
                              <p:par>
                                <p:cTn id="216" presetID="10" presetClass="entr" presetSubtype="0" fill="hold" nodeType="withEffect">
                                  <p:stCondLst>
                                    <p:cond delay="0"/>
                                  </p:stCondLst>
                                  <p:childTnLst>
                                    <p:set>
                                      <p:cBhvr>
                                        <p:cTn id="217" dur="1" fill="hold">
                                          <p:stCondLst>
                                            <p:cond delay="0"/>
                                          </p:stCondLst>
                                        </p:cTn>
                                        <p:tgtEl>
                                          <p:spTgt spid="184"/>
                                        </p:tgtEl>
                                        <p:attrNameLst>
                                          <p:attrName>style.visibility</p:attrName>
                                        </p:attrNameLst>
                                      </p:cBhvr>
                                      <p:to>
                                        <p:strVal val="visible"/>
                                      </p:to>
                                    </p:set>
                                    <p:animEffect transition="in" filter="fade">
                                      <p:cBhvr>
                                        <p:cTn id="218" dur="500"/>
                                        <p:tgtEl>
                                          <p:spTgt spid="184"/>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85"/>
                                        </p:tgtEl>
                                        <p:attrNameLst>
                                          <p:attrName>style.visibility</p:attrName>
                                        </p:attrNameLst>
                                      </p:cBhvr>
                                      <p:to>
                                        <p:strVal val="visible"/>
                                      </p:to>
                                    </p:set>
                                    <p:animEffect transition="in" filter="fade">
                                      <p:cBhvr>
                                        <p:cTn id="221" dur="500"/>
                                        <p:tgtEl>
                                          <p:spTgt spid="185"/>
                                        </p:tgtEl>
                                      </p:cBhvr>
                                    </p:animEffect>
                                  </p:childTnLst>
                                </p:cTn>
                              </p:par>
                            </p:childTnLst>
                          </p:cTn>
                        </p:par>
                        <p:par>
                          <p:cTn id="222" fill="hold">
                            <p:stCondLst>
                              <p:cond delay="5100"/>
                            </p:stCondLst>
                            <p:childTnLst>
                              <p:par>
                                <p:cTn id="223" presetID="1" presetClass="mediacall" presetSubtype="0" fill="hold" nodeType="afterEffect">
                                  <p:stCondLst>
                                    <p:cond delay="0"/>
                                  </p:stCondLst>
                                  <p:childTnLst>
                                    <p:cmd type="call" cmd="playFrom(0.0)">
                                      <p:cBhvr>
                                        <p:cTn id="224" dur="6518" fill="hold"/>
                                        <p:tgtEl>
                                          <p:spTgt spid="183"/>
                                        </p:tgtEl>
                                      </p:cBhvr>
                                    </p:cmd>
                                  </p:childTnLst>
                                </p:cTn>
                              </p:par>
                              <p:par>
                                <p:cTn id="225" presetID="1" presetClass="mediacall" presetSubtype="0" fill="hold" nodeType="withEffect">
                                  <p:stCondLst>
                                    <p:cond delay="0"/>
                                  </p:stCondLst>
                                  <p:childTnLst>
                                    <p:cmd type="call" cmd="playFrom(0.0)">
                                      <p:cBhvr>
                                        <p:cTn id="226" dur="6518" fill="hold"/>
                                        <p:tgtEl>
                                          <p:spTgt spid="1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7" repeatCount="indefinite" fill="hold" display="0">
                  <p:stCondLst>
                    <p:cond delay="indefinite"/>
                  </p:stCondLst>
                </p:cTn>
                <p:tgtEl>
                  <p:spTgt spid="180"/>
                </p:tgtEl>
              </p:cMediaNode>
            </p:video>
            <p:video>
              <p:cMediaNode vol="80000">
                <p:cTn id="228" repeatCount="indefinite" fill="hold" display="0">
                  <p:stCondLst>
                    <p:cond delay="indefinite"/>
                  </p:stCondLst>
                </p:cTn>
                <p:tgtEl>
                  <p:spTgt spid="183"/>
                </p:tgtEl>
              </p:cMediaNode>
            </p:video>
            <p:video>
              <p:cMediaNode vol="80000">
                <p:cTn id="229" repeatCount="indefinite" fill="hold" display="0">
                  <p:stCondLst>
                    <p:cond delay="indefinite"/>
                  </p:stCondLst>
                </p:cTn>
                <p:tgtEl>
                  <p:spTgt spid="184"/>
                </p:tgtEl>
              </p:cMediaNode>
            </p:video>
          </p:childTnLst>
        </p:cTn>
      </p:par>
    </p:tnLst>
    <p:bldLst>
      <p:bldP spid="111" grpId="0" animBg="1"/>
      <p:bldP spid="111" grpId="1" animBg="1"/>
      <p:bldP spid="111" grpId="2" animBg="1"/>
      <p:bldP spid="154" grpId="0" animBg="1"/>
      <p:bldP spid="154" grpId="1" animBg="1"/>
      <p:bldP spid="18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4FE8-00C6-6A2E-8FC7-D5D0335AF745}"/>
              </a:ext>
            </a:extLst>
          </p:cNvPr>
          <p:cNvSpPr>
            <a:spLocks noGrp="1"/>
          </p:cNvSpPr>
          <p:nvPr>
            <p:ph type="title"/>
          </p:nvPr>
        </p:nvSpPr>
        <p:spPr/>
        <p:txBody>
          <a:bodyPr/>
          <a:lstStyle/>
          <a:p>
            <a:r>
              <a:rPr lang="de-DE" dirty="0" err="1"/>
              <a:t>What</a:t>
            </a:r>
            <a:r>
              <a:rPr lang="de-DE" dirty="0"/>
              <a:t> </a:t>
            </a:r>
            <a:r>
              <a:rPr lang="de-DE" dirty="0" err="1"/>
              <a:t>is</a:t>
            </a:r>
            <a:r>
              <a:rPr lang="de-DE" dirty="0"/>
              <a:t> </a:t>
            </a:r>
            <a:r>
              <a:rPr lang="de-DE" dirty="0" err="1"/>
              <a:t>special</a:t>
            </a:r>
            <a:r>
              <a:rPr lang="de-DE" dirty="0"/>
              <a:t> </a:t>
            </a:r>
            <a:r>
              <a:rPr lang="de-DE" dirty="0" err="1"/>
              <a:t>about</a:t>
            </a:r>
            <a:r>
              <a:rPr lang="de-DE" dirty="0"/>
              <a:t> </a:t>
            </a:r>
            <a:r>
              <a:rPr lang="de-DE" dirty="0" err="1"/>
              <a:t>the</a:t>
            </a:r>
            <a:r>
              <a:rPr lang="de-DE" dirty="0"/>
              <a:t> SPI </a:t>
            </a:r>
            <a:r>
              <a:rPr lang="de-DE" dirty="0" err="1"/>
              <a:t>system</a:t>
            </a:r>
            <a:r>
              <a:rPr lang="de-DE" dirty="0"/>
              <a:t> in AUG?</a:t>
            </a:r>
            <a:endParaRPr lang="en-US" dirty="0"/>
          </a:p>
        </p:txBody>
      </p:sp>
      <p:sp>
        <p:nvSpPr>
          <p:cNvPr id="3" name="Date Placeholder 2">
            <a:extLst>
              <a:ext uri="{FF2B5EF4-FFF2-40B4-BE49-F238E27FC236}">
                <a16:creationId xmlns:a16="http://schemas.microsoft.com/office/drawing/2014/main" id="{BD5122D0-0195-46B1-D78C-3B4090B10CF6}"/>
              </a:ext>
            </a:extLst>
          </p:cNvPr>
          <p:cNvSpPr>
            <a:spLocks noGrp="1"/>
          </p:cNvSpPr>
          <p:nvPr>
            <p:ph type="dt" sz="half" idx="14"/>
          </p:nvPr>
        </p:nvSpPr>
        <p:spPr/>
        <p:txBody>
          <a:bodyPr/>
          <a:lstStyle/>
          <a:p>
            <a:r>
              <a:rPr lang="en-US"/>
              <a:t>Characterization of the ASDEX Upgrade shattered pellet injector | 2nd TM on Plasma Disruptions and their Mitigation</a:t>
            </a:r>
            <a:endParaRPr lang="de-DE" dirty="0"/>
          </a:p>
        </p:txBody>
      </p:sp>
      <p:sp>
        <p:nvSpPr>
          <p:cNvPr id="4" name="Footer Placeholder 3">
            <a:extLst>
              <a:ext uri="{FF2B5EF4-FFF2-40B4-BE49-F238E27FC236}">
                <a16:creationId xmlns:a16="http://schemas.microsoft.com/office/drawing/2014/main" id="{FF153C59-047E-873D-6CF0-93708CBCE669}"/>
              </a:ext>
            </a:extLst>
          </p:cNvPr>
          <p:cNvSpPr>
            <a:spLocks noGrp="1"/>
          </p:cNvSpPr>
          <p:nvPr>
            <p:ph type="ftr" sz="quarter" idx="15"/>
          </p:nvPr>
        </p:nvSpPr>
        <p:spPr/>
        <p:txBody>
          <a:bodyPr/>
          <a:lstStyle/>
          <a:p>
            <a:r>
              <a:rPr lang="de-DE"/>
              <a:t>Max-Planck-Institut für Plasmaphysik | Paul Heinrich | 21.07.2022</a:t>
            </a:r>
            <a:endParaRPr lang="de-DE" dirty="0"/>
          </a:p>
        </p:txBody>
      </p:sp>
      <p:sp>
        <p:nvSpPr>
          <p:cNvPr id="5" name="Slide Number Placeholder 4">
            <a:extLst>
              <a:ext uri="{FF2B5EF4-FFF2-40B4-BE49-F238E27FC236}">
                <a16:creationId xmlns:a16="http://schemas.microsoft.com/office/drawing/2014/main" id="{C6F06761-70AF-7FD7-01FC-72A79F5AB59A}"/>
              </a:ext>
            </a:extLst>
          </p:cNvPr>
          <p:cNvSpPr>
            <a:spLocks noGrp="1"/>
          </p:cNvSpPr>
          <p:nvPr>
            <p:ph type="sldNum" sz="quarter" idx="16"/>
          </p:nvPr>
        </p:nvSpPr>
        <p:spPr/>
        <p:txBody>
          <a:bodyPr/>
          <a:lstStyle/>
          <a:p>
            <a:fld id="{ECE691D0-CC49-4FC7-9C4D-6112B0CB3A76}" type="slidenum">
              <a:rPr lang="de-DE" smtClean="0"/>
              <a:pPr/>
              <a:t>9</a:t>
            </a:fld>
            <a:endParaRPr lang="de-DE" dirty="0"/>
          </a:p>
        </p:txBody>
      </p:sp>
      <p:sp>
        <p:nvSpPr>
          <p:cNvPr id="7" name="Shatterhead-Background">
            <a:extLst>
              <a:ext uri="{FF2B5EF4-FFF2-40B4-BE49-F238E27FC236}">
                <a16:creationId xmlns:a16="http://schemas.microsoft.com/office/drawing/2014/main" id="{7BFEDFAB-1CB1-BB8B-F2B5-0AE198E7E7D3}"/>
              </a:ext>
            </a:extLst>
          </p:cNvPr>
          <p:cNvSpPr/>
          <p:nvPr/>
        </p:nvSpPr>
        <p:spPr>
          <a:xfrm>
            <a:off x="8796115" y="967701"/>
            <a:ext cx="2961892" cy="2868607"/>
          </a:xfrm>
          <a:prstGeom prst="ellipse">
            <a:avLst/>
          </a:prstGeom>
          <a:solidFill>
            <a:srgbClr val="E8EDA8"/>
          </a:solidFill>
          <a:ln w="25400">
            <a:solidFill>
              <a:srgbClr val="00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oV1">
            <a:extLst>
              <a:ext uri="{FF2B5EF4-FFF2-40B4-BE49-F238E27FC236}">
                <a16:creationId xmlns:a16="http://schemas.microsoft.com/office/drawing/2014/main" id="{EF5B4409-5731-F024-1222-3AD1A1AD051D}"/>
              </a:ext>
            </a:extLst>
          </p:cNvPr>
          <p:cNvSpPr/>
          <p:nvPr/>
        </p:nvSpPr>
        <p:spPr>
          <a:xfrm>
            <a:off x="4945551" y="2646164"/>
            <a:ext cx="796372"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oV2">
            <a:extLst>
              <a:ext uri="{FF2B5EF4-FFF2-40B4-BE49-F238E27FC236}">
                <a16:creationId xmlns:a16="http://schemas.microsoft.com/office/drawing/2014/main" id="{86357625-DEE0-5951-DC9E-5D2D6ED9F0B3}"/>
              </a:ext>
            </a:extLst>
          </p:cNvPr>
          <p:cNvSpPr/>
          <p:nvPr/>
        </p:nvSpPr>
        <p:spPr>
          <a:xfrm rot="15419333">
            <a:off x="9341619" y="4548522"/>
            <a:ext cx="1283675" cy="1647937"/>
          </a:xfrm>
          <a:prstGeom prst="triangle">
            <a:avLst/>
          </a:prstGeom>
          <a:gradFill flip="none" rotWithShape="1">
            <a:gsLst>
              <a:gs pos="0">
                <a:srgbClr val="90A6DA"/>
              </a:gs>
              <a:gs pos="50000">
                <a:srgbClr val="BDC8E6"/>
              </a:gs>
              <a:gs pos="100000">
                <a:srgbClr val="DFE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yo">
            <a:extLst>
              <a:ext uri="{FF2B5EF4-FFF2-40B4-BE49-F238E27FC236}">
                <a16:creationId xmlns:a16="http://schemas.microsoft.com/office/drawing/2014/main" id="{1198DBEE-BDFA-0A51-C892-FFB6789179CE}"/>
              </a:ext>
            </a:extLst>
          </p:cNvPr>
          <p:cNvSpPr/>
          <p:nvPr/>
        </p:nvSpPr>
        <p:spPr>
          <a:xfrm>
            <a:off x="2287937" y="1927728"/>
            <a:ext cx="1531465" cy="4083898"/>
          </a:xfrm>
          <a:prstGeom prst="roundRect">
            <a:avLst/>
          </a:prstGeom>
          <a:solidFill>
            <a:srgbClr val="D9EDFF"/>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H">
            <a:extLst>
              <a:ext uri="{FF2B5EF4-FFF2-40B4-BE49-F238E27FC236}">
                <a16:creationId xmlns:a16="http://schemas.microsoft.com/office/drawing/2014/main" id="{3121B909-E62B-93B2-E7A0-E899429078EA}"/>
              </a:ext>
            </a:extLst>
          </p:cNvPr>
          <p:cNvGrpSpPr/>
          <p:nvPr/>
        </p:nvGrpSpPr>
        <p:grpSpPr>
          <a:xfrm>
            <a:off x="2879739" y="3167064"/>
            <a:ext cx="660552" cy="832898"/>
            <a:chOff x="2879739" y="3167064"/>
            <a:chExt cx="660552" cy="832898"/>
          </a:xfrm>
        </p:grpSpPr>
        <p:sp>
          <p:nvSpPr>
            <p:cNvPr id="12" name="Cylinder 11">
              <a:extLst>
                <a:ext uri="{FF2B5EF4-FFF2-40B4-BE49-F238E27FC236}">
                  <a16:creationId xmlns:a16="http://schemas.microsoft.com/office/drawing/2014/main" id="{C8DFBD76-AA1F-3821-7221-276E300049C8}"/>
                </a:ext>
              </a:extLst>
            </p:cNvPr>
            <p:cNvSpPr/>
            <p:nvPr/>
          </p:nvSpPr>
          <p:spPr>
            <a:xfrm>
              <a:off x="2902505" y="3167064"/>
              <a:ext cx="306440" cy="832898"/>
            </a:xfrm>
            <a:prstGeom prst="can">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1B9A4C05-63EB-5D10-ECC4-5184531357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2997952" y="3274333"/>
              <a:ext cx="424125" cy="660552"/>
            </a:xfrm>
            <a:prstGeom prst="rect">
              <a:avLst/>
            </a:prstGeom>
          </p:spPr>
        </p:pic>
      </p:grpSp>
      <p:grpSp>
        <p:nvGrpSpPr>
          <p:cNvPr id="14" name="Rohr1">
            <a:extLst>
              <a:ext uri="{FF2B5EF4-FFF2-40B4-BE49-F238E27FC236}">
                <a16:creationId xmlns:a16="http://schemas.microsoft.com/office/drawing/2014/main" id="{40F3C4E1-F9AD-F893-95E7-40393722BF91}"/>
              </a:ext>
            </a:extLst>
          </p:cNvPr>
          <p:cNvGrpSpPr/>
          <p:nvPr/>
        </p:nvGrpSpPr>
        <p:grpSpPr>
          <a:xfrm>
            <a:off x="304499" y="3852870"/>
            <a:ext cx="3943375" cy="451590"/>
            <a:chOff x="304499" y="3852870"/>
            <a:chExt cx="3943375" cy="451590"/>
          </a:xfrm>
        </p:grpSpPr>
        <p:grpSp>
          <p:nvGrpSpPr>
            <p:cNvPr id="15" name="Group 14">
              <a:extLst>
                <a:ext uri="{FF2B5EF4-FFF2-40B4-BE49-F238E27FC236}">
                  <a16:creationId xmlns:a16="http://schemas.microsoft.com/office/drawing/2014/main" id="{5B4B8056-38DD-4EF7-2444-A9DAAA258C5E}"/>
                </a:ext>
              </a:extLst>
            </p:cNvPr>
            <p:cNvGrpSpPr/>
            <p:nvPr/>
          </p:nvGrpSpPr>
          <p:grpSpPr>
            <a:xfrm>
              <a:off x="766763" y="3852870"/>
              <a:ext cx="3481111" cy="448165"/>
              <a:chOff x="766763" y="4506013"/>
              <a:chExt cx="3481111" cy="448165"/>
            </a:xfrm>
          </p:grpSpPr>
          <p:sp>
            <p:nvSpPr>
              <p:cNvPr id="22" name="Cylinder 21">
                <a:extLst>
                  <a:ext uri="{FF2B5EF4-FFF2-40B4-BE49-F238E27FC236}">
                    <a16:creationId xmlns:a16="http://schemas.microsoft.com/office/drawing/2014/main" id="{3BDCF284-2651-DD7A-1993-3836B0F7FE21}"/>
                  </a:ext>
                </a:extLst>
              </p:cNvPr>
              <p:cNvSpPr/>
              <p:nvPr/>
            </p:nvSpPr>
            <p:spPr>
              <a:xfrm rot="5400000">
                <a:off x="2173254" y="3208476"/>
                <a:ext cx="230256" cy="3043237"/>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ylinder 22">
                <a:extLst>
                  <a:ext uri="{FF2B5EF4-FFF2-40B4-BE49-F238E27FC236}">
                    <a16:creationId xmlns:a16="http://schemas.microsoft.com/office/drawing/2014/main" id="{0CE12C9B-CFF4-B25C-1599-A8DB29FDCC40}"/>
                  </a:ext>
                </a:extLst>
              </p:cNvPr>
              <p:cNvSpPr/>
              <p:nvPr/>
            </p:nvSpPr>
            <p:spPr>
              <a:xfrm rot="5400000">
                <a:off x="3865052" y="4603360"/>
                <a:ext cx="448165" cy="253472"/>
              </a:xfrm>
              <a:prstGeom prst="can">
                <a:avLst/>
              </a:prstGeom>
              <a:solidFill>
                <a:schemeClr val="tx2">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Top Corners Snipped 23">
                <a:extLst>
                  <a:ext uri="{FF2B5EF4-FFF2-40B4-BE49-F238E27FC236}">
                    <a16:creationId xmlns:a16="http://schemas.microsoft.com/office/drawing/2014/main" id="{A6D22809-5372-F9D5-3B9C-95E1E31714E5}"/>
                  </a:ext>
                </a:extLst>
              </p:cNvPr>
              <p:cNvSpPr/>
              <p:nvPr/>
            </p:nvSpPr>
            <p:spPr>
              <a:xfrm rot="16200000">
                <a:off x="3705744" y="4507366"/>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CCD7BCF-7553-A63F-FFD7-74CD716D1FE4}"/>
                  </a:ext>
                </a:extLst>
              </p:cNvPr>
              <p:cNvSpPr/>
              <p:nvPr/>
            </p:nvSpPr>
            <p:spPr>
              <a:xfrm>
                <a:off x="3644270" y="4624097"/>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60C1680-41A5-1408-2298-5BEBD34F440D}"/>
                  </a:ext>
                </a:extLst>
              </p:cNvPr>
              <p:cNvSpPr/>
              <p:nvPr/>
            </p:nvSpPr>
            <p:spPr>
              <a:xfrm>
                <a:off x="4095475" y="4512469"/>
                <a:ext cx="152399" cy="435769"/>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5170A1DB-0E80-11DF-071A-250B10053B20}"/>
                </a:ext>
              </a:extLst>
            </p:cNvPr>
            <p:cNvGrpSpPr/>
            <p:nvPr/>
          </p:nvGrpSpPr>
          <p:grpSpPr>
            <a:xfrm>
              <a:off x="304499" y="3857947"/>
              <a:ext cx="1287039" cy="446513"/>
              <a:chOff x="305830" y="3867188"/>
              <a:chExt cx="1287039" cy="446513"/>
            </a:xfrm>
          </p:grpSpPr>
          <p:sp>
            <p:nvSpPr>
              <p:cNvPr id="17" name="Cylinder 16">
                <a:extLst>
                  <a:ext uri="{FF2B5EF4-FFF2-40B4-BE49-F238E27FC236}">
                    <a16:creationId xmlns:a16="http://schemas.microsoft.com/office/drawing/2014/main" id="{FF4EF93B-65A7-4981-BFF4-8D19A01A4600}"/>
                  </a:ext>
                </a:extLst>
              </p:cNvPr>
              <p:cNvSpPr/>
              <p:nvPr/>
            </p:nvSpPr>
            <p:spPr>
              <a:xfrm rot="5400000">
                <a:off x="573261" y="3599757"/>
                <a:ext cx="446513" cy="981376"/>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9C87F37A-9006-E1FA-BFD8-0500CBBE41C4}"/>
                  </a:ext>
                </a:extLst>
              </p:cNvPr>
              <p:cNvGrpSpPr/>
              <p:nvPr/>
            </p:nvGrpSpPr>
            <p:grpSpPr>
              <a:xfrm rot="10800000">
                <a:off x="912741" y="3867189"/>
                <a:ext cx="680128" cy="446511"/>
                <a:chOff x="139502" y="3151487"/>
                <a:chExt cx="680128" cy="446511"/>
              </a:xfrm>
            </p:grpSpPr>
            <p:sp>
              <p:nvSpPr>
                <p:cNvPr id="20" name="Rectangle: Top Corners Snipped 19">
                  <a:extLst>
                    <a:ext uri="{FF2B5EF4-FFF2-40B4-BE49-F238E27FC236}">
                      <a16:creationId xmlns:a16="http://schemas.microsoft.com/office/drawing/2014/main" id="{147E6F09-BA39-622A-B88C-BCDE57D08CAD}"/>
                    </a:ext>
                  </a:extLst>
                </p:cNvPr>
                <p:cNvSpPr/>
                <p:nvPr/>
              </p:nvSpPr>
              <p:spPr>
                <a:xfrm rot="16200000">
                  <a:off x="138149" y="3152840"/>
                  <a:ext cx="446511" cy="443806"/>
                </a:xfrm>
                <a:prstGeom prst="snip2SameRect">
                  <a:avLst>
                    <a:gd name="adj1" fmla="val 24179"/>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ADB1177-7B05-021E-CA53-E24CC1C53A64}"/>
                    </a:ext>
                  </a:extLst>
                </p:cNvPr>
                <p:cNvSpPr/>
                <p:nvPr/>
              </p:nvSpPr>
              <p:spPr>
                <a:xfrm>
                  <a:off x="667231" y="3269571"/>
                  <a:ext cx="152399" cy="214603"/>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CBEFFFA7-9ECE-2593-3433-9AE34A673076}"/>
                  </a:ext>
                </a:extLst>
              </p:cNvPr>
              <p:cNvSpPr/>
              <p:nvPr/>
            </p:nvSpPr>
            <p:spPr>
              <a:xfrm>
                <a:off x="1041509" y="3873711"/>
                <a:ext cx="152399" cy="434764"/>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8" name="Cavity1">
            <a:extLst>
              <a:ext uri="{FF2B5EF4-FFF2-40B4-BE49-F238E27FC236}">
                <a16:creationId xmlns:a16="http://schemas.microsoft.com/office/drawing/2014/main" id="{616CC19E-84E5-0293-73D8-8F207F9F4A09}"/>
              </a:ext>
            </a:extLst>
          </p:cNvPr>
          <p:cNvSpPr/>
          <p:nvPr/>
        </p:nvSpPr>
        <p:spPr>
          <a:xfrm>
            <a:off x="471334" y="3855364"/>
            <a:ext cx="984399" cy="45719"/>
          </a:xfrm>
          <a:prstGeom prst="cube">
            <a:avLst/>
          </a:prstGeom>
          <a:solidFill>
            <a:srgbClr val="D9D9D9"/>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vity2">
            <a:extLst>
              <a:ext uri="{FF2B5EF4-FFF2-40B4-BE49-F238E27FC236}">
                <a16:creationId xmlns:a16="http://schemas.microsoft.com/office/drawing/2014/main" id="{53B3F152-0A9B-F830-1BF9-BCE8B13B7B28}"/>
              </a:ext>
            </a:extLst>
          </p:cNvPr>
          <p:cNvSpPr/>
          <p:nvPr/>
        </p:nvSpPr>
        <p:spPr>
          <a:xfrm>
            <a:off x="471335" y="4259671"/>
            <a:ext cx="984399" cy="45719"/>
          </a:xfrm>
          <a:prstGeom prst="cube">
            <a:avLst/>
          </a:prstGeom>
          <a:solidFill>
            <a:srgbClr val="D9D9D9"/>
          </a:solidFill>
          <a:ln w="63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Punch">
            <a:extLst>
              <a:ext uri="{FF2B5EF4-FFF2-40B4-BE49-F238E27FC236}">
                <a16:creationId xmlns:a16="http://schemas.microsoft.com/office/drawing/2014/main" id="{5D435843-CD72-B438-C166-B91F904C761B}"/>
              </a:ext>
            </a:extLst>
          </p:cNvPr>
          <p:cNvGrpSpPr/>
          <p:nvPr/>
        </p:nvGrpSpPr>
        <p:grpSpPr>
          <a:xfrm>
            <a:off x="454634" y="3898465"/>
            <a:ext cx="2061862" cy="366752"/>
            <a:chOff x="455718" y="3898130"/>
            <a:chExt cx="2061862" cy="366752"/>
          </a:xfrm>
        </p:grpSpPr>
        <p:grpSp>
          <p:nvGrpSpPr>
            <p:cNvPr id="31" name="Punch">
              <a:extLst>
                <a:ext uri="{FF2B5EF4-FFF2-40B4-BE49-F238E27FC236}">
                  <a16:creationId xmlns:a16="http://schemas.microsoft.com/office/drawing/2014/main" id="{17A1564E-A48D-AB78-2155-AC75D0A48C93}"/>
                </a:ext>
              </a:extLst>
            </p:cNvPr>
            <p:cNvGrpSpPr/>
            <p:nvPr/>
          </p:nvGrpSpPr>
          <p:grpSpPr>
            <a:xfrm>
              <a:off x="455718" y="3898130"/>
              <a:ext cx="2061862" cy="366752"/>
              <a:chOff x="455718" y="3898130"/>
              <a:chExt cx="2061862" cy="366752"/>
            </a:xfrm>
          </p:grpSpPr>
          <p:sp>
            <p:nvSpPr>
              <p:cNvPr id="34" name="Punchhead">
                <a:extLst>
                  <a:ext uri="{FF2B5EF4-FFF2-40B4-BE49-F238E27FC236}">
                    <a16:creationId xmlns:a16="http://schemas.microsoft.com/office/drawing/2014/main" id="{47658AFE-31AC-4C5A-2863-3AA4A081030A}"/>
                  </a:ext>
                </a:extLst>
              </p:cNvPr>
              <p:cNvSpPr/>
              <p:nvPr/>
            </p:nvSpPr>
            <p:spPr>
              <a:xfrm rot="5400000">
                <a:off x="335522" y="4018326"/>
                <a:ext cx="366752" cy="126359"/>
              </a:xfrm>
              <a:prstGeom prst="can">
                <a:avLst>
                  <a:gd name="adj" fmla="val 50000"/>
                </a:avLst>
              </a:prstGeom>
              <a:solidFill>
                <a:srgbClr val="EC9F06"/>
              </a:solidFill>
              <a:ln>
                <a:solidFill>
                  <a:srgbClr val="7D5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unch">
                <a:extLst>
                  <a:ext uri="{FF2B5EF4-FFF2-40B4-BE49-F238E27FC236}">
                    <a16:creationId xmlns:a16="http://schemas.microsoft.com/office/drawing/2014/main" id="{B0C1425B-B571-6401-307D-815D34295097}"/>
                  </a:ext>
                </a:extLst>
              </p:cNvPr>
              <p:cNvSpPr/>
              <p:nvPr/>
            </p:nvSpPr>
            <p:spPr>
              <a:xfrm rot="5400000">
                <a:off x="1424784" y="3073820"/>
                <a:ext cx="187125" cy="1998467"/>
              </a:xfrm>
              <a:prstGeom prst="can">
                <a:avLst/>
              </a:prstGeom>
              <a:solidFill>
                <a:srgbClr val="EC9F06"/>
              </a:solidFill>
              <a:ln>
                <a:solidFill>
                  <a:srgbClr val="7D5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2D89EF9A-FF82-31FC-1E26-F8EB00DF4AE9}"/>
                </a:ext>
              </a:extLst>
            </p:cNvPr>
            <p:cNvSpPr/>
            <p:nvPr/>
          </p:nvSpPr>
          <p:spPr>
            <a:xfrm>
              <a:off x="624941" y="3971278"/>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AD1BA75-59D3-D814-71FA-895DE026248B}"/>
                </a:ext>
              </a:extLst>
            </p:cNvPr>
            <p:cNvSpPr/>
            <p:nvPr/>
          </p:nvSpPr>
          <p:spPr>
            <a:xfrm>
              <a:off x="622848" y="4129180"/>
              <a:ext cx="144830" cy="45719"/>
            </a:xfrm>
            <a:prstGeom prst="rect">
              <a:avLst/>
            </a:prstGeom>
            <a:solidFill>
              <a:srgbClr val="EC9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Pellet">
            <a:extLst>
              <a:ext uri="{FF2B5EF4-FFF2-40B4-BE49-F238E27FC236}">
                <a16:creationId xmlns:a16="http://schemas.microsoft.com/office/drawing/2014/main" id="{8F6E6EDE-24F3-EE82-917E-6199FBCAD36E}"/>
              </a:ext>
            </a:extLst>
          </p:cNvPr>
          <p:cNvSpPr/>
          <p:nvPr/>
        </p:nvSpPr>
        <p:spPr>
          <a:xfrm rot="5400000">
            <a:off x="2956734" y="3923345"/>
            <a:ext cx="187125" cy="299414"/>
          </a:xfrm>
          <a:prstGeom prst="can">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meter">
            <a:extLst>
              <a:ext uri="{FF2B5EF4-FFF2-40B4-BE49-F238E27FC236}">
                <a16:creationId xmlns:a16="http://schemas.microsoft.com/office/drawing/2014/main" id="{F80697DA-A161-9100-702C-398C6A6BA35D}"/>
              </a:ext>
            </a:extLst>
          </p:cNvPr>
          <p:cNvGrpSpPr/>
          <p:nvPr/>
        </p:nvGrpSpPr>
        <p:grpSpPr>
          <a:xfrm>
            <a:off x="5701010" y="3157477"/>
            <a:ext cx="3331943" cy="369332"/>
            <a:chOff x="5701011" y="3354446"/>
            <a:chExt cx="3331943" cy="369332"/>
          </a:xfrm>
        </p:grpSpPr>
        <p:cxnSp>
          <p:nvCxnSpPr>
            <p:cNvPr id="38" name="Straight Arrow Connector 37">
              <a:extLst>
                <a:ext uri="{FF2B5EF4-FFF2-40B4-BE49-F238E27FC236}">
                  <a16:creationId xmlns:a16="http://schemas.microsoft.com/office/drawing/2014/main" id="{50299821-4723-E367-BF2B-CDA1D8FF75E0}"/>
                </a:ext>
              </a:extLst>
            </p:cNvPr>
            <p:cNvCxnSpPr>
              <a:cxnSpLocks/>
            </p:cNvCxnSpPr>
            <p:nvPr/>
          </p:nvCxnSpPr>
          <p:spPr>
            <a:xfrm>
              <a:off x="5701011" y="3699782"/>
              <a:ext cx="333194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8FF200D-9317-9609-933F-F22EF3130020}"/>
                </a:ext>
              </a:extLst>
            </p:cNvPr>
            <p:cNvSpPr txBox="1"/>
            <p:nvPr/>
          </p:nvSpPr>
          <p:spPr>
            <a:xfrm>
              <a:off x="6870819" y="3354446"/>
              <a:ext cx="833883" cy="369332"/>
            </a:xfrm>
            <a:prstGeom prst="rect">
              <a:avLst/>
            </a:prstGeom>
            <a:noFill/>
          </p:spPr>
          <p:txBody>
            <a:bodyPr wrap="none" rtlCol="0">
              <a:spAutoFit/>
            </a:bodyPr>
            <a:lstStyle/>
            <a:p>
              <a:r>
                <a:rPr lang="de-DE" b="1" dirty="0"/>
                <a:t>~ 3.5 m</a:t>
              </a:r>
              <a:endParaRPr lang="en-US" b="1" dirty="0"/>
            </a:p>
          </p:txBody>
        </p:sp>
      </p:grpSp>
      <p:pic>
        <p:nvPicPr>
          <p:cNvPr id="40" name="Phantom 1" descr="v2012 side angle">
            <a:extLst>
              <a:ext uri="{FF2B5EF4-FFF2-40B4-BE49-F238E27FC236}">
                <a16:creationId xmlns:a16="http://schemas.microsoft.com/office/drawing/2014/main" id="{A6860A68-DEC3-257B-8702-AD9BE7CE6A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434874" y="1863857"/>
            <a:ext cx="1547598" cy="1185018"/>
          </a:xfrm>
          <a:prstGeom prst="rect">
            <a:avLst/>
          </a:prstGeom>
          <a:noFill/>
          <a:extLst>
            <a:ext uri="{909E8E84-426E-40DD-AFC4-6F175D3DCCD1}">
              <a14:hiddenFill xmlns:a14="http://schemas.microsoft.com/office/drawing/2010/main">
                <a:solidFill>
                  <a:srgbClr val="FFFFFF"/>
                </a:solidFill>
              </a14:hiddenFill>
            </a:ext>
          </a:extLst>
        </p:spPr>
      </p:pic>
      <p:pic>
        <p:nvPicPr>
          <p:cNvPr id="41" name="Phantom 2" descr="v2012 side angle">
            <a:extLst>
              <a:ext uri="{FF2B5EF4-FFF2-40B4-BE49-F238E27FC236}">
                <a16:creationId xmlns:a16="http://schemas.microsoft.com/office/drawing/2014/main" id="{2C51A0D2-289C-F93A-798B-B6242AB8BE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03940" flipH="1">
            <a:off x="8008259" y="4875301"/>
            <a:ext cx="1548000" cy="1184400"/>
          </a:xfrm>
          <a:prstGeom prst="rect">
            <a:avLst/>
          </a:prstGeom>
          <a:noFill/>
          <a:extLst>
            <a:ext uri="{909E8E84-426E-40DD-AFC4-6F175D3DCCD1}">
              <a14:hiddenFill xmlns:a14="http://schemas.microsoft.com/office/drawing/2010/main">
                <a:solidFill>
                  <a:srgbClr val="FFFFFF"/>
                </a:solidFill>
              </a14:hiddenFill>
            </a:ext>
          </a:extLst>
        </p:spPr>
      </p:pic>
      <p:pic>
        <p:nvPicPr>
          <p:cNvPr id="42" name="BH-2">
            <a:extLst>
              <a:ext uri="{FF2B5EF4-FFF2-40B4-BE49-F238E27FC236}">
                <a16:creationId xmlns:a16="http://schemas.microsoft.com/office/drawing/2014/main" id="{86F49A1F-82C8-8E16-7E2C-2075F2EB07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235478" y="3957423"/>
            <a:ext cx="301759" cy="469974"/>
          </a:xfrm>
          <a:prstGeom prst="rect">
            <a:avLst/>
          </a:prstGeom>
        </p:spPr>
      </p:pic>
      <p:pic>
        <p:nvPicPr>
          <p:cNvPr id="43" name="BH-1">
            <a:extLst>
              <a:ext uri="{FF2B5EF4-FFF2-40B4-BE49-F238E27FC236}">
                <a16:creationId xmlns:a16="http://schemas.microsoft.com/office/drawing/2014/main" id="{85E06DED-2084-33AD-E854-D3233A25B2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2538560" y="3957423"/>
            <a:ext cx="301759" cy="469974"/>
          </a:xfrm>
          <a:prstGeom prst="rect">
            <a:avLst/>
          </a:prstGeom>
        </p:spPr>
      </p:pic>
      <p:pic>
        <p:nvPicPr>
          <p:cNvPr id="44" name="MH1">
            <a:extLst>
              <a:ext uri="{FF2B5EF4-FFF2-40B4-BE49-F238E27FC236}">
                <a16:creationId xmlns:a16="http://schemas.microsoft.com/office/drawing/2014/main" id="{EE0D274E-0E8C-EC99-B691-494B01B38E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9686" y="1773397"/>
            <a:ext cx="338121" cy="620171"/>
          </a:xfrm>
          <a:prstGeom prst="rect">
            <a:avLst/>
          </a:prstGeom>
        </p:spPr>
      </p:pic>
      <p:pic>
        <p:nvPicPr>
          <p:cNvPr id="45" name="MH2">
            <a:extLst>
              <a:ext uri="{FF2B5EF4-FFF2-40B4-BE49-F238E27FC236}">
                <a16:creationId xmlns:a16="http://schemas.microsoft.com/office/drawing/2014/main" id="{86AEDEDD-BAA1-6BA5-889C-EFA8FBD146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2888571" y="5549469"/>
            <a:ext cx="338121" cy="620171"/>
          </a:xfrm>
          <a:prstGeom prst="rect">
            <a:avLst/>
          </a:prstGeom>
        </p:spPr>
      </p:pic>
      <p:grpSp>
        <p:nvGrpSpPr>
          <p:cNvPr id="46" name="Gate1">
            <a:extLst>
              <a:ext uri="{FF2B5EF4-FFF2-40B4-BE49-F238E27FC236}">
                <a16:creationId xmlns:a16="http://schemas.microsoft.com/office/drawing/2014/main" id="{75ACFE82-9DD6-22D1-B595-BE7F2BCFDE2D}"/>
              </a:ext>
            </a:extLst>
          </p:cNvPr>
          <p:cNvGrpSpPr/>
          <p:nvPr/>
        </p:nvGrpSpPr>
        <p:grpSpPr>
          <a:xfrm>
            <a:off x="4114165" y="3740657"/>
            <a:ext cx="442898" cy="646995"/>
            <a:chOff x="4152048" y="4481805"/>
            <a:chExt cx="442898" cy="646995"/>
          </a:xfrm>
        </p:grpSpPr>
        <p:grpSp>
          <p:nvGrpSpPr>
            <p:cNvPr id="47" name="Group 46">
              <a:extLst>
                <a:ext uri="{FF2B5EF4-FFF2-40B4-BE49-F238E27FC236}">
                  <a16:creationId xmlns:a16="http://schemas.microsoft.com/office/drawing/2014/main" id="{A8926A94-261F-D1F9-CA1F-74C157BF7467}"/>
                </a:ext>
              </a:extLst>
            </p:cNvPr>
            <p:cNvGrpSpPr/>
            <p:nvPr/>
          </p:nvGrpSpPr>
          <p:grpSpPr>
            <a:xfrm>
              <a:off x="4152048" y="4481805"/>
              <a:ext cx="442898" cy="646995"/>
              <a:chOff x="4152048" y="4481805"/>
              <a:chExt cx="442898" cy="646995"/>
            </a:xfrm>
          </p:grpSpPr>
          <p:sp>
            <p:nvSpPr>
              <p:cNvPr id="51" name="Flowchart: Data 50">
                <a:extLst>
                  <a:ext uri="{FF2B5EF4-FFF2-40B4-BE49-F238E27FC236}">
                    <a16:creationId xmlns:a16="http://schemas.microsoft.com/office/drawing/2014/main" id="{63DC48B1-13C3-F021-1FC6-3D2CE83BD963}"/>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4337BF7-EF32-CA1D-6A19-EF9143F90438}"/>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818A55-0E53-2386-61AA-797C2631FEB9}"/>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ata 53">
                <a:extLst>
                  <a:ext uri="{FF2B5EF4-FFF2-40B4-BE49-F238E27FC236}">
                    <a16:creationId xmlns:a16="http://schemas.microsoft.com/office/drawing/2014/main" id="{E8DB4BB9-75AA-045E-3631-7EF1B8A460F6}"/>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127BED0C-7586-9CF6-BA35-A6E9DD12D23D}"/>
                </a:ext>
              </a:extLst>
            </p:cNvPr>
            <p:cNvGrpSpPr/>
            <p:nvPr/>
          </p:nvGrpSpPr>
          <p:grpSpPr>
            <a:xfrm>
              <a:off x="4509538" y="5000008"/>
              <a:ext cx="72041" cy="63420"/>
              <a:chOff x="4509538" y="5000008"/>
              <a:chExt cx="72041" cy="63420"/>
            </a:xfrm>
          </p:grpSpPr>
          <p:sp>
            <p:nvSpPr>
              <p:cNvPr id="49" name="Flowchart: Data 48">
                <a:extLst>
                  <a:ext uri="{FF2B5EF4-FFF2-40B4-BE49-F238E27FC236}">
                    <a16:creationId xmlns:a16="http://schemas.microsoft.com/office/drawing/2014/main" id="{AA63716B-F17F-D659-646E-7B6CD05B2A31}"/>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B97C46-696B-E75B-4C85-35E3D5603C28}"/>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 name="Integ-Rohr1">
            <a:extLst>
              <a:ext uri="{FF2B5EF4-FFF2-40B4-BE49-F238E27FC236}">
                <a16:creationId xmlns:a16="http://schemas.microsoft.com/office/drawing/2014/main" id="{FE662831-0184-C74E-4426-4D8698746D4E}"/>
              </a:ext>
            </a:extLst>
          </p:cNvPr>
          <p:cNvSpPr/>
          <p:nvPr/>
        </p:nvSpPr>
        <p:spPr>
          <a:xfrm rot="5400000">
            <a:off x="4504084" y="3834181"/>
            <a:ext cx="443914" cy="489800"/>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Integ-Rohr2">
            <a:extLst>
              <a:ext uri="{FF2B5EF4-FFF2-40B4-BE49-F238E27FC236}">
                <a16:creationId xmlns:a16="http://schemas.microsoft.com/office/drawing/2014/main" id="{A2EE85B3-256D-32E4-928B-BC31198CDF47}"/>
              </a:ext>
            </a:extLst>
          </p:cNvPr>
          <p:cNvSpPr/>
          <p:nvPr/>
        </p:nvSpPr>
        <p:spPr>
          <a:xfrm rot="5400000">
            <a:off x="5838766" y="3715450"/>
            <a:ext cx="448165" cy="723679"/>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Expansion-tank">
            <a:extLst>
              <a:ext uri="{FF2B5EF4-FFF2-40B4-BE49-F238E27FC236}">
                <a16:creationId xmlns:a16="http://schemas.microsoft.com/office/drawing/2014/main" id="{FD3FC326-FFDE-E437-E408-9B3F6FBA0C7C}"/>
              </a:ext>
            </a:extLst>
          </p:cNvPr>
          <p:cNvGrpSpPr/>
          <p:nvPr/>
        </p:nvGrpSpPr>
        <p:grpSpPr>
          <a:xfrm>
            <a:off x="6236996" y="3607201"/>
            <a:ext cx="1389186" cy="942108"/>
            <a:chOff x="6530463" y="3717932"/>
            <a:chExt cx="1389186" cy="942108"/>
          </a:xfrm>
        </p:grpSpPr>
        <p:sp>
          <p:nvSpPr>
            <p:cNvPr id="58" name="Flowchart: Data 57">
              <a:extLst>
                <a:ext uri="{FF2B5EF4-FFF2-40B4-BE49-F238E27FC236}">
                  <a16:creationId xmlns:a16="http://schemas.microsoft.com/office/drawing/2014/main" id="{6D310516-52EB-D4D7-7E74-229186EA0E9D}"/>
                </a:ext>
              </a:extLst>
            </p:cNvPr>
            <p:cNvSpPr/>
            <p:nvPr/>
          </p:nvSpPr>
          <p:spPr>
            <a:xfrm>
              <a:off x="6534794" y="4371774"/>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B1E640C8-2C56-1060-491F-4CAFC1759B90}"/>
                </a:ext>
              </a:extLst>
            </p:cNvPr>
            <p:cNvSpPr/>
            <p:nvPr/>
          </p:nvSpPr>
          <p:spPr>
            <a:xfrm>
              <a:off x="6825471" y="3717932"/>
              <a:ext cx="1094178" cy="6508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55F1D3B-F205-CDD3-E7CB-697621B680F3}"/>
                </a:ext>
              </a:extLst>
            </p:cNvPr>
            <p:cNvSpPr/>
            <p:nvPr/>
          </p:nvSpPr>
          <p:spPr>
            <a:xfrm>
              <a:off x="6530463" y="4008859"/>
              <a:ext cx="1106206" cy="646420"/>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07D608E7-CB31-1B54-0B47-85BCB4AB4D68}"/>
                </a:ext>
              </a:extLst>
            </p:cNvPr>
            <p:cNvGrpSpPr/>
            <p:nvPr/>
          </p:nvGrpSpPr>
          <p:grpSpPr>
            <a:xfrm>
              <a:off x="7642225" y="4337974"/>
              <a:ext cx="273093" cy="75276"/>
              <a:chOff x="7642225" y="4337974"/>
              <a:chExt cx="273093" cy="75276"/>
            </a:xfrm>
          </p:grpSpPr>
          <p:sp>
            <p:nvSpPr>
              <p:cNvPr id="63" name="Flowchart: Data 62">
                <a:extLst>
                  <a:ext uri="{FF2B5EF4-FFF2-40B4-BE49-F238E27FC236}">
                    <a16:creationId xmlns:a16="http://schemas.microsoft.com/office/drawing/2014/main" id="{98B81D83-7827-1E8E-CA67-B3A74D9599BD}"/>
                  </a:ext>
                </a:extLst>
              </p:cNvPr>
              <p:cNvSpPr/>
              <p:nvPr/>
            </p:nvSpPr>
            <p:spPr>
              <a:xfrm>
                <a:off x="7708915" y="4358519"/>
                <a:ext cx="206403"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69B598E0-3BDA-C225-A9D1-CCE8A9C4233A}"/>
                  </a:ext>
                </a:extLst>
              </p:cNvPr>
              <p:cNvSpPr/>
              <p:nvPr/>
            </p:nvSpPr>
            <p:spPr>
              <a:xfrm>
                <a:off x="7642225" y="4337974"/>
                <a:ext cx="133348" cy="75276"/>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Flowchart: Data 61">
              <a:extLst>
                <a:ext uri="{FF2B5EF4-FFF2-40B4-BE49-F238E27FC236}">
                  <a16:creationId xmlns:a16="http://schemas.microsoft.com/office/drawing/2014/main" id="{EFFFB964-55CF-A9C9-FFB7-B87E081C2DA2}"/>
                </a:ext>
              </a:extLst>
            </p:cNvPr>
            <p:cNvSpPr/>
            <p:nvPr/>
          </p:nvSpPr>
          <p:spPr>
            <a:xfrm>
              <a:off x="6537174" y="3720593"/>
              <a:ext cx="1380524" cy="288266"/>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ohr-verbinder">
            <a:extLst>
              <a:ext uri="{FF2B5EF4-FFF2-40B4-BE49-F238E27FC236}">
                <a16:creationId xmlns:a16="http://schemas.microsoft.com/office/drawing/2014/main" id="{2BEADABE-EA7C-7529-6BEB-D1AC9C1CBB83}"/>
              </a:ext>
            </a:extLst>
          </p:cNvPr>
          <p:cNvSpPr/>
          <p:nvPr/>
        </p:nvSpPr>
        <p:spPr>
          <a:xfrm rot="5400000">
            <a:off x="7478085" y="3819966"/>
            <a:ext cx="448165" cy="546864"/>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ate2">
            <a:extLst>
              <a:ext uri="{FF2B5EF4-FFF2-40B4-BE49-F238E27FC236}">
                <a16:creationId xmlns:a16="http://schemas.microsoft.com/office/drawing/2014/main" id="{A0D5DDEE-7DCC-5A34-7BDD-D64EFF316527}"/>
              </a:ext>
            </a:extLst>
          </p:cNvPr>
          <p:cNvGrpSpPr/>
          <p:nvPr/>
        </p:nvGrpSpPr>
        <p:grpSpPr>
          <a:xfrm>
            <a:off x="7819596" y="3747515"/>
            <a:ext cx="442898" cy="646995"/>
            <a:chOff x="4152048" y="4481805"/>
            <a:chExt cx="442898" cy="646995"/>
          </a:xfrm>
        </p:grpSpPr>
        <p:grpSp>
          <p:nvGrpSpPr>
            <p:cNvPr id="67" name="Group 66">
              <a:extLst>
                <a:ext uri="{FF2B5EF4-FFF2-40B4-BE49-F238E27FC236}">
                  <a16:creationId xmlns:a16="http://schemas.microsoft.com/office/drawing/2014/main" id="{827D6598-AB55-A840-7ADC-EC09662FDD46}"/>
                </a:ext>
              </a:extLst>
            </p:cNvPr>
            <p:cNvGrpSpPr/>
            <p:nvPr/>
          </p:nvGrpSpPr>
          <p:grpSpPr>
            <a:xfrm>
              <a:off x="4152048" y="4481805"/>
              <a:ext cx="442898" cy="646995"/>
              <a:chOff x="4152048" y="4481805"/>
              <a:chExt cx="442898" cy="646995"/>
            </a:xfrm>
          </p:grpSpPr>
          <p:sp>
            <p:nvSpPr>
              <p:cNvPr id="71" name="Flowchart: Data 70">
                <a:extLst>
                  <a:ext uri="{FF2B5EF4-FFF2-40B4-BE49-F238E27FC236}">
                    <a16:creationId xmlns:a16="http://schemas.microsoft.com/office/drawing/2014/main" id="{64DE0704-1BAF-3B6C-8206-9B2152304CE8}"/>
                  </a:ext>
                </a:extLst>
              </p:cNvPr>
              <p:cNvSpPr/>
              <p:nvPr/>
            </p:nvSpPr>
            <p:spPr>
              <a:xfrm>
                <a:off x="4159069" y="5040762"/>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B033D3E-41AF-770B-77EC-3E9A51C1007C}"/>
                  </a:ext>
                </a:extLst>
              </p:cNvPr>
              <p:cNvSpPr/>
              <p:nvPr/>
            </p:nvSpPr>
            <p:spPr>
              <a:xfrm>
                <a:off x="4244477" y="4484186"/>
                <a:ext cx="350469" cy="55618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2FD23DE-B50D-2959-CAD9-5B942EBF631A}"/>
                  </a:ext>
                </a:extLst>
              </p:cNvPr>
              <p:cNvSpPr/>
              <p:nvPr/>
            </p:nvSpPr>
            <p:spPr>
              <a:xfrm>
                <a:off x="4152048" y="4570230"/>
                <a:ext cx="350469" cy="558569"/>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Data 73">
                <a:extLst>
                  <a:ext uri="{FF2B5EF4-FFF2-40B4-BE49-F238E27FC236}">
                    <a16:creationId xmlns:a16="http://schemas.microsoft.com/office/drawing/2014/main" id="{93166AC7-AF52-9ADE-AEE1-C87FD9AC196B}"/>
                  </a:ext>
                </a:extLst>
              </p:cNvPr>
              <p:cNvSpPr/>
              <p:nvPr/>
            </p:nvSpPr>
            <p:spPr>
              <a:xfrm>
                <a:off x="4156357" y="4481805"/>
                <a:ext cx="432000" cy="88038"/>
              </a:xfrm>
              <a:prstGeom prst="flowChartInputOutpu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2DE46DFB-1D73-2C7B-CC51-02224FB36AFC}"/>
                </a:ext>
              </a:extLst>
            </p:cNvPr>
            <p:cNvGrpSpPr/>
            <p:nvPr/>
          </p:nvGrpSpPr>
          <p:grpSpPr>
            <a:xfrm>
              <a:off x="4509538" y="5000008"/>
              <a:ext cx="72041" cy="63420"/>
              <a:chOff x="4509538" y="5000008"/>
              <a:chExt cx="72041" cy="63420"/>
            </a:xfrm>
          </p:grpSpPr>
          <p:sp>
            <p:nvSpPr>
              <p:cNvPr id="69" name="Flowchart: Data 68">
                <a:extLst>
                  <a:ext uri="{FF2B5EF4-FFF2-40B4-BE49-F238E27FC236}">
                    <a16:creationId xmlns:a16="http://schemas.microsoft.com/office/drawing/2014/main" id="{6EDAB011-8F6F-FA0A-6FFA-C088E27E2A0A}"/>
                  </a:ext>
                </a:extLst>
              </p:cNvPr>
              <p:cNvSpPr/>
              <p:nvPr/>
            </p:nvSpPr>
            <p:spPr>
              <a:xfrm rot="1869904">
                <a:off x="4535860" y="5017709"/>
                <a:ext cx="45719" cy="45719"/>
              </a:xfrm>
              <a:prstGeom prst="flowChartInputOutpu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573F9B9-C60A-9BB8-2501-8BE2F1125CD5}"/>
                  </a:ext>
                </a:extLst>
              </p:cNvPr>
              <p:cNvSpPr/>
              <p:nvPr/>
            </p:nvSpPr>
            <p:spPr>
              <a:xfrm>
                <a:off x="4509538" y="5000008"/>
                <a:ext cx="45719" cy="47982"/>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Tube end">
            <a:extLst>
              <a:ext uri="{FF2B5EF4-FFF2-40B4-BE49-F238E27FC236}">
                <a16:creationId xmlns:a16="http://schemas.microsoft.com/office/drawing/2014/main" id="{48FD155E-E824-DA58-0E7E-61680C147BD4}"/>
              </a:ext>
            </a:extLst>
          </p:cNvPr>
          <p:cNvSpPr/>
          <p:nvPr/>
        </p:nvSpPr>
        <p:spPr>
          <a:xfrm rot="5400000">
            <a:off x="8162280" y="3865591"/>
            <a:ext cx="448165" cy="431999"/>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SH-Verbaut">
            <a:extLst>
              <a:ext uri="{FF2B5EF4-FFF2-40B4-BE49-F238E27FC236}">
                <a16:creationId xmlns:a16="http://schemas.microsoft.com/office/drawing/2014/main" id="{EADE4ACC-5254-FA5D-8528-8D093A9EB68C}"/>
              </a:ext>
            </a:extLst>
          </p:cNvPr>
          <p:cNvGrpSpPr/>
          <p:nvPr/>
        </p:nvGrpSpPr>
        <p:grpSpPr>
          <a:xfrm>
            <a:off x="8170364" y="3857121"/>
            <a:ext cx="2107900" cy="719292"/>
            <a:chOff x="8170364" y="3857121"/>
            <a:chExt cx="2107900" cy="719292"/>
          </a:xfrm>
          <a:solidFill>
            <a:srgbClr val="ADB9CA"/>
          </a:solidFill>
        </p:grpSpPr>
        <p:sp>
          <p:nvSpPr>
            <p:cNvPr id="77" name="Cylinder 76">
              <a:extLst>
                <a:ext uri="{FF2B5EF4-FFF2-40B4-BE49-F238E27FC236}">
                  <a16:creationId xmlns:a16="http://schemas.microsoft.com/office/drawing/2014/main" id="{BA85BE84-50D6-5074-DB78-21D121A50695}"/>
                </a:ext>
              </a:extLst>
            </p:cNvPr>
            <p:cNvSpPr/>
            <p:nvPr/>
          </p:nvSpPr>
          <p:spPr>
            <a:xfrm rot="5400000">
              <a:off x="8401631" y="3625854"/>
              <a:ext cx="448165" cy="91069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Cylinder 77">
              <a:extLst>
                <a:ext uri="{FF2B5EF4-FFF2-40B4-BE49-F238E27FC236}">
                  <a16:creationId xmlns:a16="http://schemas.microsoft.com/office/drawing/2014/main" id="{25152BA5-DE9D-6CD4-AE4D-54F3648C1315}"/>
                </a:ext>
              </a:extLst>
            </p:cNvPr>
            <p:cNvSpPr/>
            <p:nvPr/>
          </p:nvSpPr>
          <p:spPr>
            <a:xfrm rot="6761285">
              <a:off x="9309552" y="3607702"/>
              <a:ext cx="476879" cy="1460544"/>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SH-circ-short">
            <a:extLst>
              <a:ext uri="{FF2B5EF4-FFF2-40B4-BE49-F238E27FC236}">
                <a16:creationId xmlns:a16="http://schemas.microsoft.com/office/drawing/2014/main" id="{1E171018-4CD3-F512-612D-FF7D43DCC04C}"/>
              </a:ext>
            </a:extLst>
          </p:cNvPr>
          <p:cNvGrpSpPr/>
          <p:nvPr/>
        </p:nvGrpSpPr>
        <p:grpSpPr>
          <a:xfrm>
            <a:off x="10950450" y="2241677"/>
            <a:ext cx="665416" cy="315892"/>
            <a:chOff x="8503064" y="1499921"/>
            <a:chExt cx="1359871" cy="603500"/>
          </a:xfrm>
          <a:solidFill>
            <a:srgbClr val="ADB9CA"/>
          </a:solidFill>
        </p:grpSpPr>
        <p:sp>
          <p:nvSpPr>
            <p:cNvPr id="80" name="Cylinder 79">
              <a:extLst>
                <a:ext uri="{FF2B5EF4-FFF2-40B4-BE49-F238E27FC236}">
                  <a16:creationId xmlns:a16="http://schemas.microsoft.com/office/drawing/2014/main" id="{0320A5D7-BFD5-2D2C-45A2-A01D66BECC76}"/>
                </a:ext>
              </a:extLst>
            </p:cNvPr>
            <p:cNvSpPr/>
            <p:nvPr/>
          </p:nvSpPr>
          <p:spPr>
            <a:xfrm rot="5400000">
              <a:off x="8644771" y="1358214"/>
              <a:ext cx="448165" cy="73157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Cylinder 80">
              <a:extLst>
                <a:ext uri="{FF2B5EF4-FFF2-40B4-BE49-F238E27FC236}">
                  <a16:creationId xmlns:a16="http://schemas.microsoft.com/office/drawing/2014/main" id="{41600422-5EB2-3D94-409A-346A020A8175}"/>
                </a:ext>
              </a:extLst>
            </p:cNvPr>
            <p:cNvSpPr/>
            <p:nvPr/>
          </p:nvSpPr>
          <p:spPr>
            <a:xfrm rot="6761285">
              <a:off x="9190126" y="1430612"/>
              <a:ext cx="476879" cy="868739"/>
            </a:xfrm>
            <a:prstGeom prst="can">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Cylinder 81">
            <a:extLst>
              <a:ext uri="{FF2B5EF4-FFF2-40B4-BE49-F238E27FC236}">
                <a16:creationId xmlns:a16="http://schemas.microsoft.com/office/drawing/2014/main" id="{00727D93-F403-1F6F-77B4-268349162AB7}"/>
              </a:ext>
            </a:extLst>
          </p:cNvPr>
          <p:cNvSpPr/>
          <p:nvPr/>
        </p:nvSpPr>
        <p:spPr>
          <a:xfrm rot="5400000">
            <a:off x="9851620" y="3099679"/>
            <a:ext cx="234584" cy="357978"/>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20DF01EE-D676-691C-FC54-909C8BA61CFB}"/>
              </a:ext>
            </a:extLst>
          </p:cNvPr>
          <p:cNvGrpSpPr/>
          <p:nvPr/>
        </p:nvGrpSpPr>
        <p:grpSpPr>
          <a:xfrm>
            <a:off x="10039484" y="3278223"/>
            <a:ext cx="661082" cy="345338"/>
            <a:chOff x="10039484" y="3278223"/>
            <a:chExt cx="661082" cy="345338"/>
          </a:xfrm>
        </p:grpSpPr>
        <p:sp>
          <p:nvSpPr>
            <p:cNvPr id="84" name="Rectangle 83">
              <a:extLst>
                <a:ext uri="{FF2B5EF4-FFF2-40B4-BE49-F238E27FC236}">
                  <a16:creationId xmlns:a16="http://schemas.microsoft.com/office/drawing/2014/main" id="{91A6FE80-DBE6-8BBC-8BDC-C033C32F40FD}"/>
                </a:ext>
              </a:extLst>
            </p:cNvPr>
            <p:cNvSpPr/>
            <p:nvPr/>
          </p:nvSpPr>
          <p:spPr>
            <a:xfrm rot="1363429">
              <a:off x="10039484" y="3278223"/>
              <a:ext cx="661082" cy="242624"/>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99256066-50B5-0F6A-4174-25F0ADC8A9F7}"/>
                </a:ext>
              </a:extLst>
            </p:cNvPr>
            <p:cNvSpPr/>
            <p:nvPr/>
          </p:nvSpPr>
          <p:spPr>
            <a:xfrm rot="1346563">
              <a:off x="10578612" y="3384649"/>
              <a:ext cx="99287" cy="238912"/>
            </a:xfrm>
            <a:prstGeom prst="rect">
              <a:avLst/>
            </a:prstGeom>
            <a:solidFill>
              <a:srgbClr val="CED5DF"/>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SH-rect-short">
            <a:extLst>
              <a:ext uri="{FF2B5EF4-FFF2-40B4-BE49-F238E27FC236}">
                <a16:creationId xmlns:a16="http://schemas.microsoft.com/office/drawing/2014/main" id="{3649D7CF-D50E-F67B-B4CA-CA45576BDECD}"/>
              </a:ext>
            </a:extLst>
          </p:cNvPr>
          <p:cNvGrpSpPr/>
          <p:nvPr/>
        </p:nvGrpSpPr>
        <p:grpSpPr>
          <a:xfrm>
            <a:off x="8933893" y="2235630"/>
            <a:ext cx="616504" cy="352431"/>
            <a:chOff x="9805163" y="3054696"/>
            <a:chExt cx="616504" cy="352431"/>
          </a:xfrm>
        </p:grpSpPr>
        <p:grpSp>
          <p:nvGrpSpPr>
            <p:cNvPr id="87" name="Group 86">
              <a:extLst>
                <a:ext uri="{FF2B5EF4-FFF2-40B4-BE49-F238E27FC236}">
                  <a16:creationId xmlns:a16="http://schemas.microsoft.com/office/drawing/2014/main" id="{BB3A6F14-ABB1-2F46-F903-930B41948C96}"/>
                </a:ext>
              </a:extLst>
            </p:cNvPr>
            <p:cNvGrpSpPr/>
            <p:nvPr/>
          </p:nvGrpSpPr>
          <p:grpSpPr>
            <a:xfrm>
              <a:off x="9805163" y="3054696"/>
              <a:ext cx="616504" cy="301769"/>
              <a:chOff x="9805163" y="3054696"/>
              <a:chExt cx="616504" cy="301769"/>
            </a:xfrm>
          </p:grpSpPr>
          <p:sp>
            <p:nvSpPr>
              <p:cNvPr id="89" name="Cylinder 88">
                <a:extLst>
                  <a:ext uri="{FF2B5EF4-FFF2-40B4-BE49-F238E27FC236}">
                    <a16:creationId xmlns:a16="http://schemas.microsoft.com/office/drawing/2014/main" id="{13DD5E22-0103-CF79-DA0A-C486596F4B7A}"/>
                  </a:ext>
                </a:extLst>
              </p:cNvPr>
              <p:cNvSpPr/>
              <p:nvPr/>
            </p:nvSpPr>
            <p:spPr>
              <a:xfrm rot="5400000">
                <a:off x="9866860" y="2992999"/>
                <a:ext cx="234584" cy="357978"/>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517F5C34-CCE7-36F5-856F-3BE398ABD9F3}"/>
                  </a:ext>
                </a:extLst>
              </p:cNvPr>
              <p:cNvSpPr/>
              <p:nvPr/>
            </p:nvSpPr>
            <p:spPr>
              <a:xfrm rot="1363429">
                <a:off x="10059331" y="3113841"/>
                <a:ext cx="362336" cy="242624"/>
              </a:xfrm>
              <a:prstGeom prst="rect">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ectangle 87">
              <a:extLst>
                <a:ext uri="{FF2B5EF4-FFF2-40B4-BE49-F238E27FC236}">
                  <a16:creationId xmlns:a16="http://schemas.microsoft.com/office/drawing/2014/main" id="{69E4E1AF-FA1F-6DC6-EDCA-9CB44FC58A62}"/>
                </a:ext>
              </a:extLst>
            </p:cNvPr>
            <p:cNvSpPr/>
            <p:nvPr/>
          </p:nvSpPr>
          <p:spPr>
            <a:xfrm rot="1346563">
              <a:off x="10307634" y="3168215"/>
              <a:ext cx="99287" cy="238912"/>
            </a:xfrm>
            <a:prstGeom prst="rect">
              <a:avLst/>
            </a:prstGeom>
            <a:solidFill>
              <a:srgbClr val="CED5DF"/>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SH-Horn">
            <a:extLst>
              <a:ext uri="{FF2B5EF4-FFF2-40B4-BE49-F238E27FC236}">
                <a16:creationId xmlns:a16="http://schemas.microsoft.com/office/drawing/2014/main" id="{D93CE9D0-84EE-92CF-95DB-BF213DF8CF10}"/>
              </a:ext>
            </a:extLst>
          </p:cNvPr>
          <p:cNvGrpSpPr/>
          <p:nvPr/>
        </p:nvGrpSpPr>
        <p:grpSpPr>
          <a:xfrm>
            <a:off x="9904062" y="2106653"/>
            <a:ext cx="632705" cy="612953"/>
            <a:chOff x="9904063" y="2106654"/>
            <a:chExt cx="500794" cy="548534"/>
          </a:xfrm>
        </p:grpSpPr>
        <p:sp>
          <p:nvSpPr>
            <p:cNvPr id="92" name="Cylinder 91">
              <a:extLst>
                <a:ext uri="{FF2B5EF4-FFF2-40B4-BE49-F238E27FC236}">
                  <a16:creationId xmlns:a16="http://schemas.microsoft.com/office/drawing/2014/main" id="{26E2CB72-E915-008B-79F6-E7E4AE39E799}"/>
                </a:ext>
              </a:extLst>
            </p:cNvPr>
            <p:cNvSpPr/>
            <p:nvPr/>
          </p:nvSpPr>
          <p:spPr>
            <a:xfrm rot="5400000">
              <a:off x="9965760" y="2206216"/>
              <a:ext cx="234584" cy="357978"/>
            </a:xfrm>
            <a:prstGeom prst="can">
              <a:avLst/>
            </a:prstGeom>
            <a:solidFill>
              <a:srgbClr val="ADB9CA"/>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Top Corners Snipped 92">
              <a:extLst>
                <a:ext uri="{FF2B5EF4-FFF2-40B4-BE49-F238E27FC236}">
                  <a16:creationId xmlns:a16="http://schemas.microsoft.com/office/drawing/2014/main" id="{1672048E-204E-37F7-17B1-4BDDF77EE3BE}"/>
                </a:ext>
              </a:extLst>
            </p:cNvPr>
            <p:cNvSpPr/>
            <p:nvPr/>
          </p:nvSpPr>
          <p:spPr>
            <a:xfrm rot="16200000">
              <a:off x="9951209" y="2201932"/>
              <a:ext cx="548534" cy="357977"/>
            </a:xfrm>
            <a:prstGeom prst="snip2SameRect">
              <a:avLst>
                <a:gd name="adj1" fmla="val 44366"/>
                <a:gd name="adj2" fmla="val 0"/>
              </a:avLst>
            </a:prstGeom>
            <a:solidFill>
              <a:srgbClr val="ADB9CA"/>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26125C7-61DB-BF39-B157-6D70C4E33658}"/>
                </a:ext>
              </a:extLst>
            </p:cNvPr>
            <p:cNvSpPr/>
            <p:nvPr/>
          </p:nvSpPr>
          <p:spPr>
            <a:xfrm>
              <a:off x="10325100" y="2109864"/>
              <a:ext cx="79757" cy="537293"/>
            </a:xfrm>
            <a:prstGeom prst="rect">
              <a:avLst/>
            </a:prstGeom>
            <a:solidFill>
              <a:srgbClr val="CED5DF"/>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Connector 94">
            <a:extLst>
              <a:ext uri="{FF2B5EF4-FFF2-40B4-BE49-F238E27FC236}">
                <a16:creationId xmlns:a16="http://schemas.microsoft.com/office/drawing/2014/main" id="{C3343137-C871-9325-C7E8-33B43772FEF1}"/>
              </a:ext>
            </a:extLst>
          </p:cNvPr>
          <p:cNvCxnSpPr>
            <a:cxnSpLocks/>
            <a:stCxn id="84" idx="1"/>
          </p:cNvCxnSpPr>
          <p:nvPr/>
        </p:nvCxnSpPr>
        <p:spPr>
          <a:xfrm>
            <a:off x="10065141" y="3271850"/>
            <a:ext cx="1093938" cy="455340"/>
          </a:xfrm>
          <a:prstGeom prst="line">
            <a:avLst/>
          </a:prstGeom>
          <a:ln w="28575" cap="flat" cmpd="sng" algn="ctr">
            <a:solidFill>
              <a:srgbClr val="00555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6" name="Straight Connector 95">
            <a:extLst>
              <a:ext uri="{FF2B5EF4-FFF2-40B4-BE49-F238E27FC236}">
                <a16:creationId xmlns:a16="http://schemas.microsoft.com/office/drawing/2014/main" id="{09C3DDA0-17D9-7A00-311C-5183136D8793}"/>
              </a:ext>
            </a:extLst>
          </p:cNvPr>
          <p:cNvCxnSpPr>
            <a:cxnSpLocks/>
          </p:cNvCxnSpPr>
          <p:nvPr/>
        </p:nvCxnSpPr>
        <p:spPr>
          <a:xfrm>
            <a:off x="10068825" y="3258897"/>
            <a:ext cx="944335" cy="698526"/>
          </a:xfrm>
          <a:prstGeom prst="line">
            <a:avLst/>
          </a:prstGeom>
          <a:ln w="28575" cap="flat" cmpd="sng" algn="ctr">
            <a:solidFill>
              <a:srgbClr val="00555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7" name="Connector: Curved 96">
            <a:extLst>
              <a:ext uri="{FF2B5EF4-FFF2-40B4-BE49-F238E27FC236}">
                <a16:creationId xmlns:a16="http://schemas.microsoft.com/office/drawing/2014/main" id="{CD132E72-E431-26C6-3069-6CF74DEE3E7A}"/>
              </a:ext>
            </a:extLst>
          </p:cNvPr>
          <p:cNvCxnSpPr>
            <a:cxnSpLocks/>
          </p:cNvCxnSpPr>
          <p:nvPr/>
        </p:nvCxnSpPr>
        <p:spPr>
          <a:xfrm rot="5400000">
            <a:off x="10950805" y="3760630"/>
            <a:ext cx="186926" cy="120046"/>
          </a:xfrm>
          <a:prstGeom prst="curvedConnector3">
            <a:avLst>
              <a:gd name="adj1" fmla="val 84396"/>
            </a:avLst>
          </a:prstGeom>
          <a:ln>
            <a:solidFill>
              <a:srgbClr val="00555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BF5F8020-217E-D5F8-707E-3A6AC590A883}"/>
              </a:ext>
            </a:extLst>
          </p:cNvPr>
          <p:cNvSpPr txBox="1"/>
          <p:nvPr/>
        </p:nvSpPr>
        <p:spPr>
          <a:xfrm>
            <a:off x="5464520" y="1526945"/>
            <a:ext cx="3587744" cy="707886"/>
          </a:xfrm>
          <a:prstGeom prst="rect">
            <a:avLst/>
          </a:prstGeom>
          <a:noFill/>
        </p:spPr>
        <p:txBody>
          <a:bodyPr wrap="square" rtlCol="0">
            <a:spAutoFit/>
          </a:bodyPr>
          <a:lstStyle/>
          <a:p>
            <a:pPr marL="285750" indent="-285750" algn="ctr">
              <a:buFont typeface="Arial" panose="020B0604020202020204" pitchFamily="34" charset="0"/>
              <a:buChar char="•"/>
            </a:pPr>
            <a:r>
              <a:rPr lang="de-DE" sz="2000" b="1" dirty="0">
                <a:solidFill>
                  <a:srgbClr val="005555"/>
                </a:solidFill>
              </a:rPr>
              <a:t>Pellet </a:t>
            </a:r>
            <a:r>
              <a:rPr lang="de-DE" sz="2000" b="1" dirty="0" err="1">
                <a:solidFill>
                  <a:srgbClr val="005555"/>
                </a:solidFill>
              </a:rPr>
              <a:t>speeds</a:t>
            </a:r>
            <a:r>
              <a:rPr lang="de-DE" sz="2000" b="1" dirty="0">
                <a:solidFill>
                  <a:srgbClr val="005555"/>
                </a:solidFill>
              </a:rPr>
              <a:t> </a:t>
            </a:r>
            <a:r>
              <a:rPr lang="de-DE" sz="2000" b="1" dirty="0" err="1">
                <a:solidFill>
                  <a:srgbClr val="005555"/>
                </a:solidFill>
              </a:rPr>
              <a:t>between</a:t>
            </a:r>
            <a:endParaRPr lang="en-US" sz="2000" b="1" dirty="0">
              <a:solidFill>
                <a:srgbClr val="005555"/>
              </a:solidFill>
            </a:endParaRPr>
          </a:p>
          <a:p>
            <a:pPr algn="ctr"/>
            <a:r>
              <a:rPr lang="en-US" sz="2000" b="1" dirty="0">
                <a:solidFill>
                  <a:srgbClr val="005555"/>
                </a:solidFill>
              </a:rPr>
              <a:t>70 - 800 m/s</a:t>
            </a:r>
            <a:endParaRPr lang="de-DE" sz="2000" b="1" dirty="0">
              <a:solidFill>
                <a:srgbClr val="005555"/>
              </a:solidFill>
            </a:endParaRPr>
          </a:p>
        </p:txBody>
      </p:sp>
      <p:sp>
        <p:nvSpPr>
          <p:cNvPr id="99" name="TextBox 98">
            <a:extLst>
              <a:ext uri="{FF2B5EF4-FFF2-40B4-BE49-F238E27FC236}">
                <a16:creationId xmlns:a16="http://schemas.microsoft.com/office/drawing/2014/main" id="{716F99D9-1FB5-BA3B-CBF9-E79C83528A40}"/>
              </a:ext>
            </a:extLst>
          </p:cNvPr>
          <p:cNvSpPr txBox="1"/>
          <p:nvPr/>
        </p:nvSpPr>
        <p:spPr>
          <a:xfrm>
            <a:off x="9904062" y="1850136"/>
            <a:ext cx="731290" cy="276999"/>
          </a:xfrm>
          <a:prstGeom prst="rect">
            <a:avLst/>
          </a:prstGeom>
          <a:noFill/>
        </p:spPr>
        <p:txBody>
          <a:bodyPr wrap="none" rtlCol="0">
            <a:spAutoFit/>
          </a:bodyPr>
          <a:lstStyle/>
          <a:p>
            <a:r>
              <a:rPr lang="de-DE" sz="1200" dirty="0"/>
              <a:t>(top </a:t>
            </a:r>
            <a:r>
              <a:rPr lang="de-DE" sz="1200" dirty="0" err="1"/>
              <a:t>view</a:t>
            </a:r>
            <a:r>
              <a:rPr lang="de-DE" sz="1200" dirty="0"/>
              <a:t>)</a:t>
            </a:r>
            <a:endParaRPr lang="en-US" sz="1200" dirty="0"/>
          </a:p>
        </p:txBody>
      </p:sp>
      <p:sp>
        <p:nvSpPr>
          <p:cNvPr id="100" name="TextBox 99">
            <a:extLst>
              <a:ext uri="{FF2B5EF4-FFF2-40B4-BE49-F238E27FC236}">
                <a16:creationId xmlns:a16="http://schemas.microsoft.com/office/drawing/2014/main" id="{8885F5B2-5B92-1646-D195-1D76FC2C99A5}"/>
              </a:ext>
            </a:extLst>
          </p:cNvPr>
          <p:cNvSpPr txBox="1"/>
          <p:nvPr/>
        </p:nvSpPr>
        <p:spPr>
          <a:xfrm>
            <a:off x="4925137" y="906767"/>
            <a:ext cx="4559261" cy="707886"/>
          </a:xfrm>
          <a:prstGeom prst="rect">
            <a:avLst/>
          </a:prstGeom>
          <a:noFill/>
        </p:spPr>
        <p:txBody>
          <a:bodyPr wrap="none" rtlCol="0">
            <a:spAutoFit/>
          </a:bodyPr>
          <a:lstStyle/>
          <a:p>
            <a:pPr marL="285750" indent="-285750">
              <a:buFont typeface="Arial" panose="020B0604020202020204" pitchFamily="34" charset="0"/>
              <a:buChar char="•"/>
            </a:pPr>
            <a:r>
              <a:rPr lang="de-DE" sz="2000" b="1" dirty="0">
                <a:solidFill>
                  <a:srgbClr val="005555"/>
                </a:solidFill>
              </a:rPr>
              <a:t>Different </a:t>
            </a:r>
            <a:r>
              <a:rPr lang="de-DE" sz="2000" b="1" dirty="0" err="1">
                <a:solidFill>
                  <a:srgbClr val="005555"/>
                </a:solidFill>
              </a:rPr>
              <a:t>shatter</a:t>
            </a:r>
            <a:r>
              <a:rPr lang="de-DE" sz="2000" b="1" dirty="0">
                <a:solidFill>
                  <a:srgbClr val="005555"/>
                </a:solidFill>
              </a:rPr>
              <a:t> </a:t>
            </a:r>
            <a:r>
              <a:rPr lang="de-DE" sz="2000" b="1" dirty="0" err="1">
                <a:solidFill>
                  <a:srgbClr val="005555"/>
                </a:solidFill>
              </a:rPr>
              <a:t>head</a:t>
            </a:r>
            <a:r>
              <a:rPr lang="en-US" sz="2000" b="1" dirty="0">
                <a:solidFill>
                  <a:srgbClr val="005555"/>
                </a:solidFill>
              </a:rPr>
              <a:t> geometries</a:t>
            </a:r>
          </a:p>
          <a:p>
            <a:pPr marL="285750" indent="-285750">
              <a:buFont typeface="Arial" panose="020B0604020202020204" pitchFamily="34" charset="0"/>
              <a:buChar char="•"/>
            </a:pPr>
            <a:r>
              <a:rPr lang="en-US" sz="2000" b="1" dirty="0">
                <a:solidFill>
                  <a:srgbClr val="005555"/>
                </a:solidFill>
              </a:rPr>
              <a:t>12.5°, 15°, 25° and 30° angles</a:t>
            </a:r>
            <a:endParaRPr lang="de-DE" sz="2000" b="1" dirty="0">
              <a:solidFill>
                <a:srgbClr val="005555"/>
              </a:solidFill>
            </a:endParaRPr>
          </a:p>
        </p:txBody>
      </p:sp>
      <p:pic>
        <p:nvPicPr>
          <p:cNvPr id="101" name="Snowflake" descr="Snowflake with solid fill">
            <a:extLst>
              <a:ext uri="{FF2B5EF4-FFF2-40B4-BE49-F238E27FC236}">
                <a16:creationId xmlns:a16="http://schemas.microsoft.com/office/drawing/2014/main" id="{633984C6-2644-7EA6-5AD6-24B263B790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33602" y="1986391"/>
            <a:ext cx="469974" cy="469974"/>
          </a:xfrm>
          <a:prstGeom prst="rect">
            <a:avLst/>
          </a:prstGeom>
        </p:spPr>
      </p:pic>
      <p:pic>
        <p:nvPicPr>
          <p:cNvPr id="102" name="Content Placeholder 7" descr="A picture containing icon&#10;&#10;Description automatically generated">
            <a:extLst>
              <a:ext uri="{FF2B5EF4-FFF2-40B4-BE49-F238E27FC236}">
                <a16:creationId xmlns:a16="http://schemas.microsoft.com/office/drawing/2014/main" id="{1FEA1013-A9DC-74B5-1A92-701D60AF4C71}"/>
              </a:ext>
            </a:extLst>
          </p:cNvPr>
          <p:cNvPicPr>
            <a:picLocks noChangeAspect="1"/>
          </p:cNvPicPr>
          <p:nvPr/>
        </p:nvPicPr>
        <p:blipFill>
          <a:blip r:embed="rId9"/>
          <a:stretch>
            <a:fillRect/>
          </a:stretch>
        </p:blipFill>
        <p:spPr>
          <a:xfrm>
            <a:off x="9346950" y="223201"/>
            <a:ext cx="1090788" cy="524683"/>
          </a:xfrm>
          <a:prstGeom prst="rect">
            <a:avLst/>
          </a:prstGeom>
        </p:spPr>
      </p:pic>
    </p:spTree>
    <p:extLst>
      <p:ext uri="{BB962C8B-B14F-4D97-AF65-F5344CB8AC3E}">
        <p14:creationId xmlns:p14="http://schemas.microsoft.com/office/powerpoint/2010/main" val="41705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accel="50000" decel="50000" fill="hold" nodeType="withEffect">
                                  <p:stCondLst>
                                    <p:cond delay="0"/>
                                  </p:stCondLst>
                                  <p:childTnLst>
                                    <p:animMotion origin="layout" path="M -4.16667E-7 -4.81481E-6 L 0.09297 -0.42638 " pathEditMode="relative" rAng="0" ptsTypes="AA">
                                      <p:cBhvr>
                                        <p:cTn id="9" dur="2700" fill="hold"/>
                                        <p:tgtEl>
                                          <p:spTgt spid="76"/>
                                        </p:tgtEl>
                                        <p:attrNameLst>
                                          <p:attrName>ppt_x</p:attrName>
                                          <p:attrName>ppt_y</p:attrName>
                                        </p:attrNameLst>
                                      </p:cBhvr>
                                      <p:rCtr x="4648" y="-21319"/>
                                    </p:animMotion>
                                  </p:childTnLst>
                                </p:cTn>
                              </p:par>
                              <p:par>
                                <p:cTn id="10" presetID="6" presetClass="emph" presetSubtype="0" fill="hold" nodeType="withEffect">
                                  <p:stCondLst>
                                    <p:cond delay="400"/>
                                  </p:stCondLst>
                                  <p:childTnLst>
                                    <p:animScale>
                                      <p:cBhvr>
                                        <p:cTn id="11" dur="2300" fill="hold"/>
                                        <p:tgtEl>
                                          <p:spTgt spid="76"/>
                                        </p:tgtEl>
                                      </p:cBhvr>
                                      <p:by x="50000" y="50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0">
                                            <p:txEl>
                                              <p:pRg st="0" end="0"/>
                                            </p:txEl>
                                          </p:spTgt>
                                        </p:tgtEl>
                                        <p:attrNameLst>
                                          <p:attrName>style.visibility</p:attrName>
                                        </p:attrNameLst>
                                      </p:cBhvr>
                                      <p:to>
                                        <p:strVal val="visible"/>
                                      </p:to>
                                    </p:set>
                                    <p:animEffect transition="in" filter="fade">
                                      <p:cBhvr>
                                        <p:cTn id="16" dur="500"/>
                                        <p:tgtEl>
                                          <p:spTgt spid="10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500"/>
                                        <p:tgtEl>
                                          <p:spTgt spid="95"/>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mph" presetSubtype="0" fill="hold" nodeType="clickEffect">
                                  <p:stCondLst>
                                    <p:cond delay="0"/>
                                  </p:stCondLst>
                                  <p:childTnLst>
                                    <p:animRot by="900000">
                                      <p:cBhvr>
                                        <p:cTn id="44" dur="1000" fill="hold"/>
                                        <p:tgtEl>
                                          <p:spTgt spid="83"/>
                                        </p:tgtEl>
                                        <p:attrNameLst>
                                          <p:attrName>r</p:attrName>
                                        </p:attrNameLst>
                                      </p:cBhvr>
                                    </p:animRot>
                                  </p:childTnLst>
                                </p:cTn>
                              </p:par>
                              <p:par>
                                <p:cTn id="45" presetID="42" presetClass="path" presetSubtype="0" accel="50000" decel="50000" fill="hold" nodeType="withEffect">
                                  <p:stCondLst>
                                    <p:cond delay="0"/>
                                  </p:stCondLst>
                                  <p:childTnLst>
                                    <p:animMotion origin="layout" path="M -8.33333E-7 -7.40741E-7 L -0.00456 0.00741 " pathEditMode="relative" rAng="0" ptsTypes="AA">
                                      <p:cBhvr>
                                        <p:cTn id="46" dur="1000" fill="hold"/>
                                        <p:tgtEl>
                                          <p:spTgt spid="83"/>
                                        </p:tgtEl>
                                        <p:attrNameLst>
                                          <p:attrName>ppt_x</p:attrName>
                                          <p:attrName>ppt_y</p:attrName>
                                        </p:attrNameLst>
                                      </p:cBhvr>
                                      <p:rCtr x="-234" y="370"/>
                                    </p:animMotion>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childTnLst>
                                </p:cTn>
                              </p:par>
                              <p:par>
                                <p:cTn id="51" presetID="10" presetClass="entr" presetSubtype="0" fill="hold" nodeType="withEffect">
                                  <p:stCondLst>
                                    <p:cond delay="300"/>
                                  </p:stCondLst>
                                  <p:childTnLst>
                                    <p:set>
                                      <p:cBhvr>
                                        <p:cTn id="52" dur="1" fill="hold">
                                          <p:stCondLst>
                                            <p:cond delay="0"/>
                                          </p:stCondLst>
                                        </p:cTn>
                                        <p:tgtEl>
                                          <p:spTgt spid="97"/>
                                        </p:tgtEl>
                                        <p:attrNameLst>
                                          <p:attrName>style.visibility</p:attrName>
                                        </p:attrNameLst>
                                      </p:cBhvr>
                                      <p:to>
                                        <p:strVal val="visible"/>
                                      </p:to>
                                    </p:set>
                                    <p:animEffect transition="in" filter="fade">
                                      <p:cBhvr>
                                        <p:cTn id="53" dur="500"/>
                                        <p:tgtEl>
                                          <p:spTgt spid="97"/>
                                        </p:tgtEl>
                                      </p:cBhvr>
                                    </p:animEffect>
                                  </p:childTnLst>
                                </p:cTn>
                              </p:par>
                              <p:par>
                                <p:cTn id="54" presetID="10" presetClass="entr" presetSubtype="0" fill="hold" nodeType="withEffect">
                                  <p:stCondLst>
                                    <p:cond delay="300"/>
                                  </p:stCondLst>
                                  <p:childTnLst>
                                    <p:set>
                                      <p:cBhvr>
                                        <p:cTn id="55" dur="1" fill="hold">
                                          <p:stCondLst>
                                            <p:cond delay="0"/>
                                          </p:stCondLst>
                                        </p:cTn>
                                        <p:tgtEl>
                                          <p:spTgt spid="100">
                                            <p:txEl>
                                              <p:pRg st="1" end="1"/>
                                            </p:txEl>
                                          </p:spTgt>
                                        </p:tgtEl>
                                        <p:attrNameLst>
                                          <p:attrName>style.visibility</p:attrName>
                                        </p:attrNameLst>
                                      </p:cBhvr>
                                      <p:to>
                                        <p:strVal val="visible"/>
                                      </p:to>
                                    </p:set>
                                    <p:animEffect transition="in" filter="fade">
                                      <p:cBhvr>
                                        <p:cTn id="56" dur="500"/>
                                        <p:tgtEl>
                                          <p:spTgt spid="100">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8">
                                            <p:txEl>
                                              <p:pRg st="0" end="0"/>
                                            </p:txEl>
                                          </p:spTgt>
                                        </p:tgtEl>
                                        <p:attrNameLst>
                                          <p:attrName>style.visibility</p:attrName>
                                        </p:attrNameLst>
                                      </p:cBhvr>
                                      <p:to>
                                        <p:strVal val="visible"/>
                                      </p:to>
                                    </p:set>
                                    <p:animEffect transition="in" filter="fade">
                                      <p:cBhvr>
                                        <p:cTn id="61" dur="500"/>
                                        <p:tgtEl>
                                          <p:spTgt spid="98">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98">
                                            <p:txEl>
                                              <p:pRg st="1" end="1"/>
                                            </p:txEl>
                                          </p:spTgt>
                                        </p:tgtEl>
                                        <p:attrNameLst>
                                          <p:attrName>style.visibility</p:attrName>
                                        </p:attrNameLst>
                                      </p:cBhvr>
                                      <p:to>
                                        <p:strVal val="visible"/>
                                      </p:to>
                                    </p:set>
                                    <p:animEffect transition="in" filter="fade">
                                      <p:cBhvr>
                                        <p:cTn id="64" dur="5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2" grpId="0" animBg="1"/>
      <p:bldP spid="9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UG">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10.potx" id="{667EABBA-0B93-4CAA-84B5-FF797EAEADF7}" vid="{0C669899-741A-42C9-B16F-A5F22A70EF77}"/>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AUG 2022_Final_v10.potx" id="{667EABBA-0B93-4CAA-84B5-FF797EAEADF7}" vid="{4BE84A64-35A5-4387-BFD9-01DA0CAA6011}"/>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Slide_Template_AUG_2022_Final_v9</Template>
  <TotalTime>0</TotalTime>
  <Words>1347</Words>
  <Application>Microsoft Office PowerPoint</Application>
  <PresentationFormat>Widescreen</PresentationFormat>
  <Paragraphs>168</Paragraphs>
  <Slides>21</Slides>
  <Notes>0</Notes>
  <HiddenSlides>0</HiddenSlides>
  <MMClips>12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3" baseType="lpstr">
      <vt:lpstr>.SF NS Symbols Regular</vt:lpstr>
      <vt:lpstr>CMR10</vt:lpstr>
      <vt:lpstr>CMR7</vt:lpstr>
      <vt:lpstr>Arial</vt:lpstr>
      <vt:lpstr>Arial Narrow</vt:lpstr>
      <vt:lpstr>Calibri</vt:lpstr>
      <vt:lpstr>Symbol</vt:lpstr>
      <vt:lpstr>Wingdings</vt:lpstr>
      <vt:lpstr>Wingdings 3</vt:lpstr>
      <vt:lpstr>AUG</vt:lpstr>
      <vt:lpstr>IPP</vt:lpstr>
      <vt:lpstr>think-cell Folie</vt:lpstr>
      <vt:lpstr>Characterization of the ASDEX Upgrade shattered pellet injector</vt:lpstr>
      <vt:lpstr>Outline</vt:lpstr>
      <vt:lpstr>Motivation behind SPI experiments at ASDEX Upgrade</vt:lpstr>
      <vt:lpstr>How does the ASDEX Upgrade SPI system work?</vt:lpstr>
      <vt:lpstr>How does the ASDEX Upgrade SPI system work?</vt:lpstr>
      <vt:lpstr>How does the ASDEX Upgrade SPI system work?</vt:lpstr>
      <vt:lpstr>How does the ASDEX Upgrade SPI system work?</vt:lpstr>
      <vt:lpstr>How does the ASDEX Upgrade SPI system work?</vt:lpstr>
      <vt:lpstr>What is special about the SPI system in AUG?</vt:lpstr>
      <vt:lpstr>Examples for typical pellets after launch</vt:lpstr>
      <vt:lpstr>Effect of pellet speed on fragment distributions</vt:lpstr>
      <vt:lpstr>Controlling the pellet speed</vt:lpstr>
      <vt:lpstr>Pellet launching</vt:lpstr>
      <vt:lpstr>The circular, short, 25° shatter tube</vt:lpstr>
      <vt:lpstr>The rectangular, long, 12.5° shatter tube</vt:lpstr>
      <vt:lpstr>Rectangular vs circular shatter head</vt:lpstr>
      <vt:lpstr>Experimental trends from shatter video analysis (4mm)</vt:lpstr>
      <vt:lpstr>Trends extracted from statistical shatter formula1 (4mm)</vt:lpstr>
      <vt:lpstr>Current setup in ASDEX Upgrade</vt:lpstr>
      <vt:lpstr>Preliminary results from the AUG experiments</vt:lpstr>
      <vt:lpstr>Summary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Characterization of the ASDEX Upgrade shattered pellet injector</dc:title>
  <dc:creator>Paul Heinrich</dc:creator>
  <cp:lastModifiedBy>Paul Heinrich</cp:lastModifiedBy>
  <cp:revision>70</cp:revision>
  <dcterms:created xsi:type="dcterms:W3CDTF">2022-06-21T13:35:00Z</dcterms:created>
  <dcterms:modified xsi:type="dcterms:W3CDTF">2022-07-25T10:01:22Z</dcterms:modified>
</cp:coreProperties>
</file>