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comments/modernComment_13B_870C6C08.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56" r:id="rId2"/>
    <p:sldId id="315" r:id="rId3"/>
    <p:sldId id="298" r:id="rId4"/>
    <p:sldId id="259" r:id="rId5"/>
    <p:sldId id="299" r:id="rId6"/>
    <p:sldId id="265" r:id="rId7"/>
    <p:sldId id="296" r:id="rId8"/>
    <p:sldId id="321" r:id="rId9"/>
    <p:sldId id="307" r:id="rId10"/>
    <p:sldId id="308" r:id="rId11"/>
    <p:sldId id="313" r:id="rId12"/>
    <p:sldId id="310" r:id="rId13"/>
    <p:sldId id="332" r:id="rId14"/>
    <p:sldId id="326" r:id="rId15"/>
    <p:sldId id="336" r:id="rId16"/>
    <p:sldId id="312" r:id="rId17"/>
    <p:sldId id="335" r:id="rId18"/>
    <p:sldId id="314" r:id="rId19"/>
    <p:sldId id="309" r:id="rId20"/>
    <p:sldId id="328" r:id="rId21"/>
    <p:sldId id="327" r:id="rId22"/>
    <p:sldId id="338" r:id="rId23"/>
    <p:sldId id="339" r:id="rId24"/>
    <p:sldId id="319" r:id="rId25"/>
    <p:sldId id="294" r:id="rId26"/>
    <p:sldId id="324" r:id="rId27"/>
    <p:sldId id="300" r:id="rId28"/>
    <p:sldId id="318" r:id="rId29"/>
    <p:sldId id="311" r:id="rId30"/>
    <p:sldId id="325" r:id="rId31"/>
    <p:sldId id="301" r:id="rId32"/>
    <p:sldId id="303" r:id="rId33"/>
    <p:sldId id="337" r:id="rId34"/>
    <p:sldId id="293" r:id="rId35"/>
  </p:sldIdLst>
  <p:sldSz cx="9144000" cy="5143500" type="screen16x9"/>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CB44F5-FA7C-7B85-A3EB-0AE02098E7A7}" name="Ryan Sweeney" initials="RS" userId="S::rsween@mit.edu::eb4aee59-ebfc-4a90-9d13-df308c8ef25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yan Sweeney" initials="RS" lastIdx="18" clrIdx="0">
    <p:extLst>
      <p:ext uri="{19B8F6BF-5375-455C-9EA6-DF929625EA0E}">
        <p15:presenceInfo xmlns:p15="http://schemas.microsoft.com/office/powerpoint/2012/main" userId="S::rsween@mit.edu::eb4aee59-ebfc-4a90-9d13-df308c8ef2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000FF"/>
    <a:srgbClr val="4F81BD"/>
    <a:srgbClr val="006600"/>
    <a:srgbClr val="FFFFFF"/>
    <a:srgbClr val="E3E3E3"/>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B4BB4E-5984-405B-BCE2-0D71EDFAE600}" v="11" dt="2022-07-20T07:35:09.2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50" autoAdjust="0"/>
    <p:restoredTop sz="94694" autoAdjust="0"/>
  </p:normalViewPr>
  <p:slideViewPr>
    <p:cSldViewPr showGuides="1">
      <p:cViewPr varScale="1">
        <p:scale>
          <a:sx n="106" d="100"/>
          <a:sy n="106" d="100"/>
        </p:scale>
        <p:origin x="468" y="51"/>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howGuides="1">
      <p:cViewPr varScale="1">
        <p:scale>
          <a:sx n="85" d="100"/>
          <a:sy n="85" d="100"/>
        </p:scale>
        <p:origin x="-3834" y="-96"/>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omments/modernComment_13B_870C6C08.xml><?xml version="1.0" encoding="utf-8"?>
<p188:cmLst xmlns:a="http://schemas.openxmlformats.org/drawingml/2006/main" xmlns:r="http://schemas.openxmlformats.org/officeDocument/2006/relationships" xmlns:p188="http://schemas.microsoft.com/office/powerpoint/2018/8/main">
  <p188:cm id="{E988806F-9656-E849-A26C-BFCF86BE9854}" authorId="{3CCB44F5-FA7C-7B85-A3EB-0AE02098E7A7}" created="2022-07-09T03:16:10.587">
    <ac:txMkLst xmlns:ac="http://schemas.microsoft.com/office/drawing/2013/main/command">
      <pc:docMk xmlns:pc="http://schemas.microsoft.com/office/powerpoint/2013/main/command"/>
      <pc:sldMk xmlns:pc="http://schemas.microsoft.com/office/powerpoint/2013/main/command" cId="2265738248" sldId="315"/>
      <ac:spMk id="2" creationId="{E73B3AD6-F541-43A0-A6DE-891AAE364864}"/>
      <ac:txMk cp="0" len="33">
        <ac:context len="34" hash="1882046924"/>
      </ac:txMk>
    </ac:txMkLst>
    <p188:pos x="6967728" y="290322"/>
    <p188:txBody>
      <a:bodyPr/>
      <a:lstStyle/>
      <a:p>
        <a:r>
          <a:rPr lang="en-US"/>
          <a:t>Suggested title: “High efficiency thermal load mitigation required in ITER and SPARC”</a:t>
        </a:r>
      </a:p>
    </p188:txBody>
  </p188:cm>
  <p188:cm id="{0F29308B-25C5-3241-9616-981F0A15C53B}" authorId="{3CCB44F5-FA7C-7B85-A3EB-0AE02098E7A7}" created="2022-07-09T03:19:02.178">
    <ac:deMkLst xmlns:ac="http://schemas.microsoft.com/office/drawing/2013/main/command">
      <pc:docMk xmlns:pc="http://schemas.microsoft.com/office/powerpoint/2013/main/command"/>
      <pc:sldMk xmlns:pc="http://schemas.microsoft.com/office/powerpoint/2013/main/command" cId="2265738248" sldId="315"/>
      <ac:picMk id="4" creationId="{E0B6779B-5BC2-4C2E-9E6F-65A58D8826A3}"/>
    </ac:deMkLst>
    <p188:txBody>
      <a:bodyPr/>
      <a:lstStyle/>
      <a:p>
        <a:r>
          <a:rPr lang="en-US"/>
          <a:t>I would consider Figs. 8 and 9 of Jack’s paper (doi: 10.1063/5.0014654) in place of this figure. While the error bars are large on this figure, Umar is using a host of different inversion approaches. Jack’s paper clearly shows the source of error that we are addressing in JET.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15B2C45A-E869-45FE-B529-AF49C0F3C669}" type="datetimeFigureOut">
              <a:rPr lang="en-GB" smtClean="0">
                <a:latin typeface="Arial" panose="020B0604020202020204" pitchFamily="34" charset="0"/>
              </a:rPr>
              <a:pPr/>
              <a:t>20/07/2022</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A1166760-0E69-430F-A97F-08802152DB5E}" type="slidenum">
              <a:rPr lang="en-GB" smtClean="0">
                <a:latin typeface="Arial" panose="020B0604020202020204" pitchFamily="34" charset="0"/>
              </a:rPr>
              <a:pPr/>
              <a:t>‹#›</a:t>
            </a:fld>
            <a:endParaRPr lang="en-GB" dirty="0">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atin typeface="Arial" panose="020B0604020202020204" pitchFamily="34" charset="0"/>
              </a:defRPr>
            </a:lvl1pPr>
          </a:lstStyle>
          <a:p>
            <a:fld id="{F93E6C17-F35F-4654-8DE9-B693AC206066}" type="datetimeFigureOut">
              <a:rPr lang="en-GB" smtClean="0"/>
              <a:pPr/>
              <a:t>20/07/2022</a:t>
            </a:fld>
            <a:endParaRPr lang="en-GB" dirty="0"/>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atin typeface="Arial" panose="020B0604020202020204" pitchFamily="34" charset="0"/>
              </a:defRPr>
            </a:lvl1pPr>
          </a:lstStyle>
          <a:p>
            <a:fld id="{49027E0A-1465-4A40-B1D5-9126D49509FC}" type="slidenum">
              <a:rPr lang="en-GB" smtClean="0"/>
              <a:pPr/>
              <a:t>‹#›</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1</a:t>
            </a:fld>
            <a:endParaRPr lang="en-GB" dirty="0"/>
          </a:p>
        </p:txBody>
      </p:sp>
    </p:spTree>
    <p:extLst>
      <p:ext uri="{BB962C8B-B14F-4D97-AF65-F5344CB8AC3E}">
        <p14:creationId xmlns:p14="http://schemas.microsoft.com/office/powerpoint/2010/main" val="2287435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10</a:t>
            </a:fld>
            <a:endParaRPr lang="en-GB" dirty="0"/>
          </a:p>
        </p:txBody>
      </p:sp>
    </p:spTree>
    <p:extLst>
      <p:ext uri="{BB962C8B-B14F-4D97-AF65-F5344CB8AC3E}">
        <p14:creationId xmlns:p14="http://schemas.microsoft.com/office/powerpoint/2010/main" val="790296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11</a:t>
            </a:fld>
            <a:endParaRPr lang="en-GB" dirty="0"/>
          </a:p>
        </p:txBody>
      </p:sp>
    </p:spTree>
    <p:extLst>
      <p:ext uri="{BB962C8B-B14F-4D97-AF65-F5344CB8AC3E}">
        <p14:creationId xmlns:p14="http://schemas.microsoft.com/office/powerpoint/2010/main" val="2587352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17</a:t>
            </a:fld>
            <a:endParaRPr lang="en-GB" dirty="0"/>
          </a:p>
        </p:txBody>
      </p:sp>
    </p:spTree>
    <p:extLst>
      <p:ext uri="{BB962C8B-B14F-4D97-AF65-F5344CB8AC3E}">
        <p14:creationId xmlns:p14="http://schemas.microsoft.com/office/powerpoint/2010/main" val="996018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18</a:t>
            </a:fld>
            <a:endParaRPr lang="en-GB" dirty="0"/>
          </a:p>
        </p:txBody>
      </p:sp>
    </p:spTree>
    <p:extLst>
      <p:ext uri="{BB962C8B-B14F-4D97-AF65-F5344CB8AC3E}">
        <p14:creationId xmlns:p14="http://schemas.microsoft.com/office/powerpoint/2010/main" val="3239228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19</a:t>
            </a:fld>
            <a:endParaRPr lang="en-GB" dirty="0"/>
          </a:p>
        </p:txBody>
      </p:sp>
    </p:spTree>
    <p:extLst>
      <p:ext uri="{BB962C8B-B14F-4D97-AF65-F5344CB8AC3E}">
        <p14:creationId xmlns:p14="http://schemas.microsoft.com/office/powerpoint/2010/main" val="785924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26</a:t>
            </a:fld>
            <a:endParaRPr lang="en-GB" dirty="0"/>
          </a:p>
        </p:txBody>
      </p:sp>
    </p:spTree>
    <p:extLst>
      <p:ext uri="{BB962C8B-B14F-4D97-AF65-F5344CB8AC3E}">
        <p14:creationId xmlns:p14="http://schemas.microsoft.com/office/powerpoint/2010/main" val="130893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27</a:t>
            </a:fld>
            <a:endParaRPr lang="en-GB" dirty="0"/>
          </a:p>
        </p:txBody>
      </p:sp>
    </p:spTree>
    <p:extLst>
      <p:ext uri="{BB962C8B-B14F-4D97-AF65-F5344CB8AC3E}">
        <p14:creationId xmlns:p14="http://schemas.microsoft.com/office/powerpoint/2010/main" val="3510729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28</a:t>
            </a:fld>
            <a:endParaRPr lang="en-GB" dirty="0"/>
          </a:p>
        </p:txBody>
      </p:sp>
    </p:spTree>
    <p:extLst>
      <p:ext uri="{BB962C8B-B14F-4D97-AF65-F5344CB8AC3E}">
        <p14:creationId xmlns:p14="http://schemas.microsoft.com/office/powerpoint/2010/main" val="2141033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29</a:t>
            </a:fld>
            <a:endParaRPr lang="en-GB" dirty="0"/>
          </a:p>
        </p:txBody>
      </p:sp>
    </p:spTree>
    <p:extLst>
      <p:ext uri="{BB962C8B-B14F-4D97-AF65-F5344CB8AC3E}">
        <p14:creationId xmlns:p14="http://schemas.microsoft.com/office/powerpoint/2010/main" val="244949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30</a:t>
            </a:fld>
            <a:endParaRPr lang="en-GB" dirty="0"/>
          </a:p>
        </p:txBody>
      </p:sp>
    </p:spTree>
    <p:extLst>
      <p:ext uri="{BB962C8B-B14F-4D97-AF65-F5344CB8AC3E}">
        <p14:creationId xmlns:p14="http://schemas.microsoft.com/office/powerpoint/2010/main" val="3652486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2</a:t>
            </a:fld>
            <a:endParaRPr lang="en-GB" dirty="0"/>
          </a:p>
        </p:txBody>
      </p:sp>
    </p:spTree>
    <p:extLst>
      <p:ext uri="{BB962C8B-B14F-4D97-AF65-F5344CB8AC3E}">
        <p14:creationId xmlns:p14="http://schemas.microsoft.com/office/powerpoint/2010/main" val="2600745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31</a:t>
            </a:fld>
            <a:endParaRPr lang="en-GB" dirty="0"/>
          </a:p>
        </p:txBody>
      </p:sp>
    </p:spTree>
    <p:extLst>
      <p:ext uri="{BB962C8B-B14F-4D97-AF65-F5344CB8AC3E}">
        <p14:creationId xmlns:p14="http://schemas.microsoft.com/office/powerpoint/2010/main" val="1783017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32</a:t>
            </a:fld>
            <a:endParaRPr lang="en-GB" dirty="0"/>
          </a:p>
        </p:txBody>
      </p:sp>
    </p:spTree>
    <p:extLst>
      <p:ext uri="{BB962C8B-B14F-4D97-AF65-F5344CB8AC3E}">
        <p14:creationId xmlns:p14="http://schemas.microsoft.com/office/powerpoint/2010/main" val="548517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3</a:t>
            </a:fld>
            <a:endParaRPr lang="en-GB" dirty="0"/>
          </a:p>
        </p:txBody>
      </p:sp>
    </p:spTree>
    <p:extLst>
      <p:ext uri="{BB962C8B-B14F-4D97-AF65-F5344CB8AC3E}">
        <p14:creationId xmlns:p14="http://schemas.microsoft.com/office/powerpoint/2010/main" val="2355341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4</a:t>
            </a:fld>
            <a:endParaRPr lang="en-GB" dirty="0"/>
          </a:p>
        </p:txBody>
      </p:sp>
    </p:spTree>
    <p:extLst>
      <p:ext uri="{BB962C8B-B14F-4D97-AF65-F5344CB8AC3E}">
        <p14:creationId xmlns:p14="http://schemas.microsoft.com/office/powerpoint/2010/main" val="3576103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5</a:t>
            </a:fld>
            <a:endParaRPr lang="en-GB" dirty="0"/>
          </a:p>
        </p:txBody>
      </p:sp>
    </p:spTree>
    <p:extLst>
      <p:ext uri="{BB962C8B-B14F-4D97-AF65-F5344CB8AC3E}">
        <p14:creationId xmlns:p14="http://schemas.microsoft.com/office/powerpoint/2010/main" val="801809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6</a:t>
            </a:fld>
            <a:endParaRPr lang="en-GB" dirty="0"/>
          </a:p>
        </p:txBody>
      </p:sp>
    </p:spTree>
    <p:extLst>
      <p:ext uri="{BB962C8B-B14F-4D97-AF65-F5344CB8AC3E}">
        <p14:creationId xmlns:p14="http://schemas.microsoft.com/office/powerpoint/2010/main" val="3532257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7</a:t>
            </a:fld>
            <a:endParaRPr lang="en-GB" dirty="0"/>
          </a:p>
        </p:txBody>
      </p:sp>
    </p:spTree>
    <p:extLst>
      <p:ext uri="{BB962C8B-B14F-4D97-AF65-F5344CB8AC3E}">
        <p14:creationId xmlns:p14="http://schemas.microsoft.com/office/powerpoint/2010/main" val="3580259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49027E0A-1465-4A40-B1D5-9126D49509FC}" type="slidenum">
              <a:rPr lang="en-GB" smtClean="0"/>
              <a:pPr/>
              <a:t>8</a:t>
            </a:fld>
            <a:endParaRPr lang="en-GB" dirty="0"/>
          </a:p>
        </p:txBody>
      </p:sp>
    </p:spTree>
    <p:extLst>
      <p:ext uri="{BB962C8B-B14F-4D97-AF65-F5344CB8AC3E}">
        <p14:creationId xmlns:p14="http://schemas.microsoft.com/office/powerpoint/2010/main" val="1295249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9</a:t>
            </a:fld>
            <a:endParaRPr lang="en-GB" dirty="0"/>
          </a:p>
        </p:txBody>
      </p:sp>
    </p:spTree>
    <p:extLst>
      <p:ext uri="{BB962C8B-B14F-4D97-AF65-F5344CB8AC3E}">
        <p14:creationId xmlns:p14="http://schemas.microsoft.com/office/powerpoint/2010/main" val="14106884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536" y="1761660"/>
            <a:ext cx="8496944" cy="972108"/>
          </a:xfrm>
        </p:spPr>
        <p:txBody>
          <a:bodyPr>
            <a:noAutofit/>
          </a:bodyPr>
          <a:lstStyle>
            <a:lvl1pPr algn="l">
              <a:defRPr sz="3500" b="1" baseline="0">
                <a:latin typeface="Arial" panose="020B0604020202020204" pitchFamily="34" charset="0"/>
                <a:cs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395536" y="3219822"/>
            <a:ext cx="4392488" cy="324036"/>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userDrawn="1"/>
        </p:nvSpPr>
        <p:spPr bwMode="auto">
          <a:xfrm>
            <a:off x="155576" y="-342900"/>
            <a:ext cx="1076325" cy="71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Picture Placeholder 10"/>
          <p:cNvSpPr>
            <a:spLocks noGrp="1"/>
          </p:cNvSpPr>
          <p:nvPr>
            <p:ph type="pic" sz="quarter" idx="10" hasCustomPrompt="1"/>
          </p:nvPr>
        </p:nvSpPr>
        <p:spPr>
          <a:xfrm>
            <a:off x="1979712" y="4257349"/>
            <a:ext cx="1295375" cy="679252"/>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a:t>Logo of presenter</a:t>
            </a:r>
            <a:endParaRPr lang="en-GB" dirty="0"/>
          </a:p>
        </p:txBody>
      </p:sp>
      <p:sp>
        <p:nvSpPr>
          <p:cNvPr id="11" name="Rectangle 10"/>
          <p:cNvSpPr/>
          <p:nvPr userDrawn="1"/>
        </p:nvSpPr>
        <p:spPr>
          <a:xfrm>
            <a:off x="5724129" y="4245936"/>
            <a:ext cx="3168352" cy="7020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9" name="Group 8"/>
          <p:cNvGrpSpPr/>
          <p:nvPr userDrawn="1"/>
        </p:nvGrpSpPr>
        <p:grpSpPr>
          <a:xfrm>
            <a:off x="18230283" y="30189672"/>
            <a:ext cx="9924896" cy="1336231"/>
            <a:chOff x="18230283" y="40396912"/>
            <a:chExt cx="9924896" cy="1781641"/>
          </a:xfrm>
        </p:grpSpPr>
        <p:sp>
          <p:nvSpPr>
            <p:cNvPr id="10" name="Rectangle 9"/>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13" name="Picture 12"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4" name="Group 13"/>
          <p:cNvGrpSpPr/>
          <p:nvPr userDrawn="1"/>
        </p:nvGrpSpPr>
        <p:grpSpPr>
          <a:xfrm>
            <a:off x="18382683" y="30303972"/>
            <a:ext cx="9924896" cy="1336231"/>
            <a:chOff x="18230283" y="40396912"/>
            <a:chExt cx="9924896" cy="1781641"/>
          </a:xfrm>
        </p:grpSpPr>
        <p:sp>
          <p:nvSpPr>
            <p:cNvPr id="15" name="Rectangle 14"/>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16" name="Picture 15"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7" name="Group 16"/>
          <p:cNvGrpSpPr/>
          <p:nvPr userDrawn="1"/>
        </p:nvGrpSpPr>
        <p:grpSpPr>
          <a:xfrm>
            <a:off x="18535083" y="30418272"/>
            <a:ext cx="9924896" cy="1336231"/>
            <a:chOff x="18230283" y="40396912"/>
            <a:chExt cx="9924896" cy="1781641"/>
          </a:xfrm>
        </p:grpSpPr>
        <p:sp>
          <p:nvSpPr>
            <p:cNvPr id="18" name="Rectangle 17"/>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19" name="Picture 18"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20" name="Group 19"/>
          <p:cNvGrpSpPr/>
          <p:nvPr userDrawn="1"/>
        </p:nvGrpSpPr>
        <p:grpSpPr>
          <a:xfrm>
            <a:off x="18687483" y="30532572"/>
            <a:ext cx="9924896" cy="1336231"/>
            <a:chOff x="18230283" y="40396912"/>
            <a:chExt cx="9924896" cy="1781641"/>
          </a:xfrm>
        </p:grpSpPr>
        <p:sp>
          <p:nvSpPr>
            <p:cNvPr id="21" name="Rectangle 20"/>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22" name="Picture 21"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pic>
        <p:nvPicPr>
          <p:cNvPr id="24" name="Bild 7"/>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27348"/>
          <a:stretch/>
        </p:blipFill>
        <p:spPr>
          <a:xfrm>
            <a:off x="0" y="0"/>
            <a:ext cx="9144000" cy="4176000"/>
          </a:xfrm>
          <a:prstGeom prst="rect">
            <a:avLst/>
          </a:prstGeom>
        </p:spPr>
      </p:pic>
      <p:pic>
        <p:nvPicPr>
          <p:cNvPr id="25" name="Bild 13" descr="EU_und_Text.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36096" y="4320000"/>
            <a:ext cx="3456384" cy="649203"/>
          </a:xfrm>
          <a:prstGeom prst="rect">
            <a:avLst/>
          </a:prstGeom>
        </p:spPr>
      </p:pic>
      <p:pic>
        <p:nvPicPr>
          <p:cNvPr id="23" name="Picture 2" descr="\\de-ews-fs01\efdawork\PI team\PICTURES AND GRAPHICS\LOGOS\JET-LOGO (by Dolp)\OtherJPG\JET.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5576" y="4262432"/>
            <a:ext cx="1728192" cy="685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29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p:cNvSpPr/>
          <p:nvPr userDrawn="1"/>
        </p:nvSpPr>
        <p:spPr>
          <a:xfrm>
            <a:off x="0" y="0"/>
            <a:ext cx="9144000" cy="51435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2" name="Title 1"/>
          <p:cNvSpPr>
            <a:spLocks noGrp="1"/>
          </p:cNvSpPr>
          <p:nvPr>
            <p:ph type="title"/>
          </p:nvPr>
        </p:nvSpPr>
        <p:spPr>
          <a:xfrm>
            <a:off x="457200" y="57150"/>
            <a:ext cx="7543800" cy="342900"/>
          </a:xfrm>
        </p:spPr>
        <p:txBody>
          <a:bodyPr>
            <a:noAutofit/>
          </a:bodyPr>
          <a:lstStyle>
            <a:lvl1pPr algn="l">
              <a:lnSpc>
                <a:spcPts val="3200"/>
              </a:lnSpc>
              <a:defRPr sz="3200" b="1">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457200" y="1059582"/>
            <a:ext cx="8229600" cy="3672408"/>
          </a:xfrm>
        </p:spPr>
        <p:txBody>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a:defRPr/>
            </a:lvl4pPr>
            <a:lvl5pPr>
              <a:defRPr/>
            </a:lvl5pPr>
          </a:lstStyle>
          <a:p>
            <a:pPr lvl="0"/>
            <a:r>
              <a:rPr lang="en-US"/>
              <a:t>Edit Master text styles</a:t>
            </a:r>
          </a:p>
          <a:p>
            <a:pPr lvl="1"/>
            <a:r>
              <a:rPr lang="en-US"/>
              <a:t>Second level</a:t>
            </a:r>
          </a:p>
          <a:p>
            <a:pPr lvl="2"/>
            <a:r>
              <a:rPr lang="en-US"/>
              <a:t>Third level</a:t>
            </a:r>
          </a:p>
        </p:txBody>
      </p:sp>
      <p:pic>
        <p:nvPicPr>
          <p:cNvPr id="7" name="Picture 6"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6416" y="70180"/>
            <a:ext cx="367958" cy="373990"/>
          </a:xfrm>
          <a:prstGeom prst="rect">
            <a:avLst/>
          </a:prstGeom>
        </p:spPr>
      </p:pic>
      <p:sp>
        <p:nvSpPr>
          <p:cNvPr id="10" name="Footer Placeholder 3">
            <a:extLst>
              <a:ext uri="{FF2B5EF4-FFF2-40B4-BE49-F238E27FC236}">
                <a16:creationId xmlns:a16="http://schemas.microsoft.com/office/drawing/2014/main" id="{37C62C5E-B402-4905-AA47-E73CDAF5B322}"/>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a:t>
            </a:fld>
            <a:endParaRPr lang="en-GB" dirty="0"/>
          </a:p>
        </p:txBody>
      </p:sp>
    </p:spTree>
    <p:extLst>
      <p:ext uri="{BB962C8B-B14F-4D97-AF65-F5344CB8AC3E}">
        <p14:creationId xmlns:p14="http://schemas.microsoft.com/office/powerpoint/2010/main" val="1996975160"/>
      </p:ext>
    </p:extLst>
  </p:cSld>
  <p:clrMapOvr>
    <a:masterClrMapping/>
  </p:clrMapOvr>
  <p:hf sldNum="0" hd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AEB1851A-CFBC-47C7-80F8-04FF84B1759D}" type="datetimeFigureOut">
              <a:rPr lang="en-GB" smtClean="0"/>
              <a:pPr/>
              <a:t>20/07/2022</a:t>
            </a:fld>
            <a:endParaRPr lang="en-GB"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6A6D9FA1-99C7-4910-8E32-B85D378B0060}" type="slidenum">
              <a:rPr lang="en-GB" smtClean="0"/>
              <a:pPr/>
              <a:t>‹#›</a:t>
            </a:fld>
            <a:endParaRPr lang="en-GB" dirty="0"/>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4.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470.png"/></Relationships>
</file>

<file path=ppt/slides/_rels/slide15.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480.png"/><Relationship Id="rId4" Type="http://schemas.openxmlformats.org/officeDocument/2006/relationships/image" Target="../media/image470.png"/></Relationships>
</file>

<file path=ppt/slides/_rels/slide16.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10.png"/><Relationship Id="rId5" Type="http://schemas.openxmlformats.org/officeDocument/2006/relationships/image" Target="../media/image50.png"/><Relationship Id="rId4" Type="http://schemas.openxmlformats.org/officeDocument/2006/relationships/notesSlide" Target="../notesSlides/notesSlide12.xml"/><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72.png"/><Relationship Id="rId4" Type="http://schemas.openxmlformats.org/officeDocument/2006/relationships/image" Target="../media/image56.png"/><Relationship Id="rId9"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9.png"/><Relationship Id="rId7"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3B_870C6C0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raysect.org/" TargetMode="Externa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2" Type="http://schemas.openxmlformats.org/officeDocument/2006/relationships/image" Target="../media/image7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7"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png"/><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630.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png"/><Relationship Id="rId9"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40.png"/></Relationships>
</file>

<file path=ppt/slides/_rels/slide32.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40.pn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68.png"/><Relationship Id="rId7"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9"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2.png"/><Relationship Id="rId12"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notesSlide" Target="../notesSlides/notesSlide8.xml"/><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a:t>Non-axisymmetric Radiation Modeling of JET SPI Discharges using Emis3D</a:t>
            </a:r>
            <a:endParaRPr lang="en-US" dirty="0"/>
          </a:p>
        </p:txBody>
      </p:sp>
      <p:sp>
        <p:nvSpPr>
          <p:cNvPr id="3" name="Subtitle 2"/>
          <p:cNvSpPr>
            <a:spLocks noGrp="1"/>
          </p:cNvSpPr>
          <p:nvPr>
            <p:ph type="subTitle" idx="1"/>
          </p:nvPr>
        </p:nvSpPr>
        <p:spPr>
          <a:xfrm>
            <a:off x="395536" y="2952750"/>
            <a:ext cx="7986464" cy="457200"/>
          </a:xfrm>
        </p:spPr>
        <p:txBody>
          <a:bodyPr>
            <a:noAutofit/>
          </a:bodyPr>
          <a:lstStyle/>
          <a:p>
            <a:r>
              <a:rPr lang="en-US" sz="1200" b="0" dirty="0"/>
              <a:t>B. Stein Lubrano</a:t>
            </a:r>
            <a:r>
              <a:rPr lang="en-US" sz="1200" b="0" baseline="30000" dirty="0"/>
              <a:t>1</a:t>
            </a:r>
            <a:r>
              <a:rPr lang="en-US" sz="1200" b="0" dirty="0"/>
              <a:t>, R. Sweeney</a:t>
            </a:r>
            <a:r>
              <a:rPr lang="en-US" sz="1200" b="0" baseline="30000" dirty="0"/>
              <a:t>1</a:t>
            </a:r>
            <a:r>
              <a:rPr lang="en-US" sz="1200" b="0" dirty="0"/>
              <a:t>, D. Bonfiglio</a:t>
            </a:r>
            <a:r>
              <a:rPr lang="en-US" sz="1200" b="0" baseline="30000" dirty="0"/>
              <a:t>2</a:t>
            </a:r>
            <a:r>
              <a:rPr lang="en-US" sz="1200" b="0" dirty="0"/>
              <a:t>, J. Lovell</a:t>
            </a:r>
            <a:r>
              <a:rPr lang="en-US" sz="1200" b="0" baseline="30000" dirty="0"/>
              <a:t>3</a:t>
            </a:r>
            <a:r>
              <a:rPr lang="en-US" sz="1200" b="0" dirty="0"/>
              <a:t>, P. Carvalho</a:t>
            </a:r>
            <a:r>
              <a:rPr lang="en-US" sz="1200" b="0" baseline="30000" dirty="0"/>
              <a:t>4</a:t>
            </a:r>
            <a:r>
              <a:rPr lang="en-US" sz="1200" b="0" dirty="0"/>
              <a:t>, L. Baylor</a:t>
            </a:r>
            <a:r>
              <a:rPr lang="en-US" sz="1200" b="0" baseline="30000" dirty="0"/>
              <a:t>3</a:t>
            </a:r>
            <a:r>
              <a:rPr lang="en-US" sz="1200" b="0" dirty="0"/>
              <a:t>, R.S. Granetz</a:t>
            </a:r>
            <a:r>
              <a:rPr lang="en-US" sz="1200" b="0" baseline="30000" dirty="0"/>
              <a:t>1</a:t>
            </a:r>
            <a:r>
              <a:rPr lang="en-US" sz="1200" b="0" dirty="0"/>
              <a:t>, S. Jachmich</a:t>
            </a:r>
            <a:r>
              <a:rPr lang="en-US" sz="1200" b="0" baseline="30000" dirty="0"/>
              <a:t>5</a:t>
            </a:r>
            <a:r>
              <a:rPr lang="en-US" sz="1200" b="0" dirty="0"/>
              <a:t>, E. Joffrin</a:t>
            </a:r>
            <a:r>
              <a:rPr lang="en-US" sz="1200" b="0" baseline="30000" dirty="0"/>
              <a:t>6</a:t>
            </a:r>
            <a:r>
              <a:rPr lang="en-US" sz="1200" b="0" dirty="0"/>
              <a:t>, M. Lehnen</a:t>
            </a:r>
            <a:r>
              <a:rPr lang="en-US" sz="1200" b="0" baseline="30000" dirty="0"/>
              <a:t>5</a:t>
            </a:r>
            <a:r>
              <a:rPr lang="en-US" sz="1200" b="0" dirty="0"/>
              <a:t>, C. Maggi</a:t>
            </a:r>
            <a:r>
              <a:rPr lang="en-US" sz="1200" b="0" baseline="30000" dirty="0"/>
              <a:t>4</a:t>
            </a:r>
            <a:r>
              <a:rPr lang="en-US" sz="1200" b="0" dirty="0"/>
              <a:t>,</a:t>
            </a:r>
            <a:r>
              <a:rPr lang="en-US" sz="1200" b="0" baseline="30000" dirty="0"/>
              <a:t> </a:t>
            </a:r>
            <a:r>
              <a:rPr lang="en-US" sz="1200" b="0" dirty="0"/>
              <a:t>E. Marmar</a:t>
            </a:r>
            <a:r>
              <a:rPr lang="en-US" sz="1200" b="0" baseline="30000" dirty="0"/>
              <a:t>1</a:t>
            </a:r>
            <a:r>
              <a:rPr lang="en-US" sz="1200" b="0" dirty="0"/>
              <a:t>, E. Nardon</a:t>
            </a:r>
            <a:r>
              <a:rPr lang="en-US" sz="1200" b="0" baseline="30000" dirty="0"/>
              <a:t>6</a:t>
            </a:r>
            <a:r>
              <a:rPr lang="en-US" sz="1200" b="0" dirty="0"/>
              <a:t>, U. Sheikh</a:t>
            </a:r>
            <a:r>
              <a:rPr lang="en-US" sz="1200" b="0" baseline="30000" dirty="0"/>
              <a:t>7</a:t>
            </a:r>
            <a:r>
              <a:rPr lang="en-US" sz="1200" b="0" dirty="0"/>
              <a:t>, D. Shiraki</a:t>
            </a:r>
            <a:r>
              <a:rPr lang="en-US" sz="1200" b="0" baseline="30000" dirty="0"/>
              <a:t>3</a:t>
            </a:r>
            <a:r>
              <a:rPr lang="en-US" sz="1200" b="0" dirty="0"/>
              <a:t>, S. Silburn</a:t>
            </a:r>
            <a:r>
              <a:rPr lang="en-US" sz="1200" b="0" baseline="30000" dirty="0"/>
              <a:t>4</a:t>
            </a:r>
            <a:r>
              <a:rPr lang="en-US" sz="1200" b="0" dirty="0"/>
              <a:t>, and JET Contributors</a:t>
            </a:r>
            <a:r>
              <a:rPr lang="en-US" sz="1200" b="0" baseline="30000" dirty="0"/>
              <a:t>8</a:t>
            </a:r>
            <a:endParaRPr lang="en-US" sz="1200" dirty="0"/>
          </a:p>
        </p:txBody>
      </p:sp>
      <p:sp>
        <p:nvSpPr>
          <p:cNvPr id="4" name="Subtitle 2">
            <a:extLst>
              <a:ext uri="{FF2B5EF4-FFF2-40B4-BE49-F238E27FC236}">
                <a16:creationId xmlns:a16="http://schemas.microsoft.com/office/drawing/2014/main" id="{88235DE5-682C-B74D-BCFE-2A4A56B707CB}"/>
              </a:ext>
            </a:extLst>
          </p:cNvPr>
          <p:cNvSpPr txBox="1">
            <a:spLocks/>
          </p:cNvSpPr>
          <p:nvPr/>
        </p:nvSpPr>
        <p:spPr>
          <a:xfrm>
            <a:off x="395901" y="3409950"/>
            <a:ext cx="8748464" cy="609600"/>
          </a:xfrm>
          <a:prstGeom prst="rect">
            <a:avLst/>
          </a:prstGeom>
        </p:spPr>
        <p:txBody>
          <a:bodyPr vert="horz" lIns="91440" tIns="45720" rIns="91440" bIns="45720" numCol="2" rtlCol="0">
            <a:noAutofit/>
          </a:bodyPr>
          <a:lstStyle>
            <a:lvl1pPr marL="0" indent="0" algn="l" defTabSz="914400" rtl="0" eaLnBrk="1" latinLnBrk="0" hangingPunct="1">
              <a:spcBef>
                <a:spcPct val="20000"/>
              </a:spcBef>
              <a:buFont typeface="Arial" panose="020B0604020202020204" pitchFamily="34" charset="0"/>
              <a:buNone/>
              <a:defRPr sz="2200" b="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Arial" panose="020B0604020202020204" pitchFamily="34" charset="0"/>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600" b="0" baseline="30000" dirty="0"/>
              <a:t>1</a:t>
            </a:r>
            <a:r>
              <a:rPr lang="en-US" sz="600" b="0" dirty="0"/>
              <a:t>MIT Plasma Science and Fusion Center, Cambridge, Massachusetts 01239, USA</a:t>
            </a:r>
          </a:p>
          <a:p>
            <a:r>
              <a:rPr lang="en-US" sz="600" b="0" baseline="30000" dirty="0"/>
              <a:t>2</a:t>
            </a:r>
            <a:r>
              <a:rPr lang="en-US" sz="600" b="0" dirty="0"/>
              <a:t>Consorzio RFX, Corso </a:t>
            </a:r>
            <a:r>
              <a:rPr lang="en-US" sz="600" b="0" dirty="0" err="1"/>
              <a:t>Stati</a:t>
            </a:r>
            <a:r>
              <a:rPr lang="en-US" sz="600" b="0" dirty="0"/>
              <a:t> </a:t>
            </a:r>
            <a:r>
              <a:rPr lang="en-US" sz="600" b="0" dirty="0" err="1"/>
              <a:t>Uniti</a:t>
            </a:r>
            <a:r>
              <a:rPr lang="en-US" sz="600" b="0" dirty="0"/>
              <a:t> 4, 35127 Padova, Italy</a:t>
            </a:r>
          </a:p>
          <a:p>
            <a:r>
              <a:rPr lang="en-US" sz="600" b="0" baseline="30000" dirty="0"/>
              <a:t>3</a:t>
            </a:r>
            <a:r>
              <a:rPr lang="en-US" sz="600" b="0" dirty="0"/>
              <a:t>Oak Ridge National Laboratory, Oak Ridge, Tennessee 37831, USA</a:t>
            </a:r>
          </a:p>
          <a:p>
            <a:r>
              <a:rPr lang="en-US" sz="600" b="0" baseline="30000" dirty="0"/>
              <a:t>4</a:t>
            </a:r>
            <a:r>
              <a:rPr lang="en-US" sz="600" b="0" dirty="0"/>
              <a:t>Culham Centre for Fusion Energy (CCFE), </a:t>
            </a:r>
            <a:r>
              <a:rPr lang="en-US" sz="600" b="0" dirty="0" err="1"/>
              <a:t>Culham</a:t>
            </a:r>
            <a:r>
              <a:rPr lang="en-US" sz="600" b="0" dirty="0"/>
              <a:t> Science Centre, Abingdon, UK</a:t>
            </a:r>
          </a:p>
          <a:p>
            <a:r>
              <a:rPr lang="en-US" sz="600" b="0" baseline="30000" dirty="0"/>
              <a:t>5</a:t>
            </a:r>
            <a:r>
              <a:rPr lang="fr-FR" sz="600" b="0" dirty="0"/>
              <a:t>ITER </a:t>
            </a:r>
            <a:r>
              <a:rPr lang="fr-FR" sz="600" b="0" dirty="0" err="1"/>
              <a:t>Organization</a:t>
            </a:r>
            <a:r>
              <a:rPr lang="fr-FR" sz="600" b="0" dirty="0"/>
              <a:t>, Route de </a:t>
            </a:r>
            <a:r>
              <a:rPr lang="fr-FR" sz="600" b="0" dirty="0" err="1"/>
              <a:t>Vinon</a:t>
            </a:r>
            <a:r>
              <a:rPr lang="fr-FR" sz="600" b="0" dirty="0"/>
              <a:t> sur Verdon, 13115 St Paul Lez Durance, France</a:t>
            </a:r>
            <a:endParaRPr lang="en-US" sz="600" b="0" dirty="0"/>
          </a:p>
          <a:p>
            <a:r>
              <a:rPr lang="en-US" sz="600" b="0" baseline="30000" dirty="0"/>
              <a:t>6</a:t>
            </a:r>
            <a:r>
              <a:rPr lang="en-US" sz="600" b="0" dirty="0"/>
              <a:t>CEA, IRFM, F-13108 Saint-Paul-</a:t>
            </a:r>
            <a:r>
              <a:rPr lang="en-US" sz="600" b="0" dirty="0" err="1"/>
              <a:t>lez</a:t>
            </a:r>
            <a:r>
              <a:rPr lang="en-US" sz="600" b="0" dirty="0"/>
              <a:t>-Durance, France</a:t>
            </a:r>
          </a:p>
          <a:p>
            <a:r>
              <a:rPr lang="en-US" sz="600" b="0" baseline="30000" dirty="0"/>
              <a:t>7</a:t>
            </a:r>
            <a:r>
              <a:rPr lang="en-US" sz="600" b="0" dirty="0"/>
              <a:t>École Polytechnique </a:t>
            </a:r>
            <a:r>
              <a:rPr lang="en-US" sz="600" b="0" dirty="0" err="1"/>
              <a:t>Fédérale</a:t>
            </a:r>
            <a:r>
              <a:rPr lang="en-US" sz="600" b="0" dirty="0"/>
              <a:t> de Lausanne (EPFL), Swiss Plasma Center (SPC), Lausanne CH-1015, Switzerland</a:t>
            </a:r>
          </a:p>
          <a:p>
            <a:r>
              <a:rPr lang="en-US" sz="600" b="0" baseline="30000" dirty="0"/>
              <a:t>8</a:t>
            </a:r>
            <a:r>
              <a:rPr lang="en-US" sz="600" b="0" dirty="0"/>
              <a:t>See the author list of 'Overview of JET results for </a:t>
            </a:r>
            <a:r>
              <a:rPr lang="en-US" sz="600" b="0" dirty="0" err="1"/>
              <a:t>optimising</a:t>
            </a:r>
            <a:r>
              <a:rPr lang="en-US" sz="600" b="0" dirty="0"/>
              <a:t> ITER operation' by J. Mailloux et al published in Nuclear Fusion Special issue: Overview and Summary Papers from the 28th Fusion Energy Conference (Nice, France, 10-15 May 2021)</a:t>
            </a:r>
            <a:endParaRPr lang="en-US" sz="600" dirty="0"/>
          </a:p>
        </p:txBody>
      </p:sp>
      <p:pic>
        <p:nvPicPr>
          <p:cNvPr id="1026" name="Picture 2" descr="https://www.psfc.mit.edu/sites/all/themes/psfc/img/header/psfcshort_265x88.png">
            <a:extLst>
              <a:ext uri="{FF2B5EF4-FFF2-40B4-BE49-F238E27FC236}">
                <a16:creationId xmlns:a16="http://schemas.microsoft.com/office/drawing/2014/main" id="{2BE8614B-BBE5-448B-8DA6-8A22DE9BF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255005"/>
            <a:ext cx="2065193" cy="685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ssachusetts Institute of Technology">
            <a:extLst>
              <a:ext uri="{FF2B5EF4-FFF2-40B4-BE49-F238E27FC236}">
                <a16:creationId xmlns:a16="http://schemas.microsoft.com/office/drawing/2014/main" id="{4AFB4120-2BA0-4D05-A5C2-D67AB526BD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4280579"/>
            <a:ext cx="1219200" cy="634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4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30ECEEF-8957-4F20-94BC-4292A223F1FD}"/>
              </a:ext>
            </a:extLst>
          </p:cNvPr>
          <p:cNvPicPr>
            <a:picLocks noChangeAspect="1"/>
          </p:cNvPicPr>
          <p:nvPr/>
        </p:nvPicPr>
        <p:blipFill rotWithShape="1">
          <a:blip r:embed="rId3"/>
          <a:srcRect t="17194"/>
          <a:stretch/>
        </p:blipFill>
        <p:spPr>
          <a:xfrm>
            <a:off x="5504460" y="2577803"/>
            <a:ext cx="2894892" cy="2310697"/>
          </a:xfrm>
          <a:prstGeom prst="rect">
            <a:avLst/>
          </a:prstGeom>
        </p:spPr>
      </p:pic>
      <p:sp>
        <p:nvSpPr>
          <p:cNvPr id="2" name="Title 1">
            <a:extLst>
              <a:ext uri="{FF2B5EF4-FFF2-40B4-BE49-F238E27FC236}">
                <a16:creationId xmlns:a16="http://schemas.microsoft.com/office/drawing/2014/main" id="{10ADE9CD-999D-4736-8390-7CC08316130C}"/>
              </a:ext>
            </a:extLst>
          </p:cNvPr>
          <p:cNvSpPr>
            <a:spLocks noGrp="1"/>
          </p:cNvSpPr>
          <p:nvPr>
            <p:ph type="title"/>
          </p:nvPr>
        </p:nvSpPr>
        <p:spPr>
          <a:xfrm>
            <a:off x="152400" y="95250"/>
            <a:ext cx="8056806" cy="342900"/>
          </a:xfrm>
        </p:spPr>
        <p:txBody>
          <a:bodyPr/>
          <a:lstStyle/>
          <a:p>
            <a:pPr>
              <a:lnSpc>
                <a:spcPts val="2000"/>
              </a:lnSpc>
            </a:pPr>
            <a:r>
              <a:rPr lang="en-US" sz="2000" dirty="0"/>
              <a:t>In the early pre-TQ, transport consistent with the magnetic nozzle effect is observed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AE65979-938A-4994-91C3-2D9BDA2D5810}"/>
                  </a:ext>
                </a:extLst>
              </p:cNvPr>
              <p:cNvSpPr>
                <a:spLocks noGrp="1"/>
              </p:cNvSpPr>
              <p:nvPr>
                <p:ph idx="1"/>
              </p:nvPr>
            </p:nvSpPr>
            <p:spPr>
              <a:xfrm>
                <a:off x="228600" y="1059582"/>
                <a:ext cx="4724400" cy="3672408"/>
              </a:xfrm>
            </p:spPr>
            <p:txBody>
              <a:bodyPr>
                <a:normAutofit fontScale="85000" lnSpcReduction="20000"/>
              </a:bodyPr>
              <a:lstStyle/>
              <a:p>
                <a:r>
                  <a:rPr lang="en-US" dirty="0"/>
                  <a:t>Early Pre-TQ; impurities spread faster along field lines towards </a:t>
                </a:r>
                <a:r>
                  <a:rPr lang="en-US" dirty="0">
                    <a:solidFill>
                      <a:schemeClr val="accent1"/>
                    </a:solidFill>
                  </a:rPr>
                  <a:t>high-field</a:t>
                </a:r>
                <a:r>
                  <a:rPr lang="en-US" dirty="0"/>
                  <a:t> (inboard) side</a:t>
                </a:r>
              </a:p>
              <a:p>
                <a:pPr lvl="1"/>
                <a:r>
                  <a:rPr lang="en-US" dirty="0"/>
                  <a:t>Proposed mechanism is particle flux conservation in a fluid mechanics model (?) See V.A. Izzo et al., NF 55 (2015)</a:t>
                </a:r>
              </a:p>
              <a:p>
                <a:r>
                  <a:rPr lang="en-US" dirty="0"/>
                  <a:t>Fast camera images of JET SPIs sometimes show this behavior (depends on filter)</a:t>
                </a:r>
              </a:p>
              <a:p>
                <a:r>
                  <a:rPr lang="en-US" dirty="0"/>
                  <a:t>Best fit helical distributions in Emis3D also support this model</a:t>
                </a:r>
              </a:p>
              <a:p>
                <a:pPr lvl="1"/>
                <a:r>
                  <a:rPr lang="en-US" dirty="0"/>
                  <a:t>Note Emis3D assumes radiation peak at </a:t>
                </a:r>
                <a14:m>
                  <m:oMath xmlns:m="http://schemas.openxmlformats.org/officeDocument/2006/math">
                    <m:sSub>
                      <m:sSubPr>
                        <m:ctrlPr>
                          <a:rPr lang="en-US" b="0" i="1" smtClean="0">
                            <a:solidFill>
                              <a:schemeClr val="accent6">
                                <a:lumMod val="75000"/>
                              </a:schemeClr>
                            </a:solidFill>
                            <a:latin typeface="Cambria Math" panose="02040503050406030204" pitchFamily="18" charset="0"/>
                          </a:rPr>
                        </m:ctrlPr>
                      </m:sSubPr>
                      <m:e>
                        <m:r>
                          <a:rPr lang="en-US" b="0" i="1" smtClean="0">
                            <a:solidFill>
                              <a:schemeClr val="accent6">
                                <a:lumMod val="75000"/>
                              </a:schemeClr>
                            </a:solidFill>
                            <a:latin typeface="Cambria Math" panose="02040503050406030204" pitchFamily="18" charset="0"/>
                          </a:rPr>
                          <m:t>𝜙</m:t>
                        </m:r>
                      </m:e>
                      <m:sub>
                        <m:r>
                          <a:rPr lang="en-US" b="0" i="1" smtClean="0">
                            <a:solidFill>
                              <a:schemeClr val="accent6">
                                <a:lumMod val="75000"/>
                              </a:schemeClr>
                            </a:solidFill>
                            <a:latin typeface="Cambria Math" panose="02040503050406030204" pitchFamily="18" charset="0"/>
                          </a:rPr>
                          <m:t>𝑖𝑛𝑗𝑒𝑐𝑡𝑜𝑟</m:t>
                        </m:r>
                      </m:sub>
                    </m:sSub>
                  </m:oMath>
                </a14:m>
                <a:endParaRPr lang="en-US" dirty="0"/>
              </a:p>
            </p:txBody>
          </p:sp>
        </mc:Choice>
        <mc:Fallback xmlns="">
          <p:sp>
            <p:nvSpPr>
              <p:cNvPr id="3" name="Content Placeholder 2">
                <a:extLst>
                  <a:ext uri="{FF2B5EF4-FFF2-40B4-BE49-F238E27FC236}">
                    <a16:creationId xmlns:a16="http://schemas.microsoft.com/office/drawing/2014/main" id="{9AE65979-938A-4994-91C3-2D9BDA2D5810}"/>
                  </a:ext>
                </a:extLst>
              </p:cNvPr>
              <p:cNvSpPr>
                <a:spLocks noGrp="1" noRot="1" noChangeAspect="1" noMove="1" noResize="1" noEditPoints="1" noAdjustHandles="1" noChangeArrowheads="1" noChangeShapeType="1" noTextEdit="1"/>
              </p:cNvSpPr>
              <p:nvPr>
                <p:ph idx="1"/>
              </p:nvPr>
            </p:nvSpPr>
            <p:spPr>
              <a:xfrm>
                <a:off x="228600" y="1059582"/>
                <a:ext cx="4724400" cy="3672408"/>
              </a:xfrm>
              <a:blipFill>
                <a:blip r:embed="rId4"/>
                <a:stretch>
                  <a:fillRect l="-1161" t="-2492"/>
                </a:stretch>
              </a:blipFill>
            </p:spPr>
            <p:txBody>
              <a:bodyPr/>
              <a:lstStyle/>
              <a:p>
                <a:r>
                  <a:rPr lang="en-US">
                    <a:noFill/>
                  </a:rPr>
                  <a:t> </a:t>
                </a:r>
              </a:p>
            </p:txBody>
          </p:sp>
        </mc:Fallback>
      </mc:AlternateContent>
      <p:pic>
        <p:nvPicPr>
          <p:cNvPr id="1028" name="Picture 4" descr="https://lh6.googleusercontent.com/oupCk6kVLW7wyviYgZuT-UzrxlqeaHK7d5YADwNXlkV357d34etEx8fQ924rMkkURSLRaG4Z3CzV5KhLzTXQ41dSv27Sm2Xqb2skM6n-d2vNUCsr9KfNvc4aYFvD8q_d1l8pTn6yD0rPkyoKP_COnw">
            <a:extLst>
              <a:ext uri="{FF2B5EF4-FFF2-40B4-BE49-F238E27FC236}">
                <a16:creationId xmlns:a16="http://schemas.microsoft.com/office/drawing/2014/main" id="{F7BFE3FD-09DD-40A6-9C8D-6DCB33036C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576988"/>
            <a:ext cx="4038600" cy="196881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01AFEEEE-52F5-4793-825C-6AFBA85F934E}"/>
              </a:ext>
            </a:extLst>
          </p:cNvPr>
          <p:cNvCxnSpPr>
            <a:cxnSpLocks/>
          </p:cNvCxnSpPr>
          <p:nvPr/>
        </p:nvCxnSpPr>
        <p:spPr>
          <a:xfrm flipH="1" flipV="1">
            <a:off x="7848600" y="852362"/>
            <a:ext cx="222494" cy="30480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EA3E6E5-B708-40AD-A4C1-79BF5DC4EF37}"/>
              </a:ext>
            </a:extLst>
          </p:cNvPr>
          <p:cNvCxnSpPr>
            <a:cxnSpLocks/>
          </p:cNvCxnSpPr>
          <p:nvPr/>
        </p:nvCxnSpPr>
        <p:spPr>
          <a:xfrm flipH="1">
            <a:off x="6019800" y="890298"/>
            <a:ext cx="164363" cy="228928"/>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3474319-C401-4980-8D62-34F594ECEDE6}"/>
              </a:ext>
            </a:extLst>
          </p:cNvPr>
          <p:cNvCxnSpPr>
            <a:cxnSpLocks/>
          </p:cNvCxnSpPr>
          <p:nvPr/>
        </p:nvCxnSpPr>
        <p:spPr>
          <a:xfrm flipH="1">
            <a:off x="6372225" y="884389"/>
            <a:ext cx="1247775"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4" name="Footer Placeholder 3">
            <a:extLst>
              <a:ext uri="{FF2B5EF4-FFF2-40B4-BE49-F238E27FC236}">
                <a16:creationId xmlns:a16="http://schemas.microsoft.com/office/drawing/2014/main" id="{C26EEE26-07E0-4B71-B82E-B9E625D0D952}"/>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10</a:t>
            </a:fld>
            <a:endParaRPr lang="en-GB" dirty="0"/>
          </a:p>
        </p:txBody>
      </p:sp>
      <p:cxnSp>
        <p:nvCxnSpPr>
          <p:cNvPr id="13" name="Straight Arrow Connector 12">
            <a:extLst>
              <a:ext uri="{FF2B5EF4-FFF2-40B4-BE49-F238E27FC236}">
                <a16:creationId xmlns:a16="http://schemas.microsoft.com/office/drawing/2014/main" id="{A8960E95-3EA7-F431-7F52-357B4EC8CA5A}"/>
              </a:ext>
            </a:extLst>
          </p:cNvPr>
          <p:cNvCxnSpPr>
            <a:cxnSpLocks/>
          </p:cNvCxnSpPr>
          <p:nvPr/>
        </p:nvCxnSpPr>
        <p:spPr>
          <a:xfrm flipH="1">
            <a:off x="8001000" y="1352550"/>
            <a:ext cx="208206" cy="128448"/>
          </a:xfrm>
          <a:prstGeom prst="straightConnector1">
            <a:avLst/>
          </a:prstGeom>
          <a:noFill/>
          <a:ln w="47625" cap="flat" cmpd="sng" algn="ctr">
            <a:solidFill>
              <a:srgbClr val="C00000"/>
            </a:solidFill>
            <a:prstDash val="solid"/>
            <a:miter lim="800000"/>
            <a:tailEnd type="triangle"/>
          </a:ln>
          <a:effectLst/>
        </p:spPr>
      </p:cxnSp>
      <p:sp>
        <p:nvSpPr>
          <p:cNvPr id="29" name="Oval 28">
            <a:extLst>
              <a:ext uri="{FF2B5EF4-FFF2-40B4-BE49-F238E27FC236}">
                <a16:creationId xmlns:a16="http://schemas.microsoft.com/office/drawing/2014/main" id="{E71336E4-BBD4-6ABD-EBBA-D8B55324707B}"/>
              </a:ext>
            </a:extLst>
          </p:cNvPr>
          <p:cNvSpPr/>
          <p:nvPr/>
        </p:nvSpPr>
        <p:spPr>
          <a:xfrm>
            <a:off x="8071094" y="1157162"/>
            <a:ext cx="222494" cy="19538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31E1CD2-1FEF-943E-81E7-9E7813309D5C}"/>
              </a:ext>
            </a:extLst>
          </p:cNvPr>
          <p:cNvSpPr txBox="1"/>
          <p:nvPr/>
        </p:nvSpPr>
        <p:spPr>
          <a:xfrm>
            <a:off x="8252938" y="1139044"/>
            <a:ext cx="1066800" cy="276999"/>
          </a:xfrm>
          <a:prstGeom prst="rect">
            <a:avLst/>
          </a:prstGeom>
          <a:noFill/>
        </p:spPr>
        <p:txBody>
          <a:bodyPr wrap="square" rtlCol="0">
            <a:spAutoFit/>
          </a:bodyPr>
          <a:lstStyle/>
          <a:p>
            <a:r>
              <a:rPr lang="en-US" sz="1200" b="1" dirty="0">
                <a:solidFill>
                  <a:srgbClr val="FFFF00"/>
                </a:solidFill>
              </a:rPr>
              <a:t>Injection </a:t>
            </a:r>
          </a:p>
        </p:txBody>
      </p:sp>
      <p:pic>
        <p:nvPicPr>
          <p:cNvPr id="33" name="Picture 32" descr="A picture containing device&#10;&#10;Description automatically generated">
            <a:extLst>
              <a:ext uri="{FF2B5EF4-FFF2-40B4-BE49-F238E27FC236}">
                <a16:creationId xmlns:a16="http://schemas.microsoft.com/office/drawing/2014/main" id="{C7F3B845-40DD-2511-E74A-8D36ACF284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6201" y="1448614"/>
            <a:ext cx="1493157" cy="1149081"/>
          </a:xfrm>
          <a:prstGeom prst="rect">
            <a:avLst/>
          </a:prstGeom>
          <a:ln>
            <a:noFill/>
          </a:ln>
          <a:effectLst>
            <a:glow rad="228600">
              <a:schemeClr val="bg1">
                <a:alpha val="40000"/>
              </a:schemeClr>
            </a:glow>
          </a:effectLst>
        </p:spPr>
      </p:pic>
      <p:cxnSp>
        <p:nvCxnSpPr>
          <p:cNvPr id="18" name="Straight Arrow Connector 17">
            <a:extLst>
              <a:ext uri="{FF2B5EF4-FFF2-40B4-BE49-F238E27FC236}">
                <a16:creationId xmlns:a16="http://schemas.microsoft.com/office/drawing/2014/main" id="{C1621AB8-4EE2-4799-A3DD-CBDE5DED3088}"/>
              </a:ext>
            </a:extLst>
          </p:cNvPr>
          <p:cNvCxnSpPr/>
          <p:nvPr/>
        </p:nvCxnSpPr>
        <p:spPr>
          <a:xfrm>
            <a:off x="6628480" y="3469321"/>
            <a:ext cx="714375" cy="352425"/>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3EACD7E-DE41-43C1-8231-14BBE63CBE06}"/>
              </a:ext>
            </a:extLst>
          </p:cNvPr>
          <p:cNvCxnSpPr/>
          <p:nvPr/>
        </p:nvCxnSpPr>
        <p:spPr>
          <a:xfrm flipH="1">
            <a:off x="7466045" y="3167696"/>
            <a:ext cx="276225" cy="238125"/>
          </a:xfrm>
          <a:prstGeom prst="straightConnector1">
            <a:avLst/>
          </a:prstGeom>
          <a:noFill/>
          <a:ln w="47625" cap="flat" cmpd="sng" algn="ctr">
            <a:solidFill>
              <a:srgbClr val="C00000"/>
            </a:solidFill>
            <a:prstDash val="solid"/>
            <a:miter lim="800000"/>
            <a:tailEnd type="triangle"/>
          </a:ln>
          <a:effectLst/>
        </p:spPr>
      </p:cxnSp>
    </p:spTree>
    <p:extLst>
      <p:ext uri="{BB962C8B-B14F-4D97-AF65-F5344CB8AC3E}">
        <p14:creationId xmlns:p14="http://schemas.microsoft.com/office/powerpoint/2010/main" val="2483286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44EED8-FACE-494E-8AB3-B34EB7B2387B}"/>
              </a:ext>
            </a:extLst>
          </p:cNvPr>
          <p:cNvPicPr>
            <a:picLocks noChangeAspect="1"/>
          </p:cNvPicPr>
          <p:nvPr/>
        </p:nvPicPr>
        <p:blipFill rotWithShape="1">
          <a:blip r:embed="rId3"/>
          <a:srcRect t="15926"/>
          <a:stretch/>
        </p:blipFill>
        <p:spPr>
          <a:xfrm>
            <a:off x="5153789" y="2745650"/>
            <a:ext cx="2556236" cy="2085399"/>
          </a:xfrm>
          <a:prstGeom prst="rect">
            <a:avLst/>
          </a:prstGeom>
        </p:spPr>
      </p:pic>
      <p:pic>
        <p:nvPicPr>
          <p:cNvPr id="6" name="Picture 5">
            <a:extLst>
              <a:ext uri="{FF2B5EF4-FFF2-40B4-BE49-F238E27FC236}">
                <a16:creationId xmlns:a16="http://schemas.microsoft.com/office/drawing/2014/main" id="{9F6AED45-73A7-4646-A199-BE6167227C0F}"/>
              </a:ext>
            </a:extLst>
          </p:cNvPr>
          <p:cNvPicPr>
            <a:picLocks noChangeAspect="1"/>
          </p:cNvPicPr>
          <p:nvPr/>
        </p:nvPicPr>
        <p:blipFill rotWithShape="1">
          <a:blip r:embed="rId4"/>
          <a:srcRect t="17407"/>
          <a:stretch/>
        </p:blipFill>
        <p:spPr>
          <a:xfrm>
            <a:off x="5162998" y="754985"/>
            <a:ext cx="2456688" cy="2006435"/>
          </a:xfrm>
          <a:prstGeom prst="rect">
            <a:avLst/>
          </a:prstGeom>
        </p:spPr>
      </p:pic>
      <p:pic>
        <p:nvPicPr>
          <p:cNvPr id="12" name="Picture 11">
            <a:extLst>
              <a:ext uri="{FF2B5EF4-FFF2-40B4-BE49-F238E27FC236}">
                <a16:creationId xmlns:a16="http://schemas.microsoft.com/office/drawing/2014/main" id="{8C6CAA5F-0A2F-4B19-93B5-51CF1A526601}"/>
              </a:ext>
            </a:extLst>
          </p:cNvPr>
          <p:cNvPicPr>
            <a:picLocks noChangeAspect="1"/>
          </p:cNvPicPr>
          <p:nvPr/>
        </p:nvPicPr>
        <p:blipFill>
          <a:blip r:embed="rId5"/>
          <a:stretch>
            <a:fillRect/>
          </a:stretch>
        </p:blipFill>
        <p:spPr>
          <a:xfrm>
            <a:off x="3756059" y="2813408"/>
            <a:ext cx="1297177" cy="2056912"/>
          </a:xfrm>
          <a:prstGeom prst="rect">
            <a:avLst/>
          </a:prstGeom>
        </p:spPr>
      </p:pic>
      <p:pic>
        <p:nvPicPr>
          <p:cNvPr id="11" name="Picture 10">
            <a:extLst>
              <a:ext uri="{FF2B5EF4-FFF2-40B4-BE49-F238E27FC236}">
                <a16:creationId xmlns:a16="http://schemas.microsoft.com/office/drawing/2014/main" id="{55D92D6E-AA99-4711-9E65-6941E9DEAD33}"/>
              </a:ext>
            </a:extLst>
          </p:cNvPr>
          <p:cNvPicPr>
            <a:picLocks noChangeAspect="1"/>
          </p:cNvPicPr>
          <p:nvPr/>
        </p:nvPicPr>
        <p:blipFill>
          <a:blip r:embed="rId6"/>
          <a:stretch>
            <a:fillRect/>
          </a:stretch>
        </p:blipFill>
        <p:spPr>
          <a:xfrm>
            <a:off x="3727458" y="727521"/>
            <a:ext cx="1325779" cy="2085399"/>
          </a:xfrm>
          <a:prstGeom prst="rect">
            <a:avLst/>
          </a:prstGeom>
        </p:spPr>
      </p:pic>
      <p:sp>
        <p:nvSpPr>
          <p:cNvPr id="2" name="Title 1">
            <a:extLst>
              <a:ext uri="{FF2B5EF4-FFF2-40B4-BE49-F238E27FC236}">
                <a16:creationId xmlns:a16="http://schemas.microsoft.com/office/drawing/2014/main" id="{9A894DC9-70A8-43AA-92B9-687D81062474}"/>
              </a:ext>
            </a:extLst>
          </p:cNvPr>
          <p:cNvSpPr>
            <a:spLocks noGrp="1"/>
          </p:cNvSpPr>
          <p:nvPr>
            <p:ph type="title"/>
          </p:nvPr>
        </p:nvSpPr>
        <p:spPr/>
        <p:txBody>
          <a:bodyPr/>
          <a:lstStyle/>
          <a:p>
            <a:r>
              <a:rPr lang="en-US" dirty="0"/>
              <a:t>Shot 95709 Best Fits: TQ &amp; CQ</a:t>
            </a:r>
          </a:p>
        </p:txBody>
      </p:sp>
      <p:sp>
        <p:nvSpPr>
          <p:cNvPr id="3" name="Content Placeholder 2">
            <a:extLst>
              <a:ext uri="{FF2B5EF4-FFF2-40B4-BE49-F238E27FC236}">
                <a16:creationId xmlns:a16="http://schemas.microsoft.com/office/drawing/2014/main" id="{BE1C225A-6BB1-45B8-ABD7-0AE9FFBB97E2}"/>
              </a:ext>
            </a:extLst>
          </p:cNvPr>
          <p:cNvSpPr>
            <a:spLocks noGrp="1"/>
          </p:cNvSpPr>
          <p:nvPr>
            <p:ph idx="1"/>
          </p:nvPr>
        </p:nvSpPr>
        <p:spPr>
          <a:xfrm>
            <a:off x="152399" y="1059582"/>
            <a:ext cx="3520949" cy="3672408"/>
          </a:xfrm>
        </p:spPr>
        <p:txBody>
          <a:bodyPr>
            <a:normAutofit/>
          </a:bodyPr>
          <a:lstStyle/>
          <a:p>
            <a:r>
              <a:rPr lang="en-US" dirty="0"/>
              <a:t>Best fits for TQ and CQ are axisymmetric </a:t>
            </a:r>
            <a:r>
              <a:rPr lang="en-US" dirty="0" err="1"/>
              <a:t>tomographies</a:t>
            </a:r>
            <a:endParaRPr lang="en-US" strike="sngStrike" dirty="0"/>
          </a:p>
          <a:p>
            <a:pPr lvl="1"/>
            <a:r>
              <a:rPr lang="en-US" dirty="0"/>
              <a:t>[Credit: Pedro Carvalho]</a:t>
            </a:r>
          </a:p>
          <a:p>
            <a:pPr lvl="1"/>
            <a:r>
              <a:rPr lang="en-US" dirty="0"/>
              <a:t>Toroidally symmetric</a:t>
            </a:r>
          </a:p>
          <a:p>
            <a:pPr lvl="1"/>
            <a:r>
              <a:rPr lang="en-US" dirty="0"/>
              <a:t>Only CQ-specific distributions currently in pool</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8C54558-DBE5-437B-86DC-E60DA0A6A260}"/>
                  </a:ext>
                </a:extLst>
              </p:cNvPr>
              <p:cNvSpPr txBox="1"/>
              <p:nvPr/>
            </p:nvSpPr>
            <p:spPr>
              <a:xfrm>
                <a:off x="7710025" y="1352550"/>
                <a:ext cx="1433975" cy="646331"/>
              </a:xfrm>
              <a:prstGeom prst="rect">
                <a:avLst/>
              </a:prstGeom>
              <a:noFill/>
            </p:spPr>
            <p:txBody>
              <a:bodyPr wrap="square" rtlCol="0">
                <a:spAutoFit/>
              </a:bodyPr>
              <a:lstStyle/>
              <a:p>
                <a:r>
                  <a:rPr lang="en-US" dirty="0"/>
                  <a:t>TQ, Rad Peak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=0</m:t>
                    </m:r>
                    <m:r>
                      <a:rPr lang="en-US" b="0" i="1" smtClean="0">
                        <a:latin typeface="Cambria Math" panose="02040503050406030204" pitchFamily="18" charset="0"/>
                      </a:rPr>
                      <m:t>𝑚𝑠</m:t>
                    </m:r>
                  </m:oMath>
                </a14:m>
                <a:r>
                  <a:rPr lang="en-US" dirty="0"/>
                  <a:t>)</a:t>
                </a:r>
              </a:p>
            </p:txBody>
          </p:sp>
        </mc:Choice>
        <mc:Fallback xmlns="">
          <p:sp>
            <p:nvSpPr>
              <p:cNvPr id="7" name="TextBox 6">
                <a:extLst>
                  <a:ext uri="{FF2B5EF4-FFF2-40B4-BE49-F238E27FC236}">
                    <a16:creationId xmlns:a16="http://schemas.microsoft.com/office/drawing/2014/main" id="{58C54558-DBE5-437B-86DC-E60DA0A6A260}"/>
                  </a:ext>
                </a:extLst>
              </p:cNvPr>
              <p:cNvSpPr txBox="1">
                <a:spLocks noRot="1" noChangeAspect="1" noMove="1" noResize="1" noEditPoints="1" noAdjustHandles="1" noChangeArrowheads="1" noChangeShapeType="1" noTextEdit="1"/>
              </p:cNvSpPr>
              <p:nvPr/>
            </p:nvSpPr>
            <p:spPr>
              <a:xfrm>
                <a:off x="7710025" y="1352550"/>
                <a:ext cx="1433975" cy="646331"/>
              </a:xfrm>
              <a:prstGeom prst="rect">
                <a:avLst/>
              </a:prstGeom>
              <a:blipFill>
                <a:blip r:embed="rId7"/>
                <a:stretch>
                  <a:fillRect l="-3830" t="-5660" r="-5532"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F4D5CB3-FA61-470E-9DE3-D9AFD4983D6E}"/>
                  </a:ext>
                </a:extLst>
              </p:cNvPr>
              <p:cNvSpPr txBox="1"/>
              <p:nvPr/>
            </p:nvSpPr>
            <p:spPr>
              <a:xfrm>
                <a:off x="7680725" y="3200593"/>
                <a:ext cx="1433975" cy="646331"/>
              </a:xfrm>
              <a:prstGeom prst="rect">
                <a:avLst/>
              </a:prstGeom>
              <a:noFill/>
            </p:spPr>
            <p:txBody>
              <a:bodyPr wrap="square" rtlCol="0">
                <a:spAutoFit/>
              </a:bodyPr>
              <a:lstStyle/>
              <a:p>
                <a:r>
                  <a:rPr lang="en-US" dirty="0"/>
                  <a:t>Mid CQ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~2.5</m:t>
                    </m:r>
                    <m:r>
                      <a:rPr lang="en-US" b="0" i="1" smtClean="0">
                        <a:latin typeface="Cambria Math" panose="02040503050406030204" pitchFamily="18" charset="0"/>
                      </a:rPr>
                      <m:t>𝑚𝑠</m:t>
                    </m:r>
                  </m:oMath>
                </a14:m>
                <a:r>
                  <a:rPr lang="en-US" dirty="0"/>
                  <a:t>)</a:t>
                </a:r>
              </a:p>
            </p:txBody>
          </p:sp>
        </mc:Choice>
        <mc:Fallback xmlns="">
          <p:sp>
            <p:nvSpPr>
              <p:cNvPr id="8" name="TextBox 7">
                <a:extLst>
                  <a:ext uri="{FF2B5EF4-FFF2-40B4-BE49-F238E27FC236}">
                    <a16:creationId xmlns:a16="http://schemas.microsoft.com/office/drawing/2014/main" id="{3F4D5CB3-FA61-470E-9DE3-D9AFD4983D6E}"/>
                  </a:ext>
                </a:extLst>
              </p:cNvPr>
              <p:cNvSpPr txBox="1">
                <a:spLocks noRot="1" noChangeAspect="1" noMove="1" noResize="1" noEditPoints="1" noAdjustHandles="1" noChangeArrowheads="1" noChangeShapeType="1" noTextEdit="1"/>
              </p:cNvSpPr>
              <p:nvPr/>
            </p:nvSpPr>
            <p:spPr>
              <a:xfrm>
                <a:off x="7680725" y="3200593"/>
                <a:ext cx="1433975" cy="646331"/>
              </a:xfrm>
              <a:prstGeom prst="rect">
                <a:avLst/>
              </a:prstGeom>
              <a:blipFill>
                <a:blip r:embed="rId8"/>
                <a:stretch>
                  <a:fillRect l="-3830" t="-4717" b="-14151"/>
                </a:stretch>
              </a:blipFill>
            </p:spPr>
            <p:txBody>
              <a:bodyPr/>
              <a:lstStyle/>
              <a:p>
                <a:r>
                  <a:rPr lang="en-US">
                    <a:noFill/>
                  </a:rPr>
                  <a:t> </a:t>
                </a:r>
              </a:p>
            </p:txBody>
          </p:sp>
        </mc:Fallback>
      </mc:AlternateContent>
      <p:sp>
        <p:nvSpPr>
          <p:cNvPr id="16" name="Footer Placeholder 3">
            <a:extLst>
              <a:ext uri="{FF2B5EF4-FFF2-40B4-BE49-F238E27FC236}">
                <a16:creationId xmlns:a16="http://schemas.microsoft.com/office/drawing/2014/main" id="{8D285E84-BE20-4944-A64F-0FB7AFBDDD3C}"/>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11</a:t>
            </a:fld>
            <a:endParaRPr lang="en-GB" dirty="0"/>
          </a:p>
        </p:txBody>
      </p:sp>
      <p:sp>
        <p:nvSpPr>
          <p:cNvPr id="15" name="TextBox 14">
            <a:extLst>
              <a:ext uri="{FF2B5EF4-FFF2-40B4-BE49-F238E27FC236}">
                <a16:creationId xmlns:a16="http://schemas.microsoft.com/office/drawing/2014/main" id="{D7AB65A2-ED22-FB5D-7D33-8066E0E212F7}"/>
              </a:ext>
            </a:extLst>
          </p:cNvPr>
          <p:cNvSpPr txBox="1"/>
          <p:nvPr/>
        </p:nvSpPr>
        <p:spPr>
          <a:xfrm>
            <a:off x="4004964" y="895350"/>
            <a:ext cx="1314263" cy="261610"/>
          </a:xfrm>
          <a:prstGeom prst="rect">
            <a:avLst/>
          </a:prstGeom>
          <a:noFill/>
        </p:spPr>
        <p:txBody>
          <a:bodyPr wrap="square" rtlCol="0">
            <a:spAutoFit/>
          </a:bodyPr>
          <a:lstStyle/>
          <a:p>
            <a:r>
              <a:rPr lang="en-US" sz="1100" dirty="0"/>
              <a:t>Injection plane</a:t>
            </a:r>
          </a:p>
        </p:txBody>
      </p:sp>
      <p:sp>
        <p:nvSpPr>
          <p:cNvPr id="17" name="TextBox 16">
            <a:extLst>
              <a:ext uri="{FF2B5EF4-FFF2-40B4-BE49-F238E27FC236}">
                <a16:creationId xmlns:a16="http://schemas.microsoft.com/office/drawing/2014/main" id="{94440C36-607A-12FB-CDA2-510AF011757F}"/>
              </a:ext>
            </a:extLst>
          </p:cNvPr>
          <p:cNvSpPr txBox="1"/>
          <p:nvPr/>
        </p:nvSpPr>
        <p:spPr>
          <a:xfrm>
            <a:off x="4009224" y="2980749"/>
            <a:ext cx="1314263" cy="261610"/>
          </a:xfrm>
          <a:prstGeom prst="rect">
            <a:avLst/>
          </a:prstGeom>
          <a:noFill/>
        </p:spPr>
        <p:txBody>
          <a:bodyPr wrap="square" rtlCol="0">
            <a:spAutoFit/>
          </a:bodyPr>
          <a:lstStyle/>
          <a:p>
            <a:r>
              <a:rPr lang="en-US" sz="1100" dirty="0"/>
              <a:t>Injection plane</a:t>
            </a:r>
          </a:p>
        </p:txBody>
      </p:sp>
    </p:spTree>
    <p:extLst>
      <p:ext uri="{BB962C8B-B14F-4D97-AF65-F5344CB8AC3E}">
        <p14:creationId xmlns:p14="http://schemas.microsoft.com/office/powerpoint/2010/main" val="378428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374F0-4FAB-42F0-9876-1244BBB2C4E8}"/>
              </a:ext>
            </a:extLst>
          </p:cNvPr>
          <p:cNvSpPr>
            <a:spLocks noGrp="1"/>
          </p:cNvSpPr>
          <p:nvPr>
            <p:ph type="title"/>
          </p:nvPr>
        </p:nvSpPr>
        <p:spPr/>
        <p:txBody>
          <a:bodyPr/>
          <a:lstStyle/>
          <a:p>
            <a:r>
              <a:rPr lang="en-US" sz="2000" dirty="0"/>
              <a:t>KB1s Suggest the Emis3D Best Fits are “Too Axisymmetric”</a:t>
            </a:r>
          </a:p>
        </p:txBody>
      </p:sp>
      <p:pic>
        <p:nvPicPr>
          <p:cNvPr id="6" name="Picture 5">
            <a:extLst>
              <a:ext uri="{FF2B5EF4-FFF2-40B4-BE49-F238E27FC236}">
                <a16:creationId xmlns:a16="http://schemas.microsoft.com/office/drawing/2014/main" id="{24771AAE-8BEA-4413-9161-374E09431FBE}"/>
              </a:ext>
            </a:extLst>
          </p:cNvPr>
          <p:cNvPicPr>
            <a:picLocks noChangeAspect="1"/>
          </p:cNvPicPr>
          <p:nvPr/>
        </p:nvPicPr>
        <p:blipFill>
          <a:blip r:embed="rId2"/>
          <a:stretch>
            <a:fillRect/>
          </a:stretch>
        </p:blipFill>
        <p:spPr>
          <a:xfrm>
            <a:off x="533400" y="847478"/>
            <a:ext cx="4419600" cy="3793648"/>
          </a:xfrm>
          <a:prstGeom prst="rect">
            <a:avLst/>
          </a:prstGeom>
        </p:spPr>
      </p:pic>
      <p:sp>
        <p:nvSpPr>
          <p:cNvPr id="8" name="Footer Placeholder 3">
            <a:extLst>
              <a:ext uri="{FF2B5EF4-FFF2-40B4-BE49-F238E27FC236}">
                <a16:creationId xmlns:a16="http://schemas.microsoft.com/office/drawing/2014/main" id="{41D4AC89-E1F4-4C6D-9C19-140A527C5846}"/>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12</a:t>
            </a:fld>
            <a:endParaRPr lang="en-GB" dirty="0"/>
          </a:p>
        </p:txBody>
      </p:sp>
      <p:sp>
        <p:nvSpPr>
          <p:cNvPr id="4" name="Rectangle 3">
            <a:extLst>
              <a:ext uri="{FF2B5EF4-FFF2-40B4-BE49-F238E27FC236}">
                <a16:creationId xmlns:a16="http://schemas.microsoft.com/office/drawing/2014/main" id="{55E1FBF1-C519-516F-3D46-7A459AB959D1}"/>
              </a:ext>
            </a:extLst>
          </p:cNvPr>
          <p:cNvSpPr/>
          <p:nvPr/>
        </p:nvSpPr>
        <p:spPr>
          <a:xfrm>
            <a:off x="3048000" y="3854933"/>
            <a:ext cx="1752600" cy="4572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69B9D1-7A24-2EED-EF7C-4C1E061CD69F}"/>
              </a:ext>
            </a:extLst>
          </p:cNvPr>
          <p:cNvSpPr/>
          <p:nvPr/>
        </p:nvSpPr>
        <p:spPr>
          <a:xfrm>
            <a:off x="3048000" y="2424324"/>
            <a:ext cx="1752600" cy="4572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85BF12D-DB67-3A78-DDE0-C07074641D96}"/>
              </a:ext>
            </a:extLst>
          </p:cNvPr>
          <p:cNvSpPr/>
          <p:nvPr/>
        </p:nvSpPr>
        <p:spPr>
          <a:xfrm>
            <a:off x="2743200" y="814089"/>
            <a:ext cx="2209800" cy="146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D093D46-964B-47E4-A91C-D3ED3BE6DFC5}"/>
                  </a:ext>
                </a:extLst>
              </p:cNvPr>
              <p:cNvSpPr>
                <a:spLocks noGrp="1"/>
              </p:cNvSpPr>
              <p:nvPr>
                <p:ph idx="1"/>
              </p:nvPr>
            </p:nvSpPr>
            <p:spPr>
              <a:xfrm>
                <a:off x="2895600" y="724051"/>
                <a:ext cx="6019800" cy="1460506"/>
              </a:xfrm>
            </p:spPr>
            <p:txBody>
              <a:bodyPr>
                <a:normAutofit fontScale="70000" lnSpcReduction="20000"/>
              </a:bodyPr>
              <a:lstStyle/>
              <a:p>
                <a:r>
                  <a:rPr lang="en-US" dirty="0"/>
                  <a:t>Four individual foil bolometer channels KB1.1-4</a:t>
                </a:r>
              </a:p>
              <a:p>
                <a:pPr lvl="1"/>
                <a:r>
                  <a:rPr lang="en-US" dirty="0"/>
                  <a:t>Located at different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𝑡𝑜𝑟𝑜𝑖𝑑𝑎𝑙</m:t>
                        </m:r>
                      </m:sub>
                    </m:sSub>
                  </m:oMath>
                </a14:m>
                <a:r>
                  <a:rPr lang="en-US" dirty="0"/>
                  <a:t> (~34°, 79°, 214°, 259°)</a:t>
                </a:r>
              </a:p>
              <a:p>
                <a:pPr lvl="1"/>
                <a:r>
                  <a:rPr lang="en-US" dirty="0"/>
                  <a:t>Otherwise identical views of plasma</a:t>
                </a:r>
              </a:p>
              <a:p>
                <a:pPr lvl="1"/>
                <a:r>
                  <a:rPr lang="en-US" dirty="0"/>
                  <a:t>Time-averaged over disruption; too noisy for fast time resolution</a:t>
                </a:r>
              </a:p>
              <a:p>
                <a:r>
                  <a:rPr lang="en-US" dirty="0"/>
                  <a:t>KB1.1 is nearest to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𝜙</m:t>
                        </m:r>
                      </m:e>
                      <m:sub>
                        <m:r>
                          <a:rPr lang="en-US" b="0" i="1" smtClean="0">
                            <a:latin typeface="Cambria Math" panose="02040503050406030204" pitchFamily="18" charset="0"/>
                          </a:rPr>
                          <m:t>𝑖𝑛𝑗𝑒𝑐𝑡𝑜𝑟</m:t>
                        </m:r>
                      </m:sub>
                    </m:sSub>
                  </m:oMath>
                </a14:m>
                <a:endParaRPr lang="en-US" dirty="0"/>
              </a:p>
            </p:txBody>
          </p:sp>
        </mc:Choice>
        <mc:Fallback xmlns="">
          <p:sp>
            <p:nvSpPr>
              <p:cNvPr id="3" name="Content Placeholder 2">
                <a:extLst>
                  <a:ext uri="{FF2B5EF4-FFF2-40B4-BE49-F238E27FC236}">
                    <a16:creationId xmlns:a16="http://schemas.microsoft.com/office/drawing/2014/main" id="{3D093D46-964B-47E4-A91C-D3ED3BE6DFC5}"/>
                  </a:ext>
                </a:extLst>
              </p:cNvPr>
              <p:cNvSpPr>
                <a:spLocks noGrp="1" noRot="1" noChangeAspect="1" noMove="1" noResize="1" noEditPoints="1" noAdjustHandles="1" noChangeArrowheads="1" noChangeShapeType="1" noTextEdit="1"/>
              </p:cNvSpPr>
              <p:nvPr>
                <p:ph idx="1"/>
              </p:nvPr>
            </p:nvSpPr>
            <p:spPr>
              <a:xfrm>
                <a:off x="2895600" y="724051"/>
                <a:ext cx="6019800" cy="1460506"/>
              </a:xfrm>
              <a:blipFill>
                <a:blip r:embed="rId3"/>
                <a:stretch>
                  <a:fillRect l="-506" t="-5021"/>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2FE37DA1-CA6E-4958-A09A-66DA26D8DB93}"/>
              </a:ext>
            </a:extLst>
          </p:cNvPr>
          <p:cNvSpPr/>
          <p:nvPr/>
        </p:nvSpPr>
        <p:spPr>
          <a:xfrm>
            <a:off x="4868972" y="3773118"/>
            <a:ext cx="3429000" cy="646331"/>
          </a:xfrm>
          <a:prstGeom prst="rect">
            <a:avLst/>
          </a:prstGeom>
        </p:spPr>
        <p:txBody>
          <a:bodyPr wrap="square">
            <a:spAutoFit/>
          </a:bodyPr>
          <a:lstStyle/>
          <a:p>
            <a:r>
              <a:rPr lang="en-US" b="1" dirty="0">
                <a:solidFill>
                  <a:srgbClr val="0000FF"/>
                </a:solidFill>
              </a:rPr>
              <a:t>Experimentally</a:t>
            </a:r>
            <a:r>
              <a:rPr lang="en-US" dirty="0"/>
              <a:t>, around 2x higher brightness seen in KB1.1 than 2-4</a:t>
            </a:r>
          </a:p>
        </p:txBody>
      </p:sp>
      <p:sp>
        <p:nvSpPr>
          <p:cNvPr id="11" name="Rectangle 10">
            <a:extLst>
              <a:ext uri="{FF2B5EF4-FFF2-40B4-BE49-F238E27FC236}">
                <a16:creationId xmlns:a16="http://schemas.microsoft.com/office/drawing/2014/main" id="{B8FC9DF0-452E-44BB-B9DC-AB87D45E1B5C}"/>
              </a:ext>
            </a:extLst>
          </p:cNvPr>
          <p:cNvSpPr/>
          <p:nvPr/>
        </p:nvSpPr>
        <p:spPr>
          <a:xfrm>
            <a:off x="4426465" y="2331323"/>
            <a:ext cx="4359056" cy="646331"/>
          </a:xfrm>
          <a:prstGeom prst="rect">
            <a:avLst/>
          </a:prstGeom>
        </p:spPr>
        <p:txBody>
          <a:bodyPr wrap="square">
            <a:spAutoFit/>
          </a:bodyPr>
          <a:lstStyle/>
          <a:p>
            <a:pPr lvl="1"/>
            <a:r>
              <a:rPr lang="en-US" dirty="0"/>
              <a:t>In </a:t>
            </a:r>
            <a:r>
              <a:rPr lang="en-US" b="1" dirty="0">
                <a:solidFill>
                  <a:srgbClr val="FFC000"/>
                </a:solidFill>
              </a:rPr>
              <a:t>Emis3D</a:t>
            </a:r>
            <a:r>
              <a:rPr lang="en-US" dirty="0"/>
              <a:t>, similar brightness predicted for all four channels</a:t>
            </a:r>
          </a:p>
        </p:txBody>
      </p:sp>
    </p:spTree>
    <p:extLst>
      <p:ext uri="{BB962C8B-B14F-4D97-AF65-F5344CB8AC3E}">
        <p14:creationId xmlns:p14="http://schemas.microsoft.com/office/powerpoint/2010/main" val="798371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771AAE-8BEA-4413-9161-374E09431FBE}"/>
              </a:ext>
            </a:extLst>
          </p:cNvPr>
          <p:cNvPicPr>
            <a:picLocks noChangeAspect="1"/>
          </p:cNvPicPr>
          <p:nvPr/>
        </p:nvPicPr>
        <p:blipFill>
          <a:blip r:embed="rId2"/>
          <a:stretch>
            <a:fillRect/>
          </a:stretch>
        </p:blipFill>
        <p:spPr>
          <a:xfrm>
            <a:off x="533400" y="847478"/>
            <a:ext cx="4419600" cy="3793648"/>
          </a:xfrm>
          <a:prstGeom prst="rect">
            <a:avLst/>
          </a:prstGeom>
        </p:spPr>
      </p:pic>
      <p:sp>
        <p:nvSpPr>
          <p:cNvPr id="8" name="Footer Placeholder 3">
            <a:extLst>
              <a:ext uri="{FF2B5EF4-FFF2-40B4-BE49-F238E27FC236}">
                <a16:creationId xmlns:a16="http://schemas.microsoft.com/office/drawing/2014/main" id="{41D4AC89-E1F4-4C6D-9C19-140A527C5846}"/>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13</a:t>
            </a:fld>
            <a:endParaRPr lang="en-GB" dirty="0"/>
          </a:p>
        </p:txBody>
      </p:sp>
      <p:sp>
        <p:nvSpPr>
          <p:cNvPr id="4" name="Rectangle 3">
            <a:extLst>
              <a:ext uri="{FF2B5EF4-FFF2-40B4-BE49-F238E27FC236}">
                <a16:creationId xmlns:a16="http://schemas.microsoft.com/office/drawing/2014/main" id="{55E1FBF1-C519-516F-3D46-7A459AB959D1}"/>
              </a:ext>
            </a:extLst>
          </p:cNvPr>
          <p:cNvSpPr/>
          <p:nvPr/>
        </p:nvSpPr>
        <p:spPr>
          <a:xfrm>
            <a:off x="3048000" y="3854933"/>
            <a:ext cx="1752600" cy="4572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69B9D1-7A24-2EED-EF7C-4C1E061CD69F}"/>
              </a:ext>
            </a:extLst>
          </p:cNvPr>
          <p:cNvSpPr/>
          <p:nvPr/>
        </p:nvSpPr>
        <p:spPr>
          <a:xfrm>
            <a:off x="3048000" y="2424324"/>
            <a:ext cx="1752600" cy="4572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85BF12D-DB67-3A78-DDE0-C07074641D96}"/>
              </a:ext>
            </a:extLst>
          </p:cNvPr>
          <p:cNvSpPr/>
          <p:nvPr/>
        </p:nvSpPr>
        <p:spPr>
          <a:xfrm>
            <a:off x="2743200" y="814089"/>
            <a:ext cx="2209800" cy="146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D093D46-964B-47E4-A91C-D3ED3BE6DFC5}"/>
                  </a:ext>
                </a:extLst>
              </p:cNvPr>
              <p:cNvSpPr>
                <a:spLocks noGrp="1"/>
              </p:cNvSpPr>
              <p:nvPr>
                <p:ph idx="1"/>
              </p:nvPr>
            </p:nvSpPr>
            <p:spPr>
              <a:xfrm>
                <a:off x="2895600" y="724051"/>
                <a:ext cx="6019800" cy="1460506"/>
              </a:xfrm>
            </p:spPr>
            <p:txBody>
              <a:bodyPr>
                <a:normAutofit fontScale="70000" lnSpcReduction="20000"/>
              </a:bodyPr>
              <a:lstStyle/>
              <a:p>
                <a:r>
                  <a:rPr lang="en-US" dirty="0"/>
                  <a:t>Four individual foil bolometer channels KB1.1-4</a:t>
                </a:r>
              </a:p>
              <a:p>
                <a:pPr lvl="1"/>
                <a:r>
                  <a:rPr lang="en-US" dirty="0"/>
                  <a:t>Located at different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𝑡𝑜𝑟𝑜𝑖𝑑𝑎𝑙</m:t>
                        </m:r>
                      </m:sub>
                    </m:sSub>
                  </m:oMath>
                </a14:m>
                <a:r>
                  <a:rPr lang="en-US" dirty="0"/>
                  <a:t> (~34°, 79°, 214°, 259°)</a:t>
                </a:r>
              </a:p>
              <a:p>
                <a:pPr lvl="1"/>
                <a:r>
                  <a:rPr lang="en-US" dirty="0"/>
                  <a:t>Otherwise identical views of plasma</a:t>
                </a:r>
              </a:p>
              <a:p>
                <a:pPr lvl="1"/>
                <a:r>
                  <a:rPr lang="en-US" dirty="0"/>
                  <a:t>Time-averaged over disruption; too noisy for fast time resolution</a:t>
                </a:r>
              </a:p>
              <a:p>
                <a:r>
                  <a:rPr lang="en-US" dirty="0"/>
                  <a:t>KB1.1 is nearest to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𝜙</m:t>
                        </m:r>
                      </m:e>
                      <m:sub>
                        <m:r>
                          <a:rPr lang="en-US" b="0" i="1" smtClean="0">
                            <a:latin typeface="Cambria Math" panose="02040503050406030204" pitchFamily="18" charset="0"/>
                          </a:rPr>
                          <m:t>𝑖𝑛𝑗𝑒𝑐𝑡𝑜𝑟</m:t>
                        </m:r>
                      </m:sub>
                    </m:sSub>
                  </m:oMath>
                </a14:m>
                <a:endParaRPr lang="en-US" dirty="0"/>
              </a:p>
            </p:txBody>
          </p:sp>
        </mc:Choice>
        <mc:Fallback xmlns="">
          <p:sp>
            <p:nvSpPr>
              <p:cNvPr id="3" name="Content Placeholder 2">
                <a:extLst>
                  <a:ext uri="{FF2B5EF4-FFF2-40B4-BE49-F238E27FC236}">
                    <a16:creationId xmlns:a16="http://schemas.microsoft.com/office/drawing/2014/main" id="{3D093D46-964B-47E4-A91C-D3ED3BE6DFC5}"/>
                  </a:ext>
                </a:extLst>
              </p:cNvPr>
              <p:cNvSpPr>
                <a:spLocks noGrp="1" noRot="1" noChangeAspect="1" noMove="1" noResize="1" noEditPoints="1" noAdjustHandles="1" noChangeArrowheads="1" noChangeShapeType="1" noTextEdit="1"/>
              </p:cNvSpPr>
              <p:nvPr>
                <p:ph idx="1"/>
              </p:nvPr>
            </p:nvSpPr>
            <p:spPr>
              <a:xfrm>
                <a:off x="2895600" y="724051"/>
                <a:ext cx="6019800" cy="1460506"/>
              </a:xfrm>
              <a:blipFill>
                <a:blip r:embed="rId3"/>
                <a:stretch>
                  <a:fillRect l="-506" t="-5021"/>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2FE37DA1-CA6E-4958-A09A-66DA26D8DB93}"/>
              </a:ext>
            </a:extLst>
          </p:cNvPr>
          <p:cNvSpPr/>
          <p:nvPr/>
        </p:nvSpPr>
        <p:spPr>
          <a:xfrm>
            <a:off x="4868972" y="3773118"/>
            <a:ext cx="3429000" cy="646331"/>
          </a:xfrm>
          <a:prstGeom prst="rect">
            <a:avLst/>
          </a:prstGeom>
        </p:spPr>
        <p:txBody>
          <a:bodyPr wrap="square">
            <a:spAutoFit/>
          </a:bodyPr>
          <a:lstStyle/>
          <a:p>
            <a:r>
              <a:rPr lang="en-US" b="1" dirty="0">
                <a:solidFill>
                  <a:srgbClr val="0000FF"/>
                </a:solidFill>
              </a:rPr>
              <a:t>Experimentally</a:t>
            </a:r>
            <a:r>
              <a:rPr lang="en-US" dirty="0"/>
              <a:t>, around 2x higher brightness seen in KB1.1 than 2-4</a:t>
            </a:r>
          </a:p>
        </p:txBody>
      </p:sp>
      <p:sp>
        <p:nvSpPr>
          <p:cNvPr id="11" name="Rectangle 10">
            <a:extLst>
              <a:ext uri="{FF2B5EF4-FFF2-40B4-BE49-F238E27FC236}">
                <a16:creationId xmlns:a16="http://schemas.microsoft.com/office/drawing/2014/main" id="{B8FC9DF0-452E-44BB-B9DC-AB87D45E1B5C}"/>
              </a:ext>
            </a:extLst>
          </p:cNvPr>
          <p:cNvSpPr/>
          <p:nvPr/>
        </p:nvSpPr>
        <p:spPr>
          <a:xfrm>
            <a:off x="4426465" y="2331323"/>
            <a:ext cx="4359056" cy="646331"/>
          </a:xfrm>
          <a:prstGeom prst="rect">
            <a:avLst/>
          </a:prstGeom>
        </p:spPr>
        <p:txBody>
          <a:bodyPr wrap="square">
            <a:spAutoFit/>
          </a:bodyPr>
          <a:lstStyle/>
          <a:p>
            <a:pPr lvl="1"/>
            <a:r>
              <a:rPr lang="en-US" dirty="0"/>
              <a:t>In </a:t>
            </a:r>
            <a:r>
              <a:rPr lang="en-US" b="1" dirty="0">
                <a:solidFill>
                  <a:srgbClr val="FFC000"/>
                </a:solidFill>
              </a:rPr>
              <a:t>Emis3D</a:t>
            </a:r>
            <a:r>
              <a:rPr lang="en-US" dirty="0"/>
              <a:t>, similar brightness predicted for all four channels</a:t>
            </a:r>
          </a:p>
        </p:txBody>
      </p:sp>
      <p:sp>
        <p:nvSpPr>
          <p:cNvPr id="12" name="Rectangle 11">
            <a:extLst>
              <a:ext uri="{FF2B5EF4-FFF2-40B4-BE49-F238E27FC236}">
                <a16:creationId xmlns:a16="http://schemas.microsoft.com/office/drawing/2014/main" id="{81BA406B-2677-463D-A797-AD7334A669DB}"/>
              </a:ext>
            </a:extLst>
          </p:cNvPr>
          <p:cNvSpPr/>
          <p:nvPr/>
        </p:nvSpPr>
        <p:spPr>
          <a:xfrm>
            <a:off x="0" y="667852"/>
            <a:ext cx="9144000" cy="4008440"/>
          </a:xfrm>
          <a:prstGeom prst="rect">
            <a:avLst/>
          </a:prstGeom>
          <a:solidFill>
            <a:srgbClr val="4F81BD">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6">
                    <a:lumMod val="40000"/>
                    <a:lumOff val="60000"/>
                  </a:schemeClr>
                </a:solidFill>
              </a:rPr>
              <a:t>Possible resolutions:</a:t>
            </a:r>
          </a:p>
          <a:p>
            <a:pPr marL="342900" indent="-342900">
              <a:buFont typeface="+mj-lt"/>
              <a:buAutoNum type="arabicPeriod"/>
            </a:pPr>
            <a:r>
              <a:rPr lang="en-US" b="1" dirty="0">
                <a:solidFill>
                  <a:schemeClr val="accent6">
                    <a:lumMod val="40000"/>
                    <a:lumOff val="60000"/>
                  </a:schemeClr>
                </a:solidFill>
              </a:rPr>
              <a:t>The current quench radiation is more inboard than the tomographic inversions find, out of view of the KB1s</a:t>
            </a:r>
          </a:p>
          <a:p>
            <a:pPr marL="342900" indent="-342900">
              <a:buFont typeface="+mj-lt"/>
              <a:buAutoNum type="arabicPeriod"/>
            </a:pPr>
            <a:r>
              <a:rPr lang="en-US" b="1" dirty="0">
                <a:solidFill>
                  <a:schemeClr val="accent6">
                    <a:lumMod val="40000"/>
                    <a:lumOff val="60000"/>
                  </a:schemeClr>
                </a:solidFill>
              </a:rPr>
              <a:t>The thermal quench is more toroidally peaked </a:t>
            </a:r>
            <a:r>
              <a:rPr lang="en-US" b="1" u="sng" dirty="0">
                <a:solidFill>
                  <a:schemeClr val="accent6">
                    <a:lumMod val="40000"/>
                    <a:lumOff val="60000"/>
                  </a:schemeClr>
                </a:solidFill>
              </a:rPr>
              <a:t>AND</a:t>
            </a:r>
            <a:r>
              <a:rPr lang="en-US" b="1" dirty="0">
                <a:solidFill>
                  <a:schemeClr val="accent6">
                    <a:lumMod val="40000"/>
                    <a:lumOff val="60000"/>
                  </a:schemeClr>
                </a:solidFill>
              </a:rPr>
              <a:t> the current quench radiation is less</a:t>
            </a:r>
          </a:p>
          <a:p>
            <a:pPr marL="857250" lvl="1" indent="-400050">
              <a:buFont typeface="+mj-lt"/>
              <a:buAutoNum type="romanLcPeriod"/>
            </a:pPr>
            <a:r>
              <a:rPr lang="en-US" b="1" dirty="0">
                <a:solidFill>
                  <a:schemeClr val="accent6">
                    <a:lumMod val="40000"/>
                    <a:lumOff val="60000"/>
                  </a:schemeClr>
                </a:solidFill>
              </a:rPr>
              <a:t>Given </a:t>
            </a:r>
            <a:r>
              <a:rPr lang="en-US" b="1" i="1" dirty="0">
                <a:solidFill>
                  <a:schemeClr val="accent6">
                    <a:lumMod val="40000"/>
                    <a:lumOff val="60000"/>
                  </a:schemeClr>
                </a:solidFill>
              </a:rPr>
              <a:t>f</a:t>
            </a:r>
            <a:r>
              <a:rPr lang="en-US" b="1" baseline="-25000" dirty="0">
                <a:solidFill>
                  <a:schemeClr val="accent6">
                    <a:lumMod val="40000"/>
                    <a:lumOff val="60000"/>
                  </a:schemeClr>
                </a:solidFill>
              </a:rPr>
              <a:t>rad</a:t>
            </a:r>
            <a:r>
              <a:rPr lang="en-US" b="1" dirty="0">
                <a:solidFill>
                  <a:schemeClr val="accent6">
                    <a:lumMod val="40000"/>
                    <a:lumOff val="60000"/>
                  </a:schemeClr>
                </a:solidFill>
              </a:rPr>
              <a:t>~1, higher TQ peaking requires less radiation in the CQ for energy conservation</a:t>
            </a:r>
          </a:p>
          <a:p>
            <a:pPr marL="342900" indent="-342900" algn="ctr">
              <a:buFont typeface="+mj-lt"/>
              <a:buAutoNum type="arabicPeriod"/>
            </a:pPr>
            <a:endParaRPr lang="en-US" b="1" dirty="0">
              <a:solidFill>
                <a:srgbClr val="FFC000"/>
              </a:solidFill>
            </a:endParaRPr>
          </a:p>
        </p:txBody>
      </p:sp>
      <p:sp>
        <p:nvSpPr>
          <p:cNvPr id="14" name="Title 1">
            <a:extLst>
              <a:ext uri="{FF2B5EF4-FFF2-40B4-BE49-F238E27FC236}">
                <a16:creationId xmlns:a16="http://schemas.microsoft.com/office/drawing/2014/main" id="{5BBC2662-B3D6-4137-94CC-25E528DA926E}"/>
              </a:ext>
            </a:extLst>
          </p:cNvPr>
          <p:cNvSpPr>
            <a:spLocks noGrp="1"/>
          </p:cNvSpPr>
          <p:nvPr>
            <p:ph type="title"/>
          </p:nvPr>
        </p:nvSpPr>
        <p:spPr>
          <a:xfrm>
            <a:off x="457200" y="57150"/>
            <a:ext cx="7543800" cy="342900"/>
          </a:xfrm>
        </p:spPr>
        <p:txBody>
          <a:bodyPr/>
          <a:lstStyle/>
          <a:p>
            <a:r>
              <a:rPr lang="en-US" sz="2000" dirty="0"/>
              <a:t>KB1s Suggest the Emis3D Best Fits are “Too Axisymmetric”</a:t>
            </a:r>
          </a:p>
        </p:txBody>
      </p:sp>
    </p:spTree>
    <p:extLst>
      <p:ext uri="{BB962C8B-B14F-4D97-AF65-F5344CB8AC3E}">
        <p14:creationId xmlns:p14="http://schemas.microsoft.com/office/powerpoint/2010/main" val="3917888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EDEEF6A-8AF0-4C86-B2BF-87C988F13451}"/>
              </a:ext>
            </a:extLst>
          </p:cNvPr>
          <p:cNvPicPr>
            <a:picLocks noChangeAspect="1"/>
          </p:cNvPicPr>
          <p:nvPr/>
        </p:nvPicPr>
        <p:blipFill rotWithShape="1">
          <a:blip r:embed="rId2"/>
          <a:srcRect l="1292" t="3240" r="50990" b="2188"/>
          <a:stretch/>
        </p:blipFill>
        <p:spPr>
          <a:xfrm>
            <a:off x="5181600" y="744366"/>
            <a:ext cx="3505201" cy="4051609"/>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E2B9CC2-9351-4E71-9AFB-B5AEBBCC3D2B}"/>
                  </a:ext>
                </a:extLst>
              </p:cNvPr>
              <p:cNvSpPr>
                <a:spLocks noGrp="1"/>
              </p:cNvSpPr>
              <p:nvPr>
                <p:ph type="title"/>
              </p:nvPr>
            </p:nvSpPr>
            <p:spPr/>
            <p:txBody>
              <a:bodyPr/>
              <a:lstStyle/>
              <a:p>
                <a:pPr>
                  <a:lnSpc>
                    <a:spcPct val="100000"/>
                  </a:lnSpc>
                </a:pPr>
                <a:r>
                  <a:rPr lang="en-US" sz="1800" dirty="0"/>
                  <a:t>Emis3D suggests only two thirds of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𝑊</m:t>
                        </m:r>
                      </m:e>
                      <m:sub>
                        <m:r>
                          <a:rPr lang="en-US" sz="1800" b="0" i="1">
                            <a:latin typeface="Cambria Math" panose="02040503050406030204" pitchFamily="18" charset="0"/>
                          </a:rPr>
                          <m:t>𝑡h</m:t>
                        </m:r>
                      </m:sub>
                    </m:sSub>
                    <m:r>
                      <a:rPr lang="en-US" sz="1800" b="0" i="1">
                        <a:latin typeface="Cambria Math" panose="02040503050406030204" pitchFamily="18" charset="0"/>
                      </a:rPr>
                      <m:t> </m:t>
                    </m:r>
                  </m:oMath>
                </a14:m>
                <a:r>
                  <a:rPr lang="en-US" sz="1800" dirty="0"/>
                  <a:t>is radiated before the Ip spike; the full thermal energy is radiated 0.5 </a:t>
                </a:r>
                <a:r>
                  <a:rPr lang="en-US" sz="1800" dirty="0" err="1"/>
                  <a:t>ms</a:t>
                </a:r>
                <a:r>
                  <a:rPr lang="en-US" sz="1800" dirty="0"/>
                  <a:t> after spike</a:t>
                </a:r>
              </a:p>
            </p:txBody>
          </p:sp>
        </mc:Choice>
        <mc:Fallback xmlns="">
          <p:sp>
            <p:nvSpPr>
              <p:cNvPr id="2" name="Title 1">
                <a:extLst>
                  <a:ext uri="{FF2B5EF4-FFF2-40B4-BE49-F238E27FC236}">
                    <a16:creationId xmlns:a16="http://schemas.microsoft.com/office/drawing/2014/main" id="{8E2B9CC2-9351-4E71-9AFB-B5AEBBCC3D2B}"/>
                  </a:ext>
                </a:extLst>
              </p:cNvPr>
              <p:cNvSpPr>
                <a:spLocks noGrp="1" noRot="1" noChangeAspect="1" noMove="1" noResize="1" noEditPoints="1" noAdjustHandles="1" noChangeArrowheads="1" noChangeShapeType="1" noTextEdit="1"/>
              </p:cNvSpPr>
              <p:nvPr>
                <p:ph type="title"/>
              </p:nvPr>
            </p:nvSpPr>
            <p:spPr>
              <a:blipFill>
                <a:blip r:embed="rId3"/>
                <a:stretch>
                  <a:fillRect l="-646" t="-50877" b="-701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660E7D7-3380-42F2-BD48-93D2E98032F0}"/>
                  </a:ext>
                </a:extLst>
              </p:cNvPr>
              <p:cNvSpPr>
                <a:spLocks noGrp="1"/>
              </p:cNvSpPr>
              <p:nvPr>
                <p:ph idx="1"/>
              </p:nvPr>
            </p:nvSpPr>
            <p:spPr>
              <a:xfrm>
                <a:off x="457199" y="1059582"/>
                <a:ext cx="4724401" cy="3672408"/>
              </a:xfrm>
            </p:spPr>
            <p:txBody>
              <a:bodyPr>
                <a:normAutofit fontScale="85000" lnSpcReduction="20000"/>
              </a:bodyPr>
              <a:lstStyle/>
              <a:p>
                <a:r>
                  <a:rPr lang="en-US" dirty="0"/>
                  <a:t>If we separate TQ &amp; CQ by </a:t>
                </a:r>
                <a:r>
                  <a:rPr lang="en-US" dirty="0">
                    <a:solidFill>
                      <a:schemeClr val="accent3"/>
                    </a:solidFill>
                  </a:rPr>
                  <a:t>current spike time:</a:t>
                </a:r>
              </a:p>
              <a:p>
                <a:pPr lvl="1"/>
                <a:r>
                  <a:rPr lang="en-US" dirty="0"/>
                  <a:t>Resulting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𝑟𝑎𝑑</m:t>
                        </m:r>
                        <m:r>
                          <a:rPr lang="en-US" i="1">
                            <a:latin typeface="Cambria Math" panose="02040503050406030204" pitchFamily="18" charset="0"/>
                          </a:rPr>
                          <m:t>, </m:t>
                        </m:r>
                        <m:r>
                          <a:rPr lang="en-US" b="0" i="1" smtClean="0">
                            <a:latin typeface="Cambria Math" panose="02040503050406030204" pitchFamily="18" charset="0"/>
                          </a:rPr>
                          <m:t>𝑐</m:t>
                        </m:r>
                        <m:r>
                          <a:rPr lang="en-US" i="1">
                            <a:latin typeface="Cambria Math" panose="02040503050406030204" pitchFamily="18" charset="0"/>
                          </a:rPr>
                          <m:t>𝑞</m:t>
                        </m:r>
                      </m:sub>
                    </m:sSub>
                  </m:oMath>
                </a14:m>
                <a:r>
                  <a:rPr lang="en-US" dirty="0"/>
                  <a:t> is greater than stored magnetic energy</a:t>
                </a:r>
              </a:p>
              <a:p>
                <a:pPr lvl="1"/>
                <a:r>
                  <a:rPr lang="en-US" dirty="0"/>
                  <a:t>Resulting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𝑟𝑎𝑑</m:t>
                        </m:r>
                        <m:r>
                          <a:rPr lang="en-US" i="1">
                            <a:latin typeface="Cambria Math" panose="02040503050406030204" pitchFamily="18" charset="0"/>
                          </a:rPr>
                          <m:t>, </m:t>
                        </m:r>
                        <m:r>
                          <a:rPr lang="en-US" b="0" i="1" smtClean="0">
                            <a:latin typeface="Cambria Math" panose="02040503050406030204" pitchFamily="18" charset="0"/>
                          </a:rPr>
                          <m:t>𝑡</m:t>
                        </m:r>
                        <m:r>
                          <a:rPr lang="en-US" i="1">
                            <a:latin typeface="Cambria Math" panose="02040503050406030204" pitchFamily="18" charset="0"/>
                          </a:rPr>
                          <m:t>𝑞</m:t>
                        </m:r>
                      </m:sub>
                    </m:sSub>
                  </m:oMath>
                </a14:m>
                <a:r>
                  <a:rPr lang="en-US" dirty="0"/>
                  <a:t> is </a:t>
                </a:r>
                <a14:m>
                  <m:oMath xmlns:m="http://schemas.openxmlformats.org/officeDocument/2006/math">
                    <m:r>
                      <a:rPr lang="en-US" b="0" i="1" smtClean="0">
                        <a:latin typeface="Cambria Math" panose="02040503050406030204" pitchFamily="18" charset="0"/>
                      </a:rPr>
                      <m:t>∼71%</m:t>
                    </m:r>
                  </m:oMath>
                </a14:m>
                <a:endParaRPr lang="en-US" dirty="0"/>
              </a:p>
              <a:p>
                <a:pPr lvl="1"/>
                <a:r>
                  <a:rPr lang="en-US" dirty="0"/>
                  <a:t>(</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𝑡h</m:t>
                        </m:r>
                      </m:sub>
                    </m:sSub>
                    <m:r>
                      <a:rPr lang="en-US" b="0" i="1" smtClean="0">
                        <a:latin typeface="Cambria Math" panose="02040503050406030204" pitchFamily="18" charset="0"/>
                      </a:rPr>
                      <m:t>=3.5</m:t>
                    </m:r>
                    <m:r>
                      <a:rPr lang="en-US" b="0" i="1" smtClean="0">
                        <a:latin typeface="Cambria Math" panose="02040503050406030204" pitchFamily="18" charset="0"/>
                      </a:rPr>
                      <m:t>𝑀𝐽</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𝑚𝑎𝑔</m:t>
                        </m:r>
                      </m:sub>
                    </m:sSub>
                    <m:r>
                      <a:rPr lang="en-US" i="1">
                        <a:latin typeface="Cambria Math" panose="02040503050406030204" pitchFamily="18" charset="0"/>
                      </a:rPr>
                      <m:t>=</m:t>
                    </m:r>
                    <m:r>
                      <a:rPr lang="en-US" b="0" i="1" smtClean="0">
                        <a:latin typeface="Cambria Math" panose="02040503050406030204" pitchFamily="18" charset="0"/>
                      </a:rPr>
                      <m:t>8.0</m:t>
                    </m:r>
                    <m:r>
                      <a:rPr lang="en-US" i="1">
                        <a:latin typeface="Cambria Math" panose="02040503050406030204" pitchFamily="18" charset="0"/>
                      </a:rPr>
                      <m:t>𝑀𝐽</m:t>
                    </m:r>
                  </m:oMath>
                </a14:m>
                <a:r>
                  <a:rPr lang="en-US" dirty="0"/>
                  <a:t>)</a:t>
                </a:r>
              </a:p>
              <a:p>
                <a:r>
                  <a:rPr lang="en-US" dirty="0"/>
                  <a:t>For equal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i="1">
                            <a:latin typeface="Cambria Math" panose="02040503050406030204" pitchFamily="18" charset="0"/>
                          </a:rPr>
                          <m:t>𝑟𝑎𝑑</m:t>
                        </m:r>
                        <m:r>
                          <a:rPr lang="en-US" i="1">
                            <a:latin typeface="Cambria Math" panose="02040503050406030204" pitchFamily="18" charset="0"/>
                          </a:rPr>
                          <m:t>, </m:t>
                        </m:r>
                        <m:r>
                          <a:rPr lang="en-US" b="0" i="1" smtClean="0">
                            <a:latin typeface="Cambria Math" panose="02040503050406030204" pitchFamily="18" charset="0"/>
                          </a:rPr>
                          <m:t>𝑡</m:t>
                        </m:r>
                        <m:r>
                          <a:rPr lang="en-US" i="1">
                            <a:latin typeface="Cambria Math" panose="02040503050406030204" pitchFamily="18" charset="0"/>
                          </a:rPr>
                          <m:t>𝑞</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𝑟𝑎𝑑</m:t>
                        </m:r>
                        <m:r>
                          <a:rPr lang="en-US" i="1">
                            <a:latin typeface="Cambria Math" panose="02040503050406030204" pitchFamily="18" charset="0"/>
                          </a:rPr>
                          <m:t>, </m:t>
                        </m:r>
                        <m:r>
                          <a:rPr lang="en-US" i="1">
                            <a:latin typeface="Cambria Math" panose="02040503050406030204" pitchFamily="18" charset="0"/>
                          </a:rPr>
                          <m:t>𝑐𝑞</m:t>
                        </m:r>
                      </m:sub>
                    </m:sSub>
                  </m:oMath>
                </a14:m>
                <a:r>
                  <a:rPr lang="en-US" dirty="0"/>
                  <a:t>, would have to separate </a:t>
                </a:r>
                <a14:m>
                  <m:oMath xmlns:m="http://schemas.openxmlformats.org/officeDocument/2006/math">
                    <m:r>
                      <a:rPr lang="en-US" b="0" i="1" smtClean="0">
                        <a:solidFill>
                          <a:schemeClr val="accent6"/>
                        </a:solidFill>
                        <a:latin typeface="Cambria Math" panose="02040503050406030204" pitchFamily="18" charset="0"/>
                      </a:rPr>
                      <m:t>∼0.5</m:t>
                    </m:r>
                    <m:r>
                      <a:rPr lang="en-US" b="0" i="1" smtClean="0">
                        <a:solidFill>
                          <a:schemeClr val="accent6"/>
                        </a:solidFill>
                        <a:latin typeface="Cambria Math" panose="02040503050406030204" pitchFamily="18" charset="0"/>
                      </a:rPr>
                      <m:t>𝑚𝑠</m:t>
                    </m:r>
                  </m:oMath>
                </a14:m>
                <a:r>
                  <a:rPr lang="en-US" dirty="0">
                    <a:solidFill>
                      <a:schemeClr val="accent6"/>
                    </a:solidFill>
                  </a:rPr>
                  <a:t> after current spike</a:t>
                </a:r>
              </a:p>
              <a:p>
                <a:pPr lvl="1"/>
                <a:r>
                  <a:rPr lang="en-US" dirty="0"/>
                  <a:t>This is not a result of the standard bolometer time shift, which is already accounted for</a:t>
                </a:r>
              </a:p>
              <a:p>
                <a:pPr lvl="1"/>
                <a:r>
                  <a:rPr lang="en-US" dirty="0"/>
                  <a:t>Bolo time resolution is order 1ms</a:t>
                </a:r>
              </a:p>
            </p:txBody>
          </p:sp>
        </mc:Choice>
        <mc:Fallback xmlns="">
          <p:sp>
            <p:nvSpPr>
              <p:cNvPr id="3" name="Content Placeholder 2">
                <a:extLst>
                  <a:ext uri="{FF2B5EF4-FFF2-40B4-BE49-F238E27FC236}">
                    <a16:creationId xmlns:a16="http://schemas.microsoft.com/office/drawing/2014/main" id="{0660E7D7-3380-42F2-BD48-93D2E98032F0}"/>
                  </a:ext>
                </a:extLst>
              </p:cNvPr>
              <p:cNvSpPr>
                <a:spLocks noGrp="1" noRot="1" noChangeAspect="1" noMove="1" noResize="1" noEditPoints="1" noAdjustHandles="1" noChangeArrowheads="1" noChangeShapeType="1" noTextEdit="1"/>
              </p:cNvSpPr>
              <p:nvPr>
                <p:ph idx="1"/>
              </p:nvPr>
            </p:nvSpPr>
            <p:spPr>
              <a:xfrm>
                <a:off x="457199" y="1059582"/>
                <a:ext cx="4724401" cy="3672408"/>
              </a:xfrm>
              <a:blipFill>
                <a:blip r:embed="rId4"/>
                <a:stretch>
                  <a:fillRect l="-1161" t="-2492" r="-1032"/>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121104E1-F941-4766-8557-C5AB1564B334}"/>
              </a:ext>
            </a:extLst>
          </p:cNvPr>
          <p:cNvSpPr>
            <a:spLocks noGrp="1"/>
          </p:cNvSpPr>
          <p:nvPr>
            <p:ph type="ftr" sz="quarter" idx="11"/>
          </p:nvPr>
        </p:nvSpPr>
        <p:spPr/>
        <p:txBody>
          <a:bodyPr/>
          <a:lstStyle/>
          <a:p>
            <a:pPr algn="r"/>
            <a:r>
              <a:rPr lang="en-GB"/>
              <a:t>B. Stein-Lubrano et al. | 2</a:t>
            </a:r>
            <a:r>
              <a:rPr lang="en-GB" baseline="30000"/>
              <a:t>nd</a:t>
            </a:r>
            <a:r>
              <a:rPr lang="en-GB"/>
              <a:t> IAEA Technical Meeting on Disruptions | ITER HQ | 21 Jul. 2022 | Page </a:t>
            </a:r>
            <a:fld id="{6A6D9FA1-99C7-4910-8E32-B85D378B0060}" type="slidenum">
              <a:rPr lang="en-GB" smtClean="0"/>
              <a:pPr algn="r"/>
              <a:t>14</a:t>
            </a:fld>
            <a:endParaRPr lang="en-GB" dirty="0"/>
          </a:p>
        </p:txBody>
      </p:sp>
      <p:pic>
        <p:nvPicPr>
          <p:cNvPr id="13" name="Picture 12">
            <a:extLst>
              <a:ext uri="{FF2B5EF4-FFF2-40B4-BE49-F238E27FC236}">
                <a16:creationId xmlns:a16="http://schemas.microsoft.com/office/drawing/2014/main" id="{E98FDD8D-7960-4FEA-8897-19FC056A3246}"/>
              </a:ext>
            </a:extLst>
          </p:cNvPr>
          <p:cNvPicPr>
            <a:picLocks noChangeAspect="1"/>
          </p:cNvPicPr>
          <p:nvPr/>
        </p:nvPicPr>
        <p:blipFill rotWithShape="1">
          <a:blip r:embed="rId2"/>
          <a:srcRect l="48999" t="37599" r="1947" b="39358"/>
          <a:stretch/>
        </p:blipFill>
        <p:spPr>
          <a:xfrm>
            <a:off x="5105400" y="2171022"/>
            <a:ext cx="3581398" cy="1086759"/>
          </a:xfrm>
          <a:prstGeom prst="rect">
            <a:avLst/>
          </a:prstGeom>
        </p:spPr>
      </p:pic>
      <p:cxnSp>
        <p:nvCxnSpPr>
          <p:cNvPr id="11" name="Straight Connector 10">
            <a:extLst>
              <a:ext uri="{FF2B5EF4-FFF2-40B4-BE49-F238E27FC236}">
                <a16:creationId xmlns:a16="http://schemas.microsoft.com/office/drawing/2014/main" id="{7E78D6AE-505A-4FCD-A615-E40AEA8EDBB1}"/>
              </a:ext>
            </a:extLst>
          </p:cNvPr>
          <p:cNvCxnSpPr>
            <a:cxnSpLocks/>
          </p:cNvCxnSpPr>
          <p:nvPr/>
        </p:nvCxnSpPr>
        <p:spPr>
          <a:xfrm>
            <a:off x="6400800" y="939366"/>
            <a:ext cx="0" cy="3537384"/>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4" name="Straight Connector 13">
            <a:extLst>
              <a:ext uri="{FF2B5EF4-FFF2-40B4-BE49-F238E27FC236}">
                <a16:creationId xmlns:a16="http://schemas.microsoft.com/office/drawing/2014/main" id="{2EEA8EE1-B33A-4546-84C8-213F15B3A76D}"/>
              </a:ext>
            </a:extLst>
          </p:cNvPr>
          <p:cNvCxnSpPr>
            <a:cxnSpLocks/>
          </p:cNvCxnSpPr>
          <p:nvPr/>
        </p:nvCxnSpPr>
        <p:spPr>
          <a:xfrm>
            <a:off x="6480604" y="939366"/>
            <a:ext cx="0" cy="3537384"/>
          </a:xfrm>
          <a:prstGeom prst="line">
            <a:avLst/>
          </a:prstGeom>
          <a:ln w="38100">
            <a:solidFill>
              <a:schemeClr val="accent6"/>
            </a:solidFill>
          </a:ln>
        </p:spPr>
        <p:style>
          <a:lnRef idx="1">
            <a:schemeClr val="accent3"/>
          </a:lnRef>
          <a:fillRef idx="0">
            <a:schemeClr val="accent3"/>
          </a:fillRef>
          <a:effectRef idx="0">
            <a:schemeClr val="accent3"/>
          </a:effectRef>
          <a:fontRef idx="minor">
            <a:schemeClr val="tx1"/>
          </a:fontRef>
        </p:style>
      </p:cxnSp>
      <p:cxnSp>
        <p:nvCxnSpPr>
          <p:cNvPr id="21" name="Straight Connector 20">
            <a:extLst>
              <a:ext uri="{FF2B5EF4-FFF2-40B4-BE49-F238E27FC236}">
                <a16:creationId xmlns:a16="http://schemas.microsoft.com/office/drawing/2014/main" id="{A7D6E1D1-5A7B-43DE-971D-1E9E9015B82A}"/>
              </a:ext>
            </a:extLst>
          </p:cNvPr>
          <p:cNvCxnSpPr>
            <a:cxnSpLocks/>
          </p:cNvCxnSpPr>
          <p:nvPr/>
        </p:nvCxnSpPr>
        <p:spPr>
          <a:xfrm flipH="1">
            <a:off x="5562601" y="2854428"/>
            <a:ext cx="3047999" cy="0"/>
          </a:xfrm>
          <a:prstGeom prst="line">
            <a:avLst/>
          </a:prstGeom>
          <a:ln w="25400">
            <a:solidFill>
              <a:srgbClr val="FF40FF"/>
            </a:solidFill>
            <a:prstDash val="dash"/>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052175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EDEEF6A-8AF0-4C86-B2BF-87C988F13451}"/>
              </a:ext>
            </a:extLst>
          </p:cNvPr>
          <p:cNvPicPr>
            <a:picLocks noChangeAspect="1"/>
          </p:cNvPicPr>
          <p:nvPr/>
        </p:nvPicPr>
        <p:blipFill rotWithShape="1">
          <a:blip r:embed="rId2"/>
          <a:srcRect l="1292" t="3240" r="50990" b="2188"/>
          <a:stretch/>
        </p:blipFill>
        <p:spPr>
          <a:xfrm>
            <a:off x="5181600" y="744366"/>
            <a:ext cx="3505201" cy="4051609"/>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E2B9CC2-9351-4E71-9AFB-B5AEBBCC3D2B}"/>
                  </a:ext>
                </a:extLst>
              </p:cNvPr>
              <p:cNvSpPr>
                <a:spLocks noGrp="1"/>
              </p:cNvSpPr>
              <p:nvPr>
                <p:ph type="title"/>
              </p:nvPr>
            </p:nvSpPr>
            <p:spPr/>
            <p:txBody>
              <a:bodyPr/>
              <a:lstStyle/>
              <a:p>
                <a:pPr>
                  <a:lnSpc>
                    <a:spcPct val="100000"/>
                  </a:lnSpc>
                </a:pPr>
                <a:r>
                  <a:rPr lang="en-US" sz="1800" dirty="0"/>
                  <a:t>Emis3D suggests only two thirds of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𝑊</m:t>
                        </m:r>
                      </m:e>
                      <m:sub>
                        <m:r>
                          <a:rPr lang="en-US" sz="1800" b="0" i="1">
                            <a:latin typeface="Cambria Math" panose="02040503050406030204" pitchFamily="18" charset="0"/>
                          </a:rPr>
                          <m:t>𝑡h</m:t>
                        </m:r>
                      </m:sub>
                    </m:sSub>
                    <m:r>
                      <a:rPr lang="en-US" sz="1800" b="0" i="1">
                        <a:latin typeface="Cambria Math" panose="02040503050406030204" pitchFamily="18" charset="0"/>
                      </a:rPr>
                      <m:t> </m:t>
                    </m:r>
                  </m:oMath>
                </a14:m>
                <a:r>
                  <a:rPr lang="en-US" sz="1800" dirty="0"/>
                  <a:t>is radiated before the Ip spike; the full thermal energy is radiated 0.5 </a:t>
                </a:r>
                <a:r>
                  <a:rPr lang="en-US" sz="1800" dirty="0" err="1"/>
                  <a:t>ms</a:t>
                </a:r>
                <a:r>
                  <a:rPr lang="en-US" sz="1800" dirty="0"/>
                  <a:t> after spike</a:t>
                </a:r>
              </a:p>
            </p:txBody>
          </p:sp>
        </mc:Choice>
        <mc:Fallback xmlns="">
          <p:sp>
            <p:nvSpPr>
              <p:cNvPr id="2" name="Title 1">
                <a:extLst>
                  <a:ext uri="{FF2B5EF4-FFF2-40B4-BE49-F238E27FC236}">
                    <a16:creationId xmlns:a16="http://schemas.microsoft.com/office/drawing/2014/main" id="{8E2B9CC2-9351-4E71-9AFB-B5AEBBCC3D2B}"/>
                  </a:ext>
                </a:extLst>
              </p:cNvPr>
              <p:cNvSpPr>
                <a:spLocks noGrp="1" noRot="1" noChangeAspect="1" noMove="1" noResize="1" noEditPoints="1" noAdjustHandles="1" noChangeArrowheads="1" noChangeShapeType="1" noTextEdit="1"/>
              </p:cNvSpPr>
              <p:nvPr>
                <p:ph type="title"/>
              </p:nvPr>
            </p:nvSpPr>
            <p:spPr>
              <a:blipFill>
                <a:blip r:embed="rId3"/>
                <a:stretch>
                  <a:fillRect l="-646" t="-50877" b="-701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660E7D7-3380-42F2-BD48-93D2E98032F0}"/>
                  </a:ext>
                </a:extLst>
              </p:cNvPr>
              <p:cNvSpPr>
                <a:spLocks noGrp="1"/>
              </p:cNvSpPr>
              <p:nvPr>
                <p:ph idx="1"/>
              </p:nvPr>
            </p:nvSpPr>
            <p:spPr>
              <a:xfrm>
                <a:off x="457199" y="1059582"/>
                <a:ext cx="4724401" cy="3672408"/>
              </a:xfrm>
            </p:spPr>
            <p:txBody>
              <a:bodyPr>
                <a:normAutofit fontScale="85000" lnSpcReduction="20000"/>
              </a:bodyPr>
              <a:lstStyle/>
              <a:p>
                <a:r>
                  <a:rPr lang="en-US" dirty="0"/>
                  <a:t>If we separate TQ &amp; CQ by </a:t>
                </a:r>
                <a:r>
                  <a:rPr lang="en-US" dirty="0">
                    <a:solidFill>
                      <a:schemeClr val="accent3"/>
                    </a:solidFill>
                  </a:rPr>
                  <a:t>current spike time:</a:t>
                </a:r>
              </a:p>
              <a:p>
                <a:pPr lvl="1"/>
                <a:r>
                  <a:rPr lang="en-US" dirty="0"/>
                  <a:t>Resulting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𝑟𝑎𝑑</m:t>
                        </m:r>
                        <m:r>
                          <a:rPr lang="en-US" i="1">
                            <a:latin typeface="Cambria Math" panose="02040503050406030204" pitchFamily="18" charset="0"/>
                          </a:rPr>
                          <m:t>, </m:t>
                        </m:r>
                        <m:r>
                          <a:rPr lang="en-US" b="0" i="1" smtClean="0">
                            <a:latin typeface="Cambria Math" panose="02040503050406030204" pitchFamily="18" charset="0"/>
                          </a:rPr>
                          <m:t>𝑐</m:t>
                        </m:r>
                        <m:r>
                          <a:rPr lang="en-US" i="1">
                            <a:latin typeface="Cambria Math" panose="02040503050406030204" pitchFamily="18" charset="0"/>
                          </a:rPr>
                          <m:t>𝑞</m:t>
                        </m:r>
                      </m:sub>
                    </m:sSub>
                  </m:oMath>
                </a14:m>
                <a:r>
                  <a:rPr lang="en-US" dirty="0"/>
                  <a:t> is greater than stored magnetic energy</a:t>
                </a:r>
              </a:p>
              <a:p>
                <a:pPr lvl="1"/>
                <a:r>
                  <a:rPr lang="en-US" dirty="0"/>
                  <a:t>Resulting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𝑟𝑎𝑑</m:t>
                        </m:r>
                        <m:r>
                          <a:rPr lang="en-US" i="1">
                            <a:latin typeface="Cambria Math" panose="02040503050406030204" pitchFamily="18" charset="0"/>
                          </a:rPr>
                          <m:t>, </m:t>
                        </m:r>
                        <m:r>
                          <a:rPr lang="en-US" b="0" i="1" smtClean="0">
                            <a:latin typeface="Cambria Math" panose="02040503050406030204" pitchFamily="18" charset="0"/>
                          </a:rPr>
                          <m:t>𝑡</m:t>
                        </m:r>
                        <m:r>
                          <a:rPr lang="en-US" i="1">
                            <a:latin typeface="Cambria Math" panose="02040503050406030204" pitchFamily="18" charset="0"/>
                          </a:rPr>
                          <m:t>𝑞</m:t>
                        </m:r>
                      </m:sub>
                    </m:sSub>
                  </m:oMath>
                </a14:m>
                <a:r>
                  <a:rPr lang="en-US" dirty="0"/>
                  <a:t> is </a:t>
                </a:r>
                <a14:m>
                  <m:oMath xmlns:m="http://schemas.openxmlformats.org/officeDocument/2006/math">
                    <m:r>
                      <a:rPr lang="en-US" b="0" i="1" smtClean="0">
                        <a:latin typeface="Cambria Math" panose="02040503050406030204" pitchFamily="18" charset="0"/>
                      </a:rPr>
                      <m:t>∼71%</m:t>
                    </m:r>
                  </m:oMath>
                </a14:m>
                <a:endParaRPr lang="en-US" dirty="0"/>
              </a:p>
              <a:p>
                <a:pPr lvl="1"/>
                <a:r>
                  <a:rPr lang="en-US" dirty="0"/>
                  <a:t>(</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𝑡h</m:t>
                        </m:r>
                      </m:sub>
                    </m:sSub>
                    <m:r>
                      <a:rPr lang="en-US" b="0" i="1" smtClean="0">
                        <a:latin typeface="Cambria Math" panose="02040503050406030204" pitchFamily="18" charset="0"/>
                      </a:rPr>
                      <m:t>=3.5</m:t>
                    </m:r>
                    <m:r>
                      <a:rPr lang="en-US" b="0" i="1" smtClean="0">
                        <a:latin typeface="Cambria Math" panose="02040503050406030204" pitchFamily="18" charset="0"/>
                      </a:rPr>
                      <m:t>𝑀𝐽</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𝑚𝑎𝑔</m:t>
                        </m:r>
                      </m:sub>
                    </m:sSub>
                    <m:r>
                      <a:rPr lang="en-US" i="1">
                        <a:latin typeface="Cambria Math" panose="02040503050406030204" pitchFamily="18" charset="0"/>
                      </a:rPr>
                      <m:t>=</m:t>
                    </m:r>
                    <m:r>
                      <a:rPr lang="en-US" b="0" i="1" smtClean="0">
                        <a:latin typeface="Cambria Math" panose="02040503050406030204" pitchFamily="18" charset="0"/>
                      </a:rPr>
                      <m:t>8.0</m:t>
                    </m:r>
                    <m:r>
                      <a:rPr lang="en-US" i="1">
                        <a:latin typeface="Cambria Math" panose="02040503050406030204" pitchFamily="18" charset="0"/>
                      </a:rPr>
                      <m:t>𝑀𝐽</m:t>
                    </m:r>
                  </m:oMath>
                </a14:m>
                <a:r>
                  <a:rPr lang="en-US" dirty="0"/>
                  <a:t>)</a:t>
                </a:r>
              </a:p>
              <a:p>
                <a:r>
                  <a:rPr lang="en-US" dirty="0"/>
                  <a:t>For equal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i="1">
                            <a:latin typeface="Cambria Math" panose="02040503050406030204" pitchFamily="18" charset="0"/>
                          </a:rPr>
                          <m:t>𝑟𝑎𝑑</m:t>
                        </m:r>
                        <m:r>
                          <a:rPr lang="en-US" i="1">
                            <a:latin typeface="Cambria Math" panose="02040503050406030204" pitchFamily="18" charset="0"/>
                          </a:rPr>
                          <m:t>, </m:t>
                        </m:r>
                        <m:r>
                          <a:rPr lang="en-US" b="0" i="1" smtClean="0">
                            <a:latin typeface="Cambria Math" panose="02040503050406030204" pitchFamily="18" charset="0"/>
                          </a:rPr>
                          <m:t>𝑡</m:t>
                        </m:r>
                        <m:r>
                          <a:rPr lang="en-US" i="1">
                            <a:latin typeface="Cambria Math" panose="02040503050406030204" pitchFamily="18" charset="0"/>
                          </a:rPr>
                          <m:t>𝑞</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𝑟𝑎𝑑</m:t>
                        </m:r>
                        <m:r>
                          <a:rPr lang="en-US" i="1">
                            <a:latin typeface="Cambria Math" panose="02040503050406030204" pitchFamily="18" charset="0"/>
                          </a:rPr>
                          <m:t>, </m:t>
                        </m:r>
                        <m:r>
                          <a:rPr lang="en-US" i="1">
                            <a:latin typeface="Cambria Math" panose="02040503050406030204" pitchFamily="18" charset="0"/>
                          </a:rPr>
                          <m:t>𝑐𝑞</m:t>
                        </m:r>
                      </m:sub>
                    </m:sSub>
                  </m:oMath>
                </a14:m>
                <a:r>
                  <a:rPr lang="en-US" dirty="0"/>
                  <a:t>, would have to separate </a:t>
                </a:r>
                <a14:m>
                  <m:oMath xmlns:m="http://schemas.openxmlformats.org/officeDocument/2006/math">
                    <m:r>
                      <a:rPr lang="en-US" b="0" i="1" smtClean="0">
                        <a:solidFill>
                          <a:schemeClr val="accent6"/>
                        </a:solidFill>
                        <a:latin typeface="Cambria Math" panose="02040503050406030204" pitchFamily="18" charset="0"/>
                      </a:rPr>
                      <m:t>∼0.5</m:t>
                    </m:r>
                    <m:r>
                      <a:rPr lang="en-US" b="0" i="1" smtClean="0">
                        <a:solidFill>
                          <a:schemeClr val="accent6"/>
                        </a:solidFill>
                        <a:latin typeface="Cambria Math" panose="02040503050406030204" pitchFamily="18" charset="0"/>
                      </a:rPr>
                      <m:t>𝑚𝑠</m:t>
                    </m:r>
                  </m:oMath>
                </a14:m>
                <a:r>
                  <a:rPr lang="en-US" dirty="0">
                    <a:solidFill>
                      <a:schemeClr val="accent6"/>
                    </a:solidFill>
                  </a:rPr>
                  <a:t> after current spike</a:t>
                </a:r>
              </a:p>
              <a:p>
                <a:pPr lvl="1"/>
                <a:r>
                  <a:rPr lang="en-US" dirty="0"/>
                  <a:t>This is not a result of the standard bolometer time shift, which is already accounted for</a:t>
                </a:r>
              </a:p>
              <a:p>
                <a:pPr lvl="1"/>
                <a:r>
                  <a:rPr lang="en-US" dirty="0"/>
                  <a:t>Bolo time resolution is order 1ms</a:t>
                </a:r>
              </a:p>
            </p:txBody>
          </p:sp>
        </mc:Choice>
        <mc:Fallback xmlns="">
          <p:sp>
            <p:nvSpPr>
              <p:cNvPr id="3" name="Content Placeholder 2">
                <a:extLst>
                  <a:ext uri="{FF2B5EF4-FFF2-40B4-BE49-F238E27FC236}">
                    <a16:creationId xmlns:a16="http://schemas.microsoft.com/office/drawing/2014/main" id="{0660E7D7-3380-42F2-BD48-93D2E98032F0}"/>
                  </a:ext>
                </a:extLst>
              </p:cNvPr>
              <p:cNvSpPr>
                <a:spLocks noGrp="1" noRot="1" noChangeAspect="1" noMove="1" noResize="1" noEditPoints="1" noAdjustHandles="1" noChangeArrowheads="1" noChangeShapeType="1" noTextEdit="1"/>
              </p:cNvSpPr>
              <p:nvPr>
                <p:ph idx="1"/>
              </p:nvPr>
            </p:nvSpPr>
            <p:spPr>
              <a:xfrm>
                <a:off x="457199" y="1059582"/>
                <a:ext cx="4724401" cy="3672408"/>
              </a:xfrm>
              <a:blipFill>
                <a:blip r:embed="rId4"/>
                <a:stretch>
                  <a:fillRect l="-1161" t="-2492" r="-1032"/>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121104E1-F941-4766-8557-C5AB1564B334}"/>
              </a:ext>
            </a:extLst>
          </p:cNvPr>
          <p:cNvSpPr>
            <a:spLocks noGrp="1"/>
          </p:cNvSpPr>
          <p:nvPr>
            <p:ph type="ftr" sz="quarter" idx="11"/>
          </p:nvPr>
        </p:nvSpPr>
        <p:spPr/>
        <p:txBody>
          <a:bodyPr/>
          <a:lstStyle/>
          <a:p>
            <a:pPr algn="r"/>
            <a:r>
              <a:rPr lang="en-GB"/>
              <a:t>B. Stein-Lubrano et al. | 2</a:t>
            </a:r>
            <a:r>
              <a:rPr lang="en-GB" baseline="30000"/>
              <a:t>nd</a:t>
            </a:r>
            <a:r>
              <a:rPr lang="en-GB"/>
              <a:t> IAEA Technical Meeting on Disruptions | ITER HQ | 21 Jul. 2022 | Page </a:t>
            </a:r>
            <a:fld id="{6A6D9FA1-99C7-4910-8E32-B85D378B0060}" type="slidenum">
              <a:rPr lang="en-GB" smtClean="0"/>
              <a:pPr algn="r"/>
              <a:t>15</a:t>
            </a:fld>
            <a:endParaRPr lang="en-GB" dirty="0"/>
          </a:p>
        </p:txBody>
      </p:sp>
      <p:pic>
        <p:nvPicPr>
          <p:cNvPr id="13" name="Picture 12">
            <a:extLst>
              <a:ext uri="{FF2B5EF4-FFF2-40B4-BE49-F238E27FC236}">
                <a16:creationId xmlns:a16="http://schemas.microsoft.com/office/drawing/2014/main" id="{E98FDD8D-7960-4FEA-8897-19FC056A3246}"/>
              </a:ext>
            </a:extLst>
          </p:cNvPr>
          <p:cNvPicPr>
            <a:picLocks noChangeAspect="1"/>
          </p:cNvPicPr>
          <p:nvPr/>
        </p:nvPicPr>
        <p:blipFill rotWithShape="1">
          <a:blip r:embed="rId2"/>
          <a:srcRect l="48999" t="37599" r="1947" b="39358"/>
          <a:stretch/>
        </p:blipFill>
        <p:spPr>
          <a:xfrm>
            <a:off x="5105400" y="2171022"/>
            <a:ext cx="3581398" cy="1086759"/>
          </a:xfrm>
          <a:prstGeom prst="rect">
            <a:avLst/>
          </a:prstGeom>
        </p:spPr>
      </p:pic>
      <p:cxnSp>
        <p:nvCxnSpPr>
          <p:cNvPr id="11" name="Straight Connector 10">
            <a:extLst>
              <a:ext uri="{FF2B5EF4-FFF2-40B4-BE49-F238E27FC236}">
                <a16:creationId xmlns:a16="http://schemas.microsoft.com/office/drawing/2014/main" id="{7E78D6AE-505A-4FCD-A615-E40AEA8EDBB1}"/>
              </a:ext>
            </a:extLst>
          </p:cNvPr>
          <p:cNvCxnSpPr>
            <a:cxnSpLocks/>
          </p:cNvCxnSpPr>
          <p:nvPr/>
        </p:nvCxnSpPr>
        <p:spPr>
          <a:xfrm>
            <a:off x="6400800" y="939366"/>
            <a:ext cx="0" cy="3537384"/>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4" name="Straight Connector 13">
            <a:extLst>
              <a:ext uri="{FF2B5EF4-FFF2-40B4-BE49-F238E27FC236}">
                <a16:creationId xmlns:a16="http://schemas.microsoft.com/office/drawing/2014/main" id="{2EEA8EE1-B33A-4546-84C8-213F15B3A76D}"/>
              </a:ext>
            </a:extLst>
          </p:cNvPr>
          <p:cNvCxnSpPr>
            <a:cxnSpLocks/>
          </p:cNvCxnSpPr>
          <p:nvPr/>
        </p:nvCxnSpPr>
        <p:spPr>
          <a:xfrm>
            <a:off x="6480604" y="939366"/>
            <a:ext cx="0" cy="3537384"/>
          </a:xfrm>
          <a:prstGeom prst="line">
            <a:avLst/>
          </a:prstGeom>
          <a:ln w="38100">
            <a:solidFill>
              <a:schemeClr val="accent6"/>
            </a:solidFill>
          </a:ln>
        </p:spPr>
        <p:style>
          <a:lnRef idx="1">
            <a:schemeClr val="accent3"/>
          </a:lnRef>
          <a:fillRef idx="0">
            <a:schemeClr val="accent3"/>
          </a:fillRef>
          <a:effectRef idx="0">
            <a:schemeClr val="accent3"/>
          </a:effectRef>
          <a:fontRef idx="minor">
            <a:schemeClr val="tx1"/>
          </a:fontRef>
        </p:style>
      </p:cxnSp>
      <p:cxnSp>
        <p:nvCxnSpPr>
          <p:cNvPr id="21" name="Straight Connector 20">
            <a:extLst>
              <a:ext uri="{FF2B5EF4-FFF2-40B4-BE49-F238E27FC236}">
                <a16:creationId xmlns:a16="http://schemas.microsoft.com/office/drawing/2014/main" id="{A7D6E1D1-5A7B-43DE-971D-1E9E9015B82A}"/>
              </a:ext>
            </a:extLst>
          </p:cNvPr>
          <p:cNvCxnSpPr>
            <a:cxnSpLocks/>
          </p:cNvCxnSpPr>
          <p:nvPr/>
        </p:nvCxnSpPr>
        <p:spPr>
          <a:xfrm flipH="1">
            <a:off x="5562601" y="2854428"/>
            <a:ext cx="3047999" cy="0"/>
          </a:xfrm>
          <a:prstGeom prst="line">
            <a:avLst/>
          </a:prstGeom>
          <a:ln w="25400">
            <a:solidFill>
              <a:srgbClr val="FF40FF"/>
            </a:solidFill>
            <a:prstDash val="dash"/>
          </a:ln>
        </p:spPr>
        <p:style>
          <a:lnRef idx="1">
            <a:schemeClr val="accent3"/>
          </a:lnRef>
          <a:fillRef idx="0">
            <a:schemeClr val="accent3"/>
          </a:fillRef>
          <a:effectRef idx="0">
            <a:schemeClr val="accent3"/>
          </a:effectRef>
          <a:fontRef idx="minor">
            <a:schemeClr val="tx1"/>
          </a:fontRef>
        </p:style>
      </p:cxn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D5BEF2EB-9514-4EDC-8389-CE98B2C731FE}"/>
                  </a:ext>
                </a:extLst>
              </p:cNvPr>
              <p:cNvSpPr/>
              <p:nvPr/>
            </p:nvSpPr>
            <p:spPr>
              <a:xfrm>
                <a:off x="0" y="667852"/>
                <a:ext cx="9144000" cy="4008440"/>
              </a:xfrm>
              <a:prstGeom prst="rect">
                <a:avLst/>
              </a:prstGeom>
              <a:solidFill>
                <a:srgbClr val="4F81BD">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6">
                        <a:lumMod val="40000"/>
                        <a:lumOff val="60000"/>
                      </a:schemeClr>
                    </a:solidFill>
                  </a:rPr>
                  <a:t>Possible resolutions:</a:t>
                </a:r>
              </a:p>
              <a:p>
                <a:pPr marL="342900" indent="-342900">
                  <a:buFont typeface="+mj-lt"/>
                  <a:buAutoNum type="arabicPeriod"/>
                </a:pPr>
                <a:r>
                  <a:rPr lang="en-US" b="1" dirty="0">
                    <a:solidFill>
                      <a:schemeClr val="accent6">
                        <a:lumMod val="40000"/>
                        <a:lumOff val="60000"/>
                      </a:schemeClr>
                    </a:solidFill>
                  </a:rPr>
                  <a:t>Just a time shift error</a:t>
                </a:r>
              </a:p>
              <a:p>
                <a:pPr marL="857250" lvl="1" indent="-400050">
                  <a:buFont typeface="+mj-lt"/>
                  <a:buAutoNum type="romanLcPeriod"/>
                </a:pPr>
                <a:r>
                  <a:rPr lang="en-US" b="1" dirty="0">
                    <a:solidFill>
                      <a:schemeClr val="accent6">
                        <a:lumMod val="40000"/>
                        <a:lumOff val="60000"/>
                      </a:schemeClr>
                    </a:solidFill>
                  </a:rPr>
                  <a:t>Consistent with the extended heat load deposition time found in G. </a:t>
                </a:r>
                <a:r>
                  <a:rPr lang="en-US" b="1" dirty="0" err="1">
                    <a:solidFill>
                      <a:schemeClr val="accent6">
                        <a:lumMod val="40000"/>
                        <a:lumOff val="60000"/>
                      </a:schemeClr>
                    </a:solidFill>
                  </a:rPr>
                  <a:t>Arnoux</a:t>
                </a:r>
                <a:r>
                  <a:rPr lang="en-US" b="1" dirty="0">
                    <a:solidFill>
                      <a:schemeClr val="accent6">
                        <a:lumMod val="40000"/>
                        <a:lumOff val="60000"/>
                      </a:schemeClr>
                    </a:solidFill>
                  </a:rPr>
                  <a:t> NF 2009</a:t>
                </a:r>
              </a:p>
              <a:p>
                <a:pPr marL="857250" lvl="1" indent="-400050">
                  <a:buFont typeface="+mj-lt"/>
                  <a:buAutoNum type="romanLcPeriod"/>
                </a:pPr>
                <a:r>
                  <a:rPr lang="en-US" b="1" dirty="0">
                    <a:solidFill>
                      <a:schemeClr val="accent6">
                        <a:lumMod val="40000"/>
                        <a:lumOff val="60000"/>
                      </a:schemeClr>
                    </a:solidFill>
                  </a:rPr>
                  <a:t>Or, just entirely due to bolometer time resolution</a:t>
                </a:r>
              </a:p>
              <a:p>
                <a:pPr marL="400050" indent="-400050">
                  <a:buFont typeface="+mj-lt"/>
                  <a:buAutoNum type="arabicPeriod"/>
                </a:pPr>
                <a:r>
                  <a:rPr lang="en-US" b="1" dirty="0">
                    <a:solidFill>
                      <a:schemeClr val="accent6">
                        <a:lumMod val="40000"/>
                        <a:lumOff val="60000"/>
                      </a:schemeClr>
                    </a:solidFill>
                  </a:rPr>
                  <a:t>No time shift error, analysis is correct</a:t>
                </a:r>
              </a:p>
              <a:p>
                <a:pPr marL="857250" lvl="1" indent="-400050">
                  <a:buFont typeface="+mj-lt"/>
                  <a:buAutoNum type="romanLcPeriod"/>
                </a:pPr>
                <a:r>
                  <a:rPr lang="en-US" b="1" dirty="0">
                    <a:solidFill>
                      <a:schemeClr val="accent6">
                        <a:lumMod val="40000"/>
                        <a:lumOff val="60000"/>
                      </a:schemeClr>
                    </a:solidFill>
                  </a:rPr>
                  <a:t> </a:t>
                </a:r>
                <a14:m>
                  <m:oMath xmlns:m="http://schemas.openxmlformats.org/officeDocument/2006/math">
                    <m:sSub>
                      <m:sSubPr>
                        <m:ctrlPr>
                          <a:rPr lang="en-US" b="1" i="1">
                            <a:solidFill>
                              <a:schemeClr val="accent6">
                                <a:lumMod val="40000"/>
                                <a:lumOff val="60000"/>
                              </a:schemeClr>
                            </a:solidFill>
                            <a:latin typeface="Cambria Math" panose="02040503050406030204" pitchFamily="18" charset="0"/>
                          </a:rPr>
                        </m:ctrlPr>
                      </m:sSubPr>
                      <m:e>
                        <m:r>
                          <a:rPr lang="en-US" b="1" i="1">
                            <a:solidFill>
                              <a:schemeClr val="accent6">
                                <a:lumMod val="40000"/>
                                <a:lumOff val="60000"/>
                              </a:schemeClr>
                            </a:solidFill>
                            <a:latin typeface="Cambria Math" panose="02040503050406030204" pitchFamily="18" charset="0"/>
                          </a:rPr>
                          <m:t>𝑾</m:t>
                        </m:r>
                      </m:e>
                      <m:sub>
                        <m:r>
                          <a:rPr lang="en-US" b="1" i="1">
                            <a:solidFill>
                              <a:schemeClr val="accent6">
                                <a:lumMod val="40000"/>
                                <a:lumOff val="60000"/>
                              </a:schemeClr>
                            </a:solidFill>
                            <a:latin typeface="Cambria Math" panose="02040503050406030204" pitchFamily="18" charset="0"/>
                          </a:rPr>
                          <m:t>𝒓𝒂𝒅</m:t>
                        </m:r>
                        <m:r>
                          <a:rPr lang="en-US" b="1" i="1">
                            <a:solidFill>
                              <a:schemeClr val="accent6">
                                <a:lumMod val="40000"/>
                                <a:lumOff val="60000"/>
                              </a:schemeClr>
                            </a:solidFill>
                            <a:latin typeface="Cambria Math" panose="02040503050406030204" pitchFamily="18" charset="0"/>
                          </a:rPr>
                          <m:t>,</m:t>
                        </m:r>
                        <m:r>
                          <a:rPr lang="en-US" b="1" i="1">
                            <a:solidFill>
                              <a:schemeClr val="accent6">
                                <a:lumMod val="40000"/>
                                <a:lumOff val="60000"/>
                              </a:schemeClr>
                            </a:solidFill>
                            <a:latin typeface="Cambria Math" panose="02040503050406030204" pitchFamily="18" charset="0"/>
                          </a:rPr>
                          <m:t>𝒕𝒒</m:t>
                        </m:r>
                      </m:sub>
                    </m:sSub>
                  </m:oMath>
                </a14:m>
                <a:r>
                  <a:rPr lang="en-US" b="1" dirty="0">
                    <a:solidFill>
                      <a:schemeClr val="accent6">
                        <a:lumMod val="40000"/>
                        <a:lumOff val="60000"/>
                      </a:schemeClr>
                    </a:solidFill>
                  </a:rPr>
                  <a:t> is low</a:t>
                </a:r>
              </a:p>
              <a:p>
                <a:pPr marL="857250" lvl="1" indent="-400050">
                  <a:buFont typeface="+mj-lt"/>
                  <a:buAutoNum type="romanLcPeriod"/>
                </a:pPr>
                <a:r>
                  <a:rPr lang="en-US" b="1" dirty="0">
                    <a:solidFill>
                      <a:schemeClr val="accent6">
                        <a:lumMod val="40000"/>
                        <a:lumOff val="60000"/>
                      </a:schemeClr>
                    </a:solidFill>
                  </a:rPr>
                  <a:t> </a:t>
                </a:r>
                <a14:m>
                  <m:oMath xmlns:m="http://schemas.openxmlformats.org/officeDocument/2006/math">
                    <m:sSub>
                      <m:sSubPr>
                        <m:ctrlPr>
                          <a:rPr lang="en-US" b="1" i="1">
                            <a:solidFill>
                              <a:schemeClr val="accent6">
                                <a:lumMod val="40000"/>
                                <a:lumOff val="60000"/>
                              </a:schemeClr>
                            </a:solidFill>
                            <a:latin typeface="Cambria Math" panose="02040503050406030204" pitchFamily="18" charset="0"/>
                          </a:rPr>
                        </m:ctrlPr>
                      </m:sSubPr>
                      <m:e>
                        <m:r>
                          <a:rPr lang="en-US" b="1" i="1">
                            <a:solidFill>
                              <a:schemeClr val="accent6">
                                <a:lumMod val="40000"/>
                                <a:lumOff val="60000"/>
                              </a:schemeClr>
                            </a:solidFill>
                            <a:latin typeface="Cambria Math" panose="02040503050406030204" pitchFamily="18" charset="0"/>
                          </a:rPr>
                          <m:t>𝑾</m:t>
                        </m:r>
                      </m:e>
                      <m:sub>
                        <m:r>
                          <a:rPr lang="en-US" b="1" i="1">
                            <a:solidFill>
                              <a:schemeClr val="accent6">
                                <a:lumMod val="40000"/>
                                <a:lumOff val="60000"/>
                              </a:schemeClr>
                            </a:solidFill>
                            <a:latin typeface="Cambria Math" panose="02040503050406030204" pitchFamily="18" charset="0"/>
                          </a:rPr>
                          <m:t>𝒓𝒂𝒅</m:t>
                        </m:r>
                        <m:r>
                          <a:rPr lang="en-US" b="1" i="1">
                            <a:solidFill>
                              <a:schemeClr val="accent6">
                                <a:lumMod val="40000"/>
                                <a:lumOff val="60000"/>
                              </a:schemeClr>
                            </a:solidFill>
                            <a:latin typeface="Cambria Math" panose="02040503050406030204" pitchFamily="18" charset="0"/>
                          </a:rPr>
                          <m:t>,</m:t>
                        </m:r>
                        <m:r>
                          <a:rPr lang="en-US" b="1" i="1" smtClean="0">
                            <a:solidFill>
                              <a:schemeClr val="accent6">
                                <a:lumMod val="40000"/>
                                <a:lumOff val="60000"/>
                              </a:schemeClr>
                            </a:solidFill>
                            <a:latin typeface="Cambria Math" panose="02040503050406030204" pitchFamily="18" charset="0"/>
                          </a:rPr>
                          <m:t>𝒄</m:t>
                        </m:r>
                        <m:r>
                          <a:rPr lang="en-US" b="1" i="1">
                            <a:solidFill>
                              <a:schemeClr val="accent6">
                                <a:lumMod val="40000"/>
                                <a:lumOff val="60000"/>
                              </a:schemeClr>
                            </a:solidFill>
                            <a:latin typeface="Cambria Math" panose="02040503050406030204" pitchFamily="18" charset="0"/>
                          </a:rPr>
                          <m:t>𝒒</m:t>
                        </m:r>
                      </m:sub>
                    </m:sSub>
                  </m:oMath>
                </a14:m>
                <a:r>
                  <a:rPr lang="en-US" b="1" dirty="0">
                    <a:solidFill>
                      <a:schemeClr val="accent6">
                        <a:lumMod val="40000"/>
                        <a:lumOff val="60000"/>
                      </a:schemeClr>
                    </a:solidFill>
                  </a:rPr>
                  <a:t> is over-estimated by toroidally symmetric fits. BOLTs possibly over-fit</a:t>
                </a:r>
              </a:p>
            </p:txBody>
          </p:sp>
        </mc:Choice>
        <mc:Fallback xmlns="">
          <p:sp>
            <p:nvSpPr>
              <p:cNvPr id="10" name="Rectangle 9">
                <a:extLst>
                  <a:ext uri="{FF2B5EF4-FFF2-40B4-BE49-F238E27FC236}">
                    <a16:creationId xmlns:a16="http://schemas.microsoft.com/office/drawing/2014/main" id="{D5BEF2EB-9514-4EDC-8389-CE98B2C731FE}"/>
                  </a:ext>
                </a:extLst>
              </p:cNvPr>
              <p:cNvSpPr>
                <a:spLocks noRot="1" noChangeAspect="1" noMove="1" noResize="1" noEditPoints="1" noAdjustHandles="1" noChangeArrowheads="1" noChangeShapeType="1" noTextEdit="1"/>
              </p:cNvSpPr>
              <p:nvPr/>
            </p:nvSpPr>
            <p:spPr>
              <a:xfrm>
                <a:off x="0" y="667852"/>
                <a:ext cx="9144000" cy="4008440"/>
              </a:xfrm>
              <a:prstGeom prst="rect">
                <a:avLst/>
              </a:prstGeom>
              <a:blipFill>
                <a:blip r:embed="rId5"/>
                <a:stretch>
                  <a:fillRect l="-53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753677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121AC-85D5-4F58-B120-3226C2ADE568}"/>
              </a:ext>
            </a:extLst>
          </p:cNvPr>
          <p:cNvSpPr>
            <a:spLocks noGrp="1"/>
          </p:cNvSpPr>
          <p:nvPr>
            <p:ph type="title"/>
          </p:nvPr>
        </p:nvSpPr>
        <p:spPr/>
        <p:txBody>
          <a:bodyPr/>
          <a:lstStyle/>
          <a:p>
            <a:r>
              <a:rPr lang="en-US" dirty="0"/>
              <a:t>Magnetic Nozzle Effect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2C16FB5-28B0-4A34-ADC3-8889E7CFFF4C}"/>
                  </a:ext>
                </a:extLst>
              </p:cNvPr>
              <p:cNvSpPr>
                <a:spLocks noGrp="1"/>
              </p:cNvSpPr>
              <p:nvPr>
                <p:ph idx="1"/>
              </p:nvPr>
            </p:nvSpPr>
            <p:spPr/>
            <p:txBody>
              <a:bodyPr>
                <a:normAutofit fontScale="47500" lnSpcReduction="20000"/>
              </a:bodyPr>
              <a:lstStyle/>
              <a:p>
                <a:pPr marL="0" indent="0">
                  <a:buNone/>
                </a:pPr>
                <a:r>
                  <a:rPr lang="en-US" dirty="0"/>
                  <a:t>“To explain the asymmetry in the parallel flow of the ionized plume, we assume a steady state model for the ionization source. The source region coincides with the region localized in front of the injection port where the jet neutrals diffuse across the magnetic field and become ionized. The parallel flow of the ionized impurities away from the source region therefore obeys the continuity equation  </a:t>
                </a:r>
                <a14:m>
                  <m:oMath xmlns:m="http://schemas.openxmlformats.org/officeDocument/2006/math">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𝐴𝑈</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𝑐𝑜𝑛𝑠𝑡𝑎𝑛𝑡</m:t>
                    </m:r>
                  </m:oMath>
                </a14:m>
                <a:r>
                  <a:rPr lang="en-US" dirty="0"/>
                  <a:t>, where </a:t>
                </a:r>
                <a14:m>
                  <m:oMath xmlns:m="http://schemas.openxmlformats.org/officeDocument/2006/math">
                    <m:r>
                      <a:rPr lang="en-US" i="1">
                        <a:latin typeface="Cambria Math" panose="02040503050406030204" pitchFamily="18" charset="0"/>
                        <a:ea typeface="Cambria Math" panose="02040503050406030204" pitchFamily="18" charset="0"/>
                      </a:rPr>
                      <m:t>𝜌</m:t>
                    </m:r>
                  </m:oMath>
                </a14:m>
                <a:r>
                  <a:rPr lang="en-US" dirty="0"/>
                  <a:t> is the mass density of the impurity ions, A is the cross sectional area of the flux tube, and U is the flow velocity. Since BA = constant, the differential form is</a:t>
                </a:r>
              </a:p>
              <a:p>
                <a:pPr marL="0" indent="0">
                  <a:buNone/>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𝜌</m:t>
                          </m:r>
                        </m:num>
                        <m:den>
                          <m:r>
                            <a:rPr lang="en-US" i="1" smtClean="0">
                              <a:latin typeface="Cambria Math" panose="02040503050406030204" pitchFamily="18" charset="0"/>
                              <a:ea typeface="Cambria Math" panose="02040503050406030204" pitchFamily="18" charset="0"/>
                            </a:rPr>
                            <m:t>𝜌</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𝑑𝑈</m:t>
                          </m:r>
                        </m:num>
                        <m:den>
                          <m:r>
                            <a:rPr lang="en-US" b="0" i="1" smtClean="0">
                              <a:latin typeface="Cambria Math" panose="02040503050406030204" pitchFamily="18" charset="0"/>
                            </a:rPr>
                            <m:t>𝑈</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𝑑𝐵</m:t>
                          </m:r>
                        </m:num>
                        <m:den>
                          <m:r>
                            <a:rPr lang="en-US" b="0" i="1" smtClean="0">
                              <a:latin typeface="Cambria Math" panose="02040503050406030204" pitchFamily="18" charset="0"/>
                            </a:rPr>
                            <m:t>𝐵</m:t>
                          </m:r>
                        </m:den>
                      </m:f>
                      <m:r>
                        <a:rPr lang="en-US" b="0" i="1" smtClean="0">
                          <a:latin typeface="Cambria Math" panose="02040503050406030204" pitchFamily="18" charset="0"/>
                        </a:rPr>
                        <m:t>=0</m:t>
                      </m:r>
                    </m:oMath>
                  </m:oMathPara>
                </a14:m>
                <a:endParaRPr lang="en-US" dirty="0"/>
              </a:p>
              <a:p>
                <a:pPr marL="0" indent="0">
                  <a:buNone/>
                </a:pPr>
                <a:r>
                  <a:rPr lang="en-US" dirty="0"/>
                  <a:t>The impurity plume and background plasma are rapidly heated to some common equilibrium temperature reflecting the balance between ohmic heating and radiation losses. The momentum equation </a:t>
                </a:r>
                <a14:m>
                  <m:oMath xmlns:m="http://schemas.openxmlformats.org/officeDocument/2006/math">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𝑈𝑑𝑈</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𝜌</m:t>
                    </m:r>
                  </m:oMath>
                </a14:m>
                <a:r>
                  <a:rPr lang="en-US" dirty="0"/>
                  <a:t>, can therefore be written as </a:t>
                </a:r>
                <a14:m>
                  <m:oMath xmlns:m="http://schemas.openxmlformats.org/officeDocument/2006/math">
                    <m:r>
                      <a:rPr lang="en-US" b="0" i="1" smtClean="0">
                        <a:latin typeface="Cambria Math" panose="02040503050406030204" pitchFamily="18" charset="0"/>
                      </a:rPr>
                      <m:t>𝑝𝑈𝑑𝑈</m:t>
                    </m:r>
                    <m:r>
                      <a:rPr lang="en-US" b="0" i="1" smtClean="0">
                        <a:latin typeface="Cambria Math" panose="02040503050406030204" pitchFamily="18" charset="0"/>
                      </a:rPr>
                      <m:t>=−(</m:t>
                    </m:r>
                    <m:r>
                      <a:rPr lang="en-US" b="0" i="1" smtClean="0">
                        <a:latin typeface="Cambria Math" panose="02040503050406030204" pitchFamily="18" charset="0"/>
                      </a:rPr>
                      <m:t>𝑑𝑝</m:t>
                    </m:r>
                    <m:r>
                      <a:rPr lang="en-US" b="0" i="1" smtClean="0">
                        <a:latin typeface="Cambria Math" panose="02040503050406030204" pitchFamily="18" charset="0"/>
                      </a:rPr>
                      <m:t>/</m:t>
                    </m:r>
                    <m:r>
                      <a:rPr lang="en-US" b="0" i="1" smtClean="0">
                        <a:latin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rPr>
                      <m:t>)</m:t>
                    </m:r>
                  </m:oMath>
                </a14:m>
                <a:r>
                  <a:rPr lang="en-US" dirty="0"/>
                  <a:t>, where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dp</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d</m:t>
                    </m:r>
                    <m:r>
                      <m:rPr>
                        <m:sty m:val="p"/>
                      </m:rPr>
                      <a:rPr lang="el-GR" b="0" i="1" smtClean="0">
                        <a:latin typeface="Cambria Math" panose="02040503050406030204" pitchFamily="18" charset="0"/>
                        <a:ea typeface="Cambria Math" panose="02040503050406030204" pitchFamily="18" charset="0"/>
                      </a:rPr>
                      <m:t>ρ</m:t>
                    </m:r>
                    <m:r>
                      <a:rPr lang="en-US" b="0" i="1" smtClean="0">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𝑠</m:t>
                        </m:r>
                      </m:sub>
                      <m:sup>
                        <m:r>
                          <a:rPr lang="en-US" b="0" i="1" smtClean="0">
                            <a:latin typeface="Cambria Math" panose="02040503050406030204" pitchFamily="18" charset="0"/>
                            <a:ea typeface="Cambria Math" panose="02040503050406030204" pitchFamily="18" charset="0"/>
                          </a:rPr>
                          <m:t>2</m:t>
                        </m:r>
                      </m:sup>
                    </m:sSubSup>
                  </m:oMath>
                </a14:m>
                <a:r>
                  <a:rPr lang="en-US" dirty="0"/>
                  <a:t> is the square of the isothermal sound speed,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𝐶</m:t>
                        </m:r>
                      </m:e>
                      <m:sub>
                        <m:r>
                          <a:rPr lang="en-US" b="0" i="1" smtClean="0">
                            <a:latin typeface="Cambria Math" panose="02040503050406030204" pitchFamily="18" charset="0"/>
                          </a:rPr>
                          <m:t>𝑠</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𝑍</m:t>
                        </m:r>
                      </m:e>
                    </m:d>
                    <m:r>
                      <a:rPr lang="en-US" b="0" i="1" smtClean="0">
                        <a:latin typeface="Cambria Math" panose="02040503050406030204" pitchFamily="18" charset="0"/>
                      </a:rPr>
                      <m:t>𝑇</m:t>
                    </m:r>
                    <m:r>
                      <a:rPr lang="en-US" b="0" i="1" smtClean="0">
                        <a:latin typeface="Cambria Math" panose="02040503050406030204" pitchFamily="18" charset="0"/>
                      </a:rPr>
                      <m:t>/</m:t>
                    </m:r>
                    <m:r>
                      <a:rPr lang="en-US" b="0" i="1" smtClean="0">
                        <a:latin typeface="Cambria Math" panose="02040503050406030204" pitchFamily="18" charset="0"/>
                      </a:rPr>
                      <m:t>𝑚</m:t>
                    </m:r>
                  </m:oMath>
                </a14:m>
                <a:r>
                  <a:rPr lang="en-US" dirty="0"/>
                  <a:t> with m and Z being the mass and mean charge state of the ions, respectively. Elimination of </a:t>
                </a:r>
                <a14:m>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𝜌</m:t>
                    </m:r>
                    <m:r>
                      <a:rPr lang="en-US" b="0" i="1" smtClean="0">
                        <a:latin typeface="Cambria Math" panose="02040503050406030204" pitchFamily="18" charset="0"/>
                      </a:rPr>
                      <m:t>/</m:t>
                    </m:r>
                    <m:r>
                      <a:rPr lang="en-US" b="0" i="1" smtClean="0">
                        <a:latin typeface="Cambria Math" panose="02040503050406030204" pitchFamily="18" charset="0"/>
                      </a:rPr>
                      <m:t>𝜌</m:t>
                    </m:r>
                  </m:oMath>
                </a14:m>
                <a:r>
                  <a:rPr lang="en-US" dirty="0"/>
                  <a:t> between this equation and equation (1) leads to a ‘nozzle’ flow equation</a:t>
                </a:r>
              </a:p>
              <a:p>
                <a:pPr marL="0" indent="0">
                  <a:buNone/>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𝑑𝑈</m:t>
                          </m:r>
                        </m:num>
                        <m:den>
                          <m:r>
                            <a:rPr lang="en-US" b="0" i="1" smtClean="0">
                              <a:latin typeface="Cambria Math" panose="02040503050406030204" pitchFamily="18" charset="0"/>
                            </a:rPr>
                            <m:t>𝑈</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2</m:t>
                              </m:r>
                            </m:sup>
                          </m:sSup>
                          <m:r>
                            <a:rPr lang="en-US" b="0" i="1" smtClean="0">
                              <a:latin typeface="Cambria Math" panose="02040503050406030204" pitchFamily="18" charset="0"/>
                            </a:rPr>
                            <m:t>)</m:t>
                          </m:r>
                        </m:den>
                      </m:f>
                      <m:f>
                        <m:fPr>
                          <m:ctrlPr>
                            <a:rPr lang="en-US" b="0" i="1" smtClean="0">
                              <a:latin typeface="Cambria Math" panose="02040503050406030204" pitchFamily="18" charset="0"/>
                            </a:rPr>
                          </m:ctrlPr>
                        </m:fPr>
                        <m:num>
                          <m:r>
                            <a:rPr lang="en-US" b="0" i="1" smtClean="0">
                              <a:latin typeface="Cambria Math" panose="02040503050406030204" pitchFamily="18" charset="0"/>
                            </a:rPr>
                            <m:t>𝑑𝐵</m:t>
                          </m:r>
                        </m:num>
                        <m:den>
                          <m:r>
                            <a:rPr lang="en-US" b="0" i="1" smtClean="0">
                              <a:latin typeface="Cambria Math" panose="02040503050406030204" pitchFamily="18" charset="0"/>
                            </a:rPr>
                            <m:t>𝐵</m:t>
                          </m:r>
                        </m:den>
                      </m:f>
                    </m:oMath>
                  </m:oMathPara>
                </a14:m>
                <a:endParaRPr lang="en-US" dirty="0"/>
              </a:p>
              <a:p>
                <a:pPr marL="0" indent="0">
                  <a:buNone/>
                </a:pPr>
                <a:r>
                  <a:rPr lang="en-US" dirty="0"/>
                  <a:t>where </a:t>
                </a:r>
                <a14:m>
                  <m:oMath xmlns:m="http://schemas.openxmlformats.org/officeDocument/2006/math">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𝑈</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𝑠</m:t>
                        </m:r>
                      </m:sub>
                    </m:sSub>
                  </m:oMath>
                </a14:m>
                <a:r>
                  <a:rPr lang="en-US" dirty="0"/>
                  <a:t> is the isothermal Mach number, which is very small (M ≪ 1) near the source. The fluid speed therefore increases as it approaches the high field side (</a:t>
                </a:r>
                <a14:m>
                  <m:oMath xmlns:m="http://schemas.openxmlformats.org/officeDocument/2006/math">
                    <m:r>
                      <a:rPr lang="en-US" b="0" i="1" smtClean="0">
                        <a:latin typeface="Cambria Math" panose="02040503050406030204" pitchFamily="18" charset="0"/>
                      </a:rPr>
                      <m:t>𝑑𝑈</m:t>
                    </m:r>
                    <m:r>
                      <a:rPr lang="en-US" b="0" i="1" smtClean="0">
                        <a:latin typeface="Cambria Math" panose="02040503050406030204" pitchFamily="18" charset="0"/>
                      </a:rPr>
                      <m:t>/</m:t>
                    </m:r>
                    <m:r>
                      <a:rPr lang="en-US" b="0" i="1" smtClean="0">
                        <a:latin typeface="Cambria Math" panose="02040503050406030204" pitchFamily="18" charset="0"/>
                      </a:rPr>
                      <m:t>𝑈</m:t>
                    </m:r>
                  </m:oMath>
                </a14:m>
                <a:r>
                  <a:rPr lang="en-US" dirty="0"/>
                  <a:t> is positive) and continues accelerating until it reaches M = 1 at the inboard side of the torus where </a:t>
                </a:r>
                <a14:m>
                  <m:oMath xmlns:m="http://schemas.openxmlformats.org/officeDocument/2006/math">
                    <m:r>
                      <a:rPr lang="en-US" b="0" i="1" smtClean="0">
                        <a:latin typeface="Cambria Math" panose="02040503050406030204" pitchFamily="18" charset="0"/>
                      </a:rPr>
                      <m:t>𝑑𝐵</m:t>
                    </m:r>
                    <m:r>
                      <a:rPr lang="en-US" b="0" i="1" smtClean="0">
                        <a:latin typeface="Cambria Math" panose="02040503050406030204" pitchFamily="18" charset="0"/>
                      </a:rPr>
                      <m:t>/</m:t>
                    </m:r>
                    <m:r>
                      <a:rPr lang="en-US" b="0" i="1" smtClean="0">
                        <a:latin typeface="Cambria Math" panose="02040503050406030204" pitchFamily="18" charset="0"/>
                      </a:rPr>
                      <m:t>𝐵</m:t>
                    </m:r>
                    <m:r>
                      <a:rPr lang="en-US" b="0" i="1" smtClean="0">
                        <a:latin typeface="Cambria Math" panose="02040503050406030204" pitchFamily="18" charset="0"/>
                      </a:rPr>
                      <m:t>→0</m:t>
                    </m:r>
                  </m:oMath>
                </a14:m>
                <a:r>
                  <a:rPr lang="en-US" dirty="0"/>
                  <a:t>. The flow towards the low field side is thwarted since </a:t>
                </a:r>
                <a14:m>
                  <m:oMath xmlns:m="http://schemas.openxmlformats.org/officeDocument/2006/math">
                    <m:r>
                      <a:rPr lang="en-US" b="0" i="1" smtClean="0">
                        <a:latin typeface="Cambria Math" panose="02040503050406030204" pitchFamily="18" charset="0"/>
                      </a:rPr>
                      <m:t>𝑑𝑈</m:t>
                    </m:r>
                    <m:r>
                      <a:rPr lang="en-US" b="0" i="1" smtClean="0">
                        <a:latin typeface="Cambria Math" panose="02040503050406030204" pitchFamily="18" charset="0"/>
                      </a:rPr>
                      <m:t>/</m:t>
                    </m:r>
                    <m:r>
                      <a:rPr lang="en-US" b="0" i="1" smtClean="0">
                        <a:latin typeface="Cambria Math" panose="02040503050406030204" pitchFamily="18" charset="0"/>
                      </a:rPr>
                      <m:t>𝑈</m:t>
                    </m:r>
                  </m:oMath>
                </a14:m>
                <a:r>
                  <a:rPr lang="en-US" dirty="0"/>
                  <a:t> is negative. This simple nozzle model offers an explanation for the impurity flow asymmetry predicted by NIMROD. Experimental confirmation of this particular flow attribute remains to be seen. Previously, the effect of grad-B on radial transport of ablated pellet material has been considered by Parks [16]. Also in the context of pellet cloud expansion, a ‘magnetic nozzle’ effect has been previously discussed by Chang [17], but only as a consequence of local expansion of the magnetic field around the pellet cloud, not due to the global magnetic field gradient.”</a:t>
                </a:r>
              </a:p>
              <a:p>
                <a:pPr marL="0" indent="0">
                  <a:buNone/>
                </a:pPr>
                <a:endParaRPr lang="en-US" dirty="0"/>
              </a:p>
              <a:p>
                <a:pPr marL="0" indent="0">
                  <a:buNone/>
                </a:pPr>
                <a:r>
                  <a:rPr lang="en-US" dirty="0"/>
                  <a:t>[V.A. Izzo et al., NF 55 (2015)]</a:t>
                </a:r>
              </a:p>
            </p:txBody>
          </p:sp>
        </mc:Choice>
        <mc:Fallback xmlns="">
          <p:sp>
            <p:nvSpPr>
              <p:cNvPr id="3" name="Content Placeholder 2">
                <a:extLst>
                  <a:ext uri="{FF2B5EF4-FFF2-40B4-BE49-F238E27FC236}">
                    <a16:creationId xmlns:a16="http://schemas.microsoft.com/office/drawing/2014/main" id="{C2C16FB5-28B0-4A34-ADC3-8889E7CFFF4C}"/>
                  </a:ext>
                </a:extLst>
              </p:cNvPr>
              <p:cNvSpPr>
                <a:spLocks noGrp="1" noRot="1" noChangeAspect="1" noMove="1" noResize="1" noEditPoints="1" noAdjustHandles="1" noChangeArrowheads="1" noChangeShapeType="1" noTextEdit="1"/>
              </p:cNvSpPr>
              <p:nvPr>
                <p:ph idx="1"/>
              </p:nvPr>
            </p:nvSpPr>
            <p:spPr>
              <a:blipFill>
                <a:blip r:embed="rId2"/>
                <a:stretch>
                  <a:fillRect t="-997" r="-222"/>
                </a:stretch>
              </a:blipFill>
            </p:spPr>
            <p:txBody>
              <a:bodyPr/>
              <a:lstStyle/>
              <a:p>
                <a:r>
                  <a:rPr lang="en-US">
                    <a:noFill/>
                  </a:rPr>
                  <a:t> </a:t>
                </a:r>
              </a:p>
            </p:txBody>
          </p:sp>
        </mc:Fallback>
      </mc:AlternateContent>
      <p:sp>
        <p:nvSpPr>
          <p:cNvPr id="6" name="Footer Placeholder 3">
            <a:extLst>
              <a:ext uri="{FF2B5EF4-FFF2-40B4-BE49-F238E27FC236}">
                <a16:creationId xmlns:a16="http://schemas.microsoft.com/office/drawing/2014/main" id="{242A1141-FD78-4D9E-B773-E6DA369B635F}"/>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16</a:t>
            </a:fld>
            <a:endParaRPr lang="en-GB" dirty="0"/>
          </a:p>
        </p:txBody>
      </p:sp>
    </p:spTree>
    <p:extLst>
      <p:ext uri="{BB962C8B-B14F-4D97-AF65-F5344CB8AC3E}">
        <p14:creationId xmlns:p14="http://schemas.microsoft.com/office/powerpoint/2010/main" val="1240825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minRadDists_95711 (1)">
            <a:hlinkClick r:id="" action="ppaction://media"/>
            <a:extLst>
              <a:ext uri="{FF2B5EF4-FFF2-40B4-BE49-F238E27FC236}">
                <a16:creationId xmlns:a16="http://schemas.microsoft.com/office/drawing/2014/main" id="{0290338B-0A14-4B2C-A3BA-BB64D5B5558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22365" y="1313658"/>
            <a:ext cx="5143310" cy="3857483"/>
          </a:xfrm>
          <a:prstGeom prst="rect">
            <a:avLst/>
          </a:prstGeom>
        </p:spPr>
      </p:pic>
      <p:sp>
        <p:nvSpPr>
          <p:cNvPr id="13" name="Footer Placeholder 3">
            <a:extLst>
              <a:ext uri="{FF2B5EF4-FFF2-40B4-BE49-F238E27FC236}">
                <a16:creationId xmlns:a16="http://schemas.microsoft.com/office/drawing/2014/main" id="{1219BAA7-2962-42B1-B513-08AF539FB05A}"/>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17</a:t>
            </a:fld>
            <a:endParaRPr lang="en-GB" dirty="0"/>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F2253337-77B4-4F1A-ACA2-130DCE98A585}"/>
                  </a:ext>
                </a:extLst>
              </p:cNvPr>
              <p:cNvSpPr/>
              <p:nvPr/>
            </p:nvSpPr>
            <p:spPr>
              <a:xfrm>
                <a:off x="5410200" y="626890"/>
                <a:ext cx="3581400" cy="646331"/>
              </a:xfrm>
              <a:prstGeom prst="rect">
                <a:avLst/>
              </a:prstGeom>
            </p:spPr>
            <p:txBody>
              <a:bodyPr wrap="square">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𝑟𝑎𝑑</m:t>
                        </m:r>
                      </m:sub>
                    </m:sSub>
                    <m:r>
                      <a:rPr lang="en-US" i="1">
                        <a:latin typeface="Cambria Math" panose="02040503050406030204" pitchFamily="18" charset="0"/>
                      </a:rPr>
                      <m:t>=</m:t>
                    </m:r>
                  </m:oMath>
                </a14:m>
                <a:r>
                  <a:rPr lang="en-US" dirty="0"/>
                  <a:t>11.48 MJ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𝑟𝑎𝑑</m:t>
                        </m:r>
                      </m:sub>
                    </m:sSub>
                    <m:r>
                      <a:rPr lang="en-US" i="1">
                        <a:latin typeface="Cambria Math" panose="02040503050406030204" pitchFamily="18" charset="0"/>
                      </a:rPr>
                      <m:t>=0.98)</m:t>
                    </m:r>
                  </m:oMath>
                </a14:m>
                <a:endParaRPr lang="en-US" dirty="0"/>
              </a:p>
              <a:p>
                <a:pPr marL="742950" lvl="1" indent="-285750">
                  <a:buFont typeface="Arial" panose="020B0604020202020204" pitchFamily="34" charset="0"/>
                  <a:buChar char="•"/>
                </a:pPr>
                <a:r>
                  <a:rPr lang="en-US" dirty="0"/>
                  <a:t>Uncertainty Range 0.81-1.0</a:t>
                </a:r>
              </a:p>
            </p:txBody>
          </p:sp>
        </mc:Choice>
        <mc:Fallback xmlns="">
          <p:sp>
            <p:nvSpPr>
              <p:cNvPr id="16" name="Rectangle 15">
                <a:extLst>
                  <a:ext uri="{FF2B5EF4-FFF2-40B4-BE49-F238E27FC236}">
                    <a16:creationId xmlns:a16="http://schemas.microsoft.com/office/drawing/2014/main" id="{F2253337-77B4-4F1A-ACA2-130DCE98A585}"/>
                  </a:ext>
                </a:extLst>
              </p:cNvPr>
              <p:cNvSpPr>
                <a:spLocks noRot="1" noChangeAspect="1" noMove="1" noResize="1" noEditPoints="1" noAdjustHandles="1" noChangeArrowheads="1" noChangeShapeType="1" noTextEdit="1"/>
              </p:cNvSpPr>
              <p:nvPr/>
            </p:nvSpPr>
            <p:spPr>
              <a:xfrm>
                <a:off x="5410200" y="626890"/>
                <a:ext cx="3581400" cy="646331"/>
              </a:xfrm>
              <a:prstGeom prst="rect">
                <a:avLst/>
              </a:prstGeom>
              <a:blipFill>
                <a:blip r:embed="rId6"/>
                <a:stretch>
                  <a:fillRect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2C61BBF-918A-4899-8343-986419BE1852}"/>
                  </a:ext>
                </a:extLst>
              </p:cNvPr>
              <p:cNvSpPr>
                <a:spLocks noGrp="1"/>
              </p:cNvSpPr>
              <p:nvPr>
                <p:ph idx="1"/>
              </p:nvPr>
            </p:nvSpPr>
            <p:spPr>
              <a:xfrm>
                <a:off x="483493" y="2596169"/>
                <a:ext cx="4572000" cy="2423661"/>
              </a:xfrm>
            </p:spPr>
            <p:txBody>
              <a:bodyPr>
                <a:normAutofit fontScale="92500" lnSpcReduction="10000"/>
              </a:bodyPr>
              <a:lstStyle/>
              <a:p>
                <a:r>
                  <a:rPr lang="en-US" dirty="0"/>
                  <a:t>Overall similar trends to 95709</a:t>
                </a:r>
              </a:p>
              <a:p>
                <a:r>
                  <a:rPr lang="en-US" dirty="0"/>
                  <a:t>Smaller increase in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𝑟𝑎𝑑</m:t>
                        </m:r>
                      </m:sub>
                    </m:sSub>
                  </m:oMath>
                </a14:m>
                <a:endParaRPr lang="en-US" dirty="0"/>
              </a:p>
              <a:p>
                <a:pPr lvl="1"/>
                <a:r>
                  <a:rPr lang="en-US" dirty="0"/>
                  <a:t>TOPI’s radiation peak was much higher for 95711 than 95709</a:t>
                </a:r>
              </a:p>
              <a:p>
                <a:r>
                  <a:rPr lang="en-US" dirty="0"/>
                  <a:t>Higher TPF at TQ time than 95709; peaked near KB5V?</a:t>
                </a:r>
              </a:p>
              <a:p>
                <a:pPr lvl="1"/>
                <a:r>
                  <a:rPr lang="en-US" dirty="0"/>
                  <a:t>Would explain TOPI overestimate</a:t>
                </a:r>
              </a:p>
            </p:txBody>
          </p:sp>
        </mc:Choice>
        <mc:Fallback xmlns="">
          <p:sp>
            <p:nvSpPr>
              <p:cNvPr id="3" name="Content Placeholder 2">
                <a:extLst>
                  <a:ext uri="{FF2B5EF4-FFF2-40B4-BE49-F238E27FC236}">
                    <a16:creationId xmlns:a16="http://schemas.microsoft.com/office/drawing/2014/main" id="{A2C61BBF-918A-4899-8343-986419BE1852}"/>
                  </a:ext>
                </a:extLst>
              </p:cNvPr>
              <p:cNvSpPr>
                <a:spLocks noGrp="1" noRot="1" noChangeAspect="1" noMove="1" noResize="1" noEditPoints="1" noAdjustHandles="1" noChangeArrowheads="1" noChangeShapeType="1" noTextEdit="1"/>
              </p:cNvSpPr>
              <p:nvPr>
                <p:ph idx="1"/>
              </p:nvPr>
            </p:nvSpPr>
            <p:spPr>
              <a:xfrm>
                <a:off x="483493" y="2596169"/>
                <a:ext cx="4572000" cy="2423661"/>
              </a:xfrm>
              <a:blipFill>
                <a:blip r:embed="rId7"/>
                <a:stretch>
                  <a:fillRect l="-1467" t="-3023" b="-504"/>
                </a:stretch>
              </a:blipFill>
            </p:spPr>
            <p:txBody>
              <a:bodyPr/>
              <a:lstStyle/>
              <a:p>
                <a:r>
                  <a:rPr lang="en-US">
                    <a:noFill/>
                  </a:rPr>
                  <a:t> </a:t>
                </a:r>
              </a:p>
            </p:txBody>
          </p:sp>
        </mc:Fallback>
      </mc:AlternateContent>
      <p:sp>
        <p:nvSpPr>
          <p:cNvPr id="19" name="Title 1">
            <a:extLst>
              <a:ext uri="{FF2B5EF4-FFF2-40B4-BE49-F238E27FC236}">
                <a16:creationId xmlns:a16="http://schemas.microsoft.com/office/drawing/2014/main" id="{6D6201E7-5F78-4B6A-957D-2C090EBC39B1}"/>
              </a:ext>
            </a:extLst>
          </p:cNvPr>
          <p:cNvSpPr>
            <a:spLocks noGrp="1"/>
          </p:cNvSpPr>
          <p:nvPr>
            <p:ph type="title"/>
          </p:nvPr>
        </p:nvSpPr>
        <p:spPr>
          <a:xfrm>
            <a:off x="457200" y="57150"/>
            <a:ext cx="7543800" cy="342900"/>
          </a:xfrm>
        </p:spPr>
        <p:txBody>
          <a:bodyPr/>
          <a:lstStyle/>
          <a:p>
            <a:r>
              <a:rPr lang="en-US" sz="2000" dirty="0"/>
              <a:t>95711: Similar </a:t>
            </a:r>
            <a:r>
              <a:rPr lang="en-US" sz="2000" dirty="0" err="1"/>
              <a:t>f</a:t>
            </a:r>
            <a:r>
              <a:rPr lang="en-US" sz="2000" baseline="-25000" dirty="0" err="1"/>
              <a:t>rad</a:t>
            </a:r>
            <a:r>
              <a:rPr lang="en-US" sz="2000" dirty="0"/>
              <a:t> to 95709 and comparable to TOPI </a:t>
            </a:r>
          </a:p>
        </p:txBody>
      </p:sp>
      <p:grpSp>
        <p:nvGrpSpPr>
          <p:cNvPr id="2" name="Group 1">
            <a:extLst>
              <a:ext uri="{FF2B5EF4-FFF2-40B4-BE49-F238E27FC236}">
                <a16:creationId xmlns:a16="http://schemas.microsoft.com/office/drawing/2014/main" id="{40DC40B0-4BC3-48D3-B98F-8C2B242EFA18}"/>
              </a:ext>
            </a:extLst>
          </p:cNvPr>
          <p:cNvGrpSpPr/>
          <p:nvPr/>
        </p:nvGrpSpPr>
        <p:grpSpPr>
          <a:xfrm>
            <a:off x="76200" y="573782"/>
            <a:ext cx="5334000" cy="1997967"/>
            <a:chOff x="643638" y="843727"/>
            <a:chExt cx="7236357" cy="2218311"/>
          </a:xfrm>
        </p:grpSpPr>
        <p:pic>
          <p:nvPicPr>
            <p:cNvPr id="11" name="Picture 10">
              <a:extLst>
                <a:ext uri="{FF2B5EF4-FFF2-40B4-BE49-F238E27FC236}">
                  <a16:creationId xmlns:a16="http://schemas.microsoft.com/office/drawing/2014/main" id="{F905F83B-E3B8-499C-8BE1-302FCCCAF509}"/>
                </a:ext>
              </a:extLst>
            </p:cNvPr>
            <p:cNvPicPr>
              <a:picLocks noChangeAspect="1"/>
            </p:cNvPicPr>
            <p:nvPr/>
          </p:nvPicPr>
          <p:blipFill rotWithShape="1">
            <a:blip r:embed="rId8"/>
            <a:srcRect l="1826" t="6746" r="51003" b="71330"/>
            <a:stretch/>
          </p:blipFill>
          <p:spPr>
            <a:xfrm>
              <a:off x="717195" y="877949"/>
              <a:ext cx="3581400" cy="939864"/>
            </a:xfrm>
            <a:prstGeom prst="rect">
              <a:avLst/>
            </a:prstGeom>
          </p:spPr>
        </p:pic>
        <p:pic>
          <p:nvPicPr>
            <p:cNvPr id="12" name="Picture 11">
              <a:extLst>
                <a:ext uri="{FF2B5EF4-FFF2-40B4-BE49-F238E27FC236}">
                  <a16:creationId xmlns:a16="http://schemas.microsoft.com/office/drawing/2014/main" id="{8EE0024E-CBE2-4637-B383-574AADC9C988}"/>
                </a:ext>
              </a:extLst>
            </p:cNvPr>
            <p:cNvPicPr>
              <a:picLocks noChangeAspect="1"/>
            </p:cNvPicPr>
            <p:nvPr/>
          </p:nvPicPr>
          <p:blipFill rotWithShape="1">
            <a:blip r:embed="rId8"/>
            <a:srcRect l="50000" t="37557" r="2830" b="40519"/>
            <a:stretch/>
          </p:blipFill>
          <p:spPr>
            <a:xfrm>
              <a:off x="4298595" y="843727"/>
              <a:ext cx="3581400" cy="939864"/>
            </a:xfrm>
            <a:prstGeom prst="rect">
              <a:avLst/>
            </a:prstGeom>
          </p:spPr>
        </p:pic>
        <p:pic>
          <p:nvPicPr>
            <p:cNvPr id="21" name="Picture 20">
              <a:extLst>
                <a:ext uri="{FF2B5EF4-FFF2-40B4-BE49-F238E27FC236}">
                  <a16:creationId xmlns:a16="http://schemas.microsoft.com/office/drawing/2014/main" id="{D15E437C-4404-49CF-8492-FE2FD272D824}"/>
                </a:ext>
              </a:extLst>
            </p:cNvPr>
            <p:cNvPicPr>
              <a:picLocks noChangeAspect="1"/>
            </p:cNvPicPr>
            <p:nvPr/>
          </p:nvPicPr>
          <p:blipFill rotWithShape="1">
            <a:blip r:embed="rId8"/>
            <a:srcRect l="822" t="69553" r="48996" b="2006"/>
            <a:stretch/>
          </p:blipFill>
          <p:spPr>
            <a:xfrm>
              <a:off x="643638" y="1842838"/>
              <a:ext cx="3810000" cy="1219200"/>
            </a:xfrm>
            <a:prstGeom prst="rect">
              <a:avLst/>
            </a:prstGeom>
          </p:spPr>
        </p:pic>
        <p:pic>
          <p:nvPicPr>
            <p:cNvPr id="22" name="Picture 21">
              <a:extLst>
                <a:ext uri="{FF2B5EF4-FFF2-40B4-BE49-F238E27FC236}">
                  <a16:creationId xmlns:a16="http://schemas.microsoft.com/office/drawing/2014/main" id="{D002295E-84B6-4B6F-B69B-97DC050A9FF4}"/>
                </a:ext>
              </a:extLst>
            </p:cNvPr>
            <p:cNvPicPr>
              <a:picLocks noChangeAspect="1"/>
            </p:cNvPicPr>
            <p:nvPr/>
          </p:nvPicPr>
          <p:blipFill rotWithShape="1">
            <a:blip r:embed="rId8"/>
            <a:srcRect l="1826" t="38741" r="51003" b="39904"/>
            <a:stretch/>
          </p:blipFill>
          <p:spPr>
            <a:xfrm>
              <a:off x="4295967" y="1852035"/>
              <a:ext cx="3581400" cy="915445"/>
            </a:xfrm>
            <a:prstGeom prst="rect">
              <a:avLst/>
            </a:prstGeom>
          </p:spPr>
        </p:pic>
      </p:grpSp>
      <p:cxnSp>
        <p:nvCxnSpPr>
          <p:cNvPr id="23" name="Straight Connector 22">
            <a:extLst>
              <a:ext uri="{FF2B5EF4-FFF2-40B4-BE49-F238E27FC236}">
                <a16:creationId xmlns:a16="http://schemas.microsoft.com/office/drawing/2014/main" id="{A4DB0C85-08BD-4436-87D8-AB5D7B90BA0B}"/>
              </a:ext>
            </a:extLst>
          </p:cNvPr>
          <p:cNvCxnSpPr>
            <a:cxnSpLocks/>
          </p:cNvCxnSpPr>
          <p:nvPr/>
        </p:nvCxnSpPr>
        <p:spPr>
          <a:xfrm>
            <a:off x="1037304" y="626890"/>
            <a:ext cx="0" cy="1640060"/>
          </a:xfrm>
          <a:prstGeom prst="line">
            <a:avLst/>
          </a:prstGeom>
          <a:ln w="25400"/>
        </p:spPr>
        <p:style>
          <a:lnRef idx="1">
            <a:schemeClr val="accent3"/>
          </a:lnRef>
          <a:fillRef idx="0">
            <a:schemeClr val="accent3"/>
          </a:fillRef>
          <a:effectRef idx="0">
            <a:schemeClr val="accent3"/>
          </a:effectRef>
          <a:fontRef idx="minor">
            <a:schemeClr val="tx1"/>
          </a:fontRef>
        </p:style>
      </p:cxnSp>
      <p:cxnSp>
        <p:nvCxnSpPr>
          <p:cNvPr id="24" name="Straight Connector 23">
            <a:extLst>
              <a:ext uri="{FF2B5EF4-FFF2-40B4-BE49-F238E27FC236}">
                <a16:creationId xmlns:a16="http://schemas.microsoft.com/office/drawing/2014/main" id="{1B026FDA-AFA4-4F7F-9B31-2DA51303CF04}"/>
              </a:ext>
            </a:extLst>
          </p:cNvPr>
          <p:cNvCxnSpPr>
            <a:cxnSpLocks/>
          </p:cNvCxnSpPr>
          <p:nvPr/>
        </p:nvCxnSpPr>
        <p:spPr>
          <a:xfrm>
            <a:off x="3679722" y="604605"/>
            <a:ext cx="0" cy="1640060"/>
          </a:xfrm>
          <a:prstGeom prst="line">
            <a:avLst/>
          </a:prstGeom>
          <a:ln w="25400"/>
        </p:spPr>
        <p:style>
          <a:lnRef idx="1">
            <a:schemeClr val="accent3"/>
          </a:lnRef>
          <a:fillRef idx="0">
            <a:schemeClr val="accent3"/>
          </a:fillRef>
          <a:effectRef idx="0">
            <a:schemeClr val="accent3"/>
          </a:effectRef>
          <a:fontRef idx="minor">
            <a:schemeClr val="tx1"/>
          </a:fontRef>
        </p:style>
      </p:cxnSp>
      <p:cxnSp>
        <p:nvCxnSpPr>
          <p:cNvPr id="25" name="Straight Connector 24">
            <a:extLst>
              <a:ext uri="{FF2B5EF4-FFF2-40B4-BE49-F238E27FC236}">
                <a16:creationId xmlns:a16="http://schemas.microsoft.com/office/drawing/2014/main" id="{60C04BC5-3A48-47E5-B057-3E3723D9BA87}"/>
              </a:ext>
            </a:extLst>
          </p:cNvPr>
          <p:cNvCxnSpPr>
            <a:cxnSpLocks/>
          </p:cNvCxnSpPr>
          <p:nvPr/>
        </p:nvCxnSpPr>
        <p:spPr>
          <a:xfrm flipH="1">
            <a:off x="3076458" y="1138698"/>
            <a:ext cx="2291813" cy="0"/>
          </a:xfrm>
          <a:prstGeom prst="line">
            <a:avLst/>
          </a:prstGeom>
          <a:ln w="25400">
            <a:solidFill>
              <a:srgbClr val="FF40FF"/>
            </a:solidFill>
            <a:prstDash val="dash"/>
          </a:ln>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DE88B9B9-4A7F-4CD9-922B-6D70E070B316}"/>
              </a:ext>
            </a:extLst>
          </p:cNvPr>
          <p:cNvSpPr txBox="1"/>
          <p:nvPr/>
        </p:nvSpPr>
        <p:spPr>
          <a:xfrm>
            <a:off x="3055202" y="2236846"/>
            <a:ext cx="975640" cy="461665"/>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rgbClr val="0000FF"/>
                </a:solidFill>
              </a:rPr>
              <a:t>TOPI</a:t>
            </a:r>
          </a:p>
          <a:p>
            <a:pPr marL="285750" indent="-285750">
              <a:buFont typeface="Arial" panose="020B0604020202020204" pitchFamily="34" charset="0"/>
              <a:buChar char="•"/>
            </a:pPr>
            <a:r>
              <a:rPr lang="en-US" sz="1200" dirty="0">
                <a:solidFill>
                  <a:srgbClr val="C00000"/>
                </a:solidFill>
              </a:rPr>
              <a:t>Emis3D</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7C5C788-A968-4168-9AA2-FDDF7A48128E}"/>
                  </a:ext>
                </a:extLst>
              </p:cNvPr>
              <p:cNvSpPr txBox="1"/>
              <p:nvPr/>
            </p:nvSpPr>
            <p:spPr>
              <a:xfrm>
                <a:off x="3965769" y="2236845"/>
                <a:ext cx="1442494" cy="475964"/>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sSub>
                      <m:sSubPr>
                        <m:ctrlPr>
                          <a:rPr lang="en-US" sz="1200" b="0" i="1" dirty="0" smtClean="0">
                            <a:solidFill>
                              <a:schemeClr val="accent3">
                                <a:lumMod val="75000"/>
                              </a:schemeClr>
                            </a:solidFill>
                            <a:latin typeface="Cambria Math" panose="02040503050406030204" pitchFamily="18" charset="0"/>
                          </a:rPr>
                        </m:ctrlPr>
                      </m:sSubPr>
                      <m:e>
                        <m:r>
                          <a:rPr lang="en-US" sz="1200" b="0" i="1" dirty="0" smtClean="0">
                            <a:solidFill>
                              <a:schemeClr val="accent3">
                                <a:lumMod val="75000"/>
                              </a:schemeClr>
                            </a:solidFill>
                            <a:latin typeface="Cambria Math" panose="02040503050406030204" pitchFamily="18" charset="0"/>
                          </a:rPr>
                          <m:t>𝐼</m:t>
                        </m:r>
                      </m:e>
                      <m:sub>
                        <m:r>
                          <a:rPr lang="en-US" sz="1200" b="0" i="1" dirty="0" smtClean="0">
                            <a:solidFill>
                              <a:schemeClr val="accent3">
                                <a:lumMod val="75000"/>
                              </a:schemeClr>
                            </a:solidFill>
                            <a:latin typeface="Cambria Math" panose="02040503050406030204" pitchFamily="18" charset="0"/>
                          </a:rPr>
                          <m:t>𝑝</m:t>
                        </m:r>
                      </m:sub>
                    </m:sSub>
                  </m:oMath>
                </a14:m>
                <a:r>
                  <a:rPr lang="en-US" sz="1200" dirty="0">
                    <a:solidFill>
                      <a:schemeClr val="accent3">
                        <a:lumMod val="75000"/>
                      </a:schemeClr>
                    </a:solidFill>
                  </a:rPr>
                  <a:t> Spike Time</a:t>
                </a:r>
              </a:p>
              <a:p>
                <a:pPr marL="285750" indent="-285750">
                  <a:buFont typeface="Arial" panose="020B0604020202020204" pitchFamily="34" charset="0"/>
                  <a:buChar char="•"/>
                </a:pPr>
                <a14:m>
                  <m:oMath xmlns:m="http://schemas.openxmlformats.org/officeDocument/2006/math">
                    <m:sSub>
                      <m:sSubPr>
                        <m:ctrlPr>
                          <a:rPr lang="en-US" sz="1200" b="0" i="1" smtClean="0">
                            <a:solidFill>
                              <a:srgbClr val="FF40FF"/>
                            </a:solidFill>
                            <a:latin typeface="Cambria Math" panose="02040503050406030204" pitchFamily="18" charset="0"/>
                          </a:rPr>
                        </m:ctrlPr>
                      </m:sSubPr>
                      <m:e>
                        <m:r>
                          <a:rPr lang="en-US" sz="1200" b="0" i="1" smtClean="0">
                            <a:solidFill>
                              <a:srgbClr val="FF40FF"/>
                            </a:solidFill>
                            <a:latin typeface="Cambria Math" panose="02040503050406030204" pitchFamily="18" charset="0"/>
                          </a:rPr>
                          <m:t>𝑊</m:t>
                        </m:r>
                      </m:e>
                      <m:sub>
                        <m:r>
                          <a:rPr lang="en-US" sz="1200" b="0" i="1" smtClean="0">
                            <a:solidFill>
                              <a:srgbClr val="FF40FF"/>
                            </a:solidFill>
                            <a:latin typeface="Cambria Math" panose="02040503050406030204" pitchFamily="18" charset="0"/>
                          </a:rPr>
                          <m:t>𝑡h</m:t>
                        </m:r>
                      </m:sub>
                    </m:sSub>
                  </m:oMath>
                </a14:m>
                <a:endParaRPr lang="en-US" sz="1200" dirty="0">
                  <a:solidFill>
                    <a:srgbClr val="FF40FF"/>
                  </a:solidFill>
                </a:endParaRPr>
              </a:p>
            </p:txBody>
          </p:sp>
        </mc:Choice>
        <mc:Fallback xmlns="">
          <p:sp>
            <p:nvSpPr>
              <p:cNvPr id="20" name="TextBox 19">
                <a:extLst>
                  <a:ext uri="{FF2B5EF4-FFF2-40B4-BE49-F238E27FC236}">
                    <a16:creationId xmlns:a16="http://schemas.microsoft.com/office/drawing/2014/main" id="{57C5C788-A968-4168-9AA2-FDDF7A48128E}"/>
                  </a:ext>
                </a:extLst>
              </p:cNvPr>
              <p:cNvSpPr txBox="1">
                <a:spLocks noRot="1" noChangeAspect="1" noMove="1" noResize="1" noEditPoints="1" noAdjustHandles="1" noChangeArrowheads="1" noChangeShapeType="1" noTextEdit="1"/>
              </p:cNvSpPr>
              <p:nvPr/>
            </p:nvSpPr>
            <p:spPr>
              <a:xfrm>
                <a:off x="3965769" y="2236845"/>
                <a:ext cx="1442494" cy="475964"/>
              </a:xfrm>
              <a:prstGeom prst="rect">
                <a:avLst/>
              </a:prstGeom>
              <a:blipFill>
                <a:blip r:embed="rId9"/>
                <a:stretch>
                  <a:fillRect b="-6410"/>
                </a:stretch>
              </a:blipFill>
            </p:spPr>
            <p:txBody>
              <a:bodyPr/>
              <a:lstStyle/>
              <a:p>
                <a:r>
                  <a:rPr lang="en-US">
                    <a:noFill/>
                  </a:rPr>
                  <a:t> </a:t>
                </a:r>
              </a:p>
            </p:txBody>
          </p:sp>
        </mc:Fallback>
      </mc:AlternateContent>
    </p:spTree>
    <p:extLst>
      <p:ext uri="{BB962C8B-B14F-4D97-AF65-F5344CB8AC3E}">
        <p14:creationId xmlns:p14="http://schemas.microsoft.com/office/powerpoint/2010/main" val="284173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63437B0-9667-4A47-952E-333C4DD55887}"/>
              </a:ext>
            </a:extLst>
          </p:cNvPr>
          <p:cNvPicPr>
            <a:picLocks noChangeAspect="1"/>
          </p:cNvPicPr>
          <p:nvPr/>
        </p:nvPicPr>
        <p:blipFill rotWithShape="1">
          <a:blip r:embed="rId3"/>
          <a:srcRect t="17407"/>
          <a:stretch/>
        </p:blipFill>
        <p:spPr>
          <a:xfrm>
            <a:off x="519691" y="652593"/>
            <a:ext cx="2552935" cy="2068613"/>
          </a:xfrm>
          <a:prstGeom prst="rect">
            <a:avLst/>
          </a:prstGeom>
        </p:spPr>
      </p:pic>
      <p:pic>
        <p:nvPicPr>
          <p:cNvPr id="12" name="Picture 11">
            <a:extLst>
              <a:ext uri="{FF2B5EF4-FFF2-40B4-BE49-F238E27FC236}">
                <a16:creationId xmlns:a16="http://schemas.microsoft.com/office/drawing/2014/main" id="{4D2DE505-5CB2-4A7D-AC72-DA4FEE8256DA}"/>
              </a:ext>
            </a:extLst>
          </p:cNvPr>
          <p:cNvPicPr>
            <a:picLocks noChangeAspect="1"/>
          </p:cNvPicPr>
          <p:nvPr/>
        </p:nvPicPr>
        <p:blipFill rotWithShape="1">
          <a:blip r:embed="rId4"/>
          <a:srcRect t="17012"/>
          <a:stretch/>
        </p:blipFill>
        <p:spPr>
          <a:xfrm>
            <a:off x="518773" y="2818443"/>
            <a:ext cx="2519425" cy="2033901"/>
          </a:xfrm>
          <a:prstGeom prst="rect">
            <a:avLst/>
          </a:prstGeom>
        </p:spPr>
      </p:pic>
      <p:pic>
        <p:nvPicPr>
          <p:cNvPr id="11" name="Picture 10">
            <a:extLst>
              <a:ext uri="{FF2B5EF4-FFF2-40B4-BE49-F238E27FC236}">
                <a16:creationId xmlns:a16="http://schemas.microsoft.com/office/drawing/2014/main" id="{8EA2AAD1-D748-4281-A9E4-844E1CABC7DE}"/>
              </a:ext>
            </a:extLst>
          </p:cNvPr>
          <p:cNvPicPr>
            <a:picLocks noChangeAspect="1"/>
          </p:cNvPicPr>
          <p:nvPr/>
        </p:nvPicPr>
        <p:blipFill rotWithShape="1">
          <a:blip r:embed="rId5"/>
          <a:srcRect t="17407" b="2593"/>
          <a:stretch/>
        </p:blipFill>
        <p:spPr>
          <a:xfrm>
            <a:off x="4962799" y="2818444"/>
            <a:ext cx="2552935" cy="2019873"/>
          </a:xfrm>
          <a:prstGeom prst="rect">
            <a:avLst/>
          </a:prstGeom>
        </p:spPr>
      </p:pic>
      <p:pic>
        <p:nvPicPr>
          <p:cNvPr id="10" name="Picture 9">
            <a:extLst>
              <a:ext uri="{FF2B5EF4-FFF2-40B4-BE49-F238E27FC236}">
                <a16:creationId xmlns:a16="http://schemas.microsoft.com/office/drawing/2014/main" id="{073AD78F-3C84-41F1-9D8F-5A52A4423AC3}"/>
              </a:ext>
            </a:extLst>
          </p:cNvPr>
          <p:cNvPicPr>
            <a:picLocks noChangeAspect="1"/>
          </p:cNvPicPr>
          <p:nvPr/>
        </p:nvPicPr>
        <p:blipFill rotWithShape="1">
          <a:blip r:embed="rId6"/>
          <a:srcRect t="17407"/>
          <a:stretch/>
        </p:blipFill>
        <p:spPr>
          <a:xfrm>
            <a:off x="4962799" y="656622"/>
            <a:ext cx="2552935" cy="2061219"/>
          </a:xfrm>
          <a:prstGeom prst="rect">
            <a:avLst/>
          </a:prstGeom>
        </p:spPr>
      </p:pic>
      <p:sp>
        <p:nvSpPr>
          <p:cNvPr id="2" name="Title 1">
            <a:extLst>
              <a:ext uri="{FF2B5EF4-FFF2-40B4-BE49-F238E27FC236}">
                <a16:creationId xmlns:a16="http://schemas.microsoft.com/office/drawing/2014/main" id="{9A894DC9-70A8-43AA-92B9-687D81062474}"/>
              </a:ext>
            </a:extLst>
          </p:cNvPr>
          <p:cNvSpPr>
            <a:spLocks noGrp="1"/>
          </p:cNvSpPr>
          <p:nvPr>
            <p:ph type="title"/>
          </p:nvPr>
        </p:nvSpPr>
        <p:spPr/>
        <p:txBody>
          <a:bodyPr/>
          <a:lstStyle/>
          <a:p>
            <a:r>
              <a:rPr lang="en-US" dirty="0"/>
              <a:t>Shot 95711 Best Fits: Similar to 95709</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8C54558-DBE5-437B-86DC-E60DA0A6A260}"/>
                  </a:ext>
                </a:extLst>
              </p:cNvPr>
              <p:cNvSpPr txBox="1"/>
              <p:nvPr/>
            </p:nvSpPr>
            <p:spPr>
              <a:xfrm>
                <a:off x="3200401" y="1352550"/>
                <a:ext cx="1600199" cy="646331"/>
              </a:xfrm>
              <a:prstGeom prst="rect">
                <a:avLst/>
              </a:prstGeom>
              <a:noFill/>
            </p:spPr>
            <p:txBody>
              <a:bodyPr wrap="square" rtlCol="0">
                <a:spAutoFit/>
              </a:bodyPr>
              <a:lstStyle/>
              <a:p>
                <a:r>
                  <a:rPr lang="en-US" dirty="0"/>
                  <a:t>Early Pre-TQ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∼−2.5</m:t>
                    </m:r>
                    <m:r>
                      <a:rPr lang="en-US" b="0" i="1" smtClean="0">
                        <a:latin typeface="Cambria Math" panose="02040503050406030204" pitchFamily="18" charset="0"/>
                      </a:rPr>
                      <m:t>𝑚𝑠</m:t>
                    </m:r>
                  </m:oMath>
                </a14:m>
                <a:r>
                  <a:rPr lang="en-US" dirty="0"/>
                  <a:t>)</a:t>
                </a:r>
              </a:p>
            </p:txBody>
          </p:sp>
        </mc:Choice>
        <mc:Fallback xmlns="">
          <p:sp>
            <p:nvSpPr>
              <p:cNvPr id="7" name="TextBox 6">
                <a:extLst>
                  <a:ext uri="{FF2B5EF4-FFF2-40B4-BE49-F238E27FC236}">
                    <a16:creationId xmlns:a16="http://schemas.microsoft.com/office/drawing/2014/main" id="{58C54558-DBE5-437B-86DC-E60DA0A6A260}"/>
                  </a:ext>
                </a:extLst>
              </p:cNvPr>
              <p:cNvSpPr txBox="1">
                <a:spLocks noRot="1" noChangeAspect="1" noMove="1" noResize="1" noEditPoints="1" noAdjustHandles="1" noChangeArrowheads="1" noChangeShapeType="1" noTextEdit="1"/>
              </p:cNvSpPr>
              <p:nvPr/>
            </p:nvSpPr>
            <p:spPr>
              <a:xfrm>
                <a:off x="3200401" y="1352550"/>
                <a:ext cx="1600199" cy="646331"/>
              </a:xfrm>
              <a:prstGeom prst="rect">
                <a:avLst/>
              </a:prstGeom>
              <a:blipFill>
                <a:blip r:embed="rId7"/>
                <a:stretch>
                  <a:fillRect l="-3042"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F4D5CB3-FA61-470E-9DE3-D9AFD4983D6E}"/>
                  </a:ext>
                </a:extLst>
              </p:cNvPr>
              <p:cNvSpPr txBox="1"/>
              <p:nvPr/>
            </p:nvSpPr>
            <p:spPr>
              <a:xfrm>
                <a:off x="3321612" y="3409950"/>
                <a:ext cx="1357775" cy="646331"/>
              </a:xfrm>
              <a:prstGeom prst="rect">
                <a:avLst/>
              </a:prstGeom>
              <a:noFill/>
            </p:spPr>
            <p:txBody>
              <a:bodyPr wrap="square" rtlCol="0">
                <a:spAutoFit/>
              </a:bodyPr>
              <a:lstStyle/>
              <a:p>
                <a:r>
                  <a:rPr lang="en-US" dirty="0"/>
                  <a:t>Late Pre-TQ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r>
                      <a:rPr lang="en-US" b="0" i="1" smtClean="0">
                        <a:latin typeface="Cambria Math" panose="02040503050406030204" pitchFamily="18" charset="0"/>
                      </a:rPr>
                      <m:t>𝑚𝑠</m:t>
                    </m:r>
                  </m:oMath>
                </a14:m>
                <a:r>
                  <a:rPr lang="en-US" dirty="0"/>
                  <a:t>)</a:t>
                </a:r>
              </a:p>
            </p:txBody>
          </p:sp>
        </mc:Choice>
        <mc:Fallback xmlns="">
          <p:sp>
            <p:nvSpPr>
              <p:cNvPr id="8" name="TextBox 7">
                <a:extLst>
                  <a:ext uri="{FF2B5EF4-FFF2-40B4-BE49-F238E27FC236}">
                    <a16:creationId xmlns:a16="http://schemas.microsoft.com/office/drawing/2014/main" id="{3F4D5CB3-FA61-470E-9DE3-D9AFD4983D6E}"/>
                  </a:ext>
                </a:extLst>
              </p:cNvPr>
              <p:cNvSpPr txBox="1">
                <a:spLocks noRot="1" noChangeAspect="1" noMove="1" noResize="1" noEditPoints="1" noAdjustHandles="1" noChangeArrowheads="1" noChangeShapeType="1" noTextEdit="1"/>
              </p:cNvSpPr>
              <p:nvPr/>
            </p:nvSpPr>
            <p:spPr>
              <a:xfrm>
                <a:off x="3321612" y="3409950"/>
                <a:ext cx="1357775" cy="646331"/>
              </a:xfrm>
              <a:prstGeom prst="rect">
                <a:avLst/>
              </a:prstGeom>
              <a:blipFill>
                <a:blip r:embed="rId8"/>
                <a:stretch>
                  <a:fillRect l="-4036" t="-4717" r="-448"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7CAAE83-608C-47CE-AEB1-33F74E35AA70}"/>
                  </a:ext>
                </a:extLst>
              </p:cNvPr>
              <p:cNvSpPr txBox="1"/>
              <p:nvPr/>
            </p:nvSpPr>
            <p:spPr>
              <a:xfrm>
                <a:off x="7515736" y="1352549"/>
                <a:ext cx="1600199" cy="646331"/>
              </a:xfrm>
              <a:prstGeom prst="rect">
                <a:avLst/>
              </a:prstGeom>
              <a:noFill/>
            </p:spPr>
            <p:txBody>
              <a:bodyPr wrap="square" rtlCol="0">
                <a:spAutoFit/>
              </a:bodyPr>
              <a:lstStyle/>
              <a:p>
                <a:r>
                  <a:rPr lang="en-US" dirty="0"/>
                  <a:t>TQ, Rad Peak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∼0</m:t>
                    </m:r>
                    <m:r>
                      <a:rPr lang="en-US" b="0" i="1" smtClean="0">
                        <a:latin typeface="Cambria Math" panose="02040503050406030204" pitchFamily="18" charset="0"/>
                      </a:rPr>
                      <m:t>𝑚𝑠</m:t>
                    </m:r>
                  </m:oMath>
                </a14:m>
                <a:r>
                  <a:rPr lang="en-US" dirty="0"/>
                  <a:t>)</a:t>
                </a:r>
              </a:p>
            </p:txBody>
          </p:sp>
        </mc:Choice>
        <mc:Fallback xmlns="">
          <p:sp>
            <p:nvSpPr>
              <p:cNvPr id="16" name="TextBox 15">
                <a:extLst>
                  <a:ext uri="{FF2B5EF4-FFF2-40B4-BE49-F238E27FC236}">
                    <a16:creationId xmlns:a16="http://schemas.microsoft.com/office/drawing/2014/main" id="{17CAAE83-608C-47CE-AEB1-33F74E35AA70}"/>
                  </a:ext>
                </a:extLst>
              </p:cNvPr>
              <p:cNvSpPr txBox="1">
                <a:spLocks noRot="1" noChangeAspect="1" noMove="1" noResize="1" noEditPoints="1" noAdjustHandles="1" noChangeArrowheads="1" noChangeShapeType="1" noTextEdit="1"/>
              </p:cNvSpPr>
              <p:nvPr/>
            </p:nvSpPr>
            <p:spPr>
              <a:xfrm>
                <a:off x="7515736" y="1352549"/>
                <a:ext cx="1600199" cy="646331"/>
              </a:xfrm>
              <a:prstGeom prst="rect">
                <a:avLst/>
              </a:prstGeom>
              <a:blipFill>
                <a:blip r:embed="rId9"/>
                <a:stretch>
                  <a:fillRect l="-3435"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EA71EA0-C046-4D47-A10C-B560632C4A67}"/>
                  </a:ext>
                </a:extLst>
              </p:cNvPr>
              <p:cNvSpPr txBox="1"/>
              <p:nvPr/>
            </p:nvSpPr>
            <p:spPr>
              <a:xfrm>
                <a:off x="7515735" y="3409949"/>
                <a:ext cx="1600199" cy="646331"/>
              </a:xfrm>
              <a:prstGeom prst="rect">
                <a:avLst/>
              </a:prstGeom>
              <a:noFill/>
            </p:spPr>
            <p:txBody>
              <a:bodyPr wrap="square" rtlCol="0">
                <a:spAutoFit/>
              </a:bodyPr>
              <a:lstStyle/>
              <a:p>
                <a:r>
                  <a:rPr lang="en-US" dirty="0"/>
                  <a:t>CQ</a:t>
                </a:r>
              </a:p>
              <a:p>
                <a:r>
                  <a:rPr lang="en-US" dirty="0"/>
                  <a:t>(</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∼3.5</m:t>
                    </m:r>
                    <m:r>
                      <a:rPr lang="en-US" b="0" i="1" smtClean="0">
                        <a:latin typeface="Cambria Math" panose="02040503050406030204" pitchFamily="18" charset="0"/>
                      </a:rPr>
                      <m:t>𝑚𝑠</m:t>
                    </m:r>
                  </m:oMath>
                </a14:m>
                <a:r>
                  <a:rPr lang="en-US" dirty="0"/>
                  <a:t>)</a:t>
                </a:r>
              </a:p>
            </p:txBody>
          </p:sp>
        </mc:Choice>
        <mc:Fallback xmlns="">
          <p:sp>
            <p:nvSpPr>
              <p:cNvPr id="18" name="TextBox 17">
                <a:extLst>
                  <a:ext uri="{FF2B5EF4-FFF2-40B4-BE49-F238E27FC236}">
                    <a16:creationId xmlns:a16="http://schemas.microsoft.com/office/drawing/2014/main" id="{0EA71EA0-C046-4D47-A10C-B560632C4A67}"/>
                  </a:ext>
                </a:extLst>
              </p:cNvPr>
              <p:cNvSpPr txBox="1">
                <a:spLocks noRot="1" noChangeAspect="1" noMove="1" noResize="1" noEditPoints="1" noAdjustHandles="1" noChangeArrowheads="1" noChangeShapeType="1" noTextEdit="1"/>
              </p:cNvSpPr>
              <p:nvPr/>
            </p:nvSpPr>
            <p:spPr>
              <a:xfrm>
                <a:off x="7515735" y="3409949"/>
                <a:ext cx="1600199" cy="646331"/>
              </a:xfrm>
              <a:prstGeom prst="rect">
                <a:avLst/>
              </a:prstGeom>
              <a:blipFill>
                <a:blip r:embed="rId10"/>
                <a:stretch>
                  <a:fillRect l="-3435" t="-4717" b="-14151"/>
                </a:stretch>
              </a:blipFill>
            </p:spPr>
            <p:txBody>
              <a:bodyPr/>
              <a:lstStyle/>
              <a:p>
                <a:r>
                  <a:rPr lang="en-US">
                    <a:noFill/>
                  </a:rPr>
                  <a:t> </a:t>
                </a:r>
              </a:p>
            </p:txBody>
          </p:sp>
        </mc:Fallback>
      </mc:AlternateContent>
      <p:sp>
        <p:nvSpPr>
          <p:cNvPr id="19" name="Footer Placeholder 3">
            <a:extLst>
              <a:ext uri="{FF2B5EF4-FFF2-40B4-BE49-F238E27FC236}">
                <a16:creationId xmlns:a16="http://schemas.microsoft.com/office/drawing/2014/main" id="{2A9BBB73-73BC-41BC-A26E-1ABC4612CB64}"/>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18</a:t>
            </a:fld>
            <a:endParaRPr lang="en-GB" dirty="0"/>
          </a:p>
        </p:txBody>
      </p:sp>
    </p:spTree>
    <p:extLst>
      <p:ext uri="{BB962C8B-B14F-4D97-AF65-F5344CB8AC3E}">
        <p14:creationId xmlns:p14="http://schemas.microsoft.com/office/powerpoint/2010/main" val="2217382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DFD1AA-2914-4F03-8A08-12AE0430E666}"/>
              </a:ext>
            </a:extLst>
          </p:cNvPr>
          <p:cNvPicPr>
            <a:picLocks noChangeAspect="1"/>
          </p:cNvPicPr>
          <p:nvPr/>
        </p:nvPicPr>
        <p:blipFill>
          <a:blip r:embed="rId3"/>
          <a:stretch>
            <a:fillRect/>
          </a:stretch>
        </p:blipFill>
        <p:spPr>
          <a:xfrm>
            <a:off x="6477653" y="1386475"/>
            <a:ext cx="2454638" cy="836531"/>
          </a:xfrm>
          <a:prstGeom prst="rect">
            <a:avLst/>
          </a:prstGeom>
        </p:spPr>
      </p:pic>
      <p:pic>
        <p:nvPicPr>
          <p:cNvPr id="1030" name="Picture 6" descr="prad_t4.0ms.png">
            <a:extLst>
              <a:ext uri="{FF2B5EF4-FFF2-40B4-BE49-F238E27FC236}">
                <a16:creationId xmlns:a16="http://schemas.microsoft.com/office/drawing/2014/main" id="{3E9D8AEF-F057-4743-AB4E-59052D21A2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1064052"/>
            <a:ext cx="2721650" cy="20412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E8B9B7-845D-47BA-ABFA-A7567D38642C}"/>
              </a:ext>
            </a:extLst>
          </p:cNvPr>
          <p:cNvSpPr>
            <a:spLocks noGrp="1"/>
          </p:cNvSpPr>
          <p:nvPr>
            <p:ph type="title"/>
          </p:nvPr>
        </p:nvSpPr>
        <p:spPr>
          <a:xfrm>
            <a:off x="135512" y="95250"/>
            <a:ext cx="8094087" cy="342900"/>
          </a:xfrm>
        </p:spPr>
        <p:txBody>
          <a:bodyPr/>
          <a:lstStyle/>
          <a:p>
            <a:pPr>
              <a:lnSpc>
                <a:spcPts val="2000"/>
              </a:lnSpc>
            </a:pPr>
            <a:r>
              <a:rPr lang="en-US" sz="2000" dirty="0"/>
              <a:t>JOREK simulations exhibit some magnetic nozzle behavior and produce similar radiation structures to Emis3D best fits</a:t>
            </a:r>
          </a:p>
        </p:txBody>
      </p:sp>
      <p:pic>
        <p:nvPicPr>
          <p:cNvPr id="1026" name="Picture 2" descr="prad_t2.0ms.png">
            <a:extLst>
              <a:ext uri="{FF2B5EF4-FFF2-40B4-BE49-F238E27FC236}">
                <a16:creationId xmlns:a16="http://schemas.microsoft.com/office/drawing/2014/main" id="{24F50B5F-CA8B-4106-8FA5-15105CD32E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8017" y="1074845"/>
            <a:ext cx="2721651" cy="20412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ad_t2.0ms.png">
            <a:extLst>
              <a:ext uri="{FF2B5EF4-FFF2-40B4-BE49-F238E27FC236}">
                <a16:creationId xmlns:a16="http://schemas.microsoft.com/office/drawing/2014/main" id="{F94485ED-54EE-4F92-8510-6CAD9767A0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8017" y="2967334"/>
            <a:ext cx="2721651" cy="20412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522FA43-58E1-4320-807D-D548D9052A07}"/>
              </a:ext>
            </a:extLst>
          </p:cNvPr>
          <p:cNvSpPr txBox="1"/>
          <p:nvPr/>
        </p:nvSpPr>
        <p:spPr>
          <a:xfrm>
            <a:off x="1558242" y="653159"/>
            <a:ext cx="1981200" cy="369332"/>
          </a:xfrm>
          <a:prstGeom prst="rect">
            <a:avLst/>
          </a:prstGeom>
          <a:noFill/>
        </p:spPr>
        <p:txBody>
          <a:bodyPr wrap="square" rtlCol="0">
            <a:spAutoFit/>
          </a:bodyPr>
          <a:lstStyle/>
          <a:p>
            <a:pPr algn="ctr"/>
            <a:r>
              <a:rPr lang="en-US" dirty="0"/>
              <a:t>Early Pre-TQ</a:t>
            </a:r>
          </a:p>
        </p:txBody>
      </p:sp>
      <p:sp>
        <p:nvSpPr>
          <p:cNvPr id="8" name="TextBox 7">
            <a:extLst>
              <a:ext uri="{FF2B5EF4-FFF2-40B4-BE49-F238E27FC236}">
                <a16:creationId xmlns:a16="http://schemas.microsoft.com/office/drawing/2014/main" id="{35F46379-C2EE-4E79-ADAA-5173F75A5486}"/>
              </a:ext>
            </a:extLst>
          </p:cNvPr>
          <p:cNvSpPr txBox="1"/>
          <p:nvPr/>
        </p:nvSpPr>
        <p:spPr>
          <a:xfrm>
            <a:off x="101293" y="1748316"/>
            <a:ext cx="1348563" cy="646331"/>
          </a:xfrm>
          <a:prstGeom prst="rect">
            <a:avLst/>
          </a:prstGeom>
          <a:noFill/>
        </p:spPr>
        <p:txBody>
          <a:bodyPr wrap="square" rtlCol="0">
            <a:spAutoFit/>
          </a:bodyPr>
          <a:lstStyle/>
          <a:p>
            <a:pPr algn="ctr"/>
            <a:r>
              <a:rPr lang="en-US" dirty="0"/>
              <a:t>First Simulation</a:t>
            </a:r>
          </a:p>
        </p:txBody>
      </p:sp>
      <p:sp>
        <p:nvSpPr>
          <p:cNvPr id="9" name="TextBox 8">
            <a:extLst>
              <a:ext uri="{FF2B5EF4-FFF2-40B4-BE49-F238E27FC236}">
                <a16:creationId xmlns:a16="http://schemas.microsoft.com/office/drawing/2014/main" id="{17F5B29A-93AD-4A04-8A82-C73753740F5D}"/>
              </a:ext>
            </a:extLst>
          </p:cNvPr>
          <p:cNvSpPr txBox="1"/>
          <p:nvPr/>
        </p:nvSpPr>
        <p:spPr>
          <a:xfrm>
            <a:off x="177492" y="3742913"/>
            <a:ext cx="1196163" cy="646331"/>
          </a:xfrm>
          <a:prstGeom prst="rect">
            <a:avLst/>
          </a:prstGeom>
          <a:noFill/>
        </p:spPr>
        <p:txBody>
          <a:bodyPr wrap="square" rtlCol="0">
            <a:spAutoFit/>
          </a:bodyPr>
          <a:lstStyle/>
          <a:p>
            <a:pPr algn="ctr"/>
            <a:r>
              <a:rPr lang="en-US" dirty="0"/>
              <a:t>Second Simulation</a:t>
            </a:r>
          </a:p>
        </p:txBody>
      </p:sp>
      <p:sp>
        <p:nvSpPr>
          <p:cNvPr id="13" name="TextBox 12">
            <a:extLst>
              <a:ext uri="{FF2B5EF4-FFF2-40B4-BE49-F238E27FC236}">
                <a16:creationId xmlns:a16="http://schemas.microsoft.com/office/drawing/2014/main" id="{F6899A0C-61A7-4A5F-B7FF-4AB134A47273}"/>
              </a:ext>
            </a:extLst>
          </p:cNvPr>
          <p:cNvSpPr txBox="1"/>
          <p:nvPr/>
        </p:nvSpPr>
        <p:spPr>
          <a:xfrm>
            <a:off x="4104025" y="650058"/>
            <a:ext cx="1981200" cy="369332"/>
          </a:xfrm>
          <a:prstGeom prst="rect">
            <a:avLst/>
          </a:prstGeom>
          <a:noFill/>
        </p:spPr>
        <p:txBody>
          <a:bodyPr wrap="square" rtlCol="0">
            <a:spAutoFit/>
          </a:bodyPr>
          <a:lstStyle/>
          <a:p>
            <a:pPr algn="ctr"/>
            <a:r>
              <a:rPr lang="en-US" dirty="0"/>
              <a:t>Late Pre-TQ</a:t>
            </a:r>
          </a:p>
        </p:txBody>
      </p:sp>
      <p:sp>
        <p:nvSpPr>
          <p:cNvPr id="20" name="TextBox 19">
            <a:extLst>
              <a:ext uri="{FF2B5EF4-FFF2-40B4-BE49-F238E27FC236}">
                <a16:creationId xmlns:a16="http://schemas.microsoft.com/office/drawing/2014/main" id="{D0920AE4-0A32-4F14-A624-838565FC8B16}"/>
              </a:ext>
            </a:extLst>
          </p:cNvPr>
          <p:cNvSpPr txBox="1"/>
          <p:nvPr/>
        </p:nvSpPr>
        <p:spPr>
          <a:xfrm>
            <a:off x="6702175" y="2228780"/>
            <a:ext cx="1881394" cy="369332"/>
          </a:xfrm>
          <a:prstGeom prst="rect">
            <a:avLst/>
          </a:prstGeom>
          <a:noFill/>
        </p:spPr>
        <p:txBody>
          <a:bodyPr wrap="square" rtlCol="0">
            <a:spAutoFit/>
          </a:bodyPr>
          <a:lstStyle/>
          <a:p>
            <a:pPr algn="ctr"/>
            <a:r>
              <a:rPr lang="en-US" dirty="0"/>
              <a:t>First Simulation</a:t>
            </a:r>
          </a:p>
        </p:txBody>
      </p:sp>
      <p:sp>
        <p:nvSpPr>
          <p:cNvPr id="21" name="TextBox 20">
            <a:extLst>
              <a:ext uri="{FF2B5EF4-FFF2-40B4-BE49-F238E27FC236}">
                <a16:creationId xmlns:a16="http://schemas.microsoft.com/office/drawing/2014/main" id="{C40B8875-9401-4FC2-AD77-4B0103F18186}"/>
              </a:ext>
            </a:extLst>
          </p:cNvPr>
          <p:cNvSpPr txBox="1"/>
          <p:nvPr/>
        </p:nvSpPr>
        <p:spPr>
          <a:xfrm>
            <a:off x="6702173" y="3369527"/>
            <a:ext cx="2005599" cy="369332"/>
          </a:xfrm>
          <a:prstGeom prst="rect">
            <a:avLst/>
          </a:prstGeom>
          <a:noFill/>
        </p:spPr>
        <p:txBody>
          <a:bodyPr wrap="square" rtlCol="0">
            <a:spAutoFit/>
          </a:bodyPr>
          <a:lstStyle/>
          <a:p>
            <a:pPr algn="ctr"/>
            <a:r>
              <a:rPr lang="en-US" dirty="0"/>
              <a:t>Second Simulation</a:t>
            </a:r>
          </a:p>
        </p:txBody>
      </p:sp>
      <p:sp>
        <p:nvSpPr>
          <p:cNvPr id="22" name="TextBox 21">
            <a:extLst>
              <a:ext uri="{FF2B5EF4-FFF2-40B4-BE49-F238E27FC236}">
                <a16:creationId xmlns:a16="http://schemas.microsoft.com/office/drawing/2014/main" id="{25CC8389-3647-46E9-AEC3-30F769E2A707}"/>
              </a:ext>
            </a:extLst>
          </p:cNvPr>
          <p:cNvSpPr txBox="1"/>
          <p:nvPr/>
        </p:nvSpPr>
        <p:spPr>
          <a:xfrm>
            <a:off x="6702173" y="1017143"/>
            <a:ext cx="1881394" cy="369332"/>
          </a:xfrm>
          <a:prstGeom prst="rect">
            <a:avLst/>
          </a:prstGeom>
          <a:noFill/>
        </p:spPr>
        <p:txBody>
          <a:bodyPr wrap="square" rtlCol="0">
            <a:spAutoFit/>
          </a:bodyPr>
          <a:lstStyle/>
          <a:p>
            <a:pPr algn="ctr"/>
            <a:r>
              <a:rPr lang="en-US" dirty="0"/>
              <a:t>Emis3D Best Fits</a:t>
            </a:r>
          </a:p>
        </p:txBody>
      </p:sp>
      <p:sp>
        <p:nvSpPr>
          <p:cNvPr id="23" name="Footer Placeholder 3">
            <a:extLst>
              <a:ext uri="{FF2B5EF4-FFF2-40B4-BE49-F238E27FC236}">
                <a16:creationId xmlns:a16="http://schemas.microsoft.com/office/drawing/2014/main" id="{8411CDE3-5736-44A9-8AEB-E2EDBC279D75}"/>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19</a:t>
            </a:fld>
            <a:endParaRPr lang="en-GB" dirty="0"/>
          </a:p>
        </p:txBody>
      </p:sp>
      <p:pic>
        <p:nvPicPr>
          <p:cNvPr id="1032" name="Picture 8" descr="prad_t4.4ms.png">
            <a:extLst>
              <a:ext uri="{FF2B5EF4-FFF2-40B4-BE49-F238E27FC236}">
                <a16:creationId xmlns:a16="http://schemas.microsoft.com/office/drawing/2014/main" id="{5FF83E6F-0A6E-4F0C-8DE0-968A35423DC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3799" y="2953441"/>
            <a:ext cx="2721649" cy="20412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933C76F-1BB1-4AAF-B6F6-355B816C7799}"/>
              </a:ext>
            </a:extLst>
          </p:cNvPr>
          <p:cNvPicPr>
            <a:picLocks noChangeAspect="1"/>
          </p:cNvPicPr>
          <p:nvPr/>
        </p:nvPicPr>
        <p:blipFill>
          <a:blip r:embed="rId8"/>
          <a:stretch>
            <a:fillRect/>
          </a:stretch>
        </p:blipFill>
        <p:spPr>
          <a:xfrm>
            <a:off x="6483418" y="3686652"/>
            <a:ext cx="2434696" cy="842306"/>
          </a:xfrm>
          <a:prstGeom prst="rect">
            <a:avLst/>
          </a:prstGeom>
        </p:spPr>
      </p:pic>
      <p:pic>
        <p:nvPicPr>
          <p:cNvPr id="6" name="Picture 5">
            <a:extLst>
              <a:ext uri="{FF2B5EF4-FFF2-40B4-BE49-F238E27FC236}">
                <a16:creationId xmlns:a16="http://schemas.microsoft.com/office/drawing/2014/main" id="{0BF8ABD3-97B3-4760-B1B4-119910529BB4}"/>
              </a:ext>
            </a:extLst>
          </p:cNvPr>
          <p:cNvPicPr>
            <a:picLocks noChangeAspect="1"/>
          </p:cNvPicPr>
          <p:nvPr/>
        </p:nvPicPr>
        <p:blipFill>
          <a:blip r:embed="rId9"/>
          <a:stretch>
            <a:fillRect/>
          </a:stretch>
        </p:blipFill>
        <p:spPr>
          <a:xfrm>
            <a:off x="6477653" y="2579264"/>
            <a:ext cx="2440461" cy="827795"/>
          </a:xfrm>
          <a:prstGeom prst="rect">
            <a:avLst/>
          </a:prstGeom>
        </p:spPr>
      </p:pic>
    </p:spTree>
    <p:extLst>
      <p:ext uri="{BB962C8B-B14F-4D97-AF65-F5344CB8AC3E}">
        <p14:creationId xmlns:p14="http://schemas.microsoft.com/office/powerpoint/2010/main" val="6009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B3AD6-F541-43A0-A6DE-891AAE364864}"/>
              </a:ext>
            </a:extLst>
          </p:cNvPr>
          <p:cNvSpPr>
            <a:spLocks noGrp="1"/>
          </p:cNvSpPr>
          <p:nvPr>
            <p:ph type="title"/>
          </p:nvPr>
        </p:nvSpPr>
        <p:spPr>
          <a:xfrm>
            <a:off x="457199" y="-57081"/>
            <a:ext cx="7543800" cy="628056"/>
          </a:xfrm>
        </p:spPr>
        <p:txBody>
          <a:bodyPr/>
          <a:lstStyle/>
          <a:p>
            <a:pPr>
              <a:lnSpc>
                <a:spcPct val="100000"/>
              </a:lnSpc>
            </a:pPr>
            <a:r>
              <a:rPr lang="en-US" sz="1800" dirty="0"/>
              <a:t>Disruption Bolometry Analysis is Challenged by Lack of </a:t>
            </a:r>
            <a:r>
              <a:rPr lang="en-US" sz="1800" dirty="0" err="1"/>
              <a:t>Axisymmetry</a:t>
            </a:r>
            <a:endParaRPr lang="en-US" sz="1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5F1CA2C-B290-483B-A5DF-69453A8EDBE4}"/>
                  </a:ext>
                </a:extLst>
              </p:cNvPr>
              <p:cNvSpPr>
                <a:spLocks noGrp="1"/>
              </p:cNvSpPr>
              <p:nvPr>
                <p:ph idx="1"/>
              </p:nvPr>
            </p:nvSpPr>
            <p:spPr>
              <a:xfrm>
                <a:off x="457199" y="3333750"/>
                <a:ext cx="8001000" cy="1752600"/>
              </a:xfrm>
            </p:spPr>
            <p:txBody>
              <a:bodyPr>
                <a:normAutofit fontScale="70000" lnSpcReduction="20000"/>
              </a:bodyPr>
              <a:lstStyle/>
              <a:p>
                <a:r>
                  <a:rPr lang="en-US" dirty="0"/>
                  <a:t>High radiated fraction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f</m:t>
                        </m:r>
                      </m:e>
                      <m:sub>
                        <m:r>
                          <m:rPr>
                            <m:sty m:val="p"/>
                          </m:rPr>
                          <a:rPr lang="en-US" b="0" i="0" smtClean="0">
                            <a:latin typeface="Cambria Math" panose="02040503050406030204" pitchFamily="18" charset="0"/>
                          </a:rPr>
                          <m:t>rad</m:t>
                        </m:r>
                      </m:sub>
                    </m:sSub>
                    <m:r>
                      <a:rPr lang="en-US" b="0" i="0" smtClean="0">
                        <a:latin typeface="Cambria Math" panose="02040503050406030204" pitchFamily="18" charset="0"/>
                      </a:rPr>
                      <m:t>=</m:t>
                    </m:r>
                    <m:f>
                      <m:fPr>
                        <m:type m:val="lin"/>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𝑟𝑎𝑑</m:t>
                            </m:r>
                          </m:sub>
                        </m:sSub>
                      </m:num>
                      <m:den>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𝑠𝑡𝑜𝑟𝑒𝑑</m:t>
                            </m:r>
                          </m:sub>
                        </m:sSub>
                      </m:den>
                    </m:f>
                  </m:oMath>
                </a14:m>
                <a:r>
                  <a:rPr lang="en-US" dirty="0"/>
                  <a:t>, low peaking required in SPI/MGI mitigated discharges to prevent damage </a:t>
                </a:r>
              </a:p>
              <a:p>
                <a:pPr lvl="1"/>
                <a:r>
                  <a:rPr lang="en-US" dirty="0"/>
                  <a:t>ITER research plan for peak operation, SPARC Primary Reference Discharge (PRD) both expect damage to divertor if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𝑓</m:t>
                        </m:r>
                      </m:e>
                      <m:sub>
                        <m:r>
                          <a:rPr lang="en-US" b="0" i="1" smtClean="0">
                            <a:solidFill>
                              <a:srgbClr val="C00000"/>
                            </a:solidFill>
                            <a:latin typeface="Cambria Math" panose="02040503050406030204" pitchFamily="18" charset="0"/>
                          </a:rPr>
                          <m:t>𝑟𝑎𝑑</m:t>
                        </m:r>
                      </m:sub>
                    </m:sSub>
                    <m:r>
                      <a:rPr lang="en-US" b="0" i="1" smtClean="0">
                        <a:solidFill>
                          <a:srgbClr val="C00000"/>
                        </a:solidFill>
                        <a:latin typeface="Cambria Math" panose="02040503050406030204" pitchFamily="18" charset="0"/>
                      </a:rPr>
                      <m:t>&lt;0.9</m:t>
                    </m:r>
                  </m:oMath>
                </a14:m>
                <a:endParaRPr lang="en-US" b="0" dirty="0">
                  <a:solidFill>
                    <a:srgbClr val="C00000"/>
                  </a:solidFill>
                </a:endParaRPr>
              </a:p>
              <a:p>
                <a:pPr lvl="1"/>
                <a:r>
                  <a:rPr lang="en-US" b="0" dirty="0"/>
                  <a:t>Both machines require low toroidal peaking factors (TPFs) to avoid flash melting</a:t>
                </a:r>
                <a:endParaRPr lang="en-US" b="0" dirty="0">
                  <a:solidFill>
                    <a:srgbClr val="C00000"/>
                  </a:solidFill>
                </a:endParaRPr>
              </a:p>
              <a:p>
                <a:r>
                  <a:rPr lang="en-US" dirty="0"/>
                  <a:t>A 3D tomography tool (Emis3D) is developed to validate these performances on present day experiments (e.g. JET)</a:t>
                </a:r>
              </a:p>
            </p:txBody>
          </p:sp>
        </mc:Choice>
        <mc:Fallback xmlns="">
          <p:sp>
            <p:nvSpPr>
              <p:cNvPr id="3" name="Content Placeholder 2">
                <a:extLst>
                  <a:ext uri="{FF2B5EF4-FFF2-40B4-BE49-F238E27FC236}">
                    <a16:creationId xmlns:a16="http://schemas.microsoft.com/office/drawing/2014/main" id="{35F1CA2C-B290-483B-A5DF-69453A8EDBE4}"/>
                  </a:ext>
                </a:extLst>
              </p:cNvPr>
              <p:cNvSpPr>
                <a:spLocks noGrp="1" noRot="1" noChangeAspect="1" noMove="1" noResize="1" noEditPoints="1" noAdjustHandles="1" noChangeArrowheads="1" noChangeShapeType="1" noTextEdit="1"/>
              </p:cNvSpPr>
              <p:nvPr>
                <p:ph idx="1"/>
              </p:nvPr>
            </p:nvSpPr>
            <p:spPr>
              <a:xfrm>
                <a:off x="457199" y="3333750"/>
                <a:ext cx="8001000" cy="1752600"/>
              </a:xfrm>
              <a:blipFill>
                <a:blip r:embed="rId4"/>
                <a:stretch>
                  <a:fillRect l="-381" t="-24042" r="-152"/>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8EF67C24-630E-4AD9-B48D-825E66E9F7B4}"/>
              </a:ext>
            </a:extLst>
          </p:cNvPr>
          <p:cNvSpPr/>
          <p:nvPr/>
        </p:nvSpPr>
        <p:spPr>
          <a:xfrm>
            <a:off x="5633884" y="1778029"/>
            <a:ext cx="3464894" cy="954107"/>
          </a:xfrm>
          <a:prstGeom prst="rect">
            <a:avLst/>
          </a:prstGeom>
        </p:spPr>
        <p:txBody>
          <a:bodyPr wrap="square">
            <a:spAutoFit/>
          </a:bodyPr>
          <a:lstStyle/>
          <a:p>
            <a:pPr algn="ctr"/>
            <a:r>
              <a:rPr lang="en-US" sz="1400" dirty="0"/>
              <a:t>Fractional error in radiated power of KB5 weighted sums, by radiation source location</a:t>
            </a:r>
          </a:p>
          <a:p>
            <a:pPr algn="ctr"/>
            <a:r>
              <a:rPr lang="en-US" sz="1400" dirty="0"/>
              <a:t>[</a:t>
            </a:r>
            <a:r>
              <a:rPr lang="it-IT" sz="1400" dirty="0"/>
              <a:t>J. Lovell et al. </a:t>
            </a:r>
            <a:r>
              <a:rPr lang="en-US" sz="1400" dirty="0"/>
              <a:t>Review of Scientific Instruments </a:t>
            </a:r>
            <a:r>
              <a:rPr lang="en-US" sz="1400" b="1" dirty="0"/>
              <a:t>92</a:t>
            </a:r>
            <a:r>
              <a:rPr lang="en-US" sz="1400" dirty="0"/>
              <a:t>, 023502 (2021)]</a:t>
            </a:r>
          </a:p>
        </p:txBody>
      </p:sp>
      <p:pic>
        <p:nvPicPr>
          <p:cNvPr id="8" name="Picture 7">
            <a:extLst>
              <a:ext uri="{FF2B5EF4-FFF2-40B4-BE49-F238E27FC236}">
                <a16:creationId xmlns:a16="http://schemas.microsoft.com/office/drawing/2014/main" id="{8FF9F199-8C3E-4E7B-9D0E-699B1197671C}"/>
              </a:ext>
            </a:extLst>
          </p:cNvPr>
          <p:cNvPicPr>
            <a:picLocks noChangeAspect="1"/>
          </p:cNvPicPr>
          <p:nvPr/>
        </p:nvPicPr>
        <p:blipFill>
          <a:blip r:embed="rId5"/>
          <a:stretch>
            <a:fillRect/>
          </a:stretch>
        </p:blipFill>
        <p:spPr>
          <a:xfrm>
            <a:off x="2971800" y="1482155"/>
            <a:ext cx="2376862" cy="1861805"/>
          </a:xfrm>
          <a:prstGeom prst="rect">
            <a:avLst/>
          </a:prstGeom>
        </p:spPr>
      </p:pic>
      <p:sp>
        <p:nvSpPr>
          <p:cNvPr id="11" name="TextBox 10">
            <a:extLst>
              <a:ext uri="{FF2B5EF4-FFF2-40B4-BE49-F238E27FC236}">
                <a16:creationId xmlns:a16="http://schemas.microsoft.com/office/drawing/2014/main" id="{373EFF6A-C58F-43EE-A5B4-E81DDB2B2D2F}"/>
              </a:ext>
            </a:extLst>
          </p:cNvPr>
          <p:cNvSpPr txBox="1"/>
          <p:nvPr/>
        </p:nvSpPr>
        <p:spPr>
          <a:xfrm>
            <a:off x="457199" y="809668"/>
            <a:ext cx="8044225" cy="923330"/>
          </a:xfrm>
          <a:prstGeom prst="rect">
            <a:avLst/>
          </a:prstGeom>
          <a:noFill/>
        </p:spPr>
        <p:txBody>
          <a:bodyPr wrap="square" rtlCol="0">
            <a:spAutoFit/>
          </a:bodyPr>
          <a:lstStyle/>
          <a:p>
            <a:r>
              <a:rPr lang="en-US" dirty="0"/>
              <a:t>Present disruption bolometry techniques can suffer from up to +/-50% errors</a:t>
            </a:r>
          </a:p>
          <a:p>
            <a:pPr marL="285750" indent="-285750">
              <a:buFont typeface="Arial" panose="020B0604020202020204" pitchFamily="34" charset="0"/>
              <a:buChar char="•"/>
            </a:pPr>
            <a:r>
              <a:rPr lang="en-US" dirty="0"/>
              <a:t>Bolometry diagnostics limited, optimized for flattop</a:t>
            </a:r>
          </a:p>
          <a:p>
            <a:endParaRPr lang="en-US" dirty="0"/>
          </a:p>
        </p:txBody>
      </p:sp>
      <p:pic>
        <p:nvPicPr>
          <p:cNvPr id="10" name="Picture 9" descr="Chart, radar chart&#10;&#10;Description automatically generated">
            <a:extLst>
              <a:ext uri="{FF2B5EF4-FFF2-40B4-BE49-F238E27FC236}">
                <a16:creationId xmlns:a16="http://schemas.microsoft.com/office/drawing/2014/main" id="{2F185552-E5C7-4179-834F-A68B2244DB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6584" y="1426913"/>
            <a:ext cx="1448920" cy="1861805"/>
          </a:xfrm>
          <a:prstGeom prst="rect">
            <a:avLst/>
          </a:prstGeom>
        </p:spPr>
      </p:pic>
    </p:spTree>
    <p:extLst>
      <p:ext uri="{BB962C8B-B14F-4D97-AF65-F5344CB8AC3E}">
        <p14:creationId xmlns:p14="http://schemas.microsoft.com/office/powerpoint/2010/main" val="2265738248"/>
      </p:ext>
    </p:extLst>
  </p:cSld>
  <p:clrMapOvr>
    <a:masterClrMapping/>
  </p:clrMapOvr>
  <p:extLst>
    <p:ext uri="{6950BFC3-D8DA-4A85-94F7-54DA5524770B}">
      <p188:commentRel xmlns=""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DCE12-785E-FAF0-4000-189553864E28}"/>
              </a:ext>
            </a:extLst>
          </p:cNvPr>
          <p:cNvSpPr>
            <a:spLocks noGrp="1"/>
          </p:cNvSpPr>
          <p:nvPr>
            <p:ph type="title"/>
          </p:nvPr>
        </p:nvSpPr>
        <p:spPr>
          <a:xfrm>
            <a:off x="76200" y="57150"/>
            <a:ext cx="8305800" cy="342900"/>
          </a:xfrm>
        </p:spPr>
        <p:txBody>
          <a:bodyPr/>
          <a:lstStyle/>
          <a:p>
            <a:r>
              <a:rPr lang="en-US" sz="2000" dirty="0"/>
              <a:t>A GUI is developed and available for use on JET SPI experiments</a:t>
            </a:r>
          </a:p>
        </p:txBody>
      </p:sp>
      <p:sp>
        <p:nvSpPr>
          <p:cNvPr id="4" name="Footer Placeholder 3">
            <a:extLst>
              <a:ext uri="{FF2B5EF4-FFF2-40B4-BE49-F238E27FC236}">
                <a16:creationId xmlns:a16="http://schemas.microsoft.com/office/drawing/2014/main" id="{308907A6-0C0C-D6BB-A1BC-CF557531B539}"/>
              </a:ext>
            </a:extLst>
          </p:cNvPr>
          <p:cNvSpPr>
            <a:spLocks noGrp="1"/>
          </p:cNvSpPr>
          <p:nvPr>
            <p:ph type="ftr" sz="quarter" idx="11"/>
          </p:nvPr>
        </p:nvSpPr>
        <p:spPr/>
        <p:txBody>
          <a:bodyPr/>
          <a:lstStyle/>
          <a:p>
            <a:pPr algn="r"/>
            <a:r>
              <a:rPr lang="en-GB"/>
              <a:t>B. Stein-Lubrano et al. | 2</a:t>
            </a:r>
            <a:r>
              <a:rPr lang="en-GB" baseline="30000"/>
              <a:t>nd</a:t>
            </a:r>
            <a:r>
              <a:rPr lang="en-GB"/>
              <a:t> IAEA Technical Meeting on Disruptions | ITER HQ | 21 Jul. 2022 | Page </a:t>
            </a:r>
            <a:fld id="{6A6D9FA1-99C7-4910-8E32-B85D378B0060}" type="slidenum">
              <a:rPr lang="en-GB" smtClean="0"/>
              <a:pPr algn="r"/>
              <a:t>20</a:t>
            </a:fld>
            <a:endParaRPr lang="en-GB" dirty="0"/>
          </a:p>
        </p:txBody>
      </p:sp>
      <p:pic>
        <p:nvPicPr>
          <p:cNvPr id="3" name="Picture 2">
            <a:extLst>
              <a:ext uri="{FF2B5EF4-FFF2-40B4-BE49-F238E27FC236}">
                <a16:creationId xmlns:a16="http://schemas.microsoft.com/office/drawing/2014/main" id="{4B37A802-AA77-4F46-8604-47CA1E5E4855}"/>
              </a:ext>
            </a:extLst>
          </p:cNvPr>
          <p:cNvPicPr>
            <a:picLocks noChangeAspect="1"/>
          </p:cNvPicPr>
          <p:nvPr/>
        </p:nvPicPr>
        <p:blipFill>
          <a:blip r:embed="rId2"/>
          <a:stretch>
            <a:fillRect/>
          </a:stretch>
        </p:blipFill>
        <p:spPr>
          <a:xfrm>
            <a:off x="114300" y="1809750"/>
            <a:ext cx="6477000" cy="2981136"/>
          </a:xfrm>
          <a:prstGeom prst="rect">
            <a:avLst/>
          </a:prstGeom>
        </p:spPr>
      </p:pic>
      <p:pic>
        <p:nvPicPr>
          <p:cNvPr id="6" name="Picture 5">
            <a:extLst>
              <a:ext uri="{FF2B5EF4-FFF2-40B4-BE49-F238E27FC236}">
                <a16:creationId xmlns:a16="http://schemas.microsoft.com/office/drawing/2014/main" id="{BC811742-B800-4FF8-AA0B-EDDDE4EE83C5}"/>
              </a:ext>
            </a:extLst>
          </p:cNvPr>
          <p:cNvPicPr>
            <a:picLocks noChangeAspect="1"/>
          </p:cNvPicPr>
          <p:nvPr/>
        </p:nvPicPr>
        <p:blipFill>
          <a:blip r:embed="rId3"/>
          <a:stretch>
            <a:fillRect/>
          </a:stretch>
        </p:blipFill>
        <p:spPr>
          <a:xfrm>
            <a:off x="3820114" y="590550"/>
            <a:ext cx="5209586" cy="1867844"/>
          </a:xfrm>
          <a:prstGeom prst="rect">
            <a:avLst/>
          </a:prstGeom>
        </p:spPr>
      </p:pic>
      <p:pic>
        <p:nvPicPr>
          <p:cNvPr id="7" name="Picture 6">
            <a:extLst>
              <a:ext uri="{FF2B5EF4-FFF2-40B4-BE49-F238E27FC236}">
                <a16:creationId xmlns:a16="http://schemas.microsoft.com/office/drawing/2014/main" id="{D4FE3FB0-AF32-4002-B2EA-E59BB0D66CC4}"/>
              </a:ext>
            </a:extLst>
          </p:cNvPr>
          <p:cNvPicPr>
            <a:picLocks noChangeAspect="1"/>
          </p:cNvPicPr>
          <p:nvPr/>
        </p:nvPicPr>
        <p:blipFill rotWithShape="1">
          <a:blip r:embed="rId4"/>
          <a:srcRect t="17713"/>
          <a:stretch/>
        </p:blipFill>
        <p:spPr>
          <a:xfrm>
            <a:off x="5853463" y="2526840"/>
            <a:ext cx="2854309" cy="2264046"/>
          </a:xfrm>
          <a:prstGeom prst="rect">
            <a:avLst/>
          </a:prstGeom>
        </p:spPr>
      </p:pic>
    </p:spTree>
    <p:extLst>
      <p:ext uri="{BB962C8B-B14F-4D97-AF65-F5344CB8AC3E}">
        <p14:creationId xmlns:p14="http://schemas.microsoft.com/office/powerpoint/2010/main" val="2869391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3C7A-EBFB-F957-B347-254852281190}"/>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BB041EF7-048B-B435-F6F6-813F651E9FFA}"/>
              </a:ext>
            </a:extLst>
          </p:cNvPr>
          <p:cNvSpPr>
            <a:spLocks noGrp="1"/>
          </p:cNvSpPr>
          <p:nvPr>
            <p:ph idx="1"/>
          </p:nvPr>
        </p:nvSpPr>
        <p:spPr>
          <a:xfrm>
            <a:off x="457200" y="666750"/>
            <a:ext cx="8229600" cy="4114800"/>
          </a:xfrm>
        </p:spPr>
        <p:txBody>
          <a:bodyPr>
            <a:normAutofit lnSpcReduction="10000"/>
          </a:bodyPr>
          <a:lstStyle/>
          <a:p>
            <a:r>
              <a:rPr lang="en-US" dirty="0"/>
              <a:t>Near full mitigation is predicted in discharges 95709 and 95711, but questions remain:</a:t>
            </a:r>
          </a:p>
          <a:p>
            <a:pPr lvl="1"/>
            <a:r>
              <a:rPr lang="en-US" dirty="0"/>
              <a:t>Why is only ~70% of the thermal energy radiated prior to the Ip spike?</a:t>
            </a:r>
          </a:p>
          <a:p>
            <a:pPr lvl="1"/>
            <a:r>
              <a:rPr lang="en-US" dirty="0"/>
              <a:t>Why is the asymmetry observed by the KB1s underpredicted? </a:t>
            </a:r>
          </a:p>
          <a:p>
            <a:pPr fontAlgn="base"/>
            <a:r>
              <a:rPr lang="en-US" dirty="0"/>
              <a:t>Q: Why such different </a:t>
            </a:r>
            <a:r>
              <a:rPr lang="en-US" dirty="0" err="1"/>
              <a:t>f</a:t>
            </a:r>
            <a:r>
              <a:rPr lang="en-US" baseline="-25000" dirty="0" err="1"/>
              <a:t>rad</a:t>
            </a:r>
            <a:r>
              <a:rPr lang="en-US" dirty="0"/>
              <a:t> for nominally identical mitigation attempts?</a:t>
            </a:r>
          </a:p>
          <a:p>
            <a:pPr lvl="1" fontAlgn="base"/>
            <a:r>
              <a:rPr lang="en-US" dirty="0"/>
              <a:t>A: TOPI overestimates TQ peak radiation for 95711 compared to 2D inversions</a:t>
            </a:r>
          </a:p>
          <a:p>
            <a:pPr lvl="1" fontAlgn="base"/>
            <a:r>
              <a:rPr lang="en-US" dirty="0"/>
              <a:t>95711 TQ radiation is peaked near KB5V more than 95709</a:t>
            </a:r>
          </a:p>
          <a:p>
            <a:pPr lvl="1" fontAlgn="base"/>
            <a:r>
              <a:rPr lang="en-US" dirty="0"/>
              <a:t>95711 has shorter pre-TQ; less impurity spreading -&gt; more peaked?</a:t>
            </a:r>
          </a:p>
        </p:txBody>
      </p:sp>
      <p:sp>
        <p:nvSpPr>
          <p:cNvPr id="4" name="Footer Placeholder 3">
            <a:extLst>
              <a:ext uri="{FF2B5EF4-FFF2-40B4-BE49-F238E27FC236}">
                <a16:creationId xmlns:a16="http://schemas.microsoft.com/office/drawing/2014/main" id="{484B7751-E480-D902-B59F-486DF5CF6ED5}"/>
              </a:ext>
            </a:extLst>
          </p:cNvPr>
          <p:cNvSpPr>
            <a:spLocks noGrp="1"/>
          </p:cNvSpPr>
          <p:nvPr>
            <p:ph type="ftr" sz="quarter" idx="11"/>
          </p:nvPr>
        </p:nvSpPr>
        <p:spPr/>
        <p:txBody>
          <a:bodyPr/>
          <a:lstStyle/>
          <a:p>
            <a:pPr algn="r"/>
            <a:r>
              <a:rPr lang="en-GB"/>
              <a:t>B. Stein-Lubrano et al. | 2</a:t>
            </a:r>
            <a:r>
              <a:rPr lang="en-GB" baseline="30000"/>
              <a:t>nd</a:t>
            </a:r>
            <a:r>
              <a:rPr lang="en-GB"/>
              <a:t> IAEA Technical Meeting on Disruptions | ITER HQ | 21 Jul. 2022 | Page </a:t>
            </a:r>
            <a:fld id="{6A6D9FA1-99C7-4910-8E32-B85D378B0060}" type="slidenum">
              <a:rPr lang="en-GB" smtClean="0"/>
              <a:pPr algn="r"/>
              <a:t>21</a:t>
            </a:fld>
            <a:endParaRPr lang="en-GB" dirty="0"/>
          </a:p>
        </p:txBody>
      </p:sp>
    </p:spTree>
    <p:extLst>
      <p:ext uri="{BB962C8B-B14F-4D97-AF65-F5344CB8AC3E}">
        <p14:creationId xmlns:p14="http://schemas.microsoft.com/office/powerpoint/2010/main" val="2086776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3C7A-EBFB-F957-B347-254852281190}"/>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BB041EF7-048B-B435-F6F6-813F651E9FFA}"/>
              </a:ext>
            </a:extLst>
          </p:cNvPr>
          <p:cNvSpPr>
            <a:spLocks noGrp="1"/>
          </p:cNvSpPr>
          <p:nvPr>
            <p:ph idx="1"/>
          </p:nvPr>
        </p:nvSpPr>
        <p:spPr>
          <a:xfrm>
            <a:off x="304800" y="666750"/>
            <a:ext cx="8534400" cy="4065240"/>
          </a:xfrm>
        </p:spPr>
        <p:txBody>
          <a:bodyPr>
            <a:normAutofit/>
          </a:bodyPr>
          <a:lstStyle/>
          <a:p>
            <a:r>
              <a:rPr lang="en-US" dirty="0"/>
              <a:t>Continued 95709 and 95711 analysis:</a:t>
            </a:r>
          </a:p>
          <a:p>
            <a:pPr lvl="1"/>
            <a:r>
              <a:rPr lang="en-US" dirty="0"/>
              <a:t>Remove the flux-aligned requirement for the CQ </a:t>
            </a:r>
            <a:r>
              <a:rPr lang="en-US" dirty="0" err="1"/>
              <a:t>tomographies</a:t>
            </a:r>
            <a:r>
              <a:rPr lang="en-US" dirty="0"/>
              <a:t> and make coarser to avoid overfitting</a:t>
            </a:r>
          </a:p>
          <a:p>
            <a:pPr lvl="1"/>
            <a:r>
              <a:rPr lang="en-US" dirty="0"/>
              <a:t>Entertain “designer solutions” to improve agreement with KB1s</a:t>
            </a:r>
          </a:p>
          <a:p>
            <a:r>
              <a:rPr lang="en-US" dirty="0"/>
              <a:t>Use Emis3D to qualify the SPARC disruption bolometer</a:t>
            </a:r>
          </a:p>
          <a:p>
            <a:r>
              <a:rPr lang="en-US" dirty="0"/>
              <a:t>With Emis3D fully developed and tested, re-evaluate the </a:t>
            </a:r>
            <a:r>
              <a:rPr lang="en-US" dirty="0" err="1"/>
              <a:t>f</a:t>
            </a:r>
            <a:r>
              <a:rPr lang="en-US" baseline="-25000" dirty="0" err="1"/>
              <a:t>rad</a:t>
            </a:r>
            <a:r>
              <a:rPr lang="en-US" baseline="-25000" dirty="0"/>
              <a:t> </a:t>
            </a:r>
            <a:r>
              <a:rPr lang="en-US" dirty="0"/>
              <a:t>vs. </a:t>
            </a:r>
            <a:r>
              <a:rPr lang="en-US" dirty="0" err="1"/>
              <a:t>f</a:t>
            </a:r>
            <a:r>
              <a:rPr lang="en-US" baseline="-25000" dirty="0" err="1"/>
              <a:t>th</a:t>
            </a:r>
            <a:r>
              <a:rPr lang="en-US" dirty="0"/>
              <a:t> JET dataset</a:t>
            </a:r>
          </a:p>
          <a:p>
            <a:pPr lvl="1"/>
            <a:r>
              <a:rPr lang="en-US" dirty="0"/>
              <a:t>Clear differences in bolometry observable “by eye” across the SPI discharges, and Emis3D will help to understand this</a:t>
            </a:r>
          </a:p>
          <a:p>
            <a:pPr lvl="1"/>
            <a:r>
              <a:rPr lang="en-US" dirty="0"/>
              <a:t>Older MGI discharges exhibiting this trend will also be studied</a:t>
            </a:r>
          </a:p>
          <a:p>
            <a:endParaRPr lang="en-US" dirty="0"/>
          </a:p>
        </p:txBody>
      </p:sp>
      <p:sp>
        <p:nvSpPr>
          <p:cNvPr id="4" name="Footer Placeholder 3">
            <a:extLst>
              <a:ext uri="{FF2B5EF4-FFF2-40B4-BE49-F238E27FC236}">
                <a16:creationId xmlns:a16="http://schemas.microsoft.com/office/drawing/2014/main" id="{484B7751-E480-D902-B59F-486DF5CF6ED5}"/>
              </a:ext>
            </a:extLst>
          </p:cNvPr>
          <p:cNvSpPr>
            <a:spLocks noGrp="1"/>
          </p:cNvSpPr>
          <p:nvPr>
            <p:ph type="ftr" sz="quarter" idx="11"/>
          </p:nvPr>
        </p:nvSpPr>
        <p:spPr/>
        <p:txBody>
          <a:bodyPr/>
          <a:lstStyle/>
          <a:p>
            <a:pPr algn="r"/>
            <a:r>
              <a:rPr lang="en-GB"/>
              <a:t>B. Stein-Lubrano et al. | 2</a:t>
            </a:r>
            <a:r>
              <a:rPr lang="en-GB" baseline="30000"/>
              <a:t>nd</a:t>
            </a:r>
            <a:r>
              <a:rPr lang="en-GB"/>
              <a:t> IAEA Technical Meeting on Disruptions | ITER HQ | 21 Jul. 2022 | Page </a:t>
            </a:r>
            <a:fld id="{6A6D9FA1-99C7-4910-8E32-B85D378B0060}" type="slidenum">
              <a:rPr lang="en-GB" smtClean="0"/>
              <a:pPr algn="r"/>
              <a:t>22</a:t>
            </a:fld>
            <a:endParaRPr lang="en-GB" dirty="0"/>
          </a:p>
        </p:txBody>
      </p:sp>
    </p:spTree>
    <p:extLst>
      <p:ext uri="{BB962C8B-B14F-4D97-AF65-F5344CB8AC3E}">
        <p14:creationId xmlns:p14="http://schemas.microsoft.com/office/powerpoint/2010/main" val="1322802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B9544-9533-E790-39E2-0A9292E6DEA8}"/>
              </a:ext>
            </a:extLst>
          </p:cNvPr>
          <p:cNvSpPr>
            <a:spLocks noGrp="1"/>
          </p:cNvSpPr>
          <p:nvPr>
            <p:ph type="title"/>
          </p:nvPr>
        </p:nvSpPr>
        <p:spPr>
          <a:xfrm>
            <a:off x="467544" y="2228850"/>
            <a:ext cx="7543800" cy="342900"/>
          </a:xfrm>
        </p:spPr>
        <p:txBody>
          <a:bodyPr/>
          <a:lstStyle/>
          <a:p>
            <a:r>
              <a:rPr lang="en-US" dirty="0"/>
              <a:t>Extra Slides</a:t>
            </a:r>
          </a:p>
        </p:txBody>
      </p:sp>
      <p:sp>
        <p:nvSpPr>
          <p:cNvPr id="4" name="Footer Placeholder 3">
            <a:extLst>
              <a:ext uri="{FF2B5EF4-FFF2-40B4-BE49-F238E27FC236}">
                <a16:creationId xmlns:a16="http://schemas.microsoft.com/office/drawing/2014/main" id="{6D95E919-107D-7B60-5A97-25FAA010DFEF}"/>
              </a:ext>
            </a:extLst>
          </p:cNvPr>
          <p:cNvSpPr>
            <a:spLocks noGrp="1"/>
          </p:cNvSpPr>
          <p:nvPr>
            <p:ph type="ftr" sz="quarter" idx="11"/>
          </p:nvPr>
        </p:nvSpPr>
        <p:spPr/>
        <p:txBody>
          <a:bodyPr/>
          <a:lstStyle/>
          <a:p>
            <a:pPr algn="r"/>
            <a:r>
              <a:rPr lang="en-GB"/>
              <a:t>B. Stein-Lubrano et al. | 2</a:t>
            </a:r>
            <a:r>
              <a:rPr lang="en-GB" baseline="30000"/>
              <a:t>nd</a:t>
            </a:r>
            <a:r>
              <a:rPr lang="en-GB"/>
              <a:t> IAEA Technical Meeting on Disruptions | ITER HQ | 21 Jul. 2022 | Page </a:t>
            </a:r>
            <a:fld id="{6A6D9FA1-99C7-4910-8E32-B85D378B0060}" type="slidenum">
              <a:rPr lang="en-GB" smtClean="0"/>
              <a:pPr algn="r"/>
              <a:t>23</a:t>
            </a:fld>
            <a:endParaRPr lang="en-GB" dirty="0"/>
          </a:p>
        </p:txBody>
      </p:sp>
    </p:spTree>
    <p:extLst>
      <p:ext uri="{BB962C8B-B14F-4D97-AF65-F5344CB8AC3E}">
        <p14:creationId xmlns:p14="http://schemas.microsoft.com/office/powerpoint/2010/main" val="1487697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05190-F4F7-4CDE-9CDD-33C53B9BEB09}"/>
              </a:ext>
            </a:extLst>
          </p:cNvPr>
          <p:cNvSpPr>
            <a:spLocks noGrp="1"/>
          </p:cNvSpPr>
          <p:nvPr>
            <p:ph type="title"/>
          </p:nvPr>
        </p:nvSpPr>
        <p:spPr/>
        <p:txBody>
          <a:bodyPr/>
          <a:lstStyle/>
          <a:p>
            <a:r>
              <a:rPr lang="en-US" dirty="0" err="1"/>
              <a:t>Cherab</a:t>
            </a:r>
            <a:r>
              <a:rPr lang="en-US" dirty="0"/>
              <a:t> Overview</a:t>
            </a:r>
          </a:p>
        </p:txBody>
      </p:sp>
      <p:sp>
        <p:nvSpPr>
          <p:cNvPr id="3" name="Content Placeholder 2">
            <a:extLst>
              <a:ext uri="{FF2B5EF4-FFF2-40B4-BE49-F238E27FC236}">
                <a16:creationId xmlns:a16="http://schemas.microsoft.com/office/drawing/2014/main" id="{3C2409F1-2718-4A95-BDC8-7B89DE16F30F}"/>
              </a:ext>
            </a:extLst>
          </p:cNvPr>
          <p:cNvSpPr>
            <a:spLocks noGrp="1"/>
          </p:cNvSpPr>
          <p:nvPr>
            <p:ph idx="1"/>
          </p:nvPr>
        </p:nvSpPr>
        <p:spPr>
          <a:xfrm>
            <a:off x="467544" y="610010"/>
            <a:ext cx="4218290" cy="3672408"/>
          </a:xfrm>
        </p:spPr>
        <p:txBody>
          <a:bodyPr>
            <a:normAutofit/>
          </a:bodyPr>
          <a:lstStyle/>
          <a:p>
            <a:r>
              <a:rPr lang="en-US" dirty="0"/>
              <a:t>Ray-tracing, synthetic diagnostic framework</a:t>
            </a:r>
          </a:p>
          <a:p>
            <a:pPr lvl="1"/>
            <a:r>
              <a:rPr lang="en-US" dirty="0" err="1"/>
              <a:t>Raysect</a:t>
            </a:r>
            <a:r>
              <a:rPr lang="en-US" dirty="0"/>
              <a:t> based (</a:t>
            </a:r>
            <a:r>
              <a:rPr lang="en-US" dirty="0">
                <a:hlinkClick r:id="rId2"/>
              </a:rPr>
              <a:t>https://www.raysect.org/</a:t>
            </a:r>
            <a:r>
              <a:rPr lang="en-US" dirty="0"/>
              <a:t>)</a:t>
            </a:r>
          </a:p>
        </p:txBody>
      </p:sp>
      <p:pic>
        <p:nvPicPr>
          <p:cNvPr id="5" name="Content Placeholder 3" descr="Logo, company name&#10;&#10;Description automatically generated">
            <a:extLst>
              <a:ext uri="{FF2B5EF4-FFF2-40B4-BE49-F238E27FC236}">
                <a16:creationId xmlns:a16="http://schemas.microsoft.com/office/drawing/2014/main" id="{F8DFC59F-CFCA-4998-AE8F-09E58EBC0F39}"/>
              </a:ext>
            </a:extLst>
          </p:cNvPr>
          <p:cNvPicPr>
            <a:picLocks/>
          </p:cNvPicPr>
          <p:nvPr/>
        </p:nvPicPr>
        <p:blipFill rotWithShape="1">
          <a:blip r:embed="rId3" cstate="print">
            <a:extLst>
              <a:ext uri="{28A0092B-C50C-407E-A947-70E740481C1C}">
                <a14:useLocalDpi xmlns:a14="http://schemas.microsoft.com/office/drawing/2010/main" val="0"/>
              </a:ext>
            </a:extLst>
          </a:blip>
          <a:srcRect l="29363" t="55284" r="17373"/>
          <a:stretch/>
        </p:blipFill>
        <p:spPr bwMode="auto">
          <a:xfrm>
            <a:off x="266811" y="2575609"/>
            <a:ext cx="3977971" cy="217066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22DD0552-46E4-46D3-A54F-3704BF16EBDA}"/>
              </a:ext>
            </a:extLst>
          </p:cNvPr>
          <p:cNvSpPr txBox="1"/>
          <p:nvPr/>
        </p:nvSpPr>
        <p:spPr>
          <a:xfrm>
            <a:off x="65501" y="2234504"/>
            <a:ext cx="2187271" cy="338554"/>
          </a:xfrm>
          <a:prstGeom prst="rect">
            <a:avLst/>
          </a:prstGeom>
          <a:noFill/>
        </p:spPr>
        <p:txBody>
          <a:bodyPr wrap="square" rtlCol="0">
            <a:spAutoFit/>
          </a:bodyPr>
          <a:lstStyle/>
          <a:p>
            <a:pPr algn="ctr"/>
            <a:r>
              <a:rPr lang="en-US" sz="1600" u="sng" dirty="0"/>
              <a:t>Fast Camera Image</a:t>
            </a:r>
          </a:p>
        </p:txBody>
      </p:sp>
      <p:sp>
        <p:nvSpPr>
          <p:cNvPr id="7" name="TextBox 6">
            <a:extLst>
              <a:ext uri="{FF2B5EF4-FFF2-40B4-BE49-F238E27FC236}">
                <a16:creationId xmlns:a16="http://schemas.microsoft.com/office/drawing/2014/main" id="{F1126BF4-228C-458C-AC58-611E4EFA92B9}"/>
              </a:ext>
            </a:extLst>
          </p:cNvPr>
          <p:cNvSpPr txBox="1"/>
          <p:nvPr/>
        </p:nvSpPr>
        <p:spPr>
          <a:xfrm>
            <a:off x="1943211" y="2245809"/>
            <a:ext cx="2667000" cy="338554"/>
          </a:xfrm>
          <a:prstGeom prst="rect">
            <a:avLst/>
          </a:prstGeom>
          <a:noFill/>
        </p:spPr>
        <p:txBody>
          <a:bodyPr wrap="square" rtlCol="0">
            <a:spAutoFit/>
          </a:bodyPr>
          <a:lstStyle/>
          <a:p>
            <a:pPr algn="ctr"/>
            <a:r>
              <a:rPr lang="en-US" sz="1600" u="sng" dirty="0" err="1"/>
              <a:t>Cherab</a:t>
            </a:r>
            <a:r>
              <a:rPr lang="en-US" sz="1600" u="sng" dirty="0"/>
              <a:t> Synthetic Camera</a:t>
            </a:r>
          </a:p>
        </p:txBody>
      </p:sp>
      <p:sp>
        <p:nvSpPr>
          <p:cNvPr id="9" name="Footer Placeholder 3">
            <a:extLst>
              <a:ext uri="{FF2B5EF4-FFF2-40B4-BE49-F238E27FC236}">
                <a16:creationId xmlns:a16="http://schemas.microsoft.com/office/drawing/2014/main" id="{D9885A77-73AF-4EFC-AE03-60D6824F7A0A}"/>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24</a:t>
            </a:fld>
            <a:endParaRPr lang="en-GB" dirty="0"/>
          </a:p>
        </p:txBody>
      </p:sp>
      <p:pic>
        <p:nvPicPr>
          <p:cNvPr id="10" name="Picture 9">
            <a:extLst>
              <a:ext uri="{FF2B5EF4-FFF2-40B4-BE49-F238E27FC236}">
                <a16:creationId xmlns:a16="http://schemas.microsoft.com/office/drawing/2014/main" id="{62A325B1-A8EC-45DD-8303-F041E47E69B8}"/>
              </a:ext>
            </a:extLst>
          </p:cNvPr>
          <p:cNvPicPr>
            <a:picLocks noChangeAspect="1"/>
          </p:cNvPicPr>
          <p:nvPr/>
        </p:nvPicPr>
        <p:blipFill rotWithShape="1">
          <a:blip r:embed="rId4"/>
          <a:srcRect l="47866" t="10788" r="7356"/>
          <a:stretch/>
        </p:blipFill>
        <p:spPr>
          <a:xfrm>
            <a:off x="7051404" y="1909833"/>
            <a:ext cx="1952662" cy="2917768"/>
          </a:xfrm>
          <a:prstGeom prst="rect">
            <a:avLst/>
          </a:prstGeom>
        </p:spPr>
      </p:pic>
      <p:pic>
        <p:nvPicPr>
          <p:cNvPr id="11" name="Picture 10" descr="Diagram&#10;&#10;Description automatically generated">
            <a:extLst>
              <a:ext uri="{FF2B5EF4-FFF2-40B4-BE49-F238E27FC236}">
                <a16:creationId xmlns:a16="http://schemas.microsoft.com/office/drawing/2014/main" id="{8934CA09-4581-478E-814C-BB4F2D0B7D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2216" y="645895"/>
            <a:ext cx="1936853" cy="2488780"/>
          </a:xfrm>
          <a:prstGeom prst="rect">
            <a:avLst/>
          </a:prstGeom>
        </p:spPr>
      </p:pic>
      <p:sp>
        <p:nvSpPr>
          <p:cNvPr id="12" name="TextBox 11">
            <a:extLst>
              <a:ext uri="{FF2B5EF4-FFF2-40B4-BE49-F238E27FC236}">
                <a16:creationId xmlns:a16="http://schemas.microsoft.com/office/drawing/2014/main" id="{A7EF8A4D-FBBE-4F4B-9994-5A0EC4B18BB7}"/>
              </a:ext>
            </a:extLst>
          </p:cNvPr>
          <p:cNvSpPr txBox="1"/>
          <p:nvPr/>
        </p:nvSpPr>
        <p:spPr>
          <a:xfrm>
            <a:off x="6553200" y="765581"/>
            <a:ext cx="1996827" cy="830997"/>
          </a:xfrm>
          <a:prstGeom prst="rect">
            <a:avLst/>
          </a:prstGeom>
          <a:noFill/>
        </p:spPr>
        <p:txBody>
          <a:bodyPr wrap="square" rtlCol="0">
            <a:spAutoFit/>
          </a:bodyPr>
          <a:lstStyle/>
          <a:p>
            <a:r>
              <a:rPr lang="en-US" sz="1600" dirty="0"/>
              <a:t>Traces bolometer sightlines, integrates emissivity</a:t>
            </a:r>
          </a:p>
        </p:txBody>
      </p:sp>
      <p:sp>
        <p:nvSpPr>
          <p:cNvPr id="4" name="TextBox 3">
            <a:extLst>
              <a:ext uri="{FF2B5EF4-FFF2-40B4-BE49-F238E27FC236}">
                <a16:creationId xmlns:a16="http://schemas.microsoft.com/office/drawing/2014/main" id="{7B8EA87C-7EC3-4223-A884-57FC8B6EA859}"/>
              </a:ext>
            </a:extLst>
          </p:cNvPr>
          <p:cNvSpPr txBox="1"/>
          <p:nvPr/>
        </p:nvSpPr>
        <p:spPr>
          <a:xfrm>
            <a:off x="4343400" y="3535146"/>
            <a:ext cx="2708004" cy="1200329"/>
          </a:xfrm>
          <a:prstGeom prst="rect">
            <a:avLst/>
          </a:prstGeom>
          <a:noFill/>
        </p:spPr>
        <p:txBody>
          <a:bodyPr wrap="square" rtlCol="0">
            <a:spAutoFit/>
          </a:bodyPr>
          <a:lstStyle/>
          <a:p>
            <a:pPr algn="r"/>
            <a:r>
              <a:rPr lang="en-US" dirty="0"/>
              <a:t>Produces synthetic bolometer </a:t>
            </a:r>
            <a:r>
              <a:rPr lang="en-US" dirty="0" err="1"/>
              <a:t>brightnesses</a:t>
            </a:r>
            <a:r>
              <a:rPr lang="en-US" dirty="0"/>
              <a:t> for each candidate radiation structure</a:t>
            </a:r>
          </a:p>
        </p:txBody>
      </p:sp>
    </p:spTree>
    <p:extLst>
      <p:ext uri="{BB962C8B-B14F-4D97-AF65-F5344CB8AC3E}">
        <p14:creationId xmlns:p14="http://schemas.microsoft.com/office/powerpoint/2010/main" val="3484168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7A6A4-7A3A-42ED-A3AA-9A24456C6F60}"/>
              </a:ext>
            </a:extLst>
          </p:cNvPr>
          <p:cNvSpPr>
            <a:spLocks noGrp="1"/>
          </p:cNvSpPr>
          <p:nvPr>
            <p:ph type="title"/>
          </p:nvPr>
        </p:nvSpPr>
        <p:spPr/>
        <p:txBody>
          <a:bodyPr/>
          <a:lstStyle/>
          <a:p>
            <a:r>
              <a:rPr lang="en-US" dirty="0"/>
              <a:t>Emis3D High Level Overview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5824CBB-79F0-44E3-87AC-4B37B82958E5}"/>
                  </a:ext>
                </a:extLst>
              </p:cNvPr>
              <p:cNvSpPr>
                <a:spLocks noGrp="1"/>
              </p:cNvSpPr>
              <p:nvPr>
                <p:ph idx="1"/>
              </p:nvPr>
            </p:nvSpPr>
            <p:spPr/>
            <p:txBody>
              <a:bodyPr>
                <a:normAutofit fontScale="85000" lnSpcReduction="10000"/>
              </a:bodyPr>
              <a:lstStyle/>
              <a:p>
                <a:r>
                  <a:rPr lang="en-US" sz="1800" dirty="0"/>
                  <a:t>Physics motivated “guess and check” tool for 3D emissivity structures</a:t>
                </a:r>
              </a:p>
              <a:p>
                <a:pPr fontAlgn="base"/>
                <a:r>
                  <a:rPr lang="en-US" sz="1800" dirty="0"/>
                  <a:t> A library of emissivity structure “candidates” is constructed in advance</a:t>
                </a:r>
              </a:p>
              <a:p>
                <a:pPr fontAlgn="base"/>
                <a:r>
                  <a:rPr lang="en-US" sz="1800" dirty="0"/>
                  <a:t>At each timestep:</a:t>
                </a:r>
              </a:p>
              <a:p>
                <a:pPr lvl="1" fontAlgn="base"/>
                <a:r>
                  <a:rPr lang="en-US" sz="1600" dirty="0"/>
                  <a:t>Each candidate is tested against the bolometry data. Goodness of fit quantified by a </a:t>
                </a:r>
                <a:r>
                  <a:rPr lang="en-US" sz="1600" dirty="0">
                    <a:solidFill>
                      <a:srgbClr val="0070C0"/>
                    </a:solidFill>
                  </a:rPr>
                  <a:t>reduced 𝜒</a:t>
                </a:r>
                <a:r>
                  <a:rPr lang="en-US" sz="1600" baseline="-25000" dirty="0">
                    <a:solidFill>
                      <a:srgbClr val="0070C0"/>
                    </a:solidFill>
                  </a:rPr>
                  <a:t>r</a:t>
                </a:r>
                <a:r>
                  <a:rPr lang="en-US" sz="1600" dirty="0">
                    <a:solidFill>
                      <a:srgbClr val="0070C0"/>
                    </a:solidFill>
                  </a:rPr>
                  <a:t>² statistic: </a:t>
                </a:r>
                <a14:m>
                  <m:oMath xmlns:m="http://schemas.openxmlformats.org/officeDocument/2006/math">
                    <m:sSubSup>
                      <m:sSubSupPr>
                        <m:ctrlPr>
                          <a:rPr lang="en-US" sz="1600" i="1">
                            <a:latin typeface="Cambria Math" panose="02040503050406030204" pitchFamily="18" charset="0"/>
                          </a:rPr>
                        </m:ctrlPr>
                      </m:sSubSupPr>
                      <m:e>
                        <m:r>
                          <a:rPr lang="en-US" sz="1600" i="1">
                            <a:latin typeface="Cambria Math" panose="02040503050406030204" pitchFamily="18" charset="0"/>
                          </a:rPr>
                          <m:t>𝜒</m:t>
                        </m:r>
                      </m:e>
                      <m:sub>
                        <m:r>
                          <a:rPr lang="en-US" sz="1600" i="1">
                            <a:latin typeface="Cambria Math" panose="02040503050406030204" pitchFamily="18" charset="0"/>
                          </a:rPr>
                          <m:t>𝜈</m:t>
                        </m:r>
                      </m:sub>
                      <m:sup>
                        <m:r>
                          <a:rPr lang="en-US" sz="1600" i="1">
                            <a:latin typeface="Cambria Math" panose="02040503050406030204" pitchFamily="18" charset="0"/>
                          </a:rPr>
                          <m:t>2</m:t>
                        </m:r>
                      </m:sup>
                    </m:sSubSup>
                    <m:r>
                      <a:rPr lang="en-US" sz="1600" i="1">
                        <a:latin typeface="Cambria Math" panose="02040503050406030204" pitchFamily="18" charset="0"/>
                      </a:rPr>
                      <m:t>= </m:t>
                    </m:r>
                    <m:box>
                      <m:boxPr>
                        <m:ctrlPr>
                          <a:rPr lang="en-US" sz="1600" i="1">
                            <a:latin typeface="Cambria Math" panose="02040503050406030204" pitchFamily="18" charset="0"/>
                          </a:rPr>
                        </m:ctrlPr>
                      </m:boxPr>
                      <m:e>
                        <m:argPr>
                          <m:argSz m:val="-1"/>
                        </m:argPr>
                        <m:f>
                          <m:fPr>
                            <m:ctrlPr>
                              <a:rPr lang="en-US" sz="1600" i="1">
                                <a:latin typeface="Cambria Math" panose="02040503050406030204" pitchFamily="18" charset="0"/>
                              </a:rPr>
                            </m:ctrlPr>
                          </m:fPr>
                          <m:num>
                            <m:r>
                              <a:rPr lang="en-US" sz="1600" i="1">
                                <a:latin typeface="Cambria Math" panose="02040503050406030204" pitchFamily="18" charset="0"/>
                              </a:rPr>
                              <m:t>1</m:t>
                            </m:r>
                          </m:num>
                          <m:den>
                            <m:r>
                              <a:rPr lang="en-US" sz="1600" i="1">
                                <a:latin typeface="Cambria Math" panose="02040503050406030204" pitchFamily="18" charset="0"/>
                              </a:rPr>
                              <m:t>𝜈</m:t>
                            </m:r>
                          </m:den>
                        </m:f>
                      </m:e>
                    </m:box>
                    <m:r>
                      <a:rPr lang="en-US" sz="1600" i="1">
                        <a:latin typeface="Cambria Math" panose="02040503050406030204" pitchFamily="18" charset="0"/>
                      </a:rPr>
                      <m:t> </m:t>
                    </m:r>
                    <m:nary>
                      <m:naryPr>
                        <m:chr m:val="∑"/>
                        <m:supHide m:val="on"/>
                        <m:ctrlPr>
                          <a:rPr lang="en-US" sz="1600" i="1">
                            <a:latin typeface="Cambria Math" panose="02040503050406030204" pitchFamily="18" charset="0"/>
                          </a:rPr>
                        </m:ctrlPr>
                      </m:naryPr>
                      <m:sub>
                        <m:r>
                          <a:rPr lang="en-US" sz="1600" i="1">
                            <a:latin typeface="Cambria Math" panose="02040503050406030204" pitchFamily="18" charset="0"/>
                          </a:rPr>
                          <m:t>𝑖</m:t>
                        </m:r>
                      </m:sub>
                      <m:sup/>
                      <m:e>
                        <m:box>
                          <m:boxPr>
                            <m:ctrlPr>
                              <a:rPr lang="en-US" sz="1600" i="1">
                                <a:latin typeface="Cambria Math" panose="02040503050406030204" pitchFamily="18" charset="0"/>
                              </a:rPr>
                            </m:ctrlPr>
                          </m:boxPr>
                          <m:e>
                            <m:argPr>
                              <m:argSz m:val="-1"/>
                            </m:argPr>
                            <m:f>
                              <m:fPr>
                                <m:ctrlPr>
                                  <a:rPr lang="en-US" sz="1600" i="1">
                                    <a:latin typeface="Cambria Math" panose="02040503050406030204" pitchFamily="18" charset="0"/>
                                  </a:rPr>
                                </m:ctrlPr>
                              </m:fPr>
                              <m:num>
                                <m:sSup>
                                  <m:sSupPr>
                                    <m:ctrlPr>
                                      <a:rPr lang="en-US" sz="1600" i="1">
                                        <a:latin typeface="Cambria Math" panose="02040503050406030204" pitchFamily="18" charset="0"/>
                                      </a:rPr>
                                    </m:ctrlPr>
                                  </m:sSupPr>
                                  <m:e>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1">
                                                <a:latin typeface="Cambria Math" panose="02040503050406030204" pitchFamily="18" charset="0"/>
                                              </a:rPr>
                                              <m:t>𝑖</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𝐶</m:t>
                                            </m:r>
                                          </m:e>
                                          <m:sub>
                                            <m:r>
                                              <a:rPr lang="en-US" sz="1600" i="1">
                                                <a:latin typeface="Cambria Math" panose="02040503050406030204" pitchFamily="18" charset="0"/>
                                              </a:rPr>
                                              <m:t>𝑖</m:t>
                                            </m:r>
                                          </m:sub>
                                        </m:sSub>
                                      </m:e>
                                    </m:d>
                                  </m:e>
                                  <m:sup>
                                    <m:r>
                                      <a:rPr lang="en-US" sz="1600" i="1">
                                        <a:latin typeface="Cambria Math" panose="02040503050406030204" pitchFamily="18" charset="0"/>
                                      </a:rPr>
                                      <m:t>2</m:t>
                                    </m:r>
                                  </m:sup>
                                </m:sSup>
                              </m:num>
                              <m:den>
                                <m:sSubSup>
                                  <m:sSubSupPr>
                                    <m:ctrlPr>
                                      <a:rPr lang="en-US" sz="1600" i="1">
                                        <a:latin typeface="Cambria Math" panose="02040503050406030204" pitchFamily="18" charset="0"/>
                                      </a:rPr>
                                    </m:ctrlPr>
                                  </m:sSubSupPr>
                                  <m:e>
                                    <m:r>
                                      <a:rPr lang="en-US" sz="1600" i="1">
                                        <a:latin typeface="Cambria Math" panose="02040503050406030204" pitchFamily="18" charset="0"/>
                                      </a:rPr>
                                      <m:t>𝜎</m:t>
                                    </m:r>
                                  </m:e>
                                  <m:sub>
                                    <m:r>
                                      <a:rPr lang="en-US" sz="1600" i="1">
                                        <a:latin typeface="Cambria Math" panose="02040503050406030204" pitchFamily="18" charset="0"/>
                                      </a:rPr>
                                      <m:t>𝑖</m:t>
                                    </m:r>
                                  </m:sub>
                                  <m:sup>
                                    <m:r>
                                      <a:rPr lang="en-US" sz="1600" i="1">
                                        <a:latin typeface="Cambria Math" panose="02040503050406030204" pitchFamily="18" charset="0"/>
                                      </a:rPr>
                                      <m:t>2</m:t>
                                    </m:r>
                                  </m:sup>
                                </m:sSubSup>
                              </m:den>
                            </m:f>
                          </m:e>
                        </m:box>
                      </m:e>
                    </m:nary>
                    <m:r>
                      <a:rPr lang="en-US" sz="1600" i="1">
                        <a:latin typeface="Cambria Math" panose="02040503050406030204" pitchFamily="18" charset="0"/>
                      </a:rPr>
                      <m:t> </m:t>
                    </m:r>
                  </m:oMath>
                </a14:m>
                <a:endParaRPr lang="en-US" sz="1600" dirty="0">
                  <a:solidFill>
                    <a:srgbClr val="0070C0"/>
                  </a:solidFill>
                </a:endParaRPr>
              </a:p>
              <a:p>
                <a:pPr lvl="2" fontAlgn="base"/>
                <a:r>
                  <a:rPr lang="en-US" sz="1600" dirty="0"/>
                  <a:t>Bolometry data is compared to synthetic data associated with each candidate. Synthetic data is obtained using the </a:t>
                </a:r>
                <a:r>
                  <a:rPr lang="en-US" sz="1600" dirty="0" err="1"/>
                  <a:t>Cherab</a:t>
                </a:r>
                <a:r>
                  <a:rPr lang="en-US" sz="1600" dirty="0"/>
                  <a:t> synthetic diagnostic framework </a:t>
                </a:r>
                <a:r>
                  <a:rPr lang="da-DK" sz="1600" dirty="0"/>
                  <a:t>[M. Carr et al. EPS 2017]</a:t>
                </a:r>
              </a:p>
              <a:p>
                <a:pPr lvl="2" fontAlgn="base"/>
                <a:r>
                  <a:rPr lang="en-US" sz="1600" dirty="0"/>
                  <a:t>The </a:t>
                </a:r>
                <a:r>
                  <a:rPr lang="en-US" sz="1600" dirty="0">
                    <a:solidFill>
                      <a:srgbClr val="0070C0"/>
                    </a:solidFill>
                  </a:rPr>
                  <a:t>best fit </a:t>
                </a:r>
                <a:r>
                  <a:rPr lang="en-US" sz="1600" dirty="0"/>
                  <a:t>out of the full library is identified</a:t>
                </a:r>
              </a:p>
              <a:p>
                <a:pPr lvl="1" fontAlgn="base"/>
                <a:r>
                  <a:rPr lang="en-US" sz="1600" dirty="0"/>
                  <a:t>An “uncertainty pool” of candidates within 2 standard deviations of the best fit is identified</a:t>
                </a:r>
              </a:p>
              <a:p>
                <a:pPr fontAlgn="base"/>
                <a:r>
                  <a:rPr lang="en-US" sz="1800" dirty="0"/>
                  <a:t>This process is repeated for every time step in the disruption</a:t>
                </a:r>
              </a:p>
              <a:p>
                <a:pPr fontAlgn="base"/>
                <a:r>
                  <a:rPr lang="en-US" sz="1800" dirty="0"/>
                  <a:t>The result is a sequence of best fit radiation structures, which provide corresponding time-resolved radiated powers and toroidal peaking factors</a:t>
                </a:r>
              </a:p>
              <a:p>
                <a:pPr lvl="1" fontAlgn="base"/>
                <a:r>
                  <a:rPr lang="en-US" sz="1600" dirty="0"/>
                  <a:t>Error bars are derived from the uncertainty pool</a:t>
                </a:r>
              </a:p>
              <a:p>
                <a:pPr fontAlgn="base"/>
                <a:r>
                  <a:rPr lang="en-US" sz="1800" dirty="0">
                    <a:solidFill>
                      <a:srgbClr val="0070C0"/>
                    </a:solidFill>
                  </a:rPr>
                  <a:t>Does not assume toroidal symmetry: </a:t>
                </a:r>
                <a:r>
                  <a:rPr lang="en-US" sz="1800" dirty="0"/>
                  <a:t>non-axisymmetric candidates permitted</a:t>
                </a:r>
              </a:p>
            </p:txBody>
          </p:sp>
        </mc:Choice>
        <mc:Fallback xmlns="">
          <p:sp>
            <p:nvSpPr>
              <p:cNvPr id="3" name="Content Placeholder 2">
                <a:extLst>
                  <a:ext uri="{FF2B5EF4-FFF2-40B4-BE49-F238E27FC236}">
                    <a16:creationId xmlns:a16="http://schemas.microsoft.com/office/drawing/2014/main" id="{E5824CBB-79F0-44E3-87AC-4B37B82958E5}"/>
                  </a:ext>
                </a:extLst>
              </p:cNvPr>
              <p:cNvSpPr>
                <a:spLocks noGrp="1" noRot="1" noChangeAspect="1" noMove="1" noResize="1" noEditPoints="1" noAdjustHandles="1" noChangeArrowheads="1" noChangeShapeType="1" noTextEdit="1"/>
              </p:cNvSpPr>
              <p:nvPr>
                <p:ph idx="1"/>
              </p:nvPr>
            </p:nvSpPr>
            <p:spPr>
              <a:blipFill>
                <a:blip r:embed="rId2"/>
                <a:stretch>
                  <a:fillRect l="-222" t="-831" r="-667" b="-1495"/>
                </a:stretch>
              </a:blipFill>
            </p:spPr>
            <p:txBody>
              <a:bodyPr/>
              <a:lstStyle/>
              <a:p>
                <a:r>
                  <a:rPr lang="en-US">
                    <a:noFill/>
                  </a:rPr>
                  <a:t> </a:t>
                </a:r>
              </a:p>
            </p:txBody>
          </p:sp>
        </mc:Fallback>
      </mc:AlternateContent>
      <p:sp>
        <p:nvSpPr>
          <p:cNvPr id="6" name="Footer Placeholder 3">
            <a:extLst>
              <a:ext uri="{FF2B5EF4-FFF2-40B4-BE49-F238E27FC236}">
                <a16:creationId xmlns:a16="http://schemas.microsoft.com/office/drawing/2014/main" id="{F08DD24E-E5EE-4968-A698-65DC409AA69A}"/>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25</a:t>
            </a:fld>
            <a:endParaRPr lang="en-GB" dirty="0"/>
          </a:p>
        </p:txBody>
      </p:sp>
    </p:spTree>
    <p:extLst>
      <p:ext uri="{BB962C8B-B14F-4D97-AF65-F5344CB8AC3E}">
        <p14:creationId xmlns:p14="http://schemas.microsoft.com/office/powerpoint/2010/main" val="4234790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915813-0DD8-4F7F-AF4D-2AC0DC1924F8}"/>
              </a:ext>
            </a:extLst>
          </p:cNvPr>
          <p:cNvSpPr txBox="1"/>
          <p:nvPr/>
        </p:nvSpPr>
        <p:spPr>
          <a:xfrm>
            <a:off x="2158104" y="636713"/>
            <a:ext cx="1409699" cy="646331"/>
          </a:xfrm>
          <a:prstGeom prst="rect">
            <a:avLst/>
          </a:prstGeom>
          <a:noFill/>
        </p:spPr>
        <p:txBody>
          <a:bodyPr wrap="square" rtlCol="0">
            <a:spAutoFit/>
          </a:bodyPr>
          <a:lstStyle/>
          <a:p>
            <a:pPr algn="ctr"/>
            <a:r>
              <a:rPr lang="en-US" dirty="0"/>
              <a:t>Observation by </a:t>
            </a:r>
            <a:r>
              <a:rPr lang="en-US" dirty="0" err="1"/>
              <a:t>Cherab</a:t>
            </a:r>
            <a:endParaRPr lang="en-US" dirty="0"/>
          </a:p>
        </p:txBody>
      </p:sp>
      <p:sp>
        <p:nvSpPr>
          <p:cNvPr id="11" name="Rectangle: Rounded Corners 10">
            <a:extLst>
              <a:ext uri="{FF2B5EF4-FFF2-40B4-BE49-F238E27FC236}">
                <a16:creationId xmlns:a16="http://schemas.microsoft.com/office/drawing/2014/main" id="{4B13C2A3-7FC4-4430-B260-C7B122B2F03E}"/>
              </a:ext>
            </a:extLst>
          </p:cNvPr>
          <p:cNvSpPr/>
          <p:nvPr/>
        </p:nvSpPr>
        <p:spPr>
          <a:xfrm>
            <a:off x="320458" y="1519707"/>
            <a:ext cx="8534400" cy="242364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07A6A4-7A3A-42ED-A3AA-9A24456C6F60}"/>
              </a:ext>
            </a:extLst>
          </p:cNvPr>
          <p:cNvSpPr>
            <a:spLocks noGrp="1"/>
          </p:cNvSpPr>
          <p:nvPr>
            <p:ph type="title"/>
          </p:nvPr>
        </p:nvSpPr>
        <p:spPr/>
        <p:txBody>
          <a:bodyPr/>
          <a:lstStyle/>
          <a:p>
            <a:r>
              <a:rPr lang="en-US" dirty="0"/>
              <a:t>Emis3D High Level Overview</a:t>
            </a:r>
          </a:p>
        </p:txBody>
      </p:sp>
      <p:sp>
        <p:nvSpPr>
          <p:cNvPr id="7" name="Rectangle: Rounded Corners 6">
            <a:extLst>
              <a:ext uri="{FF2B5EF4-FFF2-40B4-BE49-F238E27FC236}">
                <a16:creationId xmlns:a16="http://schemas.microsoft.com/office/drawing/2014/main" id="{8BE9C921-E83E-48D2-8336-397E332A5546}"/>
              </a:ext>
            </a:extLst>
          </p:cNvPr>
          <p:cNvSpPr/>
          <p:nvPr/>
        </p:nvSpPr>
        <p:spPr>
          <a:xfrm>
            <a:off x="57984" y="665334"/>
            <a:ext cx="2187358" cy="581159"/>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Library of Candidate Radiation Structures</a:t>
            </a:r>
          </a:p>
        </p:txBody>
      </p:sp>
      <p:sp>
        <p:nvSpPr>
          <p:cNvPr id="8" name="Rectangle: Rounded Corners 7">
            <a:extLst>
              <a:ext uri="{FF2B5EF4-FFF2-40B4-BE49-F238E27FC236}">
                <a16:creationId xmlns:a16="http://schemas.microsoft.com/office/drawing/2014/main" id="{4D4651F2-8E9E-42FF-ADB3-C80C3BFDC4C0}"/>
              </a:ext>
            </a:extLst>
          </p:cNvPr>
          <p:cNvSpPr/>
          <p:nvPr/>
        </p:nvSpPr>
        <p:spPr>
          <a:xfrm>
            <a:off x="2777313" y="2070790"/>
            <a:ext cx="1409700" cy="5407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Calculate Reduced </a:t>
            </a:r>
            <a:r>
              <a:rPr lang="en-US" dirty="0">
                <a:solidFill>
                  <a:schemeClr val="bg1"/>
                </a:solidFill>
              </a:rPr>
              <a:t>𝜒</a:t>
            </a:r>
            <a:r>
              <a:rPr lang="en-US" baseline="-25000" dirty="0">
                <a:solidFill>
                  <a:schemeClr val="bg1"/>
                </a:solidFill>
              </a:rPr>
              <a:t>r</a:t>
            </a:r>
            <a:r>
              <a:rPr lang="en-US" dirty="0">
                <a:solidFill>
                  <a:schemeClr val="bg1"/>
                </a:solidFill>
              </a:rPr>
              <a:t>² </a:t>
            </a:r>
          </a:p>
        </p:txBody>
      </p:sp>
      <p:sp>
        <p:nvSpPr>
          <p:cNvPr id="10" name="Rectangle: Rounded Corners 9">
            <a:extLst>
              <a:ext uri="{FF2B5EF4-FFF2-40B4-BE49-F238E27FC236}">
                <a16:creationId xmlns:a16="http://schemas.microsoft.com/office/drawing/2014/main" id="{A2DAD63B-B84D-46D2-8120-130585736F54}"/>
              </a:ext>
            </a:extLst>
          </p:cNvPr>
          <p:cNvSpPr/>
          <p:nvPr/>
        </p:nvSpPr>
        <p:spPr>
          <a:xfrm>
            <a:off x="4953000" y="3176624"/>
            <a:ext cx="762000" cy="5546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Best Fit </a:t>
            </a:r>
            <a:endParaRPr lang="en-US" dirty="0">
              <a:solidFill>
                <a:schemeClr val="bg1"/>
              </a:solidFill>
            </a:endParaRPr>
          </a:p>
        </p:txBody>
      </p:sp>
      <p:sp>
        <p:nvSpPr>
          <p:cNvPr id="14" name="Rectangle: Rounded Corners 13">
            <a:extLst>
              <a:ext uri="{FF2B5EF4-FFF2-40B4-BE49-F238E27FC236}">
                <a16:creationId xmlns:a16="http://schemas.microsoft.com/office/drawing/2014/main" id="{4C6E2026-F1B5-4665-9C1B-859DAD24C212}"/>
              </a:ext>
            </a:extLst>
          </p:cNvPr>
          <p:cNvSpPr/>
          <p:nvPr/>
        </p:nvSpPr>
        <p:spPr>
          <a:xfrm>
            <a:off x="6287870" y="1326960"/>
            <a:ext cx="1967248" cy="372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Each Timestep</a:t>
            </a:r>
          </a:p>
        </p:txBody>
      </p:sp>
      <p:sp>
        <p:nvSpPr>
          <p:cNvPr id="15" name="Rectangle: Rounded Corners 14">
            <a:extLst>
              <a:ext uri="{FF2B5EF4-FFF2-40B4-BE49-F238E27FC236}">
                <a16:creationId xmlns:a16="http://schemas.microsoft.com/office/drawing/2014/main" id="{E546AEB7-2CF9-4149-BC24-88681460C9F8}"/>
              </a:ext>
            </a:extLst>
          </p:cNvPr>
          <p:cNvSpPr/>
          <p:nvPr/>
        </p:nvSpPr>
        <p:spPr>
          <a:xfrm>
            <a:off x="2514604" y="1819407"/>
            <a:ext cx="3581395" cy="103184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Rectangle: Rounded Corners 15">
            <a:extLst>
              <a:ext uri="{FF2B5EF4-FFF2-40B4-BE49-F238E27FC236}">
                <a16:creationId xmlns:a16="http://schemas.microsoft.com/office/drawing/2014/main" id="{4E96915C-EAD3-4713-A2F1-FFF0332F808C}"/>
              </a:ext>
            </a:extLst>
          </p:cNvPr>
          <p:cNvSpPr/>
          <p:nvPr/>
        </p:nvSpPr>
        <p:spPr>
          <a:xfrm>
            <a:off x="3861251" y="1625739"/>
            <a:ext cx="1967248" cy="351936"/>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Each Structure</a:t>
            </a:r>
          </a:p>
        </p:txBody>
      </p:sp>
      <p:sp>
        <p:nvSpPr>
          <p:cNvPr id="17" name="Rectangle: Rounded Corners 16">
            <a:extLst>
              <a:ext uri="{FF2B5EF4-FFF2-40B4-BE49-F238E27FC236}">
                <a16:creationId xmlns:a16="http://schemas.microsoft.com/office/drawing/2014/main" id="{FF172A51-A493-461E-ABCC-966EFE416F40}"/>
              </a:ext>
            </a:extLst>
          </p:cNvPr>
          <p:cNvSpPr/>
          <p:nvPr/>
        </p:nvSpPr>
        <p:spPr>
          <a:xfrm>
            <a:off x="4714549" y="2079299"/>
            <a:ext cx="1295400" cy="5275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Convert to P Value</a:t>
            </a:r>
            <a:endParaRPr lang="en-US" dirty="0">
              <a:solidFill>
                <a:schemeClr val="bg1"/>
              </a:solidFill>
            </a:endParaRPr>
          </a:p>
        </p:txBody>
      </p:sp>
      <p:sp>
        <p:nvSpPr>
          <p:cNvPr id="18" name="Rectangle: Rounded Corners 17">
            <a:extLst>
              <a:ext uri="{FF2B5EF4-FFF2-40B4-BE49-F238E27FC236}">
                <a16:creationId xmlns:a16="http://schemas.microsoft.com/office/drawing/2014/main" id="{F11B51C8-F398-46A4-A37E-9DBD3C439791}"/>
              </a:ext>
            </a:extLst>
          </p:cNvPr>
          <p:cNvSpPr/>
          <p:nvPr/>
        </p:nvSpPr>
        <p:spPr>
          <a:xfrm>
            <a:off x="6909054" y="3173017"/>
            <a:ext cx="1346064" cy="554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Uncertainty Pool</a:t>
            </a:r>
            <a:endParaRPr lang="en-US" dirty="0">
              <a:solidFill>
                <a:schemeClr val="bg1"/>
              </a:solidFill>
            </a:endParaRPr>
          </a:p>
        </p:txBody>
      </p:sp>
      <p:cxnSp>
        <p:nvCxnSpPr>
          <p:cNvPr id="23" name="Straight Arrow Connector 22">
            <a:extLst>
              <a:ext uri="{FF2B5EF4-FFF2-40B4-BE49-F238E27FC236}">
                <a16:creationId xmlns:a16="http://schemas.microsoft.com/office/drawing/2014/main" id="{26ACDBAE-3163-48A4-8A3E-03A1FC226797}"/>
              </a:ext>
            </a:extLst>
          </p:cNvPr>
          <p:cNvCxnSpPr>
            <a:cxnSpLocks/>
            <a:stCxn id="8" idx="3"/>
            <a:endCxn id="17" idx="1"/>
          </p:cNvCxnSpPr>
          <p:nvPr/>
        </p:nvCxnSpPr>
        <p:spPr>
          <a:xfrm>
            <a:off x="4187013" y="2341180"/>
            <a:ext cx="527536" cy="191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1FB3A02-5DF7-4DE4-A613-DBEFA9864426}"/>
              </a:ext>
            </a:extLst>
          </p:cNvPr>
          <p:cNvCxnSpPr>
            <a:cxnSpLocks/>
            <a:stCxn id="17" idx="2"/>
          </p:cNvCxnSpPr>
          <p:nvPr/>
        </p:nvCxnSpPr>
        <p:spPr>
          <a:xfrm>
            <a:off x="5362249" y="2606887"/>
            <a:ext cx="0" cy="54765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Rectangle: Rounded Corners 29">
                <a:extLst>
                  <a:ext uri="{FF2B5EF4-FFF2-40B4-BE49-F238E27FC236}">
                    <a16:creationId xmlns:a16="http://schemas.microsoft.com/office/drawing/2014/main" id="{278BD77E-D414-4DCB-9F00-8A3A600A78AA}"/>
                  </a:ext>
                </a:extLst>
              </p:cNvPr>
              <p:cNvSpPr/>
              <p:nvPr/>
            </p:nvSpPr>
            <p:spPr>
              <a:xfrm>
                <a:off x="3005963" y="4194815"/>
                <a:ext cx="1828796" cy="55706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𝑊</m:t>
                        </m:r>
                      </m:e>
                      <m:sub>
                        <m:r>
                          <a:rPr lang="en-US" i="1">
                            <a:solidFill>
                              <a:schemeClr val="bg1"/>
                            </a:solidFill>
                            <a:latin typeface="Cambria Math" panose="02040503050406030204" pitchFamily="18" charset="0"/>
                          </a:rPr>
                          <m:t>𝑟𝑎𝑑</m:t>
                        </m:r>
                      </m:sub>
                    </m:sSub>
                    <m:r>
                      <a:rPr lang="en-US" i="1">
                        <a:solidFill>
                          <a:schemeClr val="bg1"/>
                        </a:solidFill>
                        <a:latin typeface="Cambria Math" panose="02040503050406030204" pitchFamily="18" charset="0"/>
                      </a:rPr>
                      <m:t> </m:t>
                    </m:r>
                  </m:oMath>
                </a14:m>
                <a:r>
                  <a:rPr lang="en-US" dirty="0">
                    <a:solidFill>
                      <a:schemeClr val="bg1"/>
                    </a:solidFill>
                  </a:rPr>
                  <a:t>= </a:t>
                </a:r>
                <a14:m>
                  <m:oMath xmlns:m="http://schemas.openxmlformats.org/officeDocument/2006/math">
                    <m:nary>
                      <m:naryPr>
                        <m:limLoc m:val="undOvr"/>
                        <m:subHide m:val="on"/>
                        <m:supHide m:val="on"/>
                        <m:ctrlPr>
                          <a:rPr lang="en-US" i="1" smtClean="0">
                            <a:solidFill>
                              <a:schemeClr val="bg1"/>
                            </a:solidFill>
                            <a:latin typeface="Cambria Math" panose="02040503050406030204" pitchFamily="18" charset="0"/>
                          </a:rPr>
                        </m:ctrlPr>
                      </m:naryPr>
                      <m:sub/>
                      <m:sup/>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𝑃</m:t>
                            </m:r>
                          </m:e>
                          <m:sub>
                            <m:r>
                              <a:rPr lang="en-US" b="0" i="1" smtClean="0">
                                <a:solidFill>
                                  <a:schemeClr val="bg1"/>
                                </a:solidFill>
                                <a:latin typeface="Cambria Math" panose="02040503050406030204" pitchFamily="18" charset="0"/>
                              </a:rPr>
                              <m:t>𝑟𝑎𝑑</m:t>
                            </m:r>
                          </m:sub>
                        </m:sSub>
                      </m:e>
                    </m:nary>
                    <m:r>
                      <a:rPr lang="en-US" b="0" i="1" smtClean="0">
                        <a:solidFill>
                          <a:schemeClr val="bg1"/>
                        </a:solidFill>
                        <a:latin typeface="Cambria Math" panose="02040503050406030204" pitchFamily="18" charset="0"/>
                      </a:rPr>
                      <m:t>𝑑𝑡</m:t>
                    </m:r>
                  </m:oMath>
                </a14:m>
                <a:endParaRPr lang="en-US" dirty="0">
                  <a:solidFill>
                    <a:schemeClr val="bg1"/>
                  </a:solidFill>
                </a:endParaRPr>
              </a:p>
            </p:txBody>
          </p:sp>
        </mc:Choice>
        <mc:Fallback xmlns="">
          <p:sp>
            <p:nvSpPr>
              <p:cNvPr id="30" name="Rectangle: Rounded Corners 29">
                <a:extLst>
                  <a:ext uri="{FF2B5EF4-FFF2-40B4-BE49-F238E27FC236}">
                    <a16:creationId xmlns:a16="http://schemas.microsoft.com/office/drawing/2014/main" id="{278BD77E-D414-4DCB-9F00-8A3A600A78AA}"/>
                  </a:ext>
                </a:extLst>
              </p:cNvPr>
              <p:cNvSpPr>
                <a:spLocks noRot="1" noChangeAspect="1" noMove="1" noResize="1" noEditPoints="1" noAdjustHandles="1" noChangeArrowheads="1" noChangeShapeType="1" noTextEdit="1"/>
              </p:cNvSpPr>
              <p:nvPr/>
            </p:nvSpPr>
            <p:spPr>
              <a:xfrm>
                <a:off x="3005963" y="4194815"/>
                <a:ext cx="1828796" cy="557060"/>
              </a:xfrm>
              <a:prstGeom prst="roundRect">
                <a:avLst/>
              </a:prstGeom>
              <a:blipFill>
                <a:blip r:embed="rId7"/>
                <a:stretch>
                  <a:fillRect t="-79167" b="-120833"/>
                </a:stretch>
              </a:blipFill>
            </p:spPr>
            <p:txBody>
              <a:bodyPr/>
              <a:lstStyle/>
              <a:p>
                <a:r>
                  <a:rPr lang="en-US">
                    <a:noFill/>
                  </a:rPr>
                  <a:t> </a:t>
                </a:r>
              </a:p>
            </p:txBody>
          </p:sp>
        </mc:Fallback>
      </mc:AlternateContent>
      <p:cxnSp>
        <p:nvCxnSpPr>
          <p:cNvPr id="31" name="Straight Arrow Connector 30">
            <a:extLst>
              <a:ext uri="{FF2B5EF4-FFF2-40B4-BE49-F238E27FC236}">
                <a16:creationId xmlns:a16="http://schemas.microsoft.com/office/drawing/2014/main" id="{87749617-DA37-49F3-9491-BA02D81201D5}"/>
              </a:ext>
            </a:extLst>
          </p:cNvPr>
          <p:cNvCxnSpPr>
            <a:cxnSpLocks/>
            <a:stCxn id="10" idx="1"/>
            <a:endCxn id="36" idx="3"/>
          </p:cNvCxnSpPr>
          <p:nvPr/>
        </p:nvCxnSpPr>
        <p:spPr>
          <a:xfrm flipH="1" flipV="1">
            <a:off x="4536557" y="3449090"/>
            <a:ext cx="416443" cy="48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C9DE35E-D2B8-427A-9022-D43C962FD50C}"/>
              </a:ext>
            </a:extLst>
          </p:cNvPr>
          <p:cNvCxnSpPr>
            <a:cxnSpLocks/>
            <a:stCxn id="10" idx="3"/>
            <a:endCxn id="18" idx="1"/>
          </p:cNvCxnSpPr>
          <p:nvPr/>
        </p:nvCxnSpPr>
        <p:spPr>
          <a:xfrm flipV="1">
            <a:off x="5715000" y="3450319"/>
            <a:ext cx="1194054" cy="360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ectangle: Rounded Corners 35">
                <a:extLst>
                  <a:ext uri="{FF2B5EF4-FFF2-40B4-BE49-F238E27FC236}">
                    <a16:creationId xmlns:a16="http://schemas.microsoft.com/office/drawing/2014/main" id="{2036B3F9-D524-45BC-9920-151EB2F498B5}"/>
                  </a:ext>
                </a:extLst>
              </p:cNvPr>
              <p:cNvSpPr/>
              <p:nvPr/>
            </p:nvSpPr>
            <p:spPr>
              <a:xfrm>
                <a:off x="3317353" y="3170560"/>
                <a:ext cx="1219204" cy="557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𝑟𝑎𝑑</m:t>
                        </m:r>
                      </m:sub>
                    </m:sSub>
                  </m:oMath>
                </a14:m>
                <a:r>
                  <a:rPr lang="en-US" dirty="0">
                    <a:solidFill>
                      <a:schemeClr val="bg1"/>
                    </a:solidFill>
                  </a:rPr>
                  <a:t>(t)</a:t>
                </a:r>
              </a:p>
            </p:txBody>
          </p:sp>
        </mc:Choice>
        <mc:Fallback xmlns="">
          <p:sp>
            <p:nvSpPr>
              <p:cNvPr id="36" name="Rectangle: Rounded Corners 35">
                <a:extLst>
                  <a:ext uri="{FF2B5EF4-FFF2-40B4-BE49-F238E27FC236}">
                    <a16:creationId xmlns:a16="http://schemas.microsoft.com/office/drawing/2014/main" id="{2036B3F9-D524-45BC-9920-151EB2F498B5}"/>
                  </a:ext>
                </a:extLst>
              </p:cNvPr>
              <p:cNvSpPr>
                <a:spLocks noRot="1" noChangeAspect="1" noMove="1" noResize="1" noEditPoints="1" noAdjustHandles="1" noChangeArrowheads="1" noChangeShapeType="1" noTextEdit="1"/>
              </p:cNvSpPr>
              <p:nvPr/>
            </p:nvSpPr>
            <p:spPr>
              <a:xfrm>
                <a:off x="3317353" y="3170560"/>
                <a:ext cx="1219204" cy="557060"/>
              </a:xfrm>
              <a:prstGeom prst="roundRect">
                <a:avLst/>
              </a:prstGeom>
              <a:blipFill>
                <a:blip r:embed="rId8"/>
                <a:stretch>
                  <a:fillRect/>
                </a:stretch>
              </a:blipFill>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64CCC429-ECC6-449A-9A72-2BFE275C1509}"/>
              </a:ext>
            </a:extLst>
          </p:cNvPr>
          <p:cNvCxnSpPr>
            <a:cxnSpLocks/>
            <a:stCxn id="36" idx="2"/>
          </p:cNvCxnSpPr>
          <p:nvPr/>
        </p:nvCxnSpPr>
        <p:spPr>
          <a:xfrm flipH="1">
            <a:off x="3920361" y="3727620"/>
            <a:ext cx="6594" cy="4572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5DC2B36-ECCF-41AF-9862-10431D1E7793}"/>
              </a:ext>
            </a:extLst>
          </p:cNvPr>
          <p:cNvCxnSpPr>
            <a:cxnSpLocks/>
            <a:stCxn id="30" idx="3"/>
          </p:cNvCxnSpPr>
          <p:nvPr/>
        </p:nvCxnSpPr>
        <p:spPr>
          <a:xfrm>
            <a:off x="4834759" y="4473345"/>
            <a:ext cx="463794"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Rectangle: Rounded Corners 43">
                <a:extLst>
                  <a:ext uri="{FF2B5EF4-FFF2-40B4-BE49-F238E27FC236}">
                    <a16:creationId xmlns:a16="http://schemas.microsoft.com/office/drawing/2014/main" id="{CB5870BF-9E15-432E-B0C4-DAD8284D486E}"/>
                  </a:ext>
                </a:extLst>
              </p:cNvPr>
              <p:cNvSpPr/>
              <p:nvPr/>
            </p:nvSpPr>
            <p:spPr>
              <a:xfrm>
                <a:off x="5311739" y="4194815"/>
                <a:ext cx="1663214" cy="55706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𝑟𝑎𝑑</m:t>
                          </m:r>
                        </m:sub>
                      </m:sSub>
                      <m:r>
                        <a:rPr lang="en-US" b="0" i="1" smtClean="0">
                          <a:latin typeface="Cambria Math" panose="02040503050406030204" pitchFamily="18" charset="0"/>
                        </a:rPr>
                        <m:t>=</m:t>
                      </m:r>
                      <m:box>
                        <m:boxPr>
                          <m:ctrlPr>
                            <a:rPr lang="en-US" b="0" i="1" smtClean="0">
                              <a:latin typeface="Cambria Math" panose="02040503050406030204" pitchFamily="18" charset="0"/>
                            </a:rPr>
                          </m:ctrlPr>
                        </m:boxPr>
                        <m:e>
                          <m:argPr>
                            <m:argSz m:val="-1"/>
                          </m:argPr>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𝑟𝑎𝑑</m:t>
                                  </m:r>
                                </m:sub>
                              </m:sSub>
                            </m:num>
                            <m:den>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𝑠𝑡𝑜𝑟𝑒𝑑</m:t>
                                  </m:r>
                                </m:sub>
                              </m:sSub>
                            </m:den>
                          </m:f>
                        </m:e>
                      </m:box>
                    </m:oMath>
                  </m:oMathPara>
                </a14:m>
                <a:endParaRPr lang="en-US" dirty="0">
                  <a:solidFill>
                    <a:schemeClr val="bg1"/>
                  </a:solidFill>
                </a:endParaRPr>
              </a:p>
            </p:txBody>
          </p:sp>
        </mc:Choice>
        <mc:Fallback xmlns="">
          <p:sp>
            <p:nvSpPr>
              <p:cNvPr id="44" name="Rectangle: Rounded Corners 43">
                <a:extLst>
                  <a:ext uri="{FF2B5EF4-FFF2-40B4-BE49-F238E27FC236}">
                    <a16:creationId xmlns:a16="http://schemas.microsoft.com/office/drawing/2014/main" id="{CB5870BF-9E15-432E-B0C4-DAD8284D486E}"/>
                  </a:ext>
                </a:extLst>
              </p:cNvPr>
              <p:cNvSpPr>
                <a:spLocks noRot="1" noChangeAspect="1" noMove="1" noResize="1" noEditPoints="1" noAdjustHandles="1" noChangeArrowheads="1" noChangeShapeType="1" noTextEdit="1"/>
              </p:cNvSpPr>
              <p:nvPr/>
            </p:nvSpPr>
            <p:spPr>
              <a:xfrm>
                <a:off x="5311739" y="4194815"/>
                <a:ext cx="1663214" cy="557060"/>
              </a:xfrm>
              <a:prstGeom prst="roundRect">
                <a:avLst/>
              </a:prstGeom>
              <a:blipFill>
                <a:blip r:embed="rId9"/>
                <a:stretch>
                  <a:fillRect/>
                </a:stretch>
              </a:blipFill>
            </p:spPr>
            <p:txBody>
              <a:bodyPr/>
              <a:lstStyle/>
              <a:p>
                <a:r>
                  <a:rPr lang="en-US">
                    <a:noFill/>
                  </a:rPr>
                  <a:t> </a:t>
                </a:r>
              </a:p>
            </p:txBody>
          </p:sp>
        </mc:Fallback>
      </mc:AlternateContent>
      <p:cxnSp>
        <p:nvCxnSpPr>
          <p:cNvPr id="45" name="Straight Arrow Connector 44">
            <a:extLst>
              <a:ext uri="{FF2B5EF4-FFF2-40B4-BE49-F238E27FC236}">
                <a16:creationId xmlns:a16="http://schemas.microsoft.com/office/drawing/2014/main" id="{AB5EDBBF-C5D3-45F4-B13D-17184AB77F16}"/>
              </a:ext>
            </a:extLst>
          </p:cNvPr>
          <p:cNvCxnSpPr>
            <a:cxnSpLocks/>
            <a:stCxn id="7" idx="3"/>
            <a:endCxn id="26" idx="1"/>
          </p:cNvCxnSpPr>
          <p:nvPr/>
        </p:nvCxnSpPr>
        <p:spPr>
          <a:xfrm flipV="1">
            <a:off x="2245342" y="950521"/>
            <a:ext cx="1235223" cy="539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3A69298-F923-4181-B4B5-B955756EED56}"/>
              </a:ext>
            </a:extLst>
          </p:cNvPr>
          <p:cNvCxnSpPr>
            <a:cxnSpLocks/>
          </p:cNvCxnSpPr>
          <p:nvPr/>
        </p:nvCxnSpPr>
        <p:spPr>
          <a:xfrm>
            <a:off x="3701142" y="1237307"/>
            <a:ext cx="0" cy="84199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60B00F88-4D61-43CF-B605-21A5B5EF117A}"/>
              </a:ext>
            </a:extLst>
          </p:cNvPr>
          <p:cNvSpPr/>
          <p:nvPr/>
        </p:nvSpPr>
        <p:spPr>
          <a:xfrm>
            <a:off x="3480565" y="659941"/>
            <a:ext cx="1701035" cy="581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Synthetic Bolometry Data</a:t>
            </a:r>
          </a:p>
        </p:txBody>
      </p:sp>
      <p:sp>
        <p:nvSpPr>
          <p:cNvPr id="35" name="Rectangle: Rounded Corners 34">
            <a:extLst>
              <a:ext uri="{FF2B5EF4-FFF2-40B4-BE49-F238E27FC236}">
                <a16:creationId xmlns:a16="http://schemas.microsoft.com/office/drawing/2014/main" id="{52661300-4328-4395-BE0D-46C60708971F}"/>
              </a:ext>
            </a:extLst>
          </p:cNvPr>
          <p:cNvSpPr/>
          <p:nvPr/>
        </p:nvSpPr>
        <p:spPr>
          <a:xfrm>
            <a:off x="381000" y="2079299"/>
            <a:ext cx="1701350" cy="52376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Experimental Bolometry Data</a:t>
            </a:r>
          </a:p>
        </p:txBody>
      </p:sp>
      <p:cxnSp>
        <p:nvCxnSpPr>
          <p:cNvPr id="38" name="Straight Arrow Connector 37">
            <a:extLst>
              <a:ext uri="{FF2B5EF4-FFF2-40B4-BE49-F238E27FC236}">
                <a16:creationId xmlns:a16="http://schemas.microsoft.com/office/drawing/2014/main" id="{253F4F2B-AE69-4510-B872-91AFFA1B04B4}"/>
              </a:ext>
            </a:extLst>
          </p:cNvPr>
          <p:cNvCxnSpPr>
            <a:cxnSpLocks/>
            <a:stCxn id="35" idx="3"/>
            <a:endCxn id="8" idx="1"/>
          </p:cNvCxnSpPr>
          <p:nvPr/>
        </p:nvCxnSpPr>
        <p:spPr>
          <a:xfrm>
            <a:off x="2082350" y="2341179"/>
            <a:ext cx="694963" cy="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71B5EC5-9624-4A37-B330-BB14AF51FFDB}"/>
              </a:ext>
            </a:extLst>
          </p:cNvPr>
          <p:cNvSpPr/>
          <p:nvPr/>
        </p:nvSpPr>
        <p:spPr>
          <a:xfrm>
            <a:off x="4594510" y="2810566"/>
            <a:ext cx="1597315" cy="369332"/>
          </a:xfrm>
          <a:prstGeom prst="rect">
            <a:avLst/>
          </a:prstGeom>
        </p:spPr>
        <p:txBody>
          <a:bodyPr wrap="square">
            <a:spAutoFit/>
          </a:bodyPr>
          <a:lstStyle/>
          <a:p>
            <a:r>
              <a:rPr lang="en-US" dirty="0"/>
              <a:t>Lowest P Value</a:t>
            </a: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5AABAB84-6D6D-40C5-B77C-16C25E6CCC4F}"/>
                  </a:ext>
                </a:extLst>
              </p:cNvPr>
              <p:cNvSpPr/>
              <p:nvPr/>
            </p:nvSpPr>
            <p:spPr>
              <a:xfrm>
                <a:off x="5724639" y="3419877"/>
                <a:ext cx="1126462" cy="369332"/>
              </a:xfrm>
              <a:prstGeom prst="rect">
                <a:avLst/>
              </a:prstGeom>
            </p:spPr>
            <p:txBody>
              <a:bodyPr wrap="none">
                <a:spAutoFit/>
              </a:bodyPr>
              <a:lstStyle/>
              <a:p>
                <a:r>
                  <a:rPr lang="en-US" dirty="0"/>
                  <a:t>Within 2</a:t>
                </a:r>
                <a14:m>
                  <m:oMath xmlns:m="http://schemas.openxmlformats.org/officeDocument/2006/math">
                    <m:r>
                      <a:rPr lang="en-US" i="1" smtClean="0">
                        <a:latin typeface="Cambria Math" panose="02040503050406030204" pitchFamily="18" charset="0"/>
                        <a:ea typeface="Cambria Math" panose="02040503050406030204" pitchFamily="18" charset="0"/>
                      </a:rPr>
                      <m:t>𝜎</m:t>
                    </m:r>
                  </m:oMath>
                </a14:m>
                <a:endParaRPr lang="en-US" dirty="0"/>
              </a:p>
            </p:txBody>
          </p:sp>
        </mc:Choice>
        <mc:Fallback xmlns="">
          <p:sp>
            <p:nvSpPr>
              <p:cNvPr id="21" name="Rectangle 20">
                <a:extLst>
                  <a:ext uri="{FF2B5EF4-FFF2-40B4-BE49-F238E27FC236}">
                    <a16:creationId xmlns:a16="http://schemas.microsoft.com/office/drawing/2014/main" id="{5AABAB84-6D6D-40C5-B77C-16C25E6CCC4F}"/>
                  </a:ext>
                </a:extLst>
              </p:cNvPr>
              <p:cNvSpPr>
                <a:spLocks noRot="1" noChangeAspect="1" noMove="1" noResize="1" noEditPoints="1" noAdjustHandles="1" noChangeArrowheads="1" noChangeShapeType="1" noTextEdit="1"/>
              </p:cNvSpPr>
              <p:nvPr/>
            </p:nvSpPr>
            <p:spPr>
              <a:xfrm>
                <a:off x="5724639" y="3419877"/>
                <a:ext cx="1126462" cy="369332"/>
              </a:xfrm>
              <a:prstGeom prst="rect">
                <a:avLst/>
              </a:prstGeom>
              <a:blipFill>
                <a:blip r:embed="rId6"/>
                <a:stretch>
                  <a:fillRect l="-4324" t="-8197" b="-24590"/>
                </a:stretch>
              </a:blipFill>
            </p:spPr>
            <p:txBody>
              <a:bodyPr/>
              <a:lstStyle/>
              <a:p>
                <a:r>
                  <a:rPr lang="en-US">
                    <a:noFill/>
                  </a:rPr>
                  <a:t> </a:t>
                </a:r>
              </a:p>
            </p:txBody>
          </p:sp>
        </mc:Fallback>
      </mc:AlternateContent>
      <p:sp>
        <p:nvSpPr>
          <p:cNvPr id="48" name="Footer Placeholder 3">
            <a:extLst>
              <a:ext uri="{FF2B5EF4-FFF2-40B4-BE49-F238E27FC236}">
                <a16:creationId xmlns:a16="http://schemas.microsoft.com/office/drawing/2014/main" id="{38219001-7B8E-4F0C-BED2-B259167B9FEC}"/>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26</a:t>
            </a:fld>
            <a:endParaRPr lang="en-GB" dirty="0"/>
          </a:p>
        </p:txBody>
      </p:sp>
    </p:spTree>
    <p:extLst>
      <p:ext uri="{BB962C8B-B14F-4D97-AF65-F5344CB8AC3E}">
        <p14:creationId xmlns:p14="http://schemas.microsoft.com/office/powerpoint/2010/main" val="1729983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5DDE89-E116-4DEF-947E-26A21CC9E028}"/>
              </a:ext>
            </a:extLst>
          </p:cNvPr>
          <p:cNvPicPr>
            <a:picLocks noChangeAspect="1"/>
          </p:cNvPicPr>
          <p:nvPr/>
        </p:nvPicPr>
        <p:blipFill>
          <a:blip r:embed="rId3"/>
          <a:stretch>
            <a:fillRect/>
          </a:stretch>
        </p:blipFill>
        <p:spPr>
          <a:xfrm>
            <a:off x="5638800" y="656083"/>
            <a:ext cx="3128037" cy="4252845"/>
          </a:xfrm>
          <a:prstGeom prst="rect">
            <a:avLst/>
          </a:prstGeom>
        </p:spPr>
      </p:pic>
      <p:sp>
        <p:nvSpPr>
          <p:cNvPr id="2" name="Title 1">
            <a:extLst>
              <a:ext uri="{FF2B5EF4-FFF2-40B4-BE49-F238E27FC236}">
                <a16:creationId xmlns:a16="http://schemas.microsoft.com/office/drawing/2014/main" id="{65F2A043-74FB-475B-9174-683A10AEEB7F}"/>
              </a:ext>
            </a:extLst>
          </p:cNvPr>
          <p:cNvSpPr>
            <a:spLocks noGrp="1"/>
          </p:cNvSpPr>
          <p:nvPr>
            <p:ph type="title"/>
          </p:nvPr>
        </p:nvSpPr>
        <p:spPr>
          <a:xfrm>
            <a:off x="457200" y="57150"/>
            <a:ext cx="7543800" cy="342900"/>
          </a:xfrm>
        </p:spPr>
        <p:txBody>
          <a:bodyPr/>
          <a:lstStyle/>
          <a:p>
            <a:r>
              <a:rPr lang="en-US"/>
              <a:t>𝜒</a:t>
            </a:r>
            <a:r>
              <a:rPr lang="en-US" baseline="-25000"/>
              <a:t>r</a:t>
            </a:r>
            <a:r>
              <a:rPr lang="en-US"/>
              <a:t>² Fitting of Candidates to Bolometry</a:t>
            </a:r>
            <a:endParaRPr lang="en-US" dirty="0"/>
          </a:p>
        </p:txBody>
      </p:sp>
      <p:sp>
        <p:nvSpPr>
          <p:cNvPr id="3" name="Content Placeholder 2">
            <a:extLst>
              <a:ext uri="{FF2B5EF4-FFF2-40B4-BE49-F238E27FC236}">
                <a16:creationId xmlns:a16="http://schemas.microsoft.com/office/drawing/2014/main" id="{5C7A47BE-451E-43F4-94E4-1420DF7A9700}"/>
              </a:ext>
            </a:extLst>
          </p:cNvPr>
          <p:cNvSpPr>
            <a:spLocks noGrp="1"/>
          </p:cNvSpPr>
          <p:nvPr>
            <p:ph idx="1"/>
          </p:nvPr>
        </p:nvSpPr>
        <p:spPr>
          <a:xfrm>
            <a:off x="457200" y="1059582"/>
            <a:ext cx="4800600" cy="3672408"/>
          </a:xfrm>
        </p:spPr>
        <p:txBody>
          <a:bodyPr>
            <a:normAutofit fontScale="85000" lnSpcReduction="20000"/>
          </a:bodyPr>
          <a:lstStyle/>
          <a:p>
            <a:pPr fontAlgn="base"/>
            <a:r>
              <a:rPr lang="en-US" dirty="0" err="1"/>
              <a:t>Cherab</a:t>
            </a:r>
            <a:r>
              <a:rPr lang="en-US" dirty="0"/>
              <a:t> observes radiation distribution, produces </a:t>
            </a:r>
            <a:r>
              <a:rPr lang="en-US" dirty="0">
                <a:solidFill>
                  <a:schemeClr val="accent3">
                    <a:lumMod val="75000"/>
                  </a:schemeClr>
                </a:solidFill>
              </a:rPr>
              <a:t>Synthetic Measurements</a:t>
            </a:r>
          </a:p>
          <a:p>
            <a:pPr fontAlgn="base"/>
            <a:r>
              <a:rPr lang="en-US" dirty="0"/>
              <a:t>Compare to </a:t>
            </a:r>
            <a:r>
              <a:rPr lang="en-US" dirty="0">
                <a:solidFill>
                  <a:schemeClr val="accent1"/>
                </a:solidFill>
              </a:rPr>
              <a:t>Experimental Measurements</a:t>
            </a:r>
            <a:r>
              <a:rPr lang="en-US" dirty="0"/>
              <a:t>, produce a 𝜒</a:t>
            </a:r>
            <a:r>
              <a:rPr lang="en-US" baseline="-25000" dirty="0"/>
              <a:t>r</a:t>
            </a:r>
            <a:r>
              <a:rPr lang="en-US" dirty="0"/>
              <a:t>² value for goodness of fit</a:t>
            </a:r>
          </a:p>
          <a:p>
            <a:pPr fontAlgn="base"/>
            <a:r>
              <a:rPr lang="en-US" dirty="0"/>
              <a:t>Some variation in fitting by distribution type. “</a:t>
            </a:r>
            <a:r>
              <a:rPr lang="en-US" dirty="0" err="1"/>
              <a:t>Helicals</a:t>
            </a:r>
            <a:r>
              <a:rPr lang="en-US" dirty="0"/>
              <a:t>” can have up to two punctures</a:t>
            </a:r>
          </a:p>
          <a:p>
            <a:pPr fontAlgn="base"/>
            <a:r>
              <a:rPr lang="en-US" dirty="0"/>
              <a:t>Signal magnitudes fit independently at each array</a:t>
            </a:r>
          </a:p>
          <a:p>
            <a:pPr lvl="1" fontAlgn="base"/>
            <a:r>
              <a:rPr lang="en-US" dirty="0"/>
              <a:t>This provides more freedom for BOLTs, </a:t>
            </a:r>
            <a:r>
              <a:rPr lang="en-US" dirty="0" err="1"/>
              <a:t>Joreks</a:t>
            </a:r>
            <a:r>
              <a:rPr lang="en-US" dirty="0"/>
              <a:t>, Rings to fit the data; some risk </a:t>
            </a:r>
            <a:r>
              <a:rPr lang="en-US"/>
              <a:t>of over-fitting</a:t>
            </a:r>
            <a:endParaRPr lang="en-US" dirty="0"/>
          </a:p>
        </p:txBody>
      </p:sp>
      <p:sp>
        <p:nvSpPr>
          <p:cNvPr id="8" name="Footer Placeholder 3">
            <a:extLst>
              <a:ext uri="{FF2B5EF4-FFF2-40B4-BE49-F238E27FC236}">
                <a16:creationId xmlns:a16="http://schemas.microsoft.com/office/drawing/2014/main" id="{AF2FC6C8-138A-4802-B781-4657B5F481E3}"/>
              </a:ext>
            </a:extLst>
          </p:cNvPr>
          <p:cNvSpPr>
            <a:spLocks noGrp="1"/>
          </p:cNvSpPr>
          <p:nvPr>
            <p:ph type="ftr" sz="quarter" idx="11"/>
          </p:nvPr>
        </p:nvSpPr>
        <p:spPr>
          <a:xfrm>
            <a:off x="467544" y="4908928"/>
            <a:ext cx="8240228" cy="201104"/>
          </a:xfrm>
        </p:spPr>
        <p:txBody>
          <a:bodyPr/>
          <a:lstStyle/>
          <a:p>
            <a:pPr algn="r"/>
            <a:r>
              <a:rPr lang="en-GB"/>
              <a:t>B. Stein-Lubrano et al. | 2</a:t>
            </a:r>
            <a:r>
              <a:rPr lang="en-GB" baseline="30000"/>
              <a:t>nd</a:t>
            </a:r>
            <a:r>
              <a:rPr lang="en-GB"/>
              <a:t> IAEA Technical Meeting on Disruptions | ITER HQ | 21 Jul. 2022 | Page </a:t>
            </a:r>
            <a:fld id="{6A6D9FA1-99C7-4910-8E32-B85D378B0060}" type="slidenum">
              <a:rPr lang="en-GB" smtClean="0"/>
              <a:pPr algn="r"/>
              <a:t>27</a:t>
            </a:fld>
            <a:endParaRPr lang="en-GB" dirty="0"/>
          </a:p>
        </p:txBody>
      </p:sp>
    </p:spTree>
    <p:extLst>
      <p:ext uri="{BB962C8B-B14F-4D97-AF65-F5344CB8AC3E}">
        <p14:creationId xmlns:p14="http://schemas.microsoft.com/office/powerpoint/2010/main" val="3170827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2A043-74FB-475B-9174-683A10AEEB7F}"/>
              </a:ext>
            </a:extLst>
          </p:cNvPr>
          <p:cNvSpPr>
            <a:spLocks noGrp="1"/>
          </p:cNvSpPr>
          <p:nvPr>
            <p:ph type="title"/>
          </p:nvPr>
        </p:nvSpPr>
        <p:spPr/>
        <p:txBody>
          <a:bodyPr/>
          <a:lstStyle/>
          <a:p>
            <a:r>
              <a:rPr lang="en-US" dirty="0"/>
              <a:t>𝜒</a:t>
            </a:r>
            <a:r>
              <a:rPr lang="en-US" baseline="-25000" dirty="0"/>
              <a:t>r</a:t>
            </a:r>
            <a:r>
              <a:rPr lang="en-US" dirty="0"/>
              <a:t>² Fitting of Candidates to Bolometry</a:t>
            </a:r>
          </a:p>
        </p:txBody>
      </p:sp>
      <p:sp>
        <p:nvSpPr>
          <p:cNvPr id="9" name="Footer Placeholder 3">
            <a:extLst>
              <a:ext uri="{FF2B5EF4-FFF2-40B4-BE49-F238E27FC236}">
                <a16:creationId xmlns:a16="http://schemas.microsoft.com/office/drawing/2014/main" id="{6D7507CC-CD34-4696-8DA8-33AC4416EF15}"/>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28</a:t>
            </a:fld>
            <a:endParaRPr lang="en-GB" dirty="0"/>
          </a:p>
        </p:txBody>
      </p:sp>
      <p:pic>
        <p:nvPicPr>
          <p:cNvPr id="6" name="Picture 5">
            <a:extLst>
              <a:ext uri="{FF2B5EF4-FFF2-40B4-BE49-F238E27FC236}">
                <a16:creationId xmlns:a16="http://schemas.microsoft.com/office/drawing/2014/main" id="{1DA80878-609F-43D9-82E0-3405B1651AAE}"/>
              </a:ext>
            </a:extLst>
          </p:cNvPr>
          <p:cNvPicPr>
            <a:picLocks noChangeAspect="1"/>
          </p:cNvPicPr>
          <p:nvPr/>
        </p:nvPicPr>
        <p:blipFill>
          <a:blip r:embed="rId3"/>
          <a:stretch>
            <a:fillRect/>
          </a:stretch>
        </p:blipFill>
        <p:spPr>
          <a:xfrm>
            <a:off x="5638800" y="656083"/>
            <a:ext cx="3128037" cy="4252845"/>
          </a:xfrm>
          <a:prstGeom prst="rect">
            <a:avLst/>
          </a:prstGeom>
        </p:spPr>
      </p:pic>
      <p:pic>
        <p:nvPicPr>
          <p:cNvPr id="3" name="Picture 2">
            <a:extLst>
              <a:ext uri="{FF2B5EF4-FFF2-40B4-BE49-F238E27FC236}">
                <a16:creationId xmlns:a16="http://schemas.microsoft.com/office/drawing/2014/main" id="{7BBE4502-E043-4163-AB73-303B3609B5B4}"/>
              </a:ext>
            </a:extLst>
          </p:cNvPr>
          <p:cNvPicPr>
            <a:picLocks noChangeAspect="1"/>
          </p:cNvPicPr>
          <p:nvPr/>
        </p:nvPicPr>
        <p:blipFill rotWithShape="1">
          <a:blip r:embed="rId4"/>
          <a:srcRect l="3741" t="17316"/>
          <a:stretch/>
        </p:blipFill>
        <p:spPr>
          <a:xfrm>
            <a:off x="228600" y="1591323"/>
            <a:ext cx="2962699" cy="2337178"/>
          </a:xfrm>
          <a:prstGeom prst="rect">
            <a:avLst/>
          </a:prstGeom>
        </p:spPr>
      </p:pic>
      <p:pic>
        <p:nvPicPr>
          <p:cNvPr id="4" name="Picture 3">
            <a:extLst>
              <a:ext uri="{FF2B5EF4-FFF2-40B4-BE49-F238E27FC236}">
                <a16:creationId xmlns:a16="http://schemas.microsoft.com/office/drawing/2014/main" id="{C3883D88-2D21-4B13-8225-E2AAC5CEB067}"/>
              </a:ext>
            </a:extLst>
          </p:cNvPr>
          <p:cNvPicPr>
            <a:picLocks noChangeAspect="1"/>
          </p:cNvPicPr>
          <p:nvPr/>
        </p:nvPicPr>
        <p:blipFill>
          <a:blip r:embed="rId5"/>
          <a:stretch>
            <a:fillRect/>
          </a:stretch>
        </p:blipFill>
        <p:spPr>
          <a:xfrm>
            <a:off x="3074118" y="788237"/>
            <a:ext cx="2562910" cy="3943350"/>
          </a:xfrm>
          <a:prstGeom prst="rect">
            <a:avLst/>
          </a:prstGeom>
        </p:spPr>
      </p:pic>
    </p:spTree>
    <p:extLst>
      <p:ext uri="{BB962C8B-B14F-4D97-AF65-F5344CB8AC3E}">
        <p14:creationId xmlns:p14="http://schemas.microsoft.com/office/powerpoint/2010/main" val="668643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C19B4C-3D05-4CD7-88D9-02FDA18D14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2768985"/>
            <a:ext cx="2514601" cy="1885951"/>
          </a:xfrm>
          <a:prstGeom prst="rect">
            <a:avLst/>
          </a:prstGeom>
        </p:spPr>
      </p:pic>
      <p:pic>
        <p:nvPicPr>
          <p:cNvPr id="9" name="Picture 8">
            <a:extLst>
              <a:ext uri="{FF2B5EF4-FFF2-40B4-BE49-F238E27FC236}">
                <a16:creationId xmlns:a16="http://schemas.microsoft.com/office/drawing/2014/main" id="{BB668280-F7E6-47E1-8BDD-84CD5D93C9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731545"/>
            <a:ext cx="2514600" cy="1885951"/>
          </a:xfrm>
          <a:prstGeom prst="rect">
            <a:avLst/>
          </a:prstGeom>
        </p:spPr>
      </p:pic>
      <p:sp>
        <p:nvSpPr>
          <p:cNvPr id="2" name="Title 1">
            <a:extLst>
              <a:ext uri="{FF2B5EF4-FFF2-40B4-BE49-F238E27FC236}">
                <a16:creationId xmlns:a16="http://schemas.microsoft.com/office/drawing/2014/main" id="{D4760C4F-D0CF-42AF-BBBF-533D05657982}"/>
              </a:ext>
            </a:extLst>
          </p:cNvPr>
          <p:cNvSpPr>
            <a:spLocks noGrp="1"/>
          </p:cNvSpPr>
          <p:nvPr>
            <p:ph type="title"/>
          </p:nvPr>
        </p:nvSpPr>
        <p:spPr/>
        <p:txBody>
          <a:bodyPr/>
          <a:lstStyle/>
          <a:p>
            <a:r>
              <a:rPr lang="en-US" dirty="0"/>
              <a:t>Toroidal Overlay for </a:t>
            </a:r>
            <a:r>
              <a:rPr lang="en-US" dirty="0" err="1"/>
              <a:t>Helicals</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E2E8722-B4CC-4027-B865-67A68BA87195}"/>
                  </a:ext>
                </a:extLst>
              </p:cNvPr>
              <p:cNvSpPr>
                <a:spLocks noGrp="1"/>
              </p:cNvSpPr>
              <p:nvPr>
                <p:ph idx="1"/>
              </p:nvPr>
            </p:nvSpPr>
            <p:spPr>
              <a:xfrm>
                <a:off x="457200" y="1059582"/>
                <a:ext cx="4114800" cy="3672408"/>
              </a:xfrm>
            </p:spPr>
            <p:txBody>
              <a:bodyPr>
                <a:normAutofit fontScale="70000" lnSpcReduction="20000"/>
              </a:bodyPr>
              <a:lstStyle/>
              <a:p>
                <a:r>
                  <a:rPr lang="en-US" dirty="0"/>
                  <a:t>Helical radiation structures follow field lines</a:t>
                </a:r>
              </a:p>
              <a:p>
                <a:pPr lvl="1"/>
                <a:r>
                  <a:rPr lang="en-US" dirty="0"/>
                  <a:t>Can wrap around tokamak multiple times</a:t>
                </a:r>
              </a:p>
              <a:p>
                <a:pPr lvl="1"/>
                <a:r>
                  <a:rPr lang="en-US" dirty="0"/>
                  <a:t>Multiple punctures through plane of each KB5 array</a:t>
                </a:r>
              </a:p>
              <a:p>
                <a:pPr lvl="1"/>
                <a:r>
                  <a:rPr lang="en-US" dirty="0"/>
                  <a:t>Emis3D follows up to 2 punctures</a:t>
                </a:r>
              </a:p>
              <a:p>
                <a:r>
                  <a:rPr lang="en-US" dirty="0"/>
                  <a:t>Best fit magnitudes of each puncture found in fitting process</a:t>
                </a:r>
              </a:p>
              <a:p>
                <a:pPr lvl="1"/>
                <a:r>
                  <a:rPr lang="en-US" dirty="0"/>
                  <a:t>Condition: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𝑃𝑢𝑛𝑐</m:t>
                        </m:r>
                        <m:r>
                          <a:rPr lang="en-US" b="0" i="1" smtClean="0">
                            <a:latin typeface="Cambria Math" panose="02040503050406030204" pitchFamily="18" charset="0"/>
                          </a:rPr>
                          <m:t> 2</m:t>
                        </m:r>
                      </m:e>
                    </m:d>
                    <m:r>
                      <a:rPr lang="en-US" b="0" i="1" smtClean="0">
                        <a:latin typeface="Cambria Math" panose="02040503050406030204" pitchFamily="18" charset="0"/>
                      </a:rPr>
                      <m:t>&lt;|</m:t>
                    </m:r>
                    <m:r>
                      <a:rPr lang="en-US" b="0" i="1" smtClean="0">
                        <a:latin typeface="Cambria Math" panose="02040503050406030204" pitchFamily="18" charset="0"/>
                      </a:rPr>
                      <m:t>𝑃𝑢𝑛𝑐</m:t>
                    </m:r>
                    <m:r>
                      <a:rPr lang="en-US" b="0" i="1" smtClean="0">
                        <a:latin typeface="Cambria Math" panose="02040503050406030204" pitchFamily="18" charset="0"/>
                      </a:rPr>
                      <m:t> 1|</m:t>
                    </m:r>
                  </m:oMath>
                </a14:m>
                <a:endParaRPr lang="en-US" dirty="0"/>
              </a:p>
              <a:p>
                <a:pPr lvl="1"/>
                <a:r>
                  <a:rPr lang="en-US" dirty="0"/>
                  <a:t>Provides four toroidal data points</a:t>
                </a:r>
              </a:p>
              <a:p>
                <a:r>
                  <a:rPr lang="en-US" dirty="0"/>
                  <a:t>Toroidal distribution fit to these 4 points</a:t>
                </a:r>
              </a:p>
              <a:p>
                <a:pPr lvl="1"/>
                <a:r>
                  <a:rPr lang="en-US" dirty="0"/>
                  <a:t>We assume an asymmetric gaussian shape peaked at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i="1">
                            <a:solidFill>
                              <a:schemeClr val="tx1"/>
                            </a:solidFill>
                            <a:latin typeface="Cambria Math" panose="02040503050406030204" pitchFamily="18" charset="0"/>
                          </a:rPr>
                          <m:t>𝑖𝑛𝑗𝑒𝑐𝑡𝑜𝑟</m:t>
                        </m:r>
                      </m:sub>
                    </m:sSub>
                  </m:oMath>
                </a14:m>
                <a:endParaRPr lang="en-US" dirty="0"/>
              </a:p>
              <a:p>
                <a:pPr lvl="1"/>
                <a:r>
                  <a:rPr lang="en-US" dirty="0"/>
                  <a:t>This choice affects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𝑟𝑎𝑑</m:t>
                        </m:r>
                      </m:sub>
                    </m:sSub>
                    <m:r>
                      <a:rPr lang="en-US" b="0" i="1" smtClean="0">
                        <a:latin typeface="Cambria Math" panose="02040503050406030204" pitchFamily="18" charset="0"/>
                      </a:rPr>
                      <m:t>, </m:t>
                    </m:r>
                    <m:r>
                      <a:rPr lang="en-US" b="0" i="1" smtClean="0">
                        <a:latin typeface="Cambria Math" panose="02040503050406030204" pitchFamily="18" charset="0"/>
                      </a:rPr>
                      <m:t>𝑇𝑃𝐹</m:t>
                    </m:r>
                  </m:oMath>
                </a14:m>
                <a:r>
                  <a:rPr lang="en-US" dirty="0"/>
                  <a:t> but not best fit</a:t>
                </a:r>
              </a:p>
            </p:txBody>
          </p:sp>
        </mc:Choice>
        <mc:Fallback xmlns="">
          <p:sp>
            <p:nvSpPr>
              <p:cNvPr id="3" name="Content Placeholder 2">
                <a:extLst>
                  <a:ext uri="{FF2B5EF4-FFF2-40B4-BE49-F238E27FC236}">
                    <a16:creationId xmlns:a16="http://schemas.microsoft.com/office/drawing/2014/main" id="{BE2E8722-B4CC-4027-B865-67A68BA87195}"/>
                  </a:ext>
                </a:extLst>
              </p:cNvPr>
              <p:cNvSpPr>
                <a:spLocks noGrp="1" noRot="1" noChangeAspect="1" noMove="1" noResize="1" noEditPoints="1" noAdjustHandles="1" noChangeArrowheads="1" noChangeShapeType="1" noTextEdit="1"/>
              </p:cNvSpPr>
              <p:nvPr>
                <p:ph idx="1"/>
              </p:nvPr>
            </p:nvSpPr>
            <p:spPr>
              <a:xfrm>
                <a:off x="457200" y="1059582"/>
                <a:ext cx="4114800" cy="3672408"/>
              </a:xfrm>
              <a:blipFill>
                <a:blip r:embed="rId5"/>
                <a:stretch>
                  <a:fillRect l="-741" t="-1993" b="-664"/>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896B5DA-1B0A-4D88-B215-12FE6AD12002}"/>
              </a:ext>
            </a:extLst>
          </p:cNvPr>
          <p:cNvPicPr>
            <a:picLocks noChangeAspect="1"/>
          </p:cNvPicPr>
          <p:nvPr/>
        </p:nvPicPr>
        <p:blipFill>
          <a:blip r:embed="rId6"/>
          <a:stretch>
            <a:fillRect/>
          </a:stretch>
        </p:blipFill>
        <p:spPr>
          <a:xfrm>
            <a:off x="4587658" y="1027443"/>
            <a:ext cx="2273257" cy="3514096"/>
          </a:xfrm>
          <a:prstGeom prst="rect">
            <a:avLst/>
          </a:prstGeom>
        </p:spPr>
      </p:pic>
      <p:sp>
        <p:nvSpPr>
          <p:cNvPr id="10" name="Footer Placeholder 3">
            <a:extLst>
              <a:ext uri="{FF2B5EF4-FFF2-40B4-BE49-F238E27FC236}">
                <a16:creationId xmlns:a16="http://schemas.microsoft.com/office/drawing/2014/main" id="{5B9F91F4-BE35-4DD4-8AB1-D5D470071938}"/>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29</a:t>
            </a:fld>
            <a:endParaRPr lang="en-GB" dirty="0"/>
          </a:p>
        </p:txBody>
      </p:sp>
    </p:spTree>
    <p:extLst>
      <p:ext uri="{BB962C8B-B14F-4D97-AF65-F5344CB8AC3E}">
        <p14:creationId xmlns:p14="http://schemas.microsoft.com/office/powerpoint/2010/main" val="1873039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7A6A4-7A3A-42ED-A3AA-9A24456C6F60}"/>
              </a:ext>
            </a:extLst>
          </p:cNvPr>
          <p:cNvSpPr>
            <a:spLocks noGrp="1"/>
          </p:cNvSpPr>
          <p:nvPr>
            <p:ph type="title"/>
          </p:nvPr>
        </p:nvSpPr>
        <p:spPr>
          <a:xfrm>
            <a:off x="467544" y="-59523"/>
            <a:ext cx="7543800" cy="652128"/>
          </a:xfrm>
        </p:spPr>
        <p:txBody>
          <a:bodyPr/>
          <a:lstStyle/>
          <a:p>
            <a:pPr>
              <a:lnSpc>
                <a:spcPct val="100000"/>
              </a:lnSpc>
            </a:pPr>
            <a:r>
              <a:rPr lang="en-US" sz="1800" dirty="0"/>
              <a:t>Emis3D has undergone significant development; first application is two nominally identical JET discharges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5824CBB-79F0-44E3-87AC-4B37B82958E5}"/>
                  </a:ext>
                </a:extLst>
              </p:cNvPr>
              <p:cNvSpPr>
                <a:spLocks noGrp="1"/>
              </p:cNvSpPr>
              <p:nvPr>
                <p:ph idx="1"/>
              </p:nvPr>
            </p:nvSpPr>
            <p:spPr>
              <a:xfrm>
                <a:off x="457200" y="1059582"/>
                <a:ext cx="5943600" cy="3672408"/>
              </a:xfrm>
            </p:spPr>
            <p:txBody>
              <a:bodyPr>
                <a:normAutofit fontScale="77500" lnSpcReduction="20000"/>
              </a:bodyPr>
              <a:lstStyle/>
              <a:p>
                <a:r>
                  <a:rPr lang="en-US" dirty="0">
                    <a:solidFill>
                      <a:srgbClr val="0070C0"/>
                    </a:solidFill>
                  </a:rPr>
                  <a:t>Nominally identical discharges </a:t>
                </a:r>
                <a:r>
                  <a:rPr lang="en-US" dirty="0"/>
                  <a:t>(95709, 95711) </a:t>
                </a:r>
                <a:endParaRPr lang="en-US" b="0" i="1" dirty="0">
                  <a:latin typeface="Cambria Math" panose="02040503050406030204" pitchFamily="18" charset="0"/>
                </a:endParaRP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𝑝</m:t>
                        </m:r>
                      </m:sub>
                    </m:sSub>
                    <m:r>
                      <a:rPr lang="en-US" b="0" i="1" smtClean="0">
                        <a:latin typeface="Cambria Math" panose="02040503050406030204" pitchFamily="18" charset="0"/>
                      </a:rPr>
                      <m:t>=2.5 </m:t>
                    </m:r>
                    <m:r>
                      <a:rPr lang="en-US" b="0" i="1" smtClean="0">
                        <a:latin typeface="Cambria Math" panose="02040503050406030204" pitchFamily="18" charset="0"/>
                      </a:rPr>
                      <m:t>𝑀𝐴</m:t>
                    </m:r>
                  </m:oMath>
                </a14:m>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𝑇</m:t>
                        </m:r>
                      </m:sub>
                    </m:sSub>
                    <m:r>
                      <a:rPr lang="en-US" b="0" i="1" smtClean="0">
                        <a:latin typeface="Cambria Math" panose="02040503050406030204" pitchFamily="18" charset="0"/>
                      </a:rPr>
                      <m:t>=2.5 </m:t>
                    </m:r>
                    <m:r>
                      <a:rPr lang="en-US" b="0" i="1" smtClean="0">
                        <a:latin typeface="Cambria Math" panose="02040503050406030204" pitchFamily="18" charset="0"/>
                      </a:rPr>
                      <m:t>𝑇</m:t>
                    </m:r>
                  </m:oMath>
                </a14:m>
                <a:endParaRPr lang="en-US" b="0" dirty="0"/>
              </a:p>
              <a:p>
                <a:pPr lvl="1" fontAlgn="base"/>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𝑡h</m:t>
                        </m:r>
                      </m:sub>
                    </m:sSub>
                    <m:r>
                      <a:rPr lang="en-US" b="0" i="1" smtClean="0">
                        <a:latin typeface="Cambria Math" panose="02040503050406030204" pitchFamily="18" charset="0"/>
                      </a:rPr>
                      <m:t>=3.5, 3.6 </m:t>
                    </m:r>
                    <m:r>
                      <a:rPr lang="en-US" b="0" i="1" smtClean="0">
                        <a:latin typeface="Cambria Math" panose="02040503050406030204" pitchFamily="18" charset="0"/>
                      </a:rPr>
                      <m:t>𝑀𝐽</m:t>
                    </m:r>
                  </m:oMath>
                </a14:m>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𝑚𝑎𝑔</m:t>
                        </m:r>
                      </m:sub>
                    </m:sSub>
                    <m:r>
                      <a:rPr lang="en-US" b="0" i="1" smtClean="0">
                        <a:latin typeface="Cambria Math" panose="02040503050406030204" pitchFamily="18" charset="0"/>
                      </a:rPr>
                      <m:t>=8.0, 8.1</m:t>
                    </m:r>
                    <m:r>
                      <a:rPr lang="en-US" b="0" i="1" smtClean="0">
                        <a:latin typeface="Cambria Math" panose="02040503050406030204" pitchFamily="18" charset="0"/>
                      </a:rPr>
                      <m:t>𝑀𝐽</m:t>
                    </m:r>
                  </m:oMath>
                </a14:m>
                <a:endParaRPr lang="en-US" dirty="0"/>
              </a:p>
              <a:p>
                <a:pPr fontAlgn="base"/>
                <a:r>
                  <a:rPr lang="en-US" dirty="0"/>
                  <a:t>Disrupted by identical Shattered Pellet Injection (SPI)</a:t>
                </a:r>
              </a:p>
              <a:p>
                <a:pPr lvl="1" fontAlgn="base"/>
                <a14:m>
                  <m:oMath xmlns:m="http://schemas.openxmlformats.org/officeDocument/2006/math">
                    <m:r>
                      <a:rPr lang="en-US" b="0" i="1" smtClean="0">
                        <a:latin typeface="Cambria Math" panose="02040503050406030204" pitchFamily="18" charset="0"/>
                      </a:rPr>
                      <m:t>2.46⋅</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22</m:t>
                        </m:r>
                      </m:sup>
                    </m:sSup>
                  </m:oMath>
                </a14:m>
                <a:r>
                  <a:rPr lang="en-US" dirty="0"/>
                  <a:t> Ne atoms</a:t>
                </a:r>
              </a:p>
              <a:p>
                <a:pPr lvl="1" fontAlgn="base"/>
                <a14:m>
                  <m:oMath xmlns:m="http://schemas.openxmlformats.org/officeDocument/2006/math">
                    <m:r>
                      <a:rPr lang="en-US" b="0" i="1" smtClean="0">
                        <a:latin typeface="Cambria Math" panose="02040503050406030204" pitchFamily="18" charset="0"/>
                      </a:rPr>
                      <m:t>5.74</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2</m:t>
                        </m:r>
                        <m:r>
                          <a:rPr lang="en-US" b="0" i="1" smtClean="0">
                            <a:latin typeface="Cambria Math" panose="02040503050406030204" pitchFamily="18" charset="0"/>
                          </a:rPr>
                          <m:t>1</m:t>
                        </m:r>
                      </m:sup>
                    </m:sSup>
                  </m:oMath>
                </a14:m>
                <a:r>
                  <a:rPr lang="en-US" dirty="0"/>
                  <a:t> D2 atoms</a:t>
                </a:r>
              </a:p>
              <a:p>
                <a:pPr lvl="1" fontAlgn="base"/>
                <a:r>
                  <a:rPr lang="en-US" dirty="0"/>
                  <a:t>~35ms flight times</a:t>
                </a:r>
              </a:p>
              <a:p>
                <a:pPr fontAlgn="base"/>
                <a:r>
                  <a:rPr lang="en-US" dirty="0">
                    <a:solidFill>
                      <a:srgbClr val="0070C0"/>
                    </a:solidFill>
                  </a:rPr>
                  <a:t>Different </a:t>
                </a:r>
                <a14:m>
                  <m:oMath xmlns:m="http://schemas.openxmlformats.org/officeDocument/2006/math">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𝑓</m:t>
                        </m:r>
                      </m:e>
                      <m:sub>
                        <m:r>
                          <a:rPr lang="en-US" b="0" i="1" smtClean="0">
                            <a:solidFill>
                              <a:srgbClr val="0070C0"/>
                            </a:solidFill>
                            <a:latin typeface="Cambria Math" panose="02040503050406030204" pitchFamily="18" charset="0"/>
                          </a:rPr>
                          <m:t>𝑟𝑎𝑑</m:t>
                        </m:r>
                      </m:sub>
                    </m:sSub>
                  </m:oMath>
                </a14:m>
                <a:r>
                  <a:rPr lang="en-US" dirty="0"/>
                  <a:t> according to TOPI (standard weighted average of bolometer channels): 0.80 vs 0.90</a:t>
                </a:r>
              </a:p>
              <a:p>
                <a:pPr fontAlgn="base"/>
                <a:r>
                  <a:rPr lang="en-US" dirty="0">
                    <a:solidFill>
                      <a:srgbClr val="0070C0"/>
                    </a:solidFill>
                  </a:rPr>
                  <a:t>Question motivating this study: </a:t>
                </a:r>
                <a:r>
                  <a:rPr lang="en-US" dirty="0"/>
                  <a:t>Why such different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𝑟𝑎𝑑</m:t>
                        </m:r>
                      </m:sub>
                    </m:sSub>
                  </m:oMath>
                </a14:m>
                <a:r>
                  <a:rPr lang="en-US" dirty="0"/>
                  <a:t> for nominally identical mitigation attempts?</a:t>
                </a:r>
              </a:p>
            </p:txBody>
          </p:sp>
        </mc:Choice>
        <mc:Fallback>
          <p:sp>
            <p:nvSpPr>
              <p:cNvPr id="3" name="Content Placeholder 2">
                <a:extLst>
                  <a:ext uri="{FF2B5EF4-FFF2-40B4-BE49-F238E27FC236}">
                    <a16:creationId xmlns:a16="http://schemas.microsoft.com/office/drawing/2014/main" id="{E5824CBB-79F0-44E3-87AC-4B37B82958E5}"/>
                  </a:ext>
                </a:extLst>
              </p:cNvPr>
              <p:cNvSpPr>
                <a:spLocks noGrp="1" noRot="1" noChangeAspect="1" noMove="1" noResize="1" noEditPoints="1" noAdjustHandles="1" noChangeArrowheads="1" noChangeShapeType="1" noTextEdit="1"/>
              </p:cNvSpPr>
              <p:nvPr>
                <p:ph idx="1"/>
              </p:nvPr>
            </p:nvSpPr>
            <p:spPr>
              <a:xfrm>
                <a:off x="457200" y="1059582"/>
                <a:ext cx="5943600" cy="3672408"/>
              </a:xfrm>
              <a:blipFill>
                <a:blip r:embed="rId3"/>
                <a:stretch>
                  <a:fillRect l="-718" t="-2492" r="-1026"/>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945FB7E9-18DC-463C-9031-593251EAD6AB}"/>
              </a:ext>
            </a:extLst>
          </p:cNvPr>
          <p:cNvPicPr>
            <a:picLocks noChangeAspect="1"/>
          </p:cNvPicPr>
          <p:nvPr/>
        </p:nvPicPr>
        <p:blipFill rotWithShape="1">
          <a:blip r:embed="rId4">
            <a:extLst>
              <a:ext uri="{28A0092B-C50C-407E-A947-70E740481C1C}">
                <a14:useLocalDpi xmlns:a14="http://schemas.microsoft.com/office/drawing/2010/main" val="0"/>
              </a:ext>
            </a:extLst>
          </a:blip>
          <a:srcRect l="13878" t="11291" r="60081" b="4838"/>
          <a:stretch/>
        </p:blipFill>
        <p:spPr>
          <a:xfrm>
            <a:off x="6477000" y="1409886"/>
            <a:ext cx="2362200" cy="2971800"/>
          </a:xfrm>
          <a:prstGeom prst="rect">
            <a:avLst/>
          </a:prstGeom>
        </p:spPr>
      </p:pic>
      <p:sp>
        <p:nvSpPr>
          <p:cNvPr id="5" name="TextBox 4">
            <a:extLst>
              <a:ext uri="{FF2B5EF4-FFF2-40B4-BE49-F238E27FC236}">
                <a16:creationId xmlns:a16="http://schemas.microsoft.com/office/drawing/2014/main" id="{BD3368BA-501E-4B00-9BB4-3691DD7E2632}"/>
              </a:ext>
            </a:extLst>
          </p:cNvPr>
          <p:cNvSpPr txBox="1"/>
          <p:nvPr/>
        </p:nvSpPr>
        <p:spPr>
          <a:xfrm>
            <a:off x="6781800" y="895454"/>
            <a:ext cx="1752600" cy="369332"/>
          </a:xfrm>
          <a:prstGeom prst="rect">
            <a:avLst/>
          </a:prstGeom>
          <a:noFill/>
        </p:spPr>
        <p:txBody>
          <a:bodyPr wrap="square" rtlCol="0">
            <a:spAutoFit/>
          </a:bodyPr>
          <a:lstStyle/>
          <a:p>
            <a:pPr algn="ctr"/>
            <a:r>
              <a:rPr lang="en-US" dirty="0"/>
              <a:t>JET SPI 96874</a:t>
            </a:r>
          </a:p>
        </p:txBody>
      </p:sp>
      <p:sp>
        <p:nvSpPr>
          <p:cNvPr id="7" name="Footer Placeholder 3">
            <a:extLst>
              <a:ext uri="{FF2B5EF4-FFF2-40B4-BE49-F238E27FC236}">
                <a16:creationId xmlns:a16="http://schemas.microsoft.com/office/drawing/2014/main" id="{1F41327B-B9BD-4083-A25E-284571CC6A3E}"/>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3</a:t>
            </a:fld>
            <a:endParaRPr lang="en-GB" dirty="0"/>
          </a:p>
        </p:txBody>
      </p:sp>
    </p:spTree>
    <p:extLst>
      <p:ext uri="{BB962C8B-B14F-4D97-AF65-F5344CB8AC3E}">
        <p14:creationId xmlns:p14="http://schemas.microsoft.com/office/powerpoint/2010/main" val="2209891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915813-0DD8-4F7F-AF4D-2AC0DC1924F8}"/>
              </a:ext>
            </a:extLst>
          </p:cNvPr>
          <p:cNvSpPr txBox="1"/>
          <p:nvPr/>
        </p:nvSpPr>
        <p:spPr>
          <a:xfrm>
            <a:off x="2158104" y="636713"/>
            <a:ext cx="1409699" cy="646331"/>
          </a:xfrm>
          <a:prstGeom prst="rect">
            <a:avLst/>
          </a:prstGeom>
          <a:noFill/>
        </p:spPr>
        <p:txBody>
          <a:bodyPr wrap="square" rtlCol="0">
            <a:spAutoFit/>
          </a:bodyPr>
          <a:lstStyle/>
          <a:p>
            <a:pPr algn="ctr"/>
            <a:r>
              <a:rPr lang="en-US" dirty="0"/>
              <a:t>Observation by </a:t>
            </a:r>
            <a:r>
              <a:rPr lang="en-US" dirty="0" err="1"/>
              <a:t>Cherab</a:t>
            </a:r>
            <a:endParaRPr lang="en-US" dirty="0"/>
          </a:p>
        </p:txBody>
      </p:sp>
      <p:sp>
        <p:nvSpPr>
          <p:cNvPr id="11" name="Rectangle: Rounded Corners 10">
            <a:extLst>
              <a:ext uri="{FF2B5EF4-FFF2-40B4-BE49-F238E27FC236}">
                <a16:creationId xmlns:a16="http://schemas.microsoft.com/office/drawing/2014/main" id="{4B13C2A3-7FC4-4430-B260-C7B122B2F03E}"/>
              </a:ext>
            </a:extLst>
          </p:cNvPr>
          <p:cNvSpPr/>
          <p:nvPr/>
        </p:nvSpPr>
        <p:spPr>
          <a:xfrm>
            <a:off x="320458" y="1519707"/>
            <a:ext cx="8534400" cy="242364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07A6A4-7A3A-42ED-A3AA-9A24456C6F60}"/>
              </a:ext>
            </a:extLst>
          </p:cNvPr>
          <p:cNvSpPr>
            <a:spLocks noGrp="1"/>
          </p:cNvSpPr>
          <p:nvPr>
            <p:ph type="title"/>
          </p:nvPr>
        </p:nvSpPr>
        <p:spPr/>
        <p:txBody>
          <a:bodyPr/>
          <a:lstStyle/>
          <a:p>
            <a:r>
              <a:rPr lang="en-US" dirty="0"/>
              <a:t>Emis3D High Level Overview</a:t>
            </a:r>
          </a:p>
        </p:txBody>
      </p:sp>
      <p:sp>
        <p:nvSpPr>
          <p:cNvPr id="7" name="Rectangle: Rounded Corners 6">
            <a:extLst>
              <a:ext uri="{FF2B5EF4-FFF2-40B4-BE49-F238E27FC236}">
                <a16:creationId xmlns:a16="http://schemas.microsoft.com/office/drawing/2014/main" id="{8BE9C921-E83E-48D2-8336-397E332A5546}"/>
              </a:ext>
            </a:extLst>
          </p:cNvPr>
          <p:cNvSpPr/>
          <p:nvPr/>
        </p:nvSpPr>
        <p:spPr>
          <a:xfrm>
            <a:off x="57984" y="665334"/>
            <a:ext cx="2187358" cy="581159"/>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Library of Candidate Radiation Structures</a:t>
            </a:r>
          </a:p>
        </p:txBody>
      </p:sp>
      <p:sp>
        <p:nvSpPr>
          <p:cNvPr id="8" name="Rectangle: Rounded Corners 7">
            <a:extLst>
              <a:ext uri="{FF2B5EF4-FFF2-40B4-BE49-F238E27FC236}">
                <a16:creationId xmlns:a16="http://schemas.microsoft.com/office/drawing/2014/main" id="{4D4651F2-8E9E-42FF-ADB3-C80C3BFDC4C0}"/>
              </a:ext>
            </a:extLst>
          </p:cNvPr>
          <p:cNvSpPr/>
          <p:nvPr/>
        </p:nvSpPr>
        <p:spPr>
          <a:xfrm>
            <a:off x="2777313" y="2070790"/>
            <a:ext cx="1409700" cy="5407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Calculate Reduced </a:t>
            </a:r>
            <a:r>
              <a:rPr lang="en-US" dirty="0">
                <a:solidFill>
                  <a:schemeClr val="bg1"/>
                </a:solidFill>
              </a:rPr>
              <a:t>𝜒</a:t>
            </a:r>
            <a:r>
              <a:rPr lang="en-US" baseline="-25000" dirty="0">
                <a:solidFill>
                  <a:schemeClr val="bg1"/>
                </a:solidFill>
              </a:rPr>
              <a:t>r</a:t>
            </a:r>
            <a:r>
              <a:rPr lang="en-US" dirty="0">
                <a:solidFill>
                  <a:schemeClr val="bg1"/>
                </a:solidFill>
              </a:rPr>
              <a:t>² </a:t>
            </a:r>
          </a:p>
        </p:txBody>
      </p:sp>
      <p:sp>
        <p:nvSpPr>
          <p:cNvPr id="10" name="Rectangle: Rounded Corners 9">
            <a:extLst>
              <a:ext uri="{FF2B5EF4-FFF2-40B4-BE49-F238E27FC236}">
                <a16:creationId xmlns:a16="http://schemas.microsoft.com/office/drawing/2014/main" id="{A2DAD63B-B84D-46D2-8120-130585736F54}"/>
              </a:ext>
            </a:extLst>
          </p:cNvPr>
          <p:cNvSpPr/>
          <p:nvPr/>
        </p:nvSpPr>
        <p:spPr>
          <a:xfrm>
            <a:off x="4953000" y="3176624"/>
            <a:ext cx="762000" cy="5546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Best Fit </a:t>
            </a:r>
            <a:endParaRPr lang="en-US" dirty="0">
              <a:solidFill>
                <a:schemeClr val="bg1"/>
              </a:solidFill>
            </a:endParaRPr>
          </a:p>
        </p:txBody>
      </p:sp>
      <p:sp>
        <p:nvSpPr>
          <p:cNvPr id="14" name="Rectangle: Rounded Corners 13">
            <a:extLst>
              <a:ext uri="{FF2B5EF4-FFF2-40B4-BE49-F238E27FC236}">
                <a16:creationId xmlns:a16="http://schemas.microsoft.com/office/drawing/2014/main" id="{4C6E2026-F1B5-4665-9C1B-859DAD24C212}"/>
              </a:ext>
            </a:extLst>
          </p:cNvPr>
          <p:cNvSpPr/>
          <p:nvPr/>
        </p:nvSpPr>
        <p:spPr>
          <a:xfrm>
            <a:off x="6287870" y="1326960"/>
            <a:ext cx="1967248" cy="37275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Each Timestep</a:t>
            </a:r>
          </a:p>
        </p:txBody>
      </p:sp>
      <p:sp>
        <p:nvSpPr>
          <p:cNvPr id="15" name="Rectangle: Rounded Corners 14">
            <a:extLst>
              <a:ext uri="{FF2B5EF4-FFF2-40B4-BE49-F238E27FC236}">
                <a16:creationId xmlns:a16="http://schemas.microsoft.com/office/drawing/2014/main" id="{E546AEB7-2CF9-4149-BC24-88681460C9F8}"/>
              </a:ext>
            </a:extLst>
          </p:cNvPr>
          <p:cNvSpPr/>
          <p:nvPr/>
        </p:nvSpPr>
        <p:spPr>
          <a:xfrm>
            <a:off x="2514604" y="1819407"/>
            <a:ext cx="3581395" cy="103184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4E96915C-EAD3-4713-A2F1-FFF0332F808C}"/>
              </a:ext>
            </a:extLst>
          </p:cNvPr>
          <p:cNvSpPr/>
          <p:nvPr/>
        </p:nvSpPr>
        <p:spPr>
          <a:xfrm>
            <a:off x="3861251" y="1625739"/>
            <a:ext cx="1967248" cy="3519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Each Structure</a:t>
            </a:r>
          </a:p>
        </p:txBody>
      </p:sp>
      <p:sp>
        <p:nvSpPr>
          <p:cNvPr id="17" name="Rectangle: Rounded Corners 16">
            <a:extLst>
              <a:ext uri="{FF2B5EF4-FFF2-40B4-BE49-F238E27FC236}">
                <a16:creationId xmlns:a16="http://schemas.microsoft.com/office/drawing/2014/main" id="{FF172A51-A493-461E-ABCC-966EFE416F40}"/>
              </a:ext>
            </a:extLst>
          </p:cNvPr>
          <p:cNvSpPr/>
          <p:nvPr/>
        </p:nvSpPr>
        <p:spPr>
          <a:xfrm>
            <a:off x="4714549" y="2079299"/>
            <a:ext cx="1295400" cy="5275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Convert to P Value</a:t>
            </a:r>
            <a:endParaRPr lang="en-US" dirty="0">
              <a:solidFill>
                <a:schemeClr val="bg1"/>
              </a:solidFill>
            </a:endParaRPr>
          </a:p>
        </p:txBody>
      </p:sp>
      <p:sp>
        <p:nvSpPr>
          <p:cNvPr id="18" name="Rectangle: Rounded Corners 17">
            <a:extLst>
              <a:ext uri="{FF2B5EF4-FFF2-40B4-BE49-F238E27FC236}">
                <a16:creationId xmlns:a16="http://schemas.microsoft.com/office/drawing/2014/main" id="{F11B51C8-F398-46A4-A37E-9DBD3C439791}"/>
              </a:ext>
            </a:extLst>
          </p:cNvPr>
          <p:cNvSpPr/>
          <p:nvPr/>
        </p:nvSpPr>
        <p:spPr>
          <a:xfrm>
            <a:off x="6909054" y="3173017"/>
            <a:ext cx="1346064" cy="554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Uncertainty Pool</a:t>
            </a:r>
            <a:endParaRPr lang="en-US" dirty="0">
              <a:solidFill>
                <a:schemeClr val="bg1"/>
              </a:solidFill>
            </a:endParaRPr>
          </a:p>
        </p:txBody>
      </p:sp>
      <p:cxnSp>
        <p:nvCxnSpPr>
          <p:cNvPr id="23" name="Straight Arrow Connector 22">
            <a:extLst>
              <a:ext uri="{FF2B5EF4-FFF2-40B4-BE49-F238E27FC236}">
                <a16:creationId xmlns:a16="http://schemas.microsoft.com/office/drawing/2014/main" id="{26ACDBAE-3163-48A4-8A3E-03A1FC226797}"/>
              </a:ext>
            </a:extLst>
          </p:cNvPr>
          <p:cNvCxnSpPr>
            <a:cxnSpLocks/>
            <a:stCxn id="8" idx="3"/>
            <a:endCxn id="17" idx="1"/>
          </p:cNvCxnSpPr>
          <p:nvPr/>
        </p:nvCxnSpPr>
        <p:spPr>
          <a:xfrm>
            <a:off x="4187013" y="2341180"/>
            <a:ext cx="527536" cy="191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1FB3A02-5DF7-4DE4-A613-DBEFA9864426}"/>
              </a:ext>
            </a:extLst>
          </p:cNvPr>
          <p:cNvCxnSpPr>
            <a:cxnSpLocks/>
            <a:stCxn id="17" idx="2"/>
          </p:cNvCxnSpPr>
          <p:nvPr/>
        </p:nvCxnSpPr>
        <p:spPr>
          <a:xfrm>
            <a:off x="5362249" y="2606887"/>
            <a:ext cx="0" cy="54765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Rectangle: Rounded Corners 29">
                <a:extLst>
                  <a:ext uri="{FF2B5EF4-FFF2-40B4-BE49-F238E27FC236}">
                    <a16:creationId xmlns:a16="http://schemas.microsoft.com/office/drawing/2014/main" id="{278BD77E-D414-4DCB-9F00-8A3A600A78AA}"/>
                  </a:ext>
                </a:extLst>
              </p:cNvPr>
              <p:cNvSpPr/>
              <p:nvPr/>
            </p:nvSpPr>
            <p:spPr>
              <a:xfrm>
                <a:off x="3005963" y="4194815"/>
                <a:ext cx="1828796" cy="55706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𝑊</m:t>
                        </m:r>
                      </m:e>
                      <m:sub>
                        <m:r>
                          <a:rPr lang="en-US" i="1">
                            <a:solidFill>
                              <a:schemeClr val="bg1"/>
                            </a:solidFill>
                            <a:latin typeface="Cambria Math" panose="02040503050406030204" pitchFamily="18" charset="0"/>
                          </a:rPr>
                          <m:t>𝑟𝑎𝑑</m:t>
                        </m:r>
                      </m:sub>
                    </m:sSub>
                    <m:r>
                      <a:rPr lang="en-US" i="1">
                        <a:solidFill>
                          <a:schemeClr val="bg1"/>
                        </a:solidFill>
                        <a:latin typeface="Cambria Math" panose="02040503050406030204" pitchFamily="18" charset="0"/>
                      </a:rPr>
                      <m:t> </m:t>
                    </m:r>
                  </m:oMath>
                </a14:m>
                <a:r>
                  <a:rPr lang="en-US" dirty="0">
                    <a:solidFill>
                      <a:schemeClr val="bg1"/>
                    </a:solidFill>
                  </a:rPr>
                  <a:t>= </a:t>
                </a:r>
                <a14:m>
                  <m:oMath xmlns:m="http://schemas.openxmlformats.org/officeDocument/2006/math">
                    <m:nary>
                      <m:naryPr>
                        <m:limLoc m:val="undOvr"/>
                        <m:subHide m:val="on"/>
                        <m:supHide m:val="on"/>
                        <m:ctrlPr>
                          <a:rPr lang="en-US" i="1" smtClean="0">
                            <a:solidFill>
                              <a:schemeClr val="bg1"/>
                            </a:solidFill>
                            <a:latin typeface="Cambria Math" panose="02040503050406030204" pitchFamily="18" charset="0"/>
                          </a:rPr>
                        </m:ctrlPr>
                      </m:naryPr>
                      <m:sub/>
                      <m:sup/>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𝑃</m:t>
                            </m:r>
                          </m:e>
                          <m:sub>
                            <m:r>
                              <a:rPr lang="en-US" b="0" i="1" smtClean="0">
                                <a:solidFill>
                                  <a:schemeClr val="bg1"/>
                                </a:solidFill>
                                <a:latin typeface="Cambria Math" panose="02040503050406030204" pitchFamily="18" charset="0"/>
                              </a:rPr>
                              <m:t>𝑟𝑎𝑑</m:t>
                            </m:r>
                          </m:sub>
                        </m:sSub>
                      </m:e>
                    </m:nary>
                    <m:r>
                      <a:rPr lang="en-US" b="0" i="1" smtClean="0">
                        <a:solidFill>
                          <a:schemeClr val="bg1"/>
                        </a:solidFill>
                        <a:latin typeface="Cambria Math" panose="02040503050406030204" pitchFamily="18" charset="0"/>
                      </a:rPr>
                      <m:t>𝑑𝑡</m:t>
                    </m:r>
                  </m:oMath>
                </a14:m>
                <a:endParaRPr lang="en-US" dirty="0">
                  <a:solidFill>
                    <a:schemeClr val="bg1"/>
                  </a:solidFill>
                </a:endParaRPr>
              </a:p>
            </p:txBody>
          </p:sp>
        </mc:Choice>
        <mc:Fallback xmlns="">
          <p:sp>
            <p:nvSpPr>
              <p:cNvPr id="30" name="Rectangle: Rounded Corners 29">
                <a:extLst>
                  <a:ext uri="{FF2B5EF4-FFF2-40B4-BE49-F238E27FC236}">
                    <a16:creationId xmlns:a16="http://schemas.microsoft.com/office/drawing/2014/main" id="{278BD77E-D414-4DCB-9F00-8A3A600A78AA}"/>
                  </a:ext>
                </a:extLst>
              </p:cNvPr>
              <p:cNvSpPr>
                <a:spLocks noRot="1" noChangeAspect="1" noMove="1" noResize="1" noEditPoints="1" noAdjustHandles="1" noChangeArrowheads="1" noChangeShapeType="1" noTextEdit="1"/>
              </p:cNvSpPr>
              <p:nvPr/>
            </p:nvSpPr>
            <p:spPr>
              <a:xfrm>
                <a:off x="3005963" y="4194815"/>
                <a:ext cx="1828796" cy="557060"/>
              </a:xfrm>
              <a:prstGeom prst="roundRect">
                <a:avLst/>
              </a:prstGeom>
              <a:blipFill>
                <a:blip r:embed="rId7"/>
                <a:stretch>
                  <a:fillRect t="-79167" b="-120833"/>
                </a:stretch>
              </a:blipFill>
            </p:spPr>
            <p:txBody>
              <a:bodyPr/>
              <a:lstStyle/>
              <a:p>
                <a:r>
                  <a:rPr lang="en-US">
                    <a:noFill/>
                  </a:rPr>
                  <a:t> </a:t>
                </a:r>
              </a:p>
            </p:txBody>
          </p:sp>
        </mc:Fallback>
      </mc:AlternateContent>
      <p:cxnSp>
        <p:nvCxnSpPr>
          <p:cNvPr id="31" name="Straight Arrow Connector 30">
            <a:extLst>
              <a:ext uri="{FF2B5EF4-FFF2-40B4-BE49-F238E27FC236}">
                <a16:creationId xmlns:a16="http://schemas.microsoft.com/office/drawing/2014/main" id="{87749617-DA37-49F3-9491-BA02D81201D5}"/>
              </a:ext>
            </a:extLst>
          </p:cNvPr>
          <p:cNvCxnSpPr>
            <a:cxnSpLocks/>
            <a:stCxn id="10" idx="1"/>
            <a:endCxn id="36" idx="3"/>
          </p:cNvCxnSpPr>
          <p:nvPr/>
        </p:nvCxnSpPr>
        <p:spPr>
          <a:xfrm flipH="1" flipV="1">
            <a:off x="4536557" y="3449090"/>
            <a:ext cx="416443" cy="48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C9DE35E-D2B8-427A-9022-D43C962FD50C}"/>
              </a:ext>
            </a:extLst>
          </p:cNvPr>
          <p:cNvCxnSpPr>
            <a:cxnSpLocks/>
            <a:stCxn id="10" idx="3"/>
            <a:endCxn id="18" idx="1"/>
          </p:cNvCxnSpPr>
          <p:nvPr/>
        </p:nvCxnSpPr>
        <p:spPr>
          <a:xfrm flipV="1">
            <a:off x="5715000" y="3450319"/>
            <a:ext cx="1194054" cy="360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ectangle: Rounded Corners 35">
                <a:extLst>
                  <a:ext uri="{FF2B5EF4-FFF2-40B4-BE49-F238E27FC236}">
                    <a16:creationId xmlns:a16="http://schemas.microsoft.com/office/drawing/2014/main" id="{2036B3F9-D524-45BC-9920-151EB2F498B5}"/>
                  </a:ext>
                </a:extLst>
              </p:cNvPr>
              <p:cNvSpPr/>
              <p:nvPr/>
            </p:nvSpPr>
            <p:spPr>
              <a:xfrm>
                <a:off x="3317353" y="3170560"/>
                <a:ext cx="1219204" cy="557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𝑟𝑎𝑑</m:t>
                        </m:r>
                      </m:sub>
                    </m:sSub>
                  </m:oMath>
                </a14:m>
                <a:r>
                  <a:rPr lang="en-US" dirty="0">
                    <a:solidFill>
                      <a:schemeClr val="bg1"/>
                    </a:solidFill>
                  </a:rPr>
                  <a:t>(t)</a:t>
                </a:r>
              </a:p>
            </p:txBody>
          </p:sp>
        </mc:Choice>
        <mc:Fallback xmlns="">
          <p:sp>
            <p:nvSpPr>
              <p:cNvPr id="36" name="Rectangle: Rounded Corners 35">
                <a:extLst>
                  <a:ext uri="{FF2B5EF4-FFF2-40B4-BE49-F238E27FC236}">
                    <a16:creationId xmlns:a16="http://schemas.microsoft.com/office/drawing/2014/main" id="{2036B3F9-D524-45BC-9920-151EB2F498B5}"/>
                  </a:ext>
                </a:extLst>
              </p:cNvPr>
              <p:cNvSpPr>
                <a:spLocks noRot="1" noChangeAspect="1" noMove="1" noResize="1" noEditPoints="1" noAdjustHandles="1" noChangeArrowheads="1" noChangeShapeType="1" noTextEdit="1"/>
              </p:cNvSpPr>
              <p:nvPr/>
            </p:nvSpPr>
            <p:spPr>
              <a:xfrm>
                <a:off x="3317353" y="3170560"/>
                <a:ext cx="1219204" cy="557060"/>
              </a:xfrm>
              <a:prstGeom prst="roundRect">
                <a:avLst/>
              </a:prstGeom>
              <a:blipFill>
                <a:blip r:embed="rId8"/>
                <a:stretch>
                  <a:fillRect/>
                </a:stretch>
              </a:blipFill>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64CCC429-ECC6-449A-9A72-2BFE275C1509}"/>
              </a:ext>
            </a:extLst>
          </p:cNvPr>
          <p:cNvCxnSpPr>
            <a:cxnSpLocks/>
            <a:stCxn id="36" idx="2"/>
          </p:cNvCxnSpPr>
          <p:nvPr/>
        </p:nvCxnSpPr>
        <p:spPr>
          <a:xfrm flipH="1">
            <a:off x="3920361" y="3727620"/>
            <a:ext cx="6594" cy="4572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5DC2B36-ECCF-41AF-9862-10431D1E7793}"/>
              </a:ext>
            </a:extLst>
          </p:cNvPr>
          <p:cNvCxnSpPr>
            <a:cxnSpLocks/>
            <a:stCxn id="30" idx="3"/>
          </p:cNvCxnSpPr>
          <p:nvPr/>
        </p:nvCxnSpPr>
        <p:spPr>
          <a:xfrm>
            <a:off x="4834759" y="4473345"/>
            <a:ext cx="463794"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Rectangle: Rounded Corners 43">
                <a:extLst>
                  <a:ext uri="{FF2B5EF4-FFF2-40B4-BE49-F238E27FC236}">
                    <a16:creationId xmlns:a16="http://schemas.microsoft.com/office/drawing/2014/main" id="{CB5870BF-9E15-432E-B0C4-DAD8284D486E}"/>
                  </a:ext>
                </a:extLst>
              </p:cNvPr>
              <p:cNvSpPr/>
              <p:nvPr/>
            </p:nvSpPr>
            <p:spPr>
              <a:xfrm>
                <a:off x="5311739" y="4194815"/>
                <a:ext cx="1663214" cy="55706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𝑟𝑎𝑑</m:t>
                          </m:r>
                        </m:sub>
                      </m:sSub>
                      <m:r>
                        <a:rPr lang="en-US" b="0" i="1" smtClean="0">
                          <a:latin typeface="Cambria Math" panose="02040503050406030204" pitchFamily="18" charset="0"/>
                        </a:rPr>
                        <m:t>=</m:t>
                      </m:r>
                      <m:box>
                        <m:boxPr>
                          <m:ctrlPr>
                            <a:rPr lang="en-US" b="0" i="1" smtClean="0">
                              <a:latin typeface="Cambria Math" panose="02040503050406030204" pitchFamily="18" charset="0"/>
                            </a:rPr>
                          </m:ctrlPr>
                        </m:boxPr>
                        <m:e>
                          <m:argPr>
                            <m:argSz m:val="-1"/>
                          </m:argPr>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𝑟𝑎𝑑</m:t>
                                  </m:r>
                                </m:sub>
                              </m:sSub>
                            </m:num>
                            <m:den>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𝑠𝑡𝑜𝑟𝑒𝑑</m:t>
                                  </m:r>
                                </m:sub>
                              </m:sSub>
                            </m:den>
                          </m:f>
                        </m:e>
                      </m:box>
                    </m:oMath>
                  </m:oMathPara>
                </a14:m>
                <a:endParaRPr lang="en-US" dirty="0">
                  <a:solidFill>
                    <a:schemeClr val="bg1"/>
                  </a:solidFill>
                </a:endParaRPr>
              </a:p>
            </p:txBody>
          </p:sp>
        </mc:Choice>
        <mc:Fallback xmlns="">
          <p:sp>
            <p:nvSpPr>
              <p:cNvPr id="44" name="Rectangle: Rounded Corners 43">
                <a:extLst>
                  <a:ext uri="{FF2B5EF4-FFF2-40B4-BE49-F238E27FC236}">
                    <a16:creationId xmlns:a16="http://schemas.microsoft.com/office/drawing/2014/main" id="{CB5870BF-9E15-432E-B0C4-DAD8284D486E}"/>
                  </a:ext>
                </a:extLst>
              </p:cNvPr>
              <p:cNvSpPr>
                <a:spLocks noRot="1" noChangeAspect="1" noMove="1" noResize="1" noEditPoints="1" noAdjustHandles="1" noChangeArrowheads="1" noChangeShapeType="1" noTextEdit="1"/>
              </p:cNvSpPr>
              <p:nvPr/>
            </p:nvSpPr>
            <p:spPr>
              <a:xfrm>
                <a:off x="5311739" y="4194815"/>
                <a:ext cx="1663214" cy="557060"/>
              </a:xfrm>
              <a:prstGeom prst="roundRect">
                <a:avLst/>
              </a:prstGeom>
              <a:blipFill>
                <a:blip r:embed="rId9"/>
                <a:stretch>
                  <a:fillRect/>
                </a:stretch>
              </a:blipFill>
            </p:spPr>
            <p:txBody>
              <a:bodyPr/>
              <a:lstStyle/>
              <a:p>
                <a:r>
                  <a:rPr lang="en-US">
                    <a:noFill/>
                  </a:rPr>
                  <a:t> </a:t>
                </a:r>
              </a:p>
            </p:txBody>
          </p:sp>
        </mc:Fallback>
      </mc:AlternateContent>
      <p:cxnSp>
        <p:nvCxnSpPr>
          <p:cNvPr id="45" name="Straight Arrow Connector 44">
            <a:extLst>
              <a:ext uri="{FF2B5EF4-FFF2-40B4-BE49-F238E27FC236}">
                <a16:creationId xmlns:a16="http://schemas.microsoft.com/office/drawing/2014/main" id="{AB5EDBBF-C5D3-45F4-B13D-17184AB77F16}"/>
              </a:ext>
            </a:extLst>
          </p:cNvPr>
          <p:cNvCxnSpPr>
            <a:cxnSpLocks/>
            <a:stCxn id="7" idx="3"/>
            <a:endCxn id="26" idx="1"/>
          </p:cNvCxnSpPr>
          <p:nvPr/>
        </p:nvCxnSpPr>
        <p:spPr>
          <a:xfrm flipV="1">
            <a:off x="2245342" y="950521"/>
            <a:ext cx="1235223" cy="539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3A69298-F923-4181-B4B5-B955756EED56}"/>
              </a:ext>
            </a:extLst>
          </p:cNvPr>
          <p:cNvCxnSpPr>
            <a:cxnSpLocks/>
          </p:cNvCxnSpPr>
          <p:nvPr/>
        </p:nvCxnSpPr>
        <p:spPr>
          <a:xfrm>
            <a:off x="3701142" y="1237307"/>
            <a:ext cx="0" cy="84199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60B00F88-4D61-43CF-B605-21A5B5EF117A}"/>
              </a:ext>
            </a:extLst>
          </p:cNvPr>
          <p:cNvSpPr/>
          <p:nvPr/>
        </p:nvSpPr>
        <p:spPr>
          <a:xfrm>
            <a:off x="3480565" y="659941"/>
            <a:ext cx="1701035" cy="581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Synthetic Bolometry Data</a:t>
            </a:r>
          </a:p>
        </p:txBody>
      </p:sp>
      <p:sp>
        <p:nvSpPr>
          <p:cNvPr id="35" name="Rectangle: Rounded Corners 34">
            <a:extLst>
              <a:ext uri="{FF2B5EF4-FFF2-40B4-BE49-F238E27FC236}">
                <a16:creationId xmlns:a16="http://schemas.microsoft.com/office/drawing/2014/main" id="{52661300-4328-4395-BE0D-46C60708971F}"/>
              </a:ext>
            </a:extLst>
          </p:cNvPr>
          <p:cNvSpPr/>
          <p:nvPr/>
        </p:nvSpPr>
        <p:spPr>
          <a:xfrm>
            <a:off x="381000" y="2079299"/>
            <a:ext cx="1701350" cy="52376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Experimental Bolometry Data</a:t>
            </a:r>
          </a:p>
        </p:txBody>
      </p:sp>
      <p:cxnSp>
        <p:nvCxnSpPr>
          <p:cNvPr id="38" name="Straight Arrow Connector 37">
            <a:extLst>
              <a:ext uri="{FF2B5EF4-FFF2-40B4-BE49-F238E27FC236}">
                <a16:creationId xmlns:a16="http://schemas.microsoft.com/office/drawing/2014/main" id="{253F4F2B-AE69-4510-B872-91AFFA1B04B4}"/>
              </a:ext>
            </a:extLst>
          </p:cNvPr>
          <p:cNvCxnSpPr>
            <a:cxnSpLocks/>
            <a:stCxn id="35" idx="3"/>
            <a:endCxn id="8" idx="1"/>
          </p:cNvCxnSpPr>
          <p:nvPr/>
        </p:nvCxnSpPr>
        <p:spPr>
          <a:xfrm>
            <a:off x="2082350" y="2341179"/>
            <a:ext cx="694963" cy="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71B5EC5-9624-4A37-B330-BB14AF51FFDB}"/>
              </a:ext>
            </a:extLst>
          </p:cNvPr>
          <p:cNvSpPr/>
          <p:nvPr/>
        </p:nvSpPr>
        <p:spPr>
          <a:xfrm>
            <a:off x="4594510" y="2810566"/>
            <a:ext cx="1597315" cy="369332"/>
          </a:xfrm>
          <a:prstGeom prst="rect">
            <a:avLst/>
          </a:prstGeom>
        </p:spPr>
        <p:txBody>
          <a:bodyPr wrap="square">
            <a:spAutoFit/>
          </a:bodyPr>
          <a:lstStyle/>
          <a:p>
            <a:r>
              <a:rPr lang="en-US" dirty="0"/>
              <a:t>Lowest P Value</a:t>
            </a: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5AABAB84-6D6D-40C5-B77C-16C25E6CCC4F}"/>
                  </a:ext>
                </a:extLst>
              </p:cNvPr>
              <p:cNvSpPr/>
              <p:nvPr/>
            </p:nvSpPr>
            <p:spPr>
              <a:xfrm>
                <a:off x="5724639" y="3419877"/>
                <a:ext cx="1126462" cy="369332"/>
              </a:xfrm>
              <a:prstGeom prst="rect">
                <a:avLst/>
              </a:prstGeom>
            </p:spPr>
            <p:txBody>
              <a:bodyPr wrap="none">
                <a:spAutoFit/>
              </a:bodyPr>
              <a:lstStyle/>
              <a:p>
                <a:r>
                  <a:rPr lang="en-US" dirty="0"/>
                  <a:t>Within 2</a:t>
                </a:r>
                <a14:m>
                  <m:oMath xmlns:m="http://schemas.openxmlformats.org/officeDocument/2006/math">
                    <m:r>
                      <a:rPr lang="en-US" i="1" smtClean="0">
                        <a:latin typeface="Cambria Math" panose="02040503050406030204" pitchFamily="18" charset="0"/>
                        <a:ea typeface="Cambria Math" panose="02040503050406030204" pitchFamily="18" charset="0"/>
                      </a:rPr>
                      <m:t>𝜎</m:t>
                    </m:r>
                  </m:oMath>
                </a14:m>
                <a:endParaRPr lang="en-US" dirty="0"/>
              </a:p>
            </p:txBody>
          </p:sp>
        </mc:Choice>
        <mc:Fallback xmlns="">
          <p:sp>
            <p:nvSpPr>
              <p:cNvPr id="21" name="Rectangle 20">
                <a:extLst>
                  <a:ext uri="{FF2B5EF4-FFF2-40B4-BE49-F238E27FC236}">
                    <a16:creationId xmlns:a16="http://schemas.microsoft.com/office/drawing/2014/main" id="{5AABAB84-6D6D-40C5-B77C-16C25E6CCC4F}"/>
                  </a:ext>
                </a:extLst>
              </p:cNvPr>
              <p:cNvSpPr>
                <a:spLocks noRot="1" noChangeAspect="1" noMove="1" noResize="1" noEditPoints="1" noAdjustHandles="1" noChangeArrowheads="1" noChangeShapeType="1" noTextEdit="1"/>
              </p:cNvSpPr>
              <p:nvPr/>
            </p:nvSpPr>
            <p:spPr>
              <a:xfrm>
                <a:off x="5724639" y="3419877"/>
                <a:ext cx="1126462" cy="369332"/>
              </a:xfrm>
              <a:prstGeom prst="rect">
                <a:avLst/>
              </a:prstGeom>
              <a:blipFill>
                <a:blip r:embed="rId6"/>
                <a:stretch>
                  <a:fillRect l="-4324" t="-8197" b="-24590"/>
                </a:stretch>
              </a:blipFill>
            </p:spPr>
            <p:txBody>
              <a:bodyPr/>
              <a:lstStyle/>
              <a:p>
                <a:r>
                  <a:rPr lang="en-US">
                    <a:noFill/>
                  </a:rPr>
                  <a:t> </a:t>
                </a:r>
              </a:p>
            </p:txBody>
          </p:sp>
        </mc:Fallback>
      </mc:AlternateContent>
      <p:sp>
        <p:nvSpPr>
          <p:cNvPr id="48" name="Footer Placeholder 3">
            <a:extLst>
              <a:ext uri="{FF2B5EF4-FFF2-40B4-BE49-F238E27FC236}">
                <a16:creationId xmlns:a16="http://schemas.microsoft.com/office/drawing/2014/main" id="{38219001-7B8E-4F0C-BED2-B259167B9FEC}"/>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30</a:t>
            </a:fld>
            <a:endParaRPr lang="en-GB" dirty="0"/>
          </a:p>
        </p:txBody>
      </p:sp>
    </p:spTree>
    <p:extLst>
      <p:ext uri="{BB962C8B-B14F-4D97-AF65-F5344CB8AC3E}">
        <p14:creationId xmlns:p14="http://schemas.microsoft.com/office/powerpoint/2010/main" val="1453032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C0D339-FB94-45A5-92BD-60E17835FF2C}"/>
              </a:ext>
            </a:extLst>
          </p:cNvPr>
          <p:cNvPicPr>
            <a:picLocks noChangeAspect="1"/>
          </p:cNvPicPr>
          <p:nvPr/>
        </p:nvPicPr>
        <p:blipFill>
          <a:blip r:embed="rId3"/>
          <a:stretch>
            <a:fillRect/>
          </a:stretch>
        </p:blipFill>
        <p:spPr>
          <a:xfrm>
            <a:off x="6019800" y="995283"/>
            <a:ext cx="2781688" cy="3801005"/>
          </a:xfrm>
          <a:prstGeom prst="rect">
            <a:avLst/>
          </a:prstGeom>
        </p:spPr>
      </p:pic>
      <p:sp>
        <p:nvSpPr>
          <p:cNvPr id="2" name="Title 1">
            <a:extLst>
              <a:ext uri="{FF2B5EF4-FFF2-40B4-BE49-F238E27FC236}">
                <a16:creationId xmlns:a16="http://schemas.microsoft.com/office/drawing/2014/main" id="{FB71EA37-9DE9-4297-96D8-87358A833365}"/>
              </a:ext>
            </a:extLst>
          </p:cNvPr>
          <p:cNvSpPr>
            <a:spLocks noGrp="1"/>
          </p:cNvSpPr>
          <p:nvPr>
            <p:ph type="title"/>
          </p:nvPr>
        </p:nvSpPr>
        <p:spPr/>
        <p:txBody>
          <a:bodyPr/>
          <a:lstStyle/>
          <a:p>
            <a:r>
              <a:rPr lang="en-US" dirty="0"/>
              <a:t>Workflow: Each Timestep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89E6B31-1E69-4B97-962F-02ED4D4A32BF}"/>
                  </a:ext>
                </a:extLst>
              </p:cNvPr>
              <p:cNvSpPr>
                <a:spLocks noGrp="1"/>
              </p:cNvSpPr>
              <p:nvPr>
                <p:ph idx="1"/>
              </p:nvPr>
            </p:nvSpPr>
            <p:spPr>
              <a:xfrm>
                <a:off x="457200" y="1059582"/>
                <a:ext cx="5562600" cy="3672408"/>
              </a:xfrm>
            </p:spPr>
            <p:txBody>
              <a:bodyPr>
                <a:normAutofit fontScale="92500" lnSpcReduction="10000"/>
              </a:bodyPr>
              <a:lstStyle/>
              <a:p>
                <a:pPr fontAlgn="base"/>
                <a:r>
                  <a:rPr lang="en-US" dirty="0"/>
                  <a:t>All distributions give a 𝜒</a:t>
                </a:r>
                <a:r>
                  <a:rPr lang="en-US" baseline="-25000" dirty="0"/>
                  <a:t>r</a:t>
                </a:r>
                <a:r>
                  <a:rPr lang="en-US" dirty="0"/>
                  <a:t>² at each timestep</a:t>
                </a:r>
              </a:p>
              <a:p>
                <a:pPr fontAlgn="base"/>
                <a:r>
                  <a:rPr lang="en-US" dirty="0"/>
                  <a:t>Lowest 𝜒</a:t>
                </a:r>
                <a:r>
                  <a:rPr lang="en-US" baseline="-25000" dirty="0"/>
                  <a:t>r</a:t>
                </a:r>
                <a:r>
                  <a:rPr lang="en-US" dirty="0"/>
                  <a:t>² is Best Fit solution</a:t>
                </a:r>
              </a:p>
              <a:p>
                <a:pPr fontAlgn="base"/>
                <a:r>
                  <a:rPr lang="en-US" dirty="0"/>
                  <a:t>𝜒</a:t>
                </a:r>
                <a:r>
                  <a:rPr lang="en-US" baseline="-25000" dirty="0"/>
                  <a:t>r</a:t>
                </a:r>
                <a:r>
                  <a:rPr lang="en-US" dirty="0"/>
                  <a:t>² corresponds to P-value according to the formula [add formula here]</a:t>
                </a:r>
              </a:p>
              <a:p>
                <a:pPr fontAlgn="base"/>
                <a:r>
                  <a:rPr lang="en-US" dirty="0"/>
                  <a:t>Candidates with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P</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𝑏𝑒𝑠𝑡</m:t>
                        </m:r>
                      </m:sub>
                    </m:sSub>
                    <m:r>
                      <a:rPr lang="en-US" b="0" i="1" smtClean="0">
                        <a:latin typeface="Cambria Math" panose="02040503050406030204" pitchFamily="18" charset="0"/>
                        <a:ea typeface="Cambria Math" panose="02040503050406030204" pitchFamily="18" charset="0"/>
                      </a:rPr>
                      <m:t>⋅0.95)</m:t>
                    </m:r>
                  </m:oMath>
                </a14:m>
                <a:r>
                  <a:rPr lang="en-US" dirty="0"/>
                  <a:t> are in the “Uncertainty Pool” (</a:t>
                </a:r>
                <a14:m>
                  <m:oMath xmlns:m="http://schemas.openxmlformats.org/officeDocument/2006/math">
                    <m:r>
                      <a:rPr lang="en-US" b="0" i="1" smtClean="0">
                        <a:latin typeface="Cambria Math" panose="02040503050406030204" pitchFamily="18" charset="0"/>
                      </a:rPr>
                      <m:t>~ 2</m:t>
                    </m:r>
                  </m:oMath>
                </a14:m>
                <a:r>
                  <a:rPr lang="en-US" dirty="0"/>
                  <a:t> std errors)</a:t>
                </a:r>
              </a:p>
              <a:p>
                <a:pPr lvl="1" fontAlgn="base"/>
                <a:r>
                  <a:rPr lang="en-US" dirty="0"/>
                  <a:t>This is what we use to calculate error bars for total radiated power, peaking factor, etc.</a:t>
                </a:r>
              </a:p>
              <a:p>
                <a:pPr lvl="1" fontAlgn="base"/>
                <a:r>
                  <a:rPr lang="en-US" dirty="0"/>
                  <a:t>Uncertainty pool definition has some trade-offs. See optional slide</a:t>
                </a:r>
              </a:p>
            </p:txBody>
          </p:sp>
        </mc:Choice>
        <mc:Fallback xmlns="">
          <p:sp>
            <p:nvSpPr>
              <p:cNvPr id="3" name="Content Placeholder 2">
                <a:extLst>
                  <a:ext uri="{FF2B5EF4-FFF2-40B4-BE49-F238E27FC236}">
                    <a16:creationId xmlns:a16="http://schemas.microsoft.com/office/drawing/2014/main" id="{D89E6B31-1E69-4B97-962F-02ED4D4A32BF}"/>
                  </a:ext>
                </a:extLst>
              </p:cNvPr>
              <p:cNvSpPr>
                <a:spLocks noGrp="1" noRot="1" noChangeAspect="1" noMove="1" noResize="1" noEditPoints="1" noAdjustHandles="1" noChangeArrowheads="1" noChangeShapeType="1" noTextEdit="1"/>
              </p:cNvSpPr>
              <p:nvPr>
                <p:ph idx="1"/>
              </p:nvPr>
            </p:nvSpPr>
            <p:spPr>
              <a:xfrm>
                <a:off x="457200" y="1059582"/>
                <a:ext cx="5562600" cy="3672408"/>
              </a:xfrm>
              <a:blipFill>
                <a:blip r:embed="rId4"/>
                <a:stretch>
                  <a:fillRect l="-1205" t="-2159" r="-767"/>
                </a:stretch>
              </a:blipFill>
            </p:spPr>
            <p:txBody>
              <a:bodyPr/>
              <a:lstStyle/>
              <a:p>
                <a:r>
                  <a:rPr lang="en-US">
                    <a:noFill/>
                  </a:rPr>
                  <a:t> </a:t>
                </a:r>
              </a:p>
            </p:txBody>
          </p:sp>
        </mc:Fallback>
      </mc:AlternateContent>
      <p:sp>
        <p:nvSpPr>
          <p:cNvPr id="7" name="Footer Placeholder 3">
            <a:extLst>
              <a:ext uri="{FF2B5EF4-FFF2-40B4-BE49-F238E27FC236}">
                <a16:creationId xmlns:a16="http://schemas.microsoft.com/office/drawing/2014/main" id="{21A9D2CC-687E-419E-A0FA-33C69576ED46}"/>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31</a:t>
            </a:fld>
            <a:endParaRPr lang="en-GB" dirty="0"/>
          </a:p>
        </p:txBody>
      </p:sp>
    </p:spTree>
    <p:extLst>
      <p:ext uri="{BB962C8B-B14F-4D97-AF65-F5344CB8AC3E}">
        <p14:creationId xmlns:p14="http://schemas.microsoft.com/office/powerpoint/2010/main" val="2302717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81EBF-BAE3-4BD1-B675-8ADF00EBF446}"/>
              </a:ext>
            </a:extLst>
          </p:cNvPr>
          <p:cNvSpPr>
            <a:spLocks noGrp="1"/>
          </p:cNvSpPr>
          <p:nvPr>
            <p:ph type="title"/>
          </p:nvPr>
        </p:nvSpPr>
        <p:spPr/>
        <p:txBody>
          <a:bodyPr/>
          <a:lstStyle/>
          <a:p>
            <a:r>
              <a:rPr lang="en-US" dirty="0"/>
              <a:t>Uncertainty Pool and Error Bars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4F5400D-1679-4758-A01B-B94281CC7E70}"/>
                  </a:ext>
                </a:extLst>
              </p:cNvPr>
              <p:cNvSpPr>
                <a:spLocks noGrp="1"/>
              </p:cNvSpPr>
              <p:nvPr>
                <p:ph idx="1"/>
              </p:nvPr>
            </p:nvSpPr>
            <p:spPr>
              <a:xfrm>
                <a:off x="457200" y="1059582"/>
                <a:ext cx="4114800" cy="3672408"/>
              </a:xfrm>
            </p:spPr>
            <p:txBody>
              <a:bodyPr>
                <a:normAutofit fontScale="85000" lnSpcReduction="20000"/>
              </a:bodyPr>
              <a:lstStyle/>
              <a:p>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𝜒</m:t>
                        </m:r>
                      </m:e>
                      <m:sub>
                        <m:r>
                          <a:rPr lang="en-US" b="0" i="1" smtClean="0">
                            <a:latin typeface="Cambria Math" panose="02040503050406030204" pitchFamily="18" charset="0"/>
                          </a:rPr>
                          <m:t>𝜈</m:t>
                        </m:r>
                      </m:sub>
                      <m:sup>
                        <m:r>
                          <a:rPr lang="en-US" b="0" i="1" smtClean="0">
                            <a:latin typeface="Cambria Math" panose="02040503050406030204" pitchFamily="18" charset="0"/>
                          </a:rPr>
                          <m:t>2</m:t>
                        </m:r>
                      </m:sup>
                    </m:sSubSup>
                  </m:oMath>
                </a14:m>
                <a:r>
                  <a:rPr lang="en-US" dirty="0"/>
                  <a:t> related to P value through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𝜒</m:t>
                        </m:r>
                      </m:e>
                      <m:sup>
                        <m:r>
                          <a:rPr lang="en-US" b="0" i="1" smtClean="0">
                            <a:latin typeface="Cambria Math" panose="02040503050406030204" pitchFamily="18" charset="0"/>
                          </a:rPr>
                          <m:t>2</m:t>
                        </m:r>
                      </m:sup>
                    </m:sSup>
                  </m:oMath>
                </a14:m>
                <a:r>
                  <a:rPr lang="en-US" dirty="0"/>
                  <a:t> distribution</a:t>
                </a:r>
              </a:p>
              <a:p>
                <a:r>
                  <a:rPr lang="en-US" dirty="0"/>
                  <a:t>P value related to standard errors through 68-95-99.7 rule</a:t>
                </a:r>
              </a:p>
              <a:p>
                <a:r>
                  <a:rPr lang="en-US" dirty="0"/>
                  <a:t>Trade-offs</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𝑏𝑜𝑙𝑜</m:t>
                        </m:r>
                      </m:sub>
                    </m:sSub>
                  </m:oMath>
                </a14:m>
                <a:r>
                  <a:rPr lang="en-US" dirty="0"/>
                  <a:t> not well known during disruptions</a:t>
                </a:r>
              </a:p>
              <a:p>
                <a:pPr lvl="1"/>
                <a:r>
                  <a:rPr lang="en-US" dirty="0"/>
                  <a:t>Size of error pool is dependent on available candidates. Worse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𝜒</m:t>
                        </m:r>
                      </m:e>
                      <m:sub>
                        <m:r>
                          <a:rPr lang="en-US" b="0" i="1" smtClean="0">
                            <a:latin typeface="Cambria Math" panose="02040503050406030204" pitchFamily="18" charset="0"/>
                          </a:rPr>
                          <m:t>𝜈</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oMath>
                </a14:m>
                <a:r>
                  <a:rPr lang="en-US" dirty="0"/>
                  <a:t> smaller pool</a:t>
                </a:r>
              </a:p>
              <a:p>
                <a:r>
                  <a:rPr lang="en-US" dirty="0"/>
                  <a:t>Current approach; cutoff at 2 std. errors above best fit</a:t>
                </a:r>
              </a:p>
              <a:p>
                <a:pPr marL="0" indent="0" algn="ctr">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𝑐𝑢𝑡𝑜𝑓𝑓</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1 −0.95</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𝑏𝑒𝑠𝑡</m:t>
                          </m:r>
                        </m:sub>
                      </m:sSub>
                    </m:oMath>
                  </m:oMathPara>
                </a14:m>
                <a:endParaRPr lang="en-US" dirty="0"/>
              </a:p>
            </p:txBody>
          </p:sp>
        </mc:Choice>
        <mc:Fallback xmlns="">
          <p:sp>
            <p:nvSpPr>
              <p:cNvPr id="3" name="Content Placeholder 2">
                <a:extLst>
                  <a:ext uri="{FF2B5EF4-FFF2-40B4-BE49-F238E27FC236}">
                    <a16:creationId xmlns:a16="http://schemas.microsoft.com/office/drawing/2014/main" id="{F4F5400D-1679-4758-A01B-B94281CC7E70}"/>
                  </a:ext>
                </a:extLst>
              </p:cNvPr>
              <p:cNvSpPr>
                <a:spLocks noGrp="1" noRot="1" noChangeAspect="1" noMove="1" noResize="1" noEditPoints="1" noAdjustHandles="1" noChangeArrowheads="1" noChangeShapeType="1" noTextEdit="1"/>
              </p:cNvSpPr>
              <p:nvPr>
                <p:ph idx="1"/>
              </p:nvPr>
            </p:nvSpPr>
            <p:spPr>
              <a:xfrm>
                <a:off x="457200" y="1059582"/>
                <a:ext cx="4114800" cy="3672408"/>
              </a:xfrm>
              <a:blipFill>
                <a:blip r:embed="rId3"/>
                <a:stretch>
                  <a:fillRect l="-1333" t="-2492"/>
                </a:stretch>
              </a:blipFill>
            </p:spPr>
            <p:txBody>
              <a:bodyPr/>
              <a:lstStyle/>
              <a:p>
                <a:r>
                  <a:rPr lang="en-US">
                    <a:noFill/>
                  </a:rPr>
                  <a:t> </a:t>
                </a:r>
              </a:p>
            </p:txBody>
          </p:sp>
        </mc:Fallback>
      </mc:AlternateContent>
      <p:sp>
        <p:nvSpPr>
          <p:cNvPr id="6" name="Footer Placeholder 3">
            <a:extLst>
              <a:ext uri="{FF2B5EF4-FFF2-40B4-BE49-F238E27FC236}">
                <a16:creationId xmlns:a16="http://schemas.microsoft.com/office/drawing/2014/main" id="{1B31FA7C-251B-49E1-89B2-F0654B230E72}"/>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32</a:t>
            </a:fld>
            <a:endParaRPr lang="en-GB" dirty="0"/>
          </a:p>
        </p:txBody>
      </p:sp>
      <p:pic>
        <p:nvPicPr>
          <p:cNvPr id="4" name="Picture 3">
            <a:extLst>
              <a:ext uri="{FF2B5EF4-FFF2-40B4-BE49-F238E27FC236}">
                <a16:creationId xmlns:a16="http://schemas.microsoft.com/office/drawing/2014/main" id="{FE5A6BDC-0118-40F6-B558-D8AD28EB4A88}"/>
              </a:ext>
            </a:extLst>
          </p:cNvPr>
          <p:cNvPicPr>
            <a:picLocks noChangeAspect="1"/>
          </p:cNvPicPr>
          <p:nvPr/>
        </p:nvPicPr>
        <p:blipFill rotWithShape="1">
          <a:blip r:embed="rId4"/>
          <a:srcRect l="4833" b="18727"/>
          <a:stretch/>
        </p:blipFill>
        <p:spPr>
          <a:xfrm>
            <a:off x="4909066" y="953516"/>
            <a:ext cx="4038600" cy="2456434"/>
          </a:xfrm>
          <a:prstGeom prst="rect">
            <a:avLst/>
          </a:prstGeom>
        </p:spPr>
      </p:pic>
      <p:sp>
        <p:nvSpPr>
          <p:cNvPr id="5" name="TextBox 4">
            <a:extLst>
              <a:ext uri="{FF2B5EF4-FFF2-40B4-BE49-F238E27FC236}">
                <a16:creationId xmlns:a16="http://schemas.microsoft.com/office/drawing/2014/main" id="{53D540D0-8C01-4D03-B867-457F7C2D1E8E}"/>
              </a:ext>
            </a:extLst>
          </p:cNvPr>
          <p:cNvSpPr txBox="1"/>
          <p:nvPr/>
        </p:nvSpPr>
        <p:spPr>
          <a:xfrm>
            <a:off x="4800600" y="3811767"/>
            <a:ext cx="4191000" cy="461665"/>
          </a:xfrm>
          <a:prstGeom prst="rect">
            <a:avLst/>
          </a:prstGeom>
          <a:noFill/>
        </p:spPr>
        <p:txBody>
          <a:bodyPr wrap="square" rtlCol="0">
            <a:spAutoFit/>
          </a:bodyPr>
          <a:lstStyle/>
          <a:p>
            <a:r>
              <a:rPr lang="en-US" sz="1200" dirty="0"/>
              <a:t>[Data Reduction and Error Analysis for the Physical Sciences, 3</a:t>
            </a:r>
            <a:r>
              <a:rPr lang="en-US" sz="1200" baseline="30000" dirty="0"/>
              <a:t>rd</a:t>
            </a:r>
            <a:r>
              <a:rPr lang="en-US" sz="1200" dirty="0"/>
              <a:t> edition, Bevington &amp; Robinson, </a:t>
            </a:r>
            <a:r>
              <a:rPr lang="en-US" sz="1200" dirty="0" err="1"/>
              <a:t>pg</a:t>
            </a:r>
            <a:r>
              <a:rPr lang="en-US" sz="1200" dirty="0"/>
              <a:t> 258]</a:t>
            </a:r>
          </a:p>
        </p:txBody>
      </p:sp>
      <p:sp>
        <p:nvSpPr>
          <p:cNvPr id="7" name="TextBox 6">
            <a:extLst>
              <a:ext uri="{FF2B5EF4-FFF2-40B4-BE49-F238E27FC236}">
                <a16:creationId xmlns:a16="http://schemas.microsoft.com/office/drawing/2014/main" id="{803C389D-3F11-4529-8EB9-504B43243B50}"/>
              </a:ext>
            </a:extLst>
          </p:cNvPr>
          <p:cNvSpPr txBox="1"/>
          <p:nvPr/>
        </p:nvSpPr>
        <p:spPr>
          <a:xfrm rot="16200000">
            <a:off x="4229100" y="1997067"/>
            <a:ext cx="990600" cy="369332"/>
          </a:xfrm>
          <a:prstGeom prst="rect">
            <a:avLst/>
          </a:prstGeom>
          <a:noFill/>
        </p:spPr>
        <p:txBody>
          <a:bodyPr wrap="square" rtlCol="0">
            <a:spAutoFit/>
          </a:bodyPr>
          <a:lstStyle/>
          <a:p>
            <a:r>
              <a:rPr lang="en-US" dirty="0"/>
              <a:t>P Value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ED4EE25-2F94-4585-85A8-495749D186EA}"/>
                  </a:ext>
                </a:extLst>
              </p:cNvPr>
              <p:cNvSpPr txBox="1"/>
              <p:nvPr/>
            </p:nvSpPr>
            <p:spPr>
              <a:xfrm>
                <a:off x="6318766" y="3409950"/>
                <a:ext cx="12192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type m:val="lin"/>
                          <m:ctrlPr>
                            <a:rPr lang="en-US"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𝜒</m:t>
                              </m:r>
                            </m:e>
                            <m:sub>
                              <m:r>
                                <a:rPr lang="en-US" b="0" i="1" smtClean="0">
                                  <a:latin typeface="Cambria Math" panose="02040503050406030204" pitchFamily="18" charset="0"/>
                                </a:rPr>
                                <m:t>𝜈</m:t>
                              </m:r>
                            </m:sub>
                            <m:sup>
                              <m:r>
                                <a:rPr lang="en-US" b="0" i="1" smtClean="0">
                                  <a:latin typeface="Cambria Math" panose="02040503050406030204" pitchFamily="18" charset="0"/>
                                </a:rPr>
                                <m:t>2</m:t>
                              </m:r>
                            </m:sup>
                          </m:sSubSup>
                        </m:num>
                        <m:den>
                          <m:r>
                            <a:rPr lang="en-US" b="0" i="1" smtClean="0">
                              <a:latin typeface="Cambria Math" panose="02040503050406030204" pitchFamily="18" charset="0"/>
                            </a:rPr>
                            <m:t>𝜈</m:t>
                          </m:r>
                        </m:den>
                      </m:f>
                    </m:oMath>
                  </m:oMathPara>
                </a14:m>
                <a:endParaRPr lang="en-US" dirty="0"/>
              </a:p>
            </p:txBody>
          </p:sp>
        </mc:Choice>
        <mc:Fallback xmlns="">
          <p:sp>
            <p:nvSpPr>
              <p:cNvPr id="8" name="TextBox 7">
                <a:extLst>
                  <a:ext uri="{FF2B5EF4-FFF2-40B4-BE49-F238E27FC236}">
                    <a16:creationId xmlns:a16="http://schemas.microsoft.com/office/drawing/2014/main" id="{AED4EE25-2F94-4585-85A8-495749D186EA}"/>
                  </a:ext>
                </a:extLst>
              </p:cNvPr>
              <p:cNvSpPr txBox="1">
                <a:spLocks noRot="1" noChangeAspect="1" noMove="1" noResize="1" noEditPoints="1" noAdjustHandles="1" noChangeArrowheads="1" noChangeShapeType="1" noTextEdit="1"/>
              </p:cNvSpPr>
              <p:nvPr/>
            </p:nvSpPr>
            <p:spPr>
              <a:xfrm>
                <a:off x="6318766" y="3409950"/>
                <a:ext cx="1219200" cy="369332"/>
              </a:xfrm>
              <a:prstGeom prst="rect">
                <a:avLst/>
              </a:prstGeom>
              <a:blipFill>
                <a:blip r:embed="rId5"/>
                <a:stretch>
                  <a:fillRect t="-116393" r="-20000" b="-175410"/>
                </a:stretch>
              </a:blipFill>
            </p:spPr>
            <p:txBody>
              <a:bodyPr/>
              <a:lstStyle/>
              <a:p>
                <a:r>
                  <a:rPr lang="en-US">
                    <a:noFill/>
                  </a:rPr>
                  <a:t> </a:t>
                </a:r>
              </a:p>
            </p:txBody>
          </p:sp>
        </mc:Fallback>
      </mc:AlternateContent>
    </p:spTree>
    <p:extLst>
      <p:ext uri="{BB962C8B-B14F-4D97-AF65-F5344CB8AC3E}">
        <p14:creationId xmlns:p14="http://schemas.microsoft.com/office/powerpoint/2010/main" val="1268586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D0000647-A174-4863-BF2F-14468FF40DC9}"/>
                  </a:ext>
                </a:extLst>
              </p:cNvPr>
              <p:cNvSpPr>
                <a:spLocks noGrp="1"/>
              </p:cNvSpPr>
              <p:nvPr>
                <p:ph type="title"/>
              </p:nvPr>
            </p:nvSpPr>
            <p:spPr/>
            <p:txBody>
              <a:bodyPr/>
              <a:lstStyle/>
              <a:p>
                <a:r>
                  <a:rPr lang="en-US" dirty="0"/>
                  <a:t>95709 and 95711 Best Fit </a:t>
                </a: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𝝌</m:t>
                        </m:r>
                      </m:e>
                      <m:sup>
                        <m:r>
                          <a:rPr lang="en-US" b="1" i="1" smtClean="0">
                            <a:latin typeface="Cambria Math" panose="02040503050406030204" pitchFamily="18" charset="0"/>
                          </a:rPr>
                          <m:t>𝟐</m:t>
                        </m:r>
                      </m:sup>
                    </m:sSup>
                  </m:oMath>
                </a14:m>
                <a:r>
                  <a:rPr lang="en-US" dirty="0"/>
                  <a:t> Plots</a:t>
                </a:r>
              </a:p>
            </p:txBody>
          </p:sp>
        </mc:Choice>
        <mc:Fallback xmlns="">
          <p:sp>
            <p:nvSpPr>
              <p:cNvPr id="2" name="Title 1">
                <a:extLst>
                  <a:ext uri="{FF2B5EF4-FFF2-40B4-BE49-F238E27FC236}">
                    <a16:creationId xmlns:a16="http://schemas.microsoft.com/office/drawing/2014/main" id="{D0000647-A174-4863-BF2F-14468FF40DC9}"/>
                  </a:ext>
                </a:extLst>
              </p:cNvPr>
              <p:cNvSpPr>
                <a:spLocks noGrp="1" noRot="1" noChangeAspect="1" noMove="1" noResize="1" noEditPoints="1" noAdjustHandles="1" noChangeArrowheads="1" noChangeShapeType="1" noTextEdit="1"/>
              </p:cNvSpPr>
              <p:nvPr>
                <p:ph type="title"/>
              </p:nvPr>
            </p:nvSpPr>
            <p:spPr>
              <a:blipFill>
                <a:blip r:embed="rId2"/>
                <a:stretch>
                  <a:fillRect l="-2019" t="-66667" b="-80702"/>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0C2432BA-A4F3-448F-B581-E541C6A6509A}"/>
              </a:ext>
            </a:extLst>
          </p:cNvPr>
          <p:cNvSpPr>
            <a:spLocks noGrp="1"/>
          </p:cNvSpPr>
          <p:nvPr>
            <p:ph type="ftr" sz="quarter" idx="11"/>
          </p:nvPr>
        </p:nvSpPr>
        <p:spPr/>
        <p:txBody>
          <a:bodyPr/>
          <a:lstStyle/>
          <a:p>
            <a:pPr algn="r"/>
            <a:r>
              <a:rPr lang="en-GB"/>
              <a:t>B. Stein-Lubrano et al. | 2</a:t>
            </a:r>
            <a:r>
              <a:rPr lang="en-GB" baseline="30000"/>
              <a:t>nd</a:t>
            </a:r>
            <a:r>
              <a:rPr lang="en-GB"/>
              <a:t> IAEA Technical Meeting on Disruptions | ITER HQ | 21 Jul. 2022 | Page </a:t>
            </a:r>
            <a:fld id="{6A6D9FA1-99C7-4910-8E32-B85D378B0060}" type="slidenum">
              <a:rPr lang="en-GB" smtClean="0"/>
              <a:pPr algn="r"/>
              <a:t>33</a:t>
            </a:fld>
            <a:endParaRPr lang="en-GB" dirty="0"/>
          </a:p>
        </p:txBody>
      </p:sp>
      <p:pic>
        <p:nvPicPr>
          <p:cNvPr id="5" name="Picture 4">
            <a:extLst>
              <a:ext uri="{FF2B5EF4-FFF2-40B4-BE49-F238E27FC236}">
                <a16:creationId xmlns:a16="http://schemas.microsoft.com/office/drawing/2014/main" id="{84CE08D7-E608-4B42-A5BF-374D026F7719}"/>
              </a:ext>
            </a:extLst>
          </p:cNvPr>
          <p:cNvPicPr>
            <a:picLocks noChangeAspect="1"/>
          </p:cNvPicPr>
          <p:nvPr/>
        </p:nvPicPr>
        <p:blipFill rotWithShape="1">
          <a:blip r:embed="rId3"/>
          <a:srcRect l="984" t="1974" r="984" b="1326"/>
          <a:stretch/>
        </p:blipFill>
        <p:spPr>
          <a:xfrm>
            <a:off x="4800600" y="1352550"/>
            <a:ext cx="4240765" cy="2886076"/>
          </a:xfrm>
          <a:prstGeom prst="rect">
            <a:avLst/>
          </a:prstGeom>
        </p:spPr>
      </p:pic>
      <p:pic>
        <p:nvPicPr>
          <p:cNvPr id="6" name="Picture 5">
            <a:extLst>
              <a:ext uri="{FF2B5EF4-FFF2-40B4-BE49-F238E27FC236}">
                <a16:creationId xmlns:a16="http://schemas.microsoft.com/office/drawing/2014/main" id="{2EB8E5FE-53FC-4081-A96D-8E594FD658DC}"/>
              </a:ext>
            </a:extLst>
          </p:cNvPr>
          <p:cNvPicPr>
            <a:picLocks noChangeAspect="1"/>
          </p:cNvPicPr>
          <p:nvPr/>
        </p:nvPicPr>
        <p:blipFill rotWithShape="1">
          <a:blip r:embed="rId4"/>
          <a:srcRect l="1280" t="2418" r="1838" b="1186"/>
          <a:stretch/>
        </p:blipFill>
        <p:spPr>
          <a:xfrm>
            <a:off x="177292" y="1352550"/>
            <a:ext cx="4394708" cy="2886077"/>
          </a:xfrm>
          <a:prstGeom prst="rect">
            <a:avLst/>
          </a:prstGeom>
        </p:spPr>
      </p:pic>
    </p:spTree>
    <p:extLst>
      <p:ext uri="{BB962C8B-B14F-4D97-AF65-F5344CB8AC3E}">
        <p14:creationId xmlns:p14="http://schemas.microsoft.com/office/powerpoint/2010/main" val="3204256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2A5D3-98E8-4041-B2BB-8B87F5A41CC1}"/>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57FE7764-3A6E-3344-A22A-C0FBBFCA05A0}"/>
              </a:ext>
            </a:extLst>
          </p:cNvPr>
          <p:cNvSpPr>
            <a:spLocks noGrp="1"/>
          </p:cNvSpPr>
          <p:nvPr>
            <p:ph idx="1"/>
          </p:nvPr>
        </p:nvSpPr>
        <p:spPr/>
        <p:txBody>
          <a:bodyPr>
            <a:normAutofit fontScale="92500" lnSpcReduction="20000"/>
          </a:bodyPr>
          <a:lstStyle/>
          <a:p>
            <a:pPr marL="0" indent="0">
              <a:buNone/>
            </a:pPr>
            <a:r>
              <a:rPr lang="en-US" i="1" dirty="0"/>
              <a:t>The JET SPI project is a collaborative effort of EURATOM, the ITER Organization, and the US Department of Energy. It received funding from the ITER Organization.</a:t>
            </a:r>
          </a:p>
          <a:p>
            <a:pPr marL="0" indent="0">
              <a:buNone/>
            </a:pPr>
            <a:endParaRPr lang="en-US" i="1"/>
          </a:p>
          <a:p>
            <a:pPr marL="0" indent="0">
              <a:buNone/>
            </a:pPr>
            <a:r>
              <a:rPr lang="en-US" i="1" dirty="0"/>
              <a:t>The views and opinions expressed herein do not necessarily reflect those of the ITER Organization</a:t>
            </a:r>
          </a:p>
          <a:p>
            <a:pPr marL="0" indent="0">
              <a:buNone/>
            </a:pPr>
            <a:endParaRPr lang="en-US" i="1" dirty="0"/>
          </a:p>
          <a:p>
            <a:pPr marL="0" indent="0">
              <a:buNone/>
            </a:pPr>
            <a:r>
              <a:rPr lang="en-US" i="1" dirty="0"/>
              <a:t>This work was funded by the U.S. Department of Energy, Fusion Energy Sciences Agreement DE-SC0014264, the ITER Organization (TA C18TD38FU), and the </a:t>
            </a:r>
            <a:r>
              <a:rPr lang="en-US" i="1" dirty="0" err="1"/>
              <a:t>EUROfusion</a:t>
            </a:r>
            <a:r>
              <a:rPr lang="en-US" i="1" dirty="0"/>
              <a:t> Consortium framework, Euratom research and training </a:t>
            </a:r>
            <a:r>
              <a:rPr lang="en-US" i="1" dirty="0" err="1"/>
              <a:t>programme</a:t>
            </a:r>
            <a:r>
              <a:rPr lang="en-US" i="1" dirty="0"/>
              <a:t> under grant No 633053</a:t>
            </a:r>
            <a:endParaRPr lang="en-US" dirty="0"/>
          </a:p>
        </p:txBody>
      </p:sp>
      <p:sp>
        <p:nvSpPr>
          <p:cNvPr id="6" name="Footer Placeholder 3">
            <a:extLst>
              <a:ext uri="{FF2B5EF4-FFF2-40B4-BE49-F238E27FC236}">
                <a16:creationId xmlns:a16="http://schemas.microsoft.com/office/drawing/2014/main" id="{AA05943F-B3AB-4D69-8540-FD65AFB3500E}"/>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34</a:t>
            </a:fld>
            <a:endParaRPr lang="en-GB" dirty="0"/>
          </a:p>
        </p:txBody>
      </p:sp>
    </p:spTree>
    <p:extLst>
      <p:ext uri="{BB962C8B-B14F-4D97-AF65-F5344CB8AC3E}">
        <p14:creationId xmlns:p14="http://schemas.microsoft.com/office/powerpoint/2010/main" val="2003598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4E4C4-4EEA-4925-BBE3-98AC3099F252}"/>
              </a:ext>
            </a:extLst>
          </p:cNvPr>
          <p:cNvSpPr>
            <a:spLocks noGrp="1"/>
          </p:cNvSpPr>
          <p:nvPr>
            <p:ph type="title"/>
          </p:nvPr>
        </p:nvSpPr>
        <p:spPr/>
        <p:txBody>
          <a:bodyPr/>
          <a:lstStyle/>
          <a:p>
            <a:pPr>
              <a:defRPr/>
            </a:pPr>
            <a:r>
              <a:rPr lang="en-GB" sz="2400" dirty="0">
                <a:ea typeface="ＭＳ Ｐゴシック" charset="0"/>
              </a:rPr>
              <a:t>JET Bolometry in 2019-2020</a:t>
            </a:r>
          </a:p>
        </p:txBody>
      </p:sp>
      <p:sp>
        <p:nvSpPr>
          <p:cNvPr id="8" name="TextBox 7">
            <a:extLst>
              <a:ext uri="{FF2B5EF4-FFF2-40B4-BE49-F238E27FC236}">
                <a16:creationId xmlns:a16="http://schemas.microsoft.com/office/drawing/2014/main" id="{04DC1E6C-9386-415B-BF87-CB65D94BA5D5}"/>
              </a:ext>
            </a:extLst>
          </p:cNvPr>
          <p:cNvSpPr txBox="1"/>
          <p:nvPr/>
        </p:nvSpPr>
        <p:spPr>
          <a:xfrm>
            <a:off x="199664" y="658360"/>
            <a:ext cx="4748514" cy="923330"/>
          </a:xfrm>
          <a:prstGeom prst="rect">
            <a:avLst/>
          </a:prstGeom>
          <a:noFill/>
        </p:spPr>
        <p:txBody>
          <a:bodyPr wrap="square" rtlCol="0">
            <a:spAutoFit/>
          </a:bodyPr>
          <a:lstStyle/>
          <a:p>
            <a:pPr marL="342900" indent="-342900">
              <a:buFont typeface="+mj-lt"/>
              <a:buAutoNum type="arabicPeriod"/>
            </a:pPr>
            <a:r>
              <a:rPr lang="en-US" dirty="0">
                <a:solidFill>
                  <a:srgbClr val="00B050"/>
                </a:solidFill>
                <a:latin typeface="Helvetica" pitchFamily="2" charset="0"/>
              </a:rPr>
              <a:t>Two toroidally separated bolometer fan arrays, KB5H &amp; V</a:t>
            </a:r>
          </a:p>
          <a:p>
            <a:pPr marL="214313" indent="-214313">
              <a:buFont typeface="Arial" panose="020B0604020202020204" pitchFamily="34" charset="0"/>
              <a:buChar char="•"/>
            </a:pPr>
            <a:endParaRPr lang="en-US" dirty="0">
              <a:latin typeface="Helvetica" pitchFamily="2" charset="0"/>
              <a:sym typeface="Wingdings" pitchFamily="2" charset="2"/>
            </a:endParaRPr>
          </a:p>
        </p:txBody>
      </p:sp>
      <p:pic>
        <p:nvPicPr>
          <p:cNvPr id="9" name="Picture 8" descr="Chart, radar chart&#10;&#10;Description automatically generated">
            <a:extLst>
              <a:ext uri="{FF2B5EF4-FFF2-40B4-BE49-F238E27FC236}">
                <a16:creationId xmlns:a16="http://schemas.microsoft.com/office/drawing/2014/main" id="{B4BBB01F-4535-4F66-B85E-EDBFED1CCB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5583" y="1145169"/>
            <a:ext cx="3473130" cy="3473130"/>
          </a:xfrm>
          <a:prstGeom prst="rect">
            <a:avLst/>
          </a:prstGeom>
        </p:spPr>
      </p:pic>
      <p:pic>
        <p:nvPicPr>
          <p:cNvPr id="10" name="Picture 9" descr="Diagram&#10;&#10;Description automatically generated">
            <a:extLst>
              <a:ext uri="{FF2B5EF4-FFF2-40B4-BE49-F238E27FC236}">
                <a16:creationId xmlns:a16="http://schemas.microsoft.com/office/drawing/2014/main" id="{74114856-4768-4334-8A63-8AB93D29D8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906" y="2308323"/>
            <a:ext cx="2063084" cy="2650982"/>
          </a:xfrm>
          <a:prstGeom prst="rect">
            <a:avLst/>
          </a:prstGeom>
        </p:spPr>
      </p:pic>
      <p:pic>
        <p:nvPicPr>
          <p:cNvPr id="11" name="Picture 10" descr="Chart, radar chart&#10;&#10;Description automatically generated">
            <a:extLst>
              <a:ext uri="{FF2B5EF4-FFF2-40B4-BE49-F238E27FC236}">
                <a16:creationId xmlns:a16="http://schemas.microsoft.com/office/drawing/2014/main" id="{0F35E854-497B-434F-88F7-6D70696487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0410" y="1246259"/>
            <a:ext cx="2063085" cy="2650983"/>
          </a:xfrm>
          <a:prstGeom prst="rect">
            <a:avLst/>
          </a:prstGeom>
        </p:spPr>
      </p:pic>
      <p:cxnSp>
        <p:nvCxnSpPr>
          <p:cNvPr id="12" name="Straight Arrow Connector 11">
            <a:extLst>
              <a:ext uri="{FF2B5EF4-FFF2-40B4-BE49-F238E27FC236}">
                <a16:creationId xmlns:a16="http://schemas.microsoft.com/office/drawing/2014/main" id="{C057379F-9FD4-4279-9169-AF10BE9EDA10}"/>
              </a:ext>
            </a:extLst>
          </p:cNvPr>
          <p:cNvCxnSpPr/>
          <p:nvPr/>
        </p:nvCxnSpPr>
        <p:spPr>
          <a:xfrm flipV="1">
            <a:off x="2454991" y="3771901"/>
            <a:ext cx="3353528" cy="51954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CF8EC38-8EF4-45CD-A1B0-892456166368}"/>
              </a:ext>
            </a:extLst>
          </p:cNvPr>
          <p:cNvCxnSpPr>
            <a:cxnSpLocks/>
          </p:cNvCxnSpPr>
          <p:nvPr/>
        </p:nvCxnSpPr>
        <p:spPr>
          <a:xfrm>
            <a:off x="4773495" y="1872382"/>
            <a:ext cx="1988653" cy="39480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2ADA2A0-AB7F-4C96-8636-C217370EEFEA}"/>
              </a:ext>
            </a:extLst>
          </p:cNvPr>
          <p:cNvSpPr/>
          <p:nvPr/>
        </p:nvSpPr>
        <p:spPr>
          <a:xfrm>
            <a:off x="199664" y="1317127"/>
            <a:ext cx="2924536" cy="923330"/>
          </a:xfrm>
          <a:prstGeom prst="rect">
            <a:avLst/>
          </a:prstGeom>
        </p:spPr>
        <p:txBody>
          <a:bodyPr wrap="square">
            <a:spAutoFit/>
          </a:bodyPr>
          <a:lstStyle/>
          <a:p>
            <a:pPr marL="342900" indent="-342900">
              <a:buAutoNum type="arabicPeriod" startAt="2"/>
            </a:pPr>
            <a:r>
              <a:rPr lang="en-US" dirty="0">
                <a:solidFill>
                  <a:srgbClr val="C00000"/>
                </a:solidFill>
                <a:latin typeface="Helvetica" pitchFamily="2" charset="0"/>
              </a:rPr>
              <a:t>KB1s mostly not used;</a:t>
            </a:r>
          </a:p>
          <a:p>
            <a:r>
              <a:rPr lang="en-US" dirty="0">
                <a:solidFill>
                  <a:srgbClr val="C00000"/>
                </a:solidFill>
                <a:latin typeface="Helvetica" pitchFamily="2" charset="0"/>
              </a:rPr>
              <a:t>      noise/ slower time</a:t>
            </a:r>
          </a:p>
          <a:p>
            <a:r>
              <a:rPr lang="en-US" dirty="0">
                <a:solidFill>
                  <a:srgbClr val="C00000"/>
                </a:solidFill>
                <a:latin typeface="Helvetica" pitchFamily="2" charset="0"/>
              </a:rPr>
              <a:t>      resolution</a:t>
            </a:r>
          </a:p>
        </p:txBody>
      </p:sp>
      <p:sp>
        <p:nvSpPr>
          <p:cNvPr id="14" name="Footer Placeholder 3">
            <a:extLst>
              <a:ext uri="{FF2B5EF4-FFF2-40B4-BE49-F238E27FC236}">
                <a16:creationId xmlns:a16="http://schemas.microsoft.com/office/drawing/2014/main" id="{3B7D9196-DBB2-4DE1-9C7A-3FEA1BAEEC89}"/>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4</a:t>
            </a:fld>
            <a:endParaRPr lang="en-GB" dirty="0"/>
          </a:p>
        </p:txBody>
      </p:sp>
      <p:cxnSp>
        <p:nvCxnSpPr>
          <p:cNvPr id="7" name="Straight Arrow Connector 6">
            <a:extLst>
              <a:ext uri="{FF2B5EF4-FFF2-40B4-BE49-F238E27FC236}">
                <a16:creationId xmlns:a16="http://schemas.microsoft.com/office/drawing/2014/main" id="{0A846D6F-6255-4487-801B-BED29519148F}"/>
              </a:ext>
            </a:extLst>
          </p:cNvPr>
          <p:cNvCxnSpPr>
            <a:cxnSpLocks/>
          </p:cNvCxnSpPr>
          <p:nvPr/>
        </p:nvCxnSpPr>
        <p:spPr>
          <a:xfrm flipH="1">
            <a:off x="4189795" y="1352550"/>
            <a:ext cx="229805" cy="4872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AD43CD6-429A-428A-9028-DEB574BF6382}"/>
              </a:ext>
            </a:extLst>
          </p:cNvPr>
          <p:cNvSpPr txBox="1"/>
          <p:nvPr/>
        </p:nvSpPr>
        <p:spPr>
          <a:xfrm>
            <a:off x="4343400" y="1017532"/>
            <a:ext cx="1988652" cy="369332"/>
          </a:xfrm>
          <a:prstGeom prst="rect">
            <a:avLst/>
          </a:prstGeom>
          <a:noFill/>
        </p:spPr>
        <p:txBody>
          <a:bodyPr wrap="square" rtlCol="0">
            <a:spAutoFit/>
          </a:bodyPr>
          <a:lstStyle/>
          <a:p>
            <a:r>
              <a:rPr lang="en-US" dirty="0">
                <a:solidFill>
                  <a:schemeClr val="accent1"/>
                </a:solidFill>
              </a:rPr>
              <a:t>Injection Location</a:t>
            </a:r>
          </a:p>
        </p:txBody>
      </p:sp>
    </p:spTree>
    <p:extLst>
      <p:ext uri="{BB962C8B-B14F-4D97-AF65-F5344CB8AC3E}">
        <p14:creationId xmlns:p14="http://schemas.microsoft.com/office/powerpoint/2010/main" val="193114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915813-0DD8-4F7F-AF4D-2AC0DC1924F8}"/>
              </a:ext>
            </a:extLst>
          </p:cNvPr>
          <p:cNvSpPr txBox="1"/>
          <p:nvPr/>
        </p:nvSpPr>
        <p:spPr>
          <a:xfrm>
            <a:off x="2158104" y="636713"/>
            <a:ext cx="1409699" cy="646331"/>
          </a:xfrm>
          <a:prstGeom prst="rect">
            <a:avLst/>
          </a:prstGeom>
          <a:noFill/>
        </p:spPr>
        <p:txBody>
          <a:bodyPr wrap="square" rtlCol="0">
            <a:spAutoFit/>
          </a:bodyPr>
          <a:lstStyle/>
          <a:p>
            <a:pPr algn="ctr"/>
            <a:r>
              <a:rPr lang="en-US" dirty="0"/>
              <a:t>Observation by </a:t>
            </a:r>
            <a:r>
              <a:rPr lang="en-US" dirty="0" err="1"/>
              <a:t>Cherab</a:t>
            </a:r>
            <a:endParaRPr lang="en-US" dirty="0"/>
          </a:p>
        </p:txBody>
      </p:sp>
      <p:sp>
        <p:nvSpPr>
          <p:cNvPr id="11" name="Rectangle: Rounded Corners 10">
            <a:extLst>
              <a:ext uri="{FF2B5EF4-FFF2-40B4-BE49-F238E27FC236}">
                <a16:creationId xmlns:a16="http://schemas.microsoft.com/office/drawing/2014/main" id="{4B13C2A3-7FC4-4430-B260-C7B122B2F03E}"/>
              </a:ext>
            </a:extLst>
          </p:cNvPr>
          <p:cNvSpPr/>
          <p:nvPr/>
        </p:nvSpPr>
        <p:spPr>
          <a:xfrm>
            <a:off x="320458" y="1519707"/>
            <a:ext cx="8534400" cy="242364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07A6A4-7A3A-42ED-A3AA-9A24456C6F60}"/>
              </a:ext>
            </a:extLst>
          </p:cNvPr>
          <p:cNvSpPr>
            <a:spLocks noGrp="1"/>
          </p:cNvSpPr>
          <p:nvPr>
            <p:ph type="title"/>
          </p:nvPr>
        </p:nvSpPr>
        <p:spPr>
          <a:xfrm>
            <a:off x="457200" y="90752"/>
            <a:ext cx="7543800" cy="342900"/>
          </a:xfrm>
        </p:spPr>
        <p:txBody>
          <a:bodyPr/>
          <a:lstStyle/>
          <a:p>
            <a:pPr>
              <a:lnSpc>
                <a:spcPct val="100000"/>
              </a:lnSpc>
            </a:pPr>
            <a:r>
              <a:rPr lang="en-US" sz="1800" dirty="0"/>
              <a:t>Emis3D is a Rigorous Guess and Check Algorithm, Capable of Fitting 2D and 3D Structures</a:t>
            </a:r>
          </a:p>
        </p:txBody>
      </p:sp>
      <p:sp>
        <p:nvSpPr>
          <p:cNvPr id="7" name="Rectangle: Rounded Corners 6">
            <a:extLst>
              <a:ext uri="{FF2B5EF4-FFF2-40B4-BE49-F238E27FC236}">
                <a16:creationId xmlns:a16="http://schemas.microsoft.com/office/drawing/2014/main" id="{8BE9C921-E83E-48D2-8336-397E332A5546}"/>
              </a:ext>
            </a:extLst>
          </p:cNvPr>
          <p:cNvSpPr/>
          <p:nvPr/>
        </p:nvSpPr>
        <p:spPr>
          <a:xfrm>
            <a:off x="57984" y="665334"/>
            <a:ext cx="2187358" cy="581159"/>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Library of Candidate Radiation Structures</a:t>
            </a:r>
          </a:p>
        </p:txBody>
      </p:sp>
      <p:sp>
        <p:nvSpPr>
          <p:cNvPr id="8" name="Rectangle: Rounded Corners 7">
            <a:extLst>
              <a:ext uri="{FF2B5EF4-FFF2-40B4-BE49-F238E27FC236}">
                <a16:creationId xmlns:a16="http://schemas.microsoft.com/office/drawing/2014/main" id="{4D4651F2-8E9E-42FF-ADB3-C80C3BFDC4C0}"/>
              </a:ext>
            </a:extLst>
          </p:cNvPr>
          <p:cNvSpPr/>
          <p:nvPr/>
        </p:nvSpPr>
        <p:spPr>
          <a:xfrm>
            <a:off x="2777313" y="2070790"/>
            <a:ext cx="1409700" cy="5407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Calculate Reduced </a:t>
            </a:r>
            <a:r>
              <a:rPr lang="en-US" dirty="0">
                <a:solidFill>
                  <a:schemeClr val="bg1"/>
                </a:solidFill>
              </a:rPr>
              <a:t>𝜒</a:t>
            </a:r>
            <a:r>
              <a:rPr lang="en-US" baseline="-25000" dirty="0">
                <a:solidFill>
                  <a:schemeClr val="bg1"/>
                </a:solidFill>
              </a:rPr>
              <a:t>r</a:t>
            </a:r>
            <a:r>
              <a:rPr lang="en-US" dirty="0">
                <a:solidFill>
                  <a:schemeClr val="bg1"/>
                </a:solidFill>
              </a:rPr>
              <a:t>² </a:t>
            </a:r>
          </a:p>
        </p:txBody>
      </p:sp>
      <p:sp>
        <p:nvSpPr>
          <p:cNvPr id="10" name="Rectangle: Rounded Corners 9">
            <a:extLst>
              <a:ext uri="{FF2B5EF4-FFF2-40B4-BE49-F238E27FC236}">
                <a16:creationId xmlns:a16="http://schemas.microsoft.com/office/drawing/2014/main" id="{A2DAD63B-B84D-46D2-8120-130585736F54}"/>
              </a:ext>
            </a:extLst>
          </p:cNvPr>
          <p:cNvSpPr/>
          <p:nvPr/>
        </p:nvSpPr>
        <p:spPr>
          <a:xfrm>
            <a:off x="4953000" y="3176624"/>
            <a:ext cx="762000" cy="5546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Best Fit </a:t>
            </a:r>
            <a:endParaRPr lang="en-US" dirty="0">
              <a:solidFill>
                <a:schemeClr val="bg1"/>
              </a:solidFill>
            </a:endParaRPr>
          </a:p>
        </p:txBody>
      </p:sp>
      <p:sp>
        <p:nvSpPr>
          <p:cNvPr id="14" name="Rectangle: Rounded Corners 13">
            <a:extLst>
              <a:ext uri="{FF2B5EF4-FFF2-40B4-BE49-F238E27FC236}">
                <a16:creationId xmlns:a16="http://schemas.microsoft.com/office/drawing/2014/main" id="{4C6E2026-F1B5-4665-9C1B-859DAD24C212}"/>
              </a:ext>
            </a:extLst>
          </p:cNvPr>
          <p:cNvSpPr/>
          <p:nvPr/>
        </p:nvSpPr>
        <p:spPr>
          <a:xfrm>
            <a:off x="6287870" y="1326960"/>
            <a:ext cx="1967248" cy="372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Each Timestep</a:t>
            </a:r>
          </a:p>
        </p:txBody>
      </p:sp>
      <p:sp>
        <p:nvSpPr>
          <p:cNvPr id="15" name="Rectangle: Rounded Corners 14">
            <a:extLst>
              <a:ext uri="{FF2B5EF4-FFF2-40B4-BE49-F238E27FC236}">
                <a16:creationId xmlns:a16="http://schemas.microsoft.com/office/drawing/2014/main" id="{E546AEB7-2CF9-4149-BC24-88681460C9F8}"/>
              </a:ext>
            </a:extLst>
          </p:cNvPr>
          <p:cNvSpPr/>
          <p:nvPr/>
        </p:nvSpPr>
        <p:spPr>
          <a:xfrm>
            <a:off x="2514604" y="1819407"/>
            <a:ext cx="3581395" cy="103184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4E96915C-EAD3-4713-A2F1-FFF0332F808C}"/>
              </a:ext>
            </a:extLst>
          </p:cNvPr>
          <p:cNvSpPr/>
          <p:nvPr/>
        </p:nvSpPr>
        <p:spPr>
          <a:xfrm>
            <a:off x="3861251" y="1625739"/>
            <a:ext cx="1967248" cy="3519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Each Structure</a:t>
            </a:r>
          </a:p>
        </p:txBody>
      </p:sp>
      <p:sp>
        <p:nvSpPr>
          <p:cNvPr id="17" name="Rectangle: Rounded Corners 16">
            <a:extLst>
              <a:ext uri="{FF2B5EF4-FFF2-40B4-BE49-F238E27FC236}">
                <a16:creationId xmlns:a16="http://schemas.microsoft.com/office/drawing/2014/main" id="{FF172A51-A493-461E-ABCC-966EFE416F40}"/>
              </a:ext>
            </a:extLst>
          </p:cNvPr>
          <p:cNvSpPr/>
          <p:nvPr/>
        </p:nvSpPr>
        <p:spPr>
          <a:xfrm>
            <a:off x="4714549" y="2079299"/>
            <a:ext cx="1295400" cy="5275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Convert to P Value</a:t>
            </a:r>
            <a:endParaRPr lang="en-US" dirty="0">
              <a:solidFill>
                <a:schemeClr val="bg1"/>
              </a:solidFill>
            </a:endParaRPr>
          </a:p>
        </p:txBody>
      </p:sp>
      <p:sp>
        <p:nvSpPr>
          <p:cNvPr id="18" name="Rectangle: Rounded Corners 17">
            <a:extLst>
              <a:ext uri="{FF2B5EF4-FFF2-40B4-BE49-F238E27FC236}">
                <a16:creationId xmlns:a16="http://schemas.microsoft.com/office/drawing/2014/main" id="{F11B51C8-F398-46A4-A37E-9DBD3C439791}"/>
              </a:ext>
            </a:extLst>
          </p:cNvPr>
          <p:cNvSpPr/>
          <p:nvPr/>
        </p:nvSpPr>
        <p:spPr>
          <a:xfrm>
            <a:off x="6909054" y="3173017"/>
            <a:ext cx="1346064" cy="554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Uncertainty Pool</a:t>
            </a:r>
            <a:endParaRPr lang="en-US" dirty="0">
              <a:solidFill>
                <a:schemeClr val="bg1"/>
              </a:solidFill>
            </a:endParaRPr>
          </a:p>
        </p:txBody>
      </p:sp>
      <p:cxnSp>
        <p:nvCxnSpPr>
          <p:cNvPr id="23" name="Straight Arrow Connector 22">
            <a:extLst>
              <a:ext uri="{FF2B5EF4-FFF2-40B4-BE49-F238E27FC236}">
                <a16:creationId xmlns:a16="http://schemas.microsoft.com/office/drawing/2014/main" id="{26ACDBAE-3163-48A4-8A3E-03A1FC226797}"/>
              </a:ext>
            </a:extLst>
          </p:cNvPr>
          <p:cNvCxnSpPr>
            <a:cxnSpLocks/>
            <a:stCxn id="8" idx="3"/>
            <a:endCxn id="17" idx="1"/>
          </p:cNvCxnSpPr>
          <p:nvPr/>
        </p:nvCxnSpPr>
        <p:spPr>
          <a:xfrm>
            <a:off x="4187013" y="2341180"/>
            <a:ext cx="527536" cy="191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1FB3A02-5DF7-4DE4-A613-DBEFA9864426}"/>
              </a:ext>
            </a:extLst>
          </p:cNvPr>
          <p:cNvCxnSpPr>
            <a:cxnSpLocks/>
            <a:stCxn id="17" idx="2"/>
          </p:cNvCxnSpPr>
          <p:nvPr/>
        </p:nvCxnSpPr>
        <p:spPr>
          <a:xfrm>
            <a:off x="5362249" y="2606887"/>
            <a:ext cx="0" cy="54765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Rectangle: Rounded Corners 29">
                <a:extLst>
                  <a:ext uri="{FF2B5EF4-FFF2-40B4-BE49-F238E27FC236}">
                    <a16:creationId xmlns:a16="http://schemas.microsoft.com/office/drawing/2014/main" id="{278BD77E-D414-4DCB-9F00-8A3A600A78AA}"/>
                  </a:ext>
                </a:extLst>
              </p:cNvPr>
              <p:cNvSpPr/>
              <p:nvPr/>
            </p:nvSpPr>
            <p:spPr>
              <a:xfrm>
                <a:off x="3005963" y="4194815"/>
                <a:ext cx="1828796" cy="55706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𝑊</m:t>
                        </m:r>
                      </m:e>
                      <m:sub>
                        <m:r>
                          <a:rPr lang="en-US" i="1">
                            <a:solidFill>
                              <a:schemeClr val="bg1"/>
                            </a:solidFill>
                            <a:latin typeface="Cambria Math" panose="02040503050406030204" pitchFamily="18" charset="0"/>
                          </a:rPr>
                          <m:t>𝑟𝑎𝑑</m:t>
                        </m:r>
                      </m:sub>
                    </m:sSub>
                    <m:r>
                      <a:rPr lang="en-US" i="1">
                        <a:solidFill>
                          <a:schemeClr val="bg1"/>
                        </a:solidFill>
                        <a:latin typeface="Cambria Math" panose="02040503050406030204" pitchFamily="18" charset="0"/>
                      </a:rPr>
                      <m:t> </m:t>
                    </m:r>
                  </m:oMath>
                </a14:m>
                <a:r>
                  <a:rPr lang="en-US" dirty="0">
                    <a:solidFill>
                      <a:schemeClr val="bg1"/>
                    </a:solidFill>
                  </a:rPr>
                  <a:t>= </a:t>
                </a:r>
                <a14:m>
                  <m:oMath xmlns:m="http://schemas.openxmlformats.org/officeDocument/2006/math">
                    <m:nary>
                      <m:naryPr>
                        <m:limLoc m:val="undOvr"/>
                        <m:subHide m:val="on"/>
                        <m:supHide m:val="on"/>
                        <m:ctrlPr>
                          <a:rPr lang="en-US" i="1" smtClean="0">
                            <a:solidFill>
                              <a:schemeClr val="bg1"/>
                            </a:solidFill>
                            <a:latin typeface="Cambria Math" panose="02040503050406030204" pitchFamily="18" charset="0"/>
                          </a:rPr>
                        </m:ctrlPr>
                      </m:naryPr>
                      <m:sub/>
                      <m:sup/>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𝑃</m:t>
                            </m:r>
                          </m:e>
                          <m:sub>
                            <m:r>
                              <a:rPr lang="en-US" b="0" i="1" smtClean="0">
                                <a:solidFill>
                                  <a:schemeClr val="bg1"/>
                                </a:solidFill>
                                <a:latin typeface="Cambria Math" panose="02040503050406030204" pitchFamily="18" charset="0"/>
                              </a:rPr>
                              <m:t>𝑟𝑎𝑑</m:t>
                            </m:r>
                          </m:sub>
                        </m:sSub>
                      </m:e>
                    </m:nary>
                    <m:r>
                      <a:rPr lang="en-US" b="0" i="1" smtClean="0">
                        <a:solidFill>
                          <a:schemeClr val="bg1"/>
                        </a:solidFill>
                        <a:latin typeface="Cambria Math" panose="02040503050406030204" pitchFamily="18" charset="0"/>
                      </a:rPr>
                      <m:t>𝑑𝑡</m:t>
                    </m:r>
                  </m:oMath>
                </a14:m>
                <a:endParaRPr lang="en-US" dirty="0">
                  <a:solidFill>
                    <a:schemeClr val="bg1"/>
                  </a:solidFill>
                </a:endParaRPr>
              </a:p>
            </p:txBody>
          </p:sp>
        </mc:Choice>
        <mc:Fallback xmlns="">
          <p:sp>
            <p:nvSpPr>
              <p:cNvPr id="30" name="Rectangle: Rounded Corners 29">
                <a:extLst>
                  <a:ext uri="{FF2B5EF4-FFF2-40B4-BE49-F238E27FC236}">
                    <a16:creationId xmlns:a16="http://schemas.microsoft.com/office/drawing/2014/main" id="{278BD77E-D414-4DCB-9F00-8A3A600A78AA}"/>
                  </a:ext>
                </a:extLst>
              </p:cNvPr>
              <p:cNvSpPr>
                <a:spLocks noRot="1" noChangeAspect="1" noMove="1" noResize="1" noEditPoints="1" noAdjustHandles="1" noChangeArrowheads="1" noChangeShapeType="1" noTextEdit="1"/>
              </p:cNvSpPr>
              <p:nvPr/>
            </p:nvSpPr>
            <p:spPr>
              <a:xfrm>
                <a:off x="3005963" y="4194815"/>
                <a:ext cx="1828796" cy="557060"/>
              </a:xfrm>
              <a:prstGeom prst="roundRect">
                <a:avLst/>
              </a:prstGeom>
              <a:blipFill>
                <a:blip r:embed="rId7"/>
                <a:stretch>
                  <a:fillRect t="-79167" b="-120833"/>
                </a:stretch>
              </a:blipFill>
            </p:spPr>
            <p:txBody>
              <a:bodyPr/>
              <a:lstStyle/>
              <a:p>
                <a:r>
                  <a:rPr lang="en-US">
                    <a:noFill/>
                  </a:rPr>
                  <a:t> </a:t>
                </a:r>
              </a:p>
            </p:txBody>
          </p:sp>
        </mc:Fallback>
      </mc:AlternateContent>
      <p:cxnSp>
        <p:nvCxnSpPr>
          <p:cNvPr id="31" name="Straight Arrow Connector 30">
            <a:extLst>
              <a:ext uri="{FF2B5EF4-FFF2-40B4-BE49-F238E27FC236}">
                <a16:creationId xmlns:a16="http://schemas.microsoft.com/office/drawing/2014/main" id="{87749617-DA37-49F3-9491-BA02D81201D5}"/>
              </a:ext>
            </a:extLst>
          </p:cNvPr>
          <p:cNvCxnSpPr>
            <a:cxnSpLocks/>
            <a:stCxn id="10" idx="1"/>
            <a:endCxn id="36" idx="3"/>
          </p:cNvCxnSpPr>
          <p:nvPr/>
        </p:nvCxnSpPr>
        <p:spPr>
          <a:xfrm flipH="1" flipV="1">
            <a:off x="4536557" y="3449090"/>
            <a:ext cx="416443" cy="48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C9DE35E-D2B8-427A-9022-D43C962FD50C}"/>
              </a:ext>
            </a:extLst>
          </p:cNvPr>
          <p:cNvCxnSpPr>
            <a:cxnSpLocks/>
            <a:stCxn id="10" idx="3"/>
            <a:endCxn id="18" idx="1"/>
          </p:cNvCxnSpPr>
          <p:nvPr/>
        </p:nvCxnSpPr>
        <p:spPr>
          <a:xfrm flipV="1">
            <a:off x="5715000" y="3450319"/>
            <a:ext cx="1194054" cy="360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ectangle: Rounded Corners 35">
                <a:extLst>
                  <a:ext uri="{FF2B5EF4-FFF2-40B4-BE49-F238E27FC236}">
                    <a16:creationId xmlns:a16="http://schemas.microsoft.com/office/drawing/2014/main" id="{2036B3F9-D524-45BC-9920-151EB2F498B5}"/>
                  </a:ext>
                </a:extLst>
              </p:cNvPr>
              <p:cNvSpPr/>
              <p:nvPr/>
            </p:nvSpPr>
            <p:spPr>
              <a:xfrm>
                <a:off x="3317353" y="3170560"/>
                <a:ext cx="1219204" cy="557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𝑟𝑎𝑑</m:t>
                        </m:r>
                      </m:sub>
                    </m:sSub>
                  </m:oMath>
                </a14:m>
                <a:r>
                  <a:rPr lang="en-US" dirty="0">
                    <a:solidFill>
                      <a:schemeClr val="bg1"/>
                    </a:solidFill>
                  </a:rPr>
                  <a:t>(t)</a:t>
                </a:r>
              </a:p>
            </p:txBody>
          </p:sp>
        </mc:Choice>
        <mc:Fallback xmlns="">
          <p:sp>
            <p:nvSpPr>
              <p:cNvPr id="36" name="Rectangle: Rounded Corners 35">
                <a:extLst>
                  <a:ext uri="{FF2B5EF4-FFF2-40B4-BE49-F238E27FC236}">
                    <a16:creationId xmlns:a16="http://schemas.microsoft.com/office/drawing/2014/main" id="{2036B3F9-D524-45BC-9920-151EB2F498B5}"/>
                  </a:ext>
                </a:extLst>
              </p:cNvPr>
              <p:cNvSpPr>
                <a:spLocks noRot="1" noChangeAspect="1" noMove="1" noResize="1" noEditPoints="1" noAdjustHandles="1" noChangeArrowheads="1" noChangeShapeType="1" noTextEdit="1"/>
              </p:cNvSpPr>
              <p:nvPr/>
            </p:nvSpPr>
            <p:spPr>
              <a:xfrm>
                <a:off x="3317353" y="3170560"/>
                <a:ext cx="1219204" cy="557060"/>
              </a:xfrm>
              <a:prstGeom prst="roundRect">
                <a:avLst/>
              </a:prstGeom>
              <a:blipFill>
                <a:blip r:embed="rId8"/>
                <a:stretch>
                  <a:fillRect/>
                </a:stretch>
              </a:blipFill>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64CCC429-ECC6-449A-9A72-2BFE275C1509}"/>
              </a:ext>
            </a:extLst>
          </p:cNvPr>
          <p:cNvCxnSpPr>
            <a:cxnSpLocks/>
            <a:stCxn id="36" idx="2"/>
          </p:cNvCxnSpPr>
          <p:nvPr/>
        </p:nvCxnSpPr>
        <p:spPr>
          <a:xfrm flipH="1">
            <a:off x="3920361" y="3727620"/>
            <a:ext cx="6594" cy="4572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5DC2B36-ECCF-41AF-9862-10431D1E7793}"/>
              </a:ext>
            </a:extLst>
          </p:cNvPr>
          <p:cNvCxnSpPr>
            <a:cxnSpLocks/>
            <a:stCxn id="30" idx="3"/>
          </p:cNvCxnSpPr>
          <p:nvPr/>
        </p:nvCxnSpPr>
        <p:spPr>
          <a:xfrm>
            <a:off x="4834759" y="4473345"/>
            <a:ext cx="463794"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Rectangle: Rounded Corners 43">
                <a:extLst>
                  <a:ext uri="{FF2B5EF4-FFF2-40B4-BE49-F238E27FC236}">
                    <a16:creationId xmlns:a16="http://schemas.microsoft.com/office/drawing/2014/main" id="{CB5870BF-9E15-432E-B0C4-DAD8284D486E}"/>
                  </a:ext>
                </a:extLst>
              </p:cNvPr>
              <p:cNvSpPr/>
              <p:nvPr/>
            </p:nvSpPr>
            <p:spPr>
              <a:xfrm>
                <a:off x="5311739" y="4194815"/>
                <a:ext cx="1663214" cy="55706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𝑟𝑎𝑑</m:t>
                          </m:r>
                        </m:sub>
                      </m:sSub>
                      <m:r>
                        <a:rPr lang="en-US" b="0" i="1" smtClean="0">
                          <a:latin typeface="Cambria Math" panose="02040503050406030204" pitchFamily="18" charset="0"/>
                        </a:rPr>
                        <m:t>=</m:t>
                      </m:r>
                      <m:box>
                        <m:boxPr>
                          <m:ctrlPr>
                            <a:rPr lang="en-US" b="0" i="1" smtClean="0">
                              <a:latin typeface="Cambria Math" panose="02040503050406030204" pitchFamily="18" charset="0"/>
                            </a:rPr>
                          </m:ctrlPr>
                        </m:boxPr>
                        <m:e>
                          <m:argPr>
                            <m:argSz m:val="-1"/>
                          </m:argPr>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𝑟𝑎𝑑</m:t>
                                  </m:r>
                                </m:sub>
                              </m:sSub>
                            </m:num>
                            <m:den>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𝑠𝑡𝑜𝑟𝑒𝑑</m:t>
                                  </m:r>
                                </m:sub>
                              </m:sSub>
                            </m:den>
                          </m:f>
                        </m:e>
                      </m:box>
                    </m:oMath>
                  </m:oMathPara>
                </a14:m>
                <a:endParaRPr lang="en-US" dirty="0">
                  <a:solidFill>
                    <a:schemeClr val="bg1"/>
                  </a:solidFill>
                </a:endParaRPr>
              </a:p>
            </p:txBody>
          </p:sp>
        </mc:Choice>
        <mc:Fallback xmlns="">
          <p:sp>
            <p:nvSpPr>
              <p:cNvPr id="44" name="Rectangle: Rounded Corners 43">
                <a:extLst>
                  <a:ext uri="{FF2B5EF4-FFF2-40B4-BE49-F238E27FC236}">
                    <a16:creationId xmlns:a16="http://schemas.microsoft.com/office/drawing/2014/main" id="{CB5870BF-9E15-432E-B0C4-DAD8284D486E}"/>
                  </a:ext>
                </a:extLst>
              </p:cNvPr>
              <p:cNvSpPr>
                <a:spLocks noRot="1" noChangeAspect="1" noMove="1" noResize="1" noEditPoints="1" noAdjustHandles="1" noChangeArrowheads="1" noChangeShapeType="1" noTextEdit="1"/>
              </p:cNvSpPr>
              <p:nvPr/>
            </p:nvSpPr>
            <p:spPr>
              <a:xfrm>
                <a:off x="5311739" y="4194815"/>
                <a:ext cx="1663214" cy="557060"/>
              </a:xfrm>
              <a:prstGeom prst="roundRect">
                <a:avLst/>
              </a:prstGeom>
              <a:blipFill>
                <a:blip r:embed="rId9"/>
                <a:stretch>
                  <a:fillRect/>
                </a:stretch>
              </a:blipFill>
            </p:spPr>
            <p:txBody>
              <a:bodyPr/>
              <a:lstStyle/>
              <a:p>
                <a:r>
                  <a:rPr lang="en-US">
                    <a:noFill/>
                  </a:rPr>
                  <a:t> </a:t>
                </a:r>
              </a:p>
            </p:txBody>
          </p:sp>
        </mc:Fallback>
      </mc:AlternateContent>
      <p:cxnSp>
        <p:nvCxnSpPr>
          <p:cNvPr id="45" name="Straight Arrow Connector 44">
            <a:extLst>
              <a:ext uri="{FF2B5EF4-FFF2-40B4-BE49-F238E27FC236}">
                <a16:creationId xmlns:a16="http://schemas.microsoft.com/office/drawing/2014/main" id="{AB5EDBBF-C5D3-45F4-B13D-17184AB77F16}"/>
              </a:ext>
            </a:extLst>
          </p:cNvPr>
          <p:cNvCxnSpPr>
            <a:cxnSpLocks/>
            <a:stCxn id="7" idx="3"/>
            <a:endCxn id="26" idx="1"/>
          </p:cNvCxnSpPr>
          <p:nvPr/>
        </p:nvCxnSpPr>
        <p:spPr>
          <a:xfrm flipV="1">
            <a:off x="2245342" y="950521"/>
            <a:ext cx="1235223" cy="539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3A69298-F923-4181-B4B5-B955756EED56}"/>
              </a:ext>
            </a:extLst>
          </p:cNvPr>
          <p:cNvCxnSpPr>
            <a:cxnSpLocks/>
          </p:cNvCxnSpPr>
          <p:nvPr/>
        </p:nvCxnSpPr>
        <p:spPr>
          <a:xfrm>
            <a:off x="3701142" y="1237307"/>
            <a:ext cx="0" cy="84199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60B00F88-4D61-43CF-B605-21A5B5EF117A}"/>
              </a:ext>
            </a:extLst>
          </p:cNvPr>
          <p:cNvSpPr/>
          <p:nvPr/>
        </p:nvSpPr>
        <p:spPr>
          <a:xfrm>
            <a:off x="3480565" y="659941"/>
            <a:ext cx="1701035" cy="581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Synthetic Bolometry Data</a:t>
            </a:r>
          </a:p>
        </p:txBody>
      </p:sp>
      <p:sp>
        <p:nvSpPr>
          <p:cNvPr id="35" name="Rectangle: Rounded Corners 34">
            <a:extLst>
              <a:ext uri="{FF2B5EF4-FFF2-40B4-BE49-F238E27FC236}">
                <a16:creationId xmlns:a16="http://schemas.microsoft.com/office/drawing/2014/main" id="{52661300-4328-4395-BE0D-46C60708971F}"/>
              </a:ext>
            </a:extLst>
          </p:cNvPr>
          <p:cNvSpPr/>
          <p:nvPr/>
        </p:nvSpPr>
        <p:spPr>
          <a:xfrm>
            <a:off x="381000" y="2079299"/>
            <a:ext cx="1701350" cy="52376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Experimental Bolometry Data</a:t>
            </a:r>
          </a:p>
        </p:txBody>
      </p:sp>
      <p:cxnSp>
        <p:nvCxnSpPr>
          <p:cNvPr id="38" name="Straight Arrow Connector 37">
            <a:extLst>
              <a:ext uri="{FF2B5EF4-FFF2-40B4-BE49-F238E27FC236}">
                <a16:creationId xmlns:a16="http://schemas.microsoft.com/office/drawing/2014/main" id="{253F4F2B-AE69-4510-B872-91AFFA1B04B4}"/>
              </a:ext>
            </a:extLst>
          </p:cNvPr>
          <p:cNvCxnSpPr>
            <a:cxnSpLocks/>
            <a:stCxn id="35" idx="3"/>
            <a:endCxn id="8" idx="1"/>
          </p:cNvCxnSpPr>
          <p:nvPr/>
        </p:nvCxnSpPr>
        <p:spPr>
          <a:xfrm>
            <a:off x="2082350" y="2341179"/>
            <a:ext cx="694963" cy="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71B5EC5-9624-4A37-B330-BB14AF51FFDB}"/>
              </a:ext>
            </a:extLst>
          </p:cNvPr>
          <p:cNvSpPr/>
          <p:nvPr/>
        </p:nvSpPr>
        <p:spPr>
          <a:xfrm>
            <a:off x="4594510" y="2810566"/>
            <a:ext cx="1597315" cy="369332"/>
          </a:xfrm>
          <a:prstGeom prst="rect">
            <a:avLst/>
          </a:prstGeom>
        </p:spPr>
        <p:txBody>
          <a:bodyPr wrap="square">
            <a:spAutoFit/>
          </a:bodyPr>
          <a:lstStyle/>
          <a:p>
            <a:r>
              <a:rPr lang="en-US" dirty="0"/>
              <a:t>Lowest P Value</a:t>
            </a: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5AABAB84-6D6D-40C5-B77C-16C25E6CCC4F}"/>
                  </a:ext>
                </a:extLst>
              </p:cNvPr>
              <p:cNvSpPr/>
              <p:nvPr/>
            </p:nvSpPr>
            <p:spPr>
              <a:xfrm>
                <a:off x="5724639" y="3419877"/>
                <a:ext cx="1126462" cy="369332"/>
              </a:xfrm>
              <a:prstGeom prst="rect">
                <a:avLst/>
              </a:prstGeom>
            </p:spPr>
            <p:txBody>
              <a:bodyPr wrap="none">
                <a:spAutoFit/>
              </a:bodyPr>
              <a:lstStyle/>
              <a:p>
                <a:r>
                  <a:rPr lang="en-US" dirty="0"/>
                  <a:t>Within 2</a:t>
                </a:r>
                <a14:m>
                  <m:oMath xmlns:m="http://schemas.openxmlformats.org/officeDocument/2006/math">
                    <m:r>
                      <a:rPr lang="en-US" i="1" smtClean="0">
                        <a:latin typeface="Cambria Math" panose="02040503050406030204" pitchFamily="18" charset="0"/>
                        <a:ea typeface="Cambria Math" panose="02040503050406030204" pitchFamily="18" charset="0"/>
                      </a:rPr>
                      <m:t>𝜎</m:t>
                    </m:r>
                  </m:oMath>
                </a14:m>
                <a:endParaRPr lang="en-US" dirty="0"/>
              </a:p>
            </p:txBody>
          </p:sp>
        </mc:Choice>
        <mc:Fallback xmlns="">
          <p:sp>
            <p:nvSpPr>
              <p:cNvPr id="21" name="Rectangle 20">
                <a:extLst>
                  <a:ext uri="{FF2B5EF4-FFF2-40B4-BE49-F238E27FC236}">
                    <a16:creationId xmlns:a16="http://schemas.microsoft.com/office/drawing/2014/main" id="{5AABAB84-6D6D-40C5-B77C-16C25E6CCC4F}"/>
                  </a:ext>
                </a:extLst>
              </p:cNvPr>
              <p:cNvSpPr>
                <a:spLocks noRot="1" noChangeAspect="1" noMove="1" noResize="1" noEditPoints="1" noAdjustHandles="1" noChangeArrowheads="1" noChangeShapeType="1" noTextEdit="1"/>
              </p:cNvSpPr>
              <p:nvPr/>
            </p:nvSpPr>
            <p:spPr>
              <a:xfrm>
                <a:off x="5724639" y="3419877"/>
                <a:ext cx="1126462" cy="369332"/>
              </a:xfrm>
              <a:prstGeom prst="rect">
                <a:avLst/>
              </a:prstGeom>
              <a:blipFill>
                <a:blip r:embed="rId6"/>
                <a:stretch>
                  <a:fillRect l="-4324" t="-8197" b="-24590"/>
                </a:stretch>
              </a:blipFill>
            </p:spPr>
            <p:txBody>
              <a:bodyPr/>
              <a:lstStyle/>
              <a:p>
                <a:r>
                  <a:rPr lang="en-US">
                    <a:noFill/>
                  </a:rPr>
                  <a:t> </a:t>
                </a:r>
              </a:p>
            </p:txBody>
          </p:sp>
        </mc:Fallback>
      </mc:AlternateContent>
      <p:sp>
        <p:nvSpPr>
          <p:cNvPr id="48" name="Footer Placeholder 3">
            <a:extLst>
              <a:ext uri="{FF2B5EF4-FFF2-40B4-BE49-F238E27FC236}">
                <a16:creationId xmlns:a16="http://schemas.microsoft.com/office/drawing/2014/main" id="{38219001-7B8E-4F0C-BED2-B259167B9FEC}"/>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5</a:t>
            </a:fld>
            <a:endParaRPr lang="en-GB" dirty="0"/>
          </a:p>
        </p:txBody>
      </p:sp>
    </p:spTree>
    <p:extLst>
      <p:ext uri="{BB962C8B-B14F-4D97-AF65-F5344CB8AC3E}">
        <p14:creationId xmlns:p14="http://schemas.microsoft.com/office/powerpoint/2010/main" val="839867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E3E229-274C-42C5-98D2-FF2E963B1D26}"/>
              </a:ext>
            </a:extLst>
          </p:cNvPr>
          <p:cNvPicPr>
            <a:picLocks noChangeAspect="1"/>
          </p:cNvPicPr>
          <p:nvPr/>
        </p:nvPicPr>
        <p:blipFill rotWithShape="1">
          <a:blip r:embed="rId3"/>
          <a:srcRect t="17407"/>
          <a:stretch/>
        </p:blipFill>
        <p:spPr>
          <a:xfrm>
            <a:off x="3254288" y="2125372"/>
            <a:ext cx="2557052" cy="2059953"/>
          </a:xfrm>
          <a:prstGeom prst="rect">
            <a:avLst/>
          </a:prstGeom>
        </p:spPr>
      </p:pic>
      <p:pic>
        <p:nvPicPr>
          <p:cNvPr id="5" name="Picture 4">
            <a:extLst>
              <a:ext uri="{FF2B5EF4-FFF2-40B4-BE49-F238E27FC236}">
                <a16:creationId xmlns:a16="http://schemas.microsoft.com/office/drawing/2014/main" id="{D9873E1D-FE48-46D7-A020-82973CD2931D}"/>
              </a:ext>
            </a:extLst>
          </p:cNvPr>
          <p:cNvPicPr>
            <a:picLocks noChangeAspect="1"/>
          </p:cNvPicPr>
          <p:nvPr/>
        </p:nvPicPr>
        <p:blipFill rotWithShape="1">
          <a:blip r:embed="rId4">
            <a:extLst>
              <a:ext uri="{28A0092B-C50C-407E-A947-70E740481C1C}">
                <a14:useLocalDpi xmlns:a14="http://schemas.microsoft.com/office/drawing/2010/main" val="0"/>
              </a:ext>
            </a:extLst>
          </a:blip>
          <a:srcRect l="23958" t="16155" r="12240" b="8333"/>
          <a:stretch/>
        </p:blipFill>
        <p:spPr>
          <a:xfrm>
            <a:off x="6040356" y="2025670"/>
            <a:ext cx="2438400" cy="2164441"/>
          </a:xfrm>
          <a:prstGeom prst="rect">
            <a:avLst/>
          </a:prstGeom>
        </p:spPr>
      </p:pic>
      <p:sp>
        <p:nvSpPr>
          <p:cNvPr id="2" name="Title 1">
            <a:extLst>
              <a:ext uri="{FF2B5EF4-FFF2-40B4-BE49-F238E27FC236}">
                <a16:creationId xmlns:a16="http://schemas.microsoft.com/office/drawing/2014/main" id="{5E9E655C-3130-458D-AFCC-6E33837C6899}"/>
              </a:ext>
            </a:extLst>
          </p:cNvPr>
          <p:cNvSpPr>
            <a:spLocks noGrp="1"/>
          </p:cNvSpPr>
          <p:nvPr>
            <p:ph type="title"/>
          </p:nvPr>
        </p:nvSpPr>
        <p:spPr/>
        <p:txBody>
          <a:bodyPr/>
          <a:lstStyle/>
          <a:p>
            <a:r>
              <a:rPr lang="en-US" dirty="0"/>
              <a:t>Candidate Radiation Distributions</a:t>
            </a:r>
          </a:p>
        </p:txBody>
      </p:sp>
      <p:pic>
        <p:nvPicPr>
          <p:cNvPr id="9" name="Picture 8">
            <a:extLst>
              <a:ext uri="{FF2B5EF4-FFF2-40B4-BE49-F238E27FC236}">
                <a16:creationId xmlns:a16="http://schemas.microsoft.com/office/drawing/2014/main" id="{BE51118A-DE60-43D7-A01E-8D17F45783E7}"/>
              </a:ext>
            </a:extLst>
          </p:cNvPr>
          <p:cNvPicPr>
            <a:picLocks noChangeAspect="1"/>
          </p:cNvPicPr>
          <p:nvPr/>
        </p:nvPicPr>
        <p:blipFill rotWithShape="1">
          <a:blip r:embed="rId5">
            <a:extLst>
              <a:ext uri="{28A0092B-C50C-407E-A947-70E740481C1C}">
                <a14:useLocalDpi xmlns:a14="http://schemas.microsoft.com/office/drawing/2010/main" val="0"/>
              </a:ext>
            </a:extLst>
          </a:blip>
          <a:srcRect l="23958" t="15548" r="12240" b="8333"/>
          <a:stretch/>
        </p:blipFill>
        <p:spPr>
          <a:xfrm>
            <a:off x="685800" y="2016964"/>
            <a:ext cx="2438400" cy="2181857"/>
          </a:xfrm>
          <a:prstGeom prst="rect">
            <a:avLst/>
          </a:prstGeom>
        </p:spPr>
      </p:pic>
      <p:sp>
        <p:nvSpPr>
          <p:cNvPr id="14" name="TextBox 13">
            <a:extLst>
              <a:ext uri="{FF2B5EF4-FFF2-40B4-BE49-F238E27FC236}">
                <a16:creationId xmlns:a16="http://schemas.microsoft.com/office/drawing/2014/main" id="{22171BEA-7F7F-43C9-8947-FD355C0EE6DD}"/>
              </a:ext>
            </a:extLst>
          </p:cNvPr>
          <p:cNvSpPr txBox="1"/>
          <p:nvPr/>
        </p:nvSpPr>
        <p:spPr>
          <a:xfrm>
            <a:off x="1485900" y="4313543"/>
            <a:ext cx="838200" cy="369332"/>
          </a:xfrm>
          <a:prstGeom prst="rect">
            <a:avLst/>
          </a:prstGeom>
          <a:noFill/>
        </p:spPr>
        <p:txBody>
          <a:bodyPr wrap="square" rtlCol="0">
            <a:spAutoFit/>
          </a:bodyPr>
          <a:lstStyle/>
          <a:p>
            <a:pPr algn="ctr"/>
            <a:r>
              <a:rPr lang="en-US" dirty="0"/>
              <a:t>Helical</a:t>
            </a:r>
          </a:p>
        </p:txBody>
      </p:sp>
      <p:sp>
        <p:nvSpPr>
          <p:cNvPr id="15" name="TextBox 14">
            <a:extLst>
              <a:ext uri="{FF2B5EF4-FFF2-40B4-BE49-F238E27FC236}">
                <a16:creationId xmlns:a16="http://schemas.microsoft.com/office/drawing/2014/main" id="{9F3C9D69-D799-4D9B-941D-E02F7637B88C}"/>
              </a:ext>
            </a:extLst>
          </p:cNvPr>
          <p:cNvSpPr txBox="1"/>
          <p:nvPr/>
        </p:nvSpPr>
        <p:spPr>
          <a:xfrm>
            <a:off x="3553386" y="4147875"/>
            <a:ext cx="2362200" cy="646331"/>
          </a:xfrm>
          <a:prstGeom prst="rect">
            <a:avLst/>
          </a:prstGeom>
          <a:noFill/>
        </p:spPr>
        <p:txBody>
          <a:bodyPr wrap="square" rtlCol="0">
            <a:spAutoFit/>
          </a:bodyPr>
          <a:lstStyle/>
          <a:p>
            <a:pPr algn="ctr"/>
            <a:r>
              <a:rPr lang="en-US" dirty="0"/>
              <a:t>BOLT (Unwrapped)</a:t>
            </a:r>
          </a:p>
          <a:p>
            <a:pPr algn="ctr"/>
            <a:r>
              <a:rPr lang="en-US" dirty="0"/>
              <a:t>[Pedro Carvalho]</a:t>
            </a:r>
          </a:p>
        </p:txBody>
      </p:sp>
      <p:sp>
        <p:nvSpPr>
          <p:cNvPr id="16" name="TextBox 15">
            <a:extLst>
              <a:ext uri="{FF2B5EF4-FFF2-40B4-BE49-F238E27FC236}">
                <a16:creationId xmlns:a16="http://schemas.microsoft.com/office/drawing/2014/main" id="{297BFF4C-E6FA-4E52-9D39-35404A9668D4}"/>
              </a:ext>
            </a:extLst>
          </p:cNvPr>
          <p:cNvSpPr txBox="1"/>
          <p:nvPr/>
        </p:nvSpPr>
        <p:spPr>
          <a:xfrm>
            <a:off x="6344508" y="4310153"/>
            <a:ext cx="1828800" cy="369332"/>
          </a:xfrm>
          <a:prstGeom prst="rect">
            <a:avLst/>
          </a:prstGeom>
          <a:noFill/>
        </p:spPr>
        <p:txBody>
          <a:bodyPr wrap="square" rtlCol="0">
            <a:spAutoFit/>
          </a:bodyPr>
          <a:lstStyle/>
          <a:p>
            <a:r>
              <a:rPr lang="en-US" dirty="0"/>
              <a:t>JOREK Simulated</a:t>
            </a:r>
          </a:p>
        </p:txBody>
      </p:sp>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667C661E-5D02-43BA-BBC1-C4BBB68FD7E1}"/>
                  </a:ext>
                </a:extLst>
              </p:cNvPr>
              <p:cNvSpPr txBox="1">
                <a:spLocks/>
              </p:cNvSpPr>
              <p:nvPr/>
            </p:nvSpPr>
            <p:spPr>
              <a:xfrm>
                <a:off x="457200" y="605112"/>
                <a:ext cx="8250572" cy="15094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a:t>
                </a:r>
                <a:r>
                  <a:rPr lang="en-US" dirty="0" err="1"/>
                  <a:t>RadDist</a:t>
                </a:r>
                <a:r>
                  <a:rPr lang="en-US" dirty="0"/>
                  <a:t>” object: a 3D function of local emissivity</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𝑟𝑎𝑑</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𝑟</m:t>
                        </m:r>
                        <m:r>
                          <a:rPr lang="en-US" i="1">
                            <a:latin typeface="Cambria Math" panose="02040503050406030204" pitchFamily="18" charset="0"/>
                          </a:rPr>
                          <m:t>,</m:t>
                        </m:r>
                        <m:r>
                          <a:rPr lang="en-US" i="1">
                            <a:latin typeface="Cambria Math" panose="02040503050406030204" pitchFamily="18" charset="0"/>
                          </a:rPr>
                          <m:t>𝑧</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𝜙</m:t>
                        </m:r>
                      </m:e>
                    </m:d>
                  </m:oMath>
                </a14:m>
                <a:r>
                  <a:rPr lang="en-US" dirty="0">
                    <a:ea typeface="Cambria Math" panose="02040503050406030204" pitchFamily="18" charset="0"/>
                  </a:rPr>
                  <a:t> [W/m</a:t>
                </a:r>
                <a:r>
                  <a:rPr lang="en-US" baseline="30000" dirty="0">
                    <a:ea typeface="Cambria Math" panose="02040503050406030204" pitchFamily="18" charset="0"/>
                  </a:rPr>
                  <a:t>3</a:t>
                </a:r>
                <a:r>
                  <a:rPr lang="en-US" dirty="0">
                    <a:ea typeface="Cambria Math" panose="02040503050406030204" pitchFamily="18" charset="0"/>
                  </a:rPr>
                  <a:t>]</a:t>
                </a:r>
              </a:p>
              <a:p>
                <a:pPr lvl="1"/>
                <a:r>
                  <a:rPr lang="en-US" dirty="0">
                    <a:ea typeface="Cambria Math" panose="02040503050406030204" pitchFamily="18" charset="0"/>
                  </a:rPr>
                  <a:t>Only </a:t>
                </a:r>
                <a:r>
                  <a:rPr lang="en-US" u="sng" dirty="0">
                    <a:ea typeface="Cambria Math" panose="02040503050406030204" pitchFamily="18" charset="0"/>
                  </a:rPr>
                  <a:t>shape</a:t>
                </a:r>
                <a:r>
                  <a:rPr lang="en-US" dirty="0">
                    <a:ea typeface="Cambria Math" panose="02040503050406030204" pitchFamily="18" charset="0"/>
                  </a:rPr>
                  <a:t>; overall amplitude and toroidal distribution are determined in fitting</a:t>
                </a:r>
              </a:p>
            </p:txBody>
          </p:sp>
        </mc:Choice>
        <mc:Fallback xmlns="">
          <p:sp>
            <p:nvSpPr>
              <p:cNvPr id="12" name="Content Placeholder 2">
                <a:extLst>
                  <a:ext uri="{FF2B5EF4-FFF2-40B4-BE49-F238E27FC236}">
                    <a16:creationId xmlns:a16="http://schemas.microsoft.com/office/drawing/2014/main" id="{667C661E-5D02-43BA-BBC1-C4BBB68FD7E1}"/>
                  </a:ext>
                </a:extLst>
              </p:cNvPr>
              <p:cNvSpPr txBox="1">
                <a:spLocks noRot="1" noChangeAspect="1" noMove="1" noResize="1" noEditPoints="1" noAdjustHandles="1" noChangeArrowheads="1" noChangeShapeType="1" noTextEdit="1"/>
              </p:cNvSpPr>
              <p:nvPr/>
            </p:nvSpPr>
            <p:spPr>
              <a:xfrm>
                <a:off x="457200" y="605112"/>
                <a:ext cx="8250572" cy="1509438"/>
              </a:xfrm>
              <a:prstGeom prst="rect">
                <a:avLst/>
              </a:prstGeom>
              <a:blipFill>
                <a:blip r:embed="rId6"/>
                <a:stretch>
                  <a:fillRect l="-961" t="-2823" b="-6452"/>
                </a:stretch>
              </a:blipFill>
            </p:spPr>
            <p:txBody>
              <a:bodyPr/>
              <a:lstStyle/>
              <a:p>
                <a:r>
                  <a:rPr lang="en-US">
                    <a:noFill/>
                  </a:rPr>
                  <a:t> </a:t>
                </a:r>
              </a:p>
            </p:txBody>
          </p:sp>
        </mc:Fallback>
      </mc:AlternateContent>
      <p:sp>
        <p:nvSpPr>
          <p:cNvPr id="11" name="Footer Placeholder 3">
            <a:extLst>
              <a:ext uri="{FF2B5EF4-FFF2-40B4-BE49-F238E27FC236}">
                <a16:creationId xmlns:a16="http://schemas.microsoft.com/office/drawing/2014/main" id="{FC172E47-1B88-4517-938A-C62F2E7CEF24}"/>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6</a:t>
            </a:fld>
            <a:endParaRPr lang="en-GB" dirty="0"/>
          </a:p>
        </p:txBody>
      </p:sp>
    </p:spTree>
    <p:extLst>
      <p:ext uri="{BB962C8B-B14F-4D97-AF65-F5344CB8AC3E}">
        <p14:creationId xmlns:p14="http://schemas.microsoft.com/office/powerpoint/2010/main" val="2776910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8E88E0-633E-4B0C-9ECE-0F7D38F0583A}"/>
              </a:ext>
            </a:extLst>
          </p:cNvPr>
          <p:cNvPicPr>
            <a:picLocks noChangeAspect="1"/>
          </p:cNvPicPr>
          <p:nvPr/>
        </p:nvPicPr>
        <p:blipFill rotWithShape="1">
          <a:blip r:embed="rId3"/>
          <a:srcRect t="17407"/>
          <a:stretch/>
        </p:blipFill>
        <p:spPr>
          <a:xfrm>
            <a:off x="318432" y="3285793"/>
            <a:ext cx="1902064" cy="1513176"/>
          </a:xfrm>
          <a:prstGeom prst="rect">
            <a:avLst/>
          </a:prstGeom>
        </p:spPr>
      </p:pic>
      <p:pic>
        <p:nvPicPr>
          <p:cNvPr id="15" name="Picture 14">
            <a:extLst>
              <a:ext uri="{FF2B5EF4-FFF2-40B4-BE49-F238E27FC236}">
                <a16:creationId xmlns:a16="http://schemas.microsoft.com/office/drawing/2014/main" id="{5ACCC4D3-F04F-4487-AF7B-38638EC06CAB}"/>
              </a:ext>
            </a:extLst>
          </p:cNvPr>
          <p:cNvPicPr>
            <a:picLocks noChangeAspect="1"/>
          </p:cNvPicPr>
          <p:nvPr/>
        </p:nvPicPr>
        <p:blipFill rotWithShape="1">
          <a:blip r:embed="rId4"/>
          <a:srcRect t="17493"/>
          <a:stretch/>
        </p:blipFill>
        <p:spPr>
          <a:xfrm>
            <a:off x="318432" y="1217014"/>
            <a:ext cx="1893511" cy="1505952"/>
          </a:xfrm>
          <a:prstGeom prst="rect">
            <a:avLst/>
          </a:prstGeom>
        </p:spPr>
      </p:pic>
      <p:pic>
        <p:nvPicPr>
          <p:cNvPr id="6" name="Picture 5">
            <a:extLst>
              <a:ext uri="{FF2B5EF4-FFF2-40B4-BE49-F238E27FC236}">
                <a16:creationId xmlns:a16="http://schemas.microsoft.com/office/drawing/2014/main" id="{B2F71159-FB7C-4946-9120-113273CEF8B1}"/>
              </a:ext>
            </a:extLst>
          </p:cNvPr>
          <p:cNvPicPr>
            <a:picLocks noChangeAspect="1"/>
          </p:cNvPicPr>
          <p:nvPr/>
        </p:nvPicPr>
        <p:blipFill rotWithShape="1">
          <a:blip r:embed="rId5">
            <a:extLst>
              <a:ext uri="{28A0092B-C50C-407E-A947-70E740481C1C}">
                <a14:useLocalDpi xmlns:a14="http://schemas.microsoft.com/office/drawing/2010/main" val="0"/>
              </a:ext>
            </a:extLst>
          </a:blip>
          <a:srcRect l="23958" t="15277" r="12240" b="8334"/>
          <a:stretch/>
        </p:blipFill>
        <p:spPr>
          <a:xfrm>
            <a:off x="2567006" y="1009239"/>
            <a:ext cx="2066003" cy="1855186"/>
          </a:xfrm>
          <a:prstGeom prst="rect">
            <a:avLst/>
          </a:prstGeom>
        </p:spPr>
      </p:pic>
      <p:pic>
        <p:nvPicPr>
          <p:cNvPr id="9" name="Picture 8">
            <a:extLst>
              <a:ext uri="{FF2B5EF4-FFF2-40B4-BE49-F238E27FC236}">
                <a16:creationId xmlns:a16="http://schemas.microsoft.com/office/drawing/2014/main" id="{BE51118A-DE60-43D7-A01E-8D17F45783E7}"/>
              </a:ext>
            </a:extLst>
          </p:cNvPr>
          <p:cNvPicPr>
            <a:picLocks noChangeAspect="1"/>
          </p:cNvPicPr>
          <p:nvPr/>
        </p:nvPicPr>
        <p:blipFill rotWithShape="1">
          <a:blip r:embed="rId6">
            <a:extLst>
              <a:ext uri="{28A0092B-C50C-407E-A947-70E740481C1C}">
                <a14:useLocalDpi xmlns:a14="http://schemas.microsoft.com/office/drawing/2010/main" val="0"/>
              </a:ext>
            </a:extLst>
          </a:blip>
          <a:srcRect l="23958" t="15548" r="12240" b="8333"/>
          <a:stretch/>
        </p:blipFill>
        <p:spPr>
          <a:xfrm>
            <a:off x="4777380" y="3119141"/>
            <a:ext cx="2066005" cy="1848642"/>
          </a:xfrm>
          <a:prstGeom prst="rect">
            <a:avLst/>
          </a:prstGeom>
        </p:spPr>
      </p:pic>
      <p:pic>
        <p:nvPicPr>
          <p:cNvPr id="20" name="Picture 19">
            <a:extLst>
              <a:ext uri="{FF2B5EF4-FFF2-40B4-BE49-F238E27FC236}">
                <a16:creationId xmlns:a16="http://schemas.microsoft.com/office/drawing/2014/main" id="{01169244-73ED-4A6F-84A0-E2DEE72A347E}"/>
              </a:ext>
            </a:extLst>
          </p:cNvPr>
          <p:cNvPicPr>
            <a:picLocks noChangeAspect="1"/>
          </p:cNvPicPr>
          <p:nvPr/>
        </p:nvPicPr>
        <p:blipFill rotWithShape="1">
          <a:blip r:embed="rId7">
            <a:extLst>
              <a:ext uri="{28A0092B-C50C-407E-A947-70E740481C1C}">
                <a14:useLocalDpi xmlns:a14="http://schemas.microsoft.com/office/drawing/2010/main" val="0"/>
              </a:ext>
            </a:extLst>
          </a:blip>
          <a:srcRect l="23958" t="15244" r="12240" b="8333"/>
          <a:stretch/>
        </p:blipFill>
        <p:spPr>
          <a:xfrm>
            <a:off x="2609724" y="3144338"/>
            <a:ext cx="2066004" cy="1856020"/>
          </a:xfrm>
          <a:prstGeom prst="rect">
            <a:avLst/>
          </a:prstGeom>
        </p:spPr>
      </p:pic>
      <p:pic>
        <p:nvPicPr>
          <p:cNvPr id="18" name="Picture 17">
            <a:extLst>
              <a:ext uri="{FF2B5EF4-FFF2-40B4-BE49-F238E27FC236}">
                <a16:creationId xmlns:a16="http://schemas.microsoft.com/office/drawing/2014/main" id="{05027DCD-AA35-43B2-A88A-D2B06688DE9D}"/>
              </a:ext>
            </a:extLst>
          </p:cNvPr>
          <p:cNvPicPr>
            <a:picLocks noChangeAspect="1"/>
          </p:cNvPicPr>
          <p:nvPr/>
        </p:nvPicPr>
        <p:blipFill rotWithShape="1">
          <a:blip r:embed="rId8">
            <a:extLst>
              <a:ext uri="{28A0092B-C50C-407E-A947-70E740481C1C}">
                <a14:useLocalDpi xmlns:a14="http://schemas.microsoft.com/office/drawing/2010/main" val="0"/>
              </a:ext>
            </a:extLst>
          </a:blip>
          <a:srcRect l="23958" t="15278" r="12240" b="8333"/>
          <a:stretch/>
        </p:blipFill>
        <p:spPr>
          <a:xfrm>
            <a:off x="4800243" y="1009240"/>
            <a:ext cx="2066002" cy="1855185"/>
          </a:xfrm>
          <a:prstGeom prst="rect">
            <a:avLst/>
          </a:prstGeom>
        </p:spPr>
      </p:pic>
      <p:sp>
        <p:nvSpPr>
          <p:cNvPr id="2" name="Title 1">
            <a:extLst>
              <a:ext uri="{FF2B5EF4-FFF2-40B4-BE49-F238E27FC236}">
                <a16:creationId xmlns:a16="http://schemas.microsoft.com/office/drawing/2014/main" id="{5E9E655C-3130-458D-AFCC-6E33837C6899}"/>
              </a:ext>
            </a:extLst>
          </p:cNvPr>
          <p:cNvSpPr>
            <a:spLocks noGrp="1"/>
          </p:cNvSpPr>
          <p:nvPr>
            <p:ph type="title"/>
          </p:nvPr>
        </p:nvSpPr>
        <p:spPr/>
        <p:txBody>
          <a:bodyPr/>
          <a:lstStyle/>
          <a:p>
            <a:r>
              <a:rPr lang="en-US" dirty="0"/>
              <a:t>Candidate Radiation Distributions</a:t>
            </a:r>
          </a:p>
        </p:txBody>
      </p:sp>
      <p:sp>
        <p:nvSpPr>
          <p:cNvPr id="3" name="Content Placeholder 2">
            <a:extLst>
              <a:ext uri="{FF2B5EF4-FFF2-40B4-BE49-F238E27FC236}">
                <a16:creationId xmlns:a16="http://schemas.microsoft.com/office/drawing/2014/main" id="{94700605-E4E9-4A19-A5FF-359C6478E732}"/>
              </a:ext>
            </a:extLst>
          </p:cNvPr>
          <p:cNvSpPr>
            <a:spLocks noGrp="1"/>
          </p:cNvSpPr>
          <p:nvPr>
            <p:ph idx="1"/>
          </p:nvPr>
        </p:nvSpPr>
        <p:spPr>
          <a:xfrm>
            <a:off x="457200" y="605114"/>
            <a:ext cx="8250572" cy="494717"/>
          </a:xfrm>
        </p:spPr>
        <p:txBody>
          <a:bodyPr>
            <a:normAutofit/>
          </a:bodyPr>
          <a:lstStyle/>
          <a:p>
            <a:r>
              <a:rPr lang="en-US" dirty="0"/>
              <a:t>Build many distributions of each type to sample</a:t>
            </a:r>
          </a:p>
        </p:txBody>
      </p:sp>
      <p:pic>
        <p:nvPicPr>
          <p:cNvPr id="26" name="Picture 25">
            <a:extLst>
              <a:ext uri="{FF2B5EF4-FFF2-40B4-BE49-F238E27FC236}">
                <a16:creationId xmlns:a16="http://schemas.microsoft.com/office/drawing/2014/main" id="{F2789ED1-10CF-4F96-ABA2-96885D343C26}"/>
              </a:ext>
            </a:extLst>
          </p:cNvPr>
          <p:cNvPicPr>
            <a:picLocks noChangeAspect="1"/>
          </p:cNvPicPr>
          <p:nvPr/>
        </p:nvPicPr>
        <p:blipFill rotWithShape="1">
          <a:blip r:embed="rId9">
            <a:extLst>
              <a:ext uri="{28A0092B-C50C-407E-A947-70E740481C1C}">
                <a14:useLocalDpi xmlns:a14="http://schemas.microsoft.com/office/drawing/2010/main" val="0"/>
              </a:ext>
            </a:extLst>
          </a:blip>
          <a:srcRect l="926" t="20340" r="73148" b="20342"/>
          <a:stretch/>
        </p:blipFill>
        <p:spPr>
          <a:xfrm>
            <a:off x="6872305" y="1856334"/>
            <a:ext cx="2133600" cy="3051012"/>
          </a:xfrm>
          <a:prstGeom prst="rect">
            <a:avLst/>
          </a:prstGeom>
        </p:spPr>
      </p:pic>
      <p:sp>
        <p:nvSpPr>
          <p:cNvPr id="12" name="Footer Placeholder 3">
            <a:extLst>
              <a:ext uri="{FF2B5EF4-FFF2-40B4-BE49-F238E27FC236}">
                <a16:creationId xmlns:a16="http://schemas.microsoft.com/office/drawing/2014/main" id="{35DCF28C-B893-4ACD-89E1-F4684E27D28A}"/>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7</a:t>
            </a:fld>
            <a:endParaRPr lang="en-GB" dirty="0"/>
          </a:p>
        </p:txBody>
      </p:sp>
      <p:sp>
        <p:nvSpPr>
          <p:cNvPr id="10" name="TextBox 9">
            <a:extLst>
              <a:ext uri="{FF2B5EF4-FFF2-40B4-BE49-F238E27FC236}">
                <a16:creationId xmlns:a16="http://schemas.microsoft.com/office/drawing/2014/main" id="{547EB848-DAA8-450A-8BD0-EE03602D4684}"/>
              </a:ext>
            </a:extLst>
          </p:cNvPr>
          <p:cNvSpPr txBox="1"/>
          <p:nvPr/>
        </p:nvSpPr>
        <p:spPr>
          <a:xfrm>
            <a:off x="667531" y="2649092"/>
            <a:ext cx="1552965" cy="646331"/>
          </a:xfrm>
          <a:prstGeom prst="rect">
            <a:avLst/>
          </a:prstGeom>
          <a:noFill/>
        </p:spPr>
        <p:txBody>
          <a:bodyPr wrap="square" rtlCol="0">
            <a:spAutoFit/>
          </a:bodyPr>
          <a:lstStyle/>
          <a:p>
            <a:r>
              <a:rPr lang="en-US" dirty="0"/>
              <a:t>Variation in poloidal width</a:t>
            </a:r>
          </a:p>
        </p:txBody>
      </p:sp>
      <p:sp>
        <p:nvSpPr>
          <p:cNvPr id="17" name="TextBox 16">
            <a:extLst>
              <a:ext uri="{FF2B5EF4-FFF2-40B4-BE49-F238E27FC236}">
                <a16:creationId xmlns:a16="http://schemas.microsoft.com/office/drawing/2014/main" id="{6686605E-8537-4D3E-AB12-F6E531D3D817}"/>
              </a:ext>
            </a:extLst>
          </p:cNvPr>
          <p:cNvSpPr txBox="1"/>
          <p:nvPr/>
        </p:nvSpPr>
        <p:spPr>
          <a:xfrm>
            <a:off x="3541073" y="2866436"/>
            <a:ext cx="2269310" cy="369332"/>
          </a:xfrm>
          <a:prstGeom prst="rect">
            <a:avLst/>
          </a:prstGeom>
          <a:noFill/>
        </p:spPr>
        <p:txBody>
          <a:bodyPr wrap="square" rtlCol="0">
            <a:spAutoFit/>
          </a:bodyPr>
          <a:lstStyle/>
          <a:p>
            <a:pPr algn="ctr"/>
            <a:r>
              <a:rPr lang="en-US" dirty="0"/>
              <a:t>Variation in helicity</a:t>
            </a:r>
          </a:p>
        </p:txBody>
      </p:sp>
      <p:sp>
        <p:nvSpPr>
          <p:cNvPr id="19" name="TextBox 18">
            <a:extLst>
              <a:ext uri="{FF2B5EF4-FFF2-40B4-BE49-F238E27FC236}">
                <a16:creationId xmlns:a16="http://schemas.microsoft.com/office/drawing/2014/main" id="{2FCB592A-A570-4BB1-A51B-D9CCBB2526F7}"/>
              </a:ext>
            </a:extLst>
          </p:cNvPr>
          <p:cNvSpPr txBox="1"/>
          <p:nvPr/>
        </p:nvSpPr>
        <p:spPr>
          <a:xfrm>
            <a:off x="7055255" y="1213191"/>
            <a:ext cx="1979570" cy="646331"/>
          </a:xfrm>
          <a:prstGeom prst="rect">
            <a:avLst/>
          </a:prstGeom>
          <a:noFill/>
        </p:spPr>
        <p:txBody>
          <a:bodyPr wrap="square" rtlCol="0">
            <a:spAutoFit/>
          </a:bodyPr>
          <a:lstStyle/>
          <a:p>
            <a:r>
              <a:rPr lang="en-US" dirty="0"/>
              <a:t>Centered on different field lines</a:t>
            </a:r>
          </a:p>
        </p:txBody>
      </p:sp>
    </p:spTree>
    <p:extLst>
      <p:ext uri="{BB962C8B-B14F-4D97-AF65-F5344CB8AC3E}">
        <p14:creationId xmlns:p14="http://schemas.microsoft.com/office/powerpoint/2010/main" val="2293411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inRadDists_95709">
            <a:hlinkClick r:id="" action="ppaction://media"/>
            <a:extLst>
              <a:ext uri="{FF2B5EF4-FFF2-40B4-BE49-F238E27FC236}">
                <a16:creationId xmlns:a16="http://schemas.microsoft.com/office/drawing/2014/main" id="{9542FF60-82FD-49F1-91C9-7FFC544066A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13722" y="1302279"/>
            <a:ext cx="5151284" cy="3863463"/>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63EB87F-C24A-4FA2-ABCA-A09C7D676581}"/>
                  </a:ext>
                </a:extLst>
              </p:cNvPr>
              <p:cNvSpPr>
                <a:spLocks noGrp="1"/>
              </p:cNvSpPr>
              <p:nvPr>
                <p:ph type="title"/>
              </p:nvPr>
            </p:nvSpPr>
            <p:spPr/>
            <p:txBody>
              <a:bodyPr/>
              <a:lstStyle/>
              <a:p>
                <a:r>
                  <a:rPr lang="en-US" sz="2400" dirty="0"/>
                  <a:t>95709: Emis3D Finds Higher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𝑊</m:t>
                        </m:r>
                      </m:e>
                      <m:sub>
                        <m:r>
                          <a:rPr lang="en-US" sz="2400" i="1">
                            <a:latin typeface="Cambria Math" panose="02040503050406030204" pitchFamily="18" charset="0"/>
                          </a:rPr>
                          <m:t>𝑟𝑎𝑑</m:t>
                        </m:r>
                      </m:sub>
                    </m:sSub>
                  </m:oMath>
                </a14:m>
                <a:r>
                  <a:rPr lang="en-US" sz="2400" dirty="0"/>
                  <a:t> Than TOPI </a:t>
                </a:r>
              </a:p>
            </p:txBody>
          </p:sp>
        </mc:Choice>
        <mc:Fallback xmlns="">
          <p:sp>
            <p:nvSpPr>
              <p:cNvPr id="2" name="Title 1">
                <a:extLst>
                  <a:ext uri="{FF2B5EF4-FFF2-40B4-BE49-F238E27FC236}">
                    <a16:creationId xmlns:a16="http://schemas.microsoft.com/office/drawing/2014/main" id="{763EB87F-C24A-4FA2-ABCA-A09C7D676581}"/>
                  </a:ext>
                </a:extLst>
              </p:cNvPr>
              <p:cNvSpPr>
                <a:spLocks noGrp="1" noRot="1" noChangeAspect="1" noMove="1" noResize="1" noEditPoints="1" noAdjustHandles="1" noChangeArrowheads="1" noChangeShapeType="1" noTextEdit="1"/>
              </p:cNvSpPr>
              <p:nvPr>
                <p:ph type="title"/>
              </p:nvPr>
            </p:nvSpPr>
            <p:spPr>
              <a:blipFill>
                <a:blip r:embed="rId6"/>
                <a:stretch>
                  <a:fillRect l="-1212" t="-28070" b="-57895"/>
                </a:stretch>
              </a:blipFill>
            </p:spPr>
            <p:txBody>
              <a:bodyPr/>
              <a:lstStyle/>
              <a:p>
                <a:r>
                  <a:rPr lang="en-US">
                    <a:noFill/>
                  </a:rPr>
                  <a:t> </a:t>
                </a:r>
              </a:p>
            </p:txBody>
          </p:sp>
        </mc:Fallback>
      </mc:AlternateContent>
      <p:sp>
        <p:nvSpPr>
          <p:cNvPr id="13" name="Footer Placeholder 3">
            <a:extLst>
              <a:ext uri="{FF2B5EF4-FFF2-40B4-BE49-F238E27FC236}">
                <a16:creationId xmlns:a16="http://schemas.microsoft.com/office/drawing/2014/main" id="{1219BAA7-2962-42B1-B513-08AF539FB05A}"/>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8</a:t>
            </a:fld>
            <a:endParaRPr lang="en-GB" dirty="0"/>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F2253337-77B4-4F1A-ACA2-130DCE98A585}"/>
                  </a:ext>
                </a:extLst>
              </p:cNvPr>
              <p:cNvSpPr/>
              <p:nvPr/>
            </p:nvSpPr>
            <p:spPr>
              <a:xfrm>
                <a:off x="5410200" y="626890"/>
                <a:ext cx="3581400" cy="923330"/>
              </a:xfrm>
              <a:prstGeom prst="rect">
                <a:avLst/>
              </a:prstGeom>
            </p:spPr>
            <p:txBody>
              <a:bodyPr wrap="square">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𝑟𝑎𝑑</m:t>
                        </m:r>
                      </m:sub>
                    </m:sSub>
                    <m:r>
                      <a:rPr lang="en-US" i="1">
                        <a:latin typeface="Cambria Math" panose="02040503050406030204" pitchFamily="18" charset="0"/>
                      </a:rPr>
                      <m:t>=</m:t>
                    </m:r>
                  </m:oMath>
                </a14:m>
                <a:r>
                  <a:rPr lang="en-US" dirty="0"/>
                  <a:t>10.95 MJ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𝑟𝑎𝑑</m:t>
                        </m:r>
                      </m:sub>
                    </m:sSub>
                    <m:r>
                      <a:rPr lang="en-US" i="1">
                        <a:latin typeface="Cambria Math" panose="02040503050406030204" pitchFamily="18" charset="0"/>
                      </a:rPr>
                      <m:t>=0.95)</m:t>
                    </m:r>
                  </m:oMath>
                </a14:m>
                <a:endParaRPr lang="en-US" dirty="0"/>
              </a:p>
              <a:p>
                <a:pPr marL="742950" lvl="1" indent="-285750">
                  <a:buFont typeface="Arial" panose="020B0604020202020204" pitchFamily="34" charset="0"/>
                  <a:buChar char="•"/>
                </a:pPr>
                <a:r>
                  <a:rPr lang="en-US" dirty="0"/>
                  <a:t>Uncertainty range 0.68-1.0</a:t>
                </a:r>
              </a:p>
              <a:p>
                <a:r>
                  <a:rPr lang="en-US" dirty="0"/>
                  <a:t>Dominated by CQ, TQ Peak</a:t>
                </a:r>
              </a:p>
            </p:txBody>
          </p:sp>
        </mc:Choice>
        <mc:Fallback xmlns="">
          <p:sp>
            <p:nvSpPr>
              <p:cNvPr id="16" name="Rectangle 15">
                <a:extLst>
                  <a:ext uri="{FF2B5EF4-FFF2-40B4-BE49-F238E27FC236}">
                    <a16:creationId xmlns:a16="http://schemas.microsoft.com/office/drawing/2014/main" id="{F2253337-77B4-4F1A-ACA2-130DCE98A585}"/>
                  </a:ext>
                </a:extLst>
              </p:cNvPr>
              <p:cNvSpPr>
                <a:spLocks noRot="1" noChangeAspect="1" noMove="1" noResize="1" noEditPoints="1" noAdjustHandles="1" noChangeArrowheads="1" noChangeShapeType="1" noTextEdit="1"/>
              </p:cNvSpPr>
              <p:nvPr/>
            </p:nvSpPr>
            <p:spPr>
              <a:xfrm>
                <a:off x="5410200" y="626890"/>
                <a:ext cx="3581400" cy="923330"/>
              </a:xfrm>
              <a:prstGeom prst="rect">
                <a:avLst/>
              </a:prstGeom>
              <a:blipFill>
                <a:blip r:embed="rId7"/>
                <a:stretch>
                  <a:fillRect l="-1533" t="-3974" b="-99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2C61BBF-918A-4899-8343-986419BE1852}"/>
                  </a:ext>
                </a:extLst>
              </p:cNvPr>
              <p:cNvSpPr>
                <a:spLocks noGrp="1"/>
              </p:cNvSpPr>
              <p:nvPr>
                <p:ph idx="1"/>
              </p:nvPr>
            </p:nvSpPr>
            <p:spPr>
              <a:xfrm>
                <a:off x="483493" y="2596169"/>
                <a:ext cx="4572000" cy="2423661"/>
              </a:xfrm>
            </p:spPr>
            <p:txBody>
              <a:bodyPr>
                <a:normAutofit fontScale="70000" lnSpcReduction="20000"/>
              </a:bodyPr>
              <a:lstStyle/>
              <a:p>
                <a:r>
                  <a:rPr lang="en-US" dirty="0"/>
                  <a:t>TOPI is not designed for disruption radiation</a:t>
                </a:r>
              </a:p>
              <a:p>
                <a:r>
                  <a:rPr lang="en-US" dirty="0"/>
                  <a:t>TOPI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𝑟𝑎𝑑</m:t>
                        </m:r>
                      </m:sub>
                    </m:sSub>
                  </m:oMath>
                </a14:m>
                <a:r>
                  <a:rPr lang="en-US" dirty="0"/>
                  <a:t> is within error bars, but lower than best fits</a:t>
                </a:r>
              </a:p>
              <a:p>
                <a:r>
                  <a:rPr lang="en-US" dirty="0"/>
                  <a:t>CQ Best Fits are tomographic inversions</a:t>
                </a:r>
              </a:p>
              <a:p>
                <a:r>
                  <a:rPr lang="en-US" dirty="0" err="1"/>
                  <a:t>Helicals</a:t>
                </a:r>
                <a:r>
                  <a:rPr lang="en-US" dirty="0"/>
                  <a:t> within the uncertainty during the CQ</a:t>
                </a:r>
                <a:endParaRPr lang="en-US" strike="sngStrike" dirty="0"/>
              </a:p>
              <a:p>
                <a:pPr lvl="1"/>
                <a:r>
                  <a:rPr lang="en-US" dirty="0"/>
                  <a:t>Helical fits w/ toroidal peaking assumptions would lead to lower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𝑃</m:t>
                        </m:r>
                      </m:e>
                      <m:sub>
                        <m:r>
                          <a:rPr lang="en-US" i="1">
                            <a:latin typeface="Cambria Math" panose="02040503050406030204" pitchFamily="18" charset="0"/>
                          </a:rPr>
                          <m:t>𝑟𝑎𝑑</m:t>
                        </m:r>
                      </m:sub>
                    </m:sSub>
                  </m:oMath>
                </a14:m>
                <a:endParaRPr lang="en-US" dirty="0"/>
              </a:p>
              <a:p>
                <a:pPr lvl="1"/>
                <a:r>
                  <a:rPr lang="en-US" dirty="0"/>
                  <a:t>Leads to lower, but not upper, error bars</a:t>
                </a:r>
              </a:p>
            </p:txBody>
          </p:sp>
        </mc:Choice>
        <mc:Fallback xmlns="">
          <p:sp>
            <p:nvSpPr>
              <p:cNvPr id="3" name="Content Placeholder 2">
                <a:extLst>
                  <a:ext uri="{FF2B5EF4-FFF2-40B4-BE49-F238E27FC236}">
                    <a16:creationId xmlns:a16="http://schemas.microsoft.com/office/drawing/2014/main" id="{A2C61BBF-918A-4899-8343-986419BE1852}"/>
                  </a:ext>
                </a:extLst>
              </p:cNvPr>
              <p:cNvSpPr>
                <a:spLocks noGrp="1" noRot="1" noChangeAspect="1" noMove="1" noResize="1" noEditPoints="1" noAdjustHandles="1" noChangeArrowheads="1" noChangeShapeType="1" noTextEdit="1"/>
              </p:cNvSpPr>
              <p:nvPr>
                <p:ph idx="1"/>
              </p:nvPr>
            </p:nvSpPr>
            <p:spPr>
              <a:xfrm>
                <a:off x="483493" y="2596169"/>
                <a:ext cx="4572000" cy="2423661"/>
              </a:xfrm>
              <a:blipFill>
                <a:blip r:embed="rId8"/>
                <a:stretch>
                  <a:fillRect l="-667" t="-3023"/>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8F40E5AD-B3A1-4A40-B6E4-F0388609AED4}"/>
              </a:ext>
            </a:extLst>
          </p:cNvPr>
          <p:cNvGrpSpPr/>
          <p:nvPr/>
        </p:nvGrpSpPr>
        <p:grpSpPr>
          <a:xfrm>
            <a:off x="362526" y="649409"/>
            <a:ext cx="5151286" cy="1846141"/>
            <a:chOff x="362526" y="649409"/>
            <a:chExt cx="5151286" cy="1846141"/>
          </a:xfrm>
        </p:grpSpPr>
        <p:grpSp>
          <p:nvGrpSpPr>
            <p:cNvPr id="28" name="Group 27">
              <a:extLst>
                <a:ext uri="{FF2B5EF4-FFF2-40B4-BE49-F238E27FC236}">
                  <a16:creationId xmlns:a16="http://schemas.microsoft.com/office/drawing/2014/main" id="{4E180261-8477-4F35-AF8C-CCA4DA275A06}"/>
                </a:ext>
              </a:extLst>
            </p:cNvPr>
            <p:cNvGrpSpPr/>
            <p:nvPr/>
          </p:nvGrpSpPr>
          <p:grpSpPr>
            <a:xfrm>
              <a:off x="362526" y="657642"/>
              <a:ext cx="5151286" cy="1837908"/>
              <a:chOff x="362526" y="657642"/>
              <a:chExt cx="4643930" cy="1373425"/>
            </a:xfrm>
          </p:grpSpPr>
          <p:pic>
            <p:nvPicPr>
              <p:cNvPr id="9" name="Picture 8">
                <a:extLst>
                  <a:ext uri="{FF2B5EF4-FFF2-40B4-BE49-F238E27FC236}">
                    <a16:creationId xmlns:a16="http://schemas.microsoft.com/office/drawing/2014/main" id="{B5C8EFF6-078D-4DD0-A8EC-BFED7075A4FB}"/>
                  </a:ext>
                </a:extLst>
              </p:cNvPr>
              <p:cNvPicPr>
                <a:picLocks noChangeAspect="1"/>
              </p:cNvPicPr>
              <p:nvPr/>
            </p:nvPicPr>
            <p:blipFill rotWithShape="1">
              <a:blip r:embed="rId9"/>
              <a:srcRect t="69081"/>
              <a:stretch/>
            </p:blipFill>
            <p:spPr>
              <a:xfrm>
                <a:off x="363283" y="1214616"/>
                <a:ext cx="2345933" cy="816451"/>
              </a:xfrm>
              <a:prstGeom prst="rect">
                <a:avLst/>
              </a:prstGeom>
            </p:spPr>
          </p:pic>
          <p:pic>
            <p:nvPicPr>
              <p:cNvPr id="7" name="Picture 6">
                <a:extLst>
                  <a:ext uri="{FF2B5EF4-FFF2-40B4-BE49-F238E27FC236}">
                    <a16:creationId xmlns:a16="http://schemas.microsoft.com/office/drawing/2014/main" id="{72704510-7415-430C-9FB0-FD5ECDA4AB67}"/>
                  </a:ext>
                </a:extLst>
              </p:cNvPr>
              <p:cNvPicPr>
                <a:picLocks noChangeAspect="1"/>
              </p:cNvPicPr>
              <p:nvPr/>
            </p:nvPicPr>
            <p:blipFill rotWithShape="1">
              <a:blip r:embed="rId9"/>
              <a:srcRect t="6592" b="71193"/>
              <a:stretch/>
            </p:blipFill>
            <p:spPr>
              <a:xfrm>
                <a:off x="362526" y="657642"/>
                <a:ext cx="2345933" cy="586605"/>
              </a:xfrm>
              <a:prstGeom prst="rect">
                <a:avLst/>
              </a:prstGeom>
            </p:spPr>
          </p:pic>
          <p:pic>
            <p:nvPicPr>
              <p:cNvPr id="24" name="Picture 23">
                <a:extLst>
                  <a:ext uri="{FF2B5EF4-FFF2-40B4-BE49-F238E27FC236}">
                    <a16:creationId xmlns:a16="http://schemas.microsoft.com/office/drawing/2014/main" id="{BB781295-99FE-4A83-9F43-88EE47422F20}"/>
                  </a:ext>
                </a:extLst>
              </p:cNvPr>
              <p:cNvPicPr>
                <a:picLocks noChangeAspect="1"/>
              </p:cNvPicPr>
              <p:nvPr/>
            </p:nvPicPr>
            <p:blipFill rotWithShape="1">
              <a:blip r:embed="rId10"/>
              <a:srcRect l="50000" t="29130" r="843" b="54054"/>
              <a:stretch/>
            </p:blipFill>
            <p:spPr>
              <a:xfrm>
                <a:off x="2656596" y="660453"/>
                <a:ext cx="2349860" cy="607679"/>
              </a:xfrm>
              <a:prstGeom prst="rect">
                <a:avLst/>
              </a:prstGeom>
            </p:spPr>
          </p:pic>
          <p:pic>
            <p:nvPicPr>
              <p:cNvPr id="5" name="Picture 4">
                <a:extLst>
                  <a:ext uri="{FF2B5EF4-FFF2-40B4-BE49-F238E27FC236}">
                    <a16:creationId xmlns:a16="http://schemas.microsoft.com/office/drawing/2014/main" id="{6D110DFC-F5F9-4D89-83E7-E2EE83A0A09D}"/>
                  </a:ext>
                </a:extLst>
              </p:cNvPr>
              <p:cNvPicPr>
                <a:picLocks noChangeAspect="1"/>
              </p:cNvPicPr>
              <p:nvPr/>
            </p:nvPicPr>
            <p:blipFill rotWithShape="1">
              <a:blip r:embed="rId11"/>
              <a:srcRect t="19020"/>
              <a:stretch/>
            </p:blipFill>
            <p:spPr>
              <a:xfrm>
                <a:off x="2674700" y="1232665"/>
                <a:ext cx="2331756" cy="780351"/>
              </a:xfrm>
              <a:prstGeom prst="rect">
                <a:avLst/>
              </a:prstGeom>
            </p:spPr>
          </p:pic>
        </p:grpSp>
        <p:pic>
          <p:nvPicPr>
            <p:cNvPr id="14" name="Picture 13">
              <a:extLst>
                <a:ext uri="{FF2B5EF4-FFF2-40B4-BE49-F238E27FC236}">
                  <a16:creationId xmlns:a16="http://schemas.microsoft.com/office/drawing/2014/main" id="{5ACCF3B3-6B95-47B0-A607-87F1EB1AA1F9}"/>
                </a:ext>
              </a:extLst>
            </p:cNvPr>
            <p:cNvPicPr>
              <a:picLocks noChangeAspect="1"/>
            </p:cNvPicPr>
            <p:nvPr/>
          </p:nvPicPr>
          <p:blipFill rotWithShape="1">
            <a:blip r:embed="rId12"/>
            <a:srcRect l="48999" t="37599" r="1947" b="39358"/>
            <a:stretch/>
          </p:blipFill>
          <p:spPr>
            <a:xfrm>
              <a:off x="2907226" y="649409"/>
              <a:ext cx="2584987" cy="801455"/>
            </a:xfrm>
            <a:prstGeom prst="rect">
              <a:avLst/>
            </a:prstGeom>
          </p:spPr>
        </p:pic>
        <p:pic>
          <p:nvPicPr>
            <p:cNvPr id="15" name="Picture 14">
              <a:extLst>
                <a:ext uri="{FF2B5EF4-FFF2-40B4-BE49-F238E27FC236}">
                  <a16:creationId xmlns:a16="http://schemas.microsoft.com/office/drawing/2014/main" id="{D131D663-B776-4336-9299-604222948481}"/>
                </a:ext>
              </a:extLst>
            </p:cNvPr>
            <p:cNvPicPr>
              <a:picLocks noChangeAspect="1"/>
            </p:cNvPicPr>
            <p:nvPr/>
          </p:nvPicPr>
          <p:blipFill rotWithShape="1">
            <a:blip r:embed="rId12"/>
            <a:srcRect l="945" t="38636" r="51001" b="39358"/>
            <a:stretch/>
          </p:blipFill>
          <p:spPr>
            <a:xfrm>
              <a:off x="2928574" y="1438873"/>
              <a:ext cx="2583972" cy="801454"/>
            </a:xfrm>
            <a:prstGeom prst="rect">
              <a:avLst/>
            </a:prstGeom>
          </p:spPr>
        </p:pic>
        <p:sp>
          <p:nvSpPr>
            <p:cNvPr id="6" name="Rectangle 5">
              <a:extLst>
                <a:ext uri="{FF2B5EF4-FFF2-40B4-BE49-F238E27FC236}">
                  <a16:creationId xmlns:a16="http://schemas.microsoft.com/office/drawing/2014/main" id="{9AD34867-89B3-41FB-BC86-2C3A726E8717}"/>
                </a:ext>
              </a:extLst>
            </p:cNvPr>
            <p:cNvSpPr/>
            <p:nvPr/>
          </p:nvSpPr>
          <p:spPr>
            <a:xfrm>
              <a:off x="3124200" y="2240326"/>
              <a:ext cx="2368013" cy="201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grpSp>
      <p:cxnSp>
        <p:nvCxnSpPr>
          <p:cNvPr id="17" name="Straight Connector 16">
            <a:extLst>
              <a:ext uri="{FF2B5EF4-FFF2-40B4-BE49-F238E27FC236}">
                <a16:creationId xmlns:a16="http://schemas.microsoft.com/office/drawing/2014/main" id="{CDE6CC02-A10B-4CCD-8789-043E8EB75883}"/>
              </a:ext>
            </a:extLst>
          </p:cNvPr>
          <p:cNvCxnSpPr>
            <a:cxnSpLocks/>
          </p:cNvCxnSpPr>
          <p:nvPr/>
        </p:nvCxnSpPr>
        <p:spPr>
          <a:xfrm>
            <a:off x="1342698" y="665175"/>
            <a:ext cx="0" cy="1465141"/>
          </a:xfrm>
          <a:prstGeom prst="line">
            <a:avLst/>
          </a:prstGeom>
          <a:ln w="25400"/>
        </p:spPr>
        <p:style>
          <a:lnRef idx="1">
            <a:schemeClr val="accent3"/>
          </a:lnRef>
          <a:fillRef idx="0">
            <a:schemeClr val="accent3"/>
          </a:fillRef>
          <a:effectRef idx="0">
            <a:schemeClr val="accent3"/>
          </a:effectRef>
          <a:fontRef idx="minor">
            <a:schemeClr val="tx1"/>
          </a:fontRef>
        </p:style>
      </p:cxnSp>
      <p:cxnSp>
        <p:nvCxnSpPr>
          <p:cNvPr id="21" name="Straight Connector 20">
            <a:extLst>
              <a:ext uri="{FF2B5EF4-FFF2-40B4-BE49-F238E27FC236}">
                <a16:creationId xmlns:a16="http://schemas.microsoft.com/office/drawing/2014/main" id="{37503619-A9F1-4BDC-8FE9-22C783492E3B}"/>
              </a:ext>
            </a:extLst>
          </p:cNvPr>
          <p:cNvCxnSpPr>
            <a:cxnSpLocks/>
          </p:cNvCxnSpPr>
          <p:nvPr/>
        </p:nvCxnSpPr>
        <p:spPr>
          <a:xfrm>
            <a:off x="3842041" y="670410"/>
            <a:ext cx="0" cy="1465141"/>
          </a:xfrm>
          <a:prstGeom prst="line">
            <a:avLst/>
          </a:prstGeom>
          <a:ln w="25400"/>
        </p:spPr>
        <p:style>
          <a:lnRef idx="1">
            <a:schemeClr val="accent3"/>
          </a:lnRef>
          <a:fillRef idx="0">
            <a:schemeClr val="accent3"/>
          </a:fillRef>
          <a:effectRef idx="0">
            <a:schemeClr val="accent3"/>
          </a:effectRef>
          <a:fontRef idx="minor">
            <a:schemeClr val="tx1"/>
          </a:fontRef>
        </p:style>
      </p:cxnSp>
      <p:cxnSp>
        <p:nvCxnSpPr>
          <p:cNvPr id="22" name="Straight Connector 21">
            <a:extLst>
              <a:ext uri="{FF2B5EF4-FFF2-40B4-BE49-F238E27FC236}">
                <a16:creationId xmlns:a16="http://schemas.microsoft.com/office/drawing/2014/main" id="{41FB7988-DF20-4531-AA97-CBBB0D9D12B2}"/>
              </a:ext>
            </a:extLst>
          </p:cNvPr>
          <p:cNvCxnSpPr>
            <a:cxnSpLocks/>
          </p:cNvCxnSpPr>
          <p:nvPr/>
        </p:nvCxnSpPr>
        <p:spPr>
          <a:xfrm flipH="1">
            <a:off x="3200400" y="1155482"/>
            <a:ext cx="2291813" cy="0"/>
          </a:xfrm>
          <a:prstGeom prst="line">
            <a:avLst/>
          </a:prstGeom>
          <a:ln w="25400">
            <a:solidFill>
              <a:srgbClr val="FF40FF"/>
            </a:solidFill>
            <a:prstDash val="dash"/>
          </a:ln>
        </p:spPr>
        <p:style>
          <a:lnRef idx="1">
            <a:schemeClr val="accent3"/>
          </a:lnRef>
          <a:fillRef idx="0">
            <a:schemeClr val="accent3"/>
          </a:fillRef>
          <a:effectRef idx="0">
            <a:schemeClr val="accent3"/>
          </a:effectRef>
          <a:fontRef idx="minor">
            <a:schemeClr val="tx1"/>
          </a:fontRef>
        </p:style>
      </p:cxnSp>
      <p:sp>
        <p:nvSpPr>
          <p:cNvPr id="11" name="TextBox 10">
            <a:extLst>
              <a:ext uri="{FF2B5EF4-FFF2-40B4-BE49-F238E27FC236}">
                <a16:creationId xmlns:a16="http://schemas.microsoft.com/office/drawing/2014/main" id="{7A83D0A3-5218-4219-947E-9A50D9223091}"/>
              </a:ext>
            </a:extLst>
          </p:cNvPr>
          <p:cNvSpPr txBox="1"/>
          <p:nvPr/>
        </p:nvSpPr>
        <p:spPr>
          <a:xfrm>
            <a:off x="3139152" y="2176369"/>
            <a:ext cx="975640" cy="461665"/>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rgbClr val="0000FF"/>
                </a:solidFill>
              </a:rPr>
              <a:t>TOPI</a:t>
            </a:r>
          </a:p>
          <a:p>
            <a:pPr marL="285750" indent="-285750">
              <a:buFont typeface="Arial" panose="020B0604020202020204" pitchFamily="34" charset="0"/>
              <a:buChar char="•"/>
            </a:pPr>
            <a:r>
              <a:rPr lang="en-US" sz="1200" dirty="0">
                <a:solidFill>
                  <a:srgbClr val="C00000"/>
                </a:solidFill>
              </a:rPr>
              <a:t>Emis3D</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3C06474-467D-483A-A919-DC70F39EF7BE}"/>
                  </a:ext>
                </a:extLst>
              </p:cNvPr>
              <p:cNvSpPr txBox="1"/>
              <p:nvPr/>
            </p:nvSpPr>
            <p:spPr>
              <a:xfrm>
                <a:off x="4049719" y="2176368"/>
                <a:ext cx="1442494" cy="475964"/>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sSub>
                      <m:sSubPr>
                        <m:ctrlPr>
                          <a:rPr lang="en-US" sz="1200" b="0" i="1" dirty="0" smtClean="0">
                            <a:solidFill>
                              <a:schemeClr val="accent3">
                                <a:lumMod val="75000"/>
                              </a:schemeClr>
                            </a:solidFill>
                            <a:latin typeface="Cambria Math" panose="02040503050406030204" pitchFamily="18" charset="0"/>
                          </a:rPr>
                        </m:ctrlPr>
                      </m:sSubPr>
                      <m:e>
                        <m:r>
                          <a:rPr lang="en-US" sz="1200" b="0" i="1" dirty="0" smtClean="0">
                            <a:solidFill>
                              <a:schemeClr val="accent3">
                                <a:lumMod val="75000"/>
                              </a:schemeClr>
                            </a:solidFill>
                            <a:latin typeface="Cambria Math" panose="02040503050406030204" pitchFamily="18" charset="0"/>
                          </a:rPr>
                          <m:t>𝐼</m:t>
                        </m:r>
                      </m:e>
                      <m:sub>
                        <m:r>
                          <a:rPr lang="en-US" sz="1200" b="0" i="1" dirty="0" smtClean="0">
                            <a:solidFill>
                              <a:schemeClr val="accent3">
                                <a:lumMod val="75000"/>
                              </a:schemeClr>
                            </a:solidFill>
                            <a:latin typeface="Cambria Math" panose="02040503050406030204" pitchFamily="18" charset="0"/>
                          </a:rPr>
                          <m:t>𝑝</m:t>
                        </m:r>
                      </m:sub>
                    </m:sSub>
                  </m:oMath>
                </a14:m>
                <a:r>
                  <a:rPr lang="en-US" sz="1200" dirty="0">
                    <a:solidFill>
                      <a:schemeClr val="accent3">
                        <a:lumMod val="75000"/>
                      </a:schemeClr>
                    </a:solidFill>
                  </a:rPr>
                  <a:t> Spike Time</a:t>
                </a:r>
              </a:p>
              <a:p>
                <a:pPr marL="285750" indent="-285750">
                  <a:buFont typeface="Arial" panose="020B0604020202020204" pitchFamily="34" charset="0"/>
                  <a:buChar char="•"/>
                </a:pPr>
                <a14:m>
                  <m:oMath xmlns:m="http://schemas.openxmlformats.org/officeDocument/2006/math">
                    <m:sSub>
                      <m:sSubPr>
                        <m:ctrlPr>
                          <a:rPr lang="en-US" sz="1200" b="0" i="1" smtClean="0">
                            <a:solidFill>
                              <a:srgbClr val="FF40FF"/>
                            </a:solidFill>
                            <a:latin typeface="Cambria Math" panose="02040503050406030204" pitchFamily="18" charset="0"/>
                          </a:rPr>
                        </m:ctrlPr>
                      </m:sSubPr>
                      <m:e>
                        <m:r>
                          <a:rPr lang="en-US" sz="1200" b="0" i="1" smtClean="0">
                            <a:solidFill>
                              <a:srgbClr val="FF40FF"/>
                            </a:solidFill>
                            <a:latin typeface="Cambria Math" panose="02040503050406030204" pitchFamily="18" charset="0"/>
                          </a:rPr>
                          <m:t>𝑊</m:t>
                        </m:r>
                      </m:e>
                      <m:sub>
                        <m:r>
                          <a:rPr lang="en-US" sz="1200" b="0" i="1" smtClean="0">
                            <a:solidFill>
                              <a:srgbClr val="FF40FF"/>
                            </a:solidFill>
                            <a:latin typeface="Cambria Math" panose="02040503050406030204" pitchFamily="18" charset="0"/>
                          </a:rPr>
                          <m:t>𝑡h</m:t>
                        </m:r>
                      </m:sub>
                    </m:sSub>
                  </m:oMath>
                </a14:m>
                <a:endParaRPr lang="en-US" sz="1200" dirty="0">
                  <a:solidFill>
                    <a:srgbClr val="FF40FF"/>
                  </a:solidFill>
                </a:endParaRPr>
              </a:p>
            </p:txBody>
          </p:sp>
        </mc:Choice>
        <mc:Fallback xmlns="">
          <p:sp>
            <p:nvSpPr>
              <p:cNvPr id="23" name="TextBox 22">
                <a:extLst>
                  <a:ext uri="{FF2B5EF4-FFF2-40B4-BE49-F238E27FC236}">
                    <a16:creationId xmlns:a16="http://schemas.microsoft.com/office/drawing/2014/main" id="{23C06474-467D-483A-A919-DC70F39EF7BE}"/>
                  </a:ext>
                </a:extLst>
              </p:cNvPr>
              <p:cNvSpPr txBox="1">
                <a:spLocks noRot="1" noChangeAspect="1" noMove="1" noResize="1" noEditPoints="1" noAdjustHandles="1" noChangeArrowheads="1" noChangeShapeType="1" noTextEdit="1"/>
              </p:cNvSpPr>
              <p:nvPr/>
            </p:nvSpPr>
            <p:spPr>
              <a:xfrm>
                <a:off x="4049719" y="2176368"/>
                <a:ext cx="1442494" cy="475964"/>
              </a:xfrm>
              <a:prstGeom prst="rect">
                <a:avLst/>
              </a:prstGeom>
              <a:blipFill>
                <a:blip r:embed="rId13"/>
                <a:stretch>
                  <a:fillRect b="-6410"/>
                </a:stretch>
              </a:blipFill>
            </p:spPr>
            <p:txBody>
              <a:bodyPr/>
              <a:lstStyle/>
              <a:p>
                <a:r>
                  <a:rPr lang="en-US">
                    <a:noFill/>
                  </a:rPr>
                  <a:t> </a:t>
                </a:r>
              </a:p>
            </p:txBody>
          </p:sp>
        </mc:Fallback>
      </mc:AlternateContent>
    </p:spTree>
    <p:extLst>
      <p:ext uri="{BB962C8B-B14F-4D97-AF65-F5344CB8AC3E}">
        <p14:creationId xmlns:p14="http://schemas.microsoft.com/office/powerpoint/2010/main" val="426086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FABB3A-ED9C-4A9B-9045-8977CF4577AF}"/>
              </a:ext>
            </a:extLst>
          </p:cNvPr>
          <p:cNvPicPr>
            <a:picLocks noChangeAspect="1"/>
          </p:cNvPicPr>
          <p:nvPr/>
        </p:nvPicPr>
        <p:blipFill rotWithShape="1">
          <a:blip r:embed="rId3"/>
          <a:srcRect t="17493"/>
          <a:stretch/>
        </p:blipFill>
        <p:spPr>
          <a:xfrm>
            <a:off x="3652902" y="717237"/>
            <a:ext cx="2513838" cy="2030620"/>
          </a:xfrm>
          <a:prstGeom prst="rect">
            <a:avLst/>
          </a:prstGeom>
        </p:spPr>
      </p:pic>
      <p:pic>
        <p:nvPicPr>
          <p:cNvPr id="5" name="Picture 4">
            <a:extLst>
              <a:ext uri="{FF2B5EF4-FFF2-40B4-BE49-F238E27FC236}">
                <a16:creationId xmlns:a16="http://schemas.microsoft.com/office/drawing/2014/main" id="{DE1150B9-F3EA-4C6E-BC05-E50919044E97}"/>
              </a:ext>
            </a:extLst>
          </p:cNvPr>
          <p:cNvPicPr>
            <a:picLocks noChangeAspect="1"/>
          </p:cNvPicPr>
          <p:nvPr/>
        </p:nvPicPr>
        <p:blipFill rotWithShape="1">
          <a:blip r:embed="rId4"/>
          <a:srcRect t="17407"/>
          <a:stretch/>
        </p:blipFill>
        <p:spPr>
          <a:xfrm>
            <a:off x="3632386" y="2744980"/>
            <a:ext cx="2539813" cy="2035617"/>
          </a:xfrm>
          <a:prstGeom prst="rect">
            <a:avLst/>
          </a:prstGeom>
        </p:spPr>
      </p:pic>
      <p:sp>
        <p:nvSpPr>
          <p:cNvPr id="2" name="Title 1">
            <a:extLst>
              <a:ext uri="{FF2B5EF4-FFF2-40B4-BE49-F238E27FC236}">
                <a16:creationId xmlns:a16="http://schemas.microsoft.com/office/drawing/2014/main" id="{9A894DC9-70A8-43AA-92B9-687D81062474}"/>
              </a:ext>
            </a:extLst>
          </p:cNvPr>
          <p:cNvSpPr>
            <a:spLocks noGrp="1"/>
          </p:cNvSpPr>
          <p:nvPr>
            <p:ph type="title"/>
          </p:nvPr>
        </p:nvSpPr>
        <p:spPr/>
        <p:txBody>
          <a:bodyPr/>
          <a:lstStyle/>
          <a:p>
            <a:r>
              <a:rPr lang="en-US" dirty="0"/>
              <a:t>Shot 95709 Best Fits: Pre-TQ</a:t>
            </a:r>
          </a:p>
        </p:txBody>
      </p:sp>
      <p:sp>
        <p:nvSpPr>
          <p:cNvPr id="3" name="Content Placeholder 2">
            <a:extLst>
              <a:ext uri="{FF2B5EF4-FFF2-40B4-BE49-F238E27FC236}">
                <a16:creationId xmlns:a16="http://schemas.microsoft.com/office/drawing/2014/main" id="{BE1C225A-6BB1-45B8-ABD7-0AE9FFBB97E2}"/>
              </a:ext>
            </a:extLst>
          </p:cNvPr>
          <p:cNvSpPr>
            <a:spLocks noGrp="1"/>
          </p:cNvSpPr>
          <p:nvPr>
            <p:ph idx="1"/>
          </p:nvPr>
        </p:nvSpPr>
        <p:spPr>
          <a:xfrm>
            <a:off x="5725810" y="2914892"/>
            <a:ext cx="2743621" cy="1593552"/>
          </a:xfrm>
        </p:spPr>
        <p:txBody>
          <a:bodyPr>
            <a:normAutofit lnSpcReduction="10000"/>
          </a:bodyPr>
          <a:lstStyle/>
          <a:p>
            <a:pPr marL="457200" lvl="1" indent="0">
              <a:buNone/>
            </a:pPr>
            <a:r>
              <a:rPr lang="en-US" dirty="0"/>
              <a:t>Possibly a more complicated structure than included in our pool</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8C54558-DBE5-437B-86DC-E60DA0A6A260}"/>
                  </a:ext>
                </a:extLst>
              </p:cNvPr>
              <p:cNvSpPr txBox="1"/>
              <p:nvPr/>
            </p:nvSpPr>
            <p:spPr>
              <a:xfrm>
                <a:off x="1793321" y="1776364"/>
                <a:ext cx="1357775" cy="646331"/>
              </a:xfrm>
              <a:prstGeom prst="rect">
                <a:avLst/>
              </a:prstGeom>
              <a:noFill/>
            </p:spPr>
            <p:txBody>
              <a:bodyPr wrap="square" rtlCol="0">
                <a:spAutoFit/>
              </a:bodyPr>
              <a:lstStyle/>
              <a:p>
                <a:r>
                  <a:rPr lang="en-US" dirty="0"/>
                  <a:t>Early Pre-TQ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~−5</m:t>
                    </m:r>
                    <m:r>
                      <a:rPr lang="en-US" b="0" i="1" smtClean="0">
                        <a:latin typeface="Cambria Math" panose="02040503050406030204" pitchFamily="18" charset="0"/>
                      </a:rPr>
                      <m:t>𝑚𝑠</m:t>
                    </m:r>
                  </m:oMath>
                </a14:m>
                <a:r>
                  <a:rPr lang="en-US" dirty="0"/>
                  <a:t>)</a:t>
                </a:r>
              </a:p>
            </p:txBody>
          </p:sp>
        </mc:Choice>
        <mc:Fallback xmlns="">
          <p:sp>
            <p:nvSpPr>
              <p:cNvPr id="7" name="TextBox 6">
                <a:extLst>
                  <a:ext uri="{FF2B5EF4-FFF2-40B4-BE49-F238E27FC236}">
                    <a16:creationId xmlns:a16="http://schemas.microsoft.com/office/drawing/2014/main" id="{58C54558-DBE5-437B-86DC-E60DA0A6A260}"/>
                  </a:ext>
                </a:extLst>
              </p:cNvPr>
              <p:cNvSpPr txBox="1">
                <a:spLocks noRot="1" noChangeAspect="1" noMove="1" noResize="1" noEditPoints="1" noAdjustHandles="1" noChangeArrowheads="1" noChangeShapeType="1" noTextEdit="1"/>
              </p:cNvSpPr>
              <p:nvPr/>
            </p:nvSpPr>
            <p:spPr>
              <a:xfrm>
                <a:off x="1793321" y="1776364"/>
                <a:ext cx="1357775" cy="646331"/>
              </a:xfrm>
              <a:prstGeom prst="rect">
                <a:avLst/>
              </a:prstGeom>
              <a:blipFill>
                <a:blip r:embed="rId5"/>
                <a:stretch>
                  <a:fillRect l="-3587" t="-4717" r="-5381"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F4D5CB3-FA61-470E-9DE3-D9AFD4983D6E}"/>
                  </a:ext>
                </a:extLst>
              </p:cNvPr>
              <p:cNvSpPr txBox="1"/>
              <p:nvPr/>
            </p:nvSpPr>
            <p:spPr>
              <a:xfrm>
                <a:off x="1818983" y="4004505"/>
                <a:ext cx="1357775" cy="923330"/>
              </a:xfrm>
              <a:prstGeom prst="rect">
                <a:avLst/>
              </a:prstGeom>
              <a:noFill/>
            </p:spPr>
            <p:txBody>
              <a:bodyPr wrap="square" rtlCol="0">
                <a:spAutoFit/>
              </a:bodyPr>
              <a:lstStyle/>
              <a:p>
                <a:r>
                  <a:rPr lang="en-US" dirty="0"/>
                  <a:t>Late Pre-TQ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~−0.5</m:t>
                    </m:r>
                    <m:r>
                      <a:rPr lang="en-US" b="0" i="1" smtClean="0">
                        <a:latin typeface="Cambria Math" panose="02040503050406030204" pitchFamily="18" charset="0"/>
                      </a:rPr>
                      <m:t>𝑚𝑠</m:t>
                    </m:r>
                  </m:oMath>
                </a14:m>
                <a:r>
                  <a:rPr lang="en-US" dirty="0"/>
                  <a:t>)</a:t>
                </a:r>
              </a:p>
            </p:txBody>
          </p:sp>
        </mc:Choice>
        <mc:Fallback xmlns="">
          <p:sp>
            <p:nvSpPr>
              <p:cNvPr id="8" name="TextBox 7">
                <a:extLst>
                  <a:ext uri="{FF2B5EF4-FFF2-40B4-BE49-F238E27FC236}">
                    <a16:creationId xmlns:a16="http://schemas.microsoft.com/office/drawing/2014/main" id="{3F4D5CB3-FA61-470E-9DE3-D9AFD4983D6E}"/>
                  </a:ext>
                </a:extLst>
              </p:cNvPr>
              <p:cNvSpPr txBox="1">
                <a:spLocks noRot="1" noChangeAspect="1" noMove="1" noResize="1" noEditPoints="1" noAdjustHandles="1" noChangeArrowheads="1" noChangeShapeType="1" noTextEdit="1"/>
              </p:cNvSpPr>
              <p:nvPr/>
            </p:nvSpPr>
            <p:spPr>
              <a:xfrm>
                <a:off x="1818983" y="4004505"/>
                <a:ext cx="1357775" cy="923330"/>
              </a:xfrm>
              <a:prstGeom prst="rect">
                <a:avLst/>
              </a:prstGeom>
              <a:blipFill>
                <a:blip r:embed="rId6"/>
                <a:stretch>
                  <a:fillRect l="-3587" t="-3974" r="-897" b="-9934"/>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6EA96046-AF4E-4E2D-9D0C-54ADEBC63813}"/>
              </a:ext>
            </a:extLst>
          </p:cNvPr>
          <p:cNvPicPr>
            <a:picLocks noChangeAspect="1"/>
          </p:cNvPicPr>
          <p:nvPr/>
        </p:nvPicPr>
        <p:blipFill>
          <a:blip r:embed="rId7"/>
          <a:stretch>
            <a:fillRect/>
          </a:stretch>
        </p:blipFill>
        <p:spPr>
          <a:xfrm>
            <a:off x="467544" y="778765"/>
            <a:ext cx="1330925" cy="2057400"/>
          </a:xfrm>
          <a:prstGeom prst="rect">
            <a:avLst/>
          </a:prstGeom>
        </p:spPr>
      </p:pic>
      <p:pic>
        <p:nvPicPr>
          <p:cNvPr id="10" name="Picture 9">
            <a:extLst>
              <a:ext uri="{FF2B5EF4-FFF2-40B4-BE49-F238E27FC236}">
                <a16:creationId xmlns:a16="http://schemas.microsoft.com/office/drawing/2014/main" id="{73321F1A-48C7-4D7E-B57B-AE9036B70755}"/>
              </a:ext>
            </a:extLst>
          </p:cNvPr>
          <p:cNvPicPr>
            <a:picLocks noChangeAspect="1"/>
          </p:cNvPicPr>
          <p:nvPr/>
        </p:nvPicPr>
        <p:blipFill>
          <a:blip r:embed="rId8"/>
          <a:stretch>
            <a:fillRect/>
          </a:stretch>
        </p:blipFill>
        <p:spPr>
          <a:xfrm>
            <a:off x="467544" y="2836165"/>
            <a:ext cx="1330925" cy="2085399"/>
          </a:xfrm>
          <a:prstGeom prst="rect">
            <a:avLst/>
          </a:prstGeom>
        </p:spPr>
      </p:pic>
      <p:sp>
        <p:nvSpPr>
          <p:cNvPr id="12" name="Footer Placeholder 3">
            <a:extLst>
              <a:ext uri="{FF2B5EF4-FFF2-40B4-BE49-F238E27FC236}">
                <a16:creationId xmlns:a16="http://schemas.microsoft.com/office/drawing/2014/main" id="{A6F7EA7C-9014-4033-A667-B59102D0426B}"/>
              </a:ext>
            </a:extLst>
          </p:cNvPr>
          <p:cNvSpPr>
            <a:spLocks noGrp="1"/>
          </p:cNvSpPr>
          <p:nvPr>
            <p:ph type="ftr" sz="quarter" idx="11"/>
          </p:nvPr>
        </p:nvSpPr>
        <p:spPr>
          <a:xfrm>
            <a:off x="467544" y="4908928"/>
            <a:ext cx="8240228" cy="201104"/>
          </a:xfrm>
        </p:spPr>
        <p:txBody>
          <a:bodyPr/>
          <a:lstStyle/>
          <a:p>
            <a:pPr algn="r"/>
            <a:r>
              <a:rPr lang="en-GB" dirty="0"/>
              <a:t>B. Stein-Lubrano et al. | 2</a:t>
            </a:r>
            <a:r>
              <a:rPr lang="en-GB" baseline="30000" dirty="0"/>
              <a:t>nd</a:t>
            </a:r>
            <a:r>
              <a:rPr lang="en-GB" dirty="0"/>
              <a:t> IAEA Technical Meeting on Disruptions | ITER HQ | 21 Jul. 2022 | Page </a:t>
            </a:r>
            <a:fld id="{6A6D9FA1-99C7-4910-8E32-B85D378B0060}" type="slidenum">
              <a:rPr lang="en-GB" smtClean="0"/>
              <a:pPr algn="r"/>
              <a:t>9</a:t>
            </a:fld>
            <a:endParaRPr lang="en-GB" dirty="0"/>
          </a:p>
        </p:txBody>
      </p:sp>
      <p:sp>
        <p:nvSpPr>
          <p:cNvPr id="4" name="TextBox 3">
            <a:extLst>
              <a:ext uri="{FF2B5EF4-FFF2-40B4-BE49-F238E27FC236}">
                <a16:creationId xmlns:a16="http://schemas.microsoft.com/office/drawing/2014/main" id="{33B5A068-6AE7-885C-D02C-0D6D62B6C8F4}"/>
              </a:ext>
            </a:extLst>
          </p:cNvPr>
          <p:cNvSpPr txBox="1"/>
          <p:nvPr/>
        </p:nvSpPr>
        <p:spPr>
          <a:xfrm rot="1485321">
            <a:off x="4532144" y="1555440"/>
            <a:ext cx="1066800" cy="369332"/>
          </a:xfrm>
          <a:prstGeom prst="rect">
            <a:avLst/>
          </a:prstGeom>
          <a:noFill/>
        </p:spPr>
        <p:txBody>
          <a:bodyPr wrap="square" rtlCol="0">
            <a:spAutoFit/>
          </a:bodyPr>
          <a:lstStyle/>
          <a:p>
            <a:r>
              <a:rPr lang="en-US" dirty="0"/>
              <a:t>Inboard</a:t>
            </a:r>
          </a:p>
        </p:txBody>
      </p:sp>
      <p:sp>
        <p:nvSpPr>
          <p:cNvPr id="13" name="TextBox 12">
            <a:extLst>
              <a:ext uri="{FF2B5EF4-FFF2-40B4-BE49-F238E27FC236}">
                <a16:creationId xmlns:a16="http://schemas.microsoft.com/office/drawing/2014/main" id="{97F9D3B7-89F1-1586-D005-A2C960CCC28A}"/>
              </a:ext>
            </a:extLst>
          </p:cNvPr>
          <p:cNvSpPr txBox="1"/>
          <p:nvPr/>
        </p:nvSpPr>
        <p:spPr>
          <a:xfrm rot="19547710">
            <a:off x="5108674" y="953579"/>
            <a:ext cx="1234272" cy="369332"/>
          </a:xfrm>
          <a:prstGeom prst="rect">
            <a:avLst/>
          </a:prstGeom>
          <a:noFill/>
        </p:spPr>
        <p:txBody>
          <a:bodyPr wrap="square" rtlCol="0">
            <a:spAutoFit/>
          </a:bodyPr>
          <a:lstStyle/>
          <a:p>
            <a:r>
              <a:rPr lang="en-US" dirty="0"/>
              <a:t>Outboard</a:t>
            </a:r>
          </a:p>
        </p:txBody>
      </p:sp>
      <p:sp>
        <p:nvSpPr>
          <p:cNvPr id="11" name="TextBox 10">
            <a:extLst>
              <a:ext uri="{FF2B5EF4-FFF2-40B4-BE49-F238E27FC236}">
                <a16:creationId xmlns:a16="http://schemas.microsoft.com/office/drawing/2014/main" id="{34D5D8BE-08BD-87D2-0DF9-F0BAC12861D6}"/>
              </a:ext>
            </a:extLst>
          </p:cNvPr>
          <p:cNvSpPr txBox="1"/>
          <p:nvPr/>
        </p:nvSpPr>
        <p:spPr>
          <a:xfrm>
            <a:off x="704830" y="899732"/>
            <a:ext cx="1314263" cy="276999"/>
          </a:xfrm>
          <a:prstGeom prst="rect">
            <a:avLst/>
          </a:prstGeom>
          <a:noFill/>
        </p:spPr>
        <p:txBody>
          <a:bodyPr wrap="square" rtlCol="0">
            <a:spAutoFit/>
          </a:bodyPr>
          <a:lstStyle/>
          <a:p>
            <a:r>
              <a:rPr lang="en-US" sz="1200" dirty="0"/>
              <a:t>Injection plane</a:t>
            </a:r>
          </a:p>
        </p:txBody>
      </p:sp>
      <p:sp>
        <p:nvSpPr>
          <p:cNvPr id="14" name="TextBox 13">
            <a:extLst>
              <a:ext uri="{FF2B5EF4-FFF2-40B4-BE49-F238E27FC236}">
                <a16:creationId xmlns:a16="http://schemas.microsoft.com/office/drawing/2014/main" id="{03567290-AB3E-9FB2-60E7-B211454520C4}"/>
              </a:ext>
            </a:extLst>
          </p:cNvPr>
          <p:cNvSpPr txBox="1"/>
          <p:nvPr/>
        </p:nvSpPr>
        <p:spPr>
          <a:xfrm>
            <a:off x="704829" y="3023739"/>
            <a:ext cx="1314263" cy="276999"/>
          </a:xfrm>
          <a:prstGeom prst="rect">
            <a:avLst/>
          </a:prstGeom>
          <a:noFill/>
        </p:spPr>
        <p:txBody>
          <a:bodyPr wrap="square" rtlCol="0">
            <a:spAutoFit/>
          </a:bodyPr>
          <a:lstStyle/>
          <a:p>
            <a:r>
              <a:rPr lang="en-US" sz="1200" dirty="0"/>
              <a:t>Injection plane</a:t>
            </a:r>
          </a:p>
        </p:txBody>
      </p:sp>
      <p:cxnSp>
        <p:nvCxnSpPr>
          <p:cNvPr id="19" name="Straight Arrow Connector 18">
            <a:extLst>
              <a:ext uri="{FF2B5EF4-FFF2-40B4-BE49-F238E27FC236}">
                <a16:creationId xmlns:a16="http://schemas.microsoft.com/office/drawing/2014/main" id="{69C60849-5CA7-4976-A996-8760D5B4180B}"/>
              </a:ext>
            </a:extLst>
          </p:cNvPr>
          <p:cNvCxnSpPr/>
          <p:nvPr/>
        </p:nvCxnSpPr>
        <p:spPr>
          <a:xfrm flipH="1">
            <a:off x="1618875" y="1176731"/>
            <a:ext cx="400217" cy="210806"/>
          </a:xfrm>
          <a:prstGeom prst="straightConnector1">
            <a:avLst/>
          </a:prstGeom>
          <a:ln w="444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0" name="Rectangle 19">
            <a:extLst>
              <a:ext uri="{FF2B5EF4-FFF2-40B4-BE49-F238E27FC236}">
                <a16:creationId xmlns:a16="http://schemas.microsoft.com/office/drawing/2014/main" id="{37C2E52E-81E4-4216-BC88-C9E9562CA3A8}"/>
              </a:ext>
            </a:extLst>
          </p:cNvPr>
          <p:cNvSpPr/>
          <p:nvPr/>
        </p:nvSpPr>
        <p:spPr>
          <a:xfrm>
            <a:off x="2030326" y="749205"/>
            <a:ext cx="1759038" cy="923330"/>
          </a:xfrm>
          <a:prstGeom prst="rect">
            <a:avLst/>
          </a:prstGeom>
        </p:spPr>
        <p:txBody>
          <a:bodyPr wrap="square">
            <a:spAutoFit/>
          </a:bodyPr>
          <a:lstStyle/>
          <a:p>
            <a:r>
              <a:rPr lang="en-US" dirty="0"/>
              <a:t>Early radiation peaks near </a:t>
            </a:r>
            <a:r>
              <a:rPr lang="en-US" dirty="0">
                <a:solidFill>
                  <a:srgbClr val="FF0000"/>
                </a:solidFill>
              </a:rPr>
              <a:t>injector</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C0CECAB-0490-4B9F-B030-9DBCD455985F}"/>
                  </a:ext>
                </a:extLst>
              </p:cNvPr>
              <p:cNvSpPr txBox="1"/>
              <p:nvPr/>
            </p:nvSpPr>
            <p:spPr>
              <a:xfrm>
                <a:off x="5682554" y="755231"/>
                <a:ext cx="3276600" cy="1499641"/>
              </a:xfrm>
              <a:prstGeom prst="rect">
                <a:avLst/>
              </a:prstGeom>
              <a:noFill/>
            </p:spPr>
            <p:txBody>
              <a:bodyPr wrap="square" rtlCol="0">
                <a:spAutoFit/>
              </a:bodyPr>
              <a:lstStyle/>
              <a:p>
                <a:pPr lvl="1"/>
                <a:r>
                  <a:rPr lang="en-US" dirty="0"/>
                  <a:t>Spreads toroidally from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𝜙</m:t>
                        </m:r>
                      </m:e>
                      <m:sub>
                        <m:r>
                          <a:rPr lang="en-US" i="1">
                            <a:latin typeface="Cambria Math" panose="02040503050406030204" pitchFamily="18" charset="0"/>
                          </a:rPr>
                          <m:t>𝑖𝑛𝑗𝑒𝑐𝑡𝑜𝑟</m:t>
                        </m:r>
                      </m:sub>
                    </m:sSub>
                  </m:oMath>
                </a14:m>
                <a:endParaRPr lang="en-US" dirty="0"/>
              </a:p>
              <a:p>
                <a:pPr marL="742950" lvl="1" indent="-285750">
                  <a:buFont typeface="Arial" panose="020B0604020202020204" pitchFamily="34" charset="0"/>
                  <a:buChar char="•"/>
                </a:pPr>
                <a:r>
                  <a:rPr lang="en-US" dirty="0"/>
                  <a:t>Spreads faster towards inboard side; magnetic nozzle effect?</a:t>
                </a:r>
              </a:p>
            </p:txBody>
          </p:sp>
        </mc:Choice>
        <mc:Fallback xmlns="">
          <p:sp>
            <p:nvSpPr>
              <p:cNvPr id="22" name="TextBox 21">
                <a:extLst>
                  <a:ext uri="{FF2B5EF4-FFF2-40B4-BE49-F238E27FC236}">
                    <a16:creationId xmlns:a16="http://schemas.microsoft.com/office/drawing/2014/main" id="{3C0CECAB-0490-4B9F-B030-9DBCD455985F}"/>
                  </a:ext>
                </a:extLst>
              </p:cNvPr>
              <p:cNvSpPr txBox="1">
                <a:spLocks noRot="1" noChangeAspect="1" noMove="1" noResize="1" noEditPoints="1" noAdjustHandles="1" noChangeArrowheads="1" noChangeShapeType="1" noTextEdit="1"/>
              </p:cNvSpPr>
              <p:nvPr/>
            </p:nvSpPr>
            <p:spPr>
              <a:xfrm>
                <a:off x="5682554" y="755231"/>
                <a:ext cx="3276600" cy="1499641"/>
              </a:xfrm>
              <a:prstGeom prst="rect">
                <a:avLst/>
              </a:prstGeom>
              <a:blipFill>
                <a:blip r:embed="rId9"/>
                <a:stretch>
                  <a:fillRect t="-2439" b="-5691"/>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4D071966-A81D-44A3-BCA7-A45424B50BCA}"/>
              </a:ext>
            </a:extLst>
          </p:cNvPr>
          <p:cNvSpPr/>
          <p:nvPr/>
        </p:nvSpPr>
        <p:spPr>
          <a:xfrm>
            <a:off x="1818984" y="2941511"/>
            <a:ext cx="1833918" cy="923330"/>
          </a:xfrm>
          <a:prstGeom prst="rect">
            <a:avLst/>
          </a:prstGeom>
        </p:spPr>
        <p:txBody>
          <a:bodyPr wrap="square">
            <a:spAutoFit/>
          </a:bodyPr>
          <a:lstStyle/>
          <a:p>
            <a:r>
              <a:rPr lang="en-US" dirty="0"/>
              <a:t>Later Pre-TQ radiation is closer to plasma center</a:t>
            </a:r>
          </a:p>
        </p:txBody>
      </p:sp>
    </p:spTree>
    <p:extLst>
      <p:ext uri="{BB962C8B-B14F-4D97-AF65-F5344CB8AC3E}">
        <p14:creationId xmlns:p14="http://schemas.microsoft.com/office/powerpoint/2010/main" val="32159108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EUROfusion-JET.6x9_5_3_2019</Template>
  <TotalTime>10491</TotalTime>
  <Words>3638</Words>
  <Application>Microsoft Office PowerPoint</Application>
  <PresentationFormat>On-screen Show (16:9)</PresentationFormat>
  <Paragraphs>349</Paragraphs>
  <Slides>34</Slides>
  <Notes>21</Notes>
  <HiddenSlides>1</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ＭＳ Ｐゴシック</vt:lpstr>
      <vt:lpstr>Arial</vt:lpstr>
      <vt:lpstr>Calibri</vt:lpstr>
      <vt:lpstr>Cambria Math</vt:lpstr>
      <vt:lpstr>Helvetica</vt:lpstr>
      <vt:lpstr>Wingdings</vt:lpstr>
      <vt:lpstr>Office Theme</vt:lpstr>
      <vt:lpstr>Non-axisymmetric Radiation Modeling of JET SPI Discharges using Emis3D</vt:lpstr>
      <vt:lpstr>Disruption Bolometry Analysis is Challenged by Lack of Axisymmetry</vt:lpstr>
      <vt:lpstr>Emis3D has undergone significant development; first application is two nominally identical JET discharges</vt:lpstr>
      <vt:lpstr>JET Bolometry in 2019-2020</vt:lpstr>
      <vt:lpstr>Emis3D is a Rigorous Guess and Check Algorithm, Capable of Fitting 2D and 3D Structures</vt:lpstr>
      <vt:lpstr>Candidate Radiation Distributions</vt:lpstr>
      <vt:lpstr>Candidate Radiation Distributions</vt:lpstr>
      <vt:lpstr>95709: Emis3D Finds Higher W_rad Than TOPI </vt:lpstr>
      <vt:lpstr>Shot 95709 Best Fits: Pre-TQ</vt:lpstr>
      <vt:lpstr>In the early pre-TQ, transport consistent with the magnetic nozzle effect is observed</vt:lpstr>
      <vt:lpstr>Shot 95709 Best Fits: TQ &amp; CQ</vt:lpstr>
      <vt:lpstr>KB1s Suggest the Emis3D Best Fits are “Too Axisymmetric”</vt:lpstr>
      <vt:lpstr>KB1s Suggest the Emis3D Best Fits are “Too Axisymmetric”</vt:lpstr>
      <vt:lpstr>Emis3D suggests only two thirds of W_th  is radiated before the Ip spike; the full thermal energy is radiated 0.5 ms after spike</vt:lpstr>
      <vt:lpstr>Emis3D suggests only two thirds of W_th  is radiated before the Ip spike; the full thermal energy is radiated 0.5 ms after spike</vt:lpstr>
      <vt:lpstr>Magnetic Nozzle Effect</vt:lpstr>
      <vt:lpstr>95711: Similar frad to 95709 and comparable to TOPI </vt:lpstr>
      <vt:lpstr>Shot 95711 Best Fits: Similar to 95709</vt:lpstr>
      <vt:lpstr>JOREK simulations exhibit some magnetic nozzle behavior and produce similar radiation structures to Emis3D best fits</vt:lpstr>
      <vt:lpstr>A GUI is developed and available for use on JET SPI experiments</vt:lpstr>
      <vt:lpstr>Conclusions</vt:lpstr>
      <vt:lpstr>Next Steps</vt:lpstr>
      <vt:lpstr>Extra Slides</vt:lpstr>
      <vt:lpstr>Cherab Overview</vt:lpstr>
      <vt:lpstr>Emis3D High Level Overview</vt:lpstr>
      <vt:lpstr>Emis3D High Level Overview</vt:lpstr>
      <vt:lpstr>𝜒r² Fitting of Candidates to Bolometry</vt:lpstr>
      <vt:lpstr>𝜒r² Fitting of Candidates to Bolometry</vt:lpstr>
      <vt:lpstr>Toroidal Overlay for Helicals</vt:lpstr>
      <vt:lpstr>Emis3D High Level Overview</vt:lpstr>
      <vt:lpstr>Workflow: Each Timestep</vt:lpstr>
      <vt:lpstr>Uncertainty Pool and Error Bars</vt:lpstr>
      <vt:lpstr>95709 and 95711 Best Fit χ^2 Plots</vt:lpstr>
      <vt:lpstr>Acknowledgements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Emis3D: Radiated Power Modeling Following SPI Mitigation in JET</dc:title>
  <dc:creator>Benjamin Stein-Lubrano</dc:creator>
  <cp:lastModifiedBy>Benjamin Stein-Lubrano</cp:lastModifiedBy>
  <cp:revision>302</cp:revision>
  <cp:lastPrinted>2014-10-16T14:51:28Z</cp:lastPrinted>
  <dcterms:created xsi:type="dcterms:W3CDTF">2021-10-12T17:23:39Z</dcterms:created>
  <dcterms:modified xsi:type="dcterms:W3CDTF">2022-07-20T14:40:57Z</dcterms:modified>
</cp:coreProperties>
</file>