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5"/>
  </p:notesMasterIdLst>
  <p:handoutMasterIdLst>
    <p:handoutMasterId r:id="rId46"/>
  </p:handoutMasterIdLst>
  <p:sldIdLst>
    <p:sldId id="258" r:id="rId5"/>
    <p:sldId id="297" r:id="rId6"/>
    <p:sldId id="261" r:id="rId7"/>
    <p:sldId id="404" r:id="rId8"/>
    <p:sldId id="1222" r:id="rId9"/>
    <p:sldId id="285" r:id="rId10"/>
    <p:sldId id="356" r:id="rId11"/>
    <p:sldId id="1223" r:id="rId12"/>
    <p:sldId id="1208" r:id="rId13"/>
    <p:sldId id="1209" r:id="rId14"/>
    <p:sldId id="1210" r:id="rId15"/>
    <p:sldId id="1212" r:id="rId16"/>
    <p:sldId id="1224" r:id="rId17"/>
    <p:sldId id="1213" r:id="rId18"/>
    <p:sldId id="1214" r:id="rId19"/>
    <p:sldId id="1215" r:id="rId20"/>
    <p:sldId id="1216" r:id="rId21"/>
    <p:sldId id="1217" r:id="rId22"/>
    <p:sldId id="1219" r:id="rId23"/>
    <p:sldId id="1225" r:id="rId24"/>
    <p:sldId id="1220" r:id="rId25"/>
    <p:sldId id="1232" r:id="rId26"/>
    <p:sldId id="1233" r:id="rId27"/>
    <p:sldId id="1226" r:id="rId28"/>
    <p:sldId id="1221" r:id="rId29"/>
    <p:sldId id="1227" r:id="rId30"/>
    <p:sldId id="1206" r:id="rId31"/>
    <p:sldId id="1228" r:id="rId32"/>
    <p:sldId id="1229" r:id="rId33"/>
    <p:sldId id="1207" r:id="rId34"/>
    <p:sldId id="1231" r:id="rId35"/>
    <p:sldId id="1230" r:id="rId36"/>
    <p:sldId id="373" r:id="rId37"/>
    <p:sldId id="355" r:id="rId38"/>
    <p:sldId id="278" r:id="rId39"/>
    <p:sldId id="319" r:id="rId40"/>
    <p:sldId id="353" r:id="rId41"/>
    <p:sldId id="287" r:id="rId42"/>
    <p:sldId id="1211" r:id="rId43"/>
    <p:sldId id="1234" r:id="rId44"/>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entury Gothic"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entury Gothic"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entury Gothic"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entury Gothic" charset="0"/>
        <a:ea typeface="ＭＳ Ｐゴシック" charset="-128"/>
        <a:cs typeface="+mn-cs"/>
      </a:defRPr>
    </a:lvl5pPr>
    <a:lvl6pPr marL="2286000" algn="l" defTabSz="914400" rtl="0" eaLnBrk="1" latinLnBrk="0" hangingPunct="1">
      <a:defRPr kern="1200">
        <a:solidFill>
          <a:schemeClr val="tx1"/>
        </a:solidFill>
        <a:latin typeface="Century Gothic" charset="0"/>
        <a:ea typeface="ＭＳ Ｐゴシック" charset="-128"/>
        <a:cs typeface="+mn-cs"/>
      </a:defRPr>
    </a:lvl6pPr>
    <a:lvl7pPr marL="2743200" algn="l" defTabSz="914400" rtl="0" eaLnBrk="1" latinLnBrk="0" hangingPunct="1">
      <a:defRPr kern="1200">
        <a:solidFill>
          <a:schemeClr val="tx1"/>
        </a:solidFill>
        <a:latin typeface="Century Gothic" charset="0"/>
        <a:ea typeface="ＭＳ Ｐゴシック" charset="-128"/>
        <a:cs typeface="+mn-cs"/>
      </a:defRPr>
    </a:lvl7pPr>
    <a:lvl8pPr marL="3200400" algn="l" defTabSz="914400" rtl="0" eaLnBrk="1" latinLnBrk="0" hangingPunct="1">
      <a:defRPr kern="1200">
        <a:solidFill>
          <a:schemeClr val="tx1"/>
        </a:solidFill>
        <a:latin typeface="Century Gothic" charset="0"/>
        <a:ea typeface="ＭＳ Ｐゴシック" charset="-128"/>
        <a:cs typeface="+mn-cs"/>
      </a:defRPr>
    </a:lvl8pPr>
    <a:lvl9pPr marL="3657600" algn="l" defTabSz="914400" rtl="0" eaLnBrk="1" latinLnBrk="0" hangingPunct="1">
      <a:defRPr kern="1200">
        <a:solidFill>
          <a:schemeClr val="tx1"/>
        </a:solidFill>
        <a:latin typeface="Century Gothic"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00FF"/>
    <a:srgbClr val="0073B2"/>
    <a:srgbClr val="DE8F03"/>
    <a:srgbClr val="009E73"/>
    <a:srgbClr val="0432FF"/>
    <a:srgbClr val="E46C0A"/>
    <a:srgbClr val="77933B"/>
    <a:srgbClr val="00FF61"/>
    <a:srgbClr val="77B5D7"/>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67"/>
    <p:restoredTop sz="79282"/>
  </p:normalViewPr>
  <p:slideViewPr>
    <p:cSldViewPr snapToGrid="0">
      <p:cViewPr varScale="1">
        <p:scale>
          <a:sx n="163" d="100"/>
          <a:sy n="163" d="100"/>
        </p:scale>
        <p:origin x="616" y="176"/>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18BB5F4-EDC6-294C-9B6A-30629A6782F8}" type="datetimeFigureOut">
              <a:rPr lang="en-US" altLang="en-US"/>
              <a:pPr/>
              <a:t>7/20/22</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BF1D5BB-746D-144B-A5E2-A9F295938D63}" type="slidenum">
              <a:rPr lang="en-US" altLang="en-US"/>
              <a:pPr/>
              <a:t>‹#›</a:t>
            </a:fld>
            <a:endParaRPr lang="en-US" altLang="en-US"/>
          </a:p>
        </p:txBody>
      </p:sp>
    </p:spTree>
    <p:extLst>
      <p:ext uri="{BB962C8B-B14F-4D97-AF65-F5344CB8AC3E}">
        <p14:creationId xmlns:p14="http://schemas.microsoft.com/office/powerpoint/2010/main" val="1977648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EF8CA993-E902-0E4B-AB17-0A17DC8740F3}" type="datetimeFigureOut">
              <a:rPr lang="en-US" altLang="en-US"/>
              <a:pPr/>
              <a:t>7/20/22</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CC07AD7-1FAA-E249-A108-F8C59BF002F1}" type="slidenum">
              <a:rPr lang="en-US" altLang="en-US"/>
              <a:pPr/>
              <a:t>‹#›</a:t>
            </a:fld>
            <a:endParaRPr lang="en-US" altLang="en-US"/>
          </a:p>
        </p:txBody>
      </p:sp>
    </p:spTree>
    <p:extLst>
      <p:ext uri="{BB962C8B-B14F-4D97-AF65-F5344CB8AC3E}">
        <p14:creationId xmlns:p14="http://schemas.microsoft.com/office/powerpoint/2010/main" val="6534688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5"/>
          <p:cNvSpPr>
            <a:spLocks noGrp="1" noChangeArrowheads="1"/>
          </p:cNvSpPr>
          <p:nvPr>
            <p:ph type="ctrTitle"/>
          </p:nvPr>
        </p:nvSpPr>
        <p:spPr>
          <a:xfrm>
            <a:off x="0" y="0"/>
            <a:ext cx="9144000" cy="685800"/>
          </a:xfrm>
          <a:prstGeom prst="rect">
            <a:avLst/>
          </a:prstGeom>
        </p:spPr>
        <p:txBody>
          <a:bodyPr/>
          <a:lstStyle>
            <a:lvl1pPr algn="ctr">
              <a:defRPr sz="3200" b="1">
                <a:solidFill>
                  <a:schemeClr val="bg1"/>
                </a:solidFill>
              </a:defRPr>
            </a:lvl1pPr>
          </a:lstStyle>
          <a:p>
            <a:pPr lvl="0"/>
            <a:r>
              <a:rPr lang="en-US" noProof="0" dirty="0"/>
              <a:t>Click to edit Master title style</a:t>
            </a:r>
          </a:p>
        </p:txBody>
      </p:sp>
    </p:spTree>
    <p:extLst>
      <p:ext uri="{BB962C8B-B14F-4D97-AF65-F5344CB8AC3E}">
        <p14:creationId xmlns:p14="http://schemas.microsoft.com/office/powerpoint/2010/main" val="65655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1"/>
          <p:cNvSpPr>
            <a:spLocks noGrp="1" noChangeArrowheads="1"/>
          </p:cNvSpPr>
          <p:nvPr>
            <p:ph type="title" idx="4294967295"/>
          </p:nvPr>
        </p:nvSpPr>
        <p:spPr>
          <a:xfrm>
            <a:off x="457200" y="162943"/>
            <a:ext cx="8229601" cy="369743"/>
          </a:xfrm>
          <a:prstGeom prst="rect">
            <a:avLst/>
          </a:prstGeom>
        </p:spPr>
        <p:txBody>
          <a:bodyPr/>
          <a:lstStyle/>
          <a:p>
            <a:endParaRPr lang="en-US" dirty="0"/>
          </a:p>
        </p:txBody>
      </p:sp>
    </p:spTree>
    <p:extLst>
      <p:ext uri="{BB962C8B-B14F-4D97-AF65-F5344CB8AC3E}">
        <p14:creationId xmlns:p14="http://schemas.microsoft.com/office/powerpoint/2010/main" val="195180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0447"/>
            <a:ext cx="2057400" cy="37441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50447"/>
            <a:ext cx="6019800" cy="3744176"/>
          </a:xfrm>
        </p:spPr>
        <p:txBody>
          <a:bodyPr vert="eaVert"/>
          <a:lstStyle>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47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0790"/>
            <a:ext cx="8229600" cy="3705335"/>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a:lvl1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title" idx="4294967295"/>
          </p:nvPr>
        </p:nvSpPr>
        <p:spPr>
          <a:xfrm>
            <a:off x="457200" y="162943"/>
            <a:ext cx="8229601" cy="369743"/>
          </a:xfrm>
          <a:prstGeom prst="rect">
            <a:avLst/>
          </a:prstGeom>
        </p:spPr>
        <p:txBody>
          <a:bodyPr/>
          <a:lstStyle/>
          <a:p>
            <a:endParaRPr lang="en-US" dirty="0"/>
          </a:p>
        </p:txBody>
      </p:sp>
    </p:spTree>
    <p:extLst>
      <p:ext uri="{BB962C8B-B14F-4D97-AF65-F5344CB8AC3E}">
        <p14:creationId xmlns:p14="http://schemas.microsoft.com/office/powerpoint/2010/main" val="102936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543455"/>
            <a:ext cx="7772400" cy="1761720"/>
          </a:xfrm>
        </p:spPr>
        <p:txBody>
          <a:bodyPr anchor="b"/>
          <a:lstStyle>
            <a:lvl1pPr marL="0" marR="0" indent="0" algn="l" defTabSz="457200" rtl="0" eaLnBrk="1" fontAlgn="auto" latinLnBrk="0" hangingPunct="1">
              <a:lnSpc>
                <a:spcPct val="100000"/>
              </a:lnSpc>
              <a:spcBef>
                <a:spcPct val="20000"/>
              </a:spcBef>
              <a:spcAft>
                <a:spcPts val="0"/>
              </a:spcAft>
              <a:buClr>
                <a:schemeClr val="tx2"/>
              </a:buClr>
              <a:buSzTx/>
              <a:buFont typeface="Arial"/>
              <a:buNone/>
              <a:tabLst/>
              <a:defRPr sz="2400">
                <a:solidFill>
                  <a:schemeClr val="tx1"/>
                </a:solidFill>
              </a:defRPr>
            </a:lvl1pPr>
            <a:lvl2pPr marL="800100" indent="-342900">
              <a:buFont typeface="Lucida Grande"/>
              <a:buChar char="−"/>
              <a:defRPr sz="2000">
                <a:solidFill>
                  <a:srgbClr val="000000"/>
                </a:solidFill>
              </a:defRPr>
            </a:lvl2pPr>
            <a:lvl3pPr marL="1371600" indent="-457200">
              <a:buFont typeface="Arial"/>
              <a:buChar char="•"/>
              <a:defRPr sz="1800">
                <a:solidFill>
                  <a:srgbClr val="000000"/>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89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50790"/>
            <a:ext cx="4038600" cy="374383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50790"/>
            <a:ext cx="4038600" cy="374383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marL="1257300" indent="-342900">
              <a:buFont typeface="Arial"/>
              <a:buChar char="•"/>
              <a:defRPr lang="en-US" dirty="0" smtClean="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1"/>
          <p:cNvSpPr>
            <a:spLocks noGrp="1" noChangeArrowheads="1"/>
          </p:cNvSpPr>
          <p:nvPr>
            <p:ph type="title" idx="4294967295"/>
          </p:nvPr>
        </p:nvSpPr>
        <p:spPr>
          <a:xfrm>
            <a:off x="457200" y="162943"/>
            <a:ext cx="8229600" cy="369743"/>
          </a:xfrm>
          <a:prstGeom prst="rect">
            <a:avLst/>
          </a:prstGeom>
        </p:spPr>
        <p:txBody>
          <a:bodyPr/>
          <a:lstStyle/>
          <a:p>
            <a:endParaRPr lang="en-US" dirty="0"/>
          </a:p>
        </p:txBody>
      </p:sp>
    </p:spTree>
    <p:extLst>
      <p:ext uri="{BB962C8B-B14F-4D97-AF65-F5344CB8AC3E}">
        <p14:creationId xmlns:p14="http://schemas.microsoft.com/office/powerpoint/2010/main" val="85134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48357"/>
            <a:ext cx="4040188" cy="479822"/>
          </a:xfrm>
        </p:spPr>
        <p:txBody>
          <a:bodyPr anchor="b"/>
          <a:lstStyle>
            <a:lvl1pPr marL="0" marR="0" indent="0" algn="l" defTabSz="457200" rtl="0" eaLnBrk="1" fontAlgn="auto" latinLnBrk="0" hangingPunct="1">
              <a:lnSpc>
                <a:spcPct val="100000"/>
              </a:lnSpc>
              <a:spcBef>
                <a:spcPct val="20000"/>
              </a:spcBef>
              <a:spcAft>
                <a:spcPts val="0"/>
              </a:spcAft>
              <a:buClr>
                <a:schemeClr val="tx2"/>
              </a:buClr>
              <a:buSzTx/>
              <a:buFont typeface="Arial"/>
              <a:buNone/>
              <a:tabLst/>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328179"/>
            <a:ext cx="4040188" cy="326644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buClr>
                <a:schemeClr val="tx2"/>
              </a:buClr>
              <a:defRPr sz="1400"/>
            </a:lvl4pPr>
            <a:lvl5pPr>
              <a:buClr>
                <a:schemeClr val="tx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848357"/>
            <a:ext cx="4041775" cy="479822"/>
          </a:xfrm>
        </p:spPr>
        <p:txBody>
          <a:bodyPr anchor="b"/>
          <a:lstStyle>
            <a:lvl1pPr marL="0" indent="0">
              <a:buFont typeface="Arial"/>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328179"/>
            <a:ext cx="4041775" cy="3266443"/>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buClr>
                <a:schemeClr val="tx2"/>
              </a:buClr>
              <a:defRPr sz="1400"/>
            </a:lvl4pPr>
            <a:lvl5pPr>
              <a:buClr>
                <a:schemeClr val="tx2"/>
              </a:buCl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1"/>
          <p:cNvSpPr>
            <a:spLocks noGrp="1" noChangeArrowheads="1"/>
          </p:cNvSpPr>
          <p:nvPr>
            <p:ph type="title" idx="4294967295"/>
          </p:nvPr>
        </p:nvSpPr>
        <p:spPr>
          <a:xfrm>
            <a:off x="457200" y="162943"/>
            <a:ext cx="8229601" cy="369743"/>
          </a:xfrm>
          <a:prstGeom prst="rect">
            <a:avLst/>
          </a:prstGeom>
        </p:spPr>
        <p:txBody>
          <a:bodyPr/>
          <a:lstStyle/>
          <a:p>
            <a:endParaRPr lang="en-US" dirty="0"/>
          </a:p>
        </p:txBody>
      </p:sp>
    </p:spTree>
    <p:extLst>
      <p:ext uri="{BB962C8B-B14F-4D97-AF65-F5344CB8AC3E}">
        <p14:creationId xmlns:p14="http://schemas.microsoft.com/office/powerpoint/2010/main" val="198251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11"/>
          <p:cNvSpPr>
            <a:spLocks noGrp="1" noChangeArrowheads="1"/>
          </p:cNvSpPr>
          <p:nvPr>
            <p:ph type="title" idx="4294967295"/>
          </p:nvPr>
        </p:nvSpPr>
        <p:spPr>
          <a:xfrm>
            <a:off x="457200" y="162943"/>
            <a:ext cx="8229601" cy="369743"/>
          </a:xfrm>
          <a:prstGeom prst="rect">
            <a:avLst/>
          </a:prstGeom>
        </p:spPr>
        <p:txBody>
          <a:bodyPr/>
          <a:lstStyle/>
          <a:p>
            <a:endParaRPr lang="en-US" dirty="0"/>
          </a:p>
        </p:txBody>
      </p:sp>
    </p:spTree>
    <p:extLst>
      <p:ext uri="{BB962C8B-B14F-4D97-AF65-F5344CB8AC3E}">
        <p14:creationId xmlns:p14="http://schemas.microsoft.com/office/powerpoint/2010/main" val="196690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15" descr="Cover_energy__gradient.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79450"/>
            <a:ext cx="91440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1"/>
          <p:cNvSpPr>
            <a:spLocks noGrp="1" noChangeArrowheads="1"/>
          </p:cNvSpPr>
          <p:nvPr>
            <p:ph type="title" idx="4294967295"/>
          </p:nvPr>
        </p:nvSpPr>
        <p:spPr>
          <a:xfrm>
            <a:off x="457200" y="162943"/>
            <a:ext cx="8229601" cy="369743"/>
          </a:xfrm>
          <a:prstGeom prst="rect">
            <a:avLst/>
          </a:prstGeom>
        </p:spPr>
        <p:txBody>
          <a:bodyPr/>
          <a:lstStyle/>
          <a:p>
            <a:endParaRPr lang="en-US" dirty="0"/>
          </a:p>
        </p:txBody>
      </p:sp>
    </p:spTree>
    <p:extLst>
      <p:ext uri="{BB962C8B-B14F-4D97-AF65-F5344CB8AC3E}">
        <p14:creationId xmlns:p14="http://schemas.microsoft.com/office/powerpoint/2010/main" val="143736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49994"/>
            <a:ext cx="3008313" cy="786999"/>
          </a:xfrm>
        </p:spPr>
        <p:txBody>
          <a:bodyPr anchor="b"/>
          <a:lstStyle>
            <a:lvl1pPr algn="l">
              <a:defRPr sz="2000" b="1">
                <a:solidFill>
                  <a:srgbClr val="000000"/>
                </a:solidFill>
              </a:defRPr>
            </a:lvl1pPr>
          </a:lstStyle>
          <a:p>
            <a:pPr lvl="0"/>
            <a:r>
              <a:rPr lang="en-US" dirty="0"/>
              <a:t>Click to edit Master title style</a:t>
            </a:r>
          </a:p>
        </p:txBody>
      </p:sp>
      <p:sp>
        <p:nvSpPr>
          <p:cNvPr id="3" name="Content Placeholder 2"/>
          <p:cNvSpPr>
            <a:spLocks noGrp="1"/>
          </p:cNvSpPr>
          <p:nvPr>
            <p:ph idx="1"/>
          </p:nvPr>
        </p:nvSpPr>
        <p:spPr>
          <a:xfrm>
            <a:off x="3575050" y="850392"/>
            <a:ext cx="5111750" cy="3696551"/>
          </a:xfrm>
        </p:spPr>
        <p:txBody>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636994"/>
            <a:ext cx="3008313" cy="2957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8326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877660"/>
            <a:ext cx="5486400" cy="2668021"/>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22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owerPoint_Template_Cover_2012_white.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990600"/>
            <a:ext cx="8229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Century gothic 20 bold</a:t>
            </a:r>
          </a:p>
          <a:p>
            <a:pPr lvl="0"/>
            <a:r>
              <a:rPr lang="en-US" altLang="en-US"/>
              <a:t>Century gothic 20 bold</a:t>
            </a:r>
          </a:p>
          <a:p>
            <a:pPr lvl="1"/>
            <a:r>
              <a:rPr lang="en-US" altLang="en-US"/>
              <a:t>Century gothic 18</a:t>
            </a:r>
          </a:p>
          <a:p>
            <a:pPr lvl="1"/>
            <a:r>
              <a:rPr lang="en-US" altLang="en-US"/>
              <a:t>Century gothic 18</a:t>
            </a:r>
          </a:p>
          <a:p>
            <a:pPr lvl="2"/>
            <a:r>
              <a:rPr lang="en-US" altLang="en-US"/>
              <a:t>Century gothic 16</a:t>
            </a:r>
          </a:p>
          <a:p>
            <a:pPr lvl="2"/>
            <a:r>
              <a:rPr lang="en-US" altLang="en-US"/>
              <a:t>Century gothic 16</a:t>
            </a:r>
          </a:p>
          <a:p>
            <a:pPr lvl="3"/>
            <a:r>
              <a:rPr lang="en-US" altLang="en-US"/>
              <a:t>Century gothic 14</a:t>
            </a:r>
          </a:p>
          <a:p>
            <a:pPr lvl="3"/>
            <a:r>
              <a:rPr lang="en-US" altLang="en-US"/>
              <a:t>Century gothic 14</a:t>
            </a:r>
          </a:p>
          <a:p>
            <a:pPr lvl="4"/>
            <a:r>
              <a:rPr lang="en-US" altLang="en-US"/>
              <a:t>Century gothic 12</a:t>
            </a:r>
          </a:p>
          <a:p>
            <a:pPr lvl="0"/>
            <a:r>
              <a:rPr lang="en-US" altLang="en-US"/>
              <a:t>Century gothic 20 bold</a:t>
            </a:r>
          </a:p>
        </p:txBody>
      </p:sp>
      <p:sp>
        <p:nvSpPr>
          <p:cNvPr id="1029" name="Rectangle 13"/>
          <p:cNvSpPr>
            <a:spLocks noChangeArrowheads="1"/>
          </p:cNvSpPr>
          <p:nvPr userDrawn="1"/>
        </p:nvSpPr>
        <p:spPr bwMode="auto">
          <a:xfrm>
            <a:off x="0" y="4954453"/>
            <a:ext cx="838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charset="0"/>
                <a:ea typeface="ＭＳ Ｐゴシック" charset="-128"/>
              </a:defRPr>
            </a:lvl1pPr>
            <a:lvl2pPr marL="742950" indent="-285750">
              <a:defRPr sz="2400">
                <a:solidFill>
                  <a:schemeClr val="tx1"/>
                </a:solidFill>
                <a:latin typeface="Century Gothic" charset="0"/>
                <a:ea typeface="ＭＳ Ｐゴシック" charset="-128"/>
              </a:defRPr>
            </a:lvl2pPr>
            <a:lvl3pPr marL="1143000" indent="-228600">
              <a:defRPr sz="2400">
                <a:solidFill>
                  <a:schemeClr val="tx1"/>
                </a:solidFill>
                <a:latin typeface="Century Gothic" charset="0"/>
                <a:ea typeface="ＭＳ Ｐゴシック" charset="-128"/>
              </a:defRPr>
            </a:lvl3pPr>
            <a:lvl4pPr marL="1600200" indent="-228600">
              <a:defRPr sz="2400">
                <a:solidFill>
                  <a:schemeClr val="tx1"/>
                </a:solidFill>
                <a:latin typeface="Century Gothic" charset="0"/>
                <a:ea typeface="ＭＳ Ｐゴシック" charset="-128"/>
              </a:defRPr>
            </a:lvl4pPr>
            <a:lvl5pPr marL="2057400" indent="-228600">
              <a:defRPr sz="2400">
                <a:solidFill>
                  <a:schemeClr val="tx1"/>
                </a:solidFill>
                <a:latin typeface="Century Gothic"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entury Gothic"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entury Gothic"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entury Gothic"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entury Gothic" charset="0"/>
                <a:ea typeface="ＭＳ Ｐゴシック" charset="-128"/>
              </a:defRPr>
            </a:lvl9pPr>
          </a:lstStyle>
          <a:p>
            <a:pPr algn="l" eaLnBrk="1" hangingPunct="1"/>
            <a:fld id="{C536DAFF-D807-6545-BAAE-CEF8B9B7A96A}" type="slidenum">
              <a:rPr lang="en-US" altLang="en-US" sz="700" smtClean="0">
                <a:solidFill>
                  <a:srgbClr val="000090"/>
                </a:solidFill>
              </a:rPr>
              <a:pPr algn="l" eaLnBrk="1" hangingPunct="1"/>
              <a:t>‹#›</a:t>
            </a:fld>
            <a:endParaRPr lang="en-US" altLang="en-US" sz="700" dirty="0">
              <a:solidFill>
                <a:srgbClr val="000090"/>
              </a:solidFill>
            </a:endParaRPr>
          </a:p>
        </p:txBody>
      </p:sp>
      <p:sp>
        <p:nvSpPr>
          <p:cNvPr id="9" name="Text Box 14"/>
          <p:cNvSpPr txBox="1">
            <a:spLocks noChangeArrowheads="1"/>
          </p:cNvSpPr>
          <p:nvPr userDrawn="1"/>
        </p:nvSpPr>
        <p:spPr bwMode="auto">
          <a:xfrm>
            <a:off x="2890838" y="4918075"/>
            <a:ext cx="3359150" cy="184666"/>
          </a:xfrm>
          <a:prstGeom prst="rect">
            <a:avLst/>
          </a:prstGeom>
          <a:noFill/>
          <a:ln>
            <a:noFill/>
          </a:ln>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algn="ctr" eaLnBrk="1" hangingPunct="1">
              <a:defRPr/>
            </a:pPr>
            <a:r>
              <a:rPr lang="en-US" sz="600" b="1" dirty="0">
                <a:solidFill>
                  <a:srgbClr val="000090"/>
                </a:solidFill>
                <a:cs typeface="Century Gothic" charset="0"/>
              </a:rPr>
              <a:t>Lyons IAEA Disruptions TM 2022</a:t>
            </a:r>
          </a:p>
        </p:txBody>
      </p:sp>
      <p:pic>
        <p:nvPicPr>
          <p:cNvPr id="1031" name="Picture 20" descr="GA_logo_2_blue.pn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49275" y="4668838"/>
            <a:ext cx="22860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732" r:id="rId1"/>
    <p:sldLayoutId id="2147493733" r:id="rId2"/>
    <p:sldLayoutId id="2147493734" r:id="rId3"/>
    <p:sldLayoutId id="2147493735" r:id="rId4"/>
    <p:sldLayoutId id="2147493736" r:id="rId5"/>
    <p:sldLayoutId id="2147493737" r:id="rId6"/>
    <p:sldLayoutId id="2147493742" r:id="rId7"/>
    <p:sldLayoutId id="2147493738" r:id="rId8"/>
    <p:sldLayoutId id="2147493739" r:id="rId9"/>
    <p:sldLayoutId id="2147493740" r:id="rId10"/>
    <p:sldLayoutId id="2147493741" r:id="rId11"/>
  </p:sldLayoutIdLst>
  <p:txStyles>
    <p:titleStyle>
      <a:lvl1pPr algn="l" defTabSz="457200" rtl="0" eaLnBrk="0" fontAlgn="base" hangingPunct="0">
        <a:spcBef>
          <a:spcPct val="0"/>
        </a:spcBef>
        <a:spcAft>
          <a:spcPct val="0"/>
        </a:spcAft>
        <a:defRPr sz="2000" b="1" kern="1200">
          <a:solidFill>
            <a:srgbClr val="FFFFFF"/>
          </a:solidFill>
          <a:latin typeface="+mj-lt"/>
          <a:ea typeface="ＭＳ Ｐゴシック" charset="0"/>
          <a:cs typeface="ＭＳ Ｐゴシック" charset="0"/>
        </a:defRPr>
      </a:lvl1pPr>
      <a:lvl2pPr algn="l" defTabSz="457200" rtl="0" eaLnBrk="0" fontAlgn="base" hangingPunct="0">
        <a:spcBef>
          <a:spcPct val="0"/>
        </a:spcBef>
        <a:spcAft>
          <a:spcPct val="0"/>
        </a:spcAft>
        <a:defRPr sz="2000" b="1">
          <a:solidFill>
            <a:srgbClr val="FFFFFF"/>
          </a:solidFill>
          <a:latin typeface="Century Gothic" charset="0"/>
          <a:ea typeface="ＭＳ Ｐゴシック" charset="0"/>
          <a:cs typeface="ＭＳ Ｐゴシック" charset="0"/>
        </a:defRPr>
      </a:lvl2pPr>
      <a:lvl3pPr algn="l" defTabSz="457200" rtl="0" eaLnBrk="0" fontAlgn="base" hangingPunct="0">
        <a:spcBef>
          <a:spcPct val="0"/>
        </a:spcBef>
        <a:spcAft>
          <a:spcPct val="0"/>
        </a:spcAft>
        <a:defRPr sz="2000" b="1">
          <a:solidFill>
            <a:srgbClr val="FFFFFF"/>
          </a:solidFill>
          <a:latin typeface="Century Gothic" charset="0"/>
          <a:ea typeface="ＭＳ Ｐゴシック" charset="0"/>
          <a:cs typeface="ＭＳ Ｐゴシック" charset="0"/>
        </a:defRPr>
      </a:lvl3pPr>
      <a:lvl4pPr algn="l" defTabSz="457200" rtl="0" eaLnBrk="0" fontAlgn="base" hangingPunct="0">
        <a:spcBef>
          <a:spcPct val="0"/>
        </a:spcBef>
        <a:spcAft>
          <a:spcPct val="0"/>
        </a:spcAft>
        <a:defRPr sz="2000" b="1">
          <a:solidFill>
            <a:srgbClr val="FFFFFF"/>
          </a:solidFill>
          <a:latin typeface="Century Gothic" charset="0"/>
          <a:ea typeface="ＭＳ Ｐゴシック" charset="0"/>
          <a:cs typeface="ＭＳ Ｐゴシック" charset="0"/>
        </a:defRPr>
      </a:lvl4pPr>
      <a:lvl5pPr algn="l" defTabSz="457200" rtl="0" eaLnBrk="0" fontAlgn="base" hangingPunct="0">
        <a:spcBef>
          <a:spcPct val="0"/>
        </a:spcBef>
        <a:spcAft>
          <a:spcPct val="0"/>
        </a:spcAft>
        <a:defRPr sz="2000" b="1">
          <a:solidFill>
            <a:srgbClr val="FFFFFF"/>
          </a:solidFill>
          <a:latin typeface="Century Gothic" charset="0"/>
          <a:ea typeface="ＭＳ Ｐゴシック" charset="0"/>
          <a:cs typeface="ＭＳ Ｐゴシック" charset="0"/>
        </a:defRPr>
      </a:lvl5pPr>
      <a:lvl6pPr marL="4572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6pPr>
      <a:lvl7pPr marL="9144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7pPr>
      <a:lvl8pPr marL="13716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8pPr>
      <a:lvl9pPr marL="1828800" algn="ctr" defTabSz="457200" rtl="0" fontAlgn="base">
        <a:spcBef>
          <a:spcPct val="0"/>
        </a:spcBef>
        <a:spcAft>
          <a:spcPct val="0"/>
        </a:spcAft>
        <a:defRPr sz="2400" b="1">
          <a:solidFill>
            <a:srgbClr val="FFFFFF"/>
          </a:solidFill>
          <a:latin typeface="Century Gothic"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tx2"/>
        </a:buClr>
        <a:buFont typeface="Arial" charset="0"/>
        <a:buChar char="•"/>
        <a:defRPr sz="20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kern="1200">
          <a:solidFill>
            <a:schemeClr val="tx1"/>
          </a:solidFill>
          <a:latin typeface="+mn-lt"/>
          <a:ea typeface="ＭＳ Ｐゴシック" charset="0"/>
          <a:cs typeface="ＭＳ Ｐゴシック" charset="0"/>
        </a:defRPr>
      </a:lvl2pPr>
      <a:lvl3pPr marL="1257300" indent="-342900" algn="l" defTabSz="457200" rtl="0" eaLnBrk="0" fontAlgn="base" hangingPunct="0">
        <a:spcBef>
          <a:spcPct val="20000"/>
        </a:spcBef>
        <a:spcAft>
          <a:spcPct val="0"/>
        </a:spcAft>
        <a:buClr>
          <a:schemeClr val="tx2"/>
        </a:buClr>
        <a:buFont typeface="Arial" charset="0"/>
        <a:buChar char="•"/>
        <a:defRPr sz="16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88/1741-4326/ab2276"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i.org/10.1109/TPS.2019.2957968"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29.emf"/><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8.wmf"/><Relationship Id="rId4" Type="http://schemas.openxmlformats.org/officeDocument/2006/relationships/oleObject" Target="../embeddings/oleObject2.bin"/><Relationship Id="rId9" Type="http://schemas.openxmlformats.org/officeDocument/2006/relationships/image" Target="../media/image40.wmf"/></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 Id="rId5" Type="http://schemas.openxmlformats.org/officeDocument/2006/relationships/image" Target="../media/image44.emf"/><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xml"/><Relationship Id="rId6" Type="http://schemas.openxmlformats.org/officeDocument/2006/relationships/hyperlink" Target="https://www.bitly.com/C1bm715" TargetMode="External"/><Relationship Id="rId5" Type="http://schemas.openxmlformats.org/officeDocument/2006/relationships/image" Target="../media/image10.png"/><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17488" y="152394"/>
            <a:ext cx="8751482" cy="55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Autofit/>
          </a:bodyPr>
          <a:lstStyle>
            <a:lvl1pPr>
              <a:defRPr sz="2400">
                <a:solidFill>
                  <a:schemeClr val="tx1"/>
                </a:solidFill>
                <a:latin typeface="Century Gothic" charset="0"/>
                <a:ea typeface="ＭＳ Ｐゴシック" charset="-128"/>
              </a:defRPr>
            </a:lvl1pPr>
            <a:lvl2pPr marL="742950" indent="-285750">
              <a:defRPr sz="2400">
                <a:solidFill>
                  <a:schemeClr val="tx1"/>
                </a:solidFill>
                <a:latin typeface="Century Gothic" charset="0"/>
                <a:ea typeface="ＭＳ Ｐゴシック" charset="-128"/>
              </a:defRPr>
            </a:lvl2pPr>
            <a:lvl3pPr marL="1143000" indent="-228600">
              <a:defRPr sz="2400">
                <a:solidFill>
                  <a:schemeClr val="tx1"/>
                </a:solidFill>
                <a:latin typeface="Century Gothic" charset="0"/>
                <a:ea typeface="ＭＳ Ｐゴシック" charset="-128"/>
              </a:defRPr>
            </a:lvl3pPr>
            <a:lvl4pPr marL="1600200" indent="-228600">
              <a:defRPr sz="2400">
                <a:solidFill>
                  <a:schemeClr val="tx1"/>
                </a:solidFill>
                <a:latin typeface="Century Gothic" charset="0"/>
                <a:ea typeface="ＭＳ Ｐゴシック" charset="-128"/>
              </a:defRPr>
            </a:lvl4pPr>
            <a:lvl5pPr marL="2057400" indent="-228600">
              <a:defRPr sz="2400">
                <a:solidFill>
                  <a:schemeClr val="tx1"/>
                </a:solidFill>
                <a:latin typeface="Century Gothic"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entury Gothic"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entury Gothic"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entury Gothic"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entury Gothic" charset="0"/>
                <a:ea typeface="ＭＳ Ｐゴシック" charset="-128"/>
              </a:defRPr>
            </a:lvl9pPr>
          </a:lstStyle>
          <a:p>
            <a:pPr eaLnBrk="1" hangingPunct="1">
              <a:spcBef>
                <a:spcPct val="50000"/>
              </a:spcBef>
            </a:pPr>
            <a:r>
              <a:rPr lang="en-US" altLang="en-US" sz="2300" b="1" dirty="0">
                <a:solidFill>
                  <a:schemeClr val="bg1"/>
                </a:solidFill>
              </a:rPr>
              <a:t>Magnetohydrodynamic Modeling of Shattered Pellet Injection and Runaway-Electron Dynamics</a:t>
            </a:r>
          </a:p>
        </p:txBody>
      </p:sp>
      <p:sp>
        <p:nvSpPr>
          <p:cNvPr id="5" name="Rectangle 4"/>
          <p:cNvSpPr>
            <a:spLocks noChangeArrowheads="1"/>
          </p:cNvSpPr>
          <p:nvPr/>
        </p:nvSpPr>
        <p:spPr bwMode="auto">
          <a:xfrm>
            <a:off x="447270" y="3797853"/>
            <a:ext cx="76458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200" b="1" dirty="0">
                <a:solidFill>
                  <a:srgbClr val="00217B"/>
                </a:solidFill>
              </a:rPr>
              <a:t>Presented at the</a:t>
            </a:r>
          </a:p>
          <a:p>
            <a:pPr eaLnBrk="1" hangingPunct="1"/>
            <a:r>
              <a:rPr lang="en-US" altLang="en-US" sz="1600" b="1" dirty="0">
                <a:solidFill>
                  <a:srgbClr val="00217B"/>
                </a:solidFill>
              </a:rPr>
              <a:t>IAEA Second Technical Meeting on Plasma Disruptions and their Mitigation</a:t>
            </a:r>
          </a:p>
          <a:p>
            <a:pPr eaLnBrk="1" hangingPunct="1"/>
            <a:r>
              <a:rPr lang="en-US" altLang="en-US" sz="1600" b="1" dirty="0">
                <a:solidFill>
                  <a:srgbClr val="00217B"/>
                </a:solidFill>
              </a:rPr>
              <a:t>July 21</a:t>
            </a:r>
            <a:r>
              <a:rPr lang="en-US" altLang="en-US" sz="1600" b="1" baseline="30000" dirty="0">
                <a:solidFill>
                  <a:srgbClr val="00217B"/>
                </a:solidFill>
              </a:rPr>
              <a:t>st</a:t>
            </a:r>
            <a:r>
              <a:rPr lang="en-US" altLang="en-US" sz="1600" b="1" dirty="0">
                <a:solidFill>
                  <a:srgbClr val="00217B"/>
                </a:solidFill>
              </a:rPr>
              <a:t>, 2022</a:t>
            </a:r>
          </a:p>
        </p:txBody>
      </p:sp>
      <p:sp>
        <p:nvSpPr>
          <p:cNvPr id="6" name="Text Box 7">
            <a:extLst>
              <a:ext uri="{FF2B5EF4-FFF2-40B4-BE49-F238E27FC236}">
                <a16:creationId xmlns:a16="http://schemas.microsoft.com/office/drawing/2014/main" id="{6DBB3D41-85AA-324E-A68B-5714E38A66B7}"/>
              </a:ext>
            </a:extLst>
          </p:cNvPr>
          <p:cNvSpPr txBox="1">
            <a:spLocks noChangeArrowheads="1"/>
          </p:cNvSpPr>
          <p:nvPr/>
        </p:nvSpPr>
        <p:spPr bwMode="auto">
          <a:xfrm>
            <a:off x="447269" y="707566"/>
            <a:ext cx="8601195" cy="28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entury Gothic" charset="0"/>
                <a:ea typeface="ＭＳ Ｐゴシック" charset="-128"/>
              </a:defRPr>
            </a:lvl1pPr>
            <a:lvl2pPr marL="742950" indent="-285750">
              <a:defRPr sz="2400">
                <a:solidFill>
                  <a:schemeClr val="tx1"/>
                </a:solidFill>
                <a:latin typeface="Century Gothic" charset="0"/>
                <a:ea typeface="ＭＳ Ｐゴシック" charset="-128"/>
              </a:defRPr>
            </a:lvl2pPr>
            <a:lvl3pPr marL="1143000" indent="-228600">
              <a:defRPr sz="2400">
                <a:solidFill>
                  <a:schemeClr val="tx1"/>
                </a:solidFill>
                <a:latin typeface="Century Gothic" charset="0"/>
                <a:ea typeface="ＭＳ Ｐゴシック" charset="-128"/>
              </a:defRPr>
            </a:lvl3pPr>
            <a:lvl4pPr marL="1600200" indent="-228600">
              <a:defRPr sz="2400">
                <a:solidFill>
                  <a:schemeClr val="tx1"/>
                </a:solidFill>
                <a:latin typeface="Century Gothic" charset="0"/>
                <a:ea typeface="ＭＳ Ｐゴシック" charset="-128"/>
              </a:defRPr>
            </a:lvl4pPr>
            <a:lvl5pPr marL="2057400" indent="-228600">
              <a:defRPr sz="2400">
                <a:solidFill>
                  <a:schemeClr val="tx1"/>
                </a:solidFill>
                <a:latin typeface="Century Gothic"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entury Gothic"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entury Gothic"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entury Gothic"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entury Gothic" charset="0"/>
                <a:ea typeface="ＭＳ Ｐゴシック" charset="-128"/>
              </a:defRPr>
            </a:lvl9pPr>
          </a:lstStyle>
          <a:p>
            <a:pPr eaLnBrk="1" hangingPunct="1">
              <a:lnSpc>
                <a:spcPct val="114000"/>
              </a:lnSpc>
              <a:spcBef>
                <a:spcPts val="600"/>
              </a:spcBef>
            </a:pPr>
            <a:r>
              <a:rPr lang="en-US" altLang="en-US" sz="1100" b="1" dirty="0">
                <a:solidFill>
                  <a:srgbClr val="00217B"/>
                </a:solidFill>
              </a:rPr>
              <a:t>by</a:t>
            </a:r>
            <a:r>
              <a:rPr lang="en-US" altLang="en-US" sz="1200" b="1" dirty="0">
                <a:solidFill>
                  <a:srgbClr val="00217B"/>
                </a:solidFill>
              </a:rPr>
              <a:t> </a:t>
            </a:r>
          </a:p>
          <a:p>
            <a:pPr eaLnBrk="1" hangingPunct="1">
              <a:lnSpc>
                <a:spcPct val="114000"/>
              </a:lnSpc>
              <a:spcBef>
                <a:spcPts val="0"/>
              </a:spcBef>
            </a:pPr>
            <a:r>
              <a:rPr lang="en-US" altLang="en-US" sz="1800" b="1" dirty="0">
                <a:solidFill>
                  <a:srgbClr val="00217B"/>
                </a:solidFill>
              </a:rPr>
              <a:t>Brendan C. Lyons</a:t>
            </a:r>
            <a:r>
              <a:rPr lang="en-US" altLang="en-US" sz="1800" b="1" baseline="30000" dirty="0">
                <a:solidFill>
                  <a:srgbClr val="00217B"/>
                </a:solidFill>
              </a:rPr>
              <a:t>1</a:t>
            </a:r>
          </a:p>
          <a:p>
            <a:pPr eaLnBrk="1" hangingPunct="1">
              <a:lnSpc>
                <a:spcPct val="114000"/>
              </a:lnSpc>
              <a:spcBef>
                <a:spcPts val="0"/>
              </a:spcBef>
            </a:pPr>
            <a:r>
              <a:rPr lang="en-US" altLang="en-US" sz="1200" b="1" dirty="0">
                <a:solidFill>
                  <a:srgbClr val="00217B"/>
                </a:solidFill>
              </a:rPr>
              <a:t>C.C. Kim</a:t>
            </a:r>
            <a:r>
              <a:rPr lang="en-US" altLang="en-US" sz="1200" b="1" baseline="30000" dirty="0">
                <a:solidFill>
                  <a:srgbClr val="00217B"/>
                </a:solidFill>
              </a:rPr>
              <a:t>2</a:t>
            </a:r>
            <a:r>
              <a:rPr lang="en-US" altLang="en-US" sz="1200" b="1" dirty="0">
                <a:solidFill>
                  <a:srgbClr val="00217B"/>
                </a:solidFill>
              </a:rPr>
              <a:t>, J. McClenaghan</a:t>
            </a:r>
            <a:r>
              <a:rPr lang="en-US" altLang="en-US" sz="1200" b="1" baseline="30000" dirty="0">
                <a:solidFill>
                  <a:srgbClr val="00217B"/>
                </a:solidFill>
              </a:rPr>
              <a:t>1</a:t>
            </a:r>
            <a:r>
              <a:rPr lang="en-US" altLang="en-US" sz="1200" b="1" dirty="0">
                <a:solidFill>
                  <a:srgbClr val="00217B"/>
                </a:solidFill>
              </a:rPr>
              <a:t>, Y.Q. Liu</a:t>
            </a:r>
            <a:r>
              <a:rPr lang="en-US" altLang="en-US" sz="1200" b="1" baseline="30000" dirty="0">
                <a:solidFill>
                  <a:srgbClr val="00217B"/>
                </a:solidFill>
              </a:rPr>
              <a:t>1</a:t>
            </a:r>
            <a:r>
              <a:rPr lang="en-US" altLang="en-US" sz="1200" b="1" dirty="0">
                <a:solidFill>
                  <a:srgbClr val="00217B"/>
                </a:solidFill>
              </a:rPr>
              <a:t>, L.L. Lao</a:t>
            </a:r>
            <a:r>
              <a:rPr lang="en-US" altLang="en-US" sz="1200" b="1" baseline="30000" dirty="0">
                <a:solidFill>
                  <a:srgbClr val="00217B"/>
                </a:solidFill>
              </a:rPr>
              <a:t>1</a:t>
            </a:r>
            <a:r>
              <a:rPr lang="en-US" altLang="en-US" sz="1200" b="1" dirty="0">
                <a:solidFill>
                  <a:srgbClr val="00217B"/>
                </a:solidFill>
              </a:rPr>
              <a:t>, C. Akcay</a:t>
            </a:r>
            <a:r>
              <a:rPr lang="en-US" altLang="en-US" sz="1200" b="1" baseline="30000" dirty="0">
                <a:solidFill>
                  <a:srgbClr val="00217B"/>
                </a:solidFill>
              </a:rPr>
              <a:t>1</a:t>
            </a:r>
            <a:r>
              <a:rPr lang="en-US" altLang="en-US" sz="1200" b="1" dirty="0">
                <a:solidFill>
                  <a:srgbClr val="00217B"/>
                </a:solidFill>
              </a:rPr>
              <a:t>, T.A. Bechtel</a:t>
            </a:r>
            <a:r>
              <a:rPr lang="en-US" altLang="en-US" sz="1200" b="1" baseline="30000" dirty="0">
                <a:solidFill>
                  <a:srgbClr val="00217B"/>
                </a:solidFill>
              </a:rPr>
              <a:t>3,1</a:t>
            </a:r>
            <a:r>
              <a:rPr lang="en-US" altLang="en-US" sz="1200" b="1" dirty="0">
                <a:solidFill>
                  <a:srgbClr val="00217B"/>
                </a:solidFill>
              </a:rPr>
              <a:t>, N.M. Ferraro</a:t>
            </a:r>
            <a:r>
              <a:rPr lang="en-US" altLang="en-US" sz="1200" b="1" baseline="30000" dirty="0">
                <a:solidFill>
                  <a:srgbClr val="00217B"/>
                </a:solidFill>
              </a:rPr>
              <a:t>4</a:t>
            </a:r>
            <a:r>
              <a:rPr lang="en-US" altLang="en-US" sz="1200" b="1" dirty="0">
                <a:solidFill>
                  <a:srgbClr val="00217B"/>
                </a:solidFill>
              </a:rPr>
              <a:t>, S.C. Jardin</a:t>
            </a:r>
            <a:r>
              <a:rPr lang="en-US" altLang="en-US" sz="1200" b="1" baseline="30000" dirty="0">
                <a:solidFill>
                  <a:srgbClr val="00217B"/>
                </a:solidFill>
              </a:rPr>
              <a:t>4</a:t>
            </a:r>
            <a:r>
              <a:rPr lang="en-US" altLang="en-US" sz="1200" b="1" dirty="0">
                <a:solidFill>
                  <a:srgbClr val="00217B"/>
                </a:solidFill>
              </a:rPr>
              <a:t>, Yu. V. Petrov</a:t>
            </a:r>
            <a:r>
              <a:rPr lang="en-US" altLang="en-US" sz="1200" b="1" baseline="30000" dirty="0">
                <a:solidFill>
                  <a:srgbClr val="00217B"/>
                </a:solidFill>
              </a:rPr>
              <a:t>5</a:t>
            </a:r>
            <a:r>
              <a:rPr lang="en-US" altLang="en-US" sz="1200" b="1" dirty="0">
                <a:solidFill>
                  <a:srgbClr val="00217B"/>
                </a:solidFill>
              </a:rPr>
              <a:t>, R.W. Harvey</a:t>
            </a:r>
            <a:r>
              <a:rPr lang="en-US" altLang="en-US" sz="1200" b="1" baseline="30000" dirty="0">
                <a:solidFill>
                  <a:srgbClr val="00217B"/>
                </a:solidFill>
              </a:rPr>
              <a:t>5</a:t>
            </a:r>
            <a:r>
              <a:rPr lang="en-US" altLang="en-US" sz="1200" b="1" dirty="0">
                <a:solidFill>
                  <a:srgbClr val="00217B"/>
                </a:solidFill>
              </a:rPr>
              <a:t>, N.W. Eidietis</a:t>
            </a:r>
            <a:r>
              <a:rPr lang="en-US" altLang="en-US" sz="1200" b="1" baseline="30000" dirty="0">
                <a:solidFill>
                  <a:srgbClr val="00217B"/>
                </a:solidFill>
              </a:rPr>
              <a:t>1</a:t>
            </a:r>
            <a:r>
              <a:rPr lang="en-US" altLang="en-US" sz="1200" b="1" dirty="0">
                <a:solidFill>
                  <a:srgbClr val="00217B"/>
                </a:solidFill>
              </a:rPr>
              <a:t>, N. Hawkes</a:t>
            </a:r>
            <a:r>
              <a:rPr lang="en-US" altLang="en-US" sz="1200" b="1" baseline="30000" dirty="0">
                <a:solidFill>
                  <a:srgbClr val="00217B"/>
                </a:solidFill>
              </a:rPr>
              <a:t>6</a:t>
            </a:r>
            <a:r>
              <a:rPr lang="en-US" altLang="en-US" sz="1200" b="1" dirty="0">
                <a:solidFill>
                  <a:srgbClr val="00217B"/>
                </a:solidFill>
              </a:rPr>
              <a:t>, G. Szepesi</a:t>
            </a:r>
            <a:r>
              <a:rPr lang="en-US" altLang="en-US" sz="1200" b="1" baseline="30000" dirty="0">
                <a:solidFill>
                  <a:srgbClr val="00217B"/>
                </a:solidFill>
              </a:rPr>
              <a:t>6</a:t>
            </a:r>
            <a:r>
              <a:rPr lang="en-US" altLang="en-US" sz="1200" b="1" dirty="0">
                <a:solidFill>
                  <a:srgbClr val="00217B"/>
                </a:solidFill>
              </a:rPr>
              <a:t>, J. Kim</a:t>
            </a:r>
            <a:r>
              <a:rPr lang="en-US" altLang="en-US" sz="1200" b="1" baseline="30000" dirty="0">
                <a:solidFill>
                  <a:srgbClr val="00217B"/>
                </a:solidFill>
              </a:rPr>
              <a:t>7</a:t>
            </a:r>
            <a:r>
              <a:rPr lang="en-US" altLang="en-US" sz="1200" b="1" dirty="0">
                <a:solidFill>
                  <a:srgbClr val="00217B"/>
                </a:solidFill>
              </a:rPr>
              <a:t>, S. Lee</a:t>
            </a:r>
            <a:r>
              <a:rPr lang="en-US" altLang="en-US" sz="1200" b="1" baseline="30000" dirty="0">
                <a:solidFill>
                  <a:srgbClr val="00217B"/>
                </a:solidFill>
              </a:rPr>
              <a:t>8</a:t>
            </a:r>
            <a:r>
              <a:rPr lang="en-US" altLang="en-US" sz="1200" b="1" dirty="0">
                <a:solidFill>
                  <a:srgbClr val="00217B"/>
                </a:solidFill>
              </a:rPr>
              <a:t>, M. Lehnen</a:t>
            </a:r>
            <a:r>
              <a:rPr lang="en-US" altLang="en-US" sz="1200" b="1" baseline="30000" dirty="0">
                <a:solidFill>
                  <a:srgbClr val="00217B"/>
                </a:solidFill>
              </a:rPr>
              <a:t>9</a:t>
            </a:r>
            <a:r>
              <a:rPr lang="en-US" altLang="en-US" sz="1200" b="1" dirty="0">
                <a:solidFill>
                  <a:srgbClr val="00217B"/>
                </a:solidFill>
              </a:rPr>
              <a:t> and JET* &amp; KSTAR contributors</a:t>
            </a:r>
            <a:endParaRPr lang="en-US" altLang="en-US" sz="1200" b="1" baseline="30000" dirty="0">
              <a:solidFill>
                <a:srgbClr val="00217B"/>
              </a:solidFill>
            </a:endParaRPr>
          </a:p>
          <a:p>
            <a:pPr eaLnBrk="1" hangingPunct="1">
              <a:lnSpc>
                <a:spcPct val="114000"/>
              </a:lnSpc>
              <a:spcBef>
                <a:spcPts val="0"/>
              </a:spcBef>
            </a:pPr>
            <a:r>
              <a:rPr lang="en-US" altLang="en-US" sz="1200" b="1" baseline="30000" dirty="0">
                <a:solidFill>
                  <a:srgbClr val="00217B"/>
                </a:solidFill>
              </a:rPr>
              <a:t>1</a:t>
            </a:r>
            <a:r>
              <a:rPr lang="en-US" altLang="en-US" sz="1200" b="1" dirty="0">
                <a:solidFill>
                  <a:srgbClr val="00217B"/>
                </a:solidFill>
              </a:rPr>
              <a:t>General Atomics</a:t>
            </a:r>
          </a:p>
          <a:p>
            <a:pPr eaLnBrk="1" hangingPunct="1">
              <a:lnSpc>
                <a:spcPct val="114000"/>
              </a:lnSpc>
              <a:spcBef>
                <a:spcPts val="0"/>
              </a:spcBef>
            </a:pPr>
            <a:r>
              <a:rPr lang="en-US" altLang="en-US" sz="1200" b="1" baseline="30000" dirty="0">
                <a:solidFill>
                  <a:srgbClr val="00217B"/>
                </a:solidFill>
              </a:rPr>
              <a:t>2</a:t>
            </a:r>
            <a:r>
              <a:rPr lang="en-US" altLang="en-US" sz="1200" b="1" dirty="0">
                <a:solidFill>
                  <a:srgbClr val="00217B"/>
                </a:solidFill>
              </a:rPr>
              <a:t>SLS2 Consulting</a:t>
            </a:r>
          </a:p>
          <a:p>
            <a:pPr eaLnBrk="1" hangingPunct="1">
              <a:lnSpc>
                <a:spcPct val="114000"/>
              </a:lnSpc>
              <a:spcBef>
                <a:spcPts val="0"/>
              </a:spcBef>
            </a:pPr>
            <a:r>
              <a:rPr lang="en-US" altLang="en-US" sz="1200" b="1" baseline="30000" dirty="0">
                <a:solidFill>
                  <a:srgbClr val="00217B"/>
                </a:solidFill>
              </a:rPr>
              <a:t>3</a:t>
            </a:r>
            <a:r>
              <a:rPr lang="en-US" altLang="en-US" sz="1200" b="1" dirty="0">
                <a:solidFill>
                  <a:srgbClr val="00217B"/>
                </a:solidFill>
              </a:rPr>
              <a:t>Oak Ridge Institute for Science and Education</a:t>
            </a:r>
            <a:endParaRPr lang="en-US" altLang="en-US" sz="1200" b="1" baseline="30000" dirty="0">
              <a:solidFill>
                <a:srgbClr val="00217B"/>
              </a:solidFill>
            </a:endParaRPr>
          </a:p>
          <a:p>
            <a:pPr eaLnBrk="1" hangingPunct="1">
              <a:lnSpc>
                <a:spcPct val="114000"/>
              </a:lnSpc>
              <a:spcBef>
                <a:spcPts val="0"/>
              </a:spcBef>
            </a:pPr>
            <a:r>
              <a:rPr lang="en-US" altLang="en-US" sz="1200" b="1" baseline="30000" dirty="0">
                <a:solidFill>
                  <a:srgbClr val="00217B"/>
                </a:solidFill>
              </a:rPr>
              <a:t>4</a:t>
            </a:r>
            <a:r>
              <a:rPr lang="en-US" altLang="en-US" sz="1200" b="1" dirty="0">
                <a:solidFill>
                  <a:srgbClr val="00217B"/>
                </a:solidFill>
              </a:rPr>
              <a:t>Princeton Plasma Physics Laboratory</a:t>
            </a:r>
          </a:p>
          <a:p>
            <a:pPr eaLnBrk="1" hangingPunct="1"/>
            <a:r>
              <a:rPr lang="en-US" altLang="en-US" sz="1200" b="1" baseline="30000" dirty="0">
                <a:solidFill>
                  <a:srgbClr val="00217B"/>
                </a:solidFill>
              </a:rPr>
              <a:t>5</a:t>
            </a:r>
            <a:r>
              <a:rPr lang="en-US" altLang="en-US" sz="1200" b="1" dirty="0">
                <a:solidFill>
                  <a:srgbClr val="00217B"/>
                </a:solidFill>
              </a:rPr>
              <a:t>CompX</a:t>
            </a:r>
          </a:p>
          <a:p>
            <a:pPr eaLnBrk="1" hangingPunct="1"/>
            <a:r>
              <a:rPr lang="en-US" altLang="en-US" sz="1200" b="1" baseline="30000" dirty="0">
                <a:solidFill>
                  <a:srgbClr val="00217B"/>
                </a:solidFill>
              </a:rPr>
              <a:t>6</a:t>
            </a:r>
            <a:r>
              <a:rPr lang="en-US" altLang="en-US" sz="1200" b="1" dirty="0">
                <a:solidFill>
                  <a:srgbClr val="00217B"/>
                </a:solidFill>
              </a:rPr>
              <a:t>Culham Centre for Fusion Energy</a:t>
            </a:r>
          </a:p>
          <a:p>
            <a:pPr eaLnBrk="1" hangingPunct="1"/>
            <a:r>
              <a:rPr lang="en-US" altLang="en-US" sz="1200" b="1" baseline="30000" dirty="0">
                <a:solidFill>
                  <a:srgbClr val="00217B"/>
                </a:solidFill>
              </a:rPr>
              <a:t>7</a:t>
            </a:r>
            <a:r>
              <a:rPr lang="en-US" altLang="en-US" sz="1200" b="1" dirty="0">
                <a:solidFill>
                  <a:srgbClr val="00217B"/>
                </a:solidFill>
              </a:rPr>
              <a:t>National Fusion Research Institute</a:t>
            </a:r>
          </a:p>
          <a:p>
            <a:pPr eaLnBrk="1" hangingPunct="1"/>
            <a:r>
              <a:rPr lang="en-US" altLang="en-US" sz="1200" b="1" baseline="30000" dirty="0">
                <a:solidFill>
                  <a:srgbClr val="00217B"/>
                </a:solidFill>
              </a:rPr>
              <a:t>8</a:t>
            </a:r>
            <a:r>
              <a:rPr lang="en-US" altLang="en-US" sz="1200" b="1" dirty="0">
                <a:solidFill>
                  <a:srgbClr val="00217B"/>
                </a:solidFill>
              </a:rPr>
              <a:t>Seoul National University</a:t>
            </a:r>
          </a:p>
          <a:p>
            <a:pPr eaLnBrk="1" hangingPunct="1"/>
            <a:r>
              <a:rPr lang="en-US" altLang="en-US" sz="1200" b="1" baseline="30000" dirty="0">
                <a:solidFill>
                  <a:srgbClr val="00217B"/>
                </a:solidFill>
              </a:rPr>
              <a:t>9</a:t>
            </a:r>
            <a:r>
              <a:rPr lang="en-US" altLang="en-US" sz="1200" b="1" dirty="0">
                <a:solidFill>
                  <a:srgbClr val="00217B"/>
                </a:solidFill>
              </a:rPr>
              <a:t>ITER Organization</a:t>
            </a:r>
          </a:p>
        </p:txBody>
      </p:sp>
      <p:pic>
        <p:nvPicPr>
          <p:cNvPr id="3" name="Picture 2">
            <a:extLst>
              <a:ext uri="{FF2B5EF4-FFF2-40B4-BE49-F238E27FC236}">
                <a16:creationId xmlns:a16="http://schemas.microsoft.com/office/drawing/2014/main" id="{FD8484F1-2B5D-2C45-9FEE-FCA58F888B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0701" y="4634702"/>
            <a:ext cx="1537764" cy="440137"/>
          </a:xfrm>
          <a:prstGeom prst="rect">
            <a:avLst/>
          </a:prstGeom>
        </p:spPr>
      </p:pic>
      <p:sp>
        <p:nvSpPr>
          <p:cNvPr id="2" name="Rectangle 1">
            <a:extLst>
              <a:ext uri="{FF2B5EF4-FFF2-40B4-BE49-F238E27FC236}">
                <a16:creationId xmlns:a16="http://schemas.microsoft.com/office/drawing/2014/main" id="{BDFE285D-4660-2946-ADCA-51910F779837}"/>
              </a:ext>
            </a:extLst>
          </p:cNvPr>
          <p:cNvSpPr/>
          <p:nvPr/>
        </p:nvSpPr>
        <p:spPr>
          <a:xfrm>
            <a:off x="6524096" y="2518153"/>
            <a:ext cx="2524369" cy="461665"/>
          </a:xfrm>
          <a:prstGeom prst="rect">
            <a:avLst/>
          </a:prstGeom>
        </p:spPr>
        <p:txBody>
          <a:bodyPr wrap="square">
            <a:spAutoFit/>
          </a:bodyPr>
          <a:lstStyle/>
          <a:p>
            <a:r>
              <a:rPr lang="en-US" sz="1200" b="1" dirty="0">
                <a:latin typeface="Open Sans"/>
              </a:rPr>
              <a:t>*See the author list of </a:t>
            </a:r>
            <a:r>
              <a:rPr lang="en-US" sz="1200" b="1" dirty="0">
                <a:latin typeface="Open Sans"/>
                <a:hlinkClick r:id="rId3">
                  <a:extLst>
                    <a:ext uri="{A12FA001-AC4F-418D-AE19-62706E023703}">
                      <ahyp:hlinkClr xmlns:ahyp="http://schemas.microsoft.com/office/drawing/2018/hyperlinkcolor" val="tx"/>
                    </a:ext>
                  </a:extLst>
                </a:hlinkClick>
              </a:rPr>
              <a:t>E. Joffrin et al. 2019 Nucl. Fusion 59 112021</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advTm="21972"/>
    </mc:Choice>
    <mc:Fallback>
      <p:transition spd="slow" advTm="21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C573AE-7D57-240E-CF95-D46C08C3240E}"/>
              </a:ext>
            </a:extLst>
          </p:cNvPr>
          <p:cNvSpPr>
            <a:spLocks noGrp="1"/>
          </p:cNvSpPr>
          <p:nvPr>
            <p:ph sz="half" idx="1"/>
          </p:nvPr>
        </p:nvSpPr>
        <p:spPr>
          <a:xfrm>
            <a:off x="457200" y="850790"/>
            <a:ext cx="3849077" cy="2035993"/>
          </a:xfrm>
        </p:spPr>
        <p:txBody>
          <a:bodyPr/>
          <a:lstStyle/>
          <a:p>
            <a:r>
              <a:rPr lang="en-US" sz="1600" dirty="0"/>
              <a:t>Early, radiation driven thermal quench in good agreement</a:t>
            </a:r>
          </a:p>
          <a:p>
            <a:r>
              <a:rPr lang="en-US" sz="1600" dirty="0">
                <a:solidFill>
                  <a:schemeClr val="bg1">
                    <a:lumMod val="95000"/>
                  </a:schemeClr>
                </a:solidFill>
              </a:rPr>
              <a:t>NIMROD shows earlier spike in radiation, driven by earlier MHD instability onset</a:t>
            </a:r>
          </a:p>
          <a:p>
            <a:r>
              <a:rPr lang="en-US" sz="1600" dirty="0">
                <a:solidFill>
                  <a:schemeClr val="bg1">
                    <a:lumMod val="95000"/>
                  </a:schemeClr>
                </a:solidFill>
              </a:rPr>
              <a:t>Progress made, but work ongoing to determine source of remaining differences</a:t>
            </a:r>
          </a:p>
        </p:txBody>
      </p:sp>
      <p:sp>
        <p:nvSpPr>
          <p:cNvPr id="4" name="Title 3">
            <a:extLst>
              <a:ext uri="{FF2B5EF4-FFF2-40B4-BE49-F238E27FC236}">
                <a16:creationId xmlns:a16="http://schemas.microsoft.com/office/drawing/2014/main" id="{5871E792-396E-285C-0627-6B8C63E1FD0B}"/>
              </a:ext>
            </a:extLst>
          </p:cNvPr>
          <p:cNvSpPr>
            <a:spLocks noGrp="1"/>
          </p:cNvSpPr>
          <p:nvPr>
            <p:ph type="title" idx="4294967295"/>
          </p:nvPr>
        </p:nvSpPr>
        <p:spPr/>
        <p:txBody>
          <a:bodyPr/>
          <a:lstStyle/>
          <a:p>
            <a:r>
              <a:rPr lang="en-US" dirty="0"/>
              <a:t>M3D-C1 &amp; NIMROD Show Decent Agreement, but Differ in Timing of Instability Onset</a:t>
            </a:r>
          </a:p>
        </p:txBody>
      </p:sp>
      <p:pic>
        <p:nvPicPr>
          <p:cNvPr id="6" name="Content Placeholder 9">
            <a:extLst>
              <a:ext uri="{FF2B5EF4-FFF2-40B4-BE49-F238E27FC236}">
                <a16:creationId xmlns:a16="http://schemas.microsoft.com/office/drawing/2014/main" id="{2B033F11-78DE-E6D8-4117-8CE684BCA45F}"/>
              </a:ext>
            </a:extLst>
          </p:cNvPr>
          <p:cNvPicPr>
            <a:picLocks noChangeAspect="1"/>
          </p:cNvPicPr>
          <p:nvPr/>
        </p:nvPicPr>
        <p:blipFill>
          <a:blip r:embed="rId2"/>
          <a:srcRect/>
          <a:stretch/>
        </p:blipFill>
        <p:spPr bwMode="auto">
          <a:xfrm>
            <a:off x="4306279" y="701927"/>
            <a:ext cx="4837720" cy="21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4" name="Oval 13">
            <a:extLst>
              <a:ext uri="{FF2B5EF4-FFF2-40B4-BE49-F238E27FC236}">
                <a16:creationId xmlns:a16="http://schemas.microsoft.com/office/drawing/2014/main" id="{B2ACEFDE-CD1A-7110-B76B-8F71F373FAD0}"/>
              </a:ext>
            </a:extLst>
          </p:cNvPr>
          <p:cNvSpPr>
            <a:spLocks noChangeAspect="1"/>
          </p:cNvSpPr>
          <p:nvPr/>
        </p:nvSpPr>
        <p:spPr>
          <a:xfrm>
            <a:off x="4432210" y="1752507"/>
            <a:ext cx="998428" cy="998428"/>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5" name="Oval 14">
            <a:extLst>
              <a:ext uri="{FF2B5EF4-FFF2-40B4-BE49-F238E27FC236}">
                <a16:creationId xmlns:a16="http://schemas.microsoft.com/office/drawing/2014/main" id="{41F3BD56-672E-F5DF-B312-FE9553BDABA2}"/>
              </a:ext>
            </a:extLst>
          </p:cNvPr>
          <p:cNvSpPr>
            <a:spLocks/>
          </p:cNvSpPr>
          <p:nvPr/>
        </p:nvSpPr>
        <p:spPr>
          <a:xfrm rot="20577114">
            <a:off x="6867440" y="2245563"/>
            <a:ext cx="1001245" cy="320749"/>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3863072467"/>
      </p:ext>
    </p:extLst>
  </p:cSld>
  <p:clrMapOvr>
    <a:masterClrMapping/>
  </p:clrMapOvr>
  <mc:AlternateContent xmlns:mc="http://schemas.openxmlformats.org/markup-compatibility/2006">
    <mc:Choice xmlns:p14="http://schemas.microsoft.com/office/powerpoint/2010/main" Requires="p14">
      <p:transition spd="slow" p14:dur="2000" advTm="26910"/>
    </mc:Choice>
    <mc:Fallback>
      <p:transition spd="slow" advTm="2691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4E2A8B7-8BFE-AB11-2667-D80BCF26276D}"/>
              </a:ext>
            </a:extLst>
          </p:cNvPr>
          <p:cNvPicPr>
            <a:picLocks noChangeAspect="1"/>
          </p:cNvPicPr>
          <p:nvPr/>
        </p:nvPicPr>
        <p:blipFill>
          <a:blip r:embed="rId2"/>
          <a:srcRect/>
          <a:stretch/>
        </p:blipFill>
        <p:spPr bwMode="auto">
          <a:xfrm>
            <a:off x="4306279" y="701927"/>
            <a:ext cx="4837720" cy="21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Content Placeholder 1">
            <a:extLst>
              <a:ext uri="{FF2B5EF4-FFF2-40B4-BE49-F238E27FC236}">
                <a16:creationId xmlns:a16="http://schemas.microsoft.com/office/drawing/2014/main" id="{1CC573AE-7D57-240E-CF95-D46C08C3240E}"/>
              </a:ext>
            </a:extLst>
          </p:cNvPr>
          <p:cNvSpPr>
            <a:spLocks noGrp="1"/>
          </p:cNvSpPr>
          <p:nvPr>
            <p:ph sz="half" idx="1"/>
          </p:nvPr>
        </p:nvSpPr>
        <p:spPr>
          <a:xfrm>
            <a:off x="457200" y="850790"/>
            <a:ext cx="3786554" cy="2035993"/>
          </a:xfrm>
        </p:spPr>
        <p:txBody>
          <a:bodyPr/>
          <a:lstStyle/>
          <a:p>
            <a:r>
              <a:rPr lang="en-US" sz="1600" dirty="0"/>
              <a:t>Early, radiation driven thermal quench in good agreement</a:t>
            </a:r>
          </a:p>
          <a:p>
            <a:r>
              <a:rPr lang="en-US" sz="1600" dirty="0"/>
              <a:t>NIMROD shows earlier spike in radiation, driven by earlier MHD instability onset</a:t>
            </a:r>
          </a:p>
          <a:p>
            <a:r>
              <a:rPr lang="en-US" sz="1600" dirty="0"/>
              <a:t>Progress made, but work ongoing to determine source of remaining differences</a:t>
            </a:r>
          </a:p>
        </p:txBody>
      </p:sp>
      <p:pic>
        <p:nvPicPr>
          <p:cNvPr id="5" name="Content Placeholder 9">
            <a:extLst>
              <a:ext uri="{FF2B5EF4-FFF2-40B4-BE49-F238E27FC236}">
                <a16:creationId xmlns:a16="http://schemas.microsoft.com/office/drawing/2014/main" id="{A615C806-F3F9-8837-E878-3F458A49F73F}"/>
              </a:ext>
            </a:extLst>
          </p:cNvPr>
          <p:cNvPicPr>
            <a:picLocks noGrp="1" noChangeAspect="1"/>
          </p:cNvPicPr>
          <p:nvPr>
            <p:ph sz="half" idx="2"/>
          </p:nvPr>
        </p:nvPicPr>
        <p:blipFill rotWithShape="1">
          <a:blip r:embed="rId3"/>
          <a:srcRect l="1637" t="763" r="1492" b="3745"/>
          <a:stretch/>
        </p:blipFill>
        <p:spPr>
          <a:xfrm>
            <a:off x="5153025" y="2921187"/>
            <a:ext cx="3381956" cy="2083636"/>
          </a:xfrm>
        </p:spPr>
      </p:pic>
      <p:sp>
        <p:nvSpPr>
          <p:cNvPr id="16" name="Oval 15">
            <a:extLst>
              <a:ext uri="{FF2B5EF4-FFF2-40B4-BE49-F238E27FC236}">
                <a16:creationId xmlns:a16="http://schemas.microsoft.com/office/drawing/2014/main" id="{B8F68460-C6D8-3C5F-6B6D-31C5F6241786}"/>
              </a:ext>
            </a:extLst>
          </p:cNvPr>
          <p:cNvSpPr/>
          <p:nvPr/>
        </p:nvSpPr>
        <p:spPr>
          <a:xfrm>
            <a:off x="7784123" y="780980"/>
            <a:ext cx="750858" cy="1587692"/>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48A817-7C31-98CA-1497-8E0B6446463A}"/>
              </a:ext>
            </a:extLst>
          </p:cNvPr>
          <p:cNvSpPr/>
          <p:nvPr/>
        </p:nvSpPr>
        <p:spPr>
          <a:xfrm>
            <a:off x="6550883" y="3453406"/>
            <a:ext cx="1001163" cy="816159"/>
          </a:xfrm>
          <a:prstGeom prst="ellipse">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a:extLst>
              <a:ext uri="{FF2B5EF4-FFF2-40B4-BE49-F238E27FC236}">
                <a16:creationId xmlns:a16="http://schemas.microsoft.com/office/drawing/2014/main" id="{6E73B7EB-C0B8-8BFC-51F4-E2FDDA0B12C0}"/>
              </a:ext>
            </a:extLst>
          </p:cNvPr>
          <p:cNvSpPr>
            <a:spLocks noGrp="1"/>
          </p:cNvSpPr>
          <p:nvPr>
            <p:ph type="title" idx="4294967295"/>
          </p:nvPr>
        </p:nvSpPr>
        <p:spPr>
          <a:xfrm>
            <a:off x="457200" y="0"/>
            <a:ext cx="8229600" cy="685800"/>
          </a:xfrm>
        </p:spPr>
        <p:txBody>
          <a:bodyPr/>
          <a:lstStyle/>
          <a:p>
            <a:r>
              <a:rPr lang="en-US" dirty="0"/>
              <a:t>M3D-C1 &amp; NIMROD Show Decent Agreement, but Differ in Timing of Instability Onset</a:t>
            </a:r>
          </a:p>
        </p:txBody>
      </p:sp>
    </p:spTree>
    <p:extLst>
      <p:ext uri="{BB962C8B-B14F-4D97-AF65-F5344CB8AC3E}">
        <p14:creationId xmlns:p14="http://schemas.microsoft.com/office/powerpoint/2010/main" val="1747547012"/>
      </p:ext>
    </p:extLst>
  </p:cSld>
  <p:clrMapOvr>
    <a:masterClrMapping/>
  </p:clrMapOvr>
  <mc:AlternateContent xmlns:mc="http://schemas.openxmlformats.org/markup-compatibility/2006">
    <mc:Choice xmlns:p14="http://schemas.microsoft.com/office/powerpoint/2010/main" Requires="p14">
      <p:transition spd="slow" p14:dur="2000" advTm="29292"/>
    </mc:Choice>
    <mc:Fallback>
      <p:transition spd="slow" advTm="292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7CED35-0150-D57D-E294-A9B0BB082CEF}"/>
              </a:ext>
            </a:extLst>
          </p:cNvPr>
          <p:cNvSpPr>
            <a:spLocks noGrp="1"/>
          </p:cNvSpPr>
          <p:nvPr>
            <p:ph sz="half" idx="1"/>
          </p:nvPr>
        </p:nvSpPr>
        <p:spPr>
          <a:xfrm>
            <a:off x="457199" y="850790"/>
            <a:ext cx="8229600" cy="1280291"/>
          </a:xfrm>
        </p:spPr>
        <p:txBody>
          <a:bodyPr/>
          <a:lstStyle/>
          <a:p>
            <a:r>
              <a:rPr lang="en-US" sz="1400" dirty="0"/>
              <a:t>M3D-C1 benchmark case re-run with two-temperature model</a:t>
            </a:r>
          </a:p>
          <a:p>
            <a:r>
              <a:rPr lang="en-US" sz="1400" dirty="0"/>
              <a:t>Early dynamics similar, but deviates as electrons cool faster than single-temperature model</a:t>
            </a:r>
          </a:p>
          <a:p>
            <a:pPr lvl="1"/>
            <a:r>
              <a:rPr lang="en-US" sz="1200" dirty="0"/>
              <a:t>Less ablation and ionization</a:t>
            </a:r>
          </a:p>
          <a:p>
            <a:pPr lvl="1"/>
            <a:r>
              <a:rPr lang="en-US" sz="1200" dirty="0"/>
              <a:t>Slower thermal quench</a:t>
            </a:r>
          </a:p>
          <a:p>
            <a:pPr lvl="1"/>
            <a:r>
              <a:rPr lang="en-US" sz="1200" dirty="0"/>
              <a:t>Delayed instability</a:t>
            </a:r>
          </a:p>
          <a:p>
            <a:r>
              <a:rPr lang="en-US" sz="1400" dirty="0"/>
              <a:t>Single-temperature model may underpredict thermal-quench times and overpredict pellet assimilation</a:t>
            </a:r>
          </a:p>
        </p:txBody>
      </p:sp>
      <p:sp>
        <p:nvSpPr>
          <p:cNvPr id="4" name="Title 3">
            <a:extLst>
              <a:ext uri="{FF2B5EF4-FFF2-40B4-BE49-F238E27FC236}">
                <a16:creationId xmlns:a16="http://schemas.microsoft.com/office/drawing/2014/main" id="{51A074D2-6523-520B-C6ED-8D319300AF97}"/>
              </a:ext>
            </a:extLst>
          </p:cNvPr>
          <p:cNvSpPr>
            <a:spLocks noGrp="1"/>
          </p:cNvSpPr>
          <p:nvPr>
            <p:ph type="title" idx="4294967295"/>
          </p:nvPr>
        </p:nvSpPr>
        <p:spPr/>
        <p:txBody>
          <a:bodyPr/>
          <a:lstStyle/>
          <a:p>
            <a:r>
              <a:rPr lang="en-US" dirty="0"/>
              <a:t>Two-Temperature Modeling Shows Delayed Thermal Quench</a:t>
            </a:r>
          </a:p>
        </p:txBody>
      </p:sp>
      <p:pic>
        <p:nvPicPr>
          <p:cNvPr id="5" name="Content Placeholder 9">
            <a:extLst>
              <a:ext uri="{FF2B5EF4-FFF2-40B4-BE49-F238E27FC236}">
                <a16:creationId xmlns:a16="http://schemas.microsoft.com/office/drawing/2014/main" id="{F5093D8E-12B3-96E3-2E4C-7D818166579A}"/>
              </a:ext>
            </a:extLst>
          </p:cNvPr>
          <p:cNvPicPr>
            <a:picLocks noChangeAspect="1"/>
          </p:cNvPicPr>
          <p:nvPr/>
        </p:nvPicPr>
        <p:blipFill rotWithShape="1">
          <a:blip r:embed="rId2"/>
          <a:srcRect l="1393" t="2922" r="1428" b="4632"/>
          <a:stretch/>
        </p:blipFill>
        <p:spPr>
          <a:xfrm>
            <a:off x="906843" y="2784002"/>
            <a:ext cx="4549329" cy="1967166"/>
          </a:xfrm>
          <a:prstGeom prst="rect">
            <a:avLst/>
          </a:prstGeom>
        </p:spPr>
      </p:pic>
      <p:pic>
        <p:nvPicPr>
          <p:cNvPr id="6" name="Picture 5">
            <a:extLst>
              <a:ext uri="{FF2B5EF4-FFF2-40B4-BE49-F238E27FC236}">
                <a16:creationId xmlns:a16="http://schemas.microsoft.com/office/drawing/2014/main" id="{642453AE-AD3E-B697-B05B-9C3F273B5337}"/>
              </a:ext>
            </a:extLst>
          </p:cNvPr>
          <p:cNvPicPr>
            <a:picLocks noChangeAspect="1"/>
          </p:cNvPicPr>
          <p:nvPr/>
        </p:nvPicPr>
        <p:blipFill rotWithShape="1">
          <a:blip r:embed="rId3"/>
          <a:srcRect l="2401" t="2436" r="2380" b="3474"/>
          <a:stretch/>
        </p:blipFill>
        <p:spPr>
          <a:xfrm>
            <a:off x="5861864" y="2604497"/>
            <a:ext cx="2824935" cy="2326187"/>
          </a:xfrm>
          <a:prstGeom prst="rect">
            <a:avLst/>
          </a:prstGeom>
        </p:spPr>
      </p:pic>
    </p:spTree>
    <p:extLst>
      <p:ext uri="{BB962C8B-B14F-4D97-AF65-F5344CB8AC3E}">
        <p14:creationId xmlns:p14="http://schemas.microsoft.com/office/powerpoint/2010/main" val="39204388"/>
      </p:ext>
    </p:extLst>
  </p:cSld>
  <p:clrMapOvr>
    <a:masterClrMapping/>
  </p:clrMapOvr>
  <mc:AlternateContent xmlns:mc="http://schemas.openxmlformats.org/markup-compatibility/2006">
    <mc:Choice xmlns:p14="http://schemas.microsoft.com/office/powerpoint/2010/main" Requires="p14">
      <p:transition spd="slow" p14:dur="2000" advTm="68891"/>
    </mc:Choice>
    <mc:Fallback>
      <p:transition spd="slow" advTm="688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solidFill>
                  <a:schemeClr val="bg1">
                    <a:lumMod val="75000"/>
                  </a:schemeClr>
                </a:solidFill>
              </a:rPr>
              <a:t>Overview of key code capabilities</a:t>
            </a:r>
          </a:p>
          <a:p>
            <a:r>
              <a:rPr lang="en-US" sz="1600" dirty="0">
                <a:solidFill>
                  <a:schemeClr val="bg1">
                    <a:lumMod val="75000"/>
                  </a:schemeClr>
                </a:solidFill>
              </a:rPr>
              <a:t>Benchmarking M3D-C1 and NIMROD SPI modeling</a:t>
            </a:r>
          </a:p>
          <a:p>
            <a:r>
              <a:rPr lang="en-US" sz="1600" dirty="0"/>
              <a:t>M3D-C1 &amp; NIMROD simulations of SPI in JET</a:t>
            </a:r>
          </a:p>
          <a:p>
            <a:r>
              <a:rPr lang="en-US" sz="1600" dirty="0">
                <a:solidFill>
                  <a:schemeClr val="bg1">
                    <a:lumMod val="95000"/>
                  </a:schemeClr>
                </a:solidFill>
              </a:rPr>
              <a:t>Initial M3D-C1 simulations of SPI in KSTAR</a:t>
            </a:r>
          </a:p>
          <a:p>
            <a:r>
              <a:rPr lang="en-US" sz="1600" dirty="0">
                <a:solidFill>
                  <a:schemeClr val="bg1">
                    <a:lumMod val="95000"/>
                  </a:schemeClr>
                </a:solidFill>
              </a:rPr>
              <a:t>Coupled NIMROD-CQL3D modeling of runaway-electron dynamics</a:t>
            </a:r>
          </a:p>
          <a:p>
            <a:r>
              <a:rPr lang="en-US" sz="1600" dirty="0">
                <a:solidFill>
                  <a:schemeClr val="bg1">
                    <a:lumMod val="95000"/>
                  </a:schemeClr>
                </a:solidFill>
              </a:rPr>
              <a:t>MARS-F modeling of runaway-electron dynamics</a:t>
            </a: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228402196"/>
      </p:ext>
    </p:extLst>
  </p:cSld>
  <p:clrMapOvr>
    <a:masterClrMapping/>
  </p:clrMapOvr>
  <mc:AlternateContent xmlns:mc="http://schemas.openxmlformats.org/markup-compatibility/2006">
    <mc:Choice xmlns:p14="http://schemas.microsoft.com/office/powerpoint/2010/main" Requires="p14">
      <p:transition spd="slow" p14:dur="2000" advTm="8064"/>
    </mc:Choice>
    <mc:Fallback>
      <p:transition spd="slow" advTm="806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9DFF8-2D06-9EC9-5D10-8EE0A37CBF26}"/>
              </a:ext>
            </a:extLst>
          </p:cNvPr>
          <p:cNvSpPr>
            <a:spLocks noGrp="1"/>
          </p:cNvSpPr>
          <p:nvPr>
            <p:ph sz="half" idx="1"/>
          </p:nvPr>
        </p:nvSpPr>
        <p:spPr>
          <a:xfrm>
            <a:off x="457199" y="850790"/>
            <a:ext cx="4651350" cy="3743833"/>
          </a:xfrm>
        </p:spPr>
        <p:txBody>
          <a:bodyPr/>
          <a:lstStyle/>
          <a:p>
            <a:r>
              <a:rPr lang="en-US" sz="1600" dirty="0"/>
              <a:t>Script created to generate shatter plumes based on fracture-threshold theory</a:t>
            </a:r>
            <a:br>
              <a:rPr lang="en-US" sz="1600" dirty="0"/>
            </a:br>
            <a:r>
              <a:rPr lang="en-US" sz="1600" dirty="0">
                <a:hlinkClick r:id="rId2"/>
              </a:rPr>
              <a:t>T.E. Gebhart et al. IEEE 48, 6 (2019)</a:t>
            </a:r>
            <a:endParaRPr lang="en-US" sz="1600" dirty="0"/>
          </a:p>
          <a:p>
            <a:r>
              <a:rPr lang="en-US" sz="1600" dirty="0"/>
              <a:t>Various ordered or random spatial-distribution options </a:t>
            </a:r>
            <a:endParaRPr lang="en-US" sz="1400" dirty="0"/>
          </a:p>
          <a:p>
            <a:r>
              <a:rPr lang="en-US" sz="1600" dirty="0"/>
              <a:t>Easily generate random (but reproduceable) plumes for different pellet size, speed, and composition</a:t>
            </a:r>
          </a:p>
          <a:p>
            <a:r>
              <a:rPr lang="en-US" sz="1600" dirty="0"/>
              <a:t>Being used for reference plumes in JET &amp; KSTAR modeling by M3D-C1, NIMROD, and JOREK</a:t>
            </a:r>
          </a:p>
          <a:p>
            <a:endParaRPr lang="en-US" sz="1800" dirty="0"/>
          </a:p>
        </p:txBody>
      </p:sp>
      <p:sp>
        <p:nvSpPr>
          <p:cNvPr id="4" name="Title 3">
            <a:extLst>
              <a:ext uri="{FF2B5EF4-FFF2-40B4-BE49-F238E27FC236}">
                <a16:creationId xmlns:a16="http://schemas.microsoft.com/office/drawing/2014/main" id="{184F745B-9588-09C8-F39B-0267BC037E5D}"/>
              </a:ext>
            </a:extLst>
          </p:cNvPr>
          <p:cNvSpPr>
            <a:spLocks noGrp="1"/>
          </p:cNvSpPr>
          <p:nvPr>
            <p:ph type="title" idx="4294967295"/>
          </p:nvPr>
        </p:nvSpPr>
        <p:spPr>
          <a:xfrm>
            <a:off x="457199" y="162943"/>
            <a:ext cx="8444975" cy="369743"/>
          </a:xfrm>
        </p:spPr>
        <p:txBody>
          <a:bodyPr/>
          <a:lstStyle/>
          <a:p>
            <a:r>
              <a:rPr lang="en-US" dirty="0"/>
              <a:t>Multi-Fragment Modeling Uses Realistic Model for Shattered Plumes</a:t>
            </a:r>
          </a:p>
        </p:txBody>
      </p:sp>
      <p:pic>
        <p:nvPicPr>
          <p:cNvPr id="5" name="Picture 4">
            <a:extLst>
              <a:ext uri="{FF2B5EF4-FFF2-40B4-BE49-F238E27FC236}">
                <a16:creationId xmlns:a16="http://schemas.microsoft.com/office/drawing/2014/main" id="{5B0F929D-7FE6-A7EC-79E1-5EC6D38D848B}"/>
              </a:ext>
            </a:extLst>
          </p:cNvPr>
          <p:cNvPicPr>
            <a:picLocks noChangeAspect="1"/>
          </p:cNvPicPr>
          <p:nvPr/>
        </p:nvPicPr>
        <p:blipFill rotWithShape="1">
          <a:blip r:embed="rId3"/>
          <a:srcRect t="3397"/>
          <a:stretch/>
        </p:blipFill>
        <p:spPr>
          <a:xfrm>
            <a:off x="6204175" y="1018646"/>
            <a:ext cx="1903928" cy="2011680"/>
          </a:xfrm>
          <a:prstGeom prst="rect">
            <a:avLst/>
          </a:prstGeom>
        </p:spPr>
      </p:pic>
      <p:pic>
        <p:nvPicPr>
          <p:cNvPr id="6" name="Picture 5">
            <a:extLst>
              <a:ext uri="{FF2B5EF4-FFF2-40B4-BE49-F238E27FC236}">
                <a16:creationId xmlns:a16="http://schemas.microsoft.com/office/drawing/2014/main" id="{26490E9B-F51D-8F51-EE73-8A7E27AD28AA}"/>
              </a:ext>
            </a:extLst>
          </p:cNvPr>
          <p:cNvPicPr>
            <a:picLocks noChangeAspect="1"/>
          </p:cNvPicPr>
          <p:nvPr/>
        </p:nvPicPr>
        <p:blipFill rotWithShape="1">
          <a:blip r:embed="rId4"/>
          <a:srcRect l="-84" t="761" b="-1"/>
          <a:stretch/>
        </p:blipFill>
        <p:spPr>
          <a:xfrm>
            <a:off x="6047747" y="3030326"/>
            <a:ext cx="2179076" cy="2011680"/>
          </a:xfrm>
          <a:prstGeom prst="rect">
            <a:avLst/>
          </a:prstGeom>
        </p:spPr>
      </p:pic>
      <p:sp>
        <p:nvSpPr>
          <p:cNvPr id="8" name="TextBox 7">
            <a:extLst>
              <a:ext uri="{FF2B5EF4-FFF2-40B4-BE49-F238E27FC236}">
                <a16:creationId xmlns:a16="http://schemas.microsoft.com/office/drawing/2014/main" id="{D9477815-E662-C353-06FC-C90768E2087E}"/>
              </a:ext>
            </a:extLst>
          </p:cNvPr>
          <p:cNvSpPr txBox="1"/>
          <p:nvPr/>
        </p:nvSpPr>
        <p:spPr>
          <a:xfrm>
            <a:off x="5108549" y="673161"/>
            <a:ext cx="4035451" cy="307777"/>
          </a:xfrm>
          <a:prstGeom prst="rect">
            <a:avLst/>
          </a:prstGeom>
          <a:noFill/>
        </p:spPr>
        <p:txBody>
          <a:bodyPr wrap="square" rtlCol="0">
            <a:spAutoFit/>
          </a:bodyPr>
          <a:lstStyle/>
          <a:p>
            <a:pPr algn="ctr"/>
            <a:r>
              <a:rPr lang="en-US" sz="1400" b="1" dirty="0"/>
              <a:t>Same parameters, different random plumes</a:t>
            </a:r>
          </a:p>
        </p:txBody>
      </p:sp>
    </p:spTree>
    <p:extLst>
      <p:ext uri="{BB962C8B-B14F-4D97-AF65-F5344CB8AC3E}">
        <p14:creationId xmlns:p14="http://schemas.microsoft.com/office/powerpoint/2010/main" val="3883852900"/>
      </p:ext>
    </p:extLst>
  </p:cSld>
  <p:clrMapOvr>
    <a:masterClrMapping/>
  </p:clrMapOvr>
  <mc:AlternateContent xmlns:mc="http://schemas.openxmlformats.org/markup-compatibility/2006">
    <mc:Choice xmlns:p14="http://schemas.microsoft.com/office/powerpoint/2010/main" Requires="p14">
      <p:transition spd="slow" p14:dur="2000" advTm="55996"/>
    </mc:Choice>
    <mc:Fallback>
      <p:transition spd="slow" advTm="559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D13B5C-9D24-47E2-4ABC-5B3C5762DA58}"/>
              </a:ext>
            </a:extLst>
          </p:cNvPr>
          <p:cNvSpPr>
            <a:spLocks noGrp="1"/>
          </p:cNvSpPr>
          <p:nvPr>
            <p:ph sz="half" idx="1"/>
          </p:nvPr>
        </p:nvSpPr>
        <p:spPr>
          <a:xfrm>
            <a:off x="457199" y="850790"/>
            <a:ext cx="4930960" cy="3743833"/>
          </a:xfrm>
        </p:spPr>
        <p:txBody>
          <a:bodyPr/>
          <a:lstStyle/>
          <a:p>
            <a:r>
              <a:rPr lang="en-US" sz="1600" dirty="0"/>
              <a:t>Based on high-thermal-energy (Scenario 1) plasma with 8.1-mm cylindrical pellet</a:t>
            </a:r>
          </a:p>
          <a:p>
            <a:r>
              <a:rPr lang="en-US" sz="1600" dirty="0"/>
              <a:t>Equilibria reconstructed with kinetic profiles acquired for recent experiment</a:t>
            </a:r>
          </a:p>
          <a:p>
            <a:r>
              <a:rPr lang="en-US" sz="1600" dirty="0"/>
              <a:t>Two realistic pellets travel along nominal trajectory</a:t>
            </a:r>
          </a:p>
          <a:p>
            <a:pPr lvl="1"/>
            <a:r>
              <a:rPr lang="en-US" sz="1400" dirty="0"/>
              <a:t>Plumes created with uniform shard sizes</a:t>
            </a:r>
          </a:p>
          <a:p>
            <a:pPr lvl="2"/>
            <a:r>
              <a:rPr lang="en-US" sz="1200" dirty="0"/>
              <a:t>Perform many random </a:t>
            </a:r>
            <a:r>
              <a:rPr lang="en-US" sz="1200" dirty="0" err="1"/>
              <a:t>shatterings</a:t>
            </a:r>
            <a:r>
              <a:rPr lang="en-US" sz="1200" dirty="0"/>
              <a:t> for statistics</a:t>
            </a:r>
          </a:p>
          <a:p>
            <a:pPr lvl="2"/>
            <a:r>
              <a:rPr lang="en-US" sz="1200" dirty="0"/>
              <a:t>Computer average shard size weighted by ablation rate of each fragment (r</a:t>
            </a:r>
            <a:r>
              <a:rPr lang="en-US" sz="1200" baseline="30000" dirty="0"/>
              <a:t>4/3</a:t>
            </a:r>
            <a:r>
              <a:rPr lang="en-US" sz="1200" dirty="0"/>
              <a:t>)</a:t>
            </a:r>
          </a:p>
          <a:p>
            <a:pPr lvl="1"/>
            <a:r>
              <a:rPr lang="en-US" sz="1400" dirty="0"/>
              <a:t>Pure Neon: 30, 1.71-mm shards at 150 m/s</a:t>
            </a:r>
          </a:p>
          <a:p>
            <a:pPr lvl="1"/>
            <a:r>
              <a:rPr lang="en-US" sz="1400" dirty="0"/>
              <a:t>95% D: 85, 1.21-mm shards at 300 m/s</a:t>
            </a:r>
          </a:p>
          <a:p>
            <a:r>
              <a:rPr lang="en-US" sz="1600" dirty="0"/>
              <a:t>Also consider same plumes but swapped speeds</a:t>
            </a:r>
          </a:p>
        </p:txBody>
      </p:sp>
      <p:sp>
        <p:nvSpPr>
          <p:cNvPr id="4" name="Title 3">
            <a:extLst>
              <a:ext uri="{FF2B5EF4-FFF2-40B4-BE49-F238E27FC236}">
                <a16:creationId xmlns:a16="http://schemas.microsoft.com/office/drawing/2014/main" id="{CCA1C12C-8608-B737-8AC5-630449DEF1E2}"/>
              </a:ext>
            </a:extLst>
          </p:cNvPr>
          <p:cNvSpPr>
            <a:spLocks noGrp="1"/>
          </p:cNvSpPr>
          <p:nvPr>
            <p:ph type="title" idx="4294967295"/>
          </p:nvPr>
        </p:nvSpPr>
        <p:spPr/>
        <p:txBody>
          <a:bodyPr/>
          <a:lstStyle/>
          <a:p>
            <a:r>
              <a:rPr lang="en-US" dirty="0"/>
              <a:t>M3D-C1 Modeling with Realistic Plumes Performed for JET</a:t>
            </a:r>
          </a:p>
        </p:txBody>
      </p:sp>
      <p:pic>
        <p:nvPicPr>
          <p:cNvPr id="5" name="Picture 4">
            <a:extLst>
              <a:ext uri="{FF2B5EF4-FFF2-40B4-BE49-F238E27FC236}">
                <a16:creationId xmlns:a16="http://schemas.microsoft.com/office/drawing/2014/main" id="{77DC037D-01E3-8301-BA2A-1E2FE0E9F4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0701" y="4685225"/>
            <a:ext cx="1361246" cy="389614"/>
          </a:xfrm>
          <a:prstGeom prst="rect">
            <a:avLst/>
          </a:prstGeom>
        </p:spPr>
      </p:pic>
      <p:pic>
        <p:nvPicPr>
          <p:cNvPr id="6" name="Content Placeholder 8">
            <a:extLst>
              <a:ext uri="{FF2B5EF4-FFF2-40B4-BE49-F238E27FC236}">
                <a16:creationId xmlns:a16="http://schemas.microsoft.com/office/drawing/2014/main" id="{D5A1DC2C-64D0-B81B-9343-37ECB6731E6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1393" t="2410" r="34889" b="2181"/>
          <a:stretch/>
        </p:blipFill>
        <p:spPr>
          <a:xfrm>
            <a:off x="5607942" y="745268"/>
            <a:ext cx="3078858" cy="2703708"/>
          </a:xfrm>
          <a:solidFill>
            <a:schemeClr val="bg1"/>
          </a:solidFill>
        </p:spPr>
      </p:pic>
      <p:sp>
        <p:nvSpPr>
          <p:cNvPr id="7" name="TextBox 6">
            <a:extLst>
              <a:ext uri="{FF2B5EF4-FFF2-40B4-BE49-F238E27FC236}">
                <a16:creationId xmlns:a16="http://schemas.microsoft.com/office/drawing/2014/main" id="{80A4F90D-9893-18CD-FB10-710BAB85FFEA}"/>
              </a:ext>
            </a:extLst>
          </p:cNvPr>
          <p:cNvSpPr txBox="1"/>
          <p:nvPr/>
        </p:nvSpPr>
        <p:spPr>
          <a:xfrm>
            <a:off x="6004959" y="3661558"/>
            <a:ext cx="2457018" cy="892552"/>
          </a:xfrm>
          <a:prstGeom prst="rect">
            <a:avLst/>
          </a:prstGeom>
          <a:noFill/>
        </p:spPr>
        <p:txBody>
          <a:bodyPr wrap="square" rtlCol="0">
            <a:spAutoFit/>
          </a:bodyPr>
          <a:lstStyle/>
          <a:p>
            <a:pPr algn="ctr"/>
            <a:r>
              <a:rPr lang="en-US" sz="1600" b="1" u="sng" dirty="0"/>
              <a:t>JET 95707</a:t>
            </a:r>
          </a:p>
          <a:p>
            <a:pPr algn="ctr"/>
            <a:r>
              <a:rPr lang="en-US" sz="1200" b="1" dirty="0" err="1"/>
              <a:t>I</a:t>
            </a:r>
            <a:r>
              <a:rPr lang="en-US" sz="1200" b="1" baseline="-25000" dirty="0" err="1"/>
              <a:t>p</a:t>
            </a:r>
            <a:r>
              <a:rPr lang="en-US" sz="1200" b="1" dirty="0"/>
              <a:t> = 2.4 MA</a:t>
            </a:r>
          </a:p>
          <a:p>
            <a:pPr algn="ctr"/>
            <a:r>
              <a:rPr lang="en-US" sz="1200" b="1" dirty="0" err="1"/>
              <a:t>W</a:t>
            </a:r>
            <a:r>
              <a:rPr lang="en-US" sz="1200" b="1" baseline="-25000" dirty="0" err="1"/>
              <a:t>th</a:t>
            </a:r>
            <a:r>
              <a:rPr lang="en-US" sz="1200" b="1" dirty="0"/>
              <a:t> = 3.4 MJ</a:t>
            </a:r>
          </a:p>
          <a:p>
            <a:pPr algn="ctr"/>
            <a:r>
              <a:rPr lang="en-US" sz="1200" b="1" dirty="0"/>
              <a:t>(Scenario 1 High </a:t>
            </a:r>
            <a:r>
              <a:rPr lang="en-US" sz="1200" b="1" dirty="0" err="1"/>
              <a:t>W</a:t>
            </a:r>
            <a:r>
              <a:rPr lang="en-US" sz="1200" b="1" baseline="-25000" dirty="0" err="1"/>
              <a:t>th</a:t>
            </a:r>
            <a:r>
              <a:rPr lang="en-US" sz="1200" b="1" dirty="0"/>
              <a:t>) </a:t>
            </a:r>
          </a:p>
        </p:txBody>
      </p:sp>
    </p:spTree>
    <p:extLst>
      <p:ext uri="{BB962C8B-B14F-4D97-AF65-F5344CB8AC3E}">
        <p14:creationId xmlns:p14="http://schemas.microsoft.com/office/powerpoint/2010/main" val="488791519"/>
      </p:ext>
    </p:extLst>
  </p:cSld>
  <p:clrMapOvr>
    <a:masterClrMapping/>
  </p:clrMapOvr>
  <mc:AlternateContent xmlns:mc="http://schemas.openxmlformats.org/markup-compatibility/2006">
    <mc:Choice xmlns:p14="http://schemas.microsoft.com/office/powerpoint/2010/main" Requires="p14">
      <p:transition spd="slow" p14:dur="2000" advTm="84324"/>
    </mc:Choice>
    <mc:Fallback>
      <p:transition spd="slow" advTm="8432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7CB2D0-6C83-F4D8-236A-12CC25CFED7F}"/>
              </a:ext>
            </a:extLst>
          </p:cNvPr>
          <p:cNvSpPr>
            <a:spLocks noGrp="1"/>
          </p:cNvSpPr>
          <p:nvPr>
            <p:ph sz="half" idx="1"/>
          </p:nvPr>
        </p:nvSpPr>
        <p:spPr>
          <a:xfrm>
            <a:off x="457199" y="850790"/>
            <a:ext cx="5585382" cy="2859709"/>
          </a:xfrm>
        </p:spPr>
        <p:txBody>
          <a:bodyPr/>
          <a:lstStyle/>
          <a:p>
            <a:r>
              <a:rPr lang="en-US" sz="1600" dirty="0">
                <a:solidFill>
                  <a:srgbClr val="E46C0A"/>
                </a:solidFill>
              </a:rPr>
              <a:t>All plumes show similar peak radiated power</a:t>
            </a:r>
          </a:p>
          <a:p>
            <a:r>
              <a:rPr lang="en-US" sz="1600" dirty="0"/>
              <a:t>Dynamics versus time</a:t>
            </a:r>
          </a:p>
          <a:p>
            <a:pPr lvl="1"/>
            <a:r>
              <a:rPr lang="en-US" sz="1400" dirty="0">
                <a:solidFill>
                  <a:srgbClr val="77933B"/>
                </a:solidFill>
              </a:rPr>
              <a:t>Fast neon has earliest TQ</a:t>
            </a:r>
          </a:p>
          <a:p>
            <a:pPr lvl="1"/>
            <a:r>
              <a:rPr lang="en-US" sz="1400" dirty="0">
                <a:solidFill>
                  <a:srgbClr val="77933B"/>
                </a:solidFill>
              </a:rPr>
              <a:t>Others have similar TQ times</a:t>
            </a:r>
          </a:p>
          <a:p>
            <a:r>
              <a:rPr lang="en-US" sz="1600" dirty="0">
                <a:solidFill>
                  <a:schemeClr val="bg1">
                    <a:lumMod val="95000"/>
                  </a:schemeClr>
                </a:solidFill>
              </a:rPr>
              <a:t>Dynamics versus penetration depth</a:t>
            </a:r>
          </a:p>
          <a:p>
            <a:pPr lvl="1"/>
            <a:r>
              <a:rPr lang="en-US" sz="1400" dirty="0">
                <a:solidFill>
                  <a:schemeClr val="bg1">
                    <a:lumMod val="95000"/>
                  </a:schemeClr>
                </a:solidFill>
              </a:rPr>
              <a:t>Shard position weighted by ablation rate</a:t>
            </a:r>
          </a:p>
          <a:p>
            <a:pPr lvl="1"/>
            <a:r>
              <a:rPr lang="en-US" sz="1400" dirty="0">
                <a:solidFill>
                  <a:schemeClr val="bg1">
                    <a:lumMod val="95000"/>
                  </a:schemeClr>
                </a:solidFill>
              </a:rPr>
              <a:t>Slow: both travel to same depth, </a:t>
            </a:r>
            <a:r>
              <a:rPr lang="en-US" sz="1400" i="1" dirty="0">
                <a:solidFill>
                  <a:schemeClr val="bg1">
                    <a:lumMod val="95000"/>
                  </a:schemeClr>
                </a:solidFill>
              </a:rPr>
              <a:t>radiation dominates</a:t>
            </a:r>
          </a:p>
          <a:p>
            <a:pPr lvl="1"/>
            <a:r>
              <a:rPr lang="en-US" sz="1400" dirty="0">
                <a:solidFill>
                  <a:schemeClr val="bg1">
                    <a:lumMod val="95000"/>
                  </a:schemeClr>
                </a:solidFill>
              </a:rPr>
              <a:t>Fast: mixed pellet travels deeper, </a:t>
            </a:r>
            <a:r>
              <a:rPr lang="en-US" sz="1400" i="1" dirty="0">
                <a:solidFill>
                  <a:schemeClr val="bg1">
                    <a:lumMod val="95000"/>
                  </a:schemeClr>
                </a:solidFill>
              </a:rPr>
              <a:t>doesn’t radiate   fast enough to induce instability</a:t>
            </a:r>
            <a:endParaRPr lang="en-US" sz="1400" dirty="0">
              <a:solidFill>
                <a:schemeClr val="bg1">
                  <a:lumMod val="95000"/>
                </a:schemeClr>
              </a:solidFill>
            </a:endParaRPr>
          </a:p>
        </p:txBody>
      </p:sp>
      <p:sp>
        <p:nvSpPr>
          <p:cNvPr id="4" name="Title 3">
            <a:extLst>
              <a:ext uri="{FF2B5EF4-FFF2-40B4-BE49-F238E27FC236}">
                <a16:creationId xmlns:a16="http://schemas.microsoft.com/office/drawing/2014/main" id="{A680FF37-DEFE-2E50-F947-3AC5F40E435B}"/>
              </a:ext>
            </a:extLst>
          </p:cNvPr>
          <p:cNvSpPr>
            <a:spLocks noGrp="1"/>
          </p:cNvSpPr>
          <p:nvPr>
            <p:ph type="title" idx="4294967295"/>
          </p:nvPr>
        </p:nvSpPr>
        <p:spPr/>
        <p:txBody>
          <a:bodyPr/>
          <a:lstStyle/>
          <a:p>
            <a:r>
              <a:rPr lang="en-US" dirty="0"/>
              <a:t>JET Modeling Shows Competition Between Rate of Travel and Rate of Radiative Dissipation</a:t>
            </a:r>
          </a:p>
        </p:txBody>
      </p:sp>
      <p:pic>
        <p:nvPicPr>
          <p:cNvPr id="5" name="Content Placeholder 5">
            <a:extLst>
              <a:ext uri="{FF2B5EF4-FFF2-40B4-BE49-F238E27FC236}">
                <a16:creationId xmlns:a16="http://schemas.microsoft.com/office/drawing/2014/main" id="{8AB10A15-1A88-772A-E48E-BAA444C3878B}"/>
              </a:ext>
            </a:extLst>
          </p:cNvPr>
          <p:cNvPicPr>
            <a:picLocks noGrp="1" noChangeAspect="1"/>
          </p:cNvPicPr>
          <p:nvPr>
            <p:ph sz="half" idx="2"/>
          </p:nvPr>
        </p:nvPicPr>
        <p:blipFill rotWithShape="1">
          <a:blip r:embed="rId2"/>
          <a:srcRect l="1710" r="48178" b="33623"/>
          <a:stretch/>
        </p:blipFill>
        <p:spPr>
          <a:xfrm>
            <a:off x="6051320" y="981396"/>
            <a:ext cx="2796846" cy="3657600"/>
          </a:xfrm>
        </p:spPr>
      </p:pic>
      <p:sp>
        <p:nvSpPr>
          <p:cNvPr id="8" name="Oval 7">
            <a:extLst>
              <a:ext uri="{FF2B5EF4-FFF2-40B4-BE49-F238E27FC236}">
                <a16:creationId xmlns:a16="http://schemas.microsoft.com/office/drawing/2014/main" id="{1C5D3D20-8A24-B026-06B0-3915FD48DC91}"/>
              </a:ext>
            </a:extLst>
          </p:cNvPr>
          <p:cNvSpPr>
            <a:spLocks/>
          </p:cNvSpPr>
          <p:nvPr/>
        </p:nvSpPr>
        <p:spPr>
          <a:xfrm>
            <a:off x="7487138" y="3001108"/>
            <a:ext cx="1266092" cy="708981"/>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9" name="Oval 8">
            <a:extLst>
              <a:ext uri="{FF2B5EF4-FFF2-40B4-BE49-F238E27FC236}">
                <a16:creationId xmlns:a16="http://schemas.microsoft.com/office/drawing/2014/main" id="{1A5DBDB7-9EC5-BDDF-CA5C-0700F8864347}"/>
              </a:ext>
            </a:extLst>
          </p:cNvPr>
          <p:cNvSpPr/>
          <p:nvPr/>
        </p:nvSpPr>
        <p:spPr>
          <a:xfrm>
            <a:off x="7382228" y="1387192"/>
            <a:ext cx="1542941" cy="1184558"/>
          </a:xfrm>
          <a:prstGeom prst="ellipse">
            <a:avLst/>
          </a:prstGeom>
          <a:noFill/>
          <a:ln w="2857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634950"/>
      </p:ext>
    </p:extLst>
  </p:cSld>
  <p:clrMapOvr>
    <a:masterClrMapping/>
  </p:clrMapOvr>
  <mc:AlternateContent xmlns:mc="http://schemas.openxmlformats.org/markup-compatibility/2006">
    <mc:Choice xmlns:p14="http://schemas.microsoft.com/office/powerpoint/2010/main" Requires="p14">
      <p:transition spd="slow" p14:dur="2000" advTm="42517"/>
    </mc:Choice>
    <mc:Fallback>
      <p:transition spd="slow" advTm="4251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ABFFD9F3-9815-4ACF-D3B3-3D1B68419099}"/>
              </a:ext>
            </a:extLst>
          </p:cNvPr>
          <p:cNvPicPr>
            <a:picLocks noChangeAspect="1"/>
          </p:cNvPicPr>
          <p:nvPr/>
        </p:nvPicPr>
        <p:blipFill rotWithShape="1">
          <a:blip r:embed="rId2"/>
          <a:srcRect l="52499" r="1299" b="33783"/>
          <a:stretch/>
        </p:blipFill>
        <p:spPr bwMode="auto">
          <a:xfrm>
            <a:off x="6277992" y="982981"/>
            <a:ext cx="258484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6" name="Content Placeholder 5">
            <a:extLst>
              <a:ext uri="{FF2B5EF4-FFF2-40B4-BE49-F238E27FC236}">
                <a16:creationId xmlns:a16="http://schemas.microsoft.com/office/drawing/2014/main" id="{F7B7DA4C-CBA1-2763-441C-7D166FE62D45}"/>
              </a:ext>
            </a:extLst>
          </p:cNvPr>
          <p:cNvPicPr>
            <a:picLocks noChangeAspect="1"/>
          </p:cNvPicPr>
          <p:nvPr/>
        </p:nvPicPr>
        <p:blipFill rotWithShape="1">
          <a:blip r:embed="rId2"/>
          <a:srcRect l="-416" r="90277" b="33783"/>
          <a:stretch/>
        </p:blipFill>
        <p:spPr bwMode="auto">
          <a:xfrm>
            <a:off x="5934243" y="979967"/>
            <a:ext cx="56728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Content Placeholder 1">
            <a:extLst>
              <a:ext uri="{FF2B5EF4-FFF2-40B4-BE49-F238E27FC236}">
                <a16:creationId xmlns:a16="http://schemas.microsoft.com/office/drawing/2014/main" id="{007CB2D0-6C83-F4D8-236A-12CC25CFED7F}"/>
              </a:ext>
            </a:extLst>
          </p:cNvPr>
          <p:cNvSpPr>
            <a:spLocks noGrp="1"/>
          </p:cNvSpPr>
          <p:nvPr>
            <p:ph sz="half" idx="1"/>
          </p:nvPr>
        </p:nvSpPr>
        <p:spPr>
          <a:xfrm>
            <a:off x="457198" y="850790"/>
            <a:ext cx="5589877" cy="2859709"/>
          </a:xfrm>
        </p:spPr>
        <p:txBody>
          <a:bodyPr/>
          <a:lstStyle/>
          <a:p>
            <a:r>
              <a:rPr lang="en-US" sz="1600" dirty="0"/>
              <a:t>All plumes show similar peak radiated power</a:t>
            </a:r>
          </a:p>
          <a:p>
            <a:r>
              <a:rPr lang="en-US" sz="1600" dirty="0"/>
              <a:t>Dynamics versus time</a:t>
            </a:r>
          </a:p>
          <a:p>
            <a:pPr lvl="1"/>
            <a:r>
              <a:rPr lang="en-US" sz="1400" dirty="0"/>
              <a:t>Fast neon has earliest TQ</a:t>
            </a:r>
          </a:p>
          <a:p>
            <a:pPr lvl="1"/>
            <a:r>
              <a:rPr lang="en-US" sz="1400" dirty="0"/>
              <a:t>Others have similar TQ times</a:t>
            </a:r>
          </a:p>
          <a:p>
            <a:r>
              <a:rPr lang="en-US" sz="1600" dirty="0"/>
              <a:t>Dynamics versus penetration depth</a:t>
            </a:r>
          </a:p>
          <a:p>
            <a:pPr lvl="1"/>
            <a:r>
              <a:rPr lang="en-US" sz="1400" dirty="0"/>
              <a:t>Shard position weighted by ablation rate</a:t>
            </a:r>
          </a:p>
          <a:p>
            <a:pPr lvl="1"/>
            <a:r>
              <a:rPr lang="en-US" sz="1400" dirty="0"/>
              <a:t>Slow: both travel to same depth, </a:t>
            </a:r>
            <a:r>
              <a:rPr lang="en-US" sz="1400" i="1" dirty="0"/>
              <a:t>radiation dominates</a:t>
            </a:r>
          </a:p>
          <a:p>
            <a:pPr lvl="1"/>
            <a:r>
              <a:rPr lang="en-US" sz="1400" dirty="0">
                <a:solidFill>
                  <a:schemeClr val="bg1">
                    <a:lumMod val="95000"/>
                  </a:schemeClr>
                </a:solidFill>
              </a:rPr>
              <a:t>Fast: mixed pellet travels deeper, </a:t>
            </a:r>
            <a:r>
              <a:rPr lang="en-US" sz="1400" i="1" dirty="0">
                <a:solidFill>
                  <a:schemeClr val="bg1">
                    <a:lumMod val="95000"/>
                  </a:schemeClr>
                </a:solidFill>
              </a:rPr>
              <a:t>doesn’t radiate   fast enough to induce instability</a:t>
            </a:r>
            <a:endParaRPr lang="en-US" sz="1400" dirty="0">
              <a:solidFill>
                <a:schemeClr val="bg1">
                  <a:lumMod val="95000"/>
                </a:schemeClr>
              </a:solidFill>
            </a:endParaRPr>
          </a:p>
        </p:txBody>
      </p:sp>
      <p:sp>
        <p:nvSpPr>
          <p:cNvPr id="4" name="Title 3">
            <a:extLst>
              <a:ext uri="{FF2B5EF4-FFF2-40B4-BE49-F238E27FC236}">
                <a16:creationId xmlns:a16="http://schemas.microsoft.com/office/drawing/2014/main" id="{A680FF37-DEFE-2E50-F947-3AC5F40E435B}"/>
              </a:ext>
            </a:extLst>
          </p:cNvPr>
          <p:cNvSpPr>
            <a:spLocks noGrp="1"/>
          </p:cNvSpPr>
          <p:nvPr>
            <p:ph type="title" idx="4294967295"/>
          </p:nvPr>
        </p:nvSpPr>
        <p:spPr>
          <a:xfrm>
            <a:off x="457200" y="162943"/>
            <a:ext cx="8229600" cy="369743"/>
          </a:xfrm>
        </p:spPr>
        <p:txBody>
          <a:bodyPr/>
          <a:lstStyle/>
          <a:p>
            <a:r>
              <a:rPr lang="en-US" dirty="0"/>
              <a:t>JET Modeling Shows Competition Between Rate of Travel and Rate of Radiative Dissipation</a:t>
            </a:r>
          </a:p>
        </p:txBody>
      </p:sp>
      <p:sp>
        <p:nvSpPr>
          <p:cNvPr id="15" name="Oval 14">
            <a:extLst>
              <a:ext uri="{FF2B5EF4-FFF2-40B4-BE49-F238E27FC236}">
                <a16:creationId xmlns:a16="http://schemas.microsoft.com/office/drawing/2014/main" id="{1F1A4D80-E388-6CE0-1804-B42205F043FB}"/>
              </a:ext>
            </a:extLst>
          </p:cNvPr>
          <p:cNvSpPr>
            <a:spLocks/>
          </p:cNvSpPr>
          <p:nvPr/>
        </p:nvSpPr>
        <p:spPr>
          <a:xfrm>
            <a:off x="7781188" y="3032370"/>
            <a:ext cx="338996" cy="1065592"/>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4" name="Oval 13">
            <a:extLst>
              <a:ext uri="{FF2B5EF4-FFF2-40B4-BE49-F238E27FC236}">
                <a16:creationId xmlns:a16="http://schemas.microsoft.com/office/drawing/2014/main" id="{19F67039-4AF5-2678-18FD-868BBDD5C322}"/>
              </a:ext>
            </a:extLst>
          </p:cNvPr>
          <p:cNvSpPr>
            <a:spLocks/>
          </p:cNvSpPr>
          <p:nvPr/>
        </p:nvSpPr>
        <p:spPr>
          <a:xfrm>
            <a:off x="7757743" y="1459589"/>
            <a:ext cx="452769" cy="94731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pic>
        <p:nvPicPr>
          <p:cNvPr id="20" name="Content Placeholder 5">
            <a:extLst>
              <a:ext uri="{FF2B5EF4-FFF2-40B4-BE49-F238E27FC236}">
                <a16:creationId xmlns:a16="http://schemas.microsoft.com/office/drawing/2014/main" id="{DDF7E625-D382-FD07-56BC-031B233C0B80}"/>
              </a:ext>
            </a:extLst>
          </p:cNvPr>
          <p:cNvPicPr>
            <a:picLocks noGrp="1" noChangeAspect="1"/>
          </p:cNvPicPr>
          <p:nvPr>
            <p:ph sz="half" idx="2"/>
          </p:nvPr>
        </p:nvPicPr>
        <p:blipFill rotWithShape="1">
          <a:blip r:embed="rId2"/>
          <a:srcRect l="13278" t="15848" r="69870" b="75654"/>
          <a:stretch/>
        </p:blipFill>
        <p:spPr>
          <a:xfrm>
            <a:off x="6732447" y="1877817"/>
            <a:ext cx="887553" cy="441904"/>
          </a:xfrm>
        </p:spPr>
      </p:pic>
    </p:spTree>
    <p:extLst>
      <p:ext uri="{BB962C8B-B14F-4D97-AF65-F5344CB8AC3E}">
        <p14:creationId xmlns:p14="http://schemas.microsoft.com/office/powerpoint/2010/main" val="220495874"/>
      </p:ext>
    </p:extLst>
  </p:cSld>
  <p:clrMapOvr>
    <a:masterClrMapping/>
  </p:clrMapOvr>
  <mc:AlternateContent xmlns:mc="http://schemas.openxmlformats.org/markup-compatibility/2006">
    <mc:Choice xmlns:p14="http://schemas.microsoft.com/office/powerpoint/2010/main" Requires="p14">
      <p:transition spd="slow" p14:dur="2000" advTm="41593"/>
    </mc:Choice>
    <mc:Fallback>
      <p:transition spd="slow" advTm="4159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7CB2D0-6C83-F4D8-236A-12CC25CFED7F}"/>
              </a:ext>
            </a:extLst>
          </p:cNvPr>
          <p:cNvSpPr>
            <a:spLocks noGrp="1"/>
          </p:cNvSpPr>
          <p:nvPr>
            <p:ph sz="half" idx="1"/>
          </p:nvPr>
        </p:nvSpPr>
        <p:spPr>
          <a:xfrm>
            <a:off x="457197" y="850790"/>
            <a:ext cx="5589877" cy="2859709"/>
          </a:xfrm>
        </p:spPr>
        <p:txBody>
          <a:bodyPr/>
          <a:lstStyle/>
          <a:p>
            <a:r>
              <a:rPr lang="en-US" sz="1600" dirty="0"/>
              <a:t>All plumes show similar peak radiated power</a:t>
            </a:r>
          </a:p>
          <a:p>
            <a:r>
              <a:rPr lang="en-US" sz="1600" dirty="0"/>
              <a:t>Dynamics versus time</a:t>
            </a:r>
          </a:p>
          <a:p>
            <a:pPr lvl="1"/>
            <a:r>
              <a:rPr lang="en-US" sz="1400" dirty="0"/>
              <a:t>Fast neon has earliest TQ</a:t>
            </a:r>
          </a:p>
          <a:p>
            <a:pPr lvl="1"/>
            <a:r>
              <a:rPr lang="en-US" sz="1400" dirty="0"/>
              <a:t>Others have similar TQ times</a:t>
            </a:r>
          </a:p>
          <a:p>
            <a:r>
              <a:rPr lang="en-US" sz="1600" dirty="0"/>
              <a:t>Dynamics versus penetration depth</a:t>
            </a:r>
          </a:p>
          <a:p>
            <a:pPr lvl="1"/>
            <a:r>
              <a:rPr lang="en-US" sz="1400" dirty="0"/>
              <a:t>Shard position weighted by ablation rate</a:t>
            </a:r>
          </a:p>
          <a:p>
            <a:pPr lvl="1"/>
            <a:r>
              <a:rPr lang="en-US" sz="1400" dirty="0"/>
              <a:t>Slow: both travel to same depth, </a:t>
            </a:r>
            <a:r>
              <a:rPr lang="en-US" sz="1400" i="1" dirty="0"/>
              <a:t>radiation dominates</a:t>
            </a:r>
          </a:p>
          <a:p>
            <a:pPr lvl="1"/>
            <a:r>
              <a:rPr lang="en-US" sz="1400" dirty="0"/>
              <a:t>Fast: mixed pellet travels deeper, </a:t>
            </a:r>
            <a:r>
              <a:rPr lang="en-US" sz="1400" i="1" dirty="0"/>
              <a:t>doesn’t radiate   fast enough to induce instability</a:t>
            </a:r>
            <a:endParaRPr lang="en-US" sz="1400" dirty="0">
              <a:solidFill>
                <a:schemeClr val="bg1">
                  <a:lumMod val="95000"/>
                </a:schemeClr>
              </a:solidFill>
            </a:endParaRPr>
          </a:p>
        </p:txBody>
      </p:sp>
      <p:sp>
        <p:nvSpPr>
          <p:cNvPr id="4" name="Title 3">
            <a:extLst>
              <a:ext uri="{FF2B5EF4-FFF2-40B4-BE49-F238E27FC236}">
                <a16:creationId xmlns:a16="http://schemas.microsoft.com/office/drawing/2014/main" id="{A680FF37-DEFE-2E50-F947-3AC5F40E435B}"/>
              </a:ext>
            </a:extLst>
          </p:cNvPr>
          <p:cNvSpPr>
            <a:spLocks noGrp="1"/>
          </p:cNvSpPr>
          <p:nvPr>
            <p:ph type="title" idx="4294967295"/>
          </p:nvPr>
        </p:nvSpPr>
        <p:spPr>
          <a:xfrm>
            <a:off x="457200" y="162943"/>
            <a:ext cx="8229600" cy="369743"/>
          </a:xfrm>
        </p:spPr>
        <p:txBody>
          <a:bodyPr/>
          <a:lstStyle/>
          <a:p>
            <a:r>
              <a:rPr lang="en-US" dirty="0"/>
              <a:t>JET Modeling Shows Competition Between Rate of Travel and Rate of Radiative Dissipation</a:t>
            </a:r>
          </a:p>
        </p:txBody>
      </p:sp>
      <p:pic>
        <p:nvPicPr>
          <p:cNvPr id="9" name="Content Placeholder 5">
            <a:extLst>
              <a:ext uri="{FF2B5EF4-FFF2-40B4-BE49-F238E27FC236}">
                <a16:creationId xmlns:a16="http://schemas.microsoft.com/office/drawing/2014/main" id="{91EF4E93-92B9-6CEE-98CE-65264A712A3D}"/>
              </a:ext>
            </a:extLst>
          </p:cNvPr>
          <p:cNvPicPr>
            <a:picLocks noChangeAspect="1"/>
          </p:cNvPicPr>
          <p:nvPr/>
        </p:nvPicPr>
        <p:blipFill rotWithShape="1">
          <a:blip r:embed="rId2"/>
          <a:srcRect l="52499" r="1299" b="33783"/>
          <a:stretch/>
        </p:blipFill>
        <p:spPr bwMode="auto">
          <a:xfrm>
            <a:off x="6277992" y="982981"/>
            <a:ext cx="258484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0" name="Content Placeholder 5">
            <a:extLst>
              <a:ext uri="{FF2B5EF4-FFF2-40B4-BE49-F238E27FC236}">
                <a16:creationId xmlns:a16="http://schemas.microsoft.com/office/drawing/2014/main" id="{229A5F4A-4462-5802-0782-F4E98B8B77B2}"/>
              </a:ext>
            </a:extLst>
          </p:cNvPr>
          <p:cNvPicPr>
            <a:picLocks noChangeAspect="1"/>
          </p:cNvPicPr>
          <p:nvPr/>
        </p:nvPicPr>
        <p:blipFill rotWithShape="1">
          <a:blip r:embed="rId2"/>
          <a:srcRect l="-416" r="90277" b="33783"/>
          <a:stretch/>
        </p:blipFill>
        <p:spPr bwMode="auto">
          <a:xfrm>
            <a:off x="5934243" y="979967"/>
            <a:ext cx="56728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pic>
        <p:nvPicPr>
          <p:cNvPr id="11" name="Content Placeholder 5">
            <a:extLst>
              <a:ext uri="{FF2B5EF4-FFF2-40B4-BE49-F238E27FC236}">
                <a16:creationId xmlns:a16="http://schemas.microsoft.com/office/drawing/2014/main" id="{C95D2C1C-3813-2BAA-D62D-19848A735784}"/>
              </a:ext>
            </a:extLst>
          </p:cNvPr>
          <p:cNvPicPr>
            <a:picLocks noGrp="1" noChangeAspect="1"/>
          </p:cNvPicPr>
          <p:nvPr>
            <p:ph sz="half" idx="2"/>
          </p:nvPr>
        </p:nvPicPr>
        <p:blipFill rotWithShape="1">
          <a:blip r:embed="rId2"/>
          <a:srcRect l="13278" t="15848" r="69870" b="75654"/>
          <a:stretch/>
        </p:blipFill>
        <p:spPr>
          <a:xfrm>
            <a:off x="6732447" y="1877817"/>
            <a:ext cx="887553" cy="441904"/>
          </a:xfrm>
        </p:spPr>
      </p:pic>
      <p:sp>
        <p:nvSpPr>
          <p:cNvPr id="8" name="Oval 7">
            <a:extLst>
              <a:ext uri="{FF2B5EF4-FFF2-40B4-BE49-F238E27FC236}">
                <a16:creationId xmlns:a16="http://schemas.microsoft.com/office/drawing/2014/main" id="{00D4D06A-C532-F178-2C39-F9321A24327F}"/>
              </a:ext>
            </a:extLst>
          </p:cNvPr>
          <p:cNvSpPr>
            <a:spLocks/>
          </p:cNvSpPr>
          <p:nvPr/>
        </p:nvSpPr>
        <p:spPr>
          <a:xfrm>
            <a:off x="7983338" y="1403734"/>
            <a:ext cx="802642" cy="1088005"/>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3" name="Oval 12">
            <a:extLst>
              <a:ext uri="{FF2B5EF4-FFF2-40B4-BE49-F238E27FC236}">
                <a16:creationId xmlns:a16="http://schemas.microsoft.com/office/drawing/2014/main" id="{F0AC5BBC-0EA9-1123-7AD3-24BA7DF7A222}"/>
              </a:ext>
            </a:extLst>
          </p:cNvPr>
          <p:cNvSpPr>
            <a:spLocks/>
          </p:cNvSpPr>
          <p:nvPr/>
        </p:nvSpPr>
        <p:spPr>
          <a:xfrm>
            <a:off x="7952738" y="2942034"/>
            <a:ext cx="802642" cy="1312467"/>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2439080555"/>
      </p:ext>
    </p:extLst>
  </p:cSld>
  <p:clrMapOvr>
    <a:masterClrMapping/>
  </p:clrMapOvr>
  <mc:AlternateContent xmlns:mc="http://schemas.openxmlformats.org/markup-compatibility/2006">
    <mc:Choice xmlns:p14="http://schemas.microsoft.com/office/powerpoint/2010/main" Requires="p14">
      <p:transition spd="slow" p14:dur="2000" advTm="14610"/>
    </mc:Choice>
    <mc:Fallback>
      <p:transition spd="slow" advTm="146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B3DCE-EDAE-39F7-8B2C-73DDDA2FDD7F}"/>
              </a:ext>
            </a:extLst>
          </p:cNvPr>
          <p:cNvSpPr>
            <a:spLocks noGrp="1"/>
          </p:cNvSpPr>
          <p:nvPr>
            <p:ph sz="half" idx="1"/>
          </p:nvPr>
        </p:nvSpPr>
        <p:spPr>
          <a:xfrm>
            <a:off x="457200" y="850790"/>
            <a:ext cx="4533900" cy="3743833"/>
          </a:xfrm>
        </p:spPr>
        <p:txBody>
          <a:bodyPr/>
          <a:lstStyle/>
          <a:p>
            <a:r>
              <a:rPr lang="en-US" sz="1800" dirty="0"/>
              <a:t>Single, un-shattered pellet injected into same JET equilibrium</a:t>
            </a:r>
          </a:p>
          <a:p>
            <a:r>
              <a:rPr lang="en-US" sz="1800" dirty="0"/>
              <a:t>Three viscosities considered to assess effect on thermal quench</a:t>
            </a:r>
          </a:p>
          <a:p>
            <a:pPr lvl="1"/>
            <a:r>
              <a:rPr lang="en-US" sz="1600" dirty="0"/>
              <a:t>Qualitatively similar phenomenology</a:t>
            </a:r>
          </a:p>
          <a:p>
            <a:pPr lvl="1"/>
            <a:r>
              <a:rPr lang="en-US" sz="1600" dirty="0"/>
              <a:t>Low viscosity simulations have stronger radiation peak</a:t>
            </a:r>
          </a:p>
        </p:txBody>
      </p:sp>
      <p:sp>
        <p:nvSpPr>
          <p:cNvPr id="4" name="Title 3">
            <a:extLst>
              <a:ext uri="{FF2B5EF4-FFF2-40B4-BE49-F238E27FC236}">
                <a16:creationId xmlns:a16="http://schemas.microsoft.com/office/drawing/2014/main" id="{335FE1E3-C06A-2C50-9310-992A7FAFC35D}"/>
              </a:ext>
            </a:extLst>
          </p:cNvPr>
          <p:cNvSpPr>
            <a:spLocks noGrp="1"/>
          </p:cNvSpPr>
          <p:nvPr>
            <p:ph type="title" idx="4294967295"/>
          </p:nvPr>
        </p:nvSpPr>
        <p:spPr/>
        <p:txBody>
          <a:bodyPr/>
          <a:lstStyle/>
          <a:p>
            <a:r>
              <a:rPr lang="en-US" dirty="0"/>
              <a:t>NIMROD JET Modeling Shows Reducing Viscosity Increases </a:t>
            </a:r>
            <a:br>
              <a:rPr lang="en-US" dirty="0"/>
            </a:br>
            <a:r>
              <a:rPr lang="en-US" dirty="0"/>
              <a:t>MHD Activity and Speeds Up Thermal Quench </a:t>
            </a:r>
          </a:p>
        </p:txBody>
      </p:sp>
      <p:pic>
        <p:nvPicPr>
          <p:cNvPr id="8" name="Content Placeholder 7">
            <a:extLst>
              <a:ext uri="{FF2B5EF4-FFF2-40B4-BE49-F238E27FC236}">
                <a16:creationId xmlns:a16="http://schemas.microsoft.com/office/drawing/2014/main" id="{01F713FB-E42D-4576-7450-4E83E127B46A}"/>
              </a:ext>
            </a:extLst>
          </p:cNvPr>
          <p:cNvPicPr>
            <a:picLocks noGrp="1" noChangeAspect="1"/>
          </p:cNvPicPr>
          <p:nvPr>
            <p:ph sz="half" idx="2"/>
          </p:nvPr>
        </p:nvPicPr>
        <p:blipFill rotWithShape="1">
          <a:blip r:embed="rId2"/>
          <a:srcRect l="1540" t="2857" r="1625" b="2320"/>
          <a:stretch/>
        </p:blipFill>
        <p:spPr>
          <a:xfrm>
            <a:off x="5090161" y="1127760"/>
            <a:ext cx="3992880" cy="2634586"/>
          </a:xfrm>
          <a:prstGeom prst="rect">
            <a:avLst/>
          </a:prstGeom>
        </p:spPr>
      </p:pic>
      <p:sp>
        <p:nvSpPr>
          <p:cNvPr id="9" name="Rectangle 8">
            <a:extLst>
              <a:ext uri="{FF2B5EF4-FFF2-40B4-BE49-F238E27FC236}">
                <a16:creationId xmlns:a16="http://schemas.microsoft.com/office/drawing/2014/main" id="{E8301A45-122D-6895-1F65-686AFC110373}"/>
              </a:ext>
            </a:extLst>
          </p:cNvPr>
          <p:cNvSpPr/>
          <p:nvPr/>
        </p:nvSpPr>
        <p:spPr>
          <a:xfrm>
            <a:off x="5341620" y="1224995"/>
            <a:ext cx="1996440" cy="833946"/>
          </a:xfrm>
          <a:prstGeom prst="rect">
            <a:avLst/>
          </a:prstGeom>
        </p:spPr>
        <p:txBody>
          <a:bodyPr wrap="square">
            <a:spAutoFit/>
          </a:bodyPr>
          <a:lstStyle/>
          <a:p>
            <a:pPr marL="6350" lvl="1" algn="ctr">
              <a:lnSpc>
                <a:spcPts val="2000"/>
              </a:lnSpc>
            </a:pPr>
            <a:r>
              <a:rPr lang="en-US" sz="1300" b="1" dirty="0"/>
              <a:t>2000 m</a:t>
            </a:r>
            <a:r>
              <a:rPr lang="en-US" sz="1300" b="1" baseline="30000" dirty="0"/>
              <a:t>2</a:t>
            </a:r>
            <a:r>
              <a:rPr lang="en-US" sz="1300" b="1" dirty="0"/>
              <a:t>/s (dashed)</a:t>
            </a:r>
          </a:p>
          <a:p>
            <a:pPr marL="6350" lvl="1" algn="ctr">
              <a:lnSpc>
                <a:spcPts val="2000"/>
              </a:lnSpc>
            </a:pPr>
            <a:r>
              <a:rPr lang="en-US" sz="1300" b="1" dirty="0"/>
              <a:t>1000 m</a:t>
            </a:r>
            <a:r>
              <a:rPr lang="en-US" sz="1300" b="1" baseline="30000" dirty="0"/>
              <a:t>2</a:t>
            </a:r>
            <a:r>
              <a:rPr lang="en-US" sz="1300" b="1" dirty="0"/>
              <a:t>/s (</a:t>
            </a:r>
            <a:r>
              <a:rPr lang="en-US" sz="1300" b="1" dirty="0" err="1"/>
              <a:t>dashdot</a:t>
            </a:r>
            <a:r>
              <a:rPr lang="en-US" sz="1300" b="1" dirty="0"/>
              <a:t>)</a:t>
            </a:r>
          </a:p>
          <a:p>
            <a:pPr marL="6350" lvl="1" algn="ctr">
              <a:lnSpc>
                <a:spcPts val="2000"/>
              </a:lnSpc>
            </a:pPr>
            <a:r>
              <a:rPr lang="en-US" sz="1300" b="1" dirty="0"/>
              <a:t>500 m</a:t>
            </a:r>
            <a:r>
              <a:rPr lang="en-US" sz="1300" b="1" baseline="30000" dirty="0"/>
              <a:t>2</a:t>
            </a:r>
            <a:r>
              <a:rPr lang="en-US" sz="1300" b="1" dirty="0"/>
              <a:t>/s (solid)</a:t>
            </a:r>
          </a:p>
        </p:txBody>
      </p:sp>
      <p:cxnSp>
        <p:nvCxnSpPr>
          <p:cNvPr id="11" name="Straight Arrow Connector 10">
            <a:extLst>
              <a:ext uri="{FF2B5EF4-FFF2-40B4-BE49-F238E27FC236}">
                <a16:creationId xmlns:a16="http://schemas.microsoft.com/office/drawing/2014/main" id="{B67EA183-2D5B-3B46-0167-AE65ACC42095}"/>
              </a:ext>
            </a:extLst>
          </p:cNvPr>
          <p:cNvCxnSpPr/>
          <p:nvPr/>
        </p:nvCxnSpPr>
        <p:spPr>
          <a:xfrm flipH="1" flipV="1">
            <a:off x="8538210" y="2009379"/>
            <a:ext cx="281940" cy="213597"/>
          </a:xfrm>
          <a:prstGeom prst="straightConnector1">
            <a:avLst/>
          </a:prstGeom>
          <a:ln w="38100">
            <a:solidFill>
              <a:srgbClr val="E46C0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C372B29-B552-24FA-175B-BB7703F7E817}"/>
              </a:ext>
            </a:extLst>
          </p:cNvPr>
          <p:cNvSpPr txBox="1"/>
          <p:nvPr/>
        </p:nvSpPr>
        <p:spPr>
          <a:xfrm>
            <a:off x="7935658" y="1481010"/>
            <a:ext cx="1037463" cy="461665"/>
          </a:xfrm>
          <a:prstGeom prst="rect">
            <a:avLst/>
          </a:prstGeom>
          <a:noFill/>
        </p:spPr>
        <p:txBody>
          <a:bodyPr wrap="none" rtlCol="0">
            <a:spAutoFit/>
          </a:bodyPr>
          <a:lstStyle/>
          <a:p>
            <a:pPr algn="ctr"/>
            <a:r>
              <a:rPr lang="en-US" sz="1200" b="1" dirty="0">
                <a:solidFill>
                  <a:srgbClr val="E46C0A"/>
                </a:solidFill>
              </a:rPr>
              <a:t>Decreasing</a:t>
            </a:r>
          </a:p>
          <a:p>
            <a:pPr algn="ctr"/>
            <a:r>
              <a:rPr lang="en-US" sz="1200" b="1" dirty="0">
                <a:solidFill>
                  <a:srgbClr val="E46C0A"/>
                </a:solidFill>
              </a:rPr>
              <a:t>viscosity</a:t>
            </a:r>
          </a:p>
        </p:txBody>
      </p:sp>
    </p:spTree>
    <p:extLst>
      <p:ext uri="{BB962C8B-B14F-4D97-AF65-F5344CB8AC3E}">
        <p14:creationId xmlns:p14="http://schemas.microsoft.com/office/powerpoint/2010/main" val="880632651"/>
      </p:ext>
    </p:extLst>
  </p:cSld>
  <p:clrMapOvr>
    <a:masterClrMapping/>
  </p:clrMapOvr>
  <mc:AlternateContent xmlns:mc="http://schemas.openxmlformats.org/markup-compatibility/2006">
    <mc:Choice xmlns:p14="http://schemas.microsoft.com/office/powerpoint/2010/main" Requires="p14">
      <p:transition spd="slow" p14:dur="2000" advTm="59707"/>
    </mc:Choice>
    <mc:Fallback>
      <p:transition spd="slow" advTm="597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040E4-DE40-7D43-866E-A2504BE5A7BC}"/>
              </a:ext>
            </a:extLst>
          </p:cNvPr>
          <p:cNvSpPr>
            <a:spLocks noGrp="1"/>
          </p:cNvSpPr>
          <p:nvPr>
            <p:ph idx="1"/>
          </p:nvPr>
        </p:nvSpPr>
        <p:spPr/>
        <p:txBody>
          <a:bodyPr/>
          <a:lstStyle/>
          <a:p>
            <a:pPr>
              <a:lnSpc>
                <a:spcPct val="150000"/>
              </a:lnSpc>
            </a:pPr>
            <a:r>
              <a:rPr lang="en-US" sz="1600" dirty="0"/>
              <a:t>US DOE grants used for code validation &amp; close collaboration with experiment</a:t>
            </a:r>
          </a:p>
          <a:p>
            <a:pPr lvl="1">
              <a:lnSpc>
                <a:spcPct val="150000"/>
              </a:lnSpc>
            </a:pPr>
            <a:r>
              <a:rPr lang="en-US" sz="1400" dirty="0"/>
              <a:t>GA Theory (DE-FG02-95ER54309) and DIII-D (DE-FC02-04ER54698)</a:t>
            </a:r>
          </a:p>
          <a:p>
            <a:pPr lvl="1">
              <a:lnSpc>
                <a:spcPct val="150000"/>
              </a:lnSpc>
            </a:pPr>
            <a:r>
              <a:rPr lang="en-US" sz="1400" dirty="0"/>
              <a:t>CTTS </a:t>
            </a:r>
            <a:r>
              <a:rPr lang="en-US" sz="1400" dirty="0" err="1"/>
              <a:t>SciDAC</a:t>
            </a:r>
            <a:r>
              <a:rPr lang="en-US" sz="1400" dirty="0"/>
              <a:t> for MHD modeling (DE-SC0018109) </a:t>
            </a:r>
          </a:p>
          <a:p>
            <a:pPr lvl="1">
              <a:lnSpc>
                <a:spcPct val="150000"/>
              </a:lnSpc>
            </a:pPr>
            <a:r>
              <a:rPr lang="en-US" sz="1400" dirty="0"/>
              <a:t>JET/KSTAR Disruption Mitigation Solution (DE-SC0020299)</a:t>
            </a:r>
          </a:p>
          <a:p>
            <a:pPr lvl="1">
              <a:lnSpc>
                <a:spcPct val="150000"/>
              </a:lnSpc>
            </a:pPr>
            <a:r>
              <a:rPr lang="en-US" sz="1400" dirty="0"/>
              <a:t>SCREAM </a:t>
            </a:r>
            <a:r>
              <a:rPr lang="en-US" sz="1400" dirty="0" err="1"/>
              <a:t>SciDAC</a:t>
            </a:r>
            <a:r>
              <a:rPr lang="en-US" sz="1400" dirty="0"/>
              <a:t> for runaway-electron modeling (DE-SC0016452)</a:t>
            </a:r>
          </a:p>
          <a:p>
            <a:pPr>
              <a:lnSpc>
                <a:spcPct val="150000"/>
              </a:lnSpc>
            </a:pPr>
            <a:r>
              <a:rPr lang="en-US" sz="1600" dirty="0"/>
              <a:t>National Energy Research Scientific Computing Center for high-performance computing</a:t>
            </a:r>
          </a:p>
        </p:txBody>
      </p:sp>
      <p:sp>
        <p:nvSpPr>
          <p:cNvPr id="3" name="Title 2">
            <a:extLst>
              <a:ext uri="{FF2B5EF4-FFF2-40B4-BE49-F238E27FC236}">
                <a16:creationId xmlns:a16="http://schemas.microsoft.com/office/drawing/2014/main" id="{FCF70EB5-BDEC-E240-8B15-CD5C81D31D4A}"/>
              </a:ext>
            </a:extLst>
          </p:cNvPr>
          <p:cNvSpPr>
            <a:spLocks noGrp="1"/>
          </p:cNvSpPr>
          <p:nvPr>
            <p:ph type="title" idx="4294967295"/>
          </p:nvPr>
        </p:nvSpPr>
        <p:spPr/>
        <p:txBody>
          <a:bodyPr/>
          <a:lstStyle/>
          <a:p>
            <a:r>
              <a:rPr lang="en-US"/>
              <a:t>Many Grants Provide Opportunities of Synergistic Research</a:t>
            </a:r>
          </a:p>
        </p:txBody>
      </p:sp>
    </p:spTree>
    <p:extLst>
      <p:ext uri="{BB962C8B-B14F-4D97-AF65-F5344CB8AC3E}">
        <p14:creationId xmlns:p14="http://schemas.microsoft.com/office/powerpoint/2010/main" val="3242116068"/>
      </p:ext>
    </p:extLst>
  </p:cSld>
  <p:clrMapOvr>
    <a:masterClrMapping/>
  </p:clrMapOvr>
  <mc:AlternateContent xmlns:mc="http://schemas.openxmlformats.org/markup-compatibility/2006">
    <mc:Choice xmlns:p14="http://schemas.microsoft.com/office/powerpoint/2010/main" Requires="p14">
      <p:transition spd="slow" p14:dur="2000" advTm="7755"/>
    </mc:Choice>
    <mc:Fallback>
      <p:transition spd="slow" advTm="77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solidFill>
                  <a:schemeClr val="bg1">
                    <a:lumMod val="75000"/>
                  </a:schemeClr>
                </a:solidFill>
              </a:rPr>
              <a:t>Overview of key code capabilities</a:t>
            </a:r>
          </a:p>
          <a:p>
            <a:r>
              <a:rPr lang="en-US" sz="1600" dirty="0">
                <a:solidFill>
                  <a:schemeClr val="bg1">
                    <a:lumMod val="75000"/>
                  </a:schemeClr>
                </a:solidFill>
              </a:rPr>
              <a:t>Benchmarking M3D-C1 and NIMROD SPI modeling</a:t>
            </a:r>
          </a:p>
          <a:p>
            <a:r>
              <a:rPr lang="en-US" sz="1600" dirty="0">
                <a:solidFill>
                  <a:schemeClr val="bg1">
                    <a:lumMod val="75000"/>
                  </a:schemeClr>
                </a:solidFill>
              </a:rPr>
              <a:t>M3D-C1 &amp; NIMROD simulations of SPI in JET</a:t>
            </a:r>
          </a:p>
          <a:p>
            <a:r>
              <a:rPr lang="en-US" sz="1600" dirty="0"/>
              <a:t>Initial M3D-C1 simulations of SPI in KSTAR</a:t>
            </a:r>
          </a:p>
          <a:p>
            <a:r>
              <a:rPr lang="en-US" sz="1600" dirty="0">
                <a:solidFill>
                  <a:schemeClr val="bg1">
                    <a:lumMod val="95000"/>
                  </a:schemeClr>
                </a:solidFill>
              </a:rPr>
              <a:t>Coupled NIMROD-CQL3D modeling of runaway-electron dynamics</a:t>
            </a:r>
          </a:p>
          <a:p>
            <a:r>
              <a:rPr lang="en-US" sz="1600" dirty="0">
                <a:solidFill>
                  <a:schemeClr val="bg1">
                    <a:lumMod val="95000"/>
                  </a:schemeClr>
                </a:solidFill>
              </a:rPr>
              <a:t>MARS-F modeling of runaway-electron dynamics</a:t>
            </a: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1864672053"/>
      </p:ext>
    </p:extLst>
  </p:cSld>
  <p:clrMapOvr>
    <a:masterClrMapping/>
  </p:clrMapOvr>
  <mc:AlternateContent xmlns:mc="http://schemas.openxmlformats.org/markup-compatibility/2006">
    <mc:Choice xmlns:p14="http://schemas.microsoft.com/office/powerpoint/2010/main" Requires="p14">
      <p:transition spd="slow" p14:dur="2000" advTm="8075"/>
    </mc:Choice>
    <mc:Fallback>
      <p:transition spd="slow" advTm="807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0C1EF-4F66-CA7C-637D-D8C3F8100580}"/>
              </a:ext>
            </a:extLst>
          </p:cNvPr>
          <p:cNvSpPr>
            <a:spLocks noGrp="1"/>
          </p:cNvSpPr>
          <p:nvPr>
            <p:ph sz="half" idx="1"/>
          </p:nvPr>
        </p:nvSpPr>
        <p:spPr>
          <a:xfrm>
            <a:off x="457200" y="850790"/>
            <a:ext cx="5177692" cy="3743833"/>
          </a:xfrm>
        </p:spPr>
        <p:txBody>
          <a:bodyPr/>
          <a:lstStyle/>
          <a:p>
            <a:r>
              <a:rPr lang="en-US" sz="1600" dirty="0"/>
              <a:t>Realistic plumes created for 7-mm, 10%-Ne pellet with new 12.5˚ shatter angle</a:t>
            </a:r>
          </a:p>
          <a:p>
            <a:r>
              <a:rPr lang="en-US" sz="1600" dirty="0">
                <a:solidFill>
                  <a:srgbClr val="009E73"/>
                </a:solidFill>
              </a:rPr>
              <a:t>Two, symmetrically injected pellets </a:t>
            </a:r>
          </a:p>
          <a:p>
            <a:pPr lvl="1"/>
            <a:r>
              <a:rPr lang="en-US" sz="1400" dirty="0"/>
              <a:t>Appears better than </a:t>
            </a:r>
            <a:r>
              <a:rPr lang="en-US" sz="1400" b="1" dirty="0">
                <a:solidFill>
                  <a:srgbClr val="DE8F03"/>
                </a:solidFill>
              </a:rPr>
              <a:t>two pellets at one angle</a:t>
            </a:r>
            <a:endParaRPr lang="en-US" sz="1400" b="1" dirty="0"/>
          </a:p>
          <a:p>
            <a:pPr lvl="2"/>
            <a:r>
              <a:rPr lang="en-US" sz="1200" dirty="0"/>
              <a:t>Slower TQ 👍</a:t>
            </a:r>
          </a:p>
          <a:p>
            <a:pPr lvl="2"/>
            <a:r>
              <a:rPr lang="en-US" sz="1200" dirty="0"/>
              <a:t>Lower peak radiation 👍</a:t>
            </a:r>
          </a:p>
          <a:p>
            <a:pPr lvl="2"/>
            <a:r>
              <a:rPr lang="en-US" sz="1200" dirty="0"/>
              <a:t>Lower TPF 👍</a:t>
            </a:r>
          </a:p>
          <a:p>
            <a:pPr lvl="1"/>
            <a:r>
              <a:rPr lang="en-US" sz="1400" dirty="0">
                <a:solidFill>
                  <a:schemeClr val="bg1">
                    <a:lumMod val="95000"/>
                  </a:schemeClr>
                </a:solidFill>
              </a:rPr>
              <a:t>But not necessarily better than a </a:t>
            </a:r>
            <a:r>
              <a:rPr lang="en-US" sz="1400" b="1" dirty="0">
                <a:solidFill>
                  <a:schemeClr val="bg1">
                    <a:lumMod val="95000"/>
                  </a:schemeClr>
                </a:solidFill>
              </a:rPr>
              <a:t>single pellet</a:t>
            </a:r>
          </a:p>
          <a:p>
            <a:pPr lvl="2"/>
            <a:r>
              <a:rPr lang="en-US" sz="1200" dirty="0">
                <a:solidFill>
                  <a:schemeClr val="bg1">
                    <a:lumMod val="95000"/>
                  </a:schemeClr>
                </a:solidFill>
              </a:rPr>
              <a:t>Faster TQ </a:t>
            </a:r>
          </a:p>
          <a:p>
            <a:pPr lvl="2"/>
            <a:r>
              <a:rPr lang="en-US" sz="1200" dirty="0">
                <a:solidFill>
                  <a:schemeClr val="bg1">
                    <a:lumMod val="95000"/>
                  </a:schemeClr>
                </a:solidFill>
              </a:rPr>
              <a:t>Similar peak radiation, but longer duration</a:t>
            </a:r>
          </a:p>
          <a:p>
            <a:pPr lvl="2"/>
            <a:r>
              <a:rPr lang="en-US" sz="1200" dirty="0">
                <a:solidFill>
                  <a:schemeClr val="bg1">
                    <a:lumMod val="95000"/>
                  </a:schemeClr>
                </a:solidFill>
              </a:rPr>
              <a:t>Lower TPF </a:t>
            </a:r>
          </a:p>
          <a:p>
            <a:r>
              <a:rPr lang="en-US" sz="1600" dirty="0">
                <a:solidFill>
                  <a:schemeClr val="bg1">
                    <a:lumMod val="95000"/>
                  </a:schemeClr>
                </a:solidFill>
              </a:rPr>
              <a:t>Future work</a:t>
            </a:r>
          </a:p>
          <a:p>
            <a:pPr lvl="1"/>
            <a:r>
              <a:rPr lang="en-US" sz="1400" dirty="0">
                <a:solidFill>
                  <a:schemeClr val="bg1">
                    <a:lumMod val="95000"/>
                  </a:schemeClr>
                </a:solidFill>
              </a:rPr>
              <a:t>20% Ne vs. 2x 10% Ne</a:t>
            </a:r>
          </a:p>
          <a:p>
            <a:pPr lvl="1"/>
            <a:r>
              <a:rPr lang="en-US" sz="1400" dirty="0">
                <a:solidFill>
                  <a:schemeClr val="bg1">
                    <a:lumMod val="95000"/>
                  </a:schemeClr>
                </a:solidFill>
              </a:rPr>
              <a:t>Time delays on dual injection</a:t>
            </a:r>
          </a:p>
          <a:p>
            <a:pPr lvl="1"/>
            <a:r>
              <a:rPr lang="en-US" sz="1400" dirty="0">
                <a:solidFill>
                  <a:schemeClr val="bg1">
                    <a:lumMod val="95000"/>
                  </a:schemeClr>
                </a:solidFill>
              </a:rPr>
              <a:t>Validation with 2022 KSTAR data</a:t>
            </a:r>
          </a:p>
          <a:p>
            <a:pPr lvl="1"/>
            <a:endParaRPr lang="en-US" sz="1400" dirty="0"/>
          </a:p>
        </p:txBody>
      </p:sp>
      <p:pic>
        <p:nvPicPr>
          <p:cNvPr id="6" name="Content Placeholder 5">
            <a:extLst>
              <a:ext uri="{FF2B5EF4-FFF2-40B4-BE49-F238E27FC236}">
                <a16:creationId xmlns:a16="http://schemas.microsoft.com/office/drawing/2014/main" id="{C5707436-873F-3BE8-1FF0-907950A42746}"/>
              </a:ext>
            </a:extLst>
          </p:cNvPr>
          <p:cNvPicPr>
            <a:picLocks noGrp="1" noChangeAspect="1"/>
          </p:cNvPicPr>
          <p:nvPr>
            <p:ph sz="half" idx="2"/>
          </p:nvPr>
        </p:nvPicPr>
        <p:blipFill>
          <a:blip r:embed="rId2"/>
          <a:srcRect l="1853" r="1853"/>
          <a:stretch/>
        </p:blipFill>
        <p:spPr>
          <a:xfrm>
            <a:off x="5953684" y="697009"/>
            <a:ext cx="3010560" cy="4446491"/>
          </a:xfrm>
        </p:spPr>
      </p:pic>
      <p:sp>
        <p:nvSpPr>
          <p:cNvPr id="4" name="Title 3">
            <a:extLst>
              <a:ext uri="{FF2B5EF4-FFF2-40B4-BE49-F238E27FC236}">
                <a16:creationId xmlns:a16="http://schemas.microsoft.com/office/drawing/2014/main" id="{09289F1D-B877-1AC1-025D-9D3AED97689D}"/>
              </a:ext>
            </a:extLst>
          </p:cNvPr>
          <p:cNvSpPr>
            <a:spLocks noGrp="1"/>
          </p:cNvSpPr>
          <p:nvPr>
            <p:ph type="title" idx="4294967295"/>
          </p:nvPr>
        </p:nvSpPr>
        <p:spPr/>
        <p:txBody>
          <a:bodyPr/>
          <a:lstStyle/>
          <a:p>
            <a:r>
              <a:rPr lang="en-US" dirty="0"/>
              <a:t>Initial M3D-C1 KSTAR Modeling Shows Uncertain Benefits of Multiple Injection</a:t>
            </a:r>
          </a:p>
        </p:txBody>
      </p:sp>
    </p:spTree>
    <p:extLst>
      <p:ext uri="{BB962C8B-B14F-4D97-AF65-F5344CB8AC3E}">
        <p14:creationId xmlns:p14="http://schemas.microsoft.com/office/powerpoint/2010/main" val="977552917"/>
      </p:ext>
    </p:extLst>
  </p:cSld>
  <p:clrMapOvr>
    <a:masterClrMapping/>
  </p:clrMapOvr>
  <mc:AlternateContent xmlns:mc="http://schemas.openxmlformats.org/markup-compatibility/2006">
    <mc:Choice xmlns:p14="http://schemas.microsoft.com/office/powerpoint/2010/main" Requires="p14">
      <p:transition spd="slow" p14:dur="2000" advTm="154382"/>
    </mc:Choice>
    <mc:Fallback>
      <p:transition spd="slow" advTm="1543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0C1EF-4F66-CA7C-637D-D8C3F8100580}"/>
              </a:ext>
            </a:extLst>
          </p:cNvPr>
          <p:cNvSpPr>
            <a:spLocks noGrp="1"/>
          </p:cNvSpPr>
          <p:nvPr>
            <p:ph sz="half" idx="1"/>
          </p:nvPr>
        </p:nvSpPr>
        <p:spPr>
          <a:xfrm>
            <a:off x="457200" y="850790"/>
            <a:ext cx="5177692" cy="3743833"/>
          </a:xfrm>
        </p:spPr>
        <p:txBody>
          <a:bodyPr/>
          <a:lstStyle/>
          <a:p>
            <a:r>
              <a:rPr lang="en-US" sz="1600" dirty="0"/>
              <a:t>Realistic plumes created for 7-mm, 10%-Ne pellet with new 12.5˚ shatter angle</a:t>
            </a:r>
          </a:p>
          <a:p>
            <a:r>
              <a:rPr lang="en-US" sz="1600" dirty="0">
                <a:solidFill>
                  <a:srgbClr val="009E73"/>
                </a:solidFill>
              </a:rPr>
              <a:t>Two, symmetrically injected pellets </a:t>
            </a:r>
          </a:p>
          <a:p>
            <a:pPr lvl="1"/>
            <a:r>
              <a:rPr lang="en-US" sz="1400" dirty="0"/>
              <a:t>Appears better than </a:t>
            </a:r>
            <a:r>
              <a:rPr lang="en-US" sz="1400" b="1" dirty="0">
                <a:solidFill>
                  <a:srgbClr val="DE8F03"/>
                </a:solidFill>
              </a:rPr>
              <a:t>two pellets at one angle</a:t>
            </a:r>
            <a:endParaRPr lang="en-US" sz="1400" b="1" dirty="0"/>
          </a:p>
          <a:p>
            <a:pPr lvl="2"/>
            <a:r>
              <a:rPr lang="en-US" sz="1200" dirty="0"/>
              <a:t>Slower TQ 👍</a:t>
            </a:r>
          </a:p>
          <a:p>
            <a:pPr lvl="2"/>
            <a:r>
              <a:rPr lang="en-US" sz="1200" dirty="0"/>
              <a:t>Lower peak radiation 👍</a:t>
            </a:r>
          </a:p>
          <a:p>
            <a:pPr lvl="2"/>
            <a:r>
              <a:rPr lang="en-US" sz="1200" dirty="0"/>
              <a:t>Lower TPF 👍</a:t>
            </a:r>
          </a:p>
          <a:p>
            <a:pPr lvl="1"/>
            <a:r>
              <a:rPr lang="en-US" sz="1400" dirty="0"/>
              <a:t>But not necessarily better than a </a:t>
            </a:r>
            <a:r>
              <a:rPr lang="en-US" sz="1400" b="1" dirty="0">
                <a:solidFill>
                  <a:srgbClr val="0073B2"/>
                </a:solidFill>
              </a:rPr>
              <a:t>single pellet</a:t>
            </a:r>
          </a:p>
          <a:p>
            <a:pPr lvl="2"/>
            <a:r>
              <a:rPr lang="en-US" sz="1200" dirty="0"/>
              <a:t>Faster TQ 👎</a:t>
            </a:r>
          </a:p>
          <a:p>
            <a:pPr lvl="2"/>
            <a:r>
              <a:rPr lang="en-US" sz="1200" dirty="0"/>
              <a:t>Similar peak radiation, but longer duration</a:t>
            </a:r>
          </a:p>
          <a:p>
            <a:pPr lvl="2"/>
            <a:r>
              <a:rPr lang="en-US" sz="1200" dirty="0"/>
              <a:t>Lower TPF 👍</a:t>
            </a:r>
          </a:p>
          <a:p>
            <a:r>
              <a:rPr lang="en-US" sz="1600" dirty="0">
                <a:solidFill>
                  <a:schemeClr val="bg1">
                    <a:lumMod val="95000"/>
                  </a:schemeClr>
                </a:solidFill>
              </a:rPr>
              <a:t>Future work</a:t>
            </a:r>
          </a:p>
          <a:p>
            <a:pPr lvl="1"/>
            <a:r>
              <a:rPr lang="en-US" sz="1400" dirty="0">
                <a:solidFill>
                  <a:schemeClr val="bg1">
                    <a:lumMod val="95000"/>
                  </a:schemeClr>
                </a:solidFill>
              </a:rPr>
              <a:t>20% Ne vs. 2x 10% Ne</a:t>
            </a:r>
          </a:p>
          <a:p>
            <a:pPr lvl="1"/>
            <a:r>
              <a:rPr lang="en-US" sz="1400" dirty="0">
                <a:solidFill>
                  <a:schemeClr val="bg1">
                    <a:lumMod val="95000"/>
                  </a:schemeClr>
                </a:solidFill>
              </a:rPr>
              <a:t>Time delays on dual injection</a:t>
            </a:r>
          </a:p>
          <a:p>
            <a:pPr lvl="1"/>
            <a:r>
              <a:rPr lang="en-US" sz="1400" dirty="0">
                <a:solidFill>
                  <a:schemeClr val="bg1">
                    <a:lumMod val="95000"/>
                  </a:schemeClr>
                </a:solidFill>
              </a:rPr>
              <a:t>Validation with 2022 KSTAR data</a:t>
            </a:r>
          </a:p>
          <a:p>
            <a:pPr lvl="1"/>
            <a:endParaRPr lang="en-US" sz="1400" dirty="0"/>
          </a:p>
        </p:txBody>
      </p:sp>
      <p:pic>
        <p:nvPicPr>
          <p:cNvPr id="6" name="Content Placeholder 5">
            <a:extLst>
              <a:ext uri="{FF2B5EF4-FFF2-40B4-BE49-F238E27FC236}">
                <a16:creationId xmlns:a16="http://schemas.microsoft.com/office/drawing/2014/main" id="{C5707436-873F-3BE8-1FF0-907950A42746}"/>
              </a:ext>
            </a:extLst>
          </p:cNvPr>
          <p:cNvPicPr>
            <a:picLocks noGrp="1" noChangeAspect="1"/>
          </p:cNvPicPr>
          <p:nvPr>
            <p:ph sz="half" idx="2"/>
          </p:nvPr>
        </p:nvPicPr>
        <p:blipFill>
          <a:blip r:embed="rId2"/>
          <a:srcRect l="1853" r="1853"/>
          <a:stretch/>
        </p:blipFill>
        <p:spPr>
          <a:xfrm>
            <a:off x="5953684" y="697009"/>
            <a:ext cx="3010560" cy="4446491"/>
          </a:xfrm>
        </p:spPr>
      </p:pic>
      <p:sp>
        <p:nvSpPr>
          <p:cNvPr id="4" name="Title 3">
            <a:extLst>
              <a:ext uri="{FF2B5EF4-FFF2-40B4-BE49-F238E27FC236}">
                <a16:creationId xmlns:a16="http://schemas.microsoft.com/office/drawing/2014/main" id="{09289F1D-B877-1AC1-025D-9D3AED97689D}"/>
              </a:ext>
            </a:extLst>
          </p:cNvPr>
          <p:cNvSpPr>
            <a:spLocks noGrp="1"/>
          </p:cNvSpPr>
          <p:nvPr>
            <p:ph type="title" idx="4294967295"/>
          </p:nvPr>
        </p:nvSpPr>
        <p:spPr/>
        <p:txBody>
          <a:bodyPr/>
          <a:lstStyle/>
          <a:p>
            <a:r>
              <a:rPr lang="en-US" dirty="0"/>
              <a:t>Initial M3D-C1 KSTAR Modeling Shows Uncertain Benefits of Multiple Injection</a:t>
            </a:r>
          </a:p>
        </p:txBody>
      </p:sp>
    </p:spTree>
    <p:extLst>
      <p:ext uri="{BB962C8B-B14F-4D97-AF65-F5344CB8AC3E}">
        <p14:creationId xmlns:p14="http://schemas.microsoft.com/office/powerpoint/2010/main" val="544213298"/>
      </p:ext>
    </p:extLst>
  </p:cSld>
  <p:clrMapOvr>
    <a:masterClrMapping/>
  </p:clrMapOvr>
  <mc:AlternateContent xmlns:mc="http://schemas.openxmlformats.org/markup-compatibility/2006">
    <mc:Choice xmlns:p14="http://schemas.microsoft.com/office/powerpoint/2010/main" Requires="p14">
      <p:transition spd="slow" p14:dur="2000" advTm="154382"/>
    </mc:Choice>
    <mc:Fallback>
      <p:transition spd="slow" advTm="1543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C0C1EF-4F66-CA7C-637D-D8C3F8100580}"/>
              </a:ext>
            </a:extLst>
          </p:cNvPr>
          <p:cNvSpPr>
            <a:spLocks noGrp="1"/>
          </p:cNvSpPr>
          <p:nvPr>
            <p:ph sz="half" idx="1"/>
          </p:nvPr>
        </p:nvSpPr>
        <p:spPr>
          <a:xfrm>
            <a:off x="457200" y="850790"/>
            <a:ext cx="5177692" cy="3743833"/>
          </a:xfrm>
        </p:spPr>
        <p:txBody>
          <a:bodyPr/>
          <a:lstStyle/>
          <a:p>
            <a:r>
              <a:rPr lang="en-US" sz="1600" dirty="0"/>
              <a:t>Realistic plumes created for 7-mm, 10%-Ne pellet with new 12.5˚ shatter angle</a:t>
            </a:r>
          </a:p>
          <a:p>
            <a:r>
              <a:rPr lang="en-US" sz="1600" dirty="0">
                <a:solidFill>
                  <a:srgbClr val="009E73"/>
                </a:solidFill>
              </a:rPr>
              <a:t>Two, symmetrically injected pellets </a:t>
            </a:r>
          </a:p>
          <a:p>
            <a:pPr lvl="1"/>
            <a:r>
              <a:rPr lang="en-US" sz="1400" dirty="0"/>
              <a:t>Appears better than </a:t>
            </a:r>
            <a:r>
              <a:rPr lang="en-US" sz="1400" b="1" dirty="0">
                <a:solidFill>
                  <a:srgbClr val="DE8F03"/>
                </a:solidFill>
              </a:rPr>
              <a:t>two pellets at one angle</a:t>
            </a:r>
            <a:endParaRPr lang="en-US" sz="1400" b="1" dirty="0"/>
          </a:p>
          <a:p>
            <a:pPr lvl="2"/>
            <a:r>
              <a:rPr lang="en-US" sz="1200" dirty="0"/>
              <a:t>Slower TQ 👍</a:t>
            </a:r>
          </a:p>
          <a:p>
            <a:pPr lvl="2"/>
            <a:r>
              <a:rPr lang="en-US" sz="1200" dirty="0"/>
              <a:t>Lower peak radiation 👍</a:t>
            </a:r>
          </a:p>
          <a:p>
            <a:pPr lvl="2"/>
            <a:r>
              <a:rPr lang="en-US" sz="1200" dirty="0"/>
              <a:t>Lower TPF 👍</a:t>
            </a:r>
          </a:p>
          <a:p>
            <a:pPr lvl="1"/>
            <a:r>
              <a:rPr lang="en-US" sz="1400" dirty="0"/>
              <a:t>But not necessarily better than a </a:t>
            </a:r>
            <a:r>
              <a:rPr lang="en-US" sz="1400" b="1" dirty="0">
                <a:solidFill>
                  <a:srgbClr val="0073B2"/>
                </a:solidFill>
              </a:rPr>
              <a:t>single pellet</a:t>
            </a:r>
          </a:p>
          <a:p>
            <a:pPr lvl="2"/>
            <a:r>
              <a:rPr lang="en-US" sz="1200" dirty="0"/>
              <a:t>Faster TQ 👎</a:t>
            </a:r>
          </a:p>
          <a:p>
            <a:pPr lvl="2"/>
            <a:r>
              <a:rPr lang="en-US" sz="1200" dirty="0"/>
              <a:t>Similar peak radiation, but longer duration</a:t>
            </a:r>
          </a:p>
          <a:p>
            <a:pPr lvl="2"/>
            <a:r>
              <a:rPr lang="en-US" sz="1200" dirty="0"/>
              <a:t>Lower TPF 👍</a:t>
            </a:r>
          </a:p>
          <a:p>
            <a:r>
              <a:rPr lang="en-US" sz="1600" dirty="0"/>
              <a:t>Future work</a:t>
            </a:r>
          </a:p>
          <a:p>
            <a:pPr lvl="1"/>
            <a:r>
              <a:rPr lang="en-US" sz="1400" dirty="0"/>
              <a:t>20% Ne vs. 2x 10% Ne</a:t>
            </a:r>
          </a:p>
          <a:p>
            <a:pPr lvl="1"/>
            <a:r>
              <a:rPr lang="en-US" sz="1400" dirty="0"/>
              <a:t>Time delays on dual injection</a:t>
            </a:r>
          </a:p>
          <a:p>
            <a:pPr lvl="1"/>
            <a:r>
              <a:rPr lang="en-US" sz="1400" dirty="0"/>
              <a:t>Validation with 2022 KSTAR data</a:t>
            </a:r>
          </a:p>
          <a:p>
            <a:pPr lvl="1"/>
            <a:endParaRPr lang="en-US" sz="1400" dirty="0"/>
          </a:p>
        </p:txBody>
      </p:sp>
      <p:pic>
        <p:nvPicPr>
          <p:cNvPr id="6" name="Content Placeholder 5">
            <a:extLst>
              <a:ext uri="{FF2B5EF4-FFF2-40B4-BE49-F238E27FC236}">
                <a16:creationId xmlns:a16="http://schemas.microsoft.com/office/drawing/2014/main" id="{C5707436-873F-3BE8-1FF0-907950A42746}"/>
              </a:ext>
            </a:extLst>
          </p:cNvPr>
          <p:cNvPicPr>
            <a:picLocks noGrp="1" noChangeAspect="1"/>
          </p:cNvPicPr>
          <p:nvPr>
            <p:ph sz="half" idx="2"/>
          </p:nvPr>
        </p:nvPicPr>
        <p:blipFill>
          <a:blip r:embed="rId2"/>
          <a:srcRect l="1853" r="1853"/>
          <a:stretch/>
        </p:blipFill>
        <p:spPr>
          <a:xfrm>
            <a:off x="5953684" y="697009"/>
            <a:ext cx="3010560" cy="4446491"/>
          </a:xfrm>
        </p:spPr>
      </p:pic>
      <p:sp>
        <p:nvSpPr>
          <p:cNvPr id="4" name="Title 3">
            <a:extLst>
              <a:ext uri="{FF2B5EF4-FFF2-40B4-BE49-F238E27FC236}">
                <a16:creationId xmlns:a16="http://schemas.microsoft.com/office/drawing/2014/main" id="{09289F1D-B877-1AC1-025D-9D3AED97689D}"/>
              </a:ext>
            </a:extLst>
          </p:cNvPr>
          <p:cNvSpPr>
            <a:spLocks noGrp="1"/>
          </p:cNvSpPr>
          <p:nvPr>
            <p:ph type="title" idx="4294967295"/>
          </p:nvPr>
        </p:nvSpPr>
        <p:spPr/>
        <p:txBody>
          <a:bodyPr/>
          <a:lstStyle/>
          <a:p>
            <a:r>
              <a:rPr lang="en-US" dirty="0"/>
              <a:t>Initial M3D-C1 KSTAR Modeling Shows Uncertain Benefits of Multiple Injection</a:t>
            </a:r>
          </a:p>
        </p:txBody>
      </p:sp>
    </p:spTree>
    <p:extLst>
      <p:ext uri="{BB962C8B-B14F-4D97-AF65-F5344CB8AC3E}">
        <p14:creationId xmlns:p14="http://schemas.microsoft.com/office/powerpoint/2010/main" val="188253659"/>
      </p:ext>
    </p:extLst>
  </p:cSld>
  <p:clrMapOvr>
    <a:masterClrMapping/>
  </p:clrMapOvr>
  <mc:AlternateContent xmlns:mc="http://schemas.openxmlformats.org/markup-compatibility/2006">
    <mc:Choice xmlns:p14="http://schemas.microsoft.com/office/powerpoint/2010/main" Requires="p14">
      <p:transition spd="slow" p14:dur="2000" advTm="154382"/>
    </mc:Choice>
    <mc:Fallback>
      <p:transition spd="slow" advTm="1543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solidFill>
                  <a:schemeClr val="bg1">
                    <a:lumMod val="75000"/>
                  </a:schemeClr>
                </a:solidFill>
              </a:rPr>
              <a:t>Overview of key code capabilities</a:t>
            </a:r>
          </a:p>
          <a:p>
            <a:r>
              <a:rPr lang="en-US" sz="1600" dirty="0">
                <a:solidFill>
                  <a:schemeClr val="bg1">
                    <a:lumMod val="75000"/>
                  </a:schemeClr>
                </a:solidFill>
              </a:rPr>
              <a:t>Benchmarking M3D-C1 and NIMROD SPI modeling</a:t>
            </a:r>
          </a:p>
          <a:p>
            <a:r>
              <a:rPr lang="en-US" sz="1600" dirty="0">
                <a:solidFill>
                  <a:schemeClr val="bg1">
                    <a:lumMod val="75000"/>
                  </a:schemeClr>
                </a:solidFill>
              </a:rPr>
              <a:t>M3D-C1 &amp; NIMROD simulations of SPI in JET</a:t>
            </a:r>
          </a:p>
          <a:p>
            <a:r>
              <a:rPr lang="en-US" sz="1600" dirty="0">
                <a:solidFill>
                  <a:schemeClr val="bg1">
                    <a:lumMod val="75000"/>
                  </a:schemeClr>
                </a:solidFill>
              </a:rPr>
              <a:t>Initial M3D-C1 simulations of SPI in KSTAR</a:t>
            </a:r>
          </a:p>
          <a:p>
            <a:r>
              <a:rPr lang="en-US" sz="1600" dirty="0"/>
              <a:t>Coupled NIMROD-CQL3D modeling of runaway-electron dynamics</a:t>
            </a:r>
          </a:p>
          <a:p>
            <a:r>
              <a:rPr lang="en-US" sz="1600" dirty="0">
                <a:solidFill>
                  <a:schemeClr val="bg1">
                    <a:lumMod val="95000"/>
                  </a:schemeClr>
                </a:solidFill>
              </a:rPr>
              <a:t>MARS-F modeling of runaway-electron dynamics</a:t>
            </a: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3564053053"/>
      </p:ext>
    </p:extLst>
  </p:cSld>
  <p:clrMapOvr>
    <a:masterClrMapping/>
  </p:clrMapOvr>
  <mc:AlternateContent xmlns:mc="http://schemas.openxmlformats.org/markup-compatibility/2006">
    <mc:Choice xmlns:p14="http://schemas.microsoft.com/office/powerpoint/2010/main" Requires="p14">
      <p:transition spd="slow" p14:dur="2000" advTm="7294"/>
    </mc:Choice>
    <mc:Fallback>
      <p:transition spd="slow" advTm="729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37FB44-D6DA-8B4E-38A2-0928E4E5D3DE}"/>
              </a:ext>
            </a:extLst>
          </p:cNvPr>
          <p:cNvSpPr>
            <a:spLocks noGrp="1"/>
          </p:cNvSpPr>
          <p:nvPr>
            <p:ph sz="half" idx="1"/>
          </p:nvPr>
        </p:nvSpPr>
        <p:spPr>
          <a:xfrm>
            <a:off x="457200" y="850790"/>
            <a:ext cx="4774676" cy="3743833"/>
          </a:xfrm>
        </p:spPr>
        <p:txBody>
          <a:bodyPr/>
          <a:lstStyle/>
          <a:p>
            <a:r>
              <a:rPr lang="en-US" sz="1800" dirty="0"/>
              <a:t>Field data from each NIMROD time slice passed to CQL3D relativistic Fokker-Planck solver</a:t>
            </a:r>
          </a:p>
          <a:p>
            <a:r>
              <a:rPr lang="en-US" sz="1800" dirty="0"/>
              <a:t>Simulations with no radial transport show significant, RE current in DIII-D Ne SPI shot (not seen in experiment)</a:t>
            </a:r>
          </a:p>
          <a:p>
            <a:r>
              <a:rPr lang="en-US" sz="1800" dirty="0"/>
              <a:t>Inclusion of radial transport results in little RE production, consistent with experiment</a:t>
            </a:r>
          </a:p>
        </p:txBody>
      </p:sp>
      <p:pic>
        <p:nvPicPr>
          <p:cNvPr id="6" name="Content Placeholder 5">
            <a:extLst>
              <a:ext uri="{FF2B5EF4-FFF2-40B4-BE49-F238E27FC236}">
                <a16:creationId xmlns:a16="http://schemas.microsoft.com/office/drawing/2014/main" id="{8BCCFB80-6DDA-1714-1EB3-52CE9905F941}"/>
              </a:ext>
            </a:extLst>
          </p:cNvPr>
          <p:cNvPicPr>
            <a:picLocks noGrp="1" noChangeAspect="1"/>
          </p:cNvPicPr>
          <p:nvPr>
            <p:ph sz="half" idx="2"/>
          </p:nvPr>
        </p:nvPicPr>
        <p:blipFill>
          <a:blip r:embed="rId2"/>
          <a:stretch>
            <a:fillRect/>
          </a:stretch>
        </p:blipFill>
        <p:spPr>
          <a:xfrm>
            <a:off x="5435485" y="1113985"/>
            <a:ext cx="2505680" cy="1920240"/>
          </a:xfrm>
          <a:prstGeom prst="rect">
            <a:avLst/>
          </a:prstGeom>
        </p:spPr>
      </p:pic>
      <p:sp>
        <p:nvSpPr>
          <p:cNvPr id="4" name="Title 3">
            <a:extLst>
              <a:ext uri="{FF2B5EF4-FFF2-40B4-BE49-F238E27FC236}">
                <a16:creationId xmlns:a16="http://schemas.microsoft.com/office/drawing/2014/main" id="{030DDC37-A2FA-0044-7B42-FFEB279F6F50}"/>
              </a:ext>
            </a:extLst>
          </p:cNvPr>
          <p:cNvSpPr>
            <a:spLocks noGrp="1"/>
          </p:cNvSpPr>
          <p:nvPr>
            <p:ph type="title" idx="4294967295"/>
          </p:nvPr>
        </p:nvSpPr>
        <p:spPr/>
        <p:txBody>
          <a:bodyPr/>
          <a:lstStyle/>
          <a:p>
            <a:r>
              <a:rPr lang="en-US" dirty="0"/>
              <a:t>NIMROD-CQL3D Modeling of DIII-D Ne SPI Shows Negligible Runaway Production</a:t>
            </a:r>
          </a:p>
        </p:txBody>
      </p:sp>
      <p:sp>
        <p:nvSpPr>
          <p:cNvPr id="7" name="TextBox 6">
            <a:extLst>
              <a:ext uri="{FF2B5EF4-FFF2-40B4-BE49-F238E27FC236}">
                <a16:creationId xmlns:a16="http://schemas.microsoft.com/office/drawing/2014/main" id="{F990FE33-807B-8B7F-B13F-153E6F119D1A}"/>
              </a:ext>
            </a:extLst>
          </p:cNvPr>
          <p:cNvSpPr txBox="1"/>
          <p:nvPr/>
        </p:nvSpPr>
        <p:spPr>
          <a:xfrm>
            <a:off x="7941165" y="1640076"/>
            <a:ext cx="1202835" cy="461665"/>
          </a:xfrm>
          <a:prstGeom prst="rect">
            <a:avLst/>
          </a:prstGeom>
          <a:noFill/>
        </p:spPr>
        <p:txBody>
          <a:bodyPr wrap="square" rtlCol="0">
            <a:spAutoFit/>
          </a:bodyPr>
          <a:lstStyle/>
          <a:p>
            <a:pPr algn="ctr"/>
            <a:r>
              <a:rPr lang="en-US" sz="1200" b="1" dirty="0"/>
              <a:t>No radial transport</a:t>
            </a:r>
          </a:p>
        </p:txBody>
      </p:sp>
      <p:pic>
        <p:nvPicPr>
          <p:cNvPr id="8" name="Picture 7">
            <a:extLst>
              <a:ext uri="{FF2B5EF4-FFF2-40B4-BE49-F238E27FC236}">
                <a16:creationId xmlns:a16="http://schemas.microsoft.com/office/drawing/2014/main" id="{146BFB50-0DAF-B9E0-70D6-6249B39B1E79}"/>
              </a:ext>
            </a:extLst>
          </p:cNvPr>
          <p:cNvPicPr>
            <a:picLocks noChangeAspect="1"/>
          </p:cNvPicPr>
          <p:nvPr/>
        </p:nvPicPr>
        <p:blipFill>
          <a:blip r:embed="rId3"/>
          <a:stretch>
            <a:fillRect/>
          </a:stretch>
        </p:blipFill>
        <p:spPr>
          <a:xfrm>
            <a:off x="5435485" y="3137165"/>
            <a:ext cx="2505680" cy="1920240"/>
          </a:xfrm>
          <a:prstGeom prst="rect">
            <a:avLst/>
          </a:prstGeom>
        </p:spPr>
      </p:pic>
      <p:sp>
        <p:nvSpPr>
          <p:cNvPr id="9" name="TextBox 8">
            <a:extLst>
              <a:ext uri="{FF2B5EF4-FFF2-40B4-BE49-F238E27FC236}">
                <a16:creationId xmlns:a16="http://schemas.microsoft.com/office/drawing/2014/main" id="{E4AB39E9-7046-3639-C13A-05C29F42D373}"/>
              </a:ext>
            </a:extLst>
          </p:cNvPr>
          <p:cNvSpPr txBox="1"/>
          <p:nvPr/>
        </p:nvSpPr>
        <p:spPr>
          <a:xfrm>
            <a:off x="5493105" y="703268"/>
            <a:ext cx="2358338" cy="307777"/>
          </a:xfrm>
          <a:prstGeom prst="rect">
            <a:avLst/>
          </a:prstGeom>
          <a:noFill/>
        </p:spPr>
        <p:txBody>
          <a:bodyPr wrap="none" rtlCol="0">
            <a:spAutoFit/>
          </a:bodyPr>
          <a:lstStyle/>
          <a:p>
            <a:r>
              <a:rPr lang="en-US" sz="1400" b="1" dirty="0"/>
              <a:t>CQL3D Predicted Current</a:t>
            </a:r>
          </a:p>
        </p:txBody>
      </p:sp>
      <p:sp>
        <p:nvSpPr>
          <p:cNvPr id="10" name="TextBox 9">
            <a:extLst>
              <a:ext uri="{FF2B5EF4-FFF2-40B4-BE49-F238E27FC236}">
                <a16:creationId xmlns:a16="http://schemas.microsoft.com/office/drawing/2014/main" id="{8A5F70A1-EB53-39C2-D5C4-508B04C0FD91}"/>
              </a:ext>
            </a:extLst>
          </p:cNvPr>
          <p:cNvSpPr txBox="1"/>
          <p:nvPr/>
        </p:nvSpPr>
        <p:spPr>
          <a:xfrm>
            <a:off x="7941164" y="3663256"/>
            <a:ext cx="1202836" cy="461665"/>
          </a:xfrm>
          <a:prstGeom prst="rect">
            <a:avLst/>
          </a:prstGeom>
          <a:noFill/>
        </p:spPr>
        <p:txBody>
          <a:bodyPr wrap="square" rtlCol="0">
            <a:spAutoFit/>
          </a:bodyPr>
          <a:lstStyle/>
          <a:p>
            <a:pPr algn="ctr"/>
            <a:r>
              <a:rPr lang="en-US" sz="1200" b="1" dirty="0"/>
              <a:t>With radial transport</a:t>
            </a:r>
          </a:p>
        </p:txBody>
      </p:sp>
      <p:pic>
        <p:nvPicPr>
          <p:cNvPr id="14" name="Picture 13">
            <a:extLst>
              <a:ext uri="{FF2B5EF4-FFF2-40B4-BE49-F238E27FC236}">
                <a16:creationId xmlns:a16="http://schemas.microsoft.com/office/drawing/2014/main" id="{871D0A1F-5C43-5EBB-CE3A-C61A770B76DC}"/>
              </a:ext>
            </a:extLst>
          </p:cNvPr>
          <p:cNvPicPr>
            <a:picLocks noChangeAspect="1"/>
          </p:cNvPicPr>
          <p:nvPr/>
        </p:nvPicPr>
        <p:blipFill>
          <a:blip r:embed="rId4"/>
          <a:stretch>
            <a:fillRect/>
          </a:stretch>
        </p:blipFill>
        <p:spPr>
          <a:xfrm>
            <a:off x="1202835" y="3613548"/>
            <a:ext cx="2684675" cy="505808"/>
          </a:xfrm>
          <a:prstGeom prst="rect">
            <a:avLst/>
          </a:prstGeom>
        </p:spPr>
      </p:pic>
      <p:sp>
        <p:nvSpPr>
          <p:cNvPr id="3" name="TextBox 2">
            <a:extLst>
              <a:ext uri="{FF2B5EF4-FFF2-40B4-BE49-F238E27FC236}">
                <a16:creationId xmlns:a16="http://schemas.microsoft.com/office/drawing/2014/main" id="{91D480CC-5FE6-4E42-6BCA-1CBD8E023E60}"/>
              </a:ext>
            </a:extLst>
          </p:cNvPr>
          <p:cNvSpPr txBox="1"/>
          <p:nvPr/>
        </p:nvSpPr>
        <p:spPr>
          <a:xfrm>
            <a:off x="970467" y="4329632"/>
            <a:ext cx="3748142" cy="276999"/>
          </a:xfrm>
          <a:prstGeom prst="rect">
            <a:avLst/>
          </a:prstGeom>
          <a:noFill/>
        </p:spPr>
        <p:txBody>
          <a:bodyPr wrap="none" rtlCol="0">
            <a:spAutoFit/>
          </a:bodyPr>
          <a:lstStyle/>
          <a:p>
            <a:r>
              <a:rPr lang="en-US" sz="1200" b="1" dirty="0" err="1">
                <a:solidFill>
                  <a:srgbClr val="0432FF"/>
                </a:solidFill>
              </a:rPr>
              <a:t>Yu.V</a:t>
            </a:r>
            <a:r>
              <a:rPr lang="en-US" sz="1200" b="1" dirty="0">
                <a:solidFill>
                  <a:srgbClr val="0432FF"/>
                </a:solidFill>
              </a:rPr>
              <a:t>. Petrov et al. </a:t>
            </a:r>
            <a:r>
              <a:rPr lang="en-US" sz="1200" b="1" dirty="0" err="1">
                <a:solidFill>
                  <a:srgbClr val="0432FF"/>
                </a:solidFill>
              </a:rPr>
              <a:t>Nucl</a:t>
            </a:r>
            <a:r>
              <a:rPr lang="en-US" sz="1200" b="1" dirty="0">
                <a:solidFill>
                  <a:srgbClr val="0432FF"/>
                </a:solidFill>
              </a:rPr>
              <a:t>. Fusion 62, 096009 (2022)</a:t>
            </a:r>
          </a:p>
        </p:txBody>
      </p:sp>
    </p:spTree>
    <p:extLst>
      <p:ext uri="{BB962C8B-B14F-4D97-AF65-F5344CB8AC3E}">
        <p14:creationId xmlns:p14="http://schemas.microsoft.com/office/powerpoint/2010/main" val="3181803741"/>
      </p:ext>
    </p:extLst>
  </p:cSld>
  <p:clrMapOvr>
    <a:masterClrMapping/>
  </p:clrMapOvr>
  <mc:AlternateContent xmlns:mc="http://schemas.openxmlformats.org/markup-compatibility/2006">
    <mc:Choice xmlns:p14="http://schemas.microsoft.com/office/powerpoint/2010/main" Requires="p14">
      <p:transition spd="slow" p14:dur="2000" advTm="68803"/>
    </mc:Choice>
    <mc:Fallback>
      <p:transition spd="slow" advTm="6880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solidFill>
                  <a:schemeClr val="bg1">
                    <a:lumMod val="75000"/>
                  </a:schemeClr>
                </a:solidFill>
              </a:rPr>
              <a:t>Overview of key code capabilities</a:t>
            </a:r>
          </a:p>
          <a:p>
            <a:r>
              <a:rPr lang="en-US" sz="1600" dirty="0">
                <a:solidFill>
                  <a:schemeClr val="bg1">
                    <a:lumMod val="75000"/>
                  </a:schemeClr>
                </a:solidFill>
              </a:rPr>
              <a:t>Benchmarking M3D-C1 and NIMROD SPI modeling</a:t>
            </a:r>
          </a:p>
          <a:p>
            <a:r>
              <a:rPr lang="en-US" sz="1600" dirty="0">
                <a:solidFill>
                  <a:schemeClr val="bg1">
                    <a:lumMod val="75000"/>
                  </a:schemeClr>
                </a:solidFill>
              </a:rPr>
              <a:t>M3D-C1 &amp; NIMROD simulations of SPI in JET</a:t>
            </a:r>
          </a:p>
          <a:p>
            <a:r>
              <a:rPr lang="en-US" sz="1600" dirty="0">
                <a:solidFill>
                  <a:schemeClr val="bg1">
                    <a:lumMod val="75000"/>
                  </a:schemeClr>
                </a:solidFill>
              </a:rPr>
              <a:t>Initial M3D-C1 simulations of SPI in KSTAR</a:t>
            </a:r>
          </a:p>
          <a:p>
            <a:r>
              <a:rPr lang="en-US" sz="1600" dirty="0">
                <a:solidFill>
                  <a:schemeClr val="bg1">
                    <a:lumMod val="75000"/>
                  </a:schemeClr>
                </a:solidFill>
              </a:rPr>
              <a:t>Coupled NIMROD-CQL3D modeling of runaway-electron dynamics</a:t>
            </a:r>
          </a:p>
          <a:p>
            <a:r>
              <a:rPr lang="en-US" sz="1600" dirty="0"/>
              <a:t>MARS-F modeling of runaway-electron dynamics</a:t>
            </a: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3278528002"/>
      </p:ext>
    </p:extLst>
  </p:cSld>
  <p:clrMapOvr>
    <a:masterClrMapping/>
  </p:clrMapOvr>
  <mc:AlternateContent xmlns:mc="http://schemas.openxmlformats.org/markup-compatibility/2006">
    <mc:Choice xmlns:p14="http://schemas.microsoft.com/office/powerpoint/2010/main" Requires="p14">
      <p:transition spd="slow" p14:dur="2000" advTm="4650"/>
    </mc:Choice>
    <mc:Fallback>
      <p:transition spd="slow" advTm="465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DED754-9801-0B16-8AED-43E28DDD48A4}"/>
              </a:ext>
            </a:extLst>
          </p:cNvPr>
          <p:cNvSpPr>
            <a:spLocks noGrp="1"/>
          </p:cNvSpPr>
          <p:nvPr>
            <p:ph sz="half" idx="1"/>
          </p:nvPr>
        </p:nvSpPr>
        <p:spPr/>
        <p:txBody>
          <a:bodyPr/>
          <a:lstStyle/>
          <a:p>
            <a:r>
              <a:rPr lang="en-US" sz="1600" dirty="0"/>
              <a:t>Runaway electron contribution, with fluid approximation, is found to </a:t>
            </a:r>
          </a:p>
          <a:p>
            <a:pPr lvl="1"/>
            <a:r>
              <a:rPr lang="en-US" sz="1400" dirty="0"/>
              <a:t>Destabilize n=1 ideal internal kink</a:t>
            </a:r>
          </a:p>
          <a:p>
            <a:pPr lvl="1"/>
            <a:r>
              <a:rPr lang="en-US" sz="1400" dirty="0"/>
              <a:t>Modify eigenmode structure in plasma core</a:t>
            </a:r>
          </a:p>
          <a:p>
            <a:r>
              <a:rPr lang="en-US" sz="1600" dirty="0">
                <a:solidFill>
                  <a:schemeClr val="bg1">
                    <a:lumMod val="95000"/>
                  </a:schemeClr>
                </a:solidFill>
              </a:rPr>
              <a:t>Internal kink perturbation does not produce significant RE loss unless perturbation field comparable to equilibrium field</a:t>
            </a:r>
          </a:p>
          <a:p>
            <a:r>
              <a:rPr lang="en-US" sz="1600" dirty="0">
                <a:solidFill>
                  <a:schemeClr val="bg1">
                    <a:lumMod val="95000"/>
                  </a:schemeClr>
                </a:solidFill>
              </a:rPr>
              <a:t>With same perturbation amplitude, internal kink eigenfunction from hybrid model (--) produces less RE loss than fluid model (–) </a:t>
            </a:r>
          </a:p>
        </p:txBody>
      </p:sp>
      <p:sp>
        <p:nvSpPr>
          <p:cNvPr id="4" name="Title 3">
            <a:extLst>
              <a:ext uri="{FF2B5EF4-FFF2-40B4-BE49-F238E27FC236}">
                <a16:creationId xmlns:a16="http://schemas.microsoft.com/office/drawing/2014/main" id="{425E1281-8371-6C71-9257-8F099A43D64B}"/>
              </a:ext>
            </a:extLst>
          </p:cNvPr>
          <p:cNvSpPr>
            <a:spLocks noGrp="1"/>
          </p:cNvSpPr>
          <p:nvPr>
            <p:ph type="title" idx="4294967295"/>
          </p:nvPr>
        </p:nvSpPr>
        <p:spPr/>
        <p:txBody>
          <a:bodyPr/>
          <a:lstStyle/>
          <a:p>
            <a:r>
              <a:rPr lang="en-US" dirty="0"/>
              <a:t>MHD-RE Hybrid Model Developed in MARS-F to Study Interaction Between Internal Kink and REs</a:t>
            </a:r>
          </a:p>
        </p:txBody>
      </p:sp>
      <p:pic>
        <p:nvPicPr>
          <p:cNvPr id="9" name="图片 1">
            <a:extLst>
              <a:ext uri="{FF2B5EF4-FFF2-40B4-BE49-F238E27FC236}">
                <a16:creationId xmlns:a16="http://schemas.microsoft.com/office/drawing/2014/main" id="{C004F672-8AE8-F903-90FB-B0EACBDF8EB0}"/>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r="10265"/>
          <a:stretch/>
        </p:blipFill>
        <p:spPr>
          <a:xfrm>
            <a:off x="4571998" y="852987"/>
            <a:ext cx="2196631" cy="1836994"/>
          </a:xfrm>
          <a:prstGeom prst="rect">
            <a:avLst/>
          </a:prstGeom>
        </p:spPr>
      </p:pic>
      <p:pic>
        <p:nvPicPr>
          <p:cNvPr id="10" name="图片 1">
            <a:extLst>
              <a:ext uri="{FF2B5EF4-FFF2-40B4-BE49-F238E27FC236}">
                <a16:creationId xmlns:a16="http://schemas.microsoft.com/office/drawing/2014/main" id="{E77ED5AA-CA8C-9906-F21B-C956B566D3ED}"/>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r="10265"/>
          <a:stretch/>
        </p:blipFill>
        <p:spPr>
          <a:xfrm>
            <a:off x="6855927" y="850791"/>
            <a:ext cx="2196631" cy="1836994"/>
          </a:xfrm>
          <a:prstGeom prst="rect">
            <a:avLst/>
          </a:prstGeom>
        </p:spPr>
      </p:pic>
      <p:sp>
        <p:nvSpPr>
          <p:cNvPr id="13" name="TextBox 12">
            <a:extLst>
              <a:ext uri="{FF2B5EF4-FFF2-40B4-BE49-F238E27FC236}">
                <a16:creationId xmlns:a16="http://schemas.microsoft.com/office/drawing/2014/main" id="{642754B8-5ED2-D0BA-B500-0430F4E0D19E}"/>
              </a:ext>
            </a:extLst>
          </p:cNvPr>
          <p:cNvSpPr txBox="1"/>
          <p:nvPr/>
        </p:nvSpPr>
        <p:spPr>
          <a:xfrm>
            <a:off x="5966014" y="952185"/>
            <a:ext cx="495649" cy="276999"/>
          </a:xfrm>
          <a:prstGeom prst="rect">
            <a:avLst/>
          </a:prstGeom>
          <a:noFill/>
        </p:spPr>
        <p:txBody>
          <a:bodyPr wrap="none" rtlCol="0">
            <a:spAutoFit/>
          </a:bodyPr>
          <a:lstStyle/>
          <a:p>
            <a:r>
              <a:rPr lang="en-US" sz="1200" b="1" dirty="0">
                <a:solidFill>
                  <a:schemeClr val="bg1"/>
                </a:solidFill>
              </a:rPr>
              <a:t>fluid</a:t>
            </a:r>
          </a:p>
        </p:txBody>
      </p:sp>
      <p:sp>
        <p:nvSpPr>
          <p:cNvPr id="14" name="TextBox 13">
            <a:extLst>
              <a:ext uri="{FF2B5EF4-FFF2-40B4-BE49-F238E27FC236}">
                <a16:creationId xmlns:a16="http://schemas.microsoft.com/office/drawing/2014/main" id="{64F3CA8D-1853-6F42-BB44-210F631CDB1B}"/>
              </a:ext>
            </a:extLst>
          </p:cNvPr>
          <p:cNvSpPr txBox="1"/>
          <p:nvPr/>
        </p:nvSpPr>
        <p:spPr>
          <a:xfrm>
            <a:off x="8144544" y="921956"/>
            <a:ext cx="655949" cy="276999"/>
          </a:xfrm>
          <a:prstGeom prst="rect">
            <a:avLst/>
          </a:prstGeom>
          <a:noFill/>
        </p:spPr>
        <p:txBody>
          <a:bodyPr wrap="none" rtlCol="0">
            <a:spAutoFit/>
          </a:bodyPr>
          <a:lstStyle/>
          <a:p>
            <a:r>
              <a:rPr lang="en-US" sz="1200" b="1" dirty="0">
                <a:solidFill>
                  <a:schemeClr val="bg1"/>
                </a:solidFill>
              </a:rPr>
              <a:t>hybrid</a:t>
            </a:r>
          </a:p>
        </p:txBody>
      </p:sp>
      <p:sp>
        <p:nvSpPr>
          <p:cNvPr id="20" name="TextBox 19">
            <a:extLst>
              <a:ext uri="{FF2B5EF4-FFF2-40B4-BE49-F238E27FC236}">
                <a16:creationId xmlns:a16="http://schemas.microsoft.com/office/drawing/2014/main" id="{39DD9201-6FEA-B946-56C5-E9431B9FE80A}"/>
              </a:ext>
            </a:extLst>
          </p:cNvPr>
          <p:cNvSpPr txBox="1"/>
          <p:nvPr/>
        </p:nvSpPr>
        <p:spPr>
          <a:xfrm>
            <a:off x="5453975" y="4687203"/>
            <a:ext cx="3523722" cy="338554"/>
          </a:xfrm>
          <a:prstGeom prst="rect">
            <a:avLst/>
          </a:prstGeom>
          <a:noFill/>
        </p:spPr>
        <p:txBody>
          <a:bodyPr wrap="none" rtlCol="0">
            <a:spAutoFit/>
          </a:bodyPr>
          <a:lstStyle/>
          <a:p>
            <a:r>
              <a:rPr lang="en-US" sz="1600" b="1" dirty="0">
                <a:solidFill>
                  <a:srgbClr val="0432FF"/>
                </a:solidFill>
              </a:rPr>
              <a:t>Liu, </a:t>
            </a:r>
            <a:r>
              <a:rPr lang="en-US" sz="1600" b="1" dirty="0" err="1">
                <a:solidFill>
                  <a:srgbClr val="0432FF"/>
                </a:solidFill>
              </a:rPr>
              <a:t>Nucl</a:t>
            </a:r>
            <a:r>
              <a:rPr lang="en-US" sz="1600" b="1" dirty="0">
                <a:solidFill>
                  <a:srgbClr val="0432FF"/>
                </a:solidFill>
              </a:rPr>
              <a:t>. Fusion 61, 116021 (2021)</a:t>
            </a:r>
            <a:endParaRPr lang="en-US" sz="1600" dirty="0"/>
          </a:p>
        </p:txBody>
      </p:sp>
    </p:spTree>
    <p:extLst>
      <p:ext uri="{BB962C8B-B14F-4D97-AF65-F5344CB8AC3E}">
        <p14:creationId xmlns:p14="http://schemas.microsoft.com/office/powerpoint/2010/main" val="1543332119"/>
      </p:ext>
    </p:extLst>
  </p:cSld>
  <p:clrMapOvr>
    <a:masterClrMapping/>
  </p:clrMapOvr>
  <mc:AlternateContent xmlns:mc="http://schemas.openxmlformats.org/markup-compatibility/2006">
    <mc:Choice xmlns:p14="http://schemas.microsoft.com/office/powerpoint/2010/main" Requires="p14">
      <p:transition spd="slow" p14:dur="2000" advTm="44144"/>
    </mc:Choice>
    <mc:Fallback>
      <p:transition spd="slow" advTm="4414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DED754-9801-0B16-8AED-43E28DDD48A4}"/>
              </a:ext>
            </a:extLst>
          </p:cNvPr>
          <p:cNvSpPr>
            <a:spLocks noGrp="1"/>
          </p:cNvSpPr>
          <p:nvPr>
            <p:ph sz="half" idx="1"/>
          </p:nvPr>
        </p:nvSpPr>
        <p:spPr/>
        <p:txBody>
          <a:bodyPr/>
          <a:lstStyle/>
          <a:p>
            <a:r>
              <a:rPr lang="en-US" sz="1600" dirty="0"/>
              <a:t>Runaway electron contribution, with fluid approximation, is found to </a:t>
            </a:r>
          </a:p>
          <a:p>
            <a:pPr lvl="1"/>
            <a:r>
              <a:rPr lang="en-US" sz="1400" dirty="0"/>
              <a:t>Destabilize n=1 ideal internal kink</a:t>
            </a:r>
          </a:p>
          <a:p>
            <a:pPr lvl="1"/>
            <a:r>
              <a:rPr lang="en-US" sz="1400" dirty="0"/>
              <a:t>Modify eigenmode structure in plasma core</a:t>
            </a:r>
          </a:p>
          <a:p>
            <a:r>
              <a:rPr lang="en-US" sz="1600" dirty="0"/>
              <a:t>Internal kink perturbation does not produce significant RE loss unless </a:t>
            </a:r>
            <a:r>
              <a:rPr lang="en-US" sz="1600" dirty="0">
                <a:solidFill>
                  <a:srgbClr val="FF0000"/>
                </a:solidFill>
              </a:rPr>
              <a:t>perturbation field comparable to equilibrium field</a:t>
            </a:r>
          </a:p>
          <a:p>
            <a:r>
              <a:rPr lang="en-US" sz="1600" dirty="0">
                <a:solidFill>
                  <a:schemeClr val="bg1">
                    <a:lumMod val="95000"/>
                  </a:schemeClr>
                </a:solidFill>
              </a:rPr>
              <a:t>With same perturbation amplitude, internal kink eigenfunction from hybrid model (--) produces less RE loss than fluid model (–) </a:t>
            </a:r>
          </a:p>
        </p:txBody>
      </p:sp>
      <p:sp>
        <p:nvSpPr>
          <p:cNvPr id="4" name="Title 3">
            <a:extLst>
              <a:ext uri="{FF2B5EF4-FFF2-40B4-BE49-F238E27FC236}">
                <a16:creationId xmlns:a16="http://schemas.microsoft.com/office/drawing/2014/main" id="{425E1281-8371-6C71-9257-8F099A43D64B}"/>
              </a:ext>
            </a:extLst>
          </p:cNvPr>
          <p:cNvSpPr>
            <a:spLocks noGrp="1"/>
          </p:cNvSpPr>
          <p:nvPr>
            <p:ph type="title" idx="4294967295"/>
          </p:nvPr>
        </p:nvSpPr>
        <p:spPr/>
        <p:txBody>
          <a:bodyPr/>
          <a:lstStyle/>
          <a:p>
            <a:r>
              <a:rPr lang="en-US" dirty="0"/>
              <a:t>MHD-RE Hybrid Model Developed in MARS-F to Study Interaction Between Internal Kink and REs</a:t>
            </a:r>
          </a:p>
        </p:txBody>
      </p:sp>
      <p:pic>
        <p:nvPicPr>
          <p:cNvPr id="9" name="图片 1">
            <a:extLst>
              <a:ext uri="{FF2B5EF4-FFF2-40B4-BE49-F238E27FC236}">
                <a16:creationId xmlns:a16="http://schemas.microsoft.com/office/drawing/2014/main" id="{C004F672-8AE8-F903-90FB-B0EACBDF8EB0}"/>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r="10265"/>
          <a:stretch/>
        </p:blipFill>
        <p:spPr>
          <a:xfrm>
            <a:off x="4571998" y="852987"/>
            <a:ext cx="2196631" cy="1836994"/>
          </a:xfrm>
          <a:prstGeom prst="rect">
            <a:avLst/>
          </a:prstGeom>
        </p:spPr>
      </p:pic>
      <p:pic>
        <p:nvPicPr>
          <p:cNvPr id="10" name="图片 1">
            <a:extLst>
              <a:ext uri="{FF2B5EF4-FFF2-40B4-BE49-F238E27FC236}">
                <a16:creationId xmlns:a16="http://schemas.microsoft.com/office/drawing/2014/main" id="{E77ED5AA-CA8C-9906-F21B-C956B566D3ED}"/>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r="10265"/>
          <a:stretch/>
        </p:blipFill>
        <p:spPr>
          <a:xfrm>
            <a:off x="6855927" y="850791"/>
            <a:ext cx="2196631" cy="1836994"/>
          </a:xfrm>
          <a:prstGeom prst="rect">
            <a:avLst/>
          </a:prstGeom>
        </p:spPr>
      </p:pic>
      <p:sp>
        <p:nvSpPr>
          <p:cNvPr id="13" name="TextBox 12">
            <a:extLst>
              <a:ext uri="{FF2B5EF4-FFF2-40B4-BE49-F238E27FC236}">
                <a16:creationId xmlns:a16="http://schemas.microsoft.com/office/drawing/2014/main" id="{642754B8-5ED2-D0BA-B500-0430F4E0D19E}"/>
              </a:ext>
            </a:extLst>
          </p:cNvPr>
          <p:cNvSpPr txBox="1"/>
          <p:nvPr/>
        </p:nvSpPr>
        <p:spPr>
          <a:xfrm>
            <a:off x="5966014" y="952185"/>
            <a:ext cx="495649" cy="276999"/>
          </a:xfrm>
          <a:prstGeom prst="rect">
            <a:avLst/>
          </a:prstGeom>
          <a:noFill/>
        </p:spPr>
        <p:txBody>
          <a:bodyPr wrap="none" rtlCol="0">
            <a:spAutoFit/>
          </a:bodyPr>
          <a:lstStyle/>
          <a:p>
            <a:r>
              <a:rPr lang="en-US" sz="1200" b="1" dirty="0">
                <a:solidFill>
                  <a:schemeClr val="bg1"/>
                </a:solidFill>
              </a:rPr>
              <a:t>fluid</a:t>
            </a:r>
          </a:p>
        </p:txBody>
      </p:sp>
      <p:sp>
        <p:nvSpPr>
          <p:cNvPr id="14" name="TextBox 13">
            <a:extLst>
              <a:ext uri="{FF2B5EF4-FFF2-40B4-BE49-F238E27FC236}">
                <a16:creationId xmlns:a16="http://schemas.microsoft.com/office/drawing/2014/main" id="{64F3CA8D-1853-6F42-BB44-210F631CDB1B}"/>
              </a:ext>
            </a:extLst>
          </p:cNvPr>
          <p:cNvSpPr txBox="1"/>
          <p:nvPr/>
        </p:nvSpPr>
        <p:spPr>
          <a:xfrm>
            <a:off x="8144544" y="921956"/>
            <a:ext cx="655949" cy="276999"/>
          </a:xfrm>
          <a:prstGeom prst="rect">
            <a:avLst/>
          </a:prstGeom>
          <a:noFill/>
        </p:spPr>
        <p:txBody>
          <a:bodyPr wrap="none" rtlCol="0">
            <a:spAutoFit/>
          </a:bodyPr>
          <a:lstStyle/>
          <a:p>
            <a:r>
              <a:rPr lang="en-US" sz="1200" b="1" dirty="0">
                <a:solidFill>
                  <a:schemeClr val="bg1"/>
                </a:solidFill>
              </a:rPr>
              <a:t>hybrid</a:t>
            </a:r>
          </a:p>
        </p:txBody>
      </p:sp>
      <p:pic>
        <p:nvPicPr>
          <p:cNvPr id="16" name="图片 1">
            <a:extLst>
              <a:ext uri="{FF2B5EF4-FFF2-40B4-BE49-F238E27FC236}">
                <a16:creationId xmlns:a16="http://schemas.microsoft.com/office/drawing/2014/main" id="{C2F50672-AEB4-DC97-7D6A-DF199DDBA68A}"/>
              </a:ext>
            </a:extLst>
          </p:cNvPr>
          <p:cNvPicPr preferRelativeResize="0">
            <a:picLocks noChangeAspect="1"/>
          </p:cNvPicPr>
          <p:nvPr/>
        </p:nvPicPr>
        <p:blipFill rotWithShape="1">
          <a:blip r:embed="rId4"/>
          <a:srcRect t="4943" r="7258"/>
          <a:stretch/>
        </p:blipFill>
        <p:spPr>
          <a:xfrm>
            <a:off x="6857998" y="2862950"/>
            <a:ext cx="2194560" cy="1689645"/>
          </a:xfrm>
          <a:prstGeom prst="rect">
            <a:avLst/>
          </a:prstGeom>
        </p:spPr>
      </p:pic>
      <p:pic>
        <p:nvPicPr>
          <p:cNvPr id="17" name="图片 1">
            <a:extLst>
              <a:ext uri="{FF2B5EF4-FFF2-40B4-BE49-F238E27FC236}">
                <a16:creationId xmlns:a16="http://schemas.microsoft.com/office/drawing/2014/main" id="{B7E0D7EE-4E2D-9586-759F-398BB3965758}"/>
              </a:ext>
            </a:extLst>
          </p:cNvPr>
          <p:cNvPicPr preferRelativeResize="0">
            <a:picLocks noChangeAspect="1"/>
          </p:cNvPicPr>
          <p:nvPr/>
        </p:nvPicPr>
        <p:blipFill rotWithShape="1">
          <a:blip r:embed="rId5"/>
          <a:srcRect t="5337" r="7642"/>
          <a:stretch/>
        </p:blipFill>
        <p:spPr>
          <a:xfrm>
            <a:off x="4571998" y="2862950"/>
            <a:ext cx="2194560" cy="1689645"/>
          </a:xfrm>
          <a:prstGeom prst="rect">
            <a:avLst/>
          </a:prstGeom>
        </p:spPr>
      </p:pic>
      <p:sp>
        <p:nvSpPr>
          <p:cNvPr id="18" name="TextBox 17">
            <a:extLst>
              <a:ext uri="{FF2B5EF4-FFF2-40B4-BE49-F238E27FC236}">
                <a16:creationId xmlns:a16="http://schemas.microsoft.com/office/drawing/2014/main" id="{CCACF189-DB06-92C3-44B8-330904382B18}"/>
              </a:ext>
            </a:extLst>
          </p:cNvPr>
          <p:cNvSpPr txBox="1"/>
          <p:nvPr/>
        </p:nvSpPr>
        <p:spPr>
          <a:xfrm>
            <a:off x="5836139" y="3041268"/>
            <a:ext cx="609462" cy="307777"/>
          </a:xfrm>
          <a:prstGeom prst="rect">
            <a:avLst/>
          </a:prstGeom>
          <a:noFill/>
        </p:spPr>
        <p:txBody>
          <a:bodyPr wrap="none" rtlCol="0">
            <a:spAutoFit/>
          </a:bodyPr>
          <a:lstStyle/>
          <a:p>
            <a:r>
              <a:rPr lang="en-US" sz="1400" b="1" dirty="0">
                <a:latin typeface="Symbol" pitchFamily="2" charset="2"/>
              </a:rPr>
              <a:t>s</a:t>
            </a:r>
            <a:r>
              <a:rPr lang="en-US" sz="1400" b="1" dirty="0"/>
              <a:t>=+1</a:t>
            </a:r>
          </a:p>
        </p:txBody>
      </p:sp>
      <p:sp>
        <p:nvSpPr>
          <p:cNvPr id="19" name="TextBox 18">
            <a:extLst>
              <a:ext uri="{FF2B5EF4-FFF2-40B4-BE49-F238E27FC236}">
                <a16:creationId xmlns:a16="http://schemas.microsoft.com/office/drawing/2014/main" id="{435BA5CA-9E20-DBDE-8AB0-C95E9844231A}"/>
              </a:ext>
            </a:extLst>
          </p:cNvPr>
          <p:cNvSpPr txBox="1"/>
          <p:nvPr/>
        </p:nvSpPr>
        <p:spPr>
          <a:xfrm>
            <a:off x="8103098" y="3049750"/>
            <a:ext cx="577402" cy="307777"/>
          </a:xfrm>
          <a:prstGeom prst="rect">
            <a:avLst/>
          </a:prstGeom>
          <a:noFill/>
        </p:spPr>
        <p:txBody>
          <a:bodyPr wrap="none" rtlCol="0">
            <a:spAutoFit/>
          </a:bodyPr>
          <a:lstStyle/>
          <a:p>
            <a:r>
              <a:rPr lang="en-US" sz="1400" b="1" dirty="0">
                <a:latin typeface="Symbol" pitchFamily="2" charset="2"/>
              </a:rPr>
              <a:t>s</a:t>
            </a:r>
            <a:r>
              <a:rPr lang="en-US" sz="1400" b="1" dirty="0"/>
              <a:t>=-1</a:t>
            </a:r>
          </a:p>
        </p:txBody>
      </p:sp>
      <p:sp>
        <p:nvSpPr>
          <p:cNvPr id="20" name="TextBox 19">
            <a:extLst>
              <a:ext uri="{FF2B5EF4-FFF2-40B4-BE49-F238E27FC236}">
                <a16:creationId xmlns:a16="http://schemas.microsoft.com/office/drawing/2014/main" id="{39DD9201-6FEA-B946-56C5-E9431B9FE80A}"/>
              </a:ext>
            </a:extLst>
          </p:cNvPr>
          <p:cNvSpPr txBox="1"/>
          <p:nvPr/>
        </p:nvSpPr>
        <p:spPr>
          <a:xfrm>
            <a:off x="5453975" y="4687203"/>
            <a:ext cx="3523722" cy="338554"/>
          </a:xfrm>
          <a:prstGeom prst="rect">
            <a:avLst/>
          </a:prstGeom>
          <a:noFill/>
        </p:spPr>
        <p:txBody>
          <a:bodyPr wrap="none" rtlCol="0">
            <a:spAutoFit/>
          </a:bodyPr>
          <a:lstStyle/>
          <a:p>
            <a:r>
              <a:rPr lang="en-US" sz="1600" b="1" dirty="0">
                <a:solidFill>
                  <a:srgbClr val="0432FF"/>
                </a:solidFill>
              </a:rPr>
              <a:t>Liu, </a:t>
            </a:r>
            <a:r>
              <a:rPr lang="en-US" sz="1600" b="1" dirty="0" err="1">
                <a:solidFill>
                  <a:srgbClr val="0432FF"/>
                </a:solidFill>
              </a:rPr>
              <a:t>Nucl</a:t>
            </a:r>
            <a:r>
              <a:rPr lang="en-US" sz="1600" b="1" dirty="0">
                <a:solidFill>
                  <a:srgbClr val="0432FF"/>
                </a:solidFill>
              </a:rPr>
              <a:t>. Fusion 61, 116021 (2021)</a:t>
            </a:r>
            <a:endParaRPr lang="en-US" sz="1600" dirty="0"/>
          </a:p>
        </p:txBody>
      </p:sp>
    </p:spTree>
    <p:extLst>
      <p:ext uri="{BB962C8B-B14F-4D97-AF65-F5344CB8AC3E}">
        <p14:creationId xmlns:p14="http://schemas.microsoft.com/office/powerpoint/2010/main" val="4062175303"/>
      </p:ext>
    </p:extLst>
  </p:cSld>
  <p:clrMapOvr>
    <a:masterClrMapping/>
  </p:clrMapOvr>
  <mc:AlternateContent xmlns:mc="http://schemas.openxmlformats.org/markup-compatibility/2006">
    <mc:Choice xmlns:p14="http://schemas.microsoft.com/office/powerpoint/2010/main" Requires="p14">
      <p:transition spd="slow" p14:dur="2000" advTm="27947"/>
    </mc:Choice>
    <mc:Fallback>
      <p:transition spd="slow" advTm="279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DED754-9801-0B16-8AED-43E28DDD48A4}"/>
              </a:ext>
            </a:extLst>
          </p:cNvPr>
          <p:cNvSpPr>
            <a:spLocks noGrp="1"/>
          </p:cNvSpPr>
          <p:nvPr>
            <p:ph sz="half" idx="1"/>
          </p:nvPr>
        </p:nvSpPr>
        <p:spPr/>
        <p:txBody>
          <a:bodyPr/>
          <a:lstStyle/>
          <a:p>
            <a:r>
              <a:rPr lang="en-US" sz="1600" dirty="0"/>
              <a:t>Runaway electron contribution, with fluid approximation, is found to </a:t>
            </a:r>
          </a:p>
          <a:p>
            <a:pPr lvl="1"/>
            <a:r>
              <a:rPr lang="en-US" sz="1400" dirty="0"/>
              <a:t>Destabilize n=1 ideal internal kink</a:t>
            </a:r>
          </a:p>
          <a:p>
            <a:pPr lvl="1"/>
            <a:r>
              <a:rPr lang="en-US" sz="1400" dirty="0"/>
              <a:t>Modify eigenmode structure in plasma core</a:t>
            </a:r>
          </a:p>
          <a:p>
            <a:r>
              <a:rPr lang="en-US" sz="1600" dirty="0"/>
              <a:t>Internal kink perturbation does not produce significant RE loss unless perturbation field comparable to equilibrium field</a:t>
            </a:r>
          </a:p>
          <a:p>
            <a:r>
              <a:rPr lang="en-US" sz="1600" dirty="0"/>
              <a:t>With same perturbation amplitude, internal kink eigenfunction from hybrid model (--) produces less RE loss than fluid model (–) </a:t>
            </a:r>
          </a:p>
          <a:p>
            <a:endParaRPr lang="en-US" sz="1600" dirty="0"/>
          </a:p>
        </p:txBody>
      </p:sp>
      <p:sp>
        <p:nvSpPr>
          <p:cNvPr id="4" name="Title 3">
            <a:extLst>
              <a:ext uri="{FF2B5EF4-FFF2-40B4-BE49-F238E27FC236}">
                <a16:creationId xmlns:a16="http://schemas.microsoft.com/office/drawing/2014/main" id="{425E1281-8371-6C71-9257-8F099A43D64B}"/>
              </a:ext>
            </a:extLst>
          </p:cNvPr>
          <p:cNvSpPr>
            <a:spLocks noGrp="1"/>
          </p:cNvSpPr>
          <p:nvPr>
            <p:ph type="title" idx="4294967295"/>
          </p:nvPr>
        </p:nvSpPr>
        <p:spPr/>
        <p:txBody>
          <a:bodyPr/>
          <a:lstStyle/>
          <a:p>
            <a:r>
              <a:rPr lang="en-US" dirty="0"/>
              <a:t>MHD-RE Hybrid Model Developed in MARS-F to Study Interaction Between Internal Kink and REs</a:t>
            </a:r>
          </a:p>
        </p:txBody>
      </p:sp>
      <p:pic>
        <p:nvPicPr>
          <p:cNvPr id="9" name="图片 1">
            <a:extLst>
              <a:ext uri="{FF2B5EF4-FFF2-40B4-BE49-F238E27FC236}">
                <a16:creationId xmlns:a16="http://schemas.microsoft.com/office/drawing/2014/main" id="{C004F672-8AE8-F903-90FB-B0EACBDF8EB0}"/>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r="10265"/>
          <a:stretch/>
        </p:blipFill>
        <p:spPr>
          <a:xfrm>
            <a:off x="4571998" y="852987"/>
            <a:ext cx="2196631" cy="1836994"/>
          </a:xfrm>
          <a:prstGeom prst="rect">
            <a:avLst/>
          </a:prstGeom>
        </p:spPr>
      </p:pic>
      <p:pic>
        <p:nvPicPr>
          <p:cNvPr id="10" name="图片 1">
            <a:extLst>
              <a:ext uri="{FF2B5EF4-FFF2-40B4-BE49-F238E27FC236}">
                <a16:creationId xmlns:a16="http://schemas.microsoft.com/office/drawing/2014/main" id="{E77ED5AA-CA8C-9906-F21B-C956B566D3ED}"/>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r="10265"/>
          <a:stretch/>
        </p:blipFill>
        <p:spPr>
          <a:xfrm>
            <a:off x="6855927" y="850791"/>
            <a:ext cx="2196631" cy="1836994"/>
          </a:xfrm>
          <a:prstGeom prst="rect">
            <a:avLst/>
          </a:prstGeom>
        </p:spPr>
      </p:pic>
      <p:sp>
        <p:nvSpPr>
          <p:cNvPr id="13" name="TextBox 12">
            <a:extLst>
              <a:ext uri="{FF2B5EF4-FFF2-40B4-BE49-F238E27FC236}">
                <a16:creationId xmlns:a16="http://schemas.microsoft.com/office/drawing/2014/main" id="{642754B8-5ED2-D0BA-B500-0430F4E0D19E}"/>
              </a:ext>
            </a:extLst>
          </p:cNvPr>
          <p:cNvSpPr txBox="1"/>
          <p:nvPr/>
        </p:nvSpPr>
        <p:spPr>
          <a:xfrm>
            <a:off x="5966014" y="952185"/>
            <a:ext cx="495649" cy="276999"/>
          </a:xfrm>
          <a:prstGeom prst="rect">
            <a:avLst/>
          </a:prstGeom>
          <a:noFill/>
        </p:spPr>
        <p:txBody>
          <a:bodyPr wrap="none" rtlCol="0">
            <a:spAutoFit/>
          </a:bodyPr>
          <a:lstStyle/>
          <a:p>
            <a:r>
              <a:rPr lang="en-US" sz="1200" b="1" dirty="0">
                <a:solidFill>
                  <a:schemeClr val="bg1"/>
                </a:solidFill>
              </a:rPr>
              <a:t>fluid</a:t>
            </a:r>
          </a:p>
        </p:txBody>
      </p:sp>
      <p:sp>
        <p:nvSpPr>
          <p:cNvPr id="14" name="TextBox 13">
            <a:extLst>
              <a:ext uri="{FF2B5EF4-FFF2-40B4-BE49-F238E27FC236}">
                <a16:creationId xmlns:a16="http://schemas.microsoft.com/office/drawing/2014/main" id="{64F3CA8D-1853-6F42-BB44-210F631CDB1B}"/>
              </a:ext>
            </a:extLst>
          </p:cNvPr>
          <p:cNvSpPr txBox="1"/>
          <p:nvPr/>
        </p:nvSpPr>
        <p:spPr>
          <a:xfrm>
            <a:off x="8144544" y="921956"/>
            <a:ext cx="655949" cy="276999"/>
          </a:xfrm>
          <a:prstGeom prst="rect">
            <a:avLst/>
          </a:prstGeom>
          <a:noFill/>
        </p:spPr>
        <p:txBody>
          <a:bodyPr wrap="none" rtlCol="0">
            <a:spAutoFit/>
          </a:bodyPr>
          <a:lstStyle/>
          <a:p>
            <a:r>
              <a:rPr lang="en-US" sz="1200" b="1" dirty="0">
                <a:solidFill>
                  <a:schemeClr val="bg1"/>
                </a:solidFill>
              </a:rPr>
              <a:t>hybrid</a:t>
            </a:r>
          </a:p>
        </p:txBody>
      </p:sp>
      <p:pic>
        <p:nvPicPr>
          <p:cNvPr id="16" name="图片 1">
            <a:extLst>
              <a:ext uri="{FF2B5EF4-FFF2-40B4-BE49-F238E27FC236}">
                <a16:creationId xmlns:a16="http://schemas.microsoft.com/office/drawing/2014/main" id="{C2F50672-AEB4-DC97-7D6A-DF199DDBA68A}"/>
              </a:ext>
            </a:extLst>
          </p:cNvPr>
          <p:cNvPicPr preferRelativeResize="0">
            <a:picLocks noChangeAspect="1"/>
          </p:cNvPicPr>
          <p:nvPr/>
        </p:nvPicPr>
        <p:blipFill rotWithShape="1">
          <a:blip r:embed="rId4"/>
          <a:srcRect t="4943" r="7258"/>
          <a:stretch/>
        </p:blipFill>
        <p:spPr>
          <a:xfrm>
            <a:off x="6857998" y="2862950"/>
            <a:ext cx="2194560" cy="1689645"/>
          </a:xfrm>
          <a:prstGeom prst="rect">
            <a:avLst/>
          </a:prstGeom>
        </p:spPr>
      </p:pic>
      <p:pic>
        <p:nvPicPr>
          <p:cNvPr id="17" name="图片 1">
            <a:extLst>
              <a:ext uri="{FF2B5EF4-FFF2-40B4-BE49-F238E27FC236}">
                <a16:creationId xmlns:a16="http://schemas.microsoft.com/office/drawing/2014/main" id="{B7E0D7EE-4E2D-9586-759F-398BB3965758}"/>
              </a:ext>
            </a:extLst>
          </p:cNvPr>
          <p:cNvPicPr preferRelativeResize="0">
            <a:picLocks noChangeAspect="1"/>
          </p:cNvPicPr>
          <p:nvPr/>
        </p:nvPicPr>
        <p:blipFill rotWithShape="1">
          <a:blip r:embed="rId5"/>
          <a:srcRect t="5337" r="7642"/>
          <a:stretch/>
        </p:blipFill>
        <p:spPr>
          <a:xfrm>
            <a:off x="4571998" y="2862950"/>
            <a:ext cx="2194560" cy="1689645"/>
          </a:xfrm>
          <a:prstGeom prst="rect">
            <a:avLst/>
          </a:prstGeom>
        </p:spPr>
      </p:pic>
      <p:sp>
        <p:nvSpPr>
          <p:cNvPr id="18" name="TextBox 17">
            <a:extLst>
              <a:ext uri="{FF2B5EF4-FFF2-40B4-BE49-F238E27FC236}">
                <a16:creationId xmlns:a16="http://schemas.microsoft.com/office/drawing/2014/main" id="{CCACF189-DB06-92C3-44B8-330904382B18}"/>
              </a:ext>
            </a:extLst>
          </p:cNvPr>
          <p:cNvSpPr txBox="1"/>
          <p:nvPr/>
        </p:nvSpPr>
        <p:spPr>
          <a:xfrm>
            <a:off x="5836139" y="3041268"/>
            <a:ext cx="609462" cy="307777"/>
          </a:xfrm>
          <a:prstGeom prst="rect">
            <a:avLst/>
          </a:prstGeom>
          <a:noFill/>
        </p:spPr>
        <p:txBody>
          <a:bodyPr wrap="none" rtlCol="0">
            <a:spAutoFit/>
          </a:bodyPr>
          <a:lstStyle/>
          <a:p>
            <a:r>
              <a:rPr lang="en-US" sz="1400" b="1" dirty="0">
                <a:latin typeface="Symbol" pitchFamily="2" charset="2"/>
              </a:rPr>
              <a:t>s</a:t>
            </a:r>
            <a:r>
              <a:rPr lang="en-US" sz="1400" b="1" dirty="0"/>
              <a:t>=+1</a:t>
            </a:r>
          </a:p>
        </p:txBody>
      </p:sp>
      <p:sp>
        <p:nvSpPr>
          <p:cNvPr id="19" name="TextBox 18">
            <a:extLst>
              <a:ext uri="{FF2B5EF4-FFF2-40B4-BE49-F238E27FC236}">
                <a16:creationId xmlns:a16="http://schemas.microsoft.com/office/drawing/2014/main" id="{435BA5CA-9E20-DBDE-8AB0-C95E9844231A}"/>
              </a:ext>
            </a:extLst>
          </p:cNvPr>
          <p:cNvSpPr txBox="1"/>
          <p:nvPr/>
        </p:nvSpPr>
        <p:spPr>
          <a:xfrm>
            <a:off x="8103098" y="3049750"/>
            <a:ext cx="577402" cy="307777"/>
          </a:xfrm>
          <a:prstGeom prst="rect">
            <a:avLst/>
          </a:prstGeom>
          <a:noFill/>
        </p:spPr>
        <p:txBody>
          <a:bodyPr wrap="none" rtlCol="0">
            <a:spAutoFit/>
          </a:bodyPr>
          <a:lstStyle/>
          <a:p>
            <a:r>
              <a:rPr lang="en-US" sz="1400" b="1" dirty="0">
                <a:latin typeface="Symbol" pitchFamily="2" charset="2"/>
              </a:rPr>
              <a:t>s</a:t>
            </a:r>
            <a:r>
              <a:rPr lang="en-US" sz="1400" b="1" dirty="0"/>
              <a:t>=-1</a:t>
            </a:r>
          </a:p>
        </p:txBody>
      </p:sp>
      <p:sp>
        <p:nvSpPr>
          <p:cNvPr id="20" name="TextBox 19">
            <a:extLst>
              <a:ext uri="{FF2B5EF4-FFF2-40B4-BE49-F238E27FC236}">
                <a16:creationId xmlns:a16="http://schemas.microsoft.com/office/drawing/2014/main" id="{39DD9201-6FEA-B946-56C5-E9431B9FE80A}"/>
              </a:ext>
            </a:extLst>
          </p:cNvPr>
          <p:cNvSpPr txBox="1"/>
          <p:nvPr/>
        </p:nvSpPr>
        <p:spPr>
          <a:xfrm>
            <a:off x="5453975" y="4687203"/>
            <a:ext cx="3523722" cy="338554"/>
          </a:xfrm>
          <a:prstGeom prst="rect">
            <a:avLst/>
          </a:prstGeom>
          <a:noFill/>
        </p:spPr>
        <p:txBody>
          <a:bodyPr wrap="none" rtlCol="0">
            <a:spAutoFit/>
          </a:bodyPr>
          <a:lstStyle/>
          <a:p>
            <a:r>
              <a:rPr lang="en-US" sz="1600" b="1" dirty="0">
                <a:solidFill>
                  <a:srgbClr val="0432FF"/>
                </a:solidFill>
              </a:rPr>
              <a:t>Liu, </a:t>
            </a:r>
            <a:r>
              <a:rPr lang="en-US" sz="1600" b="1" dirty="0" err="1">
                <a:solidFill>
                  <a:srgbClr val="0432FF"/>
                </a:solidFill>
              </a:rPr>
              <a:t>Nucl</a:t>
            </a:r>
            <a:r>
              <a:rPr lang="en-US" sz="1600" b="1" dirty="0">
                <a:solidFill>
                  <a:srgbClr val="0432FF"/>
                </a:solidFill>
              </a:rPr>
              <a:t>. Fusion 61, 116021 (2021)</a:t>
            </a:r>
            <a:endParaRPr lang="en-US" sz="1600" dirty="0"/>
          </a:p>
        </p:txBody>
      </p:sp>
      <p:sp>
        <p:nvSpPr>
          <p:cNvPr id="3" name="Oval 2">
            <a:extLst>
              <a:ext uri="{FF2B5EF4-FFF2-40B4-BE49-F238E27FC236}">
                <a16:creationId xmlns:a16="http://schemas.microsoft.com/office/drawing/2014/main" id="{7085253C-D947-C649-36ED-43F9E7D745CF}"/>
              </a:ext>
            </a:extLst>
          </p:cNvPr>
          <p:cNvSpPr/>
          <p:nvPr/>
        </p:nvSpPr>
        <p:spPr>
          <a:xfrm>
            <a:off x="4970585" y="2862950"/>
            <a:ext cx="1727200" cy="779019"/>
          </a:xfrm>
          <a:prstGeom prst="ellipse">
            <a:avLst/>
          </a:prstGeom>
          <a:noFill/>
          <a:ln w="28575">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C92D4EC-F56B-4ADF-792A-937EF8EAA4BE}"/>
              </a:ext>
            </a:extLst>
          </p:cNvPr>
          <p:cNvSpPr/>
          <p:nvPr/>
        </p:nvSpPr>
        <p:spPr>
          <a:xfrm>
            <a:off x="7096372" y="2758950"/>
            <a:ext cx="1956186" cy="1187819"/>
          </a:xfrm>
          <a:prstGeom prst="ellipse">
            <a:avLst/>
          </a:prstGeom>
          <a:noFill/>
          <a:ln w="28575">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60363"/>
      </p:ext>
    </p:extLst>
  </p:cSld>
  <p:clrMapOvr>
    <a:masterClrMapping/>
  </p:clrMapOvr>
  <mc:AlternateContent xmlns:mc="http://schemas.openxmlformats.org/markup-compatibility/2006">
    <mc:Choice xmlns:p14="http://schemas.microsoft.com/office/powerpoint/2010/main" Requires="p14">
      <p:transition spd="slow" p14:dur="2000" advTm="27517"/>
    </mc:Choice>
    <mc:Fallback>
      <p:transition spd="slow" advTm="275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A0E66-D2F6-0D4D-BE4A-294C025B07EF}"/>
              </a:ext>
            </a:extLst>
          </p:cNvPr>
          <p:cNvSpPr>
            <a:spLocks noGrp="1"/>
          </p:cNvSpPr>
          <p:nvPr>
            <p:ph type="title" idx="4294967295"/>
          </p:nvPr>
        </p:nvSpPr>
        <p:spPr>
          <a:xfrm>
            <a:off x="457200" y="0"/>
            <a:ext cx="8229600" cy="685800"/>
          </a:xfrm>
        </p:spPr>
        <p:txBody>
          <a:bodyPr/>
          <a:lstStyle/>
          <a:p>
            <a:r>
              <a:rPr lang="en-US" altLang="en-US">
                <a:ea typeface="ＭＳ Ｐゴシック" panose="020B0600070205080204" pitchFamily="34" charset="-128"/>
              </a:rPr>
              <a:t>Studying of Disruption Dynamics and Mitigation Requires Multiphysics Models</a:t>
            </a:r>
            <a:endParaRPr lang="en-US"/>
          </a:p>
        </p:txBody>
      </p:sp>
      <p:sp>
        <p:nvSpPr>
          <p:cNvPr id="4" name="Content Placeholder 1">
            <a:extLst>
              <a:ext uri="{FF2B5EF4-FFF2-40B4-BE49-F238E27FC236}">
                <a16:creationId xmlns:a16="http://schemas.microsoft.com/office/drawing/2014/main" id="{7C2D039B-A0AA-EB49-8F5D-06BAAB0D58F2}"/>
              </a:ext>
            </a:extLst>
          </p:cNvPr>
          <p:cNvSpPr>
            <a:spLocks noGrp="1"/>
          </p:cNvSpPr>
          <p:nvPr>
            <p:ph idx="1"/>
          </p:nvPr>
        </p:nvSpPr>
        <p:spPr>
          <a:xfrm>
            <a:off x="457201" y="850790"/>
            <a:ext cx="5277508" cy="3705335"/>
          </a:xfrm>
        </p:spPr>
        <p:txBody>
          <a:bodyPr/>
          <a:lstStyle/>
          <a:p>
            <a:pPr fontAlgn="base">
              <a:spcAft>
                <a:spcPct val="0"/>
              </a:spcAft>
              <a:buFont typeface="Arial" panose="020B0604020202020204" pitchFamily="34" charset="0"/>
              <a:buChar char="•"/>
            </a:pPr>
            <a:r>
              <a:rPr lang="en-US" altLang="en-US" sz="1400" dirty="0">
                <a:ea typeface="ＭＳ Ｐゴシック" panose="020B0600070205080204" pitchFamily="34" charset="-128"/>
              </a:rPr>
              <a:t>Simulations validated against experiments are required to project mitigation techniques to future devices</a:t>
            </a:r>
          </a:p>
          <a:p>
            <a:pPr fontAlgn="base">
              <a:spcAft>
                <a:spcPct val="0"/>
              </a:spcAft>
              <a:buFont typeface="Arial" panose="020B0604020202020204" pitchFamily="34" charset="0"/>
              <a:buChar char="•"/>
            </a:pPr>
            <a:r>
              <a:rPr lang="en-US" altLang="en-US" sz="1400" dirty="0">
                <a:ea typeface="ＭＳ Ｐゴシック" panose="020B0600070205080204" pitchFamily="34" charset="-128"/>
              </a:rPr>
              <a:t>Integrated model is required to capture all relevant physics</a:t>
            </a:r>
          </a:p>
          <a:p>
            <a:pPr lvl="1">
              <a:buFont typeface="Arial" panose="020B0604020202020204" pitchFamily="34" charset="0"/>
              <a:buChar char="•"/>
            </a:pPr>
            <a:r>
              <a:rPr lang="en-US" altLang="en-US" sz="1200" dirty="0">
                <a:ea typeface="ＭＳ Ｐゴシック" panose="020B0600070205080204" pitchFamily="34" charset="-128"/>
              </a:rPr>
              <a:t>Magnetohydrodynamics (MHD) for macroscopic evolution of disruption dynamics</a:t>
            </a:r>
          </a:p>
          <a:p>
            <a:pPr lvl="1">
              <a:buFont typeface="Arial" panose="020B0604020202020204" pitchFamily="34" charset="0"/>
              <a:buChar char="•"/>
            </a:pPr>
            <a:r>
              <a:rPr lang="en-US" altLang="en-US" sz="1200" dirty="0">
                <a:ea typeface="ＭＳ Ｐゴシック" panose="020B0600070205080204" pitchFamily="34" charset="-128"/>
              </a:rPr>
              <a:t>Atomic physics for impurity ionization/radiation</a:t>
            </a:r>
          </a:p>
          <a:p>
            <a:pPr lvl="1">
              <a:buFont typeface="Arial" panose="020B0604020202020204" pitchFamily="34" charset="0"/>
              <a:buChar char="•"/>
            </a:pPr>
            <a:r>
              <a:rPr lang="en-US" altLang="en-US" sz="1200" dirty="0">
                <a:ea typeface="ＭＳ Ｐゴシック" panose="020B0600070205080204" pitchFamily="34" charset="-128"/>
              </a:rPr>
              <a:t>Drift-kinetics for runaway-electron (RE) evolution</a:t>
            </a:r>
          </a:p>
          <a:p>
            <a:pPr>
              <a:buFont typeface="Arial" panose="020B0604020202020204" pitchFamily="34" charset="0"/>
              <a:buChar char="•"/>
            </a:pPr>
            <a:r>
              <a:rPr lang="en-US" altLang="en-US" sz="1400" dirty="0">
                <a:ea typeface="ＭＳ Ｐゴシック" panose="020B0600070205080204" pitchFamily="34" charset="-128"/>
              </a:rPr>
              <a:t>Disparate spatial and temporal scales make numerical modeling particularly challenging</a:t>
            </a:r>
          </a:p>
          <a:p>
            <a:pPr>
              <a:buFont typeface="Arial" panose="020B0604020202020204" pitchFamily="34" charset="0"/>
              <a:buChar char="•"/>
            </a:pPr>
            <a:r>
              <a:rPr lang="en-US" altLang="en-US" sz="1400" dirty="0">
                <a:ea typeface="ＭＳ Ｐゴシック" panose="020B0600070205080204" pitchFamily="34" charset="-128"/>
              </a:rPr>
              <a:t>M3D-C1</a:t>
            </a:r>
            <a:r>
              <a:rPr lang="en-US" altLang="en-US" sz="1400" baseline="30000" dirty="0">
                <a:ea typeface="ＭＳ Ｐゴシック" panose="020B0600070205080204" pitchFamily="34" charset="-128"/>
              </a:rPr>
              <a:t>1</a:t>
            </a:r>
            <a:r>
              <a:rPr lang="en-US" altLang="en-US" sz="1400" dirty="0">
                <a:ea typeface="ＭＳ Ｐゴシック" panose="020B0600070205080204" pitchFamily="34" charset="-128"/>
              </a:rPr>
              <a:t>, NIMROD</a:t>
            </a:r>
            <a:r>
              <a:rPr lang="en-US" altLang="en-US" sz="1400" baseline="30000" dirty="0">
                <a:ea typeface="ＭＳ Ｐゴシック" panose="020B0600070205080204" pitchFamily="34" charset="-128"/>
              </a:rPr>
              <a:t>2,3</a:t>
            </a:r>
            <a:r>
              <a:rPr lang="en-US" altLang="en-US" sz="1400" dirty="0">
                <a:ea typeface="ＭＳ Ｐゴシック" panose="020B0600070205080204" pitchFamily="34" charset="-128"/>
              </a:rPr>
              <a:t>, &amp; MARS-F</a:t>
            </a:r>
            <a:r>
              <a:rPr lang="en-US" altLang="en-US" sz="1400" baseline="30000" dirty="0">
                <a:ea typeface="ＭＳ Ｐゴシック" panose="020B0600070205080204" pitchFamily="34" charset="-128"/>
              </a:rPr>
              <a:t>4</a:t>
            </a:r>
            <a:r>
              <a:rPr lang="en-US" altLang="en-US" sz="1400" dirty="0">
                <a:ea typeface="ＭＳ Ｐゴシック" panose="020B0600070205080204" pitchFamily="34" charset="-128"/>
              </a:rPr>
              <a:t> are rising to this challenge</a:t>
            </a:r>
            <a:endParaRPr lang="en-US" altLang="en-US" sz="1200" dirty="0">
              <a:ea typeface="ＭＳ Ｐゴシック" panose="020B0600070205080204" pitchFamily="34" charset="-128"/>
            </a:endParaRPr>
          </a:p>
          <a:p>
            <a:pPr lvl="1">
              <a:buFont typeface="Arial" panose="020B0604020202020204" pitchFamily="34" charset="0"/>
              <a:buChar char="•"/>
            </a:pPr>
            <a:r>
              <a:rPr lang="en-US" altLang="en-US" sz="1200" dirty="0">
                <a:ea typeface="ＭＳ Ｐゴシック" panose="020B0600070205080204" pitchFamily="34" charset="-128"/>
              </a:rPr>
              <a:t>Different physics and numerical model provide robust verification opportunities</a:t>
            </a:r>
          </a:p>
          <a:p>
            <a:pPr lvl="1">
              <a:buFont typeface="Arial" panose="020B0604020202020204" pitchFamily="34" charset="0"/>
              <a:buChar char="•"/>
            </a:pPr>
            <a:r>
              <a:rPr lang="en-US" altLang="en-US" sz="1200" dirty="0">
                <a:ea typeface="ＭＳ Ｐゴシック" panose="020B0600070205080204" pitchFamily="34" charset="-128"/>
              </a:rPr>
              <a:t>Each coupled to reduced and high-fidelity models for non-MHD physics</a:t>
            </a:r>
          </a:p>
          <a:p>
            <a:pPr lvl="1">
              <a:buFont typeface="Arial" panose="020B0604020202020204" pitchFamily="34" charset="0"/>
              <a:buChar char="•"/>
            </a:pPr>
            <a:r>
              <a:rPr lang="en-US" altLang="en-US" sz="1200" dirty="0">
                <a:ea typeface="ＭＳ Ｐゴシック" panose="020B0600070205080204" pitchFamily="34" charset="-128"/>
              </a:rPr>
              <a:t>Multiple codes permit parallel research efforts</a:t>
            </a:r>
          </a:p>
        </p:txBody>
      </p:sp>
      <p:sp>
        <p:nvSpPr>
          <p:cNvPr id="5" name="TextBox 4">
            <a:extLst>
              <a:ext uri="{FF2B5EF4-FFF2-40B4-BE49-F238E27FC236}">
                <a16:creationId xmlns:a16="http://schemas.microsoft.com/office/drawing/2014/main" id="{A9854DE4-3B40-9B4F-91CD-578FB5D68875}"/>
              </a:ext>
            </a:extLst>
          </p:cNvPr>
          <p:cNvSpPr txBox="1"/>
          <p:nvPr/>
        </p:nvSpPr>
        <p:spPr>
          <a:xfrm>
            <a:off x="5948157" y="3343438"/>
            <a:ext cx="3029283" cy="461665"/>
          </a:xfrm>
          <a:prstGeom prst="rect">
            <a:avLst/>
          </a:prstGeom>
          <a:noFill/>
        </p:spPr>
        <p:txBody>
          <a:bodyPr wrap="square">
            <a:spAutoFit/>
          </a:bodyPr>
          <a:lstStyle/>
          <a:p>
            <a:pPr algn="ctr">
              <a:defRPr/>
            </a:pPr>
            <a:r>
              <a:rPr lang="en-US" sz="1200"/>
              <a:t>DIII-D shattered pellet injection (SPI)</a:t>
            </a:r>
            <a:br>
              <a:rPr lang="en-US" sz="1200"/>
            </a:br>
            <a:r>
              <a:rPr lang="en-US" sz="1200"/>
              <a:t>D. </a:t>
            </a:r>
            <a:r>
              <a:rPr lang="en-US" sz="1200" err="1"/>
              <a:t>Shiraki</a:t>
            </a:r>
            <a:r>
              <a:rPr lang="en-US" sz="1200"/>
              <a:t>, IAEA presentation 2016</a:t>
            </a:r>
          </a:p>
        </p:txBody>
      </p:sp>
      <p:grpSp>
        <p:nvGrpSpPr>
          <p:cNvPr id="9" name="Group 8">
            <a:extLst>
              <a:ext uri="{FF2B5EF4-FFF2-40B4-BE49-F238E27FC236}">
                <a16:creationId xmlns:a16="http://schemas.microsoft.com/office/drawing/2014/main" id="{C19F8350-6EDD-B94A-A364-3FEB1DDF30E9}"/>
              </a:ext>
            </a:extLst>
          </p:cNvPr>
          <p:cNvGrpSpPr/>
          <p:nvPr/>
        </p:nvGrpSpPr>
        <p:grpSpPr>
          <a:xfrm>
            <a:off x="5927092" y="731852"/>
            <a:ext cx="3071415" cy="2565534"/>
            <a:chOff x="5866978" y="732482"/>
            <a:chExt cx="3071415" cy="2565534"/>
          </a:xfrm>
        </p:grpSpPr>
        <p:pic>
          <p:nvPicPr>
            <p:cNvPr id="6" name="Picture 1" descr="page2image1800928">
              <a:extLst>
                <a:ext uri="{FF2B5EF4-FFF2-40B4-BE49-F238E27FC236}">
                  <a16:creationId xmlns:a16="http://schemas.microsoft.com/office/drawing/2014/main" id="{8E97FFA6-A352-534C-B372-08DDC874A3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6978" y="732482"/>
              <a:ext cx="3071415" cy="2565534"/>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a:extLst>
                <a:ext uri="{FF2B5EF4-FFF2-40B4-BE49-F238E27FC236}">
                  <a16:creationId xmlns:a16="http://schemas.microsoft.com/office/drawing/2014/main" id="{3AC17CEF-84F9-8B42-BFFD-E5700675DE05}"/>
                </a:ext>
              </a:extLst>
            </p:cNvPr>
            <p:cNvSpPr/>
            <p:nvPr/>
          </p:nvSpPr>
          <p:spPr>
            <a:xfrm rot="8418570">
              <a:off x="7766637" y="2070046"/>
              <a:ext cx="251571" cy="598742"/>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432FF"/>
                </a:solidFill>
              </a:endParaRPr>
            </a:p>
          </p:txBody>
        </p:sp>
        <p:sp>
          <p:nvSpPr>
            <p:cNvPr id="8" name="TextBox 7">
              <a:extLst>
                <a:ext uri="{FF2B5EF4-FFF2-40B4-BE49-F238E27FC236}">
                  <a16:creationId xmlns:a16="http://schemas.microsoft.com/office/drawing/2014/main" id="{310BBEC7-CDEF-584C-913D-4806104D1659}"/>
                </a:ext>
              </a:extLst>
            </p:cNvPr>
            <p:cNvSpPr txBox="1"/>
            <p:nvPr/>
          </p:nvSpPr>
          <p:spPr>
            <a:xfrm>
              <a:off x="8180406" y="2527401"/>
              <a:ext cx="604653" cy="461665"/>
            </a:xfrm>
            <a:prstGeom prst="rect">
              <a:avLst/>
            </a:prstGeom>
            <a:noFill/>
          </p:spPr>
          <p:txBody>
            <a:bodyPr wrap="none" rtlCol="0">
              <a:spAutoFit/>
            </a:bodyPr>
            <a:lstStyle/>
            <a:p>
              <a:r>
                <a:rPr lang="en-US" sz="2400" b="1">
                  <a:solidFill>
                    <a:schemeClr val="bg1"/>
                  </a:solidFill>
                </a:rPr>
                <a:t>SPI</a:t>
              </a:r>
            </a:p>
          </p:txBody>
        </p:sp>
      </p:grpSp>
      <p:sp>
        <p:nvSpPr>
          <p:cNvPr id="2" name="TextBox 1">
            <a:extLst>
              <a:ext uri="{FF2B5EF4-FFF2-40B4-BE49-F238E27FC236}">
                <a16:creationId xmlns:a16="http://schemas.microsoft.com/office/drawing/2014/main" id="{33EB747F-B637-CF4B-8496-603BC6A0684F}"/>
              </a:ext>
            </a:extLst>
          </p:cNvPr>
          <p:cNvSpPr txBox="1"/>
          <p:nvPr/>
        </p:nvSpPr>
        <p:spPr>
          <a:xfrm>
            <a:off x="5205046" y="4267120"/>
            <a:ext cx="3938954" cy="707886"/>
          </a:xfrm>
          <a:prstGeom prst="rect">
            <a:avLst/>
          </a:prstGeom>
          <a:noFill/>
        </p:spPr>
        <p:txBody>
          <a:bodyPr wrap="square" rtlCol="0">
            <a:spAutoFit/>
          </a:bodyPr>
          <a:lstStyle/>
          <a:p>
            <a:r>
              <a:rPr lang="en-US" sz="1000" b="1" baseline="30000" dirty="0"/>
              <a:t>1</a:t>
            </a:r>
            <a:r>
              <a:rPr lang="en-US" sz="1000" b="1" dirty="0"/>
              <a:t>S. C. Jardin, et al., </a:t>
            </a:r>
            <a:r>
              <a:rPr lang="en-US" sz="1000" b="1" dirty="0" err="1"/>
              <a:t>Comput</a:t>
            </a:r>
            <a:r>
              <a:rPr lang="en-US" sz="1000" b="1" dirty="0"/>
              <a:t>. Sci. Discovery 5, 014002 (2012)</a:t>
            </a:r>
          </a:p>
          <a:p>
            <a:pPr eaLnBrk="1" hangingPunct="1"/>
            <a:r>
              <a:rPr lang="en-US" sz="1000" b="1" baseline="30000" dirty="0"/>
              <a:t>2</a:t>
            </a:r>
            <a:r>
              <a:rPr lang="en-US" altLang="en-US" sz="1000" b="1" dirty="0"/>
              <a:t>C. R. </a:t>
            </a:r>
            <a:r>
              <a:rPr lang="en-US" altLang="en-US" sz="1000" b="1" dirty="0" err="1"/>
              <a:t>Sovinec</a:t>
            </a:r>
            <a:r>
              <a:rPr lang="en-US" altLang="en-US" sz="1000" b="1" dirty="0"/>
              <a:t> et al., J. </a:t>
            </a:r>
            <a:r>
              <a:rPr lang="en-US" altLang="en-US" sz="1000" b="1" dirty="0" err="1"/>
              <a:t>Comput</a:t>
            </a:r>
            <a:r>
              <a:rPr lang="en-US" altLang="en-US" sz="1000" b="1" dirty="0"/>
              <a:t>. Phys. 195, 355 (2004)</a:t>
            </a:r>
          </a:p>
          <a:p>
            <a:pPr eaLnBrk="1" hangingPunct="1"/>
            <a:r>
              <a:rPr lang="en-US" altLang="en-US" sz="1000" b="1" baseline="30000" dirty="0"/>
              <a:t>3</a:t>
            </a:r>
            <a:r>
              <a:rPr lang="en-US" altLang="en-US" sz="1000" b="1" dirty="0"/>
              <a:t>C. </a:t>
            </a:r>
            <a:r>
              <a:rPr lang="en-US" altLang="en-US" sz="1000" b="1" dirty="0" err="1"/>
              <a:t>Sovinec</a:t>
            </a:r>
            <a:r>
              <a:rPr lang="en-US" altLang="en-US" sz="1000" b="1" dirty="0"/>
              <a:t> &amp; J. King, J. </a:t>
            </a:r>
            <a:r>
              <a:rPr lang="en-US" altLang="en-US" sz="1000" b="1" dirty="0" err="1"/>
              <a:t>Comput</a:t>
            </a:r>
            <a:r>
              <a:rPr lang="en-US" altLang="en-US" sz="1000" b="1" dirty="0"/>
              <a:t>. Phys. 229, 5803 (2010)</a:t>
            </a:r>
          </a:p>
          <a:p>
            <a:pPr eaLnBrk="1" hangingPunct="1"/>
            <a:r>
              <a:rPr lang="en-US" sz="1000" b="1" baseline="30000" dirty="0"/>
              <a:t>4</a:t>
            </a:r>
            <a:r>
              <a:rPr lang="en-US" sz="1000" b="1" dirty="0"/>
              <a:t>Y.Q. Liu &amp; A. </a:t>
            </a:r>
            <a:r>
              <a:rPr lang="en-US" sz="1000" b="1" dirty="0" err="1"/>
              <a:t>Bondeson</a:t>
            </a:r>
            <a:r>
              <a:rPr lang="en-US" sz="1000" b="1" dirty="0"/>
              <a:t>, Phys. Plasmas 7, 3681 (2000)</a:t>
            </a:r>
          </a:p>
        </p:txBody>
      </p:sp>
    </p:spTree>
    <p:extLst>
      <p:ext uri="{BB962C8B-B14F-4D97-AF65-F5344CB8AC3E}">
        <p14:creationId xmlns:p14="http://schemas.microsoft.com/office/powerpoint/2010/main" val="2538932620"/>
      </p:ext>
    </p:extLst>
  </p:cSld>
  <p:clrMapOvr>
    <a:masterClrMapping/>
  </p:clrMapOvr>
  <mc:AlternateContent xmlns:mc="http://schemas.openxmlformats.org/markup-compatibility/2006">
    <mc:Choice xmlns:p14="http://schemas.microsoft.com/office/powerpoint/2010/main" Requires="p14">
      <p:transition spd="slow" p14:dur="2000" advTm="74652"/>
    </mc:Choice>
    <mc:Fallback>
      <p:transition spd="slow" advTm="7465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E6275-614C-747C-D524-7B0FB5E13EC9}"/>
              </a:ext>
            </a:extLst>
          </p:cNvPr>
          <p:cNvSpPr>
            <a:spLocks noGrp="1"/>
          </p:cNvSpPr>
          <p:nvPr>
            <p:ph sz="half" idx="1"/>
          </p:nvPr>
        </p:nvSpPr>
        <p:spPr>
          <a:xfrm>
            <a:off x="457200" y="850791"/>
            <a:ext cx="5036757" cy="3275346"/>
          </a:xfrm>
        </p:spPr>
        <p:txBody>
          <a:bodyPr/>
          <a:lstStyle/>
          <a:p>
            <a:pPr marL="214313" indent="-214313">
              <a:buFont typeface="Arial" panose="020B0604020202020204" pitchFamily="34" charset="0"/>
              <a:buChar char="•"/>
            </a:pPr>
            <a:r>
              <a:rPr lang="en-US" sz="1600" dirty="0">
                <a:sym typeface="Wingdings" pitchFamily="2" charset="2"/>
              </a:rPr>
              <a:t>Rosenbluth-</a:t>
            </a:r>
            <a:r>
              <a:rPr lang="en-US" sz="1600" dirty="0" err="1">
                <a:sym typeface="Wingdings" pitchFamily="2" charset="2"/>
              </a:rPr>
              <a:t>Putvinski</a:t>
            </a:r>
            <a:r>
              <a:rPr lang="en-US" sz="1600" dirty="0">
                <a:sym typeface="Wingdings" pitchFamily="2" charset="2"/>
              </a:rPr>
              <a:t> RE avalanche model implemented into quasi-linear MARS-Q</a:t>
            </a:r>
          </a:p>
          <a:p>
            <a:pPr marL="214313" indent="-214313">
              <a:buFont typeface="Arial" panose="020B0604020202020204" pitchFamily="34" charset="0"/>
              <a:buChar char="•"/>
            </a:pPr>
            <a:r>
              <a:rPr lang="en-US" sz="1600" dirty="0">
                <a:sym typeface="Wingdings" pitchFamily="2" charset="2"/>
              </a:rPr>
              <a:t>DIII-D simulations initialized with several-% seed current</a:t>
            </a:r>
          </a:p>
          <a:p>
            <a:pPr marL="614363" lvl="1" indent="-214313">
              <a:buFont typeface="Arial" panose="020B0604020202020204" pitchFamily="34" charset="0"/>
              <a:buChar char="•"/>
            </a:pPr>
            <a:r>
              <a:rPr lang="en-US" sz="1400" dirty="0">
                <a:solidFill>
                  <a:schemeClr val="bg1">
                    <a:lumMod val="95000"/>
                  </a:schemeClr>
                </a:solidFill>
                <a:sym typeface="Wingdings" pitchFamily="2" charset="2"/>
              </a:rPr>
              <a:t>Quantitative agreement with experiments for final RE current with ~2x multiplier on R-P</a:t>
            </a:r>
          </a:p>
          <a:p>
            <a:pPr marL="614363" lvl="1" indent="-214313">
              <a:buFont typeface="Arial" panose="020B0604020202020204" pitchFamily="34" charset="0"/>
              <a:buChar char="•"/>
            </a:pPr>
            <a:r>
              <a:rPr lang="en-US" sz="1400" dirty="0">
                <a:solidFill>
                  <a:schemeClr val="bg1">
                    <a:lumMod val="95000"/>
                  </a:schemeClr>
                </a:solidFill>
                <a:sym typeface="Wingdings" pitchFamily="2" charset="2"/>
              </a:rPr>
              <a:t>Justification: lack of bound electron screening in R-P model</a:t>
            </a:r>
            <a:endParaRPr lang="en-US" sz="600" dirty="0">
              <a:solidFill>
                <a:schemeClr val="bg1">
                  <a:lumMod val="95000"/>
                </a:schemeClr>
              </a:solidFill>
              <a:sym typeface="Wingdings" pitchFamily="2" charset="2"/>
            </a:endParaRPr>
          </a:p>
          <a:p>
            <a:pPr marL="214313" indent="-214313">
              <a:buFont typeface="Arial" panose="020B0604020202020204" pitchFamily="34" charset="0"/>
              <a:buChar char="•"/>
            </a:pPr>
            <a:r>
              <a:rPr lang="en-US" sz="1600" dirty="0">
                <a:solidFill>
                  <a:schemeClr val="bg1">
                    <a:lumMod val="95000"/>
                  </a:schemeClr>
                </a:solidFill>
                <a:sym typeface="Wingdings" pitchFamily="2" charset="2"/>
              </a:rPr>
              <a:t>Effect of plasma shaping </a:t>
            </a:r>
          </a:p>
          <a:p>
            <a:pPr marL="614363" lvl="1" indent="-214313">
              <a:buFont typeface="Arial" panose="020B0604020202020204" pitchFamily="34" charset="0"/>
              <a:buChar char="•"/>
            </a:pPr>
            <a:r>
              <a:rPr lang="en-US" sz="1400" dirty="0">
                <a:solidFill>
                  <a:schemeClr val="bg1">
                    <a:lumMod val="95000"/>
                  </a:schemeClr>
                </a:solidFill>
                <a:sym typeface="Wingdings" pitchFamily="2" charset="2"/>
              </a:rPr>
              <a:t>Elongation reduces RE avalanche due to reduction of electric field</a:t>
            </a:r>
          </a:p>
          <a:p>
            <a:pPr marL="614363" lvl="1" indent="-214313">
              <a:buFont typeface="Arial" panose="020B0604020202020204" pitchFamily="34" charset="0"/>
              <a:buChar char="•"/>
            </a:pPr>
            <a:r>
              <a:rPr lang="en-US" sz="1400" dirty="0">
                <a:solidFill>
                  <a:schemeClr val="bg1">
                    <a:lumMod val="95000"/>
                  </a:schemeClr>
                </a:solidFill>
                <a:sym typeface="Wingdings" pitchFamily="2" charset="2"/>
              </a:rPr>
              <a:t>Minor effect from triangularity</a:t>
            </a:r>
          </a:p>
        </p:txBody>
      </p:sp>
      <p:sp>
        <p:nvSpPr>
          <p:cNvPr id="4" name="Title 3">
            <a:extLst>
              <a:ext uri="{FF2B5EF4-FFF2-40B4-BE49-F238E27FC236}">
                <a16:creationId xmlns:a16="http://schemas.microsoft.com/office/drawing/2014/main" id="{223E87B8-B565-4601-AE31-187B9E18F1DA}"/>
              </a:ext>
            </a:extLst>
          </p:cNvPr>
          <p:cNvSpPr>
            <a:spLocks noGrp="1"/>
          </p:cNvSpPr>
          <p:nvPr>
            <p:ph type="title" idx="4294967295"/>
          </p:nvPr>
        </p:nvSpPr>
        <p:spPr/>
        <p:txBody>
          <a:bodyPr/>
          <a:lstStyle/>
          <a:p>
            <a:r>
              <a:rPr lang="en-US" dirty="0">
                <a:solidFill>
                  <a:schemeClr val="bg1"/>
                </a:solidFill>
              </a:rPr>
              <a:t>MARS-Q Code has Been Updated to Model RE Avalanche Dynamics in Shaped Tokamak Plasmas</a:t>
            </a:r>
            <a:endParaRPr lang="en-US" dirty="0"/>
          </a:p>
        </p:txBody>
      </p:sp>
      <p:pic>
        <p:nvPicPr>
          <p:cNvPr id="6" name="Picture 5">
            <a:extLst>
              <a:ext uri="{FF2B5EF4-FFF2-40B4-BE49-F238E27FC236}">
                <a16:creationId xmlns:a16="http://schemas.microsoft.com/office/drawing/2014/main" id="{9FA17BF5-2C78-420C-D5C3-512CD249630A}"/>
              </a:ext>
            </a:extLst>
          </p:cNvPr>
          <p:cNvPicPr>
            <a:picLocks noChangeAspect="1"/>
          </p:cNvPicPr>
          <p:nvPr/>
        </p:nvPicPr>
        <p:blipFill rotWithShape="1">
          <a:blip r:embed="rId2"/>
          <a:srcRect l="5628" t="8264" r="6126" b="8187"/>
          <a:stretch/>
        </p:blipFill>
        <p:spPr>
          <a:xfrm>
            <a:off x="6427135" y="883103"/>
            <a:ext cx="2349872" cy="1643306"/>
          </a:xfrm>
          <a:prstGeom prst="rect">
            <a:avLst/>
          </a:prstGeom>
        </p:spPr>
      </p:pic>
      <p:sp>
        <p:nvSpPr>
          <p:cNvPr id="14" name="TextBox 13">
            <a:extLst>
              <a:ext uri="{FF2B5EF4-FFF2-40B4-BE49-F238E27FC236}">
                <a16:creationId xmlns:a16="http://schemas.microsoft.com/office/drawing/2014/main" id="{EC0B93CA-4492-E69D-B0A3-0FA31C7B0BD0}"/>
              </a:ext>
            </a:extLst>
          </p:cNvPr>
          <p:cNvSpPr txBox="1"/>
          <p:nvPr/>
        </p:nvSpPr>
        <p:spPr>
          <a:xfrm>
            <a:off x="2590845" y="4366152"/>
            <a:ext cx="3148619" cy="307777"/>
          </a:xfrm>
          <a:prstGeom prst="rect">
            <a:avLst/>
          </a:prstGeom>
          <a:noFill/>
        </p:spPr>
        <p:txBody>
          <a:bodyPr wrap="none" rtlCol="0">
            <a:spAutoFit/>
          </a:bodyPr>
          <a:lstStyle/>
          <a:p>
            <a:pPr algn="ctr"/>
            <a:r>
              <a:rPr lang="en-US" sz="1400" b="1" dirty="0">
                <a:solidFill>
                  <a:srgbClr val="0432FF"/>
                </a:solidFill>
              </a:rPr>
              <a:t>Liu, </a:t>
            </a:r>
            <a:r>
              <a:rPr lang="en-US" sz="1400" b="1" dirty="0" err="1">
                <a:solidFill>
                  <a:srgbClr val="0432FF"/>
                </a:solidFill>
              </a:rPr>
              <a:t>Nucl</a:t>
            </a:r>
            <a:r>
              <a:rPr lang="en-US" sz="1400" b="1" dirty="0">
                <a:solidFill>
                  <a:srgbClr val="0432FF"/>
                </a:solidFill>
              </a:rPr>
              <a:t>. Fusion 61,  066038 (2021)</a:t>
            </a:r>
          </a:p>
        </p:txBody>
      </p:sp>
      <p:sp>
        <p:nvSpPr>
          <p:cNvPr id="16" name="TextBox 15">
            <a:extLst>
              <a:ext uri="{FF2B5EF4-FFF2-40B4-BE49-F238E27FC236}">
                <a16:creationId xmlns:a16="http://schemas.microsoft.com/office/drawing/2014/main" id="{A97F5975-B081-8A00-EF1A-4E8696D86C3B}"/>
              </a:ext>
            </a:extLst>
          </p:cNvPr>
          <p:cNvSpPr txBox="1"/>
          <p:nvPr/>
        </p:nvSpPr>
        <p:spPr>
          <a:xfrm>
            <a:off x="7229595" y="1427236"/>
            <a:ext cx="1442689" cy="276999"/>
          </a:xfrm>
          <a:prstGeom prst="rect">
            <a:avLst/>
          </a:prstGeom>
          <a:noFill/>
        </p:spPr>
        <p:txBody>
          <a:bodyPr wrap="square" rtlCol="0">
            <a:spAutoFit/>
          </a:bodyPr>
          <a:lstStyle/>
          <a:p>
            <a:r>
              <a:rPr lang="en-US" sz="1200" b="1" dirty="0"/>
              <a:t>DIII-D Expt.</a:t>
            </a:r>
          </a:p>
        </p:txBody>
      </p:sp>
      <p:sp>
        <p:nvSpPr>
          <p:cNvPr id="17" name="TextBox 16">
            <a:extLst>
              <a:ext uri="{FF2B5EF4-FFF2-40B4-BE49-F238E27FC236}">
                <a16:creationId xmlns:a16="http://schemas.microsoft.com/office/drawing/2014/main" id="{9E40D712-D94C-77F5-07CE-222F9D5E5E64}"/>
              </a:ext>
            </a:extLst>
          </p:cNvPr>
          <p:cNvSpPr txBox="1"/>
          <p:nvPr/>
        </p:nvSpPr>
        <p:spPr>
          <a:xfrm rot="16200000">
            <a:off x="5810941" y="1528786"/>
            <a:ext cx="986167" cy="246221"/>
          </a:xfrm>
          <a:prstGeom prst="rect">
            <a:avLst/>
          </a:prstGeom>
          <a:noFill/>
        </p:spPr>
        <p:txBody>
          <a:bodyPr wrap="none" rtlCol="0">
            <a:spAutoFit/>
          </a:bodyPr>
          <a:lstStyle/>
          <a:p>
            <a:r>
              <a:rPr lang="en-US" sz="1000" b="1" dirty="0"/>
              <a:t>R-P multiplier</a:t>
            </a:r>
          </a:p>
        </p:txBody>
      </p:sp>
      <p:sp>
        <p:nvSpPr>
          <p:cNvPr id="18" name="TextBox 17">
            <a:extLst>
              <a:ext uri="{FF2B5EF4-FFF2-40B4-BE49-F238E27FC236}">
                <a16:creationId xmlns:a16="http://schemas.microsoft.com/office/drawing/2014/main" id="{85A85330-F9D8-4D69-8981-E9DAF2D7CC52}"/>
              </a:ext>
            </a:extLst>
          </p:cNvPr>
          <p:cNvSpPr txBox="1"/>
          <p:nvPr/>
        </p:nvSpPr>
        <p:spPr>
          <a:xfrm>
            <a:off x="7048595" y="2459839"/>
            <a:ext cx="1120820" cy="246221"/>
          </a:xfrm>
          <a:prstGeom prst="rect">
            <a:avLst/>
          </a:prstGeom>
          <a:noFill/>
        </p:spPr>
        <p:txBody>
          <a:bodyPr wrap="none" rtlCol="0">
            <a:spAutoFit/>
          </a:bodyPr>
          <a:lstStyle/>
          <a:p>
            <a:r>
              <a:rPr lang="en-US" sz="1000" b="1" dirty="0"/>
              <a:t>Seed current %</a:t>
            </a:r>
          </a:p>
        </p:txBody>
      </p:sp>
      <p:sp>
        <p:nvSpPr>
          <p:cNvPr id="19" name="Rectangle 18">
            <a:extLst>
              <a:ext uri="{FF2B5EF4-FFF2-40B4-BE49-F238E27FC236}">
                <a16:creationId xmlns:a16="http://schemas.microsoft.com/office/drawing/2014/main" id="{BA664C1E-095A-DD62-3091-D008F1D5AD00}"/>
              </a:ext>
            </a:extLst>
          </p:cNvPr>
          <p:cNvSpPr/>
          <p:nvPr/>
        </p:nvSpPr>
        <p:spPr>
          <a:xfrm>
            <a:off x="7269837" y="825329"/>
            <a:ext cx="246221" cy="95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E0F1A1-30A1-47AF-E714-6BAD260F4F33}"/>
              </a:ext>
            </a:extLst>
          </p:cNvPr>
          <p:cNvSpPr txBox="1"/>
          <p:nvPr/>
        </p:nvSpPr>
        <p:spPr>
          <a:xfrm>
            <a:off x="6760883" y="653584"/>
            <a:ext cx="1510350" cy="276999"/>
          </a:xfrm>
          <a:prstGeom prst="rect">
            <a:avLst/>
          </a:prstGeom>
          <a:noFill/>
        </p:spPr>
        <p:txBody>
          <a:bodyPr wrap="none" rtlCol="0">
            <a:spAutoFit/>
          </a:bodyPr>
          <a:lstStyle/>
          <a:p>
            <a:r>
              <a:rPr lang="en-US" sz="1200" b="1" dirty="0"/>
              <a:t>Saturated I</a:t>
            </a:r>
            <a:r>
              <a:rPr lang="en-US" sz="1200" b="1" baseline="-25000" dirty="0"/>
              <a:t>RE</a:t>
            </a:r>
            <a:r>
              <a:rPr lang="en-US" sz="1200" b="1" dirty="0"/>
              <a:t> (MA)</a:t>
            </a:r>
          </a:p>
        </p:txBody>
      </p:sp>
      <p:sp>
        <p:nvSpPr>
          <p:cNvPr id="22" name="Oval 21">
            <a:extLst>
              <a:ext uri="{FF2B5EF4-FFF2-40B4-BE49-F238E27FC236}">
                <a16:creationId xmlns:a16="http://schemas.microsoft.com/office/drawing/2014/main" id="{9F34BA07-DC40-BA6E-AF7C-EAE58C59225C}"/>
              </a:ext>
            </a:extLst>
          </p:cNvPr>
          <p:cNvSpPr/>
          <p:nvPr/>
        </p:nvSpPr>
        <p:spPr>
          <a:xfrm>
            <a:off x="6429690" y="2171607"/>
            <a:ext cx="2257109" cy="485105"/>
          </a:xfrm>
          <a:prstGeom prst="ellipse">
            <a:avLst/>
          </a:prstGeom>
          <a:noFill/>
          <a:ln w="28575">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9522"/>
      </p:ext>
    </p:extLst>
  </p:cSld>
  <p:clrMapOvr>
    <a:masterClrMapping/>
  </p:clrMapOvr>
  <mc:AlternateContent xmlns:mc="http://schemas.openxmlformats.org/markup-compatibility/2006">
    <mc:Choice xmlns:p14="http://schemas.microsoft.com/office/powerpoint/2010/main" Requires="p14">
      <p:transition spd="slow" p14:dur="2000" advTm="35407"/>
    </mc:Choice>
    <mc:Fallback>
      <p:transition spd="slow" advTm="3540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E6275-614C-747C-D524-7B0FB5E13EC9}"/>
              </a:ext>
            </a:extLst>
          </p:cNvPr>
          <p:cNvSpPr>
            <a:spLocks noGrp="1"/>
          </p:cNvSpPr>
          <p:nvPr>
            <p:ph sz="half" idx="1"/>
          </p:nvPr>
        </p:nvSpPr>
        <p:spPr>
          <a:xfrm>
            <a:off x="457200" y="850791"/>
            <a:ext cx="5036757" cy="3275346"/>
          </a:xfrm>
        </p:spPr>
        <p:txBody>
          <a:bodyPr/>
          <a:lstStyle/>
          <a:p>
            <a:pPr marL="214313" indent="-214313">
              <a:buFont typeface="Arial" panose="020B0604020202020204" pitchFamily="34" charset="0"/>
              <a:buChar char="•"/>
            </a:pPr>
            <a:r>
              <a:rPr lang="en-US" sz="1600" dirty="0">
                <a:sym typeface="Wingdings" pitchFamily="2" charset="2"/>
              </a:rPr>
              <a:t>Rosenbluth-</a:t>
            </a:r>
            <a:r>
              <a:rPr lang="en-US" sz="1600" dirty="0" err="1">
                <a:sym typeface="Wingdings" pitchFamily="2" charset="2"/>
              </a:rPr>
              <a:t>Putvinski</a:t>
            </a:r>
            <a:r>
              <a:rPr lang="en-US" sz="1600" dirty="0">
                <a:sym typeface="Wingdings" pitchFamily="2" charset="2"/>
              </a:rPr>
              <a:t> RE avalanche model implemented into quasi-linear MARS-Q</a:t>
            </a:r>
          </a:p>
          <a:p>
            <a:pPr marL="214313" indent="-214313">
              <a:buFont typeface="Arial" panose="020B0604020202020204" pitchFamily="34" charset="0"/>
              <a:buChar char="•"/>
            </a:pPr>
            <a:r>
              <a:rPr lang="en-US" sz="1600" dirty="0">
                <a:sym typeface="Wingdings" pitchFamily="2" charset="2"/>
              </a:rPr>
              <a:t>DIII-D simulations initialized with several-% seed current</a:t>
            </a:r>
          </a:p>
          <a:p>
            <a:pPr marL="614363" lvl="1" indent="-214313">
              <a:buFont typeface="Arial" panose="020B0604020202020204" pitchFamily="34" charset="0"/>
              <a:buChar char="•"/>
            </a:pPr>
            <a:r>
              <a:rPr lang="en-US" sz="1400" dirty="0">
                <a:sym typeface="Wingdings" pitchFamily="2" charset="2"/>
              </a:rPr>
              <a:t>Quantitative agreement with experiments for final RE current with ~2x multiplier on R-P</a:t>
            </a:r>
          </a:p>
          <a:p>
            <a:pPr marL="614363" lvl="1" indent="-214313">
              <a:buFont typeface="Arial" panose="020B0604020202020204" pitchFamily="34" charset="0"/>
              <a:buChar char="•"/>
            </a:pPr>
            <a:r>
              <a:rPr lang="en-US" sz="1400" dirty="0">
                <a:sym typeface="Wingdings" pitchFamily="2" charset="2"/>
              </a:rPr>
              <a:t>Justification: lack of bound electron screening in R-P model</a:t>
            </a:r>
            <a:endParaRPr lang="en-US" sz="600" dirty="0">
              <a:sym typeface="Wingdings" pitchFamily="2" charset="2"/>
            </a:endParaRPr>
          </a:p>
          <a:p>
            <a:pPr marL="214313" indent="-214313">
              <a:buFont typeface="Arial" panose="020B0604020202020204" pitchFamily="34" charset="0"/>
              <a:buChar char="•"/>
            </a:pPr>
            <a:r>
              <a:rPr lang="en-US" sz="1600" dirty="0">
                <a:solidFill>
                  <a:schemeClr val="bg1">
                    <a:lumMod val="95000"/>
                  </a:schemeClr>
                </a:solidFill>
                <a:sym typeface="Wingdings" pitchFamily="2" charset="2"/>
              </a:rPr>
              <a:t>Effect of plasma shaping </a:t>
            </a:r>
          </a:p>
          <a:p>
            <a:pPr marL="614363" lvl="1" indent="-214313">
              <a:buFont typeface="Arial" panose="020B0604020202020204" pitchFamily="34" charset="0"/>
              <a:buChar char="•"/>
            </a:pPr>
            <a:r>
              <a:rPr lang="en-US" sz="1400" dirty="0">
                <a:solidFill>
                  <a:schemeClr val="bg1">
                    <a:lumMod val="95000"/>
                  </a:schemeClr>
                </a:solidFill>
                <a:sym typeface="Wingdings" pitchFamily="2" charset="2"/>
              </a:rPr>
              <a:t>Elongation reduces RE avalanche due to reduction of electric field</a:t>
            </a:r>
          </a:p>
          <a:p>
            <a:pPr marL="614363" lvl="1" indent="-214313">
              <a:buFont typeface="Arial" panose="020B0604020202020204" pitchFamily="34" charset="0"/>
              <a:buChar char="•"/>
            </a:pPr>
            <a:r>
              <a:rPr lang="en-US" sz="1400" dirty="0">
                <a:solidFill>
                  <a:schemeClr val="bg1">
                    <a:lumMod val="95000"/>
                  </a:schemeClr>
                </a:solidFill>
                <a:sym typeface="Wingdings" pitchFamily="2" charset="2"/>
              </a:rPr>
              <a:t>Minor effect from triangularity</a:t>
            </a:r>
          </a:p>
        </p:txBody>
      </p:sp>
      <p:sp>
        <p:nvSpPr>
          <p:cNvPr id="4" name="Title 3">
            <a:extLst>
              <a:ext uri="{FF2B5EF4-FFF2-40B4-BE49-F238E27FC236}">
                <a16:creationId xmlns:a16="http://schemas.microsoft.com/office/drawing/2014/main" id="{223E87B8-B565-4601-AE31-187B9E18F1DA}"/>
              </a:ext>
            </a:extLst>
          </p:cNvPr>
          <p:cNvSpPr>
            <a:spLocks noGrp="1"/>
          </p:cNvSpPr>
          <p:nvPr>
            <p:ph type="title" idx="4294967295"/>
          </p:nvPr>
        </p:nvSpPr>
        <p:spPr/>
        <p:txBody>
          <a:bodyPr/>
          <a:lstStyle/>
          <a:p>
            <a:r>
              <a:rPr lang="en-US" dirty="0">
                <a:solidFill>
                  <a:schemeClr val="bg1"/>
                </a:solidFill>
              </a:rPr>
              <a:t>MARS-Q Code has Been Updated to Model RE Avalanche Dynamics in Shaped Tokamak Plasmas</a:t>
            </a:r>
            <a:endParaRPr lang="en-US" dirty="0"/>
          </a:p>
        </p:txBody>
      </p:sp>
      <p:pic>
        <p:nvPicPr>
          <p:cNvPr id="6" name="Picture 5">
            <a:extLst>
              <a:ext uri="{FF2B5EF4-FFF2-40B4-BE49-F238E27FC236}">
                <a16:creationId xmlns:a16="http://schemas.microsoft.com/office/drawing/2014/main" id="{9FA17BF5-2C78-420C-D5C3-512CD249630A}"/>
              </a:ext>
            </a:extLst>
          </p:cNvPr>
          <p:cNvPicPr>
            <a:picLocks noChangeAspect="1"/>
          </p:cNvPicPr>
          <p:nvPr/>
        </p:nvPicPr>
        <p:blipFill rotWithShape="1">
          <a:blip r:embed="rId2"/>
          <a:srcRect l="5628" t="8264" r="6126" b="8187"/>
          <a:stretch/>
        </p:blipFill>
        <p:spPr>
          <a:xfrm>
            <a:off x="6427135" y="883103"/>
            <a:ext cx="2349872" cy="1643306"/>
          </a:xfrm>
          <a:prstGeom prst="rect">
            <a:avLst/>
          </a:prstGeom>
        </p:spPr>
      </p:pic>
      <p:sp>
        <p:nvSpPr>
          <p:cNvPr id="14" name="TextBox 13">
            <a:extLst>
              <a:ext uri="{FF2B5EF4-FFF2-40B4-BE49-F238E27FC236}">
                <a16:creationId xmlns:a16="http://schemas.microsoft.com/office/drawing/2014/main" id="{EC0B93CA-4492-E69D-B0A3-0FA31C7B0BD0}"/>
              </a:ext>
            </a:extLst>
          </p:cNvPr>
          <p:cNvSpPr txBox="1"/>
          <p:nvPr/>
        </p:nvSpPr>
        <p:spPr>
          <a:xfrm>
            <a:off x="2590845" y="4366152"/>
            <a:ext cx="3148619" cy="307777"/>
          </a:xfrm>
          <a:prstGeom prst="rect">
            <a:avLst/>
          </a:prstGeom>
          <a:noFill/>
        </p:spPr>
        <p:txBody>
          <a:bodyPr wrap="none" rtlCol="0">
            <a:spAutoFit/>
          </a:bodyPr>
          <a:lstStyle/>
          <a:p>
            <a:pPr algn="ctr"/>
            <a:r>
              <a:rPr lang="en-US" sz="1400" b="1" dirty="0">
                <a:solidFill>
                  <a:srgbClr val="0432FF"/>
                </a:solidFill>
              </a:rPr>
              <a:t>Liu, </a:t>
            </a:r>
            <a:r>
              <a:rPr lang="en-US" sz="1400" b="1" dirty="0" err="1">
                <a:solidFill>
                  <a:srgbClr val="0432FF"/>
                </a:solidFill>
              </a:rPr>
              <a:t>Nucl</a:t>
            </a:r>
            <a:r>
              <a:rPr lang="en-US" sz="1400" b="1" dirty="0">
                <a:solidFill>
                  <a:srgbClr val="0432FF"/>
                </a:solidFill>
              </a:rPr>
              <a:t>. Fusion 61,  066038 (2021)</a:t>
            </a:r>
          </a:p>
        </p:txBody>
      </p:sp>
      <p:sp>
        <p:nvSpPr>
          <p:cNvPr id="16" name="TextBox 15">
            <a:extLst>
              <a:ext uri="{FF2B5EF4-FFF2-40B4-BE49-F238E27FC236}">
                <a16:creationId xmlns:a16="http://schemas.microsoft.com/office/drawing/2014/main" id="{A97F5975-B081-8A00-EF1A-4E8696D86C3B}"/>
              </a:ext>
            </a:extLst>
          </p:cNvPr>
          <p:cNvSpPr txBox="1"/>
          <p:nvPr/>
        </p:nvSpPr>
        <p:spPr>
          <a:xfrm>
            <a:off x="7229595" y="1427236"/>
            <a:ext cx="1442689" cy="276999"/>
          </a:xfrm>
          <a:prstGeom prst="rect">
            <a:avLst/>
          </a:prstGeom>
          <a:noFill/>
        </p:spPr>
        <p:txBody>
          <a:bodyPr wrap="square" rtlCol="0">
            <a:spAutoFit/>
          </a:bodyPr>
          <a:lstStyle/>
          <a:p>
            <a:r>
              <a:rPr lang="en-US" sz="1200" b="1" dirty="0"/>
              <a:t>DIII-D Expt.</a:t>
            </a:r>
          </a:p>
        </p:txBody>
      </p:sp>
      <p:sp>
        <p:nvSpPr>
          <p:cNvPr id="17" name="TextBox 16">
            <a:extLst>
              <a:ext uri="{FF2B5EF4-FFF2-40B4-BE49-F238E27FC236}">
                <a16:creationId xmlns:a16="http://schemas.microsoft.com/office/drawing/2014/main" id="{9E40D712-D94C-77F5-07CE-222F9D5E5E64}"/>
              </a:ext>
            </a:extLst>
          </p:cNvPr>
          <p:cNvSpPr txBox="1"/>
          <p:nvPr/>
        </p:nvSpPr>
        <p:spPr>
          <a:xfrm rot="16200000">
            <a:off x="5810941" y="1528786"/>
            <a:ext cx="986167" cy="246221"/>
          </a:xfrm>
          <a:prstGeom prst="rect">
            <a:avLst/>
          </a:prstGeom>
          <a:noFill/>
        </p:spPr>
        <p:txBody>
          <a:bodyPr wrap="none" rtlCol="0">
            <a:spAutoFit/>
          </a:bodyPr>
          <a:lstStyle/>
          <a:p>
            <a:r>
              <a:rPr lang="en-US" sz="1000" b="1" dirty="0"/>
              <a:t>R-P multiplier</a:t>
            </a:r>
          </a:p>
        </p:txBody>
      </p:sp>
      <p:sp>
        <p:nvSpPr>
          <p:cNvPr id="18" name="TextBox 17">
            <a:extLst>
              <a:ext uri="{FF2B5EF4-FFF2-40B4-BE49-F238E27FC236}">
                <a16:creationId xmlns:a16="http://schemas.microsoft.com/office/drawing/2014/main" id="{85A85330-F9D8-4D69-8981-E9DAF2D7CC52}"/>
              </a:ext>
            </a:extLst>
          </p:cNvPr>
          <p:cNvSpPr txBox="1"/>
          <p:nvPr/>
        </p:nvSpPr>
        <p:spPr>
          <a:xfrm>
            <a:off x="7048595" y="2459839"/>
            <a:ext cx="1120820" cy="246221"/>
          </a:xfrm>
          <a:prstGeom prst="rect">
            <a:avLst/>
          </a:prstGeom>
          <a:noFill/>
        </p:spPr>
        <p:txBody>
          <a:bodyPr wrap="none" rtlCol="0">
            <a:spAutoFit/>
          </a:bodyPr>
          <a:lstStyle/>
          <a:p>
            <a:r>
              <a:rPr lang="en-US" sz="1000" b="1" dirty="0"/>
              <a:t>Seed current %</a:t>
            </a:r>
          </a:p>
        </p:txBody>
      </p:sp>
      <p:sp>
        <p:nvSpPr>
          <p:cNvPr id="19" name="Rectangle 18">
            <a:extLst>
              <a:ext uri="{FF2B5EF4-FFF2-40B4-BE49-F238E27FC236}">
                <a16:creationId xmlns:a16="http://schemas.microsoft.com/office/drawing/2014/main" id="{BA664C1E-095A-DD62-3091-D008F1D5AD00}"/>
              </a:ext>
            </a:extLst>
          </p:cNvPr>
          <p:cNvSpPr/>
          <p:nvPr/>
        </p:nvSpPr>
        <p:spPr>
          <a:xfrm>
            <a:off x="7269837" y="825329"/>
            <a:ext cx="246221" cy="95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E0F1A1-30A1-47AF-E714-6BAD260F4F33}"/>
              </a:ext>
            </a:extLst>
          </p:cNvPr>
          <p:cNvSpPr txBox="1"/>
          <p:nvPr/>
        </p:nvSpPr>
        <p:spPr>
          <a:xfrm>
            <a:off x="6760883" y="653584"/>
            <a:ext cx="1510350" cy="276999"/>
          </a:xfrm>
          <a:prstGeom prst="rect">
            <a:avLst/>
          </a:prstGeom>
          <a:noFill/>
        </p:spPr>
        <p:txBody>
          <a:bodyPr wrap="none" rtlCol="0">
            <a:spAutoFit/>
          </a:bodyPr>
          <a:lstStyle/>
          <a:p>
            <a:r>
              <a:rPr lang="en-US" sz="1200" b="1" dirty="0"/>
              <a:t>Saturated I</a:t>
            </a:r>
            <a:r>
              <a:rPr lang="en-US" sz="1200" b="1" baseline="-25000" dirty="0"/>
              <a:t>RE</a:t>
            </a:r>
            <a:r>
              <a:rPr lang="en-US" sz="1200" b="1" dirty="0"/>
              <a:t> (MA)</a:t>
            </a:r>
          </a:p>
        </p:txBody>
      </p:sp>
      <p:cxnSp>
        <p:nvCxnSpPr>
          <p:cNvPr id="5" name="Straight Connector 4">
            <a:extLst>
              <a:ext uri="{FF2B5EF4-FFF2-40B4-BE49-F238E27FC236}">
                <a16:creationId xmlns:a16="http://schemas.microsoft.com/office/drawing/2014/main" id="{EE8E8465-C034-F693-35D2-08DF6ABC457D}"/>
              </a:ext>
            </a:extLst>
          </p:cNvPr>
          <p:cNvCxnSpPr/>
          <p:nvPr/>
        </p:nvCxnSpPr>
        <p:spPr>
          <a:xfrm>
            <a:off x="7316730" y="1641227"/>
            <a:ext cx="0" cy="731520"/>
          </a:xfrm>
          <a:prstGeom prst="line">
            <a:avLst/>
          </a:prstGeom>
          <a:ln>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7A9466-CFCF-581B-BB36-743E3B3E275E}"/>
              </a:ext>
            </a:extLst>
          </p:cNvPr>
          <p:cNvCxnSpPr>
            <a:cxnSpLocks/>
          </p:cNvCxnSpPr>
          <p:nvPr/>
        </p:nvCxnSpPr>
        <p:spPr>
          <a:xfrm>
            <a:off x="6627754" y="1645622"/>
            <a:ext cx="685800" cy="0"/>
          </a:xfrm>
          <a:prstGeom prst="line">
            <a:avLst/>
          </a:prstGeom>
          <a:ln>
            <a:solidFill>
              <a:srgbClr val="FF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65584"/>
      </p:ext>
    </p:extLst>
  </p:cSld>
  <p:clrMapOvr>
    <a:masterClrMapping/>
  </p:clrMapOvr>
  <mc:AlternateContent xmlns:mc="http://schemas.openxmlformats.org/markup-compatibility/2006">
    <mc:Choice xmlns:p14="http://schemas.microsoft.com/office/powerpoint/2010/main" Requires="p14">
      <p:transition spd="slow" p14:dur="2000" advTm="30962"/>
    </mc:Choice>
    <mc:Fallback>
      <p:transition spd="slow" advTm="3096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E6275-614C-747C-D524-7B0FB5E13EC9}"/>
              </a:ext>
            </a:extLst>
          </p:cNvPr>
          <p:cNvSpPr>
            <a:spLocks noGrp="1"/>
          </p:cNvSpPr>
          <p:nvPr>
            <p:ph sz="half" idx="1"/>
          </p:nvPr>
        </p:nvSpPr>
        <p:spPr>
          <a:xfrm>
            <a:off x="457200" y="850791"/>
            <a:ext cx="5036757" cy="3275346"/>
          </a:xfrm>
        </p:spPr>
        <p:txBody>
          <a:bodyPr/>
          <a:lstStyle/>
          <a:p>
            <a:pPr marL="214313" indent="-214313">
              <a:buFont typeface="Arial" panose="020B0604020202020204" pitchFamily="34" charset="0"/>
              <a:buChar char="•"/>
            </a:pPr>
            <a:r>
              <a:rPr lang="en-US" sz="1600" dirty="0">
                <a:sym typeface="Wingdings" pitchFamily="2" charset="2"/>
              </a:rPr>
              <a:t>Rosenbluth-</a:t>
            </a:r>
            <a:r>
              <a:rPr lang="en-US" sz="1600" dirty="0" err="1">
                <a:sym typeface="Wingdings" pitchFamily="2" charset="2"/>
              </a:rPr>
              <a:t>Putvinski</a:t>
            </a:r>
            <a:r>
              <a:rPr lang="en-US" sz="1600" dirty="0">
                <a:sym typeface="Wingdings" pitchFamily="2" charset="2"/>
              </a:rPr>
              <a:t> RE avalanche model implemented into quasi-linear MARS-Q</a:t>
            </a:r>
          </a:p>
          <a:p>
            <a:pPr marL="214313" indent="-214313">
              <a:buFont typeface="Arial" panose="020B0604020202020204" pitchFamily="34" charset="0"/>
              <a:buChar char="•"/>
            </a:pPr>
            <a:r>
              <a:rPr lang="en-US" sz="1600" dirty="0">
                <a:sym typeface="Wingdings" pitchFamily="2" charset="2"/>
              </a:rPr>
              <a:t>DIII-D simulations initialized with several-% seed current</a:t>
            </a:r>
          </a:p>
          <a:p>
            <a:pPr marL="614363" lvl="1" indent="-214313">
              <a:buFont typeface="Arial" panose="020B0604020202020204" pitchFamily="34" charset="0"/>
              <a:buChar char="•"/>
            </a:pPr>
            <a:r>
              <a:rPr lang="en-US" sz="1400" dirty="0">
                <a:sym typeface="Wingdings" pitchFamily="2" charset="2"/>
              </a:rPr>
              <a:t>Quantitative agreement with experiments for final RE current with ~2x multiplier on R-P</a:t>
            </a:r>
          </a:p>
          <a:p>
            <a:pPr marL="614363" lvl="1" indent="-214313">
              <a:buFont typeface="Arial" panose="020B0604020202020204" pitchFamily="34" charset="0"/>
              <a:buChar char="•"/>
            </a:pPr>
            <a:r>
              <a:rPr lang="en-US" sz="1400" dirty="0">
                <a:sym typeface="Wingdings" pitchFamily="2" charset="2"/>
              </a:rPr>
              <a:t>Justification: lack of bound electron screening in R-P model</a:t>
            </a:r>
            <a:endParaRPr lang="en-US" sz="600" dirty="0">
              <a:sym typeface="Wingdings" pitchFamily="2" charset="2"/>
            </a:endParaRPr>
          </a:p>
          <a:p>
            <a:pPr marL="214313" indent="-214313">
              <a:buFont typeface="Arial" panose="020B0604020202020204" pitchFamily="34" charset="0"/>
              <a:buChar char="•"/>
            </a:pPr>
            <a:r>
              <a:rPr lang="en-US" sz="1600" dirty="0">
                <a:sym typeface="Wingdings" pitchFamily="2" charset="2"/>
              </a:rPr>
              <a:t>Effect of plasma shaping </a:t>
            </a:r>
          </a:p>
          <a:p>
            <a:pPr marL="614363" lvl="1" indent="-214313">
              <a:buFont typeface="Arial" panose="020B0604020202020204" pitchFamily="34" charset="0"/>
              <a:buChar char="•"/>
            </a:pPr>
            <a:r>
              <a:rPr lang="en-US" sz="1400" dirty="0">
                <a:sym typeface="Wingdings" pitchFamily="2" charset="2"/>
              </a:rPr>
              <a:t>Elongation reduces RE avalanche due to reduction of electric field</a:t>
            </a:r>
          </a:p>
          <a:p>
            <a:pPr marL="614363" lvl="1" indent="-214313">
              <a:buFont typeface="Arial" panose="020B0604020202020204" pitchFamily="34" charset="0"/>
              <a:buChar char="•"/>
            </a:pPr>
            <a:r>
              <a:rPr lang="en-US" sz="1400" dirty="0">
                <a:sym typeface="Wingdings" pitchFamily="2" charset="2"/>
              </a:rPr>
              <a:t>Minor effect from triangularity</a:t>
            </a:r>
          </a:p>
        </p:txBody>
      </p:sp>
      <p:sp>
        <p:nvSpPr>
          <p:cNvPr id="4" name="Title 3">
            <a:extLst>
              <a:ext uri="{FF2B5EF4-FFF2-40B4-BE49-F238E27FC236}">
                <a16:creationId xmlns:a16="http://schemas.microsoft.com/office/drawing/2014/main" id="{223E87B8-B565-4601-AE31-187B9E18F1DA}"/>
              </a:ext>
            </a:extLst>
          </p:cNvPr>
          <p:cNvSpPr>
            <a:spLocks noGrp="1"/>
          </p:cNvSpPr>
          <p:nvPr>
            <p:ph type="title" idx="4294967295"/>
          </p:nvPr>
        </p:nvSpPr>
        <p:spPr/>
        <p:txBody>
          <a:bodyPr/>
          <a:lstStyle/>
          <a:p>
            <a:r>
              <a:rPr lang="en-US" dirty="0">
                <a:solidFill>
                  <a:schemeClr val="bg1"/>
                </a:solidFill>
              </a:rPr>
              <a:t>MARS-Q Code has Been Updated to Model RE Avalanche Dynamics in Shaped Tokamak Plasmas</a:t>
            </a:r>
            <a:endParaRPr lang="en-US" dirty="0"/>
          </a:p>
        </p:txBody>
      </p:sp>
      <p:pic>
        <p:nvPicPr>
          <p:cNvPr id="6" name="Picture 5">
            <a:extLst>
              <a:ext uri="{FF2B5EF4-FFF2-40B4-BE49-F238E27FC236}">
                <a16:creationId xmlns:a16="http://schemas.microsoft.com/office/drawing/2014/main" id="{9FA17BF5-2C78-420C-D5C3-512CD249630A}"/>
              </a:ext>
            </a:extLst>
          </p:cNvPr>
          <p:cNvPicPr>
            <a:picLocks noChangeAspect="1"/>
          </p:cNvPicPr>
          <p:nvPr/>
        </p:nvPicPr>
        <p:blipFill rotWithShape="1">
          <a:blip r:embed="rId2"/>
          <a:srcRect l="5628" t="8264" r="6126" b="8187"/>
          <a:stretch/>
        </p:blipFill>
        <p:spPr>
          <a:xfrm>
            <a:off x="6427135" y="883103"/>
            <a:ext cx="2349872" cy="1643306"/>
          </a:xfrm>
          <a:prstGeom prst="rect">
            <a:avLst/>
          </a:prstGeom>
        </p:spPr>
      </p:pic>
      <p:pic>
        <p:nvPicPr>
          <p:cNvPr id="10" name="Picture 9">
            <a:extLst>
              <a:ext uri="{FF2B5EF4-FFF2-40B4-BE49-F238E27FC236}">
                <a16:creationId xmlns:a16="http://schemas.microsoft.com/office/drawing/2014/main" id="{4512CD63-ACF7-5F51-ACE8-A3ED807540B0}"/>
              </a:ext>
            </a:extLst>
          </p:cNvPr>
          <p:cNvPicPr>
            <a:picLocks noChangeAspect="1"/>
          </p:cNvPicPr>
          <p:nvPr/>
        </p:nvPicPr>
        <p:blipFill rotWithShape="1">
          <a:blip r:embed="rId3"/>
          <a:srcRect t="9376" r="5673"/>
          <a:stretch/>
        </p:blipFill>
        <p:spPr>
          <a:xfrm>
            <a:off x="7444500" y="3926000"/>
            <a:ext cx="1637814" cy="1188082"/>
          </a:xfrm>
          <a:prstGeom prst="rect">
            <a:avLst/>
          </a:prstGeom>
        </p:spPr>
      </p:pic>
      <p:pic>
        <p:nvPicPr>
          <p:cNvPr id="11" name="Picture 10">
            <a:extLst>
              <a:ext uri="{FF2B5EF4-FFF2-40B4-BE49-F238E27FC236}">
                <a16:creationId xmlns:a16="http://schemas.microsoft.com/office/drawing/2014/main" id="{FCCD968D-1E35-2DCA-D9F0-3D1D199140E1}"/>
              </a:ext>
            </a:extLst>
          </p:cNvPr>
          <p:cNvPicPr>
            <a:picLocks noChangeAspect="1"/>
          </p:cNvPicPr>
          <p:nvPr/>
        </p:nvPicPr>
        <p:blipFill rotWithShape="1">
          <a:blip r:embed="rId4"/>
          <a:srcRect t="9376" r="5459"/>
          <a:stretch/>
        </p:blipFill>
        <p:spPr>
          <a:xfrm>
            <a:off x="5802969" y="3949117"/>
            <a:ext cx="1641531" cy="1188082"/>
          </a:xfrm>
          <a:prstGeom prst="rect">
            <a:avLst/>
          </a:prstGeom>
        </p:spPr>
      </p:pic>
      <p:pic>
        <p:nvPicPr>
          <p:cNvPr id="12" name="Picture 11">
            <a:extLst>
              <a:ext uri="{FF2B5EF4-FFF2-40B4-BE49-F238E27FC236}">
                <a16:creationId xmlns:a16="http://schemas.microsoft.com/office/drawing/2014/main" id="{4D65EADE-116C-8AA7-2EA7-A9BC1F53C3B6}"/>
              </a:ext>
            </a:extLst>
          </p:cNvPr>
          <p:cNvPicPr>
            <a:picLocks noChangeAspect="1"/>
          </p:cNvPicPr>
          <p:nvPr/>
        </p:nvPicPr>
        <p:blipFill rotWithShape="1">
          <a:blip r:embed="rId5"/>
          <a:srcRect t="9376" r="5673"/>
          <a:stretch/>
        </p:blipFill>
        <p:spPr>
          <a:xfrm>
            <a:off x="5806686" y="2722366"/>
            <a:ext cx="1637814" cy="1188082"/>
          </a:xfrm>
          <a:prstGeom prst="rect">
            <a:avLst/>
          </a:prstGeom>
        </p:spPr>
      </p:pic>
      <p:pic>
        <p:nvPicPr>
          <p:cNvPr id="13" name="Picture 12">
            <a:extLst>
              <a:ext uri="{FF2B5EF4-FFF2-40B4-BE49-F238E27FC236}">
                <a16:creationId xmlns:a16="http://schemas.microsoft.com/office/drawing/2014/main" id="{AD0FE2C7-F634-738D-3665-1481B03E4C80}"/>
              </a:ext>
            </a:extLst>
          </p:cNvPr>
          <p:cNvPicPr>
            <a:picLocks noChangeAspect="1"/>
          </p:cNvPicPr>
          <p:nvPr/>
        </p:nvPicPr>
        <p:blipFill rotWithShape="1">
          <a:blip r:embed="rId6"/>
          <a:srcRect l="9847" t="9376" r="19311"/>
          <a:stretch/>
        </p:blipFill>
        <p:spPr>
          <a:xfrm>
            <a:off x="7648385" y="2711269"/>
            <a:ext cx="1230044" cy="1188082"/>
          </a:xfrm>
          <a:prstGeom prst="rect">
            <a:avLst/>
          </a:prstGeom>
        </p:spPr>
      </p:pic>
      <p:sp>
        <p:nvSpPr>
          <p:cNvPr id="14" name="TextBox 13">
            <a:extLst>
              <a:ext uri="{FF2B5EF4-FFF2-40B4-BE49-F238E27FC236}">
                <a16:creationId xmlns:a16="http://schemas.microsoft.com/office/drawing/2014/main" id="{EC0B93CA-4492-E69D-B0A3-0FA31C7B0BD0}"/>
              </a:ext>
            </a:extLst>
          </p:cNvPr>
          <p:cNvSpPr txBox="1"/>
          <p:nvPr/>
        </p:nvSpPr>
        <p:spPr>
          <a:xfrm>
            <a:off x="2590845" y="4366152"/>
            <a:ext cx="3148619" cy="307777"/>
          </a:xfrm>
          <a:prstGeom prst="rect">
            <a:avLst/>
          </a:prstGeom>
          <a:noFill/>
        </p:spPr>
        <p:txBody>
          <a:bodyPr wrap="none" rtlCol="0">
            <a:spAutoFit/>
          </a:bodyPr>
          <a:lstStyle/>
          <a:p>
            <a:pPr algn="ctr"/>
            <a:r>
              <a:rPr lang="en-US" sz="1400" b="1" dirty="0">
                <a:solidFill>
                  <a:srgbClr val="0432FF"/>
                </a:solidFill>
              </a:rPr>
              <a:t>Liu, </a:t>
            </a:r>
            <a:r>
              <a:rPr lang="en-US" sz="1400" b="1" dirty="0" err="1">
                <a:solidFill>
                  <a:srgbClr val="0432FF"/>
                </a:solidFill>
              </a:rPr>
              <a:t>Nucl</a:t>
            </a:r>
            <a:r>
              <a:rPr lang="en-US" sz="1400" b="1" dirty="0">
                <a:solidFill>
                  <a:srgbClr val="0432FF"/>
                </a:solidFill>
              </a:rPr>
              <a:t>. Fusion 61,  066038 (2021)</a:t>
            </a:r>
          </a:p>
        </p:txBody>
      </p:sp>
      <p:sp>
        <p:nvSpPr>
          <p:cNvPr id="16" name="TextBox 15">
            <a:extLst>
              <a:ext uri="{FF2B5EF4-FFF2-40B4-BE49-F238E27FC236}">
                <a16:creationId xmlns:a16="http://schemas.microsoft.com/office/drawing/2014/main" id="{A97F5975-B081-8A00-EF1A-4E8696D86C3B}"/>
              </a:ext>
            </a:extLst>
          </p:cNvPr>
          <p:cNvSpPr txBox="1"/>
          <p:nvPr/>
        </p:nvSpPr>
        <p:spPr>
          <a:xfrm>
            <a:off x="7229595" y="1427236"/>
            <a:ext cx="1442689" cy="276999"/>
          </a:xfrm>
          <a:prstGeom prst="rect">
            <a:avLst/>
          </a:prstGeom>
          <a:noFill/>
        </p:spPr>
        <p:txBody>
          <a:bodyPr wrap="square" rtlCol="0">
            <a:spAutoFit/>
          </a:bodyPr>
          <a:lstStyle/>
          <a:p>
            <a:r>
              <a:rPr lang="en-US" sz="1200" b="1" dirty="0"/>
              <a:t>DIII-D Expt.</a:t>
            </a:r>
          </a:p>
        </p:txBody>
      </p:sp>
      <p:sp>
        <p:nvSpPr>
          <p:cNvPr id="17" name="TextBox 16">
            <a:extLst>
              <a:ext uri="{FF2B5EF4-FFF2-40B4-BE49-F238E27FC236}">
                <a16:creationId xmlns:a16="http://schemas.microsoft.com/office/drawing/2014/main" id="{9E40D712-D94C-77F5-07CE-222F9D5E5E64}"/>
              </a:ext>
            </a:extLst>
          </p:cNvPr>
          <p:cNvSpPr txBox="1"/>
          <p:nvPr/>
        </p:nvSpPr>
        <p:spPr>
          <a:xfrm rot="16200000">
            <a:off x="5810941" y="1528786"/>
            <a:ext cx="986167" cy="246221"/>
          </a:xfrm>
          <a:prstGeom prst="rect">
            <a:avLst/>
          </a:prstGeom>
          <a:noFill/>
        </p:spPr>
        <p:txBody>
          <a:bodyPr wrap="none" rtlCol="0">
            <a:spAutoFit/>
          </a:bodyPr>
          <a:lstStyle/>
          <a:p>
            <a:r>
              <a:rPr lang="en-US" sz="1000" b="1" dirty="0"/>
              <a:t>R-P multiplier</a:t>
            </a:r>
          </a:p>
        </p:txBody>
      </p:sp>
      <p:sp>
        <p:nvSpPr>
          <p:cNvPr id="18" name="TextBox 17">
            <a:extLst>
              <a:ext uri="{FF2B5EF4-FFF2-40B4-BE49-F238E27FC236}">
                <a16:creationId xmlns:a16="http://schemas.microsoft.com/office/drawing/2014/main" id="{85A85330-F9D8-4D69-8981-E9DAF2D7CC52}"/>
              </a:ext>
            </a:extLst>
          </p:cNvPr>
          <p:cNvSpPr txBox="1"/>
          <p:nvPr/>
        </p:nvSpPr>
        <p:spPr>
          <a:xfrm>
            <a:off x="7048595" y="2459839"/>
            <a:ext cx="1120820" cy="246221"/>
          </a:xfrm>
          <a:prstGeom prst="rect">
            <a:avLst/>
          </a:prstGeom>
          <a:noFill/>
        </p:spPr>
        <p:txBody>
          <a:bodyPr wrap="none" rtlCol="0">
            <a:spAutoFit/>
          </a:bodyPr>
          <a:lstStyle/>
          <a:p>
            <a:r>
              <a:rPr lang="en-US" sz="1000" b="1" dirty="0"/>
              <a:t>Seed current %</a:t>
            </a:r>
          </a:p>
        </p:txBody>
      </p:sp>
      <p:sp>
        <p:nvSpPr>
          <p:cNvPr id="19" name="Rectangle 18">
            <a:extLst>
              <a:ext uri="{FF2B5EF4-FFF2-40B4-BE49-F238E27FC236}">
                <a16:creationId xmlns:a16="http://schemas.microsoft.com/office/drawing/2014/main" id="{BA664C1E-095A-DD62-3091-D008F1D5AD00}"/>
              </a:ext>
            </a:extLst>
          </p:cNvPr>
          <p:cNvSpPr/>
          <p:nvPr/>
        </p:nvSpPr>
        <p:spPr>
          <a:xfrm>
            <a:off x="7269837" y="825329"/>
            <a:ext cx="246221" cy="95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E0F1A1-30A1-47AF-E714-6BAD260F4F33}"/>
              </a:ext>
            </a:extLst>
          </p:cNvPr>
          <p:cNvSpPr txBox="1"/>
          <p:nvPr/>
        </p:nvSpPr>
        <p:spPr>
          <a:xfrm>
            <a:off x="6760883" y="653584"/>
            <a:ext cx="1510350" cy="276999"/>
          </a:xfrm>
          <a:prstGeom prst="rect">
            <a:avLst/>
          </a:prstGeom>
          <a:noFill/>
        </p:spPr>
        <p:txBody>
          <a:bodyPr wrap="none" rtlCol="0">
            <a:spAutoFit/>
          </a:bodyPr>
          <a:lstStyle/>
          <a:p>
            <a:r>
              <a:rPr lang="en-US" sz="1200" b="1" dirty="0"/>
              <a:t>Saturated I</a:t>
            </a:r>
            <a:r>
              <a:rPr lang="en-US" sz="1200" b="1" baseline="-25000" dirty="0"/>
              <a:t>RE</a:t>
            </a:r>
            <a:r>
              <a:rPr lang="en-US" sz="1200" b="1" dirty="0"/>
              <a:t> (MA)</a:t>
            </a:r>
          </a:p>
        </p:txBody>
      </p:sp>
      <p:sp>
        <p:nvSpPr>
          <p:cNvPr id="20" name="TextBox 19">
            <a:extLst>
              <a:ext uri="{FF2B5EF4-FFF2-40B4-BE49-F238E27FC236}">
                <a16:creationId xmlns:a16="http://schemas.microsoft.com/office/drawing/2014/main" id="{D2682BDF-6FA7-B3C2-AB11-F5B65224BAA3}"/>
              </a:ext>
            </a:extLst>
          </p:cNvPr>
          <p:cNvSpPr txBox="1"/>
          <p:nvPr/>
        </p:nvSpPr>
        <p:spPr>
          <a:xfrm>
            <a:off x="4829627" y="3711914"/>
            <a:ext cx="1204176" cy="307777"/>
          </a:xfrm>
          <a:prstGeom prst="rect">
            <a:avLst/>
          </a:prstGeom>
          <a:noFill/>
        </p:spPr>
        <p:txBody>
          <a:bodyPr wrap="none" rtlCol="0">
            <a:spAutoFit/>
          </a:bodyPr>
          <a:lstStyle/>
          <a:p>
            <a:r>
              <a:rPr lang="en-US" sz="1400" b="1" dirty="0"/>
              <a:t>J</a:t>
            </a:r>
            <a:r>
              <a:rPr lang="en-US" sz="1400" b="1" baseline="-25000" dirty="0"/>
              <a:t>RE</a:t>
            </a:r>
            <a:r>
              <a:rPr lang="en-US" sz="1400" b="1" dirty="0"/>
              <a:t> (MA/m</a:t>
            </a:r>
            <a:r>
              <a:rPr lang="en-US" sz="1400" b="1" baseline="30000" dirty="0"/>
              <a:t>2</a:t>
            </a:r>
            <a:r>
              <a:rPr lang="en-US" sz="1400" b="1" dirty="0"/>
              <a:t>)</a:t>
            </a:r>
          </a:p>
        </p:txBody>
      </p:sp>
    </p:spTree>
    <p:extLst>
      <p:ext uri="{BB962C8B-B14F-4D97-AF65-F5344CB8AC3E}">
        <p14:creationId xmlns:p14="http://schemas.microsoft.com/office/powerpoint/2010/main" val="797017480"/>
      </p:ext>
    </p:extLst>
  </p:cSld>
  <p:clrMapOvr>
    <a:masterClrMapping/>
  </p:clrMapOvr>
  <mc:AlternateContent xmlns:mc="http://schemas.openxmlformats.org/markup-compatibility/2006">
    <mc:Choice xmlns:p14="http://schemas.microsoft.com/office/powerpoint/2010/main" Requires="p14">
      <p:transition spd="slow" p14:dur="2000" advTm="24259"/>
    </mc:Choice>
    <mc:Fallback>
      <p:transition spd="slow" advTm="2425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1B7F5D-EF60-5744-8940-3C34FAC5460B}"/>
              </a:ext>
            </a:extLst>
          </p:cNvPr>
          <p:cNvSpPr>
            <a:spLocks noGrp="1"/>
          </p:cNvSpPr>
          <p:nvPr>
            <p:ph idx="1"/>
          </p:nvPr>
        </p:nvSpPr>
        <p:spPr>
          <a:xfrm>
            <a:off x="457200" y="785078"/>
            <a:ext cx="8351949" cy="3847565"/>
          </a:xfrm>
        </p:spPr>
        <p:txBody>
          <a:bodyPr/>
          <a:lstStyle/>
          <a:p>
            <a:r>
              <a:rPr lang="en-US" sz="1800" dirty="0"/>
              <a:t>M3D-C1 and NIMROD</a:t>
            </a:r>
          </a:p>
          <a:p>
            <a:pPr lvl="1"/>
            <a:r>
              <a:rPr lang="en-US" sz="1600" dirty="0"/>
              <a:t>Complete 3D benchmark this year</a:t>
            </a:r>
          </a:p>
          <a:p>
            <a:pPr lvl="1"/>
            <a:r>
              <a:rPr lang="en-US" sz="1600" dirty="0"/>
              <a:t>Continue validation with DIII-D, JET, &amp; KSTAR</a:t>
            </a:r>
          </a:p>
          <a:p>
            <a:pPr lvl="1"/>
            <a:r>
              <a:rPr lang="en-US" sz="1600" dirty="0"/>
              <a:t>Begin simulations of ASDEX-Upgrade SPI</a:t>
            </a:r>
            <a:endParaRPr lang="en-US" sz="1400" dirty="0"/>
          </a:p>
          <a:p>
            <a:pPr lvl="1"/>
            <a:r>
              <a:rPr lang="en-US" sz="1600" dirty="0"/>
              <a:t>Model upgrades</a:t>
            </a:r>
          </a:p>
          <a:p>
            <a:pPr lvl="2"/>
            <a:r>
              <a:rPr lang="en-US" sz="1400" dirty="0"/>
              <a:t>Collisional-radiative impurity model (ADAS coupling?)</a:t>
            </a:r>
          </a:p>
          <a:p>
            <a:pPr lvl="2"/>
            <a:r>
              <a:rPr lang="en-US" sz="1400" dirty="0"/>
              <a:t>Ablation rates improved by results from </a:t>
            </a:r>
            <a:r>
              <a:rPr lang="en-US" sz="1400" dirty="0" err="1"/>
              <a:t>Lagrangian</a:t>
            </a:r>
            <a:r>
              <a:rPr lang="en-US" sz="1400" dirty="0"/>
              <a:t>-particle code</a:t>
            </a:r>
          </a:p>
          <a:p>
            <a:r>
              <a:rPr lang="en-US" sz="1800" dirty="0"/>
              <a:t>All codes will make predictions for efficacy of ITER disruption-mitigation system</a:t>
            </a:r>
          </a:p>
          <a:p>
            <a:pPr marL="636588" lvl="1" indent="-236538"/>
            <a:r>
              <a:rPr lang="en-US" sz="1600" dirty="0"/>
              <a:t>Cross-machine, cross-code database will provide robust understanding of SPI dynamics</a:t>
            </a:r>
          </a:p>
          <a:p>
            <a:pPr marL="636588" lvl="1" indent="-236538"/>
            <a:r>
              <a:rPr lang="en-US" sz="1600" dirty="0"/>
              <a:t>High-fidelity modeling of relevant ITER scenarios </a:t>
            </a:r>
            <a:endParaRPr lang="en-US" sz="1400" dirty="0"/>
          </a:p>
        </p:txBody>
      </p:sp>
      <p:sp>
        <p:nvSpPr>
          <p:cNvPr id="4" name="Title 3">
            <a:extLst>
              <a:ext uri="{FF2B5EF4-FFF2-40B4-BE49-F238E27FC236}">
                <a16:creationId xmlns:a16="http://schemas.microsoft.com/office/drawing/2014/main" id="{AA39DC72-6275-F243-9B37-CDF6461E5DB9}"/>
              </a:ext>
            </a:extLst>
          </p:cNvPr>
          <p:cNvSpPr>
            <a:spLocks noGrp="1"/>
          </p:cNvSpPr>
          <p:nvPr>
            <p:ph type="title" idx="4294967295"/>
          </p:nvPr>
        </p:nvSpPr>
        <p:spPr>
          <a:xfrm>
            <a:off x="457200" y="0"/>
            <a:ext cx="8229600" cy="685800"/>
          </a:xfrm>
        </p:spPr>
        <p:txBody>
          <a:bodyPr/>
          <a:lstStyle/>
          <a:p>
            <a:r>
              <a:rPr lang="en-US" dirty="0">
                <a:solidFill>
                  <a:schemeClr val="bg1"/>
                </a:solidFill>
              </a:rPr>
              <a:t>State-of-the-Art Modeling Capabilities Will Continue to Provide Greater Understanding of Disruption Mitigation</a:t>
            </a:r>
          </a:p>
        </p:txBody>
      </p:sp>
    </p:spTree>
    <p:extLst>
      <p:ext uri="{BB962C8B-B14F-4D97-AF65-F5344CB8AC3E}">
        <p14:creationId xmlns:p14="http://schemas.microsoft.com/office/powerpoint/2010/main" val="2140865035"/>
      </p:ext>
    </p:extLst>
  </p:cSld>
  <p:clrMapOvr>
    <a:masterClrMapping/>
  </p:clrMapOvr>
  <mc:AlternateContent xmlns:mc="http://schemas.openxmlformats.org/markup-compatibility/2006">
    <mc:Choice xmlns:p14="http://schemas.microsoft.com/office/powerpoint/2010/main" Requires="p14">
      <p:transition spd="slow" p14:dur="2000" advTm="2973"/>
    </mc:Choice>
    <mc:Fallback>
      <p:transition spd="slow" advTm="297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83A51-D7D8-0E4B-BF6E-9D7BE1E84780}"/>
              </a:ext>
            </a:extLst>
          </p:cNvPr>
          <p:cNvSpPr>
            <a:spLocks noGrp="1"/>
          </p:cNvSpPr>
          <p:nvPr>
            <p:ph idx="1"/>
          </p:nvPr>
        </p:nvSpPr>
        <p:spPr>
          <a:xfrm>
            <a:off x="457199" y="702299"/>
            <a:ext cx="8374185" cy="3705335"/>
          </a:xfrm>
        </p:spPr>
        <p:txBody>
          <a:bodyPr/>
          <a:lstStyle/>
          <a:p>
            <a:pPr>
              <a:spcAft>
                <a:spcPts val="600"/>
              </a:spcAft>
            </a:pPr>
            <a:r>
              <a:rPr lang="en-US" sz="1200" b="0" dirty="0"/>
              <a:t>This material is based upon work supported by the U.S. Department of Energy, Office of Science, Office of Fusion Energy Sciences, using the DIII-D National Fusion Facility, a DOE Office of Science user facility, under Awards DE-FG02-95ER54309, DE-FC02-04ER54698, DE-SC0018109, DE-SC0020299, and DE-SC0016452.</a:t>
            </a:r>
          </a:p>
          <a:p>
            <a:pPr>
              <a:spcAft>
                <a:spcPts val="600"/>
              </a:spcAft>
            </a:pPr>
            <a:r>
              <a:rPr lang="en-US" sz="1200" b="0" dirty="0"/>
              <a:t>This research used resources of the National Energy Research Scientific Computing Center (NERSC), a U.S. Department of Energy Office of Science User Facility operated under Contract No. DE-AC02-05CH11231.</a:t>
            </a:r>
          </a:p>
          <a:p>
            <a:pPr>
              <a:spcAft>
                <a:spcPts val="600"/>
              </a:spcAft>
            </a:pPr>
            <a:r>
              <a:rPr lang="en-US" sz="1200" b="0" dirty="0"/>
              <a:t>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sp>
        <p:nvSpPr>
          <p:cNvPr id="3" name="Title 2">
            <a:extLst>
              <a:ext uri="{FF2B5EF4-FFF2-40B4-BE49-F238E27FC236}">
                <a16:creationId xmlns:a16="http://schemas.microsoft.com/office/drawing/2014/main" id="{04754BDD-1574-EE40-B558-C667AD714315}"/>
              </a:ext>
            </a:extLst>
          </p:cNvPr>
          <p:cNvSpPr>
            <a:spLocks noGrp="1"/>
          </p:cNvSpPr>
          <p:nvPr>
            <p:ph type="title" idx="4294967295"/>
          </p:nvPr>
        </p:nvSpPr>
        <p:spPr/>
        <p:txBody>
          <a:bodyPr/>
          <a:lstStyle/>
          <a:p>
            <a:r>
              <a:rPr lang="en-US" dirty="0"/>
              <a:t>Acknowledgments and Disclaimers</a:t>
            </a:r>
          </a:p>
        </p:txBody>
      </p:sp>
    </p:spTree>
    <p:extLst>
      <p:ext uri="{BB962C8B-B14F-4D97-AF65-F5344CB8AC3E}">
        <p14:creationId xmlns:p14="http://schemas.microsoft.com/office/powerpoint/2010/main" val="923324302"/>
      </p:ext>
    </p:extLst>
  </p:cSld>
  <p:clrMapOvr>
    <a:masterClrMapping/>
  </p:clrMapOvr>
  <mc:AlternateContent xmlns:mc="http://schemas.openxmlformats.org/markup-compatibility/2006">
    <mc:Choice xmlns:p14="http://schemas.microsoft.com/office/powerpoint/2010/main" Requires="p14">
      <p:transition spd="slow" p14:dur="2000" advTm="1790"/>
    </mc:Choice>
    <mc:Fallback>
      <p:transition spd="slow" advTm="179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5606C-9555-E244-8F05-7F3BD3FBA1A2}"/>
              </a:ext>
            </a:extLst>
          </p:cNvPr>
          <p:cNvSpPr>
            <a:spLocks noGrp="1"/>
          </p:cNvSpPr>
          <p:nvPr>
            <p:ph type="body" idx="1"/>
          </p:nvPr>
        </p:nvSpPr>
        <p:spPr/>
        <p:txBody>
          <a:bodyPr/>
          <a:lstStyle/>
          <a:p>
            <a:r>
              <a:rPr lang="en-US"/>
              <a:t>Additional slides</a:t>
            </a:r>
          </a:p>
        </p:txBody>
      </p:sp>
    </p:spTree>
    <p:extLst>
      <p:ext uri="{BB962C8B-B14F-4D97-AF65-F5344CB8AC3E}">
        <p14:creationId xmlns:p14="http://schemas.microsoft.com/office/powerpoint/2010/main" val="147827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3" name="Content Placeholder 1">
                <a:extLst>
                  <a:ext uri="{FF2B5EF4-FFF2-40B4-BE49-F238E27FC236}">
                    <a16:creationId xmlns:a16="http://schemas.microsoft.com/office/drawing/2014/main" id="{B99E23EC-FDFE-D848-9F86-917D44863660}"/>
                  </a:ext>
                </a:extLst>
              </p:cNvPr>
              <p:cNvSpPr>
                <a:spLocks noGrp="1"/>
              </p:cNvSpPr>
              <p:nvPr>
                <p:ph idx="1"/>
              </p:nvPr>
            </p:nvSpPr>
            <p:spPr>
              <a:xfrm>
                <a:off x="497739" y="857250"/>
                <a:ext cx="3830444" cy="3541906"/>
              </a:xfrm>
            </p:spPr>
            <p:txBody>
              <a:bodyPr/>
              <a:lstStyle/>
              <a:p>
                <a:pPr>
                  <a:buFont typeface="Arial" panose="020B0604020202020204" pitchFamily="34" charset="0"/>
                  <a:buChar char="•"/>
                </a:pPr>
                <a:r>
                  <a:rPr lang="en-US" altLang="en-US" sz="1350">
                    <a:ea typeface="ＭＳ Ｐゴシック" panose="020B0600070205080204" pitchFamily="34" charset="-128"/>
                  </a:rPr>
                  <a:t>Three-dimensional toroidal geometry</a:t>
                </a:r>
              </a:p>
              <a:p>
                <a:pPr>
                  <a:buFont typeface="Arial" panose="020B0604020202020204" pitchFamily="34" charset="0"/>
                  <a:buChar char="•"/>
                </a:pPr>
                <a:r>
                  <a:rPr lang="en-US" altLang="en-US" sz="1350">
                    <a:ea typeface="ＭＳ Ｐゴシック" panose="020B0600070205080204" pitchFamily="34" charset="-128"/>
                  </a:rPr>
                  <a:t>Full (not reduced) MHD</a:t>
                </a:r>
              </a:p>
              <a:p>
                <a:pPr>
                  <a:buFont typeface="Arial" panose="020B0604020202020204" pitchFamily="34" charset="0"/>
                  <a:buChar char="•"/>
                </a:pPr>
                <a:r>
                  <a:rPr lang="en-US" altLang="en-US" sz="1350">
                    <a:ea typeface="ＭＳ Ｐゴシック" panose="020B0600070205080204" pitchFamily="34" charset="-128"/>
                  </a:rPr>
                  <a:t>Solves for potential and stream-function fields for </a:t>
                </a:r>
                <a14:m>
                  <m:oMath xmlns:m="http://schemas.openxmlformats.org/officeDocument/2006/math">
                    <m:acc>
                      <m:accPr>
                        <m:chr m:val="⃗"/>
                        <m:ctrlPr>
                          <a:rPr lang="en-US" altLang="en-US" sz="1350" i="1">
                            <a:latin typeface="Cambria Math" panose="02040503050406030204" pitchFamily="18" charset="0"/>
                            <a:ea typeface="ＭＳ Ｐゴシック" panose="020B0600070205080204" pitchFamily="34" charset="-128"/>
                          </a:rPr>
                        </m:ctrlPr>
                      </m:accPr>
                      <m:e>
                        <m:r>
                          <a:rPr lang="en-US" altLang="en-US" sz="1350" i="1">
                            <a:latin typeface="Cambria Math" panose="02040503050406030204" pitchFamily="18" charset="0"/>
                            <a:ea typeface="ＭＳ Ｐゴシック" panose="020B0600070205080204" pitchFamily="34" charset="-128"/>
                          </a:rPr>
                          <m:t>𝑨</m:t>
                        </m:r>
                      </m:e>
                    </m:acc>
                  </m:oMath>
                </a14:m>
                <a:r>
                  <a:rPr lang="en-US" altLang="en-US" sz="1350">
                    <a:ea typeface="ＭＳ Ｐゴシック" panose="020B0600070205080204" pitchFamily="34" charset="-128"/>
                  </a:rPr>
                  <a:t> &amp; </a:t>
                </a:r>
                <a14:m>
                  <m:oMath xmlns:m="http://schemas.openxmlformats.org/officeDocument/2006/math">
                    <m:acc>
                      <m:accPr>
                        <m:chr m:val="⃗"/>
                        <m:ctrlPr>
                          <a:rPr lang="en-US" altLang="en-US" sz="1350" i="1">
                            <a:latin typeface="Cambria Math" panose="02040503050406030204" pitchFamily="18" charset="0"/>
                            <a:ea typeface="ＭＳ Ｐゴシック" panose="020B0600070205080204" pitchFamily="34" charset="-128"/>
                          </a:rPr>
                        </m:ctrlPr>
                      </m:accPr>
                      <m:e>
                        <m:r>
                          <a:rPr lang="en-US" altLang="en-US" sz="1350" i="1">
                            <a:latin typeface="Cambria Math" panose="02040503050406030204" pitchFamily="18" charset="0"/>
                            <a:ea typeface="ＭＳ Ｐゴシック" panose="020B0600070205080204" pitchFamily="34" charset="-128"/>
                          </a:rPr>
                          <m:t>𝒗</m:t>
                        </m:r>
                      </m:e>
                    </m:acc>
                  </m:oMath>
                </a14:m>
                <a:r>
                  <a:rPr lang="en-US" altLang="en-US" sz="1350">
                    <a:ea typeface="ＭＳ Ｐゴシック" panose="020B0600070205080204" pitchFamily="34" charset="-128"/>
                  </a:rPr>
                  <a:t> (</a:t>
                </a:r>
                <a14:m>
                  <m:oMath xmlns:m="http://schemas.openxmlformats.org/officeDocument/2006/math">
                    <m:r>
                      <a:rPr lang="en-US" altLang="en-US" sz="1350" i="1">
                        <a:latin typeface="Cambria Math" panose="02040503050406030204" pitchFamily="18" charset="0"/>
                        <a:ea typeface="Cambria Math" panose="02040503050406030204" pitchFamily="18" charset="0"/>
                      </a:rPr>
                      <m:t>𝛁</m:t>
                    </m:r>
                    <m:r>
                      <a:rPr lang="en-US" altLang="en-US" sz="1350" i="1">
                        <a:latin typeface="Cambria Math" panose="02040503050406030204" pitchFamily="18" charset="0"/>
                        <a:ea typeface="Cambria Math" panose="02040503050406030204" pitchFamily="18" charset="0"/>
                      </a:rPr>
                      <m:t>∙</m:t>
                    </m:r>
                    <m:acc>
                      <m:accPr>
                        <m:chr m:val="⃗"/>
                        <m:ctrlPr>
                          <a:rPr lang="en-US" altLang="en-US" sz="1350" i="1">
                            <a:latin typeface="Cambria Math" panose="02040503050406030204" pitchFamily="18" charset="0"/>
                            <a:ea typeface="Cambria Math" panose="02040503050406030204" pitchFamily="18" charset="0"/>
                          </a:rPr>
                        </m:ctrlPr>
                      </m:accPr>
                      <m:e>
                        <m:r>
                          <a:rPr lang="en-US" altLang="en-US" sz="1350" i="1">
                            <a:latin typeface="Cambria Math" panose="02040503050406030204" pitchFamily="18" charset="0"/>
                            <a:ea typeface="Cambria Math" panose="02040503050406030204" pitchFamily="18" charset="0"/>
                          </a:rPr>
                          <m:t>𝑩</m:t>
                        </m:r>
                      </m:e>
                    </m:acc>
                    <m:r>
                      <a:rPr lang="en-US" altLang="en-US" sz="1350" i="1">
                        <a:latin typeface="Cambria Math" panose="02040503050406030204" pitchFamily="18" charset="0"/>
                        <a:ea typeface="Cambria Math" panose="02040503050406030204" pitchFamily="18" charset="0"/>
                      </a:rPr>
                      <m:t>=</m:t>
                    </m:r>
                    <m:r>
                      <a:rPr lang="en-US" altLang="en-US" sz="1350" i="1">
                        <a:latin typeface="Cambria Math" panose="02040503050406030204" pitchFamily="18" charset="0"/>
                        <a:ea typeface="Cambria Math" panose="02040503050406030204" pitchFamily="18" charset="0"/>
                      </a:rPr>
                      <m:t>𝟎</m:t>
                    </m:r>
                  </m:oMath>
                </a14:m>
                <a:r>
                  <a:rPr lang="en-US" altLang="en-US" sz="1350">
                    <a:ea typeface="ＭＳ Ｐゴシック" panose="020B0600070205080204" pitchFamily="34" charset="-128"/>
                  </a:rPr>
                  <a:t> intrinsically)</a:t>
                </a:r>
              </a:p>
              <a:p>
                <a:pPr>
                  <a:buFont typeface="Arial" panose="020B0604020202020204" pitchFamily="34" charset="0"/>
                  <a:buChar char="•"/>
                </a:pPr>
                <a:r>
                  <a:rPr lang="en-US" altLang="en-US" sz="1350">
                    <a:ea typeface="ＭＳ Ｐゴシック" panose="020B0600070205080204" pitchFamily="34" charset="-128"/>
                  </a:rPr>
                  <a:t>Includes resistivity, density diffusivity, viscosity, &amp; thermal conductivity</a:t>
                </a:r>
              </a:p>
              <a:p>
                <a:pPr>
                  <a:buFont typeface="Arial" panose="020B0604020202020204" pitchFamily="34" charset="0"/>
                  <a:buChar char="•"/>
                </a:pPr>
                <a:r>
                  <a:rPr lang="en-US" altLang="en-US" sz="1350">
                    <a:ea typeface="ＭＳ Ｐゴシック" panose="020B0600070205080204" pitchFamily="34" charset="-128"/>
                  </a:rPr>
                  <a:t>Two-fluid effects (optional)</a:t>
                </a:r>
              </a:p>
              <a:p>
                <a:pPr>
                  <a:buFont typeface="Arial" panose="020B0604020202020204" pitchFamily="34" charset="0"/>
                  <a:buChar char="•"/>
                </a:pPr>
                <a:r>
                  <a:rPr lang="en-US" altLang="en-US" sz="1350">
                    <a:ea typeface="ＭＳ Ｐゴシック" panose="020B0600070205080204" pitchFamily="34" charset="-128"/>
                  </a:rPr>
                  <a:t>3D high-order finite elements</a:t>
                </a:r>
              </a:p>
              <a:p>
                <a:pPr lvl="1">
                  <a:buFont typeface="Arial" panose="020B0604020202020204" pitchFamily="34" charset="0"/>
                  <a:buChar char="•"/>
                </a:pPr>
                <a:r>
                  <a:rPr lang="en-US" altLang="en-US" sz="1200">
                    <a:ea typeface="ＭＳ Ｐゴシック" panose="020B0600070205080204" pitchFamily="34" charset="-128"/>
                  </a:rPr>
                  <a:t>Unstructured, triangular mesh in poloidal plane</a:t>
                </a:r>
              </a:p>
              <a:p>
                <a:pPr lvl="1">
                  <a:buFont typeface="Arial" panose="020B0604020202020204" pitchFamily="34" charset="0"/>
                  <a:buChar char="•"/>
                </a:pPr>
                <a:r>
                  <a:rPr lang="en-US" altLang="en-US" sz="1200">
                    <a:ea typeface="ＭＳ Ｐゴシック" panose="020B0600070205080204" pitchFamily="34" charset="-128"/>
                  </a:rPr>
                  <a:t>Structured toroidally, but can pack planes</a:t>
                </a:r>
              </a:p>
              <a:p>
                <a:pPr>
                  <a:buFont typeface="Arial" panose="020B0604020202020204" pitchFamily="34" charset="0"/>
                  <a:buChar char="•"/>
                </a:pPr>
                <a:r>
                  <a:rPr lang="en-US" altLang="en-US" sz="1350">
                    <a:ea typeface="ＭＳ Ｐゴシック" panose="020B0600070205080204" pitchFamily="34" charset="-128"/>
                  </a:rPr>
                  <a:t>Can solve with finite-thickness resistive wall in domain**</a:t>
                </a:r>
              </a:p>
            </p:txBody>
          </p:sp>
        </mc:Choice>
        <mc:Fallback xmlns="">
          <p:sp>
            <p:nvSpPr>
              <p:cNvPr id="8193" name="Content Placeholder 1">
                <a:extLst>
                  <a:ext uri="{FF2B5EF4-FFF2-40B4-BE49-F238E27FC236}">
                    <a16:creationId xmlns:a16="http://schemas.microsoft.com/office/drawing/2014/main" id="{B99E23EC-FDFE-D848-9F86-917D44863660}"/>
                  </a:ext>
                </a:extLst>
              </p:cNvPr>
              <p:cNvSpPr>
                <a:spLocks noGrp="1" noRot="1" noChangeAspect="1" noMove="1" noResize="1" noEditPoints="1" noAdjustHandles="1" noChangeArrowheads="1" noChangeShapeType="1" noTextEdit="1"/>
              </p:cNvSpPr>
              <p:nvPr>
                <p:ph idx="1"/>
              </p:nvPr>
            </p:nvSpPr>
            <p:spPr>
              <a:xfrm>
                <a:off x="497739" y="857250"/>
                <a:ext cx="3830444" cy="3541906"/>
              </a:xfrm>
              <a:blipFill>
                <a:blip r:embed="rId2"/>
                <a:stretch>
                  <a:fillRect t="-358" r="-990"/>
                </a:stretch>
              </a:blipFill>
            </p:spPr>
            <p:txBody>
              <a:bodyPr/>
              <a:lstStyle/>
              <a:p>
                <a:r>
                  <a:rPr lang="en-US">
                    <a:noFill/>
                  </a:rPr>
                  <a:t> </a:t>
                </a:r>
              </a:p>
            </p:txBody>
          </p:sp>
        </mc:Fallback>
      </mc:AlternateContent>
      <p:sp>
        <p:nvSpPr>
          <p:cNvPr id="8194" name="Title 2">
            <a:extLst>
              <a:ext uri="{FF2B5EF4-FFF2-40B4-BE49-F238E27FC236}">
                <a16:creationId xmlns:a16="http://schemas.microsoft.com/office/drawing/2014/main" id="{3F4FE9FC-B9D4-EE4E-BF98-8EB362676390}"/>
              </a:ext>
            </a:extLst>
          </p:cNvPr>
          <p:cNvSpPr>
            <a:spLocks noGrp="1"/>
          </p:cNvSpPr>
          <p:nvPr>
            <p:ph type="title" idx="4294967295"/>
          </p:nvPr>
        </p:nvSpPr>
        <p:spPr/>
        <p:txBody>
          <a:bodyPr/>
          <a:lstStyle/>
          <a:p>
            <a:r>
              <a:rPr lang="en-US" altLang="en-US">
                <a:ea typeface="ＭＳ Ｐゴシック" panose="020B0600070205080204" pitchFamily="34" charset="-128"/>
              </a:rPr>
              <a:t>M3D-C1* Solves the Extended-MHD Equations</a:t>
            </a:r>
          </a:p>
        </p:txBody>
      </p:sp>
      <p:sp>
        <p:nvSpPr>
          <p:cNvPr id="2" name="Rectangle 1">
            <a:extLst>
              <a:ext uri="{FF2B5EF4-FFF2-40B4-BE49-F238E27FC236}">
                <a16:creationId xmlns:a16="http://schemas.microsoft.com/office/drawing/2014/main" id="{3B2DAAF2-651B-8A4E-B748-B38564B13B27}"/>
              </a:ext>
            </a:extLst>
          </p:cNvPr>
          <p:cNvSpPr/>
          <p:nvPr/>
        </p:nvSpPr>
        <p:spPr>
          <a:xfrm>
            <a:off x="1418995" y="4239410"/>
            <a:ext cx="3562814" cy="369332"/>
          </a:xfrm>
          <a:prstGeom prst="rect">
            <a:avLst/>
          </a:prstGeom>
        </p:spPr>
        <p:txBody>
          <a:bodyPr wrap="square">
            <a:spAutoFit/>
          </a:bodyPr>
          <a:lstStyle/>
          <a:p>
            <a:r>
              <a:rPr lang="en-US" altLang="en-US" sz="900" b="1"/>
              <a:t>*S. C. Jardin, et al., </a:t>
            </a:r>
            <a:r>
              <a:rPr lang="en-US" altLang="en-US" sz="900" b="1" err="1"/>
              <a:t>Comput</a:t>
            </a:r>
            <a:r>
              <a:rPr lang="en-US" altLang="en-US" sz="900" b="1"/>
              <a:t>. Sci. Discovery 5, 014002 (2012).</a:t>
            </a:r>
          </a:p>
          <a:p>
            <a:r>
              <a:rPr lang="en-US" sz="900" b="1"/>
              <a:t>**N.M. Ferraro, et al. ,Phys Plasma23  056114 (2016).</a:t>
            </a:r>
          </a:p>
        </p:txBody>
      </p:sp>
      <p:pic>
        <p:nvPicPr>
          <p:cNvPr id="12" name="Picture 2">
            <a:extLst>
              <a:ext uri="{FF2B5EF4-FFF2-40B4-BE49-F238E27FC236}">
                <a16:creationId xmlns:a16="http://schemas.microsoft.com/office/drawing/2014/main" id="{CC5F0537-08D8-274D-8E9E-8275D74928F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6098"/>
          <a:stretch>
            <a:fillRect/>
          </a:stretch>
        </p:blipFill>
        <p:spPr bwMode="auto">
          <a:xfrm>
            <a:off x="5067128" y="705242"/>
            <a:ext cx="1728136" cy="4383471"/>
          </a:xfrm>
          <a:prstGeom prst="rect">
            <a:avLst/>
          </a:prstGeom>
          <a:noFill/>
          <a:ln w="9525">
            <a:noFill/>
            <a:miter lim="800000"/>
            <a:headEnd/>
            <a:tailEnd/>
          </a:ln>
        </p:spPr>
      </p:pic>
      <p:sp>
        <p:nvSpPr>
          <p:cNvPr id="13" name="TextBox 12">
            <a:extLst>
              <a:ext uri="{FF2B5EF4-FFF2-40B4-BE49-F238E27FC236}">
                <a16:creationId xmlns:a16="http://schemas.microsoft.com/office/drawing/2014/main" id="{8CB19514-3CB9-0946-8C28-0CDD64A9EE6C}"/>
              </a:ext>
            </a:extLst>
          </p:cNvPr>
          <p:cNvSpPr txBox="1"/>
          <p:nvPr/>
        </p:nvSpPr>
        <p:spPr>
          <a:xfrm>
            <a:off x="6792487" y="960008"/>
            <a:ext cx="1292148" cy="3393229"/>
          </a:xfrm>
          <a:prstGeom prst="rect">
            <a:avLst/>
          </a:prstGeom>
          <a:noFill/>
        </p:spPr>
        <p:txBody>
          <a:bodyPr wrap="square" lIns="68572" tIns="34286" rIns="68572" bIns="34286" rtlCol="0">
            <a:spAutoFit/>
          </a:bodyPr>
          <a:lstStyle/>
          <a:p>
            <a:r>
              <a:rPr lang="en-US" sz="1200">
                <a:latin typeface="+mn-lt"/>
              </a:rPr>
              <a:t>Vacuum  (</a:t>
            </a:r>
            <a:r>
              <a:rPr lang="en-US" sz="1200" b="1">
                <a:latin typeface="+mn-lt"/>
              </a:rPr>
              <a:t>J</a:t>
            </a:r>
            <a:r>
              <a:rPr lang="en-US" sz="1200">
                <a:latin typeface="+mn-lt"/>
              </a:rPr>
              <a:t>=0)</a:t>
            </a:r>
          </a:p>
          <a:p>
            <a:endParaRPr lang="en-US" sz="1200">
              <a:latin typeface="+mn-lt"/>
            </a:endParaRPr>
          </a:p>
          <a:p>
            <a:endParaRPr lang="en-US" sz="1200">
              <a:latin typeface="+mn-lt"/>
            </a:endParaRPr>
          </a:p>
          <a:p>
            <a:endParaRPr lang="en-US" sz="1200">
              <a:latin typeface="+mn-lt"/>
            </a:endParaRPr>
          </a:p>
          <a:p>
            <a:endParaRPr lang="en-US" sz="1200">
              <a:latin typeface="+mn-lt"/>
            </a:endParaRPr>
          </a:p>
          <a:p>
            <a:endParaRPr lang="en-US" sz="1200">
              <a:latin typeface="+mn-lt"/>
              <a:sym typeface="Symbol"/>
            </a:endParaRPr>
          </a:p>
          <a:p>
            <a:endParaRPr lang="en-US" sz="1200">
              <a:latin typeface="+mn-lt"/>
              <a:sym typeface="Symbol"/>
            </a:endParaRPr>
          </a:p>
          <a:p>
            <a:br>
              <a:rPr lang="en-US" sz="1200">
                <a:latin typeface="+mn-lt"/>
                <a:sym typeface="Symbol"/>
              </a:rPr>
            </a:br>
            <a:br>
              <a:rPr lang="en-US" sz="1200">
                <a:latin typeface="+mn-lt"/>
                <a:sym typeface="Symbol"/>
              </a:rPr>
            </a:br>
            <a:br>
              <a:rPr lang="en-US" sz="1200">
                <a:latin typeface="+mn-lt"/>
                <a:sym typeface="Symbol"/>
              </a:rPr>
            </a:br>
            <a:endParaRPr lang="en-US" sz="1200">
              <a:latin typeface="+mn-lt"/>
              <a:sym typeface="Symbol"/>
            </a:endParaRPr>
          </a:p>
          <a:p>
            <a:endParaRPr lang="en-US" sz="1200">
              <a:latin typeface="+mn-lt"/>
              <a:sym typeface="Symbol"/>
            </a:endParaRPr>
          </a:p>
          <a:p>
            <a:r>
              <a:rPr lang="en-US" sz="1200">
                <a:latin typeface="+mn-lt"/>
                <a:sym typeface="Symbol"/>
              </a:rPr>
              <a:t>Plasma </a:t>
            </a:r>
            <a:br>
              <a:rPr lang="en-US" sz="1200">
                <a:latin typeface="+mn-lt"/>
                <a:sym typeface="Symbol"/>
              </a:rPr>
            </a:br>
            <a:r>
              <a:rPr lang="en-US" sz="1200">
                <a:latin typeface="+mn-lt"/>
                <a:sym typeface="Symbol"/>
              </a:rPr>
              <a:t>(X-MHD)</a:t>
            </a:r>
          </a:p>
          <a:p>
            <a:endParaRPr lang="en-US" sz="1200">
              <a:latin typeface="+mn-lt"/>
              <a:sym typeface="Symbol"/>
            </a:endParaRPr>
          </a:p>
          <a:p>
            <a:endParaRPr lang="en-US" sz="1200">
              <a:latin typeface="+mn-lt"/>
              <a:sym typeface="Symbol"/>
            </a:endParaRPr>
          </a:p>
          <a:p>
            <a:r>
              <a:rPr lang="en-US" sz="1200"/>
              <a:t>RW ( </a:t>
            </a:r>
            <a:r>
              <a:rPr lang="en-US" sz="1200" b="1"/>
              <a:t>E</a:t>
            </a:r>
            <a:r>
              <a:rPr lang="en-US" sz="1200"/>
              <a:t> = </a:t>
            </a:r>
            <a:r>
              <a:rPr lang="en-US" sz="1200">
                <a:sym typeface="Symbol"/>
              </a:rPr>
              <a:t></a:t>
            </a:r>
            <a:r>
              <a:rPr lang="en-US" sz="1200" baseline="-25000">
                <a:sym typeface="Symbol"/>
              </a:rPr>
              <a:t>W</a:t>
            </a:r>
            <a:r>
              <a:rPr lang="en-US" sz="1200">
                <a:sym typeface="Symbol"/>
              </a:rPr>
              <a:t> </a:t>
            </a:r>
            <a:r>
              <a:rPr lang="en-US" sz="1200" b="1">
                <a:sym typeface="Symbol"/>
              </a:rPr>
              <a:t>J</a:t>
            </a:r>
            <a:r>
              <a:rPr lang="en-US" sz="1200">
                <a:sym typeface="Symbol"/>
              </a:rPr>
              <a:t> )</a:t>
            </a:r>
          </a:p>
          <a:p>
            <a:endParaRPr lang="en-US" sz="1200">
              <a:latin typeface="+mn-lt"/>
            </a:endParaRPr>
          </a:p>
        </p:txBody>
      </p:sp>
      <p:cxnSp>
        <p:nvCxnSpPr>
          <p:cNvPr id="14" name="Straight Arrow Connector 13">
            <a:extLst>
              <a:ext uri="{FF2B5EF4-FFF2-40B4-BE49-F238E27FC236}">
                <a16:creationId xmlns:a16="http://schemas.microsoft.com/office/drawing/2014/main" id="{8BC6C013-590D-6147-8831-FC59E9451346}"/>
              </a:ext>
            </a:extLst>
          </p:cNvPr>
          <p:cNvCxnSpPr>
            <a:cxnSpLocks/>
          </p:cNvCxnSpPr>
          <p:nvPr/>
        </p:nvCxnSpPr>
        <p:spPr>
          <a:xfrm flipH="1">
            <a:off x="6124342" y="1106853"/>
            <a:ext cx="668144" cy="3930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35486EE-63C0-7B4A-BC3E-935ED0436C6C}"/>
              </a:ext>
            </a:extLst>
          </p:cNvPr>
          <p:cNvCxnSpPr>
            <a:cxnSpLocks/>
          </p:cNvCxnSpPr>
          <p:nvPr/>
        </p:nvCxnSpPr>
        <p:spPr>
          <a:xfrm flipH="1" flipV="1">
            <a:off x="5943600" y="2816396"/>
            <a:ext cx="848886" cy="3562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D0AAFA-15A3-8148-B31D-03F28F88220D}"/>
              </a:ext>
            </a:extLst>
          </p:cNvPr>
          <p:cNvCxnSpPr>
            <a:cxnSpLocks/>
          </p:cNvCxnSpPr>
          <p:nvPr/>
        </p:nvCxnSpPr>
        <p:spPr>
          <a:xfrm flipH="1" flipV="1">
            <a:off x="6124342" y="3172617"/>
            <a:ext cx="668144" cy="8160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7" name="Picture 4">
            <a:extLst>
              <a:ext uri="{FF2B5EF4-FFF2-40B4-BE49-F238E27FC236}">
                <a16:creationId xmlns:a16="http://schemas.microsoft.com/office/drawing/2014/main" id="{398BE220-08B4-9545-BB36-2844607675FF}"/>
              </a:ext>
            </a:extLst>
          </p:cNvPr>
          <p:cNvPicPr>
            <a:picLocks noChangeAspect="1" noChangeArrowheads="1"/>
          </p:cNvPicPr>
          <p:nvPr/>
        </p:nvPicPr>
        <p:blipFill>
          <a:blip r:embed="rId4" cstate="print"/>
          <a:srcRect/>
          <a:stretch>
            <a:fillRect/>
          </a:stretch>
        </p:blipFill>
        <p:spPr bwMode="auto">
          <a:xfrm>
            <a:off x="6951535" y="1336085"/>
            <a:ext cx="1908686" cy="1750759"/>
          </a:xfrm>
          <a:prstGeom prst="rect">
            <a:avLst/>
          </a:prstGeom>
          <a:noFill/>
          <a:ln w="9525">
            <a:noFill/>
            <a:miter lim="800000"/>
            <a:headEnd/>
            <a:tailEnd/>
          </a:ln>
        </p:spPr>
      </p:pic>
      <p:cxnSp>
        <p:nvCxnSpPr>
          <p:cNvPr id="28" name="Straight Connector 27">
            <a:extLst>
              <a:ext uri="{FF2B5EF4-FFF2-40B4-BE49-F238E27FC236}">
                <a16:creationId xmlns:a16="http://schemas.microsoft.com/office/drawing/2014/main" id="{C0DE6C75-CB67-8040-BB94-4B921D0F6060}"/>
              </a:ext>
            </a:extLst>
          </p:cNvPr>
          <p:cNvCxnSpPr>
            <a:cxnSpLocks/>
          </p:cNvCxnSpPr>
          <p:nvPr/>
        </p:nvCxnSpPr>
        <p:spPr>
          <a:xfrm flipV="1">
            <a:off x="6274763" y="1368861"/>
            <a:ext cx="867255" cy="1057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C72D9-4310-2944-A191-D3B1CB10ADAA}"/>
              </a:ext>
            </a:extLst>
          </p:cNvPr>
          <p:cNvCxnSpPr>
            <a:cxnSpLocks/>
          </p:cNvCxnSpPr>
          <p:nvPr/>
        </p:nvCxnSpPr>
        <p:spPr>
          <a:xfrm>
            <a:off x="6273718" y="2635254"/>
            <a:ext cx="868300" cy="26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C7FED46-E18C-7440-89EC-8D3FF21B40E0}"/>
              </a:ext>
            </a:extLst>
          </p:cNvPr>
          <p:cNvSpPr/>
          <p:nvPr/>
        </p:nvSpPr>
        <p:spPr>
          <a:xfrm>
            <a:off x="6038728" y="2428758"/>
            <a:ext cx="238125" cy="2095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n-US"/>
          </a:p>
        </p:txBody>
      </p:sp>
    </p:spTree>
    <p:extLst>
      <p:ext uri="{BB962C8B-B14F-4D97-AF65-F5344CB8AC3E}">
        <p14:creationId xmlns:p14="http://schemas.microsoft.com/office/powerpoint/2010/main" val="3713705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a:extLst>
              <a:ext uri="{FF2B5EF4-FFF2-40B4-BE49-F238E27FC236}">
                <a16:creationId xmlns:a16="http://schemas.microsoft.com/office/drawing/2014/main" id="{3F4FE9FC-B9D4-EE4E-BF98-8EB362676390}"/>
              </a:ext>
            </a:extLst>
          </p:cNvPr>
          <p:cNvSpPr>
            <a:spLocks noGrp="1"/>
          </p:cNvSpPr>
          <p:nvPr>
            <p:ph type="title" idx="4294967295"/>
          </p:nvPr>
        </p:nvSpPr>
        <p:spPr/>
        <p:txBody>
          <a:bodyPr/>
          <a:lstStyle/>
          <a:p>
            <a:r>
              <a:rPr lang="en-US" altLang="en-US">
                <a:ea typeface="ＭＳ Ｐゴシック" panose="020B0600070205080204" pitchFamily="34" charset="-128"/>
              </a:rPr>
              <a:t>M3D-C1 Solves the Extended-MHD Equations</a:t>
            </a:r>
          </a:p>
        </p:txBody>
      </p:sp>
      <p:graphicFrame>
        <p:nvGraphicFramePr>
          <p:cNvPr id="13" name="Object 2">
            <a:extLst>
              <a:ext uri="{FF2B5EF4-FFF2-40B4-BE49-F238E27FC236}">
                <a16:creationId xmlns:a16="http://schemas.microsoft.com/office/drawing/2014/main" id="{766C46BA-9357-8849-AC25-D9D51F06141E}"/>
              </a:ext>
            </a:extLst>
          </p:cNvPr>
          <p:cNvGraphicFramePr>
            <a:graphicFrameLocks noChangeAspect="1"/>
          </p:cNvGraphicFramePr>
          <p:nvPr>
            <p:extLst>
              <p:ext uri="{D42A27DB-BD31-4B8C-83A1-F6EECF244321}">
                <p14:modId xmlns:p14="http://schemas.microsoft.com/office/powerpoint/2010/main" val="332991319"/>
              </p:ext>
            </p:extLst>
          </p:nvPr>
        </p:nvGraphicFramePr>
        <p:xfrm>
          <a:off x="457199" y="727677"/>
          <a:ext cx="7157545" cy="3146742"/>
        </p:xfrm>
        <a:graphic>
          <a:graphicData uri="http://schemas.openxmlformats.org/presentationml/2006/ole">
            <mc:AlternateContent xmlns:mc="http://schemas.openxmlformats.org/markup-compatibility/2006">
              <mc:Choice xmlns:v="urn:schemas-microsoft-com:vml" Requires="v">
                <p:oleObj name="Equation" r:id="rId2" imgW="8699400" imgH="3822480" progId="Equation.DSMT4">
                  <p:embed/>
                </p:oleObj>
              </mc:Choice>
              <mc:Fallback>
                <p:oleObj name="Equation" r:id="rId2" imgW="8699400" imgH="3822480" progId="Equation.DSMT4">
                  <p:embed/>
                  <p:pic>
                    <p:nvPicPr>
                      <p:cNvPr id="13" name="Object 2">
                        <a:extLst>
                          <a:ext uri="{FF2B5EF4-FFF2-40B4-BE49-F238E27FC236}">
                            <a16:creationId xmlns:a16="http://schemas.microsoft.com/office/drawing/2014/main" id="{766C46BA-9357-8849-AC25-D9D51F06141E}"/>
                          </a:ext>
                        </a:extLst>
                      </p:cNvPr>
                      <p:cNvPicPr>
                        <a:picLocks noChangeAspect="1" noChangeArrowheads="1"/>
                      </p:cNvPicPr>
                      <p:nvPr/>
                    </p:nvPicPr>
                    <p:blipFill>
                      <a:blip r:embed="rId3"/>
                      <a:srcRect/>
                      <a:stretch>
                        <a:fillRect/>
                      </a:stretch>
                    </p:blipFill>
                    <p:spPr bwMode="auto">
                      <a:xfrm>
                        <a:off x="457199" y="727677"/>
                        <a:ext cx="7157545" cy="3146742"/>
                      </a:xfrm>
                      <a:prstGeom prst="rect">
                        <a:avLst/>
                      </a:prstGeom>
                      <a:noFill/>
                    </p:spPr>
                  </p:pic>
                </p:oleObj>
              </mc:Fallback>
            </mc:AlternateContent>
          </a:graphicData>
        </a:graphic>
      </p:graphicFrame>
      <p:graphicFrame>
        <p:nvGraphicFramePr>
          <p:cNvPr id="14" name="Object 3">
            <a:extLst>
              <a:ext uri="{FF2B5EF4-FFF2-40B4-BE49-F238E27FC236}">
                <a16:creationId xmlns:a16="http://schemas.microsoft.com/office/drawing/2014/main" id="{306B97F7-F997-034D-9011-2A3228F46E14}"/>
              </a:ext>
            </a:extLst>
          </p:cNvPr>
          <p:cNvGraphicFramePr>
            <a:graphicFrameLocks noChangeAspect="1"/>
          </p:cNvGraphicFramePr>
          <p:nvPr>
            <p:extLst>
              <p:ext uri="{D42A27DB-BD31-4B8C-83A1-F6EECF244321}">
                <p14:modId xmlns:p14="http://schemas.microsoft.com/office/powerpoint/2010/main" val="885574983"/>
              </p:ext>
            </p:extLst>
          </p:nvPr>
        </p:nvGraphicFramePr>
        <p:xfrm>
          <a:off x="1107205" y="3943402"/>
          <a:ext cx="4686987" cy="670888"/>
        </p:xfrm>
        <a:graphic>
          <a:graphicData uri="http://schemas.openxmlformats.org/presentationml/2006/ole">
            <mc:AlternateContent xmlns:mc="http://schemas.openxmlformats.org/markup-compatibility/2006">
              <mc:Choice xmlns:v="urn:schemas-microsoft-com:vml" Requires="v">
                <p:oleObj name="Equation" r:id="rId4" imgW="6121080" imgH="876240" progId="Equation.DSMT4">
                  <p:embed/>
                </p:oleObj>
              </mc:Choice>
              <mc:Fallback>
                <p:oleObj name="Equation" r:id="rId4" imgW="6121080" imgH="876240" progId="Equation.DSMT4">
                  <p:embed/>
                  <p:pic>
                    <p:nvPicPr>
                      <p:cNvPr id="14" name="Object 3">
                        <a:extLst>
                          <a:ext uri="{FF2B5EF4-FFF2-40B4-BE49-F238E27FC236}">
                            <a16:creationId xmlns:a16="http://schemas.microsoft.com/office/drawing/2014/main" id="{306B97F7-F997-034D-9011-2A3228F46E14}"/>
                          </a:ext>
                        </a:extLst>
                      </p:cNvPr>
                      <p:cNvPicPr>
                        <a:picLocks noChangeAspect="1" noChangeArrowheads="1"/>
                      </p:cNvPicPr>
                      <p:nvPr/>
                    </p:nvPicPr>
                    <p:blipFill>
                      <a:blip r:embed="rId5"/>
                      <a:srcRect/>
                      <a:stretch>
                        <a:fillRect/>
                      </a:stretch>
                    </p:blipFill>
                    <p:spPr bwMode="auto">
                      <a:xfrm>
                        <a:off x="1107205" y="3943402"/>
                        <a:ext cx="4686987" cy="670888"/>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277145F6-EF8D-2646-9BE0-0C23D4D81CE7}"/>
              </a:ext>
            </a:extLst>
          </p:cNvPr>
          <p:cNvSpPr txBox="1"/>
          <p:nvPr/>
        </p:nvSpPr>
        <p:spPr>
          <a:xfrm>
            <a:off x="5916645" y="835102"/>
            <a:ext cx="1889647" cy="261000"/>
          </a:xfrm>
          <a:prstGeom prst="rect">
            <a:avLst/>
          </a:prstGeom>
          <a:noFill/>
        </p:spPr>
        <p:txBody>
          <a:bodyPr wrap="square" lIns="75596" tIns="37798" rIns="75596" bIns="37798" rtlCol="0">
            <a:spAutoFit/>
          </a:bodyPr>
          <a:lstStyle/>
          <a:p>
            <a:r>
              <a:rPr lang="en-US" sz="1200" b="1">
                <a:solidFill>
                  <a:srgbClr val="0009FF"/>
                </a:solidFill>
                <a:latin typeface="+mn-lt"/>
              </a:rPr>
              <a:t>Blue terms are 2-fluid</a:t>
            </a:r>
          </a:p>
        </p:txBody>
      </p:sp>
      <p:graphicFrame>
        <p:nvGraphicFramePr>
          <p:cNvPr id="16" name="Object 15">
            <a:extLst>
              <a:ext uri="{FF2B5EF4-FFF2-40B4-BE49-F238E27FC236}">
                <a16:creationId xmlns:a16="http://schemas.microsoft.com/office/drawing/2014/main" id="{74EC79E1-CAA4-074C-93B6-FF76C65DFA7C}"/>
              </a:ext>
            </a:extLst>
          </p:cNvPr>
          <p:cNvGraphicFramePr>
            <a:graphicFrameLocks noChangeAspect="1"/>
          </p:cNvGraphicFramePr>
          <p:nvPr>
            <p:extLst>
              <p:ext uri="{D42A27DB-BD31-4B8C-83A1-F6EECF244321}">
                <p14:modId xmlns:p14="http://schemas.microsoft.com/office/powerpoint/2010/main" val="4156333335"/>
              </p:ext>
            </p:extLst>
          </p:nvPr>
        </p:nvGraphicFramePr>
        <p:xfrm>
          <a:off x="6571991" y="4203858"/>
          <a:ext cx="1678071" cy="265667"/>
        </p:xfrm>
        <a:graphic>
          <a:graphicData uri="http://schemas.openxmlformats.org/presentationml/2006/ole">
            <mc:AlternateContent xmlns:mc="http://schemas.openxmlformats.org/markup-compatibility/2006">
              <mc:Choice xmlns:v="urn:schemas-microsoft-com:vml" Requires="v">
                <p:oleObj name="Equation" r:id="rId6" imgW="1523880" imgH="241200" progId="Equation.DSMT4">
                  <p:embed/>
                </p:oleObj>
              </mc:Choice>
              <mc:Fallback>
                <p:oleObj name="Equation" r:id="rId6" imgW="1523880" imgH="241200" progId="Equation.DSMT4">
                  <p:embed/>
                  <p:pic>
                    <p:nvPicPr>
                      <p:cNvPr id="16" name="Object 15">
                        <a:extLst>
                          <a:ext uri="{FF2B5EF4-FFF2-40B4-BE49-F238E27FC236}">
                            <a16:creationId xmlns:a16="http://schemas.microsoft.com/office/drawing/2014/main" id="{74EC79E1-CAA4-074C-93B6-FF76C65DFA7C}"/>
                          </a:ext>
                        </a:extLst>
                      </p:cNvPr>
                      <p:cNvPicPr/>
                      <p:nvPr/>
                    </p:nvPicPr>
                    <p:blipFill>
                      <a:blip r:embed="rId7"/>
                      <a:stretch>
                        <a:fillRect/>
                      </a:stretch>
                    </p:blipFill>
                    <p:spPr>
                      <a:xfrm>
                        <a:off x="6571991" y="4203858"/>
                        <a:ext cx="1678071" cy="26566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4EDEFD23-D5E0-2D44-BFA9-F04E7254AE3B}"/>
              </a:ext>
            </a:extLst>
          </p:cNvPr>
          <p:cNvGraphicFramePr>
            <a:graphicFrameLocks noChangeAspect="1"/>
          </p:cNvGraphicFramePr>
          <p:nvPr>
            <p:extLst>
              <p:ext uri="{D42A27DB-BD31-4B8C-83A1-F6EECF244321}">
                <p14:modId xmlns:p14="http://schemas.microsoft.com/office/powerpoint/2010/main" val="3553734805"/>
              </p:ext>
            </p:extLst>
          </p:nvPr>
        </p:nvGraphicFramePr>
        <p:xfrm>
          <a:off x="6683975" y="3714236"/>
          <a:ext cx="1130016" cy="267608"/>
        </p:xfrm>
        <a:graphic>
          <a:graphicData uri="http://schemas.openxmlformats.org/presentationml/2006/ole">
            <mc:AlternateContent xmlns:mc="http://schemas.openxmlformats.org/markup-compatibility/2006">
              <mc:Choice xmlns:v="urn:schemas-microsoft-com:vml" Requires="v">
                <p:oleObj name="Equation" r:id="rId8" imgW="965160" imgH="228600" progId="Equation.DSMT4">
                  <p:embed/>
                </p:oleObj>
              </mc:Choice>
              <mc:Fallback>
                <p:oleObj name="Equation" r:id="rId8" imgW="965160" imgH="228600" progId="Equation.DSMT4">
                  <p:embed/>
                  <p:pic>
                    <p:nvPicPr>
                      <p:cNvPr id="17" name="Object 16">
                        <a:extLst>
                          <a:ext uri="{FF2B5EF4-FFF2-40B4-BE49-F238E27FC236}">
                            <a16:creationId xmlns:a16="http://schemas.microsoft.com/office/drawing/2014/main" id="{4EDEFD23-D5E0-2D44-BFA9-F04E7254AE3B}"/>
                          </a:ext>
                        </a:extLst>
                      </p:cNvPr>
                      <p:cNvPicPr/>
                      <p:nvPr/>
                    </p:nvPicPr>
                    <p:blipFill>
                      <a:blip r:embed="rId9"/>
                      <a:stretch>
                        <a:fillRect/>
                      </a:stretch>
                    </p:blipFill>
                    <p:spPr>
                      <a:xfrm>
                        <a:off x="6683975" y="3714236"/>
                        <a:ext cx="1130016" cy="267608"/>
                      </a:xfrm>
                      <a:prstGeom prst="rect">
                        <a:avLst/>
                      </a:prstGeom>
                    </p:spPr>
                  </p:pic>
                </p:oleObj>
              </mc:Fallback>
            </mc:AlternateContent>
          </a:graphicData>
        </a:graphic>
      </p:graphicFrame>
    </p:spTree>
    <p:extLst>
      <p:ext uri="{BB962C8B-B14F-4D97-AF65-F5344CB8AC3E}">
        <p14:creationId xmlns:p14="http://schemas.microsoft.com/office/powerpoint/2010/main" val="259651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1747F9-D5DB-244F-A82A-50C2C8F27926}"/>
              </a:ext>
            </a:extLst>
          </p:cNvPr>
          <p:cNvSpPr>
            <a:spLocks noGrp="1"/>
          </p:cNvSpPr>
          <p:nvPr>
            <p:ph sz="half" idx="1"/>
          </p:nvPr>
        </p:nvSpPr>
        <p:spPr>
          <a:xfrm>
            <a:off x="457200" y="850790"/>
            <a:ext cx="4430110" cy="3743833"/>
          </a:xfrm>
        </p:spPr>
        <p:txBody>
          <a:bodyPr/>
          <a:lstStyle/>
          <a:p>
            <a:r>
              <a:rPr lang="en-US" sz="1600"/>
              <a:t>Practical, analytic expression fit to more complex ablation model (Parks)</a:t>
            </a:r>
          </a:p>
          <a:p>
            <a:endParaRPr lang="en-US" sz="1800"/>
          </a:p>
          <a:p>
            <a:pPr marL="0" indent="0">
              <a:buNone/>
            </a:pPr>
            <a:br>
              <a:rPr lang="en-US" sz="1800"/>
            </a:br>
            <a:r>
              <a:rPr lang="en-US" sz="1800"/>
              <a:t>	  </a:t>
            </a:r>
            <a:r>
              <a:rPr lang="en-US" sz="1400"/>
              <a:t>is fitting function, depending on molar 	fraction of D2, </a:t>
            </a:r>
            <a:endParaRPr lang="en-US" sz="1600"/>
          </a:p>
          <a:p>
            <a:r>
              <a:rPr lang="en-US" sz="1600"/>
              <a:t>M3D-C1 implementation</a:t>
            </a:r>
          </a:p>
          <a:p>
            <a:pPr lvl="1"/>
            <a:r>
              <a:rPr lang="en-US" sz="1400"/>
              <a:t>Advance pellet location in time</a:t>
            </a:r>
          </a:p>
          <a:p>
            <a:pPr lvl="1"/>
            <a:r>
              <a:rPr lang="en-US" sz="1400"/>
              <a:t>Calculate number of particles ablated and pellet-surface recession at each time step</a:t>
            </a:r>
          </a:p>
          <a:p>
            <a:pPr lvl="1"/>
            <a:r>
              <a:rPr lang="en-US" sz="1400"/>
              <a:t>Deposit main ion and/or impurities onto arbitrary spatial distribution (e.g. 2D or 3D Gaussian)</a:t>
            </a:r>
          </a:p>
        </p:txBody>
      </p:sp>
      <p:sp>
        <p:nvSpPr>
          <p:cNvPr id="3" name="Title 2">
            <a:extLst>
              <a:ext uri="{FF2B5EF4-FFF2-40B4-BE49-F238E27FC236}">
                <a16:creationId xmlns:a16="http://schemas.microsoft.com/office/drawing/2014/main" id="{7908CE99-FC9F-1F4A-92DC-3D0464AF6AEE}"/>
              </a:ext>
            </a:extLst>
          </p:cNvPr>
          <p:cNvSpPr>
            <a:spLocks noGrp="1"/>
          </p:cNvSpPr>
          <p:nvPr>
            <p:ph type="title" idx="4294967295"/>
          </p:nvPr>
        </p:nvSpPr>
        <p:spPr/>
        <p:txBody>
          <a:bodyPr/>
          <a:lstStyle/>
          <a:p>
            <a:r>
              <a:rPr lang="en-US"/>
              <a:t>Ablation model for Ne-D2 pellets implemented in M3D-C1</a:t>
            </a:r>
          </a:p>
        </p:txBody>
      </p:sp>
      <p:pic>
        <p:nvPicPr>
          <p:cNvPr id="5" name="Picture 4">
            <a:extLst>
              <a:ext uri="{FF2B5EF4-FFF2-40B4-BE49-F238E27FC236}">
                <a16:creationId xmlns:a16="http://schemas.microsoft.com/office/drawing/2014/main" id="{CD505A61-5D89-E54F-805F-83C81845C709}"/>
              </a:ext>
            </a:extLst>
          </p:cNvPr>
          <p:cNvPicPr>
            <a:picLocks noChangeAspect="1"/>
          </p:cNvPicPr>
          <p:nvPr/>
        </p:nvPicPr>
        <p:blipFill>
          <a:blip r:embed="rId2"/>
          <a:stretch>
            <a:fillRect/>
          </a:stretch>
        </p:blipFill>
        <p:spPr>
          <a:xfrm>
            <a:off x="733351" y="1517469"/>
            <a:ext cx="4236439" cy="445340"/>
          </a:xfrm>
          <a:prstGeom prst="rect">
            <a:avLst/>
          </a:prstGeom>
        </p:spPr>
      </p:pic>
      <p:pic>
        <p:nvPicPr>
          <p:cNvPr id="6" name="Picture 5">
            <a:extLst>
              <a:ext uri="{FF2B5EF4-FFF2-40B4-BE49-F238E27FC236}">
                <a16:creationId xmlns:a16="http://schemas.microsoft.com/office/drawing/2014/main" id="{A1365444-E29C-8C44-825A-4368AAC725D8}"/>
              </a:ext>
            </a:extLst>
          </p:cNvPr>
          <p:cNvPicPr>
            <a:picLocks noChangeAspect="1"/>
          </p:cNvPicPr>
          <p:nvPr/>
        </p:nvPicPr>
        <p:blipFill>
          <a:blip r:embed="rId3"/>
          <a:stretch>
            <a:fillRect/>
          </a:stretch>
        </p:blipFill>
        <p:spPr>
          <a:xfrm>
            <a:off x="987972" y="2127361"/>
            <a:ext cx="106403" cy="146304"/>
          </a:xfrm>
          <a:prstGeom prst="rect">
            <a:avLst/>
          </a:prstGeom>
        </p:spPr>
      </p:pic>
      <p:pic>
        <p:nvPicPr>
          <p:cNvPr id="7" name="Picture 6">
            <a:extLst>
              <a:ext uri="{FF2B5EF4-FFF2-40B4-BE49-F238E27FC236}">
                <a16:creationId xmlns:a16="http://schemas.microsoft.com/office/drawing/2014/main" id="{D6779500-CA2B-2640-B514-471084D014D6}"/>
              </a:ext>
            </a:extLst>
          </p:cNvPr>
          <p:cNvPicPr>
            <a:picLocks noChangeAspect="1"/>
          </p:cNvPicPr>
          <p:nvPr/>
        </p:nvPicPr>
        <p:blipFill>
          <a:blip r:embed="rId4"/>
          <a:stretch>
            <a:fillRect/>
          </a:stretch>
        </p:blipFill>
        <p:spPr>
          <a:xfrm>
            <a:off x="2233843" y="2348053"/>
            <a:ext cx="175565" cy="146304"/>
          </a:xfrm>
          <a:prstGeom prst="rect">
            <a:avLst/>
          </a:prstGeom>
        </p:spPr>
      </p:pic>
      <p:pic>
        <p:nvPicPr>
          <p:cNvPr id="17" name="Content Placeholder 16">
            <a:extLst>
              <a:ext uri="{FF2B5EF4-FFF2-40B4-BE49-F238E27FC236}">
                <a16:creationId xmlns:a16="http://schemas.microsoft.com/office/drawing/2014/main" id="{00B8A376-5E49-9F41-BB09-11EC7ACAD0C1}"/>
              </a:ext>
            </a:extLst>
          </p:cNvPr>
          <p:cNvPicPr>
            <a:picLocks noGrp="1" noChangeAspect="1"/>
          </p:cNvPicPr>
          <p:nvPr>
            <p:ph sz="half" idx="2"/>
          </p:nvPr>
        </p:nvPicPr>
        <p:blipFill rotWithShape="1">
          <a:blip r:embed="rId5" cstate="screen">
            <a:extLst>
              <a:ext uri="{28A0092B-C50C-407E-A947-70E740481C1C}">
                <a14:useLocalDpi xmlns:a14="http://schemas.microsoft.com/office/drawing/2010/main"/>
              </a:ext>
            </a:extLst>
          </a:blip>
          <a:srcRect l="10863" t="7474" r="3295" b="33329"/>
          <a:stretch/>
        </p:blipFill>
        <p:spPr>
          <a:xfrm rot="16200000">
            <a:off x="5031372" y="1065818"/>
            <a:ext cx="4046519" cy="3611180"/>
          </a:xfrm>
        </p:spPr>
      </p:pic>
      <p:sp>
        <p:nvSpPr>
          <p:cNvPr id="4" name="Oval 3">
            <a:extLst>
              <a:ext uri="{FF2B5EF4-FFF2-40B4-BE49-F238E27FC236}">
                <a16:creationId xmlns:a16="http://schemas.microsoft.com/office/drawing/2014/main" id="{C1DA26A9-C2B5-814A-AB35-2C4D7866837F}"/>
              </a:ext>
            </a:extLst>
          </p:cNvPr>
          <p:cNvSpPr/>
          <p:nvPr/>
        </p:nvSpPr>
        <p:spPr>
          <a:xfrm>
            <a:off x="7122630" y="2724782"/>
            <a:ext cx="64008" cy="6350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142F53B5-519C-834D-B1A4-0DC792353E85}"/>
              </a:ext>
            </a:extLst>
          </p:cNvPr>
          <p:cNvSpPr txBox="1">
            <a:spLocks noChangeArrowheads="1"/>
          </p:cNvSpPr>
          <p:nvPr/>
        </p:nvSpPr>
        <p:spPr bwMode="auto">
          <a:xfrm>
            <a:off x="5909021" y="702415"/>
            <a:ext cx="154080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Font typeface="Arial" panose="020B0604020202020204" pitchFamily="34" charset="0"/>
              <a:buChar char="•"/>
              <a:defRPr sz="2000" b="1">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FontTx/>
              <a:buNone/>
            </a:pPr>
            <a:r>
              <a:rPr lang="en-US" altLang="en-US" sz="1400" b="0"/>
              <a:t>Impurity Density</a:t>
            </a:r>
          </a:p>
        </p:txBody>
      </p:sp>
    </p:spTree>
    <p:extLst>
      <p:ext uri="{BB962C8B-B14F-4D97-AF65-F5344CB8AC3E}">
        <p14:creationId xmlns:p14="http://schemas.microsoft.com/office/powerpoint/2010/main" val="497774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a:extLst>
              <a:ext uri="{FF2B5EF4-FFF2-40B4-BE49-F238E27FC236}">
                <a16:creationId xmlns:a16="http://schemas.microsoft.com/office/drawing/2014/main" id="{0EFA4CD2-3C01-2861-E867-AC7134E4E5A6}"/>
              </a:ext>
            </a:extLst>
          </p:cNvPr>
          <p:cNvPicPr>
            <a:picLocks noChangeAspect="1"/>
          </p:cNvPicPr>
          <p:nvPr/>
        </p:nvPicPr>
        <p:blipFill>
          <a:blip r:embed="rId2"/>
          <a:stretch>
            <a:fillRect/>
          </a:stretch>
        </p:blipFill>
        <p:spPr bwMode="auto">
          <a:xfrm>
            <a:off x="4306278" y="701927"/>
            <a:ext cx="4837722" cy="219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2" name="Content Placeholder 1">
            <a:extLst>
              <a:ext uri="{FF2B5EF4-FFF2-40B4-BE49-F238E27FC236}">
                <a16:creationId xmlns:a16="http://schemas.microsoft.com/office/drawing/2014/main" id="{1CC573AE-7D57-240E-CF95-D46C08C3240E}"/>
              </a:ext>
            </a:extLst>
          </p:cNvPr>
          <p:cNvSpPr>
            <a:spLocks noGrp="1"/>
          </p:cNvSpPr>
          <p:nvPr>
            <p:ph sz="half" idx="1"/>
          </p:nvPr>
        </p:nvSpPr>
        <p:spPr>
          <a:xfrm>
            <a:off x="457200" y="850790"/>
            <a:ext cx="3856892" cy="2861518"/>
          </a:xfrm>
        </p:spPr>
        <p:txBody>
          <a:bodyPr/>
          <a:lstStyle/>
          <a:p>
            <a:r>
              <a:rPr lang="en-US" sz="1600" dirty="0"/>
              <a:t>Early, radiation driven thermal quench in good agreement</a:t>
            </a:r>
          </a:p>
          <a:p>
            <a:r>
              <a:rPr lang="en-US" sz="1600" dirty="0"/>
              <a:t>NIMROD shows earlier spike in radiation, driven by earlier MHD instability onset</a:t>
            </a:r>
          </a:p>
          <a:p>
            <a:r>
              <a:rPr lang="en-US" sz="1600" dirty="0"/>
              <a:t>M3D-C1 observes stabilization from density diffusivity</a:t>
            </a:r>
          </a:p>
        </p:txBody>
      </p:sp>
      <p:sp>
        <p:nvSpPr>
          <p:cNvPr id="15" name="Oval 14">
            <a:extLst>
              <a:ext uri="{FF2B5EF4-FFF2-40B4-BE49-F238E27FC236}">
                <a16:creationId xmlns:a16="http://schemas.microsoft.com/office/drawing/2014/main" id="{41F3BD56-672E-F5DF-B312-FE9553BDABA2}"/>
              </a:ext>
            </a:extLst>
          </p:cNvPr>
          <p:cNvSpPr>
            <a:spLocks/>
          </p:cNvSpPr>
          <p:nvPr/>
        </p:nvSpPr>
        <p:spPr>
          <a:xfrm rot="17835467">
            <a:off x="7544365" y="1621629"/>
            <a:ext cx="1108119" cy="425243"/>
          </a:xfrm>
          <a:prstGeom prst="ellipse">
            <a:avLst/>
          </a:pr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0" name="Title 3">
            <a:extLst>
              <a:ext uri="{FF2B5EF4-FFF2-40B4-BE49-F238E27FC236}">
                <a16:creationId xmlns:a16="http://schemas.microsoft.com/office/drawing/2014/main" id="{2E037191-4436-04C7-27B8-A6F73D23CAE6}"/>
              </a:ext>
            </a:extLst>
          </p:cNvPr>
          <p:cNvSpPr>
            <a:spLocks noGrp="1"/>
          </p:cNvSpPr>
          <p:nvPr>
            <p:ph type="title" idx="4294967295"/>
          </p:nvPr>
        </p:nvSpPr>
        <p:spPr>
          <a:xfrm>
            <a:off x="457200" y="0"/>
            <a:ext cx="8229600" cy="685800"/>
          </a:xfrm>
        </p:spPr>
        <p:txBody>
          <a:bodyPr/>
          <a:lstStyle/>
          <a:p>
            <a:r>
              <a:rPr lang="en-US" dirty="0"/>
              <a:t>M3D-C1 &amp; NIMROD Show Decent Agreement, but Differ in Timing of Instability Onset</a:t>
            </a:r>
          </a:p>
        </p:txBody>
      </p:sp>
    </p:spTree>
    <p:extLst>
      <p:ext uri="{BB962C8B-B14F-4D97-AF65-F5344CB8AC3E}">
        <p14:creationId xmlns:p14="http://schemas.microsoft.com/office/powerpoint/2010/main" val="700689721"/>
      </p:ext>
    </p:extLst>
  </p:cSld>
  <p:clrMapOvr>
    <a:masterClrMapping/>
  </p:clrMapOvr>
  <mc:AlternateContent xmlns:mc="http://schemas.openxmlformats.org/markup-compatibility/2006">
    <mc:Choice xmlns:p14="http://schemas.microsoft.com/office/powerpoint/2010/main" Requires="p14">
      <p:transition spd="slow" p14:dur="2000" advTm="19871"/>
    </mc:Choice>
    <mc:Fallback>
      <p:transition spd="slow" advTm="198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t>Overview of key code capabilities</a:t>
            </a:r>
          </a:p>
          <a:p>
            <a:r>
              <a:rPr lang="en-US" sz="1600" dirty="0"/>
              <a:t>Benchmarking M3D-C1 and NIMROD SPI modeling</a:t>
            </a:r>
          </a:p>
          <a:p>
            <a:r>
              <a:rPr lang="en-US" sz="1600" dirty="0"/>
              <a:t>M3D-C1 &amp; NIMROD simulations of SPI in JET</a:t>
            </a:r>
          </a:p>
          <a:p>
            <a:r>
              <a:rPr lang="en-US" sz="1600" dirty="0"/>
              <a:t>Initial M3D-C1 simulations of SPI in KSTAR</a:t>
            </a:r>
          </a:p>
          <a:p>
            <a:r>
              <a:rPr lang="en-US" sz="1600" dirty="0"/>
              <a:t>Coupled NIMROD-CQL3D modeling of runaway-electron dynamics</a:t>
            </a:r>
          </a:p>
          <a:p>
            <a:r>
              <a:rPr lang="en-US" sz="1600" dirty="0"/>
              <a:t>MARS-F modeling of runaway-electron dynamics</a:t>
            </a: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4025738406"/>
      </p:ext>
    </p:extLst>
  </p:cSld>
  <p:clrMapOvr>
    <a:masterClrMapping/>
  </p:clrMapOvr>
  <mc:AlternateContent xmlns:mc="http://schemas.openxmlformats.org/markup-compatibility/2006">
    <mc:Choice xmlns:p14="http://schemas.microsoft.com/office/powerpoint/2010/main" Requires="p14">
      <p:transition spd="slow" p14:dur="2000" advTm="27557"/>
    </mc:Choice>
    <mc:Fallback>
      <p:transition spd="slow" advTm="2755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7CB2D0-6C83-F4D8-236A-12CC25CFED7F}"/>
              </a:ext>
            </a:extLst>
          </p:cNvPr>
          <p:cNvSpPr>
            <a:spLocks noGrp="1"/>
          </p:cNvSpPr>
          <p:nvPr>
            <p:ph sz="half" idx="1"/>
          </p:nvPr>
        </p:nvSpPr>
        <p:spPr>
          <a:xfrm>
            <a:off x="457199" y="850790"/>
            <a:ext cx="5585382" cy="2859709"/>
          </a:xfrm>
        </p:spPr>
        <p:txBody>
          <a:bodyPr/>
          <a:lstStyle/>
          <a:p>
            <a:r>
              <a:rPr lang="en-US" sz="1600" dirty="0"/>
              <a:t>All plumes show similar peak radiated power</a:t>
            </a:r>
          </a:p>
          <a:p>
            <a:r>
              <a:rPr lang="en-US" sz="1600" dirty="0"/>
              <a:t>Dynamics versus time</a:t>
            </a:r>
          </a:p>
          <a:p>
            <a:pPr lvl="1"/>
            <a:r>
              <a:rPr lang="en-US" sz="1400" dirty="0"/>
              <a:t>Fast neon has earliest TQ</a:t>
            </a:r>
          </a:p>
          <a:p>
            <a:pPr lvl="1"/>
            <a:r>
              <a:rPr lang="en-US" sz="1400" dirty="0"/>
              <a:t>Others have similar TQ times</a:t>
            </a:r>
          </a:p>
          <a:p>
            <a:r>
              <a:rPr lang="en-US" sz="1600" dirty="0"/>
              <a:t>Dynamics versus penetration depth</a:t>
            </a:r>
          </a:p>
          <a:p>
            <a:pPr lvl="1"/>
            <a:r>
              <a:rPr lang="en-US" sz="1400" dirty="0"/>
              <a:t>Shard position weighted by ablation rate</a:t>
            </a:r>
          </a:p>
          <a:p>
            <a:pPr lvl="1"/>
            <a:r>
              <a:rPr lang="en-US" sz="1400" dirty="0"/>
              <a:t>Slow: both travel to same depth, </a:t>
            </a:r>
            <a:r>
              <a:rPr lang="en-US" sz="1400" i="1" dirty="0"/>
              <a:t>radiation dominates</a:t>
            </a:r>
          </a:p>
          <a:p>
            <a:pPr lvl="1"/>
            <a:r>
              <a:rPr lang="en-US" sz="1400" dirty="0"/>
              <a:t>Fast: mixed pellet travels deeper, </a:t>
            </a:r>
            <a:r>
              <a:rPr lang="en-US" sz="1400" i="1" dirty="0"/>
              <a:t>doesn’t radiate   fast enough to induce instability</a:t>
            </a:r>
            <a:endParaRPr lang="en-US" sz="1400" dirty="0"/>
          </a:p>
        </p:txBody>
      </p:sp>
      <p:sp>
        <p:nvSpPr>
          <p:cNvPr id="4" name="Title 3">
            <a:extLst>
              <a:ext uri="{FF2B5EF4-FFF2-40B4-BE49-F238E27FC236}">
                <a16:creationId xmlns:a16="http://schemas.microsoft.com/office/drawing/2014/main" id="{A680FF37-DEFE-2E50-F947-3AC5F40E435B}"/>
              </a:ext>
            </a:extLst>
          </p:cNvPr>
          <p:cNvSpPr>
            <a:spLocks noGrp="1"/>
          </p:cNvSpPr>
          <p:nvPr>
            <p:ph type="title" idx="4294967295"/>
          </p:nvPr>
        </p:nvSpPr>
        <p:spPr/>
        <p:txBody>
          <a:bodyPr/>
          <a:lstStyle/>
          <a:p>
            <a:r>
              <a:rPr lang="en-US" dirty="0"/>
              <a:t>JET Modeling Shows Competition Between Rate of Travel and Rate of Radiative Dissipation</a:t>
            </a:r>
          </a:p>
        </p:txBody>
      </p:sp>
      <p:pic>
        <p:nvPicPr>
          <p:cNvPr id="5" name="Content Placeholder 5">
            <a:extLst>
              <a:ext uri="{FF2B5EF4-FFF2-40B4-BE49-F238E27FC236}">
                <a16:creationId xmlns:a16="http://schemas.microsoft.com/office/drawing/2014/main" id="{8AB10A15-1A88-772A-E48E-BAA444C3878B}"/>
              </a:ext>
            </a:extLst>
          </p:cNvPr>
          <p:cNvPicPr>
            <a:picLocks noGrp="1" noChangeAspect="1"/>
          </p:cNvPicPr>
          <p:nvPr>
            <p:ph sz="half" idx="2"/>
          </p:nvPr>
        </p:nvPicPr>
        <p:blipFill rotWithShape="1">
          <a:blip r:embed="rId2"/>
          <a:srcRect l="1711" r="-376" b="1443"/>
          <a:stretch/>
        </p:blipFill>
        <p:spPr>
          <a:xfrm>
            <a:off x="4644549" y="685800"/>
            <a:ext cx="4405666" cy="4344955"/>
          </a:xfrm>
        </p:spPr>
      </p:pic>
    </p:spTree>
    <p:extLst>
      <p:ext uri="{BB962C8B-B14F-4D97-AF65-F5344CB8AC3E}">
        <p14:creationId xmlns:p14="http://schemas.microsoft.com/office/powerpoint/2010/main" val="2742177345"/>
      </p:ext>
    </p:extLst>
  </p:cSld>
  <p:clrMapOvr>
    <a:masterClrMapping/>
  </p:clrMapOvr>
  <mc:AlternateContent xmlns:mc="http://schemas.openxmlformats.org/markup-compatibility/2006">
    <mc:Choice xmlns:p14="http://schemas.microsoft.com/office/powerpoint/2010/main" Requires="p14">
      <p:transition spd="slow" p14:dur="2000" advTm="42517"/>
    </mc:Choice>
    <mc:Fallback>
      <p:transition spd="slow" advTm="425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t>Overview of key code capabilities</a:t>
            </a:r>
          </a:p>
          <a:p>
            <a:r>
              <a:rPr lang="en-US" sz="1600" dirty="0">
                <a:solidFill>
                  <a:schemeClr val="bg1">
                    <a:lumMod val="95000"/>
                  </a:schemeClr>
                </a:solidFill>
              </a:rPr>
              <a:t>Benchmarking M3D-C1 and NIMROD SPI modeling</a:t>
            </a:r>
          </a:p>
          <a:p>
            <a:r>
              <a:rPr lang="en-US" sz="1600" dirty="0">
                <a:solidFill>
                  <a:schemeClr val="bg1">
                    <a:lumMod val="95000"/>
                  </a:schemeClr>
                </a:solidFill>
              </a:rPr>
              <a:t>M3D-C1 &amp; NIMROD simulations of SPI in JET</a:t>
            </a:r>
          </a:p>
          <a:p>
            <a:r>
              <a:rPr lang="en-US" sz="1600" dirty="0">
                <a:solidFill>
                  <a:schemeClr val="bg1">
                    <a:lumMod val="95000"/>
                  </a:schemeClr>
                </a:solidFill>
              </a:rPr>
              <a:t>Initial M3D-C1 simulations of SPI in KSTAR</a:t>
            </a:r>
          </a:p>
          <a:p>
            <a:r>
              <a:rPr lang="en-US" sz="1600" dirty="0">
                <a:solidFill>
                  <a:schemeClr val="bg1">
                    <a:lumMod val="95000"/>
                  </a:schemeClr>
                </a:solidFill>
              </a:rPr>
              <a:t>Coupled NIMROD-CQL3D modeling of runaway-electron dynamics</a:t>
            </a:r>
          </a:p>
          <a:p>
            <a:r>
              <a:rPr lang="en-US" sz="1600" dirty="0">
                <a:solidFill>
                  <a:schemeClr val="bg1">
                    <a:lumMod val="95000"/>
                  </a:schemeClr>
                </a:solidFill>
              </a:rPr>
              <a:t>MARS-F modeling of runaway-electron dynamics</a:t>
            </a: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1211086869"/>
      </p:ext>
    </p:extLst>
  </p:cSld>
  <p:clrMapOvr>
    <a:masterClrMapping/>
  </p:clrMapOvr>
  <mc:AlternateContent xmlns:mc="http://schemas.openxmlformats.org/markup-compatibility/2006">
    <mc:Choice xmlns:p14="http://schemas.microsoft.com/office/powerpoint/2010/main" Requires="p14">
      <p:transition spd="slow" p14:dur="2000" advTm="1491"/>
    </mc:Choice>
    <mc:Fallback>
      <p:transition spd="slow" advTm="14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743D4E-447F-9A40-A790-175CBA6558CD}"/>
              </a:ext>
            </a:extLst>
          </p:cNvPr>
          <p:cNvSpPr>
            <a:spLocks noGrp="1"/>
          </p:cNvSpPr>
          <p:nvPr>
            <p:ph idx="1"/>
          </p:nvPr>
        </p:nvSpPr>
        <p:spPr>
          <a:xfrm>
            <a:off x="457200" y="850791"/>
            <a:ext cx="8229600" cy="3535176"/>
          </a:xfrm>
        </p:spPr>
        <p:txBody>
          <a:bodyPr/>
          <a:lstStyle/>
          <a:p>
            <a:r>
              <a:rPr lang="en-US" sz="1400" dirty="0"/>
              <a:t>Both codes solve full, nonlinear, 3D extended MHD equations</a:t>
            </a:r>
          </a:p>
          <a:p>
            <a:pPr lvl="1"/>
            <a:r>
              <a:rPr lang="en-US" sz="1200" dirty="0"/>
              <a:t>M3D-C1 uses a complete </a:t>
            </a:r>
            <a:r>
              <a:rPr lang="en-US" sz="1200" i="1" dirty="0"/>
              <a:t>C</a:t>
            </a:r>
            <a:r>
              <a:rPr lang="en-US" sz="1200" baseline="30000" dirty="0"/>
              <a:t>1</a:t>
            </a:r>
            <a:r>
              <a:rPr lang="en-US" sz="1200" dirty="0"/>
              <a:t> finite-element representation</a:t>
            </a:r>
          </a:p>
          <a:p>
            <a:pPr lvl="1"/>
            <a:r>
              <a:rPr lang="en-US" sz="1200" dirty="0"/>
              <a:t>NIMROD uses finite elements in poloidal plane and Fourier modes toroidally</a:t>
            </a:r>
          </a:p>
          <a:p>
            <a:r>
              <a:rPr lang="en-US" sz="1400" dirty="0"/>
              <a:t>Coupled to the KPRAD</a:t>
            </a:r>
            <a:r>
              <a:rPr lang="en-US" sz="1400" baseline="30000" dirty="0"/>
              <a:t>1</a:t>
            </a:r>
            <a:r>
              <a:rPr lang="en-US" sz="1400" dirty="0"/>
              <a:t> impurity model</a:t>
            </a:r>
          </a:p>
          <a:p>
            <a:pPr lvl="1"/>
            <a:r>
              <a:rPr lang="en-US" sz="1200" dirty="0"/>
              <a:t>Low-density, coronal non-equilibrium model based on ADPAK rate coefficients</a:t>
            </a:r>
          </a:p>
          <a:p>
            <a:pPr lvl="1"/>
            <a:r>
              <a:rPr lang="en-US" altLang="en-US" sz="1200" dirty="0">
                <a:ea typeface="ＭＳ Ｐゴシック" panose="020B0600070205080204" pitchFamily="34" charset="-128"/>
              </a:rPr>
              <a:t>Impurity &amp; electron densities evolve according to ionization and recombination</a:t>
            </a:r>
            <a:br>
              <a:rPr lang="en-US" altLang="en-US" sz="1200" dirty="0">
                <a:ea typeface="ＭＳ Ｐゴシック" panose="020B0600070205080204" pitchFamily="34" charset="-128"/>
              </a:rPr>
            </a:br>
            <a:endParaRPr lang="en-US" altLang="en-US" sz="1200" dirty="0">
              <a:ea typeface="ＭＳ Ｐゴシック" panose="020B0600070205080204" pitchFamily="34" charset="-128"/>
            </a:endParaRPr>
          </a:p>
          <a:p>
            <a:pPr lvl="1"/>
            <a:endParaRPr lang="en-US" altLang="en-US" sz="1200" dirty="0">
              <a:ea typeface="ＭＳ Ｐゴシック" panose="020B0600070205080204" pitchFamily="34" charset="-128"/>
            </a:endParaRPr>
          </a:p>
          <a:p>
            <a:pPr lvl="1"/>
            <a:r>
              <a:rPr lang="en-US" altLang="en-US" sz="1200" dirty="0">
                <a:ea typeface="ＭＳ Ｐゴシック" panose="020B0600070205080204" pitchFamily="34" charset="-128"/>
              </a:rPr>
              <a:t>Thermal energy lost from plasma due to </a:t>
            </a:r>
            <a:r>
              <a:rPr lang="en-US" altLang="en-US" sz="1200" dirty="0">
                <a:solidFill>
                  <a:schemeClr val="accent6"/>
                </a:solidFill>
                <a:ea typeface="ＭＳ Ｐゴシック" panose="020B0600070205080204" pitchFamily="34" charset="-128"/>
              </a:rPr>
              <a:t>ionization and radiation</a:t>
            </a:r>
          </a:p>
          <a:p>
            <a:pPr lvl="1"/>
            <a:r>
              <a:rPr lang="en-US" altLang="en-US" sz="1200" dirty="0">
                <a:ea typeface="ＭＳ Ｐゴシック" panose="020B0600070205080204" pitchFamily="34" charset="-128"/>
              </a:rPr>
              <a:t>NIMROD uses single-temperature, M3D-C1 uses single or two-temperature</a:t>
            </a:r>
            <a:endParaRPr lang="en-US" altLang="en-US" sz="900" dirty="0">
              <a:ea typeface="ＭＳ Ｐゴシック" panose="020B0600070205080204" pitchFamily="34" charset="-128"/>
            </a:endParaRPr>
          </a:p>
          <a:p>
            <a:pPr lvl="1"/>
            <a:endParaRPr lang="en-US" altLang="en-US" sz="900" dirty="0">
              <a:ea typeface="ＭＳ Ｐゴシック" panose="020B0600070205080204" pitchFamily="34" charset="-128"/>
            </a:endParaRPr>
          </a:p>
          <a:p>
            <a:pPr lvl="1"/>
            <a:endParaRPr lang="en-US" altLang="en-US" sz="900" dirty="0">
              <a:ea typeface="ＭＳ Ｐゴシック" panose="020B0600070205080204" pitchFamily="34" charset="-128"/>
            </a:endParaRPr>
          </a:p>
          <a:p>
            <a:pPr lvl="1"/>
            <a:endParaRPr lang="en-US" altLang="en-US" sz="900" dirty="0">
              <a:ea typeface="ＭＳ Ｐゴシック" panose="020B0600070205080204" pitchFamily="34" charset="-128"/>
            </a:endParaRPr>
          </a:p>
          <a:p>
            <a:pPr lvl="1"/>
            <a:endParaRPr lang="en-US" altLang="en-US" sz="900" dirty="0">
              <a:ea typeface="ＭＳ Ｐゴシック" panose="020B0600070205080204" pitchFamily="34" charset="-128"/>
            </a:endParaRPr>
          </a:p>
          <a:p>
            <a:pPr lvl="1"/>
            <a:endParaRPr lang="en-US" altLang="en-US" sz="900" dirty="0">
              <a:ea typeface="ＭＳ Ｐゴシック" panose="020B0600070205080204" pitchFamily="34" charset="-128"/>
            </a:endParaRPr>
          </a:p>
          <a:p>
            <a:r>
              <a:rPr lang="en-US" altLang="en-US" sz="1400" dirty="0">
                <a:ea typeface="ＭＳ Ｐゴシック" panose="020B0600070205080204" pitchFamily="34" charset="-128"/>
              </a:rPr>
              <a:t>Ablation formula based on Parks model</a:t>
            </a:r>
            <a:r>
              <a:rPr lang="en-US" altLang="en-US" sz="1400" baseline="30000" dirty="0">
                <a:ea typeface="ＭＳ Ｐゴシック" panose="020B0600070205080204" pitchFamily="34" charset="-128"/>
              </a:rPr>
              <a:t>2</a:t>
            </a:r>
            <a:r>
              <a:rPr lang="en-US" altLang="en-US" sz="1400" dirty="0">
                <a:ea typeface="ＭＳ Ｐゴシック" panose="020B0600070205080204" pitchFamily="34" charset="-128"/>
              </a:rPr>
              <a:t> (in reasonable agreement with </a:t>
            </a:r>
            <a:r>
              <a:rPr lang="en-US" altLang="en-US" sz="1400" dirty="0" err="1">
                <a:ea typeface="ＭＳ Ｐゴシック" panose="020B0600070205080204" pitchFamily="34" charset="-128"/>
              </a:rPr>
              <a:t>Lagrangian</a:t>
            </a:r>
            <a:r>
              <a:rPr lang="en-US" altLang="en-US" sz="1400" dirty="0">
                <a:ea typeface="ＭＳ Ｐゴシック" panose="020B0600070205080204" pitchFamily="34" charset="-128"/>
              </a:rPr>
              <a:t> particle code) with ability to model multiple pellets and plumes</a:t>
            </a:r>
          </a:p>
        </p:txBody>
      </p:sp>
      <p:sp>
        <p:nvSpPr>
          <p:cNvPr id="3" name="Title 2">
            <a:extLst>
              <a:ext uri="{FF2B5EF4-FFF2-40B4-BE49-F238E27FC236}">
                <a16:creationId xmlns:a16="http://schemas.microsoft.com/office/drawing/2014/main" id="{03E36FF5-08E9-EF42-8B63-195900978E65}"/>
              </a:ext>
            </a:extLst>
          </p:cNvPr>
          <p:cNvSpPr>
            <a:spLocks noGrp="1"/>
          </p:cNvSpPr>
          <p:nvPr>
            <p:ph type="title" idx="4294967295"/>
          </p:nvPr>
        </p:nvSpPr>
        <p:spPr>
          <a:xfrm>
            <a:off x="457200" y="0"/>
            <a:ext cx="8229600" cy="685800"/>
          </a:xfrm>
        </p:spPr>
        <p:txBody>
          <a:bodyPr/>
          <a:lstStyle/>
          <a:p>
            <a:r>
              <a:rPr lang="en-US"/>
              <a:t>M3D-C1 and NIMROD Extended-MHD Solvers are Coupled to Impurity Ionization/Radiation Models</a:t>
            </a:r>
          </a:p>
        </p:txBody>
      </p:sp>
      <p:sp>
        <p:nvSpPr>
          <p:cNvPr id="5" name="TextBox 1">
            <a:extLst>
              <a:ext uri="{FF2B5EF4-FFF2-40B4-BE49-F238E27FC236}">
                <a16:creationId xmlns:a16="http://schemas.microsoft.com/office/drawing/2014/main" id="{516F82FB-7C6B-B54D-982F-CEEDF5E02A74}"/>
              </a:ext>
            </a:extLst>
          </p:cNvPr>
          <p:cNvSpPr txBox="1">
            <a:spLocks noChangeArrowheads="1"/>
          </p:cNvSpPr>
          <p:nvPr/>
        </p:nvSpPr>
        <p:spPr bwMode="auto">
          <a:xfrm>
            <a:off x="4078123" y="4440672"/>
            <a:ext cx="506587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buChar char="•"/>
              <a:defRPr sz="2000" b="1">
                <a:solidFill>
                  <a:schemeClr val="tx1"/>
                </a:solidFill>
                <a:latin typeface="Century Gothic" panose="020B0502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a:solidFill>
                  <a:schemeClr val="tx1"/>
                </a:solidFill>
                <a:latin typeface="Century Gothic" panose="020B0502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sz="1600">
                <a:solidFill>
                  <a:schemeClr val="tx1"/>
                </a:solidFill>
                <a:latin typeface="Century Gothic" panose="020B0502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ea typeface="ＭＳ Ｐゴシック" panose="020B0600070205080204" pitchFamily="34" charset="-128"/>
              </a:defRPr>
            </a:lvl9pPr>
          </a:lstStyle>
          <a:p>
            <a:pPr>
              <a:spcBef>
                <a:spcPct val="0"/>
              </a:spcBef>
              <a:buClrTx/>
              <a:buFontTx/>
              <a:buNone/>
            </a:pPr>
            <a:r>
              <a:rPr lang="en-US" altLang="en-US" sz="1000" b="0" baseline="30000" dirty="0"/>
              <a:t>1</a:t>
            </a:r>
            <a:r>
              <a:rPr lang="en-US" altLang="en-US" sz="1000" b="0" dirty="0"/>
              <a:t>D.G. Whyte, et al., Proc. of the 24th Euro. Conf. on Controlled Fusion and Plasma Physics, Berchtesgaden, Germany, 1997, Vol. 21A, p. 1137. </a:t>
            </a:r>
          </a:p>
          <a:p>
            <a:pPr>
              <a:spcBef>
                <a:spcPct val="0"/>
              </a:spcBef>
              <a:buClrTx/>
              <a:buFontTx/>
              <a:buNone/>
            </a:pPr>
            <a:r>
              <a:rPr lang="en-US" altLang="en-US" sz="1000" b="0" baseline="30000" dirty="0"/>
              <a:t>2</a:t>
            </a:r>
            <a:r>
              <a:rPr lang="en-US" altLang="en-US" sz="1000" b="0" dirty="0"/>
              <a:t>P.B. Parks, Theory &amp; Simulations of Disruptions Workshop, PPPL 2017.</a:t>
            </a:r>
          </a:p>
        </p:txBody>
      </p:sp>
      <p:pic>
        <p:nvPicPr>
          <p:cNvPr id="6" name="Picture 5">
            <a:extLst>
              <a:ext uri="{FF2B5EF4-FFF2-40B4-BE49-F238E27FC236}">
                <a16:creationId xmlns:a16="http://schemas.microsoft.com/office/drawing/2014/main" id="{498548DF-E258-0E4C-A63F-072FEA294F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5534" y="2300759"/>
            <a:ext cx="4945177" cy="318376"/>
          </a:xfrm>
          <a:prstGeom prst="rect">
            <a:avLst/>
          </a:prstGeom>
        </p:spPr>
      </p:pic>
      <p:pic>
        <p:nvPicPr>
          <p:cNvPr id="7" name="Picture 9">
            <a:extLst>
              <a:ext uri="{FF2B5EF4-FFF2-40B4-BE49-F238E27FC236}">
                <a16:creationId xmlns:a16="http://schemas.microsoft.com/office/drawing/2014/main" id="{169738D7-6F96-3044-B42E-40C5E149B54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0005" y="3225771"/>
            <a:ext cx="5216234" cy="31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8E217309-275D-2E4F-8321-EA2284C092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1992" y="3611267"/>
            <a:ext cx="5216234" cy="33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F9D73EE-53B0-9942-8CBA-EB431F835A20}"/>
              </a:ext>
            </a:extLst>
          </p:cNvPr>
          <p:cNvSpPr/>
          <p:nvPr/>
        </p:nvSpPr>
        <p:spPr>
          <a:xfrm>
            <a:off x="4992214" y="3280896"/>
            <a:ext cx="479072" cy="220855"/>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55904"/>
      </p:ext>
    </p:extLst>
  </p:cSld>
  <p:clrMapOvr>
    <a:masterClrMapping/>
  </p:clrMapOvr>
  <mc:AlternateContent xmlns:mc="http://schemas.openxmlformats.org/markup-compatibility/2006">
    <mc:Choice xmlns:p14="http://schemas.microsoft.com/office/powerpoint/2010/main" Requires="p14">
      <p:transition spd="slow" p14:dur="2000" advTm="79752"/>
    </mc:Choice>
    <mc:Fallback>
      <p:transition spd="slow" advTm="79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1C67D-C03D-DB4C-AC15-67826045F7DB}"/>
              </a:ext>
            </a:extLst>
          </p:cNvPr>
          <p:cNvSpPr>
            <a:spLocks noGrp="1"/>
          </p:cNvSpPr>
          <p:nvPr>
            <p:ph idx="1"/>
          </p:nvPr>
        </p:nvSpPr>
        <p:spPr>
          <a:xfrm>
            <a:off x="457200" y="850790"/>
            <a:ext cx="5698503" cy="3705335"/>
          </a:xfrm>
        </p:spPr>
        <p:txBody>
          <a:bodyPr/>
          <a:lstStyle/>
          <a:p>
            <a:pPr marL="285750" indent="-285750">
              <a:buFont typeface="Arial" panose="020B0604020202020204" pitchFamily="34" charset="0"/>
              <a:buChar char="•"/>
            </a:pPr>
            <a:r>
              <a:rPr lang="en-US" sz="1400" dirty="0"/>
              <a:t>REORBIT module solves for test particle guiding center drift orbit tracing in presence of 3D perturbations</a:t>
            </a:r>
          </a:p>
          <a:p>
            <a:pPr marL="685800" lvl="1">
              <a:buFont typeface="Arial" panose="020B0604020202020204" pitchFamily="34" charset="0"/>
              <a:buChar char="•"/>
            </a:pPr>
            <a:r>
              <a:rPr lang="en-US" sz="1200" dirty="0"/>
              <a:t>RE suppression due to resistive kink in DIII-D post-TQ plasmas [1,2]</a:t>
            </a:r>
          </a:p>
          <a:p>
            <a:pPr marL="685800" lvl="1">
              <a:buFont typeface="Arial" panose="020B0604020202020204" pitchFamily="34" charset="0"/>
              <a:buChar char="•"/>
            </a:pPr>
            <a:r>
              <a:rPr lang="en-US" sz="1200" dirty="0"/>
              <a:t>RE mitigation due to RMP in COMPASS [3]</a:t>
            </a:r>
          </a:p>
          <a:p>
            <a:pPr marL="685800" lvl="1">
              <a:buFont typeface="Arial" panose="020B0604020202020204" pitchFamily="34" charset="0"/>
              <a:buChar char="•"/>
            </a:pPr>
            <a:r>
              <a:rPr lang="en-US" sz="1200" dirty="0"/>
              <a:t>RE loss due to MHD instabilities in ITER [4]</a:t>
            </a:r>
          </a:p>
          <a:p>
            <a:pPr marL="685800" lvl="1">
              <a:buFont typeface="Arial" panose="020B0604020202020204" pitchFamily="34" charset="0"/>
              <a:buChar char="•"/>
            </a:pPr>
            <a:r>
              <a:rPr lang="en-US" sz="1200" dirty="0"/>
              <a:t>Also applied for energetic ion orbits [5] and losses [6] due to 3D fields in ITER</a:t>
            </a:r>
          </a:p>
          <a:p>
            <a:pPr marL="285750" indent="-285750">
              <a:buFont typeface="Arial" panose="020B0604020202020204" pitchFamily="34" charset="0"/>
              <a:buChar char="•"/>
            </a:pPr>
            <a:r>
              <a:rPr lang="en-US" sz="1400" dirty="0"/>
              <a:t>Rosenbluth-</a:t>
            </a:r>
            <a:r>
              <a:rPr lang="en-US" sz="1400" dirty="0" err="1"/>
              <a:t>Putvinski</a:t>
            </a:r>
            <a:r>
              <a:rPr lang="en-US" sz="1400" dirty="0"/>
              <a:t> 2D avalanche model time-advanced together with n=0 MHD equations</a:t>
            </a:r>
          </a:p>
          <a:p>
            <a:pPr marL="685800" lvl="1">
              <a:buFont typeface="Arial" panose="020B0604020202020204" pitchFamily="34" charset="0"/>
              <a:buChar char="•"/>
            </a:pPr>
            <a:r>
              <a:rPr lang="en-US" sz="1200" dirty="0"/>
              <a:t>RE avalanche modeling for DIII-D [7]</a:t>
            </a:r>
          </a:p>
          <a:p>
            <a:pPr marL="685800" lvl="1">
              <a:buFont typeface="Arial" panose="020B0604020202020204" pitchFamily="34" charset="0"/>
              <a:buChar char="•"/>
            </a:pPr>
            <a:r>
              <a:rPr lang="en-US" sz="1200" dirty="0"/>
              <a:t>Model does not include partial screening due to bound electrons</a:t>
            </a:r>
          </a:p>
          <a:p>
            <a:pPr marL="285750" indent="-285750">
              <a:buFont typeface="Arial" panose="020B0604020202020204" pitchFamily="34" charset="0"/>
              <a:buChar char="•"/>
            </a:pPr>
            <a:r>
              <a:rPr lang="en-US" sz="1400" dirty="0"/>
              <a:t>Hybrid formulation where REs treated as a fluid species </a:t>
            </a:r>
          </a:p>
          <a:p>
            <a:pPr marL="685800" lvl="1">
              <a:buFont typeface="Arial" panose="020B0604020202020204" pitchFamily="34" charset="0"/>
              <a:buChar char="•"/>
            </a:pPr>
            <a:r>
              <a:rPr lang="en-US" sz="1200" dirty="0"/>
              <a:t>REs on tearing-mode stability with favorable curvature effect [8] </a:t>
            </a:r>
          </a:p>
          <a:p>
            <a:pPr marL="685800" lvl="1">
              <a:buFont typeface="Arial" panose="020B0604020202020204" pitchFamily="34" charset="0"/>
              <a:buChar char="•"/>
            </a:pPr>
            <a:r>
              <a:rPr lang="en-US" sz="1200" dirty="0"/>
              <a:t>Interaction between REs &amp; 1/1 internal kink in post-TQ plasmas [9]</a:t>
            </a:r>
          </a:p>
          <a:p>
            <a:pPr marL="685800" lvl="1">
              <a:buFont typeface="Arial" panose="020B0604020202020204" pitchFamily="34" charset="0"/>
              <a:buChar char="•"/>
            </a:pPr>
            <a:r>
              <a:rPr lang="en-US" sz="1200" dirty="0"/>
              <a:t>Work in progress to add </a:t>
            </a:r>
            <a:r>
              <a:rPr lang="en-US" sz="1200" dirty="0" err="1"/>
              <a:t>ExB</a:t>
            </a:r>
            <a:r>
              <a:rPr lang="en-US" sz="1200" dirty="0"/>
              <a:t> drift of REs</a:t>
            </a:r>
          </a:p>
          <a:p>
            <a:pPr marL="285750" indent="-285750">
              <a:buFont typeface="Arial" panose="020B0604020202020204" pitchFamily="34" charset="0"/>
              <a:buChar char="•"/>
            </a:pPr>
            <a:endParaRPr lang="en-US" sz="1400" dirty="0"/>
          </a:p>
        </p:txBody>
      </p:sp>
      <p:sp>
        <p:nvSpPr>
          <p:cNvPr id="3" name="Title 2">
            <a:extLst>
              <a:ext uri="{FF2B5EF4-FFF2-40B4-BE49-F238E27FC236}">
                <a16:creationId xmlns:a16="http://schemas.microsoft.com/office/drawing/2014/main" id="{DBB841C1-5C19-9545-8D8B-8757E5C5EA01}"/>
              </a:ext>
            </a:extLst>
          </p:cNvPr>
          <p:cNvSpPr>
            <a:spLocks noGrp="1"/>
          </p:cNvSpPr>
          <p:nvPr>
            <p:ph type="title" idx="4294967295"/>
          </p:nvPr>
        </p:nvSpPr>
        <p:spPr/>
        <p:txBody>
          <a:bodyPr/>
          <a:lstStyle/>
          <a:p>
            <a:r>
              <a:rPr lang="en-US" dirty="0"/>
              <a:t>MARS-F Code has Been Updated to Study Runaway Electrons in Post-disruption Tokamak Plasmas</a:t>
            </a:r>
            <a:endParaRPr lang="en-US" i="1" dirty="0"/>
          </a:p>
        </p:txBody>
      </p:sp>
      <p:sp>
        <p:nvSpPr>
          <p:cNvPr id="4" name="TextBox 3">
            <a:extLst>
              <a:ext uri="{FF2B5EF4-FFF2-40B4-BE49-F238E27FC236}">
                <a16:creationId xmlns:a16="http://schemas.microsoft.com/office/drawing/2014/main" id="{C9DA6C06-97BC-4374-4B58-9B9F4CA9FE54}"/>
              </a:ext>
            </a:extLst>
          </p:cNvPr>
          <p:cNvSpPr txBox="1"/>
          <p:nvPr/>
        </p:nvSpPr>
        <p:spPr>
          <a:xfrm>
            <a:off x="6287678" y="3435340"/>
            <a:ext cx="2856322" cy="1708160"/>
          </a:xfrm>
          <a:prstGeom prst="rect">
            <a:avLst/>
          </a:prstGeom>
          <a:noFill/>
        </p:spPr>
        <p:txBody>
          <a:bodyPr wrap="square" rtlCol="0">
            <a:spAutoFit/>
          </a:bodyPr>
          <a:lstStyle/>
          <a:p>
            <a:pPr marL="233363" indent="-233363">
              <a:buAutoNum type="arabicPeriod"/>
            </a:pPr>
            <a:r>
              <a:rPr lang="en-US" sz="1050" dirty="0"/>
              <a:t>C. Paz-Soldan, PPCF 61, 054001(2019)</a:t>
            </a:r>
          </a:p>
          <a:p>
            <a:pPr marL="233363" indent="-233363">
              <a:buAutoNum type="arabicPeriod"/>
            </a:pPr>
            <a:r>
              <a:rPr lang="en-US" sz="1050" dirty="0"/>
              <a:t>Y.Q. Liu, NF  59, 126021 (2019)</a:t>
            </a:r>
          </a:p>
          <a:p>
            <a:pPr marL="233363" indent="-233363">
              <a:buAutoNum type="arabicPeriod"/>
            </a:pPr>
            <a:r>
              <a:rPr lang="en-US" sz="1050" dirty="0"/>
              <a:t>Y.Q. Liu, </a:t>
            </a:r>
            <a:r>
              <a:rPr lang="en-US" sz="1050" dirty="0" err="1"/>
              <a:t>PoP</a:t>
            </a:r>
            <a:r>
              <a:rPr lang="en-US" sz="1050" dirty="0"/>
              <a:t> 27, 102507 (2020)</a:t>
            </a:r>
          </a:p>
          <a:p>
            <a:pPr marL="233363" indent="-233363">
              <a:buAutoNum type="arabicPeriod"/>
            </a:pPr>
            <a:r>
              <a:rPr lang="en-US" sz="1050" dirty="0"/>
              <a:t>Y.Q. Liu, NF 62, 066026 (2022)</a:t>
            </a:r>
          </a:p>
          <a:p>
            <a:pPr marL="233363" indent="-233363">
              <a:buAutoNum type="arabicPeriod"/>
            </a:pPr>
            <a:r>
              <a:rPr lang="en-US" sz="1050" dirty="0"/>
              <a:t>Y.Q. Liu, NF 61, 106209 (2021)</a:t>
            </a:r>
          </a:p>
          <a:p>
            <a:pPr marL="233363" indent="-233363">
              <a:buAutoNum type="arabicPeriod"/>
            </a:pPr>
            <a:r>
              <a:rPr lang="en-US" sz="1050" dirty="0"/>
              <a:t>Y.Q. Liu, NF 62, 066011 (2022)</a:t>
            </a:r>
          </a:p>
          <a:p>
            <a:pPr marL="233363" indent="-233363">
              <a:buAutoNum type="arabicPeriod"/>
            </a:pPr>
            <a:r>
              <a:rPr lang="en-US" sz="1050" dirty="0"/>
              <a:t>Y.Q. Liu, NF 61, 066038 (2021)</a:t>
            </a:r>
          </a:p>
          <a:p>
            <a:pPr marL="233363" indent="-233363">
              <a:buAutoNum type="arabicPeriod"/>
            </a:pPr>
            <a:r>
              <a:rPr lang="en-US" sz="1050" dirty="0"/>
              <a:t>L. Li, NF 61, 096034 (2021)</a:t>
            </a:r>
          </a:p>
          <a:p>
            <a:pPr marL="233363" indent="-233363">
              <a:buAutoNum type="arabicPeriod"/>
            </a:pPr>
            <a:r>
              <a:rPr lang="en-US" sz="1050" dirty="0"/>
              <a:t>Y.Q. Liu, NF 61, 116021 (2021)</a:t>
            </a:r>
          </a:p>
          <a:p>
            <a:pPr marL="342900" indent="-342900">
              <a:buAutoNum type="arabicPeriod"/>
            </a:pPr>
            <a:endParaRPr lang="en-US" sz="1050" dirty="0"/>
          </a:p>
        </p:txBody>
      </p:sp>
      <p:pic>
        <p:nvPicPr>
          <p:cNvPr id="5" name="Picture 4">
            <a:extLst>
              <a:ext uri="{FF2B5EF4-FFF2-40B4-BE49-F238E27FC236}">
                <a16:creationId xmlns:a16="http://schemas.microsoft.com/office/drawing/2014/main" id="{4837488A-22F6-E563-537F-E0A15EA177AF}"/>
              </a:ext>
            </a:extLst>
          </p:cNvPr>
          <p:cNvPicPr>
            <a:picLocks noChangeAspect="1"/>
          </p:cNvPicPr>
          <p:nvPr/>
        </p:nvPicPr>
        <p:blipFill>
          <a:blip r:embed="rId2"/>
          <a:stretch>
            <a:fillRect/>
          </a:stretch>
        </p:blipFill>
        <p:spPr>
          <a:xfrm>
            <a:off x="6315957" y="1036983"/>
            <a:ext cx="2752627" cy="1585340"/>
          </a:xfrm>
          <a:prstGeom prst="rect">
            <a:avLst/>
          </a:prstGeom>
        </p:spPr>
      </p:pic>
    </p:spTree>
    <p:extLst>
      <p:ext uri="{BB962C8B-B14F-4D97-AF65-F5344CB8AC3E}">
        <p14:creationId xmlns:p14="http://schemas.microsoft.com/office/powerpoint/2010/main" val="3503469954"/>
      </p:ext>
    </p:extLst>
  </p:cSld>
  <p:clrMapOvr>
    <a:masterClrMapping/>
  </p:clrMapOvr>
  <mc:AlternateContent xmlns:mc="http://schemas.openxmlformats.org/markup-compatibility/2006">
    <mc:Choice xmlns:p14="http://schemas.microsoft.com/office/powerpoint/2010/main" Requires="p14">
      <p:transition spd="slow" p14:dur="2000" advTm="78872"/>
    </mc:Choice>
    <mc:Fallback>
      <p:transition spd="slow" advTm="788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8C75-7F27-AC43-8A01-6C10195C850B}"/>
              </a:ext>
            </a:extLst>
          </p:cNvPr>
          <p:cNvSpPr>
            <a:spLocks noGrp="1"/>
          </p:cNvSpPr>
          <p:nvPr>
            <p:ph idx="1"/>
          </p:nvPr>
        </p:nvSpPr>
        <p:spPr>
          <a:xfrm>
            <a:off x="457199" y="850790"/>
            <a:ext cx="8405447" cy="1978379"/>
          </a:xfrm>
        </p:spPr>
        <p:txBody>
          <a:bodyPr/>
          <a:lstStyle/>
          <a:p>
            <a:r>
              <a:rPr lang="en-US" sz="1600" dirty="0">
                <a:solidFill>
                  <a:schemeClr val="bg1">
                    <a:lumMod val="75000"/>
                  </a:schemeClr>
                </a:solidFill>
              </a:rPr>
              <a:t>Overview of key code capabilities</a:t>
            </a:r>
          </a:p>
          <a:p>
            <a:r>
              <a:rPr lang="en-US" sz="1600" dirty="0"/>
              <a:t>Benchmarking M3D-C1 and NIMROD SPI modeling</a:t>
            </a:r>
          </a:p>
          <a:p>
            <a:r>
              <a:rPr lang="en-US" sz="1600" dirty="0">
                <a:solidFill>
                  <a:schemeClr val="bg1">
                    <a:lumMod val="95000"/>
                  </a:schemeClr>
                </a:solidFill>
              </a:rPr>
              <a:t>M3D-C1 &amp; NIMROD simulations of SPI in JET</a:t>
            </a:r>
          </a:p>
          <a:p>
            <a:r>
              <a:rPr lang="en-US" sz="1600" dirty="0">
                <a:solidFill>
                  <a:schemeClr val="bg1">
                    <a:lumMod val="95000"/>
                  </a:schemeClr>
                </a:solidFill>
              </a:rPr>
              <a:t>Initial M3D-C1 simulations of SPI in KSTAR</a:t>
            </a:r>
          </a:p>
          <a:p>
            <a:r>
              <a:rPr lang="en-US" sz="1600" dirty="0">
                <a:solidFill>
                  <a:schemeClr val="bg1">
                    <a:lumMod val="95000"/>
                  </a:schemeClr>
                </a:solidFill>
              </a:rPr>
              <a:t>Coupled NIMROD-CQL3D modeling of runaway-electron dynamics</a:t>
            </a:r>
          </a:p>
          <a:p>
            <a:r>
              <a:rPr lang="en-US" sz="1600" dirty="0">
                <a:solidFill>
                  <a:schemeClr val="bg1">
                    <a:lumMod val="95000"/>
                  </a:schemeClr>
                </a:solidFill>
              </a:rPr>
              <a:t>MARS-F modeling of runaway-electron dynamics</a:t>
            </a:r>
          </a:p>
          <a:p>
            <a:endParaRPr lang="en-US" sz="1600" dirty="0">
              <a:solidFill>
                <a:schemeClr val="bg1">
                  <a:lumMod val="95000"/>
                </a:schemeClr>
              </a:solidFill>
            </a:endParaRPr>
          </a:p>
        </p:txBody>
      </p:sp>
      <p:sp>
        <p:nvSpPr>
          <p:cNvPr id="3" name="Title 2">
            <a:extLst>
              <a:ext uri="{FF2B5EF4-FFF2-40B4-BE49-F238E27FC236}">
                <a16:creationId xmlns:a16="http://schemas.microsoft.com/office/drawing/2014/main" id="{501E2C33-3A3B-4E4A-85C8-211B66B3EDEC}"/>
              </a:ext>
            </a:extLst>
          </p:cNvPr>
          <p:cNvSpPr>
            <a:spLocks noGrp="1"/>
          </p:cNvSpPr>
          <p:nvPr>
            <p:ph type="title" idx="4294967295"/>
          </p:nvPr>
        </p:nvSpPr>
        <p:spPr/>
        <p:txBody>
          <a:bodyPr/>
          <a:lstStyle/>
          <a:p>
            <a:r>
              <a:rPr lang="en-US" dirty="0"/>
              <a:t>Outline</a:t>
            </a:r>
          </a:p>
        </p:txBody>
      </p:sp>
    </p:spTree>
    <p:extLst>
      <p:ext uri="{BB962C8B-B14F-4D97-AF65-F5344CB8AC3E}">
        <p14:creationId xmlns:p14="http://schemas.microsoft.com/office/powerpoint/2010/main" val="130044160"/>
      </p:ext>
    </p:extLst>
  </p:cSld>
  <p:clrMapOvr>
    <a:masterClrMapping/>
  </p:clrMapOvr>
  <mc:AlternateContent xmlns:mc="http://schemas.openxmlformats.org/markup-compatibility/2006">
    <mc:Choice xmlns:p14="http://schemas.microsoft.com/office/powerpoint/2010/main" Requires="p14">
      <p:transition spd="slow" p14:dur="2000" advTm="4675"/>
    </mc:Choice>
    <mc:Fallback>
      <p:transition spd="slow" advTm="46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245C59-A979-773F-0F48-B2CB0CAE9D9F}"/>
              </a:ext>
            </a:extLst>
          </p:cNvPr>
          <p:cNvSpPr>
            <a:spLocks noGrp="1"/>
          </p:cNvSpPr>
          <p:nvPr>
            <p:ph sz="half" idx="1"/>
          </p:nvPr>
        </p:nvSpPr>
        <p:spPr/>
        <p:txBody>
          <a:bodyPr/>
          <a:lstStyle/>
          <a:p>
            <a:r>
              <a:rPr lang="en-US" sz="1600" dirty="0"/>
              <a:t>3D nonlinear MHD</a:t>
            </a:r>
          </a:p>
          <a:p>
            <a:pPr lvl="1"/>
            <a:r>
              <a:rPr lang="en-US" sz="1400" dirty="0"/>
              <a:t>Fixed boundary</a:t>
            </a:r>
          </a:p>
          <a:p>
            <a:pPr lvl="1"/>
            <a:r>
              <a:rPr lang="en-US" sz="1400" dirty="0"/>
              <a:t>Single-temperature equation</a:t>
            </a:r>
          </a:p>
          <a:p>
            <a:r>
              <a:rPr lang="en-US" sz="1600" dirty="0"/>
              <a:t>Pellet/deposition parameters</a:t>
            </a:r>
          </a:p>
          <a:p>
            <a:pPr lvl="1"/>
            <a:r>
              <a:rPr lang="en-US" sz="1400" dirty="0"/>
              <a:t>3 mm radius, pure neon </a:t>
            </a:r>
          </a:p>
          <a:p>
            <a:pPr lvl="1"/>
            <a:r>
              <a:rPr lang="en-US" sz="1400" dirty="0"/>
              <a:t>5 cm poloidal and 2.4 m toroidal half-width</a:t>
            </a:r>
          </a:p>
          <a:p>
            <a:pPr lvl="1"/>
            <a:r>
              <a:rPr lang="en-US" sz="1400" dirty="0"/>
              <a:t>200 m/s with realistic trajectory</a:t>
            </a:r>
          </a:p>
          <a:p>
            <a:pPr lvl="1"/>
            <a:r>
              <a:rPr lang="en-US" sz="1400" dirty="0"/>
              <a:t>Ablation by local electron density and temperature according to model by Parks</a:t>
            </a:r>
          </a:p>
          <a:p>
            <a:r>
              <a:rPr lang="en-US" sz="1600" dirty="0"/>
              <a:t>Work has motivated code development and provided insight into SPI physics</a:t>
            </a:r>
          </a:p>
        </p:txBody>
      </p:sp>
      <p:sp>
        <p:nvSpPr>
          <p:cNvPr id="6" name="Title 5">
            <a:extLst>
              <a:ext uri="{FF2B5EF4-FFF2-40B4-BE49-F238E27FC236}">
                <a16:creationId xmlns:a16="http://schemas.microsoft.com/office/drawing/2014/main" id="{EB8DC1CA-C244-6313-25D9-9A696675D657}"/>
              </a:ext>
            </a:extLst>
          </p:cNvPr>
          <p:cNvSpPr>
            <a:spLocks noGrp="1"/>
          </p:cNvSpPr>
          <p:nvPr>
            <p:ph type="title" idx="4294967295"/>
          </p:nvPr>
        </p:nvSpPr>
        <p:spPr/>
        <p:txBody>
          <a:bodyPr/>
          <a:lstStyle/>
          <a:p>
            <a:r>
              <a:rPr lang="en-US" dirty="0"/>
              <a:t>3D, Nonlinear Benchmark Between M3D-C1 &amp; NIMROD for Realistic, Injected Pellet is Well-Underway</a:t>
            </a:r>
          </a:p>
        </p:txBody>
      </p:sp>
      <p:pic>
        <p:nvPicPr>
          <p:cNvPr id="7" name="bm_7-15-21.mp4">
            <a:hlinkClick r:id="" action="ppaction://media"/>
            <a:extLst>
              <a:ext uri="{FF2B5EF4-FFF2-40B4-BE49-F238E27FC236}">
                <a16:creationId xmlns:a16="http://schemas.microsoft.com/office/drawing/2014/main" id="{FF510239-476B-3E8B-9C0B-C56E558FB90E}"/>
              </a:ext>
            </a:extLst>
          </p:cNvPr>
          <p:cNvPicPr>
            <a:picLocks noGrp="1" noChangeAspect="1"/>
          </p:cNvPicPr>
          <p:nvPr>
            <p:ph sz="half" idx="2"/>
            <a:videoFile r:link="rId3"/>
            <p:extLst>
              <p:ext uri="{DAA4B4D4-6D71-4841-9C94-3DE7FCFB9230}">
                <p14:media xmlns:p14="http://schemas.microsoft.com/office/powerpoint/2010/main" r:embed="rId2"/>
              </p:ext>
            </p:extLst>
          </p:nvPr>
        </p:nvPicPr>
        <p:blipFill rotWithShape="1">
          <a:blip r:embed="rId5"/>
          <a:srcRect t="4296" r="2746" b="28306"/>
          <a:stretch/>
        </p:blipFill>
        <p:spPr>
          <a:xfrm>
            <a:off x="4648200" y="2229193"/>
            <a:ext cx="4447770" cy="1733821"/>
          </a:xfrm>
          <a:prstGeom prst="rect">
            <a:avLst/>
          </a:prstGeom>
        </p:spPr>
      </p:pic>
      <p:sp>
        <p:nvSpPr>
          <p:cNvPr id="8" name="TextBox 7">
            <a:extLst>
              <a:ext uri="{FF2B5EF4-FFF2-40B4-BE49-F238E27FC236}">
                <a16:creationId xmlns:a16="http://schemas.microsoft.com/office/drawing/2014/main" id="{A4FFB698-77CA-8B74-8C17-DF5804282633}"/>
              </a:ext>
            </a:extLst>
          </p:cNvPr>
          <p:cNvSpPr txBox="1"/>
          <p:nvPr/>
        </p:nvSpPr>
        <p:spPr>
          <a:xfrm>
            <a:off x="4793903" y="1139567"/>
            <a:ext cx="4156364" cy="523220"/>
          </a:xfrm>
          <a:prstGeom prst="rect">
            <a:avLst/>
          </a:prstGeom>
          <a:noFill/>
        </p:spPr>
        <p:txBody>
          <a:bodyPr wrap="square" rtlCol="0">
            <a:spAutoFit/>
          </a:bodyPr>
          <a:lstStyle/>
          <a:p>
            <a:pPr algn="ctr"/>
            <a:r>
              <a:rPr lang="en-US" sz="1400" b="1" u="sng" dirty="0"/>
              <a:t>M3D-C1 Modeling of DIII-D 160606 @ 2990 </a:t>
            </a:r>
            <a:r>
              <a:rPr lang="en-US" sz="1400" b="1" u="sng" dirty="0" err="1"/>
              <a:t>ms</a:t>
            </a:r>
            <a:r>
              <a:rPr lang="en-US" sz="1400" b="1" u="sng" dirty="0"/>
              <a:t>: </a:t>
            </a:r>
            <a:br>
              <a:rPr lang="en-US" sz="1400" b="1" u="sng" dirty="0"/>
            </a:br>
            <a:r>
              <a:rPr lang="en-US" sz="1400" b="1" u="sng" dirty="0"/>
              <a:t>0.7 MJ, 1.28 MA</a:t>
            </a:r>
          </a:p>
        </p:txBody>
      </p:sp>
      <p:sp>
        <p:nvSpPr>
          <p:cNvPr id="10" name="TextBox 9">
            <a:extLst>
              <a:ext uri="{FF2B5EF4-FFF2-40B4-BE49-F238E27FC236}">
                <a16:creationId xmlns:a16="http://schemas.microsoft.com/office/drawing/2014/main" id="{5C128D5B-1B88-2D69-9761-3E7206FE6B9A}"/>
              </a:ext>
            </a:extLst>
          </p:cNvPr>
          <p:cNvSpPr txBox="1"/>
          <p:nvPr/>
        </p:nvSpPr>
        <p:spPr>
          <a:xfrm>
            <a:off x="5971759" y="4240559"/>
            <a:ext cx="1661032" cy="276999"/>
          </a:xfrm>
          <a:prstGeom prst="rect">
            <a:avLst/>
          </a:prstGeom>
          <a:noFill/>
        </p:spPr>
        <p:txBody>
          <a:bodyPr wrap="none" rtlCol="0">
            <a:spAutoFit/>
          </a:bodyPr>
          <a:lstStyle/>
          <a:p>
            <a:pPr algn="ctr"/>
            <a:r>
              <a:rPr lang="en-US" sz="1200" b="1" dirty="0">
                <a:hlinkClick r:id="rId6"/>
              </a:rPr>
              <a:t>bitly.com/C1bm715</a:t>
            </a:r>
            <a:endParaRPr lang="en-US" sz="1200" b="1" dirty="0">
              <a:solidFill>
                <a:srgbClr val="FF0000"/>
              </a:solidFill>
            </a:endParaRPr>
          </a:p>
        </p:txBody>
      </p:sp>
      <p:sp>
        <p:nvSpPr>
          <p:cNvPr id="12" name="TextBox 11">
            <a:extLst>
              <a:ext uri="{FF2B5EF4-FFF2-40B4-BE49-F238E27FC236}">
                <a16:creationId xmlns:a16="http://schemas.microsoft.com/office/drawing/2014/main" id="{83392DBF-0D1A-ED30-8F99-475EDD9F0368}"/>
              </a:ext>
            </a:extLst>
          </p:cNvPr>
          <p:cNvSpPr txBox="1"/>
          <p:nvPr/>
        </p:nvSpPr>
        <p:spPr>
          <a:xfrm>
            <a:off x="4750307" y="1779911"/>
            <a:ext cx="1106906" cy="461665"/>
          </a:xfrm>
          <a:prstGeom prst="rect">
            <a:avLst/>
          </a:prstGeom>
          <a:noFill/>
        </p:spPr>
        <p:txBody>
          <a:bodyPr wrap="square" rtlCol="0">
            <a:spAutoFit/>
          </a:bodyPr>
          <a:lstStyle/>
          <a:p>
            <a:pPr algn="ctr"/>
            <a:r>
              <a:rPr lang="en-US" sz="1200" b="1" dirty="0"/>
              <a:t>Impurity</a:t>
            </a:r>
          </a:p>
          <a:p>
            <a:pPr algn="ctr"/>
            <a:r>
              <a:rPr lang="en-US" sz="1200" b="1" dirty="0"/>
              <a:t>Density</a:t>
            </a:r>
          </a:p>
        </p:txBody>
      </p:sp>
      <p:sp>
        <p:nvSpPr>
          <p:cNvPr id="13" name="TextBox 12">
            <a:extLst>
              <a:ext uri="{FF2B5EF4-FFF2-40B4-BE49-F238E27FC236}">
                <a16:creationId xmlns:a16="http://schemas.microsoft.com/office/drawing/2014/main" id="{F6924FD2-BFED-A5DE-9843-3FE85306405F}"/>
              </a:ext>
            </a:extLst>
          </p:cNvPr>
          <p:cNvSpPr txBox="1"/>
          <p:nvPr/>
        </p:nvSpPr>
        <p:spPr>
          <a:xfrm>
            <a:off x="6223720" y="1779909"/>
            <a:ext cx="1147010" cy="461665"/>
          </a:xfrm>
          <a:prstGeom prst="rect">
            <a:avLst/>
          </a:prstGeom>
          <a:noFill/>
        </p:spPr>
        <p:txBody>
          <a:bodyPr wrap="square" rtlCol="0">
            <a:spAutoFit/>
          </a:bodyPr>
          <a:lstStyle/>
          <a:p>
            <a:pPr algn="ctr"/>
            <a:r>
              <a:rPr lang="en-US" sz="1200" b="1" dirty="0"/>
              <a:t>Electron</a:t>
            </a:r>
          </a:p>
          <a:p>
            <a:pPr algn="ctr"/>
            <a:r>
              <a:rPr lang="en-US" sz="1200" b="1" dirty="0"/>
              <a:t>Temperature</a:t>
            </a:r>
          </a:p>
        </p:txBody>
      </p:sp>
      <p:sp>
        <p:nvSpPr>
          <p:cNvPr id="14" name="TextBox 13">
            <a:extLst>
              <a:ext uri="{FF2B5EF4-FFF2-40B4-BE49-F238E27FC236}">
                <a16:creationId xmlns:a16="http://schemas.microsoft.com/office/drawing/2014/main" id="{D2E9FCE0-7001-1714-9D1D-FAF9D17A831D}"/>
              </a:ext>
            </a:extLst>
          </p:cNvPr>
          <p:cNvSpPr txBox="1"/>
          <p:nvPr/>
        </p:nvSpPr>
        <p:spPr>
          <a:xfrm>
            <a:off x="7512437" y="1779909"/>
            <a:ext cx="1628271" cy="461665"/>
          </a:xfrm>
          <a:prstGeom prst="rect">
            <a:avLst/>
          </a:prstGeom>
          <a:noFill/>
        </p:spPr>
        <p:txBody>
          <a:bodyPr wrap="square" rtlCol="0">
            <a:spAutoFit/>
          </a:bodyPr>
          <a:lstStyle/>
          <a:p>
            <a:pPr algn="ctr"/>
            <a:r>
              <a:rPr lang="en-US" sz="1200" b="1" dirty="0"/>
              <a:t>Toroidal</a:t>
            </a:r>
          </a:p>
          <a:p>
            <a:pPr algn="ctr"/>
            <a:r>
              <a:rPr lang="en-US" sz="1200" b="1" dirty="0"/>
              <a:t>Current Density</a:t>
            </a:r>
          </a:p>
        </p:txBody>
      </p:sp>
    </p:spTree>
    <p:custDataLst>
      <p:tags r:id="rId1"/>
    </p:custDataLst>
    <p:extLst>
      <p:ext uri="{BB962C8B-B14F-4D97-AF65-F5344CB8AC3E}">
        <p14:creationId xmlns:p14="http://schemas.microsoft.com/office/powerpoint/2010/main" val="2202847498"/>
      </p:ext>
    </p:extLst>
  </p:cSld>
  <p:clrMapOvr>
    <a:masterClrMapping/>
  </p:clrMapOvr>
  <mc:AlternateContent xmlns:mc="http://schemas.openxmlformats.org/markup-compatibility/2006">
    <mc:Choice xmlns:p14="http://schemas.microsoft.com/office/powerpoint/2010/main" Requires="p14">
      <p:transition spd="slow" p14:dur="2000" advTm="90541"/>
    </mc:Choice>
    <mc:Fallback>
      <p:transition spd="slow" advTm="90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extLst>
    <p:ext uri="{E180D4A7-C9FB-4DFB-919C-405C955672EB}">
      <p14:showEvtLst xmlns:p14="http://schemas.microsoft.com/office/powerpoint/2010/main">
        <p14:playEvt time="43298" objId="7"/>
        <p14:pauseEvt time="45877" objId="7"/>
        <p14:resumeEvt time="55555" objId="7"/>
        <p14:pauseEvt time="59414" objId="7"/>
        <p14:resumeEvt time="72396" objId="7"/>
        <p14:stopEvt time="76406" objId="7"/>
        <p14:playEvt time="89827" objId="7"/>
        <p14:stopEvt time="90541" objId="7"/>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69B9D3D75DB42A4294084EDAAF6E5" ma:contentTypeVersion="0" ma:contentTypeDescription="Create a new document." ma:contentTypeScope="" ma:versionID="7e38bf45e10ee7b0fbd3e3157880acb6">
  <xsd:schema xmlns:xsd="http://www.w3.org/2001/XMLSchema" xmlns:xs="http://www.w3.org/2001/XMLSchema" xmlns:p="http://schemas.microsoft.com/office/2006/metadata/properties" xmlns:ns2="50f8ad0e-3adf-474a-b561-af233bba80c3" targetNamespace="http://schemas.microsoft.com/office/2006/metadata/properties" ma:root="true" ma:fieldsID="b33b643bbdfd4d537c93bcee433d79e6" ns2:_="">
    <xsd:import namespace="50f8ad0e-3adf-474a-b561-af233bba80c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8ad0e-3adf-474a-b561-af233bba80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A3D4A31B-A513-40EC-9431-6913F0F55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8ad0e-3adf-474a-b561-af233bba8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73886BB1-D027-43F4-8DB2-C8D55F0291E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24767</TotalTime>
  <Words>3399</Words>
  <Application>Microsoft Macintosh PowerPoint</Application>
  <PresentationFormat>On-screen Show (16:9)</PresentationFormat>
  <Paragraphs>409</Paragraphs>
  <Slides>40</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Cambria Math</vt:lpstr>
      <vt:lpstr>Century Gothic</vt:lpstr>
      <vt:lpstr>Lucida Grande</vt:lpstr>
      <vt:lpstr>Open Sans</vt:lpstr>
      <vt:lpstr>Symbol</vt:lpstr>
      <vt:lpstr>Office Theme</vt:lpstr>
      <vt:lpstr>Equation</vt:lpstr>
      <vt:lpstr>PowerPoint Presentation</vt:lpstr>
      <vt:lpstr>Many Grants Provide Opportunities of Synergistic Research</vt:lpstr>
      <vt:lpstr>Studying of Disruption Dynamics and Mitigation Requires Multiphysics Models</vt:lpstr>
      <vt:lpstr>Outline</vt:lpstr>
      <vt:lpstr>Outline</vt:lpstr>
      <vt:lpstr>M3D-C1 and NIMROD Extended-MHD Solvers are Coupled to Impurity Ionization/Radiation Models</vt:lpstr>
      <vt:lpstr>MARS-F Code has Been Updated to Study Runaway Electrons in Post-disruption Tokamak Plasmas</vt:lpstr>
      <vt:lpstr>Outline</vt:lpstr>
      <vt:lpstr>3D, Nonlinear Benchmark Between M3D-C1 &amp; NIMROD for Realistic, Injected Pellet is Well-Underway</vt:lpstr>
      <vt:lpstr>M3D-C1 &amp; NIMROD Show Decent Agreement, but Differ in Timing of Instability Onset</vt:lpstr>
      <vt:lpstr>M3D-C1 &amp; NIMROD Show Decent Agreement, but Differ in Timing of Instability Onset</vt:lpstr>
      <vt:lpstr>Two-Temperature Modeling Shows Delayed Thermal Quench</vt:lpstr>
      <vt:lpstr>Outline</vt:lpstr>
      <vt:lpstr>Multi-Fragment Modeling Uses Realistic Model for Shattered Plumes</vt:lpstr>
      <vt:lpstr>M3D-C1 Modeling with Realistic Plumes Performed for JET</vt:lpstr>
      <vt:lpstr>JET Modeling Shows Competition Between Rate of Travel and Rate of Radiative Dissipation</vt:lpstr>
      <vt:lpstr>JET Modeling Shows Competition Between Rate of Travel and Rate of Radiative Dissipation</vt:lpstr>
      <vt:lpstr>JET Modeling Shows Competition Between Rate of Travel and Rate of Radiative Dissipation</vt:lpstr>
      <vt:lpstr>NIMROD JET Modeling Shows Reducing Viscosity Increases  MHD Activity and Speeds Up Thermal Quench </vt:lpstr>
      <vt:lpstr>Outline</vt:lpstr>
      <vt:lpstr>Initial M3D-C1 KSTAR Modeling Shows Uncertain Benefits of Multiple Injection</vt:lpstr>
      <vt:lpstr>Initial M3D-C1 KSTAR Modeling Shows Uncertain Benefits of Multiple Injection</vt:lpstr>
      <vt:lpstr>Initial M3D-C1 KSTAR Modeling Shows Uncertain Benefits of Multiple Injection</vt:lpstr>
      <vt:lpstr>Outline</vt:lpstr>
      <vt:lpstr>NIMROD-CQL3D Modeling of DIII-D Ne SPI Shows Negligible Runaway Production</vt:lpstr>
      <vt:lpstr>Outline</vt:lpstr>
      <vt:lpstr>MHD-RE Hybrid Model Developed in MARS-F to Study Interaction Between Internal Kink and REs</vt:lpstr>
      <vt:lpstr>MHD-RE Hybrid Model Developed in MARS-F to Study Interaction Between Internal Kink and REs</vt:lpstr>
      <vt:lpstr>MHD-RE Hybrid Model Developed in MARS-F to Study Interaction Between Internal Kink and REs</vt:lpstr>
      <vt:lpstr>MARS-Q Code has Been Updated to Model RE Avalanche Dynamics in Shaped Tokamak Plasmas</vt:lpstr>
      <vt:lpstr>MARS-Q Code has Been Updated to Model RE Avalanche Dynamics in Shaped Tokamak Plasmas</vt:lpstr>
      <vt:lpstr>MARS-Q Code has Been Updated to Model RE Avalanche Dynamics in Shaped Tokamak Plasmas</vt:lpstr>
      <vt:lpstr>State-of-the-Art Modeling Capabilities Will Continue to Provide Greater Understanding of Disruption Mitigation</vt:lpstr>
      <vt:lpstr>Acknowledgments and Disclaimers</vt:lpstr>
      <vt:lpstr>PowerPoint Presentation</vt:lpstr>
      <vt:lpstr>M3D-C1* Solves the Extended-MHD Equations</vt:lpstr>
      <vt:lpstr>M3D-C1 Solves the Extended-MHD Equations</vt:lpstr>
      <vt:lpstr>Ablation model for Ne-D2 pellets implemented in M3D-C1</vt:lpstr>
      <vt:lpstr>M3D-C1 &amp; NIMROD Show Decent Agreement, but Differ in Timing of Instability Onset</vt:lpstr>
      <vt:lpstr>JET Modeling Shows Competition Between Rate of Travel and Rate of Radiative Dissipation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Brendan Lyons</cp:lastModifiedBy>
  <cp:revision>633</cp:revision>
  <cp:lastPrinted>2019-08-05T17:29:12Z</cp:lastPrinted>
  <dcterms:created xsi:type="dcterms:W3CDTF">2010-04-12T23:12:02Z</dcterms:created>
  <dcterms:modified xsi:type="dcterms:W3CDTF">2022-07-20T15:13:35Z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HeaderStyleDefinitions">
    <vt:lpwstr/>
  </property>
  <property fmtid="{D5CDD505-2E9C-101B-9397-08002B2CF9AE}" pid="4" name="RedirectURL">
    <vt:lpwstr/>
  </property>
  <property fmtid="{D5CDD505-2E9C-101B-9397-08002B2CF9AE}" pid="5" name="_dlc_DocId">
    <vt:lpwstr>XP2E3VQ6UM2P-151-395</vt:lpwstr>
  </property>
  <property fmtid="{D5CDD505-2E9C-101B-9397-08002B2CF9AE}" pid="6" name="_dlc_DocIdItemGuid">
    <vt:lpwstr>45a7871c-afbf-48d0-9089-d523b25ec326</vt:lpwstr>
  </property>
  <property fmtid="{D5CDD505-2E9C-101B-9397-08002B2CF9AE}" pid="7" name="_dlc_DocIdUrl">
    <vt:lpwstr>http://intranet.ga.com/_layouts/DocIdRedir.aspx?ID=XP2E3VQ6UM2P-151-395, XP2E3VQ6UM2P-151-395</vt:lpwstr>
  </property>
</Properties>
</file>