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7"/>
  </p:notesMasterIdLst>
  <p:handoutMasterIdLst>
    <p:handoutMasterId r:id="rId28"/>
  </p:handoutMasterIdLst>
  <p:sldIdLst>
    <p:sldId id="256" r:id="rId5"/>
    <p:sldId id="505" r:id="rId6"/>
    <p:sldId id="482" r:id="rId7"/>
    <p:sldId id="483" r:id="rId8"/>
    <p:sldId id="484" r:id="rId9"/>
    <p:sldId id="485" r:id="rId10"/>
    <p:sldId id="486" r:id="rId11"/>
    <p:sldId id="487" r:id="rId12"/>
    <p:sldId id="488" r:id="rId13"/>
    <p:sldId id="489" r:id="rId14"/>
    <p:sldId id="504" r:id="rId15"/>
    <p:sldId id="490" r:id="rId16"/>
    <p:sldId id="501" r:id="rId17"/>
    <p:sldId id="492" r:id="rId18"/>
    <p:sldId id="339" r:id="rId19"/>
    <p:sldId id="343" r:id="rId20"/>
    <p:sldId id="344" r:id="rId21"/>
    <p:sldId id="261" r:id="rId22"/>
    <p:sldId id="494" r:id="rId23"/>
    <p:sldId id="495" r:id="rId24"/>
    <p:sldId id="496" r:id="rId25"/>
    <p:sldId id="497" r:id="rId26"/>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Untitled Section" id="{8C714CE8-250B-1249-9EA9-8DC97A8E8E55}">
          <p14:sldIdLst>
            <p14:sldId id="256"/>
            <p14:sldId id="505"/>
            <p14:sldId id="482"/>
            <p14:sldId id="483"/>
            <p14:sldId id="484"/>
            <p14:sldId id="485"/>
            <p14:sldId id="486"/>
            <p14:sldId id="487"/>
            <p14:sldId id="488"/>
            <p14:sldId id="489"/>
            <p14:sldId id="504"/>
            <p14:sldId id="490"/>
            <p14:sldId id="501"/>
            <p14:sldId id="492"/>
            <p14:sldId id="339"/>
            <p14:sldId id="343"/>
            <p14:sldId id="344"/>
            <p14:sldId id="261"/>
            <p14:sldId id="494"/>
            <p14:sldId id="495"/>
            <p14:sldId id="496"/>
            <p14:sldId id="49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4B8861"/>
    <a:srgbClr val="FF9300"/>
    <a:srgbClr val="CBCBCB"/>
    <a:srgbClr val="0002FE"/>
    <a:srgbClr val="000000"/>
    <a:srgbClr val="9A9B9D"/>
    <a:srgbClr val="AEB0AF"/>
    <a:srgbClr val="CEC7C1"/>
    <a:srgbClr val="8C8D9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5352" autoAdjust="0"/>
  </p:normalViewPr>
  <p:slideViewPr>
    <p:cSldViewPr snapToGrid="0" showGuides="1">
      <p:cViewPr varScale="1">
        <p:scale>
          <a:sx n="113" d="100"/>
          <a:sy n="113" d="100"/>
        </p:scale>
        <p:origin x="984" y="176"/>
      </p:cViewPr>
      <p:guideLst>
        <p:guide orient="horz" pos="2160"/>
        <p:guide pos="3840"/>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p:scale>
          <a:sx n="50" d="100"/>
          <a:sy n="50" d="100"/>
        </p:scale>
        <p:origin x="4336" y="8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7/19/22</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7/19/22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a:t>
            </a:fld>
            <a:endParaRPr lang="en-US" dirty="0"/>
          </a:p>
        </p:txBody>
      </p:sp>
    </p:spTree>
    <p:extLst>
      <p:ext uri="{BB962C8B-B14F-4D97-AF65-F5344CB8AC3E}">
        <p14:creationId xmlns:p14="http://schemas.microsoft.com/office/powerpoint/2010/main" val="686945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10</a:t>
            </a:fld>
            <a:endParaRPr lang="en-US" dirty="0"/>
          </a:p>
        </p:txBody>
      </p:sp>
    </p:spTree>
    <p:extLst>
      <p:ext uri="{BB962C8B-B14F-4D97-AF65-F5344CB8AC3E}">
        <p14:creationId xmlns:p14="http://schemas.microsoft.com/office/powerpoint/2010/main" val="3973111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Forward deposition will bleed across leading edge due to FO effects</a:t>
            </a:r>
          </a:p>
        </p:txBody>
      </p:sp>
      <p:sp>
        <p:nvSpPr>
          <p:cNvPr id="4" name="Slide Number Placeholder 3"/>
          <p:cNvSpPr>
            <a:spLocks noGrp="1"/>
          </p:cNvSpPr>
          <p:nvPr>
            <p:ph type="sldNum" sz="quarter" idx="5"/>
          </p:nvPr>
        </p:nvSpPr>
        <p:spPr/>
        <p:txBody>
          <a:bodyPr/>
          <a:lstStyle/>
          <a:p>
            <a:fld id="{DBFF095A-F86B-4B29-8A9F-DF3D3D1F3E2A}" type="slidenum">
              <a:rPr lang="en-US" smtClean="0"/>
              <a:pPr/>
              <a:t>11</a:t>
            </a:fld>
            <a:endParaRPr lang="en-US" dirty="0"/>
          </a:p>
        </p:txBody>
      </p:sp>
    </p:spTree>
    <p:extLst>
      <p:ext uri="{BB962C8B-B14F-4D97-AF65-F5344CB8AC3E}">
        <p14:creationId xmlns:p14="http://schemas.microsoft.com/office/powerpoint/2010/main" val="2011814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12</a:t>
            </a:fld>
            <a:endParaRPr lang="en-US" dirty="0"/>
          </a:p>
        </p:txBody>
      </p:sp>
    </p:spTree>
    <p:extLst>
      <p:ext uri="{BB962C8B-B14F-4D97-AF65-F5344CB8AC3E}">
        <p14:creationId xmlns:p14="http://schemas.microsoft.com/office/powerpoint/2010/main" val="4096072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13</a:t>
            </a:fld>
            <a:endParaRPr lang="en-US" dirty="0"/>
          </a:p>
        </p:txBody>
      </p:sp>
    </p:spTree>
    <p:extLst>
      <p:ext uri="{BB962C8B-B14F-4D97-AF65-F5344CB8AC3E}">
        <p14:creationId xmlns:p14="http://schemas.microsoft.com/office/powerpoint/2010/main" val="1959235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15</a:t>
            </a:fld>
            <a:endParaRPr lang="en-US" dirty="0"/>
          </a:p>
        </p:txBody>
      </p:sp>
    </p:spTree>
    <p:extLst>
      <p:ext uri="{BB962C8B-B14F-4D97-AF65-F5344CB8AC3E}">
        <p14:creationId xmlns:p14="http://schemas.microsoft.com/office/powerpoint/2010/main" val="3111301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300"/>
              </a:spcBef>
              <a:spcAft>
                <a:spcPts val="0"/>
              </a:spcAft>
              <a:buClrTx/>
              <a:buSzTx/>
              <a:buFontTx/>
              <a:buNone/>
              <a:tabLst/>
              <a:defRPr/>
            </a:pPr>
            <a:r>
              <a:rPr lang="en-US" sz="1200" kern="1200" dirty="0">
                <a:solidFill>
                  <a:schemeClr val="tx1"/>
                </a:solidFill>
                <a:effectLst/>
                <a:latin typeface="+mn-lt"/>
                <a:ea typeface="+mn-ea"/>
                <a:cs typeface="+mn-cs"/>
              </a:rPr>
              <a:t>E. </a:t>
            </a:r>
            <a:r>
              <a:rPr lang="en-US" sz="1200" kern="1200" dirty="0" err="1">
                <a:solidFill>
                  <a:schemeClr val="tx1"/>
                </a:solidFill>
                <a:effectLst/>
                <a:latin typeface="+mn-lt"/>
                <a:ea typeface="+mn-ea"/>
                <a:cs typeface="+mn-cs"/>
              </a:rPr>
              <a:t>Hirvijoki</a:t>
            </a:r>
            <a:r>
              <a:rPr lang="en-US" sz="1200" kern="1200" dirty="0">
                <a:solidFill>
                  <a:schemeClr val="tx1"/>
                </a:solidFill>
                <a:effectLst/>
                <a:latin typeface="+mn-lt"/>
                <a:ea typeface="+mn-ea"/>
                <a:cs typeface="+mn-cs"/>
              </a:rPr>
              <a:t> et al., JPP (2015) developed GC transformation of the radiation-reaction force</a:t>
            </a:r>
          </a:p>
          <a:p>
            <a:pPr marL="0" marR="0" lvl="0" indent="0" algn="l" defTabSz="914400" rtl="0" eaLnBrk="1" fontAlgn="auto" latinLnBrk="0" hangingPunct="1">
              <a:lnSpc>
                <a:spcPct val="90000"/>
              </a:lnSpc>
              <a:spcBef>
                <a:spcPts val="30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90000"/>
              </a:lnSpc>
              <a:spcBef>
                <a:spcPts val="30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16</a:t>
            </a:fld>
            <a:endParaRPr lang="en-US" dirty="0"/>
          </a:p>
        </p:txBody>
      </p:sp>
    </p:spTree>
    <p:extLst>
      <p:ext uri="{BB962C8B-B14F-4D97-AF65-F5344CB8AC3E}">
        <p14:creationId xmlns:p14="http://schemas.microsoft.com/office/powerpoint/2010/main" val="3247368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300"/>
              </a:spcBef>
              <a:spcAft>
                <a:spcPts val="0"/>
              </a:spcAft>
              <a:buClrTx/>
              <a:buSzTx/>
              <a:buFontTx/>
              <a:buNone/>
              <a:tabLst/>
              <a:defRPr/>
            </a:pPr>
            <a:r>
              <a:rPr lang="en-US" sz="1200" kern="1200" dirty="0">
                <a:solidFill>
                  <a:schemeClr val="tx1"/>
                </a:solidFill>
                <a:effectLst/>
                <a:latin typeface="+mn-lt"/>
                <a:ea typeface="+mn-ea"/>
                <a:cs typeface="+mn-cs"/>
              </a:rPr>
              <a:t>We note that O. Embréus, A. Stahl, and T. </a:t>
            </a:r>
            <a:r>
              <a:rPr lang="en-US" sz="1200" kern="1200" dirty="0" err="1">
                <a:solidFill>
                  <a:schemeClr val="tx1"/>
                </a:solidFill>
                <a:effectLst/>
                <a:latin typeface="+mn-lt"/>
                <a:ea typeface="+mn-ea"/>
                <a:cs typeface="+mn-cs"/>
              </a:rPr>
              <a:t>Fülöp</a:t>
            </a:r>
            <a:r>
              <a:rPr lang="en-US" sz="1200" kern="1200" dirty="0">
                <a:solidFill>
                  <a:schemeClr val="tx1"/>
                </a:solidFill>
                <a:effectLst/>
                <a:latin typeface="+mn-lt"/>
                <a:ea typeface="+mn-ea"/>
                <a:cs typeface="+mn-cs"/>
              </a:rPr>
              <a:t>, New Journal of Physics 18, 093023 (2016) </a:t>
            </a:r>
            <a:endParaRPr lang="en-US" dirty="0">
              <a:effectLst/>
            </a:endParaRPr>
          </a:p>
          <a:p>
            <a:pPr marL="0" marR="0" lvl="0" indent="0" algn="l" defTabSz="914400" rtl="0" eaLnBrk="1" fontAlgn="auto" latinLnBrk="0" hangingPunct="1">
              <a:lnSpc>
                <a:spcPct val="90000"/>
              </a:lnSpc>
              <a:spcBef>
                <a:spcPts val="300"/>
              </a:spcBef>
              <a:spcAft>
                <a:spcPts val="0"/>
              </a:spcAft>
              <a:buClrTx/>
              <a:buSzTx/>
              <a:buFontTx/>
              <a:buNone/>
              <a:tabLst/>
              <a:defRPr/>
            </a:pPr>
            <a:r>
              <a:rPr lang="en-US" sz="1200" kern="1200" dirty="0">
                <a:solidFill>
                  <a:schemeClr val="tx1"/>
                </a:solidFill>
                <a:effectLst/>
                <a:latin typeface="+mn-lt"/>
                <a:ea typeface="+mn-ea"/>
                <a:cs typeface="+mn-cs"/>
              </a:rPr>
              <a:t>formulates a Boltzmann collision operator for bremsstrahlung radiation </a:t>
            </a:r>
          </a:p>
          <a:p>
            <a:pPr marL="0" marR="0" lvl="0" indent="0" algn="l" defTabSz="914400" rtl="0" eaLnBrk="1" fontAlgn="auto" latinLnBrk="0" hangingPunct="1">
              <a:lnSpc>
                <a:spcPct val="90000"/>
              </a:lnSpc>
              <a:spcBef>
                <a:spcPts val="30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90000"/>
              </a:lnSpc>
              <a:spcBef>
                <a:spcPts val="300"/>
              </a:spcBef>
              <a:spcAft>
                <a:spcPts val="0"/>
              </a:spcAft>
              <a:buClrTx/>
              <a:buSzTx/>
              <a:buFontTx/>
              <a:buNone/>
              <a:tabLst/>
              <a:defRPr/>
            </a:pPr>
            <a:r>
              <a:rPr lang="en-US" sz="1200" kern="1200" dirty="0">
                <a:solidFill>
                  <a:schemeClr val="tx1"/>
                </a:solidFill>
                <a:effectLst/>
                <a:latin typeface="+mn-lt"/>
                <a:ea typeface="+mn-ea"/>
                <a:cs typeface="+mn-cs"/>
              </a:rPr>
              <a:t>Hesslow model uses mean excitation energy from Sauer et al., Advances in Quantum Chemistry (2015), which differs from Garland et al., </a:t>
            </a:r>
            <a:r>
              <a:rPr lang="en-US" sz="1200" kern="1200" dirty="0" err="1">
                <a:solidFill>
                  <a:schemeClr val="tx1"/>
                </a:solidFill>
                <a:effectLst/>
                <a:latin typeface="+mn-lt"/>
                <a:ea typeface="+mn-ea"/>
                <a:cs typeface="+mn-cs"/>
              </a:rPr>
              <a:t>PoP</a:t>
            </a:r>
            <a:r>
              <a:rPr lang="en-US" sz="1200" kern="1200" dirty="0">
                <a:solidFill>
                  <a:schemeClr val="tx1"/>
                </a:solidFill>
                <a:effectLst/>
                <a:latin typeface="+mn-lt"/>
                <a:ea typeface="+mn-ea"/>
                <a:cs typeface="+mn-cs"/>
              </a:rPr>
              <a:t> (2020) that includes relativistic effects</a:t>
            </a:r>
          </a:p>
        </p:txBody>
      </p:sp>
      <p:sp>
        <p:nvSpPr>
          <p:cNvPr id="4" name="Slide Number Placeholder 3"/>
          <p:cNvSpPr>
            <a:spLocks noGrp="1"/>
          </p:cNvSpPr>
          <p:nvPr>
            <p:ph type="sldNum" sz="quarter" idx="5"/>
          </p:nvPr>
        </p:nvSpPr>
        <p:spPr/>
        <p:txBody>
          <a:bodyPr/>
          <a:lstStyle/>
          <a:p>
            <a:fld id="{DBFF095A-F86B-4B29-8A9F-DF3D3D1F3E2A}" type="slidenum">
              <a:rPr lang="en-US" smtClean="0"/>
              <a:pPr/>
              <a:t>17</a:t>
            </a:fld>
            <a:endParaRPr lang="en-US" dirty="0"/>
          </a:p>
        </p:txBody>
      </p:sp>
    </p:spTree>
    <p:extLst>
      <p:ext uri="{BB962C8B-B14F-4D97-AF65-F5344CB8AC3E}">
        <p14:creationId xmlns:p14="http://schemas.microsoft.com/office/powerpoint/2010/main" val="1429298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a:t>
            </a:fld>
            <a:endParaRPr lang="en-US" dirty="0"/>
          </a:p>
        </p:txBody>
      </p:sp>
    </p:spTree>
    <p:extLst>
      <p:ext uri="{BB962C8B-B14F-4D97-AF65-F5344CB8AC3E}">
        <p14:creationId xmlns:p14="http://schemas.microsoft.com/office/powerpoint/2010/main" val="4216842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3</a:t>
            </a:fld>
            <a:endParaRPr lang="en-US" dirty="0"/>
          </a:p>
        </p:txBody>
      </p:sp>
    </p:spTree>
    <p:extLst>
      <p:ext uri="{BB962C8B-B14F-4D97-AF65-F5344CB8AC3E}">
        <p14:creationId xmlns:p14="http://schemas.microsoft.com/office/powerpoint/2010/main" val="3301007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4</a:t>
            </a:fld>
            <a:endParaRPr lang="en-US" dirty="0"/>
          </a:p>
        </p:txBody>
      </p:sp>
    </p:spTree>
    <p:extLst>
      <p:ext uri="{BB962C8B-B14F-4D97-AF65-F5344CB8AC3E}">
        <p14:creationId xmlns:p14="http://schemas.microsoft.com/office/powerpoint/2010/main" val="3390065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𝑒</m:t>
                          </m:r>
                        </m:sub>
                      </m:sSub>
                      <m:r>
                        <a:rPr lang="en-US" b="0" i="1" smtClean="0">
                          <a:latin typeface="Cambria Math" panose="02040503050406030204" pitchFamily="18" charset="0"/>
                        </a:rPr>
                        <m:t>=2.25</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20</m:t>
                          </m:r>
                        </m:sup>
                      </m:sSup>
                      <m:sSup>
                        <m:sSupPr>
                          <m:ctrlPr>
                            <a:rPr lang="en-US" b="0" i="1" smtClean="0">
                              <a:latin typeface="Cambria Math" panose="02040503050406030204" pitchFamily="18" charset="0"/>
                              <a:ea typeface="Cambria Math" panose="02040503050406030204" pitchFamily="18" charset="0"/>
                            </a:rPr>
                          </m:ctrlPr>
                        </m:sSupPr>
                        <m:e>
                          <m:r>
                            <m:rPr>
                              <m:sty m:val="p"/>
                            </m:rPr>
                            <a:rPr lang="en-US" b="0" i="0" smtClean="0">
                              <a:latin typeface="Cambria Math" panose="02040503050406030204" pitchFamily="18" charset="0"/>
                              <a:ea typeface="Cambria Math" panose="02040503050406030204" pitchFamily="18" charset="0"/>
                            </a:rPr>
                            <m:t>m</m:t>
                          </m:r>
                        </m:e>
                        <m:sup>
                          <m:r>
                            <a:rPr lang="en-US" b="0" i="1" smtClean="0">
                              <a:latin typeface="Cambria Math" panose="02040503050406030204" pitchFamily="18" charset="0"/>
                              <a:ea typeface="Cambria Math" panose="02040503050406030204" pitchFamily="18" charset="0"/>
                            </a:rPr>
                            <m:t>−3</m:t>
                          </m:r>
                        </m:sup>
                      </m:sSup>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𝑛</m:t>
                          </m:r>
                        </m:e>
                        <m:sub>
                          <m:sSup>
                            <m:sSupPr>
                              <m:ctrlPr>
                                <a:rPr lang="en-US" b="0" i="1" smtClean="0">
                                  <a:latin typeface="Cambria Math" panose="02040503050406030204" pitchFamily="18" charset="0"/>
                                  <a:ea typeface="Cambria Math" panose="02040503050406030204" pitchFamily="18" charset="0"/>
                                </a:rPr>
                              </m:ctrlPr>
                            </m:sSupPr>
                            <m:e>
                              <m:r>
                                <m:rPr>
                                  <m:sty m:val="p"/>
                                </m:rPr>
                                <a:rPr lang="en-US" b="0" i="0" smtClean="0">
                                  <a:latin typeface="Cambria Math" panose="02040503050406030204" pitchFamily="18" charset="0"/>
                                  <a:ea typeface="Cambria Math" panose="02040503050406030204" pitchFamily="18" charset="0"/>
                                </a:rPr>
                                <m:t>D</m:t>
                              </m:r>
                            </m:e>
                            <m:sup>
                              <m:r>
                                <a:rPr lang="en-US" b="0" i="1" smtClean="0">
                                  <a:latin typeface="Cambria Math" panose="02040503050406030204" pitchFamily="18" charset="0"/>
                                  <a:ea typeface="Cambria Math" panose="02040503050406030204" pitchFamily="18" charset="0"/>
                                </a:rPr>
                                <m:t>+1</m:t>
                              </m:r>
                            </m:sup>
                          </m:sSup>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Ar</m:t>
                              </m:r>
                            </m:e>
                            <m:sup>
                              <m:r>
                                <a:rPr lang="en-US" b="0" i="1" smtClean="0">
                                  <a:latin typeface="Cambria Math" panose="02040503050406030204" pitchFamily="18" charset="0"/>
                                </a:rPr>
                                <m:t>+1</m:t>
                              </m:r>
                            </m:sup>
                          </m:sSup>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Ar</m:t>
                              </m:r>
                            </m:e>
                            <m:sup>
                              <m:r>
                                <a:rPr lang="en-US" b="0" i="1" smtClean="0">
                                  <a:latin typeface="Cambria Math" panose="02040503050406030204" pitchFamily="18" charset="0"/>
                                </a:rPr>
                                <m:t>+0</m:t>
                              </m:r>
                            </m:sup>
                          </m:sSup>
                        </m:sub>
                      </m:sSub>
                      <m:r>
                        <a:rPr lang="en-US" b="0" i="1" smtClean="0">
                          <a:latin typeface="Cambria Math" panose="02040503050406030204" pitchFamily="18" charset="0"/>
                        </a:rPr>
                        <m:t>=1.125</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20</m:t>
                          </m:r>
                        </m:sup>
                      </m:sSup>
                      <m:sSup>
                        <m:sSupPr>
                          <m:ctrlPr>
                            <a:rPr lang="en-US" b="0" i="1" smtClean="0">
                              <a:latin typeface="Cambria Math" panose="02040503050406030204" pitchFamily="18" charset="0"/>
                              <a:ea typeface="Cambria Math" panose="02040503050406030204" pitchFamily="18" charset="0"/>
                            </a:rPr>
                          </m:ctrlPr>
                        </m:sSupPr>
                        <m:e>
                          <m:r>
                            <m:rPr>
                              <m:sty m:val="p"/>
                            </m:rPr>
                            <a:rPr lang="en-US" b="0" i="0" smtClean="0">
                              <a:latin typeface="Cambria Math" panose="02040503050406030204" pitchFamily="18" charset="0"/>
                              <a:ea typeface="Cambria Math" panose="02040503050406030204" pitchFamily="18" charset="0"/>
                            </a:rPr>
                            <m:t>m</m:t>
                          </m:r>
                        </m:e>
                        <m:sup>
                          <m:r>
                            <a:rPr lang="en-US" b="0" i="1" smtClean="0">
                              <a:latin typeface="Cambria Math" panose="02040503050406030204" pitchFamily="18" charset="0"/>
                              <a:ea typeface="Cambria Math" panose="02040503050406030204" pitchFamily="18" charset="0"/>
                            </a:rPr>
                            <m:t>−3</m:t>
                          </m:r>
                        </m:sup>
                      </m:sSup>
                    </m:oMath>
                  </m:oMathPara>
                </a14:m>
                <a:endParaRPr lang="en-US" dirty="0"/>
              </a:p>
            </p:txBody>
          </p:sp>
        </mc:Choice>
        <mc:Fallback xmlns="">
          <p:sp>
            <p:nvSpPr>
              <p:cNvPr id="3" name="Notes Placeholder 2"/>
              <p:cNvSpPr>
                <a:spLocks noGrp="1"/>
              </p:cNvSpPr>
              <p:nvPr>
                <p:ph type="body" idx="1"/>
              </p:nvPr>
            </p:nvSpPr>
            <p:spPr/>
            <p:txBody>
              <a:bodyPr/>
              <a:lstStyle/>
              <a:p>
                <a:pPr/>
                <a:r>
                  <a:rPr lang="en-US" b="0" i="0">
                    <a:latin typeface="Cambria Math" panose="02040503050406030204" pitchFamily="18" charset="0"/>
                  </a:rPr>
                  <a:t>𝑛_𝑒=2.25</a:t>
                </a:r>
                <a:r>
                  <a:rPr lang="en-US" b="0" i="0">
                    <a:latin typeface="Cambria Math" panose="02040503050406030204" pitchFamily="18" charset="0"/>
                    <a:ea typeface="Cambria Math" panose="02040503050406030204" pitchFamily="18" charset="0"/>
                  </a:rPr>
                  <a:t>×10^20 m^(−3), </a:t>
                </a:r>
                <a:r>
                  <a:rPr lang="en-US" b="0" i="0">
                    <a:latin typeface="Cambria Math" panose="02040503050406030204" pitchFamily="18" charset="0"/>
                  </a:rPr>
                  <a:t>𝑛_(Ar^(+1) )=𝑛_(Ar^(+0) )=1.125</a:t>
                </a:r>
                <a:r>
                  <a:rPr lang="en-US" b="0" i="0">
                    <a:latin typeface="Cambria Math" panose="02040503050406030204" pitchFamily="18" charset="0"/>
                    <a:ea typeface="Cambria Math" panose="02040503050406030204" pitchFamily="18" charset="0"/>
                  </a:rPr>
                  <a:t>×10^20 m^(−3)</a:t>
                </a:r>
                <a:endParaRPr lang="en-US" dirty="0"/>
              </a:p>
            </p:txBody>
          </p:sp>
        </mc:Fallback>
      </mc:AlternateContent>
      <p:sp>
        <p:nvSpPr>
          <p:cNvPr id="4" name="Slide Number Placeholder 3"/>
          <p:cNvSpPr>
            <a:spLocks noGrp="1"/>
          </p:cNvSpPr>
          <p:nvPr>
            <p:ph type="sldNum" sz="quarter" idx="5"/>
          </p:nvPr>
        </p:nvSpPr>
        <p:spPr/>
        <p:txBody>
          <a:bodyPr/>
          <a:lstStyle/>
          <a:p>
            <a:fld id="{DBFF095A-F86B-4B29-8A9F-DF3D3D1F3E2A}" type="slidenum">
              <a:rPr lang="en-US" smtClean="0"/>
              <a:pPr/>
              <a:t>5</a:t>
            </a:fld>
            <a:endParaRPr lang="en-US" dirty="0"/>
          </a:p>
        </p:txBody>
      </p:sp>
    </p:spTree>
    <p:extLst>
      <p:ext uri="{BB962C8B-B14F-4D97-AF65-F5344CB8AC3E}">
        <p14:creationId xmlns:p14="http://schemas.microsoft.com/office/powerpoint/2010/main" val="1440963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Threshold from Smith et al., </a:t>
                </a:r>
                <a:r>
                  <a:rPr lang="en-US" dirty="0" err="1"/>
                  <a:t>PoP</a:t>
                </a:r>
                <a:r>
                  <a:rPr lang="en-US" dirty="0"/>
                  <a:t> (2005), likely inspired by Martin-Solis et al., </a:t>
                </a:r>
                <a:r>
                  <a:rPr lang="en-US" dirty="0" err="1"/>
                  <a:t>PoP</a:t>
                </a:r>
                <a:r>
                  <a:rPr lang="en-US" dirty="0"/>
                  <a:t> (1998) and Parks et al., </a:t>
                </a:r>
                <a:r>
                  <a:rPr lang="en-US" dirty="0" err="1"/>
                  <a:t>PoP</a:t>
                </a:r>
                <a:r>
                  <a:rPr lang="en-US" dirty="0"/>
                  <a:t> (1999)</a:t>
                </a:r>
              </a:p>
              <a:p>
                <a:endParaRPr lang="en-US" dirty="0"/>
              </a:p>
              <a:p>
                <a:r>
                  <a:rPr lang="en-US" dirty="0"/>
                  <a:t>Critical energy and threshold are plotted for plasma/impurities values used in KORC simulations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𝑒</m:t>
                        </m:r>
                      </m:sub>
                    </m:sSub>
                    <m:r>
                      <a:rPr lang="en-US" b="0" i="1" smtClean="0">
                        <a:latin typeface="Cambria Math" panose="02040503050406030204" pitchFamily="18" charset="0"/>
                      </a:rPr>
                      <m:t>=2.25</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20</m:t>
                        </m:r>
                      </m:sup>
                    </m:sSup>
                    <m:sSup>
                      <m:sSupPr>
                        <m:ctrlPr>
                          <a:rPr lang="en-US" b="0" i="1" smtClean="0">
                            <a:latin typeface="Cambria Math" panose="02040503050406030204" pitchFamily="18" charset="0"/>
                            <a:ea typeface="Cambria Math" panose="02040503050406030204" pitchFamily="18" charset="0"/>
                          </a:rPr>
                        </m:ctrlPr>
                      </m:sSupPr>
                      <m:e>
                        <m:r>
                          <m:rPr>
                            <m:sty m:val="p"/>
                          </m:rPr>
                          <a:rPr lang="en-US" b="0" i="0" smtClean="0">
                            <a:latin typeface="Cambria Math" panose="02040503050406030204" pitchFamily="18" charset="0"/>
                            <a:ea typeface="Cambria Math" panose="02040503050406030204" pitchFamily="18" charset="0"/>
                          </a:rPr>
                          <m:t>m</m:t>
                        </m:r>
                      </m:e>
                      <m:sup>
                        <m:r>
                          <a:rPr lang="en-US" b="0" i="1" smtClean="0">
                            <a:latin typeface="Cambria Math" panose="02040503050406030204" pitchFamily="18" charset="0"/>
                            <a:ea typeface="Cambria Math" panose="02040503050406030204" pitchFamily="18" charset="0"/>
                          </a:rPr>
                          <m:t>−3</m:t>
                        </m:r>
                      </m:sup>
                    </m:sSup>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Ar</m:t>
                            </m:r>
                          </m:e>
                          <m:sup>
                            <m:r>
                              <a:rPr lang="en-US" b="0" i="1" smtClean="0">
                                <a:latin typeface="Cambria Math" panose="02040503050406030204" pitchFamily="18" charset="0"/>
                              </a:rPr>
                              <m:t>+1</m:t>
                            </m:r>
                          </m:sup>
                        </m:sSup>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Ar</m:t>
                            </m:r>
                          </m:e>
                          <m:sup>
                            <m:r>
                              <a:rPr lang="en-US" b="0" i="1" smtClean="0">
                                <a:latin typeface="Cambria Math" panose="02040503050406030204" pitchFamily="18" charset="0"/>
                              </a:rPr>
                              <m:t>+0</m:t>
                            </m:r>
                          </m:sup>
                        </m:sSup>
                      </m:sub>
                    </m:sSub>
                    <m:r>
                      <a:rPr lang="en-US" b="0" i="1" smtClean="0">
                        <a:latin typeface="Cambria Math" panose="02040503050406030204" pitchFamily="18" charset="0"/>
                      </a:rPr>
                      <m:t>=1.125</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20</m:t>
                        </m:r>
                      </m:sup>
                    </m:sSup>
                    <m:sSup>
                      <m:sSupPr>
                        <m:ctrlPr>
                          <a:rPr lang="en-US" b="0" i="1" smtClean="0">
                            <a:latin typeface="Cambria Math" panose="02040503050406030204" pitchFamily="18" charset="0"/>
                            <a:ea typeface="Cambria Math" panose="02040503050406030204" pitchFamily="18" charset="0"/>
                          </a:rPr>
                        </m:ctrlPr>
                      </m:sSupPr>
                      <m:e>
                        <m:r>
                          <m:rPr>
                            <m:sty m:val="p"/>
                          </m:rPr>
                          <a:rPr lang="en-US" b="0" i="0" smtClean="0">
                            <a:latin typeface="Cambria Math" panose="02040503050406030204" pitchFamily="18" charset="0"/>
                            <a:ea typeface="Cambria Math" panose="02040503050406030204" pitchFamily="18" charset="0"/>
                          </a:rPr>
                          <m:t>m</m:t>
                        </m:r>
                      </m:e>
                      <m:sup>
                        <m:r>
                          <a:rPr lang="en-US" b="0" i="1" smtClean="0">
                            <a:latin typeface="Cambria Math" panose="02040503050406030204" pitchFamily="18" charset="0"/>
                            <a:ea typeface="Cambria Math" panose="02040503050406030204" pitchFamily="18" charset="0"/>
                          </a:rPr>
                          <m:t>−3</m:t>
                        </m:r>
                      </m:sup>
                    </m:sSup>
                  </m:oMath>
                </a14:m>
                <a:endParaRPr lang="en-US" dirty="0"/>
              </a:p>
            </p:txBody>
          </p:sp>
        </mc:Choice>
        <mc:Fallback xmlns="">
          <p:sp>
            <p:nvSpPr>
              <p:cNvPr id="3" name="Notes Placeholder 2"/>
              <p:cNvSpPr>
                <a:spLocks noGrp="1"/>
              </p:cNvSpPr>
              <p:nvPr>
                <p:ph type="body" idx="1"/>
              </p:nvPr>
            </p:nvSpPr>
            <p:spPr/>
            <p:txBody>
              <a:bodyPr/>
              <a:lstStyle/>
              <a:p>
                <a:r>
                  <a:rPr lang="en-US" dirty="0"/>
                  <a:t>Threshold from Smith et al., </a:t>
                </a:r>
                <a:r>
                  <a:rPr lang="en-US" dirty="0" err="1"/>
                  <a:t>PoP</a:t>
                </a:r>
                <a:r>
                  <a:rPr lang="en-US" dirty="0"/>
                  <a:t> (2005), likely inspired by Martin-Solis et al., </a:t>
                </a:r>
                <a:r>
                  <a:rPr lang="en-US" dirty="0" err="1"/>
                  <a:t>PoP</a:t>
                </a:r>
                <a:r>
                  <a:rPr lang="en-US" dirty="0"/>
                  <a:t> (1998) and Parks et al., </a:t>
                </a:r>
                <a:r>
                  <a:rPr lang="en-US" dirty="0" err="1"/>
                  <a:t>PoP</a:t>
                </a:r>
                <a:r>
                  <a:rPr lang="en-US" dirty="0"/>
                  <a:t> (1999)</a:t>
                </a:r>
              </a:p>
              <a:p>
                <a:endParaRPr lang="en-US" dirty="0"/>
              </a:p>
              <a:p>
                <a:r>
                  <a:rPr lang="en-US" dirty="0"/>
                  <a:t>Critical energy and threshold are plotted for plasma/impurities values used in KORC simulations </a:t>
                </a:r>
                <a:r>
                  <a:rPr lang="en-US" b="0" i="0">
                    <a:latin typeface="Cambria Math" panose="02040503050406030204" pitchFamily="18" charset="0"/>
                  </a:rPr>
                  <a:t>𝑛_𝑒=2.25</a:t>
                </a:r>
                <a:r>
                  <a:rPr lang="en-US" b="0" i="0">
                    <a:latin typeface="Cambria Math" panose="02040503050406030204" pitchFamily="18" charset="0"/>
                    <a:ea typeface="Cambria Math" panose="02040503050406030204" pitchFamily="18" charset="0"/>
                  </a:rPr>
                  <a:t>×10^20 m^(−3), </a:t>
                </a:r>
                <a:r>
                  <a:rPr lang="en-US" b="0" i="0">
                    <a:latin typeface="Cambria Math" panose="02040503050406030204" pitchFamily="18" charset="0"/>
                  </a:rPr>
                  <a:t>𝑛_(Ar^(+1) )=𝑛_(Ar^(+0) )=1.125</a:t>
                </a:r>
                <a:r>
                  <a:rPr lang="en-US" b="0" i="0">
                    <a:latin typeface="Cambria Math" panose="02040503050406030204" pitchFamily="18" charset="0"/>
                    <a:ea typeface="Cambria Math" panose="02040503050406030204" pitchFamily="18" charset="0"/>
                  </a:rPr>
                  <a:t>×10^20 m^(−3)</a:t>
                </a:r>
                <a:endParaRPr lang="en-US" dirty="0"/>
              </a:p>
            </p:txBody>
          </p:sp>
        </mc:Fallback>
      </mc:AlternateContent>
      <p:sp>
        <p:nvSpPr>
          <p:cNvPr id="4" name="Slide Number Placeholder 3"/>
          <p:cNvSpPr>
            <a:spLocks noGrp="1"/>
          </p:cNvSpPr>
          <p:nvPr>
            <p:ph type="sldNum" sz="quarter" idx="5"/>
          </p:nvPr>
        </p:nvSpPr>
        <p:spPr/>
        <p:txBody>
          <a:bodyPr/>
          <a:lstStyle/>
          <a:p>
            <a:fld id="{DBFF095A-F86B-4B29-8A9F-DF3D3D1F3E2A}" type="slidenum">
              <a:rPr lang="en-US" smtClean="0"/>
              <a:pPr/>
              <a:t>6</a:t>
            </a:fld>
            <a:endParaRPr lang="en-US" dirty="0"/>
          </a:p>
        </p:txBody>
      </p:sp>
    </p:spTree>
    <p:extLst>
      <p:ext uri="{BB962C8B-B14F-4D97-AF65-F5344CB8AC3E}">
        <p14:creationId xmlns:p14="http://schemas.microsoft.com/office/powerpoint/2010/main" val="2103061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7</a:t>
            </a:fld>
            <a:endParaRPr lang="en-US" dirty="0"/>
          </a:p>
        </p:txBody>
      </p:sp>
    </p:spTree>
    <p:extLst>
      <p:ext uri="{BB962C8B-B14F-4D97-AF65-F5344CB8AC3E}">
        <p14:creationId xmlns:p14="http://schemas.microsoft.com/office/powerpoint/2010/main" val="2580233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11K particles initially, 144K particles tracked at end of simulation (133K secondaries), 47K deconfined particles, 97K thermalized particles</a:t>
            </a:r>
          </a:p>
        </p:txBody>
      </p:sp>
      <p:sp>
        <p:nvSpPr>
          <p:cNvPr id="4" name="Slide Number Placeholder 3"/>
          <p:cNvSpPr>
            <a:spLocks noGrp="1"/>
          </p:cNvSpPr>
          <p:nvPr>
            <p:ph type="sldNum" sz="quarter" idx="5"/>
          </p:nvPr>
        </p:nvSpPr>
        <p:spPr/>
        <p:txBody>
          <a:bodyPr/>
          <a:lstStyle/>
          <a:p>
            <a:fld id="{DBFF095A-F86B-4B29-8A9F-DF3D3D1F3E2A}" type="slidenum">
              <a:rPr lang="en-US" smtClean="0"/>
              <a:pPr/>
              <a:t>8</a:t>
            </a:fld>
            <a:endParaRPr lang="en-US" dirty="0"/>
          </a:p>
        </p:txBody>
      </p:sp>
    </p:spTree>
    <p:extLst>
      <p:ext uri="{BB962C8B-B14F-4D97-AF65-F5344CB8AC3E}">
        <p14:creationId xmlns:p14="http://schemas.microsoft.com/office/powerpoint/2010/main" val="633494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9</a:t>
            </a:fld>
            <a:endParaRPr lang="en-US" dirty="0"/>
          </a:p>
        </p:txBody>
      </p:sp>
    </p:spTree>
    <p:extLst>
      <p:ext uri="{BB962C8B-B14F-4D97-AF65-F5344CB8AC3E}">
        <p14:creationId xmlns:p14="http://schemas.microsoft.com/office/powerpoint/2010/main" val="13045173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0" y="1077152"/>
            <a:ext cx="11334582" cy="4233245"/>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6" name="Picture 15">
            <a:extLst>
              <a:ext uri="{FF2B5EF4-FFF2-40B4-BE49-F238E27FC236}">
                <a16:creationId xmlns:a16="http://schemas.microsoft.com/office/drawing/2014/main" id="{70494F7A-66DD-4829-9AF4-30A3A0F241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34576" y="5392850"/>
            <a:ext cx="1644776" cy="402635"/>
          </a:xfrm>
          <a:prstGeom prst="rect">
            <a:avLst/>
          </a:prstGeom>
        </p:spPr>
      </p:pic>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rgbClr val="CBCBCB"/>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4"/>
          <a:stretch>
            <a:fillRect/>
          </a:stretch>
        </p:blipFill>
        <p:spPr>
          <a:xfrm>
            <a:off x="413129" y="456244"/>
            <a:ext cx="1088136" cy="261860"/>
          </a:xfrm>
          <a:prstGeom prst="rect">
            <a:avLst/>
          </a:prstGeom>
        </p:spPr>
      </p:pic>
    </p:spTree>
    <p:extLst>
      <p:ext uri="{BB962C8B-B14F-4D97-AF65-F5344CB8AC3E}">
        <p14:creationId xmlns:p14="http://schemas.microsoft.com/office/powerpoint/2010/main" val="2624460219"/>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endParaRPr lang="en-US" dirty="0"/>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5132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endParaRPr lang="en-US" dirty="0"/>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BD3AC615-0875-4C80-B019-11A28EDCB638}"/>
              </a:ext>
            </a:extLst>
          </p:cNvPr>
          <p:cNvPicPr>
            <a:picLocks noChangeAspect="1"/>
          </p:cNvPicPr>
          <p:nvPr userDrawn="1"/>
        </p:nvPicPr>
        <p:blipFill>
          <a:blip r:embed="rId2"/>
          <a:stretch>
            <a:fillRect/>
          </a:stretch>
        </p:blipFill>
        <p:spPr>
          <a:xfrm>
            <a:off x="413129" y="6477000"/>
            <a:ext cx="1088136" cy="261860"/>
          </a:xfrm>
          <a:prstGeom prst="rect">
            <a:avLst/>
          </a:prstGeom>
        </p:spPr>
      </p:pic>
    </p:spTree>
    <p:extLst>
      <p:ext uri="{BB962C8B-B14F-4D97-AF65-F5344CB8AC3E}">
        <p14:creationId xmlns:p14="http://schemas.microsoft.com/office/powerpoint/2010/main" val="121960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2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411"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19"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411"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8" y="1005840"/>
            <a:ext cx="582168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5783766"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1410" y="1005840"/>
            <a:ext cx="5840589"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1411" y="1527048"/>
            <a:ext cx="5785575"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363317"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19" name="Rectangle 18">
            <a:extLst>
              <a:ext uri="{FF2B5EF4-FFF2-40B4-BE49-F238E27FC236}">
                <a16:creationId xmlns:a16="http://schemas.microsoft.com/office/drawing/2014/main" id="{88649F31-1D58-F243-85FD-74506880A33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0" name="Rectangle 19">
            <a:extLst>
              <a:ext uri="{FF2B5EF4-FFF2-40B4-BE49-F238E27FC236}">
                <a16:creationId xmlns:a16="http://schemas.microsoft.com/office/drawing/2014/main" id="{77038521-D276-4049-A4BA-98C27C6D825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6">
            <a:extLst>
              <a:ext uri="{FF2B5EF4-FFF2-40B4-BE49-F238E27FC236}">
                <a16:creationId xmlns:a16="http://schemas.microsoft.com/office/drawing/2014/main" id="{3F2F0951-0E05-43D4-AB3F-73E5681F4301}"/>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1" name="Picture 20">
            <a:extLst>
              <a:ext uri="{FF2B5EF4-FFF2-40B4-BE49-F238E27FC236}">
                <a16:creationId xmlns:a16="http://schemas.microsoft.com/office/drawing/2014/main" id="{27EC139F-C616-4896-A830-8F9FC5B2C27F}"/>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3" name="Rectangle 256">
            <a:extLst>
              <a:ext uri="{FF2B5EF4-FFF2-40B4-BE49-F238E27FC236}">
                <a16:creationId xmlns:a16="http://schemas.microsoft.com/office/drawing/2014/main" id="{D8ACAAE2-A531-47BE-8F4F-FFC18507ED0B}"/>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113747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12106"/>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0178" y="1005840"/>
            <a:ext cx="387067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3791415"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297709" y="1005840"/>
            <a:ext cx="38667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295175" y="1527048"/>
            <a:ext cx="3860800"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19718" y="1005840"/>
            <a:ext cx="3885931"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19719" y="1527048"/>
            <a:ext cx="3768204"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418329"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02881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9" y="1005840"/>
            <a:ext cx="28614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74318" y="1527048"/>
            <a:ext cx="2861459"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8609" y="1005840"/>
            <a:ext cx="2874807"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288609" y="1527048"/>
            <a:ext cx="287480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12952"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65857"/>
            <a:ext cx="10418330"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7190"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17190"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5" name="Picture 24">
            <a:extLst>
              <a:ext uri="{FF2B5EF4-FFF2-40B4-BE49-F238E27FC236}">
                <a16:creationId xmlns:a16="http://schemas.microsoft.com/office/drawing/2014/main" id="{F5E4A85E-2D34-4FC1-90CE-1459D5681FC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7604" y="441571"/>
            <a:ext cx="1093661" cy="265176"/>
          </a:xfrm>
          <a:prstGeom prst="rect">
            <a:avLst/>
          </a:prstGeom>
        </p:spPr>
      </p:pic>
    </p:spTree>
    <p:extLst>
      <p:ext uri="{BB962C8B-B14F-4D97-AF65-F5344CB8AC3E}">
        <p14:creationId xmlns:p14="http://schemas.microsoft.com/office/powerpoint/2010/main" val="1946560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bg1">
                  <a:lumMod val="65000"/>
                </a:schemeClr>
              </a:buClr>
              <a:buSzPct val="90000"/>
              <a:buFont typeface="Century Gothic" panose="020B0502020202020204" pitchFamily="34" charset="0"/>
              <a:buChar char="•"/>
              <a:defRPr lang="en-US" sz="2800" b="1" kern="1200" dirty="0">
                <a:solidFill>
                  <a:srgbClr val="CBCBCB"/>
                </a:solidFill>
                <a:latin typeface="Century Gothic" panose="020B0502020202020204" pitchFamily="34" charset="0"/>
                <a:ea typeface="+mn-ea"/>
                <a:cs typeface="+mn-cs"/>
              </a:defRPr>
            </a:lvl1pPr>
            <a:lvl2pPr marL="687388" indent="-288925">
              <a:buClr>
                <a:schemeClr val="bg1">
                  <a:lumMod val="65000"/>
                </a:schemeClr>
              </a:buClr>
              <a:buSzPct val="90000"/>
              <a:buFont typeface="Century Gothic" panose="020B0502020202020204" pitchFamily="34" charset="0"/>
              <a:buChar char="–"/>
              <a:defRPr>
                <a:solidFill>
                  <a:srgbClr val="CBCBCB"/>
                </a:solidFill>
                <a:latin typeface="+mn-lt"/>
                <a:cs typeface="Arial" panose="020B0604020202020204" pitchFamily="34" charset="0"/>
              </a:defRPr>
            </a:lvl2pPr>
            <a:lvl3pPr marL="1031875" indent="-288925">
              <a:buClr>
                <a:schemeClr val="bg1">
                  <a:lumMod val="65000"/>
                </a:schemeClr>
              </a:buClr>
              <a:buSzPct val="90000"/>
              <a:buFont typeface="Century Gothic" panose="020B0502020202020204" pitchFamily="34" charset="0"/>
              <a:buChar char="•"/>
              <a:defRPr>
                <a:solidFill>
                  <a:srgbClr val="CBCBCB"/>
                </a:solidFill>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978729"/>
          </a:xfrm>
        </p:spPr>
        <p:txBody>
          <a:bodyPr/>
          <a:lstStyle>
            <a:lvl1pPr>
              <a:defRPr>
                <a:solidFill>
                  <a:schemeClr val="tx1"/>
                </a:solidFill>
              </a:defRPr>
            </a:lvl1p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solidFill>
                  <a:schemeClr val="tx1"/>
                </a:solidFill>
                <a:latin typeface="Century Gothic" panose="020B0502020202020204" pitchFamily="34" charset="0"/>
              </a:defRPr>
            </a:lvl1pPr>
            <a:lvl2pPr marL="688975" indent="-285750">
              <a:buClr>
                <a:schemeClr val="tx1"/>
              </a:buClr>
              <a:buFont typeface="Century Gothic" panose="020B0502020202020204" pitchFamily="34" charset="0"/>
              <a:buChar char="–"/>
              <a:defRPr sz="1800">
                <a:solidFill>
                  <a:schemeClr val="tx1"/>
                </a:solidFill>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65135" y="1444753"/>
            <a:ext cx="5507832" cy="4203944"/>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241493" y="1444753"/>
            <a:ext cx="5504688" cy="4203944"/>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260578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65135"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5135"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41493"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1493"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408993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endParaRPr lang="en-US" dirty="0"/>
          </a:p>
        </p:txBody>
      </p:sp>
    </p:spTree>
    <p:extLst>
      <p:ext uri="{BB962C8B-B14F-4D97-AF65-F5344CB8AC3E}">
        <p14:creationId xmlns:p14="http://schemas.microsoft.com/office/powerpoint/2010/main" val="298758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577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5486400"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384682" y="1387602"/>
            <a:ext cx="5486400"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682" y="2213184"/>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861005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990490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200" b="1" smtClean="0">
                <a:solidFill>
                  <a:srgbClr val="CBCBCB"/>
                </a:solidFill>
                <a:latin typeface="+mn-lt"/>
                <a:cs typeface="Times New Roman" panose="02020603050405020304" pitchFamily="18" charset="0"/>
              </a:rPr>
              <a:pPr algn="ctr" defTabSz="173038">
                <a:lnSpc>
                  <a:spcPct val="90000"/>
                </a:lnSpc>
                <a:tabLst>
                  <a:tab pos="230188" algn="l"/>
                </a:tabLst>
                <a:defRPr/>
              </a:pPr>
              <a:t>‹#›</a:t>
            </a:fld>
            <a:endParaRPr lang="en-US" sz="900" b="1" dirty="0">
              <a:solidFill>
                <a:srgbClr val="CBCBCB"/>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49AC3F58-DA01-43AC-9BFD-B0FCF242EE72}"/>
              </a:ext>
            </a:extLst>
          </p:cNvPr>
          <p:cNvPicPr>
            <a:picLocks noChangeAspect="1"/>
          </p:cNvPicPr>
          <p:nvPr/>
        </p:nvPicPr>
        <p:blipFill>
          <a:blip r:embed="rId18"/>
          <a:stretch>
            <a:fillRect/>
          </a:stretch>
        </p:blipFill>
        <p:spPr>
          <a:xfrm>
            <a:off x="413129" y="6477000"/>
            <a:ext cx="1088136" cy="261860"/>
          </a:xfrm>
          <a:prstGeom prst="rect">
            <a:avLst/>
          </a:prstGeom>
        </p:spPr>
      </p:pic>
      <p:sp>
        <p:nvSpPr>
          <p:cNvPr id="14" name="Rectangle 13">
            <a:extLst>
              <a:ext uri="{FF2B5EF4-FFF2-40B4-BE49-F238E27FC236}">
                <a16:creationId xmlns:a16="http://schemas.microsoft.com/office/drawing/2014/main" id="{A0C568D4-9D5F-B241-877E-B254D0FB0782}"/>
              </a:ext>
            </a:extLst>
          </p:cNvPr>
          <p:cNvSpPr/>
          <p:nvPr userDrawn="1"/>
        </p:nvSpPr>
        <p:spPr>
          <a:xfrm>
            <a:off x="280535" y="621202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5" name="Picture 14">
            <a:extLst>
              <a:ext uri="{FF2B5EF4-FFF2-40B4-BE49-F238E27FC236}">
                <a16:creationId xmlns:a16="http://schemas.microsoft.com/office/drawing/2014/main" id="{FD74A4D6-D65A-3249-BBA1-792A8EA60F2A}"/>
              </a:ext>
            </a:extLst>
          </p:cNvPr>
          <p:cNvPicPr>
            <a:picLocks noChangeAspect="1"/>
          </p:cNvPicPr>
          <p:nvPr userDrawn="1"/>
        </p:nvPicPr>
        <p:blipFill>
          <a:blip r:embed="rId18"/>
          <a:stretch>
            <a:fillRect/>
          </a:stretch>
        </p:blipFill>
        <p:spPr>
          <a:xfrm>
            <a:off x="419344" y="6348224"/>
            <a:ext cx="1088136" cy="261860"/>
          </a:xfrm>
          <a:prstGeom prst="rect">
            <a:avLst/>
          </a:prstGeom>
        </p:spPr>
      </p:pic>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763" r:id="rId1"/>
    <p:sldLayoutId id="2147483732" r:id="rId2"/>
    <p:sldLayoutId id="2147483716" r:id="rId3"/>
    <p:sldLayoutId id="2147483663" r:id="rId4"/>
    <p:sldLayoutId id="2147483758" r:id="rId5"/>
    <p:sldLayoutId id="2147483736" r:id="rId6"/>
    <p:sldLayoutId id="2147483759" r:id="rId7"/>
    <p:sldLayoutId id="2147483685" r:id="rId8"/>
    <p:sldLayoutId id="2147483757" r:id="rId9"/>
    <p:sldLayoutId id="2147483667" r:id="rId10"/>
    <p:sldLayoutId id="2147483725" r:id="rId11"/>
    <p:sldLayoutId id="2147483756" r:id="rId12"/>
    <p:sldLayoutId id="2147483678" r:id="rId13"/>
    <p:sldLayoutId id="2147483760" r:id="rId14"/>
    <p:sldLayoutId id="2147483761" r:id="rId15"/>
    <p:sldLayoutId id="2147483762" r:id="rId16"/>
  </p:sldLayoutIdLst>
  <p:hf hdr="0" ftr="0" dt="0"/>
  <p:txStyles>
    <p:titleStyle>
      <a:lvl1pPr algn="l" rtl="0" eaLnBrk="1" fontAlgn="base" hangingPunct="1">
        <a:lnSpc>
          <a:spcPct val="90000"/>
        </a:lnSpc>
        <a:spcBef>
          <a:spcPct val="0"/>
        </a:spcBef>
        <a:spcAft>
          <a:spcPct val="0"/>
        </a:spcAft>
        <a:defRPr sz="3200" b="1" kern="1200">
          <a:solidFill>
            <a:schemeClr val="bg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bg1">
            <a:lumMod val="65000"/>
          </a:schemeClr>
        </a:buClr>
        <a:buSzPct val="90000"/>
        <a:buFont typeface="Century Gothic" panose="020B0502020202020204" pitchFamily="34" charset="0"/>
        <a:buChar char="•"/>
        <a:defRPr sz="2800" b="1" kern="1200">
          <a:solidFill>
            <a:srgbClr val="CBCBCB"/>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bg1">
            <a:lumMod val="65000"/>
          </a:schemeClr>
        </a:buClr>
        <a:buSzPct val="90000"/>
        <a:buFont typeface="Century Gothic" panose="020B0502020202020204" pitchFamily="34" charset="0"/>
        <a:buChar char="–"/>
        <a:defRPr sz="2400" kern="1200">
          <a:solidFill>
            <a:srgbClr val="CBCBCB"/>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bg1">
            <a:lumMod val="65000"/>
          </a:schemeClr>
        </a:buClr>
        <a:buSzPct val="90000"/>
        <a:buFont typeface="Century Gothic" panose="020B0502020202020204" pitchFamily="34" charset="0"/>
        <a:buChar char="•"/>
        <a:defRPr sz="2000" kern="1200">
          <a:solidFill>
            <a:srgbClr val="CBCBCB"/>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energy.gov/downloads/doe-public-access-plan"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emf"/></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21.png"/><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2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0.png"/><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0.png"/><Relationship Id="rId5" Type="http://schemas.openxmlformats.org/officeDocument/2006/relationships/image" Target="../media/image8.e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emf"/><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80.pn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media/image200.png"/><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media/image21.emf"/><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1CFE5-6AA4-0C4C-ADDB-7581A5CBA078}"/>
              </a:ext>
            </a:extLst>
          </p:cNvPr>
          <p:cNvSpPr>
            <a:spLocks noGrp="1"/>
          </p:cNvSpPr>
          <p:nvPr>
            <p:ph type="ctrTitle"/>
          </p:nvPr>
        </p:nvSpPr>
        <p:spPr>
          <a:xfrm>
            <a:off x="428735" y="1356689"/>
            <a:ext cx="6994041" cy="1421928"/>
          </a:xfrm>
        </p:spPr>
        <p:txBody>
          <a:bodyPr/>
          <a:lstStyle/>
          <a:p>
            <a:r>
              <a:rPr lang="en-US" b="1" dirty="0"/>
              <a:t>KORC Modeling of Wall Heating by Avalanche Runaway Electrons During a Final Loss Event in DIII-D </a:t>
            </a:r>
            <a:endParaRPr lang="en-US" dirty="0"/>
          </a:p>
        </p:txBody>
      </p:sp>
      <p:sp>
        <p:nvSpPr>
          <p:cNvPr id="3" name="Subtitle 2">
            <a:extLst>
              <a:ext uri="{FF2B5EF4-FFF2-40B4-BE49-F238E27FC236}">
                <a16:creationId xmlns:a16="http://schemas.microsoft.com/office/drawing/2014/main" id="{F9B96D90-6D81-E445-8D4B-575D8E3B0941}"/>
              </a:ext>
            </a:extLst>
          </p:cNvPr>
          <p:cNvSpPr>
            <a:spLocks noGrp="1"/>
          </p:cNvSpPr>
          <p:nvPr>
            <p:ph type="subTitle" idx="1"/>
          </p:nvPr>
        </p:nvSpPr>
        <p:spPr>
          <a:xfrm>
            <a:off x="428735" y="3004418"/>
            <a:ext cx="5667265" cy="2149931"/>
          </a:xfrm>
        </p:spPr>
        <p:txBody>
          <a:bodyPr>
            <a:normAutofit fontScale="92500" lnSpcReduction="10000"/>
          </a:bodyPr>
          <a:lstStyle/>
          <a:p>
            <a:pPr>
              <a:lnSpc>
                <a:spcPct val="100000"/>
              </a:lnSpc>
              <a:spcBef>
                <a:spcPts val="600"/>
              </a:spcBef>
            </a:pPr>
            <a:r>
              <a:rPr lang="en-US" sz="2600" dirty="0">
                <a:solidFill>
                  <a:srgbClr val="CBCBCB"/>
                </a:solidFill>
              </a:rPr>
              <a:t>Matt Beidler</a:t>
            </a:r>
            <a:r>
              <a:rPr lang="en-US" sz="2600" baseline="30000" dirty="0">
                <a:solidFill>
                  <a:srgbClr val="CBCBCB"/>
                </a:solidFill>
              </a:rPr>
              <a:t>1</a:t>
            </a:r>
            <a:endParaRPr lang="en-US" sz="2600" dirty="0">
              <a:solidFill>
                <a:srgbClr val="CBCBCB"/>
              </a:solidFill>
            </a:endParaRPr>
          </a:p>
          <a:p>
            <a:pPr>
              <a:lnSpc>
                <a:spcPct val="100000"/>
              </a:lnSpc>
              <a:spcBef>
                <a:spcPts val="600"/>
              </a:spcBef>
            </a:pPr>
            <a:endParaRPr lang="en-US" b="0" dirty="0"/>
          </a:p>
          <a:p>
            <a:pPr>
              <a:lnSpc>
                <a:spcPct val="100000"/>
              </a:lnSpc>
              <a:spcBef>
                <a:spcPts val="600"/>
              </a:spcBef>
            </a:pPr>
            <a:r>
              <a:rPr lang="en-US" b="0" dirty="0">
                <a:solidFill>
                  <a:srgbClr val="CBCBCB"/>
                </a:solidFill>
              </a:rPr>
              <a:t>With much input from D. del-Castillo-Negrete</a:t>
            </a:r>
            <a:r>
              <a:rPr lang="en-US" b="0" baseline="30000" dirty="0">
                <a:solidFill>
                  <a:srgbClr val="CBCBCB"/>
                </a:solidFill>
              </a:rPr>
              <a:t>1</a:t>
            </a:r>
            <a:r>
              <a:rPr lang="en-US" b="0" dirty="0">
                <a:solidFill>
                  <a:srgbClr val="CBCBCB"/>
                </a:solidFill>
              </a:rPr>
              <a:t>, D. Shiraki</a:t>
            </a:r>
            <a:r>
              <a:rPr lang="en-US" b="0" baseline="30000" dirty="0">
                <a:solidFill>
                  <a:srgbClr val="CBCBCB"/>
                </a:solidFill>
              </a:rPr>
              <a:t>1</a:t>
            </a:r>
            <a:r>
              <a:rPr lang="en-US" b="0" dirty="0">
                <a:solidFill>
                  <a:srgbClr val="CBCBCB"/>
                </a:solidFill>
              </a:rPr>
              <a:t>, E. Hollmann</a:t>
            </a:r>
            <a:r>
              <a:rPr lang="en-US" b="0" baseline="30000" dirty="0">
                <a:solidFill>
                  <a:srgbClr val="CBCBCB"/>
                </a:solidFill>
              </a:rPr>
              <a:t>2</a:t>
            </a:r>
            <a:r>
              <a:rPr lang="en-US" b="0" dirty="0">
                <a:solidFill>
                  <a:srgbClr val="CBCBCB"/>
                </a:solidFill>
              </a:rPr>
              <a:t>, and L. Baylor</a:t>
            </a:r>
            <a:r>
              <a:rPr lang="en-US" b="0" baseline="30000" dirty="0">
                <a:solidFill>
                  <a:srgbClr val="CBCBCB"/>
                </a:solidFill>
              </a:rPr>
              <a:t>1</a:t>
            </a:r>
          </a:p>
          <a:p>
            <a:pPr>
              <a:lnSpc>
                <a:spcPct val="100000"/>
              </a:lnSpc>
              <a:spcBef>
                <a:spcPts val="600"/>
              </a:spcBef>
            </a:pPr>
            <a:endParaRPr lang="en-US" b="0" i="1" baseline="30000" dirty="0"/>
          </a:p>
          <a:p>
            <a:pPr>
              <a:lnSpc>
                <a:spcPct val="100000"/>
              </a:lnSpc>
              <a:spcBef>
                <a:spcPts val="0"/>
              </a:spcBef>
            </a:pPr>
            <a:r>
              <a:rPr lang="en-US" sz="1600" b="0" i="1" baseline="30000" dirty="0"/>
              <a:t>1</a:t>
            </a:r>
            <a:r>
              <a:rPr lang="en-US" sz="1600" b="0" i="1" dirty="0"/>
              <a:t>Oak Ridge National Laboratory</a:t>
            </a:r>
          </a:p>
          <a:p>
            <a:pPr>
              <a:lnSpc>
                <a:spcPct val="100000"/>
              </a:lnSpc>
              <a:spcBef>
                <a:spcPts val="0"/>
              </a:spcBef>
            </a:pPr>
            <a:r>
              <a:rPr lang="en-US" sz="1600" b="0" i="1" baseline="30000" dirty="0"/>
              <a:t>2</a:t>
            </a:r>
            <a:r>
              <a:rPr lang="en-US" sz="1600" b="0" i="1" dirty="0"/>
              <a:t>University of California San Diego</a:t>
            </a:r>
          </a:p>
          <a:p>
            <a:pPr>
              <a:lnSpc>
                <a:spcPct val="100000"/>
              </a:lnSpc>
              <a:spcBef>
                <a:spcPts val="600"/>
              </a:spcBef>
            </a:pPr>
            <a:endParaRPr lang="en-US" b="0" dirty="0">
              <a:solidFill>
                <a:srgbClr val="CBCBCB"/>
              </a:solidFill>
            </a:endParaRPr>
          </a:p>
        </p:txBody>
      </p:sp>
      <p:sp>
        <p:nvSpPr>
          <p:cNvPr id="4" name="TextBox 3">
            <a:extLst>
              <a:ext uri="{FF2B5EF4-FFF2-40B4-BE49-F238E27FC236}">
                <a16:creationId xmlns:a16="http://schemas.microsoft.com/office/drawing/2014/main" id="{37753CD1-72ED-D9A0-E038-7BED2D6B75C6}"/>
              </a:ext>
            </a:extLst>
          </p:cNvPr>
          <p:cNvSpPr txBox="1"/>
          <p:nvPr/>
        </p:nvSpPr>
        <p:spPr>
          <a:xfrm>
            <a:off x="259080" y="5842337"/>
            <a:ext cx="11483340" cy="1015663"/>
          </a:xfrm>
          <a:prstGeom prst="rect">
            <a:avLst/>
          </a:prstGeom>
          <a:noFill/>
        </p:spPr>
        <p:txBody>
          <a:bodyPr wrap="square" lIns="91440" rIns="91440" numCol="2" spcCol="457200" rtlCol="0">
            <a:spAutoFit/>
          </a:bodyPr>
          <a:lstStyle/>
          <a:p>
            <a:pPr algn="just"/>
            <a:r>
              <a:rPr lang="en-GB" sz="600" dirty="0">
                <a:solidFill>
                  <a:srgbClr val="CBCBCB"/>
                </a:solidFill>
                <a:latin typeface="+mn-lt"/>
              </a:rPr>
              <a:t>This manuscript has been authored by UT-Battelle, LLC, under contract DE-AC05-00OR22725 with the US Department of Energy (DOE). The US government retains and the publisher, by accepting the article for publication, acknowledges that the US government retains a nonexclusive, paid-up, irrevocable, worldwide license to publish or reproduce the published form of this manuscript, or allow others to do so, for US government purposes. DOE will provide public access to these results of federally sponsored research in accordance with the DOE Public Access Plan (</a:t>
            </a:r>
            <a:r>
              <a:rPr lang="en-GB" sz="600" dirty="0">
                <a:solidFill>
                  <a:srgbClr val="CBCBCB"/>
                </a:solidFill>
                <a:latin typeface="+mn-lt"/>
                <a:hlinkClick r:id="rId3">
                  <a:extLst>
                    <a:ext uri="{A12FA001-AC4F-418D-AE19-62706E023703}">
                      <ahyp:hlinkClr xmlns:ahyp="http://schemas.microsoft.com/office/drawing/2018/hyperlinkcolor" val="tx"/>
                    </a:ext>
                  </a:extLst>
                </a:hlinkClick>
              </a:rPr>
              <a:t>http://energy.gov/downloads/doe-public-access-plan</a:t>
            </a:r>
            <a:r>
              <a:rPr lang="en-GB" sz="600" dirty="0">
                <a:solidFill>
                  <a:srgbClr val="CBCBCB"/>
                </a:solidFill>
                <a:latin typeface="+mn-lt"/>
              </a:rPr>
              <a:t>).</a:t>
            </a:r>
            <a:endParaRPr lang="en-US" sz="600" dirty="0">
              <a:solidFill>
                <a:srgbClr val="CBCBCB"/>
              </a:solidFill>
              <a:latin typeface="+mn-lt"/>
            </a:endParaRPr>
          </a:p>
          <a:p>
            <a:pPr algn="just"/>
            <a:r>
              <a:rPr lang="en-GB" sz="600" dirty="0">
                <a:solidFill>
                  <a:srgbClr val="CBCBCB"/>
                </a:solidFill>
                <a:latin typeface="+mn-lt"/>
              </a:rPr>
              <a:t> </a:t>
            </a:r>
            <a:endParaRPr lang="en-US" sz="600" dirty="0">
              <a:solidFill>
                <a:srgbClr val="CBCBCB"/>
              </a:solidFill>
              <a:latin typeface="+mn-lt"/>
            </a:endParaRPr>
          </a:p>
          <a:p>
            <a:pPr algn="just"/>
            <a:r>
              <a:rPr lang="en-GB" sz="600" dirty="0">
                <a:solidFill>
                  <a:srgbClr val="CBCBCB"/>
                </a:solidFill>
                <a:latin typeface="+mn-lt"/>
              </a:rPr>
              <a:t>This work was supported by the US DOE </a:t>
            </a:r>
            <a:r>
              <a:rPr lang="en-US" sz="600" dirty="0">
                <a:solidFill>
                  <a:srgbClr val="CBCBCB"/>
                </a:solidFill>
                <a:latin typeface="+mn-lt"/>
              </a:rPr>
              <a:t>using the DIII-D National Fusion Facility, a DOE Office of Science user facility, </a:t>
            </a:r>
            <a:r>
              <a:rPr lang="en-GB" sz="600" dirty="0">
                <a:solidFill>
                  <a:srgbClr val="CBCBCB"/>
                </a:solidFill>
                <a:latin typeface="+mn-lt"/>
              </a:rPr>
              <a:t>under contract DE-FC02-04ER54698</a:t>
            </a:r>
            <a:r>
              <a:rPr lang="en-US" sz="600" dirty="0">
                <a:solidFill>
                  <a:srgbClr val="CBCBCB"/>
                </a:solidFill>
                <a:latin typeface="+mn-lt"/>
              </a:rPr>
              <a:t> and </a:t>
            </a:r>
            <a:r>
              <a:rPr lang="en-GB" sz="600" dirty="0">
                <a:solidFill>
                  <a:srgbClr val="CBCBCB"/>
                </a:solidFill>
                <a:latin typeface="+mn-lt"/>
              </a:rPr>
              <a:t>used resources of the National Energy Research Scientific Computing Center (NERSC), a US Department of Energy Office of Science User Facility operated under Contract No. DE-AC02-05CH11231.</a:t>
            </a:r>
            <a:endParaRPr lang="en-US" sz="600" dirty="0">
              <a:solidFill>
                <a:srgbClr val="CBCBCB"/>
              </a:solidFill>
              <a:latin typeface="+mn-lt"/>
            </a:endParaRPr>
          </a:p>
          <a:p>
            <a:pPr algn="just"/>
            <a:endParaRPr lang="en-US" sz="600" dirty="0">
              <a:latin typeface="+mn-lt"/>
            </a:endParaRPr>
          </a:p>
          <a:p>
            <a:pPr algn="just"/>
            <a:br>
              <a:rPr lang="en-US" sz="600" dirty="0">
                <a:latin typeface="+mn-lt"/>
              </a:rPr>
            </a:br>
            <a:r>
              <a:rPr lang="en-US" sz="600" dirty="0">
                <a:latin typeface="+mn-lt"/>
              </a:rPr>
              <a:t>Disclaimer: This report was prepared as an account of work sponsored by an agency of the United States Government. Neither the United States Government nor any agency thereof, nor any of their employees, makes any warranty, express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a:t>
            </a:r>
          </a:p>
        </p:txBody>
      </p:sp>
    </p:spTree>
    <p:extLst>
      <p:ext uri="{BB962C8B-B14F-4D97-AF65-F5344CB8AC3E}">
        <p14:creationId xmlns:p14="http://schemas.microsoft.com/office/powerpoint/2010/main" val="2176533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9BD96-93DD-FEFE-7319-B1E14E2E84E6}"/>
              </a:ext>
            </a:extLst>
          </p:cNvPr>
          <p:cNvSpPr>
            <a:spLocks noGrp="1"/>
          </p:cNvSpPr>
          <p:nvPr>
            <p:ph type="title"/>
          </p:nvPr>
        </p:nvSpPr>
        <p:spPr>
          <a:xfrm>
            <a:off x="429767" y="274320"/>
            <a:ext cx="11526644" cy="1421928"/>
          </a:xfrm>
        </p:spPr>
        <p:txBody>
          <a:bodyPr/>
          <a:lstStyle/>
          <a:p>
            <a:r>
              <a:rPr lang="en-US" dirty="0"/>
              <a:t>Secondary RE heating is on leading edge and required for qualitative agreement with experimental observations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621528D-8731-0DEB-AC3B-47425AFE312B}"/>
                  </a:ext>
                </a:extLst>
              </p:cNvPr>
              <p:cNvSpPr>
                <a:spLocks noGrp="1"/>
              </p:cNvSpPr>
              <p:nvPr>
                <p:ph idx="1"/>
              </p:nvPr>
            </p:nvSpPr>
            <p:spPr>
              <a:xfrm>
                <a:off x="429766" y="1366081"/>
                <a:ext cx="11008397" cy="1881841"/>
              </a:xfrm>
            </p:spPr>
            <p:txBody>
              <a:bodyPr anchor="ctr">
                <a:normAutofit fontScale="70000" lnSpcReduction="20000"/>
              </a:bodyPr>
              <a:lstStyle/>
              <a:p>
                <a:pPr>
                  <a:lnSpc>
                    <a:spcPct val="100000"/>
                  </a:lnSpc>
                </a:pPr>
                <a:r>
                  <a:rPr lang="en-US" dirty="0"/>
                  <a:t>Uniform toroidal spacing of tiles enables projecting all orbits onto a single tile</a:t>
                </a:r>
              </a:p>
              <a:p>
                <a:pPr lvl="1">
                  <a:lnSpc>
                    <a:spcPct val="100000"/>
                  </a:lnSpc>
                </a:pPr>
                <a:r>
                  <a:rPr lang="en-US" dirty="0"/>
                  <a:t>Still many tiles in vertical direction</a:t>
                </a:r>
              </a:p>
              <a:p>
                <a:pPr>
                  <a:lnSpc>
                    <a:spcPct val="100000"/>
                  </a:lnSpc>
                </a:pPr>
                <a:r>
                  <a:rPr lang="en-US" dirty="0"/>
                  <a:t>PFC surface heating due to </a:t>
                </a:r>
                <a:r>
                  <a:rPr lang="en-US" dirty="0">
                    <a:solidFill>
                      <a:srgbClr val="0002FE"/>
                    </a:solidFill>
                  </a:rPr>
                  <a:t>secondary REs </a:t>
                </a:r>
                <a:r>
                  <a:rPr lang="en-US" dirty="0"/>
                  <a:t>is order of magnitude and half larger than that due to </a:t>
                </a:r>
                <a:r>
                  <a:rPr lang="en-US" dirty="0">
                    <a:solidFill>
                      <a:srgbClr val="FF0000"/>
                    </a:solidFill>
                  </a:rPr>
                  <a:t>initial REs</a:t>
                </a:r>
              </a:p>
              <a:p>
                <a:pPr>
                  <a:lnSpc>
                    <a:spcPct val="100000"/>
                  </a:lnSpc>
                </a:pPr>
                <a:r>
                  <a:rPr lang="en-US" dirty="0">
                    <a:solidFill>
                      <a:srgbClr val="FF0000"/>
                    </a:solidFill>
                  </a:rPr>
                  <a:t>Initial REs </a:t>
                </a:r>
                <a:r>
                  <a:rPr lang="en-US" dirty="0"/>
                  <a:t>have </a:t>
                </a:r>
                <a14:m>
                  <m:oMath xmlns:m="http://schemas.openxmlformats.org/officeDocument/2006/math">
                    <m:sSub>
                      <m:sSubPr>
                        <m:ctrlPr>
                          <a:rPr lang="en-US" b="0" i="1" smtClean="0">
                            <a:solidFill>
                              <a:srgbClr val="CBCBCB"/>
                            </a:solidFill>
                            <a:latin typeface="Cambria Math" panose="02040503050406030204" pitchFamily="18" charset="0"/>
                            <a:ea typeface="Cambria Math" panose="02040503050406030204" pitchFamily="18" charset="0"/>
                          </a:rPr>
                        </m:ctrlPr>
                      </m:sSubPr>
                      <m:e>
                        <m:r>
                          <a:rPr lang="en-US" i="1">
                            <a:solidFill>
                              <a:srgbClr val="CBCBCB"/>
                            </a:solidFill>
                            <a:latin typeface="Cambria Math" panose="02040503050406030204" pitchFamily="18" charset="0"/>
                            <a:ea typeface="Cambria Math" panose="02040503050406030204" pitchFamily="18" charset="0"/>
                          </a:rPr>
                          <m:t>𝜂</m:t>
                        </m:r>
                      </m:e>
                      <m:sub>
                        <m:r>
                          <a:rPr lang="en-US" b="0" i="1">
                            <a:solidFill>
                              <a:srgbClr val="CBCBCB"/>
                            </a:solidFill>
                            <a:latin typeface="Cambria Math" panose="02040503050406030204" pitchFamily="18" charset="0"/>
                            <a:ea typeface="Cambria Math" panose="02040503050406030204" pitchFamily="18" charset="0"/>
                          </a:rPr>
                          <m:t>𝑖</m:t>
                        </m:r>
                      </m:sub>
                    </m:sSub>
                    <m:r>
                      <a:rPr lang="en-US" b="0" i="1">
                        <a:solidFill>
                          <a:srgbClr val="CBCBCB"/>
                        </a:solidFill>
                        <a:latin typeface="Cambria Math" panose="02040503050406030204" pitchFamily="18" charset="0"/>
                        <a:ea typeface="Cambria Math" panose="02040503050406030204" pitchFamily="18" charset="0"/>
                      </a:rPr>
                      <m:t>&lt;</m:t>
                    </m:r>
                    <m:r>
                      <a:rPr lang="en-US" b="0" i="1">
                        <a:latin typeface="Cambria Math" panose="02040503050406030204" pitchFamily="18" charset="0"/>
                        <a:ea typeface="Cambria Math" panose="02040503050406030204" pitchFamily="18" charset="0"/>
                      </a:rPr>
                      <m:t>90°</m:t>
                    </m:r>
                  </m:oMath>
                </a14:m>
                <a:r>
                  <a:rPr lang="en-US" dirty="0"/>
                  <a:t>, </a:t>
                </a:r>
                <a:r>
                  <a:rPr lang="en-US" dirty="0">
                    <a:solidFill>
                      <a:srgbClr val="0002FE"/>
                    </a:solidFill>
                  </a:rPr>
                  <a:t>secondary REs </a:t>
                </a:r>
                <a:r>
                  <a:rPr lang="en-US" dirty="0"/>
                  <a:t>can have</a:t>
                </a:r>
                <a:r>
                  <a:rPr lang="en-US" dirty="0">
                    <a:ea typeface="Cambria Math" panose="02040503050406030204" pitchFamily="18" charset="0"/>
                  </a:rPr>
                  <a:t> </a:t>
                </a:r>
                <a14:m>
                  <m:oMath xmlns:m="http://schemas.openxmlformats.org/officeDocument/2006/math">
                    <m:sSub>
                      <m:sSubPr>
                        <m:ctrlPr>
                          <a:rPr lang="en-US" b="0" i="1" smtClean="0">
                            <a:solidFill>
                              <a:srgbClr val="CBCBCB"/>
                            </a:solidFill>
                            <a:latin typeface="Cambria Math" panose="02040503050406030204" pitchFamily="18" charset="0"/>
                            <a:ea typeface="Cambria Math" panose="02040503050406030204" pitchFamily="18" charset="0"/>
                          </a:rPr>
                        </m:ctrlPr>
                      </m:sSubPr>
                      <m:e>
                        <m:r>
                          <a:rPr lang="en-US" i="1">
                            <a:solidFill>
                              <a:srgbClr val="CBCBCB"/>
                            </a:solidFill>
                            <a:latin typeface="Cambria Math" panose="02040503050406030204" pitchFamily="18" charset="0"/>
                            <a:ea typeface="Cambria Math" panose="02040503050406030204" pitchFamily="18" charset="0"/>
                          </a:rPr>
                          <m:t>𝜂</m:t>
                        </m:r>
                      </m:e>
                      <m:sub>
                        <m:r>
                          <a:rPr lang="en-US" b="0" i="1">
                            <a:solidFill>
                              <a:srgbClr val="CBCBCB"/>
                            </a:solidFill>
                            <a:latin typeface="Cambria Math" panose="02040503050406030204" pitchFamily="18" charset="0"/>
                            <a:ea typeface="Cambria Math" panose="02040503050406030204" pitchFamily="18" charset="0"/>
                          </a:rPr>
                          <m:t>𝑖</m:t>
                        </m:r>
                      </m:sub>
                    </m:sSub>
                    <m:r>
                      <a:rPr lang="en-US" b="0" i="1">
                        <a:solidFill>
                          <a:srgbClr val="CBCBCB"/>
                        </a:solidFill>
                        <a:latin typeface="Cambria Math" panose="02040503050406030204" pitchFamily="18" charset="0"/>
                        <a:ea typeface="Cambria Math" panose="02040503050406030204" pitchFamily="18" charset="0"/>
                      </a:rPr>
                      <m:t>&gt;</m:t>
                    </m:r>
                    <m:r>
                      <a:rPr lang="en-US" i="1">
                        <a:latin typeface="Cambria Math" panose="02040503050406030204" pitchFamily="18" charset="0"/>
                        <a:ea typeface="Cambria Math" panose="02040503050406030204" pitchFamily="18" charset="0"/>
                      </a:rPr>
                      <m:t>90°</m:t>
                    </m:r>
                  </m:oMath>
                </a14:m>
                <a:endParaRPr lang="en-US" dirty="0"/>
              </a:p>
            </p:txBody>
          </p:sp>
        </mc:Choice>
        <mc:Fallback xmlns="">
          <p:sp>
            <p:nvSpPr>
              <p:cNvPr id="3" name="Content Placeholder 2">
                <a:extLst>
                  <a:ext uri="{FF2B5EF4-FFF2-40B4-BE49-F238E27FC236}">
                    <a16:creationId xmlns:a16="http://schemas.microsoft.com/office/drawing/2014/main" id="{D621528D-8731-0DEB-AC3B-47425AFE312B}"/>
                  </a:ext>
                </a:extLst>
              </p:cNvPr>
              <p:cNvSpPr>
                <a:spLocks noGrp="1" noRot="1" noChangeAspect="1" noMove="1" noResize="1" noEditPoints="1" noAdjustHandles="1" noChangeArrowheads="1" noChangeShapeType="1" noTextEdit="1"/>
              </p:cNvSpPr>
              <p:nvPr>
                <p:ph idx="1"/>
              </p:nvPr>
            </p:nvSpPr>
            <p:spPr>
              <a:xfrm>
                <a:off x="429766" y="1366081"/>
                <a:ext cx="11008397" cy="1881841"/>
              </a:xfrm>
              <a:blipFill>
                <a:blip r:embed="rId3"/>
                <a:stretch>
                  <a:fillRect l="-346" t="-4027" b="-4698"/>
                </a:stretch>
              </a:blipFill>
            </p:spPr>
            <p:txBody>
              <a:bodyPr/>
              <a:lstStyle/>
              <a:p>
                <a:r>
                  <a:rPr lang="en-US">
                    <a:noFill/>
                  </a:rPr>
                  <a:t> </a:t>
                </a:r>
              </a:p>
            </p:txBody>
          </p:sp>
        </mc:Fallback>
      </mc:AlternateContent>
      <p:grpSp>
        <p:nvGrpSpPr>
          <p:cNvPr id="24" name="Group 23">
            <a:extLst>
              <a:ext uri="{FF2B5EF4-FFF2-40B4-BE49-F238E27FC236}">
                <a16:creationId xmlns:a16="http://schemas.microsoft.com/office/drawing/2014/main" id="{2A455E63-E5A5-9992-C27D-057EE28FF1F0}"/>
              </a:ext>
            </a:extLst>
          </p:cNvPr>
          <p:cNvGrpSpPr/>
          <p:nvPr/>
        </p:nvGrpSpPr>
        <p:grpSpPr>
          <a:xfrm>
            <a:off x="5605398" y="3293539"/>
            <a:ext cx="6473868" cy="3236934"/>
            <a:chOff x="5605398" y="3133519"/>
            <a:chExt cx="6473868" cy="3236934"/>
          </a:xfrm>
        </p:grpSpPr>
        <p:grpSp>
          <p:nvGrpSpPr>
            <p:cNvPr id="21" name="Group 20">
              <a:extLst>
                <a:ext uri="{FF2B5EF4-FFF2-40B4-BE49-F238E27FC236}">
                  <a16:creationId xmlns:a16="http://schemas.microsoft.com/office/drawing/2014/main" id="{81C343E8-931F-7492-D7A4-EC19EC468F3D}"/>
                </a:ext>
              </a:extLst>
            </p:cNvPr>
            <p:cNvGrpSpPr/>
            <p:nvPr/>
          </p:nvGrpSpPr>
          <p:grpSpPr>
            <a:xfrm>
              <a:off x="5605398" y="3133519"/>
              <a:ext cx="6473868" cy="3236934"/>
              <a:chOff x="5605398" y="3133519"/>
              <a:chExt cx="6473868" cy="3236934"/>
            </a:xfrm>
          </p:grpSpPr>
          <p:pic>
            <p:nvPicPr>
              <p:cNvPr id="10" name="Picture 9">
                <a:extLst>
                  <a:ext uri="{FF2B5EF4-FFF2-40B4-BE49-F238E27FC236}">
                    <a16:creationId xmlns:a16="http://schemas.microsoft.com/office/drawing/2014/main" id="{0F7527CB-896C-B817-C4D7-31E96E1AD018}"/>
                  </a:ext>
                </a:extLst>
              </p:cNvPr>
              <p:cNvPicPr>
                <a:picLocks noChangeAspect="1"/>
              </p:cNvPicPr>
              <p:nvPr/>
            </p:nvPicPr>
            <p:blipFill>
              <a:blip r:embed="rId4"/>
              <a:srcRect/>
              <a:stretch/>
            </p:blipFill>
            <p:spPr>
              <a:xfrm>
                <a:off x="5605398" y="3133519"/>
                <a:ext cx="6473868" cy="3236934"/>
              </a:xfrm>
              <a:prstGeom prst="rect">
                <a:avLst/>
              </a:prstGeom>
            </p:spPr>
          </p:pic>
          <p:grpSp>
            <p:nvGrpSpPr>
              <p:cNvPr id="17" name="Group 16">
                <a:extLst>
                  <a:ext uri="{FF2B5EF4-FFF2-40B4-BE49-F238E27FC236}">
                    <a16:creationId xmlns:a16="http://schemas.microsoft.com/office/drawing/2014/main" id="{EC5CF54D-49B3-235F-B595-60A792B1FC59}"/>
                  </a:ext>
                </a:extLst>
              </p:cNvPr>
              <p:cNvGrpSpPr/>
              <p:nvPr/>
            </p:nvGrpSpPr>
            <p:grpSpPr>
              <a:xfrm>
                <a:off x="7665720" y="5676479"/>
                <a:ext cx="1161372" cy="258532"/>
                <a:chOff x="7665720" y="5676479"/>
                <a:chExt cx="1161372" cy="258532"/>
              </a:xfrm>
            </p:grpSpPr>
            <p:cxnSp>
              <p:nvCxnSpPr>
                <p:cNvPr id="7" name="Straight Arrow Connector 6">
                  <a:extLst>
                    <a:ext uri="{FF2B5EF4-FFF2-40B4-BE49-F238E27FC236}">
                      <a16:creationId xmlns:a16="http://schemas.microsoft.com/office/drawing/2014/main" id="{13C8266D-54B7-26B0-9BBD-3060268A548F}"/>
                    </a:ext>
                  </a:extLst>
                </p:cNvPr>
                <p:cNvCxnSpPr>
                  <a:cxnSpLocks/>
                </p:cNvCxnSpPr>
                <p:nvPr/>
              </p:nvCxnSpPr>
              <p:spPr>
                <a:xfrm flipH="1">
                  <a:off x="7665720" y="5798820"/>
                  <a:ext cx="296304" cy="0"/>
                </a:xfrm>
                <a:prstGeom prst="straightConnector1">
                  <a:avLst/>
                </a:prstGeom>
                <a:ln w="38100">
                  <a:solidFill>
                    <a:srgbClr val="CBCBCB"/>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628D2A6-0B93-AAAF-869D-909B8A12A68E}"/>
                    </a:ext>
                  </a:extLst>
                </p:cNvPr>
                <p:cNvSpPr txBox="1"/>
                <p:nvPr/>
              </p:nvSpPr>
              <p:spPr>
                <a:xfrm>
                  <a:off x="7927056" y="5676479"/>
                  <a:ext cx="900036" cy="258532"/>
                </a:xfrm>
                <a:prstGeom prst="rect">
                  <a:avLst/>
                </a:prstGeom>
                <a:noFill/>
              </p:spPr>
              <p:txBody>
                <a:bodyPr wrap="square" rtlCol="0">
                  <a:spAutoFit/>
                </a:bodyPr>
                <a:lstStyle/>
                <a:p>
                  <a:pPr algn="l">
                    <a:lnSpc>
                      <a:spcPct val="90000"/>
                    </a:lnSpc>
                  </a:pPr>
                  <a:r>
                    <a:rPr lang="en-US" sz="1200" dirty="0">
                      <a:solidFill>
                        <a:srgbClr val="CBCBCB"/>
                      </a:solidFill>
                      <a:latin typeface="+mn-lt"/>
                    </a:rPr>
                    <a:t>Forward</a:t>
                  </a:r>
                </a:p>
              </p:txBody>
            </p:sp>
          </p:grpSp>
          <p:grpSp>
            <p:nvGrpSpPr>
              <p:cNvPr id="18" name="Group 17">
                <a:extLst>
                  <a:ext uri="{FF2B5EF4-FFF2-40B4-BE49-F238E27FC236}">
                    <a16:creationId xmlns:a16="http://schemas.microsoft.com/office/drawing/2014/main" id="{706236E2-AFD1-6E07-2A7C-13EDEA45A189}"/>
                  </a:ext>
                </a:extLst>
              </p:cNvPr>
              <p:cNvGrpSpPr/>
              <p:nvPr/>
            </p:nvGrpSpPr>
            <p:grpSpPr>
              <a:xfrm>
                <a:off x="7390092" y="4909946"/>
                <a:ext cx="1170102" cy="258532"/>
                <a:chOff x="7390092" y="4909946"/>
                <a:chExt cx="1170102" cy="258532"/>
              </a:xfrm>
            </p:grpSpPr>
            <p:cxnSp>
              <p:nvCxnSpPr>
                <p:cNvPr id="14" name="Straight Arrow Connector 13">
                  <a:extLst>
                    <a:ext uri="{FF2B5EF4-FFF2-40B4-BE49-F238E27FC236}">
                      <a16:creationId xmlns:a16="http://schemas.microsoft.com/office/drawing/2014/main" id="{678310C3-8C2E-BC41-031B-5A5461E758B4}"/>
                    </a:ext>
                  </a:extLst>
                </p:cNvPr>
                <p:cNvCxnSpPr>
                  <a:cxnSpLocks/>
                </p:cNvCxnSpPr>
                <p:nvPr/>
              </p:nvCxnSpPr>
              <p:spPr>
                <a:xfrm>
                  <a:off x="8263890" y="5032287"/>
                  <a:ext cx="296304" cy="0"/>
                </a:xfrm>
                <a:prstGeom prst="straightConnector1">
                  <a:avLst/>
                </a:prstGeom>
                <a:ln w="38100">
                  <a:solidFill>
                    <a:srgbClr val="CBCBCB"/>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D34E67A-684B-356D-8ED5-1C33FFE5720F}"/>
                    </a:ext>
                  </a:extLst>
                </p:cNvPr>
                <p:cNvSpPr txBox="1"/>
                <p:nvPr/>
              </p:nvSpPr>
              <p:spPr>
                <a:xfrm>
                  <a:off x="7390092" y="4909946"/>
                  <a:ext cx="984288" cy="258532"/>
                </a:xfrm>
                <a:prstGeom prst="rect">
                  <a:avLst/>
                </a:prstGeom>
                <a:noFill/>
              </p:spPr>
              <p:txBody>
                <a:bodyPr wrap="square" rtlCol="0">
                  <a:spAutoFit/>
                </a:bodyPr>
                <a:lstStyle/>
                <a:p>
                  <a:pPr algn="l">
                    <a:lnSpc>
                      <a:spcPct val="90000"/>
                    </a:lnSpc>
                  </a:pPr>
                  <a:r>
                    <a:rPr lang="en-US" sz="1200" dirty="0">
                      <a:solidFill>
                        <a:srgbClr val="CBCBCB"/>
                      </a:solidFill>
                      <a:latin typeface="+mn-lt"/>
                    </a:rPr>
                    <a:t>Backward</a:t>
                  </a:r>
                </a:p>
              </p:txBody>
            </p:sp>
          </p:grpSp>
        </p:grpSp>
        <p:cxnSp>
          <p:nvCxnSpPr>
            <p:cNvPr id="22" name="Straight Arrow Connector 21">
              <a:extLst>
                <a:ext uri="{FF2B5EF4-FFF2-40B4-BE49-F238E27FC236}">
                  <a16:creationId xmlns:a16="http://schemas.microsoft.com/office/drawing/2014/main" id="{3F6F8864-CD37-F21C-CFB4-AC375D0CEDE9}"/>
                </a:ext>
              </a:extLst>
            </p:cNvPr>
            <p:cNvCxnSpPr>
              <a:cxnSpLocks/>
            </p:cNvCxnSpPr>
            <p:nvPr/>
          </p:nvCxnSpPr>
          <p:spPr>
            <a:xfrm flipH="1">
              <a:off x="7784508" y="4258133"/>
              <a:ext cx="296304" cy="0"/>
            </a:xfrm>
            <a:prstGeom prst="straightConnector1">
              <a:avLst/>
            </a:prstGeom>
            <a:ln w="38100">
              <a:solidFill>
                <a:srgbClr val="CBCBCB"/>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A37B591-9CA8-DCE0-3A95-C369FF7549D3}"/>
                </a:ext>
              </a:extLst>
            </p:cNvPr>
            <p:cNvSpPr txBox="1"/>
            <p:nvPr/>
          </p:nvSpPr>
          <p:spPr>
            <a:xfrm>
              <a:off x="8045844" y="4135792"/>
              <a:ext cx="900036" cy="258532"/>
            </a:xfrm>
            <a:prstGeom prst="rect">
              <a:avLst/>
            </a:prstGeom>
            <a:noFill/>
          </p:spPr>
          <p:txBody>
            <a:bodyPr wrap="square" rtlCol="0">
              <a:spAutoFit/>
            </a:bodyPr>
            <a:lstStyle/>
            <a:p>
              <a:pPr algn="l">
                <a:lnSpc>
                  <a:spcPct val="90000"/>
                </a:lnSpc>
              </a:pPr>
              <a:r>
                <a:rPr lang="en-US" sz="1200" dirty="0">
                  <a:solidFill>
                    <a:srgbClr val="CBCBCB"/>
                  </a:solidFill>
                  <a:latin typeface="+mn-lt"/>
                </a:rPr>
                <a:t>Forward</a:t>
              </a:r>
            </a:p>
          </p:txBody>
        </p:sp>
      </p:grpSp>
      <p:grpSp>
        <p:nvGrpSpPr>
          <p:cNvPr id="30" name="Group 29">
            <a:extLst>
              <a:ext uri="{FF2B5EF4-FFF2-40B4-BE49-F238E27FC236}">
                <a16:creationId xmlns:a16="http://schemas.microsoft.com/office/drawing/2014/main" id="{8FA49F89-70AB-3AFB-F6A2-6B397ADA8629}"/>
              </a:ext>
            </a:extLst>
          </p:cNvPr>
          <p:cNvGrpSpPr/>
          <p:nvPr/>
        </p:nvGrpSpPr>
        <p:grpSpPr>
          <a:xfrm>
            <a:off x="429767" y="3285062"/>
            <a:ext cx="5012591" cy="3195776"/>
            <a:chOff x="429767" y="3182190"/>
            <a:chExt cx="5012591" cy="3195776"/>
          </a:xfrm>
        </p:grpSpPr>
        <p:grpSp>
          <p:nvGrpSpPr>
            <p:cNvPr id="13" name="Group 12">
              <a:extLst>
                <a:ext uri="{FF2B5EF4-FFF2-40B4-BE49-F238E27FC236}">
                  <a16:creationId xmlns:a16="http://schemas.microsoft.com/office/drawing/2014/main" id="{AD2A8B50-3806-CA88-A374-1CC1649BAB78}"/>
                </a:ext>
              </a:extLst>
            </p:cNvPr>
            <p:cNvGrpSpPr>
              <a:grpSpLocks noChangeAspect="1"/>
            </p:cNvGrpSpPr>
            <p:nvPr/>
          </p:nvGrpSpPr>
          <p:grpSpPr>
            <a:xfrm>
              <a:off x="429767" y="3182190"/>
              <a:ext cx="5012591" cy="2922793"/>
              <a:chOff x="646268" y="3169772"/>
              <a:chExt cx="4716379" cy="2750074"/>
            </a:xfrm>
          </p:grpSpPr>
          <p:pic>
            <p:nvPicPr>
              <p:cNvPr id="11" name="Picture 10">
                <a:extLst>
                  <a:ext uri="{FF2B5EF4-FFF2-40B4-BE49-F238E27FC236}">
                    <a16:creationId xmlns:a16="http://schemas.microsoft.com/office/drawing/2014/main" id="{C736629E-49F2-ECAE-5446-461F1A20E7E6}"/>
                  </a:ext>
                </a:extLst>
              </p:cNvPr>
              <p:cNvPicPr>
                <a:picLocks noChangeAspect="1"/>
              </p:cNvPicPr>
              <p:nvPr/>
            </p:nvPicPr>
            <p:blipFill>
              <a:blip r:embed="rId5"/>
              <a:srcRect l="2827" r="2827"/>
              <a:stretch/>
            </p:blipFill>
            <p:spPr>
              <a:xfrm>
                <a:off x="646268" y="3421811"/>
                <a:ext cx="4716379" cy="2498035"/>
              </a:xfrm>
              <a:prstGeom prst="rect">
                <a:avLst/>
              </a:prstGeom>
              <a:ln w="38100">
                <a:noFill/>
              </a:ln>
            </p:spPr>
          </p:pic>
          <p:sp>
            <p:nvSpPr>
              <p:cNvPr id="12" name="TextBox 11">
                <a:extLst>
                  <a:ext uri="{FF2B5EF4-FFF2-40B4-BE49-F238E27FC236}">
                    <a16:creationId xmlns:a16="http://schemas.microsoft.com/office/drawing/2014/main" id="{31AD55DA-C0A7-96AD-ECC1-7ED5083DF853}"/>
                  </a:ext>
                </a:extLst>
              </p:cNvPr>
              <p:cNvSpPr txBox="1"/>
              <p:nvPr/>
            </p:nvSpPr>
            <p:spPr>
              <a:xfrm>
                <a:off x="2078758" y="3169772"/>
                <a:ext cx="1637565" cy="313932"/>
              </a:xfrm>
              <a:prstGeom prst="rect">
                <a:avLst/>
              </a:prstGeom>
              <a:noFill/>
            </p:spPr>
            <p:txBody>
              <a:bodyPr wrap="square" rtlCol="0">
                <a:spAutoFit/>
              </a:bodyPr>
              <a:lstStyle/>
              <a:p>
                <a:pPr algn="ctr">
                  <a:lnSpc>
                    <a:spcPct val="90000"/>
                  </a:lnSpc>
                </a:pPr>
                <a:r>
                  <a:rPr lang="en-US" sz="1600" dirty="0">
                    <a:solidFill>
                      <a:srgbClr val="CBCBCB"/>
                    </a:solidFill>
                    <a:latin typeface="+mn-lt"/>
                  </a:rPr>
                  <a:t>All REs</a:t>
                </a:r>
              </a:p>
            </p:txBody>
          </p:sp>
        </p:grpSp>
        <p:cxnSp>
          <p:nvCxnSpPr>
            <p:cNvPr id="26" name="Straight Arrow Connector 25">
              <a:extLst>
                <a:ext uri="{FF2B5EF4-FFF2-40B4-BE49-F238E27FC236}">
                  <a16:creationId xmlns:a16="http://schemas.microsoft.com/office/drawing/2014/main" id="{AECB18B8-A9A6-AEBC-27B9-31AFF29737E7}"/>
                </a:ext>
              </a:extLst>
            </p:cNvPr>
            <p:cNvCxnSpPr>
              <a:cxnSpLocks/>
            </p:cNvCxnSpPr>
            <p:nvPr/>
          </p:nvCxnSpPr>
          <p:spPr>
            <a:xfrm flipV="1">
              <a:off x="3429000" y="5608320"/>
              <a:ext cx="106680" cy="361179"/>
            </a:xfrm>
            <a:prstGeom prst="straightConnector1">
              <a:avLst/>
            </a:prstGeom>
            <a:ln w="28575">
              <a:solidFill>
                <a:srgbClr val="CBCBCB"/>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741A966-35B4-4620-DCFE-B2281E75C30B}"/>
                </a:ext>
              </a:extLst>
            </p:cNvPr>
            <p:cNvSpPr txBox="1"/>
            <p:nvPr/>
          </p:nvSpPr>
          <p:spPr>
            <a:xfrm>
              <a:off x="2844593" y="5953234"/>
              <a:ext cx="1196340" cy="424732"/>
            </a:xfrm>
            <a:prstGeom prst="rect">
              <a:avLst/>
            </a:prstGeom>
            <a:noFill/>
          </p:spPr>
          <p:txBody>
            <a:bodyPr wrap="square" rtlCol="0">
              <a:spAutoFit/>
            </a:bodyPr>
            <a:lstStyle/>
            <a:p>
              <a:pPr algn="ctr">
                <a:lnSpc>
                  <a:spcPct val="90000"/>
                </a:lnSpc>
              </a:pPr>
              <a:r>
                <a:rPr lang="en-US" sz="1200" dirty="0">
                  <a:solidFill>
                    <a:srgbClr val="CBCBCB"/>
                  </a:solidFill>
                  <a:latin typeface="+mn-lt"/>
                </a:rPr>
                <a:t>Leading edge</a:t>
              </a:r>
            </a:p>
          </p:txBody>
        </p:sp>
      </p:grpSp>
    </p:spTree>
    <p:extLst>
      <p:ext uri="{BB962C8B-B14F-4D97-AF65-F5344CB8AC3E}">
        <p14:creationId xmlns:p14="http://schemas.microsoft.com/office/powerpoint/2010/main" val="50963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AD4606F-FB2B-F171-C197-8A9E1B6AA584}"/>
              </a:ext>
            </a:extLst>
          </p:cNvPr>
          <p:cNvGrpSpPr>
            <a:grpSpLocks noChangeAspect="1"/>
          </p:cNvGrpSpPr>
          <p:nvPr/>
        </p:nvGrpSpPr>
        <p:grpSpPr>
          <a:xfrm>
            <a:off x="8344613" y="1385025"/>
            <a:ext cx="2849179" cy="5271567"/>
            <a:chOff x="9373981" y="1755248"/>
            <a:chExt cx="2647174" cy="4897817"/>
          </a:xfrm>
        </p:grpSpPr>
        <p:grpSp>
          <p:nvGrpSpPr>
            <p:cNvPr id="8" name="Group 7">
              <a:extLst>
                <a:ext uri="{FF2B5EF4-FFF2-40B4-BE49-F238E27FC236}">
                  <a16:creationId xmlns:a16="http://schemas.microsoft.com/office/drawing/2014/main" id="{2F9F6613-A241-F58F-657B-867F3B676819}"/>
                </a:ext>
              </a:extLst>
            </p:cNvPr>
            <p:cNvGrpSpPr>
              <a:grpSpLocks noChangeAspect="1"/>
            </p:cNvGrpSpPr>
            <p:nvPr/>
          </p:nvGrpSpPr>
          <p:grpSpPr>
            <a:xfrm>
              <a:off x="9373981" y="1755248"/>
              <a:ext cx="2419869" cy="4489573"/>
              <a:chOff x="1684269" y="-80253"/>
              <a:chExt cx="3319844" cy="6159291"/>
            </a:xfrm>
          </p:grpSpPr>
          <p:pic>
            <p:nvPicPr>
              <p:cNvPr id="14" name="Picture 13">
                <a:extLst>
                  <a:ext uri="{FF2B5EF4-FFF2-40B4-BE49-F238E27FC236}">
                    <a16:creationId xmlns:a16="http://schemas.microsoft.com/office/drawing/2014/main" id="{250C3379-A326-7F0D-6C47-F3EB5491DC4E}"/>
                  </a:ext>
                </a:extLst>
              </p:cNvPr>
              <p:cNvPicPr>
                <a:picLocks noChangeAspect="1"/>
              </p:cNvPicPr>
              <p:nvPr/>
            </p:nvPicPr>
            <p:blipFill rotWithShape="1">
              <a:blip r:embed="rId3"/>
              <a:srcRect l="80921" t="42340" r="554" b="25752"/>
              <a:stretch/>
            </p:blipFill>
            <p:spPr>
              <a:xfrm>
                <a:off x="2137876" y="-80253"/>
                <a:ext cx="2866237" cy="6159291"/>
              </a:xfrm>
              <a:prstGeom prst="rect">
                <a:avLst/>
              </a:prstGeom>
              <a:ln w="38100">
                <a:solidFill>
                  <a:srgbClr val="4B8861"/>
                </a:solidFill>
              </a:ln>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B16C77A-F870-89C1-98DA-DCA6A9B065E2}"/>
                      </a:ext>
                    </a:extLst>
                  </p:cNvPr>
                  <p:cNvSpPr txBox="1"/>
                  <p:nvPr/>
                </p:nvSpPr>
                <p:spPr>
                  <a:xfrm>
                    <a:off x="1684269" y="20344"/>
                    <a:ext cx="2400299" cy="364844"/>
                  </a:xfrm>
                  <a:prstGeom prst="rect">
                    <a:avLst/>
                  </a:prstGeom>
                  <a:noFill/>
                </p:spPr>
                <p:txBody>
                  <a:bodyPr wrap="square" rtlCol="0">
                    <a:spAutoFit/>
                  </a:bodyPr>
                  <a:lstStyle/>
                  <a:p>
                    <a:pPr algn="ctr">
                      <a:lnSpc>
                        <a:spcPct val="90000"/>
                      </a:lnSpc>
                    </a:pPr>
                    <a14:m>
                      <m:oMathPara xmlns:m="http://schemas.openxmlformats.org/officeDocument/2006/math">
                        <m:oMathParaPr>
                          <m:jc m:val="centerGroup"/>
                        </m:oMathParaPr>
                        <m:oMath xmlns:m="http://schemas.openxmlformats.org/officeDocument/2006/math">
                          <m:r>
                            <m:rPr>
                              <m:sty m:val="p"/>
                            </m:rPr>
                            <a:rPr lang="en-US" sz="1400" i="0" dirty="0" smtClean="0">
                              <a:solidFill>
                                <a:srgbClr val="CBCBCB"/>
                              </a:solidFill>
                              <a:latin typeface="Cambria Math" panose="02040503050406030204" pitchFamily="18" charset="0"/>
                            </a:rPr>
                            <m:t>t</m:t>
                          </m:r>
                          <m:r>
                            <a:rPr lang="en-US" sz="1400" i="1" dirty="0">
                              <a:solidFill>
                                <a:srgbClr val="CBCBCB"/>
                              </a:solidFill>
                              <a:latin typeface="Cambria Math" panose="02040503050406030204" pitchFamily="18" charset="0"/>
                            </a:rPr>
                            <m:t>=</m:t>
                          </m:r>
                          <m:r>
                            <a:rPr lang="en-US" sz="1400" i="1" dirty="0" smtClean="0">
                              <a:solidFill>
                                <a:srgbClr val="CBCBCB"/>
                              </a:solidFill>
                              <a:latin typeface="Cambria Math" panose="02040503050406030204" pitchFamily="18" charset="0"/>
                            </a:rPr>
                            <m:t>1.6234</m:t>
                          </m:r>
                          <m:r>
                            <m:rPr>
                              <m:sty m:val="p"/>
                            </m:rPr>
                            <a:rPr lang="en-US" sz="1400" i="0" dirty="0" smtClean="0">
                              <a:solidFill>
                                <a:srgbClr val="CBCBCB"/>
                              </a:solidFill>
                              <a:latin typeface="Cambria Math" panose="02040503050406030204" pitchFamily="18" charset="0"/>
                            </a:rPr>
                            <m:t>s</m:t>
                          </m:r>
                        </m:oMath>
                      </m:oMathPara>
                    </a14:m>
                    <a:endParaRPr lang="en-US" dirty="0">
                      <a:solidFill>
                        <a:srgbClr val="CBCBCB"/>
                      </a:solidFill>
                      <a:latin typeface="+mn-lt"/>
                    </a:endParaRPr>
                  </a:p>
                </p:txBody>
              </p:sp>
            </mc:Choice>
            <mc:Fallback xmlns="">
              <p:sp>
                <p:nvSpPr>
                  <p:cNvPr id="13" name="TextBox 12">
                    <a:extLst>
                      <a:ext uri="{FF2B5EF4-FFF2-40B4-BE49-F238E27FC236}">
                        <a16:creationId xmlns:a16="http://schemas.microsoft.com/office/drawing/2014/main" id="{EB16C77A-F870-89C1-98DA-DCA6A9B065E2}"/>
                      </a:ext>
                    </a:extLst>
                  </p:cNvPr>
                  <p:cNvSpPr txBox="1">
                    <a:spLocks noRot="1" noChangeAspect="1" noMove="1" noResize="1" noEditPoints="1" noAdjustHandles="1" noChangeArrowheads="1" noChangeShapeType="1" noTextEdit="1"/>
                  </p:cNvSpPr>
                  <p:nvPr/>
                </p:nvSpPr>
                <p:spPr>
                  <a:xfrm>
                    <a:off x="1684269" y="20344"/>
                    <a:ext cx="2400299" cy="364844"/>
                  </a:xfrm>
                  <a:prstGeom prst="rect">
                    <a:avLst/>
                  </a:prstGeom>
                  <a:blipFill>
                    <a:blip r:embed="rId4"/>
                    <a:stretch>
                      <a:fillRect/>
                    </a:stretch>
                  </a:blipFill>
                </p:spPr>
                <p:txBody>
                  <a:bodyPr/>
                  <a:lstStyle/>
                  <a:p>
                    <a:r>
                      <a:rPr lang="en-US">
                        <a:noFill/>
                      </a:rPr>
                      <a:t> </a:t>
                    </a:r>
                  </a:p>
                </p:txBody>
              </p:sp>
            </mc:Fallback>
          </mc:AlternateContent>
        </p:grpSp>
        <p:sp>
          <p:nvSpPr>
            <p:cNvPr id="15" name="TextBox 14">
              <a:extLst>
                <a:ext uri="{FF2B5EF4-FFF2-40B4-BE49-F238E27FC236}">
                  <a16:creationId xmlns:a16="http://schemas.microsoft.com/office/drawing/2014/main" id="{C2B2F214-38AC-E2C3-BE33-B19304126DFE}"/>
                </a:ext>
              </a:extLst>
            </p:cNvPr>
            <p:cNvSpPr txBox="1"/>
            <p:nvPr/>
          </p:nvSpPr>
          <p:spPr>
            <a:xfrm>
              <a:off x="9458663" y="6339133"/>
              <a:ext cx="2562492" cy="313932"/>
            </a:xfrm>
            <a:prstGeom prst="rect">
              <a:avLst/>
            </a:prstGeom>
            <a:noFill/>
          </p:spPr>
          <p:txBody>
            <a:bodyPr wrap="square" rtlCol="0">
              <a:spAutoFit/>
            </a:bodyPr>
            <a:lstStyle/>
            <a:p>
              <a:pPr algn="ctr">
                <a:lnSpc>
                  <a:spcPct val="90000"/>
                </a:lnSpc>
              </a:pPr>
              <a:r>
                <a:rPr lang="en-US" sz="1600" dirty="0">
                  <a:solidFill>
                    <a:srgbClr val="CBCBCB"/>
                  </a:solidFill>
                  <a:latin typeface="+mn-lt"/>
                </a:rPr>
                <a:t>DIII-D infrared imaging</a:t>
              </a:r>
              <a:endParaRPr lang="en-US" sz="1600" dirty="0">
                <a:latin typeface="+mn-lt"/>
              </a:endParaRPr>
            </a:p>
          </p:txBody>
        </p:sp>
      </p:grpSp>
      <p:grpSp>
        <p:nvGrpSpPr>
          <p:cNvPr id="21" name="Group 20">
            <a:extLst>
              <a:ext uri="{FF2B5EF4-FFF2-40B4-BE49-F238E27FC236}">
                <a16:creationId xmlns:a16="http://schemas.microsoft.com/office/drawing/2014/main" id="{659F9B1E-1CC2-F2A7-6A05-18B467CB2722}"/>
              </a:ext>
            </a:extLst>
          </p:cNvPr>
          <p:cNvGrpSpPr>
            <a:grpSpLocks noChangeAspect="1"/>
          </p:cNvGrpSpPr>
          <p:nvPr/>
        </p:nvGrpSpPr>
        <p:grpSpPr>
          <a:xfrm>
            <a:off x="939550" y="1834349"/>
            <a:ext cx="6813967" cy="3994757"/>
            <a:chOff x="3526397" y="2805593"/>
            <a:chExt cx="5922809" cy="3472308"/>
          </a:xfrm>
        </p:grpSpPr>
        <p:grpSp>
          <p:nvGrpSpPr>
            <p:cNvPr id="6" name="Group 5">
              <a:extLst>
                <a:ext uri="{FF2B5EF4-FFF2-40B4-BE49-F238E27FC236}">
                  <a16:creationId xmlns:a16="http://schemas.microsoft.com/office/drawing/2014/main" id="{71882E2A-25E5-FA37-1938-0DABB69A0F03}"/>
                </a:ext>
              </a:extLst>
            </p:cNvPr>
            <p:cNvGrpSpPr/>
            <p:nvPr/>
          </p:nvGrpSpPr>
          <p:grpSpPr>
            <a:xfrm>
              <a:off x="3526397" y="2805593"/>
              <a:ext cx="5922809" cy="3472308"/>
              <a:chOff x="5175251" y="2919003"/>
              <a:chExt cx="5922809" cy="3472308"/>
            </a:xfrm>
          </p:grpSpPr>
          <p:pic>
            <p:nvPicPr>
              <p:cNvPr id="4" name="Picture 3">
                <a:extLst>
                  <a:ext uri="{FF2B5EF4-FFF2-40B4-BE49-F238E27FC236}">
                    <a16:creationId xmlns:a16="http://schemas.microsoft.com/office/drawing/2014/main" id="{6D699095-3B01-1575-AE92-9367ED4C2E7E}"/>
                  </a:ext>
                </a:extLst>
              </p:cNvPr>
              <p:cNvPicPr>
                <a:picLocks noChangeAspect="1"/>
              </p:cNvPicPr>
              <p:nvPr/>
            </p:nvPicPr>
            <p:blipFill>
              <a:blip r:embed="rId5"/>
              <a:srcRect/>
              <a:stretch/>
            </p:blipFill>
            <p:spPr>
              <a:xfrm>
                <a:off x="5175251" y="2919003"/>
                <a:ext cx="5922809" cy="3154786"/>
              </a:xfrm>
              <a:prstGeom prst="rect">
                <a:avLst/>
              </a:prstGeom>
            </p:spPr>
          </p:pic>
          <p:sp>
            <p:nvSpPr>
              <p:cNvPr id="5" name="TextBox 4">
                <a:extLst>
                  <a:ext uri="{FF2B5EF4-FFF2-40B4-BE49-F238E27FC236}">
                    <a16:creationId xmlns:a16="http://schemas.microsoft.com/office/drawing/2014/main" id="{ADD6D6D5-C7D6-1922-4C29-3287AAF18079}"/>
                  </a:ext>
                </a:extLst>
              </p:cNvPr>
              <p:cNvSpPr txBox="1"/>
              <p:nvPr/>
            </p:nvSpPr>
            <p:spPr>
              <a:xfrm>
                <a:off x="5175251" y="6118436"/>
                <a:ext cx="5817521" cy="272875"/>
              </a:xfrm>
              <a:prstGeom prst="rect">
                <a:avLst/>
              </a:prstGeom>
              <a:noFill/>
            </p:spPr>
            <p:txBody>
              <a:bodyPr wrap="square" rtlCol="0">
                <a:spAutoFit/>
              </a:bodyPr>
              <a:lstStyle/>
              <a:p>
                <a:pPr algn="ctr">
                  <a:lnSpc>
                    <a:spcPct val="90000"/>
                  </a:lnSpc>
                </a:pPr>
                <a:r>
                  <a:rPr lang="en-US" sz="1600" dirty="0">
                    <a:solidFill>
                      <a:srgbClr val="CBCBCB"/>
                    </a:solidFill>
                    <a:latin typeface="+mn-lt"/>
                  </a:rPr>
                  <a:t>Average surface heating (in toroidal extent) from KORC</a:t>
                </a:r>
              </a:p>
            </p:txBody>
          </p:sp>
        </p:grpSp>
        <p:grpSp>
          <p:nvGrpSpPr>
            <p:cNvPr id="9" name="Group 8">
              <a:extLst>
                <a:ext uri="{FF2B5EF4-FFF2-40B4-BE49-F238E27FC236}">
                  <a16:creationId xmlns:a16="http://schemas.microsoft.com/office/drawing/2014/main" id="{FA3C880E-296E-7DEA-4366-07121A413FFC}"/>
                </a:ext>
              </a:extLst>
            </p:cNvPr>
            <p:cNvGrpSpPr/>
            <p:nvPr/>
          </p:nvGrpSpPr>
          <p:grpSpPr>
            <a:xfrm>
              <a:off x="7372858" y="4855454"/>
              <a:ext cx="1161372" cy="258532"/>
              <a:chOff x="6925454" y="4798754"/>
              <a:chExt cx="1161372" cy="258532"/>
            </a:xfrm>
          </p:grpSpPr>
          <p:cxnSp>
            <p:nvCxnSpPr>
              <p:cNvPr id="12" name="Straight Arrow Connector 11">
                <a:extLst>
                  <a:ext uri="{FF2B5EF4-FFF2-40B4-BE49-F238E27FC236}">
                    <a16:creationId xmlns:a16="http://schemas.microsoft.com/office/drawing/2014/main" id="{C12F5E7C-75EC-6CA0-4EC7-7EDA58590A0E}"/>
                  </a:ext>
                </a:extLst>
              </p:cNvPr>
              <p:cNvCxnSpPr>
                <a:cxnSpLocks/>
              </p:cNvCxnSpPr>
              <p:nvPr/>
            </p:nvCxnSpPr>
            <p:spPr>
              <a:xfrm flipH="1">
                <a:off x="6925454" y="4921095"/>
                <a:ext cx="296304" cy="0"/>
              </a:xfrm>
              <a:prstGeom prst="straightConnector1">
                <a:avLst/>
              </a:prstGeom>
              <a:ln w="38100">
                <a:solidFill>
                  <a:srgbClr val="CBCBCB"/>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98676AD-DCF8-47C6-4F63-6B14E51DDD09}"/>
                  </a:ext>
                </a:extLst>
              </p:cNvPr>
              <p:cNvSpPr txBox="1"/>
              <p:nvPr/>
            </p:nvSpPr>
            <p:spPr>
              <a:xfrm>
                <a:off x="7186790" y="4798754"/>
                <a:ext cx="900036" cy="258532"/>
              </a:xfrm>
              <a:prstGeom prst="rect">
                <a:avLst/>
              </a:prstGeom>
              <a:noFill/>
            </p:spPr>
            <p:txBody>
              <a:bodyPr wrap="square" rtlCol="0">
                <a:spAutoFit/>
              </a:bodyPr>
              <a:lstStyle/>
              <a:p>
                <a:pPr algn="l">
                  <a:lnSpc>
                    <a:spcPct val="90000"/>
                  </a:lnSpc>
                </a:pPr>
                <a:r>
                  <a:rPr lang="en-US" sz="1400" dirty="0">
                    <a:solidFill>
                      <a:srgbClr val="CBCBCB"/>
                    </a:solidFill>
                    <a:latin typeface="+mn-lt"/>
                  </a:rPr>
                  <a:t>Forward</a:t>
                </a:r>
              </a:p>
            </p:txBody>
          </p:sp>
        </p:grpSp>
        <p:grpSp>
          <p:nvGrpSpPr>
            <p:cNvPr id="7" name="Group 6">
              <a:extLst>
                <a:ext uri="{FF2B5EF4-FFF2-40B4-BE49-F238E27FC236}">
                  <a16:creationId xmlns:a16="http://schemas.microsoft.com/office/drawing/2014/main" id="{5069AAA8-DD95-C97B-A6E3-B4EB81B630F0}"/>
                </a:ext>
              </a:extLst>
            </p:cNvPr>
            <p:cNvGrpSpPr/>
            <p:nvPr/>
          </p:nvGrpSpPr>
          <p:grpSpPr>
            <a:xfrm>
              <a:off x="6664337" y="3611412"/>
              <a:ext cx="1170102" cy="258532"/>
              <a:chOff x="6649826" y="4032221"/>
              <a:chExt cx="1170102" cy="258532"/>
            </a:xfrm>
          </p:grpSpPr>
          <p:cxnSp>
            <p:nvCxnSpPr>
              <p:cNvPr id="18" name="Straight Arrow Connector 17">
                <a:extLst>
                  <a:ext uri="{FF2B5EF4-FFF2-40B4-BE49-F238E27FC236}">
                    <a16:creationId xmlns:a16="http://schemas.microsoft.com/office/drawing/2014/main" id="{542FEA90-766B-E63D-4772-FDA57A44B50B}"/>
                  </a:ext>
                </a:extLst>
              </p:cNvPr>
              <p:cNvCxnSpPr>
                <a:cxnSpLocks/>
              </p:cNvCxnSpPr>
              <p:nvPr/>
            </p:nvCxnSpPr>
            <p:spPr>
              <a:xfrm>
                <a:off x="7523624" y="4154562"/>
                <a:ext cx="296304" cy="0"/>
              </a:xfrm>
              <a:prstGeom prst="straightConnector1">
                <a:avLst/>
              </a:prstGeom>
              <a:ln w="38100">
                <a:solidFill>
                  <a:srgbClr val="CBCBCB"/>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B2F8FBA-3607-5DEE-3D87-1627DD9A2995}"/>
                  </a:ext>
                </a:extLst>
              </p:cNvPr>
              <p:cNvSpPr txBox="1"/>
              <p:nvPr/>
            </p:nvSpPr>
            <p:spPr>
              <a:xfrm>
                <a:off x="6649826" y="4032221"/>
                <a:ext cx="984288" cy="258532"/>
              </a:xfrm>
              <a:prstGeom prst="rect">
                <a:avLst/>
              </a:prstGeom>
              <a:noFill/>
            </p:spPr>
            <p:txBody>
              <a:bodyPr wrap="square" rtlCol="0">
                <a:spAutoFit/>
              </a:bodyPr>
              <a:lstStyle/>
              <a:p>
                <a:pPr algn="l">
                  <a:lnSpc>
                    <a:spcPct val="90000"/>
                  </a:lnSpc>
                </a:pPr>
                <a:r>
                  <a:rPr lang="en-US" sz="1400" dirty="0">
                    <a:solidFill>
                      <a:srgbClr val="CBCBCB"/>
                    </a:solidFill>
                    <a:latin typeface="+mn-lt"/>
                  </a:rPr>
                  <a:t>Backward</a:t>
                </a:r>
                <a:endParaRPr lang="en-US" sz="1200" dirty="0">
                  <a:solidFill>
                    <a:srgbClr val="CBCBCB"/>
                  </a:solidFill>
                  <a:latin typeface="+mn-lt"/>
                </a:endParaRPr>
              </a:p>
            </p:txBody>
          </p:sp>
        </p:grpSp>
        <p:grpSp>
          <p:nvGrpSpPr>
            <p:cNvPr id="22" name="Group 21">
              <a:extLst>
                <a:ext uri="{FF2B5EF4-FFF2-40B4-BE49-F238E27FC236}">
                  <a16:creationId xmlns:a16="http://schemas.microsoft.com/office/drawing/2014/main" id="{A20F1C11-F4F0-26CD-2DFE-5B09158FF062}"/>
                </a:ext>
              </a:extLst>
            </p:cNvPr>
            <p:cNvGrpSpPr/>
            <p:nvPr/>
          </p:nvGrpSpPr>
          <p:grpSpPr>
            <a:xfrm>
              <a:off x="4960350" y="5071763"/>
              <a:ext cx="1011060" cy="424732"/>
              <a:chOff x="6375956" y="4723598"/>
              <a:chExt cx="1011060" cy="424732"/>
            </a:xfrm>
          </p:grpSpPr>
          <p:cxnSp>
            <p:nvCxnSpPr>
              <p:cNvPr id="23" name="Straight Arrow Connector 22">
                <a:extLst>
                  <a:ext uri="{FF2B5EF4-FFF2-40B4-BE49-F238E27FC236}">
                    <a16:creationId xmlns:a16="http://schemas.microsoft.com/office/drawing/2014/main" id="{A0E5B489-3D42-7012-A3D4-6ED449D40213}"/>
                  </a:ext>
                </a:extLst>
              </p:cNvPr>
              <p:cNvCxnSpPr>
                <a:cxnSpLocks/>
              </p:cNvCxnSpPr>
              <p:nvPr/>
            </p:nvCxnSpPr>
            <p:spPr>
              <a:xfrm flipH="1" flipV="1">
                <a:off x="6375956" y="4921095"/>
                <a:ext cx="211232" cy="0"/>
              </a:xfrm>
              <a:prstGeom prst="straightConnector1">
                <a:avLst/>
              </a:prstGeom>
              <a:ln w="38100">
                <a:solidFill>
                  <a:srgbClr val="CBCBCB"/>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34469C7-DE57-4135-72FD-AEC870B8680F}"/>
                  </a:ext>
                </a:extLst>
              </p:cNvPr>
              <p:cNvSpPr txBox="1"/>
              <p:nvPr/>
            </p:nvSpPr>
            <p:spPr>
              <a:xfrm>
                <a:off x="6486980" y="4723598"/>
                <a:ext cx="900036" cy="424732"/>
              </a:xfrm>
              <a:prstGeom prst="rect">
                <a:avLst/>
              </a:prstGeom>
              <a:noFill/>
            </p:spPr>
            <p:txBody>
              <a:bodyPr wrap="square" rtlCol="0">
                <a:spAutoFit/>
              </a:bodyPr>
              <a:lstStyle/>
              <a:p>
                <a:pPr algn="ctr">
                  <a:lnSpc>
                    <a:spcPct val="90000"/>
                  </a:lnSpc>
                </a:pPr>
                <a:r>
                  <a:rPr lang="en-US" sz="1400" dirty="0">
                    <a:solidFill>
                      <a:srgbClr val="CBCBCB"/>
                    </a:solidFill>
                    <a:latin typeface="+mn-lt"/>
                  </a:rPr>
                  <a:t>Leading edge</a:t>
                </a:r>
              </a:p>
            </p:txBody>
          </p:sp>
        </p:grpSp>
      </p:grpSp>
      <p:grpSp>
        <p:nvGrpSpPr>
          <p:cNvPr id="29" name="Group 28">
            <a:extLst>
              <a:ext uri="{FF2B5EF4-FFF2-40B4-BE49-F238E27FC236}">
                <a16:creationId xmlns:a16="http://schemas.microsoft.com/office/drawing/2014/main" id="{02517C5D-0FAB-65BD-9F47-1B2ECA06A19E}"/>
              </a:ext>
            </a:extLst>
          </p:cNvPr>
          <p:cNvGrpSpPr/>
          <p:nvPr/>
        </p:nvGrpSpPr>
        <p:grpSpPr>
          <a:xfrm>
            <a:off x="9560084" y="5042863"/>
            <a:ext cx="1338281" cy="313932"/>
            <a:chOff x="11035816" y="5598788"/>
            <a:chExt cx="1338281" cy="313932"/>
          </a:xfrm>
        </p:grpSpPr>
        <p:cxnSp>
          <p:nvCxnSpPr>
            <p:cNvPr id="25" name="Straight Arrow Connector 24">
              <a:extLst>
                <a:ext uri="{FF2B5EF4-FFF2-40B4-BE49-F238E27FC236}">
                  <a16:creationId xmlns:a16="http://schemas.microsoft.com/office/drawing/2014/main" id="{2FBB5843-FB84-FA7D-8036-D423D8B41340}"/>
                </a:ext>
              </a:extLst>
            </p:cNvPr>
            <p:cNvCxnSpPr>
              <a:cxnSpLocks/>
            </p:cNvCxnSpPr>
            <p:nvPr/>
          </p:nvCxnSpPr>
          <p:spPr>
            <a:xfrm flipH="1">
              <a:off x="11035816" y="5715528"/>
              <a:ext cx="261336" cy="0"/>
            </a:xfrm>
            <a:prstGeom prst="straightConnector1">
              <a:avLst/>
            </a:prstGeom>
            <a:ln w="38100">
              <a:solidFill>
                <a:srgbClr val="CBCBCB"/>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1562753-B706-2636-AED1-D0FAC9982EB3}"/>
                </a:ext>
              </a:extLst>
            </p:cNvPr>
            <p:cNvSpPr txBox="1"/>
            <p:nvPr/>
          </p:nvSpPr>
          <p:spPr>
            <a:xfrm>
              <a:off x="11267397" y="5598788"/>
              <a:ext cx="1106700" cy="313932"/>
            </a:xfrm>
            <a:prstGeom prst="rect">
              <a:avLst/>
            </a:prstGeom>
            <a:noFill/>
          </p:spPr>
          <p:txBody>
            <a:bodyPr wrap="square" rtlCol="0">
              <a:spAutoFit/>
            </a:bodyPr>
            <a:lstStyle/>
            <a:p>
              <a:pPr algn="l">
                <a:lnSpc>
                  <a:spcPct val="90000"/>
                </a:lnSpc>
              </a:pPr>
              <a:r>
                <a:rPr lang="en-US" sz="1600" dirty="0">
                  <a:solidFill>
                    <a:srgbClr val="CBCBCB"/>
                  </a:solidFill>
                  <a:latin typeface="+mn-lt"/>
                </a:rPr>
                <a:t>Forward</a:t>
              </a:r>
            </a:p>
          </p:txBody>
        </p:sp>
      </p:grpSp>
      <p:grpSp>
        <p:nvGrpSpPr>
          <p:cNvPr id="33" name="Group 32">
            <a:extLst>
              <a:ext uri="{FF2B5EF4-FFF2-40B4-BE49-F238E27FC236}">
                <a16:creationId xmlns:a16="http://schemas.microsoft.com/office/drawing/2014/main" id="{CF5FB895-0CCA-9D9D-B608-C9D66B45A4D8}"/>
              </a:ext>
            </a:extLst>
          </p:cNvPr>
          <p:cNvGrpSpPr/>
          <p:nvPr/>
        </p:nvGrpSpPr>
        <p:grpSpPr>
          <a:xfrm>
            <a:off x="9620946" y="2403883"/>
            <a:ext cx="1508470" cy="313932"/>
            <a:chOff x="11035816" y="5586262"/>
            <a:chExt cx="1508470" cy="313932"/>
          </a:xfrm>
        </p:grpSpPr>
        <p:cxnSp>
          <p:nvCxnSpPr>
            <p:cNvPr id="34" name="Straight Arrow Connector 33">
              <a:extLst>
                <a:ext uri="{FF2B5EF4-FFF2-40B4-BE49-F238E27FC236}">
                  <a16:creationId xmlns:a16="http://schemas.microsoft.com/office/drawing/2014/main" id="{C04A5C47-8F55-406E-799A-78317CF2CCAD}"/>
                </a:ext>
              </a:extLst>
            </p:cNvPr>
            <p:cNvCxnSpPr>
              <a:cxnSpLocks/>
            </p:cNvCxnSpPr>
            <p:nvPr/>
          </p:nvCxnSpPr>
          <p:spPr>
            <a:xfrm flipH="1">
              <a:off x="11035816" y="5715528"/>
              <a:ext cx="261336" cy="0"/>
            </a:xfrm>
            <a:prstGeom prst="straightConnector1">
              <a:avLst/>
            </a:prstGeom>
            <a:ln w="38100">
              <a:solidFill>
                <a:srgbClr val="CBCBCB"/>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5CB6C0A-5AEE-089B-A936-15288541D068}"/>
                </a:ext>
              </a:extLst>
            </p:cNvPr>
            <p:cNvSpPr txBox="1"/>
            <p:nvPr/>
          </p:nvSpPr>
          <p:spPr>
            <a:xfrm>
              <a:off x="11267396" y="5586262"/>
              <a:ext cx="1276890" cy="313932"/>
            </a:xfrm>
            <a:prstGeom prst="rect">
              <a:avLst/>
            </a:prstGeom>
            <a:noFill/>
          </p:spPr>
          <p:txBody>
            <a:bodyPr wrap="square" rtlCol="0">
              <a:spAutoFit/>
            </a:bodyPr>
            <a:lstStyle/>
            <a:p>
              <a:pPr algn="l">
                <a:lnSpc>
                  <a:spcPct val="90000"/>
                </a:lnSpc>
              </a:pPr>
              <a:r>
                <a:rPr lang="en-US" sz="1600" dirty="0">
                  <a:solidFill>
                    <a:srgbClr val="CBCBCB"/>
                  </a:solidFill>
                  <a:latin typeface="+mn-lt"/>
                </a:rPr>
                <a:t>Backward</a:t>
              </a:r>
            </a:p>
          </p:txBody>
        </p:sp>
      </p:grpSp>
      <p:sp>
        <p:nvSpPr>
          <p:cNvPr id="11" name="Title 10">
            <a:extLst>
              <a:ext uri="{FF2B5EF4-FFF2-40B4-BE49-F238E27FC236}">
                <a16:creationId xmlns:a16="http://schemas.microsoft.com/office/drawing/2014/main" id="{042AA0F2-7092-8FA7-4319-BC7533A744AE}"/>
              </a:ext>
            </a:extLst>
          </p:cNvPr>
          <p:cNvSpPr>
            <a:spLocks noGrp="1"/>
          </p:cNvSpPr>
          <p:nvPr>
            <p:ph type="title"/>
          </p:nvPr>
        </p:nvSpPr>
        <p:spPr>
          <a:xfrm>
            <a:off x="429767" y="274320"/>
            <a:ext cx="11442526" cy="1421928"/>
          </a:xfrm>
        </p:spPr>
        <p:txBody>
          <a:bodyPr/>
          <a:lstStyle/>
          <a:p>
            <a:r>
              <a:rPr lang="en-US" dirty="0"/>
              <a:t>Secondary RE heating is on leading edge and required for qualitative agreement with experimental observations</a:t>
            </a:r>
          </a:p>
        </p:txBody>
      </p:sp>
    </p:spTree>
    <p:extLst>
      <p:ext uri="{BB962C8B-B14F-4D97-AF65-F5344CB8AC3E}">
        <p14:creationId xmlns:p14="http://schemas.microsoft.com/office/powerpoint/2010/main" val="2189179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E7751-309B-58B0-71E1-ED8B0D6405F7}"/>
              </a:ext>
            </a:extLst>
          </p:cNvPr>
          <p:cNvSpPr>
            <a:spLocks noGrp="1"/>
          </p:cNvSpPr>
          <p:nvPr>
            <p:ph type="title"/>
          </p:nvPr>
        </p:nvSpPr>
        <p:spPr>
          <a:xfrm>
            <a:off x="217449" y="289188"/>
            <a:ext cx="11430000" cy="539496"/>
          </a:xfrm>
        </p:spPr>
        <p:txBody>
          <a:bodyPr numCol="2"/>
          <a:lstStyle/>
          <a:p>
            <a:pPr algn="ctr"/>
            <a:r>
              <a:rPr lang="en-US" dirty="0"/>
              <a:t>Discussion </a:t>
            </a:r>
            <a:br>
              <a:rPr lang="en-US" dirty="0"/>
            </a:br>
            <a:r>
              <a:rPr lang="en-US" dirty="0"/>
              <a:t>Future Work</a:t>
            </a:r>
          </a:p>
        </p:txBody>
      </p:sp>
      <p:sp>
        <p:nvSpPr>
          <p:cNvPr id="3" name="Content Placeholder 2">
            <a:extLst>
              <a:ext uri="{FF2B5EF4-FFF2-40B4-BE49-F238E27FC236}">
                <a16:creationId xmlns:a16="http://schemas.microsoft.com/office/drawing/2014/main" id="{6C18654E-C00E-AD95-A1AE-6C93AA6D6B13}"/>
              </a:ext>
            </a:extLst>
          </p:cNvPr>
          <p:cNvSpPr>
            <a:spLocks noGrp="1"/>
          </p:cNvSpPr>
          <p:nvPr>
            <p:ph idx="1"/>
          </p:nvPr>
        </p:nvSpPr>
        <p:spPr>
          <a:xfrm>
            <a:off x="689075" y="1263805"/>
            <a:ext cx="5030910" cy="4459648"/>
          </a:xfrm>
        </p:spPr>
        <p:txBody>
          <a:bodyPr anchor="ctr">
            <a:normAutofit/>
          </a:bodyPr>
          <a:lstStyle/>
          <a:p>
            <a:r>
              <a:rPr lang="en-US" dirty="0"/>
              <a:t>Large electric fields induced on trailing side of advecting RE beam</a:t>
            </a:r>
          </a:p>
          <a:p>
            <a:pPr lvl="1"/>
            <a:r>
              <a:rPr lang="en-US" dirty="0"/>
              <a:t>Induced electric field in region of open flux surfaces</a:t>
            </a:r>
          </a:p>
          <a:p>
            <a:r>
              <a:rPr lang="en-US" dirty="0"/>
              <a:t>Large-angle collisions will generate low-energy secondaries that lead to large wall heating, even if they don’t runaway</a:t>
            </a:r>
          </a:p>
        </p:txBody>
      </p:sp>
      <p:sp>
        <p:nvSpPr>
          <p:cNvPr id="4" name="Content Placeholder 2">
            <a:extLst>
              <a:ext uri="{FF2B5EF4-FFF2-40B4-BE49-F238E27FC236}">
                <a16:creationId xmlns:a16="http://schemas.microsoft.com/office/drawing/2014/main" id="{56EB9215-CD64-089E-B8C9-33FBA6F1AE0D}"/>
              </a:ext>
            </a:extLst>
          </p:cNvPr>
          <p:cNvSpPr txBox="1">
            <a:spLocks/>
          </p:cNvSpPr>
          <p:nvPr/>
        </p:nvSpPr>
        <p:spPr bwMode="auto">
          <a:xfrm>
            <a:off x="6211823" y="1249134"/>
            <a:ext cx="5291102" cy="5212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62500" lnSpcReduction="20000"/>
          </a:bodyPr>
          <a:lstStyle>
            <a:lvl1pPr marL="288925" indent="-288925" algn="l" rtl="0" eaLnBrk="1" fontAlgn="base" hangingPunct="1">
              <a:lnSpc>
                <a:spcPct val="90000"/>
              </a:lnSpc>
              <a:spcBef>
                <a:spcPts val="1800"/>
              </a:spcBef>
              <a:spcAft>
                <a:spcPct val="0"/>
              </a:spcAft>
              <a:buClr>
                <a:schemeClr val="bg1">
                  <a:lumMod val="65000"/>
                </a:schemeClr>
              </a:buClr>
              <a:buSzPct val="90000"/>
              <a:buFont typeface="Century Gothic" panose="020B0502020202020204" pitchFamily="34" charset="0"/>
              <a:buChar char="•"/>
              <a:defRPr lang="en-US" sz="2800" b="1" kern="1200" dirty="0">
                <a:solidFill>
                  <a:srgbClr val="CBCBCB"/>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bg1">
                  <a:lumMod val="65000"/>
                </a:schemeClr>
              </a:buClr>
              <a:buSzPct val="90000"/>
              <a:buFont typeface="Century Gothic" panose="020B0502020202020204" pitchFamily="34" charset="0"/>
              <a:buChar char="–"/>
              <a:defRPr sz="2400" kern="1200">
                <a:solidFill>
                  <a:srgbClr val="CBCBCB"/>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bg1">
                  <a:lumMod val="65000"/>
                </a:schemeClr>
              </a:buClr>
              <a:buSzPct val="90000"/>
              <a:buFont typeface="Century Gothic" panose="020B0502020202020204" pitchFamily="34" charset="0"/>
              <a:buChar char="•"/>
              <a:defRPr sz="2000" kern="1200">
                <a:solidFill>
                  <a:srgbClr val="CBCBCB"/>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1200"/>
              </a:spcBef>
            </a:pPr>
            <a:r>
              <a:rPr lang="en-US" u="sng" dirty="0"/>
              <a:t>Wall heating of final loss events with 3D MHD (ITPA collaboration MDC-DSOL-1)</a:t>
            </a:r>
          </a:p>
          <a:p>
            <a:pPr>
              <a:lnSpc>
                <a:spcPct val="100000"/>
              </a:lnSpc>
              <a:spcBef>
                <a:spcPts val="1200"/>
              </a:spcBef>
            </a:pPr>
            <a:r>
              <a:rPr lang="en-US" dirty="0"/>
              <a:t>Explore how thermalized secondary REs contribute to wall heating</a:t>
            </a:r>
          </a:p>
          <a:p>
            <a:pPr>
              <a:lnSpc>
                <a:spcPct val="100000"/>
              </a:lnSpc>
              <a:spcBef>
                <a:spcPts val="1200"/>
              </a:spcBef>
            </a:pPr>
            <a:r>
              <a:rPr lang="en-US" dirty="0"/>
              <a:t>Explore how wall irregularities change </a:t>
            </a:r>
            <a:br>
              <a:rPr lang="en-US" dirty="0"/>
            </a:br>
            <a:r>
              <a:rPr lang="en-US" dirty="0"/>
              <a:t>local heating</a:t>
            </a:r>
          </a:p>
          <a:p>
            <a:pPr>
              <a:lnSpc>
                <a:spcPct val="100000"/>
              </a:lnSpc>
              <a:spcBef>
                <a:spcPts val="1200"/>
              </a:spcBef>
            </a:pPr>
            <a:r>
              <a:rPr lang="en-US" dirty="0"/>
              <a:t>Couple with 1D diffusion model to </a:t>
            </a:r>
            <a:br>
              <a:rPr lang="en-US" dirty="0"/>
            </a:br>
            <a:r>
              <a:rPr lang="en-US" dirty="0"/>
              <a:t>include experimentally-inferred plasma and impurity profiles</a:t>
            </a:r>
          </a:p>
          <a:p>
            <a:pPr>
              <a:lnSpc>
                <a:spcPct val="100000"/>
              </a:lnSpc>
              <a:spcBef>
                <a:spcPts val="1200"/>
              </a:spcBef>
            </a:pPr>
            <a:r>
              <a:rPr lang="en-US" u="sng" dirty="0"/>
              <a:t>Use KORC results in more advanced </a:t>
            </a:r>
            <a:br>
              <a:rPr lang="en-US" u="sng" dirty="0"/>
            </a:br>
            <a:r>
              <a:rPr lang="en-US" u="sng" dirty="0"/>
              <a:t>volumetric energy deposition and </a:t>
            </a:r>
            <a:br>
              <a:rPr lang="en-US" u="sng" dirty="0"/>
            </a:br>
            <a:r>
              <a:rPr lang="en-US" u="sng" dirty="0"/>
              <a:t>heat transfer/fluid motion codes</a:t>
            </a:r>
          </a:p>
          <a:p>
            <a:pPr>
              <a:lnSpc>
                <a:spcPct val="100000"/>
              </a:lnSpc>
              <a:spcBef>
                <a:spcPts val="1200"/>
              </a:spcBef>
            </a:pPr>
            <a:r>
              <a:rPr lang="en-US" dirty="0"/>
              <a:t>Explore sensitivity to charging of wall</a:t>
            </a:r>
            <a:br>
              <a:rPr lang="en-US" dirty="0"/>
            </a:br>
            <a:r>
              <a:rPr lang="en-US" dirty="0"/>
              <a:t>by deconfined REs and partially-ionized impurities</a:t>
            </a:r>
          </a:p>
          <a:p>
            <a:pPr>
              <a:lnSpc>
                <a:spcPct val="100000"/>
              </a:lnSpc>
              <a:spcBef>
                <a:spcPts val="1200"/>
              </a:spcBef>
            </a:pPr>
            <a:r>
              <a:rPr lang="en-US" u="sng" dirty="0"/>
              <a:t>Self-consistent kinetic-MHD modeling to simulate RE beam scrape off and deconfinement due to 3D MHD modes </a:t>
            </a:r>
          </a:p>
        </p:txBody>
      </p:sp>
      <p:cxnSp>
        <p:nvCxnSpPr>
          <p:cNvPr id="6" name="Straight Connector 5">
            <a:extLst>
              <a:ext uri="{FF2B5EF4-FFF2-40B4-BE49-F238E27FC236}">
                <a16:creationId xmlns:a16="http://schemas.microsoft.com/office/drawing/2014/main" id="{3E288C92-29BB-CD79-ED8B-E48BFAE11D5A}"/>
              </a:ext>
            </a:extLst>
          </p:cNvPr>
          <p:cNvCxnSpPr>
            <a:cxnSpLocks/>
            <a:stCxn id="2" idx="0"/>
          </p:cNvCxnSpPr>
          <p:nvPr/>
        </p:nvCxnSpPr>
        <p:spPr>
          <a:xfrm>
            <a:off x="5932449" y="289188"/>
            <a:ext cx="0" cy="6090386"/>
          </a:xfrm>
          <a:prstGeom prst="line">
            <a:avLst/>
          </a:prstGeom>
          <a:ln w="28575">
            <a:solidFill>
              <a:schemeClr val="tx2"/>
            </a:solidFill>
            <a:miter lim="800000"/>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DCAE7F87-DC0A-5687-53A9-6E4F5691FC32}"/>
              </a:ext>
            </a:extLst>
          </p:cNvPr>
          <p:cNvGrpSpPr/>
          <p:nvPr/>
        </p:nvGrpSpPr>
        <p:grpSpPr>
          <a:xfrm>
            <a:off x="11321164" y="1333500"/>
            <a:ext cx="747294" cy="1852266"/>
            <a:chOff x="7334250" y="948690"/>
            <a:chExt cx="1135380" cy="1630680"/>
          </a:xfrm>
          <a:noFill/>
        </p:grpSpPr>
        <p:sp>
          <p:nvSpPr>
            <p:cNvPr id="9" name="Chevron 8">
              <a:extLst>
                <a:ext uri="{FF2B5EF4-FFF2-40B4-BE49-F238E27FC236}">
                  <a16:creationId xmlns:a16="http://schemas.microsoft.com/office/drawing/2014/main" id="{CA669110-E8B8-82BC-F27E-35E5861D779D}"/>
                </a:ext>
              </a:extLst>
            </p:cNvPr>
            <p:cNvSpPr/>
            <p:nvPr/>
          </p:nvSpPr>
          <p:spPr>
            <a:xfrm rot="5400000">
              <a:off x="7086600" y="1196340"/>
              <a:ext cx="1630680" cy="1135380"/>
            </a:xfrm>
            <a:prstGeom prst="chevron">
              <a:avLst/>
            </a:prstGeom>
            <a:grpFill/>
            <a:ln w="38100">
              <a:solidFill>
                <a:srgbClr val="4B886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 name="TextBox 9">
              <a:extLst>
                <a:ext uri="{FF2B5EF4-FFF2-40B4-BE49-F238E27FC236}">
                  <a16:creationId xmlns:a16="http://schemas.microsoft.com/office/drawing/2014/main" id="{3E888196-23A9-64A6-D4C3-71743EADA71C}"/>
                </a:ext>
              </a:extLst>
            </p:cNvPr>
            <p:cNvSpPr txBox="1"/>
            <p:nvPr/>
          </p:nvSpPr>
          <p:spPr>
            <a:xfrm>
              <a:off x="7475220" y="1593214"/>
              <a:ext cx="853439" cy="333583"/>
            </a:xfrm>
            <a:prstGeom prst="rect">
              <a:avLst/>
            </a:prstGeom>
            <a:grpFill/>
            <a:ln w="38100">
              <a:noFill/>
            </a:ln>
          </p:spPr>
          <p:txBody>
            <a:bodyPr wrap="square" rtlCol="0">
              <a:spAutoFit/>
            </a:bodyPr>
            <a:lstStyle/>
            <a:p>
              <a:pPr algn="ctr">
                <a:lnSpc>
                  <a:spcPct val="90000"/>
                </a:lnSpc>
              </a:pPr>
              <a:r>
                <a:rPr lang="en-US" sz="1200" dirty="0">
                  <a:solidFill>
                    <a:srgbClr val="CBCBCB"/>
                  </a:solidFill>
                  <a:latin typeface="+mn-lt"/>
                </a:rPr>
                <a:t>Short</a:t>
              </a:r>
              <a:endParaRPr lang="en-US" sz="1400" dirty="0">
                <a:solidFill>
                  <a:srgbClr val="CBCBCB"/>
                </a:solidFill>
                <a:latin typeface="+mn-lt"/>
              </a:endParaRPr>
            </a:p>
          </p:txBody>
        </p:sp>
      </p:grpSp>
      <p:grpSp>
        <p:nvGrpSpPr>
          <p:cNvPr id="12" name="Group 11">
            <a:extLst>
              <a:ext uri="{FF2B5EF4-FFF2-40B4-BE49-F238E27FC236}">
                <a16:creationId xmlns:a16="http://schemas.microsoft.com/office/drawing/2014/main" id="{7EECE203-4F34-B453-5899-CB2BC2BEC2B3}"/>
              </a:ext>
            </a:extLst>
          </p:cNvPr>
          <p:cNvGrpSpPr/>
          <p:nvPr/>
        </p:nvGrpSpPr>
        <p:grpSpPr>
          <a:xfrm>
            <a:off x="11259393" y="3002280"/>
            <a:ext cx="870836" cy="2522220"/>
            <a:chOff x="7240400" y="948690"/>
            <a:chExt cx="1323080" cy="1630680"/>
          </a:xfrm>
          <a:noFill/>
        </p:grpSpPr>
        <p:sp>
          <p:nvSpPr>
            <p:cNvPr id="13" name="Chevron 12">
              <a:extLst>
                <a:ext uri="{FF2B5EF4-FFF2-40B4-BE49-F238E27FC236}">
                  <a16:creationId xmlns:a16="http://schemas.microsoft.com/office/drawing/2014/main" id="{8A806D20-26D8-F9FA-0C0E-8D6E728D284E}"/>
                </a:ext>
              </a:extLst>
            </p:cNvPr>
            <p:cNvSpPr/>
            <p:nvPr/>
          </p:nvSpPr>
          <p:spPr>
            <a:xfrm rot="5400000">
              <a:off x="7086600" y="1196340"/>
              <a:ext cx="1630680" cy="1135380"/>
            </a:xfrm>
            <a:prstGeom prst="chevron">
              <a:avLst/>
            </a:prstGeom>
            <a:grpFill/>
            <a:ln w="38100">
              <a:solidFill>
                <a:srgbClr val="4B886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4" name="TextBox 13">
              <a:extLst>
                <a:ext uri="{FF2B5EF4-FFF2-40B4-BE49-F238E27FC236}">
                  <a16:creationId xmlns:a16="http://schemas.microsoft.com/office/drawing/2014/main" id="{35D19DBD-EFB5-90CA-F299-27191C6AA1FF}"/>
                </a:ext>
              </a:extLst>
            </p:cNvPr>
            <p:cNvSpPr txBox="1"/>
            <p:nvPr/>
          </p:nvSpPr>
          <p:spPr>
            <a:xfrm>
              <a:off x="7240400" y="1620145"/>
              <a:ext cx="1323080" cy="461049"/>
            </a:xfrm>
            <a:prstGeom prst="rect">
              <a:avLst/>
            </a:prstGeom>
            <a:grpFill/>
            <a:ln w="38100">
              <a:noFill/>
            </a:ln>
          </p:spPr>
          <p:txBody>
            <a:bodyPr wrap="square" rtlCol="0">
              <a:spAutoFit/>
            </a:bodyPr>
            <a:lstStyle/>
            <a:p>
              <a:pPr algn="ctr">
                <a:lnSpc>
                  <a:spcPct val="90000"/>
                </a:lnSpc>
              </a:pPr>
              <a:r>
                <a:rPr lang="en-US" sz="1200" dirty="0">
                  <a:solidFill>
                    <a:srgbClr val="CBCBCB"/>
                  </a:solidFill>
                  <a:latin typeface="+mn-lt"/>
                </a:rPr>
                <a:t>Medium</a:t>
              </a:r>
              <a:endParaRPr lang="en-US" sz="1400" dirty="0">
                <a:solidFill>
                  <a:srgbClr val="CBCBCB"/>
                </a:solidFill>
                <a:latin typeface="+mn-lt"/>
              </a:endParaRPr>
            </a:p>
          </p:txBody>
        </p:sp>
      </p:grpSp>
      <p:grpSp>
        <p:nvGrpSpPr>
          <p:cNvPr id="15" name="Group 14">
            <a:extLst>
              <a:ext uri="{FF2B5EF4-FFF2-40B4-BE49-F238E27FC236}">
                <a16:creationId xmlns:a16="http://schemas.microsoft.com/office/drawing/2014/main" id="{CB82C816-A827-44BA-0D08-E35D59512078}"/>
              </a:ext>
            </a:extLst>
          </p:cNvPr>
          <p:cNvGrpSpPr/>
          <p:nvPr/>
        </p:nvGrpSpPr>
        <p:grpSpPr>
          <a:xfrm>
            <a:off x="11321164" y="5355215"/>
            <a:ext cx="747294" cy="1035737"/>
            <a:chOff x="7334250" y="948690"/>
            <a:chExt cx="1135380" cy="1630680"/>
          </a:xfrm>
          <a:noFill/>
        </p:grpSpPr>
        <p:sp>
          <p:nvSpPr>
            <p:cNvPr id="16" name="Chevron 15">
              <a:extLst>
                <a:ext uri="{FF2B5EF4-FFF2-40B4-BE49-F238E27FC236}">
                  <a16:creationId xmlns:a16="http://schemas.microsoft.com/office/drawing/2014/main" id="{DE0DB581-A6D7-A389-02B7-4AA011CA28DD}"/>
                </a:ext>
              </a:extLst>
            </p:cNvPr>
            <p:cNvSpPr/>
            <p:nvPr/>
          </p:nvSpPr>
          <p:spPr>
            <a:xfrm rot="5400000">
              <a:off x="7086600" y="1196340"/>
              <a:ext cx="1630680" cy="1135380"/>
            </a:xfrm>
            <a:prstGeom prst="chevron">
              <a:avLst/>
            </a:prstGeom>
            <a:grpFill/>
            <a:ln w="38100">
              <a:solidFill>
                <a:srgbClr val="4B886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7" name="TextBox 16">
              <a:extLst>
                <a:ext uri="{FF2B5EF4-FFF2-40B4-BE49-F238E27FC236}">
                  <a16:creationId xmlns:a16="http://schemas.microsoft.com/office/drawing/2014/main" id="{1790530E-1123-14E8-5BB8-D4D14B32D8A7}"/>
                </a:ext>
              </a:extLst>
            </p:cNvPr>
            <p:cNvSpPr txBox="1"/>
            <p:nvPr/>
          </p:nvSpPr>
          <p:spPr>
            <a:xfrm>
              <a:off x="7475220" y="1664622"/>
              <a:ext cx="853439" cy="605679"/>
            </a:xfrm>
            <a:prstGeom prst="rect">
              <a:avLst/>
            </a:prstGeom>
            <a:grpFill/>
            <a:ln w="38100">
              <a:noFill/>
            </a:ln>
          </p:spPr>
          <p:txBody>
            <a:bodyPr wrap="square" rtlCol="0">
              <a:spAutoFit/>
            </a:bodyPr>
            <a:lstStyle/>
            <a:p>
              <a:pPr algn="ctr">
                <a:lnSpc>
                  <a:spcPct val="90000"/>
                </a:lnSpc>
              </a:pPr>
              <a:r>
                <a:rPr lang="en-US" sz="1200" dirty="0">
                  <a:solidFill>
                    <a:srgbClr val="CBCBCB"/>
                  </a:solidFill>
                  <a:latin typeface="+mn-lt"/>
                </a:rPr>
                <a:t>Long</a:t>
              </a:r>
              <a:endParaRPr lang="en-US" sz="1400" dirty="0">
                <a:solidFill>
                  <a:srgbClr val="CBCBCB"/>
                </a:solidFill>
                <a:latin typeface="+mn-lt"/>
              </a:endParaRPr>
            </a:p>
          </p:txBody>
        </p:sp>
      </p:grpSp>
      <p:sp>
        <p:nvSpPr>
          <p:cNvPr id="18" name="Rectangle 17">
            <a:extLst>
              <a:ext uri="{FF2B5EF4-FFF2-40B4-BE49-F238E27FC236}">
                <a16:creationId xmlns:a16="http://schemas.microsoft.com/office/drawing/2014/main" id="{40A6DE09-3B2D-7E54-7331-B4FEC89A0157}"/>
              </a:ext>
            </a:extLst>
          </p:cNvPr>
          <p:cNvSpPr/>
          <p:nvPr/>
        </p:nvSpPr>
        <p:spPr>
          <a:xfrm>
            <a:off x="7369950" y="289188"/>
            <a:ext cx="2974848" cy="579003"/>
          </a:xfrm>
          <a:prstGeom prst="rect">
            <a:avLst/>
          </a:prstGeom>
          <a:solidFill>
            <a:schemeClr val="tx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394672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FA07-BF04-A1CF-92CE-880AEE4BAE9A}"/>
              </a:ext>
            </a:extLst>
          </p:cNvPr>
          <p:cNvSpPr>
            <a:spLocks noGrp="1"/>
          </p:cNvSpPr>
          <p:nvPr>
            <p:ph type="title"/>
          </p:nvPr>
        </p:nvSpPr>
        <p:spPr>
          <a:xfrm>
            <a:off x="429767" y="274320"/>
            <a:ext cx="11430000" cy="978729"/>
          </a:xfrm>
        </p:spPr>
        <p:txBody>
          <a:bodyPr/>
          <a:lstStyle/>
          <a:p>
            <a:r>
              <a:rPr lang="en-US" dirty="0"/>
              <a:t>Secondary REs are the dominant contribution to large PFC surface heating in rapid loss event of DIII-D</a:t>
            </a:r>
          </a:p>
        </p:txBody>
      </p:sp>
      <p:sp>
        <p:nvSpPr>
          <p:cNvPr id="3" name="Content Placeholder 2">
            <a:extLst>
              <a:ext uri="{FF2B5EF4-FFF2-40B4-BE49-F238E27FC236}">
                <a16:creationId xmlns:a16="http://schemas.microsoft.com/office/drawing/2014/main" id="{994F10BC-E603-81FB-DC8B-48F949B03172}"/>
              </a:ext>
            </a:extLst>
          </p:cNvPr>
          <p:cNvSpPr>
            <a:spLocks noGrp="1"/>
          </p:cNvSpPr>
          <p:nvPr>
            <p:ph idx="1"/>
          </p:nvPr>
        </p:nvSpPr>
        <p:spPr>
          <a:xfrm>
            <a:off x="448055" y="1465545"/>
            <a:ext cx="10650005" cy="4515632"/>
          </a:xfrm>
        </p:spPr>
        <p:txBody>
          <a:bodyPr anchor="ctr">
            <a:normAutofit fontScale="77500" lnSpcReduction="20000"/>
          </a:bodyPr>
          <a:lstStyle/>
          <a:p>
            <a:r>
              <a:rPr lang="en-US" dirty="0"/>
              <a:t>Rapid RE final loss event in DIII-D induces large electric fields in open flux regions that increases generation of secondary REs </a:t>
            </a:r>
          </a:p>
          <a:p>
            <a:pPr lvl="1">
              <a:lnSpc>
                <a:spcPct val="100000"/>
              </a:lnSpc>
            </a:pPr>
            <a:r>
              <a:rPr lang="en-US" dirty="0"/>
              <a:t>Secondary REs rapidly deconfine when generated in open flux region by initial REs with large drift orbit effects</a:t>
            </a:r>
          </a:p>
          <a:p>
            <a:r>
              <a:rPr lang="en-US" dirty="0"/>
              <a:t>Secondary REs </a:t>
            </a:r>
            <a:br>
              <a:rPr lang="en-US" dirty="0"/>
            </a:br>
            <a:r>
              <a:rPr lang="en-US" dirty="0"/>
              <a:t>have lower kinetic </a:t>
            </a:r>
            <a:br>
              <a:rPr lang="en-US" dirty="0"/>
            </a:br>
            <a:r>
              <a:rPr lang="en-US" dirty="0"/>
              <a:t>energy and </a:t>
            </a:r>
            <a:br>
              <a:rPr lang="en-US" dirty="0"/>
            </a:br>
            <a:r>
              <a:rPr lang="en-US" dirty="0"/>
              <a:t>deposit their energy </a:t>
            </a:r>
            <a:br>
              <a:rPr lang="en-US" dirty="0"/>
            </a:br>
            <a:r>
              <a:rPr lang="en-US" dirty="0"/>
              <a:t>shallowly into PFCs</a:t>
            </a:r>
          </a:p>
          <a:p>
            <a:r>
              <a:rPr lang="en-US" dirty="0"/>
              <a:t>KORC modeling </a:t>
            </a:r>
            <a:br>
              <a:rPr lang="en-US" dirty="0"/>
            </a:br>
            <a:r>
              <a:rPr lang="en-US" dirty="0"/>
              <a:t>indicates that </a:t>
            </a:r>
            <a:br>
              <a:rPr lang="en-US" dirty="0"/>
            </a:br>
            <a:r>
              <a:rPr lang="en-US" dirty="0"/>
              <a:t>secondary REs </a:t>
            </a:r>
            <a:br>
              <a:rPr lang="en-US" dirty="0"/>
            </a:br>
            <a:r>
              <a:rPr lang="en-US" dirty="0"/>
              <a:t>are dominant </a:t>
            </a:r>
            <a:br>
              <a:rPr lang="en-US" dirty="0"/>
            </a:br>
            <a:r>
              <a:rPr lang="en-US" dirty="0"/>
              <a:t>contribution to </a:t>
            </a:r>
            <a:br>
              <a:rPr lang="en-US" dirty="0"/>
            </a:br>
            <a:r>
              <a:rPr lang="en-US" dirty="0"/>
              <a:t>transiently large </a:t>
            </a:r>
            <a:br>
              <a:rPr lang="en-US" dirty="0"/>
            </a:br>
            <a:r>
              <a:rPr lang="en-US" dirty="0"/>
              <a:t>PFC surface heating </a:t>
            </a:r>
          </a:p>
        </p:txBody>
      </p:sp>
      <p:grpSp>
        <p:nvGrpSpPr>
          <p:cNvPr id="16" name="Group 15">
            <a:extLst>
              <a:ext uri="{FF2B5EF4-FFF2-40B4-BE49-F238E27FC236}">
                <a16:creationId xmlns:a16="http://schemas.microsoft.com/office/drawing/2014/main" id="{BAD4606F-FB2B-F171-C197-8A9E1B6AA584}"/>
              </a:ext>
            </a:extLst>
          </p:cNvPr>
          <p:cNvGrpSpPr>
            <a:grpSpLocks noChangeAspect="1"/>
          </p:cNvGrpSpPr>
          <p:nvPr/>
        </p:nvGrpSpPr>
        <p:grpSpPr>
          <a:xfrm>
            <a:off x="9391589" y="2559125"/>
            <a:ext cx="2758035" cy="4093136"/>
            <a:chOff x="9647149" y="2867960"/>
            <a:chExt cx="2562492" cy="3802936"/>
          </a:xfrm>
        </p:grpSpPr>
        <p:grpSp>
          <p:nvGrpSpPr>
            <p:cNvPr id="8" name="Group 7">
              <a:extLst>
                <a:ext uri="{FF2B5EF4-FFF2-40B4-BE49-F238E27FC236}">
                  <a16:creationId xmlns:a16="http://schemas.microsoft.com/office/drawing/2014/main" id="{2F9F6613-A241-F58F-657B-867F3B676819}"/>
                </a:ext>
              </a:extLst>
            </p:cNvPr>
            <p:cNvGrpSpPr>
              <a:grpSpLocks noChangeAspect="1"/>
            </p:cNvGrpSpPr>
            <p:nvPr/>
          </p:nvGrpSpPr>
          <p:grpSpPr>
            <a:xfrm>
              <a:off x="9874945" y="2867960"/>
              <a:ext cx="1918903" cy="3376862"/>
              <a:chOff x="2371547" y="1446287"/>
              <a:chExt cx="2632564" cy="4632751"/>
            </a:xfrm>
          </p:grpSpPr>
          <p:pic>
            <p:nvPicPr>
              <p:cNvPr id="14" name="Picture 13">
                <a:extLst>
                  <a:ext uri="{FF2B5EF4-FFF2-40B4-BE49-F238E27FC236}">
                    <a16:creationId xmlns:a16="http://schemas.microsoft.com/office/drawing/2014/main" id="{250C3379-A326-7F0D-6C47-F3EB5491DC4E}"/>
                  </a:ext>
                </a:extLst>
              </p:cNvPr>
              <p:cNvPicPr>
                <a:picLocks noChangeAspect="1"/>
              </p:cNvPicPr>
              <p:nvPr/>
            </p:nvPicPr>
            <p:blipFill rotWithShape="1">
              <a:blip r:embed="rId3"/>
              <a:srcRect l="80921" t="42340" r="554" b="25752"/>
              <a:stretch/>
            </p:blipFill>
            <p:spPr>
              <a:xfrm>
                <a:off x="2848252" y="1446287"/>
                <a:ext cx="2155859" cy="4632751"/>
              </a:xfrm>
              <a:prstGeom prst="rect">
                <a:avLst/>
              </a:prstGeom>
              <a:ln w="38100">
                <a:solidFill>
                  <a:srgbClr val="4B8861"/>
                </a:solidFill>
              </a:ln>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B16C77A-F870-89C1-98DA-DCA6A9B065E2}"/>
                      </a:ext>
                    </a:extLst>
                  </p:cNvPr>
                  <p:cNvSpPr txBox="1"/>
                  <p:nvPr/>
                </p:nvSpPr>
                <p:spPr>
                  <a:xfrm>
                    <a:off x="2371547" y="1489643"/>
                    <a:ext cx="2400299" cy="364844"/>
                  </a:xfrm>
                  <a:prstGeom prst="rect">
                    <a:avLst/>
                  </a:prstGeom>
                  <a:noFill/>
                </p:spPr>
                <p:txBody>
                  <a:bodyPr wrap="square" rtlCol="0">
                    <a:spAutoFit/>
                  </a:bodyPr>
                  <a:lstStyle/>
                  <a:p>
                    <a:pPr algn="ctr">
                      <a:lnSpc>
                        <a:spcPct val="90000"/>
                      </a:lnSpc>
                    </a:pPr>
                    <a14:m>
                      <m:oMathPara xmlns:m="http://schemas.openxmlformats.org/officeDocument/2006/math">
                        <m:oMathParaPr>
                          <m:jc m:val="centerGroup"/>
                        </m:oMathParaPr>
                        <m:oMath xmlns:m="http://schemas.openxmlformats.org/officeDocument/2006/math">
                          <m:r>
                            <m:rPr>
                              <m:sty m:val="p"/>
                            </m:rPr>
                            <a:rPr lang="en-US" sz="1400" i="0" dirty="0" smtClean="0">
                              <a:solidFill>
                                <a:srgbClr val="CBCBCB"/>
                              </a:solidFill>
                              <a:latin typeface="Cambria Math" panose="02040503050406030204" pitchFamily="18" charset="0"/>
                            </a:rPr>
                            <m:t>t</m:t>
                          </m:r>
                          <m:r>
                            <a:rPr lang="en-US" sz="1400" i="1" dirty="0">
                              <a:solidFill>
                                <a:srgbClr val="CBCBCB"/>
                              </a:solidFill>
                              <a:latin typeface="Cambria Math" panose="02040503050406030204" pitchFamily="18" charset="0"/>
                            </a:rPr>
                            <m:t>=</m:t>
                          </m:r>
                          <m:r>
                            <a:rPr lang="en-US" sz="1400" i="1" dirty="0" smtClean="0">
                              <a:solidFill>
                                <a:srgbClr val="CBCBCB"/>
                              </a:solidFill>
                              <a:latin typeface="Cambria Math" panose="02040503050406030204" pitchFamily="18" charset="0"/>
                            </a:rPr>
                            <m:t>1.6234</m:t>
                          </m:r>
                          <m:r>
                            <m:rPr>
                              <m:sty m:val="p"/>
                            </m:rPr>
                            <a:rPr lang="en-US" sz="1400" i="0" dirty="0" smtClean="0">
                              <a:solidFill>
                                <a:srgbClr val="CBCBCB"/>
                              </a:solidFill>
                              <a:latin typeface="Cambria Math" panose="02040503050406030204" pitchFamily="18" charset="0"/>
                            </a:rPr>
                            <m:t>s</m:t>
                          </m:r>
                        </m:oMath>
                      </m:oMathPara>
                    </a14:m>
                    <a:endParaRPr lang="en-US" dirty="0">
                      <a:solidFill>
                        <a:srgbClr val="CBCBCB"/>
                      </a:solidFill>
                      <a:latin typeface="+mn-lt"/>
                    </a:endParaRPr>
                  </a:p>
                </p:txBody>
              </p:sp>
            </mc:Choice>
            <mc:Fallback xmlns="">
              <p:sp>
                <p:nvSpPr>
                  <p:cNvPr id="13" name="TextBox 12">
                    <a:extLst>
                      <a:ext uri="{FF2B5EF4-FFF2-40B4-BE49-F238E27FC236}">
                        <a16:creationId xmlns:a16="http://schemas.microsoft.com/office/drawing/2014/main" id="{EB16C77A-F870-89C1-98DA-DCA6A9B065E2}"/>
                      </a:ext>
                    </a:extLst>
                  </p:cNvPr>
                  <p:cNvSpPr txBox="1">
                    <a:spLocks noRot="1" noChangeAspect="1" noMove="1" noResize="1" noEditPoints="1" noAdjustHandles="1" noChangeArrowheads="1" noChangeShapeType="1" noTextEdit="1"/>
                  </p:cNvSpPr>
                  <p:nvPr/>
                </p:nvSpPr>
                <p:spPr>
                  <a:xfrm>
                    <a:off x="2371547" y="1489643"/>
                    <a:ext cx="2400299" cy="364844"/>
                  </a:xfrm>
                  <a:prstGeom prst="rect">
                    <a:avLst/>
                  </a:prstGeom>
                  <a:blipFill>
                    <a:blip r:embed="rId4"/>
                    <a:stretch>
                      <a:fillRect/>
                    </a:stretch>
                  </a:blipFill>
                </p:spPr>
                <p:txBody>
                  <a:bodyPr/>
                  <a:lstStyle/>
                  <a:p>
                    <a:r>
                      <a:rPr lang="en-US">
                        <a:noFill/>
                      </a:rPr>
                      <a:t> </a:t>
                    </a:r>
                  </a:p>
                </p:txBody>
              </p:sp>
            </mc:Fallback>
          </mc:AlternateContent>
        </p:grpSp>
        <p:sp>
          <p:nvSpPr>
            <p:cNvPr id="15" name="TextBox 14">
              <a:extLst>
                <a:ext uri="{FF2B5EF4-FFF2-40B4-BE49-F238E27FC236}">
                  <a16:creationId xmlns:a16="http://schemas.microsoft.com/office/drawing/2014/main" id="{C2B2F214-38AC-E2C3-BE33-B19304126DFE}"/>
                </a:ext>
              </a:extLst>
            </p:cNvPr>
            <p:cNvSpPr txBox="1"/>
            <p:nvPr/>
          </p:nvSpPr>
          <p:spPr>
            <a:xfrm>
              <a:off x="9647149" y="6356964"/>
              <a:ext cx="2562492" cy="313932"/>
            </a:xfrm>
            <a:prstGeom prst="rect">
              <a:avLst/>
            </a:prstGeom>
            <a:noFill/>
          </p:spPr>
          <p:txBody>
            <a:bodyPr wrap="square" rtlCol="0">
              <a:spAutoFit/>
            </a:bodyPr>
            <a:lstStyle/>
            <a:p>
              <a:pPr algn="ctr">
                <a:lnSpc>
                  <a:spcPct val="90000"/>
                </a:lnSpc>
              </a:pPr>
              <a:r>
                <a:rPr lang="en-US" sz="1600" dirty="0">
                  <a:solidFill>
                    <a:srgbClr val="CBCBCB"/>
                  </a:solidFill>
                  <a:latin typeface="+mn-lt"/>
                </a:rPr>
                <a:t>DIII-D infrared imaging</a:t>
              </a:r>
              <a:endParaRPr lang="en-US" sz="1600" dirty="0">
                <a:latin typeface="+mn-lt"/>
              </a:endParaRPr>
            </a:p>
          </p:txBody>
        </p:sp>
      </p:grpSp>
      <p:grpSp>
        <p:nvGrpSpPr>
          <p:cNvPr id="21" name="Group 20">
            <a:extLst>
              <a:ext uri="{FF2B5EF4-FFF2-40B4-BE49-F238E27FC236}">
                <a16:creationId xmlns:a16="http://schemas.microsoft.com/office/drawing/2014/main" id="{659F9B1E-1CC2-F2A7-6A05-18B467CB2722}"/>
              </a:ext>
            </a:extLst>
          </p:cNvPr>
          <p:cNvGrpSpPr/>
          <p:nvPr/>
        </p:nvGrpSpPr>
        <p:grpSpPr>
          <a:xfrm>
            <a:off x="3526397" y="2805593"/>
            <a:ext cx="5922809" cy="3691204"/>
            <a:chOff x="3526397" y="2805593"/>
            <a:chExt cx="5922809" cy="3691204"/>
          </a:xfrm>
        </p:grpSpPr>
        <p:grpSp>
          <p:nvGrpSpPr>
            <p:cNvPr id="6" name="Group 5">
              <a:extLst>
                <a:ext uri="{FF2B5EF4-FFF2-40B4-BE49-F238E27FC236}">
                  <a16:creationId xmlns:a16="http://schemas.microsoft.com/office/drawing/2014/main" id="{71882E2A-25E5-FA37-1938-0DABB69A0F03}"/>
                </a:ext>
              </a:extLst>
            </p:cNvPr>
            <p:cNvGrpSpPr/>
            <p:nvPr/>
          </p:nvGrpSpPr>
          <p:grpSpPr>
            <a:xfrm>
              <a:off x="3526397" y="2805593"/>
              <a:ext cx="5922809" cy="3691204"/>
              <a:chOff x="5175251" y="2919003"/>
              <a:chExt cx="5922809" cy="3691204"/>
            </a:xfrm>
          </p:grpSpPr>
          <p:pic>
            <p:nvPicPr>
              <p:cNvPr id="4" name="Picture 3">
                <a:extLst>
                  <a:ext uri="{FF2B5EF4-FFF2-40B4-BE49-F238E27FC236}">
                    <a16:creationId xmlns:a16="http://schemas.microsoft.com/office/drawing/2014/main" id="{6D699095-3B01-1575-AE92-9367ED4C2E7E}"/>
                  </a:ext>
                </a:extLst>
              </p:cNvPr>
              <p:cNvPicPr>
                <a:picLocks noChangeAspect="1"/>
              </p:cNvPicPr>
              <p:nvPr/>
            </p:nvPicPr>
            <p:blipFill>
              <a:blip r:embed="rId5"/>
              <a:srcRect/>
              <a:stretch/>
            </p:blipFill>
            <p:spPr>
              <a:xfrm>
                <a:off x="5175251" y="2919003"/>
                <a:ext cx="5922809" cy="3154786"/>
              </a:xfrm>
              <a:prstGeom prst="rect">
                <a:avLst/>
              </a:prstGeom>
            </p:spPr>
          </p:pic>
          <p:sp>
            <p:nvSpPr>
              <p:cNvPr id="5" name="TextBox 4">
                <a:extLst>
                  <a:ext uri="{FF2B5EF4-FFF2-40B4-BE49-F238E27FC236}">
                    <a16:creationId xmlns:a16="http://schemas.microsoft.com/office/drawing/2014/main" id="{ADD6D6D5-C7D6-1922-4C29-3287AAF18079}"/>
                  </a:ext>
                </a:extLst>
              </p:cNvPr>
              <p:cNvSpPr txBox="1"/>
              <p:nvPr/>
            </p:nvSpPr>
            <p:spPr>
              <a:xfrm>
                <a:off x="5487491" y="6074676"/>
                <a:ext cx="5298328" cy="535531"/>
              </a:xfrm>
              <a:prstGeom prst="rect">
                <a:avLst/>
              </a:prstGeom>
              <a:noFill/>
            </p:spPr>
            <p:txBody>
              <a:bodyPr wrap="square" rtlCol="0">
                <a:spAutoFit/>
              </a:bodyPr>
              <a:lstStyle/>
              <a:p>
                <a:pPr algn="ctr">
                  <a:lnSpc>
                    <a:spcPct val="90000"/>
                  </a:lnSpc>
                </a:pPr>
                <a:r>
                  <a:rPr lang="en-US" sz="1600" dirty="0">
                    <a:solidFill>
                      <a:srgbClr val="CBCBCB"/>
                    </a:solidFill>
                    <a:latin typeface="+mn-lt"/>
                  </a:rPr>
                  <a:t>Average surface heating</a:t>
                </a:r>
                <a:br>
                  <a:rPr lang="en-US" sz="1600" dirty="0">
                    <a:solidFill>
                      <a:srgbClr val="CBCBCB"/>
                    </a:solidFill>
                    <a:latin typeface="+mn-lt"/>
                  </a:rPr>
                </a:br>
                <a:r>
                  <a:rPr lang="en-US" sz="1600" dirty="0">
                    <a:solidFill>
                      <a:srgbClr val="CBCBCB"/>
                    </a:solidFill>
                    <a:latin typeface="+mn-lt"/>
                  </a:rPr>
                  <a:t> (in toroidal extent) from KORC</a:t>
                </a:r>
              </a:p>
            </p:txBody>
          </p:sp>
        </p:grpSp>
        <p:grpSp>
          <p:nvGrpSpPr>
            <p:cNvPr id="9" name="Group 8">
              <a:extLst>
                <a:ext uri="{FF2B5EF4-FFF2-40B4-BE49-F238E27FC236}">
                  <a16:creationId xmlns:a16="http://schemas.microsoft.com/office/drawing/2014/main" id="{FA3C880E-296E-7DEA-4366-07121A413FFC}"/>
                </a:ext>
              </a:extLst>
            </p:cNvPr>
            <p:cNvGrpSpPr/>
            <p:nvPr/>
          </p:nvGrpSpPr>
          <p:grpSpPr>
            <a:xfrm>
              <a:off x="7372858" y="4855454"/>
              <a:ext cx="1161372" cy="258532"/>
              <a:chOff x="6925454" y="4798754"/>
              <a:chExt cx="1161372" cy="258532"/>
            </a:xfrm>
          </p:grpSpPr>
          <p:cxnSp>
            <p:nvCxnSpPr>
              <p:cNvPr id="12" name="Straight Arrow Connector 11">
                <a:extLst>
                  <a:ext uri="{FF2B5EF4-FFF2-40B4-BE49-F238E27FC236}">
                    <a16:creationId xmlns:a16="http://schemas.microsoft.com/office/drawing/2014/main" id="{C12F5E7C-75EC-6CA0-4EC7-7EDA58590A0E}"/>
                  </a:ext>
                </a:extLst>
              </p:cNvPr>
              <p:cNvCxnSpPr>
                <a:cxnSpLocks/>
              </p:cNvCxnSpPr>
              <p:nvPr/>
            </p:nvCxnSpPr>
            <p:spPr>
              <a:xfrm flipH="1">
                <a:off x="6925454" y="4921095"/>
                <a:ext cx="296304" cy="0"/>
              </a:xfrm>
              <a:prstGeom prst="straightConnector1">
                <a:avLst/>
              </a:prstGeom>
              <a:ln w="38100">
                <a:solidFill>
                  <a:srgbClr val="CBCBCB"/>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98676AD-DCF8-47C6-4F63-6B14E51DDD09}"/>
                  </a:ext>
                </a:extLst>
              </p:cNvPr>
              <p:cNvSpPr txBox="1"/>
              <p:nvPr/>
            </p:nvSpPr>
            <p:spPr>
              <a:xfrm>
                <a:off x="7186790" y="4798754"/>
                <a:ext cx="900036" cy="258532"/>
              </a:xfrm>
              <a:prstGeom prst="rect">
                <a:avLst/>
              </a:prstGeom>
              <a:noFill/>
            </p:spPr>
            <p:txBody>
              <a:bodyPr wrap="square" rtlCol="0">
                <a:spAutoFit/>
              </a:bodyPr>
              <a:lstStyle/>
              <a:p>
                <a:pPr algn="l">
                  <a:lnSpc>
                    <a:spcPct val="90000"/>
                  </a:lnSpc>
                </a:pPr>
                <a:r>
                  <a:rPr lang="en-US" sz="1200" dirty="0">
                    <a:solidFill>
                      <a:srgbClr val="CBCBCB"/>
                    </a:solidFill>
                    <a:latin typeface="+mn-lt"/>
                  </a:rPr>
                  <a:t>Forward</a:t>
                </a:r>
              </a:p>
            </p:txBody>
          </p:sp>
        </p:grpSp>
        <p:grpSp>
          <p:nvGrpSpPr>
            <p:cNvPr id="7" name="Group 6">
              <a:extLst>
                <a:ext uri="{FF2B5EF4-FFF2-40B4-BE49-F238E27FC236}">
                  <a16:creationId xmlns:a16="http://schemas.microsoft.com/office/drawing/2014/main" id="{5069AAA8-DD95-C97B-A6E3-B4EB81B630F0}"/>
                </a:ext>
              </a:extLst>
            </p:cNvPr>
            <p:cNvGrpSpPr/>
            <p:nvPr/>
          </p:nvGrpSpPr>
          <p:grpSpPr>
            <a:xfrm>
              <a:off x="6664337" y="3611412"/>
              <a:ext cx="1170102" cy="258532"/>
              <a:chOff x="6649826" y="4032221"/>
              <a:chExt cx="1170102" cy="258532"/>
            </a:xfrm>
          </p:grpSpPr>
          <p:cxnSp>
            <p:nvCxnSpPr>
              <p:cNvPr id="18" name="Straight Arrow Connector 17">
                <a:extLst>
                  <a:ext uri="{FF2B5EF4-FFF2-40B4-BE49-F238E27FC236}">
                    <a16:creationId xmlns:a16="http://schemas.microsoft.com/office/drawing/2014/main" id="{542FEA90-766B-E63D-4772-FDA57A44B50B}"/>
                  </a:ext>
                </a:extLst>
              </p:cNvPr>
              <p:cNvCxnSpPr>
                <a:cxnSpLocks/>
              </p:cNvCxnSpPr>
              <p:nvPr/>
            </p:nvCxnSpPr>
            <p:spPr>
              <a:xfrm>
                <a:off x="7523624" y="4154562"/>
                <a:ext cx="296304" cy="0"/>
              </a:xfrm>
              <a:prstGeom prst="straightConnector1">
                <a:avLst/>
              </a:prstGeom>
              <a:ln w="38100">
                <a:solidFill>
                  <a:srgbClr val="CBCBCB"/>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B2F8FBA-3607-5DEE-3D87-1627DD9A2995}"/>
                  </a:ext>
                </a:extLst>
              </p:cNvPr>
              <p:cNvSpPr txBox="1"/>
              <p:nvPr/>
            </p:nvSpPr>
            <p:spPr>
              <a:xfrm>
                <a:off x="6649826" y="4032221"/>
                <a:ext cx="984288" cy="258532"/>
              </a:xfrm>
              <a:prstGeom prst="rect">
                <a:avLst/>
              </a:prstGeom>
              <a:noFill/>
            </p:spPr>
            <p:txBody>
              <a:bodyPr wrap="square" rtlCol="0">
                <a:spAutoFit/>
              </a:bodyPr>
              <a:lstStyle/>
              <a:p>
                <a:pPr algn="l">
                  <a:lnSpc>
                    <a:spcPct val="90000"/>
                  </a:lnSpc>
                </a:pPr>
                <a:r>
                  <a:rPr lang="en-US" sz="1200" dirty="0">
                    <a:solidFill>
                      <a:srgbClr val="CBCBCB"/>
                    </a:solidFill>
                    <a:latin typeface="+mn-lt"/>
                  </a:rPr>
                  <a:t>Backward</a:t>
                </a:r>
              </a:p>
            </p:txBody>
          </p:sp>
        </p:grpSp>
        <p:grpSp>
          <p:nvGrpSpPr>
            <p:cNvPr id="22" name="Group 21">
              <a:extLst>
                <a:ext uri="{FF2B5EF4-FFF2-40B4-BE49-F238E27FC236}">
                  <a16:creationId xmlns:a16="http://schemas.microsoft.com/office/drawing/2014/main" id="{A20F1C11-F4F0-26CD-2DFE-5B09158FF062}"/>
                </a:ext>
              </a:extLst>
            </p:cNvPr>
            <p:cNvGrpSpPr/>
            <p:nvPr/>
          </p:nvGrpSpPr>
          <p:grpSpPr>
            <a:xfrm>
              <a:off x="4960350" y="5071763"/>
              <a:ext cx="1011060" cy="424732"/>
              <a:chOff x="6375956" y="4723598"/>
              <a:chExt cx="1011060" cy="424732"/>
            </a:xfrm>
          </p:grpSpPr>
          <p:cxnSp>
            <p:nvCxnSpPr>
              <p:cNvPr id="23" name="Straight Arrow Connector 22">
                <a:extLst>
                  <a:ext uri="{FF2B5EF4-FFF2-40B4-BE49-F238E27FC236}">
                    <a16:creationId xmlns:a16="http://schemas.microsoft.com/office/drawing/2014/main" id="{A0E5B489-3D42-7012-A3D4-6ED449D40213}"/>
                  </a:ext>
                </a:extLst>
              </p:cNvPr>
              <p:cNvCxnSpPr>
                <a:cxnSpLocks/>
              </p:cNvCxnSpPr>
              <p:nvPr/>
            </p:nvCxnSpPr>
            <p:spPr>
              <a:xfrm flipH="1" flipV="1">
                <a:off x="6375956" y="4921095"/>
                <a:ext cx="211232" cy="0"/>
              </a:xfrm>
              <a:prstGeom prst="straightConnector1">
                <a:avLst/>
              </a:prstGeom>
              <a:ln w="38100">
                <a:solidFill>
                  <a:srgbClr val="CBCBCB"/>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34469C7-DE57-4135-72FD-AEC870B8680F}"/>
                  </a:ext>
                </a:extLst>
              </p:cNvPr>
              <p:cNvSpPr txBox="1"/>
              <p:nvPr/>
            </p:nvSpPr>
            <p:spPr>
              <a:xfrm>
                <a:off x="6486980" y="4723598"/>
                <a:ext cx="900036" cy="424732"/>
              </a:xfrm>
              <a:prstGeom prst="rect">
                <a:avLst/>
              </a:prstGeom>
              <a:noFill/>
            </p:spPr>
            <p:txBody>
              <a:bodyPr wrap="square" rtlCol="0">
                <a:spAutoFit/>
              </a:bodyPr>
              <a:lstStyle/>
              <a:p>
                <a:pPr algn="ctr">
                  <a:lnSpc>
                    <a:spcPct val="90000"/>
                  </a:lnSpc>
                </a:pPr>
                <a:r>
                  <a:rPr lang="en-US" sz="1200" dirty="0">
                    <a:solidFill>
                      <a:srgbClr val="CBCBCB"/>
                    </a:solidFill>
                    <a:latin typeface="+mn-lt"/>
                  </a:rPr>
                  <a:t>Leading edge</a:t>
                </a:r>
              </a:p>
            </p:txBody>
          </p:sp>
        </p:grpSp>
      </p:grpSp>
      <p:grpSp>
        <p:nvGrpSpPr>
          <p:cNvPr id="29" name="Group 28">
            <a:extLst>
              <a:ext uri="{FF2B5EF4-FFF2-40B4-BE49-F238E27FC236}">
                <a16:creationId xmlns:a16="http://schemas.microsoft.com/office/drawing/2014/main" id="{02517C5D-0FAB-65BD-9F47-1B2ECA06A19E}"/>
              </a:ext>
            </a:extLst>
          </p:cNvPr>
          <p:cNvGrpSpPr/>
          <p:nvPr/>
        </p:nvGrpSpPr>
        <p:grpSpPr>
          <a:xfrm>
            <a:off x="10670398" y="5379755"/>
            <a:ext cx="1131617" cy="258532"/>
            <a:chOff x="11035816" y="5598788"/>
            <a:chExt cx="1131617" cy="258532"/>
          </a:xfrm>
        </p:grpSpPr>
        <p:cxnSp>
          <p:nvCxnSpPr>
            <p:cNvPr id="25" name="Straight Arrow Connector 24">
              <a:extLst>
                <a:ext uri="{FF2B5EF4-FFF2-40B4-BE49-F238E27FC236}">
                  <a16:creationId xmlns:a16="http://schemas.microsoft.com/office/drawing/2014/main" id="{2FBB5843-FB84-FA7D-8036-D423D8B41340}"/>
                </a:ext>
              </a:extLst>
            </p:cNvPr>
            <p:cNvCxnSpPr>
              <a:cxnSpLocks/>
            </p:cNvCxnSpPr>
            <p:nvPr/>
          </p:nvCxnSpPr>
          <p:spPr>
            <a:xfrm flipH="1">
              <a:off x="11035816" y="5715528"/>
              <a:ext cx="261336" cy="0"/>
            </a:xfrm>
            <a:prstGeom prst="straightConnector1">
              <a:avLst/>
            </a:prstGeom>
            <a:ln w="38100">
              <a:solidFill>
                <a:srgbClr val="CBCBCB"/>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1562753-B706-2636-AED1-D0FAC9982EB3}"/>
                </a:ext>
              </a:extLst>
            </p:cNvPr>
            <p:cNvSpPr txBox="1"/>
            <p:nvPr/>
          </p:nvSpPr>
          <p:spPr>
            <a:xfrm>
              <a:off x="11267397" y="5598788"/>
              <a:ext cx="900036" cy="258532"/>
            </a:xfrm>
            <a:prstGeom prst="rect">
              <a:avLst/>
            </a:prstGeom>
            <a:noFill/>
          </p:spPr>
          <p:txBody>
            <a:bodyPr wrap="square" rtlCol="0">
              <a:spAutoFit/>
            </a:bodyPr>
            <a:lstStyle/>
            <a:p>
              <a:pPr algn="l">
                <a:lnSpc>
                  <a:spcPct val="90000"/>
                </a:lnSpc>
              </a:pPr>
              <a:r>
                <a:rPr lang="en-US" sz="1200" dirty="0">
                  <a:solidFill>
                    <a:srgbClr val="CBCBCB"/>
                  </a:solidFill>
                  <a:latin typeface="+mn-lt"/>
                </a:rPr>
                <a:t>Forward</a:t>
              </a:r>
            </a:p>
          </p:txBody>
        </p:sp>
      </p:grpSp>
      <p:grpSp>
        <p:nvGrpSpPr>
          <p:cNvPr id="33" name="Group 32">
            <a:extLst>
              <a:ext uri="{FF2B5EF4-FFF2-40B4-BE49-F238E27FC236}">
                <a16:creationId xmlns:a16="http://schemas.microsoft.com/office/drawing/2014/main" id="{CF5FB895-0CCA-9D9D-B608-C9D66B45A4D8}"/>
              </a:ext>
            </a:extLst>
          </p:cNvPr>
          <p:cNvGrpSpPr/>
          <p:nvPr/>
        </p:nvGrpSpPr>
        <p:grpSpPr>
          <a:xfrm>
            <a:off x="10638559" y="3256234"/>
            <a:ext cx="1233733" cy="258532"/>
            <a:chOff x="11035816" y="5598788"/>
            <a:chExt cx="1233733" cy="258532"/>
          </a:xfrm>
        </p:grpSpPr>
        <p:cxnSp>
          <p:nvCxnSpPr>
            <p:cNvPr id="34" name="Straight Arrow Connector 33">
              <a:extLst>
                <a:ext uri="{FF2B5EF4-FFF2-40B4-BE49-F238E27FC236}">
                  <a16:creationId xmlns:a16="http://schemas.microsoft.com/office/drawing/2014/main" id="{C04A5C47-8F55-406E-799A-78317CF2CCAD}"/>
                </a:ext>
              </a:extLst>
            </p:cNvPr>
            <p:cNvCxnSpPr>
              <a:cxnSpLocks/>
            </p:cNvCxnSpPr>
            <p:nvPr/>
          </p:nvCxnSpPr>
          <p:spPr>
            <a:xfrm flipH="1">
              <a:off x="11035816" y="5715528"/>
              <a:ext cx="261336" cy="0"/>
            </a:xfrm>
            <a:prstGeom prst="straightConnector1">
              <a:avLst/>
            </a:prstGeom>
            <a:ln w="38100">
              <a:solidFill>
                <a:srgbClr val="CBCBCB"/>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5CB6C0A-5AEE-089B-A936-15288541D068}"/>
                </a:ext>
              </a:extLst>
            </p:cNvPr>
            <p:cNvSpPr txBox="1"/>
            <p:nvPr/>
          </p:nvSpPr>
          <p:spPr>
            <a:xfrm>
              <a:off x="11267396" y="5598788"/>
              <a:ext cx="1002153" cy="258532"/>
            </a:xfrm>
            <a:prstGeom prst="rect">
              <a:avLst/>
            </a:prstGeom>
            <a:noFill/>
          </p:spPr>
          <p:txBody>
            <a:bodyPr wrap="square" rtlCol="0">
              <a:spAutoFit/>
            </a:bodyPr>
            <a:lstStyle/>
            <a:p>
              <a:pPr algn="l">
                <a:lnSpc>
                  <a:spcPct val="90000"/>
                </a:lnSpc>
              </a:pPr>
              <a:r>
                <a:rPr lang="en-US" sz="1200" dirty="0">
                  <a:solidFill>
                    <a:srgbClr val="CBCBCB"/>
                  </a:solidFill>
                  <a:latin typeface="+mn-lt"/>
                </a:rPr>
                <a:t>Backward</a:t>
              </a:r>
            </a:p>
          </p:txBody>
        </p:sp>
      </p:grpSp>
    </p:spTree>
    <p:extLst>
      <p:ext uri="{BB962C8B-B14F-4D97-AF65-F5344CB8AC3E}">
        <p14:creationId xmlns:p14="http://schemas.microsoft.com/office/powerpoint/2010/main" val="2888040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66B92-A2C7-0460-1219-7817505073BE}"/>
              </a:ext>
            </a:extLst>
          </p:cNvPr>
          <p:cNvSpPr>
            <a:spLocks noGrp="1"/>
          </p:cNvSpPr>
          <p:nvPr>
            <p:ph type="title"/>
          </p:nvPr>
        </p:nvSpPr>
        <p:spPr/>
        <p:txBody>
          <a:bodyPr/>
          <a:lstStyle/>
          <a:p>
            <a:r>
              <a:rPr lang="en-US" dirty="0"/>
              <a:t>Extra Slides</a:t>
            </a:r>
          </a:p>
        </p:txBody>
      </p:sp>
    </p:spTree>
    <p:extLst>
      <p:ext uri="{BB962C8B-B14F-4D97-AF65-F5344CB8AC3E}">
        <p14:creationId xmlns:p14="http://schemas.microsoft.com/office/powerpoint/2010/main" val="3373211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C0C6D-1457-3349-8E38-CE8253F9938B}"/>
              </a:ext>
            </a:extLst>
          </p:cNvPr>
          <p:cNvSpPr>
            <a:spLocks noGrp="1"/>
          </p:cNvSpPr>
          <p:nvPr>
            <p:ph type="title"/>
          </p:nvPr>
        </p:nvSpPr>
        <p:spPr/>
        <p:txBody>
          <a:bodyPr/>
          <a:lstStyle/>
          <a:p>
            <a:r>
              <a:rPr lang="en-US" dirty="0"/>
              <a:t>Orbit effects are necessary for accurate modeling of REs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C10440B-E9AD-5F48-A508-687E797EFC37}"/>
                  </a:ext>
                </a:extLst>
              </p:cNvPr>
              <p:cNvSpPr>
                <a:spLocks noGrp="1"/>
              </p:cNvSpPr>
              <p:nvPr>
                <p:ph idx="1"/>
              </p:nvPr>
            </p:nvSpPr>
            <p:spPr>
              <a:xfrm>
                <a:off x="401216" y="1090823"/>
                <a:ext cx="6978277" cy="4951837"/>
              </a:xfrm>
            </p:spPr>
            <p:txBody>
              <a:bodyPr anchor="ctr">
                <a:normAutofit fontScale="92500" lnSpcReduction="20000"/>
              </a:bodyPr>
              <a:lstStyle/>
              <a:p>
                <a:pPr>
                  <a:spcAft>
                    <a:spcPts val="1200"/>
                  </a:spcAft>
                </a:pPr>
                <a:r>
                  <a:rPr lang="en-US" dirty="0"/>
                  <a:t>Poloidal plane RE (passing) orbit approximately</a:t>
                </a:r>
                <a:br>
                  <a:rPr lang="en-US" dirty="0"/>
                </a:br>
                <a:r>
                  <a:rPr lang="en-US" sz="900" dirty="0"/>
                  <a:t> </a:t>
                </a:r>
                <a:br>
                  <a:rPr lang="en-US" dirty="0"/>
                </a:br>
                <a14:m>
                  <m:oMath xmlns:m="http://schemas.openxmlformats.org/officeDocument/2006/math">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𝑅</m:t>
                            </m:r>
                            <m:r>
                              <a:rPr lang="en-US" b="0" i="1" smtClean="0">
                                <a:latin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Δ</m:t>
                            </m:r>
                          </m:e>
                        </m:d>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𝑍</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𝑐</m:t>
                        </m:r>
                      </m:sub>
                      <m:sup>
                        <m:r>
                          <a:rPr lang="en-US" b="0" i="1" smtClean="0">
                            <a:latin typeface="Cambria Math" panose="02040503050406030204" pitchFamily="18" charset="0"/>
                            <a:ea typeface="Cambria Math" panose="02040503050406030204" pitchFamily="18" charset="0"/>
                          </a:rPr>
                          <m:t>2</m:t>
                        </m:r>
                      </m:sup>
                    </m:sSubSup>
                  </m:oMath>
                </a14:m>
                <a:br>
                  <a:rPr lang="en-US" dirty="0"/>
                </a:b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0</m:t>
                        </m:r>
                      </m:sub>
                    </m:sSub>
                    <m:r>
                      <a:rPr lang="en-US" b="0" i="1" smtClean="0">
                        <a:latin typeface="Cambria Math" panose="02040503050406030204" pitchFamily="18" charset="0"/>
                        <a:ea typeface="Cambria Math" panose="02040503050406030204" pitchFamily="18" charset="0"/>
                      </a:rPr>
                      <m:t>±</m:t>
                    </m:r>
                    <m:f>
                      <m:fPr>
                        <m:type m:val="lin"/>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𝑞</m:t>
                            </m:r>
                          </m:e>
                          <m:sub>
                            <m:r>
                              <a:rPr lang="en-US" b="0" i="1" smtClean="0">
                                <a:latin typeface="Cambria Math" panose="02040503050406030204" pitchFamily="18" charset="0"/>
                                <a:ea typeface="Cambria Math" panose="02040503050406030204" pitchFamily="18" charset="0"/>
                              </a:rPr>
                              <m:t>0</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𝑣</m:t>
                            </m:r>
                          </m:e>
                          <m:sub>
                            <m:r>
                              <a:rPr lang="en-US" b="0" i="1" smtClean="0">
                                <a:latin typeface="Cambria Math" panose="02040503050406030204" pitchFamily="18" charset="0"/>
                                <a:ea typeface="Cambria Math" panose="02040503050406030204" pitchFamily="18" charset="0"/>
                              </a:rPr>
                              <m:t>𝜙</m:t>
                            </m:r>
                          </m:sub>
                        </m:sSub>
                      </m:num>
                      <m:den>
                        <m:sSub>
                          <m:sSubPr>
                            <m:ctrlPr>
                              <a:rPr lang="en-US" b="0" i="1" smtClean="0">
                                <a:latin typeface="Cambria Math" panose="02040503050406030204" pitchFamily="18" charset="0"/>
                                <a:ea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Ω</m:t>
                            </m:r>
                          </m:e>
                          <m:sub>
                            <m:r>
                              <a:rPr lang="en-US" b="0" i="1" smtClean="0">
                                <a:latin typeface="Cambria Math" panose="02040503050406030204" pitchFamily="18" charset="0"/>
                                <a:ea typeface="Cambria Math" panose="02040503050406030204" pitchFamily="18" charset="0"/>
                              </a:rPr>
                              <m:t>𝑒</m:t>
                            </m:r>
                          </m:sub>
                        </m:sSub>
                      </m:den>
                    </m:f>
                  </m:oMath>
                </a14:m>
                <a:br>
                  <a:rPr lang="en-US" b="0" dirty="0"/>
                </a:b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𝑅</m:t>
                        </m:r>
                      </m:e>
                      <m:sub>
                        <m:r>
                          <a:rPr lang="en-US" b="0" i="1" smtClean="0">
                            <a:latin typeface="Cambria Math" panose="02040503050406030204" pitchFamily="18" charset="0"/>
                          </a:rPr>
                          <m:t>𝑐</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m:rPr>
                            <m:sty m:val="p"/>
                          </m:rPr>
                          <a:rPr lang="el-GR" b="0" smtClean="0">
                            <a:latin typeface="Cambria Math" panose="02040503050406030204" pitchFamily="18" charset="0"/>
                            <a:ea typeface="Cambria Math" panose="02040503050406030204" pitchFamily="18" charset="0"/>
                          </a:rPr>
                          <m:t>Δ</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0</m:t>
                        </m:r>
                      </m:sub>
                      <m:sup>
                        <m:r>
                          <a:rPr lang="en-US" b="0" i="1" smtClean="0">
                            <a:latin typeface="Cambria Math" panose="02040503050406030204" pitchFamily="18" charset="0"/>
                            <a:ea typeface="Cambria Math" panose="02040503050406030204" pitchFamily="18" charset="0"/>
                          </a:rPr>
                          <m:t>2</m:t>
                        </m:r>
                      </m:sup>
                    </m:sSubSup>
                    <m:r>
                      <a:rPr lang="en-US" b="0" i="1" smtClean="0">
                        <a:latin typeface="Cambria Math" panose="02040503050406030204" pitchFamily="18" charset="0"/>
                        <a:ea typeface="Cambria Math" panose="02040503050406030204" pitchFamily="18" charset="0"/>
                      </a:rPr>
                      <m:t>±</m:t>
                    </m:r>
                    <m:f>
                      <m:fPr>
                        <m:type m:val="lin"/>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2</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𝑞</m:t>
                            </m:r>
                          </m:e>
                          <m:sub>
                            <m:r>
                              <a:rPr lang="en-US" b="0" i="1" smtClean="0">
                                <a:latin typeface="Cambria Math" panose="02040503050406030204" pitchFamily="18" charset="0"/>
                                <a:ea typeface="Cambria Math" panose="02040503050406030204" pitchFamily="18" charset="0"/>
                              </a:rPr>
                              <m:t>0</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𝑣</m:t>
                            </m:r>
                          </m:e>
                          <m:sub>
                            <m:r>
                              <a:rPr lang="en-US" b="0" i="1" smtClean="0">
                                <a:latin typeface="Cambria Math" panose="02040503050406030204" pitchFamily="18" charset="0"/>
                                <a:ea typeface="Cambria Math" panose="02040503050406030204" pitchFamily="18" charset="0"/>
                              </a:rPr>
                              <m:t>𝜙</m:t>
                            </m:r>
                          </m:sub>
                        </m:sSub>
                      </m:num>
                      <m:den>
                        <m:sSub>
                          <m:sSubPr>
                            <m:ctrlPr>
                              <a:rPr lang="en-US" b="0" i="1" smtClean="0">
                                <a:latin typeface="Cambria Math" panose="02040503050406030204" pitchFamily="18" charset="0"/>
                                <a:ea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Ω</m:t>
                            </m:r>
                          </m:e>
                          <m:sub>
                            <m:r>
                              <a:rPr lang="en-US" b="0" i="1" smtClean="0">
                                <a:latin typeface="Cambria Math" panose="02040503050406030204" pitchFamily="18" charset="0"/>
                                <a:ea typeface="Cambria Math" panose="02040503050406030204" pitchFamily="18" charset="0"/>
                              </a:rPr>
                              <m:t>𝑒</m:t>
                            </m:r>
                          </m:sub>
                        </m:sSub>
                      </m:den>
                    </m:f>
                  </m:oMath>
                </a14:m>
                <a:br>
                  <a:rPr lang="en-US" b="0" dirty="0"/>
                </a:br>
                <a:endParaRPr lang="en-US" sz="900" b="0" dirty="0"/>
              </a:p>
              <a:p>
                <a:pPr lvl="1"/>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n-US" i="1">
                            <a:latin typeface="Cambria Math" panose="02040503050406030204" pitchFamily="18" charset="0"/>
                            <a:ea typeface="Cambria Math" panose="02040503050406030204" pitchFamily="18" charset="0"/>
                          </a:rPr>
                          <m:t>𝑒</m:t>
                        </m:r>
                      </m:sub>
                    </m:sSub>
                    <m:r>
                      <a:rPr lang="en-US" i="1">
                        <a:latin typeface="Cambria Math" panose="02040503050406030204" pitchFamily="18" charset="0"/>
                        <a:ea typeface="Cambria Math" panose="02040503050406030204" pitchFamily="18" charset="0"/>
                      </a:rPr>
                      <m:t>=</m:t>
                    </m:r>
                    <m:f>
                      <m:fPr>
                        <m:type m:val="lin"/>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𝑒𝐵</m:t>
                        </m:r>
                      </m:num>
                      <m:den>
                        <m:r>
                          <a:rPr lang="en-US" i="1">
                            <a:latin typeface="Cambria Math" panose="02040503050406030204" pitchFamily="18" charset="0"/>
                            <a:ea typeface="Cambria Math" panose="02040503050406030204" pitchFamily="18" charset="0"/>
                          </a:rPr>
                          <m:t>𝛾</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𝑚</m:t>
                            </m:r>
                          </m:e>
                          <m:sub>
                            <m:r>
                              <a:rPr lang="en-US" i="1">
                                <a:latin typeface="Cambria Math" panose="02040503050406030204" pitchFamily="18" charset="0"/>
                                <a:ea typeface="Cambria Math" panose="02040503050406030204" pitchFamily="18" charset="0"/>
                              </a:rPr>
                              <m:t>𝑒</m:t>
                            </m:r>
                          </m:sub>
                        </m:sSub>
                      </m:den>
                    </m:f>
                    <m:r>
                      <a:rPr lang="en-US" b="0" i="1" smtClean="0">
                        <a:latin typeface="Cambria Math" panose="02040503050406030204" pitchFamily="18" charset="0"/>
                        <a:ea typeface="Cambria Math" panose="02040503050406030204" pitchFamily="18" charset="0"/>
                      </a:rPr>
                      <m:t>,</m:t>
                    </m:r>
                  </m:oMath>
                </a14:m>
                <a:r>
                  <a:rPr lang="en-US" b="0" dirty="0"/>
                  <a:t> </a:t>
                </a:r>
                <a14:m>
                  <m:oMath xmlns:m="http://schemas.openxmlformats.org/officeDocument/2006/math">
                    <m:r>
                      <a:rPr lang="en-US" b="0" i="1" dirty="0" smtClean="0">
                        <a:latin typeface="Cambria Math" panose="02040503050406030204" pitchFamily="18" charset="0"/>
                        <a:ea typeface="Cambria Math" panose="02040503050406030204" pitchFamily="18" charset="0"/>
                      </a:rPr>
                      <m:t>𝛾</m:t>
                    </m:r>
                    <m:r>
                      <a:rPr lang="en-US" b="0" i="1" dirty="0" smtClean="0">
                        <a:latin typeface="Cambria Math" panose="02040503050406030204" pitchFamily="18" charset="0"/>
                        <a:ea typeface="Cambria Math" panose="02040503050406030204" pitchFamily="18" charset="0"/>
                      </a:rPr>
                      <m:t>=1/</m:t>
                    </m:r>
                    <m:rad>
                      <m:radPr>
                        <m:degHide m:val="on"/>
                        <m:ctrlPr>
                          <a:rPr lang="en-US" b="0" i="1" dirty="0" smtClean="0">
                            <a:latin typeface="Cambria Math" panose="02040503050406030204" pitchFamily="18" charset="0"/>
                            <a:ea typeface="Cambria Math" panose="02040503050406030204" pitchFamily="18" charset="0"/>
                          </a:rPr>
                        </m:ctrlPr>
                      </m:radPr>
                      <m:deg/>
                      <m:e>
                        <m:r>
                          <a:rPr lang="en-US" b="0" i="1" dirty="0" smtClean="0">
                            <a:latin typeface="Cambria Math" panose="02040503050406030204" pitchFamily="18" charset="0"/>
                            <a:ea typeface="Cambria Math" panose="02040503050406030204" pitchFamily="18" charset="0"/>
                          </a:rPr>
                          <m:t>1−</m:t>
                        </m:r>
                        <m:sSup>
                          <m:sSupPr>
                            <m:ctrlPr>
                              <a:rPr lang="en-US" b="0" i="1" dirty="0" smtClean="0">
                                <a:latin typeface="Cambria Math" panose="02040503050406030204" pitchFamily="18" charset="0"/>
                                <a:ea typeface="Cambria Math" panose="02040503050406030204" pitchFamily="18" charset="0"/>
                              </a:rPr>
                            </m:ctrlPr>
                          </m:sSupPr>
                          <m:e>
                            <m:d>
                              <m:dPr>
                                <m:ctrlPr>
                                  <a:rPr lang="en-US" b="0" i="1" dirty="0" smtClean="0">
                                    <a:latin typeface="Cambria Math" panose="02040503050406030204" pitchFamily="18" charset="0"/>
                                    <a:ea typeface="Cambria Math" panose="02040503050406030204" pitchFamily="18" charset="0"/>
                                  </a:rPr>
                                </m:ctrlPr>
                              </m:dPr>
                              <m:e>
                                <m:f>
                                  <m:fPr>
                                    <m:type m:val="lin"/>
                                    <m:ctrlPr>
                                      <a:rPr lang="en-US" i="1" dirty="0">
                                        <a:latin typeface="Cambria Math" panose="02040503050406030204" pitchFamily="18" charset="0"/>
                                        <a:ea typeface="Cambria Math" panose="02040503050406030204" pitchFamily="18" charset="0"/>
                                      </a:rPr>
                                    </m:ctrlPr>
                                  </m:fPr>
                                  <m:num>
                                    <m:r>
                                      <a:rPr lang="en-US" i="1" dirty="0">
                                        <a:latin typeface="Cambria Math" panose="02040503050406030204" pitchFamily="18" charset="0"/>
                                        <a:ea typeface="Cambria Math" panose="02040503050406030204" pitchFamily="18" charset="0"/>
                                      </a:rPr>
                                      <m:t>𝑣</m:t>
                                    </m:r>
                                  </m:num>
                                  <m:den>
                                    <m:r>
                                      <a:rPr lang="en-US" i="1" dirty="0">
                                        <a:latin typeface="Cambria Math" panose="02040503050406030204" pitchFamily="18" charset="0"/>
                                        <a:ea typeface="Cambria Math" panose="02040503050406030204" pitchFamily="18" charset="0"/>
                                      </a:rPr>
                                      <m:t>𝑐</m:t>
                                    </m:r>
                                  </m:den>
                                </m:f>
                              </m:e>
                            </m:d>
                          </m:e>
                          <m:sup>
                            <m:r>
                              <a:rPr lang="en-US" b="0" i="1" dirty="0" smtClean="0">
                                <a:latin typeface="Cambria Math" panose="02040503050406030204" pitchFamily="18" charset="0"/>
                                <a:ea typeface="Cambria Math" panose="02040503050406030204" pitchFamily="18" charset="0"/>
                              </a:rPr>
                              <m:t>2</m:t>
                            </m:r>
                          </m:sup>
                        </m:sSup>
                      </m:e>
                    </m:rad>
                  </m:oMath>
                </a14:m>
                <a:endParaRPr lang="en-US" b="0" dirty="0"/>
              </a:p>
              <a:p>
                <a:pPr lvl="1"/>
                <a:r>
                  <a:rPr lang="en-US" dirty="0"/>
                  <a:t>A</a:t>
                </a:r>
                <a:r>
                  <a:rPr lang="en-US" b="0" dirty="0"/>
                  <a:t>ssumes axisymmetric, circular </a:t>
                </a:r>
                <a:br>
                  <a:rPr lang="en-US" b="0" dirty="0"/>
                </a:br>
                <a:r>
                  <a:rPr lang="en-US" b="0" dirty="0"/>
                  <a:t>cross-section with constant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0</m:t>
                        </m:r>
                      </m:sub>
                    </m:sSub>
                    <m:r>
                      <a:rPr lang="en-US" b="0" i="0" smtClean="0">
                        <a:latin typeface="Cambria Math" panose="02040503050406030204" pitchFamily="18" charset="0"/>
                      </a:rPr>
                      <m:t>,</m:t>
                    </m:r>
                  </m:oMath>
                </a14:m>
                <a:r>
                  <a:rPr lang="en-US" b="0" dirty="0"/>
                  <a:t> </a:t>
                </a:r>
                <a:br>
                  <a:rPr lang="en-US" b="0" dirty="0"/>
                </a:br>
                <a:r>
                  <a:rPr lang="en-US" b="0" dirty="0"/>
                  <a:t>sign depends 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ea typeface="Cambria Math" panose="02040503050406030204" pitchFamily="18" charset="0"/>
                          </a:rPr>
                          <m:t>𝜙</m:t>
                        </m:r>
                      </m:sub>
                    </m:sSub>
                  </m:oMath>
                </a14:m>
                <a:r>
                  <a:rPr lang="en-US" b="0" dirty="0"/>
                  <a:t>direction</a:t>
                </a:r>
              </a:p>
              <a:p>
                <a:pPr lvl="1"/>
                <a:r>
                  <a:rPr lang="en-US" b="0" dirty="0"/>
                  <a:t>Canonical toroidal angular </a:t>
                </a:r>
                <a:br>
                  <a:rPr lang="en-US" b="0" dirty="0"/>
                </a:br>
                <a:r>
                  <a:rPr lang="en-US" b="0" dirty="0"/>
                  <a:t>momentum conserved without </a:t>
                </a:r>
                <a:br>
                  <a:rPr lang="en-US" b="0" dirty="0"/>
                </a:br>
                <a:r>
                  <a:rPr lang="en-US" b="0" dirty="0"/>
                  <a:t>acceleration mechanisms</a:t>
                </a:r>
              </a:p>
              <a:p>
                <a:r>
                  <a:rPr lang="en-US" dirty="0"/>
                  <a:t>Capture effects of trapped </a:t>
                </a:r>
                <a:br>
                  <a:rPr lang="en-US" dirty="0"/>
                </a:br>
                <a:r>
                  <a:rPr lang="en-US" dirty="0"/>
                  <a:t>and passing particles</a:t>
                </a:r>
              </a:p>
              <a:p>
                <a:pPr lvl="1"/>
                <a14:m>
                  <m:oMath xmlns:m="http://schemas.openxmlformats.org/officeDocument/2006/math">
                    <m:r>
                      <a:rPr lang="en-US" b="0" i="1" smtClean="0">
                        <a:latin typeface="Cambria Math" panose="02040503050406030204" pitchFamily="18" charset="0"/>
                      </a:rPr>
                      <m:t>40 </m:t>
                    </m:r>
                    <m:r>
                      <m:rPr>
                        <m:sty m:val="p"/>
                      </m:rPr>
                      <a:rPr lang="en-US" b="0" i="0" smtClean="0">
                        <a:latin typeface="Cambria Math" panose="02040503050406030204" pitchFamily="18" charset="0"/>
                      </a:rPr>
                      <m:t>MeV</m:t>
                    </m:r>
                  </m:oMath>
                </a14:m>
                <a:r>
                  <a:rPr lang="en-US" dirty="0"/>
                  <a:t> REs shown with varying pitch angle </a:t>
                </a:r>
                <a14:m>
                  <m:oMath xmlns:m="http://schemas.openxmlformats.org/officeDocument/2006/math">
                    <m:r>
                      <a:rPr lang="en-US" i="1" smtClean="0">
                        <a:latin typeface="Cambria Math" panose="02040503050406030204" pitchFamily="18" charset="0"/>
                        <a:ea typeface="Cambria Math" panose="02040503050406030204" pitchFamily="18" charset="0"/>
                      </a:rPr>
                      <m:t>𝜃</m:t>
                    </m:r>
                  </m:oMath>
                </a14:m>
                <a:endParaRPr lang="en-US" dirty="0"/>
              </a:p>
            </p:txBody>
          </p:sp>
        </mc:Choice>
        <mc:Fallback xmlns="">
          <p:sp>
            <p:nvSpPr>
              <p:cNvPr id="3" name="Content Placeholder 2">
                <a:extLst>
                  <a:ext uri="{FF2B5EF4-FFF2-40B4-BE49-F238E27FC236}">
                    <a16:creationId xmlns:a16="http://schemas.microsoft.com/office/drawing/2014/main" id="{6C10440B-E9AD-5F48-A508-687E797EFC37}"/>
                  </a:ext>
                </a:extLst>
              </p:cNvPr>
              <p:cNvSpPr>
                <a:spLocks noGrp="1" noRot="1" noChangeAspect="1" noMove="1" noResize="1" noEditPoints="1" noAdjustHandles="1" noChangeArrowheads="1" noChangeShapeType="1" noTextEdit="1"/>
              </p:cNvSpPr>
              <p:nvPr>
                <p:ph idx="1"/>
              </p:nvPr>
            </p:nvSpPr>
            <p:spPr>
              <a:xfrm>
                <a:off x="401216" y="1090823"/>
                <a:ext cx="6978277" cy="4951837"/>
              </a:xfrm>
              <a:blipFill>
                <a:blip r:embed="rId3"/>
                <a:stretch>
                  <a:fillRect l="-1270" t="-1790" b="-767"/>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8EF32952-FC9F-85A6-6D28-6483F0D1D32F}"/>
              </a:ext>
            </a:extLst>
          </p:cNvPr>
          <p:cNvGrpSpPr/>
          <p:nvPr/>
        </p:nvGrpSpPr>
        <p:grpSpPr>
          <a:xfrm>
            <a:off x="7241794" y="1090823"/>
            <a:ext cx="4617973" cy="5538577"/>
            <a:chOff x="7241794" y="1090823"/>
            <a:chExt cx="4617973" cy="5538577"/>
          </a:xfrm>
        </p:grpSpPr>
        <p:sp>
          <p:nvSpPr>
            <p:cNvPr id="4" name="Frame 3">
              <a:extLst>
                <a:ext uri="{FF2B5EF4-FFF2-40B4-BE49-F238E27FC236}">
                  <a16:creationId xmlns:a16="http://schemas.microsoft.com/office/drawing/2014/main" id="{AEF06823-7A84-43D1-C92E-A853DCF5A0C8}"/>
                </a:ext>
              </a:extLst>
            </p:cNvPr>
            <p:cNvSpPr/>
            <p:nvPr/>
          </p:nvSpPr>
          <p:spPr>
            <a:xfrm>
              <a:off x="7566660" y="4046220"/>
              <a:ext cx="3368040" cy="2583180"/>
            </a:xfrm>
            <a:prstGeom prst="frame">
              <a:avLst>
                <a:gd name="adj1" fmla="val 2176"/>
              </a:avLst>
            </a:prstGeom>
            <a:solidFill>
              <a:srgbClr val="4B886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12" name="Group 11">
              <a:extLst>
                <a:ext uri="{FF2B5EF4-FFF2-40B4-BE49-F238E27FC236}">
                  <a16:creationId xmlns:a16="http://schemas.microsoft.com/office/drawing/2014/main" id="{33F36710-6E88-D941-B664-68BC866D72D6}"/>
                </a:ext>
              </a:extLst>
            </p:cNvPr>
            <p:cNvGrpSpPr/>
            <p:nvPr/>
          </p:nvGrpSpPr>
          <p:grpSpPr>
            <a:xfrm>
              <a:off x="7241794" y="1090823"/>
              <a:ext cx="4617973" cy="5492857"/>
              <a:chOff x="6561364" y="1219199"/>
              <a:chExt cx="4617973" cy="5492857"/>
            </a:xfrm>
          </p:grpSpPr>
          <p:grpSp>
            <p:nvGrpSpPr>
              <p:cNvPr id="10" name="Group 9">
                <a:extLst>
                  <a:ext uri="{FF2B5EF4-FFF2-40B4-BE49-F238E27FC236}">
                    <a16:creationId xmlns:a16="http://schemas.microsoft.com/office/drawing/2014/main" id="{67BB6032-2687-A142-959B-C02BB345A9C5}"/>
                  </a:ext>
                </a:extLst>
              </p:cNvPr>
              <p:cNvGrpSpPr>
                <a:grpSpLocks noChangeAspect="1"/>
              </p:cNvGrpSpPr>
              <p:nvPr/>
            </p:nvGrpSpPr>
            <p:grpSpPr>
              <a:xfrm>
                <a:off x="6561364" y="1219199"/>
                <a:ext cx="4499637" cy="5492857"/>
                <a:chOff x="6561364" y="489857"/>
                <a:chExt cx="5097100" cy="6222200"/>
              </a:xfrm>
            </p:grpSpPr>
            <p:pic>
              <p:nvPicPr>
                <p:cNvPr id="5" name="Picture 4">
                  <a:extLst>
                    <a:ext uri="{FF2B5EF4-FFF2-40B4-BE49-F238E27FC236}">
                      <a16:creationId xmlns:a16="http://schemas.microsoft.com/office/drawing/2014/main" id="{0141B186-0F56-DA48-8F93-0D39A73684AA}"/>
                    </a:ext>
                  </a:extLst>
                </p:cNvPr>
                <p:cNvPicPr>
                  <a:picLocks noChangeAspect="1"/>
                </p:cNvPicPr>
                <p:nvPr/>
              </p:nvPicPr>
              <p:blipFill>
                <a:blip r:embed="rId4"/>
                <a:stretch>
                  <a:fillRect/>
                </a:stretch>
              </p:blipFill>
              <p:spPr>
                <a:xfrm>
                  <a:off x="6561364" y="489857"/>
                  <a:ext cx="5097100" cy="3944711"/>
                </a:xfrm>
                <a:prstGeom prst="rect">
                  <a:avLst/>
                </a:prstGeom>
                <a:ln w="38100">
                  <a:solidFill>
                    <a:srgbClr val="4B8861"/>
                  </a:solidFill>
                </a:ln>
              </p:spPr>
            </p:pic>
            <p:pic>
              <p:nvPicPr>
                <p:cNvPr id="9" name="Picture 8">
                  <a:extLst>
                    <a:ext uri="{FF2B5EF4-FFF2-40B4-BE49-F238E27FC236}">
                      <a16:creationId xmlns:a16="http://schemas.microsoft.com/office/drawing/2014/main" id="{B943EB5E-CC5F-024B-A28C-A56C62723EE1}"/>
                    </a:ext>
                  </a:extLst>
                </p:cNvPr>
                <p:cNvPicPr>
                  <a:picLocks noChangeAspect="1"/>
                </p:cNvPicPr>
                <p:nvPr/>
              </p:nvPicPr>
              <p:blipFill rotWithShape="1">
                <a:blip r:embed="rId5"/>
                <a:srcRect t="7070"/>
                <a:stretch/>
              </p:blipFill>
              <p:spPr>
                <a:xfrm>
                  <a:off x="6983114" y="4136571"/>
                  <a:ext cx="3709786" cy="2575486"/>
                </a:xfrm>
                <a:prstGeom prst="rect">
                  <a:avLst/>
                </a:prstGeom>
              </p:spPr>
            </p:pic>
          </p:grpSp>
          <p:sp>
            <p:nvSpPr>
              <p:cNvPr id="11" name="TextBox 10">
                <a:extLst>
                  <a:ext uri="{FF2B5EF4-FFF2-40B4-BE49-F238E27FC236}">
                    <a16:creationId xmlns:a16="http://schemas.microsoft.com/office/drawing/2014/main" id="{AFF25E21-AE61-B846-AB57-52E8282CBB35}"/>
                  </a:ext>
                </a:extLst>
              </p:cNvPr>
              <p:cNvSpPr txBox="1"/>
              <p:nvPr/>
            </p:nvSpPr>
            <p:spPr>
              <a:xfrm>
                <a:off x="10068630" y="3238126"/>
                <a:ext cx="1110707" cy="1061829"/>
              </a:xfrm>
              <a:prstGeom prst="rect">
                <a:avLst/>
              </a:prstGeom>
              <a:noFill/>
            </p:spPr>
            <p:txBody>
              <a:bodyPr wrap="square" rtlCol="0">
                <a:spAutoFit/>
              </a:bodyPr>
              <a:lstStyle/>
              <a:p>
                <a:pPr algn="l">
                  <a:lnSpc>
                    <a:spcPct val="90000"/>
                  </a:lnSpc>
                </a:pPr>
                <a:r>
                  <a:rPr lang="en-US" sz="1400" dirty="0">
                    <a:latin typeface="+mn-lt"/>
                  </a:rPr>
                  <a:t>Carbajal et al., </a:t>
                </a:r>
                <a:r>
                  <a:rPr lang="en-US" sz="1400" i="1" dirty="0">
                    <a:latin typeface="+mn-lt"/>
                  </a:rPr>
                  <a:t>Phys. Plasmas </a:t>
                </a:r>
                <a:r>
                  <a:rPr lang="en-US" sz="1400" dirty="0">
                    <a:latin typeface="+mn-lt"/>
                  </a:rPr>
                  <a:t>(2017)</a:t>
                </a:r>
              </a:p>
            </p:txBody>
          </p:sp>
        </p:grpSp>
      </p:grpSp>
    </p:spTree>
    <p:extLst>
      <p:ext uri="{BB962C8B-B14F-4D97-AF65-F5344CB8AC3E}">
        <p14:creationId xmlns:p14="http://schemas.microsoft.com/office/powerpoint/2010/main" val="3137806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17AE933F-410F-6645-882B-9C62FC1AD1A7}"/>
                  </a:ext>
                </a:extLst>
              </p:cNvPr>
              <p:cNvSpPr>
                <a:spLocks noGrp="1"/>
              </p:cNvSpPr>
              <p:nvPr>
                <p:ph idx="1"/>
              </p:nvPr>
            </p:nvSpPr>
            <p:spPr>
              <a:xfrm>
                <a:off x="429767" y="1283230"/>
                <a:ext cx="8096316" cy="4907123"/>
              </a:xfrm>
            </p:spPr>
            <p:txBody>
              <a:bodyPr anchor="ctr">
                <a:normAutofit fontScale="62500" lnSpcReduction="20000"/>
              </a:bodyPr>
              <a:lstStyle/>
              <a:p>
                <a:pPr>
                  <a:lnSpc>
                    <a:spcPct val="120000"/>
                  </a:lnSpc>
                </a:pPr>
                <a:r>
                  <a:rPr lang="en-US" b="1" dirty="0"/>
                  <a:t>Relativistic Lorentz force for FO orbits</a:t>
                </a:r>
                <a:br>
                  <a:rPr lang="en-US" b="1" dirty="0"/>
                </a:br>
                <a:r>
                  <a:rPr lang="en-US" b="1" dirty="0"/>
                  <a:t>	</a:t>
                </a:r>
                <a14:m>
                  <m:oMath xmlns:m="http://schemas.openxmlformats.org/officeDocument/2006/math">
                    <m:f>
                      <m:fPr>
                        <m:ctrlPr>
                          <a:rPr lang="en-US" b="1" i="1" smtClean="0">
                            <a:latin typeface="Cambria Math" panose="02040503050406030204" pitchFamily="18" charset="0"/>
                          </a:rPr>
                        </m:ctrlPr>
                      </m:fPr>
                      <m:num>
                        <m:r>
                          <a:rPr lang="en-US" b="0" i="1" smtClean="0">
                            <a:latin typeface="Cambria Math" panose="02040503050406030204" pitchFamily="18" charset="0"/>
                          </a:rPr>
                          <m:t>𝑑</m:t>
                        </m:r>
                        <m:r>
                          <a:rPr lang="en-US" b="1" i="1" smtClean="0">
                            <a:latin typeface="Cambria Math" panose="02040503050406030204" pitchFamily="18" charset="0"/>
                          </a:rPr>
                          <m:t>𝑿</m:t>
                        </m:r>
                      </m:num>
                      <m:den>
                        <m:r>
                          <a:rPr lang="en-US" b="0" i="1" smtClean="0">
                            <a:latin typeface="Cambria Math" panose="02040503050406030204" pitchFamily="18" charset="0"/>
                          </a:rPr>
                          <m:t>𝑑𝑡</m:t>
                        </m:r>
                      </m:den>
                    </m:f>
                    <m:r>
                      <a:rPr lang="en-US" b="1" i="1" smtClean="0">
                        <a:latin typeface="Cambria Math" panose="02040503050406030204" pitchFamily="18" charset="0"/>
                      </a:rPr>
                      <m:t>=</m:t>
                    </m:r>
                    <m:r>
                      <a:rPr lang="en-US" b="1" i="1" smtClean="0">
                        <a:latin typeface="Cambria Math" panose="02040503050406030204" pitchFamily="18" charset="0"/>
                      </a:rPr>
                      <m:t>𝒗</m:t>
                    </m:r>
                  </m:oMath>
                </a14:m>
                <a:r>
                  <a:rPr lang="en-US" b="1" dirty="0"/>
                  <a:t>,</a:t>
                </a:r>
                <a:r>
                  <a:rPr lang="en-US" b="0" dirty="0"/>
                  <a:t> </a:t>
                </a:r>
                <a14:m>
                  <m:oMath xmlns:m="http://schemas.openxmlformats.org/officeDocument/2006/math">
                    <m:f>
                      <m:fPr>
                        <m:ctrlPr>
                          <a:rPr lang="en-US" b="0" i="1">
                            <a:latin typeface="Cambria Math" panose="02040503050406030204" pitchFamily="18" charset="0"/>
                          </a:rPr>
                        </m:ctrlPr>
                      </m:fPr>
                      <m:num>
                        <m:r>
                          <a:rPr lang="en-US" b="0" i="1">
                            <a:latin typeface="Cambria Math" panose="02040503050406030204" pitchFamily="18" charset="0"/>
                          </a:rPr>
                          <m:t>𝑑</m:t>
                        </m:r>
                        <m:r>
                          <a:rPr lang="en-US" i="1">
                            <a:latin typeface="Cambria Math" panose="02040503050406030204" pitchFamily="18" charset="0"/>
                          </a:rPr>
                          <m:t>𝒑</m:t>
                        </m:r>
                      </m:num>
                      <m:den>
                        <m:r>
                          <a:rPr lang="en-US" b="0" i="1">
                            <a:latin typeface="Cambria Math" panose="02040503050406030204" pitchFamily="18" charset="0"/>
                          </a:rPr>
                          <m:t>𝑑𝑡</m:t>
                        </m:r>
                      </m:den>
                    </m:f>
                    <m:r>
                      <a:rPr lang="en-US" b="0" i="1">
                        <a:latin typeface="Cambria Math" panose="02040503050406030204" pitchFamily="18" charset="0"/>
                      </a:rPr>
                      <m:t>=−</m:t>
                    </m:r>
                    <m:r>
                      <a:rPr lang="en-US" b="0" i="1">
                        <a:latin typeface="Cambria Math" panose="02040503050406030204" pitchFamily="18" charset="0"/>
                      </a:rPr>
                      <m:t>𝑒</m:t>
                    </m:r>
                    <m:d>
                      <m:dPr>
                        <m:ctrlPr>
                          <a:rPr lang="en-US" b="0" i="1">
                            <a:latin typeface="Cambria Math" panose="02040503050406030204" pitchFamily="18" charset="0"/>
                          </a:rPr>
                        </m:ctrlPr>
                      </m:dPr>
                      <m:e>
                        <m:r>
                          <a:rPr lang="en-US" i="1">
                            <a:latin typeface="Cambria Math" panose="02040503050406030204" pitchFamily="18" charset="0"/>
                          </a:rPr>
                          <m:t>𝑬</m:t>
                        </m:r>
                        <m:r>
                          <a:rPr lang="en-US" b="0" i="1">
                            <a:latin typeface="Cambria Math" panose="02040503050406030204" pitchFamily="18" charset="0"/>
                          </a:rPr>
                          <m:t>+</m:t>
                        </m:r>
                        <m:r>
                          <a:rPr lang="en-US" i="1">
                            <a:latin typeface="Cambria Math" panose="02040503050406030204" pitchFamily="18" charset="0"/>
                          </a:rPr>
                          <m:t>𝒗</m:t>
                        </m:r>
                        <m:r>
                          <a:rPr lang="en-US" b="0"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𝑩</m:t>
                        </m:r>
                      </m:e>
                    </m:d>
                  </m:oMath>
                </a14:m>
                <a:endParaRPr lang="en-US" b="1" dirty="0"/>
              </a:p>
              <a:p>
                <a:pPr>
                  <a:lnSpc>
                    <a:spcPct val="120000"/>
                  </a:lnSpc>
                </a:pPr>
                <a:r>
                  <a:rPr lang="en-US" b="1" dirty="0"/>
                  <a:t>Relativistic GC system of equations</a:t>
                </a:r>
                <a:br>
                  <a:rPr lang="en-US" b="1" dirty="0"/>
                </a:br>
                <a:r>
                  <a:rPr lang="en-US" b="1" dirty="0"/>
                  <a:t>	</a:t>
                </a:r>
                <a14:m>
                  <m:oMath xmlns:m="http://schemas.openxmlformats.org/officeDocument/2006/math">
                    <m:f>
                      <m:fPr>
                        <m:ctrlPr>
                          <a:rPr lang="en-US" i="1" dirty="0">
                            <a:latin typeface="Cambria Math" panose="02040503050406030204" pitchFamily="18" charset="0"/>
                          </a:rPr>
                        </m:ctrlPr>
                      </m:fPr>
                      <m:num>
                        <m:r>
                          <a:rPr lang="en-GB" i="1" dirty="0">
                            <a:latin typeface="Cambria Math" panose="02040503050406030204" pitchFamily="18" charset="0"/>
                          </a:rPr>
                          <m:t>𝑑</m:t>
                        </m:r>
                        <m:r>
                          <a:rPr lang="en-GB" i="1" dirty="0">
                            <a:latin typeface="Cambria Math" panose="02040503050406030204" pitchFamily="18" charset="0"/>
                          </a:rPr>
                          <m:t>𝑿</m:t>
                        </m:r>
                      </m:num>
                      <m:den>
                        <m:r>
                          <a:rPr lang="en-GB" i="1" dirty="0">
                            <a:latin typeface="Cambria Math" panose="02040503050406030204" pitchFamily="18" charset="0"/>
                          </a:rPr>
                          <m:t>𝑑𝑡</m:t>
                        </m:r>
                      </m:den>
                    </m:f>
                    <m:r>
                      <a:rPr lang="en-GB" i="1" dirty="0">
                        <a:latin typeface="Cambria Math" panose="02040503050406030204" pitchFamily="18" charset="0"/>
                      </a:rPr>
                      <m:t>=</m:t>
                    </m:r>
                    <m:f>
                      <m:fPr>
                        <m:ctrlPr>
                          <a:rPr lang="en-US" i="1" dirty="0">
                            <a:latin typeface="Cambria Math" panose="02040503050406030204" pitchFamily="18" charset="0"/>
                          </a:rPr>
                        </m:ctrlPr>
                      </m:fPr>
                      <m:num>
                        <m:r>
                          <a:rPr lang="en-GB" i="1" dirty="0">
                            <a:latin typeface="Cambria Math" panose="02040503050406030204" pitchFamily="18" charset="0"/>
                          </a:rPr>
                          <m:t>1</m:t>
                        </m:r>
                      </m:num>
                      <m:den>
                        <m:r>
                          <a:rPr lang="en-GB" i="1" dirty="0">
                            <a:latin typeface="Cambria Math" panose="02040503050406030204" pitchFamily="18" charset="0"/>
                          </a:rPr>
                          <m:t>𝒃</m:t>
                        </m:r>
                        <m:r>
                          <a:rPr lang="en-GB" i="1" dirty="0">
                            <a:latin typeface="Cambria Math" panose="02040503050406030204" pitchFamily="18" charset="0"/>
                          </a:rPr>
                          <m:t>∙</m:t>
                        </m:r>
                        <m:sSup>
                          <m:sSupPr>
                            <m:ctrlPr>
                              <a:rPr lang="en-US" i="1" dirty="0">
                                <a:latin typeface="Cambria Math" panose="02040503050406030204" pitchFamily="18" charset="0"/>
                              </a:rPr>
                            </m:ctrlPr>
                          </m:sSupPr>
                          <m:e>
                            <m:r>
                              <a:rPr lang="en-GB" i="1" dirty="0">
                                <a:latin typeface="Cambria Math" panose="02040503050406030204" pitchFamily="18" charset="0"/>
                              </a:rPr>
                              <m:t>𝑩</m:t>
                            </m:r>
                          </m:e>
                          <m:sup>
                            <m:r>
                              <a:rPr lang="en-GB" i="1" dirty="0">
                                <a:latin typeface="Cambria Math" panose="02040503050406030204" pitchFamily="18" charset="0"/>
                              </a:rPr>
                              <m:t>∗</m:t>
                            </m:r>
                          </m:sup>
                        </m:sSup>
                      </m:den>
                    </m:f>
                    <m:d>
                      <m:dPr>
                        <m:ctrlPr>
                          <a:rPr lang="en-US" i="1" dirty="0">
                            <a:latin typeface="Cambria Math" panose="02040503050406030204" pitchFamily="18" charset="0"/>
                          </a:rPr>
                        </m:ctrlPr>
                      </m:dPr>
                      <m:e>
                        <m:r>
                          <a:rPr lang="en-GB" i="1" dirty="0">
                            <a:latin typeface="Cambria Math" panose="02040503050406030204" pitchFamily="18" charset="0"/>
                          </a:rPr>
                          <m:t>𝑒</m:t>
                        </m:r>
                        <m:r>
                          <a:rPr lang="en-GB" i="1" dirty="0">
                            <a:latin typeface="Cambria Math" panose="02040503050406030204" pitchFamily="18" charset="0"/>
                          </a:rPr>
                          <m:t>𝑬</m:t>
                        </m:r>
                        <m:r>
                          <a:rPr lang="en-GB" i="1" dirty="0">
                            <a:latin typeface="Cambria Math" panose="02040503050406030204" pitchFamily="18" charset="0"/>
                          </a:rPr>
                          <m:t>×</m:t>
                        </m:r>
                        <m:r>
                          <a:rPr lang="en-GB" i="1" dirty="0">
                            <a:latin typeface="Cambria Math" panose="02040503050406030204" pitchFamily="18" charset="0"/>
                          </a:rPr>
                          <m:t>𝑩</m:t>
                        </m:r>
                        <m:r>
                          <a:rPr lang="en-GB" i="1" dirty="0">
                            <a:latin typeface="Cambria Math" panose="02040503050406030204" pitchFamily="18" charset="0"/>
                          </a:rPr>
                          <m:t>+</m:t>
                        </m:r>
                        <m:f>
                          <m:fPr>
                            <m:ctrlPr>
                              <a:rPr lang="en-US" i="1" dirty="0">
                                <a:latin typeface="Cambria Math" panose="02040503050406030204" pitchFamily="18" charset="0"/>
                              </a:rPr>
                            </m:ctrlPr>
                          </m:fPr>
                          <m:num>
                            <m:r>
                              <a:rPr lang="en-GB" i="1" dirty="0">
                                <a:latin typeface="Cambria Math" panose="02040503050406030204" pitchFamily="18" charset="0"/>
                              </a:rPr>
                              <m:t>𝑚</m:t>
                            </m:r>
                            <m:r>
                              <a:rPr lang="en-GB" i="1" dirty="0">
                                <a:latin typeface="Cambria Math" panose="02040503050406030204" pitchFamily="18" charset="0"/>
                              </a:rPr>
                              <m:t>𝜇</m:t>
                            </m:r>
                            <m:r>
                              <a:rPr lang="en-GB" i="1" dirty="0">
                                <a:latin typeface="Cambria Math" panose="02040503050406030204" pitchFamily="18" charset="0"/>
                              </a:rPr>
                              <m:t>𝒃</m:t>
                            </m:r>
                            <m:r>
                              <a:rPr lang="en-GB" i="1" dirty="0">
                                <a:latin typeface="Cambria Math" panose="02040503050406030204" pitchFamily="18" charset="0"/>
                              </a:rPr>
                              <m:t>×</m:t>
                            </m:r>
                            <m:r>
                              <a:rPr lang="en-GB" b="1" i="1" dirty="0">
                                <a:latin typeface="Cambria Math" panose="02040503050406030204" pitchFamily="18" charset="0"/>
                              </a:rPr>
                              <m:t>𝛁</m:t>
                            </m:r>
                            <m:r>
                              <a:rPr lang="en-GB" i="1" dirty="0">
                                <a:latin typeface="Cambria Math" panose="02040503050406030204" pitchFamily="18" charset="0"/>
                              </a:rPr>
                              <m:t>𝐵</m:t>
                            </m:r>
                            <m:r>
                              <a:rPr lang="en-GB" i="1" dirty="0">
                                <a:latin typeface="Cambria Math" panose="02040503050406030204" pitchFamily="18" charset="0"/>
                              </a:rPr>
                              <m:t>+</m:t>
                            </m:r>
                            <m:sSub>
                              <m:sSubPr>
                                <m:ctrlPr>
                                  <a:rPr lang="en-US" i="1" dirty="0">
                                    <a:latin typeface="Cambria Math" panose="02040503050406030204" pitchFamily="18" charset="0"/>
                                  </a:rPr>
                                </m:ctrlPr>
                              </m:sSubPr>
                              <m:e>
                                <m:r>
                                  <a:rPr lang="en-GB" i="1" dirty="0">
                                    <a:latin typeface="Cambria Math" panose="02040503050406030204" pitchFamily="18" charset="0"/>
                                  </a:rPr>
                                  <m:t>𝑝</m:t>
                                </m:r>
                              </m:e>
                              <m:sub>
                                <m:r>
                                  <a:rPr lang="en-GB" i="1" dirty="0">
                                    <a:latin typeface="Cambria Math" panose="02040503050406030204" pitchFamily="18" charset="0"/>
                                  </a:rPr>
                                  <m:t>∥</m:t>
                                </m:r>
                              </m:sub>
                            </m:sSub>
                            <m:sSup>
                              <m:sSupPr>
                                <m:ctrlPr>
                                  <a:rPr lang="en-US" i="1" dirty="0">
                                    <a:latin typeface="Cambria Math" panose="02040503050406030204" pitchFamily="18" charset="0"/>
                                  </a:rPr>
                                </m:ctrlPr>
                              </m:sSupPr>
                              <m:e>
                                <m:r>
                                  <a:rPr lang="en-GB" i="1" dirty="0">
                                    <a:latin typeface="Cambria Math" panose="02040503050406030204" pitchFamily="18" charset="0"/>
                                  </a:rPr>
                                  <m:t>𝑩</m:t>
                                </m:r>
                              </m:e>
                              <m:sup>
                                <m:r>
                                  <a:rPr lang="en-GB" i="1" dirty="0">
                                    <a:latin typeface="Cambria Math" panose="02040503050406030204" pitchFamily="18" charset="0"/>
                                  </a:rPr>
                                  <m:t>∗</m:t>
                                </m:r>
                              </m:sup>
                            </m:sSup>
                          </m:num>
                          <m:den>
                            <m:r>
                              <a:rPr lang="en-GB" i="1" dirty="0">
                                <a:latin typeface="Cambria Math" panose="02040503050406030204" pitchFamily="18" charset="0"/>
                              </a:rPr>
                              <m:t>𝑚</m:t>
                            </m:r>
                            <m:sSub>
                              <m:sSubPr>
                                <m:ctrlPr>
                                  <a:rPr lang="en-US" i="1" dirty="0">
                                    <a:latin typeface="Cambria Math" panose="02040503050406030204" pitchFamily="18" charset="0"/>
                                  </a:rPr>
                                </m:ctrlPr>
                              </m:sSubPr>
                              <m:e>
                                <m:r>
                                  <a:rPr lang="en-GB" i="1" dirty="0">
                                    <a:latin typeface="Cambria Math" panose="02040503050406030204" pitchFamily="18" charset="0"/>
                                  </a:rPr>
                                  <m:t>𝛾</m:t>
                                </m:r>
                              </m:e>
                              <m:sub>
                                <m:r>
                                  <a:rPr lang="en-GB" i="1" dirty="0">
                                    <a:latin typeface="Cambria Math" panose="02040503050406030204" pitchFamily="18" charset="0"/>
                                  </a:rPr>
                                  <m:t>𝑔𝑐</m:t>
                                </m:r>
                              </m:sub>
                            </m:sSub>
                          </m:den>
                        </m:f>
                        <m:r>
                          <a:rPr lang="en-GB" i="1" dirty="0">
                            <a:latin typeface="Cambria Math" panose="02040503050406030204" pitchFamily="18" charset="0"/>
                          </a:rPr>
                          <m:t> </m:t>
                        </m:r>
                      </m:e>
                    </m:d>
                    <m:r>
                      <a:rPr lang="en-GB" i="1" dirty="0">
                        <a:latin typeface="Cambria Math" panose="02040503050406030204" pitchFamily="18" charset="0"/>
                      </a:rPr>
                      <m:t>,</m:t>
                    </m:r>
                  </m:oMath>
                </a14:m>
                <a:r>
                  <a:rPr lang="en-US" dirty="0"/>
                  <a:t> </a:t>
                </a:r>
                <a14:m>
                  <m:oMath xmlns:m="http://schemas.openxmlformats.org/officeDocument/2006/math">
                    <m:f>
                      <m:fPr>
                        <m:ctrlPr>
                          <a:rPr lang="en-US" i="1" dirty="0">
                            <a:latin typeface="Cambria Math" panose="02040503050406030204" pitchFamily="18" charset="0"/>
                          </a:rPr>
                        </m:ctrlPr>
                      </m:fPr>
                      <m:num>
                        <m:r>
                          <a:rPr lang="en-GB" i="1" dirty="0">
                            <a:latin typeface="Cambria Math" panose="02040503050406030204" pitchFamily="18" charset="0"/>
                          </a:rPr>
                          <m:t>𝑑</m:t>
                        </m:r>
                        <m:sSub>
                          <m:sSubPr>
                            <m:ctrlPr>
                              <a:rPr lang="en-US" i="1" dirty="0">
                                <a:latin typeface="Cambria Math" panose="02040503050406030204" pitchFamily="18" charset="0"/>
                              </a:rPr>
                            </m:ctrlPr>
                          </m:sSubPr>
                          <m:e>
                            <m:r>
                              <a:rPr lang="en-GB" i="1" dirty="0">
                                <a:latin typeface="Cambria Math" panose="02040503050406030204" pitchFamily="18" charset="0"/>
                              </a:rPr>
                              <m:t>𝑝</m:t>
                            </m:r>
                          </m:e>
                          <m:sub>
                            <m:r>
                              <a:rPr lang="en-GB" i="1" dirty="0">
                                <a:latin typeface="Cambria Math" panose="02040503050406030204" pitchFamily="18" charset="0"/>
                              </a:rPr>
                              <m:t>∥</m:t>
                            </m:r>
                          </m:sub>
                        </m:sSub>
                      </m:num>
                      <m:den>
                        <m:r>
                          <a:rPr lang="en-GB" i="1" dirty="0">
                            <a:latin typeface="Cambria Math" panose="02040503050406030204" pitchFamily="18" charset="0"/>
                          </a:rPr>
                          <m:t>𝑑𝑡</m:t>
                        </m:r>
                      </m:den>
                    </m:f>
                    <m:r>
                      <a:rPr lang="en-GB" i="1" dirty="0">
                        <a:latin typeface="Cambria Math" panose="02040503050406030204" pitchFamily="18" charset="0"/>
                      </a:rPr>
                      <m:t>=</m:t>
                    </m:r>
                    <m:f>
                      <m:fPr>
                        <m:ctrlPr>
                          <a:rPr lang="en-US" i="1" dirty="0">
                            <a:latin typeface="Cambria Math" panose="02040503050406030204" pitchFamily="18" charset="0"/>
                          </a:rPr>
                        </m:ctrlPr>
                      </m:fPr>
                      <m:num>
                        <m:sSup>
                          <m:sSupPr>
                            <m:ctrlPr>
                              <a:rPr lang="en-US" i="1" dirty="0">
                                <a:latin typeface="Cambria Math" panose="02040503050406030204" pitchFamily="18" charset="0"/>
                              </a:rPr>
                            </m:ctrlPr>
                          </m:sSupPr>
                          <m:e>
                            <m:r>
                              <a:rPr lang="en-GB" i="1" dirty="0">
                                <a:latin typeface="Cambria Math" panose="02040503050406030204" pitchFamily="18" charset="0"/>
                              </a:rPr>
                              <m:t>𝑩</m:t>
                            </m:r>
                          </m:e>
                          <m:sup>
                            <m:r>
                              <a:rPr lang="en-GB" i="1" dirty="0">
                                <a:latin typeface="Cambria Math" panose="02040503050406030204" pitchFamily="18" charset="0"/>
                              </a:rPr>
                              <m:t>∗</m:t>
                            </m:r>
                          </m:sup>
                        </m:sSup>
                      </m:num>
                      <m:den>
                        <m:r>
                          <a:rPr lang="en-GB" i="1" dirty="0">
                            <a:latin typeface="Cambria Math" panose="02040503050406030204" pitchFamily="18" charset="0"/>
                          </a:rPr>
                          <m:t>𝒃</m:t>
                        </m:r>
                        <m:r>
                          <a:rPr lang="en-GB" i="1" dirty="0">
                            <a:latin typeface="Cambria Math" panose="02040503050406030204" pitchFamily="18" charset="0"/>
                          </a:rPr>
                          <m:t>∙</m:t>
                        </m:r>
                        <m:sSup>
                          <m:sSupPr>
                            <m:ctrlPr>
                              <a:rPr lang="en-US" i="1" dirty="0">
                                <a:latin typeface="Cambria Math" panose="02040503050406030204" pitchFamily="18" charset="0"/>
                              </a:rPr>
                            </m:ctrlPr>
                          </m:sSupPr>
                          <m:e>
                            <m:r>
                              <a:rPr lang="en-GB" i="1" dirty="0">
                                <a:latin typeface="Cambria Math" panose="02040503050406030204" pitchFamily="18" charset="0"/>
                              </a:rPr>
                              <m:t>𝑩</m:t>
                            </m:r>
                          </m:e>
                          <m:sup>
                            <m:r>
                              <a:rPr lang="en-GB" i="1" dirty="0">
                                <a:latin typeface="Cambria Math" panose="02040503050406030204" pitchFamily="18" charset="0"/>
                              </a:rPr>
                              <m:t>∗</m:t>
                            </m:r>
                          </m:sup>
                        </m:sSup>
                      </m:den>
                    </m:f>
                    <m:d>
                      <m:dPr>
                        <m:ctrlPr>
                          <a:rPr lang="en-US" i="1" dirty="0">
                            <a:latin typeface="Cambria Math" panose="02040503050406030204" pitchFamily="18" charset="0"/>
                          </a:rPr>
                        </m:ctrlPr>
                      </m:dPr>
                      <m:e>
                        <m:r>
                          <a:rPr lang="en-GB" i="1" dirty="0">
                            <a:latin typeface="Cambria Math" panose="02040503050406030204" pitchFamily="18" charset="0"/>
                          </a:rPr>
                          <m:t>𝑒</m:t>
                        </m:r>
                        <m:r>
                          <a:rPr lang="en-GB" i="1" dirty="0">
                            <a:latin typeface="Cambria Math" panose="02040503050406030204" pitchFamily="18" charset="0"/>
                          </a:rPr>
                          <m:t>𝑬</m:t>
                        </m:r>
                        <m:r>
                          <a:rPr lang="en-GB" i="1" dirty="0">
                            <a:latin typeface="Cambria Math" panose="02040503050406030204" pitchFamily="18" charset="0"/>
                          </a:rPr>
                          <m:t>−</m:t>
                        </m:r>
                        <m:f>
                          <m:fPr>
                            <m:ctrlPr>
                              <a:rPr lang="en-US" i="1" dirty="0">
                                <a:latin typeface="Cambria Math" panose="02040503050406030204" pitchFamily="18" charset="0"/>
                              </a:rPr>
                            </m:ctrlPr>
                          </m:fPr>
                          <m:num>
                            <m:r>
                              <a:rPr lang="en-GB" i="1" dirty="0">
                                <a:latin typeface="Cambria Math" panose="02040503050406030204" pitchFamily="18" charset="0"/>
                              </a:rPr>
                              <m:t>𝜇</m:t>
                            </m:r>
                            <m:r>
                              <a:rPr lang="en-GB" b="1" i="1" dirty="0">
                                <a:latin typeface="Cambria Math" panose="02040503050406030204" pitchFamily="18" charset="0"/>
                              </a:rPr>
                              <m:t>𝛁</m:t>
                            </m:r>
                            <m:r>
                              <a:rPr lang="en-GB" i="1" dirty="0">
                                <a:latin typeface="Cambria Math" panose="02040503050406030204" pitchFamily="18" charset="0"/>
                              </a:rPr>
                              <m:t>𝐵</m:t>
                            </m:r>
                          </m:num>
                          <m:den>
                            <m:sSub>
                              <m:sSubPr>
                                <m:ctrlPr>
                                  <a:rPr lang="en-US" i="1" dirty="0">
                                    <a:latin typeface="Cambria Math" panose="02040503050406030204" pitchFamily="18" charset="0"/>
                                  </a:rPr>
                                </m:ctrlPr>
                              </m:sSubPr>
                              <m:e>
                                <m:r>
                                  <a:rPr lang="en-GB" i="1" dirty="0">
                                    <a:latin typeface="Cambria Math" panose="02040503050406030204" pitchFamily="18" charset="0"/>
                                  </a:rPr>
                                  <m:t>𝛾</m:t>
                                </m:r>
                              </m:e>
                              <m:sub>
                                <m:r>
                                  <a:rPr lang="en-GB" i="1" dirty="0">
                                    <a:latin typeface="Cambria Math" panose="02040503050406030204" pitchFamily="18" charset="0"/>
                                  </a:rPr>
                                  <m:t>𝑔𝑐</m:t>
                                </m:r>
                              </m:sub>
                            </m:sSub>
                          </m:den>
                        </m:f>
                        <m:r>
                          <a:rPr lang="en-GB" i="1" dirty="0">
                            <a:latin typeface="Cambria Math" panose="02040503050406030204" pitchFamily="18" charset="0"/>
                          </a:rPr>
                          <m:t> </m:t>
                        </m:r>
                      </m:e>
                    </m:d>
                  </m:oMath>
                </a14:m>
                <a:r>
                  <a:rPr lang="en-US" b="1" dirty="0"/>
                  <a:t> </a:t>
                </a:r>
              </a:p>
              <a:p>
                <a:pPr lvl="1">
                  <a:lnSpc>
                    <a:spcPct val="120000"/>
                  </a:lnSpc>
                </a:pPr>
                <a14:m>
                  <m:oMath xmlns:m="http://schemas.openxmlformats.org/officeDocument/2006/math">
                    <m:sSup>
                      <m:sSupPr>
                        <m:ctrlPr>
                          <a:rPr lang="en-US" b="1" i="1">
                            <a:latin typeface="Cambria Math" panose="02040503050406030204" pitchFamily="18" charset="0"/>
                          </a:rPr>
                        </m:ctrlPr>
                      </m:sSupPr>
                      <m:e>
                        <m:r>
                          <a:rPr lang="en-GB" b="1" i="1">
                            <a:latin typeface="Cambria Math" panose="02040503050406030204" pitchFamily="18" charset="0"/>
                          </a:rPr>
                          <m:t>𝑩</m:t>
                        </m:r>
                      </m:e>
                      <m:sup>
                        <m:r>
                          <a:rPr lang="en-GB" i="1">
                            <a:latin typeface="Cambria Math" panose="02040503050406030204" pitchFamily="18" charset="0"/>
                          </a:rPr>
                          <m:t>∗</m:t>
                        </m:r>
                      </m:sup>
                    </m:sSup>
                    <m:r>
                      <a:rPr lang="en-GB" i="1">
                        <a:latin typeface="Cambria Math" panose="02040503050406030204" pitchFamily="18" charset="0"/>
                      </a:rPr>
                      <m:t>=</m:t>
                    </m:r>
                    <m:r>
                      <a:rPr lang="en-GB" i="1">
                        <a:latin typeface="Cambria Math" panose="02040503050406030204" pitchFamily="18" charset="0"/>
                      </a:rPr>
                      <m:t>𝑞</m:t>
                    </m:r>
                    <m:r>
                      <a:rPr lang="en-GB" b="1" i="1">
                        <a:latin typeface="Cambria Math" panose="02040503050406030204" pitchFamily="18" charset="0"/>
                      </a:rPr>
                      <m:t>𝑩</m:t>
                    </m:r>
                    <m:r>
                      <a:rPr lang="en-GB" i="1">
                        <a:latin typeface="Cambria Math" panose="02040503050406030204" pitchFamily="18" charset="0"/>
                      </a:rPr>
                      <m:t>+</m:t>
                    </m:r>
                    <m:sSub>
                      <m:sSubPr>
                        <m:ctrlPr>
                          <a:rPr lang="en-US" i="1">
                            <a:latin typeface="Cambria Math" panose="02040503050406030204" pitchFamily="18" charset="0"/>
                          </a:rPr>
                        </m:ctrlPr>
                      </m:sSubPr>
                      <m:e>
                        <m:r>
                          <a:rPr lang="en-GB" i="1">
                            <a:latin typeface="Cambria Math" panose="02040503050406030204" pitchFamily="18" charset="0"/>
                          </a:rPr>
                          <m:t>𝑝</m:t>
                        </m:r>
                      </m:e>
                      <m:sub>
                        <m:r>
                          <a:rPr lang="en-GB" i="1">
                            <a:latin typeface="Cambria Math" panose="02040503050406030204" pitchFamily="18" charset="0"/>
                          </a:rPr>
                          <m:t>∥</m:t>
                        </m:r>
                      </m:sub>
                    </m:sSub>
                    <m:r>
                      <m:rPr>
                        <m:sty m:val="p"/>
                      </m:rPr>
                      <a:rPr lang="en-GB">
                        <a:latin typeface="Cambria Math" panose="02040503050406030204" pitchFamily="18" charset="0"/>
                      </a:rPr>
                      <m:t>∇</m:t>
                    </m:r>
                    <m:r>
                      <a:rPr lang="en-GB" i="1">
                        <a:latin typeface="Cambria Math" panose="02040503050406030204" pitchFamily="18" charset="0"/>
                      </a:rPr>
                      <m:t>×</m:t>
                    </m:r>
                    <m:r>
                      <a:rPr lang="en-GB" b="1" i="1">
                        <a:latin typeface="Cambria Math" panose="02040503050406030204" pitchFamily="18" charset="0"/>
                      </a:rPr>
                      <m:t>𝒃</m:t>
                    </m:r>
                  </m:oMath>
                </a14:m>
                <a:r>
                  <a:rPr lang="en-GB" dirty="0"/>
                  <a:t>, </a:t>
                </a:r>
                <a14:m>
                  <m:oMath xmlns:m="http://schemas.openxmlformats.org/officeDocument/2006/math">
                    <m:sSub>
                      <m:sSubPr>
                        <m:ctrlPr>
                          <a:rPr lang="en-US" i="1">
                            <a:latin typeface="Cambria Math" panose="02040503050406030204" pitchFamily="18" charset="0"/>
                          </a:rPr>
                        </m:ctrlPr>
                      </m:sSubPr>
                      <m:e>
                        <m:r>
                          <a:rPr lang="en-GB" i="1">
                            <a:latin typeface="Cambria Math" panose="02040503050406030204" pitchFamily="18" charset="0"/>
                          </a:rPr>
                          <m:t>𝑝</m:t>
                        </m:r>
                      </m:e>
                      <m:sub>
                        <m:r>
                          <a:rPr lang="en-GB" i="1">
                            <a:latin typeface="Cambria Math" panose="02040503050406030204" pitchFamily="18" charset="0"/>
                          </a:rPr>
                          <m:t>∥</m:t>
                        </m:r>
                      </m:sub>
                    </m:sSub>
                    <m:r>
                      <a:rPr lang="en-GB" i="1">
                        <a:latin typeface="Cambria Math" panose="02040503050406030204" pitchFamily="18" charset="0"/>
                      </a:rPr>
                      <m:t>=</m:t>
                    </m:r>
                    <m:r>
                      <a:rPr lang="en-GB" i="1">
                        <a:latin typeface="Cambria Math" panose="02040503050406030204" pitchFamily="18" charset="0"/>
                      </a:rPr>
                      <m:t>𝛾</m:t>
                    </m:r>
                    <m:r>
                      <a:rPr lang="en-GB" i="1">
                        <a:latin typeface="Cambria Math" panose="02040503050406030204" pitchFamily="18" charset="0"/>
                      </a:rPr>
                      <m:t>𝑚𝑉</m:t>
                    </m:r>
                    <m:r>
                      <m:rPr>
                        <m:sty m:val="p"/>
                      </m:rPr>
                      <a:rPr lang="en-GB">
                        <a:latin typeface="Cambria Math" panose="02040503050406030204" pitchFamily="18" charset="0"/>
                      </a:rPr>
                      <m:t>cos</m:t>
                    </m:r>
                    <m:r>
                      <a:rPr lang="en-GB" i="1">
                        <a:latin typeface="Cambria Math" panose="02040503050406030204" pitchFamily="18" charset="0"/>
                      </a:rPr>
                      <m:t>𝜂</m:t>
                    </m:r>
                  </m:oMath>
                </a14:m>
                <a:r>
                  <a:rPr lang="en-GB" dirty="0"/>
                  <a:t> with pitch angle </a:t>
                </a:r>
                <a14:m>
                  <m:oMath xmlns:m="http://schemas.openxmlformats.org/officeDocument/2006/math">
                    <m:r>
                      <a:rPr lang="en-GB" i="1">
                        <a:latin typeface="Cambria Math" panose="02040503050406030204" pitchFamily="18" charset="0"/>
                      </a:rPr>
                      <m:t>𝜂</m:t>
                    </m:r>
                  </m:oMath>
                </a14:m>
                <a:r>
                  <a:rPr lang="en-GB" dirty="0"/>
                  <a:t>, </a:t>
                </a:r>
                <a:br>
                  <a:rPr lang="en-GB" dirty="0"/>
                </a:br>
                <a14:m>
                  <m:oMath xmlns:m="http://schemas.openxmlformats.org/officeDocument/2006/math">
                    <m:r>
                      <a:rPr lang="en-GB" i="1">
                        <a:latin typeface="Cambria Math" panose="02040503050406030204" pitchFamily="18" charset="0"/>
                      </a:rPr>
                      <m:t>𝜇</m:t>
                    </m:r>
                    <m:r>
                      <a:rPr lang="en-GB" i="1">
                        <a:latin typeface="Cambria Math" panose="02040503050406030204" pitchFamily="18" charset="0"/>
                      </a:rPr>
                      <m:t>=</m:t>
                    </m:r>
                    <m:sSubSup>
                      <m:sSubSupPr>
                        <m:ctrlPr>
                          <a:rPr lang="en-US" i="1">
                            <a:latin typeface="Cambria Math" panose="02040503050406030204" pitchFamily="18" charset="0"/>
                          </a:rPr>
                        </m:ctrlPr>
                      </m:sSubSupPr>
                      <m:e>
                        <m:r>
                          <a:rPr lang="en-GB" i="1">
                            <a:latin typeface="Cambria Math" panose="02040503050406030204" pitchFamily="18" charset="0"/>
                          </a:rPr>
                          <m:t>𝑝</m:t>
                        </m:r>
                      </m:e>
                      <m:sub>
                        <m:r>
                          <a:rPr lang="en-GB" i="1">
                            <a:latin typeface="Cambria Math" panose="02040503050406030204" pitchFamily="18" charset="0"/>
                          </a:rPr>
                          <m:t>⊥</m:t>
                        </m:r>
                      </m:sub>
                      <m:sup>
                        <m:r>
                          <a:rPr lang="en-GB" i="1">
                            <a:latin typeface="Cambria Math" panose="02040503050406030204" pitchFamily="18" charset="0"/>
                          </a:rPr>
                          <m:t>2</m:t>
                        </m:r>
                      </m:sup>
                    </m:sSubSup>
                    <m:r>
                      <a:rPr lang="en-GB" i="1">
                        <a:latin typeface="Cambria Math" panose="02040503050406030204" pitchFamily="18" charset="0"/>
                      </a:rPr>
                      <m:t>/2</m:t>
                    </m:r>
                    <m:r>
                      <a:rPr lang="en-GB" i="1">
                        <a:latin typeface="Cambria Math" panose="02040503050406030204" pitchFamily="18" charset="0"/>
                      </a:rPr>
                      <m:t>𝑚𝐵</m:t>
                    </m:r>
                  </m:oMath>
                </a14:m>
                <a:r>
                  <a:rPr lang="en-GB" dirty="0"/>
                  <a:t>, </a:t>
                </a:r>
                <a14:m>
                  <m:oMath xmlns:m="http://schemas.openxmlformats.org/officeDocument/2006/math">
                    <m:sSub>
                      <m:sSubPr>
                        <m:ctrlPr>
                          <a:rPr lang="en-US" i="1">
                            <a:latin typeface="Cambria Math" panose="02040503050406030204" pitchFamily="18" charset="0"/>
                          </a:rPr>
                        </m:ctrlPr>
                      </m:sSubPr>
                      <m:e>
                        <m:r>
                          <a:rPr lang="en-GB" i="1">
                            <a:latin typeface="Cambria Math" panose="02040503050406030204" pitchFamily="18" charset="0"/>
                          </a:rPr>
                          <m:t>𝛾</m:t>
                        </m:r>
                      </m:e>
                      <m:sub>
                        <m:r>
                          <a:rPr lang="en-GB" i="1">
                            <a:latin typeface="Cambria Math" panose="02040503050406030204" pitchFamily="18" charset="0"/>
                          </a:rPr>
                          <m:t>𝑔𝑐</m:t>
                        </m:r>
                      </m:sub>
                    </m:sSub>
                    <m:r>
                      <a:rPr lang="en-GB" i="1">
                        <a:latin typeface="Cambria Math" panose="02040503050406030204" pitchFamily="18" charset="0"/>
                      </a:rPr>
                      <m:t>=</m:t>
                    </m:r>
                    <m:rad>
                      <m:radPr>
                        <m:degHide m:val="on"/>
                        <m:ctrlPr>
                          <a:rPr lang="en-US" i="1">
                            <a:latin typeface="Cambria Math" panose="02040503050406030204" pitchFamily="18" charset="0"/>
                          </a:rPr>
                        </m:ctrlPr>
                      </m:radPr>
                      <m:deg/>
                      <m:e>
                        <m:r>
                          <a:rPr lang="en-GB" i="1">
                            <a:latin typeface="Cambria Math" panose="02040503050406030204" pitchFamily="18" charset="0"/>
                          </a:rPr>
                          <m:t>1+</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GB" i="1">
                                        <a:latin typeface="Cambria Math" panose="02040503050406030204" pitchFamily="18" charset="0"/>
                                      </a:rPr>
                                      <m:t>𝑝</m:t>
                                    </m:r>
                                  </m:e>
                                  <m:sub>
                                    <m:r>
                                      <a:rPr lang="en-GB" i="1">
                                        <a:latin typeface="Cambria Math" panose="02040503050406030204" pitchFamily="18" charset="0"/>
                                      </a:rPr>
                                      <m:t>∥</m:t>
                                    </m:r>
                                  </m:sub>
                                </m:sSub>
                                <m:r>
                                  <a:rPr lang="en-GB" i="1">
                                    <a:latin typeface="Cambria Math" panose="02040503050406030204" pitchFamily="18" charset="0"/>
                                  </a:rPr>
                                  <m:t>/</m:t>
                                </m:r>
                                <m:r>
                                  <a:rPr lang="en-GB" i="1">
                                    <a:latin typeface="Cambria Math" panose="02040503050406030204" pitchFamily="18" charset="0"/>
                                  </a:rPr>
                                  <m:t>𝑚𝑐</m:t>
                                </m:r>
                              </m:e>
                            </m:d>
                          </m:e>
                          <m:sup>
                            <m:r>
                              <a:rPr lang="en-GB" i="1">
                                <a:latin typeface="Cambria Math" panose="02040503050406030204" pitchFamily="18" charset="0"/>
                              </a:rPr>
                              <m:t>2</m:t>
                            </m:r>
                          </m:sup>
                        </m:sSup>
                        <m:r>
                          <a:rPr lang="en-GB" i="1">
                            <a:latin typeface="Cambria Math" panose="02040503050406030204" pitchFamily="18" charset="0"/>
                          </a:rPr>
                          <m:t>+2</m:t>
                        </m:r>
                        <m:r>
                          <a:rPr lang="en-GB" i="1">
                            <a:latin typeface="Cambria Math" panose="02040503050406030204" pitchFamily="18" charset="0"/>
                          </a:rPr>
                          <m:t>𝜇</m:t>
                        </m:r>
                        <m:r>
                          <a:rPr lang="en-GB" i="1">
                            <a:latin typeface="Cambria Math" panose="02040503050406030204" pitchFamily="18" charset="0"/>
                          </a:rPr>
                          <m:t>𝐵</m:t>
                        </m:r>
                        <m:r>
                          <a:rPr lang="en-GB" i="1">
                            <a:latin typeface="Cambria Math" panose="02040503050406030204" pitchFamily="18" charset="0"/>
                          </a:rPr>
                          <m:t>/</m:t>
                        </m:r>
                        <m:r>
                          <a:rPr lang="en-GB" i="1">
                            <a:latin typeface="Cambria Math" panose="02040503050406030204" pitchFamily="18" charset="0"/>
                          </a:rPr>
                          <m:t>𝑚</m:t>
                        </m:r>
                        <m:sSup>
                          <m:sSupPr>
                            <m:ctrlPr>
                              <a:rPr lang="en-US" i="1">
                                <a:latin typeface="Cambria Math" panose="02040503050406030204" pitchFamily="18" charset="0"/>
                              </a:rPr>
                            </m:ctrlPr>
                          </m:sSupPr>
                          <m:e>
                            <m:r>
                              <a:rPr lang="en-GB" i="1">
                                <a:latin typeface="Cambria Math" panose="02040503050406030204" pitchFamily="18" charset="0"/>
                              </a:rPr>
                              <m:t>𝑐</m:t>
                            </m:r>
                          </m:e>
                          <m:sup>
                            <m:r>
                              <a:rPr lang="en-GB" i="1">
                                <a:latin typeface="Cambria Math" panose="02040503050406030204" pitchFamily="18" charset="0"/>
                              </a:rPr>
                              <m:t>2</m:t>
                            </m:r>
                          </m:sup>
                        </m:sSup>
                      </m:e>
                    </m:rad>
                  </m:oMath>
                </a14:m>
                <a:endParaRPr lang="en-US" b="0" dirty="0"/>
              </a:p>
              <a:p>
                <a:pPr lvl="1">
                  <a:lnSpc>
                    <a:spcPct val="120000"/>
                  </a:lnSpc>
                </a:pPr>
                <a:r>
                  <a:rPr lang="en-US" b="0" dirty="0"/>
                  <a:t>Tao et al., </a:t>
                </a:r>
                <a:r>
                  <a:rPr lang="en-US" b="0" i="1" dirty="0"/>
                  <a:t>Phys. Plasmas </a:t>
                </a:r>
                <a:r>
                  <a:rPr lang="en-US" b="0" dirty="0"/>
                  <a:t>(2007) </a:t>
                </a:r>
              </a:p>
              <a:p>
                <a:pPr>
                  <a:lnSpc>
                    <a:spcPct val="120000"/>
                  </a:lnSpc>
                </a:pPr>
                <a:r>
                  <a:rPr lang="en-US" b="1" dirty="0"/>
                  <a:t>RE synchrotron radiation</a:t>
                </a:r>
                <a:br>
                  <a:rPr lang="en-US" b="1" dirty="0"/>
                </a:br>
                <a:r>
                  <a:rPr lang="en-US" b="1" dirty="0"/>
                  <a:t>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𝑭</m:t>
                        </m:r>
                      </m:e>
                      <m:sub>
                        <m:r>
                          <a:rPr lang="en-US" b="0" i="1" smtClean="0">
                            <a:latin typeface="Cambria Math" panose="02040503050406030204" pitchFamily="18" charset="0"/>
                          </a:rPr>
                          <m:t>𝑅</m:t>
                        </m:r>
                      </m:sub>
                    </m:sSub>
                    <m:r>
                      <a:rPr lang="en-US" b="1"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𝛾</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ea typeface="Cambria Math" panose="02040503050406030204" pitchFamily="18" charset="0"/>
                              </a:rPr>
                              <m:t>𝑅</m:t>
                            </m:r>
                          </m:sub>
                        </m:sSub>
                      </m:den>
                    </m:f>
                    <m:d>
                      <m:dPr>
                        <m:begChr m:val="["/>
                        <m:endChr m:val="]"/>
                        <m:ctrlPr>
                          <a:rPr lang="en-US" b="0" i="1" smtClean="0">
                            <a:latin typeface="Cambria Math" panose="02040503050406030204" pitchFamily="18" charset="0"/>
                          </a:rPr>
                        </m:ctrlPr>
                      </m:dPr>
                      <m:e>
                        <m:d>
                          <m:dPr>
                            <m:ctrlPr>
                              <a:rPr lang="en-US" b="0" i="1" smtClean="0">
                                <a:latin typeface="Cambria Math" panose="02040503050406030204" pitchFamily="18" charset="0"/>
                              </a:rPr>
                            </m:ctrlPr>
                          </m:dPr>
                          <m:e>
                            <m:r>
                              <a:rPr lang="en-US" b="1" i="1" smtClean="0">
                                <a:latin typeface="Cambria Math" panose="02040503050406030204" pitchFamily="18" charset="0"/>
                              </a:rPr>
                              <m:t>𝒑</m:t>
                            </m:r>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𝒃</m:t>
                            </m:r>
                          </m:e>
                        </m:d>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𝒃</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sSup>
                              <m:sSupPr>
                                <m:ctrlPr>
                                  <a:rPr lang="en-US" b="0" i="1" smtClean="0">
                                    <a:latin typeface="Cambria Math" panose="02040503050406030204" pitchFamily="18" charset="0"/>
                                    <a:ea typeface="Cambria Math" panose="02040503050406030204" pitchFamily="18" charset="0"/>
                                  </a:rPr>
                                </m:ctrlPr>
                              </m:sSupPr>
                              <m:e>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𝑚</m:t>
                                        </m:r>
                                      </m:e>
                                      <m:sub>
                                        <m:r>
                                          <a:rPr lang="en-US" b="0" i="1" smtClean="0">
                                            <a:latin typeface="Cambria Math" panose="02040503050406030204" pitchFamily="18" charset="0"/>
                                            <a:ea typeface="Cambria Math" panose="02040503050406030204" pitchFamily="18" charset="0"/>
                                          </a:rPr>
                                          <m:t>𝑒</m:t>
                                        </m:r>
                                      </m:sub>
                                    </m:sSub>
                                    <m:r>
                                      <a:rPr lang="en-US" b="0" i="1" smtClean="0">
                                        <a:latin typeface="Cambria Math" panose="02040503050406030204" pitchFamily="18" charset="0"/>
                                        <a:ea typeface="Cambria Math" panose="02040503050406030204" pitchFamily="18" charset="0"/>
                                      </a:rPr>
                                      <m:t>𝑐</m:t>
                                    </m:r>
                                  </m:e>
                                </m:d>
                              </m:e>
                              <m:sup>
                                <m:r>
                                  <a:rPr lang="en-US" b="0" i="1" smtClean="0">
                                    <a:latin typeface="Cambria Math" panose="02040503050406030204" pitchFamily="18" charset="0"/>
                                    <a:ea typeface="Cambria Math" panose="02040503050406030204" pitchFamily="18" charset="0"/>
                                  </a:rPr>
                                  <m:t>2</m:t>
                                </m:r>
                              </m:sup>
                            </m:sSup>
                          </m:den>
                        </m:f>
                        <m:sSup>
                          <m:sSupPr>
                            <m:ctrlPr>
                              <a:rPr lang="en-US" b="0" i="1" smtClean="0">
                                <a:latin typeface="Cambria Math" panose="02040503050406030204" pitchFamily="18" charset="0"/>
                                <a:ea typeface="Cambria Math" panose="02040503050406030204" pitchFamily="18" charset="0"/>
                              </a:rPr>
                            </m:ctrlPr>
                          </m:sSupPr>
                          <m:e>
                            <m:d>
                              <m:dPr>
                                <m:ctrlPr>
                                  <a:rPr lang="en-US" b="0" i="1" smtClean="0">
                                    <a:latin typeface="Cambria Math" panose="02040503050406030204" pitchFamily="18" charset="0"/>
                                  </a:rPr>
                                </m:ctrlPr>
                              </m:dPr>
                              <m:e>
                                <m:r>
                                  <a:rPr lang="en-US" b="1" i="1" smtClean="0">
                                    <a:latin typeface="Cambria Math" panose="02040503050406030204" pitchFamily="18" charset="0"/>
                                  </a:rPr>
                                  <m:t>𝒑</m:t>
                                </m:r>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𝒃</m:t>
                                </m:r>
                              </m:e>
                            </m:d>
                          </m:e>
                          <m:sup>
                            <m:r>
                              <a:rPr lang="en-US" b="0" i="1" smtClean="0">
                                <a:latin typeface="Cambria Math" panose="02040503050406030204" pitchFamily="18" charset="0"/>
                              </a:rPr>
                              <m:t>2</m:t>
                            </m:r>
                          </m:sup>
                        </m:sSup>
                        <m:r>
                          <a:rPr lang="en-US" b="1" i="1" smtClean="0">
                            <a:latin typeface="Cambria Math" panose="02040503050406030204" pitchFamily="18" charset="0"/>
                          </a:rPr>
                          <m:t>𝒑</m:t>
                        </m:r>
                      </m:e>
                    </m:d>
                  </m:oMath>
                </a14:m>
                <a:r>
                  <a:rPr lang="en-US" b="0" dirty="0"/>
                  <a:t> </a:t>
                </a:r>
              </a:p>
              <a:p>
                <a:pPr lvl="1">
                  <a:lnSpc>
                    <a:spcPct val="120000"/>
                  </a:lnSpc>
                </a:pPr>
                <a14:m>
                  <m:oMath xmlns:m="http://schemas.openxmlformats.org/officeDocument/2006/math">
                    <m:sSub>
                      <m:sSubPr>
                        <m:ctrlPr>
                          <a:rPr lang="en-US" i="1">
                            <a:latin typeface="Cambria Math" panose="02040503050406030204" pitchFamily="18" charset="0"/>
                          </a:rPr>
                        </m:ctrlPr>
                      </m:sSubPr>
                      <m:e>
                        <m:r>
                          <a:rPr lang="en-GB" i="1">
                            <a:latin typeface="Cambria Math" panose="02040503050406030204" pitchFamily="18" charset="0"/>
                          </a:rPr>
                          <m:t>𝜏</m:t>
                        </m:r>
                      </m:e>
                      <m:sub>
                        <m:r>
                          <a:rPr lang="en-GB" i="1">
                            <a:latin typeface="Cambria Math" panose="02040503050406030204" pitchFamily="18" charset="0"/>
                          </a:rPr>
                          <m:t>𝑅</m:t>
                        </m:r>
                      </m:sub>
                    </m:sSub>
                    <m:r>
                      <a:rPr lang="en-GB" i="1">
                        <a:latin typeface="Cambria Math" panose="02040503050406030204" pitchFamily="18" charset="0"/>
                      </a:rPr>
                      <m:t>=6</m:t>
                    </m:r>
                    <m:r>
                      <a:rPr lang="en-GB" i="1">
                        <a:latin typeface="Cambria Math" panose="02040503050406030204" pitchFamily="18" charset="0"/>
                      </a:rPr>
                      <m:t>𝜋</m:t>
                    </m:r>
                    <m:sSub>
                      <m:sSubPr>
                        <m:ctrlPr>
                          <a:rPr lang="en-US" i="1">
                            <a:latin typeface="Cambria Math" panose="02040503050406030204" pitchFamily="18" charset="0"/>
                          </a:rPr>
                        </m:ctrlPr>
                      </m:sSubPr>
                      <m:e>
                        <m:r>
                          <a:rPr lang="en-GB" i="1">
                            <a:latin typeface="Cambria Math" panose="02040503050406030204" pitchFamily="18" charset="0"/>
                          </a:rPr>
                          <m:t>𝜖</m:t>
                        </m:r>
                      </m:e>
                      <m:sub>
                        <m:r>
                          <a:rPr lang="en-GB" i="1">
                            <a:latin typeface="Cambria Math" panose="02040503050406030204" pitchFamily="18" charset="0"/>
                          </a:rPr>
                          <m:t>0</m:t>
                        </m:r>
                      </m:sub>
                    </m:sSub>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GB" i="1">
                                    <a:latin typeface="Cambria Math" panose="02040503050406030204" pitchFamily="18" charset="0"/>
                                  </a:rPr>
                                  <m:t>𝑚</m:t>
                                </m:r>
                              </m:e>
                              <m:sub>
                                <m:r>
                                  <a:rPr lang="en-GB" i="1">
                                    <a:latin typeface="Cambria Math" panose="02040503050406030204" pitchFamily="18" charset="0"/>
                                  </a:rPr>
                                  <m:t>𝑒</m:t>
                                </m:r>
                              </m:sub>
                            </m:sSub>
                            <m:r>
                              <a:rPr lang="en-GB" i="1">
                                <a:latin typeface="Cambria Math" panose="02040503050406030204" pitchFamily="18" charset="0"/>
                              </a:rPr>
                              <m:t>𝑐</m:t>
                            </m:r>
                          </m:e>
                        </m:d>
                      </m:e>
                      <m:sup>
                        <m:r>
                          <a:rPr lang="en-GB" i="1">
                            <a:latin typeface="Cambria Math" panose="02040503050406030204" pitchFamily="18" charset="0"/>
                          </a:rPr>
                          <m:t>3</m:t>
                        </m:r>
                      </m:sup>
                    </m:sSup>
                    <m:r>
                      <a:rPr lang="en-GB" i="1">
                        <a:latin typeface="Cambria Math" panose="02040503050406030204" pitchFamily="18" charset="0"/>
                      </a:rPr>
                      <m:t>/(</m:t>
                    </m:r>
                    <m:sSup>
                      <m:sSupPr>
                        <m:ctrlPr>
                          <a:rPr lang="en-US" i="1">
                            <a:latin typeface="Cambria Math" panose="02040503050406030204" pitchFamily="18" charset="0"/>
                          </a:rPr>
                        </m:ctrlPr>
                      </m:sSupPr>
                      <m:e>
                        <m:r>
                          <a:rPr lang="en-GB" i="1">
                            <a:latin typeface="Cambria Math" panose="02040503050406030204" pitchFamily="18" charset="0"/>
                          </a:rPr>
                          <m:t>𝑒</m:t>
                        </m:r>
                      </m:e>
                      <m:sup>
                        <m:r>
                          <a:rPr lang="en-GB" i="1">
                            <a:latin typeface="Cambria Math" panose="02040503050406030204" pitchFamily="18" charset="0"/>
                          </a:rPr>
                          <m:t>4</m:t>
                        </m:r>
                      </m:sup>
                    </m:sSup>
                    <m:sSup>
                      <m:sSupPr>
                        <m:ctrlPr>
                          <a:rPr lang="en-US" i="1">
                            <a:latin typeface="Cambria Math" panose="02040503050406030204" pitchFamily="18" charset="0"/>
                          </a:rPr>
                        </m:ctrlPr>
                      </m:sSupPr>
                      <m:e>
                        <m:r>
                          <a:rPr lang="en-GB" i="1">
                            <a:latin typeface="Cambria Math" panose="02040503050406030204" pitchFamily="18" charset="0"/>
                          </a:rPr>
                          <m:t>𝐵</m:t>
                        </m:r>
                      </m:e>
                      <m:sup>
                        <m:r>
                          <a:rPr lang="en-GB" i="1">
                            <a:latin typeface="Cambria Math" panose="02040503050406030204" pitchFamily="18" charset="0"/>
                          </a:rPr>
                          <m:t>2</m:t>
                        </m:r>
                      </m:sup>
                    </m:sSup>
                    <m:r>
                      <a:rPr lang="en-GB" i="1">
                        <a:latin typeface="Cambria Math" panose="02040503050406030204" pitchFamily="18" charset="0"/>
                      </a:rPr>
                      <m:t>)</m:t>
                    </m:r>
                  </m:oMath>
                </a14:m>
                <a:r>
                  <a:rPr lang="en-US" b="0" dirty="0"/>
                  <a:t> </a:t>
                </a:r>
              </a:p>
              <a:p>
                <a:pPr lvl="1">
                  <a:lnSpc>
                    <a:spcPct val="120000"/>
                  </a:lnSpc>
                </a:pPr>
                <a:r>
                  <a:rPr lang="en-US" b="0" dirty="0"/>
                  <a:t>Landau-</a:t>
                </a:r>
                <a:r>
                  <a:rPr lang="en-US" b="0" dirty="0" err="1"/>
                  <a:t>Lifshitz</a:t>
                </a:r>
                <a:r>
                  <a:rPr lang="en-US" b="0" dirty="0"/>
                  <a:t> form of Lorentz-Abraham-Dirac radiation </a:t>
                </a:r>
                <a:br>
                  <a:rPr lang="en-US" b="0" dirty="0"/>
                </a:br>
                <a:r>
                  <a:rPr lang="en-US" b="0" dirty="0"/>
                  <a:t>reaction force</a:t>
                </a:r>
              </a:p>
            </p:txBody>
          </p:sp>
        </mc:Choice>
        <mc:Fallback xmlns="">
          <p:sp>
            <p:nvSpPr>
              <p:cNvPr id="8" name="Content Placeholder 7">
                <a:extLst>
                  <a:ext uri="{FF2B5EF4-FFF2-40B4-BE49-F238E27FC236}">
                    <a16:creationId xmlns:a16="http://schemas.microsoft.com/office/drawing/2014/main" id="{17AE933F-410F-6645-882B-9C62FC1AD1A7}"/>
                  </a:ext>
                </a:extLst>
              </p:cNvPr>
              <p:cNvSpPr>
                <a:spLocks noGrp="1" noRot="1" noChangeAspect="1" noMove="1" noResize="1" noEditPoints="1" noAdjustHandles="1" noChangeArrowheads="1" noChangeShapeType="1" noTextEdit="1"/>
              </p:cNvSpPr>
              <p:nvPr>
                <p:ph idx="1"/>
              </p:nvPr>
            </p:nvSpPr>
            <p:spPr>
              <a:xfrm>
                <a:off x="429767" y="1283230"/>
                <a:ext cx="8096316" cy="4907123"/>
              </a:xfrm>
              <a:blipFill>
                <a:blip r:embed="rId3"/>
                <a:stretch>
                  <a:fillRect l="-313"/>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7BB23564-E9CA-144F-BBC5-C103797310B4}"/>
              </a:ext>
            </a:extLst>
          </p:cNvPr>
          <p:cNvSpPr>
            <a:spLocks noGrp="1"/>
          </p:cNvSpPr>
          <p:nvPr>
            <p:ph type="title"/>
          </p:nvPr>
        </p:nvSpPr>
        <p:spPr>
          <a:xfrm>
            <a:off x="429767" y="274320"/>
            <a:ext cx="11430000" cy="978729"/>
          </a:xfrm>
        </p:spPr>
        <p:txBody>
          <a:bodyPr/>
          <a:lstStyle/>
          <a:p>
            <a:r>
              <a:rPr lang="en-US" b="1" dirty="0"/>
              <a:t>KORC evolves RE orbits with synchrotron radiation to accurately calculate RE transport</a:t>
            </a:r>
          </a:p>
        </p:txBody>
      </p:sp>
      <p:grpSp>
        <p:nvGrpSpPr>
          <p:cNvPr id="10" name="Group 9">
            <a:extLst>
              <a:ext uri="{FF2B5EF4-FFF2-40B4-BE49-F238E27FC236}">
                <a16:creationId xmlns:a16="http://schemas.microsoft.com/office/drawing/2014/main" id="{7323FC37-A115-8542-96F9-E595A9137647}"/>
              </a:ext>
            </a:extLst>
          </p:cNvPr>
          <p:cNvGrpSpPr/>
          <p:nvPr/>
        </p:nvGrpSpPr>
        <p:grpSpPr>
          <a:xfrm>
            <a:off x="7999118" y="1308627"/>
            <a:ext cx="3768178" cy="5231074"/>
            <a:chOff x="5659226" y="1163864"/>
            <a:chExt cx="3463932" cy="4973186"/>
          </a:xfrm>
        </p:grpSpPr>
        <p:grpSp>
          <p:nvGrpSpPr>
            <p:cNvPr id="11" name="Group 10">
              <a:extLst>
                <a:ext uri="{FF2B5EF4-FFF2-40B4-BE49-F238E27FC236}">
                  <a16:creationId xmlns:a16="http://schemas.microsoft.com/office/drawing/2014/main" id="{8558FC77-66D9-1543-9A56-009C8BCADE05}"/>
                </a:ext>
              </a:extLst>
            </p:cNvPr>
            <p:cNvGrpSpPr/>
            <p:nvPr/>
          </p:nvGrpSpPr>
          <p:grpSpPr>
            <a:xfrm>
              <a:off x="5659226" y="1163864"/>
              <a:ext cx="3463932" cy="4973186"/>
              <a:chOff x="5835722" y="1489073"/>
              <a:chExt cx="3219915" cy="5038752"/>
            </a:xfrm>
          </p:grpSpPr>
          <p:pic>
            <p:nvPicPr>
              <p:cNvPr id="14" name="Picture 13">
                <a:extLst>
                  <a:ext uri="{FF2B5EF4-FFF2-40B4-BE49-F238E27FC236}">
                    <a16:creationId xmlns:a16="http://schemas.microsoft.com/office/drawing/2014/main" id="{CACE32B5-FEA3-5942-8131-CE7042008BFE}"/>
                  </a:ext>
                </a:extLst>
              </p:cNvPr>
              <p:cNvPicPr>
                <a:picLocks noChangeAspect="1"/>
              </p:cNvPicPr>
              <p:nvPr/>
            </p:nvPicPr>
            <p:blipFill>
              <a:blip r:embed="rId4"/>
              <a:stretch>
                <a:fillRect/>
              </a:stretch>
            </p:blipFill>
            <p:spPr>
              <a:xfrm>
                <a:off x="5835722" y="1489073"/>
                <a:ext cx="3175362" cy="4763044"/>
              </a:xfrm>
              <a:prstGeom prst="rect">
                <a:avLst/>
              </a:prstGeom>
              <a:ln w="38100">
                <a:solidFill>
                  <a:srgbClr val="4B8861"/>
                </a:solidFill>
              </a:ln>
            </p:spPr>
          </p:pic>
          <p:sp>
            <p:nvSpPr>
              <p:cNvPr id="15" name="TextBox 14">
                <a:extLst>
                  <a:ext uri="{FF2B5EF4-FFF2-40B4-BE49-F238E27FC236}">
                    <a16:creationId xmlns:a16="http://schemas.microsoft.com/office/drawing/2014/main" id="{B6E21E7C-80C6-2B45-BE8D-09108246463C}"/>
                  </a:ext>
                </a:extLst>
              </p:cNvPr>
              <p:cNvSpPr txBox="1"/>
              <p:nvPr/>
            </p:nvSpPr>
            <p:spPr>
              <a:xfrm>
                <a:off x="6143944" y="6252116"/>
                <a:ext cx="2911693" cy="275709"/>
              </a:xfrm>
              <a:prstGeom prst="rect">
                <a:avLst/>
              </a:prstGeom>
              <a:noFill/>
            </p:spPr>
            <p:txBody>
              <a:bodyPr wrap="square" rtlCol="0">
                <a:spAutoFit/>
              </a:bodyPr>
              <a:lstStyle/>
              <a:p>
                <a:pPr algn="ctr">
                  <a:lnSpc>
                    <a:spcPct val="90000"/>
                  </a:lnSpc>
                </a:pPr>
                <a:r>
                  <a:rPr lang="en-US" sz="1400" dirty="0">
                    <a:latin typeface="+mn-lt"/>
                  </a:rPr>
                  <a:t>10 MeV passing particle</a:t>
                </a:r>
              </a:p>
            </p:txBody>
          </p:sp>
        </p:grpSp>
        <p:sp>
          <p:nvSpPr>
            <p:cNvPr id="12" name="Rectangle 11">
              <a:extLst>
                <a:ext uri="{FF2B5EF4-FFF2-40B4-BE49-F238E27FC236}">
                  <a16:creationId xmlns:a16="http://schemas.microsoft.com/office/drawing/2014/main" id="{9EF1D939-684B-0C45-A675-0093537037CB}"/>
                </a:ext>
              </a:extLst>
            </p:cNvPr>
            <p:cNvSpPr/>
            <p:nvPr/>
          </p:nvSpPr>
          <p:spPr>
            <a:xfrm>
              <a:off x="5677601" y="1233714"/>
              <a:ext cx="210457" cy="181429"/>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AFCBBDF7-EA9F-2548-BA25-E0AE6EA26143}"/>
                </a:ext>
              </a:extLst>
            </p:cNvPr>
            <p:cNvSpPr/>
            <p:nvPr/>
          </p:nvSpPr>
          <p:spPr>
            <a:xfrm>
              <a:off x="5666087" y="3565117"/>
              <a:ext cx="210457" cy="181429"/>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Tree>
    <p:extLst>
      <p:ext uri="{BB962C8B-B14F-4D97-AF65-F5344CB8AC3E}">
        <p14:creationId xmlns:p14="http://schemas.microsoft.com/office/powerpoint/2010/main" val="1691561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KORC includes Coulomb collisions with bound electrons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48056" y="788763"/>
                <a:ext cx="7443341" cy="5399095"/>
              </a:xfrm>
            </p:spPr>
            <p:txBody>
              <a:bodyPr anchor="ctr">
                <a:normAutofit fontScale="55000" lnSpcReduction="20000"/>
              </a:bodyPr>
              <a:lstStyle/>
              <a:p>
                <a:pPr>
                  <a:lnSpc>
                    <a:spcPct val="120000"/>
                  </a:lnSpc>
                </a:pPr>
                <a:r>
                  <a:rPr lang="en-US" b="1" dirty="0"/>
                  <a:t>Particle-based (Langevin) linearized Fokker-Planck Coulomb collision operator</a:t>
                </a:r>
                <a:br>
                  <a:rPr lang="en-US" dirty="0"/>
                </a:br>
                <a:r>
                  <a:rPr lang="en-US" dirty="0"/>
                  <a:t>	</a:t>
                </a:r>
                <a14:m>
                  <m:oMath xmlns:m="http://schemas.openxmlformats.org/officeDocument/2006/math">
                    <m:r>
                      <a:rPr lang="en-GB" i="1" dirty="0">
                        <a:latin typeface="Cambria Math" panose="02040503050406030204" pitchFamily="18" charset="0"/>
                      </a:rPr>
                      <m:t>𝑑𝑝</m:t>
                    </m:r>
                    <m:r>
                      <a:rPr lang="en-GB" i="1" dirty="0">
                        <a:latin typeface="Cambria Math" panose="02040503050406030204" pitchFamily="18" charset="0"/>
                      </a:rPr>
                      <m:t>=</m:t>
                    </m:r>
                    <m:d>
                      <m:dPr>
                        <m:begChr m:val="{"/>
                        <m:endChr m:val="}"/>
                        <m:ctrlPr>
                          <a:rPr lang="en-US" i="1" dirty="0">
                            <a:latin typeface="Cambria Math" panose="02040503050406030204" pitchFamily="18" charset="0"/>
                          </a:rPr>
                        </m:ctrlPr>
                      </m:dPr>
                      <m:e>
                        <m:r>
                          <a:rPr lang="en-GB" i="1" dirty="0">
                            <a:latin typeface="Cambria Math" panose="02040503050406030204" pitchFamily="18" charset="0"/>
                          </a:rPr>
                          <m:t>−</m:t>
                        </m:r>
                        <m:sSub>
                          <m:sSubPr>
                            <m:ctrlPr>
                              <a:rPr lang="en-US" i="1" dirty="0">
                                <a:latin typeface="Cambria Math" panose="02040503050406030204" pitchFamily="18" charset="0"/>
                              </a:rPr>
                            </m:ctrlPr>
                          </m:sSubPr>
                          <m:e>
                            <m:r>
                              <a:rPr lang="en-GB" i="1" dirty="0">
                                <a:latin typeface="Cambria Math" panose="02040503050406030204" pitchFamily="18" charset="0"/>
                              </a:rPr>
                              <m:t>𝐶</m:t>
                            </m:r>
                          </m:e>
                          <m:sub>
                            <m:r>
                              <a:rPr lang="en-GB" i="1" dirty="0">
                                <a:latin typeface="Cambria Math" panose="02040503050406030204" pitchFamily="18" charset="0"/>
                              </a:rPr>
                              <m:t>𝐹</m:t>
                            </m:r>
                          </m:sub>
                        </m:sSub>
                        <m:d>
                          <m:dPr>
                            <m:ctrlPr>
                              <a:rPr lang="en-US" i="1" dirty="0">
                                <a:latin typeface="Cambria Math" panose="02040503050406030204" pitchFamily="18" charset="0"/>
                              </a:rPr>
                            </m:ctrlPr>
                          </m:dPr>
                          <m:e>
                            <m:r>
                              <a:rPr lang="en-GB" i="1" dirty="0">
                                <a:latin typeface="Cambria Math" panose="02040503050406030204" pitchFamily="18" charset="0"/>
                              </a:rPr>
                              <m:t>𝑝</m:t>
                            </m:r>
                          </m:e>
                        </m:d>
                        <m:r>
                          <a:rPr lang="en-GB" i="1" dirty="0">
                            <a:latin typeface="Cambria Math" panose="02040503050406030204" pitchFamily="18" charset="0"/>
                          </a:rPr>
                          <m:t>+</m:t>
                        </m:r>
                        <m:f>
                          <m:fPr>
                            <m:ctrlPr>
                              <a:rPr lang="en-US" i="1" dirty="0">
                                <a:latin typeface="Cambria Math" panose="02040503050406030204" pitchFamily="18" charset="0"/>
                              </a:rPr>
                            </m:ctrlPr>
                          </m:fPr>
                          <m:num>
                            <m:r>
                              <a:rPr lang="en-GB" i="1" dirty="0">
                                <a:latin typeface="Cambria Math" panose="02040503050406030204" pitchFamily="18" charset="0"/>
                              </a:rPr>
                              <m:t>1</m:t>
                            </m:r>
                          </m:num>
                          <m:den>
                            <m:sSup>
                              <m:sSupPr>
                                <m:ctrlPr>
                                  <a:rPr lang="en-US" i="1" dirty="0">
                                    <a:latin typeface="Cambria Math" panose="02040503050406030204" pitchFamily="18" charset="0"/>
                                  </a:rPr>
                                </m:ctrlPr>
                              </m:sSupPr>
                              <m:e>
                                <m:r>
                                  <a:rPr lang="en-GB" i="1" dirty="0">
                                    <a:latin typeface="Cambria Math" panose="02040503050406030204" pitchFamily="18" charset="0"/>
                                  </a:rPr>
                                  <m:t>𝑝</m:t>
                                </m:r>
                              </m:e>
                              <m:sup>
                                <m:r>
                                  <a:rPr lang="en-GB" i="1" dirty="0">
                                    <a:latin typeface="Cambria Math" panose="02040503050406030204" pitchFamily="18" charset="0"/>
                                  </a:rPr>
                                  <m:t>2</m:t>
                                </m:r>
                              </m:sup>
                            </m:sSup>
                          </m:den>
                        </m:f>
                        <m:f>
                          <m:fPr>
                            <m:ctrlPr>
                              <a:rPr lang="en-US" i="1" dirty="0">
                                <a:latin typeface="Cambria Math" panose="02040503050406030204" pitchFamily="18" charset="0"/>
                              </a:rPr>
                            </m:ctrlPr>
                          </m:fPr>
                          <m:num>
                            <m:r>
                              <a:rPr lang="en-GB" i="1" dirty="0">
                                <a:latin typeface="Cambria Math" panose="02040503050406030204" pitchFamily="18" charset="0"/>
                              </a:rPr>
                              <m:t>𝜕</m:t>
                            </m:r>
                          </m:num>
                          <m:den>
                            <m:r>
                              <a:rPr lang="en-GB" i="1" dirty="0">
                                <a:latin typeface="Cambria Math" panose="02040503050406030204" pitchFamily="18" charset="0"/>
                              </a:rPr>
                              <m:t>𝜕</m:t>
                            </m:r>
                            <m:r>
                              <a:rPr lang="en-GB" i="1" dirty="0">
                                <a:latin typeface="Cambria Math" panose="02040503050406030204" pitchFamily="18" charset="0"/>
                              </a:rPr>
                              <m:t>𝑝</m:t>
                            </m:r>
                          </m:den>
                        </m:f>
                        <m:d>
                          <m:dPr>
                            <m:begChr m:val="["/>
                            <m:endChr m:val="]"/>
                            <m:ctrlPr>
                              <a:rPr lang="en-US" i="1" dirty="0">
                                <a:latin typeface="Cambria Math" panose="02040503050406030204" pitchFamily="18" charset="0"/>
                              </a:rPr>
                            </m:ctrlPr>
                          </m:dPr>
                          <m:e>
                            <m:sSup>
                              <m:sSupPr>
                                <m:ctrlPr>
                                  <a:rPr lang="en-US" i="1" dirty="0">
                                    <a:latin typeface="Cambria Math" panose="02040503050406030204" pitchFamily="18" charset="0"/>
                                  </a:rPr>
                                </m:ctrlPr>
                              </m:sSupPr>
                              <m:e>
                                <m:r>
                                  <a:rPr lang="en-GB" i="1" dirty="0">
                                    <a:latin typeface="Cambria Math" panose="02040503050406030204" pitchFamily="18" charset="0"/>
                                  </a:rPr>
                                  <m:t>𝑝</m:t>
                                </m:r>
                              </m:e>
                              <m:sup>
                                <m:r>
                                  <a:rPr lang="en-GB" i="1" dirty="0">
                                    <a:latin typeface="Cambria Math" panose="02040503050406030204" pitchFamily="18" charset="0"/>
                                  </a:rPr>
                                  <m:t>2</m:t>
                                </m:r>
                              </m:sup>
                            </m:sSup>
                            <m:sSub>
                              <m:sSubPr>
                                <m:ctrlPr>
                                  <a:rPr lang="en-US" i="1" dirty="0">
                                    <a:latin typeface="Cambria Math" panose="02040503050406030204" pitchFamily="18" charset="0"/>
                                  </a:rPr>
                                </m:ctrlPr>
                              </m:sSubPr>
                              <m:e>
                                <m:r>
                                  <a:rPr lang="en-GB" i="1" dirty="0">
                                    <a:latin typeface="Cambria Math" panose="02040503050406030204" pitchFamily="18" charset="0"/>
                                  </a:rPr>
                                  <m:t>𝐶</m:t>
                                </m:r>
                              </m:e>
                              <m:sub>
                                <m:r>
                                  <a:rPr lang="en-GB" i="1" dirty="0">
                                    <a:latin typeface="Cambria Math" panose="02040503050406030204" pitchFamily="18" charset="0"/>
                                  </a:rPr>
                                  <m:t>𝐴</m:t>
                                </m:r>
                              </m:sub>
                            </m:sSub>
                            <m:r>
                              <a:rPr lang="en-GB" i="1" dirty="0">
                                <a:latin typeface="Cambria Math" panose="02040503050406030204" pitchFamily="18" charset="0"/>
                              </a:rPr>
                              <m:t>(</m:t>
                            </m:r>
                            <m:r>
                              <a:rPr lang="en-GB" i="1" dirty="0">
                                <a:latin typeface="Cambria Math" panose="02040503050406030204" pitchFamily="18" charset="0"/>
                              </a:rPr>
                              <m:t>𝑝</m:t>
                            </m:r>
                            <m:r>
                              <a:rPr lang="en-GB" i="1" dirty="0">
                                <a:latin typeface="Cambria Math" panose="02040503050406030204" pitchFamily="18" charset="0"/>
                              </a:rPr>
                              <m:t>)</m:t>
                            </m:r>
                          </m:e>
                        </m:d>
                        <m:r>
                          <a:rPr lang="en-GB" i="1" dirty="0">
                            <a:latin typeface="Cambria Math" panose="02040503050406030204" pitchFamily="18" charset="0"/>
                          </a:rPr>
                          <m:t> </m:t>
                        </m:r>
                      </m:e>
                    </m:d>
                    <m:r>
                      <a:rPr lang="en-GB" i="1" dirty="0">
                        <a:latin typeface="Cambria Math" panose="02040503050406030204" pitchFamily="18" charset="0"/>
                      </a:rPr>
                      <m:t>𝑑𝑡</m:t>
                    </m:r>
                    <m:r>
                      <a:rPr lang="en-US" b="1" i="1" dirty="0">
                        <a:latin typeface="Cambria Math" panose="02040503050406030204" pitchFamily="18" charset="0"/>
                      </a:rPr>
                      <m:t> </m:t>
                    </m:r>
                    <m:r>
                      <a:rPr lang="en-GB" i="1" dirty="0">
                        <a:latin typeface="Cambria Math" panose="02040503050406030204" pitchFamily="18" charset="0"/>
                      </a:rPr>
                      <m:t>+</m:t>
                    </m:r>
                    <m:rad>
                      <m:radPr>
                        <m:degHide m:val="on"/>
                        <m:ctrlPr>
                          <a:rPr lang="en-US" i="1" dirty="0">
                            <a:latin typeface="Cambria Math" panose="02040503050406030204" pitchFamily="18" charset="0"/>
                          </a:rPr>
                        </m:ctrlPr>
                      </m:radPr>
                      <m:deg/>
                      <m:e>
                        <m:r>
                          <a:rPr lang="en-GB" i="1" dirty="0">
                            <a:latin typeface="Cambria Math" panose="02040503050406030204" pitchFamily="18" charset="0"/>
                          </a:rPr>
                          <m:t>2</m:t>
                        </m:r>
                        <m:sSub>
                          <m:sSubPr>
                            <m:ctrlPr>
                              <a:rPr lang="en-US" i="1" dirty="0">
                                <a:latin typeface="Cambria Math" panose="02040503050406030204" pitchFamily="18" charset="0"/>
                              </a:rPr>
                            </m:ctrlPr>
                          </m:sSubPr>
                          <m:e>
                            <m:r>
                              <a:rPr lang="en-GB" i="1" dirty="0">
                                <a:latin typeface="Cambria Math" panose="02040503050406030204" pitchFamily="18" charset="0"/>
                              </a:rPr>
                              <m:t>𝐶</m:t>
                            </m:r>
                          </m:e>
                          <m:sub>
                            <m:r>
                              <a:rPr lang="en-GB" i="1" dirty="0">
                                <a:latin typeface="Cambria Math" panose="02040503050406030204" pitchFamily="18" charset="0"/>
                              </a:rPr>
                              <m:t>𝐴</m:t>
                            </m:r>
                          </m:sub>
                        </m:sSub>
                        <m:r>
                          <a:rPr lang="en-GB" i="1" dirty="0">
                            <a:latin typeface="Cambria Math" panose="02040503050406030204" pitchFamily="18" charset="0"/>
                          </a:rPr>
                          <m:t>(</m:t>
                        </m:r>
                        <m:r>
                          <a:rPr lang="en-GB" i="1" dirty="0">
                            <a:latin typeface="Cambria Math" panose="02040503050406030204" pitchFamily="18" charset="0"/>
                          </a:rPr>
                          <m:t>𝑝</m:t>
                        </m:r>
                        <m:r>
                          <a:rPr lang="en-GB" i="1" dirty="0">
                            <a:latin typeface="Cambria Math" panose="02040503050406030204" pitchFamily="18" charset="0"/>
                          </a:rPr>
                          <m:t>)</m:t>
                        </m:r>
                      </m:e>
                    </m:rad>
                    <m:r>
                      <a:rPr lang="en-GB" i="1" dirty="0">
                        <a:latin typeface="Cambria Math" panose="02040503050406030204" pitchFamily="18" charset="0"/>
                      </a:rPr>
                      <m:t>𝑑</m:t>
                    </m:r>
                    <m:sSub>
                      <m:sSubPr>
                        <m:ctrlPr>
                          <a:rPr lang="en-US" i="1" dirty="0">
                            <a:latin typeface="Cambria Math" panose="02040503050406030204" pitchFamily="18" charset="0"/>
                          </a:rPr>
                        </m:ctrlPr>
                      </m:sSubPr>
                      <m:e>
                        <m:r>
                          <a:rPr lang="en-GB" i="1" dirty="0">
                            <a:latin typeface="Cambria Math" panose="02040503050406030204" pitchFamily="18" charset="0"/>
                          </a:rPr>
                          <m:t>𝑊</m:t>
                        </m:r>
                      </m:e>
                      <m:sub>
                        <m:r>
                          <a:rPr lang="en-GB" i="1" dirty="0">
                            <a:latin typeface="Cambria Math" panose="02040503050406030204" pitchFamily="18" charset="0"/>
                          </a:rPr>
                          <m:t>𝑝</m:t>
                        </m:r>
                      </m:sub>
                    </m:sSub>
                    <m:r>
                      <a:rPr lang="en-GB" i="1" dirty="0">
                        <a:latin typeface="Cambria Math" panose="02040503050406030204" pitchFamily="18" charset="0"/>
                      </a:rPr>
                      <m:t>,</m:t>
                    </m:r>
                  </m:oMath>
                </a14:m>
                <a:r>
                  <a:rPr lang="en-US" dirty="0"/>
                  <a:t> </a:t>
                </a:r>
                <a:br>
                  <a:rPr lang="en-US" dirty="0"/>
                </a:br>
                <a:r>
                  <a:rPr lang="en-US" dirty="0"/>
                  <a:t>	</a:t>
                </a:r>
                <a14:m>
                  <m:oMath xmlns:m="http://schemas.openxmlformats.org/officeDocument/2006/math">
                    <m:r>
                      <a:rPr lang="en-GB" i="1" dirty="0">
                        <a:latin typeface="Cambria Math" panose="02040503050406030204" pitchFamily="18" charset="0"/>
                      </a:rPr>
                      <m:t>𝑑</m:t>
                    </m:r>
                    <m:r>
                      <a:rPr lang="en-GB" i="1" dirty="0">
                        <a:latin typeface="Cambria Math" panose="02040503050406030204" pitchFamily="18" charset="0"/>
                      </a:rPr>
                      <m:t>𝜂</m:t>
                    </m:r>
                    <m:r>
                      <a:rPr lang="en-GB" i="1" dirty="0">
                        <a:latin typeface="Cambria Math" panose="02040503050406030204" pitchFamily="18" charset="0"/>
                      </a:rPr>
                      <m:t>=</m:t>
                    </m:r>
                    <m:f>
                      <m:fPr>
                        <m:ctrlPr>
                          <a:rPr lang="en-US" i="1" dirty="0">
                            <a:latin typeface="Cambria Math" panose="02040503050406030204" pitchFamily="18" charset="0"/>
                          </a:rPr>
                        </m:ctrlPr>
                      </m:fPr>
                      <m:num>
                        <m:sSub>
                          <m:sSubPr>
                            <m:ctrlPr>
                              <a:rPr lang="en-US" i="1" dirty="0">
                                <a:latin typeface="Cambria Math" panose="02040503050406030204" pitchFamily="18" charset="0"/>
                              </a:rPr>
                            </m:ctrlPr>
                          </m:sSubPr>
                          <m:e>
                            <m:r>
                              <a:rPr lang="en-GB" i="1" dirty="0">
                                <a:latin typeface="Cambria Math" panose="02040503050406030204" pitchFamily="18" charset="0"/>
                              </a:rPr>
                              <m:t>𝐶</m:t>
                            </m:r>
                          </m:e>
                          <m:sub>
                            <m:r>
                              <a:rPr lang="en-GB" i="1" dirty="0">
                                <a:latin typeface="Cambria Math" panose="02040503050406030204" pitchFamily="18" charset="0"/>
                              </a:rPr>
                              <m:t>𝐵</m:t>
                            </m:r>
                          </m:sub>
                        </m:sSub>
                        <m:d>
                          <m:dPr>
                            <m:ctrlPr>
                              <a:rPr lang="en-US" i="1" dirty="0">
                                <a:latin typeface="Cambria Math" panose="02040503050406030204" pitchFamily="18" charset="0"/>
                              </a:rPr>
                            </m:ctrlPr>
                          </m:dPr>
                          <m:e>
                            <m:r>
                              <a:rPr lang="en-GB" i="1" dirty="0">
                                <a:latin typeface="Cambria Math" panose="02040503050406030204" pitchFamily="18" charset="0"/>
                              </a:rPr>
                              <m:t>𝑝</m:t>
                            </m:r>
                          </m:e>
                        </m:d>
                      </m:num>
                      <m:den>
                        <m:sSup>
                          <m:sSupPr>
                            <m:ctrlPr>
                              <a:rPr lang="en-US" i="1" dirty="0">
                                <a:latin typeface="Cambria Math" panose="02040503050406030204" pitchFamily="18" charset="0"/>
                              </a:rPr>
                            </m:ctrlPr>
                          </m:sSupPr>
                          <m:e>
                            <m:r>
                              <a:rPr lang="en-GB" i="1" dirty="0">
                                <a:latin typeface="Cambria Math" panose="02040503050406030204" pitchFamily="18" charset="0"/>
                              </a:rPr>
                              <m:t>𝑝</m:t>
                            </m:r>
                          </m:e>
                          <m:sup>
                            <m:r>
                              <a:rPr lang="en-GB" i="1" dirty="0">
                                <a:latin typeface="Cambria Math" panose="02040503050406030204" pitchFamily="18" charset="0"/>
                              </a:rPr>
                              <m:t>2</m:t>
                            </m:r>
                          </m:sup>
                        </m:sSup>
                      </m:den>
                    </m:f>
                    <m:func>
                      <m:funcPr>
                        <m:ctrlPr>
                          <a:rPr lang="en-US" i="1" dirty="0">
                            <a:latin typeface="Cambria Math" panose="02040503050406030204" pitchFamily="18" charset="0"/>
                          </a:rPr>
                        </m:ctrlPr>
                      </m:funcPr>
                      <m:fName>
                        <m:r>
                          <m:rPr>
                            <m:sty m:val="p"/>
                          </m:rPr>
                          <a:rPr lang="en-GB" dirty="0">
                            <a:latin typeface="Cambria Math" panose="02040503050406030204" pitchFamily="18" charset="0"/>
                          </a:rPr>
                          <m:t>cot</m:t>
                        </m:r>
                      </m:fName>
                      <m:e>
                        <m:r>
                          <a:rPr lang="en-GB" i="1" dirty="0">
                            <a:latin typeface="Cambria Math" panose="02040503050406030204" pitchFamily="18" charset="0"/>
                          </a:rPr>
                          <m:t>𝜂</m:t>
                        </m:r>
                      </m:e>
                    </m:func>
                    <m:r>
                      <a:rPr lang="en-GB" i="1" dirty="0">
                        <a:latin typeface="Cambria Math" panose="02040503050406030204" pitchFamily="18" charset="0"/>
                      </a:rPr>
                      <m:t>𝑑𝑡</m:t>
                    </m:r>
                    <m:r>
                      <a:rPr lang="en-GB" i="1" dirty="0">
                        <a:latin typeface="Cambria Math" panose="02040503050406030204" pitchFamily="18" charset="0"/>
                      </a:rPr>
                      <m:t>+</m:t>
                    </m:r>
                    <m:f>
                      <m:fPr>
                        <m:ctrlPr>
                          <a:rPr lang="en-US" i="1" dirty="0">
                            <a:latin typeface="Cambria Math" panose="02040503050406030204" pitchFamily="18" charset="0"/>
                          </a:rPr>
                        </m:ctrlPr>
                      </m:fPr>
                      <m:num>
                        <m:rad>
                          <m:radPr>
                            <m:degHide m:val="on"/>
                            <m:ctrlPr>
                              <a:rPr lang="en-US" i="1" dirty="0">
                                <a:latin typeface="Cambria Math" panose="02040503050406030204" pitchFamily="18" charset="0"/>
                              </a:rPr>
                            </m:ctrlPr>
                          </m:radPr>
                          <m:deg/>
                          <m:e>
                            <m:r>
                              <a:rPr lang="en-GB" i="1" dirty="0">
                                <a:latin typeface="Cambria Math" panose="02040503050406030204" pitchFamily="18" charset="0"/>
                              </a:rPr>
                              <m:t>2</m:t>
                            </m:r>
                            <m:sSub>
                              <m:sSubPr>
                                <m:ctrlPr>
                                  <a:rPr lang="en-US" i="1" dirty="0">
                                    <a:latin typeface="Cambria Math" panose="02040503050406030204" pitchFamily="18" charset="0"/>
                                  </a:rPr>
                                </m:ctrlPr>
                              </m:sSubPr>
                              <m:e>
                                <m:r>
                                  <a:rPr lang="en-GB" i="1" dirty="0">
                                    <a:latin typeface="Cambria Math" panose="02040503050406030204" pitchFamily="18" charset="0"/>
                                  </a:rPr>
                                  <m:t>𝐶</m:t>
                                </m:r>
                              </m:e>
                              <m:sub>
                                <m:r>
                                  <a:rPr lang="en-GB" i="1" dirty="0">
                                    <a:latin typeface="Cambria Math" panose="02040503050406030204" pitchFamily="18" charset="0"/>
                                  </a:rPr>
                                  <m:t>𝐵</m:t>
                                </m:r>
                              </m:sub>
                            </m:sSub>
                            <m:d>
                              <m:dPr>
                                <m:ctrlPr>
                                  <a:rPr lang="en-US" i="1" dirty="0">
                                    <a:latin typeface="Cambria Math" panose="02040503050406030204" pitchFamily="18" charset="0"/>
                                  </a:rPr>
                                </m:ctrlPr>
                              </m:dPr>
                              <m:e>
                                <m:r>
                                  <a:rPr lang="en-GB" i="1" dirty="0">
                                    <a:latin typeface="Cambria Math" panose="02040503050406030204" pitchFamily="18" charset="0"/>
                                  </a:rPr>
                                  <m:t>𝑝</m:t>
                                </m:r>
                              </m:e>
                            </m:d>
                          </m:e>
                        </m:rad>
                      </m:num>
                      <m:den>
                        <m:r>
                          <a:rPr lang="en-GB" i="1" dirty="0">
                            <a:latin typeface="Cambria Math" panose="02040503050406030204" pitchFamily="18" charset="0"/>
                          </a:rPr>
                          <m:t>𝑝</m:t>
                        </m:r>
                      </m:den>
                    </m:f>
                    <m:r>
                      <a:rPr lang="en-GB" i="1" dirty="0">
                        <a:latin typeface="Cambria Math" panose="02040503050406030204" pitchFamily="18" charset="0"/>
                      </a:rPr>
                      <m:t>𝑑</m:t>
                    </m:r>
                    <m:sSub>
                      <m:sSubPr>
                        <m:ctrlPr>
                          <a:rPr lang="en-US" i="1" dirty="0">
                            <a:latin typeface="Cambria Math" panose="02040503050406030204" pitchFamily="18" charset="0"/>
                          </a:rPr>
                        </m:ctrlPr>
                      </m:sSubPr>
                      <m:e>
                        <m:r>
                          <a:rPr lang="en-GB" i="1" dirty="0">
                            <a:latin typeface="Cambria Math" panose="02040503050406030204" pitchFamily="18" charset="0"/>
                          </a:rPr>
                          <m:t>𝑊</m:t>
                        </m:r>
                      </m:e>
                      <m:sub>
                        <m:r>
                          <a:rPr lang="en-GB" i="1" dirty="0">
                            <a:latin typeface="Cambria Math" panose="02040503050406030204" pitchFamily="18" charset="0"/>
                          </a:rPr>
                          <m:t>𝜂</m:t>
                        </m:r>
                      </m:sub>
                    </m:sSub>
                    <m:r>
                      <a:rPr lang="en-GB" i="1" dirty="0">
                        <a:latin typeface="Cambria Math" panose="02040503050406030204" pitchFamily="18" charset="0"/>
                      </a:rPr>
                      <m:t>,</m:t>
                    </m:r>
                  </m:oMath>
                </a14:m>
                <a:endParaRPr lang="en-US" dirty="0"/>
              </a:p>
              <a:p>
                <a:pPr lvl="1">
                  <a:lnSpc>
                    <a:spcPct val="120000"/>
                  </a:lnSpc>
                </a:pPr>
                <a:r>
                  <a:rPr lang="en-US" dirty="0"/>
                  <a:t>General transport coefficients [Papp et al., </a:t>
                </a:r>
                <a:r>
                  <a:rPr lang="en-US" i="1" dirty="0" err="1"/>
                  <a:t>Nucl</a:t>
                </a:r>
                <a:r>
                  <a:rPr lang="en-US" i="1" dirty="0"/>
                  <a:t>. Fusion </a:t>
                </a:r>
                <a:r>
                  <a:rPr lang="en-US" dirty="0"/>
                  <a:t>(2011)] and </a:t>
                </a:r>
                <a:br>
                  <a:rPr lang="en-US" dirty="0"/>
                </a:br>
                <a:r>
                  <a:rPr lang="en-US" dirty="0"/>
                  <a:t>bound electron physics [Hesslow et al., </a:t>
                </a:r>
                <a:r>
                  <a:rPr lang="en-US" i="1" dirty="0"/>
                  <a:t>Phys. Rev. Lett. </a:t>
                </a:r>
                <a:r>
                  <a:rPr lang="en-US" dirty="0"/>
                  <a:t>(2017)]</a:t>
                </a:r>
                <a:br>
                  <a:rPr lang="en-US" dirty="0"/>
                </a:br>
                <a:r>
                  <a:rPr lang="en-US" dirty="0"/>
                  <a:t>	</a:t>
                </a:r>
                <a14:m>
                  <m:oMath xmlns:m="http://schemas.openxmlformats.org/officeDocument/2006/math">
                    <m:sSub>
                      <m:sSubPr>
                        <m:ctrlPr>
                          <a:rPr lang="en-US" i="1" dirty="0">
                            <a:latin typeface="Cambria Math" panose="02040503050406030204" pitchFamily="18" charset="0"/>
                          </a:rPr>
                        </m:ctrlPr>
                      </m:sSubPr>
                      <m:e>
                        <m:r>
                          <a:rPr lang="en-GB" i="1" dirty="0">
                            <a:latin typeface="Cambria Math" panose="02040503050406030204" pitchFamily="18" charset="0"/>
                          </a:rPr>
                          <m:t>𝐶</m:t>
                        </m:r>
                      </m:e>
                      <m:sub>
                        <m:r>
                          <a:rPr lang="en-GB" i="1" dirty="0">
                            <a:latin typeface="Cambria Math" panose="02040503050406030204" pitchFamily="18" charset="0"/>
                          </a:rPr>
                          <m:t>𝐹</m:t>
                        </m:r>
                      </m:sub>
                    </m:sSub>
                    <m:d>
                      <m:dPr>
                        <m:ctrlPr>
                          <a:rPr lang="en-US" i="1" dirty="0">
                            <a:latin typeface="Cambria Math" panose="02040503050406030204" pitchFamily="18" charset="0"/>
                          </a:rPr>
                        </m:ctrlPr>
                      </m:dPr>
                      <m:e>
                        <m:r>
                          <a:rPr lang="en-GB" i="1" dirty="0">
                            <a:latin typeface="Cambria Math" panose="02040503050406030204" pitchFamily="18" charset="0"/>
                          </a:rPr>
                          <m:t>𝑣</m:t>
                        </m:r>
                      </m:e>
                    </m:d>
                    <m:r>
                      <a:rPr lang="en-GB" i="1" dirty="0">
                        <a:latin typeface="Cambria Math" panose="02040503050406030204" pitchFamily="18" charset="0"/>
                      </a:rPr>
                      <m:t>=</m:t>
                    </m:r>
                    <m:f>
                      <m:fPr>
                        <m:ctrlPr>
                          <a:rPr lang="en-US" i="1" dirty="0">
                            <a:latin typeface="Cambria Math" panose="02040503050406030204" pitchFamily="18" charset="0"/>
                          </a:rPr>
                        </m:ctrlPr>
                      </m:fPr>
                      <m:num>
                        <m:sSub>
                          <m:sSubPr>
                            <m:ctrlPr>
                              <a:rPr lang="en-US" i="1" dirty="0">
                                <a:latin typeface="Cambria Math" panose="02040503050406030204" pitchFamily="18" charset="0"/>
                              </a:rPr>
                            </m:ctrlPr>
                          </m:sSubPr>
                          <m:e>
                            <m:r>
                              <m:rPr>
                                <m:sty m:val="p"/>
                              </m:rPr>
                              <a:rPr lang="en-GB" dirty="0">
                                <a:latin typeface="Cambria Math" panose="02040503050406030204" pitchFamily="18" charset="0"/>
                              </a:rPr>
                              <m:t>Γ</m:t>
                            </m:r>
                          </m:e>
                          <m:sub>
                            <m:r>
                              <a:rPr lang="en-GB" i="1" dirty="0">
                                <a:latin typeface="Cambria Math" panose="02040503050406030204" pitchFamily="18" charset="0"/>
                              </a:rPr>
                              <m:t>𝑒𝑒</m:t>
                            </m:r>
                          </m:sub>
                        </m:sSub>
                        <m:r>
                          <a:rPr lang="en-GB" i="1" dirty="0">
                            <a:latin typeface="Cambria Math" panose="02040503050406030204" pitchFamily="18" charset="0"/>
                          </a:rPr>
                          <m:t>𝒢</m:t>
                        </m:r>
                        <m:d>
                          <m:dPr>
                            <m:ctrlPr>
                              <a:rPr lang="en-US" i="1" dirty="0">
                                <a:latin typeface="Cambria Math" panose="02040503050406030204" pitchFamily="18" charset="0"/>
                              </a:rPr>
                            </m:ctrlPr>
                          </m:dPr>
                          <m:e>
                            <m:f>
                              <m:fPr>
                                <m:ctrlPr>
                                  <a:rPr lang="en-US" i="1" dirty="0">
                                    <a:latin typeface="Cambria Math" panose="02040503050406030204" pitchFamily="18" charset="0"/>
                                  </a:rPr>
                                </m:ctrlPr>
                              </m:fPr>
                              <m:num>
                                <m:r>
                                  <a:rPr lang="en-GB" i="1" dirty="0">
                                    <a:latin typeface="Cambria Math" panose="02040503050406030204" pitchFamily="18" charset="0"/>
                                  </a:rPr>
                                  <m:t>𝑣</m:t>
                                </m:r>
                              </m:num>
                              <m:den>
                                <m:sSub>
                                  <m:sSubPr>
                                    <m:ctrlPr>
                                      <a:rPr lang="en-US" i="1" dirty="0">
                                        <a:latin typeface="Cambria Math" panose="02040503050406030204" pitchFamily="18" charset="0"/>
                                      </a:rPr>
                                    </m:ctrlPr>
                                  </m:sSubPr>
                                  <m:e>
                                    <m:r>
                                      <a:rPr lang="en-GB" i="1" dirty="0">
                                        <a:latin typeface="Cambria Math" panose="02040503050406030204" pitchFamily="18" charset="0"/>
                                      </a:rPr>
                                      <m:t>𝑣</m:t>
                                    </m:r>
                                  </m:e>
                                  <m:sub>
                                    <m:r>
                                      <m:rPr>
                                        <m:sty m:val="p"/>
                                      </m:rPr>
                                      <a:rPr lang="en-GB" dirty="0">
                                        <a:latin typeface="Cambria Math" panose="02040503050406030204" pitchFamily="18" charset="0"/>
                                      </a:rPr>
                                      <m:t>th</m:t>
                                    </m:r>
                                  </m:sub>
                                </m:sSub>
                              </m:den>
                            </m:f>
                          </m:e>
                        </m:d>
                      </m:num>
                      <m:den>
                        <m:sSub>
                          <m:sSubPr>
                            <m:ctrlPr>
                              <a:rPr lang="en-US" i="1" dirty="0">
                                <a:latin typeface="Cambria Math" panose="02040503050406030204" pitchFamily="18" charset="0"/>
                              </a:rPr>
                            </m:ctrlPr>
                          </m:sSubPr>
                          <m:e>
                            <m:r>
                              <a:rPr lang="en-GB" i="1" dirty="0">
                                <a:latin typeface="Cambria Math" panose="02040503050406030204" pitchFamily="18" charset="0"/>
                              </a:rPr>
                              <m:t>𝑇</m:t>
                            </m:r>
                          </m:e>
                          <m:sub>
                            <m:r>
                              <a:rPr lang="en-GB" i="1" dirty="0">
                                <a:latin typeface="Cambria Math" panose="02040503050406030204" pitchFamily="18" charset="0"/>
                              </a:rPr>
                              <m:t>𝑒</m:t>
                            </m:r>
                          </m:sub>
                        </m:sSub>
                      </m:den>
                    </m:f>
                    <m:d>
                      <m:dPr>
                        <m:begChr m:val="{"/>
                        <m:endChr m:val="}"/>
                        <m:ctrlPr>
                          <a:rPr lang="en-US" i="1" dirty="0">
                            <a:latin typeface="Cambria Math" panose="02040503050406030204" pitchFamily="18" charset="0"/>
                          </a:rPr>
                        </m:ctrlPr>
                      </m:dPr>
                      <m:e>
                        <m:r>
                          <a:rPr lang="en-GB" i="1" dirty="0">
                            <a:latin typeface="Cambria Math" panose="02040503050406030204" pitchFamily="18" charset="0"/>
                          </a:rPr>
                          <m:t>1+</m:t>
                        </m:r>
                        <m:nary>
                          <m:naryPr>
                            <m:chr m:val="∑"/>
                            <m:limLoc m:val="undOvr"/>
                            <m:supHide m:val="on"/>
                            <m:ctrlPr>
                              <a:rPr lang="en-US" i="1" dirty="0">
                                <a:latin typeface="Cambria Math" panose="02040503050406030204" pitchFamily="18" charset="0"/>
                              </a:rPr>
                            </m:ctrlPr>
                          </m:naryPr>
                          <m:sub>
                            <m:r>
                              <a:rPr lang="en-GB" i="1" dirty="0">
                                <a:latin typeface="Cambria Math" panose="02040503050406030204" pitchFamily="18" charset="0"/>
                              </a:rPr>
                              <m:t>𝑗</m:t>
                            </m:r>
                          </m:sub>
                          <m:sup/>
                          <m:e>
                            <m:f>
                              <m:fPr>
                                <m:ctrlPr>
                                  <a:rPr lang="en-US" i="1" dirty="0">
                                    <a:latin typeface="Cambria Math" panose="02040503050406030204" pitchFamily="18" charset="0"/>
                                  </a:rPr>
                                </m:ctrlPr>
                              </m:fPr>
                              <m:num>
                                <m:sSub>
                                  <m:sSubPr>
                                    <m:ctrlPr>
                                      <a:rPr lang="en-US" i="1" dirty="0">
                                        <a:latin typeface="Cambria Math" panose="02040503050406030204" pitchFamily="18" charset="0"/>
                                      </a:rPr>
                                    </m:ctrlPr>
                                  </m:sSubPr>
                                  <m:e>
                                    <m:r>
                                      <a:rPr lang="en-GB" i="1" dirty="0">
                                        <a:latin typeface="Cambria Math" panose="02040503050406030204" pitchFamily="18" charset="0"/>
                                      </a:rPr>
                                      <m:t>𝑛</m:t>
                                    </m:r>
                                  </m:e>
                                  <m:sub>
                                    <m:r>
                                      <a:rPr lang="en-GB" i="1" dirty="0">
                                        <a:latin typeface="Cambria Math" panose="02040503050406030204" pitchFamily="18" charset="0"/>
                                      </a:rPr>
                                      <m:t>𝑗</m:t>
                                    </m:r>
                                  </m:sub>
                                </m:sSub>
                              </m:num>
                              <m:den>
                                <m:sSub>
                                  <m:sSubPr>
                                    <m:ctrlPr>
                                      <a:rPr lang="en-US" i="1" dirty="0">
                                        <a:latin typeface="Cambria Math" panose="02040503050406030204" pitchFamily="18" charset="0"/>
                                      </a:rPr>
                                    </m:ctrlPr>
                                  </m:sSubPr>
                                  <m:e>
                                    <m:r>
                                      <a:rPr lang="en-GB" i="1" dirty="0">
                                        <a:latin typeface="Cambria Math" panose="02040503050406030204" pitchFamily="18" charset="0"/>
                                      </a:rPr>
                                      <m:t>𝑛</m:t>
                                    </m:r>
                                  </m:e>
                                  <m:sub>
                                    <m:r>
                                      <a:rPr lang="en-GB" i="1" dirty="0">
                                        <a:latin typeface="Cambria Math" panose="02040503050406030204" pitchFamily="18" charset="0"/>
                                      </a:rPr>
                                      <m:t>𝑒</m:t>
                                    </m:r>
                                  </m:sub>
                                </m:sSub>
                              </m:den>
                            </m:f>
                          </m:e>
                        </m:nary>
                        <m:f>
                          <m:fPr>
                            <m:ctrlPr>
                              <a:rPr lang="en-US" i="1" dirty="0">
                                <a:latin typeface="Cambria Math" panose="02040503050406030204" pitchFamily="18" charset="0"/>
                              </a:rPr>
                            </m:ctrlPr>
                          </m:fPr>
                          <m:num>
                            <m:sSub>
                              <m:sSubPr>
                                <m:ctrlPr>
                                  <a:rPr lang="en-US" i="1" dirty="0">
                                    <a:latin typeface="Cambria Math" panose="02040503050406030204" pitchFamily="18" charset="0"/>
                                  </a:rPr>
                                </m:ctrlPr>
                              </m:sSubPr>
                              <m:e>
                                <m:r>
                                  <a:rPr lang="en-GB" i="1" dirty="0">
                                    <a:latin typeface="Cambria Math" panose="02040503050406030204" pitchFamily="18" charset="0"/>
                                  </a:rPr>
                                  <m:t>𝑍</m:t>
                                </m:r>
                              </m:e>
                              <m:sub>
                                <m:r>
                                  <a:rPr lang="en-GB" i="1" dirty="0">
                                    <a:latin typeface="Cambria Math" panose="02040503050406030204" pitchFamily="18" charset="0"/>
                                  </a:rPr>
                                  <m:t>𝑗</m:t>
                                </m:r>
                              </m:sub>
                            </m:sSub>
                            <m:r>
                              <a:rPr lang="en-GB" i="1" dirty="0">
                                <a:latin typeface="Cambria Math" panose="02040503050406030204" pitchFamily="18" charset="0"/>
                              </a:rPr>
                              <m:t>−</m:t>
                            </m:r>
                            <m:sSub>
                              <m:sSubPr>
                                <m:ctrlPr>
                                  <a:rPr lang="en-US" i="1" dirty="0">
                                    <a:latin typeface="Cambria Math" panose="02040503050406030204" pitchFamily="18" charset="0"/>
                                  </a:rPr>
                                </m:ctrlPr>
                              </m:sSubPr>
                              <m:e>
                                <m:r>
                                  <a:rPr lang="en-GB" i="1" dirty="0">
                                    <a:latin typeface="Cambria Math" panose="02040503050406030204" pitchFamily="18" charset="0"/>
                                  </a:rPr>
                                  <m:t>𝑍</m:t>
                                </m:r>
                              </m:e>
                              <m:sub>
                                <m:r>
                                  <a:rPr lang="en-GB" i="1" dirty="0">
                                    <a:latin typeface="Cambria Math" panose="02040503050406030204" pitchFamily="18" charset="0"/>
                                  </a:rPr>
                                  <m:t>0</m:t>
                                </m:r>
                                <m:r>
                                  <a:rPr lang="en-GB" i="1" dirty="0">
                                    <a:latin typeface="Cambria Math" panose="02040503050406030204" pitchFamily="18" charset="0"/>
                                  </a:rPr>
                                  <m:t>𝑗</m:t>
                                </m:r>
                              </m:sub>
                            </m:sSub>
                          </m:num>
                          <m:den>
                            <m:r>
                              <m:rPr>
                                <m:sty m:val="p"/>
                              </m:rPr>
                              <a:rPr lang="en-GB" dirty="0">
                                <a:latin typeface="Cambria Math" panose="02040503050406030204" pitchFamily="18" charset="0"/>
                              </a:rPr>
                              <m:t>ln</m:t>
                            </m:r>
                            <m:sSub>
                              <m:sSubPr>
                                <m:ctrlPr>
                                  <a:rPr lang="en-US" i="1" dirty="0">
                                    <a:latin typeface="Cambria Math" panose="02040503050406030204" pitchFamily="18" charset="0"/>
                                  </a:rPr>
                                </m:ctrlPr>
                              </m:sSubPr>
                              <m:e>
                                <m:r>
                                  <m:rPr>
                                    <m:sty m:val="p"/>
                                  </m:rPr>
                                  <a:rPr lang="en-GB" dirty="0">
                                    <a:latin typeface="Cambria Math" panose="02040503050406030204" pitchFamily="18" charset="0"/>
                                  </a:rPr>
                                  <m:t>Λ</m:t>
                                </m:r>
                              </m:e>
                              <m:sub>
                                <m:r>
                                  <a:rPr lang="en-GB" i="1" dirty="0">
                                    <a:latin typeface="Cambria Math" panose="02040503050406030204" pitchFamily="18" charset="0"/>
                                  </a:rPr>
                                  <m:t>𝑒𝑒</m:t>
                                </m:r>
                              </m:sub>
                            </m:sSub>
                          </m:den>
                        </m:f>
                        <m:r>
                          <a:rPr lang="en-GB" i="1" dirty="0">
                            <a:latin typeface="Cambria Math" panose="02040503050406030204" pitchFamily="18" charset="0"/>
                          </a:rPr>
                          <m:t> </m:t>
                        </m:r>
                        <m:d>
                          <m:dPr>
                            <m:begChr m:val="["/>
                            <m:endChr m:val="]"/>
                            <m:ctrlPr>
                              <a:rPr lang="en-US" i="1" dirty="0">
                                <a:latin typeface="Cambria Math" panose="02040503050406030204" pitchFamily="18" charset="0"/>
                              </a:rPr>
                            </m:ctrlPr>
                          </m:dPr>
                          <m:e>
                            <m:f>
                              <m:fPr>
                                <m:ctrlPr>
                                  <a:rPr lang="en-US" i="1" dirty="0">
                                    <a:latin typeface="Cambria Math" panose="02040503050406030204" pitchFamily="18" charset="0"/>
                                  </a:rPr>
                                </m:ctrlPr>
                              </m:fPr>
                              <m:num>
                                <m:r>
                                  <a:rPr lang="en-GB" i="1" dirty="0">
                                    <a:latin typeface="Cambria Math" panose="02040503050406030204" pitchFamily="18" charset="0"/>
                                  </a:rPr>
                                  <m:t>1</m:t>
                                </m:r>
                              </m:num>
                              <m:den>
                                <m:r>
                                  <a:rPr lang="en-GB" i="1" dirty="0">
                                    <a:latin typeface="Cambria Math" panose="02040503050406030204" pitchFamily="18" charset="0"/>
                                  </a:rPr>
                                  <m:t>5</m:t>
                                </m:r>
                              </m:den>
                            </m:f>
                            <m:func>
                              <m:funcPr>
                                <m:ctrlPr>
                                  <a:rPr lang="en-US" i="1" dirty="0">
                                    <a:latin typeface="Cambria Math" panose="02040503050406030204" pitchFamily="18" charset="0"/>
                                  </a:rPr>
                                </m:ctrlPr>
                              </m:funcPr>
                              <m:fName>
                                <m:r>
                                  <m:rPr>
                                    <m:sty m:val="p"/>
                                  </m:rPr>
                                  <a:rPr lang="en-GB" dirty="0">
                                    <a:latin typeface="Cambria Math" panose="02040503050406030204" pitchFamily="18" charset="0"/>
                                  </a:rPr>
                                  <m:t>ln</m:t>
                                </m:r>
                              </m:fName>
                              <m:e>
                                <m:d>
                                  <m:dPr>
                                    <m:ctrlPr>
                                      <a:rPr lang="en-US" i="1" dirty="0">
                                        <a:latin typeface="Cambria Math" panose="02040503050406030204" pitchFamily="18" charset="0"/>
                                      </a:rPr>
                                    </m:ctrlPr>
                                  </m:dPr>
                                  <m:e>
                                    <m:r>
                                      <a:rPr lang="en-GB" i="1" dirty="0">
                                        <a:latin typeface="Cambria Math" panose="02040503050406030204" pitchFamily="18" charset="0"/>
                                      </a:rPr>
                                      <m:t>1+</m:t>
                                    </m:r>
                                    <m:sSubSup>
                                      <m:sSubSupPr>
                                        <m:ctrlPr>
                                          <a:rPr lang="en-US" i="1" dirty="0">
                                            <a:latin typeface="Cambria Math" panose="02040503050406030204" pitchFamily="18" charset="0"/>
                                          </a:rPr>
                                        </m:ctrlPr>
                                      </m:sSubSupPr>
                                      <m:e>
                                        <m:r>
                                          <a:rPr lang="en-GB" i="1" dirty="0">
                                            <a:latin typeface="Cambria Math" panose="02040503050406030204" pitchFamily="18" charset="0"/>
                                          </a:rPr>
                                          <m:t>h</m:t>
                                        </m:r>
                                      </m:e>
                                      <m:sub>
                                        <m:r>
                                          <a:rPr lang="en-GB" i="1" dirty="0">
                                            <a:latin typeface="Cambria Math" panose="02040503050406030204" pitchFamily="18" charset="0"/>
                                          </a:rPr>
                                          <m:t>𝑗</m:t>
                                        </m:r>
                                      </m:sub>
                                      <m:sup>
                                        <m:r>
                                          <a:rPr lang="en-GB" i="1" dirty="0">
                                            <a:latin typeface="Cambria Math" panose="02040503050406030204" pitchFamily="18" charset="0"/>
                                          </a:rPr>
                                          <m:t>5</m:t>
                                        </m:r>
                                      </m:sup>
                                    </m:sSubSup>
                                  </m:e>
                                </m:d>
                              </m:e>
                            </m:func>
                            <m:r>
                              <a:rPr lang="en-GB" i="1" dirty="0">
                                <a:latin typeface="Cambria Math" panose="02040503050406030204" pitchFamily="18" charset="0"/>
                              </a:rPr>
                              <m:t>−</m:t>
                            </m:r>
                            <m:sSup>
                              <m:sSupPr>
                                <m:ctrlPr>
                                  <a:rPr lang="en-US" i="1" dirty="0">
                                    <a:latin typeface="Cambria Math" panose="02040503050406030204" pitchFamily="18" charset="0"/>
                                  </a:rPr>
                                </m:ctrlPr>
                              </m:sSupPr>
                              <m:e>
                                <m:r>
                                  <a:rPr lang="en-GB" i="1" dirty="0">
                                    <a:latin typeface="Cambria Math" panose="02040503050406030204" pitchFamily="18" charset="0"/>
                                  </a:rPr>
                                  <m:t>𝛽</m:t>
                                </m:r>
                              </m:e>
                              <m:sup>
                                <m:r>
                                  <a:rPr lang="en-GB" i="1" dirty="0">
                                    <a:latin typeface="Cambria Math" panose="02040503050406030204" pitchFamily="18" charset="0"/>
                                  </a:rPr>
                                  <m:t>2</m:t>
                                </m:r>
                              </m:sup>
                            </m:sSup>
                          </m:e>
                        </m:d>
                      </m:e>
                    </m:d>
                    <m:r>
                      <a:rPr lang="en-GB" i="1" dirty="0">
                        <a:latin typeface="Cambria Math" panose="02040503050406030204" pitchFamily="18" charset="0"/>
                      </a:rPr>
                      <m:t>,</m:t>
                    </m:r>
                  </m:oMath>
                </a14:m>
                <a:r>
                  <a:rPr lang="en-US" dirty="0"/>
                  <a:t> </a:t>
                </a:r>
                <a14:m>
                  <m:oMath xmlns:m="http://schemas.openxmlformats.org/officeDocument/2006/math">
                    <m:sSub>
                      <m:sSubPr>
                        <m:ctrlPr>
                          <a:rPr lang="en-US" i="1" dirty="0">
                            <a:latin typeface="Cambria Math" panose="02040503050406030204" pitchFamily="18" charset="0"/>
                          </a:rPr>
                        </m:ctrlPr>
                      </m:sSubPr>
                      <m:e>
                        <m:r>
                          <a:rPr lang="en-GB" i="1" dirty="0">
                            <a:latin typeface="Cambria Math" panose="02040503050406030204" pitchFamily="18" charset="0"/>
                          </a:rPr>
                          <m:t>𝐶</m:t>
                        </m:r>
                      </m:e>
                      <m:sub>
                        <m:r>
                          <a:rPr lang="en-GB" i="1" dirty="0">
                            <a:latin typeface="Cambria Math" panose="02040503050406030204" pitchFamily="18" charset="0"/>
                          </a:rPr>
                          <m:t>𝐴</m:t>
                        </m:r>
                      </m:sub>
                    </m:sSub>
                    <m:d>
                      <m:dPr>
                        <m:ctrlPr>
                          <a:rPr lang="en-US" i="1" dirty="0">
                            <a:latin typeface="Cambria Math" panose="02040503050406030204" pitchFamily="18" charset="0"/>
                          </a:rPr>
                        </m:ctrlPr>
                      </m:dPr>
                      <m:e>
                        <m:r>
                          <a:rPr lang="en-GB" i="1" dirty="0">
                            <a:latin typeface="Cambria Math" panose="02040503050406030204" pitchFamily="18" charset="0"/>
                          </a:rPr>
                          <m:t>𝑣</m:t>
                        </m:r>
                      </m:e>
                    </m:d>
                    <m:r>
                      <a:rPr lang="en-GB" i="1" dirty="0">
                        <a:latin typeface="Cambria Math" panose="02040503050406030204" pitchFamily="18" charset="0"/>
                      </a:rPr>
                      <m:t>=</m:t>
                    </m:r>
                    <m:f>
                      <m:fPr>
                        <m:ctrlPr>
                          <a:rPr lang="en-US" i="1" dirty="0">
                            <a:latin typeface="Cambria Math" panose="02040503050406030204" pitchFamily="18" charset="0"/>
                          </a:rPr>
                        </m:ctrlPr>
                      </m:fPr>
                      <m:num>
                        <m:sSub>
                          <m:sSubPr>
                            <m:ctrlPr>
                              <a:rPr lang="en-US" i="1" dirty="0">
                                <a:latin typeface="Cambria Math" panose="02040503050406030204" pitchFamily="18" charset="0"/>
                              </a:rPr>
                            </m:ctrlPr>
                          </m:sSubPr>
                          <m:e>
                            <m:r>
                              <m:rPr>
                                <m:sty m:val="p"/>
                              </m:rPr>
                              <a:rPr lang="en-GB" dirty="0">
                                <a:latin typeface="Cambria Math" panose="02040503050406030204" pitchFamily="18" charset="0"/>
                              </a:rPr>
                              <m:t>Γ</m:t>
                            </m:r>
                          </m:e>
                          <m:sub>
                            <m:r>
                              <a:rPr lang="en-GB" i="1" dirty="0">
                                <a:latin typeface="Cambria Math" panose="02040503050406030204" pitchFamily="18" charset="0"/>
                              </a:rPr>
                              <m:t>𝑒𝑒</m:t>
                            </m:r>
                          </m:sub>
                        </m:sSub>
                        <m:r>
                          <a:rPr lang="en-GB" i="1" dirty="0">
                            <a:latin typeface="Cambria Math" panose="02040503050406030204" pitchFamily="18" charset="0"/>
                          </a:rPr>
                          <m:t>𝒢</m:t>
                        </m:r>
                        <m:d>
                          <m:dPr>
                            <m:ctrlPr>
                              <a:rPr lang="en-US" i="1" dirty="0">
                                <a:latin typeface="Cambria Math" panose="02040503050406030204" pitchFamily="18" charset="0"/>
                              </a:rPr>
                            </m:ctrlPr>
                          </m:dPr>
                          <m:e>
                            <m:f>
                              <m:fPr>
                                <m:ctrlPr>
                                  <a:rPr lang="en-US" i="1" dirty="0">
                                    <a:latin typeface="Cambria Math" panose="02040503050406030204" pitchFamily="18" charset="0"/>
                                  </a:rPr>
                                </m:ctrlPr>
                              </m:fPr>
                              <m:num>
                                <m:r>
                                  <a:rPr lang="en-GB" i="1" dirty="0">
                                    <a:latin typeface="Cambria Math" panose="02040503050406030204" pitchFamily="18" charset="0"/>
                                  </a:rPr>
                                  <m:t>𝑣</m:t>
                                </m:r>
                              </m:num>
                              <m:den>
                                <m:sSub>
                                  <m:sSubPr>
                                    <m:ctrlPr>
                                      <a:rPr lang="en-US" i="1" dirty="0">
                                        <a:latin typeface="Cambria Math" panose="02040503050406030204" pitchFamily="18" charset="0"/>
                                      </a:rPr>
                                    </m:ctrlPr>
                                  </m:sSubPr>
                                  <m:e>
                                    <m:r>
                                      <a:rPr lang="en-GB" i="1" dirty="0">
                                        <a:latin typeface="Cambria Math" panose="02040503050406030204" pitchFamily="18" charset="0"/>
                                      </a:rPr>
                                      <m:t>𝑣</m:t>
                                    </m:r>
                                  </m:e>
                                  <m:sub>
                                    <m:r>
                                      <a:rPr lang="en-GB" i="1" dirty="0">
                                        <a:latin typeface="Cambria Math" panose="02040503050406030204" pitchFamily="18" charset="0"/>
                                      </a:rPr>
                                      <m:t>𝑡</m:t>
                                    </m:r>
                                    <m:r>
                                      <m:rPr>
                                        <m:sty m:val="p"/>
                                      </m:rPr>
                                      <a:rPr lang="en-GB" dirty="0">
                                        <a:latin typeface="Cambria Math" panose="02040503050406030204" pitchFamily="18" charset="0"/>
                                      </a:rPr>
                                      <m:t>h</m:t>
                                    </m:r>
                                  </m:sub>
                                </m:sSub>
                              </m:den>
                            </m:f>
                          </m:e>
                        </m:d>
                      </m:num>
                      <m:den>
                        <m:r>
                          <a:rPr lang="en-GB" i="1" dirty="0">
                            <a:latin typeface="Cambria Math" panose="02040503050406030204" pitchFamily="18" charset="0"/>
                          </a:rPr>
                          <m:t>𝑣</m:t>
                        </m:r>
                      </m:den>
                    </m:f>
                    <m:r>
                      <a:rPr lang="en-GB" i="1" dirty="0">
                        <a:latin typeface="Cambria Math" panose="02040503050406030204" pitchFamily="18" charset="0"/>
                      </a:rPr>
                      <m:t>,</m:t>
                    </m:r>
                  </m:oMath>
                </a14:m>
                <a:r>
                  <a:rPr lang="en-US" dirty="0"/>
                  <a:t> </a:t>
                </a:r>
                <a:br>
                  <a:rPr lang="en-US" dirty="0"/>
                </a:br>
                <a:r>
                  <a:rPr lang="en-US" dirty="0"/>
                  <a:t>	</a:t>
                </a:r>
                <a14:m>
                  <m:oMath xmlns:m="http://schemas.openxmlformats.org/officeDocument/2006/math">
                    <m:sSub>
                      <m:sSubPr>
                        <m:ctrlPr>
                          <a:rPr lang="en-US" b="0" i="1" dirty="0">
                            <a:latin typeface="Cambria Math" panose="02040503050406030204" pitchFamily="18" charset="0"/>
                          </a:rPr>
                        </m:ctrlPr>
                      </m:sSubPr>
                      <m:e>
                        <m:r>
                          <a:rPr lang="en-GB" b="0" i="1" dirty="0">
                            <a:latin typeface="Cambria Math" panose="02040503050406030204" pitchFamily="18" charset="0"/>
                          </a:rPr>
                          <m:t>𝐶</m:t>
                        </m:r>
                      </m:e>
                      <m:sub>
                        <m:r>
                          <a:rPr lang="en-US" b="0" i="1" dirty="0">
                            <a:latin typeface="Cambria Math" panose="02040503050406030204" pitchFamily="18" charset="0"/>
                          </a:rPr>
                          <m:t>𝐵</m:t>
                        </m:r>
                      </m:sub>
                    </m:sSub>
                    <m:d>
                      <m:dPr>
                        <m:ctrlPr>
                          <a:rPr lang="en-US" i="1" dirty="0">
                            <a:latin typeface="Cambria Math" panose="02040503050406030204" pitchFamily="18" charset="0"/>
                          </a:rPr>
                        </m:ctrlPr>
                      </m:dPr>
                      <m:e>
                        <m:r>
                          <a:rPr lang="en-GB" i="1" dirty="0">
                            <a:latin typeface="Cambria Math" panose="02040503050406030204" pitchFamily="18" charset="0"/>
                          </a:rPr>
                          <m:t>𝑣</m:t>
                        </m:r>
                      </m:e>
                    </m:d>
                    <m:r>
                      <a:rPr lang="en-GB" i="1" dirty="0">
                        <a:latin typeface="Cambria Math" panose="02040503050406030204" pitchFamily="18" charset="0"/>
                      </a:rPr>
                      <m:t>=</m:t>
                    </m:r>
                    <m:f>
                      <m:fPr>
                        <m:ctrlPr>
                          <a:rPr lang="en-US" i="1" dirty="0">
                            <a:latin typeface="Cambria Math" panose="02040503050406030204" pitchFamily="18" charset="0"/>
                          </a:rPr>
                        </m:ctrlPr>
                      </m:fPr>
                      <m:num>
                        <m:sSub>
                          <m:sSubPr>
                            <m:ctrlPr>
                              <a:rPr lang="en-US" i="1" dirty="0">
                                <a:latin typeface="Cambria Math" panose="02040503050406030204" pitchFamily="18" charset="0"/>
                              </a:rPr>
                            </m:ctrlPr>
                          </m:sSubPr>
                          <m:e>
                            <m:r>
                              <m:rPr>
                                <m:sty m:val="p"/>
                              </m:rPr>
                              <a:rPr lang="en-GB" dirty="0">
                                <a:latin typeface="Cambria Math" panose="02040503050406030204" pitchFamily="18" charset="0"/>
                              </a:rPr>
                              <m:t>Γ</m:t>
                            </m:r>
                          </m:e>
                          <m:sub>
                            <m:r>
                              <a:rPr lang="en-GB" i="1" dirty="0">
                                <a:latin typeface="Cambria Math" panose="02040503050406030204" pitchFamily="18" charset="0"/>
                              </a:rPr>
                              <m:t>𝑒𝑖</m:t>
                            </m:r>
                          </m:sub>
                        </m:sSub>
                      </m:num>
                      <m:den>
                        <m:r>
                          <a:rPr lang="en-GB" i="1" dirty="0">
                            <a:latin typeface="Cambria Math" panose="02040503050406030204" pitchFamily="18" charset="0"/>
                          </a:rPr>
                          <m:t>2</m:t>
                        </m:r>
                        <m:r>
                          <a:rPr lang="en-GB" i="1" dirty="0">
                            <a:latin typeface="Cambria Math" panose="02040503050406030204" pitchFamily="18" charset="0"/>
                          </a:rPr>
                          <m:t>𝑣</m:t>
                        </m:r>
                      </m:den>
                    </m:f>
                    <m:d>
                      <m:dPr>
                        <m:ctrlPr>
                          <a:rPr lang="en-US" i="1" dirty="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𝑍</m:t>
                            </m:r>
                          </m:e>
                          <m:sub>
                            <m:r>
                              <m:rPr>
                                <m:sty m:val="p"/>
                              </m:rPr>
                              <a:rPr lang="en-US" b="0" i="0" dirty="0" smtClean="0">
                                <a:latin typeface="Cambria Math" panose="02040503050406030204" pitchFamily="18" charset="0"/>
                              </a:rPr>
                              <m:t>eff</m:t>
                            </m:r>
                          </m:sub>
                        </m:sSub>
                        <m:r>
                          <a:rPr lang="en-GB" i="1" dirty="0">
                            <a:latin typeface="Cambria Math" panose="02040503050406030204" pitchFamily="18" charset="0"/>
                          </a:rPr>
                          <m:t>+</m:t>
                        </m:r>
                        <m:nary>
                          <m:naryPr>
                            <m:chr m:val="∑"/>
                            <m:limLoc m:val="undOvr"/>
                            <m:supHide m:val="on"/>
                            <m:ctrlPr>
                              <a:rPr lang="en-US" i="1" dirty="0">
                                <a:latin typeface="Cambria Math" panose="02040503050406030204" pitchFamily="18" charset="0"/>
                              </a:rPr>
                            </m:ctrlPr>
                          </m:naryPr>
                          <m:sub>
                            <m:r>
                              <a:rPr lang="en-GB" i="1" dirty="0">
                                <a:latin typeface="Cambria Math" panose="02040503050406030204" pitchFamily="18" charset="0"/>
                              </a:rPr>
                              <m:t>𝑗</m:t>
                            </m:r>
                          </m:sub>
                          <m:sup/>
                          <m:e>
                            <m:f>
                              <m:fPr>
                                <m:ctrlPr>
                                  <a:rPr lang="en-US" i="1" dirty="0">
                                    <a:latin typeface="Cambria Math" panose="02040503050406030204" pitchFamily="18" charset="0"/>
                                  </a:rPr>
                                </m:ctrlPr>
                              </m:fPr>
                              <m:num>
                                <m:sSub>
                                  <m:sSubPr>
                                    <m:ctrlPr>
                                      <a:rPr lang="en-US" i="1" dirty="0">
                                        <a:latin typeface="Cambria Math" panose="02040503050406030204" pitchFamily="18" charset="0"/>
                                      </a:rPr>
                                    </m:ctrlPr>
                                  </m:sSubPr>
                                  <m:e>
                                    <m:r>
                                      <a:rPr lang="en-GB" i="1" dirty="0">
                                        <a:latin typeface="Cambria Math" panose="02040503050406030204" pitchFamily="18" charset="0"/>
                                      </a:rPr>
                                      <m:t>𝑛</m:t>
                                    </m:r>
                                  </m:e>
                                  <m:sub>
                                    <m:r>
                                      <a:rPr lang="en-GB" i="1" dirty="0">
                                        <a:latin typeface="Cambria Math" panose="02040503050406030204" pitchFamily="18" charset="0"/>
                                      </a:rPr>
                                      <m:t>𝑗</m:t>
                                    </m:r>
                                  </m:sub>
                                </m:sSub>
                              </m:num>
                              <m:den>
                                <m:sSub>
                                  <m:sSubPr>
                                    <m:ctrlPr>
                                      <a:rPr lang="en-US" i="1" dirty="0">
                                        <a:latin typeface="Cambria Math" panose="02040503050406030204" pitchFamily="18" charset="0"/>
                                      </a:rPr>
                                    </m:ctrlPr>
                                  </m:sSubPr>
                                  <m:e>
                                    <m:r>
                                      <a:rPr lang="en-GB" i="1" dirty="0">
                                        <a:latin typeface="Cambria Math" panose="02040503050406030204" pitchFamily="18" charset="0"/>
                                      </a:rPr>
                                      <m:t>𝑛</m:t>
                                    </m:r>
                                  </m:e>
                                  <m:sub>
                                    <m:r>
                                      <a:rPr lang="en-GB" i="1" dirty="0">
                                        <a:latin typeface="Cambria Math" panose="02040503050406030204" pitchFamily="18" charset="0"/>
                                      </a:rPr>
                                      <m:t>𝑒</m:t>
                                    </m:r>
                                  </m:sub>
                                </m:sSub>
                              </m:den>
                            </m:f>
                            <m:f>
                              <m:fPr>
                                <m:ctrlPr>
                                  <a:rPr lang="en-US" i="1" dirty="0">
                                    <a:latin typeface="Cambria Math" panose="02040503050406030204" pitchFamily="18" charset="0"/>
                                  </a:rPr>
                                </m:ctrlPr>
                              </m:fPr>
                              <m:num>
                                <m:sSub>
                                  <m:sSubPr>
                                    <m:ctrlPr>
                                      <a:rPr lang="en-US" i="1" dirty="0">
                                        <a:latin typeface="Cambria Math" panose="02040503050406030204" pitchFamily="18" charset="0"/>
                                      </a:rPr>
                                    </m:ctrlPr>
                                  </m:sSubPr>
                                  <m:e>
                                    <m:r>
                                      <a:rPr lang="en-GB" i="1" dirty="0">
                                        <a:latin typeface="Cambria Math" panose="02040503050406030204" pitchFamily="18" charset="0"/>
                                      </a:rPr>
                                      <m:t>𝑔</m:t>
                                    </m:r>
                                  </m:e>
                                  <m:sub>
                                    <m:r>
                                      <a:rPr lang="en-GB" i="1" dirty="0">
                                        <a:latin typeface="Cambria Math" panose="02040503050406030204" pitchFamily="18" charset="0"/>
                                      </a:rPr>
                                      <m:t>𝑗</m:t>
                                    </m:r>
                                  </m:sub>
                                </m:sSub>
                              </m:num>
                              <m:den>
                                <m:r>
                                  <m:rPr>
                                    <m:sty m:val="p"/>
                                  </m:rPr>
                                  <a:rPr lang="en-GB" dirty="0">
                                    <a:latin typeface="Cambria Math" panose="02040503050406030204" pitchFamily="18" charset="0"/>
                                  </a:rPr>
                                  <m:t>ln</m:t>
                                </m:r>
                                <m:sSub>
                                  <m:sSubPr>
                                    <m:ctrlPr>
                                      <a:rPr lang="en-US" i="1" dirty="0">
                                        <a:latin typeface="Cambria Math" panose="02040503050406030204" pitchFamily="18" charset="0"/>
                                      </a:rPr>
                                    </m:ctrlPr>
                                  </m:sSubPr>
                                  <m:e>
                                    <m:r>
                                      <m:rPr>
                                        <m:sty m:val="p"/>
                                      </m:rPr>
                                      <a:rPr lang="en-GB" dirty="0">
                                        <a:latin typeface="Cambria Math" panose="02040503050406030204" pitchFamily="18" charset="0"/>
                                      </a:rPr>
                                      <m:t>Λ</m:t>
                                    </m:r>
                                  </m:e>
                                  <m:sub>
                                    <m:r>
                                      <a:rPr lang="en-GB" i="1" dirty="0">
                                        <a:latin typeface="Cambria Math" panose="02040503050406030204" pitchFamily="18" charset="0"/>
                                      </a:rPr>
                                      <m:t>𝑒𝑖</m:t>
                                    </m:r>
                                  </m:sub>
                                </m:sSub>
                              </m:den>
                            </m:f>
                          </m:e>
                        </m:nary>
                      </m:e>
                    </m:d>
                    <m:r>
                      <a:rPr lang="en-GB" i="1" dirty="0">
                        <a:latin typeface="Cambria Math" panose="02040503050406030204" pitchFamily="18" charset="0"/>
                      </a:rPr>
                      <m:t>+</m:t>
                    </m:r>
                    <m:f>
                      <m:fPr>
                        <m:ctrlPr>
                          <a:rPr lang="en-US" i="1" dirty="0">
                            <a:latin typeface="Cambria Math" panose="02040503050406030204" pitchFamily="18" charset="0"/>
                          </a:rPr>
                        </m:ctrlPr>
                      </m:fPr>
                      <m:num>
                        <m:sSub>
                          <m:sSubPr>
                            <m:ctrlPr>
                              <a:rPr lang="en-US" i="1" dirty="0">
                                <a:latin typeface="Cambria Math" panose="02040503050406030204" pitchFamily="18" charset="0"/>
                              </a:rPr>
                            </m:ctrlPr>
                          </m:sSubPr>
                          <m:e>
                            <m:r>
                              <m:rPr>
                                <m:sty m:val="p"/>
                              </m:rPr>
                              <a:rPr lang="en-GB" dirty="0">
                                <a:latin typeface="Cambria Math" panose="02040503050406030204" pitchFamily="18" charset="0"/>
                              </a:rPr>
                              <m:t>Γ</m:t>
                            </m:r>
                          </m:e>
                          <m:sub>
                            <m:r>
                              <a:rPr lang="en-GB" i="1" dirty="0">
                                <a:latin typeface="Cambria Math" panose="02040503050406030204" pitchFamily="18" charset="0"/>
                              </a:rPr>
                              <m:t>𝑒𝑒</m:t>
                            </m:r>
                          </m:sub>
                        </m:sSub>
                      </m:num>
                      <m:den>
                        <m:r>
                          <a:rPr lang="en-GB" i="1" dirty="0">
                            <a:latin typeface="Cambria Math" panose="02040503050406030204" pitchFamily="18" charset="0"/>
                          </a:rPr>
                          <m:t>2</m:t>
                        </m:r>
                        <m:r>
                          <a:rPr lang="en-GB" i="1" dirty="0">
                            <a:latin typeface="Cambria Math" panose="02040503050406030204" pitchFamily="18" charset="0"/>
                          </a:rPr>
                          <m:t>𝑣</m:t>
                        </m:r>
                      </m:den>
                    </m:f>
                    <m:d>
                      <m:dPr>
                        <m:begChr m:val="["/>
                        <m:endChr m:val="]"/>
                        <m:ctrlPr>
                          <a:rPr lang="en-US" i="1" dirty="0">
                            <a:latin typeface="Cambria Math" panose="02040503050406030204" pitchFamily="18" charset="0"/>
                          </a:rPr>
                        </m:ctrlPr>
                      </m:dPr>
                      <m:e>
                        <m:r>
                          <m:rPr>
                            <m:sty m:val="p"/>
                          </m:rPr>
                          <a:rPr lang="en-GB" dirty="0">
                            <a:latin typeface="Cambria Math" panose="02040503050406030204" pitchFamily="18" charset="0"/>
                          </a:rPr>
                          <m:t>erf</m:t>
                        </m:r>
                        <m:d>
                          <m:dPr>
                            <m:ctrlPr>
                              <a:rPr lang="en-US" i="1" dirty="0">
                                <a:latin typeface="Cambria Math" panose="02040503050406030204" pitchFamily="18" charset="0"/>
                              </a:rPr>
                            </m:ctrlPr>
                          </m:dPr>
                          <m:e>
                            <m:f>
                              <m:fPr>
                                <m:ctrlPr>
                                  <a:rPr lang="en-US" i="1" dirty="0">
                                    <a:latin typeface="Cambria Math" panose="02040503050406030204" pitchFamily="18" charset="0"/>
                                  </a:rPr>
                                </m:ctrlPr>
                              </m:fPr>
                              <m:num>
                                <m:r>
                                  <a:rPr lang="en-GB" i="1" dirty="0">
                                    <a:latin typeface="Cambria Math" panose="02040503050406030204" pitchFamily="18" charset="0"/>
                                  </a:rPr>
                                  <m:t>𝑣</m:t>
                                </m:r>
                              </m:num>
                              <m:den>
                                <m:sSub>
                                  <m:sSubPr>
                                    <m:ctrlPr>
                                      <a:rPr lang="en-US" i="1" dirty="0">
                                        <a:latin typeface="Cambria Math" panose="02040503050406030204" pitchFamily="18" charset="0"/>
                                      </a:rPr>
                                    </m:ctrlPr>
                                  </m:sSubPr>
                                  <m:e>
                                    <m:r>
                                      <a:rPr lang="en-GB" i="1" dirty="0">
                                        <a:latin typeface="Cambria Math" panose="02040503050406030204" pitchFamily="18" charset="0"/>
                                      </a:rPr>
                                      <m:t>𝑣</m:t>
                                    </m:r>
                                  </m:e>
                                  <m:sub>
                                    <m:r>
                                      <m:rPr>
                                        <m:sty m:val="p"/>
                                      </m:rPr>
                                      <a:rPr lang="en-GB" dirty="0">
                                        <a:latin typeface="Cambria Math" panose="02040503050406030204" pitchFamily="18" charset="0"/>
                                      </a:rPr>
                                      <m:t>th</m:t>
                                    </m:r>
                                  </m:sub>
                                </m:sSub>
                              </m:den>
                            </m:f>
                          </m:e>
                        </m:d>
                        <m:r>
                          <a:rPr lang="en-GB" i="1" dirty="0">
                            <a:latin typeface="Cambria Math" panose="02040503050406030204" pitchFamily="18" charset="0"/>
                          </a:rPr>
                          <m:t>−</m:t>
                        </m:r>
                        <m:r>
                          <a:rPr lang="en-GB" i="1" dirty="0">
                            <a:latin typeface="Cambria Math" panose="02040503050406030204" pitchFamily="18" charset="0"/>
                          </a:rPr>
                          <m:t>𝒢</m:t>
                        </m:r>
                        <m:d>
                          <m:dPr>
                            <m:ctrlPr>
                              <a:rPr lang="en-US" i="1" dirty="0">
                                <a:latin typeface="Cambria Math" panose="02040503050406030204" pitchFamily="18" charset="0"/>
                              </a:rPr>
                            </m:ctrlPr>
                          </m:dPr>
                          <m:e>
                            <m:f>
                              <m:fPr>
                                <m:ctrlPr>
                                  <a:rPr lang="en-US" i="1" dirty="0">
                                    <a:latin typeface="Cambria Math" panose="02040503050406030204" pitchFamily="18" charset="0"/>
                                  </a:rPr>
                                </m:ctrlPr>
                              </m:fPr>
                              <m:num>
                                <m:r>
                                  <a:rPr lang="en-GB" i="1" dirty="0">
                                    <a:latin typeface="Cambria Math" panose="02040503050406030204" pitchFamily="18" charset="0"/>
                                  </a:rPr>
                                  <m:t>𝑣</m:t>
                                </m:r>
                              </m:num>
                              <m:den>
                                <m:sSub>
                                  <m:sSubPr>
                                    <m:ctrlPr>
                                      <a:rPr lang="en-US" i="1" dirty="0">
                                        <a:latin typeface="Cambria Math" panose="02040503050406030204" pitchFamily="18" charset="0"/>
                                      </a:rPr>
                                    </m:ctrlPr>
                                  </m:sSubPr>
                                  <m:e>
                                    <m:r>
                                      <a:rPr lang="en-GB" i="1" dirty="0">
                                        <a:latin typeface="Cambria Math" panose="02040503050406030204" pitchFamily="18" charset="0"/>
                                      </a:rPr>
                                      <m:t>𝑣</m:t>
                                    </m:r>
                                  </m:e>
                                  <m:sub>
                                    <m:r>
                                      <m:rPr>
                                        <m:sty m:val="p"/>
                                      </m:rPr>
                                      <a:rPr lang="en-GB" dirty="0">
                                        <a:latin typeface="Cambria Math" panose="02040503050406030204" pitchFamily="18" charset="0"/>
                                      </a:rPr>
                                      <m:t>th</m:t>
                                    </m:r>
                                  </m:sub>
                                </m:sSub>
                              </m:den>
                            </m:f>
                          </m:e>
                        </m:d>
                        <m:r>
                          <a:rPr lang="en-GB" i="1" dirty="0">
                            <a:latin typeface="Cambria Math" panose="02040503050406030204" pitchFamily="18" charset="0"/>
                          </a:rPr>
                          <m:t>+</m:t>
                        </m:r>
                        <m:f>
                          <m:fPr>
                            <m:ctrlPr>
                              <a:rPr lang="en-US" i="1" dirty="0">
                                <a:latin typeface="Cambria Math" panose="02040503050406030204" pitchFamily="18" charset="0"/>
                              </a:rPr>
                            </m:ctrlPr>
                          </m:fPr>
                          <m:num>
                            <m:r>
                              <a:rPr lang="en-GB" i="1" dirty="0">
                                <a:latin typeface="Cambria Math" panose="02040503050406030204" pitchFamily="18" charset="0"/>
                              </a:rPr>
                              <m:t>1</m:t>
                            </m:r>
                          </m:num>
                          <m:den>
                            <m:r>
                              <a:rPr lang="en-GB" i="1" dirty="0">
                                <a:latin typeface="Cambria Math" panose="02040503050406030204" pitchFamily="18" charset="0"/>
                              </a:rPr>
                              <m:t>2</m:t>
                            </m:r>
                          </m:den>
                        </m:f>
                        <m:sSup>
                          <m:sSupPr>
                            <m:ctrlPr>
                              <a:rPr lang="en-US" i="1" dirty="0">
                                <a:latin typeface="Cambria Math" panose="02040503050406030204" pitchFamily="18" charset="0"/>
                              </a:rPr>
                            </m:ctrlPr>
                          </m:sSupPr>
                          <m:e>
                            <m:d>
                              <m:dPr>
                                <m:ctrlPr>
                                  <a:rPr lang="en-US" i="1" dirty="0">
                                    <a:latin typeface="Cambria Math" panose="02040503050406030204" pitchFamily="18" charset="0"/>
                                  </a:rPr>
                                </m:ctrlPr>
                              </m:dPr>
                              <m:e>
                                <m:f>
                                  <m:fPr>
                                    <m:ctrlPr>
                                      <a:rPr lang="en-US" i="1" dirty="0">
                                        <a:latin typeface="Cambria Math" panose="02040503050406030204" pitchFamily="18" charset="0"/>
                                      </a:rPr>
                                    </m:ctrlPr>
                                  </m:fPr>
                                  <m:num>
                                    <m:sSub>
                                      <m:sSubPr>
                                        <m:ctrlPr>
                                          <a:rPr lang="en-US" i="1" dirty="0">
                                            <a:latin typeface="Cambria Math" panose="02040503050406030204" pitchFamily="18" charset="0"/>
                                          </a:rPr>
                                        </m:ctrlPr>
                                      </m:sSubPr>
                                      <m:e>
                                        <m:r>
                                          <a:rPr lang="en-GB" i="1" dirty="0">
                                            <a:latin typeface="Cambria Math" panose="02040503050406030204" pitchFamily="18" charset="0"/>
                                          </a:rPr>
                                          <m:t>𝑣</m:t>
                                        </m:r>
                                      </m:e>
                                      <m:sub>
                                        <m:r>
                                          <m:rPr>
                                            <m:sty m:val="p"/>
                                          </m:rPr>
                                          <a:rPr lang="en-GB" dirty="0">
                                            <a:latin typeface="Cambria Math" panose="02040503050406030204" pitchFamily="18" charset="0"/>
                                          </a:rPr>
                                          <m:t>th</m:t>
                                        </m:r>
                                      </m:sub>
                                    </m:sSub>
                                    <m:r>
                                      <a:rPr lang="en-GB" i="1" dirty="0">
                                        <a:latin typeface="Cambria Math" panose="02040503050406030204" pitchFamily="18" charset="0"/>
                                      </a:rPr>
                                      <m:t>𝑣</m:t>
                                    </m:r>
                                  </m:num>
                                  <m:den>
                                    <m:sSup>
                                      <m:sSupPr>
                                        <m:ctrlPr>
                                          <a:rPr lang="en-US" i="1" dirty="0">
                                            <a:latin typeface="Cambria Math" panose="02040503050406030204" pitchFamily="18" charset="0"/>
                                          </a:rPr>
                                        </m:ctrlPr>
                                      </m:sSupPr>
                                      <m:e>
                                        <m:r>
                                          <a:rPr lang="en-GB" i="1" dirty="0">
                                            <a:latin typeface="Cambria Math" panose="02040503050406030204" pitchFamily="18" charset="0"/>
                                          </a:rPr>
                                          <m:t>𝑐</m:t>
                                        </m:r>
                                      </m:e>
                                      <m:sup>
                                        <m:r>
                                          <a:rPr lang="en-GB" i="1" dirty="0">
                                            <a:latin typeface="Cambria Math" panose="02040503050406030204" pitchFamily="18" charset="0"/>
                                          </a:rPr>
                                          <m:t>2</m:t>
                                        </m:r>
                                      </m:sup>
                                    </m:sSup>
                                  </m:den>
                                </m:f>
                              </m:e>
                            </m:d>
                          </m:e>
                          <m:sup>
                            <m:r>
                              <a:rPr lang="en-GB" i="1" dirty="0">
                                <a:latin typeface="Cambria Math" panose="02040503050406030204" pitchFamily="18" charset="0"/>
                              </a:rPr>
                              <m:t>2</m:t>
                            </m:r>
                          </m:sup>
                        </m:sSup>
                      </m:e>
                    </m:d>
                    <m:r>
                      <a:rPr lang="en-GB" i="1" dirty="0">
                        <a:latin typeface="Cambria Math" panose="02040503050406030204" pitchFamily="18" charset="0"/>
                      </a:rPr>
                      <m:t>,</m:t>
                    </m:r>
                  </m:oMath>
                </a14:m>
                <a:endParaRPr lang="en-US" dirty="0"/>
              </a:p>
              <a:p>
                <a:pPr lvl="2">
                  <a:lnSpc>
                    <a:spcPct val="120000"/>
                  </a:lnSpc>
                </a:pPr>
                <a14:m>
                  <m:oMath xmlns:m="http://schemas.openxmlformats.org/officeDocument/2006/math">
                    <m:sSub>
                      <m:sSubPr>
                        <m:ctrlPr>
                          <a:rPr lang="en-US" i="1">
                            <a:latin typeface="Cambria Math" panose="02040503050406030204" pitchFamily="18" charset="0"/>
                          </a:rPr>
                        </m:ctrlPr>
                      </m:sSubPr>
                      <m:e>
                        <m:r>
                          <m:rPr>
                            <m:sty m:val="p"/>
                          </m:rPr>
                          <a:rPr lang="en-GB">
                            <a:latin typeface="Cambria Math" panose="02040503050406030204" pitchFamily="18" charset="0"/>
                          </a:rPr>
                          <m:t>Γ</m:t>
                        </m:r>
                      </m:e>
                      <m:sub>
                        <m:r>
                          <a:rPr lang="en-GB" i="1">
                            <a:latin typeface="Cambria Math" panose="02040503050406030204" pitchFamily="18" charset="0"/>
                          </a:rPr>
                          <m:t>𝑒𝑒</m:t>
                        </m:r>
                        <m:r>
                          <a:rPr lang="en-GB" i="1">
                            <a:latin typeface="Cambria Math" panose="02040503050406030204" pitchFamily="18" charset="0"/>
                          </a:rPr>
                          <m:t>,</m:t>
                        </m:r>
                        <m:r>
                          <a:rPr lang="en-GB" i="1">
                            <a:latin typeface="Cambria Math" panose="02040503050406030204" pitchFamily="18" charset="0"/>
                          </a:rPr>
                          <m:t>𝑒𝑖</m:t>
                        </m:r>
                      </m:sub>
                    </m:sSub>
                    <m:r>
                      <a:rPr lang="en-GB" i="1">
                        <a:latin typeface="Cambria Math" panose="02040503050406030204" pitchFamily="18" charset="0"/>
                      </a:rPr>
                      <m:t>=</m:t>
                    </m:r>
                    <m:sSub>
                      <m:sSubPr>
                        <m:ctrlPr>
                          <a:rPr lang="en-US"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𝑒</m:t>
                        </m:r>
                      </m:sub>
                    </m:sSub>
                    <m:sSup>
                      <m:sSupPr>
                        <m:ctrlPr>
                          <a:rPr lang="en-US" i="1">
                            <a:latin typeface="Cambria Math" panose="02040503050406030204" pitchFamily="18" charset="0"/>
                          </a:rPr>
                        </m:ctrlPr>
                      </m:sSupPr>
                      <m:e>
                        <m:r>
                          <a:rPr lang="en-GB" i="1">
                            <a:latin typeface="Cambria Math" panose="02040503050406030204" pitchFamily="18" charset="0"/>
                          </a:rPr>
                          <m:t>𝑒</m:t>
                        </m:r>
                      </m:e>
                      <m:sup>
                        <m:r>
                          <a:rPr lang="en-GB" i="1">
                            <a:latin typeface="Cambria Math" panose="02040503050406030204" pitchFamily="18" charset="0"/>
                          </a:rPr>
                          <m:t>4</m:t>
                        </m:r>
                      </m:sup>
                    </m:sSup>
                    <m:r>
                      <m:rPr>
                        <m:sty m:val="p"/>
                      </m:rPr>
                      <a:rPr lang="en-GB">
                        <a:latin typeface="Cambria Math" panose="02040503050406030204" pitchFamily="18" charset="0"/>
                      </a:rPr>
                      <m:t>ln</m:t>
                    </m:r>
                    <m:sSub>
                      <m:sSubPr>
                        <m:ctrlPr>
                          <a:rPr lang="en-US" i="1">
                            <a:latin typeface="Cambria Math" panose="02040503050406030204" pitchFamily="18" charset="0"/>
                          </a:rPr>
                        </m:ctrlPr>
                      </m:sSubPr>
                      <m:e>
                        <m:r>
                          <m:rPr>
                            <m:sty m:val="p"/>
                          </m:rPr>
                          <a:rPr lang="en-GB">
                            <a:latin typeface="Cambria Math" panose="02040503050406030204" pitchFamily="18" charset="0"/>
                          </a:rPr>
                          <m:t>Λ</m:t>
                        </m:r>
                      </m:e>
                      <m:sub>
                        <m:r>
                          <m:rPr>
                            <m:sty m:val="p"/>
                          </m:rPr>
                          <a:rPr lang="en-GB">
                            <a:latin typeface="Cambria Math" panose="02040503050406030204" pitchFamily="18" charset="0"/>
                          </a:rPr>
                          <m:t>ee</m:t>
                        </m:r>
                        <m:r>
                          <a:rPr lang="en-GB">
                            <a:latin typeface="Cambria Math" panose="02040503050406030204" pitchFamily="18" charset="0"/>
                          </a:rPr>
                          <m:t>,</m:t>
                        </m:r>
                        <m:r>
                          <m:rPr>
                            <m:sty m:val="p"/>
                          </m:rPr>
                          <a:rPr lang="en-GB">
                            <a:latin typeface="Cambria Math" panose="02040503050406030204" pitchFamily="18" charset="0"/>
                          </a:rPr>
                          <m:t>ei</m:t>
                        </m:r>
                      </m:sub>
                    </m:sSub>
                    <m:r>
                      <a:rPr lang="en-GB" i="1">
                        <a:latin typeface="Cambria Math" panose="02040503050406030204" pitchFamily="18" charset="0"/>
                      </a:rPr>
                      <m:t>/4</m:t>
                    </m:r>
                    <m:r>
                      <a:rPr lang="en-GB" i="1">
                        <a:latin typeface="Cambria Math" panose="02040503050406030204" pitchFamily="18" charset="0"/>
                      </a:rPr>
                      <m:t>𝜋</m:t>
                    </m:r>
                    <m:sSubSup>
                      <m:sSubSupPr>
                        <m:ctrlPr>
                          <a:rPr lang="en-US" i="1">
                            <a:latin typeface="Cambria Math" panose="02040503050406030204" pitchFamily="18" charset="0"/>
                          </a:rPr>
                        </m:ctrlPr>
                      </m:sSubSupPr>
                      <m:e>
                        <m:r>
                          <a:rPr lang="en-GB" i="1">
                            <a:latin typeface="Cambria Math" panose="02040503050406030204" pitchFamily="18" charset="0"/>
                          </a:rPr>
                          <m:t>𝜖</m:t>
                        </m:r>
                      </m:e>
                      <m:sub>
                        <m:r>
                          <a:rPr lang="en-GB" i="1">
                            <a:latin typeface="Cambria Math" panose="02040503050406030204" pitchFamily="18" charset="0"/>
                          </a:rPr>
                          <m:t>0</m:t>
                        </m:r>
                      </m:sub>
                      <m:sup>
                        <m:r>
                          <a:rPr lang="en-GB" i="1">
                            <a:latin typeface="Cambria Math" panose="02040503050406030204" pitchFamily="18" charset="0"/>
                          </a:rPr>
                          <m:t>2</m:t>
                        </m:r>
                      </m:sup>
                    </m:sSubSup>
                  </m:oMath>
                </a14:m>
                <a:r>
                  <a:rPr lang="en-US" dirty="0"/>
                  <a:t> </a:t>
                </a:r>
                <a14:m>
                  <m:oMath xmlns:m="http://schemas.openxmlformats.org/officeDocument/2006/math">
                    <m:sSub>
                      <m:sSubPr>
                        <m:ctrlPr>
                          <a:rPr lang="en-US" i="1">
                            <a:latin typeface="Cambria Math" panose="02040503050406030204" pitchFamily="18" charset="0"/>
                          </a:rPr>
                        </m:ctrlPr>
                      </m:sSubPr>
                      <m:e>
                        <m:r>
                          <a:rPr lang="en-GB" i="1">
                            <a:latin typeface="Cambria Math" panose="02040503050406030204" pitchFamily="18" charset="0"/>
                          </a:rPr>
                          <m:t>𝒢</m:t>
                        </m:r>
                        <m:r>
                          <m:rPr>
                            <m:nor/>
                          </m:rPr>
                          <a:rPr lang="en-GB"/>
                          <m:t> </m:t>
                        </m:r>
                        <m:r>
                          <m:rPr>
                            <m:nor/>
                          </m:rPr>
                          <a:rPr lang="en-GB"/>
                          <m:t>is</m:t>
                        </m:r>
                        <m:r>
                          <m:rPr>
                            <m:nor/>
                          </m:rPr>
                          <a:rPr lang="en-GB"/>
                          <m:t> </m:t>
                        </m:r>
                        <m:r>
                          <m:rPr>
                            <m:nor/>
                          </m:rPr>
                          <a:rPr lang="en-GB"/>
                          <m:t>the</m:t>
                        </m:r>
                        <m:r>
                          <m:rPr>
                            <m:nor/>
                          </m:rPr>
                          <a:rPr lang="en-GB"/>
                          <m:t> </m:t>
                        </m:r>
                        <m:r>
                          <m:rPr>
                            <m:nor/>
                          </m:rPr>
                          <a:rPr lang="en-GB"/>
                          <m:t>Chandrasekhar</m:t>
                        </m:r>
                        <m:r>
                          <m:rPr>
                            <m:nor/>
                          </m:rPr>
                          <a:rPr lang="en-GB"/>
                          <m:t> </m:t>
                        </m:r>
                        <m:r>
                          <m:rPr>
                            <m:nor/>
                          </m:rPr>
                          <a:rPr lang="en-GB"/>
                          <m:t>function</m:t>
                        </m:r>
                        <m:r>
                          <a:rPr lang="en-US" i="1">
                            <a:latin typeface="Cambria Math" panose="02040503050406030204" pitchFamily="18" charset="0"/>
                          </a:rPr>
                          <m:t>, </m:t>
                        </m:r>
                        <m:r>
                          <a:rPr lang="en-GB" i="1">
                            <a:latin typeface="Cambria Math" panose="02040503050406030204" pitchFamily="18" charset="0"/>
                          </a:rPr>
                          <m:t>𝑛</m:t>
                        </m:r>
                      </m:e>
                      <m:sub>
                        <m:r>
                          <a:rPr lang="en-GB" i="1">
                            <a:latin typeface="Cambria Math" panose="02040503050406030204" pitchFamily="18" charset="0"/>
                          </a:rPr>
                          <m:t>𝑗</m:t>
                        </m:r>
                      </m:sub>
                    </m:sSub>
                  </m:oMath>
                </a14:m>
                <a:r>
                  <a:rPr lang="en-GB" dirty="0"/>
                  <a:t> is the density </a:t>
                </a:r>
                <a:br>
                  <a:rPr lang="en-GB" dirty="0"/>
                </a:br>
                <a:r>
                  <a:rPr lang="en-GB" dirty="0"/>
                  <a:t>of the </a:t>
                </a:r>
                <a14:m>
                  <m:oMath xmlns:m="http://schemas.openxmlformats.org/officeDocument/2006/math">
                    <m:r>
                      <a:rPr lang="en-GB" i="1">
                        <a:latin typeface="Cambria Math" panose="02040503050406030204" pitchFamily="18" charset="0"/>
                      </a:rPr>
                      <m:t>𝑗</m:t>
                    </m:r>
                  </m:oMath>
                </a14:m>
                <a:r>
                  <a:rPr lang="en-GB" dirty="0"/>
                  <a:t>-</a:t>
                </a:r>
                <a:r>
                  <a:rPr lang="en-GB" dirty="0" err="1"/>
                  <a:t>th</a:t>
                </a:r>
                <a:r>
                  <a:rPr lang="en-GB" dirty="0"/>
                  <a:t> ionization state, </a:t>
                </a:r>
                <a14:m>
                  <m:oMath xmlns:m="http://schemas.openxmlformats.org/officeDocument/2006/math">
                    <m:sSub>
                      <m:sSubPr>
                        <m:ctrlPr>
                          <a:rPr lang="en-US" i="1">
                            <a:latin typeface="Cambria Math" panose="02040503050406030204" pitchFamily="18" charset="0"/>
                          </a:rPr>
                        </m:ctrlPr>
                      </m:sSubPr>
                      <m:e>
                        <m:r>
                          <a:rPr lang="en-GB" i="1">
                            <a:latin typeface="Cambria Math" panose="02040503050406030204" pitchFamily="18" charset="0"/>
                          </a:rPr>
                          <m:t>𝑍</m:t>
                        </m:r>
                      </m:e>
                      <m:sub>
                        <m:r>
                          <a:rPr lang="en-GB" i="1">
                            <a:latin typeface="Cambria Math" panose="02040503050406030204" pitchFamily="18" charset="0"/>
                          </a:rPr>
                          <m:t>𝑗</m:t>
                        </m:r>
                      </m:sub>
                    </m:sSub>
                  </m:oMath>
                </a14:m>
                <a:r>
                  <a:rPr lang="en-GB" dirty="0"/>
                  <a:t> and </a:t>
                </a:r>
                <a14:m>
                  <m:oMath xmlns:m="http://schemas.openxmlformats.org/officeDocument/2006/math">
                    <m:sSub>
                      <m:sSubPr>
                        <m:ctrlPr>
                          <a:rPr lang="en-US" i="1">
                            <a:latin typeface="Cambria Math" panose="02040503050406030204" pitchFamily="18" charset="0"/>
                          </a:rPr>
                        </m:ctrlPr>
                      </m:sSubPr>
                      <m:e>
                        <m:r>
                          <a:rPr lang="en-GB" i="1">
                            <a:latin typeface="Cambria Math" panose="02040503050406030204" pitchFamily="18" charset="0"/>
                          </a:rPr>
                          <m:t>𝑍</m:t>
                        </m:r>
                      </m:e>
                      <m:sub>
                        <m:r>
                          <a:rPr lang="en-GB" i="1">
                            <a:latin typeface="Cambria Math" panose="02040503050406030204" pitchFamily="18" charset="0"/>
                          </a:rPr>
                          <m:t>0</m:t>
                        </m:r>
                        <m:r>
                          <a:rPr lang="en-GB" i="1">
                            <a:latin typeface="Cambria Math" panose="02040503050406030204" pitchFamily="18" charset="0"/>
                          </a:rPr>
                          <m:t>𝑗</m:t>
                        </m:r>
                      </m:sub>
                    </m:sSub>
                  </m:oMath>
                </a14:m>
                <a:r>
                  <a:rPr lang="en-GB" dirty="0"/>
                  <a:t> are the fully and partially ionized impurity </a:t>
                </a:r>
                <a:br>
                  <a:rPr lang="en-GB" dirty="0"/>
                </a:br>
                <a:r>
                  <a:rPr lang="en-GB" dirty="0"/>
                  <a:t>ion charge,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𝑗</m:t>
                        </m:r>
                      </m:sub>
                    </m:sSub>
                  </m:oMath>
                </a14:m>
                <a:r>
                  <a:rPr lang="en-US" dirty="0"/>
                  <a:t> is screening function,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𝑗</m:t>
                        </m:r>
                      </m:sub>
                    </m:sSub>
                  </m:oMath>
                </a14:m>
                <a:r>
                  <a:rPr lang="en-US" dirty="0"/>
                  <a:t> is a function describing energy absorption</a:t>
                </a:r>
              </a:p>
              <a:p>
                <a:pPr>
                  <a:lnSpc>
                    <a:spcPct val="120000"/>
                  </a:lnSpc>
                </a:pPr>
                <a:r>
                  <a:rPr lang="en-US" b="1" dirty="0"/>
                  <a:t>RE bremsstrahlung radiation</a:t>
                </a:r>
                <a:br>
                  <a:rPr lang="en-US" dirty="0"/>
                </a:br>
                <a:r>
                  <a:rPr lang="en-US" dirty="0"/>
                  <a:t>	</a:t>
                </a:r>
                <a14:m>
                  <m:oMath xmlns:m="http://schemas.openxmlformats.org/officeDocument/2006/math">
                    <m:f>
                      <m:fPr>
                        <m:ctrlPr>
                          <a:rPr lang="en-US" i="1">
                            <a:latin typeface="Cambria Math" panose="02040503050406030204" pitchFamily="18" charset="0"/>
                          </a:rPr>
                        </m:ctrlPr>
                      </m:fPr>
                      <m:num>
                        <m:r>
                          <m:rPr>
                            <m:sty m:val="p"/>
                          </m:rPr>
                          <a:rPr lang="en-US">
                            <a:latin typeface="Cambria Math" panose="02040503050406030204" pitchFamily="18" charset="0"/>
                          </a:rPr>
                          <m:t>d</m:t>
                        </m:r>
                      </m:num>
                      <m:den>
                        <m:r>
                          <a:rPr lang="en-US" i="1">
                            <a:latin typeface="Cambria Math" panose="02040503050406030204" pitchFamily="18" charset="0"/>
                          </a:rPr>
                          <m:t>𝑑𝑡</m:t>
                        </m:r>
                      </m:den>
                    </m:f>
                    <m:d>
                      <m:dPr>
                        <m:begChr m:val="["/>
                        <m:endChr m:val="]"/>
                        <m:ctrlPr>
                          <a:rPr lang="en-US" i="1">
                            <a:latin typeface="Cambria Math" panose="02040503050406030204" pitchFamily="18" charset="0"/>
                            <a:ea typeface="Cambria Math" panose="02040503050406030204" pitchFamily="18" charset="0"/>
                          </a:rPr>
                        </m:ctrlPr>
                      </m:dPr>
                      <m:e>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𝛾</m:t>
                            </m:r>
                            <m:r>
                              <a:rPr lang="en-US" i="1">
                                <a:latin typeface="Cambria Math" panose="02040503050406030204" pitchFamily="18" charset="0"/>
                                <a:ea typeface="Cambria Math" panose="02040503050406030204" pitchFamily="18" charset="0"/>
                              </a:rPr>
                              <m:t>−1</m:t>
                            </m:r>
                          </m:e>
                        </m:d>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𝑒</m:t>
                            </m:r>
                          </m:sub>
                        </m:sSub>
                        <m:sSup>
                          <m:sSupPr>
                            <m:ctrlPr>
                              <a:rPr lang="en-US" i="1">
                                <a:latin typeface="Cambria Math" panose="02040503050406030204" pitchFamily="18" charset="0"/>
                              </a:rPr>
                            </m:ctrlPr>
                          </m:sSupPr>
                          <m:e>
                            <m:r>
                              <a:rPr lang="en-US" i="1">
                                <a:latin typeface="Cambria Math" panose="02040503050406030204" pitchFamily="18" charset="0"/>
                              </a:rPr>
                              <m:t>𝑐</m:t>
                            </m:r>
                          </m:e>
                          <m:sup>
                            <m:r>
                              <a:rPr lang="en-US" i="1">
                                <a:latin typeface="Cambria Math" panose="02040503050406030204" pitchFamily="18" charset="0"/>
                              </a:rPr>
                              <m:t>2</m:t>
                            </m:r>
                          </m:sup>
                        </m:sSup>
                      </m:e>
                    </m:d>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𝑗</m:t>
                        </m:r>
                      </m:sub>
                    </m:sSub>
                    <m:r>
                      <a:rPr lang="en-US" i="1">
                        <a:latin typeface="Cambria Math" panose="02040503050406030204" pitchFamily="18" charset="0"/>
                        <a:ea typeface="Cambria Math" panose="02040503050406030204" pitchFamily="18" charset="0"/>
                      </a:rPr>
                      <m:t>𝜅</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𝑍</m:t>
                        </m:r>
                      </m:e>
                      <m:sub>
                        <m:r>
                          <a:rPr lang="en-US" i="1">
                            <a:latin typeface="Cambria Math" panose="02040503050406030204" pitchFamily="18" charset="0"/>
                            <a:ea typeface="Cambria Math" panose="02040503050406030204" pitchFamily="18" charset="0"/>
                          </a:rPr>
                          <m:t>0</m:t>
                        </m:r>
                        <m:r>
                          <a:rPr lang="en-US" i="1">
                            <a:latin typeface="Cambria Math" panose="02040503050406030204" pitchFamily="18" charset="0"/>
                            <a:ea typeface="Cambria Math" panose="02040503050406030204" pitchFamily="18" charset="0"/>
                          </a:rPr>
                          <m:t>𝑗</m:t>
                        </m:r>
                      </m:sub>
                    </m:sSub>
                    <m:r>
                      <a:rPr lang="en-US" i="1">
                        <a:latin typeface="Cambria Math" panose="02040503050406030204" pitchFamily="18" charset="0"/>
                      </a:rPr>
                      <m:t> </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rPr>
                              <m:t>𝑍</m:t>
                            </m:r>
                          </m:e>
                          <m:sub>
                            <m:r>
                              <a:rPr lang="en-US" i="1">
                                <a:latin typeface="Cambria Math" panose="02040503050406030204" pitchFamily="18" charset="0"/>
                              </a:rPr>
                              <m:t>0</m:t>
                            </m:r>
                            <m:r>
                              <a:rPr lang="en-US" i="1">
                                <a:latin typeface="Cambria Math" panose="02040503050406030204" pitchFamily="18" charset="0"/>
                              </a:rPr>
                              <m:t>𝑗</m:t>
                            </m:r>
                          </m:sub>
                        </m:sSub>
                        <m:r>
                          <a:rPr lang="en-US" i="1">
                            <a:latin typeface="Cambria Math" panose="02040503050406030204" pitchFamily="18" charset="0"/>
                          </a:rPr>
                          <m:t>+1</m:t>
                        </m:r>
                      </m:e>
                    </m:d>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𝛼</m:t>
                        </m:r>
                      </m:num>
                      <m:den>
                        <m:r>
                          <a:rPr lang="en-US" i="1">
                            <a:latin typeface="Cambria Math" panose="02040503050406030204" pitchFamily="18" charset="0"/>
                          </a:rPr>
                          <m:t>2</m:t>
                        </m:r>
                      </m:den>
                    </m:f>
                    <m:d>
                      <m:dPr>
                        <m:ctrlPr>
                          <a:rPr lang="en-US" i="1">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𝛾</m:t>
                        </m:r>
                        <m:r>
                          <a:rPr lang="en-US" i="1">
                            <a:latin typeface="Cambria Math" panose="02040503050406030204" pitchFamily="18" charset="0"/>
                            <a:ea typeface="Cambria Math" panose="02040503050406030204" pitchFamily="18" charset="0"/>
                          </a:rPr>
                          <m:t>−1</m:t>
                        </m:r>
                      </m:e>
                    </m:d>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ln</m:t>
                        </m:r>
                        <m:d>
                          <m:dPr>
                            <m:ctrlPr>
                              <a:rPr lang="en-US" i="1">
                                <a:latin typeface="Cambria Math" panose="02040503050406030204" pitchFamily="18" charset="0"/>
                              </a:rPr>
                            </m:ctrlPr>
                          </m:dPr>
                          <m:e>
                            <m:r>
                              <a:rPr lang="en-US" i="1">
                                <a:latin typeface="Cambria Math" panose="02040503050406030204" pitchFamily="18" charset="0"/>
                              </a:rPr>
                              <m:t>2</m:t>
                            </m:r>
                            <m:r>
                              <a:rPr lang="en-US" i="1">
                                <a:latin typeface="Cambria Math" panose="02040503050406030204" pitchFamily="18" charset="0"/>
                                <a:ea typeface="Cambria Math" panose="02040503050406030204" pitchFamily="18" charset="0"/>
                              </a:rPr>
                              <m:t>𝛾</m:t>
                            </m:r>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3</m:t>
                            </m:r>
                          </m:den>
                        </m:f>
                      </m:e>
                    </m:d>
                  </m:oMath>
                </a14:m>
                <a:r>
                  <a:rPr lang="en-US" dirty="0"/>
                  <a:t> </a:t>
                </a:r>
              </a:p>
              <a:p>
                <a:pPr lvl="1">
                  <a:lnSpc>
                    <a:spcPct val="120000"/>
                  </a:lnSpc>
                </a:pPr>
                <a14:m>
                  <m:oMath xmlns:m="http://schemas.openxmlformats.org/officeDocument/2006/math">
                    <m:r>
                      <a:rPr lang="en-GB" i="1">
                        <a:latin typeface="Cambria Math" panose="02040503050406030204" pitchFamily="18" charset="0"/>
                      </a:rPr>
                      <m:t>𝜅</m:t>
                    </m:r>
                    <m:r>
                      <a:rPr lang="en-GB" i="1">
                        <a:latin typeface="Cambria Math" panose="02040503050406030204" pitchFamily="18" charset="0"/>
                      </a:rPr>
                      <m:t>=2</m:t>
                    </m:r>
                    <m:r>
                      <a:rPr lang="en-GB" i="1">
                        <a:latin typeface="Cambria Math" panose="02040503050406030204" pitchFamily="18" charset="0"/>
                      </a:rPr>
                      <m:t>𝜋</m:t>
                    </m:r>
                    <m:sSubSup>
                      <m:sSubSupPr>
                        <m:ctrlPr>
                          <a:rPr lang="en-US" i="1">
                            <a:latin typeface="Cambria Math" panose="02040503050406030204" pitchFamily="18" charset="0"/>
                          </a:rPr>
                        </m:ctrlPr>
                      </m:sSubSupPr>
                      <m:e>
                        <m:r>
                          <a:rPr lang="en-GB" i="1">
                            <a:latin typeface="Cambria Math" panose="02040503050406030204" pitchFamily="18" charset="0"/>
                          </a:rPr>
                          <m:t>𝑟</m:t>
                        </m:r>
                      </m:e>
                      <m:sub>
                        <m:r>
                          <a:rPr lang="en-GB" i="1">
                            <a:latin typeface="Cambria Math" panose="02040503050406030204" pitchFamily="18" charset="0"/>
                          </a:rPr>
                          <m:t>𝑒</m:t>
                        </m:r>
                      </m:sub>
                      <m:sup>
                        <m:r>
                          <a:rPr lang="en-GB" i="1">
                            <a:latin typeface="Cambria Math" panose="02040503050406030204" pitchFamily="18" charset="0"/>
                          </a:rPr>
                          <m:t>2</m:t>
                        </m:r>
                      </m:sup>
                    </m:sSubSup>
                    <m:sSub>
                      <m:sSubPr>
                        <m:ctrlPr>
                          <a:rPr lang="en-US" i="1">
                            <a:latin typeface="Cambria Math" panose="02040503050406030204" pitchFamily="18" charset="0"/>
                          </a:rPr>
                        </m:ctrlPr>
                      </m:sSubPr>
                      <m:e>
                        <m:r>
                          <a:rPr lang="en-GB" i="1">
                            <a:latin typeface="Cambria Math" panose="02040503050406030204" pitchFamily="18" charset="0"/>
                          </a:rPr>
                          <m:t>𝑚</m:t>
                        </m:r>
                      </m:e>
                      <m:sub>
                        <m:r>
                          <a:rPr lang="en-GB" i="1">
                            <a:latin typeface="Cambria Math" panose="02040503050406030204" pitchFamily="18" charset="0"/>
                          </a:rPr>
                          <m:t>𝑒</m:t>
                        </m:r>
                      </m:sub>
                    </m:sSub>
                    <m:sSup>
                      <m:sSupPr>
                        <m:ctrlPr>
                          <a:rPr lang="en-US" i="1">
                            <a:latin typeface="Cambria Math" panose="02040503050406030204" pitchFamily="18" charset="0"/>
                          </a:rPr>
                        </m:ctrlPr>
                      </m:sSupPr>
                      <m:e>
                        <m:r>
                          <a:rPr lang="en-GB" i="1">
                            <a:latin typeface="Cambria Math" panose="02040503050406030204" pitchFamily="18" charset="0"/>
                          </a:rPr>
                          <m:t>𝑐</m:t>
                        </m:r>
                      </m:e>
                      <m:sup>
                        <m:r>
                          <a:rPr lang="en-GB" i="1">
                            <a:latin typeface="Cambria Math" panose="02040503050406030204" pitchFamily="18" charset="0"/>
                          </a:rPr>
                          <m:t>2</m:t>
                        </m:r>
                      </m:sup>
                    </m:sSup>
                  </m:oMath>
                </a14:m>
                <a:r>
                  <a:rPr lang="en-GB" dirty="0"/>
                  <a:t>, </a:t>
                </a:r>
                <a14:m>
                  <m:oMath xmlns:m="http://schemas.openxmlformats.org/officeDocument/2006/math">
                    <m:sSub>
                      <m:sSubPr>
                        <m:ctrlPr>
                          <a:rPr lang="en-US" i="1">
                            <a:latin typeface="Cambria Math" panose="02040503050406030204" pitchFamily="18" charset="0"/>
                          </a:rPr>
                        </m:ctrlPr>
                      </m:sSubPr>
                      <m:e>
                        <m:r>
                          <a:rPr lang="en-GB" i="1">
                            <a:latin typeface="Cambria Math" panose="02040503050406030204" pitchFamily="18" charset="0"/>
                          </a:rPr>
                          <m:t>𝑟</m:t>
                        </m:r>
                      </m:e>
                      <m:sub>
                        <m:r>
                          <a:rPr lang="en-GB" i="1">
                            <a:latin typeface="Cambria Math" panose="02040503050406030204" pitchFamily="18" charset="0"/>
                          </a:rPr>
                          <m:t>𝑒</m:t>
                        </m:r>
                      </m:sub>
                    </m:sSub>
                    <m:r>
                      <a:rPr lang="en-GB" i="1">
                        <a:latin typeface="Cambria Math" panose="02040503050406030204" pitchFamily="18" charset="0"/>
                      </a:rPr>
                      <m:t>=</m:t>
                    </m:r>
                    <m:sSup>
                      <m:sSupPr>
                        <m:ctrlPr>
                          <a:rPr lang="en-US" i="1">
                            <a:latin typeface="Cambria Math" panose="02040503050406030204" pitchFamily="18" charset="0"/>
                          </a:rPr>
                        </m:ctrlPr>
                      </m:sSupPr>
                      <m:e>
                        <m:r>
                          <a:rPr lang="en-GB" i="1">
                            <a:latin typeface="Cambria Math" panose="02040503050406030204" pitchFamily="18" charset="0"/>
                          </a:rPr>
                          <m:t>𝑒</m:t>
                        </m:r>
                      </m:e>
                      <m:sup>
                        <m:r>
                          <a:rPr lang="en-GB" i="1">
                            <a:latin typeface="Cambria Math" panose="02040503050406030204" pitchFamily="18" charset="0"/>
                          </a:rPr>
                          <m:t>2</m:t>
                        </m:r>
                      </m:sup>
                    </m:sSup>
                    <m:r>
                      <a:rPr lang="en-GB" i="1">
                        <a:latin typeface="Cambria Math" panose="02040503050406030204" pitchFamily="18" charset="0"/>
                      </a:rPr>
                      <m:t>/4</m:t>
                    </m:r>
                    <m:r>
                      <a:rPr lang="en-GB" i="1">
                        <a:latin typeface="Cambria Math" panose="02040503050406030204" pitchFamily="18" charset="0"/>
                      </a:rPr>
                      <m:t>𝜋</m:t>
                    </m:r>
                    <m:sSub>
                      <m:sSubPr>
                        <m:ctrlPr>
                          <a:rPr lang="en-US" i="1">
                            <a:latin typeface="Cambria Math" panose="02040503050406030204" pitchFamily="18" charset="0"/>
                          </a:rPr>
                        </m:ctrlPr>
                      </m:sSubPr>
                      <m:e>
                        <m:r>
                          <a:rPr lang="en-GB" i="1">
                            <a:latin typeface="Cambria Math" panose="02040503050406030204" pitchFamily="18" charset="0"/>
                          </a:rPr>
                          <m:t>𝜖</m:t>
                        </m:r>
                      </m:e>
                      <m:sub>
                        <m:r>
                          <a:rPr lang="en-GB" i="1">
                            <a:latin typeface="Cambria Math" panose="02040503050406030204" pitchFamily="18" charset="0"/>
                          </a:rPr>
                          <m:t>0</m:t>
                        </m:r>
                      </m:sub>
                    </m:sSub>
                    <m:sSub>
                      <m:sSubPr>
                        <m:ctrlPr>
                          <a:rPr lang="en-US" i="1">
                            <a:latin typeface="Cambria Math" panose="02040503050406030204" pitchFamily="18" charset="0"/>
                          </a:rPr>
                        </m:ctrlPr>
                      </m:sSubPr>
                      <m:e>
                        <m:r>
                          <a:rPr lang="en-GB" i="1">
                            <a:latin typeface="Cambria Math" panose="02040503050406030204" pitchFamily="18" charset="0"/>
                          </a:rPr>
                          <m:t>𝑚</m:t>
                        </m:r>
                      </m:e>
                      <m:sub>
                        <m:r>
                          <a:rPr lang="en-GB" i="1">
                            <a:latin typeface="Cambria Math" panose="02040503050406030204" pitchFamily="18" charset="0"/>
                          </a:rPr>
                          <m:t>𝑒</m:t>
                        </m:r>
                      </m:sub>
                    </m:sSub>
                    <m:sSup>
                      <m:sSupPr>
                        <m:ctrlPr>
                          <a:rPr lang="en-US" i="1">
                            <a:latin typeface="Cambria Math" panose="02040503050406030204" pitchFamily="18" charset="0"/>
                          </a:rPr>
                        </m:ctrlPr>
                      </m:sSupPr>
                      <m:e>
                        <m:r>
                          <a:rPr lang="en-GB" i="1">
                            <a:latin typeface="Cambria Math" panose="02040503050406030204" pitchFamily="18" charset="0"/>
                          </a:rPr>
                          <m:t>𝑐</m:t>
                        </m:r>
                      </m:e>
                      <m:sup>
                        <m:r>
                          <a:rPr lang="en-GB" i="1">
                            <a:latin typeface="Cambria Math" panose="02040503050406030204" pitchFamily="18" charset="0"/>
                          </a:rPr>
                          <m:t>2</m:t>
                        </m:r>
                      </m:sup>
                    </m:sSup>
                  </m:oMath>
                </a14:m>
                <a:r>
                  <a:rPr lang="en-GB" dirty="0"/>
                  <a:t>, and </a:t>
                </a:r>
                <a14:m>
                  <m:oMath xmlns:m="http://schemas.openxmlformats.org/officeDocument/2006/math">
                    <m:r>
                      <a:rPr lang="en-GB" i="1">
                        <a:latin typeface="Cambria Math" panose="02040503050406030204" pitchFamily="18" charset="0"/>
                      </a:rPr>
                      <m:t>𝛼</m:t>
                    </m:r>
                    <m:r>
                      <a:rPr lang="en-GB" i="1">
                        <a:latin typeface="Cambria Math" panose="02040503050406030204" pitchFamily="18" charset="0"/>
                      </a:rPr>
                      <m:t>=1/137</m:t>
                    </m:r>
                  </m:oMath>
                </a14:m>
                <a:r>
                  <a:rPr lang="en-US" dirty="0">
                    <a:effectLst/>
                  </a:rPr>
                  <a:t> </a:t>
                </a:r>
                <a:endParaRPr lang="en-US" dirty="0"/>
              </a:p>
              <a:p>
                <a:pPr lvl="1">
                  <a:lnSpc>
                    <a:spcPct val="120000"/>
                  </a:lnSpc>
                </a:pPr>
                <a:r>
                  <a:rPr lang="en-US" dirty="0"/>
                  <a:t>Bakhtiari et al., </a:t>
                </a:r>
                <a:r>
                  <a:rPr lang="en-US" i="1" dirty="0"/>
                  <a:t>Phys. Rev. Lett.</a:t>
                </a:r>
                <a:r>
                  <a:rPr lang="en-US" dirty="0"/>
                  <a:t> (2005)</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48056" y="788763"/>
                <a:ext cx="7443341" cy="5399095"/>
              </a:xfrm>
              <a:blipFill>
                <a:blip r:embed="rId3"/>
                <a:stretch>
                  <a:fillRect l="-170"/>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821F2D55-CB8B-C9C7-16EC-EF9FDE2552CC}"/>
              </a:ext>
            </a:extLst>
          </p:cNvPr>
          <p:cNvGrpSpPr/>
          <p:nvPr/>
        </p:nvGrpSpPr>
        <p:grpSpPr>
          <a:xfrm>
            <a:off x="7991607" y="946892"/>
            <a:ext cx="3620021" cy="5435119"/>
            <a:chOff x="8210812" y="1022048"/>
            <a:chExt cx="3620021" cy="5435119"/>
          </a:xfrm>
        </p:grpSpPr>
        <p:grpSp>
          <p:nvGrpSpPr>
            <p:cNvPr id="4" name="Group 3">
              <a:extLst>
                <a:ext uri="{FF2B5EF4-FFF2-40B4-BE49-F238E27FC236}">
                  <a16:creationId xmlns:a16="http://schemas.microsoft.com/office/drawing/2014/main" id="{66CE0D71-521C-5649-9EEF-90BF9E91410A}"/>
                </a:ext>
              </a:extLst>
            </p:cNvPr>
            <p:cNvGrpSpPr>
              <a:grpSpLocks noChangeAspect="1"/>
            </p:cNvGrpSpPr>
            <p:nvPr/>
          </p:nvGrpSpPr>
          <p:grpSpPr>
            <a:xfrm>
              <a:off x="8241123" y="1022048"/>
              <a:ext cx="3561566" cy="5435119"/>
              <a:chOff x="3068723" y="-210572"/>
              <a:chExt cx="6311901" cy="9632260"/>
            </a:xfrm>
          </p:grpSpPr>
          <p:pic>
            <p:nvPicPr>
              <p:cNvPr id="5" name="Picture 4">
                <a:extLst>
                  <a:ext uri="{FF2B5EF4-FFF2-40B4-BE49-F238E27FC236}">
                    <a16:creationId xmlns:a16="http://schemas.microsoft.com/office/drawing/2014/main" id="{52CEEAD2-88F2-1F45-8BEF-4E807DA9D8CB}"/>
                  </a:ext>
                </a:extLst>
              </p:cNvPr>
              <p:cNvPicPr>
                <a:picLocks noChangeAspect="1"/>
              </p:cNvPicPr>
              <p:nvPr/>
            </p:nvPicPr>
            <p:blipFill rotWithShape="1">
              <a:blip r:embed="rId4"/>
              <a:srcRect l="1402" r="9211"/>
              <a:stretch/>
            </p:blipFill>
            <p:spPr>
              <a:xfrm>
                <a:off x="3068723" y="4125619"/>
                <a:ext cx="6311901" cy="5296069"/>
              </a:xfrm>
              <a:prstGeom prst="rect">
                <a:avLst/>
              </a:prstGeom>
            </p:spPr>
          </p:pic>
          <p:pic>
            <p:nvPicPr>
              <p:cNvPr id="6" name="Picture 5">
                <a:extLst>
                  <a:ext uri="{FF2B5EF4-FFF2-40B4-BE49-F238E27FC236}">
                    <a16:creationId xmlns:a16="http://schemas.microsoft.com/office/drawing/2014/main" id="{DD4A0BC8-F557-1349-9909-49C4D4FCA470}"/>
                  </a:ext>
                </a:extLst>
              </p:cNvPr>
              <p:cNvPicPr>
                <a:picLocks noChangeAspect="1"/>
              </p:cNvPicPr>
              <p:nvPr/>
            </p:nvPicPr>
            <p:blipFill rotWithShape="1">
              <a:blip r:embed="rId5"/>
              <a:srcRect t="-5157" b="13369"/>
              <a:stretch/>
            </p:blipFill>
            <p:spPr>
              <a:xfrm>
                <a:off x="3068724" y="-210572"/>
                <a:ext cx="6311900" cy="4477919"/>
              </a:xfrm>
              <a:prstGeom prst="rect">
                <a:avLst/>
              </a:prstGeom>
            </p:spPr>
          </p:pic>
        </p:grpSp>
        <p:sp>
          <p:nvSpPr>
            <p:cNvPr id="7" name="Frame 6">
              <a:extLst>
                <a:ext uri="{FF2B5EF4-FFF2-40B4-BE49-F238E27FC236}">
                  <a16:creationId xmlns:a16="http://schemas.microsoft.com/office/drawing/2014/main" id="{63561042-AE07-8A62-A820-EE1259812FF7}"/>
                </a:ext>
              </a:extLst>
            </p:cNvPr>
            <p:cNvSpPr/>
            <p:nvPr/>
          </p:nvSpPr>
          <p:spPr>
            <a:xfrm>
              <a:off x="8210812" y="1139868"/>
              <a:ext cx="3620021" cy="5317299"/>
            </a:xfrm>
            <a:prstGeom prst="frame">
              <a:avLst>
                <a:gd name="adj1" fmla="val 930"/>
              </a:avLst>
            </a:prstGeom>
            <a:solidFill>
              <a:srgbClr val="4B886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Tree>
    <p:extLst>
      <p:ext uri="{BB962C8B-B14F-4D97-AF65-F5344CB8AC3E}">
        <p14:creationId xmlns:p14="http://schemas.microsoft.com/office/powerpoint/2010/main" val="3770052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2BD51-2A65-E643-868B-010EECFC85C7}"/>
              </a:ext>
            </a:extLst>
          </p:cNvPr>
          <p:cNvSpPr>
            <a:spLocks noGrp="1"/>
          </p:cNvSpPr>
          <p:nvPr>
            <p:ph type="title"/>
          </p:nvPr>
        </p:nvSpPr>
        <p:spPr>
          <a:xfrm>
            <a:off x="429767" y="274320"/>
            <a:ext cx="11430000" cy="867930"/>
          </a:xfrm>
        </p:spPr>
        <p:txBody>
          <a:bodyPr/>
          <a:lstStyle/>
          <a:p>
            <a:r>
              <a:rPr lang="en-US" sz="2800" dirty="0"/>
              <a:t>Aleynikov et al., IAEA FEC (2014) and Boozer, </a:t>
            </a:r>
            <a:r>
              <a:rPr lang="en-US" sz="2800" dirty="0" err="1"/>
              <a:t>PoP</a:t>
            </a:r>
            <a:r>
              <a:rPr lang="en-US" sz="2800" dirty="0"/>
              <a:t> (2015) developed a more accurate large-angle collision operator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2035189-4403-1E47-8F33-09D33717FA23}"/>
                  </a:ext>
                </a:extLst>
              </p:cNvPr>
              <p:cNvSpPr>
                <a:spLocks noGrp="1"/>
              </p:cNvSpPr>
              <p:nvPr>
                <p:ph idx="1"/>
              </p:nvPr>
            </p:nvSpPr>
            <p:spPr>
              <a:xfrm>
                <a:off x="429767" y="1150895"/>
                <a:ext cx="11270076" cy="5248275"/>
              </a:xfrm>
            </p:spPr>
            <p:txBody>
              <a:bodyPr anchor="ctr">
                <a:normAutofit/>
              </a:bodyPr>
              <a:lstStyle/>
              <a:p>
                <a14:m>
                  <m:oMath xmlns:m="http://schemas.openxmlformats.org/officeDocument/2006/math">
                    <m:r>
                      <a:rPr lang="en-US" sz="2000" i="1" smtClean="0">
                        <a:latin typeface="Cambria Math" panose="02040503050406030204" pitchFamily="18" charset="0"/>
                        <a:ea typeface="Cambria Math" panose="02040503050406030204" pitchFamily="18" charset="0"/>
                      </a:rPr>
                      <m:t>𝓢</m:t>
                    </m:r>
                    <m:d>
                      <m:dPr>
                        <m:begChr m:val="["/>
                        <m:endChr m:val="]"/>
                        <m:ctrlPr>
                          <a:rPr lang="en-US" sz="2000" i="1" smtClean="0">
                            <a:latin typeface="Cambria Math" panose="02040503050406030204" pitchFamily="18" charset="0"/>
                            <a:ea typeface="Cambria Math" panose="02040503050406030204" pitchFamily="18" charset="0"/>
                          </a:rPr>
                        </m:ctrlPr>
                      </m:dPr>
                      <m:e>
                        <m:sSub>
                          <m:sSubPr>
                            <m:ctrlPr>
                              <a:rPr lang="en-US" sz="2000" b="1" i="1" smtClean="0">
                                <a:latin typeface="Cambria Math" panose="02040503050406030204" pitchFamily="18" charset="0"/>
                                <a:ea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𝒇</m:t>
                            </m:r>
                          </m:e>
                          <m:sub>
                            <m:r>
                              <a:rPr lang="en-US" sz="2000" b="1" i="1" smtClean="0">
                                <a:latin typeface="Cambria Math" panose="02040503050406030204" pitchFamily="18" charset="0"/>
                                <a:ea typeface="Cambria Math" panose="02040503050406030204" pitchFamily="18" charset="0"/>
                              </a:rPr>
                              <m:t>𝟎</m:t>
                            </m:r>
                          </m:sub>
                        </m:sSub>
                        <m:d>
                          <m:dPr>
                            <m:ctrlPr>
                              <a:rPr lang="en-US" sz="2000" b="1" i="1" smtClean="0">
                                <a:latin typeface="Cambria Math" panose="02040503050406030204" pitchFamily="18" charset="0"/>
                                <a:ea typeface="Cambria Math" panose="02040503050406030204" pitchFamily="18" charset="0"/>
                              </a:rPr>
                            </m:ctrlPr>
                          </m:dPr>
                          <m:e>
                            <m:sSub>
                              <m:sSubPr>
                                <m:ctrlPr>
                                  <a:rPr lang="en-US" sz="2000" b="1" i="1" smtClean="0">
                                    <a:latin typeface="Cambria Math" panose="02040503050406030204" pitchFamily="18" charset="0"/>
                                    <a:ea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𝜸</m:t>
                                </m:r>
                              </m:e>
                              <m:sub>
                                <m:r>
                                  <a:rPr lang="en-US" sz="2000" b="1" i="1" smtClean="0">
                                    <a:latin typeface="Cambria Math" panose="02040503050406030204" pitchFamily="18" charset="0"/>
                                    <a:ea typeface="Cambria Math" panose="02040503050406030204" pitchFamily="18" charset="0"/>
                                  </a:rPr>
                                  <m:t>𝟎</m:t>
                                </m:r>
                              </m:sub>
                            </m:sSub>
                            <m:r>
                              <a:rPr lang="en-US" sz="2000" b="1" i="1" smtClean="0">
                                <a:latin typeface="Cambria Math" panose="02040503050406030204" pitchFamily="18" charset="0"/>
                                <a:ea typeface="Cambria Math" panose="02040503050406030204" pitchFamily="18" charset="0"/>
                              </a:rPr>
                              <m:t>, </m:t>
                            </m:r>
                            <m:sSub>
                              <m:sSubPr>
                                <m:ctrlPr>
                                  <a:rPr lang="en-US" sz="2000" b="1" i="1" smtClean="0">
                                    <a:latin typeface="Cambria Math" panose="02040503050406030204" pitchFamily="18" charset="0"/>
                                    <a:ea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𝝃</m:t>
                                </m:r>
                              </m:e>
                              <m:sub>
                                <m:r>
                                  <a:rPr lang="en-US" sz="2000" b="1" i="1" smtClean="0">
                                    <a:latin typeface="Cambria Math" panose="02040503050406030204" pitchFamily="18" charset="0"/>
                                    <a:ea typeface="Cambria Math" panose="02040503050406030204" pitchFamily="18" charset="0"/>
                                  </a:rPr>
                                  <m:t>𝟎</m:t>
                                </m:r>
                              </m:sub>
                            </m:sSub>
                          </m:e>
                        </m:d>
                        <m:r>
                          <a:rPr lang="en-US" sz="2000" b="1" i="1" smtClean="0">
                            <a:latin typeface="Cambria Math" panose="02040503050406030204" pitchFamily="18" charset="0"/>
                            <a:ea typeface="Cambria Math" panose="02040503050406030204" pitchFamily="18" charset="0"/>
                          </a:rPr>
                          <m:t>,</m:t>
                        </m:r>
                        <m:sSub>
                          <m:sSubPr>
                            <m:ctrlPr>
                              <a:rPr lang="en-US" sz="2000" b="1" i="1" smtClean="0">
                                <a:latin typeface="Cambria Math" panose="02040503050406030204" pitchFamily="18" charset="0"/>
                                <a:ea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𝒇</m:t>
                            </m:r>
                          </m:e>
                          <m:sub>
                            <m:r>
                              <a:rPr lang="en-US" sz="2000" b="1" i="1" smtClean="0">
                                <a:latin typeface="Cambria Math" panose="02040503050406030204" pitchFamily="18" charset="0"/>
                                <a:ea typeface="Cambria Math" panose="02040503050406030204" pitchFamily="18" charset="0"/>
                              </a:rPr>
                              <m:t>𝟏</m:t>
                            </m:r>
                          </m:sub>
                        </m:sSub>
                        <m:r>
                          <a:rPr lang="en-US" sz="2000" b="1" i="1" smtClean="0">
                            <a:latin typeface="Cambria Math" panose="02040503050406030204" pitchFamily="18" charset="0"/>
                            <a:ea typeface="Cambria Math" panose="02040503050406030204" pitchFamily="18" charset="0"/>
                          </a:rPr>
                          <m:t>(</m:t>
                        </m:r>
                        <m:sSub>
                          <m:sSubPr>
                            <m:ctrlPr>
                              <a:rPr lang="en-US" sz="2000" b="1" i="1" smtClean="0">
                                <a:latin typeface="Cambria Math" panose="02040503050406030204" pitchFamily="18" charset="0"/>
                                <a:ea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𝜸</m:t>
                            </m:r>
                          </m:e>
                          <m:sub>
                            <m:r>
                              <a:rPr lang="en-US" sz="2000" b="1" i="1" smtClean="0">
                                <a:latin typeface="Cambria Math" panose="02040503050406030204" pitchFamily="18" charset="0"/>
                                <a:ea typeface="Cambria Math" panose="02040503050406030204" pitchFamily="18" charset="0"/>
                              </a:rPr>
                              <m:t>𝟏</m:t>
                            </m:r>
                          </m:sub>
                        </m:sSub>
                        <m:r>
                          <a:rPr lang="en-US" sz="2000" b="1" i="1" smtClean="0">
                            <a:latin typeface="Cambria Math" panose="02040503050406030204" pitchFamily="18" charset="0"/>
                            <a:ea typeface="Cambria Math" panose="02040503050406030204" pitchFamily="18" charset="0"/>
                          </a:rPr>
                          <m:t>,</m:t>
                        </m:r>
                        <m:sSub>
                          <m:sSubPr>
                            <m:ctrlPr>
                              <a:rPr lang="en-US" sz="2000" b="1" i="1" smtClean="0">
                                <a:latin typeface="Cambria Math" panose="02040503050406030204" pitchFamily="18" charset="0"/>
                                <a:ea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𝝃</m:t>
                            </m:r>
                          </m:e>
                          <m:sub>
                            <m:r>
                              <a:rPr lang="en-US" sz="2000" b="1" i="1" smtClean="0">
                                <a:latin typeface="Cambria Math" panose="02040503050406030204" pitchFamily="18" charset="0"/>
                                <a:ea typeface="Cambria Math" panose="02040503050406030204" pitchFamily="18" charset="0"/>
                              </a:rPr>
                              <m:t>𝟏</m:t>
                            </m:r>
                          </m:sub>
                        </m:sSub>
                        <m:r>
                          <a:rPr lang="en-US" sz="2000" b="1" i="1" smtClean="0">
                            <a:latin typeface="Cambria Math" panose="02040503050406030204" pitchFamily="18" charset="0"/>
                            <a:ea typeface="Cambria Math" panose="02040503050406030204" pitchFamily="18" charset="0"/>
                          </a:rPr>
                          <m:t>)</m:t>
                        </m:r>
                      </m:e>
                    </m:d>
                    <m:r>
                      <a:rPr lang="en-US" sz="2000" b="1" i="1" smtClean="0">
                        <a:latin typeface="Cambria Math" panose="02040503050406030204" pitchFamily="18" charset="0"/>
                        <a:ea typeface="Cambria Math" panose="02040503050406030204" pitchFamily="18" charset="0"/>
                      </a:rPr>
                      <m:t>=</m:t>
                    </m:r>
                    <m:f>
                      <m:fPr>
                        <m:ctrlPr>
                          <a:rPr lang="en-US" sz="2000" i="1" smtClean="0">
                            <a:latin typeface="Cambria Math" panose="02040503050406030204" pitchFamily="18" charset="0"/>
                            <a:ea typeface="Cambria Math" panose="02040503050406030204" pitchFamily="18" charset="0"/>
                          </a:rPr>
                        </m:ctrlPr>
                      </m:fPr>
                      <m:num>
                        <m:sSub>
                          <m:sSubPr>
                            <m:ctrlPr>
                              <a:rPr lang="en-US" sz="2000" i="1" smtClean="0">
                                <a:latin typeface="Cambria Math" panose="02040503050406030204" pitchFamily="18" charset="0"/>
                                <a:ea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𝒏</m:t>
                            </m:r>
                          </m:e>
                          <m:sub>
                            <m:r>
                              <a:rPr lang="en-US" sz="2000" b="1" i="1" smtClean="0">
                                <a:latin typeface="Cambria Math" panose="02040503050406030204" pitchFamily="18" charset="0"/>
                                <a:ea typeface="Cambria Math" panose="02040503050406030204" pitchFamily="18" charset="0"/>
                              </a:rPr>
                              <m:t>𝒆</m:t>
                            </m:r>
                          </m:sub>
                        </m:sSub>
                      </m:num>
                      <m:den>
                        <m:r>
                          <a:rPr lang="en-US" sz="2000" b="1" i="1" smtClean="0">
                            <a:latin typeface="Cambria Math" panose="02040503050406030204" pitchFamily="18" charset="0"/>
                            <a:ea typeface="Cambria Math" panose="02040503050406030204" pitchFamily="18" charset="0"/>
                          </a:rPr>
                          <m:t>𝟐</m:t>
                        </m:r>
                        <m:r>
                          <a:rPr lang="en-US" sz="2000" b="1" i="1" smtClean="0">
                            <a:latin typeface="Cambria Math" panose="02040503050406030204" pitchFamily="18" charset="0"/>
                            <a:ea typeface="Cambria Math" panose="02040503050406030204" pitchFamily="18" charset="0"/>
                          </a:rPr>
                          <m:t>𝝅</m:t>
                        </m:r>
                        <m:sSubSup>
                          <m:sSubSupPr>
                            <m:ctrlPr>
                              <a:rPr lang="en-US" sz="2000" i="1" smtClean="0">
                                <a:latin typeface="Cambria Math" panose="02040503050406030204" pitchFamily="18" charset="0"/>
                                <a:ea typeface="Cambria Math" panose="02040503050406030204" pitchFamily="18" charset="0"/>
                              </a:rPr>
                            </m:ctrlPr>
                          </m:sSubSupPr>
                          <m:e>
                            <m:r>
                              <a:rPr lang="en-US" sz="2000" b="1" i="1" smtClean="0">
                                <a:latin typeface="Cambria Math" panose="02040503050406030204" pitchFamily="18" charset="0"/>
                                <a:ea typeface="Cambria Math" panose="02040503050406030204" pitchFamily="18" charset="0"/>
                              </a:rPr>
                              <m:t>𝒎</m:t>
                            </m:r>
                          </m:e>
                          <m:sub>
                            <m:r>
                              <a:rPr lang="en-US" sz="2000" b="1" i="1" smtClean="0">
                                <a:latin typeface="Cambria Math" panose="02040503050406030204" pitchFamily="18" charset="0"/>
                                <a:ea typeface="Cambria Math" panose="02040503050406030204" pitchFamily="18" charset="0"/>
                              </a:rPr>
                              <m:t>𝒆</m:t>
                            </m:r>
                          </m:sub>
                          <m:sup>
                            <m:r>
                              <a:rPr lang="en-US" sz="2000" b="1" i="1" smtClean="0">
                                <a:latin typeface="Cambria Math" panose="02040503050406030204" pitchFamily="18" charset="0"/>
                                <a:ea typeface="Cambria Math" panose="02040503050406030204" pitchFamily="18" charset="0"/>
                              </a:rPr>
                              <m:t>𝟑</m:t>
                            </m:r>
                          </m:sup>
                        </m:sSubSup>
                        <m:sSup>
                          <m:sSupPr>
                            <m:ctrlPr>
                              <a:rPr lang="en-US" sz="2000" i="1" smtClean="0">
                                <a:latin typeface="Cambria Math" panose="02040503050406030204" pitchFamily="18" charset="0"/>
                                <a:ea typeface="Cambria Math" panose="02040503050406030204" pitchFamily="18" charset="0"/>
                              </a:rPr>
                            </m:ctrlPr>
                          </m:sSupPr>
                          <m:e>
                            <m:r>
                              <a:rPr lang="en-US" sz="2000" b="1" i="1" smtClean="0">
                                <a:latin typeface="Cambria Math" panose="02040503050406030204" pitchFamily="18" charset="0"/>
                                <a:ea typeface="Cambria Math" panose="02040503050406030204" pitchFamily="18" charset="0"/>
                              </a:rPr>
                              <m:t>𝒄</m:t>
                            </m:r>
                          </m:e>
                          <m:sup>
                            <m:r>
                              <a:rPr lang="en-US" sz="2000" b="1" i="1" smtClean="0">
                                <a:latin typeface="Cambria Math" panose="02040503050406030204" pitchFamily="18" charset="0"/>
                                <a:ea typeface="Cambria Math" panose="02040503050406030204" pitchFamily="18" charset="0"/>
                              </a:rPr>
                              <m:t>𝟐</m:t>
                            </m:r>
                          </m:sup>
                        </m:sSup>
                      </m:den>
                    </m:f>
                    <m:f>
                      <m:fPr>
                        <m:ctrlPr>
                          <a:rPr lang="en-US" sz="2000" i="1" smtClean="0">
                            <a:latin typeface="Cambria Math" panose="02040503050406030204" pitchFamily="18" charset="0"/>
                            <a:ea typeface="Cambria Math" panose="02040503050406030204" pitchFamily="18" charset="0"/>
                          </a:rPr>
                        </m:ctrlPr>
                      </m:fPr>
                      <m:num>
                        <m:r>
                          <a:rPr lang="en-US" sz="2000" b="1" i="1" smtClean="0">
                            <a:latin typeface="Cambria Math" panose="02040503050406030204" pitchFamily="18" charset="0"/>
                            <a:ea typeface="Cambria Math" panose="02040503050406030204" pitchFamily="18" charset="0"/>
                          </a:rPr>
                          <m:t>𝟏</m:t>
                        </m:r>
                      </m:num>
                      <m:den>
                        <m:sSub>
                          <m:sSubPr>
                            <m:ctrlPr>
                              <a:rPr lang="en-US" sz="2000" i="1" smtClean="0">
                                <a:latin typeface="Cambria Math" panose="02040503050406030204" pitchFamily="18" charset="0"/>
                                <a:ea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𝒑</m:t>
                            </m:r>
                          </m:e>
                          <m:sub>
                            <m:r>
                              <a:rPr lang="en-US" sz="2000" b="1" i="1" smtClean="0">
                                <a:latin typeface="Cambria Math" panose="02040503050406030204" pitchFamily="18" charset="0"/>
                                <a:ea typeface="Cambria Math" panose="02040503050406030204" pitchFamily="18" charset="0"/>
                              </a:rPr>
                              <m:t>𝟏</m:t>
                            </m:r>
                          </m:sub>
                        </m:sSub>
                        <m:sSub>
                          <m:sSubPr>
                            <m:ctrlPr>
                              <a:rPr lang="en-US" sz="2000" i="1" smtClean="0">
                                <a:latin typeface="Cambria Math" panose="02040503050406030204" pitchFamily="18" charset="0"/>
                                <a:ea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𝜸</m:t>
                            </m:r>
                          </m:e>
                          <m:sub>
                            <m:r>
                              <a:rPr lang="en-US" sz="2000" b="1" i="1" smtClean="0">
                                <a:latin typeface="Cambria Math" panose="02040503050406030204" pitchFamily="18" charset="0"/>
                                <a:ea typeface="Cambria Math" panose="02040503050406030204" pitchFamily="18" charset="0"/>
                              </a:rPr>
                              <m:t>𝟏</m:t>
                            </m:r>
                          </m:sub>
                        </m:sSub>
                      </m:den>
                    </m:f>
                    <m:nary>
                      <m:naryPr>
                        <m:chr m:val="∭"/>
                        <m:limLoc m:val="undOvr"/>
                        <m:subHide m:val="on"/>
                        <m:supHide m:val="on"/>
                        <m:ctrlPr>
                          <a:rPr lang="en-US" sz="2000" i="1" smtClean="0">
                            <a:latin typeface="Cambria Math" panose="02040503050406030204" pitchFamily="18" charset="0"/>
                            <a:ea typeface="Cambria Math" panose="02040503050406030204" pitchFamily="18" charset="0"/>
                          </a:rPr>
                        </m:ctrlPr>
                      </m:naryPr>
                      <m:sub/>
                      <m:sup/>
                      <m:e>
                        <m:r>
                          <a:rPr lang="en-US" sz="2000" b="1" i="1" smtClean="0">
                            <a:latin typeface="Cambria Math" panose="02040503050406030204" pitchFamily="18" charset="0"/>
                            <a:ea typeface="Cambria Math" panose="02040503050406030204" pitchFamily="18" charset="0"/>
                          </a:rPr>
                          <m:t>𝒅</m:t>
                        </m:r>
                        <m:sSub>
                          <m:sSubPr>
                            <m:ctrlPr>
                              <a:rPr lang="en-US" sz="2000" i="1" smtClean="0">
                                <a:latin typeface="Cambria Math" panose="02040503050406030204" pitchFamily="18" charset="0"/>
                                <a:ea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𝒑</m:t>
                            </m:r>
                          </m:e>
                          <m:sub>
                            <m:r>
                              <a:rPr lang="en-US" sz="2000" b="1" i="1" smtClean="0">
                                <a:latin typeface="Cambria Math" panose="02040503050406030204" pitchFamily="18" charset="0"/>
                                <a:ea typeface="Cambria Math" panose="02040503050406030204" pitchFamily="18" charset="0"/>
                              </a:rPr>
                              <m:t>𝟎</m:t>
                            </m:r>
                          </m:sub>
                        </m:sSub>
                        <m:r>
                          <a:rPr lang="en-US" sz="2000" b="1" i="1" smtClean="0">
                            <a:latin typeface="Cambria Math" panose="02040503050406030204" pitchFamily="18" charset="0"/>
                            <a:ea typeface="Cambria Math" panose="02040503050406030204" pitchFamily="18" charset="0"/>
                          </a:rPr>
                          <m:t>𝒅</m:t>
                        </m:r>
                        <m:sSub>
                          <m:sSubPr>
                            <m:ctrlPr>
                              <a:rPr lang="en-US" sz="2000" i="1" smtClean="0">
                                <a:latin typeface="Cambria Math" panose="02040503050406030204" pitchFamily="18" charset="0"/>
                                <a:ea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𝝃</m:t>
                            </m:r>
                          </m:e>
                          <m:sub>
                            <m:r>
                              <a:rPr lang="en-US" sz="2000" b="1" i="1" smtClean="0">
                                <a:latin typeface="Cambria Math" panose="02040503050406030204" pitchFamily="18" charset="0"/>
                                <a:ea typeface="Cambria Math" panose="02040503050406030204" pitchFamily="18" charset="0"/>
                              </a:rPr>
                              <m:t>𝟎</m:t>
                            </m:r>
                          </m:sub>
                        </m:sSub>
                        <m:r>
                          <a:rPr lang="en-US" sz="2000" b="1" i="1" smtClean="0">
                            <a:latin typeface="Cambria Math" panose="02040503050406030204" pitchFamily="18" charset="0"/>
                            <a:ea typeface="Cambria Math" panose="02040503050406030204" pitchFamily="18" charset="0"/>
                          </a:rPr>
                          <m:t>𝒅</m:t>
                        </m:r>
                        <m:sSub>
                          <m:sSubPr>
                            <m:ctrlPr>
                              <a:rPr lang="en-US" sz="2000" i="1" smtClean="0">
                                <a:latin typeface="Cambria Math" panose="02040503050406030204" pitchFamily="18" charset="0"/>
                                <a:ea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𝝋</m:t>
                            </m:r>
                          </m:e>
                          <m:sub>
                            <m:r>
                              <a:rPr lang="en-US" sz="2000" b="1" i="1" smtClean="0">
                                <a:latin typeface="Cambria Math" panose="02040503050406030204" pitchFamily="18" charset="0"/>
                                <a:ea typeface="Cambria Math" panose="02040503050406030204" pitchFamily="18" charset="0"/>
                              </a:rPr>
                              <m:t>𝟎</m:t>
                            </m:r>
                          </m:sub>
                        </m:sSub>
                      </m:e>
                    </m:nary>
                    <m:f>
                      <m:fPr>
                        <m:ctrlPr>
                          <a:rPr lang="en-US" sz="2000" i="1" smtClean="0">
                            <a:latin typeface="Cambria Math" panose="02040503050406030204" pitchFamily="18" charset="0"/>
                            <a:ea typeface="Cambria Math" panose="02040503050406030204" pitchFamily="18" charset="0"/>
                          </a:rPr>
                        </m:ctrlPr>
                      </m:fPr>
                      <m:num>
                        <m:sSubSup>
                          <m:sSubSupPr>
                            <m:ctrlPr>
                              <a:rPr lang="en-US" sz="2000" i="1" smtClean="0">
                                <a:latin typeface="Cambria Math" panose="02040503050406030204" pitchFamily="18" charset="0"/>
                                <a:ea typeface="Cambria Math" panose="02040503050406030204" pitchFamily="18" charset="0"/>
                              </a:rPr>
                            </m:ctrlPr>
                          </m:sSubSupPr>
                          <m:e>
                            <m:r>
                              <a:rPr lang="en-US" sz="2000" b="1" i="1" smtClean="0">
                                <a:latin typeface="Cambria Math" panose="02040503050406030204" pitchFamily="18" charset="0"/>
                                <a:ea typeface="Cambria Math" panose="02040503050406030204" pitchFamily="18" charset="0"/>
                              </a:rPr>
                              <m:t>𝒑</m:t>
                            </m:r>
                          </m:e>
                          <m:sub>
                            <m:r>
                              <a:rPr lang="en-US" sz="2000" b="1" i="1" smtClean="0">
                                <a:latin typeface="Cambria Math" panose="02040503050406030204" pitchFamily="18" charset="0"/>
                                <a:ea typeface="Cambria Math" panose="02040503050406030204" pitchFamily="18" charset="0"/>
                              </a:rPr>
                              <m:t>𝟎</m:t>
                            </m:r>
                          </m:sub>
                          <m:sup>
                            <m:r>
                              <a:rPr lang="en-US" sz="2000" b="1" i="1" smtClean="0">
                                <a:latin typeface="Cambria Math" panose="02040503050406030204" pitchFamily="18" charset="0"/>
                                <a:ea typeface="Cambria Math" panose="02040503050406030204" pitchFamily="18" charset="0"/>
                              </a:rPr>
                              <m:t>𝟑</m:t>
                            </m:r>
                          </m:sup>
                        </m:sSubSup>
                      </m:num>
                      <m:den>
                        <m:sSub>
                          <m:sSubPr>
                            <m:ctrlPr>
                              <a:rPr lang="en-US" sz="2000" i="1" smtClean="0">
                                <a:latin typeface="Cambria Math" panose="02040503050406030204" pitchFamily="18" charset="0"/>
                                <a:ea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𝜸</m:t>
                            </m:r>
                          </m:e>
                          <m:sub>
                            <m:r>
                              <a:rPr lang="en-US" sz="2000" b="1" i="1" smtClean="0">
                                <a:latin typeface="Cambria Math" panose="02040503050406030204" pitchFamily="18" charset="0"/>
                                <a:ea typeface="Cambria Math" panose="02040503050406030204" pitchFamily="18" charset="0"/>
                              </a:rPr>
                              <m:t>𝟎</m:t>
                            </m:r>
                          </m:sub>
                        </m:sSub>
                      </m:den>
                    </m:f>
                    <m:f>
                      <m:fPr>
                        <m:ctrlPr>
                          <a:rPr lang="en-US" sz="2000" i="1" smtClean="0">
                            <a:latin typeface="Cambria Math" panose="02040503050406030204" pitchFamily="18" charset="0"/>
                            <a:ea typeface="Cambria Math" panose="02040503050406030204" pitchFamily="18" charset="0"/>
                          </a:rPr>
                        </m:ctrlPr>
                      </m:fPr>
                      <m:num>
                        <m:r>
                          <a:rPr lang="en-US" sz="2000" b="1" i="1" smtClean="0">
                            <a:latin typeface="Cambria Math" panose="02040503050406030204" pitchFamily="18" charset="0"/>
                            <a:ea typeface="Cambria Math" panose="02040503050406030204" pitchFamily="18" charset="0"/>
                          </a:rPr>
                          <m:t>𝒅</m:t>
                        </m:r>
                        <m:r>
                          <a:rPr lang="en-US" sz="2000" b="1" i="1" smtClean="0">
                            <a:latin typeface="Cambria Math" panose="02040503050406030204" pitchFamily="18" charset="0"/>
                            <a:ea typeface="Cambria Math" panose="02040503050406030204" pitchFamily="18" charset="0"/>
                          </a:rPr>
                          <m:t>𝝈</m:t>
                        </m:r>
                      </m:num>
                      <m:den>
                        <m:r>
                          <a:rPr lang="en-US" sz="2000" b="1" i="1" smtClean="0">
                            <a:latin typeface="Cambria Math" panose="02040503050406030204" pitchFamily="18" charset="0"/>
                            <a:ea typeface="Cambria Math" panose="02040503050406030204" pitchFamily="18" charset="0"/>
                          </a:rPr>
                          <m:t>𝒅</m:t>
                        </m:r>
                        <m:sSub>
                          <m:sSubPr>
                            <m:ctrlPr>
                              <a:rPr lang="en-US" sz="2000" i="1" smtClean="0">
                                <a:latin typeface="Cambria Math" panose="02040503050406030204" pitchFamily="18" charset="0"/>
                                <a:ea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𝜸</m:t>
                            </m:r>
                          </m:e>
                          <m:sub>
                            <m:r>
                              <a:rPr lang="en-US" sz="2000" b="1" i="1" smtClean="0">
                                <a:latin typeface="Cambria Math" panose="02040503050406030204" pitchFamily="18" charset="0"/>
                                <a:ea typeface="Cambria Math" panose="02040503050406030204" pitchFamily="18" charset="0"/>
                              </a:rPr>
                              <m:t>𝟏</m:t>
                            </m:r>
                          </m:sub>
                        </m:sSub>
                      </m:den>
                    </m:f>
                    <m:r>
                      <a:rPr lang="en-US" sz="2000" b="1" i="1" smtClean="0">
                        <a:latin typeface="Cambria Math" panose="02040503050406030204" pitchFamily="18" charset="0"/>
                        <a:ea typeface="Cambria Math" panose="02040503050406030204" pitchFamily="18" charset="0"/>
                      </a:rPr>
                      <m:t>𝜹</m:t>
                    </m:r>
                    <m:d>
                      <m:dPr>
                        <m:ctrlPr>
                          <a:rPr lang="en-US" sz="2000" i="1" smtClean="0">
                            <a:latin typeface="Cambria Math" panose="02040503050406030204" pitchFamily="18" charset="0"/>
                            <a:ea typeface="Cambria Math" panose="02040503050406030204" pitchFamily="18" charset="0"/>
                          </a:rPr>
                        </m:ctrlPr>
                      </m:dPr>
                      <m:e>
                        <m:sSub>
                          <m:sSubPr>
                            <m:ctrlPr>
                              <a:rPr lang="en-US" sz="2000" i="1" smtClean="0">
                                <a:latin typeface="Cambria Math" panose="02040503050406030204" pitchFamily="18" charset="0"/>
                                <a:ea typeface="Cambria Math" panose="02040503050406030204" pitchFamily="18" charset="0"/>
                              </a:rPr>
                            </m:ctrlPr>
                          </m:sSubPr>
                          <m:e>
                            <m:acc>
                              <m:accPr>
                                <m:chr m:val="̂"/>
                                <m:ctrlPr>
                                  <a:rPr lang="en-US" sz="2000" i="1" smtClean="0">
                                    <a:latin typeface="Cambria Math" panose="02040503050406030204" pitchFamily="18" charset="0"/>
                                    <a:ea typeface="Cambria Math" panose="02040503050406030204" pitchFamily="18" charset="0"/>
                                  </a:rPr>
                                </m:ctrlPr>
                              </m:accPr>
                              <m:e>
                                <m:r>
                                  <a:rPr lang="en-US" sz="2000" b="1" i="1" smtClean="0">
                                    <a:latin typeface="Cambria Math" panose="02040503050406030204" pitchFamily="18" charset="0"/>
                                    <a:ea typeface="Cambria Math" panose="02040503050406030204" pitchFamily="18" charset="0"/>
                                  </a:rPr>
                                  <m:t>𝒏</m:t>
                                </m:r>
                              </m:e>
                            </m:acc>
                          </m:e>
                          <m:sub>
                            <m:r>
                              <a:rPr lang="en-US" sz="2000" b="1" i="1" smtClean="0">
                                <a:latin typeface="Cambria Math" panose="02040503050406030204" pitchFamily="18" charset="0"/>
                                <a:ea typeface="Cambria Math" panose="02040503050406030204" pitchFamily="18" charset="0"/>
                              </a:rPr>
                              <m:t>𝟏</m:t>
                            </m:r>
                          </m:sub>
                        </m:sSub>
                        <m:r>
                          <a:rPr lang="en-US" sz="2000" b="1" i="1" smtClean="0">
                            <a:latin typeface="Cambria Math" panose="02040503050406030204" pitchFamily="18" charset="0"/>
                            <a:ea typeface="Cambria Math" panose="02040503050406030204" pitchFamily="18" charset="0"/>
                          </a:rPr>
                          <m:t>∙</m:t>
                        </m:r>
                        <m:sSub>
                          <m:sSubPr>
                            <m:ctrlPr>
                              <a:rPr lang="en-US" sz="2000" i="1" smtClean="0">
                                <a:latin typeface="Cambria Math" panose="02040503050406030204" pitchFamily="18" charset="0"/>
                                <a:ea typeface="Cambria Math" panose="02040503050406030204" pitchFamily="18" charset="0"/>
                              </a:rPr>
                            </m:ctrlPr>
                          </m:sSubPr>
                          <m:e>
                            <m:acc>
                              <m:accPr>
                                <m:chr m:val="̂"/>
                                <m:ctrlPr>
                                  <a:rPr lang="en-US" sz="2000" i="1" smtClean="0">
                                    <a:latin typeface="Cambria Math" panose="02040503050406030204" pitchFamily="18" charset="0"/>
                                    <a:ea typeface="Cambria Math" panose="02040503050406030204" pitchFamily="18" charset="0"/>
                                  </a:rPr>
                                </m:ctrlPr>
                              </m:accPr>
                              <m:e>
                                <m:r>
                                  <a:rPr lang="en-US" sz="2000" b="1" i="1" smtClean="0">
                                    <a:latin typeface="Cambria Math" panose="02040503050406030204" pitchFamily="18" charset="0"/>
                                    <a:ea typeface="Cambria Math" panose="02040503050406030204" pitchFamily="18" charset="0"/>
                                  </a:rPr>
                                  <m:t>𝒏</m:t>
                                </m:r>
                              </m:e>
                            </m:acc>
                          </m:e>
                          <m:sub>
                            <m:r>
                              <a:rPr lang="en-US" sz="2000" b="1" i="1" smtClean="0">
                                <a:latin typeface="Cambria Math" panose="02040503050406030204" pitchFamily="18" charset="0"/>
                                <a:ea typeface="Cambria Math" panose="02040503050406030204" pitchFamily="18" charset="0"/>
                              </a:rPr>
                              <m:t>𝟎</m:t>
                            </m:r>
                          </m:sub>
                        </m:sSub>
                        <m:r>
                          <a:rPr lang="en-US" sz="2000" b="1" i="1" smtClean="0">
                            <a:latin typeface="Cambria Math" panose="02040503050406030204" pitchFamily="18" charset="0"/>
                            <a:ea typeface="Cambria Math" panose="02040503050406030204" pitchFamily="18" charset="0"/>
                          </a:rPr>
                          <m:t>−</m:t>
                        </m:r>
                        <m:sSub>
                          <m:sSubPr>
                            <m:ctrlPr>
                              <a:rPr lang="en-US" sz="2000" i="1" smtClean="0">
                                <a:latin typeface="Cambria Math" panose="02040503050406030204" pitchFamily="18" charset="0"/>
                                <a:ea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𝝃</m:t>
                            </m:r>
                          </m:e>
                          <m:sub>
                            <m:r>
                              <a:rPr lang="en-US" sz="2000" b="1" i="1" smtClean="0">
                                <a:latin typeface="Cambria Math" panose="02040503050406030204" pitchFamily="18" charset="0"/>
                                <a:ea typeface="Cambria Math" panose="02040503050406030204" pitchFamily="18" charset="0"/>
                              </a:rPr>
                              <m:t>𝜸</m:t>
                            </m:r>
                          </m:sub>
                        </m:sSub>
                      </m:e>
                    </m:d>
                    <m:sSub>
                      <m:sSubPr>
                        <m:ctrlPr>
                          <a:rPr lang="en-US" sz="2000" b="1" i="1" smtClean="0">
                            <a:latin typeface="Cambria Math" panose="02040503050406030204" pitchFamily="18" charset="0"/>
                            <a:ea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𝒇</m:t>
                        </m:r>
                      </m:e>
                      <m:sub>
                        <m:r>
                          <a:rPr lang="en-US" sz="2000" b="1" i="1" smtClean="0">
                            <a:latin typeface="Cambria Math" panose="02040503050406030204" pitchFamily="18" charset="0"/>
                            <a:ea typeface="Cambria Math" panose="02040503050406030204" pitchFamily="18" charset="0"/>
                          </a:rPr>
                          <m:t>𝟎</m:t>
                        </m:r>
                      </m:sub>
                    </m:sSub>
                    <m:r>
                      <a:rPr lang="en-US" sz="2000" b="1" i="1" smtClean="0">
                        <a:latin typeface="Cambria Math" panose="02040503050406030204" pitchFamily="18" charset="0"/>
                        <a:ea typeface="Cambria Math" panose="02040503050406030204" pitchFamily="18" charset="0"/>
                      </a:rPr>
                      <m:t>(</m:t>
                    </m:r>
                    <m:sSub>
                      <m:sSubPr>
                        <m:ctrlPr>
                          <a:rPr lang="en-US" sz="2000" b="1" i="1" smtClean="0">
                            <a:latin typeface="Cambria Math" panose="02040503050406030204" pitchFamily="18" charset="0"/>
                            <a:ea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𝒑</m:t>
                        </m:r>
                      </m:e>
                      <m:sub>
                        <m:r>
                          <a:rPr lang="en-US" sz="2000" b="1" i="1" smtClean="0">
                            <a:latin typeface="Cambria Math" panose="02040503050406030204" pitchFamily="18" charset="0"/>
                            <a:ea typeface="Cambria Math" panose="02040503050406030204" pitchFamily="18" charset="0"/>
                          </a:rPr>
                          <m:t>𝟎</m:t>
                        </m:r>
                      </m:sub>
                    </m:sSub>
                    <m:r>
                      <a:rPr lang="en-US" sz="2000" b="1" i="1" smtClean="0">
                        <a:latin typeface="Cambria Math" panose="02040503050406030204" pitchFamily="18" charset="0"/>
                        <a:ea typeface="Cambria Math" panose="02040503050406030204" pitchFamily="18" charset="0"/>
                      </a:rPr>
                      <m:t>,</m:t>
                    </m:r>
                    <m:sSub>
                      <m:sSubPr>
                        <m:ctrlPr>
                          <a:rPr lang="en-US" sz="2000" b="1" i="1" smtClean="0">
                            <a:latin typeface="Cambria Math" panose="02040503050406030204" pitchFamily="18" charset="0"/>
                            <a:ea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𝝃</m:t>
                        </m:r>
                      </m:e>
                      <m:sub>
                        <m:r>
                          <a:rPr lang="en-US" sz="2000" b="1" i="1" smtClean="0">
                            <a:latin typeface="Cambria Math" panose="02040503050406030204" pitchFamily="18" charset="0"/>
                            <a:ea typeface="Cambria Math" panose="02040503050406030204" pitchFamily="18" charset="0"/>
                          </a:rPr>
                          <m:t>𝟎</m:t>
                        </m:r>
                      </m:sub>
                    </m:sSub>
                    <m:r>
                      <a:rPr lang="en-US" sz="2000" b="1" i="1" smtClean="0">
                        <a:latin typeface="Cambria Math" panose="02040503050406030204" pitchFamily="18" charset="0"/>
                        <a:ea typeface="Cambria Math" panose="02040503050406030204" pitchFamily="18" charset="0"/>
                      </a:rPr>
                      <m:t>)</m:t>
                    </m:r>
                  </m:oMath>
                </a14:m>
                <a:endParaRPr lang="en-US" sz="2000" dirty="0"/>
              </a:p>
              <a:p>
                <a:pPr lvl="1"/>
                <a:r>
                  <a:rPr lang="en-US" sz="1800" dirty="0">
                    <a:ea typeface="Cambria Math" panose="02040503050406030204" pitchFamily="18" charset="0"/>
                  </a:rPr>
                  <a:t>Subscript 0 for initial and 1 for secondary RE</a:t>
                </a:r>
              </a:p>
              <a:p>
                <a:pPr lvl="1">
                  <a:spcBef>
                    <a:spcPts val="1400"/>
                  </a:spcBef>
                  <a:spcAft>
                    <a:spcPts val="1200"/>
                  </a:spcAft>
                </a:pPr>
                <a14:m>
                  <m:oMath xmlns:m="http://schemas.openxmlformats.org/officeDocument/2006/math">
                    <m:f>
                      <m:fPr>
                        <m:ctrlPr>
                          <a:rPr lang="en-US" sz="1800" i="1">
                            <a:latin typeface="Cambria Math" panose="02040503050406030204" pitchFamily="18" charset="0"/>
                            <a:ea typeface="Cambria Math" panose="02040503050406030204" pitchFamily="18" charset="0"/>
                          </a:rPr>
                        </m:ctrlPr>
                      </m:fPr>
                      <m:num>
                        <m:r>
                          <a:rPr lang="en-US" sz="1800" b="1" i="1">
                            <a:latin typeface="Cambria Math" panose="02040503050406030204" pitchFamily="18" charset="0"/>
                            <a:ea typeface="Cambria Math" panose="02040503050406030204" pitchFamily="18" charset="0"/>
                          </a:rPr>
                          <m:t>𝒅</m:t>
                        </m:r>
                        <m:r>
                          <a:rPr lang="en-US" sz="1800" b="1" i="1">
                            <a:latin typeface="Cambria Math" panose="02040503050406030204" pitchFamily="18" charset="0"/>
                            <a:ea typeface="Cambria Math" panose="02040503050406030204" pitchFamily="18" charset="0"/>
                          </a:rPr>
                          <m:t>𝝈</m:t>
                        </m:r>
                      </m:num>
                      <m:den>
                        <m:r>
                          <a:rPr lang="en-US" sz="1800" b="1" i="1">
                            <a:latin typeface="Cambria Math" panose="02040503050406030204" pitchFamily="18" charset="0"/>
                            <a:ea typeface="Cambria Math" panose="02040503050406030204" pitchFamily="18" charset="0"/>
                          </a:rPr>
                          <m:t>𝒅</m:t>
                        </m:r>
                        <m:sSub>
                          <m:sSubPr>
                            <m:ctrlPr>
                              <a:rPr lang="en-US" sz="1800" i="1">
                                <a:latin typeface="Cambria Math" panose="02040503050406030204" pitchFamily="18" charset="0"/>
                                <a:ea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𝜸</m:t>
                            </m:r>
                          </m:e>
                          <m:sub>
                            <m:r>
                              <a:rPr lang="en-US" sz="1800" b="1" i="1">
                                <a:latin typeface="Cambria Math" panose="02040503050406030204" pitchFamily="18" charset="0"/>
                                <a:ea typeface="Cambria Math" panose="02040503050406030204" pitchFamily="18" charset="0"/>
                              </a:rPr>
                              <m:t>𝟏</m:t>
                            </m:r>
                          </m:sub>
                        </m:sSub>
                      </m:den>
                    </m:f>
                    <m:r>
                      <a:rPr lang="en-US" sz="1800" b="1" i="1" smtClean="0">
                        <a:latin typeface="Cambria Math" panose="02040503050406030204" pitchFamily="18" charset="0"/>
                        <a:ea typeface="Cambria Math" panose="02040503050406030204" pitchFamily="18" charset="0"/>
                      </a:rPr>
                      <m:t>=</m:t>
                    </m:r>
                    <m:f>
                      <m:fPr>
                        <m:ctrlPr>
                          <a:rPr lang="en-US" sz="1800" b="1" i="1" smtClean="0">
                            <a:latin typeface="Cambria Math" panose="02040503050406030204" pitchFamily="18" charset="0"/>
                            <a:ea typeface="Cambria Math" panose="02040503050406030204" pitchFamily="18" charset="0"/>
                          </a:rPr>
                        </m:ctrlPr>
                      </m:fPr>
                      <m:num>
                        <m:r>
                          <a:rPr lang="en-US" sz="1800" b="1" i="1" smtClean="0">
                            <a:latin typeface="Cambria Math" panose="02040503050406030204" pitchFamily="18" charset="0"/>
                            <a:ea typeface="Cambria Math" panose="02040503050406030204" pitchFamily="18" charset="0"/>
                          </a:rPr>
                          <m:t>𝟐</m:t>
                        </m:r>
                        <m:r>
                          <a:rPr lang="en-US" sz="1800" b="1" i="1" smtClean="0">
                            <a:latin typeface="Cambria Math" panose="02040503050406030204" pitchFamily="18" charset="0"/>
                            <a:ea typeface="Cambria Math" panose="02040503050406030204" pitchFamily="18" charset="0"/>
                          </a:rPr>
                          <m:t>𝝅</m:t>
                        </m:r>
                        <m:sSubSup>
                          <m:sSubSupPr>
                            <m:ctrlPr>
                              <a:rPr lang="en-US" sz="1800" b="1" i="1" smtClean="0">
                                <a:latin typeface="Cambria Math" panose="02040503050406030204" pitchFamily="18" charset="0"/>
                                <a:ea typeface="Cambria Math" panose="02040503050406030204" pitchFamily="18" charset="0"/>
                              </a:rPr>
                            </m:ctrlPr>
                          </m:sSubSupPr>
                          <m:e>
                            <m:r>
                              <a:rPr lang="en-US" sz="1800" b="1" i="1" smtClean="0">
                                <a:latin typeface="Cambria Math" panose="02040503050406030204" pitchFamily="18" charset="0"/>
                                <a:ea typeface="Cambria Math" panose="02040503050406030204" pitchFamily="18" charset="0"/>
                              </a:rPr>
                              <m:t>𝒓</m:t>
                            </m:r>
                          </m:e>
                          <m:sub>
                            <m:r>
                              <a:rPr lang="en-US" sz="1800" b="1" i="1" smtClean="0">
                                <a:latin typeface="Cambria Math" panose="02040503050406030204" pitchFamily="18" charset="0"/>
                                <a:ea typeface="Cambria Math" panose="02040503050406030204" pitchFamily="18" charset="0"/>
                              </a:rPr>
                              <m:t>𝒆</m:t>
                            </m:r>
                          </m:sub>
                          <m:sup>
                            <m:r>
                              <a:rPr lang="en-US" sz="1800" b="1" i="1" smtClean="0">
                                <a:latin typeface="Cambria Math" panose="02040503050406030204" pitchFamily="18" charset="0"/>
                                <a:ea typeface="Cambria Math" panose="02040503050406030204" pitchFamily="18" charset="0"/>
                              </a:rPr>
                              <m:t>𝟐</m:t>
                            </m:r>
                          </m:sup>
                        </m:sSubSup>
                      </m:num>
                      <m:den>
                        <m:sSubSup>
                          <m:sSubSupPr>
                            <m:ctrlPr>
                              <a:rPr lang="en-US" sz="1800" b="1" i="1" smtClean="0">
                                <a:latin typeface="Cambria Math" panose="02040503050406030204" pitchFamily="18" charset="0"/>
                                <a:ea typeface="Cambria Math" panose="02040503050406030204" pitchFamily="18" charset="0"/>
                              </a:rPr>
                            </m:ctrlPr>
                          </m:sSubSupPr>
                          <m:e>
                            <m:r>
                              <a:rPr lang="en-US" sz="1800" b="1" i="1" smtClean="0">
                                <a:latin typeface="Cambria Math" panose="02040503050406030204" pitchFamily="18" charset="0"/>
                                <a:ea typeface="Cambria Math" panose="02040503050406030204" pitchFamily="18" charset="0"/>
                              </a:rPr>
                              <m:t>𝜸</m:t>
                            </m:r>
                          </m:e>
                          <m:sub>
                            <m:r>
                              <a:rPr lang="en-US" sz="1800" b="1" i="1" smtClean="0">
                                <a:latin typeface="Cambria Math" panose="02040503050406030204" pitchFamily="18" charset="0"/>
                                <a:ea typeface="Cambria Math" panose="02040503050406030204" pitchFamily="18" charset="0"/>
                              </a:rPr>
                              <m:t>𝟎</m:t>
                            </m:r>
                          </m:sub>
                          <m:sup>
                            <m:r>
                              <a:rPr lang="en-US" sz="1800" b="1" i="1" smtClean="0">
                                <a:latin typeface="Cambria Math" panose="02040503050406030204" pitchFamily="18" charset="0"/>
                                <a:ea typeface="Cambria Math" panose="02040503050406030204" pitchFamily="18" charset="0"/>
                              </a:rPr>
                              <m:t>𝟐</m:t>
                            </m:r>
                          </m:sup>
                        </m:sSubSup>
                        <m:r>
                          <a:rPr lang="en-US" sz="1800" b="1"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𝟏</m:t>
                        </m:r>
                      </m:den>
                    </m:f>
                    <m:d>
                      <m:dPr>
                        <m:begChr m:val="["/>
                        <m:endChr m:val="]"/>
                        <m:ctrlPr>
                          <a:rPr lang="en-US" sz="1800" b="1" i="1" smtClean="0">
                            <a:latin typeface="Cambria Math" panose="02040503050406030204" pitchFamily="18" charset="0"/>
                            <a:ea typeface="Cambria Math" panose="02040503050406030204" pitchFamily="18" charset="0"/>
                          </a:rPr>
                        </m:ctrlPr>
                      </m:dPr>
                      <m:e>
                        <m:f>
                          <m:fPr>
                            <m:ctrlPr>
                              <a:rPr lang="en-US" sz="1800" b="1" i="1" smtClean="0">
                                <a:latin typeface="Cambria Math" panose="02040503050406030204" pitchFamily="18" charset="0"/>
                                <a:ea typeface="Cambria Math" panose="02040503050406030204" pitchFamily="18" charset="0"/>
                              </a:rPr>
                            </m:ctrlPr>
                          </m:fPr>
                          <m:num>
                            <m:sSup>
                              <m:sSupPr>
                                <m:ctrlPr>
                                  <a:rPr lang="en-US" sz="1800" b="1" i="1" smtClean="0">
                                    <a:latin typeface="Cambria Math" panose="02040503050406030204" pitchFamily="18" charset="0"/>
                                    <a:ea typeface="Cambria Math" panose="02040503050406030204" pitchFamily="18" charset="0"/>
                                  </a:rPr>
                                </m:ctrlPr>
                              </m:sSupPr>
                              <m:e>
                                <m:d>
                                  <m:dPr>
                                    <m:ctrlPr>
                                      <a:rPr lang="en-US" sz="1800" b="1" i="1" smtClean="0">
                                        <a:latin typeface="Cambria Math" panose="02040503050406030204" pitchFamily="18" charset="0"/>
                                        <a:ea typeface="Cambria Math" panose="02040503050406030204" pitchFamily="18" charset="0"/>
                                      </a:rPr>
                                    </m:ctrlPr>
                                  </m:dPr>
                                  <m:e>
                                    <m:sSub>
                                      <m:sSubPr>
                                        <m:ctrlPr>
                                          <a:rPr lang="en-US" sz="1800" b="1" i="1" smtClean="0">
                                            <a:latin typeface="Cambria Math" panose="02040503050406030204" pitchFamily="18" charset="0"/>
                                            <a:ea typeface="Cambria Math" panose="02040503050406030204" pitchFamily="18" charset="0"/>
                                          </a:rPr>
                                        </m:ctrlPr>
                                      </m:sSubPr>
                                      <m:e>
                                        <m:r>
                                          <a:rPr lang="en-US" sz="1800" b="1" i="1" smtClean="0">
                                            <a:latin typeface="Cambria Math" panose="02040503050406030204" pitchFamily="18" charset="0"/>
                                            <a:ea typeface="Cambria Math" panose="02040503050406030204" pitchFamily="18" charset="0"/>
                                          </a:rPr>
                                          <m:t>𝜸</m:t>
                                        </m:r>
                                      </m:e>
                                      <m:sub>
                                        <m:r>
                                          <a:rPr lang="en-US" sz="1800" b="1" i="1" smtClean="0">
                                            <a:latin typeface="Cambria Math" panose="02040503050406030204" pitchFamily="18" charset="0"/>
                                            <a:ea typeface="Cambria Math" panose="02040503050406030204" pitchFamily="18" charset="0"/>
                                          </a:rPr>
                                          <m:t>𝟎</m:t>
                                        </m:r>
                                      </m:sub>
                                    </m:sSub>
                                    <m:r>
                                      <a:rPr lang="en-US" sz="1800" b="1"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𝟏</m:t>
                                    </m:r>
                                  </m:e>
                                </m:d>
                              </m:e>
                              <m:sup>
                                <m:r>
                                  <a:rPr lang="en-US" sz="1800" b="1" i="1" smtClean="0">
                                    <a:latin typeface="Cambria Math" panose="02040503050406030204" pitchFamily="18" charset="0"/>
                                    <a:ea typeface="Cambria Math" panose="02040503050406030204" pitchFamily="18" charset="0"/>
                                  </a:rPr>
                                  <m:t>𝟐</m:t>
                                </m:r>
                              </m:sup>
                            </m:sSup>
                            <m:sSubSup>
                              <m:sSubSupPr>
                                <m:ctrlPr>
                                  <a:rPr lang="en-US" sz="1800" b="1" i="1" smtClean="0">
                                    <a:latin typeface="Cambria Math" panose="02040503050406030204" pitchFamily="18" charset="0"/>
                                    <a:ea typeface="Cambria Math" panose="02040503050406030204" pitchFamily="18" charset="0"/>
                                  </a:rPr>
                                </m:ctrlPr>
                              </m:sSubSupPr>
                              <m:e>
                                <m:r>
                                  <a:rPr lang="en-US" sz="1800" b="1" i="1" smtClean="0">
                                    <a:latin typeface="Cambria Math" panose="02040503050406030204" pitchFamily="18" charset="0"/>
                                    <a:ea typeface="Cambria Math" panose="02040503050406030204" pitchFamily="18" charset="0"/>
                                  </a:rPr>
                                  <m:t>𝜸</m:t>
                                </m:r>
                              </m:e>
                              <m:sub>
                                <m:r>
                                  <a:rPr lang="en-US" sz="1800" b="1" i="1" smtClean="0">
                                    <a:latin typeface="Cambria Math" panose="02040503050406030204" pitchFamily="18" charset="0"/>
                                    <a:ea typeface="Cambria Math" panose="02040503050406030204" pitchFamily="18" charset="0"/>
                                  </a:rPr>
                                  <m:t>𝟎</m:t>
                                </m:r>
                              </m:sub>
                              <m:sup>
                                <m:r>
                                  <a:rPr lang="en-US" sz="1800" b="1" i="1" smtClean="0">
                                    <a:latin typeface="Cambria Math" panose="02040503050406030204" pitchFamily="18" charset="0"/>
                                    <a:ea typeface="Cambria Math" panose="02040503050406030204" pitchFamily="18" charset="0"/>
                                  </a:rPr>
                                  <m:t>𝟐</m:t>
                                </m:r>
                              </m:sup>
                            </m:sSubSup>
                          </m:num>
                          <m:den>
                            <m:sSup>
                              <m:sSupPr>
                                <m:ctrlPr>
                                  <a:rPr lang="en-US" sz="1800" b="1" i="1" smtClean="0">
                                    <a:latin typeface="Cambria Math" panose="02040503050406030204" pitchFamily="18" charset="0"/>
                                    <a:ea typeface="Cambria Math" panose="02040503050406030204" pitchFamily="18" charset="0"/>
                                  </a:rPr>
                                </m:ctrlPr>
                              </m:sSupPr>
                              <m:e>
                                <m:d>
                                  <m:dPr>
                                    <m:ctrlPr>
                                      <a:rPr lang="en-US" sz="1800" b="1" i="1" smtClean="0">
                                        <a:latin typeface="Cambria Math" panose="02040503050406030204" pitchFamily="18" charset="0"/>
                                        <a:ea typeface="Cambria Math" panose="02040503050406030204" pitchFamily="18" charset="0"/>
                                      </a:rPr>
                                    </m:ctrlPr>
                                  </m:dPr>
                                  <m:e>
                                    <m:sSub>
                                      <m:sSubPr>
                                        <m:ctrlPr>
                                          <a:rPr lang="en-US" sz="1800" b="1" i="1" smtClean="0">
                                            <a:latin typeface="Cambria Math" panose="02040503050406030204" pitchFamily="18" charset="0"/>
                                            <a:ea typeface="Cambria Math" panose="02040503050406030204" pitchFamily="18" charset="0"/>
                                          </a:rPr>
                                        </m:ctrlPr>
                                      </m:sSubPr>
                                      <m:e>
                                        <m:r>
                                          <a:rPr lang="en-US" sz="1800" b="1" i="1" smtClean="0">
                                            <a:latin typeface="Cambria Math" panose="02040503050406030204" pitchFamily="18" charset="0"/>
                                            <a:ea typeface="Cambria Math" panose="02040503050406030204" pitchFamily="18" charset="0"/>
                                          </a:rPr>
                                          <m:t>𝜸</m:t>
                                        </m:r>
                                      </m:e>
                                      <m:sub>
                                        <m:r>
                                          <a:rPr lang="en-US" sz="1800" b="1" i="1" smtClean="0">
                                            <a:latin typeface="Cambria Math" panose="02040503050406030204" pitchFamily="18" charset="0"/>
                                            <a:ea typeface="Cambria Math" panose="02040503050406030204" pitchFamily="18" charset="0"/>
                                          </a:rPr>
                                          <m:t>𝟏</m:t>
                                        </m:r>
                                      </m:sub>
                                    </m:sSub>
                                    <m:r>
                                      <a:rPr lang="en-US" sz="1800" b="1"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𝟏</m:t>
                                    </m:r>
                                  </m:e>
                                </m:d>
                              </m:e>
                              <m:sup>
                                <m:r>
                                  <a:rPr lang="en-US" sz="1800" b="1" i="1" smtClean="0">
                                    <a:latin typeface="Cambria Math" panose="02040503050406030204" pitchFamily="18" charset="0"/>
                                    <a:ea typeface="Cambria Math" panose="02040503050406030204" pitchFamily="18" charset="0"/>
                                  </a:rPr>
                                  <m:t>𝟐</m:t>
                                </m:r>
                              </m:sup>
                            </m:sSup>
                            <m:sSup>
                              <m:sSupPr>
                                <m:ctrlPr>
                                  <a:rPr lang="en-US" sz="1800" b="1" i="1" smtClean="0">
                                    <a:latin typeface="Cambria Math" panose="02040503050406030204" pitchFamily="18" charset="0"/>
                                    <a:ea typeface="Cambria Math" panose="02040503050406030204" pitchFamily="18" charset="0"/>
                                  </a:rPr>
                                </m:ctrlPr>
                              </m:sSupPr>
                              <m:e>
                                <m:d>
                                  <m:dPr>
                                    <m:ctrlPr>
                                      <a:rPr lang="en-US" sz="1800" b="1" i="1" smtClean="0">
                                        <a:latin typeface="Cambria Math" panose="02040503050406030204" pitchFamily="18" charset="0"/>
                                        <a:ea typeface="Cambria Math" panose="02040503050406030204" pitchFamily="18" charset="0"/>
                                      </a:rPr>
                                    </m:ctrlPr>
                                  </m:dPr>
                                  <m:e>
                                    <m:sSub>
                                      <m:sSubPr>
                                        <m:ctrlPr>
                                          <a:rPr lang="en-US" sz="1800" b="1" i="1" smtClean="0">
                                            <a:latin typeface="Cambria Math" panose="02040503050406030204" pitchFamily="18" charset="0"/>
                                            <a:ea typeface="Cambria Math" panose="02040503050406030204" pitchFamily="18" charset="0"/>
                                          </a:rPr>
                                        </m:ctrlPr>
                                      </m:sSubPr>
                                      <m:e>
                                        <m:r>
                                          <a:rPr lang="en-US" sz="1800" b="1" i="1" smtClean="0">
                                            <a:latin typeface="Cambria Math" panose="02040503050406030204" pitchFamily="18" charset="0"/>
                                            <a:ea typeface="Cambria Math" panose="02040503050406030204" pitchFamily="18" charset="0"/>
                                          </a:rPr>
                                          <m:t>𝜸</m:t>
                                        </m:r>
                                      </m:e>
                                      <m:sub>
                                        <m:r>
                                          <a:rPr lang="en-US" sz="1800" b="1" i="1" smtClean="0">
                                            <a:latin typeface="Cambria Math" panose="02040503050406030204" pitchFamily="18" charset="0"/>
                                            <a:ea typeface="Cambria Math" panose="02040503050406030204" pitchFamily="18" charset="0"/>
                                          </a:rPr>
                                          <m:t>𝟎</m:t>
                                        </m:r>
                                      </m:sub>
                                    </m:sSub>
                                    <m:r>
                                      <a:rPr lang="en-US" sz="1800" b="1" i="1" smtClean="0">
                                        <a:latin typeface="Cambria Math" panose="02040503050406030204" pitchFamily="18" charset="0"/>
                                        <a:ea typeface="Cambria Math" panose="02040503050406030204" pitchFamily="18" charset="0"/>
                                      </a:rPr>
                                      <m:t>−</m:t>
                                    </m:r>
                                    <m:sSub>
                                      <m:sSubPr>
                                        <m:ctrlPr>
                                          <a:rPr lang="en-US" sz="1800" b="1" i="1" smtClean="0">
                                            <a:latin typeface="Cambria Math" panose="02040503050406030204" pitchFamily="18" charset="0"/>
                                            <a:ea typeface="Cambria Math" panose="02040503050406030204" pitchFamily="18" charset="0"/>
                                          </a:rPr>
                                        </m:ctrlPr>
                                      </m:sSubPr>
                                      <m:e>
                                        <m:r>
                                          <a:rPr lang="en-US" sz="1800" b="1" i="1" smtClean="0">
                                            <a:latin typeface="Cambria Math" panose="02040503050406030204" pitchFamily="18" charset="0"/>
                                            <a:ea typeface="Cambria Math" panose="02040503050406030204" pitchFamily="18" charset="0"/>
                                          </a:rPr>
                                          <m:t>𝜸</m:t>
                                        </m:r>
                                      </m:e>
                                      <m:sub>
                                        <m:r>
                                          <a:rPr lang="en-US" sz="1800" b="1" i="1" smtClean="0">
                                            <a:latin typeface="Cambria Math" panose="02040503050406030204" pitchFamily="18" charset="0"/>
                                            <a:ea typeface="Cambria Math" panose="02040503050406030204" pitchFamily="18" charset="0"/>
                                          </a:rPr>
                                          <m:t>𝟏</m:t>
                                        </m:r>
                                      </m:sub>
                                    </m:sSub>
                                  </m:e>
                                </m:d>
                              </m:e>
                              <m:sup>
                                <m:r>
                                  <a:rPr lang="en-US" sz="1800" b="1" i="1" smtClean="0">
                                    <a:latin typeface="Cambria Math" panose="02040503050406030204" pitchFamily="18" charset="0"/>
                                    <a:ea typeface="Cambria Math" panose="02040503050406030204" pitchFamily="18" charset="0"/>
                                  </a:rPr>
                                  <m:t>𝟐</m:t>
                                </m:r>
                              </m:sup>
                            </m:sSup>
                          </m:den>
                        </m:f>
                        <m:r>
                          <a:rPr lang="en-US" sz="1800" b="1" i="1" smtClean="0">
                            <a:latin typeface="Cambria Math" panose="02040503050406030204" pitchFamily="18" charset="0"/>
                            <a:ea typeface="Cambria Math" panose="02040503050406030204" pitchFamily="18" charset="0"/>
                          </a:rPr>
                          <m:t>−</m:t>
                        </m:r>
                        <m:f>
                          <m:fPr>
                            <m:ctrlPr>
                              <a:rPr lang="en-US" sz="1800" b="1" i="1" smtClean="0">
                                <a:latin typeface="Cambria Math" panose="02040503050406030204" pitchFamily="18" charset="0"/>
                                <a:ea typeface="Cambria Math" panose="02040503050406030204" pitchFamily="18" charset="0"/>
                              </a:rPr>
                            </m:ctrlPr>
                          </m:fPr>
                          <m:num>
                            <m:r>
                              <a:rPr lang="en-US" sz="1800" b="1" i="1" smtClean="0">
                                <a:latin typeface="Cambria Math" panose="02040503050406030204" pitchFamily="18" charset="0"/>
                                <a:ea typeface="Cambria Math" panose="02040503050406030204" pitchFamily="18" charset="0"/>
                              </a:rPr>
                              <m:t>𝟐</m:t>
                            </m:r>
                            <m:sSubSup>
                              <m:sSubSupPr>
                                <m:ctrlPr>
                                  <a:rPr lang="en-US" sz="1800" b="1" i="1" smtClean="0">
                                    <a:latin typeface="Cambria Math" panose="02040503050406030204" pitchFamily="18" charset="0"/>
                                    <a:ea typeface="Cambria Math" panose="02040503050406030204" pitchFamily="18" charset="0"/>
                                  </a:rPr>
                                </m:ctrlPr>
                              </m:sSubSupPr>
                              <m:e>
                                <m:r>
                                  <a:rPr lang="en-US" sz="1800" b="1" i="1" smtClean="0">
                                    <a:latin typeface="Cambria Math" panose="02040503050406030204" pitchFamily="18" charset="0"/>
                                    <a:ea typeface="Cambria Math" panose="02040503050406030204" pitchFamily="18" charset="0"/>
                                  </a:rPr>
                                  <m:t>𝜸</m:t>
                                </m:r>
                              </m:e>
                              <m:sub>
                                <m:r>
                                  <a:rPr lang="en-US" sz="1800" b="1" i="1" smtClean="0">
                                    <a:latin typeface="Cambria Math" panose="02040503050406030204" pitchFamily="18" charset="0"/>
                                    <a:ea typeface="Cambria Math" panose="02040503050406030204" pitchFamily="18" charset="0"/>
                                  </a:rPr>
                                  <m:t>𝟎</m:t>
                                </m:r>
                              </m:sub>
                              <m:sup>
                                <m:r>
                                  <a:rPr lang="en-US" sz="1800" b="1" i="1" smtClean="0">
                                    <a:latin typeface="Cambria Math" panose="02040503050406030204" pitchFamily="18" charset="0"/>
                                    <a:ea typeface="Cambria Math" panose="02040503050406030204" pitchFamily="18" charset="0"/>
                                  </a:rPr>
                                  <m:t>𝟐</m:t>
                                </m:r>
                              </m:sup>
                            </m:sSubSup>
                            <m:r>
                              <a:rPr lang="en-US" sz="1800" b="1"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𝟐</m:t>
                            </m:r>
                            <m:sSub>
                              <m:sSubPr>
                                <m:ctrlPr>
                                  <a:rPr lang="en-US" sz="1800" b="1" i="1" smtClean="0">
                                    <a:latin typeface="Cambria Math" panose="02040503050406030204" pitchFamily="18" charset="0"/>
                                    <a:ea typeface="Cambria Math" panose="02040503050406030204" pitchFamily="18" charset="0"/>
                                  </a:rPr>
                                </m:ctrlPr>
                              </m:sSubPr>
                              <m:e>
                                <m:r>
                                  <a:rPr lang="en-US" sz="1800" b="1" i="1" smtClean="0">
                                    <a:latin typeface="Cambria Math" panose="02040503050406030204" pitchFamily="18" charset="0"/>
                                    <a:ea typeface="Cambria Math" panose="02040503050406030204" pitchFamily="18" charset="0"/>
                                  </a:rPr>
                                  <m:t>𝜸</m:t>
                                </m:r>
                              </m:e>
                              <m:sub>
                                <m:r>
                                  <a:rPr lang="en-US" sz="1800" b="1" i="1" smtClean="0">
                                    <a:latin typeface="Cambria Math" panose="02040503050406030204" pitchFamily="18" charset="0"/>
                                    <a:ea typeface="Cambria Math" panose="02040503050406030204" pitchFamily="18" charset="0"/>
                                  </a:rPr>
                                  <m:t>𝟎</m:t>
                                </m:r>
                              </m:sub>
                            </m:sSub>
                            <m:r>
                              <a:rPr lang="en-US" sz="1800" b="1"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𝟏</m:t>
                            </m:r>
                          </m:num>
                          <m:den>
                            <m:d>
                              <m:dPr>
                                <m:ctrlPr>
                                  <a:rPr lang="en-US" sz="1800" b="1" i="1" smtClean="0">
                                    <a:latin typeface="Cambria Math" panose="02040503050406030204" pitchFamily="18" charset="0"/>
                                    <a:ea typeface="Cambria Math" panose="02040503050406030204" pitchFamily="18" charset="0"/>
                                  </a:rPr>
                                </m:ctrlPr>
                              </m:dPr>
                              <m:e>
                                <m:sSub>
                                  <m:sSubPr>
                                    <m:ctrlPr>
                                      <a:rPr lang="en-US" sz="1800" b="1" i="1" smtClean="0">
                                        <a:latin typeface="Cambria Math" panose="02040503050406030204" pitchFamily="18" charset="0"/>
                                        <a:ea typeface="Cambria Math" panose="02040503050406030204" pitchFamily="18" charset="0"/>
                                      </a:rPr>
                                    </m:ctrlPr>
                                  </m:sSubPr>
                                  <m:e>
                                    <m:r>
                                      <a:rPr lang="en-US" sz="1800" b="1" i="1" smtClean="0">
                                        <a:latin typeface="Cambria Math" panose="02040503050406030204" pitchFamily="18" charset="0"/>
                                        <a:ea typeface="Cambria Math" panose="02040503050406030204" pitchFamily="18" charset="0"/>
                                      </a:rPr>
                                      <m:t>𝜸</m:t>
                                    </m:r>
                                  </m:e>
                                  <m:sub>
                                    <m:r>
                                      <a:rPr lang="en-US" sz="1800" b="1" i="1" smtClean="0">
                                        <a:latin typeface="Cambria Math" panose="02040503050406030204" pitchFamily="18" charset="0"/>
                                        <a:ea typeface="Cambria Math" panose="02040503050406030204" pitchFamily="18" charset="0"/>
                                      </a:rPr>
                                      <m:t>𝟏</m:t>
                                    </m:r>
                                  </m:sub>
                                </m:sSub>
                                <m:r>
                                  <a:rPr lang="en-US" sz="1800" b="1"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𝟏</m:t>
                                </m:r>
                              </m:e>
                            </m:d>
                            <m:d>
                              <m:dPr>
                                <m:ctrlPr>
                                  <a:rPr lang="en-US" sz="1800" b="1" i="1" smtClean="0">
                                    <a:latin typeface="Cambria Math" panose="02040503050406030204" pitchFamily="18" charset="0"/>
                                    <a:ea typeface="Cambria Math" panose="02040503050406030204" pitchFamily="18" charset="0"/>
                                  </a:rPr>
                                </m:ctrlPr>
                              </m:dPr>
                              <m:e>
                                <m:sSub>
                                  <m:sSubPr>
                                    <m:ctrlPr>
                                      <a:rPr lang="en-US" sz="1800" b="1" i="1" smtClean="0">
                                        <a:latin typeface="Cambria Math" panose="02040503050406030204" pitchFamily="18" charset="0"/>
                                        <a:ea typeface="Cambria Math" panose="02040503050406030204" pitchFamily="18" charset="0"/>
                                      </a:rPr>
                                    </m:ctrlPr>
                                  </m:sSubPr>
                                  <m:e>
                                    <m:r>
                                      <a:rPr lang="en-US" sz="1800" b="1" i="1" smtClean="0">
                                        <a:latin typeface="Cambria Math" panose="02040503050406030204" pitchFamily="18" charset="0"/>
                                        <a:ea typeface="Cambria Math" panose="02040503050406030204" pitchFamily="18" charset="0"/>
                                      </a:rPr>
                                      <m:t>𝜸</m:t>
                                    </m:r>
                                  </m:e>
                                  <m:sub>
                                    <m:r>
                                      <a:rPr lang="en-US" sz="1800" b="1" i="1" smtClean="0">
                                        <a:latin typeface="Cambria Math" panose="02040503050406030204" pitchFamily="18" charset="0"/>
                                        <a:ea typeface="Cambria Math" panose="02040503050406030204" pitchFamily="18" charset="0"/>
                                      </a:rPr>
                                      <m:t>𝟎</m:t>
                                    </m:r>
                                  </m:sub>
                                </m:sSub>
                                <m:r>
                                  <a:rPr lang="en-US" sz="1800" b="1" i="1" smtClean="0">
                                    <a:latin typeface="Cambria Math" panose="02040503050406030204" pitchFamily="18" charset="0"/>
                                    <a:ea typeface="Cambria Math" panose="02040503050406030204" pitchFamily="18" charset="0"/>
                                  </a:rPr>
                                  <m:t>−</m:t>
                                </m:r>
                                <m:sSub>
                                  <m:sSubPr>
                                    <m:ctrlPr>
                                      <a:rPr lang="en-US" sz="1800" b="1" i="1" smtClean="0">
                                        <a:latin typeface="Cambria Math" panose="02040503050406030204" pitchFamily="18" charset="0"/>
                                        <a:ea typeface="Cambria Math" panose="02040503050406030204" pitchFamily="18" charset="0"/>
                                      </a:rPr>
                                    </m:ctrlPr>
                                  </m:sSubPr>
                                  <m:e>
                                    <m:r>
                                      <a:rPr lang="en-US" sz="1800" b="1" i="1" smtClean="0">
                                        <a:latin typeface="Cambria Math" panose="02040503050406030204" pitchFamily="18" charset="0"/>
                                        <a:ea typeface="Cambria Math" panose="02040503050406030204" pitchFamily="18" charset="0"/>
                                      </a:rPr>
                                      <m:t>𝜸</m:t>
                                    </m:r>
                                  </m:e>
                                  <m:sub>
                                    <m:r>
                                      <a:rPr lang="en-US" sz="1800" b="1" i="1" smtClean="0">
                                        <a:latin typeface="Cambria Math" panose="02040503050406030204" pitchFamily="18" charset="0"/>
                                        <a:ea typeface="Cambria Math" panose="02040503050406030204" pitchFamily="18" charset="0"/>
                                      </a:rPr>
                                      <m:t>𝟏</m:t>
                                    </m:r>
                                  </m:sub>
                                </m:sSub>
                              </m:e>
                            </m:d>
                          </m:den>
                        </m:f>
                        <m:r>
                          <a:rPr lang="en-US" sz="1800" b="1"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𝟏</m:t>
                        </m:r>
                      </m:e>
                    </m:d>
                  </m:oMath>
                </a14:m>
                <a:r>
                  <a:rPr lang="en-US" sz="1800" dirty="0"/>
                  <a:t>, </a:t>
                </a:r>
                <a14:m>
                  <m:oMath xmlns:m="http://schemas.openxmlformats.org/officeDocument/2006/math">
                    <m:sSub>
                      <m:sSubPr>
                        <m:ctrlPr>
                          <a:rPr lang="en-US" sz="1800" b="0" i="1" smtClean="0">
                            <a:latin typeface="Cambria Math" panose="02040503050406030204" pitchFamily="18" charset="0"/>
                            <a:ea typeface="Cambria Math" panose="02040503050406030204" pitchFamily="18" charset="0"/>
                          </a:rPr>
                        </m:ctrlPr>
                      </m:sSubPr>
                      <m:e>
                        <m:r>
                          <a:rPr lang="en-US" sz="1800" i="1" smtClean="0">
                            <a:latin typeface="Cambria Math" panose="02040503050406030204" pitchFamily="18" charset="0"/>
                            <a:ea typeface="Cambria Math" panose="02040503050406030204" pitchFamily="18" charset="0"/>
                          </a:rPr>
                          <m:t>𝜉</m:t>
                        </m:r>
                      </m:e>
                      <m:sub>
                        <m:r>
                          <a:rPr lang="en-US" sz="1800" b="0" i="1" smtClean="0">
                            <a:latin typeface="Cambria Math" panose="02040503050406030204" pitchFamily="18" charset="0"/>
                            <a:ea typeface="Cambria Math" panose="02040503050406030204" pitchFamily="18" charset="0"/>
                          </a:rPr>
                          <m:t>𝛾</m:t>
                        </m:r>
                      </m:sub>
                    </m:sSub>
                    <m:r>
                      <a:rPr lang="en-US" sz="1800" b="0" i="1" smtClean="0">
                        <a:latin typeface="Cambria Math" panose="02040503050406030204" pitchFamily="18" charset="0"/>
                        <a:ea typeface="Cambria Math" panose="02040503050406030204" pitchFamily="18" charset="0"/>
                      </a:rPr>
                      <m:t>=</m:t>
                    </m:r>
                    <m:rad>
                      <m:radPr>
                        <m:degHide m:val="on"/>
                        <m:ctrlPr>
                          <a:rPr lang="en-US" sz="1800" b="0" i="1" smtClean="0">
                            <a:latin typeface="Cambria Math" panose="02040503050406030204" pitchFamily="18" charset="0"/>
                            <a:ea typeface="Cambria Math" panose="02040503050406030204" pitchFamily="18" charset="0"/>
                          </a:rPr>
                        </m:ctrlPr>
                      </m:radPr>
                      <m:deg/>
                      <m:e>
                        <m:f>
                          <m:fPr>
                            <m:ctrlPr>
                              <a:rPr lang="en-US" sz="1800" b="0" i="1" smtClean="0">
                                <a:latin typeface="Cambria Math" panose="02040503050406030204" pitchFamily="18" charset="0"/>
                                <a:ea typeface="Cambria Math" panose="02040503050406030204" pitchFamily="18" charset="0"/>
                              </a:rPr>
                            </m:ctrlPr>
                          </m:fPr>
                          <m:num>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𝛾</m:t>
                                </m:r>
                              </m:e>
                              <m:sub>
                                <m:r>
                                  <a:rPr lang="en-US" sz="1800" b="0" i="1" smtClean="0">
                                    <a:latin typeface="Cambria Math" panose="02040503050406030204" pitchFamily="18" charset="0"/>
                                    <a:ea typeface="Cambria Math" panose="02040503050406030204" pitchFamily="18" charset="0"/>
                                  </a:rPr>
                                  <m:t>1</m:t>
                                </m:r>
                              </m:sub>
                            </m:sSub>
                            <m:r>
                              <a:rPr lang="en-US" sz="1800" b="0" i="1" smtClean="0">
                                <a:latin typeface="Cambria Math" panose="02040503050406030204" pitchFamily="18" charset="0"/>
                                <a:ea typeface="Cambria Math" panose="02040503050406030204" pitchFamily="18" charset="0"/>
                              </a:rPr>
                              <m:t>−1</m:t>
                            </m:r>
                          </m:num>
                          <m:den>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𝛾</m:t>
                                </m:r>
                              </m:e>
                              <m:sub>
                                <m:r>
                                  <a:rPr lang="en-US" sz="1800" b="0" i="1" smtClean="0">
                                    <a:latin typeface="Cambria Math" panose="02040503050406030204" pitchFamily="18" charset="0"/>
                                    <a:ea typeface="Cambria Math" panose="02040503050406030204" pitchFamily="18" charset="0"/>
                                  </a:rPr>
                                  <m:t>1</m:t>
                                </m:r>
                              </m:sub>
                            </m:sSub>
                            <m:r>
                              <a:rPr lang="en-US" sz="1800" b="0" i="1" smtClean="0">
                                <a:latin typeface="Cambria Math" panose="02040503050406030204" pitchFamily="18" charset="0"/>
                                <a:ea typeface="Cambria Math" panose="02040503050406030204" pitchFamily="18" charset="0"/>
                              </a:rPr>
                              <m:t>+1</m:t>
                            </m:r>
                          </m:den>
                        </m:f>
                      </m:e>
                    </m:rad>
                    <m:rad>
                      <m:radPr>
                        <m:degHide m:val="on"/>
                        <m:ctrlPr>
                          <a:rPr lang="en-US" sz="1800" b="0" i="1" smtClean="0">
                            <a:latin typeface="Cambria Math" panose="02040503050406030204" pitchFamily="18" charset="0"/>
                            <a:ea typeface="Cambria Math" panose="02040503050406030204" pitchFamily="18" charset="0"/>
                          </a:rPr>
                        </m:ctrlPr>
                      </m:radPr>
                      <m:deg/>
                      <m:e>
                        <m:f>
                          <m:fPr>
                            <m:ctrlPr>
                              <a:rPr lang="en-US" sz="1800" b="0" i="1" smtClean="0">
                                <a:latin typeface="Cambria Math" panose="02040503050406030204" pitchFamily="18" charset="0"/>
                                <a:ea typeface="Cambria Math" panose="02040503050406030204" pitchFamily="18" charset="0"/>
                              </a:rPr>
                            </m:ctrlPr>
                          </m:fPr>
                          <m:num>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𝛾</m:t>
                                </m:r>
                              </m:e>
                              <m:sub>
                                <m:r>
                                  <a:rPr lang="en-US" sz="1800" b="0" i="1" smtClean="0">
                                    <a:latin typeface="Cambria Math" panose="02040503050406030204" pitchFamily="18" charset="0"/>
                                    <a:ea typeface="Cambria Math" panose="02040503050406030204" pitchFamily="18" charset="0"/>
                                  </a:rPr>
                                  <m:t>0</m:t>
                                </m:r>
                              </m:sub>
                            </m:sSub>
                            <m:r>
                              <a:rPr lang="en-US" sz="1800" b="0" i="1" smtClean="0">
                                <a:latin typeface="Cambria Math" panose="02040503050406030204" pitchFamily="18" charset="0"/>
                                <a:ea typeface="Cambria Math" panose="02040503050406030204" pitchFamily="18" charset="0"/>
                              </a:rPr>
                              <m:t>+1</m:t>
                            </m:r>
                          </m:num>
                          <m:den>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𝛾</m:t>
                                </m:r>
                              </m:e>
                              <m:sub>
                                <m:r>
                                  <a:rPr lang="en-US" sz="1800" b="0" i="1" smtClean="0">
                                    <a:latin typeface="Cambria Math" panose="02040503050406030204" pitchFamily="18" charset="0"/>
                                    <a:ea typeface="Cambria Math" panose="02040503050406030204" pitchFamily="18" charset="0"/>
                                  </a:rPr>
                                  <m:t>0</m:t>
                                </m:r>
                              </m:sub>
                            </m:sSub>
                            <m:r>
                              <a:rPr lang="en-US" sz="1800" b="0" i="1" smtClean="0">
                                <a:latin typeface="Cambria Math" panose="02040503050406030204" pitchFamily="18" charset="0"/>
                                <a:ea typeface="Cambria Math" panose="02040503050406030204" pitchFamily="18" charset="0"/>
                              </a:rPr>
                              <m:t>−1</m:t>
                            </m:r>
                          </m:den>
                        </m:f>
                      </m:e>
                    </m:rad>
                  </m:oMath>
                </a14:m>
                <a:endParaRPr lang="en-US" sz="1800" dirty="0"/>
              </a:p>
              <a:p>
                <a:pPr lvl="1"/>
                <a14:m>
                  <m:oMath xmlns:m="http://schemas.openxmlformats.org/officeDocument/2006/math">
                    <m:nary>
                      <m:naryPr>
                        <m:limLoc m:val="undOvr"/>
                        <m:subHide m:val="on"/>
                        <m:supHide m:val="on"/>
                        <m:ctrlPr>
                          <a:rPr lang="en-US" sz="1800" i="1" smtClean="0">
                            <a:latin typeface="Cambria Math" panose="02040503050406030204" pitchFamily="18" charset="0"/>
                          </a:rPr>
                        </m:ctrlPr>
                      </m:naryPr>
                      <m:sub/>
                      <m:sup/>
                      <m:e>
                        <m:r>
                          <a:rPr lang="en-US" sz="1800" b="0" i="1" smtClean="0">
                            <a:latin typeface="Cambria Math" panose="02040503050406030204" pitchFamily="18" charset="0"/>
                          </a:rPr>
                          <m:t>𝑑</m:t>
                        </m:r>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𝜑</m:t>
                            </m:r>
                          </m:e>
                          <m:sub>
                            <m:r>
                              <a:rPr lang="en-US" sz="1800" b="0" i="1" smtClean="0">
                                <a:latin typeface="Cambria Math" panose="02040503050406030204" pitchFamily="18" charset="0"/>
                                <a:ea typeface="Cambria Math" panose="02040503050406030204" pitchFamily="18" charset="0"/>
                              </a:rPr>
                              <m:t>0</m:t>
                            </m:r>
                          </m:sub>
                        </m:sSub>
                        <m:r>
                          <a:rPr lang="en-US" sz="1800" b="0" i="1" smtClean="0">
                            <a:latin typeface="Cambria Math" panose="02040503050406030204" pitchFamily="18" charset="0"/>
                            <a:ea typeface="Cambria Math" panose="02040503050406030204" pitchFamily="18" charset="0"/>
                          </a:rPr>
                          <m:t>𝛿</m:t>
                        </m:r>
                        <m:d>
                          <m:dPr>
                            <m:ctrlPr>
                              <a:rPr lang="en-US" sz="1800" b="0" i="1" smtClean="0">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ea typeface="Cambria Math" panose="02040503050406030204" pitchFamily="18" charset="0"/>
                                  </a:rPr>
                                </m:ctrlPr>
                              </m:sSubPr>
                              <m:e>
                                <m:acc>
                                  <m:accPr>
                                    <m:chr m:val="̂"/>
                                    <m:ctrlPr>
                                      <a:rPr lang="en-US" sz="1800" i="1">
                                        <a:latin typeface="Cambria Math" panose="02040503050406030204" pitchFamily="18" charset="0"/>
                                        <a:ea typeface="Cambria Math" panose="02040503050406030204" pitchFamily="18" charset="0"/>
                                      </a:rPr>
                                    </m:ctrlPr>
                                  </m:accPr>
                                  <m:e>
                                    <m:r>
                                      <a:rPr lang="en-US" sz="1800" b="1" i="1">
                                        <a:latin typeface="Cambria Math" panose="02040503050406030204" pitchFamily="18" charset="0"/>
                                        <a:ea typeface="Cambria Math" panose="02040503050406030204" pitchFamily="18" charset="0"/>
                                      </a:rPr>
                                      <m:t>𝒏</m:t>
                                    </m:r>
                                  </m:e>
                                </m:acc>
                              </m:e>
                              <m:sub>
                                <m:r>
                                  <a:rPr lang="en-US" sz="1800" b="1" i="1">
                                    <a:latin typeface="Cambria Math" panose="02040503050406030204" pitchFamily="18" charset="0"/>
                                    <a:ea typeface="Cambria Math" panose="02040503050406030204" pitchFamily="18" charset="0"/>
                                  </a:rPr>
                                  <m:t>𝟏</m:t>
                                </m:r>
                              </m:sub>
                            </m:sSub>
                            <m:r>
                              <a:rPr lang="en-US" sz="1800" b="1"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acc>
                                  <m:accPr>
                                    <m:chr m:val="̂"/>
                                    <m:ctrlPr>
                                      <a:rPr lang="en-US" sz="1800" i="1">
                                        <a:latin typeface="Cambria Math" panose="02040503050406030204" pitchFamily="18" charset="0"/>
                                        <a:ea typeface="Cambria Math" panose="02040503050406030204" pitchFamily="18" charset="0"/>
                                      </a:rPr>
                                    </m:ctrlPr>
                                  </m:accPr>
                                  <m:e>
                                    <m:r>
                                      <a:rPr lang="en-US" sz="1800" b="1" i="1">
                                        <a:latin typeface="Cambria Math" panose="02040503050406030204" pitchFamily="18" charset="0"/>
                                        <a:ea typeface="Cambria Math" panose="02040503050406030204" pitchFamily="18" charset="0"/>
                                      </a:rPr>
                                      <m:t>𝒏</m:t>
                                    </m:r>
                                  </m:e>
                                </m:acc>
                              </m:e>
                              <m:sub>
                                <m:r>
                                  <a:rPr lang="en-US" sz="1800" b="1" i="1">
                                    <a:latin typeface="Cambria Math" panose="02040503050406030204" pitchFamily="18" charset="0"/>
                                    <a:ea typeface="Cambria Math" panose="02040503050406030204" pitchFamily="18" charset="0"/>
                                  </a:rPr>
                                  <m:t>𝟎</m:t>
                                </m:r>
                              </m:sub>
                            </m:sSub>
                            <m:r>
                              <a:rPr lang="en-US" sz="1800" b="1"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𝝃</m:t>
                                </m:r>
                              </m:e>
                              <m:sub>
                                <m:r>
                                  <a:rPr lang="en-US" sz="1800" b="1" i="1">
                                    <a:latin typeface="Cambria Math" panose="02040503050406030204" pitchFamily="18" charset="0"/>
                                    <a:ea typeface="Cambria Math" panose="02040503050406030204" pitchFamily="18" charset="0"/>
                                  </a:rPr>
                                  <m:t>𝜸</m:t>
                                </m:r>
                              </m:sub>
                            </m:sSub>
                          </m:e>
                        </m:d>
                      </m:e>
                    </m:nary>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ea typeface="Cambria Math" panose="02040503050406030204" pitchFamily="18" charset="0"/>
                          </a:rPr>
                          <m:t>𝜋</m:t>
                        </m:r>
                        <m:rad>
                          <m:radPr>
                            <m:degHide m:val="on"/>
                            <m:ctrlPr>
                              <a:rPr lang="en-US" sz="1800" b="0" i="1" smtClean="0">
                                <a:latin typeface="Cambria Math" panose="02040503050406030204" pitchFamily="18" charset="0"/>
                                <a:ea typeface="Cambria Math" panose="02040503050406030204" pitchFamily="18" charset="0"/>
                              </a:rPr>
                            </m:ctrlPr>
                          </m:radPr>
                          <m:deg/>
                          <m:e>
                            <m:d>
                              <m:dPr>
                                <m:ctrlPr>
                                  <a:rPr lang="en-US"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1−</m:t>
                                </m:r>
                                <m:sSubSup>
                                  <m:sSubSupPr>
                                    <m:ctrlPr>
                                      <a:rPr lang="en-US" sz="1800" b="0" i="1" smtClean="0">
                                        <a:latin typeface="Cambria Math" panose="02040503050406030204" pitchFamily="18" charset="0"/>
                                        <a:ea typeface="Cambria Math" panose="02040503050406030204" pitchFamily="18" charset="0"/>
                                      </a:rPr>
                                    </m:ctrlPr>
                                  </m:sSubSupPr>
                                  <m:e>
                                    <m:r>
                                      <a:rPr lang="en-US" sz="1800" b="0" i="1" smtClean="0">
                                        <a:latin typeface="Cambria Math" panose="02040503050406030204" pitchFamily="18" charset="0"/>
                                        <a:ea typeface="Cambria Math" panose="02040503050406030204" pitchFamily="18" charset="0"/>
                                      </a:rPr>
                                      <m:t>𝜉</m:t>
                                    </m:r>
                                  </m:e>
                                  <m:sub>
                                    <m:r>
                                      <a:rPr lang="en-US" sz="1800" b="0" i="1" smtClean="0">
                                        <a:latin typeface="Cambria Math" panose="02040503050406030204" pitchFamily="18" charset="0"/>
                                        <a:ea typeface="Cambria Math" panose="02040503050406030204" pitchFamily="18" charset="0"/>
                                      </a:rPr>
                                      <m:t>1</m:t>
                                    </m:r>
                                  </m:sub>
                                  <m:sup>
                                    <m:r>
                                      <a:rPr lang="en-US" sz="1800" b="0" i="1" smtClean="0">
                                        <a:latin typeface="Cambria Math" panose="02040503050406030204" pitchFamily="18" charset="0"/>
                                        <a:ea typeface="Cambria Math" panose="02040503050406030204" pitchFamily="18" charset="0"/>
                                      </a:rPr>
                                      <m:t>2</m:t>
                                    </m:r>
                                  </m:sup>
                                </m:sSubSup>
                              </m:e>
                            </m:d>
                            <m:d>
                              <m:dPr>
                                <m:ctrlPr>
                                  <a:rPr lang="en-US"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1−</m:t>
                                </m:r>
                                <m:sSubSup>
                                  <m:sSubSupPr>
                                    <m:ctrlPr>
                                      <a:rPr lang="en-US" sz="1800" b="0" i="1" smtClean="0">
                                        <a:latin typeface="Cambria Math" panose="02040503050406030204" pitchFamily="18" charset="0"/>
                                        <a:ea typeface="Cambria Math" panose="02040503050406030204" pitchFamily="18" charset="0"/>
                                      </a:rPr>
                                    </m:ctrlPr>
                                  </m:sSubSupPr>
                                  <m:e>
                                    <m:r>
                                      <a:rPr lang="en-US" sz="1800" b="0" i="1" smtClean="0">
                                        <a:latin typeface="Cambria Math" panose="02040503050406030204" pitchFamily="18" charset="0"/>
                                        <a:ea typeface="Cambria Math" panose="02040503050406030204" pitchFamily="18" charset="0"/>
                                      </a:rPr>
                                      <m:t>𝜉</m:t>
                                    </m:r>
                                  </m:e>
                                  <m:sub>
                                    <m:r>
                                      <a:rPr lang="en-US" sz="1800" b="0" i="1" smtClean="0">
                                        <a:latin typeface="Cambria Math" panose="02040503050406030204" pitchFamily="18" charset="0"/>
                                        <a:ea typeface="Cambria Math" panose="02040503050406030204" pitchFamily="18" charset="0"/>
                                      </a:rPr>
                                      <m:t>0</m:t>
                                    </m:r>
                                  </m:sub>
                                  <m:sup>
                                    <m:r>
                                      <a:rPr lang="en-US" sz="1800" b="0" i="1" smtClean="0">
                                        <a:latin typeface="Cambria Math" panose="02040503050406030204" pitchFamily="18" charset="0"/>
                                        <a:ea typeface="Cambria Math" panose="02040503050406030204" pitchFamily="18" charset="0"/>
                                      </a:rPr>
                                      <m:t>2</m:t>
                                    </m:r>
                                  </m:sup>
                                </m:sSubSup>
                              </m:e>
                            </m:d>
                            <m:r>
                              <a:rPr lang="en-US" sz="1800" b="0" i="1" smtClean="0">
                                <a:latin typeface="Cambria Math" panose="02040503050406030204" pitchFamily="18" charset="0"/>
                                <a:ea typeface="Cambria Math" panose="02040503050406030204" pitchFamily="18" charset="0"/>
                              </a:rPr>
                              <m:t>−</m:t>
                            </m:r>
                            <m:sSup>
                              <m:sSupPr>
                                <m:ctrlPr>
                                  <a:rPr lang="en-US" sz="1800" b="0" i="1" smtClean="0">
                                    <a:latin typeface="Cambria Math" panose="02040503050406030204" pitchFamily="18" charset="0"/>
                                    <a:ea typeface="Cambria Math" panose="02040503050406030204" pitchFamily="18" charset="0"/>
                                  </a:rPr>
                                </m:ctrlPr>
                              </m:sSupPr>
                              <m:e>
                                <m:d>
                                  <m:dPr>
                                    <m:ctrlPr>
                                      <a:rPr lang="en-US" sz="1800" b="0" i="1" smtClean="0">
                                        <a:latin typeface="Cambria Math" panose="02040503050406030204" pitchFamily="18" charset="0"/>
                                        <a:ea typeface="Cambria Math" panose="02040503050406030204" pitchFamily="18" charset="0"/>
                                      </a:rPr>
                                    </m:ctrlPr>
                                  </m:dPr>
                                  <m:e>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𝜉</m:t>
                                        </m:r>
                                      </m:e>
                                      <m:sub>
                                        <m:r>
                                          <a:rPr lang="en-US" sz="1800" b="0" i="1" smtClean="0">
                                            <a:latin typeface="Cambria Math" panose="02040503050406030204" pitchFamily="18" charset="0"/>
                                            <a:ea typeface="Cambria Math" panose="02040503050406030204" pitchFamily="18" charset="0"/>
                                          </a:rPr>
                                          <m:t>𝛾</m:t>
                                        </m:r>
                                      </m:sub>
                                    </m:sSub>
                                    <m:r>
                                      <a:rPr lang="en-US" sz="1800" b="0" i="1" smtClean="0">
                                        <a:latin typeface="Cambria Math" panose="02040503050406030204" pitchFamily="18" charset="0"/>
                                        <a:ea typeface="Cambria Math" panose="02040503050406030204" pitchFamily="18" charset="0"/>
                                      </a:rPr>
                                      <m:t>−</m:t>
                                    </m:r>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𝜉</m:t>
                                        </m:r>
                                      </m:e>
                                      <m:sub>
                                        <m:r>
                                          <a:rPr lang="en-US" sz="1800" b="0" i="1" smtClean="0">
                                            <a:latin typeface="Cambria Math" panose="02040503050406030204" pitchFamily="18" charset="0"/>
                                            <a:ea typeface="Cambria Math" panose="02040503050406030204" pitchFamily="18" charset="0"/>
                                          </a:rPr>
                                          <m:t>0</m:t>
                                        </m:r>
                                      </m:sub>
                                    </m:sSub>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𝜉</m:t>
                                        </m:r>
                                      </m:e>
                                      <m:sub>
                                        <m:r>
                                          <a:rPr lang="en-US" sz="1800" b="0" i="1" smtClean="0">
                                            <a:latin typeface="Cambria Math" panose="02040503050406030204" pitchFamily="18" charset="0"/>
                                            <a:ea typeface="Cambria Math" panose="02040503050406030204" pitchFamily="18" charset="0"/>
                                          </a:rPr>
                                          <m:t>1</m:t>
                                        </m:r>
                                      </m:sub>
                                    </m:sSub>
                                  </m:e>
                                </m:d>
                              </m:e>
                              <m:sup>
                                <m:r>
                                  <a:rPr lang="en-US" sz="1800" b="0" i="1" smtClean="0">
                                    <a:latin typeface="Cambria Math" panose="02040503050406030204" pitchFamily="18" charset="0"/>
                                    <a:ea typeface="Cambria Math" panose="02040503050406030204" pitchFamily="18" charset="0"/>
                                  </a:rPr>
                                  <m:t>2</m:t>
                                </m:r>
                              </m:sup>
                            </m:sSup>
                          </m:e>
                        </m:rad>
                      </m:den>
                    </m:f>
                  </m:oMath>
                </a14:m>
                <a:r>
                  <a:rPr lang="en-US" sz="1800" dirty="0"/>
                  <a:t> is form from Aleynikov et al., IAEA FEC (2014)</a:t>
                </a:r>
              </a:p>
              <a:p>
                <a:r>
                  <a:rPr lang="en-US" sz="2000" dirty="0"/>
                  <a:t>McDevitt et al., PPCF (2019) adapts this for Monte Carlo by choosing single particle distribution function for each initial RE with index </a:t>
                </a:r>
                <a14:m>
                  <m:oMath xmlns:m="http://schemas.openxmlformats.org/officeDocument/2006/math">
                    <m:r>
                      <a:rPr lang="en-US" sz="2000" b="1" i="1" smtClean="0">
                        <a:latin typeface="Cambria Math" panose="02040503050406030204" pitchFamily="18" charset="0"/>
                      </a:rPr>
                      <m:t>𝒊</m:t>
                    </m:r>
                  </m:oMath>
                </a14:m>
                <a:endParaRPr lang="en-US" sz="2000" dirty="0"/>
              </a:p>
              <a:p>
                <a:pPr lvl="1"/>
                <a14:m>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𝒇</m:t>
                        </m:r>
                      </m:e>
                      <m:sub>
                        <m:r>
                          <a:rPr lang="en-US" sz="1800" b="1" i="1" smtClean="0">
                            <a:latin typeface="Cambria Math" panose="02040503050406030204" pitchFamily="18" charset="0"/>
                          </a:rPr>
                          <m:t>𝟎</m:t>
                        </m:r>
                      </m:sub>
                    </m:sSub>
                    <m:d>
                      <m:dPr>
                        <m:ctrlPr>
                          <a:rPr lang="en-US" sz="1800" b="1" i="1" smtClean="0">
                            <a:latin typeface="Cambria Math" panose="02040503050406030204" pitchFamily="18" charset="0"/>
                          </a:rPr>
                        </m:ctrlPr>
                      </m:dPr>
                      <m:e>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𝒑</m:t>
                            </m:r>
                          </m:e>
                          <m:sub>
                            <m:r>
                              <a:rPr lang="en-US" sz="1800" b="1" i="1" smtClean="0">
                                <a:latin typeface="Cambria Math" panose="02040503050406030204" pitchFamily="18" charset="0"/>
                              </a:rPr>
                              <m:t>𝟎</m:t>
                            </m:r>
                          </m:sub>
                        </m:sSub>
                        <m:r>
                          <a:rPr lang="en-US" sz="1800" b="1" i="1" smtClean="0">
                            <a:latin typeface="Cambria Math" panose="02040503050406030204" pitchFamily="18" charset="0"/>
                          </a:rPr>
                          <m:t>, </m:t>
                        </m:r>
                        <m:sSub>
                          <m:sSubPr>
                            <m:ctrlPr>
                              <a:rPr lang="en-US" sz="1800" b="1" i="1" smtClean="0">
                                <a:latin typeface="Cambria Math" panose="02040503050406030204" pitchFamily="18" charset="0"/>
                                <a:ea typeface="Cambria Math" panose="02040503050406030204" pitchFamily="18" charset="0"/>
                              </a:rPr>
                            </m:ctrlPr>
                          </m:sSubPr>
                          <m:e>
                            <m:r>
                              <a:rPr lang="en-US" sz="1800" b="1" i="1" smtClean="0">
                                <a:latin typeface="Cambria Math" panose="02040503050406030204" pitchFamily="18" charset="0"/>
                                <a:ea typeface="Cambria Math" panose="02040503050406030204" pitchFamily="18" charset="0"/>
                              </a:rPr>
                              <m:t>𝝃</m:t>
                            </m:r>
                          </m:e>
                          <m:sub>
                            <m:r>
                              <a:rPr lang="en-US" sz="1800" b="1" i="1" smtClean="0">
                                <a:latin typeface="Cambria Math" panose="02040503050406030204" pitchFamily="18" charset="0"/>
                                <a:ea typeface="Cambria Math" panose="02040503050406030204" pitchFamily="18" charset="0"/>
                              </a:rPr>
                              <m:t>𝟎</m:t>
                            </m:r>
                          </m:sub>
                        </m:sSub>
                      </m:e>
                    </m:d>
                    <m:r>
                      <a:rPr lang="en-US" sz="1800" b="1" i="1" smtClean="0">
                        <a:latin typeface="Cambria Math" panose="02040503050406030204" pitchFamily="18" charset="0"/>
                      </a:rPr>
                      <m:t>=</m:t>
                    </m:r>
                    <m:sSup>
                      <m:sSupPr>
                        <m:ctrlPr>
                          <a:rPr lang="en-US" sz="1800" b="1" i="1" smtClean="0">
                            <a:latin typeface="Cambria Math" panose="02040503050406030204" pitchFamily="18" charset="0"/>
                            <a:ea typeface="Cambria Math" panose="02040503050406030204" pitchFamily="18" charset="0"/>
                          </a:rPr>
                        </m:ctrlPr>
                      </m:sSupPr>
                      <m:e>
                        <m:r>
                          <a:rPr lang="en-US" sz="1800" b="1" i="1" smtClean="0">
                            <a:latin typeface="Cambria Math" panose="02040503050406030204" pitchFamily="18" charset="0"/>
                            <a:ea typeface="Cambria Math" panose="02040503050406030204" pitchFamily="18" charset="0"/>
                          </a:rPr>
                          <m:t>𝜹</m:t>
                        </m:r>
                      </m:e>
                      <m:sup>
                        <m:r>
                          <a:rPr lang="en-US" sz="1800" b="1" i="1" smtClean="0">
                            <a:latin typeface="Cambria Math" panose="02040503050406030204" pitchFamily="18" charset="0"/>
                            <a:ea typeface="Cambria Math" panose="02040503050406030204" pitchFamily="18" charset="0"/>
                          </a:rPr>
                          <m:t>𝟑</m:t>
                        </m:r>
                      </m:sup>
                    </m:sSup>
                    <m:r>
                      <a:rPr lang="en-US" sz="1800" b="1" i="1" smtClean="0">
                        <a:latin typeface="Cambria Math" panose="02040503050406030204" pitchFamily="18" charset="0"/>
                        <a:ea typeface="Cambria Math" panose="02040503050406030204" pitchFamily="18" charset="0"/>
                      </a:rPr>
                      <m:t>(</m:t>
                    </m:r>
                    <m:sSub>
                      <m:sSubPr>
                        <m:ctrlPr>
                          <a:rPr lang="en-US" sz="1800" b="1" i="1" smtClean="0">
                            <a:latin typeface="Cambria Math" panose="02040503050406030204" pitchFamily="18" charset="0"/>
                            <a:ea typeface="Cambria Math" panose="02040503050406030204" pitchFamily="18" charset="0"/>
                          </a:rPr>
                        </m:ctrlPr>
                      </m:sSubPr>
                      <m:e>
                        <m:acc>
                          <m:accPr>
                            <m:chr m:val="⃗"/>
                            <m:ctrlPr>
                              <a:rPr lang="en-US" sz="1800" b="1" i="1" smtClean="0">
                                <a:latin typeface="Cambria Math" panose="02040503050406030204" pitchFamily="18" charset="0"/>
                                <a:ea typeface="Cambria Math" panose="02040503050406030204" pitchFamily="18" charset="0"/>
                              </a:rPr>
                            </m:ctrlPr>
                          </m:accPr>
                          <m:e>
                            <m:r>
                              <a:rPr lang="en-US" sz="1800" b="1" i="1" smtClean="0">
                                <a:latin typeface="Cambria Math" panose="02040503050406030204" pitchFamily="18" charset="0"/>
                                <a:ea typeface="Cambria Math" panose="02040503050406030204" pitchFamily="18" charset="0"/>
                              </a:rPr>
                              <m:t>𝒙</m:t>
                            </m:r>
                          </m:e>
                        </m:acc>
                      </m:e>
                      <m:sub>
                        <m:r>
                          <a:rPr lang="en-US" sz="1800" b="1" i="1" smtClean="0">
                            <a:latin typeface="Cambria Math" panose="02040503050406030204" pitchFamily="18" charset="0"/>
                          </a:rPr>
                          <m:t>𝟎</m:t>
                        </m:r>
                      </m:sub>
                    </m:sSub>
                    <m:r>
                      <a:rPr lang="en-US" sz="1800" b="1" i="1" smtClean="0">
                        <a:latin typeface="Cambria Math" panose="02040503050406030204" pitchFamily="18" charset="0"/>
                      </a:rPr>
                      <m:t>−</m:t>
                    </m:r>
                    <m:sSub>
                      <m:sSubPr>
                        <m:ctrlPr>
                          <a:rPr lang="en-US" sz="1800" b="1" i="1" smtClean="0">
                            <a:latin typeface="Cambria Math" panose="02040503050406030204" pitchFamily="18" charset="0"/>
                          </a:rPr>
                        </m:ctrlPr>
                      </m:sSubPr>
                      <m:e>
                        <m:acc>
                          <m:accPr>
                            <m:chr m:val="⃗"/>
                            <m:ctrlPr>
                              <a:rPr lang="en-US" sz="1800" b="1" i="1" smtClean="0">
                                <a:latin typeface="Cambria Math" panose="02040503050406030204" pitchFamily="18" charset="0"/>
                              </a:rPr>
                            </m:ctrlPr>
                          </m:accPr>
                          <m:e>
                            <m:r>
                              <a:rPr lang="en-US" sz="1800" b="1" i="1" smtClean="0">
                                <a:latin typeface="Cambria Math" panose="02040503050406030204" pitchFamily="18" charset="0"/>
                              </a:rPr>
                              <m:t>𝒙</m:t>
                            </m:r>
                          </m:e>
                        </m:acc>
                      </m:e>
                      <m:sub>
                        <m:r>
                          <a:rPr lang="en-US" sz="1800" b="1" i="1" smtClean="0">
                            <a:latin typeface="Cambria Math" panose="02040503050406030204" pitchFamily="18" charset="0"/>
                          </a:rPr>
                          <m:t>𝒊</m:t>
                        </m:r>
                      </m:sub>
                    </m:sSub>
                    <m:r>
                      <a:rPr lang="en-US" sz="1800" b="1" i="1" smtClean="0">
                        <a:latin typeface="Cambria Math" panose="02040503050406030204" pitchFamily="18" charset="0"/>
                        <a:ea typeface="Cambria Math" panose="02040503050406030204" pitchFamily="18" charset="0"/>
                      </a:rPr>
                      <m:t>)</m:t>
                    </m:r>
                    <m:f>
                      <m:fPr>
                        <m:ctrlPr>
                          <a:rPr lang="en-US" sz="1800" b="1" i="1" smtClean="0">
                            <a:latin typeface="Cambria Math" panose="02040503050406030204" pitchFamily="18" charset="0"/>
                            <a:ea typeface="Cambria Math" panose="02040503050406030204" pitchFamily="18" charset="0"/>
                          </a:rPr>
                        </m:ctrlPr>
                      </m:fPr>
                      <m:num>
                        <m:r>
                          <a:rPr lang="en-US" sz="1800" b="1" i="1" smtClean="0">
                            <a:latin typeface="Cambria Math" panose="02040503050406030204" pitchFamily="18" charset="0"/>
                            <a:ea typeface="Cambria Math" panose="02040503050406030204" pitchFamily="18" charset="0"/>
                          </a:rPr>
                          <m:t>𝜹</m:t>
                        </m:r>
                        <m:r>
                          <a:rPr lang="en-US" sz="1800" b="1" i="1" smtClean="0">
                            <a:latin typeface="Cambria Math" panose="02040503050406030204" pitchFamily="18" charset="0"/>
                            <a:ea typeface="Cambria Math" panose="02040503050406030204" pitchFamily="18" charset="0"/>
                          </a:rPr>
                          <m:t>(</m:t>
                        </m:r>
                        <m:sSub>
                          <m:sSubPr>
                            <m:ctrlPr>
                              <a:rPr lang="en-US" sz="1800" b="1" i="1" smtClean="0">
                                <a:latin typeface="Cambria Math" panose="02040503050406030204" pitchFamily="18" charset="0"/>
                                <a:ea typeface="Cambria Math" panose="02040503050406030204" pitchFamily="18" charset="0"/>
                              </a:rPr>
                            </m:ctrlPr>
                          </m:sSubPr>
                          <m:e>
                            <m:r>
                              <a:rPr lang="en-US" sz="1800" b="1" i="1" smtClean="0">
                                <a:latin typeface="Cambria Math" panose="02040503050406030204" pitchFamily="18" charset="0"/>
                                <a:ea typeface="Cambria Math" panose="02040503050406030204" pitchFamily="18" charset="0"/>
                              </a:rPr>
                              <m:t>𝒑</m:t>
                            </m:r>
                          </m:e>
                          <m:sub>
                            <m:r>
                              <a:rPr lang="en-US" sz="1800" b="1" i="1" smtClean="0">
                                <a:latin typeface="Cambria Math" panose="02040503050406030204" pitchFamily="18" charset="0"/>
                                <a:ea typeface="Cambria Math" panose="02040503050406030204" pitchFamily="18" charset="0"/>
                              </a:rPr>
                              <m:t>𝟎</m:t>
                            </m:r>
                          </m:sub>
                        </m:sSub>
                        <m:r>
                          <a:rPr lang="en-US" sz="1800" b="1" i="1" smtClean="0">
                            <a:latin typeface="Cambria Math" panose="02040503050406030204" pitchFamily="18" charset="0"/>
                            <a:ea typeface="Cambria Math" panose="02040503050406030204" pitchFamily="18" charset="0"/>
                          </a:rPr>
                          <m:t>−</m:t>
                        </m:r>
                        <m:sSub>
                          <m:sSubPr>
                            <m:ctrlPr>
                              <a:rPr lang="en-US" sz="1800" b="1" i="1" smtClean="0">
                                <a:latin typeface="Cambria Math" panose="02040503050406030204" pitchFamily="18" charset="0"/>
                                <a:ea typeface="Cambria Math" panose="02040503050406030204" pitchFamily="18" charset="0"/>
                              </a:rPr>
                            </m:ctrlPr>
                          </m:sSubPr>
                          <m:e>
                            <m:r>
                              <a:rPr lang="en-US" sz="1800" b="1" i="1" smtClean="0">
                                <a:latin typeface="Cambria Math" panose="02040503050406030204" pitchFamily="18" charset="0"/>
                                <a:ea typeface="Cambria Math" panose="02040503050406030204" pitchFamily="18" charset="0"/>
                              </a:rPr>
                              <m:t>𝒑</m:t>
                            </m:r>
                          </m:e>
                          <m:sub>
                            <m:r>
                              <a:rPr lang="en-US" sz="1800" b="1" i="1" smtClean="0">
                                <a:latin typeface="Cambria Math" panose="02040503050406030204" pitchFamily="18" charset="0"/>
                                <a:ea typeface="Cambria Math" panose="02040503050406030204" pitchFamily="18" charset="0"/>
                              </a:rPr>
                              <m:t>𝒊</m:t>
                            </m:r>
                          </m:sub>
                        </m:sSub>
                        <m:r>
                          <a:rPr lang="en-US" sz="1800" b="1"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𝜹</m:t>
                        </m:r>
                        <m:r>
                          <a:rPr lang="en-US" sz="1800" b="1" i="1" smtClean="0">
                            <a:latin typeface="Cambria Math" panose="02040503050406030204" pitchFamily="18" charset="0"/>
                            <a:ea typeface="Cambria Math" panose="02040503050406030204" pitchFamily="18" charset="0"/>
                          </a:rPr>
                          <m:t>(</m:t>
                        </m:r>
                        <m:sSub>
                          <m:sSubPr>
                            <m:ctrlPr>
                              <a:rPr lang="en-US" sz="1800" b="1" i="1" smtClean="0">
                                <a:latin typeface="Cambria Math" panose="02040503050406030204" pitchFamily="18" charset="0"/>
                                <a:ea typeface="Cambria Math" panose="02040503050406030204" pitchFamily="18" charset="0"/>
                              </a:rPr>
                            </m:ctrlPr>
                          </m:sSubPr>
                          <m:e>
                            <m:r>
                              <a:rPr lang="en-US" sz="1800" b="1" i="1" smtClean="0">
                                <a:latin typeface="Cambria Math" panose="02040503050406030204" pitchFamily="18" charset="0"/>
                                <a:ea typeface="Cambria Math" panose="02040503050406030204" pitchFamily="18" charset="0"/>
                              </a:rPr>
                              <m:t>𝝃</m:t>
                            </m:r>
                          </m:e>
                          <m:sub>
                            <m:r>
                              <a:rPr lang="en-US" sz="1800" b="1" i="1" smtClean="0">
                                <a:latin typeface="Cambria Math" panose="02040503050406030204" pitchFamily="18" charset="0"/>
                                <a:ea typeface="Cambria Math" panose="02040503050406030204" pitchFamily="18" charset="0"/>
                              </a:rPr>
                              <m:t>𝟎</m:t>
                            </m:r>
                          </m:sub>
                        </m:sSub>
                        <m:r>
                          <a:rPr lang="en-US" sz="1800" b="1" i="1" smtClean="0">
                            <a:latin typeface="Cambria Math" panose="02040503050406030204" pitchFamily="18" charset="0"/>
                            <a:ea typeface="Cambria Math" panose="02040503050406030204" pitchFamily="18" charset="0"/>
                          </a:rPr>
                          <m:t>−</m:t>
                        </m:r>
                        <m:sSub>
                          <m:sSubPr>
                            <m:ctrlPr>
                              <a:rPr lang="en-US" sz="1800" b="1" i="1" smtClean="0">
                                <a:latin typeface="Cambria Math" panose="02040503050406030204" pitchFamily="18" charset="0"/>
                                <a:ea typeface="Cambria Math" panose="02040503050406030204" pitchFamily="18" charset="0"/>
                              </a:rPr>
                            </m:ctrlPr>
                          </m:sSubPr>
                          <m:e>
                            <m:r>
                              <a:rPr lang="en-US" sz="1800" b="1" i="1" smtClean="0">
                                <a:latin typeface="Cambria Math" panose="02040503050406030204" pitchFamily="18" charset="0"/>
                                <a:ea typeface="Cambria Math" panose="02040503050406030204" pitchFamily="18" charset="0"/>
                              </a:rPr>
                              <m:t>𝝃</m:t>
                            </m:r>
                          </m:e>
                          <m:sub>
                            <m:r>
                              <a:rPr lang="en-US" sz="1800" b="1" i="1" smtClean="0">
                                <a:latin typeface="Cambria Math" panose="02040503050406030204" pitchFamily="18" charset="0"/>
                                <a:ea typeface="Cambria Math" panose="02040503050406030204" pitchFamily="18" charset="0"/>
                              </a:rPr>
                              <m:t>𝒊</m:t>
                            </m:r>
                          </m:sub>
                        </m:sSub>
                        <m:r>
                          <a:rPr lang="en-US" sz="1800" b="1" i="1" smtClean="0">
                            <a:latin typeface="Cambria Math" panose="02040503050406030204" pitchFamily="18" charset="0"/>
                            <a:ea typeface="Cambria Math" panose="02040503050406030204" pitchFamily="18" charset="0"/>
                          </a:rPr>
                          <m:t>)</m:t>
                        </m:r>
                      </m:num>
                      <m:den>
                        <m:r>
                          <a:rPr lang="en-US" sz="1800" b="1" i="1" smtClean="0">
                            <a:latin typeface="Cambria Math" panose="02040503050406030204" pitchFamily="18" charset="0"/>
                            <a:ea typeface="Cambria Math" panose="02040503050406030204" pitchFamily="18" charset="0"/>
                          </a:rPr>
                          <m:t>𝟐</m:t>
                        </m:r>
                        <m:r>
                          <a:rPr lang="en-US" sz="1800" b="1" i="1" smtClean="0">
                            <a:latin typeface="Cambria Math" panose="02040503050406030204" pitchFamily="18" charset="0"/>
                            <a:ea typeface="Cambria Math" panose="02040503050406030204" pitchFamily="18" charset="0"/>
                          </a:rPr>
                          <m:t>𝝅</m:t>
                        </m:r>
                        <m:sSubSup>
                          <m:sSubSupPr>
                            <m:ctrlPr>
                              <a:rPr lang="en-US" sz="1800" b="1" i="1" smtClean="0">
                                <a:latin typeface="Cambria Math" panose="02040503050406030204" pitchFamily="18" charset="0"/>
                                <a:ea typeface="Cambria Math" panose="02040503050406030204" pitchFamily="18" charset="0"/>
                              </a:rPr>
                            </m:ctrlPr>
                          </m:sSubSupPr>
                          <m:e>
                            <m:r>
                              <a:rPr lang="en-US" sz="1800" b="1" i="1" smtClean="0">
                                <a:latin typeface="Cambria Math" panose="02040503050406030204" pitchFamily="18" charset="0"/>
                                <a:ea typeface="Cambria Math" panose="02040503050406030204" pitchFamily="18" charset="0"/>
                              </a:rPr>
                              <m:t>𝒑</m:t>
                            </m:r>
                          </m:e>
                          <m:sub>
                            <m:r>
                              <a:rPr lang="en-US" sz="1800" b="1" i="1" smtClean="0">
                                <a:latin typeface="Cambria Math" panose="02040503050406030204" pitchFamily="18" charset="0"/>
                                <a:ea typeface="Cambria Math" panose="02040503050406030204" pitchFamily="18" charset="0"/>
                              </a:rPr>
                              <m:t>𝟎</m:t>
                            </m:r>
                          </m:sub>
                          <m:sup>
                            <m:r>
                              <a:rPr lang="en-US" sz="1800" b="1" i="1" smtClean="0">
                                <a:latin typeface="Cambria Math" panose="02040503050406030204" pitchFamily="18" charset="0"/>
                                <a:ea typeface="Cambria Math" panose="02040503050406030204" pitchFamily="18" charset="0"/>
                              </a:rPr>
                              <m:t>𝟐</m:t>
                            </m:r>
                          </m:sup>
                        </m:sSubSup>
                      </m:den>
                    </m:f>
                  </m:oMath>
                </a14:m>
                <a:endParaRPr lang="en-US" sz="1800" dirty="0"/>
              </a:p>
              <a:p>
                <a:pPr lvl="2"/>
                <a:r>
                  <a:rPr lang="en-US" sz="1600" dirty="0"/>
                  <a:t>Secondary REs born at location of initial REs</a:t>
                </a:r>
              </a:p>
              <a:p>
                <a:pPr lvl="1"/>
                <a14:m>
                  <m:oMath xmlns:m="http://schemas.openxmlformats.org/officeDocument/2006/math">
                    <m:r>
                      <a:rPr lang="en-US" sz="1800" i="1">
                        <a:latin typeface="Cambria Math" panose="02040503050406030204" pitchFamily="18" charset="0"/>
                        <a:ea typeface="Cambria Math" panose="02040503050406030204" pitchFamily="18" charset="0"/>
                      </a:rPr>
                      <m:t>𝓢</m:t>
                    </m:r>
                    <m:d>
                      <m:dPr>
                        <m:begChr m:val="["/>
                        <m:endChr m:val="]"/>
                        <m:ctrlPr>
                          <a:rPr lang="en-US" sz="1800" i="1">
                            <a:latin typeface="Cambria Math" panose="02040503050406030204" pitchFamily="18" charset="0"/>
                            <a:ea typeface="Cambria Math" panose="02040503050406030204" pitchFamily="18" charset="0"/>
                          </a:rPr>
                        </m:ctrlPr>
                      </m:dPr>
                      <m:e>
                        <m:sSub>
                          <m:sSubPr>
                            <m:ctrlPr>
                              <a:rPr lang="en-US" sz="1800" b="1" i="1">
                                <a:latin typeface="Cambria Math" panose="02040503050406030204" pitchFamily="18" charset="0"/>
                                <a:ea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𝒇</m:t>
                            </m:r>
                          </m:e>
                          <m:sub>
                            <m:r>
                              <a:rPr lang="en-US" sz="1800" b="1" i="1" smtClean="0">
                                <a:latin typeface="Cambria Math" panose="02040503050406030204" pitchFamily="18" charset="0"/>
                                <a:ea typeface="Cambria Math" panose="02040503050406030204" pitchFamily="18" charset="0"/>
                              </a:rPr>
                              <m:t>𝒊</m:t>
                            </m:r>
                          </m:sub>
                        </m:sSub>
                        <m:d>
                          <m:dPr>
                            <m:ctrlPr>
                              <a:rPr lang="en-US" sz="1800" b="1" i="1">
                                <a:latin typeface="Cambria Math" panose="02040503050406030204" pitchFamily="18" charset="0"/>
                                <a:ea typeface="Cambria Math" panose="02040503050406030204" pitchFamily="18" charset="0"/>
                              </a:rPr>
                            </m:ctrlPr>
                          </m:dPr>
                          <m:e>
                            <m:sSub>
                              <m:sSubPr>
                                <m:ctrlPr>
                                  <a:rPr lang="en-US" sz="1800" b="1" i="1">
                                    <a:latin typeface="Cambria Math" panose="02040503050406030204" pitchFamily="18" charset="0"/>
                                    <a:ea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𝜸</m:t>
                                </m:r>
                              </m:e>
                              <m:sub>
                                <m:r>
                                  <a:rPr lang="en-US" sz="1800" b="1" i="1" smtClean="0">
                                    <a:latin typeface="Cambria Math" panose="02040503050406030204" pitchFamily="18" charset="0"/>
                                    <a:ea typeface="Cambria Math" panose="02040503050406030204" pitchFamily="18" charset="0"/>
                                  </a:rPr>
                                  <m:t>𝒊</m:t>
                                </m:r>
                              </m:sub>
                            </m:sSub>
                            <m:r>
                              <a:rPr lang="en-US" sz="1800" b="1" i="1">
                                <a:latin typeface="Cambria Math" panose="02040503050406030204" pitchFamily="18" charset="0"/>
                                <a:ea typeface="Cambria Math" panose="02040503050406030204" pitchFamily="18" charset="0"/>
                              </a:rPr>
                              <m:t>, </m:t>
                            </m:r>
                            <m:sSub>
                              <m:sSubPr>
                                <m:ctrlPr>
                                  <a:rPr lang="en-US" sz="1800" b="1" i="1">
                                    <a:latin typeface="Cambria Math" panose="02040503050406030204" pitchFamily="18" charset="0"/>
                                    <a:ea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𝝃</m:t>
                                </m:r>
                              </m:e>
                              <m:sub>
                                <m:r>
                                  <a:rPr lang="en-US" sz="1800" b="1" i="1" smtClean="0">
                                    <a:latin typeface="Cambria Math" panose="02040503050406030204" pitchFamily="18" charset="0"/>
                                    <a:ea typeface="Cambria Math" panose="02040503050406030204" pitchFamily="18" charset="0"/>
                                  </a:rPr>
                                  <m:t>𝒊</m:t>
                                </m:r>
                              </m:sub>
                            </m:sSub>
                          </m:e>
                        </m:d>
                        <m:r>
                          <a:rPr lang="en-US" sz="1800" b="1" i="1">
                            <a:latin typeface="Cambria Math" panose="02040503050406030204" pitchFamily="18" charset="0"/>
                            <a:ea typeface="Cambria Math" panose="02040503050406030204" pitchFamily="18" charset="0"/>
                          </a:rPr>
                          <m:t>,</m:t>
                        </m:r>
                        <m:sSub>
                          <m:sSubPr>
                            <m:ctrlPr>
                              <a:rPr lang="en-US" sz="1800" b="1" i="1">
                                <a:latin typeface="Cambria Math" panose="02040503050406030204" pitchFamily="18" charset="0"/>
                                <a:ea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𝒇</m:t>
                            </m:r>
                          </m:e>
                          <m:sub>
                            <m:r>
                              <a:rPr lang="en-US" sz="1800" b="1" i="1">
                                <a:latin typeface="Cambria Math" panose="02040503050406030204" pitchFamily="18" charset="0"/>
                                <a:ea typeface="Cambria Math" panose="02040503050406030204" pitchFamily="18" charset="0"/>
                              </a:rPr>
                              <m:t>𝟏</m:t>
                            </m:r>
                          </m:sub>
                        </m:sSub>
                        <m:r>
                          <a:rPr lang="en-US" sz="1800" b="1" i="1">
                            <a:latin typeface="Cambria Math" panose="02040503050406030204" pitchFamily="18" charset="0"/>
                            <a:ea typeface="Cambria Math" panose="02040503050406030204" pitchFamily="18" charset="0"/>
                          </a:rPr>
                          <m:t>(</m:t>
                        </m:r>
                        <m:sSub>
                          <m:sSubPr>
                            <m:ctrlPr>
                              <a:rPr lang="en-US" sz="1800" b="1" i="1">
                                <a:latin typeface="Cambria Math" panose="02040503050406030204" pitchFamily="18" charset="0"/>
                                <a:ea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𝜸</m:t>
                            </m:r>
                          </m:e>
                          <m:sub>
                            <m:r>
                              <a:rPr lang="en-US" sz="1800" b="1" i="1">
                                <a:latin typeface="Cambria Math" panose="02040503050406030204" pitchFamily="18" charset="0"/>
                                <a:ea typeface="Cambria Math" panose="02040503050406030204" pitchFamily="18" charset="0"/>
                              </a:rPr>
                              <m:t>𝟏</m:t>
                            </m:r>
                          </m:sub>
                        </m:sSub>
                        <m:r>
                          <a:rPr lang="en-US" sz="1800" b="1" i="1">
                            <a:latin typeface="Cambria Math" panose="02040503050406030204" pitchFamily="18" charset="0"/>
                            <a:ea typeface="Cambria Math" panose="02040503050406030204" pitchFamily="18" charset="0"/>
                          </a:rPr>
                          <m:t>,</m:t>
                        </m:r>
                        <m:sSub>
                          <m:sSubPr>
                            <m:ctrlPr>
                              <a:rPr lang="en-US" sz="1800" b="1" i="1">
                                <a:latin typeface="Cambria Math" panose="02040503050406030204" pitchFamily="18" charset="0"/>
                                <a:ea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𝝃</m:t>
                            </m:r>
                          </m:e>
                          <m:sub>
                            <m:r>
                              <a:rPr lang="en-US" sz="1800" b="1" i="1">
                                <a:latin typeface="Cambria Math" panose="02040503050406030204" pitchFamily="18" charset="0"/>
                                <a:ea typeface="Cambria Math" panose="02040503050406030204" pitchFamily="18" charset="0"/>
                              </a:rPr>
                              <m:t>𝟏</m:t>
                            </m:r>
                          </m:sub>
                        </m:sSub>
                        <m:r>
                          <a:rPr lang="en-US" sz="1800" b="1" i="1">
                            <a:latin typeface="Cambria Math" panose="02040503050406030204" pitchFamily="18" charset="0"/>
                            <a:ea typeface="Cambria Math" panose="02040503050406030204" pitchFamily="18" charset="0"/>
                          </a:rPr>
                          <m:t>)</m:t>
                        </m:r>
                      </m:e>
                    </m:d>
                    <m:r>
                      <a:rPr lang="en-US" sz="1800" b="1" i="1">
                        <a:latin typeface="Cambria Math" panose="02040503050406030204" pitchFamily="18" charset="0"/>
                        <a:ea typeface="Cambria Math" panose="02040503050406030204" pitchFamily="18" charset="0"/>
                      </a:rPr>
                      <m:t>=</m:t>
                    </m:r>
                    <m:f>
                      <m:fPr>
                        <m:ctrlPr>
                          <a:rPr lang="en-US" sz="1800" i="1">
                            <a:latin typeface="Cambria Math" panose="02040503050406030204" pitchFamily="18" charset="0"/>
                            <a:ea typeface="Cambria Math" panose="02040503050406030204" pitchFamily="18" charset="0"/>
                          </a:rPr>
                        </m:ctrlPr>
                      </m:fPr>
                      <m:num>
                        <m:sSub>
                          <m:sSubPr>
                            <m:ctrlPr>
                              <a:rPr lang="en-US" sz="1800" i="1">
                                <a:latin typeface="Cambria Math" panose="02040503050406030204" pitchFamily="18" charset="0"/>
                                <a:ea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𝒏</m:t>
                            </m:r>
                          </m:e>
                          <m:sub>
                            <m:r>
                              <a:rPr lang="en-US" sz="1800" b="1" i="1">
                                <a:latin typeface="Cambria Math" panose="02040503050406030204" pitchFamily="18" charset="0"/>
                                <a:ea typeface="Cambria Math" panose="02040503050406030204" pitchFamily="18" charset="0"/>
                              </a:rPr>
                              <m:t>𝒆</m:t>
                            </m:r>
                          </m:sub>
                        </m:sSub>
                        <m:sSubSup>
                          <m:sSubSupPr>
                            <m:ctrlPr>
                              <a:rPr lang="en-US" sz="1800" b="1" i="1">
                                <a:latin typeface="Cambria Math" panose="02040503050406030204" pitchFamily="18" charset="0"/>
                                <a:ea typeface="Cambria Math" panose="02040503050406030204" pitchFamily="18" charset="0"/>
                              </a:rPr>
                            </m:ctrlPr>
                          </m:sSubSupPr>
                          <m:e>
                            <m:r>
                              <a:rPr lang="en-US" sz="1800" b="1" i="1">
                                <a:latin typeface="Cambria Math" panose="02040503050406030204" pitchFamily="18" charset="0"/>
                                <a:ea typeface="Cambria Math" panose="02040503050406030204" pitchFamily="18" charset="0"/>
                              </a:rPr>
                              <m:t>𝒓</m:t>
                            </m:r>
                          </m:e>
                          <m:sub>
                            <m:r>
                              <a:rPr lang="en-US" sz="1800" b="1" i="1">
                                <a:latin typeface="Cambria Math" panose="02040503050406030204" pitchFamily="18" charset="0"/>
                                <a:ea typeface="Cambria Math" panose="02040503050406030204" pitchFamily="18" charset="0"/>
                              </a:rPr>
                              <m:t>𝒆</m:t>
                            </m:r>
                          </m:sub>
                          <m:sup>
                            <m:r>
                              <a:rPr lang="en-US" sz="1800" b="1" i="1">
                                <a:latin typeface="Cambria Math" panose="02040503050406030204" pitchFamily="18" charset="0"/>
                                <a:ea typeface="Cambria Math" panose="02040503050406030204" pitchFamily="18" charset="0"/>
                              </a:rPr>
                              <m:t>𝟐</m:t>
                            </m:r>
                          </m:sup>
                        </m:sSubSup>
                      </m:num>
                      <m:den>
                        <m:r>
                          <a:rPr lang="en-US" sz="1800" b="1" i="1" smtClean="0">
                            <a:latin typeface="Cambria Math" panose="02040503050406030204" pitchFamily="18" charset="0"/>
                            <a:ea typeface="Cambria Math" panose="02040503050406030204" pitchFamily="18" charset="0"/>
                          </a:rPr>
                          <m:t>𝟐</m:t>
                        </m:r>
                        <m:sSup>
                          <m:sSupPr>
                            <m:ctrlPr>
                              <a:rPr lang="en-US" sz="1800" b="1" i="1" smtClean="0">
                                <a:latin typeface="Cambria Math" panose="02040503050406030204" pitchFamily="18" charset="0"/>
                                <a:ea typeface="Cambria Math" panose="02040503050406030204" pitchFamily="18" charset="0"/>
                              </a:rPr>
                            </m:ctrlPr>
                          </m:sSupPr>
                          <m:e>
                            <m:r>
                              <a:rPr lang="en-US" sz="1800" b="1" i="1" smtClean="0">
                                <a:latin typeface="Cambria Math" panose="02040503050406030204" pitchFamily="18" charset="0"/>
                                <a:ea typeface="Cambria Math" panose="02040503050406030204" pitchFamily="18" charset="0"/>
                              </a:rPr>
                              <m:t>𝜋</m:t>
                            </m:r>
                          </m:e>
                          <m:sup>
                            <m:r>
                              <a:rPr lang="en-US" sz="1800" b="1" i="1" smtClean="0">
                                <a:latin typeface="Cambria Math" panose="02040503050406030204" pitchFamily="18" charset="0"/>
                                <a:ea typeface="Cambria Math" panose="02040503050406030204" pitchFamily="18" charset="0"/>
                              </a:rPr>
                              <m:t>𝟐</m:t>
                            </m:r>
                          </m:sup>
                        </m:sSup>
                        <m:sSubSup>
                          <m:sSubSupPr>
                            <m:ctrlPr>
                              <a:rPr lang="en-US" sz="1800" i="1">
                                <a:latin typeface="Cambria Math" panose="02040503050406030204" pitchFamily="18" charset="0"/>
                                <a:ea typeface="Cambria Math" panose="02040503050406030204" pitchFamily="18" charset="0"/>
                              </a:rPr>
                            </m:ctrlPr>
                          </m:sSubSupPr>
                          <m:e>
                            <m:r>
                              <a:rPr lang="en-US" sz="1800" b="1" i="1">
                                <a:latin typeface="Cambria Math" panose="02040503050406030204" pitchFamily="18" charset="0"/>
                                <a:ea typeface="Cambria Math" panose="02040503050406030204" pitchFamily="18" charset="0"/>
                              </a:rPr>
                              <m:t>𝒎</m:t>
                            </m:r>
                          </m:e>
                          <m:sub>
                            <m:r>
                              <a:rPr lang="en-US" sz="1800" b="1" i="1">
                                <a:latin typeface="Cambria Math" panose="02040503050406030204" pitchFamily="18" charset="0"/>
                                <a:ea typeface="Cambria Math" panose="02040503050406030204" pitchFamily="18" charset="0"/>
                              </a:rPr>
                              <m:t>𝒆</m:t>
                            </m:r>
                          </m:sub>
                          <m:sup>
                            <m:r>
                              <a:rPr lang="en-US" sz="1800" b="1" i="1">
                                <a:latin typeface="Cambria Math" panose="02040503050406030204" pitchFamily="18" charset="0"/>
                                <a:ea typeface="Cambria Math" panose="02040503050406030204" pitchFamily="18" charset="0"/>
                              </a:rPr>
                              <m:t>𝟑</m:t>
                            </m:r>
                          </m:sup>
                        </m:sSubSup>
                        <m:sSup>
                          <m:sSupPr>
                            <m:ctrlPr>
                              <a:rPr lang="en-US" sz="1800" i="1">
                                <a:latin typeface="Cambria Math" panose="02040503050406030204" pitchFamily="18" charset="0"/>
                                <a:ea typeface="Cambria Math" panose="02040503050406030204" pitchFamily="18" charset="0"/>
                              </a:rPr>
                            </m:ctrlPr>
                          </m:sSupPr>
                          <m:e>
                            <m:r>
                              <a:rPr lang="en-US" sz="1800" b="1" i="1">
                                <a:latin typeface="Cambria Math" panose="02040503050406030204" pitchFamily="18" charset="0"/>
                                <a:ea typeface="Cambria Math" panose="02040503050406030204" pitchFamily="18" charset="0"/>
                              </a:rPr>
                              <m:t>𝒄</m:t>
                            </m:r>
                          </m:e>
                          <m:sup>
                            <m:r>
                              <a:rPr lang="en-US" sz="1800" b="1" i="1">
                                <a:latin typeface="Cambria Math" panose="02040503050406030204" pitchFamily="18" charset="0"/>
                                <a:ea typeface="Cambria Math" panose="02040503050406030204" pitchFamily="18" charset="0"/>
                              </a:rPr>
                              <m:t>𝟐</m:t>
                            </m:r>
                          </m:sup>
                        </m:sSup>
                      </m:den>
                    </m:f>
                    <m:f>
                      <m:fPr>
                        <m:ctrlPr>
                          <a:rPr lang="en-US" sz="1800" i="1">
                            <a:latin typeface="Cambria Math" panose="02040503050406030204" pitchFamily="18" charset="0"/>
                            <a:ea typeface="Cambria Math" panose="02040503050406030204" pitchFamily="18" charset="0"/>
                          </a:rPr>
                        </m:ctrlPr>
                      </m:fPr>
                      <m:num>
                        <m:r>
                          <a:rPr lang="en-US" sz="1800" b="1" i="1" smtClean="0">
                            <a:latin typeface="Cambria Math" panose="02040503050406030204" pitchFamily="18" charset="0"/>
                            <a:ea typeface="Cambria Math" panose="02040503050406030204" pitchFamily="18" charset="0"/>
                          </a:rPr>
                          <m:t>𝟏</m:t>
                        </m:r>
                      </m:num>
                      <m:den>
                        <m:sSub>
                          <m:sSubPr>
                            <m:ctrlPr>
                              <a:rPr lang="en-US" sz="1800" i="1">
                                <a:latin typeface="Cambria Math" panose="02040503050406030204" pitchFamily="18" charset="0"/>
                                <a:ea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𝒑</m:t>
                            </m:r>
                          </m:e>
                          <m:sub>
                            <m:r>
                              <a:rPr lang="en-US" sz="1800" b="1" i="1">
                                <a:latin typeface="Cambria Math" panose="02040503050406030204" pitchFamily="18" charset="0"/>
                                <a:ea typeface="Cambria Math" panose="02040503050406030204" pitchFamily="18" charset="0"/>
                              </a:rPr>
                              <m:t>𝟏</m:t>
                            </m:r>
                          </m:sub>
                        </m:sSub>
                        <m:sSub>
                          <m:sSubPr>
                            <m:ctrlPr>
                              <a:rPr lang="en-US" sz="1800" i="1">
                                <a:latin typeface="Cambria Math" panose="02040503050406030204" pitchFamily="18" charset="0"/>
                                <a:ea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𝜸</m:t>
                            </m:r>
                          </m:e>
                          <m:sub>
                            <m:r>
                              <a:rPr lang="en-US" sz="1800" b="1" i="1">
                                <a:latin typeface="Cambria Math" panose="02040503050406030204" pitchFamily="18" charset="0"/>
                                <a:ea typeface="Cambria Math" panose="02040503050406030204" pitchFamily="18" charset="0"/>
                              </a:rPr>
                              <m:t>𝟏</m:t>
                            </m:r>
                          </m:sub>
                        </m:sSub>
                      </m:den>
                    </m:f>
                    <m:f>
                      <m:fPr>
                        <m:ctrlPr>
                          <a:rPr lang="en-US" sz="1800" b="1" i="1">
                            <a:latin typeface="Cambria Math" panose="02040503050406030204" pitchFamily="18" charset="0"/>
                            <a:ea typeface="Cambria Math" panose="02040503050406030204" pitchFamily="18" charset="0"/>
                          </a:rPr>
                        </m:ctrlPr>
                      </m:fPr>
                      <m:num>
                        <m:sSub>
                          <m:sSubPr>
                            <m:ctrlPr>
                              <a:rPr lang="en-US" sz="1800" b="1" i="1" smtClean="0">
                                <a:latin typeface="Cambria Math" panose="02040503050406030204" pitchFamily="18" charset="0"/>
                                <a:ea typeface="Cambria Math" panose="02040503050406030204" pitchFamily="18" charset="0"/>
                              </a:rPr>
                            </m:ctrlPr>
                          </m:sSubPr>
                          <m:e>
                            <m:r>
                              <a:rPr lang="en-US" sz="1800" b="1" i="1" smtClean="0">
                                <a:latin typeface="Cambria Math" panose="02040503050406030204" pitchFamily="18" charset="0"/>
                                <a:ea typeface="Cambria Math" panose="02040503050406030204" pitchFamily="18" charset="0"/>
                              </a:rPr>
                              <m:t>𝒑</m:t>
                            </m:r>
                          </m:e>
                          <m:sub>
                            <m:r>
                              <a:rPr lang="en-US" sz="1800" b="1" i="1" smtClean="0">
                                <a:latin typeface="Cambria Math" panose="02040503050406030204" pitchFamily="18" charset="0"/>
                                <a:ea typeface="Cambria Math" panose="02040503050406030204" pitchFamily="18" charset="0"/>
                              </a:rPr>
                              <m:t>𝒊</m:t>
                            </m:r>
                          </m:sub>
                        </m:sSub>
                      </m:num>
                      <m:den>
                        <m:sSub>
                          <m:sSubPr>
                            <m:ctrlPr>
                              <a:rPr lang="en-US" sz="1800" b="1" i="1" smtClean="0">
                                <a:latin typeface="Cambria Math" panose="02040503050406030204" pitchFamily="18" charset="0"/>
                                <a:ea typeface="Cambria Math" panose="02040503050406030204" pitchFamily="18" charset="0"/>
                              </a:rPr>
                            </m:ctrlPr>
                          </m:sSubPr>
                          <m:e>
                            <m:r>
                              <a:rPr lang="en-US" sz="1800" b="1" i="1" smtClean="0">
                                <a:latin typeface="Cambria Math" panose="02040503050406030204" pitchFamily="18" charset="0"/>
                                <a:ea typeface="Cambria Math" panose="02040503050406030204" pitchFamily="18" charset="0"/>
                              </a:rPr>
                              <m:t>𝜸</m:t>
                            </m:r>
                          </m:e>
                          <m:sub>
                            <m:r>
                              <a:rPr lang="en-US" sz="1800" b="1" i="1" smtClean="0">
                                <a:latin typeface="Cambria Math" panose="02040503050406030204" pitchFamily="18" charset="0"/>
                                <a:ea typeface="Cambria Math" panose="02040503050406030204" pitchFamily="18" charset="0"/>
                              </a:rPr>
                              <m:t>𝒊</m:t>
                            </m:r>
                          </m:sub>
                        </m:sSub>
                        <m:r>
                          <a:rPr lang="en-US" sz="1800" b="1" i="1" smtClean="0">
                            <a:latin typeface="Cambria Math" panose="02040503050406030204" pitchFamily="18" charset="0"/>
                            <a:ea typeface="Cambria Math" panose="02040503050406030204" pitchFamily="18" charset="0"/>
                          </a:rPr>
                          <m:t>(</m:t>
                        </m:r>
                        <m:sSubSup>
                          <m:sSubSupPr>
                            <m:ctrlPr>
                              <a:rPr lang="en-US" sz="1800" b="1" i="1">
                                <a:latin typeface="Cambria Math" panose="02040503050406030204" pitchFamily="18" charset="0"/>
                                <a:ea typeface="Cambria Math" panose="02040503050406030204" pitchFamily="18" charset="0"/>
                              </a:rPr>
                            </m:ctrlPr>
                          </m:sSubSupPr>
                          <m:e>
                            <m:r>
                              <a:rPr lang="en-US" sz="1800" b="1" i="1">
                                <a:latin typeface="Cambria Math" panose="02040503050406030204" pitchFamily="18" charset="0"/>
                                <a:ea typeface="Cambria Math" panose="02040503050406030204" pitchFamily="18" charset="0"/>
                              </a:rPr>
                              <m:t>𝜸</m:t>
                            </m:r>
                          </m:e>
                          <m:sub>
                            <m:r>
                              <a:rPr lang="en-US" sz="1800" b="1" i="1" smtClean="0">
                                <a:latin typeface="Cambria Math" panose="02040503050406030204" pitchFamily="18" charset="0"/>
                                <a:ea typeface="Cambria Math" panose="02040503050406030204" pitchFamily="18" charset="0"/>
                              </a:rPr>
                              <m:t>𝒊</m:t>
                            </m:r>
                          </m:sub>
                          <m:sup>
                            <m:r>
                              <a:rPr lang="en-US" sz="1800" b="1" i="1">
                                <a:latin typeface="Cambria Math" panose="02040503050406030204" pitchFamily="18" charset="0"/>
                                <a:ea typeface="Cambria Math" panose="02040503050406030204" pitchFamily="18" charset="0"/>
                              </a:rPr>
                              <m:t>𝟐</m:t>
                            </m:r>
                          </m:sup>
                        </m:sSubSup>
                        <m:r>
                          <a:rPr lang="en-US" sz="1800" b="1" i="1">
                            <a:latin typeface="Cambria Math" panose="02040503050406030204" pitchFamily="18" charset="0"/>
                            <a:ea typeface="Cambria Math" panose="02040503050406030204" pitchFamily="18" charset="0"/>
                          </a:rPr>
                          <m:t>−</m:t>
                        </m:r>
                        <m:r>
                          <a:rPr lang="en-US" sz="1800" b="1" i="1">
                            <a:latin typeface="Cambria Math" panose="02040503050406030204" pitchFamily="18" charset="0"/>
                            <a:ea typeface="Cambria Math" panose="02040503050406030204" pitchFamily="18" charset="0"/>
                          </a:rPr>
                          <m:t>𝟏</m:t>
                        </m:r>
                        <m:r>
                          <a:rPr lang="en-US" sz="1800" b="1" i="1" smtClean="0">
                            <a:latin typeface="Cambria Math" panose="02040503050406030204" pitchFamily="18" charset="0"/>
                            <a:ea typeface="Cambria Math" panose="02040503050406030204" pitchFamily="18" charset="0"/>
                          </a:rPr>
                          <m:t>)</m:t>
                        </m:r>
                      </m:den>
                    </m:f>
                    <m:d>
                      <m:dPr>
                        <m:begChr m:val="["/>
                        <m:endChr m:val="]"/>
                        <m:ctrlPr>
                          <a:rPr lang="en-US" sz="1800" b="1" i="1">
                            <a:latin typeface="Cambria Math" panose="02040503050406030204" pitchFamily="18" charset="0"/>
                            <a:ea typeface="Cambria Math" panose="02040503050406030204" pitchFamily="18" charset="0"/>
                          </a:rPr>
                        </m:ctrlPr>
                      </m:dPr>
                      <m:e>
                        <m:f>
                          <m:fPr>
                            <m:ctrlPr>
                              <a:rPr lang="en-US" sz="1800" b="1" i="1">
                                <a:latin typeface="Cambria Math" panose="02040503050406030204" pitchFamily="18" charset="0"/>
                                <a:ea typeface="Cambria Math" panose="02040503050406030204" pitchFamily="18" charset="0"/>
                              </a:rPr>
                            </m:ctrlPr>
                          </m:fPr>
                          <m:num>
                            <m:sSup>
                              <m:sSupPr>
                                <m:ctrlPr>
                                  <a:rPr lang="en-US" sz="1800" b="1" i="1">
                                    <a:latin typeface="Cambria Math" panose="02040503050406030204" pitchFamily="18" charset="0"/>
                                    <a:ea typeface="Cambria Math" panose="02040503050406030204" pitchFamily="18" charset="0"/>
                                  </a:rPr>
                                </m:ctrlPr>
                              </m:sSupPr>
                              <m:e>
                                <m:d>
                                  <m:dPr>
                                    <m:ctrlPr>
                                      <a:rPr lang="en-US" sz="1800" b="1" i="1">
                                        <a:latin typeface="Cambria Math" panose="02040503050406030204" pitchFamily="18" charset="0"/>
                                        <a:ea typeface="Cambria Math" panose="02040503050406030204" pitchFamily="18" charset="0"/>
                                      </a:rPr>
                                    </m:ctrlPr>
                                  </m:dPr>
                                  <m:e>
                                    <m:sSub>
                                      <m:sSubPr>
                                        <m:ctrlPr>
                                          <a:rPr lang="en-US" sz="1800" b="1" i="1">
                                            <a:latin typeface="Cambria Math" panose="02040503050406030204" pitchFamily="18" charset="0"/>
                                            <a:ea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𝜸</m:t>
                                        </m:r>
                                      </m:e>
                                      <m:sub>
                                        <m:r>
                                          <a:rPr lang="en-US" sz="1800" b="1" i="1" smtClean="0">
                                            <a:latin typeface="Cambria Math" panose="02040503050406030204" pitchFamily="18" charset="0"/>
                                            <a:ea typeface="Cambria Math" panose="02040503050406030204" pitchFamily="18" charset="0"/>
                                          </a:rPr>
                                          <m:t>𝒊</m:t>
                                        </m:r>
                                      </m:sub>
                                    </m:sSub>
                                    <m:r>
                                      <a:rPr lang="en-US" sz="1800" b="1" i="1">
                                        <a:latin typeface="Cambria Math" panose="02040503050406030204" pitchFamily="18" charset="0"/>
                                        <a:ea typeface="Cambria Math" panose="02040503050406030204" pitchFamily="18" charset="0"/>
                                      </a:rPr>
                                      <m:t>−</m:t>
                                    </m:r>
                                    <m:r>
                                      <a:rPr lang="en-US" sz="1800" b="1" i="1">
                                        <a:latin typeface="Cambria Math" panose="02040503050406030204" pitchFamily="18" charset="0"/>
                                        <a:ea typeface="Cambria Math" panose="02040503050406030204" pitchFamily="18" charset="0"/>
                                      </a:rPr>
                                      <m:t>𝟏</m:t>
                                    </m:r>
                                  </m:e>
                                </m:d>
                              </m:e>
                              <m:sup>
                                <m:r>
                                  <a:rPr lang="en-US" sz="1800" b="1" i="1">
                                    <a:latin typeface="Cambria Math" panose="02040503050406030204" pitchFamily="18" charset="0"/>
                                    <a:ea typeface="Cambria Math" panose="02040503050406030204" pitchFamily="18" charset="0"/>
                                  </a:rPr>
                                  <m:t>𝟐</m:t>
                                </m:r>
                              </m:sup>
                            </m:sSup>
                            <m:sSubSup>
                              <m:sSubSupPr>
                                <m:ctrlPr>
                                  <a:rPr lang="en-US" sz="1800" b="1" i="1">
                                    <a:latin typeface="Cambria Math" panose="02040503050406030204" pitchFamily="18" charset="0"/>
                                    <a:ea typeface="Cambria Math" panose="02040503050406030204" pitchFamily="18" charset="0"/>
                                  </a:rPr>
                                </m:ctrlPr>
                              </m:sSubSupPr>
                              <m:e>
                                <m:r>
                                  <a:rPr lang="en-US" sz="1800" b="1" i="1">
                                    <a:latin typeface="Cambria Math" panose="02040503050406030204" pitchFamily="18" charset="0"/>
                                    <a:ea typeface="Cambria Math" panose="02040503050406030204" pitchFamily="18" charset="0"/>
                                  </a:rPr>
                                  <m:t>𝜸</m:t>
                                </m:r>
                              </m:e>
                              <m:sub>
                                <m:r>
                                  <a:rPr lang="en-US" sz="1800" b="1" i="1" smtClean="0">
                                    <a:latin typeface="Cambria Math" panose="02040503050406030204" pitchFamily="18" charset="0"/>
                                    <a:ea typeface="Cambria Math" panose="02040503050406030204" pitchFamily="18" charset="0"/>
                                  </a:rPr>
                                  <m:t>𝒊</m:t>
                                </m:r>
                              </m:sub>
                              <m:sup>
                                <m:r>
                                  <a:rPr lang="en-US" sz="1800" b="1" i="1">
                                    <a:latin typeface="Cambria Math" panose="02040503050406030204" pitchFamily="18" charset="0"/>
                                    <a:ea typeface="Cambria Math" panose="02040503050406030204" pitchFamily="18" charset="0"/>
                                  </a:rPr>
                                  <m:t>𝟐</m:t>
                                </m:r>
                              </m:sup>
                            </m:sSubSup>
                          </m:num>
                          <m:den>
                            <m:sSup>
                              <m:sSupPr>
                                <m:ctrlPr>
                                  <a:rPr lang="en-US" sz="1800" b="1" i="1">
                                    <a:latin typeface="Cambria Math" panose="02040503050406030204" pitchFamily="18" charset="0"/>
                                    <a:ea typeface="Cambria Math" panose="02040503050406030204" pitchFamily="18" charset="0"/>
                                  </a:rPr>
                                </m:ctrlPr>
                              </m:sSupPr>
                              <m:e>
                                <m:d>
                                  <m:dPr>
                                    <m:ctrlPr>
                                      <a:rPr lang="en-US" sz="1800" b="1" i="1">
                                        <a:latin typeface="Cambria Math" panose="02040503050406030204" pitchFamily="18" charset="0"/>
                                        <a:ea typeface="Cambria Math" panose="02040503050406030204" pitchFamily="18" charset="0"/>
                                      </a:rPr>
                                    </m:ctrlPr>
                                  </m:dPr>
                                  <m:e>
                                    <m:sSub>
                                      <m:sSubPr>
                                        <m:ctrlPr>
                                          <a:rPr lang="en-US" sz="1800" b="1" i="1">
                                            <a:latin typeface="Cambria Math" panose="02040503050406030204" pitchFamily="18" charset="0"/>
                                            <a:ea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𝜸</m:t>
                                        </m:r>
                                      </m:e>
                                      <m:sub>
                                        <m:r>
                                          <a:rPr lang="en-US" sz="1800" b="1" i="1">
                                            <a:latin typeface="Cambria Math" panose="02040503050406030204" pitchFamily="18" charset="0"/>
                                            <a:ea typeface="Cambria Math" panose="02040503050406030204" pitchFamily="18" charset="0"/>
                                          </a:rPr>
                                          <m:t>𝟏</m:t>
                                        </m:r>
                                      </m:sub>
                                    </m:sSub>
                                    <m:r>
                                      <a:rPr lang="en-US" sz="1800" b="1" i="1">
                                        <a:latin typeface="Cambria Math" panose="02040503050406030204" pitchFamily="18" charset="0"/>
                                        <a:ea typeface="Cambria Math" panose="02040503050406030204" pitchFamily="18" charset="0"/>
                                      </a:rPr>
                                      <m:t>−</m:t>
                                    </m:r>
                                    <m:r>
                                      <a:rPr lang="en-US" sz="1800" b="1" i="1">
                                        <a:latin typeface="Cambria Math" panose="02040503050406030204" pitchFamily="18" charset="0"/>
                                        <a:ea typeface="Cambria Math" panose="02040503050406030204" pitchFamily="18" charset="0"/>
                                      </a:rPr>
                                      <m:t>𝟏</m:t>
                                    </m:r>
                                  </m:e>
                                </m:d>
                              </m:e>
                              <m:sup>
                                <m:r>
                                  <a:rPr lang="en-US" sz="1800" b="1" i="1">
                                    <a:latin typeface="Cambria Math" panose="02040503050406030204" pitchFamily="18" charset="0"/>
                                    <a:ea typeface="Cambria Math" panose="02040503050406030204" pitchFamily="18" charset="0"/>
                                  </a:rPr>
                                  <m:t>𝟐</m:t>
                                </m:r>
                              </m:sup>
                            </m:sSup>
                            <m:sSup>
                              <m:sSupPr>
                                <m:ctrlPr>
                                  <a:rPr lang="en-US" sz="1800" b="1" i="1">
                                    <a:latin typeface="Cambria Math" panose="02040503050406030204" pitchFamily="18" charset="0"/>
                                    <a:ea typeface="Cambria Math" panose="02040503050406030204" pitchFamily="18" charset="0"/>
                                  </a:rPr>
                                </m:ctrlPr>
                              </m:sSupPr>
                              <m:e>
                                <m:d>
                                  <m:dPr>
                                    <m:ctrlPr>
                                      <a:rPr lang="en-US" sz="1800" b="1" i="1">
                                        <a:latin typeface="Cambria Math" panose="02040503050406030204" pitchFamily="18" charset="0"/>
                                        <a:ea typeface="Cambria Math" panose="02040503050406030204" pitchFamily="18" charset="0"/>
                                      </a:rPr>
                                    </m:ctrlPr>
                                  </m:dPr>
                                  <m:e>
                                    <m:sSub>
                                      <m:sSubPr>
                                        <m:ctrlPr>
                                          <a:rPr lang="en-US" sz="1800" b="1" i="1">
                                            <a:latin typeface="Cambria Math" panose="02040503050406030204" pitchFamily="18" charset="0"/>
                                            <a:ea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𝜸</m:t>
                                        </m:r>
                                      </m:e>
                                      <m:sub>
                                        <m:r>
                                          <a:rPr lang="en-US" sz="1800" b="1" i="1" smtClean="0">
                                            <a:latin typeface="Cambria Math" panose="02040503050406030204" pitchFamily="18" charset="0"/>
                                            <a:ea typeface="Cambria Math" panose="02040503050406030204" pitchFamily="18" charset="0"/>
                                          </a:rPr>
                                          <m:t>𝒊</m:t>
                                        </m:r>
                                      </m:sub>
                                    </m:sSub>
                                    <m:r>
                                      <a:rPr lang="en-US" sz="1800" b="1" i="1">
                                        <a:latin typeface="Cambria Math" panose="02040503050406030204" pitchFamily="18" charset="0"/>
                                        <a:ea typeface="Cambria Math" panose="02040503050406030204" pitchFamily="18" charset="0"/>
                                      </a:rPr>
                                      <m:t>−</m:t>
                                    </m:r>
                                    <m:sSub>
                                      <m:sSubPr>
                                        <m:ctrlPr>
                                          <a:rPr lang="en-US" sz="1800" b="1" i="1">
                                            <a:latin typeface="Cambria Math" panose="02040503050406030204" pitchFamily="18" charset="0"/>
                                            <a:ea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𝜸</m:t>
                                        </m:r>
                                      </m:e>
                                      <m:sub>
                                        <m:r>
                                          <a:rPr lang="en-US" sz="1800" b="1" i="1">
                                            <a:latin typeface="Cambria Math" panose="02040503050406030204" pitchFamily="18" charset="0"/>
                                            <a:ea typeface="Cambria Math" panose="02040503050406030204" pitchFamily="18" charset="0"/>
                                          </a:rPr>
                                          <m:t>𝟏</m:t>
                                        </m:r>
                                      </m:sub>
                                    </m:sSub>
                                  </m:e>
                                </m:d>
                              </m:e>
                              <m:sup>
                                <m:r>
                                  <a:rPr lang="en-US" sz="1800" b="1" i="1">
                                    <a:latin typeface="Cambria Math" panose="02040503050406030204" pitchFamily="18" charset="0"/>
                                    <a:ea typeface="Cambria Math" panose="02040503050406030204" pitchFamily="18" charset="0"/>
                                  </a:rPr>
                                  <m:t>𝟐</m:t>
                                </m:r>
                              </m:sup>
                            </m:sSup>
                          </m:den>
                        </m:f>
                        <m:r>
                          <a:rPr lang="en-US" sz="1800" b="1" i="1">
                            <a:latin typeface="Cambria Math" panose="02040503050406030204" pitchFamily="18" charset="0"/>
                            <a:ea typeface="Cambria Math" panose="02040503050406030204" pitchFamily="18" charset="0"/>
                          </a:rPr>
                          <m:t>−</m:t>
                        </m:r>
                        <m:f>
                          <m:fPr>
                            <m:ctrlPr>
                              <a:rPr lang="en-US" sz="1800" b="1" i="1">
                                <a:latin typeface="Cambria Math" panose="02040503050406030204" pitchFamily="18" charset="0"/>
                                <a:ea typeface="Cambria Math" panose="02040503050406030204" pitchFamily="18" charset="0"/>
                              </a:rPr>
                            </m:ctrlPr>
                          </m:fPr>
                          <m:num>
                            <m:r>
                              <a:rPr lang="en-US" sz="1800" b="1" i="1">
                                <a:latin typeface="Cambria Math" panose="02040503050406030204" pitchFamily="18" charset="0"/>
                                <a:ea typeface="Cambria Math" panose="02040503050406030204" pitchFamily="18" charset="0"/>
                              </a:rPr>
                              <m:t>𝟐</m:t>
                            </m:r>
                            <m:sSubSup>
                              <m:sSubSupPr>
                                <m:ctrlPr>
                                  <a:rPr lang="en-US" sz="1800" b="1" i="1">
                                    <a:latin typeface="Cambria Math" panose="02040503050406030204" pitchFamily="18" charset="0"/>
                                    <a:ea typeface="Cambria Math" panose="02040503050406030204" pitchFamily="18" charset="0"/>
                                  </a:rPr>
                                </m:ctrlPr>
                              </m:sSubSupPr>
                              <m:e>
                                <m:r>
                                  <a:rPr lang="en-US" sz="1800" b="1" i="1">
                                    <a:latin typeface="Cambria Math" panose="02040503050406030204" pitchFamily="18" charset="0"/>
                                    <a:ea typeface="Cambria Math" panose="02040503050406030204" pitchFamily="18" charset="0"/>
                                  </a:rPr>
                                  <m:t>𝜸</m:t>
                                </m:r>
                              </m:e>
                              <m:sub>
                                <m:r>
                                  <a:rPr lang="en-US" sz="1800" b="1" i="1" smtClean="0">
                                    <a:latin typeface="Cambria Math" panose="02040503050406030204" pitchFamily="18" charset="0"/>
                                    <a:ea typeface="Cambria Math" panose="02040503050406030204" pitchFamily="18" charset="0"/>
                                  </a:rPr>
                                  <m:t>𝒊</m:t>
                                </m:r>
                              </m:sub>
                              <m:sup>
                                <m:r>
                                  <a:rPr lang="en-US" sz="1800" b="1" i="1">
                                    <a:latin typeface="Cambria Math" panose="02040503050406030204" pitchFamily="18" charset="0"/>
                                    <a:ea typeface="Cambria Math" panose="02040503050406030204" pitchFamily="18" charset="0"/>
                                  </a:rPr>
                                  <m:t>𝟐</m:t>
                                </m:r>
                              </m:sup>
                            </m:sSubSup>
                            <m:r>
                              <a:rPr lang="en-US" sz="1800" b="1" i="1" smtClean="0">
                                <a:latin typeface="Cambria Math" panose="02040503050406030204" pitchFamily="18" charset="0"/>
                                <a:ea typeface="Cambria Math" panose="02040503050406030204" pitchFamily="18" charset="0"/>
                              </a:rPr>
                              <m:t>+</m:t>
                            </m:r>
                            <m:r>
                              <a:rPr lang="en-US" sz="1800" b="1" i="1">
                                <a:latin typeface="Cambria Math" panose="02040503050406030204" pitchFamily="18" charset="0"/>
                                <a:ea typeface="Cambria Math" panose="02040503050406030204" pitchFamily="18" charset="0"/>
                              </a:rPr>
                              <m:t>𝟐</m:t>
                            </m:r>
                            <m:sSub>
                              <m:sSubPr>
                                <m:ctrlPr>
                                  <a:rPr lang="en-US" sz="1800" b="1" i="1">
                                    <a:latin typeface="Cambria Math" panose="02040503050406030204" pitchFamily="18" charset="0"/>
                                    <a:ea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𝜸</m:t>
                                </m:r>
                              </m:e>
                              <m:sub>
                                <m:r>
                                  <a:rPr lang="en-US" sz="1800" b="1" i="1" smtClean="0">
                                    <a:latin typeface="Cambria Math" panose="02040503050406030204" pitchFamily="18" charset="0"/>
                                    <a:ea typeface="Cambria Math" panose="02040503050406030204" pitchFamily="18" charset="0"/>
                                  </a:rPr>
                                  <m:t>𝒊</m:t>
                                </m:r>
                              </m:sub>
                            </m:sSub>
                            <m:r>
                              <a:rPr lang="en-US" sz="1800" b="1" i="1">
                                <a:latin typeface="Cambria Math" panose="02040503050406030204" pitchFamily="18" charset="0"/>
                                <a:ea typeface="Cambria Math" panose="02040503050406030204" pitchFamily="18" charset="0"/>
                              </a:rPr>
                              <m:t>−</m:t>
                            </m:r>
                            <m:r>
                              <a:rPr lang="en-US" sz="1800" b="1" i="1">
                                <a:latin typeface="Cambria Math" panose="02040503050406030204" pitchFamily="18" charset="0"/>
                                <a:ea typeface="Cambria Math" panose="02040503050406030204" pitchFamily="18" charset="0"/>
                              </a:rPr>
                              <m:t>𝟏</m:t>
                            </m:r>
                          </m:num>
                          <m:den>
                            <m:d>
                              <m:dPr>
                                <m:ctrlPr>
                                  <a:rPr lang="en-US" sz="1800" b="1" i="1">
                                    <a:latin typeface="Cambria Math" panose="02040503050406030204" pitchFamily="18" charset="0"/>
                                    <a:ea typeface="Cambria Math" panose="02040503050406030204" pitchFamily="18" charset="0"/>
                                  </a:rPr>
                                </m:ctrlPr>
                              </m:dPr>
                              <m:e>
                                <m:sSub>
                                  <m:sSubPr>
                                    <m:ctrlPr>
                                      <a:rPr lang="en-US" sz="1800" b="1" i="1">
                                        <a:latin typeface="Cambria Math" panose="02040503050406030204" pitchFamily="18" charset="0"/>
                                        <a:ea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𝜸</m:t>
                                    </m:r>
                                  </m:e>
                                  <m:sub>
                                    <m:r>
                                      <a:rPr lang="en-US" sz="1800" b="1" i="1">
                                        <a:latin typeface="Cambria Math" panose="02040503050406030204" pitchFamily="18" charset="0"/>
                                        <a:ea typeface="Cambria Math" panose="02040503050406030204" pitchFamily="18" charset="0"/>
                                      </a:rPr>
                                      <m:t>𝟏</m:t>
                                    </m:r>
                                  </m:sub>
                                </m:sSub>
                                <m:r>
                                  <a:rPr lang="en-US" sz="1800" b="1" i="1">
                                    <a:latin typeface="Cambria Math" panose="02040503050406030204" pitchFamily="18" charset="0"/>
                                    <a:ea typeface="Cambria Math" panose="02040503050406030204" pitchFamily="18" charset="0"/>
                                  </a:rPr>
                                  <m:t>−</m:t>
                                </m:r>
                                <m:r>
                                  <a:rPr lang="en-US" sz="1800" b="1" i="1">
                                    <a:latin typeface="Cambria Math" panose="02040503050406030204" pitchFamily="18" charset="0"/>
                                    <a:ea typeface="Cambria Math" panose="02040503050406030204" pitchFamily="18" charset="0"/>
                                  </a:rPr>
                                  <m:t>𝟏</m:t>
                                </m:r>
                              </m:e>
                            </m:d>
                            <m:d>
                              <m:dPr>
                                <m:ctrlPr>
                                  <a:rPr lang="en-US" sz="1800" b="1" i="1">
                                    <a:latin typeface="Cambria Math" panose="02040503050406030204" pitchFamily="18" charset="0"/>
                                    <a:ea typeface="Cambria Math" panose="02040503050406030204" pitchFamily="18" charset="0"/>
                                  </a:rPr>
                                </m:ctrlPr>
                              </m:dPr>
                              <m:e>
                                <m:sSub>
                                  <m:sSubPr>
                                    <m:ctrlPr>
                                      <a:rPr lang="en-US" sz="1800" b="1" i="1">
                                        <a:latin typeface="Cambria Math" panose="02040503050406030204" pitchFamily="18" charset="0"/>
                                        <a:ea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𝜸</m:t>
                                    </m:r>
                                  </m:e>
                                  <m:sub>
                                    <m:r>
                                      <a:rPr lang="en-US" sz="1800" b="1" i="1" smtClean="0">
                                        <a:latin typeface="Cambria Math" panose="02040503050406030204" pitchFamily="18" charset="0"/>
                                        <a:ea typeface="Cambria Math" panose="02040503050406030204" pitchFamily="18" charset="0"/>
                                      </a:rPr>
                                      <m:t>𝒊</m:t>
                                    </m:r>
                                  </m:sub>
                                </m:sSub>
                                <m:r>
                                  <a:rPr lang="en-US" sz="1800" b="1" i="1">
                                    <a:latin typeface="Cambria Math" panose="02040503050406030204" pitchFamily="18" charset="0"/>
                                    <a:ea typeface="Cambria Math" panose="02040503050406030204" pitchFamily="18" charset="0"/>
                                  </a:rPr>
                                  <m:t>−</m:t>
                                </m:r>
                                <m:sSub>
                                  <m:sSubPr>
                                    <m:ctrlPr>
                                      <a:rPr lang="en-US" sz="1800" b="1" i="1">
                                        <a:latin typeface="Cambria Math" panose="02040503050406030204" pitchFamily="18" charset="0"/>
                                        <a:ea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𝜸</m:t>
                                    </m:r>
                                  </m:e>
                                  <m:sub>
                                    <m:r>
                                      <a:rPr lang="en-US" sz="1800" b="1" i="1">
                                        <a:latin typeface="Cambria Math" panose="02040503050406030204" pitchFamily="18" charset="0"/>
                                        <a:ea typeface="Cambria Math" panose="02040503050406030204" pitchFamily="18" charset="0"/>
                                      </a:rPr>
                                      <m:t>𝟏</m:t>
                                    </m:r>
                                  </m:sub>
                                </m:sSub>
                              </m:e>
                            </m:d>
                          </m:den>
                        </m:f>
                        <m:r>
                          <a:rPr lang="en-US" sz="1800" b="1" i="1" smtClean="0">
                            <a:latin typeface="Cambria Math" panose="02040503050406030204" pitchFamily="18" charset="0"/>
                            <a:ea typeface="Cambria Math" panose="02040503050406030204" pitchFamily="18" charset="0"/>
                          </a:rPr>
                          <m:t>+</m:t>
                        </m:r>
                        <m:r>
                          <a:rPr lang="en-US" sz="1800" b="1" i="1">
                            <a:latin typeface="Cambria Math" panose="02040503050406030204" pitchFamily="18" charset="0"/>
                            <a:ea typeface="Cambria Math" panose="02040503050406030204" pitchFamily="18" charset="0"/>
                          </a:rPr>
                          <m:t>𝟏</m:t>
                        </m:r>
                      </m:e>
                    </m:d>
                    <m:r>
                      <a:rPr lang="en-US" sz="1800" b="0" i="1" smtClean="0">
                        <a:latin typeface="Cambria Math" panose="02040503050406030204" pitchFamily="18" charset="0"/>
                        <a:ea typeface="Cambria Math" panose="02040503050406030204" pitchFamily="18" charset="0"/>
                      </a:rPr>
                      <m:t> </m:t>
                    </m:r>
                    <m:f>
                      <m:fPr>
                        <m:ctrlPr>
                          <a:rPr lang="en-US" sz="1800" i="1">
                            <a:latin typeface="Cambria Math" panose="02040503050406030204" pitchFamily="18" charset="0"/>
                          </a:rPr>
                        </m:ctrlPr>
                      </m:fPr>
                      <m:num>
                        <m:r>
                          <a:rPr lang="en-US" sz="1800" i="1">
                            <a:latin typeface="Cambria Math" panose="02040503050406030204" pitchFamily="18" charset="0"/>
                          </a:rPr>
                          <m:t>1</m:t>
                        </m:r>
                      </m:num>
                      <m:den>
                        <m:rad>
                          <m:radPr>
                            <m:degHide m:val="on"/>
                            <m:ctrlPr>
                              <a:rPr lang="en-US" sz="1800" i="1">
                                <a:latin typeface="Cambria Math" panose="02040503050406030204" pitchFamily="18" charset="0"/>
                                <a:ea typeface="Cambria Math" panose="02040503050406030204" pitchFamily="18" charset="0"/>
                              </a:rPr>
                            </m:ctrlPr>
                          </m:radPr>
                          <m:deg/>
                          <m:e>
                            <m:d>
                              <m:dPr>
                                <m:ctrlPr>
                                  <a:rPr lang="en-US" sz="1800" i="1">
                                    <a:latin typeface="Cambria Math" panose="02040503050406030204" pitchFamily="18" charset="0"/>
                                    <a:ea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1−</m:t>
                                </m:r>
                                <m:sSubSup>
                                  <m:sSubSupPr>
                                    <m:ctrlPr>
                                      <a:rPr lang="en-US" sz="1800" i="1">
                                        <a:latin typeface="Cambria Math" panose="02040503050406030204" pitchFamily="18" charset="0"/>
                                        <a:ea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𝜉</m:t>
                                    </m:r>
                                  </m:e>
                                  <m:sub>
                                    <m:r>
                                      <a:rPr lang="en-US" sz="1800" i="1">
                                        <a:latin typeface="Cambria Math" panose="02040503050406030204" pitchFamily="18" charset="0"/>
                                        <a:ea typeface="Cambria Math" panose="02040503050406030204" pitchFamily="18" charset="0"/>
                                      </a:rPr>
                                      <m:t>1</m:t>
                                    </m:r>
                                  </m:sub>
                                  <m:sup>
                                    <m:r>
                                      <a:rPr lang="en-US" sz="1800" i="1">
                                        <a:latin typeface="Cambria Math" panose="02040503050406030204" pitchFamily="18" charset="0"/>
                                        <a:ea typeface="Cambria Math" panose="02040503050406030204" pitchFamily="18" charset="0"/>
                                      </a:rPr>
                                      <m:t>2</m:t>
                                    </m:r>
                                  </m:sup>
                                </m:sSubSup>
                              </m:e>
                            </m:d>
                            <m:d>
                              <m:dPr>
                                <m:ctrlPr>
                                  <a:rPr lang="en-US" sz="1800" i="1">
                                    <a:latin typeface="Cambria Math" panose="02040503050406030204" pitchFamily="18" charset="0"/>
                                    <a:ea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1−</m:t>
                                </m:r>
                                <m:sSubSup>
                                  <m:sSubSupPr>
                                    <m:ctrlPr>
                                      <a:rPr lang="en-US" sz="1800" i="1">
                                        <a:latin typeface="Cambria Math" panose="02040503050406030204" pitchFamily="18" charset="0"/>
                                        <a:ea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𝜉</m:t>
                                    </m:r>
                                  </m:e>
                                  <m:sub>
                                    <m:r>
                                      <a:rPr lang="en-US" sz="1800" b="0" i="1" smtClean="0">
                                        <a:latin typeface="Cambria Math" panose="02040503050406030204" pitchFamily="18" charset="0"/>
                                        <a:ea typeface="Cambria Math" panose="02040503050406030204" pitchFamily="18" charset="0"/>
                                      </a:rPr>
                                      <m:t>𝑖</m:t>
                                    </m:r>
                                  </m:sub>
                                  <m:sup>
                                    <m:r>
                                      <a:rPr lang="en-US" sz="1800" i="1">
                                        <a:latin typeface="Cambria Math" panose="02040503050406030204" pitchFamily="18" charset="0"/>
                                        <a:ea typeface="Cambria Math" panose="02040503050406030204" pitchFamily="18" charset="0"/>
                                      </a:rPr>
                                      <m:t>2</m:t>
                                    </m:r>
                                  </m:sup>
                                </m:sSubSup>
                              </m:e>
                            </m:d>
                            <m:r>
                              <a:rPr lang="en-US" sz="1800" i="1">
                                <a:latin typeface="Cambria Math" panose="02040503050406030204" pitchFamily="18" charset="0"/>
                                <a:ea typeface="Cambria Math" panose="02040503050406030204" pitchFamily="18" charset="0"/>
                              </a:rPr>
                              <m:t>−</m:t>
                            </m:r>
                            <m:sSup>
                              <m:sSupPr>
                                <m:ctrlPr>
                                  <a:rPr lang="en-US" sz="1800" i="1">
                                    <a:latin typeface="Cambria Math" panose="02040503050406030204" pitchFamily="18" charset="0"/>
                                    <a:ea typeface="Cambria Math" panose="02040503050406030204" pitchFamily="18" charset="0"/>
                                  </a:rPr>
                                </m:ctrlPr>
                              </m:sSupPr>
                              <m:e>
                                <m:d>
                                  <m:dPr>
                                    <m:ctrlPr>
                                      <a:rPr lang="en-US" sz="1800"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𝜉</m:t>
                                        </m:r>
                                      </m:e>
                                      <m:sub>
                                        <m:r>
                                          <a:rPr lang="en-US" sz="1800" i="1">
                                            <a:latin typeface="Cambria Math" panose="02040503050406030204" pitchFamily="18" charset="0"/>
                                            <a:ea typeface="Cambria Math" panose="02040503050406030204" pitchFamily="18" charset="0"/>
                                          </a:rPr>
                                          <m:t>𝛾</m:t>
                                        </m:r>
                                      </m:sub>
                                    </m:sSub>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𝜉</m:t>
                                        </m:r>
                                      </m:e>
                                      <m:sub>
                                        <m:r>
                                          <a:rPr lang="en-US" sz="1800" b="0" i="1" smtClean="0">
                                            <a:latin typeface="Cambria Math" panose="02040503050406030204" pitchFamily="18" charset="0"/>
                                            <a:ea typeface="Cambria Math" panose="02040503050406030204" pitchFamily="18" charset="0"/>
                                          </a:rPr>
                                          <m:t>𝑖</m:t>
                                        </m:r>
                                      </m:sub>
                                    </m:sSub>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𝜉</m:t>
                                        </m:r>
                                      </m:e>
                                      <m:sub>
                                        <m:r>
                                          <a:rPr lang="en-US" sz="1800" i="1">
                                            <a:latin typeface="Cambria Math" panose="02040503050406030204" pitchFamily="18" charset="0"/>
                                            <a:ea typeface="Cambria Math" panose="02040503050406030204" pitchFamily="18" charset="0"/>
                                          </a:rPr>
                                          <m:t>1</m:t>
                                        </m:r>
                                      </m:sub>
                                    </m:sSub>
                                  </m:e>
                                </m:d>
                              </m:e>
                              <m:sup>
                                <m:r>
                                  <a:rPr lang="en-US" sz="1800" i="1">
                                    <a:latin typeface="Cambria Math" panose="02040503050406030204" pitchFamily="18" charset="0"/>
                                    <a:ea typeface="Cambria Math" panose="02040503050406030204" pitchFamily="18" charset="0"/>
                                  </a:rPr>
                                  <m:t>2</m:t>
                                </m:r>
                              </m:sup>
                            </m:sSup>
                          </m:e>
                        </m:rad>
                      </m:den>
                    </m:f>
                  </m:oMath>
                </a14:m>
                <a:endParaRPr lang="en-US" sz="1800" dirty="0"/>
              </a:p>
            </p:txBody>
          </p:sp>
        </mc:Choice>
        <mc:Fallback xmlns="">
          <p:sp>
            <p:nvSpPr>
              <p:cNvPr id="3" name="Content Placeholder 2">
                <a:extLst>
                  <a:ext uri="{FF2B5EF4-FFF2-40B4-BE49-F238E27FC236}">
                    <a16:creationId xmlns:a16="http://schemas.microsoft.com/office/drawing/2014/main" id="{A2035189-4403-1E47-8F33-09D33717FA23}"/>
                  </a:ext>
                </a:extLst>
              </p:cNvPr>
              <p:cNvSpPr>
                <a:spLocks noGrp="1" noRot="1" noChangeAspect="1" noMove="1" noResize="1" noEditPoints="1" noAdjustHandles="1" noChangeArrowheads="1" noChangeShapeType="1" noTextEdit="1"/>
              </p:cNvSpPr>
              <p:nvPr>
                <p:ph idx="1"/>
              </p:nvPr>
            </p:nvSpPr>
            <p:spPr>
              <a:xfrm>
                <a:off x="429767" y="1150895"/>
                <a:ext cx="11270076" cy="5248275"/>
              </a:xfrm>
              <a:blipFill>
                <a:blip r:embed="rId2"/>
                <a:stretch>
                  <a:fillRect l="-337" t="-5542"/>
                </a:stretch>
              </a:blipFill>
            </p:spPr>
            <p:txBody>
              <a:bodyPr/>
              <a:lstStyle/>
              <a:p>
                <a:r>
                  <a:rPr lang="en-US">
                    <a:noFill/>
                  </a:rPr>
                  <a:t> </a:t>
                </a:r>
              </a:p>
            </p:txBody>
          </p:sp>
        </mc:Fallback>
      </mc:AlternateContent>
    </p:spTree>
    <p:extLst>
      <p:ext uri="{BB962C8B-B14F-4D97-AF65-F5344CB8AC3E}">
        <p14:creationId xmlns:p14="http://schemas.microsoft.com/office/powerpoint/2010/main" val="3016183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5E78E-5787-B003-E14A-178B1D723189}"/>
              </a:ext>
            </a:extLst>
          </p:cNvPr>
          <p:cNvSpPr>
            <a:spLocks noGrp="1"/>
          </p:cNvSpPr>
          <p:nvPr>
            <p:ph type="title"/>
          </p:nvPr>
        </p:nvSpPr>
        <p:spPr>
          <a:xfrm>
            <a:off x="429767" y="274320"/>
            <a:ext cx="11430000" cy="978729"/>
          </a:xfrm>
        </p:spPr>
        <p:txBody>
          <a:bodyPr/>
          <a:lstStyle/>
          <a:p>
            <a:r>
              <a:rPr lang="en-US" dirty="0"/>
              <a:t>Benchmark implementation of large angle collision operator</a:t>
            </a:r>
          </a:p>
        </p:txBody>
      </p:sp>
      <p:sp>
        <p:nvSpPr>
          <p:cNvPr id="3" name="Content Placeholder 2">
            <a:extLst>
              <a:ext uri="{FF2B5EF4-FFF2-40B4-BE49-F238E27FC236}">
                <a16:creationId xmlns:a16="http://schemas.microsoft.com/office/drawing/2014/main" id="{614BED84-204E-6107-4515-3B4B5C941D18}"/>
              </a:ext>
            </a:extLst>
          </p:cNvPr>
          <p:cNvSpPr>
            <a:spLocks noGrp="1"/>
          </p:cNvSpPr>
          <p:nvPr>
            <p:ph idx="1"/>
          </p:nvPr>
        </p:nvSpPr>
        <p:spPr>
          <a:xfrm>
            <a:off x="493775" y="4145279"/>
            <a:ext cx="11430000" cy="1952473"/>
          </a:xfrm>
        </p:spPr>
        <p:txBody>
          <a:bodyPr anchor="ctr">
            <a:normAutofit fontScale="62500" lnSpcReduction="20000"/>
          </a:bodyPr>
          <a:lstStyle/>
          <a:p>
            <a:r>
              <a:rPr lang="en-US" dirty="0"/>
              <a:t>Spatially-independent  calculations, using electric field acceleration, collisional friction, pitch angle scattering, synchrotron radiation, and large angle collision source</a:t>
            </a:r>
          </a:p>
          <a:p>
            <a:pPr lvl="1"/>
            <a:r>
              <a:rPr lang="en-US" dirty="0"/>
              <a:t>Left plot shows evolution of all (blue trace) and a subpopulation of active (red trace) REs included in a calculation</a:t>
            </a:r>
          </a:p>
          <a:p>
            <a:pPr lvl="1"/>
            <a:r>
              <a:rPr lang="en-US" dirty="0"/>
              <a:t>Growth rates in center plot compare favorably with Liu et al., PPCF (2017) and McDevitt et al., PPCF (2019) </a:t>
            </a:r>
          </a:p>
          <a:p>
            <a:r>
              <a:rPr lang="en-US" dirty="0"/>
              <a:t>Toroidal and trapped particle effects on the avalanche growth rate are consistent with simulations in McDevitt and Tang, EPL (2019)</a:t>
            </a:r>
          </a:p>
          <a:p>
            <a:pPr lvl="1"/>
            <a:r>
              <a:rPr lang="en-US" dirty="0"/>
              <a:t>Physical effects discussed in Nilsson et al., JPP (2015) and Nilsson et al., </a:t>
            </a:r>
            <a:r>
              <a:rPr lang="en-US" dirty="0" err="1"/>
              <a:t>Nucl</a:t>
            </a:r>
            <a:r>
              <a:rPr lang="en-US" dirty="0"/>
              <a:t>. Fusion (2015).</a:t>
            </a:r>
          </a:p>
        </p:txBody>
      </p:sp>
      <p:pic>
        <p:nvPicPr>
          <p:cNvPr id="7" name="Picture 6">
            <a:extLst>
              <a:ext uri="{FF2B5EF4-FFF2-40B4-BE49-F238E27FC236}">
                <a16:creationId xmlns:a16="http://schemas.microsoft.com/office/drawing/2014/main" id="{60C47E89-C670-D9F4-D8C0-FC20EA8AE955}"/>
              </a:ext>
            </a:extLst>
          </p:cNvPr>
          <p:cNvPicPr>
            <a:picLocks noChangeAspect="1"/>
          </p:cNvPicPr>
          <p:nvPr/>
        </p:nvPicPr>
        <p:blipFill>
          <a:blip r:embed="rId2"/>
          <a:stretch>
            <a:fillRect/>
          </a:stretch>
        </p:blipFill>
        <p:spPr>
          <a:xfrm>
            <a:off x="2308860" y="1499190"/>
            <a:ext cx="7414260" cy="2427061"/>
          </a:xfrm>
          <a:prstGeom prst="rect">
            <a:avLst/>
          </a:prstGeom>
        </p:spPr>
      </p:pic>
    </p:spTree>
    <p:extLst>
      <p:ext uri="{BB962C8B-B14F-4D97-AF65-F5344CB8AC3E}">
        <p14:creationId xmlns:p14="http://schemas.microsoft.com/office/powerpoint/2010/main" val="761346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FA07-BF04-A1CF-92CE-880AEE4BAE9A}"/>
              </a:ext>
            </a:extLst>
          </p:cNvPr>
          <p:cNvSpPr>
            <a:spLocks noGrp="1"/>
          </p:cNvSpPr>
          <p:nvPr>
            <p:ph type="title"/>
          </p:nvPr>
        </p:nvSpPr>
        <p:spPr>
          <a:xfrm>
            <a:off x="429767" y="274320"/>
            <a:ext cx="11430000" cy="978729"/>
          </a:xfrm>
        </p:spPr>
        <p:txBody>
          <a:bodyPr/>
          <a:lstStyle/>
          <a:p>
            <a:r>
              <a:rPr lang="en-US" dirty="0"/>
              <a:t>Secondary REs are the dominant contribution to large PFC surface heating in rapid loss event of DIII-D</a:t>
            </a:r>
          </a:p>
        </p:txBody>
      </p:sp>
      <p:sp>
        <p:nvSpPr>
          <p:cNvPr id="3" name="Content Placeholder 2">
            <a:extLst>
              <a:ext uri="{FF2B5EF4-FFF2-40B4-BE49-F238E27FC236}">
                <a16:creationId xmlns:a16="http://schemas.microsoft.com/office/drawing/2014/main" id="{994F10BC-E603-81FB-DC8B-48F949B03172}"/>
              </a:ext>
            </a:extLst>
          </p:cNvPr>
          <p:cNvSpPr>
            <a:spLocks noGrp="1"/>
          </p:cNvSpPr>
          <p:nvPr>
            <p:ph idx="1"/>
          </p:nvPr>
        </p:nvSpPr>
        <p:spPr>
          <a:xfrm>
            <a:off x="448055" y="1465545"/>
            <a:ext cx="10650005" cy="4515632"/>
          </a:xfrm>
        </p:spPr>
        <p:txBody>
          <a:bodyPr anchor="ctr">
            <a:normAutofit fontScale="77500" lnSpcReduction="20000"/>
          </a:bodyPr>
          <a:lstStyle/>
          <a:p>
            <a:r>
              <a:rPr lang="en-US" dirty="0"/>
              <a:t>Rapid RE final loss event in DIII-D induces large electric fields in open flux regions that increases generation of secondary REs </a:t>
            </a:r>
          </a:p>
          <a:p>
            <a:pPr lvl="1">
              <a:lnSpc>
                <a:spcPct val="100000"/>
              </a:lnSpc>
            </a:pPr>
            <a:r>
              <a:rPr lang="en-US" dirty="0"/>
              <a:t>Secondary REs rapidly deconfine when generated in open flux region by initial REs with large drift orbit effects</a:t>
            </a:r>
          </a:p>
          <a:p>
            <a:r>
              <a:rPr lang="en-US" dirty="0"/>
              <a:t>Secondary REs </a:t>
            </a:r>
            <a:br>
              <a:rPr lang="en-US" dirty="0"/>
            </a:br>
            <a:r>
              <a:rPr lang="en-US" dirty="0"/>
              <a:t>have lower kinetic </a:t>
            </a:r>
            <a:br>
              <a:rPr lang="en-US" dirty="0"/>
            </a:br>
            <a:r>
              <a:rPr lang="en-US" dirty="0"/>
              <a:t>energy and </a:t>
            </a:r>
            <a:br>
              <a:rPr lang="en-US" dirty="0"/>
            </a:br>
            <a:r>
              <a:rPr lang="en-US" dirty="0"/>
              <a:t>deposit their energy </a:t>
            </a:r>
            <a:br>
              <a:rPr lang="en-US" dirty="0"/>
            </a:br>
            <a:r>
              <a:rPr lang="en-US" dirty="0"/>
              <a:t>shallowly into PFCs</a:t>
            </a:r>
          </a:p>
          <a:p>
            <a:r>
              <a:rPr lang="en-US" dirty="0"/>
              <a:t>KORC modeling </a:t>
            </a:r>
            <a:br>
              <a:rPr lang="en-US" dirty="0"/>
            </a:br>
            <a:r>
              <a:rPr lang="en-US" dirty="0"/>
              <a:t>indicates that </a:t>
            </a:r>
            <a:br>
              <a:rPr lang="en-US" dirty="0"/>
            </a:br>
            <a:r>
              <a:rPr lang="en-US" dirty="0"/>
              <a:t>secondary REs </a:t>
            </a:r>
            <a:br>
              <a:rPr lang="en-US" dirty="0"/>
            </a:br>
            <a:r>
              <a:rPr lang="en-US" dirty="0"/>
              <a:t>are dominant </a:t>
            </a:r>
            <a:br>
              <a:rPr lang="en-US" dirty="0"/>
            </a:br>
            <a:r>
              <a:rPr lang="en-US" dirty="0"/>
              <a:t>contribution to </a:t>
            </a:r>
            <a:br>
              <a:rPr lang="en-US" dirty="0"/>
            </a:br>
            <a:r>
              <a:rPr lang="en-US" dirty="0"/>
              <a:t>transiently large </a:t>
            </a:r>
            <a:br>
              <a:rPr lang="en-US" dirty="0"/>
            </a:br>
            <a:r>
              <a:rPr lang="en-US" dirty="0"/>
              <a:t>PFC </a:t>
            </a:r>
            <a:r>
              <a:rPr lang="en-US" u="sng" dirty="0"/>
              <a:t>surface</a:t>
            </a:r>
            <a:r>
              <a:rPr lang="en-US" dirty="0"/>
              <a:t> heating </a:t>
            </a:r>
          </a:p>
        </p:txBody>
      </p:sp>
      <p:grpSp>
        <p:nvGrpSpPr>
          <p:cNvPr id="16" name="Group 15">
            <a:extLst>
              <a:ext uri="{FF2B5EF4-FFF2-40B4-BE49-F238E27FC236}">
                <a16:creationId xmlns:a16="http://schemas.microsoft.com/office/drawing/2014/main" id="{BAD4606F-FB2B-F171-C197-8A9E1B6AA584}"/>
              </a:ext>
            </a:extLst>
          </p:cNvPr>
          <p:cNvGrpSpPr>
            <a:grpSpLocks noChangeAspect="1"/>
          </p:cNvGrpSpPr>
          <p:nvPr/>
        </p:nvGrpSpPr>
        <p:grpSpPr>
          <a:xfrm>
            <a:off x="9391589" y="2559125"/>
            <a:ext cx="2758035" cy="4093136"/>
            <a:chOff x="9647149" y="2867960"/>
            <a:chExt cx="2562492" cy="3802936"/>
          </a:xfrm>
        </p:grpSpPr>
        <p:grpSp>
          <p:nvGrpSpPr>
            <p:cNvPr id="8" name="Group 7">
              <a:extLst>
                <a:ext uri="{FF2B5EF4-FFF2-40B4-BE49-F238E27FC236}">
                  <a16:creationId xmlns:a16="http://schemas.microsoft.com/office/drawing/2014/main" id="{2F9F6613-A241-F58F-657B-867F3B676819}"/>
                </a:ext>
              </a:extLst>
            </p:cNvPr>
            <p:cNvGrpSpPr>
              <a:grpSpLocks noChangeAspect="1"/>
            </p:cNvGrpSpPr>
            <p:nvPr/>
          </p:nvGrpSpPr>
          <p:grpSpPr>
            <a:xfrm>
              <a:off x="9874945" y="2867960"/>
              <a:ext cx="1918903" cy="3376862"/>
              <a:chOff x="2371547" y="1446287"/>
              <a:chExt cx="2632564" cy="4632751"/>
            </a:xfrm>
          </p:grpSpPr>
          <p:pic>
            <p:nvPicPr>
              <p:cNvPr id="14" name="Picture 13">
                <a:extLst>
                  <a:ext uri="{FF2B5EF4-FFF2-40B4-BE49-F238E27FC236}">
                    <a16:creationId xmlns:a16="http://schemas.microsoft.com/office/drawing/2014/main" id="{250C3379-A326-7F0D-6C47-F3EB5491DC4E}"/>
                  </a:ext>
                </a:extLst>
              </p:cNvPr>
              <p:cNvPicPr>
                <a:picLocks noChangeAspect="1"/>
              </p:cNvPicPr>
              <p:nvPr/>
            </p:nvPicPr>
            <p:blipFill rotWithShape="1">
              <a:blip r:embed="rId3"/>
              <a:srcRect l="80921" t="42340" r="554" b="25752"/>
              <a:stretch/>
            </p:blipFill>
            <p:spPr>
              <a:xfrm>
                <a:off x="2848252" y="1446287"/>
                <a:ext cx="2155859" cy="4632751"/>
              </a:xfrm>
              <a:prstGeom prst="rect">
                <a:avLst/>
              </a:prstGeom>
              <a:ln w="38100">
                <a:solidFill>
                  <a:srgbClr val="4B8861"/>
                </a:solidFill>
              </a:ln>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B16C77A-F870-89C1-98DA-DCA6A9B065E2}"/>
                      </a:ext>
                    </a:extLst>
                  </p:cNvPr>
                  <p:cNvSpPr txBox="1"/>
                  <p:nvPr/>
                </p:nvSpPr>
                <p:spPr>
                  <a:xfrm>
                    <a:off x="2371547" y="1489643"/>
                    <a:ext cx="2400299" cy="364844"/>
                  </a:xfrm>
                  <a:prstGeom prst="rect">
                    <a:avLst/>
                  </a:prstGeom>
                  <a:noFill/>
                </p:spPr>
                <p:txBody>
                  <a:bodyPr wrap="square" rtlCol="0">
                    <a:spAutoFit/>
                  </a:bodyPr>
                  <a:lstStyle/>
                  <a:p>
                    <a:pPr algn="ctr">
                      <a:lnSpc>
                        <a:spcPct val="90000"/>
                      </a:lnSpc>
                    </a:pPr>
                    <a14:m>
                      <m:oMathPara xmlns:m="http://schemas.openxmlformats.org/officeDocument/2006/math">
                        <m:oMathParaPr>
                          <m:jc m:val="centerGroup"/>
                        </m:oMathParaPr>
                        <m:oMath xmlns:m="http://schemas.openxmlformats.org/officeDocument/2006/math">
                          <m:r>
                            <m:rPr>
                              <m:sty m:val="p"/>
                            </m:rPr>
                            <a:rPr lang="en-US" sz="1400" i="0" dirty="0" smtClean="0">
                              <a:solidFill>
                                <a:srgbClr val="CBCBCB"/>
                              </a:solidFill>
                              <a:latin typeface="Cambria Math" panose="02040503050406030204" pitchFamily="18" charset="0"/>
                            </a:rPr>
                            <m:t>t</m:t>
                          </m:r>
                          <m:r>
                            <a:rPr lang="en-US" sz="1400" i="1" dirty="0">
                              <a:solidFill>
                                <a:srgbClr val="CBCBCB"/>
                              </a:solidFill>
                              <a:latin typeface="Cambria Math" panose="02040503050406030204" pitchFamily="18" charset="0"/>
                            </a:rPr>
                            <m:t>=</m:t>
                          </m:r>
                          <m:r>
                            <a:rPr lang="en-US" sz="1400" i="1" dirty="0" smtClean="0">
                              <a:solidFill>
                                <a:srgbClr val="CBCBCB"/>
                              </a:solidFill>
                              <a:latin typeface="Cambria Math" panose="02040503050406030204" pitchFamily="18" charset="0"/>
                            </a:rPr>
                            <m:t>1.6234</m:t>
                          </m:r>
                          <m:r>
                            <m:rPr>
                              <m:sty m:val="p"/>
                            </m:rPr>
                            <a:rPr lang="en-US" sz="1400" i="0" dirty="0" smtClean="0">
                              <a:solidFill>
                                <a:srgbClr val="CBCBCB"/>
                              </a:solidFill>
                              <a:latin typeface="Cambria Math" panose="02040503050406030204" pitchFamily="18" charset="0"/>
                            </a:rPr>
                            <m:t>s</m:t>
                          </m:r>
                        </m:oMath>
                      </m:oMathPara>
                    </a14:m>
                    <a:endParaRPr lang="en-US" dirty="0">
                      <a:solidFill>
                        <a:srgbClr val="CBCBCB"/>
                      </a:solidFill>
                      <a:latin typeface="+mn-lt"/>
                    </a:endParaRPr>
                  </a:p>
                </p:txBody>
              </p:sp>
            </mc:Choice>
            <mc:Fallback xmlns="">
              <p:sp>
                <p:nvSpPr>
                  <p:cNvPr id="13" name="TextBox 12">
                    <a:extLst>
                      <a:ext uri="{FF2B5EF4-FFF2-40B4-BE49-F238E27FC236}">
                        <a16:creationId xmlns:a16="http://schemas.microsoft.com/office/drawing/2014/main" id="{EB16C77A-F870-89C1-98DA-DCA6A9B065E2}"/>
                      </a:ext>
                    </a:extLst>
                  </p:cNvPr>
                  <p:cNvSpPr txBox="1">
                    <a:spLocks noRot="1" noChangeAspect="1" noMove="1" noResize="1" noEditPoints="1" noAdjustHandles="1" noChangeArrowheads="1" noChangeShapeType="1" noTextEdit="1"/>
                  </p:cNvSpPr>
                  <p:nvPr/>
                </p:nvSpPr>
                <p:spPr>
                  <a:xfrm>
                    <a:off x="2371547" y="1489643"/>
                    <a:ext cx="2400299" cy="364844"/>
                  </a:xfrm>
                  <a:prstGeom prst="rect">
                    <a:avLst/>
                  </a:prstGeom>
                  <a:blipFill>
                    <a:blip r:embed="rId4"/>
                    <a:stretch>
                      <a:fillRect/>
                    </a:stretch>
                  </a:blipFill>
                </p:spPr>
                <p:txBody>
                  <a:bodyPr/>
                  <a:lstStyle/>
                  <a:p>
                    <a:r>
                      <a:rPr lang="en-US">
                        <a:noFill/>
                      </a:rPr>
                      <a:t> </a:t>
                    </a:r>
                  </a:p>
                </p:txBody>
              </p:sp>
            </mc:Fallback>
          </mc:AlternateContent>
        </p:grpSp>
        <p:sp>
          <p:nvSpPr>
            <p:cNvPr id="15" name="TextBox 14">
              <a:extLst>
                <a:ext uri="{FF2B5EF4-FFF2-40B4-BE49-F238E27FC236}">
                  <a16:creationId xmlns:a16="http://schemas.microsoft.com/office/drawing/2014/main" id="{C2B2F214-38AC-E2C3-BE33-B19304126DFE}"/>
                </a:ext>
              </a:extLst>
            </p:cNvPr>
            <p:cNvSpPr txBox="1"/>
            <p:nvPr/>
          </p:nvSpPr>
          <p:spPr>
            <a:xfrm>
              <a:off x="9647149" y="6356964"/>
              <a:ext cx="2562492" cy="313932"/>
            </a:xfrm>
            <a:prstGeom prst="rect">
              <a:avLst/>
            </a:prstGeom>
            <a:noFill/>
          </p:spPr>
          <p:txBody>
            <a:bodyPr wrap="square" rtlCol="0">
              <a:spAutoFit/>
            </a:bodyPr>
            <a:lstStyle/>
            <a:p>
              <a:pPr algn="ctr">
                <a:lnSpc>
                  <a:spcPct val="90000"/>
                </a:lnSpc>
              </a:pPr>
              <a:r>
                <a:rPr lang="en-US" sz="1600" dirty="0">
                  <a:solidFill>
                    <a:srgbClr val="CBCBCB"/>
                  </a:solidFill>
                  <a:latin typeface="+mn-lt"/>
                </a:rPr>
                <a:t>DIII-D infrared imaging</a:t>
              </a:r>
              <a:endParaRPr lang="en-US" sz="1600" dirty="0">
                <a:latin typeface="+mn-lt"/>
              </a:endParaRPr>
            </a:p>
          </p:txBody>
        </p:sp>
      </p:grpSp>
      <p:grpSp>
        <p:nvGrpSpPr>
          <p:cNvPr id="6" name="Group 5">
            <a:extLst>
              <a:ext uri="{FF2B5EF4-FFF2-40B4-BE49-F238E27FC236}">
                <a16:creationId xmlns:a16="http://schemas.microsoft.com/office/drawing/2014/main" id="{71882E2A-25E5-FA37-1938-0DABB69A0F03}"/>
              </a:ext>
            </a:extLst>
          </p:cNvPr>
          <p:cNvGrpSpPr/>
          <p:nvPr/>
        </p:nvGrpSpPr>
        <p:grpSpPr>
          <a:xfrm>
            <a:off x="3526397" y="2805593"/>
            <a:ext cx="5922809" cy="3691204"/>
            <a:chOff x="5175251" y="2919003"/>
            <a:chExt cx="5922809" cy="3691204"/>
          </a:xfrm>
        </p:grpSpPr>
        <p:pic>
          <p:nvPicPr>
            <p:cNvPr id="4" name="Picture 3">
              <a:extLst>
                <a:ext uri="{FF2B5EF4-FFF2-40B4-BE49-F238E27FC236}">
                  <a16:creationId xmlns:a16="http://schemas.microsoft.com/office/drawing/2014/main" id="{6D699095-3B01-1575-AE92-9367ED4C2E7E}"/>
                </a:ext>
              </a:extLst>
            </p:cNvPr>
            <p:cNvPicPr>
              <a:picLocks noChangeAspect="1"/>
            </p:cNvPicPr>
            <p:nvPr/>
          </p:nvPicPr>
          <p:blipFill>
            <a:blip r:embed="rId5"/>
            <a:srcRect/>
            <a:stretch/>
          </p:blipFill>
          <p:spPr>
            <a:xfrm>
              <a:off x="5175251" y="2919003"/>
              <a:ext cx="5922809" cy="3154786"/>
            </a:xfrm>
            <a:prstGeom prst="rect">
              <a:avLst/>
            </a:prstGeom>
          </p:spPr>
        </p:pic>
        <p:sp>
          <p:nvSpPr>
            <p:cNvPr id="5" name="TextBox 4">
              <a:extLst>
                <a:ext uri="{FF2B5EF4-FFF2-40B4-BE49-F238E27FC236}">
                  <a16:creationId xmlns:a16="http://schemas.microsoft.com/office/drawing/2014/main" id="{ADD6D6D5-C7D6-1922-4C29-3287AAF18079}"/>
                </a:ext>
              </a:extLst>
            </p:cNvPr>
            <p:cNvSpPr txBox="1"/>
            <p:nvPr/>
          </p:nvSpPr>
          <p:spPr>
            <a:xfrm>
              <a:off x="5487491" y="6074676"/>
              <a:ext cx="5298328" cy="535531"/>
            </a:xfrm>
            <a:prstGeom prst="rect">
              <a:avLst/>
            </a:prstGeom>
            <a:noFill/>
          </p:spPr>
          <p:txBody>
            <a:bodyPr wrap="square" rtlCol="0">
              <a:spAutoFit/>
            </a:bodyPr>
            <a:lstStyle/>
            <a:p>
              <a:pPr algn="ctr">
                <a:lnSpc>
                  <a:spcPct val="90000"/>
                </a:lnSpc>
              </a:pPr>
              <a:r>
                <a:rPr lang="en-US" sz="1600" dirty="0">
                  <a:solidFill>
                    <a:srgbClr val="CBCBCB"/>
                  </a:solidFill>
                  <a:latin typeface="+mn-lt"/>
                </a:rPr>
                <a:t>Average surface heating</a:t>
              </a:r>
              <a:br>
                <a:rPr lang="en-US" sz="1600" dirty="0">
                  <a:solidFill>
                    <a:srgbClr val="CBCBCB"/>
                  </a:solidFill>
                  <a:latin typeface="+mn-lt"/>
                </a:rPr>
              </a:br>
              <a:r>
                <a:rPr lang="en-US" sz="1600" dirty="0">
                  <a:solidFill>
                    <a:srgbClr val="CBCBCB"/>
                  </a:solidFill>
                  <a:latin typeface="+mn-lt"/>
                </a:rPr>
                <a:t> (in toroidal extent) from KORC</a:t>
              </a:r>
            </a:p>
          </p:txBody>
        </p:sp>
      </p:grpSp>
    </p:spTree>
    <p:extLst>
      <p:ext uri="{BB962C8B-B14F-4D97-AF65-F5344CB8AC3E}">
        <p14:creationId xmlns:p14="http://schemas.microsoft.com/office/powerpoint/2010/main" val="294450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9D42A-6511-06E5-9798-597ADA4155B2}"/>
              </a:ext>
            </a:extLst>
          </p:cNvPr>
          <p:cNvSpPr>
            <a:spLocks noGrp="1"/>
          </p:cNvSpPr>
          <p:nvPr>
            <p:ph type="title"/>
          </p:nvPr>
        </p:nvSpPr>
        <p:spPr>
          <a:xfrm>
            <a:off x="429767" y="274320"/>
            <a:ext cx="11430000" cy="978729"/>
          </a:xfrm>
        </p:spPr>
        <p:txBody>
          <a:bodyPr/>
          <a:lstStyle/>
          <a:p>
            <a:r>
              <a:rPr lang="en-US" dirty="0"/>
              <a:t>Approximate impurity content determined in simulations without large angle collision operator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0E97F20-0C37-713E-EF10-E34E11153C91}"/>
                  </a:ext>
                </a:extLst>
              </p:cNvPr>
              <p:cNvSpPr>
                <a:spLocks noGrp="1"/>
              </p:cNvSpPr>
              <p:nvPr>
                <p:ph idx="1"/>
              </p:nvPr>
            </p:nvSpPr>
            <p:spPr>
              <a:xfrm>
                <a:off x="429767" y="1554674"/>
                <a:ext cx="7601713" cy="4449886"/>
              </a:xfrm>
            </p:spPr>
            <p:txBody>
              <a:bodyPr anchor="ctr">
                <a:normAutofit fontScale="92500"/>
              </a:bodyPr>
              <a:lstStyle/>
              <a:p>
                <a:r>
                  <a:rPr lang="en-US" dirty="0"/>
                  <a:t>Begin KORC calculations near time when solenoid stops driving RE beam</a:t>
                </a:r>
              </a:p>
              <a:p>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𝒏</m:t>
                        </m:r>
                      </m:e>
                      <m:sub>
                        <m:r>
                          <a:rPr lang="en-US" b="1" i="1" smtClean="0">
                            <a:latin typeface="Cambria Math" panose="02040503050406030204" pitchFamily="18" charset="0"/>
                          </a:rPr>
                          <m:t>𝒆</m:t>
                        </m:r>
                      </m:sub>
                    </m:sSub>
                  </m:oMath>
                </a14:m>
                <a:r>
                  <a:rPr lang="en-US" dirty="0"/>
                  <a:t> is set from interferometer measurements</a:t>
                </a:r>
              </a:p>
              <a:p>
                <a:pPr lvl="1"/>
                <a:r>
                  <a:rPr lang="en-US" dirty="0"/>
                  <a:t>Ratio of Ar</a:t>
                </a:r>
                <a:r>
                  <a:rPr lang="en-US" baseline="30000" dirty="0"/>
                  <a:t>+1</a:t>
                </a:r>
                <a:r>
                  <a:rPr lang="en-US" dirty="0"/>
                  <a:t> and D</a:t>
                </a:r>
                <a:r>
                  <a:rPr lang="en-US" baseline="30000" dirty="0"/>
                  <a:t>+1</a:t>
                </a:r>
                <a:r>
                  <a:rPr lang="en-US" dirty="0"/>
                  <a:t> is unconstrained by experimental diagnostics</a:t>
                </a:r>
              </a:p>
              <a:p>
                <a:r>
                  <a:rPr lang="en-US" dirty="0"/>
                  <a:t>Set neutral Ar</a:t>
                </a:r>
                <a:r>
                  <a:rPr lang="en-US" baseline="30000" dirty="0"/>
                  <a:t>+0</a:t>
                </a:r>
                <a:r>
                  <a:rPr lang="en-US" dirty="0"/>
                  <a:t> </a:t>
                </a:r>
                <a:br>
                  <a:rPr lang="en-US" dirty="0"/>
                </a:br>
                <a:r>
                  <a:rPr lang="en-US" dirty="0"/>
                  <a:t>to same value </a:t>
                </a:r>
                <a:br>
                  <a:rPr lang="en-US" dirty="0"/>
                </a:br>
                <a:r>
                  <a:rPr lang="en-US" dirty="0"/>
                  <a:t>as Ar</a:t>
                </a:r>
                <a:r>
                  <a:rPr lang="en-US" baseline="30000" dirty="0"/>
                  <a:t>+1</a:t>
                </a:r>
                <a:endParaRPr lang="en-US" dirty="0"/>
              </a:p>
              <a:p>
                <a:pPr lvl="1"/>
                <a:r>
                  <a:rPr lang="en-US" dirty="0"/>
                  <a:t>Result from </a:t>
                </a:r>
                <a:br>
                  <a:rPr lang="en-US" dirty="0"/>
                </a:br>
                <a:r>
                  <a:rPr lang="en-US" dirty="0"/>
                  <a:t>Beidler et al., </a:t>
                </a:r>
                <a:br>
                  <a:rPr lang="en-US" dirty="0"/>
                </a:br>
                <a:r>
                  <a:rPr lang="en-US" dirty="0"/>
                  <a:t>IAEA FEC (2021)</a:t>
                </a:r>
              </a:p>
            </p:txBody>
          </p:sp>
        </mc:Choice>
        <mc:Fallback xmlns="">
          <p:sp>
            <p:nvSpPr>
              <p:cNvPr id="3" name="Content Placeholder 2">
                <a:extLst>
                  <a:ext uri="{FF2B5EF4-FFF2-40B4-BE49-F238E27FC236}">
                    <a16:creationId xmlns:a16="http://schemas.microsoft.com/office/drawing/2014/main" id="{80E97F20-0C37-713E-EF10-E34E11153C91}"/>
                  </a:ext>
                </a:extLst>
              </p:cNvPr>
              <p:cNvSpPr>
                <a:spLocks noGrp="1" noRot="1" noChangeAspect="1" noMove="1" noResize="1" noEditPoints="1" noAdjustHandles="1" noChangeArrowheads="1" noChangeShapeType="1" noTextEdit="1"/>
              </p:cNvSpPr>
              <p:nvPr>
                <p:ph idx="1"/>
              </p:nvPr>
            </p:nvSpPr>
            <p:spPr>
              <a:xfrm>
                <a:off x="429767" y="1554674"/>
                <a:ext cx="7601713" cy="4449886"/>
              </a:xfrm>
              <a:blipFill>
                <a:blip r:embed="rId2"/>
                <a:stretch>
                  <a:fillRect l="-1167" t="-1709" b="-2279"/>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60CFC596-0C79-B4FD-5BF1-B6377DCE0D89}"/>
              </a:ext>
            </a:extLst>
          </p:cNvPr>
          <p:cNvPicPr>
            <a:picLocks noChangeAspect="1"/>
          </p:cNvPicPr>
          <p:nvPr/>
        </p:nvPicPr>
        <p:blipFill>
          <a:blip r:embed="rId3"/>
          <a:stretch>
            <a:fillRect/>
          </a:stretch>
        </p:blipFill>
        <p:spPr>
          <a:xfrm>
            <a:off x="8191166" y="1475897"/>
            <a:ext cx="3759707" cy="2724731"/>
          </a:xfrm>
          <a:prstGeom prst="rect">
            <a:avLst/>
          </a:prstGeom>
          <a:ln w="38100">
            <a:solidFill>
              <a:srgbClr val="4B8861"/>
            </a:solidFill>
          </a:ln>
        </p:spPr>
      </p:pic>
      <p:pic>
        <p:nvPicPr>
          <p:cNvPr id="5" name="Picture 4">
            <a:extLst>
              <a:ext uri="{FF2B5EF4-FFF2-40B4-BE49-F238E27FC236}">
                <a16:creationId xmlns:a16="http://schemas.microsoft.com/office/drawing/2014/main" id="{C0BCC37F-9657-6D22-911C-9E8C953510BC}"/>
              </a:ext>
            </a:extLst>
          </p:cNvPr>
          <p:cNvPicPr>
            <a:picLocks noChangeAspect="1"/>
          </p:cNvPicPr>
          <p:nvPr/>
        </p:nvPicPr>
        <p:blipFill rotWithShape="1">
          <a:blip r:embed="rId4"/>
          <a:srcRect l="1161" t="7339" r="1503" b="5741"/>
          <a:stretch/>
        </p:blipFill>
        <p:spPr>
          <a:xfrm>
            <a:off x="3622213" y="4423476"/>
            <a:ext cx="8328660" cy="2245732"/>
          </a:xfrm>
          <a:prstGeom prst="rect">
            <a:avLst/>
          </a:prstGeom>
          <a:ln w="38100">
            <a:solidFill>
              <a:srgbClr val="4B8861"/>
            </a:solidFill>
          </a:ln>
        </p:spPr>
      </p:pic>
    </p:spTree>
    <p:extLst>
      <p:ext uri="{BB962C8B-B14F-4D97-AF65-F5344CB8AC3E}">
        <p14:creationId xmlns:p14="http://schemas.microsoft.com/office/powerpoint/2010/main" val="1362640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E94D7-09BD-EBEF-17FE-FFA780A15A22}"/>
              </a:ext>
            </a:extLst>
          </p:cNvPr>
          <p:cNvSpPr>
            <a:spLocks noGrp="1"/>
          </p:cNvSpPr>
          <p:nvPr>
            <p:ph type="title"/>
          </p:nvPr>
        </p:nvSpPr>
        <p:spPr>
          <a:xfrm>
            <a:off x="429767" y="274320"/>
            <a:ext cx="11430000" cy="978729"/>
          </a:xfrm>
        </p:spPr>
        <p:txBody>
          <a:bodyPr/>
          <a:lstStyle/>
          <a:p>
            <a:r>
              <a:rPr lang="en-US" dirty="0"/>
              <a:t>Energy and pitch distribution of secondary REs reaches a quasi-steady state during final loss event</a:t>
            </a:r>
          </a:p>
        </p:txBody>
      </p:sp>
      <p:pic>
        <p:nvPicPr>
          <p:cNvPr id="5" name="Picture 4">
            <a:extLst>
              <a:ext uri="{FF2B5EF4-FFF2-40B4-BE49-F238E27FC236}">
                <a16:creationId xmlns:a16="http://schemas.microsoft.com/office/drawing/2014/main" id="{DE185079-82B2-37D7-B3CC-B019AFD6873A}"/>
              </a:ext>
            </a:extLst>
          </p:cNvPr>
          <p:cNvPicPr>
            <a:picLocks noChangeAspect="1"/>
          </p:cNvPicPr>
          <p:nvPr/>
        </p:nvPicPr>
        <p:blipFill>
          <a:blip r:embed="rId2"/>
          <a:stretch>
            <a:fillRect/>
          </a:stretch>
        </p:blipFill>
        <p:spPr>
          <a:xfrm>
            <a:off x="3019032" y="1367007"/>
            <a:ext cx="6153935" cy="5163646"/>
          </a:xfrm>
          <a:prstGeom prst="rect">
            <a:avLst/>
          </a:prstGeom>
          <a:ln w="38100">
            <a:solidFill>
              <a:srgbClr val="4B8861"/>
            </a:solidFill>
          </a:ln>
        </p:spPr>
      </p:pic>
    </p:spTree>
    <p:extLst>
      <p:ext uri="{BB962C8B-B14F-4D97-AF65-F5344CB8AC3E}">
        <p14:creationId xmlns:p14="http://schemas.microsoft.com/office/powerpoint/2010/main" val="1990943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9003-5D6C-4FDA-9C69-2F686F35F5F6}"/>
              </a:ext>
            </a:extLst>
          </p:cNvPr>
          <p:cNvSpPr>
            <a:spLocks noGrp="1"/>
          </p:cNvSpPr>
          <p:nvPr>
            <p:ph type="title"/>
          </p:nvPr>
        </p:nvSpPr>
        <p:spPr>
          <a:xfrm>
            <a:off x="429767" y="274320"/>
            <a:ext cx="11430000" cy="978729"/>
          </a:xfrm>
        </p:spPr>
        <p:txBody>
          <a:bodyPr/>
          <a:lstStyle/>
          <a:p>
            <a:r>
              <a:rPr lang="en-US" dirty="0"/>
              <a:t>Angle of incidence calculated from GC angle of incidence, pitch, and randomly-chosen </a:t>
            </a:r>
            <a:r>
              <a:rPr lang="en-US" dirty="0" err="1"/>
              <a:t>gyrophase</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5F774D0-1485-7306-7BBA-5E1DD5A6112F}"/>
                  </a:ext>
                </a:extLst>
              </p:cNvPr>
              <p:cNvSpPr>
                <a:spLocks noGrp="1"/>
              </p:cNvSpPr>
              <p:nvPr>
                <p:ph idx="1"/>
              </p:nvPr>
            </p:nvSpPr>
            <p:spPr>
              <a:xfrm>
                <a:off x="448054" y="1653736"/>
                <a:ext cx="7354648" cy="539496"/>
              </a:xfrm>
            </p:spPr>
            <p:txBody>
              <a:bodyPr>
                <a:normAutofit fontScale="85000" lnSpcReduction="10000"/>
              </a:bodyPr>
              <a:lstStyle/>
              <a:p>
                <a14:m>
                  <m:oMath xmlns:m="http://schemas.openxmlformats.org/officeDocument/2006/math">
                    <m:func>
                      <m:funcPr>
                        <m:ctrlPr>
                          <a:rPr lang="en-US" i="1" smtClean="0">
                            <a:latin typeface="Cambria Math" panose="02040503050406030204" pitchFamily="18" charset="0"/>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sin</m:t>
                        </m:r>
                      </m:fName>
                      <m:e>
                        <m:sSub>
                          <m:sSubPr>
                            <m:ctrlPr>
                              <a:rPr lang="en-US" i="1">
                                <a:solidFill>
                                  <a:srgbClr val="FF0000"/>
                                </a:solidFill>
                                <a:latin typeface="Cambria Math" panose="02040503050406030204" pitchFamily="18" charset="0"/>
                                <a:ea typeface="Cambria Math" panose="02040503050406030204" pitchFamily="18" charset="0"/>
                              </a:rPr>
                            </m:ctrlPr>
                          </m:sSubPr>
                          <m:e>
                            <m:r>
                              <a:rPr lang="el-GR" i="1">
                                <a:solidFill>
                                  <a:srgbClr val="FF0000"/>
                                </a:solidFill>
                                <a:latin typeface="Cambria Math" panose="02040503050406030204" pitchFamily="18" charset="0"/>
                                <a:ea typeface="Cambria Math" panose="02040503050406030204" pitchFamily="18" charset="0"/>
                              </a:rPr>
                              <m:t>𝛩</m:t>
                            </m:r>
                          </m:e>
                          <m:sub>
                            <m:r>
                              <a:rPr lang="en-US" i="1">
                                <a:solidFill>
                                  <a:srgbClr val="FF0000"/>
                                </a:solidFill>
                                <a:latin typeface="Cambria Math" panose="02040503050406030204" pitchFamily="18" charset="0"/>
                                <a:ea typeface="Cambria Math" panose="02040503050406030204" pitchFamily="18" charset="0"/>
                              </a:rPr>
                              <m:t>𝑖</m:t>
                            </m:r>
                          </m:sub>
                        </m:sSub>
                      </m:e>
                    </m:func>
                    <m:r>
                      <a:rPr lang="en-US" b="0" i="1">
                        <a:latin typeface="Cambria Math" panose="02040503050406030204" pitchFamily="18" charset="0"/>
                      </a:rPr>
                      <m:t>=−</m:t>
                    </m:r>
                    <m:func>
                      <m:funcPr>
                        <m:ctrlPr>
                          <a:rPr lang="en-US" b="0" i="1">
                            <a:latin typeface="Cambria Math" panose="02040503050406030204" pitchFamily="18" charset="0"/>
                          </a:rPr>
                        </m:ctrlPr>
                      </m:funcPr>
                      <m:fName>
                        <m:r>
                          <m:rPr>
                            <m:sty m:val="p"/>
                          </m:rPr>
                          <a:rPr lang="en-US" b="0">
                            <a:latin typeface="Cambria Math" panose="02040503050406030204" pitchFamily="18" charset="0"/>
                          </a:rPr>
                          <m:t>cos</m:t>
                        </m:r>
                      </m:fName>
                      <m:e>
                        <m:sSub>
                          <m:sSubPr>
                            <m:ctrlPr>
                              <a:rPr lang="en-US" i="1">
                                <a:solidFill>
                                  <a:srgbClr val="FF9300"/>
                                </a:solidFill>
                                <a:latin typeface="Cambria Math" panose="02040503050406030204" pitchFamily="18" charset="0"/>
                                <a:ea typeface="Cambria Math" panose="02040503050406030204" pitchFamily="18" charset="0"/>
                              </a:rPr>
                            </m:ctrlPr>
                          </m:sSubPr>
                          <m:e>
                            <m:r>
                              <a:rPr lang="en-US" i="1">
                                <a:solidFill>
                                  <a:srgbClr val="FF9300"/>
                                </a:solidFill>
                                <a:latin typeface="Cambria Math" panose="02040503050406030204" pitchFamily="18" charset="0"/>
                                <a:ea typeface="Cambria Math" panose="02040503050406030204" pitchFamily="18" charset="0"/>
                              </a:rPr>
                              <m:t>𝜃</m:t>
                            </m:r>
                          </m:e>
                          <m:sub>
                            <m:r>
                              <m:rPr>
                                <m:sty m:val="p"/>
                              </m:rPr>
                              <a:rPr lang="en-US">
                                <a:solidFill>
                                  <a:srgbClr val="FF9300"/>
                                </a:solidFill>
                                <a:latin typeface="Cambria Math" panose="02040503050406030204" pitchFamily="18" charset="0"/>
                                <a:ea typeface="Cambria Math" panose="02040503050406030204" pitchFamily="18" charset="0"/>
                              </a:rPr>
                              <m:t>GC</m:t>
                            </m:r>
                            <m:r>
                              <a:rPr lang="en-US">
                                <a:solidFill>
                                  <a:srgbClr val="FF9300"/>
                                </a:solidFill>
                                <a:latin typeface="Cambria Math" panose="02040503050406030204" pitchFamily="18" charset="0"/>
                                <a:ea typeface="Cambria Math" panose="02040503050406030204" pitchFamily="18" charset="0"/>
                              </a:rPr>
                              <m:t>,</m:t>
                            </m:r>
                            <m:r>
                              <a:rPr lang="en-US" i="1">
                                <a:solidFill>
                                  <a:srgbClr val="FF9300"/>
                                </a:solidFill>
                                <a:latin typeface="Cambria Math" panose="02040503050406030204" pitchFamily="18" charset="0"/>
                                <a:ea typeface="Cambria Math" panose="02040503050406030204" pitchFamily="18" charset="0"/>
                              </a:rPr>
                              <m:t>𝑖</m:t>
                            </m:r>
                          </m:sub>
                        </m:sSub>
                      </m:e>
                    </m:func>
                    <m:func>
                      <m:funcPr>
                        <m:ctrlPr>
                          <a:rPr lang="en-US" b="0" i="1">
                            <a:latin typeface="Cambria Math" panose="02040503050406030204" pitchFamily="18" charset="0"/>
                          </a:rPr>
                        </m:ctrlPr>
                      </m:funcPr>
                      <m:fName>
                        <m:r>
                          <m:rPr>
                            <m:sty m:val="p"/>
                          </m:rPr>
                          <a:rPr lang="en-US" b="0">
                            <a:latin typeface="Cambria Math" panose="02040503050406030204" pitchFamily="18" charset="0"/>
                          </a:rPr>
                          <m:t>sin</m:t>
                        </m:r>
                      </m:fName>
                      <m:e>
                        <m:sSub>
                          <m:sSubPr>
                            <m:ctrlPr>
                              <a:rPr lang="en-US" b="0" i="1">
                                <a:solidFill>
                                  <a:srgbClr val="7030A0"/>
                                </a:solidFill>
                                <a:latin typeface="Cambria Math" panose="02040503050406030204" pitchFamily="18" charset="0"/>
                                <a:ea typeface="Cambria Math" panose="02040503050406030204" pitchFamily="18" charset="0"/>
                              </a:rPr>
                            </m:ctrlPr>
                          </m:sSubPr>
                          <m:e>
                            <m:r>
                              <a:rPr lang="en-US" i="1">
                                <a:solidFill>
                                  <a:srgbClr val="7030A0"/>
                                </a:solidFill>
                                <a:latin typeface="Cambria Math" panose="02040503050406030204" pitchFamily="18" charset="0"/>
                                <a:ea typeface="Cambria Math" panose="02040503050406030204" pitchFamily="18" charset="0"/>
                              </a:rPr>
                              <m:t>𝜂</m:t>
                            </m:r>
                          </m:e>
                          <m:sub>
                            <m:r>
                              <a:rPr lang="en-US" b="0" i="1">
                                <a:solidFill>
                                  <a:srgbClr val="7030A0"/>
                                </a:solidFill>
                                <a:latin typeface="Cambria Math" panose="02040503050406030204" pitchFamily="18" charset="0"/>
                                <a:ea typeface="Cambria Math" panose="02040503050406030204" pitchFamily="18" charset="0"/>
                              </a:rPr>
                              <m:t>𝑖</m:t>
                            </m:r>
                          </m:sub>
                        </m:sSub>
                      </m:e>
                    </m:func>
                    <m:func>
                      <m:funcPr>
                        <m:ctrlPr>
                          <a:rPr lang="en-US" b="0" i="1">
                            <a:latin typeface="Cambria Math" panose="02040503050406030204" pitchFamily="18" charset="0"/>
                          </a:rPr>
                        </m:ctrlPr>
                      </m:funcPr>
                      <m:fName>
                        <m:r>
                          <m:rPr>
                            <m:sty m:val="p"/>
                          </m:rPr>
                          <a:rPr lang="en-US" b="0">
                            <a:latin typeface="Cambria Math" panose="02040503050406030204" pitchFamily="18" charset="0"/>
                          </a:rPr>
                          <m:t>sin</m:t>
                        </m:r>
                      </m:fName>
                      <m:e>
                        <m:sSub>
                          <m:sSubPr>
                            <m:ctrlPr>
                              <a:rPr lang="en-US" b="0" i="1">
                                <a:solidFill>
                                  <a:srgbClr val="FFFF00"/>
                                </a:solidFill>
                                <a:latin typeface="Cambria Math" panose="02040503050406030204" pitchFamily="18" charset="0"/>
                                <a:ea typeface="Cambria Math" panose="02040503050406030204" pitchFamily="18" charset="0"/>
                              </a:rPr>
                            </m:ctrlPr>
                          </m:sSubPr>
                          <m:e>
                            <m:r>
                              <a:rPr lang="en-US" i="1">
                                <a:solidFill>
                                  <a:srgbClr val="FFFF00"/>
                                </a:solidFill>
                                <a:latin typeface="Cambria Math" panose="02040503050406030204" pitchFamily="18" charset="0"/>
                                <a:ea typeface="Cambria Math" panose="02040503050406030204" pitchFamily="18" charset="0"/>
                              </a:rPr>
                              <m:t>𝜒</m:t>
                            </m:r>
                          </m:e>
                          <m:sub>
                            <m:r>
                              <a:rPr lang="en-US" b="0" i="1">
                                <a:solidFill>
                                  <a:srgbClr val="FFFF00"/>
                                </a:solidFill>
                                <a:latin typeface="Cambria Math" panose="02040503050406030204" pitchFamily="18" charset="0"/>
                                <a:ea typeface="Cambria Math" panose="02040503050406030204" pitchFamily="18" charset="0"/>
                              </a:rPr>
                              <m:t>𝑖</m:t>
                            </m:r>
                          </m:sub>
                        </m:sSub>
                        <m:r>
                          <m:rPr>
                            <m:nor/>
                          </m:rPr>
                          <a:rPr lang="en-US" dirty="0">
                            <a:solidFill>
                              <a:srgbClr val="FFFF00"/>
                            </a:solidFill>
                          </a:rPr>
                          <m:t> </m:t>
                        </m:r>
                      </m:e>
                    </m:func>
                    <m:r>
                      <a:rPr lang="en-US" b="0" i="1">
                        <a:latin typeface="Cambria Math" panose="02040503050406030204" pitchFamily="18" charset="0"/>
                      </a:rPr>
                      <m:t>+</m:t>
                    </m:r>
                    <m:func>
                      <m:funcPr>
                        <m:ctrlPr>
                          <a:rPr lang="en-US" b="0" i="1">
                            <a:latin typeface="Cambria Math" panose="02040503050406030204" pitchFamily="18" charset="0"/>
                          </a:rPr>
                        </m:ctrlPr>
                      </m:funcPr>
                      <m:fName>
                        <m:r>
                          <m:rPr>
                            <m:sty m:val="p"/>
                          </m:rPr>
                          <a:rPr lang="en-US" b="0">
                            <a:latin typeface="Cambria Math" panose="02040503050406030204" pitchFamily="18" charset="0"/>
                          </a:rPr>
                          <m:t>sin</m:t>
                        </m:r>
                      </m:fName>
                      <m:e>
                        <m:sSub>
                          <m:sSubPr>
                            <m:ctrlPr>
                              <a:rPr lang="en-US" i="1">
                                <a:solidFill>
                                  <a:srgbClr val="FF9300"/>
                                </a:solidFill>
                                <a:latin typeface="Cambria Math" panose="02040503050406030204" pitchFamily="18" charset="0"/>
                                <a:ea typeface="Cambria Math" panose="02040503050406030204" pitchFamily="18" charset="0"/>
                              </a:rPr>
                            </m:ctrlPr>
                          </m:sSubPr>
                          <m:e>
                            <m:r>
                              <a:rPr lang="en-US" i="1">
                                <a:solidFill>
                                  <a:srgbClr val="FF9300"/>
                                </a:solidFill>
                                <a:latin typeface="Cambria Math" panose="02040503050406030204" pitchFamily="18" charset="0"/>
                                <a:ea typeface="Cambria Math" panose="02040503050406030204" pitchFamily="18" charset="0"/>
                              </a:rPr>
                              <m:t>𝜃</m:t>
                            </m:r>
                          </m:e>
                          <m:sub>
                            <m:r>
                              <m:rPr>
                                <m:sty m:val="p"/>
                              </m:rPr>
                              <a:rPr lang="en-US">
                                <a:solidFill>
                                  <a:srgbClr val="FF9300"/>
                                </a:solidFill>
                                <a:latin typeface="Cambria Math" panose="02040503050406030204" pitchFamily="18" charset="0"/>
                                <a:ea typeface="Cambria Math" panose="02040503050406030204" pitchFamily="18" charset="0"/>
                              </a:rPr>
                              <m:t>GC</m:t>
                            </m:r>
                            <m:r>
                              <a:rPr lang="en-US">
                                <a:solidFill>
                                  <a:srgbClr val="FF9300"/>
                                </a:solidFill>
                                <a:latin typeface="Cambria Math" panose="02040503050406030204" pitchFamily="18" charset="0"/>
                                <a:ea typeface="Cambria Math" panose="02040503050406030204" pitchFamily="18" charset="0"/>
                              </a:rPr>
                              <m:t>,</m:t>
                            </m:r>
                            <m:r>
                              <a:rPr lang="en-US" i="1">
                                <a:solidFill>
                                  <a:srgbClr val="FF9300"/>
                                </a:solidFill>
                                <a:latin typeface="Cambria Math" panose="02040503050406030204" pitchFamily="18" charset="0"/>
                                <a:ea typeface="Cambria Math" panose="02040503050406030204" pitchFamily="18" charset="0"/>
                              </a:rPr>
                              <m:t>𝑖</m:t>
                            </m:r>
                          </m:sub>
                        </m:sSub>
                      </m:e>
                    </m:func>
                    <m:func>
                      <m:funcPr>
                        <m:ctrlPr>
                          <a:rPr lang="en-US" b="0" i="1">
                            <a:latin typeface="Cambria Math" panose="02040503050406030204" pitchFamily="18" charset="0"/>
                          </a:rPr>
                        </m:ctrlPr>
                      </m:funcPr>
                      <m:fName>
                        <m:r>
                          <m:rPr>
                            <m:sty m:val="p"/>
                          </m:rPr>
                          <a:rPr lang="en-US" b="0">
                            <a:latin typeface="Cambria Math" panose="02040503050406030204" pitchFamily="18" charset="0"/>
                          </a:rPr>
                          <m:t>cos</m:t>
                        </m:r>
                      </m:fName>
                      <m:e>
                        <m:sSub>
                          <m:sSubPr>
                            <m:ctrlPr>
                              <a:rPr lang="en-US" b="0" i="1">
                                <a:solidFill>
                                  <a:srgbClr val="7030A0"/>
                                </a:solidFill>
                                <a:latin typeface="Cambria Math" panose="02040503050406030204" pitchFamily="18" charset="0"/>
                                <a:ea typeface="Cambria Math" panose="02040503050406030204" pitchFamily="18" charset="0"/>
                              </a:rPr>
                            </m:ctrlPr>
                          </m:sSubPr>
                          <m:e>
                            <m:r>
                              <a:rPr lang="en-US" i="1">
                                <a:solidFill>
                                  <a:srgbClr val="7030A0"/>
                                </a:solidFill>
                                <a:latin typeface="Cambria Math" panose="02040503050406030204" pitchFamily="18" charset="0"/>
                                <a:ea typeface="Cambria Math" panose="02040503050406030204" pitchFamily="18" charset="0"/>
                              </a:rPr>
                              <m:t>𝜂</m:t>
                            </m:r>
                          </m:e>
                          <m:sub>
                            <m:r>
                              <a:rPr lang="en-US" b="0" i="1">
                                <a:solidFill>
                                  <a:srgbClr val="7030A0"/>
                                </a:solidFill>
                                <a:latin typeface="Cambria Math" panose="02040503050406030204" pitchFamily="18" charset="0"/>
                                <a:ea typeface="Cambria Math" panose="02040503050406030204" pitchFamily="18" charset="0"/>
                              </a:rPr>
                              <m:t>𝑖</m:t>
                            </m:r>
                          </m:sub>
                        </m:sSub>
                      </m:e>
                    </m:func>
                    <m:r>
                      <a:rPr lang="en-US" b="0" i="1" smtClean="0">
                        <a:solidFill>
                          <a:srgbClr val="CBCBCB"/>
                        </a:solidFill>
                        <a:latin typeface="Cambria Math" panose="02040503050406030204" pitchFamily="18" charset="0"/>
                        <a:ea typeface="Cambria Math" panose="02040503050406030204" pitchFamily="18" charset="0"/>
                      </a:rPr>
                      <m:t>&gt;0</m:t>
                    </m:r>
                  </m:oMath>
                </a14:m>
                <a:endParaRPr lang="en-US" dirty="0"/>
              </a:p>
            </p:txBody>
          </p:sp>
        </mc:Choice>
        <mc:Fallback xmlns="">
          <p:sp>
            <p:nvSpPr>
              <p:cNvPr id="3" name="Content Placeholder 2">
                <a:extLst>
                  <a:ext uri="{FF2B5EF4-FFF2-40B4-BE49-F238E27FC236}">
                    <a16:creationId xmlns:a16="http://schemas.microsoft.com/office/drawing/2014/main" id="{55F774D0-1485-7306-7BBA-5E1DD5A6112F}"/>
                  </a:ext>
                </a:extLst>
              </p:cNvPr>
              <p:cNvSpPr>
                <a:spLocks noGrp="1" noRot="1" noChangeAspect="1" noMove="1" noResize="1" noEditPoints="1" noAdjustHandles="1" noChangeArrowheads="1" noChangeShapeType="1" noTextEdit="1"/>
              </p:cNvSpPr>
              <p:nvPr>
                <p:ph idx="1"/>
              </p:nvPr>
            </p:nvSpPr>
            <p:spPr>
              <a:xfrm>
                <a:off x="448054" y="1653736"/>
                <a:ext cx="7354648" cy="539496"/>
              </a:xfrm>
              <a:blipFill>
                <a:blip r:embed="rId2"/>
                <a:stretch>
                  <a:fillRect l="-1034" t="-1395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A7FA7A46-C035-D506-37BF-20395F4FBAE0}"/>
              </a:ext>
            </a:extLst>
          </p:cNvPr>
          <p:cNvPicPr>
            <a:picLocks noChangeAspect="1"/>
          </p:cNvPicPr>
          <p:nvPr/>
        </p:nvPicPr>
        <p:blipFill>
          <a:blip r:embed="rId3"/>
          <a:stretch>
            <a:fillRect/>
          </a:stretch>
        </p:blipFill>
        <p:spPr>
          <a:xfrm>
            <a:off x="4505119" y="2347689"/>
            <a:ext cx="7354648" cy="3962804"/>
          </a:xfrm>
          <a:prstGeom prst="rect">
            <a:avLst/>
          </a:prstGeom>
          <a:ln w="38100">
            <a:solidFill>
              <a:srgbClr val="4B8861"/>
            </a:solidFill>
          </a:ln>
        </p:spPr>
      </p:pic>
      <p:pic>
        <p:nvPicPr>
          <p:cNvPr id="7" name="Picture 6">
            <a:extLst>
              <a:ext uri="{FF2B5EF4-FFF2-40B4-BE49-F238E27FC236}">
                <a16:creationId xmlns:a16="http://schemas.microsoft.com/office/drawing/2014/main" id="{71871B55-4C05-DA9E-9558-45340CED095D}"/>
              </a:ext>
            </a:extLst>
          </p:cNvPr>
          <p:cNvPicPr>
            <a:picLocks noChangeAspect="1"/>
          </p:cNvPicPr>
          <p:nvPr/>
        </p:nvPicPr>
        <p:blipFill>
          <a:blip r:embed="rId4"/>
          <a:srcRect/>
          <a:stretch/>
        </p:blipFill>
        <p:spPr>
          <a:xfrm>
            <a:off x="661414" y="2807814"/>
            <a:ext cx="3579480" cy="2686206"/>
          </a:xfrm>
          <a:prstGeom prst="rect">
            <a:avLst/>
          </a:prstGeom>
          <a:ln w="38100">
            <a:solidFill>
              <a:srgbClr val="4B8861"/>
            </a:solidFill>
          </a:ln>
        </p:spPr>
      </p:pic>
    </p:spTree>
    <p:extLst>
      <p:ext uri="{BB962C8B-B14F-4D97-AF65-F5344CB8AC3E}">
        <p14:creationId xmlns:p14="http://schemas.microsoft.com/office/powerpoint/2010/main" val="1504031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612D979-EB42-C726-B396-93F1E0489933}"/>
              </a:ext>
            </a:extLst>
          </p:cNvPr>
          <p:cNvGrpSpPr/>
          <p:nvPr/>
        </p:nvGrpSpPr>
        <p:grpSpPr>
          <a:xfrm>
            <a:off x="419050" y="3429000"/>
            <a:ext cx="7792154" cy="2732314"/>
            <a:chOff x="419050" y="3429000"/>
            <a:chExt cx="7792154" cy="2732314"/>
          </a:xfrm>
        </p:grpSpPr>
        <p:grpSp>
          <p:nvGrpSpPr>
            <p:cNvPr id="23" name="Group 22">
              <a:extLst>
                <a:ext uri="{FF2B5EF4-FFF2-40B4-BE49-F238E27FC236}">
                  <a16:creationId xmlns:a16="http://schemas.microsoft.com/office/drawing/2014/main" id="{C9831CB6-2E3A-1BD8-6275-053EC3B97A8C}"/>
                </a:ext>
              </a:extLst>
            </p:cNvPr>
            <p:cNvGrpSpPr/>
            <p:nvPr/>
          </p:nvGrpSpPr>
          <p:grpSpPr>
            <a:xfrm>
              <a:off x="419050" y="3429000"/>
              <a:ext cx="7792154" cy="2732314"/>
              <a:chOff x="392288" y="3429000"/>
              <a:chExt cx="7792154" cy="2732314"/>
            </a:xfrm>
          </p:grpSpPr>
          <p:pic>
            <p:nvPicPr>
              <p:cNvPr id="17" name="Picture 16">
                <a:extLst>
                  <a:ext uri="{FF2B5EF4-FFF2-40B4-BE49-F238E27FC236}">
                    <a16:creationId xmlns:a16="http://schemas.microsoft.com/office/drawing/2014/main" id="{889EC4B1-ED66-ACF8-22E9-EF8A0B790919}"/>
                  </a:ext>
                </a:extLst>
              </p:cNvPr>
              <p:cNvPicPr>
                <a:picLocks noChangeAspect="1"/>
              </p:cNvPicPr>
              <p:nvPr/>
            </p:nvPicPr>
            <p:blipFill>
              <a:blip r:embed="rId5"/>
              <a:srcRect/>
              <a:stretch/>
            </p:blipFill>
            <p:spPr>
              <a:xfrm>
                <a:off x="392288" y="3429000"/>
                <a:ext cx="7792154" cy="2732314"/>
              </a:xfrm>
              <a:prstGeom prst="rect">
                <a:avLst/>
              </a:prstGeom>
            </p:spPr>
          </p:pic>
          <p:sp>
            <p:nvSpPr>
              <p:cNvPr id="8" name="TextBox 7">
                <a:extLst>
                  <a:ext uri="{FF2B5EF4-FFF2-40B4-BE49-F238E27FC236}">
                    <a16:creationId xmlns:a16="http://schemas.microsoft.com/office/drawing/2014/main" id="{49C45BB7-55F7-ADFF-FD29-530AEC2D8EA7}"/>
                  </a:ext>
                </a:extLst>
              </p:cNvPr>
              <p:cNvSpPr txBox="1"/>
              <p:nvPr/>
            </p:nvSpPr>
            <p:spPr>
              <a:xfrm>
                <a:off x="1244811" y="3837156"/>
                <a:ext cx="742278" cy="480131"/>
              </a:xfrm>
              <a:prstGeom prst="rect">
                <a:avLst/>
              </a:prstGeom>
              <a:noFill/>
            </p:spPr>
            <p:txBody>
              <a:bodyPr wrap="square" rtlCol="0">
                <a:spAutoFit/>
              </a:bodyPr>
              <a:lstStyle/>
              <a:p>
                <a:pPr algn="ctr">
                  <a:lnSpc>
                    <a:spcPct val="90000"/>
                  </a:lnSpc>
                </a:pPr>
                <a:r>
                  <a:rPr lang="en-US" sz="1400" b="1" dirty="0" err="1">
                    <a:solidFill>
                      <a:srgbClr val="FF9300"/>
                    </a:solidFill>
                    <a:latin typeface="+mn-lt"/>
                  </a:rPr>
                  <a:t>Ar</a:t>
                </a:r>
                <a:r>
                  <a:rPr lang="en-US" sz="1400" b="1" dirty="0">
                    <a:solidFill>
                      <a:srgbClr val="FF9300"/>
                    </a:solidFill>
                    <a:latin typeface="+mn-lt"/>
                  </a:rPr>
                  <a:t> pellet</a:t>
                </a:r>
              </a:p>
            </p:txBody>
          </p:sp>
          <p:sp>
            <p:nvSpPr>
              <p:cNvPr id="9" name="TextBox 8">
                <a:extLst>
                  <a:ext uri="{FF2B5EF4-FFF2-40B4-BE49-F238E27FC236}">
                    <a16:creationId xmlns:a16="http://schemas.microsoft.com/office/drawing/2014/main" id="{E2F8F318-ABCE-17B6-3E97-C9E5ADB83847}"/>
                  </a:ext>
                </a:extLst>
              </p:cNvPr>
              <p:cNvSpPr txBox="1"/>
              <p:nvPr/>
            </p:nvSpPr>
            <p:spPr>
              <a:xfrm>
                <a:off x="1568263" y="4168340"/>
                <a:ext cx="1032734" cy="480131"/>
              </a:xfrm>
              <a:prstGeom prst="rect">
                <a:avLst/>
              </a:prstGeom>
              <a:noFill/>
            </p:spPr>
            <p:txBody>
              <a:bodyPr wrap="square" rtlCol="0">
                <a:spAutoFit/>
              </a:bodyPr>
              <a:lstStyle/>
              <a:p>
                <a:pPr algn="ctr">
                  <a:lnSpc>
                    <a:spcPct val="90000"/>
                  </a:lnSpc>
                </a:pPr>
                <a:r>
                  <a:rPr lang="en-US" sz="1400" b="1" dirty="0">
                    <a:solidFill>
                      <a:srgbClr val="00B050"/>
                    </a:solidFill>
                    <a:latin typeface="+mn-lt"/>
                  </a:rPr>
                  <a:t>D2 injection</a:t>
                </a:r>
              </a:p>
            </p:txBody>
          </p:sp>
          <p:sp>
            <p:nvSpPr>
              <p:cNvPr id="20" name="TextBox 19">
                <a:extLst>
                  <a:ext uri="{FF2B5EF4-FFF2-40B4-BE49-F238E27FC236}">
                    <a16:creationId xmlns:a16="http://schemas.microsoft.com/office/drawing/2014/main" id="{983C52BE-C277-C1FB-EF37-BFA239A69181}"/>
                  </a:ext>
                </a:extLst>
              </p:cNvPr>
              <p:cNvSpPr txBox="1"/>
              <p:nvPr/>
            </p:nvSpPr>
            <p:spPr>
              <a:xfrm>
                <a:off x="4598096" y="4152378"/>
                <a:ext cx="987580" cy="480131"/>
              </a:xfrm>
              <a:prstGeom prst="rect">
                <a:avLst/>
              </a:prstGeom>
              <a:noFill/>
            </p:spPr>
            <p:txBody>
              <a:bodyPr wrap="square" rtlCol="0">
                <a:spAutoFit/>
              </a:bodyPr>
              <a:lstStyle/>
              <a:p>
                <a:pPr algn="ctr">
                  <a:lnSpc>
                    <a:spcPct val="90000"/>
                  </a:lnSpc>
                </a:pPr>
                <a:r>
                  <a:rPr lang="en-US" sz="1400" b="1" dirty="0">
                    <a:solidFill>
                      <a:srgbClr val="FF40FF"/>
                    </a:solidFill>
                    <a:latin typeface="+mn-lt"/>
                  </a:rPr>
                  <a:t>solenoid stops</a:t>
                </a:r>
              </a:p>
            </p:txBody>
          </p:sp>
        </p:grpSp>
        <p:cxnSp>
          <p:nvCxnSpPr>
            <p:cNvPr id="6" name="Straight Arrow Connector 5">
              <a:extLst>
                <a:ext uri="{FF2B5EF4-FFF2-40B4-BE49-F238E27FC236}">
                  <a16:creationId xmlns:a16="http://schemas.microsoft.com/office/drawing/2014/main" id="{EE06E3AF-8831-F4F9-8486-C1CF8C2CAE37}"/>
                </a:ext>
              </a:extLst>
            </p:cNvPr>
            <p:cNvCxnSpPr>
              <a:cxnSpLocks/>
            </p:cNvCxnSpPr>
            <p:nvPr/>
          </p:nvCxnSpPr>
          <p:spPr>
            <a:xfrm flipH="1" flipV="1">
              <a:off x="1215860" y="3989295"/>
              <a:ext cx="241349" cy="40603"/>
            </a:xfrm>
            <a:prstGeom prst="straightConnector1">
              <a:avLst/>
            </a:prstGeom>
            <a:ln w="38100">
              <a:solidFill>
                <a:srgbClr val="FF93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293FD5F-A73D-66A0-62F3-3BEA2CE7F3A7}"/>
                </a:ext>
              </a:extLst>
            </p:cNvPr>
            <p:cNvCxnSpPr/>
            <p:nvPr/>
          </p:nvCxnSpPr>
          <p:spPr>
            <a:xfrm flipH="1">
              <a:off x="1457209" y="4515886"/>
              <a:ext cx="241349" cy="76200"/>
            </a:xfrm>
            <a:prstGeom prst="straightConnector1">
              <a:avLst/>
            </a:prstGeom>
            <a:ln w="38100">
              <a:solidFill>
                <a:srgbClr val="00B050"/>
              </a:solidFill>
              <a:miter lim="800000"/>
              <a:tailEnd type="triangle"/>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29766" y="198654"/>
            <a:ext cx="11580723" cy="978729"/>
          </a:xfrm>
        </p:spPr>
        <p:txBody>
          <a:bodyPr/>
          <a:lstStyle/>
          <a:p>
            <a:r>
              <a:rPr lang="en-US" b="1" dirty="0">
                <a:solidFill>
                  <a:schemeClr val="bg1"/>
                </a:solidFill>
              </a:rPr>
              <a:t>Looking at DIII-D shot 177031 with D2 injection into post-disruption RE beam [1]</a:t>
            </a:r>
          </a:p>
        </p:txBody>
      </p:sp>
      <p:sp>
        <p:nvSpPr>
          <p:cNvPr id="14" name="Content Placeholder 13">
            <a:extLst>
              <a:ext uri="{FF2B5EF4-FFF2-40B4-BE49-F238E27FC236}">
                <a16:creationId xmlns:a16="http://schemas.microsoft.com/office/drawing/2014/main" id="{8E2E6D45-A602-1E4D-8C47-8C524D2566F8}"/>
              </a:ext>
            </a:extLst>
          </p:cNvPr>
          <p:cNvSpPr>
            <a:spLocks noGrp="1"/>
          </p:cNvSpPr>
          <p:nvPr>
            <p:ph idx="1"/>
          </p:nvPr>
        </p:nvSpPr>
        <p:spPr>
          <a:xfrm>
            <a:off x="605583" y="1321010"/>
            <a:ext cx="7232131" cy="2076928"/>
          </a:xfrm>
        </p:spPr>
        <p:txBody>
          <a:bodyPr anchor="ctr">
            <a:normAutofit fontScale="70000" lnSpcReduction="20000"/>
          </a:bodyPr>
          <a:lstStyle/>
          <a:p>
            <a:pPr>
              <a:lnSpc>
                <a:spcPct val="100000"/>
              </a:lnSpc>
            </a:pPr>
            <a:r>
              <a:rPr lang="en-US" dirty="0"/>
              <a:t>Disruption triggered by primary injection of cryogenic </a:t>
            </a:r>
            <a:r>
              <a:rPr lang="en-US" dirty="0" err="1">
                <a:solidFill>
                  <a:srgbClr val="FF9300"/>
                </a:solidFill>
              </a:rPr>
              <a:t>Ar</a:t>
            </a:r>
            <a:r>
              <a:rPr lang="en-US" dirty="0">
                <a:solidFill>
                  <a:srgbClr val="FF9300"/>
                </a:solidFill>
              </a:rPr>
              <a:t> pellet</a:t>
            </a:r>
          </a:p>
          <a:p>
            <a:pPr>
              <a:lnSpc>
                <a:spcPct val="100000"/>
              </a:lnSpc>
            </a:pPr>
            <a:r>
              <a:rPr lang="en-US" dirty="0"/>
              <a:t>No impurity purge and recovery of electron density after secondary </a:t>
            </a:r>
            <a:r>
              <a:rPr lang="en-US" dirty="0">
                <a:solidFill>
                  <a:srgbClr val="00B050"/>
                </a:solidFill>
              </a:rPr>
              <a:t>D2 injection</a:t>
            </a:r>
          </a:p>
          <a:p>
            <a:pPr>
              <a:lnSpc>
                <a:spcPct val="100000"/>
              </a:lnSpc>
            </a:pPr>
            <a:r>
              <a:rPr lang="en-US" dirty="0"/>
              <a:t>Central </a:t>
            </a:r>
            <a:r>
              <a:rPr lang="en-US" dirty="0">
                <a:solidFill>
                  <a:srgbClr val="FF40FF"/>
                </a:solidFill>
              </a:rPr>
              <a:t>solenoid stops </a:t>
            </a:r>
            <a:r>
              <a:rPr lang="en-US" dirty="0"/>
              <a:t>driving RE beam to trigger rapid final loss event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4B1F06E-4C8C-CF74-39F9-25AE97EE453F}"/>
                  </a:ext>
                </a:extLst>
              </p:cNvPr>
              <p:cNvSpPr txBox="1"/>
              <p:nvPr/>
            </p:nvSpPr>
            <p:spPr>
              <a:xfrm>
                <a:off x="8229600" y="1066800"/>
                <a:ext cx="3614336" cy="371384"/>
              </a:xfrm>
              <a:prstGeom prst="rect">
                <a:avLst/>
              </a:prstGeom>
              <a:noFill/>
            </p:spPr>
            <p:txBody>
              <a:bodyPr wrap="square" rtlCol="0">
                <a:spAutoFit/>
              </a:bodyPr>
              <a:lstStyle/>
              <a:p>
                <a:pPr algn="ctr">
                  <a:lnSpc>
                    <a:spcPct val="90000"/>
                  </a:lnSpc>
                </a:pPr>
                <a14:m>
                  <m:oMath xmlns:m="http://schemas.openxmlformats.org/officeDocument/2006/math">
                    <m:sSub>
                      <m:sSubPr>
                        <m:ctrlPr>
                          <a:rPr lang="en-US" b="1" i="1" smtClean="0">
                            <a:solidFill>
                              <a:srgbClr val="CBCBCB"/>
                            </a:solidFill>
                            <a:latin typeface="Cambria Math" panose="02040503050406030204" pitchFamily="18" charset="0"/>
                            <a:ea typeface="Cambria Math" panose="02040503050406030204" pitchFamily="18" charset="0"/>
                          </a:rPr>
                        </m:ctrlPr>
                      </m:sSubPr>
                      <m:e>
                        <m:r>
                          <a:rPr lang="en-US" b="1" i="1" smtClean="0">
                            <a:solidFill>
                              <a:srgbClr val="CBCBCB"/>
                            </a:solidFill>
                            <a:latin typeface="Cambria Math" panose="02040503050406030204" pitchFamily="18" charset="0"/>
                            <a:ea typeface="Cambria Math" panose="02040503050406030204" pitchFamily="18" charset="0"/>
                          </a:rPr>
                          <m:t>𝝍</m:t>
                        </m:r>
                      </m:e>
                      <m:sub>
                        <m:r>
                          <a:rPr lang="en-US" b="1" i="1" smtClean="0">
                            <a:solidFill>
                              <a:srgbClr val="CBCBCB"/>
                            </a:solidFill>
                            <a:latin typeface="Cambria Math" panose="02040503050406030204" pitchFamily="18" charset="0"/>
                            <a:ea typeface="Cambria Math" panose="02040503050406030204" pitchFamily="18" charset="0"/>
                          </a:rPr>
                          <m:t>𝒑</m:t>
                        </m:r>
                      </m:sub>
                    </m:sSub>
                  </m:oMath>
                </a14:m>
                <a:r>
                  <a:rPr lang="en-US" b="1" dirty="0">
                    <a:solidFill>
                      <a:srgbClr val="CBCBCB"/>
                    </a:solidFill>
                    <a:latin typeface="+mn-lt"/>
                  </a:rPr>
                  <a:t> contours with </a:t>
                </a:r>
                <a14:m>
                  <m:oMath xmlns:m="http://schemas.openxmlformats.org/officeDocument/2006/math">
                    <m:sSub>
                      <m:sSubPr>
                        <m:ctrlPr>
                          <a:rPr lang="en-US" b="1" i="1" smtClean="0">
                            <a:solidFill>
                              <a:srgbClr val="CBCBCB"/>
                            </a:solidFill>
                            <a:latin typeface="Cambria Math" panose="02040503050406030204" pitchFamily="18" charset="0"/>
                          </a:rPr>
                        </m:ctrlPr>
                      </m:sSubPr>
                      <m:e>
                        <m:r>
                          <a:rPr lang="en-US" b="1" i="1" smtClean="0">
                            <a:solidFill>
                              <a:srgbClr val="CBCBCB"/>
                            </a:solidFill>
                            <a:latin typeface="Cambria Math" panose="02040503050406030204" pitchFamily="18" charset="0"/>
                          </a:rPr>
                          <m:t>𝑬</m:t>
                        </m:r>
                      </m:e>
                      <m:sub>
                        <m:r>
                          <a:rPr lang="en-US" b="1" i="1" smtClean="0">
                            <a:solidFill>
                              <a:srgbClr val="CBCBCB"/>
                            </a:solidFill>
                            <a:latin typeface="Cambria Math" panose="02040503050406030204" pitchFamily="18" charset="0"/>
                            <a:ea typeface="Cambria Math" panose="02040503050406030204" pitchFamily="18" charset="0"/>
                          </a:rPr>
                          <m:t>𝝓</m:t>
                        </m:r>
                      </m:sub>
                    </m:sSub>
                  </m:oMath>
                </a14:m>
                <a:r>
                  <a:rPr lang="en-US" b="1" dirty="0">
                    <a:solidFill>
                      <a:srgbClr val="CBCBCB"/>
                    </a:solidFill>
                    <a:latin typeface="+mn-lt"/>
                  </a:rPr>
                  <a:t> colormap</a:t>
                </a:r>
              </a:p>
            </p:txBody>
          </p:sp>
        </mc:Choice>
        <mc:Fallback xmlns="">
          <p:sp>
            <p:nvSpPr>
              <p:cNvPr id="5" name="TextBox 4">
                <a:extLst>
                  <a:ext uri="{FF2B5EF4-FFF2-40B4-BE49-F238E27FC236}">
                    <a16:creationId xmlns:a16="http://schemas.microsoft.com/office/drawing/2014/main" id="{14B1F06E-4C8C-CF74-39F9-25AE97EE453F}"/>
                  </a:ext>
                </a:extLst>
              </p:cNvPr>
              <p:cNvSpPr txBox="1">
                <a:spLocks noRot="1" noChangeAspect="1" noMove="1" noResize="1" noEditPoints="1" noAdjustHandles="1" noChangeArrowheads="1" noChangeShapeType="1" noTextEdit="1"/>
              </p:cNvSpPr>
              <p:nvPr/>
            </p:nvSpPr>
            <p:spPr>
              <a:xfrm>
                <a:off x="8229600" y="1066800"/>
                <a:ext cx="3614336" cy="371384"/>
              </a:xfrm>
              <a:prstGeom prst="rect">
                <a:avLst/>
              </a:prstGeom>
              <a:blipFill>
                <a:blip r:embed="rId6"/>
                <a:stretch>
                  <a:fillRect t="-20000" b="-13333"/>
                </a:stretch>
              </a:blipFill>
            </p:spPr>
            <p:txBody>
              <a:bodyPr/>
              <a:lstStyle/>
              <a:p>
                <a:r>
                  <a:rPr lang="en-US">
                    <a:noFill/>
                  </a:rPr>
                  <a:t> </a:t>
                </a:r>
              </a:p>
            </p:txBody>
          </p:sp>
        </mc:Fallback>
      </mc:AlternateContent>
      <p:pic>
        <p:nvPicPr>
          <p:cNvPr id="3" name="EtorSm_FR10.mp4" descr="EtorSm_FR10.mp4">
            <a:hlinkClick r:id="" action="ppaction://media"/>
            <a:extLst>
              <a:ext uri="{FF2B5EF4-FFF2-40B4-BE49-F238E27FC236}">
                <a16:creationId xmlns:a16="http://schemas.microsoft.com/office/drawing/2014/main" id="{65AF30DD-E2BD-BC92-A676-CEF572137C3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9524" b="9274"/>
          <a:stretch/>
        </p:blipFill>
        <p:spPr>
          <a:xfrm>
            <a:off x="8234642" y="1439098"/>
            <a:ext cx="3646943" cy="5181600"/>
          </a:xfrm>
          <a:prstGeom prst="rect">
            <a:avLst/>
          </a:prstGeom>
        </p:spPr>
      </p:pic>
      <p:sp>
        <p:nvSpPr>
          <p:cNvPr id="13" name="TextBox 12">
            <a:extLst>
              <a:ext uri="{FF2B5EF4-FFF2-40B4-BE49-F238E27FC236}">
                <a16:creationId xmlns:a16="http://schemas.microsoft.com/office/drawing/2014/main" id="{F4E688DA-8E98-F1E4-9C89-9F1C080BF41E}"/>
              </a:ext>
            </a:extLst>
          </p:cNvPr>
          <p:cNvSpPr txBox="1"/>
          <p:nvPr/>
        </p:nvSpPr>
        <p:spPr>
          <a:xfrm>
            <a:off x="2438400" y="6477582"/>
            <a:ext cx="7315200" cy="286232"/>
          </a:xfrm>
          <a:prstGeom prst="rect">
            <a:avLst/>
          </a:prstGeom>
          <a:noFill/>
        </p:spPr>
        <p:txBody>
          <a:bodyPr wrap="square" rtlCol="0">
            <a:spAutoFit/>
          </a:bodyPr>
          <a:lstStyle/>
          <a:p>
            <a:pPr algn="ctr">
              <a:lnSpc>
                <a:spcPct val="90000"/>
              </a:lnSpc>
            </a:pPr>
            <a:r>
              <a:rPr lang="en-US" sz="1400" dirty="0">
                <a:solidFill>
                  <a:srgbClr val="CBCBCB"/>
                </a:solidFill>
                <a:latin typeface="+mn-lt"/>
              </a:rPr>
              <a:t>[1]Unmitigated termination in Paz-Soldan et al., </a:t>
            </a:r>
            <a:r>
              <a:rPr lang="en-US" sz="1400" i="1" dirty="0" err="1">
                <a:solidFill>
                  <a:srgbClr val="CBCBCB"/>
                </a:solidFill>
                <a:latin typeface="+mn-lt"/>
              </a:rPr>
              <a:t>Nucl</a:t>
            </a:r>
            <a:r>
              <a:rPr lang="en-US" sz="1400" i="1" dirty="0">
                <a:solidFill>
                  <a:srgbClr val="CBCBCB"/>
                </a:solidFill>
                <a:latin typeface="+mn-lt"/>
              </a:rPr>
              <a:t>. Fusion</a:t>
            </a:r>
            <a:r>
              <a:rPr lang="en-US" sz="1400" dirty="0">
                <a:solidFill>
                  <a:srgbClr val="CBCBCB"/>
                </a:solidFill>
                <a:latin typeface="+mn-lt"/>
              </a:rPr>
              <a:t> (2021)</a:t>
            </a:r>
          </a:p>
        </p:txBody>
      </p:sp>
      <p:grpSp>
        <p:nvGrpSpPr>
          <p:cNvPr id="26" name="Group 25">
            <a:extLst>
              <a:ext uri="{FF2B5EF4-FFF2-40B4-BE49-F238E27FC236}">
                <a16:creationId xmlns:a16="http://schemas.microsoft.com/office/drawing/2014/main" id="{37FBD292-A490-6471-BF37-ABD3ED39B494}"/>
              </a:ext>
            </a:extLst>
          </p:cNvPr>
          <p:cNvGrpSpPr/>
          <p:nvPr/>
        </p:nvGrpSpPr>
        <p:grpSpPr>
          <a:xfrm>
            <a:off x="2469366" y="4168339"/>
            <a:ext cx="996057" cy="485855"/>
            <a:chOff x="2469366" y="4168339"/>
            <a:chExt cx="996057" cy="485855"/>
          </a:xfrm>
        </p:grpSpPr>
        <p:sp>
          <p:nvSpPr>
            <p:cNvPr id="19" name="TextBox 18">
              <a:extLst>
                <a:ext uri="{FF2B5EF4-FFF2-40B4-BE49-F238E27FC236}">
                  <a16:creationId xmlns:a16="http://schemas.microsoft.com/office/drawing/2014/main" id="{8832571F-8950-DC68-1BC0-2FD7B279BB91}"/>
                </a:ext>
              </a:extLst>
            </p:cNvPr>
            <p:cNvSpPr txBox="1"/>
            <p:nvPr/>
          </p:nvSpPr>
          <p:spPr>
            <a:xfrm>
              <a:off x="2469366" y="4168339"/>
              <a:ext cx="987580" cy="480131"/>
            </a:xfrm>
            <a:prstGeom prst="rect">
              <a:avLst/>
            </a:prstGeom>
            <a:noFill/>
          </p:spPr>
          <p:txBody>
            <a:bodyPr wrap="square" rtlCol="0">
              <a:spAutoFit/>
            </a:bodyPr>
            <a:lstStyle/>
            <a:p>
              <a:pPr algn="ctr">
                <a:lnSpc>
                  <a:spcPct val="90000"/>
                </a:lnSpc>
              </a:pPr>
              <a:r>
                <a:rPr lang="en-US" sz="1400" b="1" dirty="0">
                  <a:solidFill>
                    <a:srgbClr val="FF40FF"/>
                  </a:solidFill>
                  <a:latin typeface="+mn-lt"/>
                </a:rPr>
                <a:t>solenoid stops</a:t>
              </a:r>
            </a:p>
          </p:txBody>
        </p:sp>
        <p:cxnSp>
          <p:nvCxnSpPr>
            <p:cNvPr id="18" name="Straight Arrow Connector 17">
              <a:extLst>
                <a:ext uri="{FF2B5EF4-FFF2-40B4-BE49-F238E27FC236}">
                  <a16:creationId xmlns:a16="http://schemas.microsoft.com/office/drawing/2014/main" id="{BD690072-57AE-BF24-0E50-9C9D76B413E2}"/>
                </a:ext>
              </a:extLst>
            </p:cNvPr>
            <p:cNvCxnSpPr>
              <a:cxnSpLocks/>
            </p:cNvCxnSpPr>
            <p:nvPr/>
          </p:nvCxnSpPr>
          <p:spPr>
            <a:xfrm>
              <a:off x="3248443" y="4563075"/>
              <a:ext cx="216980" cy="91119"/>
            </a:xfrm>
            <a:prstGeom prst="straightConnector1">
              <a:avLst/>
            </a:prstGeom>
            <a:ln w="38100">
              <a:solidFill>
                <a:srgbClr val="FF40FF"/>
              </a:solidFill>
              <a:miter lim="800000"/>
              <a:tailEnd type="triangle"/>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132D3F94-7C1E-0282-91C9-2AB3E37A5D29}"/>
              </a:ext>
            </a:extLst>
          </p:cNvPr>
          <p:cNvSpPr/>
          <p:nvPr/>
        </p:nvSpPr>
        <p:spPr>
          <a:xfrm>
            <a:off x="4334006" y="3256767"/>
            <a:ext cx="3852146" cy="2993721"/>
          </a:xfrm>
          <a:prstGeom prst="rect">
            <a:avLst/>
          </a:prstGeom>
          <a:solidFill>
            <a:schemeClr val="tx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202695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3"/>
                </p:tgtEl>
              </p:cMediaNode>
            </p:video>
          </p:childTnLst>
        </p:cTn>
      </p:par>
    </p:tnLst>
    <p:bldLst>
      <p:bldP spid="5" grpId="0"/>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8E4EE397-9E3A-E64D-BFD1-EE0923A4053B}"/>
              </a:ext>
            </a:extLst>
          </p:cNvPr>
          <p:cNvSpPr>
            <a:spLocks noGrp="1"/>
          </p:cNvSpPr>
          <p:nvPr>
            <p:ph type="title"/>
          </p:nvPr>
        </p:nvSpPr>
        <p:spPr>
          <a:xfrm>
            <a:off x="429767" y="274320"/>
            <a:ext cx="11430000" cy="978729"/>
          </a:xfrm>
        </p:spPr>
        <p:txBody>
          <a:bodyPr/>
          <a:lstStyle/>
          <a:p>
            <a:r>
              <a:rPr lang="en-US" dirty="0">
                <a:solidFill>
                  <a:schemeClr val="bg1"/>
                </a:solidFill>
              </a:rPr>
              <a:t>Infrared (IR) imaging shows final loss event localized at leading edge of graphite PFCs</a:t>
            </a:r>
          </a:p>
        </p:txBody>
      </p:sp>
      <mc:AlternateContent xmlns:mc="http://schemas.openxmlformats.org/markup-compatibility/2006" xmlns:a14="http://schemas.microsoft.com/office/drawing/2010/main">
        <mc:Choice Requires="a14">
          <p:sp>
            <p:nvSpPr>
              <p:cNvPr id="17" name="Content Placeholder 20">
                <a:extLst>
                  <a:ext uri="{FF2B5EF4-FFF2-40B4-BE49-F238E27FC236}">
                    <a16:creationId xmlns:a16="http://schemas.microsoft.com/office/drawing/2014/main" id="{864C852D-638D-9A08-5285-C498B48543A7}"/>
                  </a:ext>
                </a:extLst>
              </p:cNvPr>
              <p:cNvSpPr>
                <a:spLocks noGrp="1"/>
              </p:cNvSpPr>
              <p:nvPr>
                <p:ph idx="1"/>
              </p:nvPr>
            </p:nvSpPr>
            <p:spPr>
              <a:xfrm>
                <a:off x="4201666" y="1638549"/>
                <a:ext cx="3886201" cy="4374399"/>
              </a:xfrm>
            </p:spPr>
            <p:txBody>
              <a:bodyPr anchor="ctr">
                <a:normAutofit fontScale="77500" lnSpcReduction="20000"/>
              </a:bodyPr>
              <a:lstStyle/>
              <a:p>
                <a:pPr marL="292100" indent="-292100">
                  <a:lnSpc>
                    <a:spcPct val="100000"/>
                  </a:lnSpc>
                  <a:spcBef>
                    <a:spcPts val="1800"/>
                  </a:spcBef>
                  <a:buClr>
                    <a:srgbClr val="CBCBCB"/>
                  </a:buClr>
                </a:pPr>
                <a:r>
                  <a:rPr lang="en-US" dirty="0"/>
                  <a:t>IR imaging [1] shows localized RE heating at graphite tile interface</a:t>
                </a:r>
              </a:p>
              <a:p>
                <a:pPr marL="576263" lvl="1" indent="-284163">
                  <a:lnSpc>
                    <a:spcPct val="100000"/>
                  </a:lnSpc>
                  <a:spcAft>
                    <a:spcPts val="0"/>
                  </a:spcAft>
                  <a:buClr>
                    <a:srgbClr val="CBCBCB"/>
                  </a:buClr>
                </a:pPr>
                <a:r>
                  <a:rPr lang="en-US" dirty="0"/>
                  <a:t>A single tile at one toroidal location appears to ablate while others withstand heating</a:t>
                </a:r>
              </a:p>
              <a:p>
                <a:pPr marL="344477" indent="-284163">
                  <a:lnSpc>
                    <a:spcPct val="100000"/>
                  </a:lnSpc>
                  <a:spcBef>
                    <a:spcPts val="1800"/>
                  </a:spcBef>
                  <a:buClr>
                    <a:srgbClr val="CBCBCB"/>
                  </a:buClr>
                </a:pPr>
                <a:r>
                  <a:rPr lang="en-US" dirty="0"/>
                  <a:t>Calculation of </a:t>
                </a:r>
                <a14:m>
                  <m:oMath xmlns:m="http://schemas.openxmlformats.org/officeDocument/2006/math">
                    <m:r>
                      <a:rPr lang="en-US" i="1" dirty="0" smtClean="0">
                        <a:latin typeface="Cambria Math" panose="02040503050406030204" pitchFamily="18" charset="0"/>
                      </a:rPr>
                      <m:t>𝑇</m:t>
                    </m:r>
                  </m:oMath>
                </a14:m>
                <a:r>
                  <a:rPr lang="en-US" dirty="0"/>
                  <a:t> at PFC from IR affected by plasma, obscuring value</a:t>
                </a:r>
              </a:p>
              <a:p>
                <a:pPr marL="576263" lvl="1" indent="-284163">
                  <a:lnSpc>
                    <a:spcPct val="100000"/>
                  </a:lnSpc>
                  <a:spcAft>
                    <a:spcPts val="0"/>
                  </a:spcAft>
                  <a:buClr>
                    <a:srgbClr val="CBCBCB"/>
                  </a:buClr>
                </a:pPr>
                <a:r>
                  <a:rPr lang="en-US" dirty="0"/>
                  <a:t>IR detector as configured saturates during final loss event</a:t>
                </a:r>
              </a:p>
              <a:p>
                <a:pPr marL="576263" lvl="1" indent="-284163">
                  <a:lnSpc>
                    <a:spcPct val="100000"/>
                  </a:lnSpc>
                  <a:spcAft>
                    <a:spcPts val="0"/>
                  </a:spcAft>
                  <a:buClr>
                    <a:srgbClr val="CBCBCB"/>
                  </a:buClr>
                </a:pPr>
                <a:r>
                  <a:rPr lang="en-US" dirty="0"/>
                  <a:t>DIII-D graphite tiles ablate around </a:t>
                </a:r>
                <a14:m>
                  <m:oMath xmlns:m="http://schemas.openxmlformats.org/officeDocument/2006/math">
                    <m:r>
                      <a:rPr lang="en-US" i="1">
                        <a:latin typeface="Cambria Math" panose="02040503050406030204" pitchFamily="18" charset="0"/>
                      </a:rPr>
                      <m:t>2</m:t>
                    </m:r>
                    <m:r>
                      <a:rPr lang="en-US" b="0" i="1" smtClean="0">
                        <a:latin typeface="Cambria Math" panose="02040503050406030204" pitchFamily="18" charset="0"/>
                      </a:rPr>
                      <m:t>500 </m:t>
                    </m:r>
                    <m:r>
                      <m:rPr>
                        <m:sty m:val="p"/>
                      </m:rPr>
                      <a:rPr lang="en-US" b="0" i="0" smtClean="0">
                        <a:latin typeface="Cambria Math" panose="02040503050406030204" pitchFamily="18" charset="0"/>
                      </a:rPr>
                      <m:t>C</m:t>
                    </m:r>
                    <m:r>
                      <a:rPr lang="en-US" b="0" i="1" smtClean="0">
                        <a:latin typeface="Cambria Math" panose="02040503050406030204" pitchFamily="18" charset="0"/>
                        <a:ea typeface="Cambria Math" panose="02040503050406030204" pitchFamily="18" charset="0"/>
                      </a:rPr>
                      <m:t>°</m:t>
                    </m:r>
                  </m:oMath>
                </a14:m>
                <a:r>
                  <a:rPr lang="en-US" dirty="0"/>
                  <a:t> [2]</a:t>
                </a:r>
              </a:p>
            </p:txBody>
          </p:sp>
        </mc:Choice>
        <mc:Fallback xmlns="">
          <p:sp>
            <p:nvSpPr>
              <p:cNvPr id="17" name="Content Placeholder 20">
                <a:extLst>
                  <a:ext uri="{FF2B5EF4-FFF2-40B4-BE49-F238E27FC236}">
                    <a16:creationId xmlns:a16="http://schemas.microsoft.com/office/drawing/2014/main" id="{864C852D-638D-9A08-5285-C498B48543A7}"/>
                  </a:ext>
                </a:extLst>
              </p:cNvPr>
              <p:cNvSpPr>
                <a:spLocks noGrp="1" noRot="1" noChangeAspect="1" noMove="1" noResize="1" noEditPoints="1" noAdjustHandles="1" noChangeArrowheads="1" noChangeShapeType="1" noTextEdit="1"/>
              </p:cNvSpPr>
              <p:nvPr>
                <p:ph idx="1"/>
              </p:nvPr>
            </p:nvSpPr>
            <p:spPr>
              <a:xfrm>
                <a:off x="4201666" y="1638549"/>
                <a:ext cx="3886201" cy="4374399"/>
              </a:xfrm>
              <a:blipFill>
                <a:blip r:embed="rId5"/>
                <a:stretch>
                  <a:fillRect l="-1629" t="-2319" r="-2932" b="-1739"/>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AA145BDD-F541-8E1D-3967-1B7D5DBC5163}"/>
              </a:ext>
            </a:extLst>
          </p:cNvPr>
          <p:cNvPicPr>
            <a:picLocks noChangeAspect="1"/>
          </p:cNvPicPr>
          <p:nvPr/>
        </p:nvPicPr>
        <p:blipFill rotWithShape="1">
          <a:blip r:embed="rId6"/>
          <a:srcRect l="-1323" t="-108" r="4633" b="108"/>
          <a:stretch/>
        </p:blipFill>
        <p:spPr>
          <a:xfrm>
            <a:off x="8013700" y="2122863"/>
            <a:ext cx="3970218" cy="3081402"/>
          </a:xfrm>
          <a:prstGeom prst="rect">
            <a:avLst/>
          </a:prstGeom>
          <a:ln w="38100">
            <a:noFill/>
          </a:ln>
        </p:spPr>
      </p:pic>
      <p:sp>
        <p:nvSpPr>
          <p:cNvPr id="3" name="TextBox 2">
            <a:extLst>
              <a:ext uri="{FF2B5EF4-FFF2-40B4-BE49-F238E27FC236}">
                <a16:creationId xmlns:a16="http://schemas.microsoft.com/office/drawing/2014/main" id="{80C44D17-9F7B-392A-71B8-0BA933D995A8}"/>
              </a:ext>
            </a:extLst>
          </p:cNvPr>
          <p:cNvSpPr txBox="1"/>
          <p:nvPr/>
        </p:nvSpPr>
        <p:spPr>
          <a:xfrm>
            <a:off x="2438400" y="6482680"/>
            <a:ext cx="7315200" cy="286232"/>
          </a:xfrm>
          <a:prstGeom prst="rect">
            <a:avLst/>
          </a:prstGeom>
          <a:noFill/>
        </p:spPr>
        <p:txBody>
          <a:bodyPr wrap="square" rtlCol="0">
            <a:spAutoFit/>
          </a:bodyPr>
          <a:lstStyle/>
          <a:p>
            <a:pPr algn="ctr">
              <a:lnSpc>
                <a:spcPct val="90000"/>
              </a:lnSpc>
            </a:pPr>
            <a:r>
              <a:rPr lang="en-US" sz="1400" dirty="0">
                <a:solidFill>
                  <a:srgbClr val="CBCBCB"/>
                </a:solidFill>
                <a:latin typeface="+mn-lt"/>
              </a:rPr>
              <a:t>[1] Courtesy of C. </a:t>
            </a:r>
            <a:r>
              <a:rPr lang="en-US" sz="1400" dirty="0" err="1">
                <a:solidFill>
                  <a:srgbClr val="CBCBCB"/>
                </a:solidFill>
                <a:latin typeface="+mn-lt"/>
              </a:rPr>
              <a:t>Lasnier</a:t>
            </a:r>
            <a:r>
              <a:rPr lang="en-US" sz="1400" dirty="0">
                <a:solidFill>
                  <a:srgbClr val="CBCBCB"/>
                </a:solidFill>
                <a:latin typeface="+mn-lt"/>
              </a:rPr>
              <a:t> (LLNL) [2] </a:t>
            </a:r>
            <a:r>
              <a:rPr lang="en-US" sz="1400" dirty="0" err="1">
                <a:solidFill>
                  <a:srgbClr val="CBCBCB"/>
                </a:solidFill>
                <a:latin typeface="+mn-lt"/>
              </a:rPr>
              <a:t>Luxon</a:t>
            </a:r>
            <a:r>
              <a:rPr lang="en-US" sz="1400" dirty="0">
                <a:solidFill>
                  <a:srgbClr val="CBCBCB"/>
                </a:solidFill>
                <a:latin typeface="+mn-lt"/>
              </a:rPr>
              <a:t>, </a:t>
            </a:r>
            <a:r>
              <a:rPr lang="en-US" sz="1400" i="1" dirty="0" err="1">
                <a:solidFill>
                  <a:srgbClr val="CBCBCB"/>
                </a:solidFill>
                <a:latin typeface="+mn-lt"/>
              </a:rPr>
              <a:t>Nucl</a:t>
            </a:r>
            <a:r>
              <a:rPr lang="en-US" sz="1400" i="1" dirty="0">
                <a:solidFill>
                  <a:srgbClr val="CBCBCB"/>
                </a:solidFill>
                <a:latin typeface="+mn-lt"/>
              </a:rPr>
              <a:t>. Fusion </a:t>
            </a:r>
            <a:r>
              <a:rPr lang="en-US" sz="1400" dirty="0">
                <a:solidFill>
                  <a:srgbClr val="CBCBCB"/>
                </a:solidFill>
                <a:latin typeface="+mn-lt"/>
              </a:rPr>
              <a:t>(2002)</a:t>
            </a:r>
          </a:p>
        </p:txBody>
      </p:sp>
      <p:pic>
        <p:nvPicPr>
          <p:cNvPr id="5" name="Etor.mp4" descr="Etor.mp4">
            <a:hlinkClick r:id="" action="ppaction://media"/>
            <a:extLst>
              <a:ext uri="{FF2B5EF4-FFF2-40B4-BE49-F238E27FC236}">
                <a16:creationId xmlns:a16="http://schemas.microsoft.com/office/drawing/2014/main" id="{5C995106-4246-FE8E-CDD2-A5A1825633A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6643" t="857" r="23035" b="10001"/>
          <a:stretch/>
        </p:blipFill>
        <p:spPr>
          <a:xfrm>
            <a:off x="604519" y="1300184"/>
            <a:ext cx="3578860" cy="4754880"/>
          </a:xfrm>
          <a:prstGeom prst="rect">
            <a:avLst/>
          </a:prstGeom>
        </p:spPr>
      </p:pic>
      <p:sp>
        <p:nvSpPr>
          <p:cNvPr id="2" name="Rectangle 1">
            <a:extLst>
              <a:ext uri="{FF2B5EF4-FFF2-40B4-BE49-F238E27FC236}">
                <a16:creationId xmlns:a16="http://schemas.microsoft.com/office/drawing/2014/main" id="{5AE7F7AE-8EE2-3DA1-FDFF-1F1843ED5F8A}"/>
              </a:ext>
            </a:extLst>
          </p:cNvPr>
          <p:cNvSpPr/>
          <p:nvPr/>
        </p:nvSpPr>
        <p:spPr>
          <a:xfrm>
            <a:off x="6212910" y="6080116"/>
            <a:ext cx="2668043" cy="713848"/>
          </a:xfrm>
          <a:prstGeom prst="rect">
            <a:avLst/>
          </a:prstGeom>
          <a:solidFill>
            <a:schemeClr val="tx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122627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5"/>
                </p:tgtEl>
              </p:cMediaNode>
            </p:video>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6" y="198654"/>
            <a:ext cx="11698734" cy="978729"/>
          </a:xfrm>
        </p:spPr>
        <p:txBody>
          <a:bodyPr/>
          <a:lstStyle/>
          <a:p>
            <a:r>
              <a:rPr lang="en-US" b="1" dirty="0">
                <a:solidFill>
                  <a:schemeClr val="bg1"/>
                </a:solidFill>
              </a:rPr>
              <a:t>Rapid RE final loss event increases inductive electric fields and secondary electron generation via avalanche source</a:t>
            </a:r>
          </a:p>
        </p:txBody>
      </p:sp>
      <mc:AlternateContent xmlns:mc="http://schemas.openxmlformats.org/markup-compatibility/2006">
        <mc:Choice xmlns:a14="http://schemas.microsoft.com/office/drawing/2010/main" Requires="a14">
          <p:sp>
            <p:nvSpPr>
              <p:cNvPr id="14" name="Content Placeholder 13">
                <a:extLst>
                  <a:ext uri="{FF2B5EF4-FFF2-40B4-BE49-F238E27FC236}">
                    <a16:creationId xmlns:a16="http://schemas.microsoft.com/office/drawing/2014/main" id="{8E2E6D45-A602-1E4D-8C47-8C524D2566F8}"/>
                  </a:ext>
                </a:extLst>
              </p:cNvPr>
              <p:cNvSpPr>
                <a:spLocks noGrp="1"/>
              </p:cNvSpPr>
              <p:nvPr>
                <p:ph idx="1"/>
              </p:nvPr>
            </p:nvSpPr>
            <p:spPr>
              <a:xfrm>
                <a:off x="656216" y="1177383"/>
                <a:ext cx="7321923" cy="5043804"/>
              </a:xfrm>
            </p:spPr>
            <p:txBody>
              <a:bodyPr anchor="ctr">
                <a:normAutofit fontScale="70000" lnSpcReduction="20000"/>
              </a:bodyPr>
              <a:lstStyle/>
              <a:p>
                <a:pPr>
                  <a:lnSpc>
                    <a:spcPct val="120000"/>
                  </a:lnSpc>
                </a:pPr>
                <a:r>
                  <a:rPr lang="en-US" dirty="0">
                    <a:ea typeface="Cambria Math" panose="02040503050406030204" pitchFamily="18" charset="0"/>
                  </a:rPr>
                  <a:t>Approximate RE threshold electric field with impurities </a:t>
                </a:r>
                <a:br>
                  <a:rPr lang="en-US" dirty="0">
                    <a:ea typeface="Cambria Math" panose="02040503050406030204" pitchFamily="18" charset="0"/>
                  </a:rPr>
                </a:br>
                <a14:m>
                  <m:oMath xmlns:m="http://schemas.openxmlformats.org/officeDocument/2006/math">
                    <m:sSub>
                      <m:sSubPr>
                        <m:ctrlPr>
                          <a:rPr lang="en-US" b="1" i="1" smtClean="0">
                            <a:latin typeface="Cambria Math" panose="02040503050406030204" pitchFamily="18" charset="0"/>
                            <a:ea typeface="Cambria Math" panose="02040503050406030204" pitchFamily="18" charset="0"/>
                          </a:rPr>
                        </m:ctrlPr>
                      </m:sSubPr>
                      <m:e>
                        <m:r>
                          <a:rPr lang="en-US" b="1" i="0" smtClean="0">
                            <a:latin typeface="Cambria Math" panose="02040503050406030204" pitchFamily="18" charset="0"/>
                            <a:ea typeface="Cambria Math" panose="02040503050406030204" pitchFamily="18" charset="0"/>
                          </a:rPr>
                          <m:t>𝐄</m:t>
                        </m:r>
                      </m:e>
                      <m:sub>
                        <m:r>
                          <a:rPr lang="en-US" b="1" i="0" smtClean="0">
                            <a:latin typeface="Cambria Math" panose="02040503050406030204" pitchFamily="18" charset="0"/>
                            <a:ea typeface="Cambria Math" panose="02040503050406030204" pitchFamily="18" charset="0"/>
                          </a:rPr>
                          <m:t>𝐜𝐫𝐢𝐭</m:t>
                        </m:r>
                      </m:sub>
                    </m:sSub>
                    <m:r>
                      <a:rPr lang="en-US" b="1" i="1" smtClean="0">
                        <a:latin typeface="Cambria Math" panose="02040503050406030204" pitchFamily="18" charset="0"/>
                        <a:ea typeface="Cambria Math" panose="02040503050406030204" pitchFamily="18" charset="0"/>
                      </a:rPr>
                      <m:t>≅</m:t>
                    </m:r>
                    <m:sSubSup>
                      <m:sSubSupPr>
                        <m:ctrlPr>
                          <a:rPr lang="en-US" b="1" i="1" smtClean="0">
                            <a:latin typeface="Cambria Math" panose="02040503050406030204" pitchFamily="18" charset="0"/>
                            <a:ea typeface="Cambria Math" panose="02040503050406030204" pitchFamily="18" charset="0"/>
                          </a:rPr>
                        </m:ctrlPr>
                      </m:sSubSupPr>
                      <m:e>
                        <m:r>
                          <a:rPr lang="en-US" b="1" i="1" smtClean="0">
                            <a:latin typeface="Cambria Math" panose="02040503050406030204" pitchFamily="18" charset="0"/>
                            <a:ea typeface="Cambria Math" panose="02040503050406030204" pitchFamily="18" charset="0"/>
                          </a:rPr>
                          <m:t>𝑬</m:t>
                        </m:r>
                      </m:e>
                      <m:sub>
                        <m:r>
                          <a:rPr lang="en-US" b="1" i="0" smtClean="0">
                            <a:latin typeface="Cambria Math" panose="02040503050406030204" pitchFamily="18" charset="0"/>
                            <a:ea typeface="Cambria Math" panose="02040503050406030204" pitchFamily="18" charset="0"/>
                          </a:rPr>
                          <m:t>𝐂𝐇</m:t>
                        </m:r>
                      </m:sub>
                      <m:sup>
                        <m:r>
                          <a:rPr lang="en-US" b="1" i="0" smtClean="0">
                            <a:latin typeface="Cambria Math" panose="02040503050406030204" pitchFamily="18" charset="0"/>
                            <a:ea typeface="Cambria Math" panose="02040503050406030204" pitchFamily="18" charset="0"/>
                          </a:rPr>
                          <m:t>𝐭𝐨𝐭</m:t>
                        </m:r>
                      </m:sup>
                    </m:sSubSup>
                    <m:r>
                      <a:rPr lang="en-US" b="1" i="1" smtClean="0">
                        <a:latin typeface="Cambria Math" panose="02040503050406030204" pitchFamily="18" charset="0"/>
                        <a:ea typeface="Cambria Math" panose="02040503050406030204" pitchFamily="18" charset="0"/>
                      </a:rPr>
                      <m:t>=</m:t>
                    </m:r>
                    <m:f>
                      <m:fPr>
                        <m:ctrlPr>
                          <a:rPr lang="en-US" b="1" i="1" smtClean="0">
                            <a:latin typeface="Cambria Math" panose="02040503050406030204" pitchFamily="18" charset="0"/>
                            <a:ea typeface="Cambria Math" panose="02040503050406030204" pitchFamily="18" charset="0"/>
                          </a:rPr>
                        </m:ctrlPr>
                      </m:fPr>
                      <m:num>
                        <m:sSubSup>
                          <m:sSubSupPr>
                            <m:ctrlPr>
                              <a:rPr lang="en-US" b="1" i="1" smtClean="0">
                                <a:latin typeface="Cambria Math" panose="02040503050406030204" pitchFamily="18" charset="0"/>
                                <a:ea typeface="Cambria Math" panose="02040503050406030204" pitchFamily="18" charset="0"/>
                              </a:rPr>
                            </m:ctrlPr>
                          </m:sSubSupPr>
                          <m:e>
                            <m:r>
                              <a:rPr lang="en-US" b="1" i="1" smtClean="0">
                                <a:latin typeface="Cambria Math" panose="02040503050406030204" pitchFamily="18" charset="0"/>
                                <a:ea typeface="Cambria Math" panose="02040503050406030204" pitchFamily="18" charset="0"/>
                              </a:rPr>
                              <m:t>𝒏</m:t>
                            </m:r>
                          </m:e>
                          <m:sub>
                            <m:r>
                              <a:rPr lang="en-US" b="1" i="1" smtClean="0">
                                <a:latin typeface="Cambria Math" panose="02040503050406030204" pitchFamily="18" charset="0"/>
                                <a:ea typeface="Cambria Math" panose="02040503050406030204" pitchFamily="18" charset="0"/>
                              </a:rPr>
                              <m:t>𝒆</m:t>
                            </m:r>
                          </m:sub>
                          <m:sup>
                            <m:r>
                              <a:rPr lang="en-US" b="1" i="0" smtClean="0">
                                <a:latin typeface="Cambria Math" panose="02040503050406030204" pitchFamily="18" charset="0"/>
                                <a:ea typeface="Cambria Math" panose="02040503050406030204" pitchFamily="18" charset="0"/>
                              </a:rPr>
                              <m:t>𝐭𝐨𝐭</m:t>
                            </m:r>
                          </m:sup>
                        </m:sSubSup>
                      </m:num>
                      <m:den>
                        <m:sSub>
                          <m:sSubPr>
                            <m:ctrlPr>
                              <a:rPr lang="en-US" b="1" i="1" smtClean="0">
                                <a:latin typeface="Cambria Math" panose="02040503050406030204" pitchFamily="18" charset="0"/>
                                <a:ea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𝒏</m:t>
                            </m:r>
                          </m:e>
                          <m:sub>
                            <m:r>
                              <a:rPr lang="en-US" b="1" i="1" smtClean="0">
                                <a:latin typeface="Cambria Math" panose="02040503050406030204" pitchFamily="18" charset="0"/>
                                <a:ea typeface="Cambria Math" panose="02040503050406030204" pitchFamily="18" charset="0"/>
                              </a:rPr>
                              <m:t>𝒆</m:t>
                            </m:r>
                          </m:sub>
                        </m:sSub>
                      </m:den>
                    </m:f>
                    <m:f>
                      <m:fPr>
                        <m:ctrlPr>
                          <a:rPr lang="en-US" b="1" i="1" smtClean="0">
                            <a:latin typeface="Cambria Math" panose="02040503050406030204" pitchFamily="18" charset="0"/>
                            <a:ea typeface="Cambria Math" panose="02040503050406030204" pitchFamily="18" charset="0"/>
                          </a:rPr>
                        </m:ctrlPr>
                      </m:fPr>
                      <m:num>
                        <m:sSub>
                          <m:sSubPr>
                            <m:ctrlPr>
                              <a:rPr lang="en-US" b="1" i="1" smtClean="0">
                                <a:latin typeface="Cambria Math" panose="02040503050406030204" pitchFamily="18" charset="0"/>
                                <a:ea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𝒎</m:t>
                            </m:r>
                          </m:e>
                          <m:sub>
                            <m:r>
                              <a:rPr lang="en-US" b="1" i="1" smtClean="0">
                                <a:latin typeface="Cambria Math" panose="02040503050406030204" pitchFamily="18" charset="0"/>
                                <a:ea typeface="Cambria Math" panose="02040503050406030204" pitchFamily="18" charset="0"/>
                              </a:rPr>
                              <m:t>𝒆</m:t>
                            </m:r>
                          </m:sub>
                        </m:sSub>
                        <m:r>
                          <a:rPr lang="en-US" b="1" i="1" smtClean="0">
                            <a:latin typeface="Cambria Math" panose="02040503050406030204" pitchFamily="18" charset="0"/>
                            <a:ea typeface="Cambria Math" panose="02040503050406030204" pitchFamily="18" charset="0"/>
                          </a:rPr>
                          <m:t>𝒄</m:t>
                        </m:r>
                      </m:num>
                      <m:den>
                        <m:r>
                          <a:rPr lang="en-US" b="1" i="1" smtClean="0">
                            <a:latin typeface="Cambria Math" panose="02040503050406030204" pitchFamily="18" charset="0"/>
                            <a:ea typeface="Cambria Math" panose="02040503050406030204" pitchFamily="18" charset="0"/>
                          </a:rPr>
                          <m:t>𝒆</m:t>
                        </m:r>
                        <m:sSub>
                          <m:sSubPr>
                            <m:ctrlPr>
                              <a:rPr lang="en-US" b="1" i="1" smtClean="0">
                                <a:latin typeface="Cambria Math" panose="02040503050406030204" pitchFamily="18" charset="0"/>
                                <a:ea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𝝉</m:t>
                            </m:r>
                          </m:e>
                          <m:sub>
                            <m:r>
                              <a:rPr lang="en-US" b="1" i="1" smtClean="0">
                                <a:latin typeface="Cambria Math" panose="02040503050406030204" pitchFamily="18" charset="0"/>
                                <a:ea typeface="Cambria Math" panose="02040503050406030204" pitchFamily="18" charset="0"/>
                              </a:rPr>
                              <m:t>𝒄</m:t>
                            </m:r>
                          </m:sub>
                        </m:sSub>
                      </m:den>
                    </m:f>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𝟑</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𝟏𝟒</m:t>
                    </m:r>
                    <m:r>
                      <a:rPr lang="en-US" b="1" i="0" smtClean="0">
                        <a:latin typeface="Cambria Math" panose="02040503050406030204" pitchFamily="18" charset="0"/>
                        <a:ea typeface="Cambria Math" panose="02040503050406030204" pitchFamily="18" charset="0"/>
                      </a:rPr>
                      <m:t>𝐕</m:t>
                    </m:r>
                    <m:r>
                      <a:rPr lang="en-US" b="1" i="0" smtClean="0">
                        <a:latin typeface="Cambria Math" panose="02040503050406030204" pitchFamily="18" charset="0"/>
                        <a:ea typeface="Cambria Math" panose="02040503050406030204" pitchFamily="18" charset="0"/>
                      </a:rPr>
                      <m:t>/</m:t>
                    </m:r>
                    <m:r>
                      <a:rPr lang="en-US" b="1" i="0" smtClean="0">
                        <a:latin typeface="Cambria Math" panose="02040503050406030204" pitchFamily="18" charset="0"/>
                        <a:ea typeface="Cambria Math" panose="02040503050406030204" pitchFamily="18" charset="0"/>
                      </a:rPr>
                      <m:t>𝐦</m:t>
                    </m:r>
                  </m:oMath>
                </a14:m>
                <a:r>
                  <a:rPr lang="en-US" b="1" i="1" dirty="0">
                    <a:latin typeface="Cambria Math" panose="02040503050406030204" pitchFamily="18" charset="0"/>
                    <a:ea typeface="Cambria Math" panose="02040503050406030204" pitchFamily="18" charset="0"/>
                  </a:rPr>
                  <a:t> </a:t>
                </a:r>
                <a:r>
                  <a:rPr lang="en-US" b="1" dirty="0">
                    <a:latin typeface="+mn-lt"/>
                    <a:ea typeface="Cambria Math" panose="02040503050406030204" pitchFamily="18" charset="0"/>
                  </a:rPr>
                  <a:t>[1]</a:t>
                </a:r>
                <a:endParaRPr lang="en-US" b="1" i="1" dirty="0">
                  <a:latin typeface="+mn-lt"/>
                  <a:ea typeface="Cambria Math" panose="02040503050406030204" pitchFamily="18" charset="0"/>
                </a:endParaRPr>
              </a:p>
              <a:p>
                <a:pPr lvl="1">
                  <a:lnSpc>
                    <a:spcPct val="120000"/>
                  </a:lnSpc>
                </a:pPr>
                <a14:m>
                  <m:oMath xmlns:m="http://schemas.openxmlformats.org/officeDocument/2006/math">
                    <m:sSub>
                      <m:sSubPr>
                        <m:ctrlPr>
                          <a:rPr lang="en-US" b="0" i="1" dirty="0" smtClean="0">
                            <a:latin typeface="Cambria Math" panose="02040503050406030204" pitchFamily="18" charset="0"/>
                            <a:ea typeface="Cambria Math" panose="02040503050406030204" pitchFamily="18" charset="0"/>
                          </a:rPr>
                        </m:ctrlPr>
                      </m:sSubPr>
                      <m:e>
                        <m:r>
                          <a:rPr lang="en-US" b="0" i="1" dirty="0" smtClean="0">
                            <a:latin typeface="Cambria Math" panose="02040503050406030204" pitchFamily="18" charset="0"/>
                            <a:ea typeface="Cambria Math" panose="02040503050406030204" pitchFamily="18" charset="0"/>
                          </a:rPr>
                          <m:t>𝜏</m:t>
                        </m:r>
                      </m:e>
                      <m:sub>
                        <m:r>
                          <a:rPr lang="en-US" b="0" i="1" dirty="0" smtClean="0">
                            <a:latin typeface="Cambria Math" panose="02040503050406030204" pitchFamily="18" charset="0"/>
                            <a:ea typeface="Cambria Math" panose="02040503050406030204" pitchFamily="18" charset="0"/>
                          </a:rPr>
                          <m:t>𝑐</m:t>
                        </m:r>
                      </m:sub>
                    </m:sSub>
                    <m:r>
                      <a:rPr lang="en-US" b="0" i="1" dirty="0" smtClean="0">
                        <a:latin typeface="Cambria Math" panose="02040503050406030204" pitchFamily="18" charset="0"/>
                        <a:ea typeface="Cambria Math" panose="02040503050406030204" pitchFamily="18" charset="0"/>
                      </a:rPr>
                      <m:t>=</m:t>
                    </m:r>
                    <m:f>
                      <m:fPr>
                        <m:ctrlPr>
                          <a:rPr lang="en-US" i="1" dirty="0" smtClean="0">
                            <a:latin typeface="Cambria Math" panose="02040503050406030204" pitchFamily="18" charset="0"/>
                            <a:ea typeface="Cambria Math" panose="02040503050406030204" pitchFamily="18" charset="0"/>
                          </a:rPr>
                        </m:ctrlPr>
                      </m:fPr>
                      <m:num>
                        <m:r>
                          <a:rPr lang="en-US" i="1" dirty="0">
                            <a:latin typeface="Cambria Math" panose="02040503050406030204" pitchFamily="18" charset="0"/>
                            <a:ea typeface="Cambria Math" panose="02040503050406030204" pitchFamily="18" charset="0"/>
                          </a:rPr>
                          <m:t>4</m:t>
                        </m:r>
                        <m:r>
                          <a:rPr lang="en-US" i="1" dirty="0">
                            <a:latin typeface="Cambria Math" panose="02040503050406030204" pitchFamily="18" charset="0"/>
                            <a:ea typeface="Cambria Math" panose="02040503050406030204" pitchFamily="18" charset="0"/>
                          </a:rPr>
                          <m:t>𝜋</m:t>
                        </m:r>
                        <m:sSubSup>
                          <m:sSubSupPr>
                            <m:ctrlPr>
                              <a:rPr lang="en-US" b="0" i="1" dirty="0" smtClean="0">
                                <a:latin typeface="Cambria Math" panose="02040503050406030204" pitchFamily="18" charset="0"/>
                                <a:ea typeface="Cambria Math" panose="02040503050406030204" pitchFamily="18" charset="0"/>
                              </a:rPr>
                            </m:ctrlPr>
                          </m:sSubSupPr>
                          <m:e>
                            <m:r>
                              <a:rPr lang="en-US" i="1" dirty="0" smtClean="0">
                                <a:latin typeface="Cambria Math" panose="02040503050406030204" pitchFamily="18" charset="0"/>
                                <a:ea typeface="Cambria Math" panose="02040503050406030204" pitchFamily="18" charset="0"/>
                              </a:rPr>
                              <m:t>𝜀</m:t>
                            </m:r>
                          </m:e>
                          <m:sub>
                            <m:r>
                              <a:rPr lang="en-US" b="0" i="1" dirty="0" smtClean="0">
                                <a:latin typeface="Cambria Math" panose="02040503050406030204" pitchFamily="18" charset="0"/>
                                <a:ea typeface="Cambria Math" panose="02040503050406030204" pitchFamily="18" charset="0"/>
                              </a:rPr>
                              <m:t>0</m:t>
                            </m:r>
                          </m:sub>
                          <m:sup>
                            <m:r>
                              <a:rPr lang="en-US" b="0" i="1" dirty="0" smtClean="0">
                                <a:latin typeface="Cambria Math" panose="02040503050406030204" pitchFamily="18" charset="0"/>
                                <a:ea typeface="Cambria Math" panose="02040503050406030204" pitchFamily="18" charset="0"/>
                              </a:rPr>
                              <m:t>2</m:t>
                            </m:r>
                          </m:sup>
                        </m:sSubSup>
                        <m:sSubSup>
                          <m:sSubSupPr>
                            <m:ctrlPr>
                              <a:rPr lang="en-US" i="1" dirty="0" smtClean="0">
                                <a:latin typeface="Cambria Math" panose="02040503050406030204" pitchFamily="18" charset="0"/>
                                <a:ea typeface="Cambria Math" panose="02040503050406030204" pitchFamily="18" charset="0"/>
                              </a:rPr>
                            </m:ctrlPr>
                          </m:sSubSupPr>
                          <m:e>
                            <m:r>
                              <a:rPr lang="en-US" b="0" i="1" dirty="0" smtClean="0">
                                <a:latin typeface="Cambria Math" panose="02040503050406030204" pitchFamily="18" charset="0"/>
                                <a:ea typeface="Cambria Math" panose="02040503050406030204" pitchFamily="18" charset="0"/>
                              </a:rPr>
                              <m:t>𝑚</m:t>
                            </m:r>
                          </m:e>
                          <m:sub>
                            <m:r>
                              <a:rPr lang="en-US" b="0" i="1" dirty="0" smtClean="0">
                                <a:latin typeface="Cambria Math" panose="02040503050406030204" pitchFamily="18" charset="0"/>
                                <a:ea typeface="Cambria Math" panose="02040503050406030204" pitchFamily="18" charset="0"/>
                              </a:rPr>
                              <m:t>𝑒</m:t>
                            </m:r>
                          </m:sub>
                          <m:sup>
                            <m:r>
                              <a:rPr lang="en-US" b="0" i="1" dirty="0" smtClean="0">
                                <a:latin typeface="Cambria Math" panose="02040503050406030204" pitchFamily="18" charset="0"/>
                                <a:ea typeface="Cambria Math" panose="02040503050406030204" pitchFamily="18" charset="0"/>
                              </a:rPr>
                              <m:t>2</m:t>
                            </m:r>
                          </m:sup>
                        </m:sSubSup>
                        <m:sSup>
                          <m:sSupPr>
                            <m:ctrlPr>
                              <a:rPr lang="en-US" i="1" dirty="0" smtClean="0">
                                <a:latin typeface="Cambria Math" panose="02040503050406030204" pitchFamily="18" charset="0"/>
                                <a:ea typeface="Cambria Math" panose="02040503050406030204" pitchFamily="18" charset="0"/>
                              </a:rPr>
                            </m:ctrlPr>
                          </m:sSupPr>
                          <m:e>
                            <m:r>
                              <a:rPr lang="en-US" b="0" i="1" dirty="0" smtClean="0">
                                <a:latin typeface="Cambria Math" panose="02040503050406030204" pitchFamily="18" charset="0"/>
                                <a:ea typeface="Cambria Math" panose="02040503050406030204" pitchFamily="18" charset="0"/>
                              </a:rPr>
                              <m:t>𝑐</m:t>
                            </m:r>
                          </m:e>
                          <m:sup>
                            <m:r>
                              <a:rPr lang="en-US" b="0" i="1" dirty="0" smtClean="0">
                                <a:latin typeface="Cambria Math" panose="02040503050406030204" pitchFamily="18" charset="0"/>
                                <a:ea typeface="Cambria Math" panose="02040503050406030204" pitchFamily="18" charset="0"/>
                              </a:rPr>
                              <m:t>3</m:t>
                            </m:r>
                          </m:sup>
                        </m:sSup>
                      </m:num>
                      <m:den>
                        <m:sSub>
                          <m:sSubPr>
                            <m:ctrlPr>
                              <a:rPr lang="en-US" i="1" dirty="0" smtClean="0">
                                <a:latin typeface="Cambria Math" panose="02040503050406030204" pitchFamily="18" charset="0"/>
                                <a:ea typeface="Cambria Math" panose="02040503050406030204" pitchFamily="18" charset="0"/>
                              </a:rPr>
                            </m:ctrlPr>
                          </m:sSubPr>
                          <m:e>
                            <m:r>
                              <a:rPr lang="en-US" b="0" i="1" dirty="0" smtClean="0">
                                <a:latin typeface="Cambria Math" panose="02040503050406030204" pitchFamily="18" charset="0"/>
                                <a:ea typeface="Cambria Math" panose="02040503050406030204" pitchFamily="18" charset="0"/>
                              </a:rPr>
                              <m:t>𝑛</m:t>
                            </m:r>
                          </m:e>
                          <m:sub>
                            <m:r>
                              <a:rPr lang="en-US" b="0" i="1" dirty="0" smtClean="0">
                                <a:latin typeface="Cambria Math" panose="02040503050406030204" pitchFamily="18" charset="0"/>
                                <a:ea typeface="Cambria Math" panose="02040503050406030204" pitchFamily="18" charset="0"/>
                              </a:rPr>
                              <m:t>𝑒</m:t>
                            </m:r>
                          </m:sub>
                        </m:sSub>
                        <m:sSup>
                          <m:sSupPr>
                            <m:ctrlPr>
                              <a:rPr lang="en-US" i="1" dirty="0" smtClean="0">
                                <a:latin typeface="Cambria Math" panose="02040503050406030204" pitchFamily="18" charset="0"/>
                                <a:ea typeface="Cambria Math" panose="02040503050406030204" pitchFamily="18" charset="0"/>
                              </a:rPr>
                            </m:ctrlPr>
                          </m:sSupPr>
                          <m:e>
                            <m:r>
                              <a:rPr lang="en-US" b="0" i="1" dirty="0" smtClean="0">
                                <a:latin typeface="Cambria Math" panose="02040503050406030204" pitchFamily="18" charset="0"/>
                                <a:ea typeface="Cambria Math" panose="02040503050406030204" pitchFamily="18" charset="0"/>
                              </a:rPr>
                              <m:t>𝑒</m:t>
                            </m:r>
                          </m:e>
                          <m:sup>
                            <m:r>
                              <a:rPr lang="en-US" b="0" i="1" dirty="0" smtClean="0">
                                <a:latin typeface="Cambria Math" panose="02040503050406030204" pitchFamily="18" charset="0"/>
                                <a:ea typeface="Cambria Math" panose="02040503050406030204" pitchFamily="18" charset="0"/>
                              </a:rPr>
                              <m:t>4</m:t>
                            </m:r>
                          </m:sup>
                        </m:sSup>
                        <m:r>
                          <m:rPr>
                            <m:sty m:val="p"/>
                          </m:rPr>
                          <a:rPr lang="en-US" b="0" i="0" dirty="0" smtClean="0">
                            <a:latin typeface="Cambria Math" panose="02040503050406030204" pitchFamily="18" charset="0"/>
                            <a:ea typeface="Cambria Math" panose="02040503050406030204" pitchFamily="18" charset="0"/>
                          </a:rPr>
                          <m:t>ln</m:t>
                        </m:r>
                        <m:r>
                          <m:rPr>
                            <m:sty m:val="p"/>
                          </m:rPr>
                          <a:rPr lang="el-GR" b="0" i="1" dirty="0" smtClean="0">
                            <a:latin typeface="Cambria Math" panose="02040503050406030204" pitchFamily="18" charset="0"/>
                            <a:ea typeface="Cambria Math" panose="02040503050406030204" pitchFamily="18" charset="0"/>
                          </a:rPr>
                          <m:t>Λ</m:t>
                        </m:r>
                      </m:den>
                    </m:f>
                    <m:r>
                      <a:rPr lang="en-US" b="0" i="1" dirty="0" smtClean="0">
                        <a:latin typeface="Cambria Math" panose="02040503050406030204" pitchFamily="18" charset="0"/>
                        <a:ea typeface="Cambria Math" panose="02040503050406030204" pitchFamily="18" charset="0"/>
                      </a:rPr>
                      <m:t>, </m:t>
                    </m:r>
                    <m:sSubSup>
                      <m:sSubSupPr>
                        <m:ctrlPr>
                          <a:rPr lang="en-US" i="1">
                            <a:latin typeface="Cambria Math" panose="02040503050406030204" pitchFamily="18" charset="0"/>
                          </a:rPr>
                        </m:ctrlPr>
                      </m:sSubSupPr>
                      <m:e>
                        <m:r>
                          <a:rPr lang="en-US" i="1">
                            <a:latin typeface="Cambria Math" panose="02040503050406030204" pitchFamily="18" charset="0"/>
                          </a:rPr>
                          <m:t>𝑛</m:t>
                        </m:r>
                      </m:e>
                      <m:sub>
                        <m:r>
                          <a:rPr lang="en-US" i="1">
                            <a:latin typeface="Cambria Math" panose="02040503050406030204" pitchFamily="18" charset="0"/>
                          </a:rPr>
                          <m:t>𝑒</m:t>
                        </m:r>
                      </m:sub>
                      <m:sup>
                        <m:r>
                          <m:rPr>
                            <m:sty m:val="p"/>
                          </m:rPr>
                          <a:rPr lang="en-US">
                            <a:latin typeface="Cambria Math" panose="02040503050406030204" pitchFamily="18" charset="0"/>
                          </a:rPr>
                          <m:t>tot</m:t>
                        </m:r>
                      </m:sup>
                    </m:sSubSup>
                    <m:r>
                      <a:rPr lang="en-US" i="1">
                        <a:latin typeface="Cambria Math" panose="02040503050406030204" pitchFamily="18" charset="0"/>
                      </a:rPr>
                      <m:t>=</m:t>
                    </m:r>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𝑠</m:t>
                        </m:r>
                      </m:sub>
                      <m:sup/>
                      <m:e>
                        <m:d>
                          <m:dPr>
                            <m:ctrlPr>
                              <a:rPr lang="en-US"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𝑍</m:t>
                                </m:r>
                              </m:e>
                              <m:sub>
                                <m:r>
                                  <a:rPr lang="en-US" b="0" i="1" smtClean="0">
                                    <a:latin typeface="Cambria Math" panose="02040503050406030204" pitchFamily="18" charset="0"/>
                                  </a:rPr>
                                  <m:t>𝑠</m:t>
                                </m:r>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𝑍</m:t>
                                </m:r>
                              </m:e>
                              <m:sub>
                                <m:r>
                                  <a:rPr lang="en-US" b="0" i="1" smtClean="0">
                                    <a:latin typeface="Cambria Math" panose="02040503050406030204" pitchFamily="18" charset="0"/>
                                  </a:rPr>
                                  <m:t>𝑠</m:t>
                                </m:r>
                              </m:sub>
                            </m:sSub>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𝑠</m:t>
                            </m:r>
                          </m:sub>
                        </m:sSub>
                      </m:e>
                    </m:nary>
                    <m:r>
                      <a:rPr lang="en-US" b="0" i="1" smtClean="0">
                        <a:latin typeface="Cambria Math" panose="02040503050406030204" pitchFamily="18" charset="0"/>
                      </a:rPr>
                      <m:t>,</m:t>
                    </m:r>
                  </m:oMath>
                </a14:m>
                <a:r>
                  <a:rPr lang="en-US" i="1" dirty="0">
                    <a:latin typeface="Cambria Math" panose="02040503050406030204" pitchFamily="18" charset="0"/>
                    <a:ea typeface="Cambria Math" panose="02040503050406030204" pitchFamily="18" charset="0"/>
                  </a:rPr>
                  <a:t> </a:t>
                </a:r>
                <a:br>
                  <a:rPr lang="en-US" i="1" dirty="0">
                    <a:latin typeface="Cambria Math" panose="02040503050406030204" pitchFamily="18" charset="0"/>
                  </a:rPr>
                </a:b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𝑒</m:t>
                        </m:r>
                      </m:sub>
                    </m:sSub>
                    <m:r>
                      <a:rPr lang="en-US" i="1">
                        <a:latin typeface="Cambria Math" panose="02040503050406030204" pitchFamily="18" charset="0"/>
                      </a:rPr>
                      <m:t>=2.25</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i="1">
                            <a:latin typeface="Cambria Math" panose="02040503050406030204" pitchFamily="18" charset="0"/>
                            <a:ea typeface="Cambria Math" panose="02040503050406030204" pitchFamily="18" charset="0"/>
                          </a:rPr>
                          <m:t>20</m:t>
                        </m:r>
                      </m:sup>
                    </m:sSup>
                    <m:sSup>
                      <m:sSupPr>
                        <m:ctrlPr>
                          <a:rPr lang="en-US" i="1">
                            <a:latin typeface="Cambria Math" panose="02040503050406030204" pitchFamily="18" charset="0"/>
                            <a:ea typeface="Cambria Math" panose="02040503050406030204" pitchFamily="18" charset="0"/>
                          </a:rPr>
                        </m:ctrlPr>
                      </m:sSupPr>
                      <m:e>
                        <m:r>
                          <m:rPr>
                            <m:sty m:val="p"/>
                          </m:rPr>
                          <a:rPr lang="en-US">
                            <a:latin typeface="Cambria Math" panose="02040503050406030204" pitchFamily="18" charset="0"/>
                            <a:ea typeface="Cambria Math" panose="02040503050406030204" pitchFamily="18" charset="0"/>
                          </a:rPr>
                          <m:t>m</m:t>
                        </m:r>
                      </m:e>
                      <m:sup>
                        <m:r>
                          <a:rPr lang="en-US" i="1">
                            <a:latin typeface="Cambria Math" panose="02040503050406030204" pitchFamily="18" charset="0"/>
                            <a:ea typeface="Cambria Math" panose="02040503050406030204" pitchFamily="18" charset="0"/>
                          </a:rPr>
                          <m:t>−3</m:t>
                        </m:r>
                      </m:sup>
                    </m:sSup>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𝑛</m:t>
                        </m:r>
                      </m:e>
                      <m:sub>
                        <m:sSup>
                          <m:sSupPr>
                            <m:ctrlPr>
                              <a:rPr lang="en-US" i="1">
                                <a:latin typeface="Cambria Math" panose="02040503050406030204" pitchFamily="18" charset="0"/>
                                <a:ea typeface="Cambria Math" panose="02040503050406030204" pitchFamily="18" charset="0"/>
                              </a:rPr>
                            </m:ctrlPr>
                          </m:sSupPr>
                          <m:e>
                            <m:r>
                              <m:rPr>
                                <m:sty m:val="p"/>
                              </m:rPr>
                              <a:rPr lang="en-US">
                                <a:latin typeface="Cambria Math" panose="02040503050406030204" pitchFamily="18" charset="0"/>
                                <a:ea typeface="Cambria Math" panose="02040503050406030204" pitchFamily="18" charset="0"/>
                              </a:rPr>
                              <m:t>D</m:t>
                            </m:r>
                          </m:e>
                          <m:sup>
                            <m:r>
                              <a:rPr lang="en-US" i="1">
                                <a:latin typeface="Cambria Math" panose="02040503050406030204" pitchFamily="18" charset="0"/>
                                <a:ea typeface="Cambria Math" panose="02040503050406030204" pitchFamily="18" charset="0"/>
                              </a:rPr>
                              <m:t>+1</m:t>
                            </m:r>
                          </m:sup>
                        </m:sSup>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𝑛</m:t>
                        </m:r>
                      </m:e>
                      <m:sub>
                        <m:sSup>
                          <m:sSupPr>
                            <m:ctrlPr>
                              <a:rPr lang="en-US" i="1">
                                <a:latin typeface="Cambria Math" panose="02040503050406030204" pitchFamily="18" charset="0"/>
                              </a:rPr>
                            </m:ctrlPr>
                          </m:sSupPr>
                          <m:e>
                            <m:r>
                              <m:rPr>
                                <m:sty m:val="p"/>
                              </m:rPr>
                              <a:rPr lang="en-US">
                                <a:latin typeface="Cambria Math" panose="02040503050406030204" pitchFamily="18" charset="0"/>
                              </a:rPr>
                              <m:t>Ar</m:t>
                            </m:r>
                          </m:e>
                          <m:sup>
                            <m:r>
                              <a:rPr lang="en-US" i="1">
                                <a:latin typeface="Cambria Math" panose="02040503050406030204" pitchFamily="18" charset="0"/>
                              </a:rPr>
                              <m:t>+1</m:t>
                            </m:r>
                          </m:sup>
                        </m:sSup>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𝑛</m:t>
                        </m:r>
                      </m:e>
                      <m:sub>
                        <m:sSup>
                          <m:sSupPr>
                            <m:ctrlPr>
                              <a:rPr lang="en-US" i="1">
                                <a:latin typeface="Cambria Math" panose="02040503050406030204" pitchFamily="18" charset="0"/>
                              </a:rPr>
                            </m:ctrlPr>
                          </m:sSupPr>
                          <m:e>
                            <m:r>
                              <m:rPr>
                                <m:sty m:val="p"/>
                              </m:rPr>
                              <a:rPr lang="en-US">
                                <a:latin typeface="Cambria Math" panose="02040503050406030204" pitchFamily="18" charset="0"/>
                              </a:rPr>
                              <m:t>Ar</m:t>
                            </m:r>
                          </m:e>
                          <m:sup>
                            <m:r>
                              <a:rPr lang="en-US" i="1">
                                <a:latin typeface="Cambria Math" panose="02040503050406030204" pitchFamily="18" charset="0"/>
                              </a:rPr>
                              <m:t>+0</m:t>
                            </m:r>
                          </m:sup>
                        </m:sSup>
                      </m:sub>
                    </m:sSub>
                    <m:r>
                      <a:rPr lang="en-US" i="1">
                        <a:latin typeface="Cambria Math" panose="02040503050406030204" pitchFamily="18" charset="0"/>
                      </a:rPr>
                      <m:t>=</m:t>
                    </m:r>
                    <m:f>
                      <m:fPr>
                        <m:type m:val="lin"/>
                        <m:ctrlPr>
                          <a:rPr lang="en-US"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𝑒</m:t>
                            </m:r>
                          </m:sub>
                        </m:sSub>
                      </m:num>
                      <m:den>
                        <m:r>
                          <a:rPr lang="en-US" b="0" i="1" smtClean="0">
                            <a:latin typeface="Cambria Math" panose="02040503050406030204" pitchFamily="18" charset="0"/>
                          </a:rPr>
                          <m:t>2</m:t>
                        </m:r>
                      </m:den>
                    </m:f>
                  </m:oMath>
                </a14:m>
                <a:endParaRPr lang="en-US" i="1" dirty="0">
                  <a:latin typeface="Cambria Math" panose="02040503050406030204" pitchFamily="18" charset="0"/>
                  <a:ea typeface="Cambria Math" panose="02040503050406030204" pitchFamily="18" charset="0"/>
                </a:endParaRPr>
              </a:p>
              <a:p>
                <a:pPr lvl="1">
                  <a:lnSpc>
                    <a:spcPct val="120000"/>
                  </a:lnSpc>
                </a:pPr>
                <a:r>
                  <a:rPr lang="en-US" dirty="0">
                    <a:ea typeface="Cambria Math" panose="02040503050406030204" pitchFamily="18" charset="0"/>
                  </a:rPr>
                  <a:t>Relativistic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ln</m:t>
                    </m:r>
                    <m:r>
                      <m:rPr>
                        <m:sty m:val="p"/>
                      </m:rPr>
                      <a:rPr lang="el-GR" b="0" i="1" smtClean="0">
                        <a:latin typeface="Cambria Math" panose="02040503050406030204" pitchFamily="18" charset="0"/>
                        <a:ea typeface="Cambria Math" panose="02040503050406030204" pitchFamily="18" charset="0"/>
                      </a:rPr>
                      <m:t>Λ</m:t>
                    </m:r>
                  </m:oMath>
                </a14:m>
                <a:r>
                  <a:rPr lang="en-US" i="1" dirty="0">
                    <a:latin typeface="Cambria Math" panose="02040503050406030204" pitchFamily="18" charset="0"/>
                    <a:ea typeface="Cambria Math" panose="02040503050406030204" pitchFamily="18" charset="0"/>
                  </a:rPr>
                  <a:t> </a:t>
                </a:r>
                <a:r>
                  <a:rPr lang="en-US" dirty="0">
                    <a:ea typeface="Cambria Math" panose="02040503050406030204" pitchFamily="18" charset="0"/>
                  </a:rPr>
                  <a:t>evaluated at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𝑝</m:t>
                        </m:r>
                      </m:e>
                      <m:sub>
                        <m:r>
                          <m:rPr>
                            <m:sty m:val="p"/>
                          </m:rPr>
                          <a:rPr lang="en-US" b="0" i="0" smtClean="0">
                            <a:latin typeface="Cambria Math" panose="02040503050406030204" pitchFamily="18" charset="0"/>
                            <a:ea typeface="Cambria Math" panose="02040503050406030204" pitchFamily="18" charset="0"/>
                          </a:rPr>
                          <m:t>crit</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b="0" i="1">
                            <a:latin typeface="Cambria Math" panose="02040503050406030204" pitchFamily="18" charset="0"/>
                            <a:ea typeface="Cambria Math" panose="02040503050406030204" pitchFamily="18" charset="0"/>
                          </a:rPr>
                          <m:t>𝑚</m:t>
                        </m:r>
                      </m:e>
                      <m:sub>
                        <m:r>
                          <a:rPr lang="en-US" b="0" i="1">
                            <a:latin typeface="Cambria Math" panose="02040503050406030204" pitchFamily="18" charset="0"/>
                            <a:ea typeface="Cambria Math" panose="02040503050406030204" pitchFamily="18" charset="0"/>
                          </a:rPr>
                          <m:t>𝑒</m:t>
                        </m:r>
                      </m:sub>
                    </m:sSub>
                    <m:r>
                      <a:rPr lang="en-US" b="0" i="1">
                        <a:latin typeface="Cambria Math" panose="02040503050406030204" pitchFamily="18" charset="0"/>
                        <a:ea typeface="Cambria Math" panose="02040503050406030204" pitchFamily="18" charset="0"/>
                      </a:rPr>
                      <m:t>𝑐</m:t>
                    </m:r>
                    <m:f>
                      <m:fPr>
                        <m:type m:val="lin"/>
                        <m:ctrlPr>
                          <a:rPr lang="en-US" i="1" smtClean="0">
                            <a:latin typeface="Cambria Math" panose="02040503050406030204" pitchFamily="18" charset="0"/>
                            <a:ea typeface="Cambria Math" panose="02040503050406030204" pitchFamily="18" charset="0"/>
                          </a:rPr>
                        </m:ctrlPr>
                      </m:fPr>
                      <m:num>
                        <m:rad>
                          <m:radPr>
                            <m:ctrlPr>
                              <a:rPr lang="en-US" i="1" smtClean="0">
                                <a:latin typeface="Cambria Math" panose="02040503050406030204" pitchFamily="18" charset="0"/>
                                <a:ea typeface="Cambria Math" panose="02040503050406030204" pitchFamily="18" charset="0"/>
                              </a:rPr>
                            </m:ctrlPr>
                          </m:radPr>
                          <m:deg>
                            <m:r>
                              <m:rPr>
                                <m:brk m:alnAt="7"/>
                              </m:rPr>
                              <a:rPr lang="en-US" b="0" i="1" smtClean="0">
                                <a:latin typeface="Cambria Math" panose="02040503050406030204" pitchFamily="18" charset="0"/>
                                <a:ea typeface="Cambria Math" panose="02040503050406030204" pitchFamily="18" charset="0"/>
                              </a:rPr>
                              <m:t>4</m:t>
                            </m:r>
                          </m:deg>
                          <m:e>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b="0" i="1">
                                        <a:latin typeface="Cambria Math" panose="02040503050406030204" pitchFamily="18" charset="0"/>
                                        <a:ea typeface="Cambria Math" panose="02040503050406030204" pitchFamily="18" charset="0"/>
                                      </a:rPr>
                                      <m:t>𝜈</m:t>
                                    </m:r>
                                  </m:e>
                                </m:acc>
                              </m:e>
                              <m:sub>
                                <m:r>
                                  <a:rPr lang="en-US" b="0" i="1">
                                    <a:latin typeface="Cambria Math" panose="02040503050406030204" pitchFamily="18" charset="0"/>
                                    <a:ea typeface="Cambria Math" panose="02040503050406030204" pitchFamily="18" charset="0"/>
                                  </a:rPr>
                                  <m:t>𝑆</m:t>
                                </m:r>
                              </m:sub>
                            </m:sSub>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b="0" i="1">
                                        <a:latin typeface="Cambria Math" panose="02040503050406030204" pitchFamily="18" charset="0"/>
                                        <a:ea typeface="Cambria Math" panose="02040503050406030204" pitchFamily="18" charset="0"/>
                                      </a:rPr>
                                      <m:t>𝜈</m:t>
                                    </m:r>
                                  </m:e>
                                </m:acc>
                              </m:e>
                              <m:sub>
                                <m:r>
                                  <m:rPr>
                                    <m:sty m:val="p"/>
                                  </m:rPr>
                                  <a:rPr lang="en-US" b="0" i="1">
                                    <a:latin typeface="Cambria Math" panose="02040503050406030204" pitchFamily="18" charset="0"/>
                                    <a:ea typeface="Cambria Math" panose="02040503050406030204" pitchFamily="18" charset="0"/>
                                  </a:rPr>
                                  <m:t>D</m:t>
                                </m:r>
                              </m:sub>
                            </m:sSub>
                          </m:e>
                        </m:rad>
                      </m:num>
                      <m:den>
                        <m:rad>
                          <m:radPr>
                            <m:degHide m:val="on"/>
                            <m:ctrlPr>
                              <a:rPr lang="en-US" i="1" smtClean="0">
                                <a:latin typeface="Cambria Math" panose="02040503050406030204" pitchFamily="18" charset="0"/>
                                <a:ea typeface="Cambria Math" panose="02040503050406030204" pitchFamily="18" charset="0"/>
                              </a:rPr>
                            </m:ctrlPr>
                          </m:radPr>
                          <m:deg/>
                          <m:e>
                            <m:f>
                              <m:fPr>
                                <m:type m:val="lin"/>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𝐸</m:t>
                                </m:r>
                              </m:num>
                              <m:den>
                                <m:sSubSup>
                                  <m:sSubSupPr>
                                    <m:ctrlPr>
                                      <a:rPr lang="en-US"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𝐸</m:t>
                                    </m:r>
                                  </m:e>
                                  <m:sub>
                                    <m:r>
                                      <m:rPr>
                                        <m:sty m:val="p"/>
                                      </m:rPr>
                                      <a:rPr lang="en-US" b="0" i="0" smtClean="0">
                                        <a:latin typeface="Cambria Math" panose="02040503050406030204" pitchFamily="18" charset="0"/>
                                        <a:ea typeface="Cambria Math" panose="02040503050406030204" pitchFamily="18" charset="0"/>
                                      </a:rPr>
                                      <m:t>CH</m:t>
                                    </m:r>
                                  </m:sub>
                                  <m:sup>
                                    <m:r>
                                      <m:rPr>
                                        <m:sty m:val="p"/>
                                      </m:rPr>
                                      <a:rPr lang="en-US" b="0" i="0" smtClean="0">
                                        <a:latin typeface="Cambria Math" panose="02040503050406030204" pitchFamily="18" charset="0"/>
                                        <a:ea typeface="Cambria Math" panose="02040503050406030204" pitchFamily="18" charset="0"/>
                                      </a:rPr>
                                      <m:t>tot</m:t>
                                    </m:r>
                                  </m:sup>
                                </m:sSubSup>
                              </m:den>
                            </m:f>
                          </m:e>
                        </m:rad>
                      </m:den>
                    </m:f>
                  </m:oMath>
                </a14:m>
                <a:r>
                  <a:rPr lang="en-US" i="1" dirty="0">
                    <a:latin typeface="Cambria Math" panose="02040503050406030204" pitchFamily="18" charset="0"/>
                    <a:ea typeface="Cambria Math" panose="02040503050406030204" pitchFamily="18" charset="0"/>
                  </a:rPr>
                  <a:t> </a:t>
                </a:r>
                <a:r>
                  <a:rPr lang="en-US" dirty="0"/>
                  <a:t>[2]</a:t>
                </a:r>
                <a:endParaRPr lang="en-US" i="1" dirty="0">
                  <a:latin typeface="Cambria Math" panose="02040503050406030204" pitchFamily="18" charset="0"/>
                  <a:ea typeface="Cambria Math" panose="02040503050406030204" pitchFamily="18" charset="0"/>
                </a:endParaRPr>
              </a:p>
              <a:p>
                <a:pPr>
                  <a:lnSpc>
                    <a:spcPct val="120000"/>
                  </a:lnSpc>
                </a:pPr>
                <a:r>
                  <a:rPr lang="en-US" b="1" dirty="0">
                    <a:ea typeface="Cambria Math" panose="02040503050406030204" pitchFamily="18" charset="0"/>
                  </a:rPr>
                  <a:t>Approximate RE growth rate due to avalanche REs </a:t>
                </a:r>
                <a14:m>
                  <m:oMath xmlns:m="http://schemas.openxmlformats.org/officeDocument/2006/math">
                    <m:sSub>
                      <m:sSubPr>
                        <m:ctrlPr>
                          <a:rPr lang="en-US" b="1"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𝚪</m:t>
                        </m:r>
                      </m:e>
                      <m:sub>
                        <m:r>
                          <a:rPr lang="en-US" b="1" i="0" smtClean="0">
                            <a:latin typeface="Cambria Math" panose="02040503050406030204" pitchFamily="18" charset="0"/>
                            <a:ea typeface="Cambria Math" panose="02040503050406030204" pitchFamily="18" charset="0"/>
                          </a:rPr>
                          <m:t>𝐑𝐏</m:t>
                        </m:r>
                      </m:sub>
                    </m:sSub>
                    <m:r>
                      <a:rPr lang="en-US" b="1" i="1" smtClean="0">
                        <a:latin typeface="Cambria Math" panose="02040503050406030204" pitchFamily="18" charset="0"/>
                        <a:ea typeface="Cambria Math" panose="02040503050406030204" pitchFamily="18" charset="0"/>
                      </a:rPr>
                      <m:t>≅</m:t>
                    </m:r>
                    <m:sSup>
                      <m:sSupPr>
                        <m:ctrlPr>
                          <a:rPr lang="en-US" b="1" i="1" smtClean="0">
                            <a:latin typeface="Cambria Math" panose="02040503050406030204" pitchFamily="18" charset="0"/>
                            <a:ea typeface="Cambria Math" panose="02040503050406030204" pitchFamily="18" charset="0"/>
                          </a:rPr>
                        </m:ctrlPr>
                      </m:sSupPr>
                      <m:e>
                        <m:d>
                          <m:dPr>
                            <m:ctrlPr>
                              <a:rPr lang="en-US" b="1" i="1" smtClean="0">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𝒏</m:t>
                                    </m:r>
                                  </m:e>
                                  <m:sub>
                                    <m:r>
                                      <a:rPr lang="en-US" i="1">
                                        <a:latin typeface="Cambria Math" panose="02040503050406030204" pitchFamily="18" charset="0"/>
                                        <a:ea typeface="Cambria Math" panose="02040503050406030204" pitchFamily="18" charset="0"/>
                                      </a:rPr>
                                      <m:t>𝒆</m:t>
                                    </m:r>
                                  </m:sub>
                                  <m:sup>
                                    <m:r>
                                      <a:rPr lang="en-US">
                                        <a:latin typeface="Cambria Math" panose="02040503050406030204" pitchFamily="18" charset="0"/>
                                        <a:ea typeface="Cambria Math" panose="02040503050406030204" pitchFamily="18" charset="0"/>
                                      </a:rPr>
                                      <m:t>𝐭𝐨𝐭</m:t>
                                    </m:r>
                                  </m:sup>
                                </m:sSubSup>
                              </m:num>
                              <m:den>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𝒏</m:t>
                                    </m:r>
                                  </m:e>
                                  <m:sub>
                                    <m:r>
                                      <a:rPr lang="en-US" i="1">
                                        <a:latin typeface="Cambria Math" panose="02040503050406030204" pitchFamily="18" charset="0"/>
                                        <a:ea typeface="Cambria Math" panose="02040503050406030204" pitchFamily="18" charset="0"/>
                                      </a:rPr>
                                      <m:t>𝒆</m:t>
                                    </m:r>
                                  </m:sub>
                                </m:sSub>
                              </m:den>
                            </m:f>
                          </m:e>
                        </m:d>
                      </m:e>
                      <m:sup>
                        <m:r>
                          <a:rPr lang="en-US" b="1" i="1" smtClean="0">
                            <a:latin typeface="Cambria Math" panose="02040503050406030204" pitchFamily="18" charset="0"/>
                            <a:ea typeface="Cambria Math" panose="02040503050406030204" pitchFamily="18" charset="0"/>
                          </a:rPr>
                          <m:t>𝟐</m:t>
                        </m:r>
                      </m:sup>
                    </m:sSup>
                    <m:f>
                      <m:fPr>
                        <m:ctrlPr>
                          <a:rPr lang="en-US" b="1" i="1" smtClean="0">
                            <a:latin typeface="Cambria Math" panose="02040503050406030204" pitchFamily="18" charset="0"/>
                            <a:ea typeface="Cambria Math" panose="02040503050406030204" pitchFamily="18" charset="0"/>
                          </a:rPr>
                        </m:ctrlPr>
                      </m:fPr>
                      <m:num>
                        <m:r>
                          <a:rPr lang="en-US" b="1" i="1" smtClean="0">
                            <a:latin typeface="Cambria Math" panose="02040503050406030204" pitchFamily="18" charset="0"/>
                            <a:ea typeface="Cambria Math" panose="02040503050406030204" pitchFamily="18" charset="0"/>
                          </a:rPr>
                          <m:t>𝟏</m:t>
                        </m:r>
                      </m:num>
                      <m:den>
                        <m:sSub>
                          <m:sSubPr>
                            <m:ctrlPr>
                              <a:rPr lang="en-US" b="1" i="1" smtClean="0">
                                <a:latin typeface="Cambria Math" panose="02040503050406030204" pitchFamily="18" charset="0"/>
                                <a:ea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𝝉</m:t>
                            </m:r>
                          </m:e>
                          <m:sub>
                            <m:r>
                              <a:rPr lang="en-US" b="1" i="1" smtClean="0">
                                <a:latin typeface="Cambria Math" panose="02040503050406030204" pitchFamily="18" charset="0"/>
                                <a:ea typeface="Cambria Math" panose="02040503050406030204" pitchFamily="18" charset="0"/>
                              </a:rPr>
                              <m:t>𝒄</m:t>
                            </m:r>
                          </m:sub>
                        </m:sSub>
                        <m:r>
                          <a:rPr lang="en-US" b="1" i="0" smtClean="0">
                            <a:latin typeface="Cambria Math" panose="02040503050406030204" pitchFamily="18" charset="0"/>
                            <a:ea typeface="Cambria Math" panose="02040503050406030204" pitchFamily="18" charset="0"/>
                          </a:rPr>
                          <m:t>𝐥𝐧</m:t>
                        </m:r>
                        <m:r>
                          <a:rPr lang="en-US" b="1" i="1" smtClean="0">
                            <a:latin typeface="Cambria Math" panose="02040503050406030204" pitchFamily="18" charset="0"/>
                            <a:ea typeface="Cambria Math" panose="02040503050406030204" pitchFamily="18" charset="0"/>
                          </a:rPr>
                          <m:t>𝚲</m:t>
                        </m:r>
                      </m:den>
                    </m:f>
                    <m:d>
                      <m:dPr>
                        <m:ctrlPr>
                          <a:rPr lang="en-US" b="1" i="1" smtClean="0">
                            <a:latin typeface="Cambria Math" panose="02040503050406030204" pitchFamily="18" charset="0"/>
                            <a:ea typeface="Cambria Math" panose="02040503050406030204" pitchFamily="18" charset="0"/>
                          </a:rPr>
                        </m:ctrlPr>
                      </m:dPr>
                      <m:e>
                        <m:f>
                          <m:fPr>
                            <m:ctrlPr>
                              <a:rPr lang="en-US" b="1" i="1" smtClean="0">
                                <a:latin typeface="Cambria Math" panose="02040503050406030204" pitchFamily="18" charset="0"/>
                                <a:ea typeface="Cambria Math" panose="02040503050406030204" pitchFamily="18" charset="0"/>
                              </a:rPr>
                            </m:ctrlPr>
                          </m:fPr>
                          <m:num>
                            <m:r>
                              <a:rPr lang="en-US" b="1" i="1" smtClean="0">
                                <a:latin typeface="Cambria Math" panose="02040503050406030204" pitchFamily="18" charset="0"/>
                                <a:ea typeface="Cambria Math" panose="02040503050406030204" pitchFamily="18" charset="0"/>
                              </a:rPr>
                              <m:t>𝑬</m:t>
                            </m:r>
                          </m:num>
                          <m:den>
                            <m:sSubSup>
                              <m:sSubSupPr>
                                <m:ctrlPr>
                                  <a:rPr lang="en-US" b="1" i="1" smtClean="0">
                                    <a:latin typeface="Cambria Math" panose="02040503050406030204" pitchFamily="18" charset="0"/>
                                    <a:ea typeface="Cambria Math" panose="02040503050406030204" pitchFamily="18" charset="0"/>
                                  </a:rPr>
                                </m:ctrlPr>
                              </m:sSubSupPr>
                              <m:e>
                                <m:r>
                                  <a:rPr lang="en-US" b="1" i="1" smtClean="0">
                                    <a:latin typeface="Cambria Math" panose="02040503050406030204" pitchFamily="18" charset="0"/>
                                    <a:ea typeface="Cambria Math" panose="02040503050406030204" pitchFamily="18" charset="0"/>
                                  </a:rPr>
                                  <m:t>𝑬</m:t>
                                </m:r>
                              </m:e>
                              <m:sub>
                                <m:r>
                                  <a:rPr lang="en-US" b="1" i="0" smtClean="0">
                                    <a:latin typeface="Cambria Math" panose="02040503050406030204" pitchFamily="18" charset="0"/>
                                    <a:ea typeface="Cambria Math" panose="02040503050406030204" pitchFamily="18" charset="0"/>
                                  </a:rPr>
                                  <m:t>𝐂𝐇</m:t>
                                </m:r>
                              </m:sub>
                              <m:sup>
                                <m:r>
                                  <a:rPr lang="en-US" b="1" i="0" smtClean="0">
                                    <a:latin typeface="Cambria Math" panose="02040503050406030204" pitchFamily="18" charset="0"/>
                                    <a:ea typeface="Cambria Math" panose="02040503050406030204" pitchFamily="18" charset="0"/>
                                  </a:rPr>
                                  <m:t>𝐭𝐨𝐭</m:t>
                                </m:r>
                              </m:sup>
                            </m:sSubSup>
                          </m:den>
                        </m:f>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𝟏</m:t>
                        </m:r>
                      </m:e>
                    </m:d>
                    <m:sSup>
                      <m:sSupPr>
                        <m:ctrlPr>
                          <a:rPr lang="en-US" b="1" i="1" smtClean="0">
                            <a:latin typeface="Cambria Math" panose="02040503050406030204" pitchFamily="18" charset="0"/>
                            <a:ea typeface="Cambria Math" panose="02040503050406030204" pitchFamily="18" charset="0"/>
                          </a:rPr>
                        </m:ctrlPr>
                      </m:sSupPr>
                      <m:e>
                        <m:d>
                          <m:dPr>
                            <m:ctrlPr>
                              <a:rPr lang="en-US" b="1" i="1" smtClean="0">
                                <a:latin typeface="Cambria Math" panose="02040503050406030204" pitchFamily="18" charset="0"/>
                                <a:ea typeface="Cambria Math" panose="02040503050406030204" pitchFamily="18" charset="0"/>
                              </a:rPr>
                            </m:ctrlPr>
                          </m:dPr>
                          <m:e>
                            <m:r>
                              <a:rPr lang="en-US" b="1" i="1" smtClean="0">
                                <a:latin typeface="Cambria Math" panose="02040503050406030204" pitchFamily="18" charset="0"/>
                                <a:ea typeface="Cambria Math" panose="02040503050406030204" pitchFamily="18" charset="0"/>
                              </a:rPr>
                              <m:t>𝟒</m:t>
                            </m:r>
                            <m:r>
                              <a:rPr lang="en-US" b="1" i="1" smtClean="0">
                                <a:latin typeface="Cambria Math" panose="02040503050406030204" pitchFamily="18" charset="0"/>
                                <a:ea typeface="Cambria Math" panose="02040503050406030204" pitchFamily="18" charset="0"/>
                              </a:rPr>
                              <m:t>+</m:t>
                            </m:r>
                            <m:sSub>
                              <m:sSubPr>
                                <m:ctrlPr>
                                  <a:rPr lang="en-US" b="1" i="1" smtClean="0">
                                    <a:latin typeface="Cambria Math" panose="02040503050406030204" pitchFamily="18" charset="0"/>
                                    <a:ea typeface="Cambria Math" panose="02040503050406030204" pitchFamily="18" charset="0"/>
                                  </a:rPr>
                                </m:ctrlPr>
                              </m:sSubPr>
                              <m:e>
                                <m:acc>
                                  <m:accPr>
                                    <m:chr m:val="̅"/>
                                    <m:ctrlPr>
                                      <a:rPr lang="en-US" b="1" i="1" smtClean="0">
                                        <a:latin typeface="Cambria Math" panose="02040503050406030204" pitchFamily="18" charset="0"/>
                                        <a:ea typeface="Cambria Math" panose="02040503050406030204" pitchFamily="18" charset="0"/>
                                      </a:rPr>
                                    </m:ctrlPr>
                                  </m:accPr>
                                  <m:e>
                                    <m:r>
                                      <a:rPr lang="en-US" b="1" i="1" smtClean="0">
                                        <a:latin typeface="Cambria Math" panose="02040503050406030204" pitchFamily="18" charset="0"/>
                                        <a:ea typeface="Cambria Math" panose="02040503050406030204" pitchFamily="18" charset="0"/>
                                      </a:rPr>
                                      <m:t>𝝂</m:t>
                                    </m:r>
                                  </m:e>
                                </m:acc>
                              </m:e>
                              <m:sub>
                                <m:r>
                                  <a:rPr lang="en-US" b="1" i="1" smtClean="0">
                                    <a:latin typeface="Cambria Math" panose="02040503050406030204" pitchFamily="18" charset="0"/>
                                    <a:ea typeface="Cambria Math" panose="02040503050406030204" pitchFamily="18" charset="0"/>
                                  </a:rPr>
                                  <m:t>𝑺</m:t>
                                </m:r>
                              </m:sub>
                            </m:sSub>
                            <m:sSub>
                              <m:sSubPr>
                                <m:ctrlPr>
                                  <a:rPr lang="en-US" b="1" i="1" smtClean="0">
                                    <a:latin typeface="Cambria Math" panose="02040503050406030204" pitchFamily="18" charset="0"/>
                                    <a:ea typeface="Cambria Math" panose="02040503050406030204" pitchFamily="18" charset="0"/>
                                  </a:rPr>
                                </m:ctrlPr>
                              </m:sSubPr>
                              <m:e>
                                <m:acc>
                                  <m:accPr>
                                    <m:chr m:val="̅"/>
                                    <m:ctrlPr>
                                      <a:rPr lang="en-US" b="1" i="1" smtClean="0">
                                        <a:latin typeface="Cambria Math" panose="02040503050406030204" pitchFamily="18" charset="0"/>
                                        <a:ea typeface="Cambria Math" panose="02040503050406030204" pitchFamily="18" charset="0"/>
                                      </a:rPr>
                                    </m:ctrlPr>
                                  </m:accPr>
                                  <m:e>
                                    <m:r>
                                      <a:rPr lang="en-US" b="1" i="1" smtClean="0">
                                        <a:latin typeface="Cambria Math" panose="02040503050406030204" pitchFamily="18" charset="0"/>
                                        <a:ea typeface="Cambria Math" panose="02040503050406030204" pitchFamily="18" charset="0"/>
                                      </a:rPr>
                                      <m:t>𝝂</m:t>
                                    </m:r>
                                  </m:e>
                                </m:acc>
                              </m:e>
                              <m:sub>
                                <m:r>
                                  <a:rPr lang="en-US" b="1" i="0" smtClean="0">
                                    <a:latin typeface="Cambria Math" panose="02040503050406030204" pitchFamily="18" charset="0"/>
                                    <a:ea typeface="Cambria Math" panose="02040503050406030204" pitchFamily="18" charset="0"/>
                                  </a:rPr>
                                  <m:t>𝐃</m:t>
                                </m:r>
                              </m:sub>
                            </m:sSub>
                          </m:e>
                        </m:d>
                      </m:e>
                      <m:sup>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𝟏</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𝟐</m:t>
                        </m:r>
                      </m:sup>
                    </m:sSup>
                  </m:oMath>
                </a14:m>
                <a:r>
                  <a:rPr lang="en-US" dirty="0"/>
                  <a:t> [2]</a:t>
                </a:r>
              </a:p>
              <a:p>
                <a:pPr lvl="1">
                  <a:lnSpc>
                    <a:spcPct val="120000"/>
                  </a:lnSpc>
                </a:pPr>
                <a:r>
                  <a:rPr lang="en-US" dirty="0"/>
                  <a:t>RE population exponentiates in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7.7</m:t>
                    </m:r>
                    <m:r>
                      <m:rPr>
                        <m:sty m:val="p"/>
                      </m:rPr>
                      <a:rPr lang="en-US" b="0" i="0" smtClean="0">
                        <a:latin typeface="Cambria Math" panose="02040503050406030204" pitchFamily="18" charset="0"/>
                        <a:ea typeface="Cambria Math" panose="02040503050406030204" pitchFamily="18" charset="0"/>
                      </a:rPr>
                      <m:t>ms</m:t>
                    </m:r>
                  </m:oMath>
                </a14:m>
                <a:endParaRPr lang="en-US" dirty="0"/>
              </a:p>
              <a:p>
                <a:pPr>
                  <a:lnSpc>
                    <a:spcPct val="120000"/>
                  </a:lnSpc>
                </a:pPr>
                <a:r>
                  <a:rPr lang="en-US" dirty="0"/>
                  <a:t>Secondary REs rapidly deconfined when generated in open flux region from initial REs with large drift orbit effects</a:t>
                </a:r>
              </a:p>
            </p:txBody>
          </p:sp>
        </mc:Choice>
        <mc:Fallback>
          <p:sp>
            <p:nvSpPr>
              <p:cNvPr id="14" name="Content Placeholder 13">
                <a:extLst>
                  <a:ext uri="{FF2B5EF4-FFF2-40B4-BE49-F238E27FC236}">
                    <a16:creationId xmlns:a16="http://schemas.microsoft.com/office/drawing/2014/main" id="{8E2E6D45-A602-1E4D-8C47-8C524D2566F8}"/>
                  </a:ext>
                </a:extLst>
              </p:cNvPr>
              <p:cNvSpPr>
                <a:spLocks noGrp="1" noRot="1" noChangeAspect="1" noMove="1" noResize="1" noEditPoints="1" noAdjustHandles="1" noChangeArrowheads="1" noChangeShapeType="1" noTextEdit="1"/>
              </p:cNvSpPr>
              <p:nvPr>
                <p:ph idx="1"/>
              </p:nvPr>
            </p:nvSpPr>
            <p:spPr>
              <a:xfrm>
                <a:off x="656216" y="1177383"/>
                <a:ext cx="7321923" cy="5043804"/>
              </a:xfrm>
              <a:blipFill>
                <a:blip r:embed="rId3"/>
                <a:stretch>
                  <a:fillRect l="-519" b="-1253"/>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565BF91C-49F6-1C4E-CF57-81035F2FB9FB}"/>
              </a:ext>
            </a:extLst>
          </p:cNvPr>
          <p:cNvSpPr txBox="1"/>
          <p:nvPr/>
        </p:nvSpPr>
        <p:spPr>
          <a:xfrm>
            <a:off x="2045970" y="6504500"/>
            <a:ext cx="8100060" cy="286232"/>
          </a:xfrm>
          <a:prstGeom prst="rect">
            <a:avLst/>
          </a:prstGeom>
          <a:noFill/>
        </p:spPr>
        <p:txBody>
          <a:bodyPr wrap="square" rtlCol="0">
            <a:spAutoFit/>
          </a:bodyPr>
          <a:lstStyle/>
          <a:p>
            <a:pPr algn="ctr">
              <a:lnSpc>
                <a:spcPct val="90000"/>
              </a:lnSpc>
            </a:pPr>
            <a:r>
              <a:rPr lang="en-US" sz="1400" dirty="0">
                <a:solidFill>
                  <a:srgbClr val="CBCBCB"/>
                </a:solidFill>
                <a:latin typeface="+mn-lt"/>
              </a:rPr>
              <a:t>[1] </a:t>
            </a:r>
            <a:r>
              <a:rPr lang="en-US" sz="1400" dirty="0">
                <a:solidFill>
                  <a:srgbClr val="CBCBCB"/>
                </a:solidFill>
                <a:latin typeface="+mn-lt"/>
                <a:ea typeface="Cambria Math" panose="02040503050406030204" pitchFamily="18" charset="0"/>
              </a:rPr>
              <a:t>Hesslow et al., </a:t>
            </a:r>
            <a:r>
              <a:rPr lang="en-US" sz="1400" i="1" dirty="0">
                <a:solidFill>
                  <a:srgbClr val="CBCBCB"/>
                </a:solidFill>
                <a:latin typeface="+mn-lt"/>
                <a:ea typeface="Cambria Math" panose="02040503050406030204" pitchFamily="18" charset="0"/>
              </a:rPr>
              <a:t>Plasma Phys. Control. Fusion </a:t>
            </a:r>
            <a:r>
              <a:rPr lang="en-US" sz="1400" dirty="0">
                <a:solidFill>
                  <a:srgbClr val="CBCBCB"/>
                </a:solidFill>
                <a:latin typeface="+mn-lt"/>
                <a:ea typeface="Cambria Math" panose="02040503050406030204" pitchFamily="18" charset="0"/>
              </a:rPr>
              <a:t>(2018</a:t>
            </a:r>
            <a:r>
              <a:rPr lang="en-US" sz="1400" dirty="0">
                <a:solidFill>
                  <a:srgbClr val="CBCBCB"/>
                </a:solidFill>
                <a:latin typeface="+mn-lt"/>
              </a:rPr>
              <a:t>) [2] Hesslow et al., </a:t>
            </a:r>
            <a:r>
              <a:rPr lang="en-US" sz="1400" i="1" dirty="0" err="1">
                <a:solidFill>
                  <a:srgbClr val="CBCBCB"/>
                </a:solidFill>
                <a:latin typeface="+mn-lt"/>
              </a:rPr>
              <a:t>Nucl</a:t>
            </a:r>
            <a:r>
              <a:rPr lang="en-US" sz="1400" i="1" dirty="0">
                <a:solidFill>
                  <a:srgbClr val="CBCBCB"/>
                </a:solidFill>
                <a:latin typeface="+mn-lt"/>
              </a:rPr>
              <a:t>. Fusion </a:t>
            </a:r>
            <a:r>
              <a:rPr lang="en-US" sz="1400" dirty="0">
                <a:solidFill>
                  <a:srgbClr val="CBCBCB"/>
                </a:solidFill>
                <a:latin typeface="+mn-lt"/>
              </a:rPr>
              <a:t>(2019)</a:t>
            </a:r>
          </a:p>
        </p:txBody>
      </p:sp>
      <p:grpSp>
        <p:nvGrpSpPr>
          <p:cNvPr id="10" name="Group 9">
            <a:extLst>
              <a:ext uri="{FF2B5EF4-FFF2-40B4-BE49-F238E27FC236}">
                <a16:creationId xmlns:a16="http://schemas.microsoft.com/office/drawing/2014/main" id="{70DBD9BD-3CDD-1FF0-89A8-9E295D6481A3}"/>
              </a:ext>
            </a:extLst>
          </p:cNvPr>
          <p:cNvGrpSpPr/>
          <p:nvPr/>
        </p:nvGrpSpPr>
        <p:grpSpPr>
          <a:xfrm>
            <a:off x="7975600" y="1253638"/>
            <a:ext cx="4152900" cy="5174606"/>
            <a:chOff x="7989570" y="1352476"/>
            <a:chExt cx="4152900" cy="5174606"/>
          </a:xfrm>
        </p:grpSpPr>
        <p:pic>
          <p:nvPicPr>
            <p:cNvPr id="8" name="Picture 7">
              <a:extLst>
                <a:ext uri="{FF2B5EF4-FFF2-40B4-BE49-F238E27FC236}">
                  <a16:creationId xmlns:a16="http://schemas.microsoft.com/office/drawing/2014/main" id="{E65734E4-4B8D-6987-C505-36C908689908}"/>
                </a:ext>
              </a:extLst>
            </p:cNvPr>
            <p:cNvPicPr>
              <a:picLocks noChangeAspect="1"/>
            </p:cNvPicPr>
            <p:nvPr/>
          </p:nvPicPr>
          <p:blipFill rotWithShape="1">
            <a:blip r:embed="rId4"/>
            <a:srcRect r="55643"/>
            <a:stretch/>
          </p:blipFill>
          <p:spPr>
            <a:xfrm>
              <a:off x="8533672" y="1352476"/>
              <a:ext cx="3064695" cy="2511048"/>
            </a:xfrm>
            <a:prstGeom prst="rect">
              <a:avLst/>
            </a:prstGeom>
            <a:ln w="38100">
              <a:noFill/>
            </a:ln>
          </p:spPr>
        </p:pic>
        <p:pic>
          <p:nvPicPr>
            <p:cNvPr id="9" name="Picture 8">
              <a:extLst>
                <a:ext uri="{FF2B5EF4-FFF2-40B4-BE49-F238E27FC236}">
                  <a16:creationId xmlns:a16="http://schemas.microsoft.com/office/drawing/2014/main" id="{B6735E55-9863-1A7F-D01E-71D4A3DACB91}"/>
                </a:ext>
              </a:extLst>
            </p:cNvPr>
            <p:cNvPicPr>
              <a:picLocks noChangeAspect="1"/>
            </p:cNvPicPr>
            <p:nvPr/>
          </p:nvPicPr>
          <p:blipFill rotWithShape="1">
            <a:blip r:embed="rId5"/>
            <a:srcRect l="44279"/>
            <a:stretch/>
          </p:blipFill>
          <p:spPr>
            <a:xfrm>
              <a:off x="7989570" y="3818359"/>
              <a:ext cx="4152900" cy="2708723"/>
            </a:xfrm>
            <a:prstGeom prst="rect">
              <a:avLst/>
            </a:prstGeom>
          </p:spPr>
        </p:pic>
      </p:grpSp>
      <p:sp>
        <p:nvSpPr>
          <p:cNvPr id="11" name="Rectangle 10">
            <a:extLst>
              <a:ext uri="{FF2B5EF4-FFF2-40B4-BE49-F238E27FC236}">
                <a16:creationId xmlns:a16="http://schemas.microsoft.com/office/drawing/2014/main" id="{DDE4A4D2-7E8B-3984-727F-685F1904418D}"/>
              </a:ext>
            </a:extLst>
          </p:cNvPr>
          <p:cNvSpPr/>
          <p:nvPr/>
        </p:nvSpPr>
        <p:spPr>
          <a:xfrm>
            <a:off x="10202427" y="3797011"/>
            <a:ext cx="1926073" cy="2993721"/>
          </a:xfrm>
          <a:prstGeom prst="rect">
            <a:avLst/>
          </a:prstGeom>
          <a:solidFill>
            <a:schemeClr val="tx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178594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4" end="4"/>
                                            </p:txEl>
                                          </p:spTgt>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EF512-234D-5D4A-5B0E-7FCF9E78FE04}"/>
              </a:ext>
            </a:extLst>
          </p:cNvPr>
          <p:cNvSpPr>
            <a:spLocks noGrp="1"/>
          </p:cNvSpPr>
          <p:nvPr>
            <p:ph type="title"/>
          </p:nvPr>
        </p:nvSpPr>
        <p:spPr>
          <a:xfrm>
            <a:off x="429767" y="274320"/>
            <a:ext cx="11430000" cy="535531"/>
          </a:xfrm>
        </p:spPr>
        <p:txBody>
          <a:bodyPr/>
          <a:lstStyle/>
          <a:p>
            <a:r>
              <a:rPr lang="en-US" dirty="0"/>
              <a:t>Avalanche RE distribution results in large surface heating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0E53C73-2391-DD89-49B4-C77456609ADE}"/>
                  </a:ext>
                </a:extLst>
              </p:cNvPr>
              <p:cNvSpPr>
                <a:spLocks noGrp="1"/>
              </p:cNvSpPr>
              <p:nvPr>
                <p:ph idx="1"/>
              </p:nvPr>
            </p:nvSpPr>
            <p:spPr>
              <a:xfrm>
                <a:off x="615622" y="1116967"/>
                <a:ext cx="7682233" cy="4919255"/>
              </a:xfrm>
            </p:spPr>
            <p:txBody>
              <a:bodyPr anchor="ctr">
                <a:normAutofit fontScale="70000" lnSpcReduction="20000"/>
              </a:bodyPr>
              <a:lstStyle/>
              <a:p>
                <a:pPr>
                  <a:lnSpc>
                    <a:spcPct val="120000"/>
                  </a:lnSpc>
                </a:pPr>
                <a:r>
                  <a:rPr lang="en-US" dirty="0">
                    <a:ea typeface="Cambria Math" panose="02040503050406030204" pitchFamily="18" charset="0"/>
                  </a:rPr>
                  <a:t>Avalanche distribution is large at low energy, proportional to </a:t>
                </a:r>
                <a14:m>
                  <m:oMath xmlns:m="http://schemas.openxmlformats.org/officeDocument/2006/math">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𝟏</m:t>
                        </m:r>
                      </m:num>
                      <m:den>
                        <m:r>
                          <a:rPr lang="en-US" i="1">
                            <a:latin typeface="Cambria Math" panose="02040503050406030204" pitchFamily="18" charset="0"/>
                            <a:ea typeface="Cambria Math" panose="02040503050406030204" pitchFamily="18" charset="0"/>
                          </a:rPr>
                          <m:t>𝒑</m:t>
                        </m:r>
                        <m:r>
                          <a:rPr lang="en-US" i="1">
                            <a:latin typeface="Cambria Math" panose="02040503050406030204" pitchFamily="18" charset="0"/>
                            <a:ea typeface="Cambria Math" panose="02040503050406030204" pitchFamily="18" charset="0"/>
                          </a:rPr>
                          <m:t>𝜸</m:t>
                        </m:r>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𝜸</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𝟏</m:t>
                                </m:r>
                              </m:e>
                            </m:d>
                          </m:e>
                          <m:sup>
                            <m:r>
                              <a:rPr lang="en-US" i="1">
                                <a:latin typeface="Cambria Math" panose="02040503050406030204" pitchFamily="18" charset="0"/>
                                <a:ea typeface="Cambria Math" panose="02040503050406030204" pitchFamily="18" charset="0"/>
                              </a:rPr>
                              <m:t>𝟐</m:t>
                            </m:r>
                          </m:sup>
                        </m:sSup>
                      </m:den>
                    </m:f>
                  </m:oMath>
                </a14:m>
                <a:r>
                  <a:rPr lang="en-US" dirty="0">
                    <a:ea typeface="Cambria Math" panose="02040503050406030204" pitchFamily="18" charset="0"/>
                  </a:rPr>
                  <a:t> [1]</a:t>
                </a:r>
              </a:p>
              <a:p>
                <a:pPr lvl="1">
                  <a:lnSpc>
                    <a:spcPct val="120000"/>
                  </a:lnSpc>
                </a:pPr>
                <a:r>
                  <a:rPr lang="en-US" dirty="0">
                    <a:ea typeface="Cambria Math" panose="02040503050406030204" pitchFamily="18" charset="0"/>
                  </a:rPr>
                  <a:t>Secondaries generated below threshold can contribute to heating</a:t>
                </a:r>
              </a:p>
              <a:p>
                <a:pPr lvl="1">
                  <a:lnSpc>
                    <a:spcPct val="120000"/>
                  </a:lnSpc>
                </a:pPr>
                <a:r>
                  <a:rPr lang="en-US" dirty="0">
                    <a:ea typeface="Cambria Math" panose="02040503050406030204" pitchFamily="18" charset="0"/>
                  </a:rPr>
                  <a:t>Approximate threshold from Ref. [2] with critical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𝑝</m:t>
                        </m:r>
                      </m:e>
                      <m:sub>
                        <m:r>
                          <m:rPr>
                            <m:sty m:val="p"/>
                          </m:rPr>
                          <a:rPr lang="en-US" b="0" i="0" smtClean="0">
                            <a:latin typeface="Cambria Math" panose="02040503050406030204" pitchFamily="18" charset="0"/>
                            <a:ea typeface="Cambria Math" panose="02040503050406030204" pitchFamily="18" charset="0"/>
                          </a:rPr>
                          <m:t>crit</m:t>
                        </m:r>
                      </m:sub>
                    </m:sSub>
                  </m:oMath>
                </a14:m>
                <a:r>
                  <a:rPr lang="en-US" dirty="0">
                    <a:ea typeface="Cambria Math" panose="02040503050406030204" pitchFamily="18" charset="0"/>
                  </a:rPr>
                  <a:t> from Ref. [3]</a:t>
                </a:r>
              </a:p>
              <a:p>
                <a:r>
                  <a:rPr lang="en-US" dirty="0">
                    <a:ea typeface="Cambria Math" panose="02040503050406030204" pitchFamily="18" charset="0"/>
                  </a:rPr>
                  <a:t>Low energy REs deposit their energy shallowly into PFC</a:t>
                </a:r>
              </a:p>
              <a:p>
                <a:pPr lvl="1"/>
                <a:r>
                  <a:rPr lang="en-US" dirty="0"/>
                  <a:t>Continuously slowing down approximation (CSDA) from ESTAR database</a:t>
                </a:r>
                <a:endParaRPr lang="en-US" dirty="0">
                  <a:ea typeface="Cambria Math" panose="02040503050406030204" pitchFamily="18" charset="0"/>
                </a:endParaRPr>
              </a:p>
              <a:p>
                <a:pPr marL="292100" indent="-292100">
                  <a:buClr>
                    <a:srgbClr val="CBCBCB"/>
                  </a:buClr>
                </a:pPr>
                <a:r>
                  <a:rPr lang="en-US" dirty="0"/>
                  <a:t>1D analytical surface temperature change of PFCs [4]</a:t>
                </a:r>
              </a:p>
              <a:p>
                <a:pPr lvl="1"/>
                <a14:m>
                  <m:oMath xmlns:m="http://schemas.openxmlformats.org/officeDocument/2006/math">
                    <m:r>
                      <a:rPr lang="en-US" i="1">
                        <a:latin typeface="Cambria Math" panose="02040503050406030204" pitchFamily="18" charset="0"/>
                        <a:ea typeface="Cambria Math" panose="02040503050406030204" pitchFamily="18" charset="0"/>
                      </a:rPr>
                      <m:t>𝛥</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𝑇</m:t>
                        </m:r>
                      </m:e>
                      <m:sub>
                        <m:r>
                          <m:rPr>
                            <m:sty m:val="p"/>
                          </m:rPr>
                          <a:rPr lang="en-US">
                            <a:latin typeface="Cambria Math" panose="02040503050406030204" pitchFamily="18" charset="0"/>
                            <a:ea typeface="Cambria Math" panose="02040503050406030204" pitchFamily="18" charset="0"/>
                          </a:rPr>
                          <m:t>surf</m:t>
                        </m:r>
                        <m:r>
                          <a:rPr lang="en-US" i="1">
                            <a:latin typeface="Cambria Math" panose="02040503050406030204" pitchFamily="18" charset="0"/>
                            <a:ea typeface="Cambria Math" panose="02040503050406030204" pitchFamily="18" charset="0"/>
                          </a:rPr>
                          <m:t> </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m:t>
                    </m:r>
                    <m:nary>
                      <m:naryPr>
                        <m:chr m:val="∑"/>
                        <m:supHide m:val="on"/>
                        <m:ctrlPr>
                          <a:rPr lang="en-US" i="1">
                            <a:latin typeface="Cambria Math" panose="02040503050406030204" pitchFamily="18" charset="0"/>
                            <a:ea typeface="Cambria Math" panose="02040503050406030204" pitchFamily="18" charset="0"/>
                          </a:rPr>
                        </m:ctrlPr>
                      </m:naryPr>
                      <m:sub>
                        <m:r>
                          <m:rPr>
                            <m:brk m:alnAt="7"/>
                          </m:rPr>
                          <a:rPr lang="en-US" i="1">
                            <a:latin typeface="Cambria Math" panose="02040503050406030204" pitchFamily="18" charset="0"/>
                            <a:ea typeface="Cambria Math" panose="02040503050406030204" pitchFamily="18" charset="0"/>
                          </a:rPr>
                          <m:t>𝑖</m:t>
                        </m:r>
                      </m:sub>
                      <m:sup/>
                      <m:e>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𝜅</m:t>
                            </m:r>
                          </m:num>
                          <m:den>
                            <m:r>
                              <a:rPr lang="en-US" i="1">
                                <a:latin typeface="Cambria Math" panose="02040503050406030204" pitchFamily="18" charset="0"/>
                                <a:ea typeface="Cambria Math" panose="02040503050406030204" pitchFamily="18" charset="0"/>
                              </a:rPr>
                              <m:t>𝐾</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𝛿</m:t>
                                </m:r>
                              </m:e>
                              <m:sub>
                                <m:r>
                                  <a:rPr lang="en-US" i="1">
                                    <a:latin typeface="Cambria Math" panose="02040503050406030204" pitchFamily="18" charset="0"/>
                                    <a:ea typeface="Cambria Math" panose="02040503050406030204" pitchFamily="18" charset="0"/>
                                  </a:rPr>
                                  <m:t>𝑖</m:t>
                                </m:r>
                              </m:sub>
                            </m:sSub>
                          </m:den>
                        </m:f>
                        <m:nary>
                          <m:naryPr>
                            <m:ctrlPr>
                              <a:rPr lang="en-US" i="1">
                                <a:latin typeface="Cambria Math" panose="02040503050406030204" pitchFamily="18" charset="0"/>
                                <a:ea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0</m:t>
                            </m:r>
                          </m:sub>
                          <m:sup>
                            <m:r>
                              <a:rPr lang="en-US" i="1">
                                <a:latin typeface="Cambria Math" panose="02040503050406030204" pitchFamily="18" charset="0"/>
                                <a:ea typeface="Cambria Math" panose="02040503050406030204" pitchFamily="18" charset="0"/>
                              </a:rPr>
                              <m:t>𝑡</m:t>
                            </m:r>
                          </m:sup>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𝑞</m:t>
                                </m:r>
                              </m:e>
                              <m:sub>
                                <m:r>
                                  <a:rPr lang="en-US" i="1">
                                    <a:latin typeface="Cambria Math" panose="02040503050406030204" pitchFamily="18" charset="0"/>
                                    <a:ea typeface="Cambria Math" panose="02040503050406030204" pitchFamily="18" charset="0"/>
                                  </a:rPr>
                                  <m:t>𝑖</m:t>
                                </m:r>
                              </m:sub>
                            </m:sSub>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𝑡</m:t>
                                    </m:r>
                                  </m:e>
                                  <m:sup>
                                    <m:r>
                                      <a:rPr lang="en-US" i="1">
                                        <a:latin typeface="Cambria Math" panose="02040503050406030204" pitchFamily="18" charset="0"/>
                                        <a:ea typeface="Cambria Math" panose="02040503050406030204" pitchFamily="18" charset="0"/>
                                      </a:rPr>
                                      <m:t>′</m:t>
                                    </m:r>
                                  </m:sup>
                                </m:sSup>
                              </m:e>
                            </m:d>
                            <m:r>
                              <m:rPr>
                                <m:sty m:val="p"/>
                              </m:rPr>
                              <a:rPr lang="en-US">
                                <a:latin typeface="Cambria Math" panose="02040503050406030204" pitchFamily="18" charset="0"/>
                                <a:ea typeface="Cambria Math" panose="02040503050406030204" pitchFamily="18" charset="0"/>
                              </a:rPr>
                              <m:t>exp</m:t>
                            </m:r>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𝜅</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𝑡</m:t>
                                            </m:r>
                                          </m:e>
                                          <m:sup>
                                            <m:r>
                                              <a:rPr lang="en-US" i="1">
                                                <a:latin typeface="Cambria Math" panose="02040503050406030204" pitchFamily="18" charset="0"/>
                                                <a:ea typeface="Cambria Math" panose="02040503050406030204" pitchFamily="18" charset="0"/>
                                              </a:rPr>
                                              <m:t>′</m:t>
                                            </m:r>
                                          </m:sup>
                                        </m:sSup>
                                      </m:e>
                                    </m:d>
                                  </m:num>
                                  <m:den>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𝛿</m:t>
                                        </m:r>
                                      </m:e>
                                      <m:sub>
                                        <m:r>
                                          <a:rPr lang="en-US" i="1">
                                            <a:latin typeface="Cambria Math" panose="02040503050406030204" pitchFamily="18" charset="0"/>
                                            <a:ea typeface="Cambria Math" panose="02040503050406030204" pitchFamily="18" charset="0"/>
                                          </a:rPr>
                                          <m:t>𝑖</m:t>
                                        </m:r>
                                      </m:sub>
                                      <m:sup>
                                        <m:r>
                                          <a:rPr lang="en-US" i="1">
                                            <a:latin typeface="Cambria Math" panose="02040503050406030204" pitchFamily="18" charset="0"/>
                                            <a:ea typeface="Cambria Math" panose="02040503050406030204" pitchFamily="18" charset="0"/>
                                          </a:rPr>
                                          <m:t>2</m:t>
                                        </m:r>
                                      </m:sup>
                                    </m:sSubSup>
                                  </m:den>
                                </m:f>
                              </m:e>
                            </m:d>
                            <m:r>
                              <m:rPr>
                                <m:sty m:val="p"/>
                              </m:rPr>
                              <a:rPr lang="en-US">
                                <a:latin typeface="Cambria Math" panose="02040503050406030204" pitchFamily="18" charset="0"/>
                                <a:ea typeface="Cambria Math" panose="02040503050406030204" pitchFamily="18" charset="0"/>
                              </a:rPr>
                              <m:t>erfc</m:t>
                            </m:r>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ad>
                                      <m:radPr>
                                        <m:degHide m:val="on"/>
                                        <m:ctrlPr>
                                          <a:rPr lang="en-US" i="1">
                                            <a:latin typeface="Cambria Math" panose="02040503050406030204" pitchFamily="18" charset="0"/>
                                            <a:ea typeface="Cambria Math" panose="02040503050406030204" pitchFamily="18" charset="0"/>
                                          </a:rPr>
                                        </m:ctrlPr>
                                      </m:radPr>
                                      <m:deg/>
                                      <m:e>
                                        <m:r>
                                          <a:rPr lang="en-US" i="1">
                                            <a:latin typeface="Cambria Math" panose="02040503050406030204" pitchFamily="18" charset="0"/>
                                            <a:ea typeface="Cambria Math" panose="02040503050406030204" pitchFamily="18" charset="0"/>
                                          </a:rPr>
                                          <m:t>𝜅</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𝑡</m:t>
                                            </m:r>
                                          </m:e>
                                          <m:sup>
                                            <m:r>
                                              <a:rPr lang="en-US" i="1">
                                                <a:latin typeface="Cambria Math" panose="02040503050406030204" pitchFamily="18" charset="0"/>
                                                <a:ea typeface="Cambria Math" panose="02040503050406030204" pitchFamily="18" charset="0"/>
                                              </a:rPr>
                                              <m:t>′</m:t>
                                            </m:r>
                                          </m:sup>
                                        </m:sSup>
                                        <m:r>
                                          <a:rPr lang="en-US" i="1">
                                            <a:latin typeface="Cambria Math" panose="02040503050406030204" pitchFamily="18" charset="0"/>
                                            <a:ea typeface="Cambria Math" panose="02040503050406030204" pitchFamily="18" charset="0"/>
                                          </a:rPr>
                                          <m:t>)</m:t>
                                        </m:r>
                                      </m:e>
                                    </m:rad>
                                  </m:num>
                                  <m:den>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𝛿</m:t>
                                        </m:r>
                                      </m:e>
                                      <m:sub>
                                        <m:r>
                                          <a:rPr lang="en-US" i="1">
                                            <a:latin typeface="Cambria Math" panose="02040503050406030204" pitchFamily="18" charset="0"/>
                                            <a:ea typeface="Cambria Math" panose="02040503050406030204" pitchFamily="18" charset="0"/>
                                          </a:rPr>
                                          <m:t>𝑖</m:t>
                                        </m:r>
                                      </m:sub>
                                    </m:sSub>
                                  </m:den>
                                </m:f>
                              </m:e>
                            </m:d>
                            <m:r>
                              <a:rPr lang="en-US" i="1">
                                <a:latin typeface="Cambria Math" panose="02040503050406030204" pitchFamily="18" charset="0"/>
                                <a:ea typeface="Cambria Math" panose="02040503050406030204" pitchFamily="18" charset="0"/>
                              </a:rPr>
                              <m:t>𝑑</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𝑡</m:t>
                                </m:r>
                              </m:e>
                              <m:sup>
                                <m:r>
                                  <a:rPr lang="en-US" i="1">
                                    <a:latin typeface="Cambria Math" panose="02040503050406030204" pitchFamily="18" charset="0"/>
                                    <a:ea typeface="Cambria Math" panose="02040503050406030204" pitchFamily="18" charset="0"/>
                                  </a:rPr>
                                  <m:t>′</m:t>
                                </m:r>
                              </m:sup>
                            </m:sSup>
                          </m:e>
                        </m:nary>
                      </m:e>
                    </m:nary>
                  </m:oMath>
                </a14:m>
                <a:endParaRPr lang="en-US" dirty="0">
                  <a:ea typeface="Cambria Math" panose="02040503050406030204" pitchFamily="18" charset="0"/>
                </a:endParaRPr>
              </a:p>
              <a:p>
                <a:pPr lvl="1"/>
                <a:r>
                  <a:rPr lang="en-US" dirty="0"/>
                  <a:t>Assumes exponentially-decreasing volumetric energy deposition</a:t>
                </a:r>
              </a:p>
            </p:txBody>
          </p:sp>
        </mc:Choice>
        <mc:Fallback xmlns="">
          <p:sp>
            <p:nvSpPr>
              <p:cNvPr id="3" name="Content Placeholder 2">
                <a:extLst>
                  <a:ext uri="{FF2B5EF4-FFF2-40B4-BE49-F238E27FC236}">
                    <a16:creationId xmlns:a16="http://schemas.microsoft.com/office/drawing/2014/main" id="{30E53C73-2391-DD89-49B4-C77456609ADE}"/>
                  </a:ext>
                </a:extLst>
              </p:cNvPr>
              <p:cNvSpPr>
                <a:spLocks noGrp="1" noRot="1" noChangeAspect="1" noMove="1" noResize="1" noEditPoints="1" noAdjustHandles="1" noChangeArrowheads="1" noChangeShapeType="1" noTextEdit="1"/>
              </p:cNvSpPr>
              <p:nvPr>
                <p:ph idx="1"/>
              </p:nvPr>
            </p:nvSpPr>
            <p:spPr>
              <a:xfrm>
                <a:off x="615622" y="1116967"/>
                <a:ext cx="7682233" cy="4919255"/>
              </a:xfrm>
              <a:blipFill>
                <a:blip r:embed="rId3"/>
                <a:stretch>
                  <a:fillRect l="-495" r="-49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C9958C57-E80E-A64A-CC8E-AACC457D4361}"/>
              </a:ext>
            </a:extLst>
          </p:cNvPr>
          <p:cNvPicPr>
            <a:picLocks noChangeAspect="1"/>
          </p:cNvPicPr>
          <p:nvPr/>
        </p:nvPicPr>
        <p:blipFill>
          <a:blip r:embed="rId4"/>
          <a:srcRect/>
          <a:stretch/>
        </p:blipFill>
        <p:spPr>
          <a:xfrm>
            <a:off x="8297855" y="3695700"/>
            <a:ext cx="3668809" cy="2750820"/>
          </a:xfrm>
          <a:prstGeom prst="rect">
            <a:avLst/>
          </a:prstGeom>
          <a:ln w="38100">
            <a:noFill/>
          </a:ln>
        </p:spPr>
      </p:pic>
      <p:pic>
        <p:nvPicPr>
          <p:cNvPr id="6" name="Picture 5">
            <a:extLst>
              <a:ext uri="{FF2B5EF4-FFF2-40B4-BE49-F238E27FC236}">
                <a16:creationId xmlns:a16="http://schemas.microsoft.com/office/drawing/2014/main" id="{2E587296-EDD6-E518-CE38-81C8ADE0FC7E}"/>
              </a:ext>
            </a:extLst>
          </p:cNvPr>
          <p:cNvPicPr>
            <a:picLocks noChangeAspect="1"/>
          </p:cNvPicPr>
          <p:nvPr/>
        </p:nvPicPr>
        <p:blipFill>
          <a:blip r:embed="rId5"/>
          <a:srcRect/>
          <a:stretch/>
        </p:blipFill>
        <p:spPr>
          <a:xfrm>
            <a:off x="8407876" y="1003181"/>
            <a:ext cx="3784124" cy="2837283"/>
          </a:xfrm>
          <a:prstGeom prst="rect">
            <a:avLst/>
          </a:prstGeom>
          <a:ln w="38100">
            <a:noFill/>
          </a:ln>
        </p:spPr>
      </p:pic>
      <p:sp>
        <p:nvSpPr>
          <p:cNvPr id="7" name="TextBox 6">
            <a:extLst>
              <a:ext uri="{FF2B5EF4-FFF2-40B4-BE49-F238E27FC236}">
                <a16:creationId xmlns:a16="http://schemas.microsoft.com/office/drawing/2014/main" id="{C6F44EC0-2405-F12D-18A0-EE1D06222F0A}"/>
              </a:ext>
            </a:extLst>
          </p:cNvPr>
          <p:cNvSpPr txBox="1"/>
          <p:nvPr/>
        </p:nvSpPr>
        <p:spPr>
          <a:xfrm>
            <a:off x="2747009" y="6343338"/>
            <a:ext cx="6794555" cy="480131"/>
          </a:xfrm>
          <a:prstGeom prst="rect">
            <a:avLst/>
          </a:prstGeom>
          <a:noFill/>
        </p:spPr>
        <p:txBody>
          <a:bodyPr wrap="square" rtlCol="0">
            <a:spAutoFit/>
          </a:bodyPr>
          <a:lstStyle/>
          <a:p>
            <a:pPr algn="ctr">
              <a:lnSpc>
                <a:spcPct val="90000"/>
              </a:lnSpc>
            </a:pPr>
            <a:r>
              <a:rPr lang="en-US" sz="1400" dirty="0">
                <a:solidFill>
                  <a:srgbClr val="CBCBCB"/>
                </a:solidFill>
                <a:latin typeface="+mn-lt"/>
              </a:rPr>
              <a:t>[1] Aleynikov et al., </a:t>
            </a:r>
            <a:r>
              <a:rPr lang="en-US" sz="1400" i="1" dirty="0">
                <a:solidFill>
                  <a:srgbClr val="CBCBCB"/>
                </a:solidFill>
                <a:latin typeface="+mn-lt"/>
              </a:rPr>
              <a:t>IAEA FEC </a:t>
            </a:r>
            <a:r>
              <a:rPr lang="en-US" sz="1400" dirty="0">
                <a:solidFill>
                  <a:srgbClr val="CBCBCB"/>
                </a:solidFill>
                <a:latin typeface="+mn-lt"/>
              </a:rPr>
              <a:t>(2014) [2] Smith et al., </a:t>
            </a:r>
            <a:r>
              <a:rPr lang="en-US" sz="1400" i="1" dirty="0">
                <a:solidFill>
                  <a:srgbClr val="CBCBCB"/>
                </a:solidFill>
                <a:latin typeface="+mn-lt"/>
              </a:rPr>
              <a:t>Phys. Plasmas</a:t>
            </a:r>
            <a:r>
              <a:rPr lang="en-US" sz="1400" dirty="0">
                <a:solidFill>
                  <a:srgbClr val="CBCBCB"/>
                </a:solidFill>
                <a:latin typeface="+mn-lt"/>
              </a:rPr>
              <a:t> (2005) </a:t>
            </a:r>
            <a:br>
              <a:rPr lang="en-US" sz="1400" dirty="0">
                <a:solidFill>
                  <a:srgbClr val="CBCBCB"/>
                </a:solidFill>
                <a:latin typeface="+mn-lt"/>
              </a:rPr>
            </a:br>
            <a:r>
              <a:rPr lang="en-US" sz="1400" dirty="0">
                <a:solidFill>
                  <a:srgbClr val="CBCBCB"/>
                </a:solidFill>
                <a:latin typeface="+mn-lt"/>
              </a:rPr>
              <a:t>[3] Hesslow et al., </a:t>
            </a:r>
            <a:r>
              <a:rPr lang="en-US" sz="1400" i="1" dirty="0" err="1">
                <a:solidFill>
                  <a:srgbClr val="CBCBCB"/>
                </a:solidFill>
                <a:latin typeface="+mn-lt"/>
              </a:rPr>
              <a:t>Nucl</a:t>
            </a:r>
            <a:r>
              <a:rPr lang="en-US" sz="1400" i="1" dirty="0">
                <a:solidFill>
                  <a:srgbClr val="CBCBCB"/>
                </a:solidFill>
                <a:latin typeface="+mn-lt"/>
              </a:rPr>
              <a:t>. Fusion </a:t>
            </a:r>
            <a:r>
              <a:rPr lang="en-US" sz="1400" dirty="0">
                <a:solidFill>
                  <a:srgbClr val="CBCBCB"/>
                </a:solidFill>
                <a:latin typeface="+mn-lt"/>
              </a:rPr>
              <a:t>(2019) [4] Martín-Solís et al., </a:t>
            </a:r>
            <a:r>
              <a:rPr lang="en-US" sz="1400" i="1" dirty="0" err="1">
                <a:solidFill>
                  <a:srgbClr val="CBCBCB"/>
                </a:solidFill>
                <a:latin typeface="+mn-lt"/>
              </a:rPr>
              <a:t>Nucl</a:t>
            </a:r>
            <a:r>
              <a:rPr lang="en-US" sz="1400" i="1" dirty="0">
                <a:solidFill>
                  <a:srgbClr val="CBCBCB"/>
                </a:solidFill>
                <a:latin typeface="+mn-lt"/>
              </a:rPr>
              <a:t>. Fusion </a:t>
            </a:r>
            <a:r>
              <a:rPr lang="en-US" sz="1400" dirty="0">
                <a:solidFill>
                  <a:srgbClr val="CBCBCB"/>
                </a:solidFill>
                <a:latin typeface="+mn-lt"/>
              </a:rPr>
              <a:t>(2014)</a:t>
            </a:r>
          </a:p>
        </p:txBody>
      </p:sp>
      <p:sp>
        <p:nvSpPr>
          <p:cNvPr id="8" name="Rectangle 7">
            <a:extLst>
              <a:ext uri="{FF2B5EF4-FFF2-40B4-BE49-F238E27FC236}">
                <a16:creationId xmlns:a16="http://schemas.microsoft.com/office/drawing/2014/main" id="{25E6FAC0-009F-D116-058E-52ACE566D733}"/>
              </a:ext>
            </a:extLst>
          </p:cNvPr>
          <p:cNvSpPr/>
          <p:nvPr/>
        </p:nvSpPr>
        <p:spPr>
          <a:xfrm>
            <a:off x="6048375" y="6583680"/>
            <a:ext cx="3445564" cy="210284"/>
          </a:xfrm>
          <a:prstGeom prst="rect">
            <a:avLst/>
          </a:prstGeom>
          <a:solidFill>
            <a:schemeClr val="tx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347286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B4485F8-EE70-EA47-8857-FF72B84D4146}"/>
              </a:ext>
            </a:extLst>
          </p:cNvPr>
          <p:cNvSpPr>
            <a:spLocks noGrp="1"/>
          </p:cNvSpPr>
          <p:nvPr>
            <p:ph type="title"/>
          </p:nvPr>
        </p:nvSpPr>
        <p:spPr>
          <a:xfrm>
            <a:off x="429767" y="274320"/>
            <a:ext cx="11430000" cy="978729"/>
          </a:xfrm>
        </p:spPr>
        <p:txBody>
          <a:bodyPr/>
          <a:lstStyle/>
          <a:p>
            <a:r>
              <a:rPr lang="en-US" dirty="0"/>
              <a:t>KORC modeling of RE final loss event uses evolving fields and constant/uniform density profiles </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40C87FFD-3749-1842-9475-607B0AF4FBE7}"/>
                  </a:ext>
                </a:extLst>
              </p:cNvPr>
              <p:cNvSpPr>
                <a:spLocks noGrp="1"/>
              </p:cNvSpPr>
              <p:nvPr>
                <p:ph idx="1"/>
              </p:nvPr>
            </p:nvSpPr>
            <p:spPr>
              <a:xfrm>
                <a:off x="719403" y="1386841"/>
                <a:ext cx="11053497" cy="4734216"/>
              </a:xfrm>
            </p:spPr>
            <p:txBody>
              <a:bodyPr numCol="2" spcCol="182880" anchor="ctr">
                <a:normAutofit fontScale="62500" lnSpcReduction="20000"/>
              </a:bodyPr>
              <a:lstStyle/>
              <a:p>
                <a:pPr marL="292100" indent="-292100">
                  <a:buClr>
                    <a:srgbClr val="CBCBCB"/>
                  </a:buClr>
                </a:pPr>
                <a:r>
                  <a:rPr lang="en-US" dirty="0"/>
                  <a:t>KORC evolves RE guiding center (GC) orbits using time-sequenced JFIT reconstructions [1]</a:t>
                </a:r>
              </a:p>
              <a:p>
                <a:pPr marL="630238" lvl="1" indent="-292100">
                  <a:buClr>
                    <a:srgbClr val="CBCBCB"/>
                  </a:buClr>
                </a:pPr>
                <a:r>
                  <a:rPr lang="en-US" dirty="0"/>
                  <a:t>RE beam with uniform, mono-energy/pitch </a:t>
                </a:r>
                <a14:m>
                  <m:oMath xmlns:m="http://schemas.openxmlformats.org/officeDocument/2006/math">
                    <m:r>
                      <a:rPr lang="en-US" i="1">
                        <a:latin typeface="Cambria Math" panose="02040503050406030204" pitchFamily="18" charset="0"/>
                      </a:rPr>
                      <m:t>10</m:t>
                    </m:r>
                    <m:r>
                      <m:rPr>
                        <m:sty m:val="p"/>
                      </m:rPr>
                      <a:rPr lang="en-US">
                        <a:latin typeface="Cambria Math" panose="02040503050406030204" pitchFamily="18" charset="0"/>
                      </a:rPr>
                      <m:t>MeV</m:t>
                    </m:r>
                    <m:r>
                      <a:rPr lang="en-US">
                        <a:latin typeface="Cambria Math" panose="02040503050406030204" pitchFamily="18" charset="0"/>
                      </a:rPr>
                      <m:t>/10</m:t>
                    </m:r>
                    <m:r>
                      <a:rPr lang="en-US" i="1">
                        <a:latin typeface="Cambria Math" panose="02040503050406030204" pitchFamily="18" charset="0"/>
                        <a:ea typeface="Cambria Math" panose="02040503050406030204" pitchFamily="18" charset="0"/>
                      </a:rPr>
                      <m:t>°</m:t>
                    </m:r>
                  </m:oMath>
                </a14:m>
                <a:r>
                  <a:rPr lang="en-US" dirty="0"/>
                  <a:t> initial distribution</a:t>
                </a:r>
              </a:p>
              <a:p>
                <a:pPr marL="630238" lvl="1" indent="-292100">
                  <a:buClr>
                    <a:srgbClr val="CBCBCB"/>
                  </a:buClr>
                </a:pPr>
                <a:r>
                  <a:rPr lang="en-US" dirty="0"/>
                  <a:t>Axisymmetric fields don’t capture small MHD activity [2] during final loss event</a:t>
                </a:r>
              </a:p>
              <a:p>
                <a:pPr marL="292100" indent="-285750">
                  <a:buClr>
                    <a:srgbClr val="CBCBCB"/>
                  </a:buClr>
                </a:pPr>
                <a:r>
                  <a:rPr lang="en-US" dirty="0"/>
                  <a:t>Partially-ionized impurities included in collision operators</a:t>
                </a:r>
              </a:p>
              <a:p>
                <a:pPr marL="690563" lvl="1" indent="-285750">
                  <a:buClr>
                    <a:srgbClr val="CBCBCB"/>
                  </a:buClr>
                </a:pPr>
                <a:r>
                  <a:rPr lang="en-US" dirty="0"/>
                  <a:t>Assume constant and uniform plasma and </a:t>
                </a:r>
                <a:r>
                  <a:rPr lang="en-US" dirty="0" err="1"/>
                  <a:t>Ar</a:t>
                </a:r>
                <a:r>
                  <a:rPr lang="en-US" dirty="0"/>
                  <a:t> profiles, including neutrals</a:t>
                </a:r>
              </a:p>
              <a:p>
                <a:pPr marL="1035050" lvl="2" indent="-285750">
                  <a:buClr>
                    <a:srgbClr val="CBCBCB"/>
                  </a:buClr>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𝑒</m:t>
                        </m:r>
                      </m:sub>
                    </m:sSub>
                    <m:r>
                      <a:rPr lang="en-US" b="0" i="1" smtClean="0">
                        <a:latin typeface="Cambria Math" panose="02040503050406030204" pitchFamily="18" charset="0"/>
                      </a:rPr>
                      <m:t>=2.25</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20</m:t>
                        </m:r>
                      </m:sup>
                    </m:sSup>
                    <m:sSup>
                      <m:sSupPr>
                        <m:ctrlPr>
                          <a:rPr lang="en-US" b="0" i="1" smtClean="0">
                            <a:latin typeface="Cambria Math" panose="02040503050406030204" pitchFamily="18" charset="0"/>
                            <a:ea typeface="Cambria Math" panose="02040503050406030204" pitchFamily="18" charset="0"/>
                          </a:rPr>
                        </m:ctrlPr>
                      </m:sSupPr>
                      <m:e>
                        <m:r>
                          <m:rPr>
                            <m:sty m:val="p"/>
                          </m:rPr>
                          <a:rPr lang="en-US" b="0" i="0" smtClean="0">
                            <a:latin typeface="Cambria Math" panose="02040503050406030204" pitchFamily="18" charset="0"/>
                            <a:ea typeface="Cambria Math" panose="02040503050406030204" pitchFamily="18" charset="0"/>
                          </a:rPr>
                          <m:t>m</m:t>
                        </m:r>
                      </m:e>
                      <m:sup>
                        <m:r>
                          <a:rPr lang="en-US" b="0" i="1" smtClean="0">
                            <a:latin typeface="Cambria Math" panose="02040503050406030204" pitchFamily="18" charset="0"/>
                            <a:ea typeface="Cambria Math" panose="02040503050406030204" pitchFamily="18" charset="0"/>
                          </a:rPr>
                          <m:t>−3</m:t>
                        </m:r>
                      </m:sup>
                    </m:sSup>
                  </m:oMath>
                </a14:m>
                <a:r>
                  <a:rPr lang="en-US" dirty="0"/>
                  <a:t> from DIII-D interferometer, </a:t>
                </a:r>
                <a:br>
                  <a:rPr lang="en-US" dirty="0"/>
                </a:b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𝑇</m:t>
                        </m:r>
                      </m:e>
                      <m:sub>
                        <m:r>
                          <a:rPr lang="en-US" i="1">
                            <a:latin typeface="Cambria Math" panose="02040503050406030204" pitchFamily="18" charset="0"/>
                            <a:ea typeface="Cambria Math" panose="02040503050406030204" pitchFamily="18" charset="0"/>
                          </a:rPr>
                          <m:t>𝑒</m:t>
                        </m:r>
                      </m:sub>
                    </m:sSub>
                    <m:r>
                      <a:rPr lang="en-US" i="1">
                        <a:latin typeface="Cambria Math" panose="02040503050406030204" pitchFamily="18" charset="0"/>
                        <a:ea typeface="Cambria Math" panose="02040503050406030204" pitchFamily="18" charset="0"/>
                      </a:rPr>
                      <m:t>=1.5</m:t>
                    </m:r>
                    <m:r>
                      <m:rPr>
                        <m:sty m:val="p"/>
                      </m:rPr>
                      <a:rPr lang="en-US">
                        <a:latin typeface="Cambria Math" panose="02040503050406030204" pitchFamily="18" charset="0"/>
                        <a:ea typeface="Cambria Math" panose="02040503050406030204" pitchFamily="18" charset="0"/>
                      </a:rPr>
                      <m:t>eV</m:t>
                    </m:r>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𝑛</m:t>
                        </m:r>
                      </m:e>
                      <m:sub>
                        <m:sSup>
                          <m:sSupPr>
                            <m:ctrlPr>
                              <a:rPr lang="en-US" i="1">
                                <a:latin typeface="Cambria Math" panose="02040503050406030204" pitchFamily="18" charset="0"/>
                                <a:ea typeface="Cambria Math" panose="02040503050406030204" pitchFamily="18" charset="0"/>
                              </a:rPr>
                            </m:ctrlPr>
                          </m:sSupPr>
                          <m:e>
                            <m:r>
                              <m:rPr>
                                <m:sty m:val="p"/>
                              </m:rPr>
                              <a:rPr lang="en-US">
                                <a:latin typeface="Cambria Math" panose="02040503050406030204" pitchFamily="18" charset="0"/>
                                <a:ea typeface="Cambria Math" panose="02040503050406030204" pitchFamily="18" charset="0"/>
                              </a:rPr>
                              <m:t>Ar</m:t>
                            </m:r>
                          </m:e>
                          <m:sup>
                            <m:r>
                              <a:rPr lang="en-US" i="1">
                                <a:latin typeface="Cambria Math" panose="02040503050406030204" pitchFamily="18" charset="0"/>
                                <a:ea typeface="Cambria Math" panose="02040503050406030204" pitchFamily="18" charset="0"/>
                              </a:rPr>
                              <m:t>+1</m:t>
                            </m:r>
                          </m:sup>
                        </m:sSup>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𝑛</m:t>
                        </m:r>
                      </m:e>
                      <m:sub>
                        <m:sSup>
                          <m:sSupPr>
                            <m:ctrlPr>
                              <a:rPr lang="en-US" i="1">
                                <a:latin typeface="Cambria Math" panose="02040503050406030204" pitchFamily="18" charset="0"/>
                                <a:ea typeface="Cambria Math" panose="02040503050406030204" pitchFamily="18" charset="0"/>
                              </a:rPr>
                            </m:ctrlPr>
                          </m:sSupPr>
                          <m:e>
                            <m:r>
                              <m:rPr>
                                <m:sty m:val="p"/>
                              </m:rPr>
                              <a:rPr lang="en-US">
                                <a:latin typeface="Cambria Math" panose="02040503050406030204" pitchFamily="18" charset="0"/>
                                <a:ea typeface="Cambria Math" panose="02040503050406030204" pitchFamily="18" charset="0"/>
                              </a:rPr>
                              <m:t>Ar</m:t>
                            </m:r>
                          </m:e>
                          <m:sup>
                            <m:r>
                              <a:rPr lang="en-US" i="1">
                                <a:latin typeface="Cambria Math" panose="02040503050406030204" pitchFamily="18" charset="0"/>
                                <a:ea typeface="Cambria Math" panose="02040503050406030204" pitchFamily="18" charset="0"/>
                              </a:rPr>
                              <m:t>+0</m:t>
                            </m:r>
                          </m:sup>
                        </m:sSup>
                      </m:sub>
                    </m:sSub>
                    <m:r>
                      <a:rPr lang="en-US" i="1">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𝑛</m:t>
                        </m:r>
                      </m:e>
                      <m:sub>
                        <m:sSup>
                          <m:sSupPr>
                            <m:ctrlPr>
                              <a:rPr lang="en-US" b="0" i="1" smtClean="0">
                                <a:latin typeface="Cambria Math" panose="02040503050406030204" pitchFamily="18" charset="0"/>
                                <a:ea typeface="Cambria Math" panose="02040503050406030204" pitchFamily="18" charset="0"/>
                              </a:rPr>
                            </m:ctrlPr>
                          </m:sSupPr>
                          <m:e>
                            <m:r>
                              <m:rPr>
                                <m:sty m:val="p"/>
                              </m:rPr>
                              <a:rPr lang="en-US" b="0" i="0" smtClean="0">
                                <a:latin typeface="Cambria Math" panose="02040503050406030204" pitchFamily="18" charset="0"/>
                                <a:ea typeface="Cambria Math" panose="02040503050406030204" pitchFamily="18" charset="0"/>
                              </a:rPr>
                              <m:t>D</m:t>
                            </m:r>
                          </m:e>
                          <m:sup>
                            <m:r>
                              <a:rPr lang="en-US" b="0" i="1" smtClean="0">
                                <a:latin typeface="Cambria Math" panose="02040503050406030204" pitchFamily="18" charset="0"/>
                                <a:ea typeface="Cambria Math" panose="02040503050406030204" pitchFamily="18" charset="0"/>
                              </a:rPr>
                              <m:t>+1</m:t>
                            </m:r>
                          </m:sup>
                        </m:sSup>
                      </m:sub>
                    </m:sSub>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1.125×</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i="1">
                            <a:latin typeface="Cambria Math" panose="02040503050406030204" pitchFamily="18" charset="0"/>
                            <a:ea typeface="Cambria Math" panose="02040503050406030204" pitchFamily="18" charset="0"/>
                          </a:rPr>
                          <m:t>20</m:t>
                        </m:r>
                      </m:sup>
                    </m:sSup>
                    <m:sSup>
                      <m:sSupPr>
                        <m:ctrlPr>
                          <a:rPr lang="en-US" i="1">
                            <a:latin typeface="Cambria Math" panose="02040503050406030204" pitchFamily="18" charset="0"/>
                            <a:ea typeface="Cambria Math" panose="02040503050406030204" pitchFamily="18" charset="0"/>
                          </a:rPr>
                        </m:ctrlPr>
                      </m:sSupPr>
                      <m:e>
                        <m:r>
                          <m:rPr>
                            <m:sty m:val="p"/>
                          </m:rPr>
                          <a:rPr lang="en-US">
                            <a:latin typeface="Cambria Math" panose="02040503050406030204" pitchFamily="18" charset="0"/>
                            <a:ea typeface="Cambria Math" panose="02040503050406030204" pitchFamily="18" charset="0"/>
                          </a:rPr>
                          <m:t>m</m:t>
                        </m:r>
                      </m:e>
                      <m:sup>
                        <m:r>
                          <a:rPr lang="en-US" i="1">
                            <a:latin typeface="Cambria Math" panose="02040503050406030204" pitchFamily="18" charset="0"/>
                            <a:ea typeface="Cambria Math" panose="02040503050406030204" pitchFamily="18" charset="0"/>
                          </a:rPr>
                          <m:t>−3</m:t>
                        </m:r>
                      </m:sup>
                    </m:sSup>
                  </m:oMath>
                </a14:m>
                <a:r>
                  <a:rPr lang="en-US" dirty="0"/>
                  <a:t> </a:t>
                </a:r>
              </a:p>
              <a:p>
                <a:pPr marL="690563" lvl="1" indent="-285750">
                  <a:buClr>
                    <a:srgbClr val="CBCBCB"/>
                  </a:buClr>
                </a:pPr>
                <a:r>
                  <a:rPr lang="en-US" dirty="0"/>
                  <a:t>Increases collisionality and electrons available </a:t>
                </a:r>
                <a:br>
                  <a:rPr lang="en-US" dirty="0"/>
                </a:br>
                <a:r>
                  <a:rPr lang="en-US" dirty="0"/>
                  <a:t>for secondary generation</a:t>
                </a:r>
              </a:p>
              <a:p>
                <a:pPr>
                  <a:lnSpc>
                    <a:spcPct val="120000"/>
                  </a:lnSpc>
                </a:pPr>
                <a:r>
                  <a:rPr lang="en-US" dirty="0"/>
                  <a:t>Set minimum momentum for numerical tractability of resolving collision processes </a:t>
                </a:r>
              </a:p>
              <a:p>
                <a:pPr lvl="1">
                  <a:lnSpc>
                    <a:spcPct val="120000"/>
                  </a:lnSpc>
                </a:pPr>
                <a:r>
                  <a:rPr lang="en-US" dirty="0"/>
                  <a:t>“Thermalize” particles dropping below scaled-down global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m:rPr>
                            <m:sty m:val="p"/>
                          </m:rPr>
                          <a:rPr lang="en-US">
                            <a:latin typeface="Cambria Math" panose="02040503050406030204" pitchFamily="18" charset="0"/>
                          </a:rPr>
                          <m:t>crit</m:t>
                        </m:r>
                        <m:r>
                          <a:rPr lang="en-US">
                            <a:latin typeface="Cambria Math" panose="02040503050406030204" pitchFamily="18" charset="0"/>
                          </a:rPr>
                          <m:t>,  </m:t>
                        </m:r>
                        <m:r>
                          <m:rPr>
                            <m:sty m:val="p"/>
                          </m:rPr>
                          <a:rPr lang="en-US" b="0" i="0" smtClean="0">
                            <a:latin typeface="Cambria Math" panose="02040503050406030204" pitchFamily="18" charset="0"/>
                          </a:rPr>
                          <m:t>global</m:t>
                        </m:r>
                      </m:sub>
                    </m:sSub>
                  </m:oMath>
                </a14:m>
                <a:endParaRPr lang="en-US" dirty="0"/>
              </a:p>
              <a:p>
                <a:pPr lvl="1">
                  <a:lnSpc>
                    <a:spcPct val="120000"/>
                  </a:lnSpc>
                </a:pPr>
                <a:r>
                  <a:rPr lang="en-US" dirty="0"/>
                  <a:t>Sample avalanche distribution with minimum dependent on scaled-down local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m:rPr>
                            <m:sty m:val="p"/>
                          </m:rPr>
                          <a:rPr lang="en-US" b="0" i="0" smtClean="0">
                            <a:latin typeface="Cambria Math" panose="02040503050406030204" pitchFamily="18" charset="0"/>
                          </a:rPr>
                          <m:t>crit</m:t>
                        </m:r>
                        <m:r>
                          <a:rPr lang="en-US" b="0" i="0" smtClean="0">
                            <a:latin typeface="Cambria Math" panose="02040503050406030204" pitchFamily="18" charset="0"/>
                          </a:rPr>
                          <m:t>,  </m:t>
                        </m:r>
                        <m:r>
                          <m:rPr>
                            <m:sty m:val="p"/>
                          </m:rPr>
                          <a:rPr lang="en-US" b="0" i="0" smtClean="0">
                            <a:latin typeface="Cambria Math" panose="02040503050406030204" pitchFamily="18" charset="0"/>
                          </a:rPr>
                          <m:t>local</m:t>
                        </m:r>
                      </m:sub>
                    </m:sSub>
                  </m:oMath>
                </a14:m>
                <a:r>
                  <a:rPr lang="en-US" dirty="0"/>
                  <a:t> to find convergent results</a:t>
                </a:r>
              </a:p>
              <a:p>
                <a:pPr marL="292100" indent="-292100">
                  <a:buClr>
                    <a:srgbClr val="CBCBCB"/>
                  </a:buClr>
                </a:pPr>
                <a:r>
                  <a:rPr lang="en-US" dirty="0"/>
                  <a:t>Analytic model of faceted inner wall developed in KORC as regular polygon</a:t>
                </a:r>
              </a:p>
              <a:p>
                <a:pPr marL="576263" lvl="1" indent="-284163">
                  <a:buClr>
                    <a:srgbClr val="CBCBCB"/>
                  </a:buClr>
                </a:pPr>
                <a14:m>
                  <m:oMath xmlns:m="http://schemas.openxmlformats.org/officeDocument/2006/math">
                    <m:r>
                      <a:rPr lang="en-US" i="1">
                        <a:latin typeface="Cambria Math" panose="02040503050406030204" pitchFamily="18" charset="0"/>
                      </a:rPr>
                      <m:t>15</m:t>
                    </m:r>
                    <m:r>
                      <m:rPr>
                        <m:sty m:val="p"/>
                      </m:rPr>
                      <a:rPr lang="en-US">
                        <a:latin typeface="Cambria Math" panose="02040503050406030204" pitchFamily="18" charset="0"/>
                      </a:rPr>
                      <m:t>cm</m:t>
                    </m:r>
                  </m:oMath>
                </a14:m>
                <a:r>
                  <a:rPr lang="en-US" dirty="0"/>
                  <a:t> width graphite tiles yield difference </a:t>
                </a:r>
                <a:br>
                  <a:rPr lang="en-US" dirty="0"/>
                </a:br>
                <a:r>
                  <a:rPr lang="en-US" dirty="0"/>
                  <a:t>between radius of leading edge and tile </a:t>
                </a:r>
                <a:br>
                  <a:rPr lang="en-US" dirty="0"/>
                </a:br>
                <a:r>
                  <a:rPr lang="en-US" dirty="0"/>
                  <a:t>center of </a:t>
                </a:r>
                <a14:m>
                  <m:oMath xmlns:m="http://schemas.openxmlformats.org/officeDocument/2006/math">
                    <m:r>
                      <a:rPr lang="en-US" i="1">
                        <a:latin typeface="Cambria Math" panose="02040503050406030204" pitchFamily="18" charset="0"/>
                        <a:ea typeface="Cambria Math" panose="02040503050406030204" pitchFamily="18" charset="0"/>
                      </a:rPr>
                      <m:t>&lt;3</m:t>
                    </m:r>
                    <m:r>
                      <m:rPr>
                        <m:sty m:val="p"/>
                      </m:rPr>
                      <a:rPr lang="en-US">
                        <a:latin typeface="Cambria Math" panose="02040503050406030204" pitchFamily="18" charset="0"/>
                        <a:ea typeface="Cambria Math" panose="02040503050406030204" pitchFamily="18" charset="0"/>
                      </a:rPr>
                      <m:t>mm</m:t>
                    </m:r>
                  </m:oMath>
                </a14:m>
                <a:br>
                  <a:rPr lang="en-US" dirty="0">
                    <a:ea typeface="Cambria Math" panose="02040503050406030204" pitchFamily="18" charset="0"/>
                  </a:rPr>
                </a:br>
                <a:br>
                  <a:rPr lang="en-US" dirty="0">
                    <a:ea typeface="Cambria Math" panose="02040503050406030204" pitchFamily="18" charset="0"/>
                  </a:rPr>
                </a:br>
                <a:br>
                  <a:rPr lang="en-US" dirty="0">
                    <a:ea typeface="Cambria Math" panose="02040503050406030204" pitchFamily="18" charset="0"/>
                  </a:rPr>
                </a:br>
                <a:br>
                  <a:rPr lang="en-US" dirty="0">
                    <a:ea typeface="Cambria Math" panose="02040503050406030204" pitchFamily="18" charset="0"/>
                  </a:rPr>
                </a:br>
                <a:br>
                  <a:rPr lang="en-US" dirty="0">
                    <a:ea typeface="Cambria Math" panose="02040503050406030204" pitchFamily="18" charset="0"/>
                  </a:rPr>
                </a:b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p:txBody>
          </p:sp>
        </mc:Choice>
        <mc:Fallback xmlns="">
          <p:sp>
            <p:nvSpPr>
              <p:cNvPr id="8" name="Content Placeholder 7">
                <a:extLst>
                  <a:ext uri="{FF2B5EF4-FFF2-40B4-BE49-F238E27FC236}">
                    <a16:creationId xmlns:a16="http://schemas.microsoft.com/office/drawing/2014/main" id="{40C87FFD-3749-1842-9475-607B0AF4FBE7}"/>
                  </a:ext>
                </a:extLst>
              </p:cNvPr>
              <p:cNvSpPr>
                <a:spLocks noGrp="1" noRot="1" noChangeAspect="1" noMove="1" noResize="1" noEditPoints="1" noAdjustHandles="1" noChangeArrowheads="1" noChangeShapeType="1" noTextEdit="1"/>
              </p:cNvSpPr>
              <p:nvPr>
                <p:ph idx="1"/>
              </p:nvPr>
            </p:nvSpPr>
            <p:spPr>
              <a:xfrm>
                <a:off x="719403" y="1386841"/>
                <a:ext cx="11053497" cy="4734216"/>
              </a:xfrm>
              <a:blipFill>
                <a:blip r:embed="rId3"/>
                <a:stretch>
                  <a:fillRect l="-230" t="-268"/>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34838170-E238-FFFB-5363-CC5EC165A6EE}"/>
              </a:ext>
            </a:extLst>
          </p:cNvPr>
          <p:cNvSpPr txBox="1"/>
          <p:nvPr/>
        </p:nvSpPr>
        <p:spPr>
          <a:xfrm>
            <a:off x="2105025" y="6483563"/>
            <a:ext cx="9612630" cy="286232"/>
          </a:xfrm>
          <a:prstGeom prst="rect">
            <a:avLst/>
          </a:prstGeom>
          <a:noFill/>
        </p:spPr>
        <p:txBody>
          <a:bodyPr wrap="square" rtlCol="0">
            <a:spAutoFit/>
          </a:bodyPr>
          <a:lstStyle/>
          <a:p>
            <a:pPr algn="ctr">
              <a:lnSpc>
                <a:spcPct val="90000"/>
              </a:lnSpc>
            </a:pPr>
            <a:r>
              <a:rPr lang="en-US" sz="1400" dirty="0">
                <a:solidFill>
                  <a:srgbClr val="CBCBCB"/>
                </a:solidFill>
                <a:latin typeface="+mn-lt"/>
              </a:rPr>
              <a:t>[1] Beidler et al., </a:t>
            </a:r>
            <a:r>
              <a:rPr lang="en-US" sz="1400" i="1" dirty="0">
                <a:solidFill>
                  <a:srgbClr val="CBCBCB"/>
                </a:solidFill>
                <a:latin typeface="+mn-lt"/>
              </a:rPr>
              <a:t>Phys. Plasmas</a:t>
            </a:r>
            <a:r>
              <a:rPr lang="en-US" sz="1400" dirty="0">
                <a:solidFill>
                  <a:srgbClr val="CBCBCB"/>
                </a:solidFill>
                <a:latin typeface="+mn-lt"/>
              </a:rPr>
              <a:t> (2020) [2] Paz-Soldan et al., </a:t>
            </a:r>
            <a:r>
              <a:rPr lang="en-US" sz="1400" i="1" dirty="0" err="1">
                <a:solidFill>
                  <a:srgbClr val="CBCBCB"/>
                </a:solidFill>
                <a:latin typeface="+mn-lt"/>
              </a:rPr>
              <a:t>Nucl</a:t>
            </a:r>
            <a:r>
              <a:rPr lang="en-US" sz="1400" i="1" dirty="0">
                <a:solidFill>
                  <a:srgbClr val="CBCBCB"/>
                </a:solidFill>
                <a:latin typeface="+mn-lt"/>
              </a:rPr>
              <a:t>. Fusion</a:t>
            </a:r>
            <a:r>
              <a:rPr lang="en-US" sz="1400" dirty="0">
                <a:solidFill>
                  <a:srgbClr val="CBCBCB"/>
                </a:solidFill>
                <a:latin typeface="+mn-lt"/>
              </a:rPr>
              <a:t> (2021) [3]</a:t>
            </a:r>
            <a:r>
              <a:rPr lang="en-US" sz="1400" dirty="0">
                <a:solidFill>
                  <a:srgbClr val="CBCBCB"/>
                </a:solidFill>
                <a:latin typeface="+mn-lt"/>
                <a:cs typeface="Times New Roman" panose="02020603050405020304" pitchFamily="18" charset="0"/>
              </a:rPr>
              <a:t> </a:t>
            </a:r>
            <a:r>
              <a:rPr lang="en-US" sz="1400" dirty="0" err="1">
                <a:solidFill>
                  <a:srgbClr val="CBCBCB"/>
                </a:solidFill>
                <a:latin typeface="+mn-lt"/>
                <a:cs typeface="Times New Roman" panose="02020603050405020304" pitchFamily="18" charset="0"/>
              </a:rPr>
              <a:t>Luxon</a:t>
            </a:r>
            <a:r>
              <a:rPr lang="en-US" sz="1400" dirty="0">
                <a:solidFill>
                  <a:srgbClr val="CBCBCB"/>
                </a:solidFill>
                <a:latin typeface="+mn-lt"/>
                <a:cs typeface="Times New Roman" panose="02020603050405020304" pitchFamily="18" charset="0"/>
              </a:rPr>
              <a:t>, </a:t>
            </a:r>
            <a:r>
              <a:rPr lang="en-US" sz="1400" i="1" dirty="0" err="1">
                <a:solidFill>
                  <a:srgbClr val="CBCBCB"/>
                </a:solidFill>
                <a:latin typeface="+mn-lt"/>
                <a:cs typeface="Times New Roman" panose="02020603050405020304" pitchFamily="18" charset="0"/>
              </a:rPr>
              <a:t>Nucl</a:t>
            </a:r>
            <a:r>
              <a:rPr lang="en-US" sz="1400" i="1" dirty="0">
                <a:solidFill>
                  <a:srgbClr val="CBCBCB"/>
                </a:solidFill>
                <a:latin typeface="+mn-lt"/>
                <a:cs typeface="Times New Roman" panose="02020603050405020304" pitchFamily="18" charset="0"/>
              </a:rPr>
              <a:t>. Fusion</a:t>
            </a:r>
            <a:r>
              <a:rPr lang="en-US" sz="1400" dirty="0">
                <a:solidFill>
                  <a:srgbClr val="CBCBCB"/>
                </a:solidFill>
                <a:latin typeface="+mn-lt"/>
                <a:cs typeface="Times New Roman" panose="02020603050405020304" pitchFamily="18" charset="0"/>
              </a:rPr>
              <a:t> (2002)</a:t>
            </a:r>
          </a:p>
        </p:txBody>
      </p:sp>
      <p:grpSp>
        <p:nvGrpSpPr>
          <p:cNvPr id="3" name="Group 2">
            <a:extLst>
              <a:ext uri="{FF2B5EF4-FFF2-40B4-BE49-F238E27FC236}">
                <a16:creationId xmlns:a16="http://schemas.microsoft.com/office/drawing/2014/main" id="{29DD8875-3DA8-7C25-8137-B6790898B1C9}"/>
              </a:ext>
            </a:extLst>
          </p:cNvPr>
          <p:cNvGrpSpPr/>
          <p:nvPr/>
        </p:nvGrpSpPr>
        <p:grpSpPr>
          <a:xfrm>
            <a:off x="6610693" y="3651230"/>
            <a:ext cx="4548453" cy="2603619"/>
            <a:chOff x="6610693" y="3783745"/>
            <a:chExt cx="4548453" cy="2603619"/>
          </a:xfrm>
        </p:grpSpPr>
        <p:pic>
          <p:nvPicPr>
            <p:cNvPr id="6" name="Picture 5">
              <a:extLst>
                <a:ext uri="{FF2B5EF4-FFF2-40B4-BE49-F238E27FC236}">
                  <a16:creationId xmlns:a16="http://schemas.microsoft.com/office/drawing/2014/main" id="{7B545CD7-97CB-F0B5-AFC3-7139F35BFA6C}"/>
                </a:ext>
              </a:extLst>
            </p:cNvPr>
            <p:cNvPicPr>
              <a:picLocks noChangeAspect="1"/>
            </p:cNvPicPr>
            <p:nvPr/>
          </p:nvPicPr>
          <p:blipFill>
            <a:blip r:embed="rId4"/>
            <a:stretch>
              <a:fillRect/>
            </a:stretch>
          </p:blipFill>
          <p:spPr>
            <a:xfrm>
              <a:off x="6972300" y="3783745"/>
              <a:ext cx="3825240" cy="2271694"/>
            </a:xfrm>
            <a:prstGeom prst="rect">
              <a:avLst/>
            </a:prstGeom>
            <a:ln w="38100">
              <a:solidFill>
                <a:srgbClr val="4B8861"/>
              </a:solidFill>
            </a:ln>
          </p:spPr>
        </p:pic>
        <p:sp>
          <p:nvSpPr>
            <p:cNvPr id="10" name="TextBox 9">
              <a:extLst>
                <a:ext uri="{FF2B5EF4-FFF2-40B4-BE49-F238E27FC236}">
                  <a16:creationId xmlns:a16="http://schemas.microsoft.com/office/drawing/2014/main" id="{9B91F388-DCFF-0160-7A7C-2CD444B327AC}"/>
                </a:ext>
              </a:extLst>
            </p:cNvPr>
            <p:cNvSpPr txBox="1"/>
            <p:nvPr/>
          </p:nvSpPr>
          <p:spPr>
            <a:xfrm>
              <a:off x="6610693" y="6079587"/>
              <a:ext cx="4548453" cy="307777"/>
            </a:xfrm>
            <a:prstGeom prst="rect">
              <a:avLst/>
            </a:prstGeom>
            <a:noFill/>
          </p:spPr>
          <p:txBody>
            <a:bodyPr wrap="square">
              <a:spAutoFit/>
            </a:bodyPr>
            <a:lstStyle/>
            <a:p>
              <a:pPr algn="ctr"/>
              <a:r>
                <a:rPr lang="en-US" sz="1400" dirty="0">
                  <a:solidFill>
                    <a:srgbClr val="CBCBCB"/>
                  </a:solidFill>
                  <a:latin typeface="+mn-lt"/>
                  <a:cs typeface="Times New Roman" panose="02020603050405020304" pitchFamily="18" charset="0"/>
                </a:rPr>
                <a:t>Schematic of faceted graphite tiles [3] </a:t>
              </a:r>
              <a:endParaRPr lang="en-US" sz="1400" dirty="0">
                <a:solidFill>
                  <a:srgbClr val="CBCBCB"/>
                </a:solidFill>
                <a:latin typeface="+mn-lt"/>
              </a:endParaRPr>
            </a:p>
          </p:txBody>
        </p:sp>
      </p:grpSp>
      <p:sp>
        <p:nvSpPr>
          <p:cNvPr id="9" name="Rectangle 8">
            <a:extLst>
              <a:ext uri="{FF2B5EF4-FFF2-40B4-BE49-F238E27FC236}">
                <a16:creationId xmlns:a16="http://schemas.microsoft.com/office/drawing/2014/main" id="{D65C9F12-46AC-BB90-9669-4D9219F39638}"/>
              </a:ext>
            </a:extLst>
          </p:cNvPr>
          <p:cNvSpPr/>
          <p:nvPr/>
        </p:nvSpPr>
        <p:spPr>
          <a:xfrm>
            <a:off x="8985127" y="6278996"/>
            <a:ext cx="2974848" cy="579003"/>
          </a:xfrm>
          <a:prstGeom prst="rect">
            <a:avLst/>
          </a:prstGeom>
          <a:solidFill>
            <a:schemeClr val="tx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250854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CB128-D091-9744-AB44-A3DEDB43DB81}"/>
              </a:ext>
            </a:extLst>
          </p:cNvPr>
          <p:cNvSpPr>
            <a:spLocks noGrp="1"/>
          </p:cNvSpPr>
          <p:nvPr>
            <p:ph type="title"/>
          </p:nvPr>
        </p:nvSpPr>
        <p:spPr>
          <a:xfrm>
            <a:off x="429767" y="274320"/>
            <a:ext cx="11430000" cy="978729"/>
          </a:xfrm>
        </p:spPr>
        <p:txBody>
          <a:bodyPr/>
          <a:lstStyle/>
          <a:p>
            <a:r>
              <a:rPr lang="en-US" b="1" dirty="0"/>
              <a:t>Secondary REs generated in open flux regions during final loss event are rapidly deconfined</a:t>
            </a:r>
            <a:endParaRPr lang="en-US" b="1" i="1"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D0C0CD7-25D6-C94C-85C2-8A22FA8985AB}"/>
                  </a:ext>
                </a:extLst>
              </p:cNvPr>
              <p:cNvSpPr>
                <a:spLocks noGrp="1"/>
              </p:cNvSpPr>
              <p:nvPr>
                <p:ph idx="1"/>
              </p:nvPr>
            </p:nvSpPr>
            <p:spPr>
              <a:xfrm>
                <a:off x="429766" y="1315558"/>
                <a:ext cx="11073713" cy="4799095"/>
              </a:xfrm>
            </p:spPr>
            <p:txBody>
              <a:bodyPr numCol="2" anchor="ctr">
                <a:normAutofit fontScale="85000" lnSpcReduction="20000"/>
              </a:bodyPr>
              <a:lstStyle/>
              <a:p>
                <a:pPr>
                  <a:lnSpc>
                    <a:spcPct val="100000"/>
                  </a:lnSpc>
                </a:pPr>
                <a:r>
                  <a:rPr lang="en-US" dirty="0"/>
                  <a:t>Flux surfaces closed at beginning of final loss event</a:t>
                </a:r>
              </a:p>
              <a:p>
                <a:pPr lvl="1">
                  <a:lnSpc>
                    <a:spcPct val="100000"/>
                  </a:lnSpc>
                </a:pPr>
                <a:r>
                  <a:rPr lang="en-US" dirty="0"/>
                  <a:t>Most secondary REs thermalize rapidly</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a:p>
                <a:pPr>
                  <a:lnSpc>
                    <a:spcPct val="100000"/>
                  </a:lnSpc>
                </a:pPr>
                <a:r>
                  <a:rPr lang="en-US" dirty="0"/>
                  <a:t>I</a:t>
                </a:r>
                <a:r>
                  <a:rPr lang="en-US" b="1" dirty="0"/>
                  <a:t>nitial REs travel through open flux regions due to drift orbit effects at high energies</a:t>
                </a:r>
              </a:p>
              <a:p>
                <a:pPr lvl="1">
                  <a:lnSpc>
                    <a:spcPct val="100000"/>
                  </a:lnSpc>
                </a:pPr>
                <a:r>
                  <a:rPr lang="en-US" dirty="0"/>
                  <a:t>Secondary REs at lower energy </a:t>
                </a:r>
                <a:br>
                  <a:rPr lang="en-US" dirty="0"/>
                </a:br>
                <a:r>
                  <a:rPr lang="en-US" dirty="0"/>
                  <a:t>with no drift orbit effects are rapidly deconfined</a:t>
                </a:r>
              </a:p>
              <a:p>
                <a:pPr lvl="1">
                  <a:lnSpc>
                    <a:spcPct val="100000"/>
                  </a:lnSpc>
                </a:pPr>
                <a:r>
                  <a:rPr lang="en-US" dirty="0"/>
                  <a:t>Number of deconfined secondaries converges below </a:t>
                </a:r>
                <a14:m>
                  <m:oMath xmlns:m="http://schemas.openxmlformats.org/officeDocument/2006/math">
                    <m:r>
                      <a:rPr lang="en-US" b="0" i="0" smtClean="0">
                        <a:latin typeface="Cambria Math" panose="02040503050406030204" pitchFamily="18" charset="0"/>
                      </a:rPr>
                      <m:t>0.</m:t>
                    </m:r>
                    <m:r>
                      <a:rPr lang="en-US" b="0" i="1" smtClean="0">
                        <a:latin typeface="Cambria Math" panose="02040503050406030204" pitchFamily="18" charset="0"/>
                      </a:rPr>
                      <m:t>035</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m:rPr>
                            <m:sty m:val="p"/>
                          </m:rPr>
                          <a:rPr lang="en-US" b="0" i="0" smtClean="0">
                            <a:latin typeface="Cambria Math" panose="02040503050406030204" pitchFamily="18" charset="0"/>
                          </a:rPr>
                          <m:t>crit</m:t>
                        </m:r>
                        <m:r>
                          <a:rPr lang="en-US" b="0" i="1" smtClean="0">
                            <a:latin typeface="Cambria Math" panose="02040503050406030204" pitchFamily="18" charset="0"/>
                          </a:rPr>
                          <m:t>,</m:t>
                        </m:r>
                        <m:r>
                          <m:rPr>
                            <m:sty m:val="p"/>
                          </m:rPr>
                          <a:rPr lang="en-US" b="0" i="0" smtClean="0">
                            <a:latin typeface="Cambria Math" panose="02040503050406030204" pitchFamily="18" charset="0"/>
                          </a:rPr>
                          <m:t>global</m:t>
                        </m:r>
                      </m:sub>
                    </m:sSub>
                  </m:oMath>
                </a14:m>
                <a:r>
                  <a:rPr lang="en-US" dirty="0"/>
                  <a:t> (not shown)</a:t>
                </a:r>
                <a:br>
                  <a:rPr lang="en-US" dirty="0"/>
                </a:br>
                <a:br>
                  <a:rPr lang="en-US" dirty="0"/>
                </a:br>
                <a:br>
                  <a:rPr lang="en-US" dirty="0"/>
                </a:br>
                <a:br>
                  <a:rPr lang="en-US" dirty="0"/>
                </a:br>
                <a:br>
                  <a:rPr lang="en-US" dirty="0"/>
                </a:br>
                <a:br>
                  <a:rPr lang="en-US" dirty="0"/>
                </a:br>
                <a:br>
                  <a:rPr lang="en-US" dirty="0"/>
                </a:br>
                <a:br>
                  <a:rPr lang="en-US" dirty="0"/>
                </a:br>
                <a:endParaRPr lang="en-US" dirty="0"/>
              </a:p>
            </p:txBody>
          </p:sp>
        </mc:Choice>
        <mc:Fallback xmlns="">
          <p:sp>
            <p:nvSpPr>
              <p:cNvPr id="3" name="Content Placeholder 2">
                <a:extLst>
                  <a:ext uri="{FF2B5EF4-FFF2-40B4-BE49-F238E27FC236}">
                    <a16:creationId xmlns:a16="http://schemas.microsoft.com/office/drawing/2014/main" id="{BD0C0CD7-25D6-C94C-85C2-8A22FA8985AB}"/>
                  </a:ext>
                </a:extLst>
              </p:cNvPr>
              <p:cNvSpPr>
                <a:spLocks noGrp="1" noRot="1" noChangeAspect="1" noMove="1" noResize="1" noEditPoints="1" noAdjustHandles="1" noChangeArrowheads="1" noChangeShapeType="1" noTextEdit="1"/>
              </p:cNvSpPr>
              <p:nvPr>
                <p:ph idx="1"/>
              </p:nvPr>
            </p:nvSpPr>
            <p:spPr>
              <a:xfrm>
                <a:off x="429766" y="1315558"/>
                <a:ext cx="11073713" cy="4799095"/>
              </a:xfrm>
              <a:blipFill>
                <a:blip r:embed="rId3"/>
                <a:stretch>
                  <a:fillRect l="-687" t="-528"/>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C9B5991A-70C3-3B4C-A41A-1F0A68548987}"/>
              </a:ext>
            </a:extLst>
          </p:cNvPr>
          <p:cNvGrpSpPr/>
          <p:nvPr/>
        </p:nvGrpSpPr>
        <p:grpSpPr>
          <a:xfrm>
            <a:off x="5652213" y="4008120"/>
            <a:ext cx="6315081" cy="2787256"/>
            <a:chOff x="5702439" y="4279112"/>
            <a:chExt cx="6083435" cy="2611996"/>
          </a:xfrm>
        </p:grpSpPr>
        <p:pic>
          <p:nvPicPr>
            <p:cNvPr id="11" name="Picture 10">
              <a:extLst>
                <a:ext uri="{FF2B5EF4-FFF2-40B4-BE49-F238E27FC236}">
                  <a16:creationId xmlns:a16="http://schemas.microsoft.com/office/drawing/2014/main" id="{7F1234AB-7188-FB40-A4E0-44478D95F8A1}"/>
                </a:ext>
              </a:extLst>
            </p:cNvPr>
            <p:cNvPicPr>
              <a:picLocks noChangeAspect="1"/>
            </p:cNvPicPr>
            <p:nvPr/>
          </p:nvPicPr>
          <p:blipFill rotWithShape="1">
            <a:blip r:embed="rId4"/>
            <a:srcRect l="1593" t="-555" r="4657" b="555"/>
            <a:stretch/>
          </p:blipFill>
          <p:spPr>
            <a:xfrm>
              <a:off x="5702439" y="4279112"/>
              <a:ext cx="6083435" cy="2358349"/>
            </a:xfrm>
            <a:prstGeom prst="rect">
              <a:avLst/>
            </a:prstGeom>
            <a:ln w="38100">
              <a:noFill/>
            </a:ln>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EE5D5B1-C1BB-754D-84E2-C1993F147210}"/>
                    </a:ext>
                  </a:extLst>
                </p:cNvPr>
                <p:cNvSpPr txBox="1"/>
                <p:nvPr/>
              </p:nvSpPr>
              <p:spPr>
                <a:xfrm>
                  <a:off x="6511124" y="6604876"/>
                  <a:ext cx="4466064" cy="286232"/>
                </a:xfrm>
                <a:prstGeom prst="rect">
                  <a:avLst/>
                </a:prstGeom>
                <a:noFill/>
              </p:spPr>
              <p:txBody>
                <a:bodyPr wrap="square" rtlCol="0">
                  <a:spAutoFit/>
                </a:bodyPr>
                <a:lstStyle/>
                <a:p>
                  <a:pPr algn="ctr">
                    <a:lnSpc>
                      <a:spcPct val="90000"/>
                    </a:lnSpc>
                  </a:pPr>
                  <a:r>
                    <a:rPr lang="en-US" sz="1400" dirty="0">
                      <a:solidFill>
                        <a:srgbClr val="CBCBCB"/>
                      </a:solidFill>
                      <a:latin typeface="+mn-lt"/>
                    </a:rPr>
                    <a:t>Secondary REs generated each </a:t>
                  </a:r>
                  <a14:m>
                    <m:oMath xmlns:m="http://schemas.openxmlformats.org/officeDocument/2006/math">
                      <m:r>
                        <a:rPr lang="en-US" sz="1400" i="1" dirty="0" smtClean="0">
                          <a:solidFill>
                            <a:srgbClr val="CBCBCB"/>
                          </a:solidFill>
                          <a:latin typeface="Cambria Math" panose="02040503050406030204" pitchFamily="18" charset="0"/>
                        </a:rPr>
                        <m:t>0.5</m:t>
                      </m:r>
                      <m:r>
                        <m:rPr>
                          <m:sty m:val="p"/>
                        </m:rPr>
                        <a:rPr lang="en-US" sz="1400" i="0" dirty="0" smtClean="0">
                          <a:solidFill>
                            <a:srgbClr val="CBCBCB"/>
                          </a:solidFill>
                          <a:latin typeface="Cambria Math" panose="02040503050406030204" pitchFamily="18" charset="0"/>
                        </a:rPr>
                        <m:t>ms</m:t>
                      </m:r>
                    </m:oMath>
                  </a14:m>
                  <a:endParaRPr lang="en-US" sz="1400" dirty="0">
                    <a:solidFill>
                      <a:srgbClr val="CBCBCB"/>
                    </a:solidFill>
                    <a:latin typeface="+mn-lt"/>
                  </a:endParaRPr>
                </a:p>
              </p:txBody>
            </p:sp>
          </mc:Choice>
          <mc:Fallback xmlns="">
            <p:sp>
              <p:nvSpPr>
                <p:cNvPr id="8" name="TextBox 7">
                  <a:extLst>
                    <a:ext uri="{FF2B5EF4-FFF2-40B4-BE49-F238E27FC236}">
                      <a16:creationId xmlns:a16="http://schemas.microsoft.com/office/drawing/2014/main" id="{6EE5D5B1-C1BB-754D-84E2-C1993F147210}"/>
                    </a:ext>
                  </a:extLst>
                </p:cNvPr>
                <p:cNvSpPr txBox="1">
                  <a:spLocks noRot="1" noChangeAspect="1" noMove="1" noResize="1" noEditPoints="1" noAdjustHandles="1" noChangeArrowheads="1" noChangeShapeType="1" noTextEdit="1"/>
                </p:cNvSpPr>
                <p:nvPr/>
              </p:nvSpPr>
              <p:spPr>
                <a:xfrm>
                  <a:off x="6511124" y="6604876"/>
                  <a:ext cx="4466064" cy="286232"/>
                </a:xfrm>
                <a:prstGeom prst="rect">
                  <a:avLst/>
                </a:prstGeom>
                <a:blipFill>
                  <a:blip r:embed="rId5"/>
                  <a:stretch>
                    <a:fillRect t="-13043" b="-21739"/>
                  </a:stretch>
                </a:blipFill>
              </p:spPr>
              <p:txBody>
                <a:bodyPr/>
                <a:lstStyle/>
                <a:p>
                  <a:r>
                    <a:rPr lang="en-US">
                      <a:noFill/>
                    </a:rPr>
                    <a:t> </a:t>
                  </a:r>
                </a:p>
              </p:txBody>
            </p:sp>
          </mc:Fallback>
        </mc:AlternateContent>
      </p:grpSp>
      <p:pic>
        <p:nvPicPr>
          <p:cNvPr id="7" name="Picture 6">
            <a:extLst>
              <a:ext uri="{FF2B5EF4-FFF2-40B4-BE49-F238E27FC236}">
                <a16:creationId xmlns:a16="http://schemas.microsoft.com/office/drawing/2014/main" id="{90F05E69-AF83-BA27-2247-1D6137AD8573}"/>
              </a:ext>
            </a:extLst>
          </p:cNvPr>
          <p:cNvPicPr>
            <a:picLocks noChangeAspect="1"/>
          </p:cNvPicPr>
          <p:nvPr/>
        </p:nvPicPr>
        <p:blipFill>
          <a:blip r:embed="rId6"/>
          <a:srcRect/>
          <a:stretch/>
        </p:blipFill>
        <p:spPr>
          <a:xfrm>
            <a:off x="1234441" y="2657801"/>
            <a:ext cx="3585663" cy="3497672"/>
          </a:xfrm>
          <a:prstGeom prst="rect">
            <a:avLst/>
          </a:prstGeom>
        </p:spPr>
      </p:pic>
    </p:spTree>
    <p:extLst>
      <p:ext uri="{BB962C8B-B14F-4D97-AF65-F5344CB8AC3E}">
        <p14:creationId xmlns:p14="http://schemas.microsoft.com/office/powerpoint/2010/main" val="421670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D9CE7-5E51-DB47-8F0D-6EA82509A745}"/>
              </a:ext>
            </a:extLst>
          </p:cNvPr>
          <p:cNvSpPr>
            <a:spLocks noGrp="1"/>
          </p:cNvSpPr>
          <p:nvPr>
            <p:ph type="title"/>
          </p:nvPr>
        </p:nvSpPr>
        <p:spPr>
          <a:xfrm>
            <a:off x="429767" y="274320"/>
            <a:ext cx="11430000" cy="978729"/>
          </a:xfrm>
        </p:spPr>
        <p:txBody>
          <a:bodyPr/>
          <a:lstStyle/>
          <a:p>
            <a:r>
              <a:rPr lang="en-US" b="1" dirty="0"/>
              <a:t>Estimate angle of incidence to PFC from guiding center angle of incidence </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40C63E3-ADF6-E24A-B7C5-F83698411826}"/>
                  </a:ext>
                </a:extLst>
              </p:cNvPr>
              <p:cNvSpPr>
                <a:spLocks noGrp="1"/>
              </p:cNvSpPr>
              <p:nvPr>
                <p:ph idx="1"/>
              </p:nvPr>
            </p:nvSpPr>
            <p:spPr>
              <a:xfrm>
                <a:off x="433078" y="1323278"/>
                <a:ext cx="6021700" cy="4839629"/>
              </a:xfrm>
            </p:spPr>
            <p:txBody>
              <a:bodyPr anchor="ctr">
                <a:normAutofit fontScale="62500" lnSpcReduction="20000"/>
              </a:bodyPr>
              <a:lstStyle/>
              <a:p>
                <a:pPr>
                  <a:lnSpc>
                    <a:spcPct val="100000"/>
                  </a:lnSpc>
                </a:pPr>
                <a14:m>
                  <m:oMath xmlns:m="http://schemas.openxmlformats.org/officeDocument/2006/math">
                    <m:r>
                      <a:rPr lang="en-US" b="1" i="1" smtClean="0">
                        <a:latin typeface="Cambria Math" panose="02040503050406030204" pitchFamily="18" charset="0"/>
                        <a:ea typeface="Cambria Math" panose="02040503050406030204" pitchFamily="18" charset="0"/>
                      </a:rPr>
                      <m:t>∆</m:t>
                    </m:r>
                    <m:sSub>
                      <m:sSubPr>
                        <m:ctrlPr>
                          <a:rPr lang="en-US"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𝑻</m:t>
                        </m:r>
                      </m:e>
                      <m:sub>
                        <m:r>
                          <a:rPr lang="en-US" b="1" i="0">
                            <a:latin typeface="Cambria Math" panose="02040503050406030204" pitchFamily="18" charset="0"/>
                            <a:ea typeface="Cambria Math" panose="02040503050406030204" pitchFamily="18" charset="0"/>
                          </a:rPr>
                          <m:t>𝐬𝐮𝐫</m:t>
                        </m:r>
                        <m:r>
                          <a:rPr lang="en-US" b="1" i="0" smtClean="0">
                            <a:latin typeface="Cambria Math" panose="02040503050406030204" pitchFamily="18" charset="0"/>
                            <a:ea typeface="Cambria Math" panose="02040503050406030204" pitchFamily="18" charset="0"/>
                          </a:rPr>
                          <m:t>𝐟</m:t>
                        </m:r>
                      </m:sub>
                    </m:sSub>
                  </m:oMath>
                </a14:m>
                <a:r>
                  <a:rPr lang="en-US" b="1" dirty="0"/>
                  <a:t> is sum of contributions from each deconfined RE</a:t>
                </a:r>
              </a:p>
              <a:p>
                <a:pPr lvl="1">
                  <a:lnSpc>
                    <a:spcPct val="100000"/>
                  </a:lnSpc>
                </a:pPr>
                <a14:m>
                  <m:oMath xmlns:m="http://schemas.openxmlformats.org/officeDocument/2006/math">
                    <m:r>
                      <a:rPr lang="en-US" i="1">
                        <a:latin typeface="Cambria Math" panose="02040503050406030204" pitchFamily="18" charset="0"/>
                        <a:ea typeface="Cambria Math" panose="02040503050406030204" pitchFamily="18" charset="0"/>
                      </a:rPr>
                      <m:t>𝛥</m:t>
                    </m:r>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𝑇</m:t>
                        </m:r>
                      </m:e>
                      <m:sub>
                        <m:r>
                          <m:rPr>
                            <m:sty m:val="p"/>
                          </m:rPr>
                          <a:rPr lang="en-US" b="0" i="0" smtClean="0">
                            <a:latin typeface="Cambria Math" panose="02040503050406030204" pitchFamily="18" charset="0"/>
                            <a:ea typeface="Cambria Math" panose="02040503050406030204" pitchFamily="18" charset="0"/>
                          </a:rPr>
                          <m:t>surf</m:t>
                        </m:r>
                        <m:r>
                          <a:rPr lang="en-US" b="0" i="1" smtClean="0">
                            <a:latin typeface="Cambria Math" panose="02040503050406030204" pitchFamily="18" charset="0"/>
                            <a:ea typeface="Cambria Math" panose="02040503050406030204" pitchFamily="18" charset="0"/>
                          </a:rPr>
                          <m:t> </m:t>
                        </m:r>
                      </m:sub>
                    </m:sSub>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𝑋</m:t>
                        </m:r>
                      </m:e>
                    </m:ac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nary>
                      <m:naryPr>
                        <m:chr m:val="∑"/>
                        <m:supHide m:val="on"/>
                        <m:ctrlPr>
                          <a:rPr lang="en-US" i="1" smtClean="0">
                            <a:latin typeface="Cambria Math" panose="02040503050406030204" pitchFamily="18" charset="0"/>
                            <a:ea typeface="Cambria Math" panose="02040503050406030204" pitchFamily="18" charset="0"/>
                          </a:rPr>
                        </m:ctrlPr>
                      </m:naryPr>
                      <m:sub>
                        <m:r>
                          <m:rPr>
                            <m:brk m:alnAt="7"/>
                          </m:rPr>
                          <a:rPr lang="en-US" b="0" i="1" smtClean="0">
                            <a:latin typeface="Cambria Math" panose="02040503050406030204" pitchFamily="18" charset="0"/>
                            <a:ea typeface="Cambria Math" panose="02040503050406030204" pitchFamily="18" charset="0"/>
                          </a:rPr>
                          <m:t>𝑖</m:t>
                        </m:r>
                      </m:sub>
                      <m:sup/>
                      <m:e>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𝜅</m:t>
                            </m:r>
                          </m:num>
                          <m:den>
                            <m:r>
                              <a:rPr lang="en-US" i="1">
                                <a:latin typeface="Cambria Math" panose="02040503050406030204" pitchFamily="18" charset="0"/>
                                <a:ea typeface="Cambria Math" panose="02040503050406030204" pitchFamily="18" charset="0"/>
                              </a:rPr>
                              <m:t>𝐾</m:t>
                            </m:r>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𝛿</m:t>
                                </m:r>
                              </m:e>
                              <m:sub>
                                <m:r>
                                  <a:rPr lang="en-US" b="0" i="1" smtClean="0">
                                    <a:latin typeface="Cambria Math" panose="02040503050406030204" pitchFamily="18" charset="0"/>
                                    <a:ea typeface="Cambria Math" panose="02040503050406030204" pitchFamily="18" charset="0"/>
                                  </a:rPr>
                                  <m:t>𝑖</m:t>
                                </m:r>
                              </m:sub>
                            </m:sSub>
                          </m:den>
                        </m:f>
                        <m:nary>
                          <m:naryPr>
                            <m:ctrlPr>
                              <a:rPr lang="en-US" i="1">
                                <a:latin typeface="Cambria Math" panose="02040503050406030204" pitchFamily="18" charset="0"/>
                                <a:ea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0</m:t>
                            </m:r>
                          </m:sub>
                          <m:sup>
                            <m:r>
                              <a:rPr lang="en-US" i="1">
                                <a:latin typeface="Cambria Math" panose="02040503050406030204" pitchFamily="18" charset="0"/>
                                <a:ea typeface="Cambria Math" panose="02040503050406030204" pitchFamily="18" charset="0"/>
                              </a:rPr>
                              <m:t>𝑡</m:t>
                            </m:r>
                          </m:sup>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𝑞</m:t>
                                </m:r>
                              </m:e>
                              <m:sub>
                                <m:r>
                                  <a:rPr lang="en-US" b="0" i="1" smtClean="0">
                                    <a:latin typeface="Cambria Math" panose="02040503050406030204" pitchFamily="18" charset="0"/>
                                    <a:ea typeface="Cambria Math" panose="02040503050406030204" pitchFamily="18" charset="0"/>
                                  </a:rPr>
                                  <m:t>𝑖</m:t>
                                </m:r>
                              </m:sub>
                            </m:sSub>
                            <m:d>
                              <m:dPr>
                                <m:ctrlPr>
                                  <a:rPr lang="en-US" i="1">
                                    <a:latin typeface="Cambria Math" panose="02040503050406030204" pitchFamily="18" charset="0"/>
                                    <a:ea typeface="Cambria Math" panose="02040503050406030204" pitchFamily="18" charset="0"/>
                                  </a:rPr>
                                </m:ctrlPr>
                              </m:d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𝑋</m:t>
                                    </m:r>
                                  </m:e>
                                </m:acc>
                                <m: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𝑡</m:t>
                                    </m:r>
                                  </m:e>
                                  <m:sup>
                                    <m:r>
                                      <a:rPr lang="en-US" i="1">
                                        <a:latin typeface="Cambria Math" panose="02040503050406030204" pitchFamily="18" charset="0"/>
                                        <a:ea typeface="Cambria Math" panose="02040503050406030204" pitchFamily="18" charset="0"/>
                                      </a:rPr>
                                      <m:t>′</m:t>
                                    </m:r>
                                  </m:sup>
                                </m:sSup>
                              </m:e>
                            </m:d>
                            <m:r>
                              <m:rPr>
                                <m:sty m:val="p"/>
                              </m:rPr>
                              <a:rPr lang="en-US" b="0" i="0" smtClean="0">
                                <a:latin typeface="Cambria Math" panose="02040503050406030204" pitchFamily="18" charset="0"/>
                                <a:ea typeface="Cambria Math" panose="02040503050406030204" pitchFamily="18" charset="0"/>
                              </a:rPr>
                              <m:t>exp</m:t>
                            </m:r>
                            <m:d>
                              <m:dPr>
                                <m:ctrlPr>
                                  <a:rPr lang="en-US" b="0" i="1" smtClean="0">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𝜅</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𝑡</m:t>
                                            </m:r>
                                          </m:e>
                                          <m:sup>
                                            <m:r>
                                              <a:rPr lang="en-US" i="1">
                                                <a:latin typeface="Cambria Math" panose="02040503050406030204" pitchFamily="18" charset="0"/>
                                                <a:ea typeface="Cambria Math" panose="02040503050406030204" pitchFamily="18" charset="0"/>
                                              </a:rPr>
                                              <m:t>′</m:t>
                                            </m:r>
                                          </m:sup>
                                        </m:sSup>
                                      </m:e>
                                    </m:d>
                                  </m:num>
                                  <m:den>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𝛿</m:t>
                                        </m:r>
                                      </m:e>
                                      <m:sub>
                                        <m:r>
                                          <a:rPr lang="en-US" i="1">
                                            <a:latin typeface="Cambria Math" panose="02040503050406030204" pitchFamily="18" charset="0"/>
                                            <a:ea typeface="Cambria Math" panose="02040503050406030204" pitchFamily="18" charset="0"/>
                                          </a:rPr>
                                          <m:t>𝑖</m:t>
                                        </m:r>
                                      </m:sub>
                                      <m:sup>
                                        <m:r>
                                          <a:rPr lang="en-US" i="1">
                                            <a:latin typeface="Cambria Math" panose="02040503050406030204" pitchFamily="18" charset="0"/>
                                            <a:ea typeface="Cambria Math" panose="02040503050406030204" pitchFamily="18" charset="0"/>
                                          </a:rPr>
                                          <m:t>2</m:t>
                                        </m:r>
                                      </m:sup>
                                    </m:sSubSup>
                                  </m:den>
                                </m:f>
                              </m:e>
                            </m:d>
                            <m:r>
                              <m:rPr>
                                <m:sty m:val="p"/>
                              </m:rPr>
                              <a:rPr lang="en-US">
                                <a:latin typeface="Cambria Math" panose="02040503050406030204" pitchFamily="18" charset="0"/>
                                <a:ea typeface="Cambria Math" panose="02040503050406030204" pitchFamily="18" charset="0"/>
                              </a:rPr>
                              <m:t>erfc</m:t>
                            </m:r>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ad>
                                      <m:radPr>
                                        <m:degHide m:val="on"/>
                                        <m:ctrlPr>
                                          <a:rPr lang="en-US" i="1">
                                            <a:latin typeface="Cambria Math" panose="02040503050406030204" pitchFamily="18" charset="0"/>
                                            <a:ea typeface="Cambria Math" panose="02040503050406030204" pitchFamily="18" charset="0"/>
                                          </a:rPr>
                                        </m:ctrlPr>
                                      </m:radPr>
                                      <m:deg/>
                                      <m:e>
                                        <m:r>
                                          <a:rPr lang="en-US" i="1">
                                            <a:latin typeface="Cambria Math" panose="02040503050406030204" pitchFamily="18" charset="0"/>
                                            <a:ea typeface="Cambria Math" panose="02040503050406030204" pitchFamily="18" charset="0"/>
                                          </a:rPr>
                                          <m:t>𝜅</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𝑡</m:t>
                                            </m:r>
                                          </m:e>
                                          <m:sup>
                                            <m:r>
                                              <a:rPr lang="en-US" i="1">
                                                <a:latin typeface="Cambria Math" panose="02040503050406030204" pitchFamily="18" charset="0"/>
                                                <a:ea typeface="Cambria Math" panose="02040503050406030204" pitchFamily="18" charset="0"/>
                                              </a:rPr>
                                              <m:t>′</m:t>
                                            </m:r>
                                          </m:sup>
                                        </m:sSup>
                                        <m:r>
                                          <a:rPr lang="en-US" i="1">
                                            <a:latin typeface="Cambria Math" panose="02040503050406030204" pitchFamily="18" charset="0"/>
                                            <a:ea typeface="Cambria Math" panose="02040503050406030204" pitchFamily="18" charset="0"/>
                                          </a:rPr>
                                          <m:t>)</m:t>
                                        </m:r>
                                      </m:e>
                                    </m:rad>
                                  </m:num>
                                  <m:den>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𝛿</m:t>
                                        </m:r>
                                      </m:e>
                                      <m:sub>
                                        <m:r>
                                          <a:rPr lang="en-US" b="0" i="1" smtClean="0">
                                            <a:latin typeface="Cambria Math" panose="02040503050406030204" pitchFamily="18" charset="0"/>
                                            <a:ea typeface="Cambria Math" panose="02040503050406030204" pitchFamily="18" charset="0"/>
                                          </a:rPr>
                                          <m:t>𝑖</m:t>
                                        </m:r>
                                      </m:sub>
                                    </m:sSub>
                                  </m:den>
                                </m:f>
                              </m:e>
                            </m:d>
                            <m:r>
                              <a:rPr lang="en-US" i="1">
                                <a:latin typeface="Cambria Math" panose="02040503050406030204" pitchFamily="18" charset="0"/>
                                <a:ea typeface="Cambria Math" panose="02040503050406030204" pitchFamily="18" charset="0"/>
                              </a:rPr>
                              <m:t>𝑑</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𝑡</m:t>
                                </m:r>
                              </m:e>
                              <m:sup>
                                <m:r>
                                  <a:rPr lang="en-US" i="1">
                                    <a:latin typeface="Cambria Math" panose="02040503050406030204" pitchFamily="18" charset="0"/>
                                    <a:ea typeface="Cambria Math" panose="02040503050406030204" pitchFamily="18" charset="0"/>
                                  </a:rPr>
                                  <m:t>′</m:t>
                                </m:r>
                              </m:sup>
                            </m:sSup>
                          </m:e>
                        </m:nary>
                      </m:e>
                    </m:nary>
                  </m:oMath>
                </a14:m>
                <a:endParaRPr lang="en-US" dirty="0"/>
              </a:p>
              <a:p>
                <a:pPr lvl="1">
                  <a:lnSpc>
                    <a:spcPct val="100000"/>
                  </a:lnSpc>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oMath>
                </a14:m>
                <a:r>
                  <a:rPr lang="en-US" dirty="0"/>
                  <a:t> is power flux of REs scaled to match initial simulation and experimental current</a:t>
                </a:r>
              </a:p>
              <a:p>
                <a:pPr lvl="1">
                  <a:lnSpc>
                    <a:spcPct val="100000"/>
                  </a:lnSpc>
                </a:pP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𝛿</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𝛿</m:t>
                        </m:r>
                      </m:e>
                      <m:sub>
                        <m:r>
                          <m:rPr>
                            <m:sty m:val="p"/>
                          </m:rPr>
                          <a:rPr lang="en-US" b="0" i="0" smtClean="0">
                            <a:latin typeface="Cambria Math" panose="02040503050406030204" pitchFamily="18" charset="0"/>
                            <a:ea typeface="Cambria Math" panose="02040503050406030204" pitchFamily="18" charset="0"/>
                          </a:rPr>
                          <m:t>ESTAR</m:t>
                        </m:r>
                      </m:sub>
                    </m:sSub>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m:rPr>
                                <m:sty m:val="p"/>
                              </m:rPr>
                              <a:rPr lang="en-US" b="0" i="0" smtClean="0">
                                <a:latin typeface="Cambria Math" panose="02040503050406030204" pitchFamily="18" charset="0"/>
                                <a:ea typeface="Cambria Math" panose="02040503050406030204" pitchFamily="18" charset="0"/>
                              </a:rPr>
                              <m:t>KE</m:t>
                            </m:r>
                          </m:e>
                          <m:sub>
                            <m:r>
                              <a:rPr lang="en-US" b="0" i="1" smtClean="0">
                                <a:latin typeface="Cambria Math" panose="02040503050406030204" pitchFamily="18" charset="0"/>
                                <a:ea typeface="Cambria Math" panose="02040503050406030204" pitchFamily="18" charset="0"/>
                              </a:rPr>
                              <m:t>𝑖</m:t>
                            </m:r>
                          </m:sub>
                        </m:sSub>
                      </m:e>
                    </m:d>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sin</m:t>
                        </m:r>
                      </m:fName>
                      <m:e>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l-GR" b="0" i="1" smtClean="0">
                                <a:solidFill>
                                  <a:srgbClr val="FF0000"/>
                                </a:solidFill>
                                <a:latin typeface="Cambria Math" panose="02040503050406030204" pitchFamily="18" charset="0"/>
                                <a:ea typeface="Cambria Math" panose="02040503050406030204" pitchFamily="18" charset="0"/>
                              </a:rPr>
                              <m:t>𝛩</m:t>
                            </m:r>
                          </m:e>
                          <m:sub>
                            <m:r>
                              <a:rPr lang="en-US" b="0" i="1" smtClean="0">
                                <a:solidFill>
                                  <a:srgbClr val="FF0000"/>
                                </a:solidFill>
                                <a:latin typeface="Cambria Math" panose="02040503050406030204" pitchFamily="18" charset="0"/>
                                <a:ea typeface="Cambria Math" panose="02040503050406030204" pitchFamily="18" charset="0"/>
                              </a:rPr>
                              <m:t>𝑖</m:t>
                            </m:r>
                          </m:sub>
                        </m:sSub>
                      </m:e>
                    </m:func>
                  </m:oMath>
                </a14:m>
                <a:endParaRPr lang="en-US" dirty="0"/>
              </a:p>
              <a:p>
                <a:pPr>
                  <a:lnSpc>
                    <a:spcPct val="100000"/>
                  </a:lnSpc>
                </a:pPr>
                <a:r>
                  <a:rPr lang="en-US" b="1" dirty="0">
                    <a:solidFill>
                      <a:srgbClr val="FF0000"/>
                    </a:solidFill>
                  </a:rPr>
                  <a:t>Angle of incidence </a:t>
                </a:r>
                <a14:m>
                  <m:oMath xmlns:m="http://schemas.openxmlformats.org/officeDocument/2006/math">
                    <m:r>
                      <a:rPr lang="el-GR" b="1" i="1" smtClean="0">
                        <a:solidFill>
                          <a:srgbClr val="FF0000"/>
                        </a:solidFill>
                        <a:latin typeface="Cambria Math" panose="02040503050406030204" pitchFamily="18" charset="0"/>
                        <a:ea typeface="Cambria Math" panose="02040503050406030204" pitchFamily="18" charset="0"/>
                      </a:rPr>
                      <m:t>𝜣</m:t>
                    </m:r>
                  </m:oMath>
                </a14:m>
                <a:r>
                  <a:rPr lang="en-US" b="1" dirty="0">
                    <a:solidFill>
                      <a:srgbClr val="FF0000"/>
                    </a:solidFill>
                  </a:rPr>
                  <a:t> </a:t>
                </a:r>
                <a:r>
                  <a:rPr lang="en-US" b="1" dirty="0"/>
                  <a:t>from </a:t>
                </a:r>
                <a:br>
                  <a:rPr lang="en-US" b="1" dirty="0"/>
                </a:br>
                <a:r>
                  <a:rPr lang="en-US" b="1" dirty="0">
                    <a:solidFill>
                      <a:srgbClr val="FF9300"/>
                    </a:solidFill>
                  </a:rPr>
                  <a:t>GC angle of incidence </a:t>
                </a:r>
                <a14:m>
                  <m:oMath xmlns:m="http://schemas.openxmlformats.org/officeDocument/2006/math">
                    <m:sSub>
                      <m:sSubPr>
                        <m:ctrlPr>
                          <a:rPr lang="en-US" b="1" i="1" smtClean="0">
                            <a:solidFill>
                              <a:srgbClr val="FF9300"/>
                            </a:solidFill>
                            <a:latin typeface="Cambria Math" panose="02040503050406030204" pitchFamily="18" charset="0"/>
                            <a:ea typeface="Cambria Math" panose="02040503050406030204" pitchFamily="18" charset="0"/>
                          </a:rPr>
                        </m:ctrlPr>
                      </m:sSubPr>
                      <m:e>
                        <m:r>
                          <a:rPr lang="en-US" b="1" i="1" smtClean="0">
                            <a:solidFill>
                              <a:srgbClr val="FF9300"/>
                            </a:solidFill>
                            <a:latin typeface="Cambria Math" panose="02040503050406030204" pitchFamily="18" charset="0"/>
                            <a:ea typeface="Cambria Math" panose="02040503050406030204" pitchFamily="18" charset="0"/>
                          </a:rPr>
                          <m:t>𝜽</m:t>
                        </m:r>
                      </m:e>
                      <m:sub>
                        <m:r>
                          <a:rPr lang="en-US" b="1" i="0" smtClean="0">
                            <a:solidFill>
                              <a:srgbClr val="FF9300"/>
                            </a:solidFill>
                            <a:latin typeface="Cambria Math" panose="02040503050406030204" pitchFamily="18" charset="0"/>
                            <a:ea typeface="Cambria Math" panose="02040503050406030204" pitchFamily="18" charset="0"/>
                          </a:rPr>
                          <m:t>𝐆𝐂</m:t>
                        </m:r>
                      </m:sub>
                    </m:sSub>
                  </m:oMath>
                </a14:m>
                <a:r>
                  <a:rPr lang="en-US" b="1" dirty="0"/>
                  <a:t>, </a:t>
                </a:r>
                <a:r>
                  <a:rPr lang="en-US" b="1" dirty="0">
                    <a:solidFill>
                      <a:srgbClr val="7030A0"/>
                    </a:solidFill>
                  </a:rPr>
                  <a:t>pitch </a:t>
                </a:r>
                <a14:m>
                  <m:oMath xmlns:m="http://schemas.openxmlformats.org/officeDocument/2006/math">
                    <m:r>
                      <a:rPr lang="en-US" b="1" i="1" smtClean="0">
                        <a:solidFill>
                          <a:srgbClr val="7030A0"/>
                        </a:solidFill>
                        <a:latin typeface="Cambria Math" panose="02040503050406030204" pitchFamily="18" charset="0"/>
                        <a:ea typeface="Cambria Math" panose="02040503050406030204" pitchFamily="18" charset="0"/>
                      </a:rPr>
                      <m:t>𝜼</m:t>
                    </m:r>
                  </m:oMath>
                </a14:m>
                <a:r>
                  <a:rPr lang="en-US" b="1" dirty="0"/>
                  <a:t>, and </a:t>
                </a:r>
                <a:br>
                  <a:rPr lang="en-US" b="1" dirty="0"/>
                </a:br>
                <a:r>
                  <a:rPr lang="en-US" b="1" dirty="0"/>
                  <a:t>randomly-chosen </a:t>
                </a:r>
                <a:r>
                  <a:rPr lang="en-US" b="1" dirty="0">
                    <a:solidFill>
                      <a:srgbClr val="FFFF00"/>
                    </a:solidFill>
                  </a:rPr>
                  <a:t>gyrophase </a:t>
                </a:r>
                <a14:m>
                  <m:oMath xmlns:m="http://schemas.openxmlformats.org/officeDocument/2006/math">
                    <m:r>
                      <a:rPr lang="en-US" b="1" i="1" smtClean="0">
                        <a:solidFill>
                          <a:srgbClr val="FFFF00"/>
                        </a:solidFill>
                        <a:latin typeface="Cambria Math" panose="02040503050406030204" pitchFamily="18" charset="0"/>
                        <a:ea typeface="Cambria Math" panose="02040503050406030204" pitchFamily="18" charset="0"/>
                      </a:rPr>
                      <m:t>𝝌</m:t>
                    </m:r>
                  </m:oMath>
                </a14:m>
                <a:endParaRPr lang="en-US" b="1" dirty="0">
                  <a:solidFill>
                    <a:srgbClr val="FFFF00"/>
                  </a:solidFill>
                </a:endParaRPr>
              </a:p>
              <a:p>
                <a:pPr lvl="1">
                  <a:lnSpc>
                    <a:spcPct val="100000"/>
                  </a:lnSpc>
                </a:pPr>
                <a14:m>
                  <m:oMath xmlns:m="http://schemas.openxmlformats.org/officeDocument/2006/math">
                    <m:func>
                      <m:funcPr>
                        <m:ctrlPr>
                          <a:rPr lang="en-US" i="1" smtClean="0">
                            <a:latin typeface="Cambria Math" panose="02040503050406030204" pitchFamily="18" charset="0"/>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sin</m:t>
                        </m:r>
                      </m:fName>
                      <m:e>
                        <m:sSub>
                          <m:sSubPr>
                            <m:ctrlPr>
                              <a:rPr lang="en-US" i="1" smtClean="0">
                                <a:solidFill>
                                  <a:srgbClr val="FF0000"/>
                                </a:solidFill>
                                <a:latin typeface="Cambria Math" panose="02040503050406030204" pitchFamily="18" charset="0"/>
                                <a:ea typeface="Cambria Math" panose="02040503050406030204" pitchFamily="18" charset="0"/>
                              </a:rPr>
                            </m:ctrlPr>
                          </m:sSubPr>
                          <m:e>
                            <m:r>
                              <a:rPr lang="el-GR" i="1">
                                <a:solidFill>
                                  <a:srgbClr val="FF0000"/>
                                </a:solidFill>
                                <a:latin typeface="Cambria Math" panose="02040503050406030204" pitchFamily="18" charset="0"/>
                                <a:ea typeface="Cambria Math" panose="02040503050406030204" pitchFamily="18" charset="0"/>
                              </a:rPr>
                              <m:t>𝛩</m:t>
                            </m:r>
                          </m:e>
                          <m:sub>
                            <m:r>
                              <a:rPr lang="en-US" i="1" smtClean="0">
                                <a:solidFill>
                                  <a:srgbClr val="FF0000"/>
                                </a:solidFill>
                                <a:latin typeface="Cambria Math" panose="02040503050406030204" pitchFamily="18" charset="0"/>
                                <a:ea typeface="Cambria Math" panose="02040503050406030204" pitchFamily="18" charset="0"/>
                              </a:rPr>
                              <m:t>𝑖</m:t>
                            </m:r>
                          </m:sub>
                        </m:sSub>
                      </m:e>
                    </m:func>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sSub>
                          <m:sSubPr>
                            <m:ctrlPr>
                              <a:rPr lang="en-US" i="1" smtClean="0">
                                <a:solidFill>
                                  <a:srgbClr val="FF9300"/>
                                </a:solidFill>
                                <a:latin typeface="Cambria Math" panose="02040503050406030204" pitchFamily="18" charset="0"/>
                                <a:ea typeface="Cambria Math" panose="02040503050406030204" pitchFamily="18" charset="0"/>
                              </a:rPr>
                            </m:ctrlPr>
                          </m:sSubPr>
                          <m:e>
                            <m:r>
                              <a:rPr lang="en-US" i="1">
                                <a:solidFill>
                                  <a:srgbClr val="FF9300"/>
                                </a:solidFill>
                                <a:latin typeface="Cambria Math" panose="02040503050406030204" pitchFamily="18" charset="0"/>
                                <a:ea typeface="Cambria Math" panose="02040503050406030204" pitchFamily="18" charset="0"/>
                              </a:rPr>
                              <m:t>𝜃</m:t>
                            </m:r>
                          </m:e>
                          <m:sub>
                            <m:r>
                              <m:rPr>
                                <m:sty m:val="p"/>
                              </m:rPr>
                              <a:rPr lang="en-US">
                                <a:solidFill>
                                  <a:srgbClr val="FF9300"/>
                                </a:solidFill>
                                <a:latin typeface="Cambria Math" panose="02040503050406030204" pitchFamily="18" charset="0"/>
                                <a:ea typeface="Cambria Math" panose="02040503050406030204" pitchFamily="18" charset="0"/>
                              </a:rPr>
                              <m:t>GC</m:t>
                            </m:r>
                            <m:r>
                              <a:rPr lang="en-US">
                                <a:solidFill>
                                  <a:srgbClr val="FF9300"/>
                                </a:solidFill>
                                <a:latin typeface="Cambria Math" panose="02040503050406030204" pitchFamily="18" charset="0"/>
                                <a:ea typeface="Cambria Math" panose="02040503050406030204" pitchFamily="18" charset="0"/>
                              </a:rPr>
                              <m:t>,</m:t>
                            </m:r>
                            <m:r>
                              <a:rPr lang="en-US" i="1">
                                <a:solidFill>
                                  <a:srgbClr val="FF9300"/>
                                </a:solidFill>
                                <a:latin typeface="Cambria Math" panose="02040503050406030204" pitchFamily="18" charset="0"/>
                                <a:ea typeface="Cambria Math" panose="02040503050406030204" pitchFamily="18" charset="0"/>
                              </a:rPr>
                              <m:t>𝑖</m:t>
                            </m:r>
                          </m:sub>
                        </m:sSub>
                      </m:e>
                    </m:func>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sSub>
                          <m:sSubPr>
                            <m:ctrlPr>
                              <a:rPr lang="en-US" b="0" i="1" smtClean="0">
                                <a:solidFill>
                                  <a:srgbClr val="7030A0"/>
                                </a:solidFill>
                                <a:latin typeface="Cambria Math" panose="02040503050406030204" pitchFamily="18" charset="0"/>
                                <a:ea typeface="Cambria Math" panose="02040503050406030204" pitchFamily="18" charset="0"/>
                              </a:rPr>
                            </m:ctrlPr>
                          </m:sSubPr>
                          <m:e>
                            <m:r>
                              <a:rPr lang="en-US" i="1">
                                <a:solidFill>
                                  <a:srgbClr val="7030A0"/>
                                </a:solidFill>
                                <a:latin typeface="Cambria Math" panose="02040503050406030204" pitchFamily="18" charset="0"/>
                                <a:ea typeface="Cambria Math" panose="02040503050406030204" pitchFamily="18" charset="0"/>
                              </a:rPr>
                              <m:t>𝜂</m:t>
                            </m:r>
                          </m:e>
                          <m:sub>
                            <m:r>
                              <a:rPr lang="en-US" b="0" i="1" smtClean="0">
                                <a:solidFill>
                                  <a:srgbClr val="7030A0"/>
                                </a:solidFill>
                                <a:latin typeface="Cambria Math" panose="02040503050406030204" pitchFamily="18" charset="0"/>
                                <a:ea typeface="Cambria Math" panose="02040503050406030204" pitchFamily="18" charset="0"/>
                              </a:rPr>
                              <m:t>𝑖</m:t>
                            </m:r>
                          </m:sub>
                        </m:sSub>
                      </m:e>
                    </m:func>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sSub>
                          <m:sSubPr>
                            <m:ctrlPr>
                              <a:rPr lang="en-US" b="0" i="1" smtClean="0">
                                <a:solidFill>
                                  <a:srgbClr val="FFFF00"/>
                                </a:solidFill>
                                <a:latin typeface="Cambria Math" panose="02040503050406030204" pitchFamily="18" charset="0"/>
                                <a:ea typeface="Cambria Math" panose="02040503050406030204" pitchFamily="18" charset="0"/>
                              </a:rPr>
                            </m:ctrlPr>
                          </m:sSubPr>
                          <m:e>
                            <m:r>
                              <a:rPr lang="en-US" i="1">
                                <a:solidFill>
                                  <a:srgbClr val="FFFF00"/>
                                </a:solidFill>
                                <a:latin typeface="Cambria Math" panose="02040503050406030204" pitchFamily="18" charset="0"/>
                                <a:ea typeface="Cambria Math" panose="02040503050406030204" pitchFamily="18" charset="0"/>
                              </a:rPr>
                              <m:t>𝜒</m:t>
                            </m:r>
                          </m:e>
                          <m:sub>
                            <m:r>
                              <a:rPr lang="en-US" b="0" i="1" smtClean="0">
                                <a:solidFill>
                                  <a:srgbClr val="FFFF00"/>
                                </a:solidFill>
                                <a:latin typeface="Cambria Math" panose="02040503050406030204" pitchFamily="18" charset="0"/>
                                <a:ea typeface="Cambria Math" panose="02040503050406030204" pitchFamily="18" charset="0"/>
                              </a:rPr>
                              <m:t>𝑖</m:t>
                            </m:r>
                          </m:sub>
                        </m:sSub>
                        <m:r>
                          <m:rPr>
                            <m:nor/>
                          </m:rPr>
                          <a:rPr lang="en-US" dirty="0">
                            <a:solidFill>
                              <a:srgbClr val="FFFF00"/>
                            </a:solidFill>
                          </a:rPr>
                          <m:t> </m:t>
                        </m:r>
                      </m:e>
                    </m:func>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sSub>
                          <m:sSubPr>
                            <m:ctrlPr>
                              <a:rPr lang="en-US" i="1" smtClean="0">
                                <a:solidFill>
                                  <a:srgbClr val="FF9300"/>
                                </a:solidFill>
                                <a:latin typeface="Cambria Math" panose="02040503050406030204" pitchFamily="18" charset="0"/>
                                <a:ea typeface="Cambria Math" panose="02040503050406030204" pitchFamily="18" charset="0"/>
                              </a:rPr>
                            </m:ctrlPr>
                          </m:sSubPr>
                          <m:e>
                            <m:r>
                              <a:rPr lang="en-US" i="1">
                                <a:solidFill>
                                  <a:srgbClr val="FF9300"/>
                                </a:solidFill>
                                <a:latin typeface="Cambria Math" panose="02040503050406030204" pitchFamily="18" charset="0"/>
                                <a:ea typeface="Cambria Math" panose="02040503050406030204" pitchFamily="18" charset="0"/>
                              </a:rPr>
                              <m:t>𝜃</m:t>
                            </m:r>
                          </m:e>
                          <m:sub>
                            <m:r>
                              <m:rPr>
                                <m:sty m:val="p"/>
                              </m:rPr>
                              <a:rPr lang="en-US">
                                <a:solidFill>
                                  <a:srgbClr val="FF9300"/>
                                </a:solidFill>
                                <a:latin typeface="Cambria Math" panose="02040503050406030204" pitchFamily="18" charset="0"/>
                                <a:ea typeface="Cambria Math" panose="02040503050406030204" pitchFamily="18" charset="0"/>
                              </a:rPr>
                              <m:t>GC</m:t>
                            </m:r>
                            <m:r>
                              <a:rPr lang="en-US">
                                <a:solidFill>
                                  <a:srgbClr val="FF9300"/>
                                </a:solidFill>
                                <a:latin typeface="Cambria Math" panose="02040503050406030204" pitchFamily="18" charset="0"/>
                                <a:ea typeface="Cambria Math" panose="02040503050406030204" pitchFamily="18" charset="0"/>
                              </a:rPr>
                              <m:t>,</m:t>
                            </m:r>
                            <m:r>
                              <a:rPr lang="en-US" i="1">
                                <a:solidFill>
                                  <a:srgbClr val="FF9300"/>
                                </a:solidFill>
                                <a:latin typeface="Cambria Math" panose="02040503050406030204" pitchFamily="18" charset="0"/>
                                <a:ea typeface="Cambria Math" panose="02040503050406030204" pitchFamily="18" charset="0"/>
                              </a:rPr>
                              <m:t>𝑖</m:t>
                            </m:r>
                          </m:sub>
                        </m:sSub>
                      </m:e>
                    </m:func>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sSub>
                          <m:sSubPr>
                            <m:ctrlPr>
                              <a:rPr lang="en-US" b="0" i="1" smtClean="0">
                                <a:solidFill>
                                  <a:srgbClr val="7030A0"/>
                                </a:solidFill>
                                <a:latin typeface="Cambria Math" panose="02040503050406030204" pitchFamily="18" charset="0"/>
                                <a:ea typeface="Cambria Math" panose="02040503050406030204" pitchFamily="18" charset="0"/>
                              </a:rPr>
                            </m:ctrlPr>
                          </m:sSubPr>
                          <m:e>
                            <m:r>
                              <a:rPr lang="en-US" i="1">
                                <a:solidFill>
                                  <a:srgbClr val="7030A0"/>
                                </a:solidFill>
                                <a:latin typeface="Cambria Math" panose="02040503050406030204" pitchFamily="18" charset="0"/>
                                <a:ea typeface="Cambria Math" panose="02040503050406030204" pitchFamily="18" charset="0"/>
                              </a:rPr>
                              <m:t>𝜂</m:t>
                            </m:r>
                          </m:e>
                          <m:sub>
                            <m:r>
                              <a:rPr lang="en-US" b="0" i="1" smtClean="0">
                                <a:solidFill>
                                  <a:srgbClr val="7030A0"/>
                                </a:solidFill>
                                <a:latin typeface="Cambria Math" panose="02040503050406030204" pitchFamily="18" charset="0"/>
                                <a:ea typeface="Cambria Math" panose="02040503050406030204" pitchFamily="18" charset="0"/>
                              </a:rPr>
                              <m:t>𝑖</m:t>
                            </m:r>
                          </m:sub>
                        </m:sSub>
                      </m:e>
                    </m:func>
                  </m:oMath>
                </a14:m>
                <a:endParaRPr lang="en-US" dirty="0"/>
              </a:p>
              <a:p>
                <a:pPr lvl="1">
                  <a:lnSpc>
                    <a:spcPct val="100000"/>
                  </a:lnSpc>
                </a:pPr>
                <a:r>
                  <a:rPr lang="en-US" dirty="0"/>
                  <a:t>Linear interpolation of </a:t>
                </a:r>
                <a:br>
                  <a:rPr lang="en-US" dirty="0"/>
                </a:br>
                <a:r>
                  <a:rPr lang="en-US" dirty="0"/>
                  <a:t>trajectory with wall yields </a:t>
                </a:r>
                <a14:m>
                  <m:oMath xmlns:m="http://schemas.openxmlformats.org/officeDocument/2006/math">
                    <m:sSub>
                      <m:sSubPr>
                        <m:ctrlPr>
                          <a:rPr lang="en-US" b="1" i="1" smtClean="0">
                            <a:solidFill>
                              <a:srgbClr val="FF9300"/>
                            </a:solidFill>
                            <a:latin typeface="Cambria Math" panose="02040503050406030204" pitchFamily="18" charset="0"/>
                            <a:ea typeface="Cambria Math" panose="02040503050406030204" pitchFamily="18" charset="0"/>
                          </a:rPr>
                        </m:ctrlPr>
                      </m:sSubPr>
                      <m:e>
                        <m:r>
                          <a:rPr lang="en-US" b="1" i="1">
                            <a:solidFill>
                              <a:srgbClr val="FF9300"/>
                            </a:solidFill>
                            <a:latin typeface="Cambria Math" panose="02040503050406030204" pitchFamily="18" charset="0"/>
                            <a:ea typeface="Cambria Math" panose="02040503050406030204" pitchFamily="18" charset="0"/>
                          </a:rPr>
                          <m:t>𝜽</m:t>
                        </m:r>
                      </m:e>
                      <m:sub>
                        <m:r>
                          <a:rPr lang="en-US" b="1">
                            <a:solidFill>
                              <a:srgbClr val="FF9300"/>
                            </a:solidFill>
                            <a:latin typeface="Cambria Math" panose="02040503050406030204" pitchFamily="18" charset="0"/>
                            <a:ea typeface="Cambria Math" panose="02040503050406030204" pitchFamily="18" charset="0"/>
                          </a:rPr>
                          <m:t>𝐆𝐂</m:t>
                        </m:r>
                      </m:sub>
                    </m:sSub>
                  </m:oMath>
                </a14:m>
                <a:endParaRPr lang="en-US" i="1" dirty="0">
                  <a:latin typeface="Cambria Math" panose="02040503050406030204" pitchFamily="18" charset="0"/>
                  <a:ea typeface="Cambria Math" panose="02040503050406030204" pitchFamily="18" charset="0"/>
                </a:endParaRPr>
              </a:p>
              <a:p>
                <a:pPr lvl="1">
                  <a:lnSpc>
                    <a:spcPct val="100000"/>
                  </a:lnSpc>
                </a:pPr>
                <a:r>
                  <a:rPr lang="en-US" dirty="0"/>
                  <a:t>Also require that </a:t>
                </a:r>
                <a14:m>
                  <m:oMath xmlns:m="http://schemas.openxmlformats.org/officeDocument/2006/math">
                    <m:func>
                      <m:funcPr>
                        <m:ctrlPr>
                          <a:rPr lang="en-US" i="1">
                            <a:latin typeface="Cambria Math" panose="02040503050406030204" pitchFamily="18" charset="0"/>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sin</m:t>
                        </m:r>
                      </m:fName>
                      <m:e>
                        <m:sSub>
                          <m:sSubPr>
                            <m:ctrlPr>
                              <a:rPr lang="en-US" i="1" smtClean="0">
                                <a:solidFill>
                                  <a:srgbClr val="FF0000"/>
                                </a:solidFill>
                                <a:latin typeface="Cambria Math" panose="02040503050406030204" pitchFamily="18" charset="0"/>
                                <a:ea typeface="Cambria Math" panose="02040503050406030204" pitchFamily="18" charset="0"/>
                              </a:rPr>
                            </m:ctrlPr>
                          </m:sSubPr>
                          <m:e>
                            <m:r>
                              <m:rPr>
                                <m:sty m:val="p"/>
                              </m:rPr>
                              <a:rPr lang="el-GR" i="1" smtClean="0">
                                <a:solidFill>
                                  <a:srgbClr val="FF0000"/>
                                </a:solidFill>
                                <a:latin typeface="Cambria Math" panose="02040503050406030204" pitchFamily="18" charset="0"/>
                                <a:ea typeface="Cambria Math" panose="02040503050406030204" pitchFamily="18" charset="0"/>
                              </a:rPr>
                              <m:t>Θ</m:t>
                            </m:r>
                          </m:e>
                          <m:sub>
                            <m:r>
                              <a:rPr lang="en-US" i="1">
                                <a:solidFill>
                                  <a:srgbClr val="FF0000"/>
                                </a:solidFill>
                                <a:latin typeface="Cambria Math" panose="02040503050406030204" pitchFamily="18" charset="0"/>
                                <a:ea typeface="Cambria Math" panose="02040503050406030204" pitchFamily="18" charset="0"/>
                              </a:rPr>
                              <m:t>𝑖</m:t>
                            </m:r>
                          </m:sub>
                        </m:sSub>
                      </m:e>
                    </m:func>
                    <m:r>
                      <a:rPr lang="en-US" i="1" smtClean="0">
                        <a:latin typeface="Cambria Math" panose="02040503050406030204" pitchFamily="18" charset="0"/>
                        <a:ea typeface="Cambria Math" panose="02040503050406030204" pitchFamily="18" charset="0"/>
                      </a:rPr>
                      <m:t>&gt;</m:t>
                    </m:r>
                    <m:r>
                      <a:rPr lang="en-US" b="0" i="1" smtClean="0">
                        <a:latin typeface="Cambria Math" panose="02040503050406030204" pitchFamily="18" charset="0"/>
                        <a:ea typeface="Cambria Math" panose="02040503050406030204" pitchFamily="18" charset="0"/>
                      </a:rPr>
                      <m:t>0</m:t>
                    </m:r>
                  </m:oMath>
                </a14:m>
                <a:r>
                  <a:rPr lang="en-US" dirty="0"/>
                  <a:t>, putting </a:t>
                </a:r>
                <a:br>
                  <a:rPr lang="en-US" dirty="0"/>
                </a:br>
                <a:r>
                  <a:rPr lang="en-US" dirty="0"/>
                  <a:t>constraint on possible </a:t>
                </a:r>
                <a14:m>
                  <m:oMath xmlns:m="http://schemas.openxmlformats.org/officeDocument/2006/math">
                    <m:sSub>
                      <m:sSubPr>
                        <m:ctrlPr>
                          <a:rPr lang="en-US" b="0" i="1" smtClean="0">
                            <a:solidFill>
                              <a:srgbClr val="FFFF00"/>
                            </a:solidFill>
                            <a:latin typeface="Cambria Math" panose="02040503050406030204" pitchFamily="18" charset="0"/>
                            <a:ea typeface="Cambria Math" panose="02040503050406030204" pitchFamily="18" charset="0"/>
                          </a:rPr>
                        </m:ctrlPr>
                      </m:sSubPr>
                      <m:e>
                        <m:r>
                          <a:rPr lang="en-US" i="1" smtClean="0">
                            <a:solidFill>
                              <a:srgbClr val="FFFF00"/>
                            </a:solidFill>
                            <a:latin typeface="Cambria Math" panose="02040503050406030204" pitchFamily="18" charset="0"/>
                            <a:ea typeface="Cambria Math" panose="02040503050406030204" pitchFamily="18" charset="0"/>
                          </a:rPr>
                          <m:t>𝜒</m:t>
                        </m:r>
                      </m:e>
                      <m:sub>
                        <m:r>
                          <a:rPr lang="en-US" b="0" i="1" smtClean="0">
                            <a:solidFill>
                              <a:srgbClr val="FFFF00"/>
                            </a:solidFill>
                            <a:latin typeface="Cambria Math" panose="02040503050406030204" pitchFamily="18" charset="0"/>
                            <a:ea typeface="Cambria Math" panose="02040503050406030204" pitchFamily="18" charset="0"/>
                          </a:rPr>
                          <m:t>𝑖</m:t>
                        </m:r>
                      </m:sub>
                    </m:sSub>
                  </m:oMath>
                </a14:m>
                <a:r>
                  <a:rPr lang="en-US" dirty="0">
                    <a:solidFill>
                      <a:srgbClr val="0070C0"/>
                    </a:solidFill>
                  </a:rPr>
                  <a:t> </a:t>
                </a:r>
              </a:p>
              <a:p>
                <a:pPr lvl="1">
                  <a:lnSpc>
                    <a:spcPct val="100000"/>
                  </a:lnSpc>
                </a:pPr>
                <a:r>
                  <a:rPr lang="en-US" dirty="0"/>
                  <a:t>Split every RE into 10 with different </a:t>
                </a:r>
                <a:br>
                  <a:rPr lang="en-US" dirty="0"/>
                </a:br>
                <a:r>
                  <a:rPr lang="en-US" dirty="0"/>
                  <a:t>randomly-chosen </a:t>
                </a:r>
                <a:r>
                  <a:rPr lang="en-US" dirty="0" err="1"/>
                  <a:t>gyrophases</a:t>
                </a:r>
                <a:endParaRPr lang="en-US" dirty="0"/>
              </a:p>
            </p:txBody>
          </p:sp>
        </mc:Choice>
        <mc:Fallback xmlns="">
          <p:sp>
            <p:nvSpPr>
              <p:cNvPr id="3" name="Content Placeholder 2">
                <a:extLst>
                  <a:ext uri="{FF2B5EF4-FFF2-40B4-BE49-F238E27FC236}">
                    <a16:creationId xmlns:a16="http://schemas.microsoft.com/office/drawing/2014/main" id="{C40C63E3-ADF6-E24A-B7C5-F83698411826}"/>
                  </a:ext>
                </a:extLst>
              </p:cNvPr>
              <p:cNvSpPr>
                <a:spLocks noGrp="1" noRot="1" noChangeAspect="1" noMove="1" noResize="1" noEditPoints="1" noAdjustHandles="1" noChangeArrowheads="1" noChangeShapeType="1" noTextEdit="1"/>
              </p:cNvSpPr>
              <p:nvPr>
                <p:ph idx="1"/>
              </p:nvPr>
            </p:nvSpPr>
            <p:spPr>
              <a:xfrm>
                <a:off x="433078" y="1323278"/>
                <a:ext cx="6021700" cy="4839629"/>
              </a:xfrm>
              <a:blipFill>
                <a:blip r:embed="rId3"/>
                <a:stretch>
                  <a:fillRect l="-632"/>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B8EEACD7-9DE7-2842-8B48-E4053D7D293A}"/>
              </a:ext>
            </a:extLst>
          </p:cNvPr>
          <p:cNvPicPr>
            <a:picLocks noChangeAspect="1"/>
          </p:cNvPicPr>
          <p:nvPr/>
        </p:nvPicPr>
        <p:blipFill>
          <a:blip r:embed="rId4"/>
          <a:srcRect l="489" r="489"/>
          <a:stretch/>
        </p:blipFill>
        <p:spPr>
          <a:xfrm>
            <a:off x="5128265" y="4326908"/>
            <a:ext cx="7009748" cy="2256766"/>
          </a:xfrm>
          <a:prstGeom prst="rect">
            <a:avLst/>
          </a:prstGeom>
          <a:ln w="38100">
            <a:noFill/>
          </a:ln>
        </p:spPr>
      </p:pic>
      <p:grpSp>
        <p:nvGrpSpPr>
          <p:cNvPr id="45" name="Group 44">
            <a:extLst>
              <a:ext uri="{FF2B5EF4-FFF2-40B4-BE49-F238E27FC236}">
                <a16:creationId xmlns:a16="http://schemas.microsoft.com/office/drawing/2014/main" id="{3D088CB7-1554-B694-D26D-B20A79B2C1CE}"/>
              </a:ext>
            </a:extLst>
          </p:cNvPr>
          <p:cNvGrpSpPr>
            <a:grpSpLocks noChangeAspect="1"/>
          </p:cNvGrpSpPr>
          <p:nvPr/>
        </p:nvGrpSpPr>
        <p:grpSpPr>
          <a:xfrm>
            <a:off x="7162800" y="1066799"/>
            <a:ext cx="3962400" cy="3160675"/>
            <a:chOff x="2514600" y="228600"/>
            <a:chExt cx="7543800" cy="6017437"/>
          </a:xfrm>
        </p:grpSpPr>
        <p:cxnSp>
          <p:nvCxnSpPr>
            <p:cNvPr id="46" name="Straight Arrow Connector 45">
              <a:extLst>
                <a:ext uri="{FF2B5EF4-FFF2-40B4-BE49-F238E27FC236}">
                  <a16:creationId xmlns:a16="http://schemas.microsoft.com/office/drawing/2014/main" id="{E1FF9FC6-50AD-623E-795F-5B6B9F1A66AE}"/>
                </a:ext>
              </a:extLst>
            </p:cNvPr>
            <p:cNvCxnSpPr/>
            <p:nvPr/>
          </p:nvCxnSpPr>
          <p:spPr>
            <a:xfrm rot="19800000" flipV="1">
              <a:off x="4197978" y="626120"/>
              <a:ext cx="0" cy="3617677"/>
            </a:xfrm>
            <a:prstGeom prst="straightConnector1">
              <a:avLst/>
            </a:prstGeom>
            <a:ln w="38100">
              <a:solidFill>
                <a:schemeClr val="tx1">
                  <a:lumMod val="65000"/>
                  <a:lumOff val="35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408B54B-4D6F-92BB-992D-663C6B80F33F}"/>
                </a:ext>
              </a:extLst>
            </p:cNvPr>
            <p:cNvCxnSpPr>
              <a:cxnSpLocks/>
            </p:cNvCxnSpPr>
            <p:nvPr/>
          </p:nvCxnSpPr>
          <p:spPr>
            <a:xfrm rot="3600000" flipV="1">
              <a:off x="6957347" y="756208"/>
              <a:ext cx="0" cy="4323039"/>
            </a:xfrm>
            <a:prstGeom prst="straightConnector1">
              <a:avLst/>
            </a:prstGeom>
            <a:ln w="38100">
              <a:solidFill>
                <a:schemeClr val="tx1">
                  <a:lumMod val="65000"/>
                  <a:lumOff val="35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132DF34-DF35-BCE8-35AB-26E685F999CE}"/>
                </a:ext>
              </a:extLst>
            </p:cNvPr>
            <p:cNvCxnSpPr>
              <a:cxnSpLocks/>
            </p:cNvCxnSpPr>
            <p:nvPr/>
          </p:nvCxnSpPr>
          <p:spPr>
            <a:xfrm flipH="1">
              <a:off x="3921810" y="4025879"/>
              <a:ext cx="1147344" cy="1657274"/>
            </a:xfrm>
            <a:prstGeom prst="straightConnector1">
              <a:avLst/>
            </a:prstGeom>
            <a:ln w="38100">
              <a:solidFill>
                <a:srgbClr val="0070C0"/>
              </a:solidFill>
              <a:miter lim="800000"/>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551DBD2D-53C2-8320-C0B5-8C0CD881AC77}"/>
                    </a:ext>
                  </a:extLst>
                </p:cNvPr>
                <p:cNvSpPr txBox="1"/>
                <p:nvPr/>
              </p:nvSpPr>
              <p:spPr>
                <a:xfrm>
                  <a:off x="4809282" y="228600"/>
                  <a:ext cx="586610" cy="571551"/>
                </a:xfrm>
                <a:prstGeom prst="rect">
                  <a:avLst/>
                </a:prstGeom>
                <a:noFill/>
              </p:spPr>
              <p:txBody>
                <a:bodyPr wrap="square" rtlCol="0">
                  <a:spAutoFit/>
                </a:bodyPr>
                <a:lstStyle/>
                <a:p>
                  <a:pPr algn="l">
                    <a:lnSpc>
                      <a:spcPct val="90000"/>
                    </a:lnSpc>
                  </a:pPr>
                  <a14:m>
                    <m:oMathPara xmlns:m="http://schemas.openxmlformats.org/officeDocument/2006/math">
                      <m:oMathParaPr>
                        <m:jc m:val="centerGroup"/>
                      </m:oMathParaPr>
                      <m:oMath xmlns:m="http://schemas.openxmlformats.org/officeDocument/2006/math">
                        <m:r>
                          <a:rPr lang="en-US" b="0" i="1" smtClean="0">
                            <a:solidFill>
                              <a:srgbClr val="CBCBCB"/>
                            </a:solidFill>
                            <a:latin typeface="Cambria Math" panose="02040503050406030204" pitchFamily="18" charset="0"/>
                          </a:rPr>
                          <m:t>𝑧</m:t>
                        </m:r>
                      </m:oMath>
                    </m:oMathPara>
                  </a14:m>
                  <a:endParaRPr lang="en-US" dirty="0">
                    <a:solidFill>
                      <a:srgbClr val="CBCBCB"/>
                    </a:solidFill>
                    <a:latin typeface="+mn-lt"/>
                  </a:endParaRPr>
                </a:p>
              </p:txBody>
            </p:sp>
          </mc:Choice>
          <mc:Fallback xmlns="">
            <p:sp>
              <p:nvSpPr>
                <p:cNvPr id="49" name="TextBox 48">
                  <a:extLst>
                    <a:ext uri="{FF2B5EF4-FFF2-40B4-BE49-F238E27FC236}">
                      <a16:creationId xmlns:a16="http://schemas.microsoft.com/office/drawing/2014/main" id="{551DBD2D-53C2-8320-C0B5-8C0CD881AC77}"/>
                    </a:ext>
                  </a:extLst>
                </p:cNvPr>
                <p:cNvSpPr txBox="1">
                  <a:spLocks noRot="1" noChangeAspect="1" noMove="1" noResize="1" noEditPoints="1" noAdjustHandles="1" noChangeArrowheads="1" noChangeShapeType="1" noTextEdit="1"/>
                </p:cNvSpPr>
                <p:nvPr/>
              </p:nvSpPr>
              <p:spPr>
                <a:xfrm>
                  <a:off x="4809282" y="228600"/>
                  <a:ext cx="586610" cy="57155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F32D2011-3A16-A151-3010-93F2854A1064}"/>
                    </a:ext>
                  </a:extLst>
                </p:cNvPr>
                <p:cNvSpPr txBox="1"/>
                <p:nvPr/>
              </p:nvSpPr>
              <p:spPr>
                <a:xfrm>
                  <a:off x="9471790" y="3722294"/>
                  <a:ext cx="586610" cy="571551"/>
                </a:xfrm>
                <a:prstGeom prst="rect">
                  <a:avLst/>
                </a:prstGeom>
                <a:noFill/>
              </p:spPr>
              <p:txBody>
                <a:bodyPr wrap="square" rtlCol="0">
                  <a:spAutoFit/>
                </a:bodyPr>
                <a:lstStyle/>
                <a:p>
                  <a:pPr algn="l">
                    <a:lnSpc>
                      <a:spcPct val="90000"/>
                    </a:lnSpc>
                  </a:pPr>
                  <a14:m>
                    <m:oMathPara xmlns:m="http://schemas.openxmlformats.org/officeDocument/2006/math">
                      <m:oMathParaPr>
                        <m:jc m:val="centerGroup"/>
                      </m:oMathParaPr>
                      <m:oMath xmlns:m="http://schemas.openxmlformats.org/officeDocument/2006/math">
                        <m:r>
                          <a:rPr lang="en-US" b="0" i="1" smtClean="0">
                            <a:solidFill>
                              <a:srgbClr val="CBCBCB"/>
                            </a:solidFill>
                            <a:latin typeface="Cambria Math" panose="02040503050406030204" pitchFamily="18" charset="0"/>
                          </a:rPr>
                          <m:t>𝑦</m:t>
                        </m:r>
                      </m:oMath>
                    </m:oMathPara>
                  </a14:m>
                  <a:endParaRPr lang="en-US" dirty="0">
                    <a:solidFill>
                      <a:srgbClr val="CBCBCB"/>
                    </a:solidFill>
                    <a:latin typeface="+mn-lt"/>
                  </a:endParaRPr>
                </a:p>
              </p:txBody>
            </p:sp>
          </mc:Choice>
          <mc:Fallback xmlns="">
            <p:sp>
              <p:nvSpPr>
                <p:cNvPr id="50" name="TextBox 49">
                  <a:extLst>
                    <a:ext uri="{FF2B5EF4-FFF2-40B4-BE49-F238E27FC236}">
                      <a16:creationId xmlns:a16="http://schemas.microsoft.com/office/drawing/2014/main" id="{F32D2011-3A16-A151-3010-93F2854A1064}"/>
                    </a:ext>
                  </a:extLst>
                </p:cNvPr>
                <p:cNvSpPr txBox="1">
                  <a:spLocks noRot="1" noChangeAspect="1" noMove="1" noResize="1" noEditPoints="1" noAdjustHandles="1" noChangeArrowheads="1" noChangeShapeType="1" noTextEdit="1"/>
                </p:cNvSpPr>
                <p:nvPr/>
              </p:nvSpPr>
              <p:spPr>
                <a:xfrm>
                  <a:off x="9471790" y="3722294"/>
                  <a:ext cx="586610" cy="571551"/>
                </a:xfrm>
                <a:prstGeom prst="rect">
                  <a:avLst/>
                </a:prstGeom>
                <a:blipFill>
                  <a:blip r:embed="rId6"/>
                  <a:stretch>
                    <a:fillRect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ABF6A5C5-E65E-3812-B7C1-43425E5F5E7F}"/>
                    </a:ext>
                  </a:extLst>
                </p:cNvPr>
                <p:cNvSpPr txBox="1"/>
                <p:nvPr/>
              </p:nvSpPr>
              <p:spPr>
                <a:xfrm>
                  <a:off x="2897043" y="356083"/>
                  <a:ext cx="586610" cy="571551"/>
                </a:xfrm>
                <a:prstGeom prst="rect">
                  <a:avLst/>
                </a:prstGeom>
                <a:noFill/>
                <a:ln>
                  <a:noFill/>
                </a:ln>
              </p:spPr>
              <p:txBody>
                <a:bodyPr wrap="square" rtlCol="0">
                  <a:spAutoFit/>
                </a:bodyPr>
                <a:lstStyle/>
                <a:p>
                  <a:pPr algn="l">
                    <a:lnSpc>
                      <a:spcPct val="90000"/>
                    </a:lnSpc>
                  </a:pPr>
                  <a14:m>
                    <m:oMathPara xmlns:m="http://schemas.openxmlformats.org/officeDocument/2006/math">
                      <m:oMathParaPr>
                        <m:jc m:val="centerGroup"/>
                      </m:oMathParaPr>
                      <m:oMath xmlns:m="http://schemas.openxmlformats.org/officeDocument/2006/math">
                        <m:r>
                          <a:rPr lang="en-US" b="0" i="1" smtClean="0">
                            <a:solidFill>
                              <a:schemeClr val="tx1">
                                <a:lumMod val="65000"/>
                                <a:lumOff val="35000"/>
                              </a:schemeClr>
                            </a:solidFill>
                            <a:latin typeface="Cambria Math" panose="02040503050406030204" pitchFamily="18" charset="0"/>
                          </a:rPr>
                          <m:t>𝑧</m:t>
                        </m:r>
                        <m:r>
                          <a:rPr lang="en-US" b="0" i="1" smtClean="0">
                            <a:solidFill>
                              <a:schemeClr val="tx1">
                                <a:lumMod val="65000"/>
                                <a:lumOff val="35000"/>
                              </a:schemeClr>
                            </a:solidFill>
                            <a:latin typeface="Cambria Math" panose="02040503050406030204" pitchFamily="18" charset="0"/>
                          </a:rPr>
                          <m:t>′</m:t>
                        </m:r>
                      </m:oMath>
                    </m:oMathPara>
                  </a14:m>
                  <a:endParaRPr lang="en-US" dirty="0">
                    <a:solidFill>
                      <a:schemeClr val="tx1">
                        <a:lumMod val="65000"/>
                        <a:lumOff val="35000"/>
                      </a:schemeClr>
                    </a:solidFill>
                    <a:latin typeface="+mn-lt"/>
                  </a:endParaRPr>
                </a:p>
              </p:txBody>
            </p:sp>
          </mc:Choice>
          <mc:Fallback xmlns="">
            <p:sp>
              <p:nvSpPr>
                <p:cNvPr id="51" name="TextBox 50">
                  <a:extLst>
                    <a:ext uri="{FF2B5EF4-FFF2-40B4-BE49-F238E27FC236}">
                      <a16:creationId xmlns:a16="http://schemas.microsoft.com/office/drawing/2014/main" id="{ABF6A5C5-E65E-3812-B7C1-43425E5F5E7F}"/>
                    </a:ext>
                  </a:extLst>
                </p:cNvPr>
                <p:cNvSpPr txBox="1">
                  <a:spLocks noRot="1" noChangeAspect="1" noMove="1" noResize="1" noEditPoints="1" noAdjustHandles="1" noChangeArrowheads="1" noChangeShapeType="1" noTextEdit="1"/>
                </p:cNvSpPr>
                <p:nvPr/>
              </p:nvSpPr>
              <p:spPr>
                <a:xfrm>
                  <a:off x="2897043" y="356083"/>
                  <a:ext cx="586610" cy="571551"/>
                </a:xfrm>
                <a:prstGeom prst="rect">
                  <a:avLst/>
                </a:prstGeom>
                <a:blipFill>
                  <a:blip r:embed="rId7"/>
                  <a:stretch>
                    <a:fillRect r="-16000" b="-125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F1F6278C-69D7-C862-F0F0-FA9E31815C7A}"/>
                    </a:ext>
                  </a:extLst>
                </p:cNvPr>
                <p:cNvSpPr txBox="1"/>
                <p:nvPr/>
              </p:nvSpPr>
              <p:spPr>
                <a:xfrm>
                  <a:off x="8742300" y="1449942"/>
                  <a:ext cx="586610" cy="571551"/>
                </a:xfrm>
                <a:prstGeom prst="rect">
                  <a:avLst/>
                </a:prstGeom>
                <a:noFill/>
              </p:spPr>
              <p:txBody>
                <a:bodyPr wrap="square" rtlCol="0">
                  <a:spAutoFit/>
                </a:bodyPr>
                <a:lstStyle/>
                <a:p>
                  <a:pPr algn="l">
                    <a:lnSpc>
                      <a:spcPct val="90000"/>
                    </a:lnSpc>
                  </a:pPr>
                  <a14:m>
                    <m:oMathPara xmlns:m="http://schemas.openxmlformats.org/officeDocument/2006/math">
                      <m:oMathParaPr>
                        <m:jc m:val="centerGroup"/>
                      </m:oMathParaPr>
                      <m:oMath xmlns:m="http://schemas.openxmlformats.org/officeDocument/2006/math">
                        <m:r>
                          <a:rPr lang="en-US" b="0" i="1" smtClean="0">
                            <a:solidFill>
                              <a:schemeClr val="tx1">
                                <a:lumMod val="65000"/>
                                <a:lumOff val="35000"/>
                              </a:schemeClr>
                            </a:solidFill>
                            <a:latin typeface="Cambria Math" panose="02040503050406030204" pitchFamily="18" charset="0"/>
                          </a:rPr>
                          <m:t>𝑦</m:t>
                        </m:r>
                        <m:r>
                          <a:rPr lang="en-US" b="0" i="1" smtClean="0">
                            <a:solidFill>
                              <a:schemeClr val="tx1">
                                <a:lumMod val="65000"/>
                                <a:lumOff val="35000"/>
                              </a:schemeClr>
                            </a:solidFill>
                            <a:latin typeface="Cambria Math" panose="02040503050406030204" pitchFamily="18" charset="0"/>
                          </a:rPr>
                          <m:t>′</m:t>
                        </m:r>
                      </m:oMath>
                    </m:oMathPara>
                  </a14:m>
                  <a:endParaRPr lang="en-US" dirty="0">
                    <a:solidFill>
                      <a:schemeClr val="tx1">
                        <a:lumMod val="65000"/>
                        <a:lumOff val="35000"/>
                      </a:schemeClr>
                    </a:solidFill>
                    <a:latin typeface="+mn-lt"/>
                  </a:endParaRPr>
                </a:p>
              </p:txBody>
            </p:sp>
          </mc:Choice>
          <mc:Fallback xmlns="">
            <p:sp>
              <p:nvSpPr>
                <p:cNvPr id="52" name="TextBox 51">
                  <a:extLst>
                    <a:ext uri="{FF2B5EF4-FFF2-40B4-BE49-F238E27FC236}">
                      <a16:creationId xmlns:a16="http://schemas.microsoft.com/office/drawing/2014/main" id="{F1F6278C-69D7-C862-F0F0-FA9E31815C7A}"/>
                    </a:ext>
                  </a:extLst>
                </p:cNvPr>
                <p:cNvSpPr txBox="1">
                  <a:spLocks noRot="1" noChangeAspect="1" noMove="1" noResize="1" noEditPoints="1" noAdjustHandles="1" noChangeArrowheads="1" noChangeShapeType="1" noTextEdit="1"/>
                </p:cNvSpPr>
                <p:nvPr/>
              </p:nvSpPr>
              <p:spPr>
                <a:xfrm>
                  <a:off x="8742300" y="1449942"/>
                  <a:ext cx="586610" cy="571551"/>
                </a:xfrm>
                <a:prstGeom prst="rect">
                  <a:avLst/>
                </a:prstGeom>
                <a:blipFill>
                  <a:blip r:embed="rId8"/>
                  <a:stretch>
                    <a:fillRect l="-8000" r="-28000" b="-37500"/>
                  </a:stretch>
                </a:blipFill>
              </p:spPr>
              <p:txBody>
                <a:bodyPr/>
                <a:lstStyle/>
                <a:p>
                  <a:r>
                    <a:rPr lang="en-US">
                      <a:noFill/>
                    </a:rPr>
                    <a:t> </a:t>
                  </a:r>
                </a:p>
              </p:txBody>
            </p:sp>
          </mc:Fallback>
        </mc:AlternateContent>
        <p:cxnSp>
          <p:nvCxnSpPr>
            <p:cNvPr id="53" name="Straight Connector 52">
              <a:extLst>
                <a:ext uri="{FF2B5EF4-FFF2-40B4-BE49-F238E27FC236}">
                  <a16:creationId xmlns:a16="http://schemas.microsoft.com/office/drawing/2014/main" id="{9367378D-BFDD-825F-855C-1AF33898FFA3}"/>
                </a:ext>
              </a:extLst>
            </p:cNvPr>
            <p:cNvCxnSpPr>
              <a:cxnSpLocks/>
            </p:cNvCxnSpPr>
            <p:nvPr/>
          </p:nvCxnSpPr>
          <p:spPr>
            <a:xfrm rot="19800000">
              <a:off x="3067452" y="2619305"/>
              <a:ext cx="5636001" cy="0"/>
            </a:xfrm>
            <a:prstGeom prst="line">
              <a:avLst/>
            </a:prstGeom>
            <a:ln w="38100">
              <a:solidFill>
                <a:srgbClr val="00B050"/>
              </a:solidFill>
              <a:miter lim="800000"/>
            </a:ln>
          </p:spPr>
          <p:style>
            <a:lnRef idx="1">
              <a:schemeClr val="accent1"/>
            </a:lnRef>
            <a:fillRef idx="0">
              <a:schemeClr val="accent1"/>
            </a:fillRef>
            <a:effectRef idx="0">
              <a:schemeClr val="accent1"/>
            </a:effectRef>
            <a:fontRef idx="minor">
              <a:schemeClr val="tx1"/>
            </a:fontRef>
          </p:style>
        </p:cxnSp>
        <p:sp>
          <p:nvSpPr>
            <p:cNvPr id="54" name="Triangle 53">
              <a:extLst>
                <a:ext uri="{FF2B5EF4-FFF2-40B4-BE49-F238E27FC236}">
                  <a16:creationId xmlns:a16="http://schemas.microsoft.com/office/drawing/2014/main" id="{9F7DE42F-6B44-EE97-60AB-7FADF4EF9FCA}"/>
                </a:ext>
              </a:extLst>
            </p:cNvPr>
            <p:cNvSpPr>
              <a:spLocks noChangeAspect="1"/>
            </p:cNvSpPr>
            <p:nvPr/>
          </p:nvSpPr>
          <p:spPr>
            <a:xfrm rot="14400000">
              <a:off x="5672506" y="2560308"/>
              <a:ext cx="208184" cy="230242"/>
            </a:xfrm>
            <a:prstGeom prst="triangle">
              <a:avLst>
                <a:gd name="adj" fmla="val 46093"/>
              </a:avLst>
            </a:prstGeom>
            <a:solidFill>
              <a:srgbClr val="00B050"/>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55" name="Straight Connector 54">
              <a:extLst>
                <a:ext uri="{FF2B5EF4-FFF2-40B4-BE49-F238E27FC236}">
                  <a16:creationId xmlns:a16="http://schemas.microsoft.com/office/drawing/2014/main" id="{0AA1BA6B-E2FD-879A-8A84-3A036E0CFBC6}"/>
                </a:ext>
              </a:extLst>
            </p:cNvPr>
            <p:cNvCxnSpPr>
              <a:cxnSpLocks/>
            </p:cNvCxnSpPr>
            <p:nvPr/>
          </p:nvCxnSpPr>
          <p:spPr>
            <a:xfrm rot="19800000">
              <a:off x="6449454" y="3307847"/>
              <a:ext cx="2875129" cy="0"/>
            </a:xfrm>
            <a:prstGeom prst="line">
              <a:avLst/>
            </a:prstGeom>
            <a:ln w="38100">
              <a:solidFill>
                <a:srgbClr val="00B050"/>
              </a:solidFill>
              <a:miter lim="800000"/>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52F629DE-41A6-8376-612B-F57D96378258}"/>
                    </a:ext>
                  </a:extLst>
                </p:cNvPr>
                <p:cNvSpPr txBox="1"/>
                <p:nvPr/>
              </p:nvSpPr>
              <p:spPr>
                <a:xfrm>
                  <a:off x="9085978" y="2312665"/>
                  <a:ext cx="586609" cy="622184"/>
                </a:xfrm>
                <a:prstGeom prst="rect">
                  <a:avLst/>
                </a:prstGeom>
                <a:noFill/>
              </p:spPr>
              <p:txBody>
                <a:bodyPr wrap="square" rtlCol="0">
                  <a:spAutoFit/>
                </a:bodyPr>
                <a:lstStyle/>
                <a:p>
                  <a:pPr algn="l">
                    <a:lnSpc>
                      <a:spcPct val="90000"/>
                    </a:lnSpc>
                  </a:pPr>
                  <a14:m>
                    <m:oMathPara xmlns:m="http://schemas.openxmlformats.org/officeDocument/2006/math">
                      <m:oMathParaPr>
                        <m:jc m:val="centerGroup"/>
                      </m:oMathParaPr>
                      <m:oMath xmlns:m="http://schemas.openxmlformats.org/officeDocument/2006/math">
                        <m:acc>
                          <m:accPr>
                            <m:chr m:val="⃗"/>
                            <m:ctrlPr>
                              <a:rPr lang="en-US" i="1" smtClean="0">
                                <a:solidFill>
                                  <a:srgbClr val="00B050"/>
                                </a:solidFill>
                                <a:latin typeface="Cambria Math" panose="02040503050406030204" pitchFamily="18" charset="0"/>
                              </a:rPr>
                            </m:ctrlPr>
                          </m:accPr>
                          <m:e>
                            <m:r>
                              <a:rPr lang="en-US" b="0" i="1" smtClean="0">
                                <a:solidFill>
                                  <a:srgbClr val="00B050"/>
                                </a:solidFill>
                                <a:latin typeface="Cambria Math" panose="02040503050406030204" pitchFamily="18" charset="0"/>
                              </a:rPr>
                              <m:t>𝐵</m:t>
                            </m:r>
                          </m:e>
                        </m:acc>
                      </m:oMath>
                    </m:oMathPara>
                  </a14:m>
                  <a:endParaRPr lang="en-US" dirty="0">
                    <a:solidFill>
                      <a:srgbClr val="00B050"/>
                    </a:solidFill>
                    <a:latin typeface="+mn-lt"/>
                  </a:endParaRPr>
                </a:p>
              </p:txBody>
            </p:sp>
          </mc:Choice>
          <mc:Fallback xmlns="">
            <p:sp>
              <p:nvSpPr>
                <p:cNvPr id="56" name="TextBox 55">
                  <a:extLst>
                    <a:ext uri="{FF2B5EF4-FFF2-40B4-BE49-F238E27FC236}">
                      <a16:creationId xmlns:a16="http://schemas.microsoft.com/office/drawing/2014/main" id="{52F629DE-41A6-8376-612B-F57D96378258}"/>
                    </a:ext>
                  </a:extLst>
                </p:cNvPr>
                <p:cNvSpPr txBox="1">
                  <a:spLocks noRot="1" noChangeAspect="1" noMove="1" noResize="1" noEditPoints="1" noAdjustHandles="1" noChangeArrowheads="1" noChangeShapeType="1" noTextEdit="1"/>
                </p:cNvSpPr>
                <p:nvPr/>
              </p:nvSpPr>
              <p:spPr>
                <a:xfrm>
                  <a:off x="9085978" y="2312665"/>
                  <a:ext cx="586609" cy="622184"/>
                </a:xfrm>
                <a:prstGeom prst="rect">
                  <a:avLst/>
                </a:prstGeom>
                <a:blipFill>
                  <a:blip r:embed="rId9"/>
                  <a:stretch>
                    <a:fillRect r="-3846" b="-11538"/>
                  </a:stretch>
                </a:blipFill>
              </p:spPr>
              <p:txBody>
                <a:bodyPr/>
                <a:lstStyle/>
                <a:p>
                  <a:r>
                    <a:rPr lang="en-US">
                      <a:noFill/>
                    </a:rPr>
                    <a:t> </a:t>
                  </a:r>
                </a:p>
              </p:txBody>
            </p:sp>
          </mc:Fallback>
        </mc:AlternateContent>
        <p:sp>
          <p:nvSpPr>
            <p:cNvPr id="57" name="Arc 56">
              <a:extLst>
                <a:ext uri="{FF2B5EF4-FFF2-40B4-BE49-F238E27FC236}">
                  <a16:creationId xmlns:a16="http://schemas.microsoft.com/office/drawing/2014/main" id="{C47491A7-4047-AEC2-7DBD-928AF74B9F2F}"/>
                </a:ext>
              </a:extLst>
            </p:cNvPr>
            <p:cNvSpPr>
              <a:spLocks noChangeAspect="1"/>
            </p:cNvSpPr>
            <p:nvPr/>
          </p:nvSpPr>
          <p:spPr>
            <a:xfrm>
              <a:off x="5446694" y="3561081"/>
              <a:ext cx="892378" cy="892378"/>
            </a:xfrm>
            <a:prstGeom prst="arc">
              <a:avLst>
                <a:gd name="adj1" fmla="val 16200000"/>
                <a:gd name="adj2" fmla="val 115318"/>
              </a:avLst>
            </a:prstGeom>
            <a:ln w="38100">
              <a:solidFill>
                <a:srgbClr val="FF9300"/>
              </a:solidFill>
              <a:miter lim="800000"/>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9300"/>
                </a:solidFill>
              </a:endParaRPr>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1A8A2B9D-2E5D-A478-454A-CACB660A1E70}"/>
                    </a:ext>
                  </a:extLst>
                </p:cNvPr>
                <p:cNvSpPr txBox="1"/>
                <p:nvPr/>
              </p:nvSpPr>
              <p:spPr>
                <a:xfrm>
                  <a:off x="6135110" y="3130063"/>
                  <a:ext cx="586609" cy="663168"/>
                </a:xfrm>
                <a:prstGeom prst="rect">
                  <a:avLst/>
                </a:prstGeom>
                <a:noFill/>
              </p:spPr>
              <p:txBody>
                <a:bodyPr wrap="square" rtlCol="0">
                  <a:spAutoFit/>
                </a:bodyPr>
                <a:lstStyle/>
                <a:p>
                  <a:pPr algn="l">
                    <a:lnSpc>
                      <a:spcPct val="90000"/>
                    </a:lnSpc>
                  </a:pPr>
                  <a14:m>
                    <m:oMathPara xmlns:m="http://schemas.openxmlformats.org/officeDocument/2006/math">
                      <m:oMathParaPr>
                        <m:jc m:val="centerGroup"/>
                      </m:oMathParaPr>
                      <m:oMath xmlns:m="http://schemas.openxmlformats.org/officeDocument/2006/math">
                        <m:sSub>
                          <m:sSubPr>
                            <m:ctrlPr>
                              <a:rPr lang="en-US" b="0" i="1" smtClean="0">
                                <a:solidFill>
                                  <a:srgbClr val="FF9300"/>
                                </a:solidFill>
                                <a:latin typeface="Cambria Math" panose="02040503050406030204" pitchFamily="18" charset="0"/>
                                <a:ea typeface="Cambria Math" panose="02040503050406030204" pitchFamily="18" charset="0"/>
                              </a:rPr>
                            </m:ctrlPr>
                          </m:sSubPr>
                          <m:e>
                            <m:r>
                              <a:rPr lang="en-US" i="1" smtClean="0">
                                <a:solidFill>
                                  <a:srgbClr val="FF9300"/>
                                </a:solidFill>
                                <a:latin typeface="Cambria Math" panose="02040503050406030204" pitchFamily="18" charset="0"/>
                                <a:ea typeface="Cambria Math" panose="02040503050406030204" pitchFamily="18" charset="0"/>
                              </a:rPr>
                              <m:t>𝜃</m:t>
                            </m:r>
                          </m:e>
                          <m:sub>
                            <m:r>
                              <m:rPr>
                                <m:sty m:val="p"/>
                              </m:rPr>
                              <a:rPr lang="en-US" b="0" i="0" smtClean="0">
                                <a:solidFill>
                                  <a:srgbClr val="FF9300"/>
                                </a:solidFill>
                                <a:latin typeface="Cambria Math" panose="02040503050406030204" pitchFamily="18" charset="0"/>
                                <a:ea typeface="Cambria Math" panose="02040503050406030204" pitchFamily="18" charset="0"/>
                              </a:rPr>
                              <m:t>GC</m:t>
                            </m:r>
                          </m:sub>
                        </m:sSub>
                      </m:oMath>
                    </m:oMathPara>
                  </a14:m>
                  <a:endParaRPr lang="en-US" dirty="0">
                    <a:solidFill>
                      <a:srgbClr val="FF9300"/>
                    </a:solidFill>
                    <a:latin typeface="+mn-lt"/>
                  </a:endParaRPr>
                </a:p>
              </p:txBody>
            </p:sp>
          </mc:Choice>
          <mc:Fallback xmlns="">
            <p:sp>
              <p:nvSpPr>
                <p:cNvPr id="58" name="TextBox 57">
                  <a:extLst>
                    <a:ext uri="{FF2B5EF4-FFF2-40B4-BE49-F238E27FC236}">
                      <a16:creationId xmlns:a16="http://schemas.microsoft.com/office/drawing/2014/main" id="{1A8A2B9D-2E5D-A478-454A-CACB660A1E70}"/>
                    </a:ext>
                  </a:extLst>
                </p:cNvPr>
                <p:cNvSpPr txBox="1">
                  <a:spLocks noRot="1" noChangeAspect="1" noMove="1" noResize="1" noEditPoints="1" noAdjustHandles="1" noChangeArrowheads="1" noChangeShapeType="1" noTextEdit="1"/>
                </p:cNvSpPr>
                <p:nvPr/>
              </p:nvSpPr>
              <p:spPr>
                <a:xfrm>
                  <a:off x="6135110" y="3130063"/>
                  <a:ext cx="586609" cy="663168"/>
                </a:xfrm>
                <a:prstGeom prst="rect">
                  <a:avLst/>
                </a:prstGeom>
                <a:blipFill>
                  <a:blip r:embed="rId10"/>
                  <a:stretch>
                    <a:fillRect r="-5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73322D2F-B98D-6EB6-2570-5E20278794E8}"/>
                    </a:ext>
                  </a:extLst>
                </p:cNvPr>
                <p:cNvSpPr txBox="1"/>
                <p:nvPr/>
              </p:nvSpPr>
              <p:spPr>
                <a:xfrm>
                  <a:off x="3916904" y="5582869"/>
                  <a:ext cx="586610" cy="663168"/>
                </a:xfrm>
                <a:prstGeom prst="rect">
                  <a:avLst/>
                </a:prstGeom>
                <a:noFill/>
                <a:ln>
                  <a:noFill/>
                </a:ln>
              </p:spPr>
              <p:txBody>
                <a:bodyPr wrap="square" rtlCol="0">
                  <a:spAutoFit/>
                </a:bodyPr>
                <a:lstStyle/>
                <a:p>
                  <a:pPr algn="l">
                    <a:lnSpc>
                      <a:spcPct val="90000"/>
                    </a:lnSpc>
                  </a:pPr>
                  <a14:m>
                    <m:oMathPara xmlns:m="http://schemas.openxmlformats.org/officeDocument/2006/math">
                      <m:oMathParaPr>
                        <m:jc m:val="centerGroup"/>
                      </m:oMathParaPr>
                      <m:oMath xmlns:m="http://schemas.openxmlformats.org/officeDocument/2006/math">
                        <m:acc>
                          <m:accPr>
                            <m:chr m:val="⃗"/>
                            <m:ctrlPr>
                              <a:rPr lang="en-US" i="1" smtClean="0">
                                <a:solidFill>
                                  <a:srgbClr val="0070C0"/>
                                </a:solidFill>
                                <a:latin typeface="Cambria Math" panose="02040503050406030204" pitchFamily="18" charset="0"/>
                              </a:rPr>
                            </m:ctrlPr>
                          </m:accPr>
                          <m:e>
                            <m:r>
                              <a:rPr lang="en-US" b="0" i="1" smtClean="0">
                                <a:solidFill>
                                  <a:srgbClr val="0070C0"/>
                                </a:solidFill>
                                <a:latin typeface="Cambria Math" panose="02040503050406030204" pitchFamily="18" charset="0"/>
                              </a:rPr>
                              <m:t>𝑣</m:t>
                            </m:r>
                          </m:e>
                        </m:acc>
                      </m:oMath>
                    </m:oMathPara>
                  </a14:m>
                  <a:endParaRPr lang="en-US" dirty="0">
                    <a:solidFill>
                      <a:srgbClr val="0070C0"/>
                    </a:solidFill>
                    <a:latin typeface="+mn-lt"/>
                  </a:endParaRPr>
                </a:p>
              </p:txBody>
            </p:sp>
          </mc:Choice>
          <mc:Fallback xmlns="">
            <p:sp>
              <p:nvSpPr>
                <p:cNvPr id="59" name="TextBox 58">
                  <a:extLst>
                    <a:ext uri="{FF2B5EF4-FFF2-40B4-BE49-F238E27FC236}">
                      <a16:creationId xmlns:a16="http://schemas.microsoft.com/office/drawing/2014/main" id="{73322D2F-B98D-6EB6-2570-5E20278794E8}"/>
                    </a:ext>
                  </a:extLst>
                </p:cNvPr>
                <p:cNvSpPr txBox="1">
                  <a:spLocks noRot="1" noChangeAspect="1" noMove="1" noResize="1" noEditPoints="1" noAdjustHandles="1" noChangeArrowheads="1" noChangeShapeType="1" noTextEdit="1"/>
                </p:cNvSpPr>
                <p:nvPr/>
              </p:nvSpPr>
              <p:spPr>
                <a:xfrm>
                  <a:off x="3916904" y="5582869"/>
                  <a:ext cx="586610" cy="663168"/>
                </a:xfrm>
                <a:prstGeom prst="rect">
                  <a:avLst/>
                </a:prstGeom>
                <a:blipFill>
                  <a:blip r:embed="rId11"/>
                  <a:stretch>
                    <a:fillRect t="-17857"/>
                  </a:stretch>
                </a:blipFill>
                <a:ln>
                  <a:noFill/>
                </a:ln>
              </p:spPr>
              <p:txBody>
                <a:bodyPr/>
                <a:lstStyle/>
                <a:p>
                  <a:r>
                    <a:rPr lang="en-US">
                      <a:noFill/>
                    </a:rPr>
                    <a:t> </a:t>
                  </a:r>
                </a:p>
              </p:txBody>
            </p:sp>
          </mc:Fallback>
        </mc:AlternateContent>
        <p:sp>
          <p:nvSpPr>
            <p:cNvPr id="60" name="Arc 59">
              <a:extLst>
                <a:ext uri="{FF2B5EF4-FFF2-40B4-BE49-F238E27FC236}">
                  <a16:creationId xmlns:a16="http://schemas.microsoft.com/office/drawing/2014/main" id="{356EEC4A-5E35-0D1A-81EC-16C93CADBED4}"/>
                </a:ext>
              </a:extLst>
            </p:cNvPr>
            <p:cNvSpPr>
              <a:spLocks noChangeAspect="1"/>
            </p:cNvSpPr>
            <p:nvPr/>
          </p:nvSpPr>
          <p:spPr>
            <a:xfrm rot="10800000">
              <a:off x="4299353" y="3594647"/>
              <a:ext cx="892378" cy="892378"/>
            </a:xfrm>
            <a:prstGeom prst="arc">
              <a:avLst>
                <a:gd name="adj1" fmla="val 16200000"/>
                <a:gd name="adj2" fmla="val 21579147"/>
              </a:avLst>
            </a:prstGeom>
            <a:ln w="38100">
              <a:solidFill>
                <a:srgbClr val="C00000"/>
              </a:solidFill>
              <a:miter lim="800000"/>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6BAD936A-70B9-31D9-2233-44D540D33181}"/>
                    </a:ext>
                  </a:extLst>
                </p:cNvPr>
                <p:cNvSpPr txBox="1"/>
                <p:nvPr/>
              </p:nvSpPr>
              <p:spPr>
                <a:xfrm>
                  <a:off x="3916904" y="4180562"/>
                  <a:ext cx="586610" cy="571551"/>
                </a:xfrm>
                <a:prstGeom prst="rect">
                  <a:avLst/>
                </a:prstGeom>
                <a:noFill/>
              </p:spPr>
              <p:txBody>
                <a:bodyPr wrap="square" rtlCol="0">
                  <a:spAutoFit/>
                </a:bodyPr>
                <a:lstStyle/>
                <a:p>
                  <a:pPr algn="l">
                    <a:lnSpc>
                      <a:spcPct val="90000"/>
                    </a:lnSpc>
                  </a:pPr>
                  <a14:m>
                    <m:oMathPara xmlns:m="http://schemas.openxmlformats.org/officeDocument/2006/math">
                      <m:oMathParaPr>
                        <m:jc m:val="centerGroup"/>
                      </m:oMathParaPr>
                      <m:oMath xmlns:m="http://schemas.openxmlformats.org/officeDocument/2006/math">
                        <m:r>
                          <m:rPr>
                            <m:sty m:val="p"/>
                          </m:rPr>
                          <a:rPr lang="el-GR" i="1" smtClean="0">
                            <a:solidFill>
                              <a:srgbClr val="C00000"/>
                            </a:solidFill>
                            <a:latin typeface="Cambria Math" panose="02040503050406030204" pitchFamily="18" charset="0"/>
                            <a:ea typeface="Cambria Math" panose="02040503050406030204" pitchFamily="18" charset="0"/>
                          </a:rPr>
                          <m:t>Θ</m:t>
                        </m:r>
                      </m:oMath>
                    </m:oMathPara>
                  </a14:m>
                  <a:endParaRPr lang="en-US" dirty="0">
                    <a:solidFill>
                      <a:srgbClr val="C00000"/>
                    </a:solidFill>
                    <a:latin typeface="+mn-lt"/>
                  </a:endParaRPr>
                </a:p>
              </p:txBody>
            </p:sp>
          </mc:Choice>
          <mc:Fallback xmlns="">
            <p:sp>
              <p:nvSpPr>
                <p:cNvPr id="61" name="TextBox 60">
                  <a:extLst>
                    <a:ext uri="{FF2B5EF4-FFF2-40B4-BE49-F238E27FC236}">
                      <a16:creationId xmlns:a16="http://schemas.microsoft.com/office/drawing/2014/main" id="{6BAD936A-70B9-31D9-2233-44D540D33181}"/>
                    </a:ext>
                  </a:extLst>
                </p:cNvPr>
                <p:cNvSpPr txBox="1">
                  <a:spLocks noRot="1" noChangeAspect="1" noMove="1" noResize="1" noEditPoints="1" noAdjustHandles="1" noChangeArrowheads="1" noChangeShapeType="1" noTextEdit="1"/>
                </p:cNvSpPr>
                <p:nvPr/>
              </p:nvSpPr>
              <p:spPr>
                <a:xfrm>
                  <a:off x="3916904" y="4180562"/>
                  <a:ext cx="586610" cy="571551"/>
                </a:xfrm>
                <a:prstGeom prst="rect">
                  <a:avLst/>
                </a:prstGeom>
                <a:blipFill>
                  <a:blip r:embed="rId12"/>
                  <a:stretch>
                    <a:fillRect r="-4000"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F197299D-AABA-D432-A037-EA69D353CFA2}"/>
                    </a:ext>
                  </a:extLst>
                </p:cNvPr>
                <p:cNvSpPr txBox="1"/>
                <p:nvPr/>
              </p:nvSpPr>
              <p:spPr>
                <a:xfrm>
                  <a:off x="5319214" y="4308044"/>
                  <a:ext cx="637413" cy="571551"/>
                </a:xfrm>
                <a:prstGeom prst="rect">
                  <a:avLst/>
                </a:prstGeom>
                <a:noFill/>
              </p:spPr>
              <p:txBody>
                <a:bodyPr wrap="square" rtlCol="0">
                  <a:spAutoFit/>
                </a:bodyPr>
                <a:lstStyle/>
                <a:p>
                  <a:pPr algn="l">
                    <a:lnSpc>
                      <a:spcPct val="90000"/>
                    </a:lnSpc>
                  </a:pPr>
                  <a14:m>
                    <m:oMathPara xmlns:m="http://schemas.openxmlformats.org/officeDocument/2006/math">
                      <m:oMathParaPr>
                        <m:jc m:val="centerGroup"/>
                      </m:oMathParaPr>
                      <m:oMath xmlns:m="http://schemas.openxmlformats.org/officeDocument/2006/math">
                        <m:r>
                          <a:rPr lang="en-US" i="1" smtClean="0">
                            <a:solidFill>
                              <a:srgbClr val="CBCBCB"/>
                            </a:solidFill>
                            <a:latin typeface="Cambria Math" panose="02040503050406030204" pitchFamily="18" charset="0"/>
                            <a:ea typeface="Cambria Math" panose="02040503050406030204" pitchFamily="18" charset="0"/>
                          </a:rPr>
                          <m:t>⨀</m:t>
                        </m:r>
                        <m:r>
                          <a:rPr lang="en-US" b="0" i="1" smtClean="0">
                            <a:solidFill>
                              <a:srgbClr val="CBCBCB"/>
                            </a:solidFill>
                            <a:latin typeface="Cambria Math" panose="02040503050406030204" pitchFamily="18" charset="0"/>
                            <a:ea typeface="Cambria Math" panose="02040503050406030204" pitchFamily="18" charset="0"/>
                          </a:rPr>
                          <m:t>𝑥</m:t>
                        </m:r>
                      </m:oMath>
                    </m:oMathPara>
                  </a14:m>
                  <a:endParaRPr lang="en-US" dirty="0">
                    <a:solidFill>
                      <a:srgbClr val="CBCBCB"/>
                    </a:solidFill>
                    <a:latin typeface="+mn-lt"/>
                  </a:endParaRPr>
                </a:p>
              </p:txBody>
            </p:sp>
          </mc:Choice>
          <mc:Fallback xmlns="">
            <p:sp>
              <p:nvSpPr>
                <p:cNvPr id="62" name="TextBox 61">
                  <a:extLst>
                    <a:ext uri="{FF2B5EF4-FFF2-40B4-BE49-F238E27FC236}">
                      <a16:creationId xmlns:a16="http://schemas.microsoft.com/office/drawing/2014/main" id="{F197299D-AABA-D432-A037-EA69D353CFA2}"/>
                    </a:ext>
                  </a:extLst>
                </p:cNvPr>
                <p:cNvSpPr txBox="1">
                  <a:spLocks noRot="1" noChangeAspect="1" noMove="1" noResize="1" noEditPoints="1" noAdjustHandles="1" noChangeArrowheads="1" noChangeShapeType="1" noTextEdit="1"/>
                </p:cNvSpPr>
                <p:nvPr/>
              </p:nvSpPr>
              <p:spPr>
                <a:xfrm>
                  <a:off x="5319214" y="4308044"/>
                  <a:ext cx="637413" cy="571551"/>
                </a:xfrm>
                <a:prstGeom prst="rect">
                  <a:avLst/>
                </a:prstGeom>
                <a:blipFill>
                  <a:blip r:embed="rId13"/>
                  <a:stretch>
                    <a:fillRect r="-40741" b="-16000"/>
                  </a:stretch>
                </a:blipFill>
              </p:spPr>
              <p:txBody>
                <a:bodyPr/>
                <a:lstStyle/>
                <a:p>
                  <a:r>
                    <a:rPr lang="en-US">
                      <a:noFill/>
                    </a:rPr>
                    <a:t> </a:t>
                  </a:r>
                </a:p>
              </p:txBody>
            </p:sp>
          </mc:Fallback>
        </mc:AlternateContent>
        <p:cxnSp>
          <p:nvCxnSpPr>
            <p:cNvPr id="63" name="Straight Arrow Connector 62">
              <a:extLst>
                <a:ext uri="{FF2B5EF4-FFF2-40B4-BE49-F238E27FC236}">
                  <a16:creationId xmlns:a16="http://schemas.microsoft.com/office/drawing/2014/main" id="{B941CD52-089E-BF7E-FD40-22680D0F69F3}"/>
                </a:ext>
              </a:extLst>
            </p:cNvPr>
            <p:cNvCxnSpPr>
              <a:cxnSpLocks/>
            </p:cNvCxnSpPr>
            <p:nvPr/>
          </p:nvCxnSpPr>
          <p:spPr>
            <a:xfrm flipV="1">
              <a:off x="2514600" y="4028356"/>
              <a:ext cx="7020167" cy="4"/>
            </a:xfrm>
            <a:prstGeom prst="straightConnector1">
              <a:avLst/>
            </a:prstGeom>
            <a:ln w="38100">
              <a:solidFill>
                <a:srgbClr val="CBCBCB"/>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EC37705E-3D12-44FE-FF14-C9B487A032B3}"/>
                </a:ext>
              </a:extLst>
            </p:cNvPr>
            <p:cNvCxnSpPr>
              <a:cxnSpLocks/>
            </p:cNvCxnSpPr>
            <p:nvPr/>
          </p:nvCxnSpPr>
          <p:spPr>
            <a:xfrm flipV="1">
              <a:off x="5080544" y="738530"/>
              <a:ext cx="0" cy="5481754"/>
            </a:xfrm>
            <a:prstGeom prst="straightConnector1">
              <a:avLst/>
            </a:prstGeom>
            <a:ln w="38100">
              <a:solidFill>
                <a:srgbClr val="CBCBCB"/>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BE6FF08-2646-BF97-6B26-4338AC81C9FC}"/>
                </a:ext>
              </a:extLst>
            </p:cNvPr>
            <p:cNvCxnSpPr>
              <a:cxnSpLocks/>
            </p:cNvCxnSpPr>
            <p:nvPr/>
          </p:nvCxnSpPr>
          <p:spPr>
            <a:xfrm rot="19800000" flipH="1">
              <a:off x="7310371" y="2674539"/>
              <a:ext cx="143534" cy="0"/>
            </a:xfrm>
            <a:prstGeom prst="line">
              <a:avLst/>
            </a:prstGeom>
            <a:ln w="28575">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CB9A6F8A-3036-FADB-1351-54FB74BB78E4}"/>
                </a:ext>
              </a:extLst>
            </p:cNvPr>
            <p:cNvGrpSpPr/>
            <p:nvPr/>
          </p:nvGrpSpPr>
          <p:grpSpPr>
            <a:xfrm rot="19800000">
              <a:off x="6382107" y="2076888"/>
              <a:ext cx="2427202" cy="922530"/>
              <a:chOff x="6118225" y="3483864"/>
              <a:chExt cx="2628646" cy="999095"/>
            </a:xfrm>
          </p:grpSpPr>
          <p:sp>
            <p:nvSpPr>
              <p:cNvPr id="73" name="Freeform 72">
                <a:extLst>
                  <a:ext uri="{FF2B5EF4-FFF2-40B4-BE49-F238E27FC236}">
                    <a16:creationId xmlns:a16="http://schemas.microsoft.com/office/drawing/2014/main" id="{CC858A7C-76A1-EEF0-7A11-B9920F114014}"/>
                  </a:ext>
                </a:extLst>
              </p:cNvPr>
              <p:cNvSpPr/>
              <p:nvPr/>
            </p:nvSpPr>
            <p:spPr>
              <a:xfrm>
                <a:off x="6118225" y="3486150"/>
                <a:ext cx="1349375" cy="996809"/>
              </a:xfrm>
              <a:custGeom>
                <a:avLst/>
                <a:gdLst>
                  <a:gd name="connsiteX0" fmla="*/ 0 w 1727200"/>
                  <a:gd name="connsiteY0" fmla="*/ 735608 h 1005801"/>
                  <a:gd name="connsiteX1" fmla="*/ 158750 w 1727200"/>
                  <a:gd name="connsiteY1" fmla="*/ 100608 h 1005801"/>
                  <a:gd name="connsiteX2" fmla="*/ 330200 w 1727200"/>
                  <a:gd name="connsiteY2" fmla="*/ 106958 h 1005801"/>
                  <a:gd name="connsiteX3" fmla="*/ 488950 w 1727200"/>
                  <a:gd name="connsiteY3" fmla="*/ 894358 h 1005801"/>
                  <a:gd name="connsiteX4" fmla="*/ 644525 w 1727200"/>
                  <a:gd name="connsiteY4" fmla="*/ 900708 h 1005801"/>
                  <a:gd name="connsiteX5" fmla="*/ 800100 w 1727200"/>
                  <a:gd name="connsiteY5" fmla="*/ 100608 h 1005801"/>
                  <a:gd name="connsiteX6" fmla="*/ 962025 w 1727200"/>
                  <a:gd name="connsiteY6" fmla="*/ 100608 h 1005801"/>
                  <a:gd name="connsiteX7" fmla="*/ 1123950 w 1727200"/>
                  <a:gd name="connsiteY7" fmla="*/ 910233 h 1005801"/>
                  <a:gd name="connsiteX8" fmla="*/ 1276350 w 1727200"/>
                  <a:gd name="connsiteY8" fmla="*/ 900708 h 1005801"/>
                  <a:gd name="connsiteX9" fmla="*/ 1428750 w 1727200"/>
                  <a:gd name="connsiteY9" fmla="*/ 106958 h 1005801"/>
                  <a:gd name="connsiteX10" fmla="*/ 1593850 w 1727200"/>
                  <a:gd name="connsiteY10" fmla="*/ 106958 h 1005801"/>
                  <a:gd name="connsiteX11" fmla="*/ 1727200 w 1727200"/>
                  <a:gd name="connsiteY11" fmla="*/ 745133 h 1005801"/>
                  <a:gd name="connsiteX0" fmla="*/ 0 w 1695450"/>
                  <a:gd name="connsiteY0" fmla="*/ 732433 h 1005801"/>
                  <a:gd name="connsiteX1" fmla="*/ 127000 w 1695450"/>
                  <a:gd name="connsiteY1" fmla="*/ 100608 h 1005801"/>
                  <a:gd name="connsiteX2" fmla="*/ 298450 w 1695450"/>
                  <a:gd name="connsiteY2" fmla="*/ 106958 h 1005801"/>
                  <a:gd name="connsiteX3" fmla="*/ 457200 w 1695450"/>
                  <a:gd name="connsiteY3" fmla="*/ 894358 h 1005801"/>
                  <a:gd name="connsiteX4" fmla="*/ 612775 w 1695450"/>
                  <a:gd name="connsiteY4" fmla="*/ 900708 h 1005801"/>
                  <a:gd name="connsiteX5" fmla="*/ 768350 w 1695450"/>
                  <a:gd name="connsiteY5" fmla="*/ 100608 h 1005801"/>
                  <a:gd name="connsiteX6" fmla="*/ 930275 w 1695450"/>
                  <a:gd name="connsiteY6" fmla="*/ 100608 h 1005801"/>
                  <a:gd name="connsiteX7" fmla="*/ 1092200 w 1695450"/>
                  <a:gd name="connsiteY7" fmla="*/ 910233 h 1005801"/>
                  <a:gd name="connsiteX8" fmla="*/ 1244600 w 1695450"/>
                  <a:gd name="connsiteY8" fmla="*/ 900708 h 1005801"/>
                  <a:gd name="connsiteX9" fmla="*/ 1397000 w 1695450"/>
                  <a:gd name="connsiteY9" fmla="*/ 106958 h 1005801"/>
                  <a:gd name="connsiteX10" fmla="*/ 1562100 w 1695450"/>
                  <a:gd name="connsiteY10" fmla="*/ 106958 h 1005801"/>
                  <a:gd name="connsiteX11" fmla="*/ 1695450 w 1695450"/>
                  <a:gd name="connsiteY11" fmla="*/ 745133 h 1005801"/>
                  <a:gd name="connsiteX0" fmla="*/ 0 w 1562100"/>
                  <a:gd name="connsiteY0" fmla="*/ 732433 h 1005801"/>
                  <a:gd name="connsiteX1" fmla="*/ 127000 w 1562100"/>
                  <a:gd name="connsiteY1" fmla="*/ 100608 h 1005801"/>
                  <a:gd name="connsiteX2" fmla="*/ 298450 w 1562100"/>
                  <a:gd name="connsiteY2" fmla="*/ 106958 h 1005801"/>
                  <a:gd name="connsiteX3" fmla="*/ 457200 w 1562100"/>
                  <a:gd name="connsiteY3" fmla="*/ 894358 h 1005801"/>
                  <a:gd name="connsiteX4" fmla="*/ 612775 w 1562100"/>
                  <a:gd name="connsiteY4" fmla="*/ 900708 h 1005801"/>
                  <a:gd name="connsiteX5" fmla="*/ 768350 w 1562100"/>
                  <a:gd name="connsiteY5" fmla="*/ 100608 h 1005801"/>
                  <a:gd name="connsiteX6" fmla="*/ 930275 w 1562100"/>
                  <a:gd name="connsiteY6" fmla="*/ 100608 h 1005801"/>
                  <a:gd name="connsiteX7" fmla="*/ 1092200 w 1562100"/>
                  <a:gd name="connsiteY7" fmla="*/ 910233 h 1005801"/>
                  <a:gd name="connsiteX8" fmla="*/ 1244600 w 1562100"/>
                  <a:gd name="connsiteY8" fmla="*/ 900708 h 1005801"/>
                  <a:gd name="connsiteX9" fmla="*/ 1397000 w 1562100"/>
                  <a:gd name="connsiteY9" fmla="*/ 106958 h 1005801"/>
                  <a:gd name="connsiteX10" fmla="*/ 1562100 w 1562100"/>
                  <a:gd name="connsiteY10" fmla="*/ 106958 h 1005801"/>
                  <a:gd name="connsiteX0" fmla="*/ 0 w 1397000"/>
                  <a:gd name="connsiteY0" fmla="*/ 732433 h 1005801"/>
                  <a:gd name="connsiteX1" fmla="*/ 127000 w 1397000"/>
                  <a:gd name="connsiteY1" fmla="*/ 100608 h 1005801"/>
                  <a:gd name="connsiteX2" fmla="*/ 298450 w 1397000"/>
                  <a:gd name="connsiteY2" fmla="*/ 106958 h 1005801"/>
                  <a:gd name="connsiteX3" fmla="*/ 457200 w 1397000"/>
                  <a:gd name="connsiteY3" fmla="*/ 894358 h 1005801"/>
                  <a:gd name="connsiteX4" fmla="*/ 612775 w 1397000"/>
                  <a:gd name="connsiteY4" fmla="*/ 900708 h 1005801"/>
                  <a:gd name="connsiteX5" fmla="*/ 768350 w 1397000"/>
                  <a:gd name="connsiteY5" fmla="*/ 100608 h 1005801"/>
                  <a:gd name="connsiteX6" fmla="*/ 930275 w 1397000"/>
                  <a:gd name="connsiteY6" fmla="*/ 100608 h 1005801"/>
                  <a:gd name="connsiteX7" fmla="*/ 1092200 w 1397000"/>
                  <a:gd name="connsiteY7" fmla="*/ 910233 h 1005801"/>
                  <a:gd name="connsiteX8" fmla="*/ 1244600 w 1397000"/>
                  <a:gd name="connsiteY8" fmla="*/ 900708 h 1005801"/>
                  <a:gd name="connsiteX9" fmla="*/ 1397000 w 1397000"/>
                  <a:gd name="connsiteY9" fmla="*/ 106958 h 1005801"/>
                  <a:gd name="connsiteX0" fmla="*/ 0 w 1349375"/>
                  <a:gd name="connsiteY0" fmla="*/ 732433 h 996809"/>
                  <a:gd name="connsiteX1" fmla="*/ 127000 w 1349375"/>
                  <a:gd name="connsiteY1" fmla="*/ 100608 h 996809"/>
                  <a:gd name="connsiteX2" fmla="*/ 298450 w 1349375"/>
                  <a:gd name="connsiteY2" fmla="*/ 106958 h 996809"/>
                  <a:gd name="connsiteX3" fmla="*/ 457200 w 1349375"/>
                  <a:gd name="connsiteY3" fmla="*/ 894358 h 996809"/>
                  <a:gd name="connsiteX4" fmla="*/ 612775 w 1349375"/>
                  <a:gd name="connsiteY4" fmla="*/ 900708 h 996809"/>
                  <a:gd name="connsiteX5" fmla="*/ 768350 w 1349375"/>
                  <a:gd name="connsiteY5" fmla="*/ 100608 h 996809"/>
                  <a:gd name="connsiteX6" fmla="*/ 930275 w 1349375"/>
                  <a:gd name="connsiteY6" fmla="*/ 100608 h 996809"/>
                  <a:gd name="connsiteX7" fmla="*/ 1092200 w 1349375"/>
                  <a:gd name="connsiteY7" fmla="*/ 910233 h 996809"/>
                  <a:gd name="connsiteX8" fmla="*/ 1244600 w 1349375"/>
                  <a:gd name="connsiteY8" fmla="*/ 900708 h 996809"/>
                  <a:gd name="connsiteX9" fmla="*/ 1349375 w 1349375"/>
                  <a:gd name="connsiteY9" fmla="*/ 313333 h 996809"/>
                  <a:gd name="connsiteX0" fmla="*/ 0 w 1349375"/>
                  <a:gd name="connsiteY0" fmla="*/ 732433 h 996809"/>
                  <a:gd name="connsiteX1" fmla="*/ 127000 w 1349375"/>
                  <a:gd name="connsiteY1" fmla="*/ 100608 h 996809"/>
                  <a:gd name="connsiteX2" fmla="*/ 298450 w 1349375"/>
                  <a:gd name="connsiteY2" fmla="*/ 106958 h 996809"/>
                  <a:gd name="connsiteX3" fmla="*/ 457200 w 1349375"/>
                  <a:gd name="connsiteY3" fmla="*/ 894358 h 996809"/>
                  <a:gd name="connsiteX4" fmla="*/ 612775 w 1349375"/>
                  <a:gd name="connsiteY4" fmla="*/ 900708 h 996809"/>
                  <a:gd name="connsiteX5" fmla="*/ 768350 w 1349375"/>
                  <a:gd name="connsiteY5" fmla="*/ 100608 h 996809"/>
                  <a:gd name="connsiteX6" fmla="*/ 930275 w 1349375"/>
                  <a:gd name="connsiteY6" fmla="*/ 100608 h 996809"/>
                  <a:gd name="connsiteX7" fmla="*/ 1092200 w 1349375"/>
                  <a:gd name="connsiteY7" fmla="*/ 910233 h 996809"/>
                  <a:gd name="connsiteX8" fmla="*/ 1244600 w 1349375"/>
                  <a:gd name="connsiteY8" fmla="*/ 900708 h 996809"/>
                  <a:gd name="connsiteX9" fmla="*/ 1349375 w 1349375"/>
                  <a:gd name="connsiteY9" fmla="*/ 313333 h 996809"/>
                  <a:gd name="connsiteX0" fmla="*/ 0 w 1349375"/>
                  <a:gd name="connsiteY0" fmla="*/ 732433 h 996809"/>
                  <a:gd name="connsiteX1" fmla="*/ 127000 w 1349375"/>
                  <a:gd name="connsiteY1" fmla="*/ 100608 h 996809"/>
                  <a:gd name="connsiteX2" fmla="*/ 298450 w 1349375"/>
                  <a:gd name="connsiteY2" fmla="*/ 106958 h 996809"/>
                  <a:gd name="connsiteX3" fmla="*/ 457200 w 1349375"/>
                  <a:gd name="connsiteY3" fmla="*/ 894358 h 996809"/>
                  <a:gd name="connsiteX4" fmla="*/ 612775 w 1349375"/>
                  <a:gd name="connsiteY4" fmla="*/ 900708 h 996809"/>
                  <a:gd name="connsiteX5" fmla="*/ 768350 w 1349375"/>
                  <a:gd name="connsiteY5" fmla="*/ 100608 h 996809"/>
                  <a:gd name="connsiteX6" fmla="*/ 930275 w 1349375"/>
                  <a:gd name="connsiteY6" fmla="*/ 100608 h 996809"/>
                  <a:gd name="connsiteX7" fmla="*/ 1092200 w 1349375"/>
                  <a:gd name="connsiteY7" fmla="*/ 910233 h 996809"/>
                  <a:gd name="connsiteX8" fmla="*/ 1244600 w 1349375"/>
                  <a:gd name="connsiteY8" fmla="*/ 900708 h 996809"/>
                  <a:gd name="connsiteX9" fmla="*/ 1349375 w 1349375"/>
                  <a:gd name="connsiteY9" fmla="*/ 313333 h 996809"/>
                  <a:gd name="connsiteX0" fmla="*/ 0 w 1349375"/>
                  <a:gd name="connsiteY0" fmla="*/ 732433 h 996809"/>
                  <a:gd name="connsiteX1" fmla="*/ 127000 w 1349375"/>
                  <a:gd name="connsiteY1" fmla="*/ 100608 h 996809"/>
                  <a:gd name="connsiteX2" fmla="*/ 298450 w 1349375"/>
                  <a:gd name="connsiteY2" fmla="*/ 106958 h 996809"/>
                  <a:gd name="connsiteX3" fmla="*/ 457200 w 1349375"/>
                  <a:gd name="connsiteY3" fmla="*/ 894358 h 996809"/>
                  <a:gd name="connsiteX4" fmla="*/ 612775 w 1349375"/>
                  <a:gd name="connsiteY4" fmla="*/ 900708 h 996809"/>
                  <a:gd name="connsiteX5" fmla="*/ 768350 w 1349375"/>
                  <a:gd name="connsiteY5" fmla="*/ 100608 h 996809"/>
                  <a:gd name="connsiteX6" fmla="*/ 930275 w 1349375"/>
                  <a:gd name="connsiteY6" fmla="*/ 100608 h 996809"/>
                  <a:gd name="connsiteX7" fmla="*/ 1092200 w 1349375"/>
                  <a:gd name="connsiteY7" fmla="*/ 910233 h 996809"/>
                  <a:gd name="connsiteX8" fmla="*/ 1244600 w 1349375"/>
                  <a:gd name="connsiteY8" fmla="*/ 900708 h 996809"/>
                  <a:gd name="connsiteX9" fmla="*/ 1349375 w 1349375"/>
                  <a:gd name="connsiteY9" fmla="*/ 313333 h 996809"/>
                  <a:gd name="connsiteX0" fmla="*/ 0 w 1349375"/>
                  <a:gd name="connsiteY0" fmla="*/ 732433 h 996809"/>
                  <a:gd name="connsiteX1" fmla="*/ 127000 w 1349375"/>
                  <a:gd name="connsiteY1" fmla="*/ 100608 h 996809"/>
                  <a:gd name="connsiteX2" fmla="*/ 298450 w 1349375"/>
                  <a:gd name="connsiteY2" fmla="*/ 106958 h 996809"/>
                  <a:gd name="connsiteX3" fmla="*/ 457200 w 1349375"/>
                  <a:gd name="connsiteY3" fmla="*/ 894358 h 996809"/>
                  <a:gd name="connsiteX4" fmla="*/ 612775 w 1349375"/>
                  <a:gd name="connsiteY4" fmla="*/ 900708 h 996809"/>
                  <a:gd name="connsiteX5" fmla="*/ 768350 w 1349375"/>
                  <a:gd name="connsiteY5" fmla="*/ 100608 h 996809"/>
                  <a:gd name="connsiteX6" fmla="*/ 930275 w 1349375"/>
                  <a:gd name="connsiteY6" fmla="*/ 100608 h 996809"/>
                  <a:gd name="connsiteX7" fmla="*/ 1092200 w 1349375"/>
                  <a:gd name="connsiteY7" fmla="*/ 910233 h 996809"/>
                  <a:gd name="connsiteX8" fmla="*/ 1244600 w 1349375"/>
                  <a:gd name="connsiteY8" fmla="*/ 900708 h 996809"/>
                  <a:gd name="connsiteX9" fmla="*/ 1349375 w 1349375"/>
                  <a:gd name="connsiteY9" fmla="*/ 313333 h 996809"/>
                  <a:gd name="connsiteX0" fmla="*/ 0 w 1349375"/>
                  <a:gd name="connsiteY0" fmla="*/ 732433 h 996809"/>
                  <a:gd name="connsiteX1" fmla="*/ 127000 w 1349375"/>
                  <a:gd name="connsiteY1" fmla="*/ 100608 h 996809"/>
                  <a:gd name="connsiteX2" fmla="*/ 298450 w 1349375"/>
                  <a:gd name="connsiteY2" fmla="*/ 106958 h 996809"/>
                  <a:gd name="connsiteX3" fmla="*/ 457200 w 1349375"/>
                  <a:gd name="connsiteY3" fmla="*/ 894358 h 996809"/>
                  <a:gd name="connsiteX4" fmla="*/ 612775 w 1349375"/>
                  <a:gd name="connsiteY4" fmla="*/ 900708 h 996809"/>
                  <a:gd name="connsiteX5" fmla="*/ 768350 w 1349375"/>
                  <a:gd name="connsiteY5" fmla="*/ 100608 h 996809"/>
                  <a:gd name="connsiteX6" fmla="*/ 930275 w 1349375"/>
                  <a:gd name="connsiteY6" fmla="*/ 100608 h 996809"/>
                  <a:gd name="connsiteX7" fmla="*/ 1092200 w 1349375"/>
                  <a:gd name="connsiteY7" fmla="*/ 910233 h 996809"/>
                  <a:gd name="connsiteX8" fmla="*/ 1244600 w 1349375"/>
                  <a:gd name="connsiteY8" fmla="*/ 900708 h 996809"/>
                  <a:gd name="connsiteX9" fmla="*/ 1349375 w 1349375"/>
                  <a:gd name="connsiteY9" fmla="*/ 313333 h 99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9375" h="996809">
                    <a:moveTo>
                      <a:pt x="0" y="732433"/>
                    </a:moveTo>
                    <a:cubicBezTo>
                      <a:pt x="45508" y="486370"/>
                      <a:pt x="86783" y="214379"/>
                      <a:pt x="127000" y="100608"/>
                    </a:cubicBezTo>
                    <a:cubicBezTo>
                      <a:pt x="167217" y="-13163"/>
                      <a:pt x="243417" y="-25334"/>
                      <a:pt x="298450" y="106958"/>
                    </a:cubicBezTo>
                    <a:cubicBezTo>
                      <a:pt x="353483" y="239250"/>
                      <a:pt x="404813" y="762066"/>
                      <a:pt x="457200" y="894358"/>
                    </a:cubicBezTo>
                    <a:cubicBezTo>
                      <a:pt x="509587" y="1026650"/>
                      <a:pt x="560917" y="1033000"/>
                      <a:pt x="612775" y="900708"/>
                    </a:cubicBezTo>
                    <a:cubicBezTo>
                      <a:pt x="664633" y="768416"/>
                      <a:pt x="715433" y="233958"/>
                      <a:pt x="768350" y="100608"/>
                    </a:cubicBezTo>
                    <a:cubicBezTo>
                      <a:pt x="821267" y="-32742"/>
                      <a:pt x="876300" y="-34330"/>
                      <a:pt x="930275" y="100608"/>
                    </a:cubicBezTo>
                    <a:cubicBezTo>
                      <a:pt x="984250" y="235545"/>
                      <a:pt x="1039813" y="776883"/>
                      <a:pt x="1092200" y="910233"/>
                    </a:cubicBezTo>
                    <a:cubicBezTo>
                      <a:pt x="1144588" y="1043583"/>
                      <a:pt x="1223963" y="990666"/>
                      <a:pt x="1244600" y="900708"/>
                    </a:cubicBezTo>
                    <a:cubicBezTo>
                      <a:pt x="1265237" y="810750"/>
                      <a:pt x="1317094" y="457471"/>
                      <a:pt x="1349375" y="313333"/>
                    </a:cubicBezTo>
                  </a:path>
                </a:pathLst>
              </a:custGeom>
              <a:noFill/>
              <a:ln w="38100">
                <a:solidFill>
                  <a:srgbClr val="0070C0"/>
                </a:solidFill>
                <a:miter lim="800000"/>
                <a:headEnd type="stealth" w="lg" len="lg"/>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74" name="Freeform 73">
                <a:extLst>
                  <a:ext uri="{FF2B5EF4-FFF2-40B4-BE49-F238E27FC236}">
                    <a16:creationId xmlns:a16="http://schemas.microsoft.com/office/drawing/2014/main" id="{2D983941-6ADD-75E4-87DA-3333802C9C36}"/>
                  </a:ext>
                </a:extLst>
              </p:cNvPr>
              <p:cNvSpPr/>
              <p:nvPr/>
            </p:nvSpPr>
            <p:spPr>
              <a:xfrm>
                <a:off x="7397496" y="3483864"/>
                <a:ext cx="1349375" cy="996809"/>
              </a:xfrm>
              <a:custGeom>
                <a:avLst/>
                <a:gdLst>
                  <a:gd name="connsiteX0" fmla="*/ 0 w 1727200"/>
                  <a:gd name="connsiteY0" fmla="*/ 735608 h 1005801"/>
                  <a:gd name="connsiteX1" fmla="*/ 158750 w 1727200"/>
                  <a:gd name="connsiteY1" fmla="*/ 100608 h 1005801"/>
                  <a:gd name="connsiteX2" fmla="*/ 330200 w 1727200"/>
                  <a:gd name="connsiteY2" fmla="*/ 106958 h 1005801"/>
                  <a:gd name="connsiteX3" fmla="*/ 488950 w 1727200"/>
                  <a:gd name="connsiteY3" fmla="*/ 894358 h 1005801"/>
                  <a:gd name="connsiteX4" fmla="*/ 644525 w 1727200"/>
                  <a:gd name="connsiteY4" fmla="*/ 900708 h 1005801"/>
                  <a:gd name="connsiteX5" fmla="*/ 800100 w 1727200"/>
                  <a:gd name="connsiteY5" fmla="*/ 100608 h 1005801"/>
                  <a:gd name="connsiteX6" fmla="*/ 962025 w 1727200"/>
                  <a:gd name="connsiteY6" fmla="*/ 100608 h 1005801"/>
                  <a:gd name="connsiteX7" fmla="*/ 1123950 w 1727200"/>
                  <a:gd name="connsiteY7" fmla="*/ 910233 h 1005801"/>
                  <a:gd name="connsiteX8" fmla="*/ 1276350 w 1727200"/>
                  <a:gd name="connsiteY8" fmla="*/ 900708 h 1005801"/>
                  <a:gd name="connsiteX9" fmla="*/ 1428750 w 1727200"/>
                  <a:gd name="connsiteY9" fmla="*/ 106958 h 1005801"/>
                  <a:gd name="connsiteX10" fmla="*/ 1593850 w 1727200"/>
                  <a:gd name="connsiteY10" fmla="*/ 106958 h 1005801"/>
                  <a:gd name="connsiteX11" fmla="*/ 1727200 w 1727200"/>
                  <a:gd name="connsiteY11" fmla="*/ 745133 h 1005801"/>
                  <a:gd name="connsiteX0" fmla="*/ 0 w 1695450"/>
                  <a:gd name="connsiteY0" fmla="*/ 732433 h 1005801"/>
                  <a:gd name="connsiteX1" fmla="*/ 127000 w 1695450"/>
                  <a:gd name="connsiteY1" fmla="*/ 100608 h 1005801"/>
                  <a:gd name="connsiteX2" fmla="*/ 298450 w 1695450"/>
                  <a:gd name="connsiteY2" fmla="*/ 106958 h 1005801"/>
                  <a:gd name="connsiteX3" fmla="*/ 457200 w 1695450"/>
                  <a:gd name="connsiteY3" fmla="*/ 894358 h 1005801"/>
                  <a:gd name="connsiteX4" fmla="*/ 612775 w 1695450"/>
                  <a:gd name="connsiteY4" fmla="*/ 900708 h 1005801"/>
                  <a:gd name="connsiteX5" fmla="*/ 768350 w 1695450"/>
                  <a:gd name="connsiteY5" fmla="*/ 100608 h 1005801"/>
                  <a:gd name="connsiteX6" fmla="*/ 930275 w 1695450"/>
                  <a:gd name="connsiteY6" fmla="*/ 100608 h 1005801"/>
                  <a:gd name="connsiteX7" fmla="*/ 1092200 w 1695450"/>
                  <a:gd name="connsiteY7" fmla="*/ 910233 h 1005801"/>
                  <a:gd name="connsiteX8" fmla="*/ 1244600 w 1695450"/>
                  <a:gd name="connsiteY8" fmla="*/ 900708 h 1005801"/>
                  <a:gd name="connsiteX9" fmla="*/ 1397000 w 1695450"/>
                  <a:gd name="connsiteY9" fmla="*/ 106958 h 1005801"/>
                  <a:gd name="connsiteX10" fmla="*/ 1562100 w 1695450"/>
                  <a:gd name="connsiteY10" fmla="*/ 106958 h 1005801"/>
                  <a:gd name="connsiteX11" fmla="*/ 1695450 w 1695450"/>
                  <a:gd name="connsiteY11" fmla="*/ 745133 h 1005801"/>
                  <a:gd name="connsiteX0" fmla="*/ 0 w 1562100"/>
                  <a:gd name="connsiteY0" fmla="*/ 732433 h 1005801"/>
                  <a:gd name="connsiteX1" fmla="*/ 127000 w 1562100"/>
                  <a:gd name="connsiteY1" fmla="*/ 100608 h 1005801"/>
                  <a:gd name="connsiteX2" fmla="*/ 298450 w 1562100"/>
                  <a:gd name="connsiteY2" fmla="*/ 106958 h 1005801"/>
                  <a:gd name="connsiteX3" fmla="*/ 457200 w 1562100"/>
                  <a:gd name="connsiteY3" fmla="*/ 894358 h 1005801"/>
                  <a:gd name="connsiteX4" fmla="*/ 612775 w 1562100"/>
                  <a:gd name="connsiteY4" fmla="*/ 900708 h 1005801"/>
                  <a:gd name="connsiteX5" fmla="*/ 768350 w 1562100"/>
                  <a:gd name="connsiteY5" fmla="*/ 100608 h 1005801"/>
                  <a:gd name="connsiteX6" fmla="*/ 930275 w 1562100"/>
                  <a:gd name="connsiteY6" fmla="*/ 100608 h 1005801"/>
                  <a:gd name="connsiteX7" fmla="*/ 1092200 w 1562100"/>
                  <a:gd name="connsiteY7" fmla="*/ 910233 h 1005801"/>
                  <a:gd name="connsiteX8" fmla="*/ 1244600 w 1562100"/>
                  <a:gd name="connsiteY8" fmla="*/ 900708 h 1005801"/>
                  <a:gd name="connsiteX9" fmla="*/ 1397000 w 1562100"/>
                  <a:gd name="connsiteY9" fmla="*/ 106958 h 1005801"/>
                  <a:gd name="connsiteX10" fmla="*/ 1562100 w 1562100"/>
                  <a:gd name="connsiteY10" fmla="*/ 106958 h 1005801"/>
                  <a:gd name="connsiteX0" fmla="*/ 0 w 1397000"/>
                  <a:gd name="connsiteY0" fmla="*/ 732433 h 1005801"/>
                  <a:gd name="connsiteX1" fmla="*/ 127000 w 1397000"/>
                  <a:gd name="connsiteY1" fmla="*/ 100608 h 1005801"/>
                  <a:gd name="connsiteX2" fmla="*/ 298450 w 1397000"/>
                  <a:gd name="connsiteY2" fmla="*/ 106958 h 1005801"/>
                  <a:gd name="connsiteX3" fmla="*/ 457200 w 1397000"/>
                  <a:gd name="connsiteY3" fmla="*/ 894358 h 1005801"/>
                  <a:gd name="connsiteX4" fmla="*/ 612775 w 1397000"/>
                  <a:gd name="connsiteY4" fmla="*/ 900708 h 1005801"/>
                  <a:gd name="connsiteX5" fmla="*/ 768350 w 1397000"/>
                  <a:gd name="connsiteY5" fmla="*/ 100608 h 1005801"/>
                  <a:gd name="connsiteX6" fmla="*/ 930275 w 1397000"/>
                  <a:gd name="connsiteY6" fmla="*/ 100608 h 1005801"/>
                  <a:gd name="connsiteX7" fmla="*/ 1092200 w 1397000"/>
                  <a:gd name="connsiteY7" fmla="*/ 910233 h 1005801"/>
                  <a:gd name="connsiteX8" fmla="*/ 1244600 w 1397000"/>
                  <a:gd name="connsiteY8" fmla="*/ 900708 h 1005801"/>
                  <a:gd name="connsiteX9" fmla="*/ 1397000 w 1397000"/>
                  <a:gd name="connsiteY9" fmla="*/ 106958 h 1005801"/>
                  <a:gd name="connsiteX0" fmla="*/ 0 w 1349375"/>
                  <a:gd name="connsiteY0" fmla="*/ 732433 h 996809"/>
                  <a:gd name="connsiteX1" fmla="*/ 127000 w 1349375"/>
                  <a:gd name="connsiteY1" fmla="*/ 100608 h 996809"/>
                  <a:gd name="connsiteX2" fmla="*/ 298450 w 1349375"/>
                  <a:gd name="connsiteY2" fmla="*/ 106958 h 996809"/>
                  <a:gd name="connsiteX3" fmla="*/ 457200 w 1349375"/>
                  <a:gd name="connsiteY3" fmla="*/ 894358 h 996809"/>
                  <a:gd name="connsiteX4" fmla="*/ 612775 w 1349375"/>
                  <a:gd name="connsiteY4" fmla="*/ 900708 h 996809"/>
                  <a:gd name="connsiteX5" fmla="*/ 768350 w 1349375"/>
                  <a:gd name="connsiteY5" fmla="*/ 100608 h 996809"/>
                  <a:gd name="connsiteX6" fmla="*/ 930275 w 1349375"/>
                  <a:gd name="connsiteY6" fmla="*/ 100608 h 996809"/>
                  <a:gd name="connsiteX7" fmla="*/ 1092200 w 1349375"/>
                  <a:gd name="connsiteY7" fmla="*/ 910233 h 996809"/>
                  <a:gd name="connsiteX8" fmla="*/ 1244600 w 1349375"/>
                  <a:gd name="connsiteY8" fmla="*/ 900708 h 996809"/>
                  <a:gd name="connsiteX9" fmla="*/ 1349375 w 1349375"/>
                  <a:gd name="connsiteY9" fmla="*/ 313333 h 996809"/>
                  <a:gd name="connsiteX0" fmla="*/ 0 w 1349375"/>
                  <a:gd name="connsiteY0" fmla="*/ 732433 h 996809"/>
                  <a:gd name="connsiteX1" fmla="*/ 127000 w 1349375"/>
                  <a:gd name="connsiteY1" fmla="*/ 100608 h 996809"/>
                  <a:gd name="connsiteX2" fmla="*/ 298450 w 1349375"/>
                  <a:gd name="connsiteY2" fmla="*/ 106958 h 996809"/>
                  <a:gd name="connsiteX3" fmla="*/ 457200 w 1349375"/>
                  <a:gd name="connsiteY3" fmla="*/ 894358 h 996809"/>
                  <a:gd name="connsiteX4" fmla="*/ 612775 w 1349375"/>
                  <a:gd name="connsiteY4" fmla="*/ 900708 h 996809"/>
                  <a:gd name="connsiteX5" fmla="*/ 768350 w 1349375"/>
                  <a:gd name="connsiteY5" fmla="*/ 100608 h 996809"/>
                  <a:gd name="connsiteX6" fmla="*/ 930275 w 1349375"/>
                  <a:gd name="connsiteY6" fmla="*/ 100608 h 996809"/>
                  <a:gd name="connsiteX7" fmla="*/ 1092200 w 1349375"/>
                  <a:gd name="connsiteY7" fmla="*/ 910233 h 996809"/>
                  <a:gd name="connsiteX8" fmla="*/ 1244600 w 1349375"/>
                  <a:gd name="connsiteY8" fmla="*/ 900708 h 996809"/>
                  <a:gd name="connsiteX9" fmla="*/ 1349375 w 1349375"/>
                  <a:gd name="connsiteY9" fmla="*/ 313333 h 996809"/>
                  <a:gd name="connsiteX0" fmla="*/ 0 w 1349375"/>
                  <a:gd name="connsiteY0" fmla="*/ 732433 h 996809"/>
                  <a:gd name="connsiteX1" fmla="*/ 127000 w 1349375"/>
                  <a:gd name="connsiteY1" fmla="*/ 100608 h 996809"/>
                  <a:gd name="connsiteX2" fmla="*/ 298450 w 1349375"/>
                  <a:gd name="connsiteY2" fmla="*/ 106958 h 996809"/>
                  <a:gd name="connsiteX3" fmla="*/ 457200 w 1349375"/>
                  <a:gd name="connsiteY3" fmla="*/ 894358 h 996809"/>
                  <a:gd name="connsiteX4" fmla="*/ 612775 w 1349375"/>
                  <a:gd name="connsiteY4" fmla="*/ 900708 h 996809"/>
                  <a:gd name="connsiteX5" fmla="*/ 768350 w 1349375"/>
                  <a:gd name="connsiteY5" fmla="*/ 100608 h 996809"/>
                  <a:gd name="connsiteX6" fmla="*/ 930275 w 1349375"/>
                  <a:gd name="connsiteY6" fmla="*/ 100608 h 996809"/>
                  <a:gd name="connsiteX7" fmla="*/ 1092200 w 1349375"/>
                  <a:gd name="connsiteY7" fmla="*/ 910233 h 996809"/>
                  <a:gd name="connsiteX8" fmla="*/ 1244600 w 1349375"/>
                  <a:gd name="connsiteY8" fmla="*/ 900708 h 996809"/>
                  <a:gd name="connsiteX9" fmla="*/ 1349375 w 1349375"/>
                  <a:gd name="connsiteY9" fmla="*/ 313333 h 996809"/>
                  <a:gd name="connsiteX0" fmla="*/ 0 w 1349375"/>
                  <a:gd name="connsiteY0" fmla="*/ 732433 h 996809"/>
                  <a:gd name="connsiteX1" fmla="*/ 127000 w 1349375"/>
                  <a:gd name="connsiteY1" fmla="*/ 100608 h 996809"/>
                  <a:gd name="connsiteX2" fmla="*/ 298450 w 1349375"/>
                  <a:gd name="connsiteY2" fmla="*/ 106958 h 996809"/>
                  <a:gd name="connsiteX3" fmla="*/ 457200 w 1349375"/>
                  <a:gd name="connsiteY3" fmla="*/ 894358 h 996809"/>
                  <a:gd name="connsiteX4" fmla="*/ 612775 w 1349375"/>
                  <a:gd name="connsiteY4" fmla="*/ 900708 h 996809"/>
                  <a:gd name="connsiteX5" fmla="*/ 768350 w 1349375"/>
                  <a:gd name="connsiteY5" fmla="*/ 100608 h 996809"/>
                  <a:gd name="connsiteX6" fmla="*/ 930275 w 1349375"/>
                  <a:gd name="connsiteY6" fmla="*/ 100608 h 996809"/>
                  <a:gd name="connsiteX7" fmla="*/ 1092200 w 1349375"/>
                  <a:gd name="connsiteY7" fmla="*/ 910233 h 996809"/>
                  <a:gd name="connsiteX8" fmla="*/ 1244600 w 1349375"/>
                  <a:gd name="connsiteY8" fmla="*/ 900708 h 996809"/>
                  <a:gd name="connsiteX9" fmla="*/ 1349375 w 1349375"/>
                  <a:gd name="connsiteY9" fmla="*/ 313333 h 996809"/>
                  <a:gd name="connsiteX0" fmla="*/ 0 w 1349375"/>
                  <a:gd name="connsiteY0" fmla="*/ 732433 h 996809"/>
                  <a:gd name="connsiteX1" fmla="*/ 127000 w 1349375"/>
                  <a:gd name="connsiteY1" fmla="*/ 100608 h 996809"/>
                  <a:gd name="connsiteX2" fmla="*/ 298450 w 1349375"/>
                  <a:gd name="connsiteY2" fmla="*/ 106958 h 996809"/>
                  <a:gd name="connsiteX3" fmla="*/ 457200 w 1349375"/>
                  <a:gd name="connsiteY3" fmla="*/ 894358 h 996809"/>
                  <a:gd name="connsiteX4" fmla="*/ 612775 w 1349375"/>
                  <a:gd name="connsiteY4" fmla="*/ 900708 h 996809"/>
                  <a:gd name="connsiteX5" fmla="*/ 768350 w 1349375"/>
                  <a:gd name="connsiteY5" fmla="*/ 100608 h 996809"/>
                  <a:gd name="connsiteX6" fmla="*/ 930275 w 1349375"/>
                  <a:gd name="connsiteY6" fmla="*/ 100608 h 996809"/>
                  <a:gd name="connsiteX7" fmla="*/ 1092200 w 1349375"/>
                  <a:gd name="connsiteY7" fmla="*/ 910233 h 996809"/>
                  <a:gd name="connsiteX8" fmla="*/ 1244600 w 1349375"/>
                  <a:gd name="connsiteY8" fmla="*/ 900708 h 996809"/>
                  <a:gd name="connsiteX9" fmla="*/ 1349375 w 1349375"/>
                  <a:gd name="connsiteY9" fmla="*/ 313333 h 99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9375" h="996809">
                    <a:moveTo>
                      <a:pt x="0" y="732433"/>
                    </a:moveTo>
                    <a:cubicBezTo>
                      <a:pt x="45508" y="486370"/>
                      <a:pt x="86783" y="214379"/>
                      <a:pt x="127000" y="100608"/>
                    </a:cubicBezTo>
                    <a:cubicBezTo>
                      <a:pt x="167217" y="-13163"/>
                      <a:pt x="243417" y="-25334"/>
                      <a:pt x="298450" y="106958"/>
                    </a:cubicBezTo>
                    <a:cubicBezTo>
                      <a:pt x="353483" y="239250"/>
                      <a:pt x="404813" y="762066"/>
                      <a:pt x="457200" y="894358"/>
                    </a:cubicBezTo>
                    <a:cubicBezTo>
                      <a:pt x="509587" y="1026650"/>
                      <a:pt x="560917" y="1033000"/>
                      <a:pt x="612775" y="900708"/>
                    </a:cubicBezTo>
                    <a:cubicBezTo>
                      <a:pt x="664633" y="768416"/>
                      <a:pt x="715433" y="233958"/>
                      <a:pt x="768350" y="100608"/>
                    </a:cubicBezTo>
                    <a:cubicBezTo>
                      <a:pt x="821267" y="-32742"/>
                      <a:pt x="876300" y="-34330"/>
                      <a:pt x="930275" y="100608"/>
                    </a:cubicBezTo>
                    <a:cubicBezTo>
                      <a:pt x="984250" y="235545"/>
                      <a:pt x="1039813" y="776883"/>
                      <a:pt x="1092200" y="910233"/>
                    </a:cubicBezTo>
                    <a:cubicBezTo>
                      <a:pt x="1144588" y="1043583"/>
                      <a:pt x="1223963" y="990666"/>
                      <a:pt x="1244600" y="900708"/>
                    </a:cubicBezTo>
                    <a:cubicBezTo>
                      <a:pt x="1265237" y="810750"/>
                      <a:pt x="1328208" y="451975"/>
                      <a:pt x="1349375" y="313333"/>
                    </a:cubicBezTo>
                  </a:path>
                </a:pathLst>
              </a:custGeom>
              <a:noFill/>
              <a:ln w="38100">
                <a:solidFill>
                  <a:srgbClr val="0070C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grpSp>
        <p:sp>
          <p:nvSpPr>
            <p:cNvPr id="67" name="Triangle 66">
              <a:extLst>
                <a:ext uri="{FF2B5EF4-FFF2-40B4-BE49-F238E27FC236}">
                  <a16:creationId xmlns:a16="http://schemas.microsoft.com/office/drawing/2014/main" id="{ACF0FB45-0460-4B20-1CB5-9889BDB0513B}"/>
                </a:ext>
              </a:extLst>
            </p:cNvPr>
            <p:cNvSpPr>
              <a:spLocks noChangeAspect="1"/>
            </p:cNvSpPr>
            <p:nvPr/>
          </p:nvSpPr>
          <p:spPr>
            <a:xfrm rot="14400000">
              <a:off x="7820052" y="3156785"/>
              <a:ext cx="208184" cy="230242"/>
            </a:xfrm>
            <a:prstGeom prst="triangle">
              <a:avLst>
                <a:gd name="adj" fmla="val 46093"/>
              </a:avLst>
            </a:prstGeom>
            <a:solidFill>
              <a:srgbClr val="00B050"/>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68" name="Straight Connector 67">
              <a:extLst>
                <a:ext uri="{FF2B5EF4-FFF2-40B4-BE49-F238E27FC236}">
                  <a16:creationId xmlns:a16="http://schemas.microsoft.com/office/drawing/2014/main" id="{E1B89E46-EC3F-5D9F-FC56-EAF3C6E89B14}"/>
                </a:ext>
              </a:extLst>
            </p:cNvPr>
            <p:cNvCxnSpPr>
              <a:cxnSpLocks/>
            </p:cNvCxnSpPr>
            <p:nvPr/>
          </p:nvCxnSpPr>
          <p:spPr>
            <a:xfrm rot="19800000" flipH="1">
              <a:off x="8055864" y="2240280"/>
              <a:ext cx="143534" cy="0"/>
            </a:xfrm>
            <a:prstGeom prst="line">
              <a:avLst/>
            </a:prstGeom>
            <a:ln w="38100">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DCB9FDB-E246-C914-CD3F-B7B8131DB64B}"/>
                </a:ext>
              </a:extLst>
            </p:cNvPr>
            <p:cNvCxnSpPr>
              <a:cxnSpLocks/>
            </p:cNvCxnSpPr>
            <p:nvPr/>
          </p:nvCxnSpPr>
          <p:spPr>
            <a:xfrm rot="19800000" flipH="1">
              <a:off x="8577072" y="1940884"/>
              <a:ext cx="143534" cy="0"/>
            </a:xfrm>
            <a:prstGeom prst="line">
              <a:avLst/>
            </a:prstGeom>
            <a:ln w="38100">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6DBAAD8-EC65-BA56-3800-4A385E0318DC}"/>
                </a:ext>
              </a:extLst>
            </p:cNvPr>
            <p:cNvCxnSpPr>
              <a:cxnSpLocks/>
            </p:cNvCxnSpPr>
            <p:nvPr/>
          </p:nvCxnSpPr>
          <p:spPr>
            <a:xfrm rot="19800000" flipH="1">
              <a:off x="7516368" y="2550483"/>
              <a:ext cx="143534" cy="0"/>
            </a:xfrm>
            <a:prstGeom prst="line">
              <a:avLst/>
            </a:prstGeom>
            <a:ln w="38100">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59DD92C-EE90-E2BE-7C04-812E02D18F5C}"/>
                </a:ext>
              </a:extLst>
            </p:cNvPr>
            <p:cNvCxnSpPr>
              <a:cxnSpLocks/>
            </p:cNvCxnSpPr>
            <p:nvPr/>
          </p:nvCxnSpPr>
          <p:spPr>
            <a:xfrm rot="19800000" flipH="1">
              <a:off x="6993112" y="2847646"/>
              <a:ext cx="174088" cy="0"/>
            </a:xfrm>
            <a:prstGeom prst="line">
              <a:avLst/>
            </a:prstGeom>
            <a:ln w="38100">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C8DD20A-C268-4DDE-2757-646E85752F68}"/>
                </a:ext>
              </a:extLst>
            </p:cNvPr>
            <p:cNvCxnSpPr>
              <a:cxnSpLocks/>
            </p:cNvCxnSpPr>
            <p:nvPr/>
          </p:nvCxnSpPr>
          <p:spPr>
            <a:xfrm rot="19800000" flipH="1">
              <a:off x="6453677" y="3108922"/>
              <a:ext cx="348175" cy="0"/>
            </a:xfrm>
            <a:prstGeom prst="line">
              <a:avLst/>
            </a:prstGeom>
            <a:ln w="38100">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711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SD-template-16x9">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Beidler_DIIID_disruption_meeting_8_5_2021" id="{53A14DD2-D334-0A44-9E65-2BD6755BC53B}" vid="{27DECBF3-CA54-2749-B296-DB5177A6D657}"/>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C209F63EA6C546A2C015BF116AA1AE" ma:contentTypeVersion="14" ma:contentTypeDescription="Create a new document." ma:contentTypeScope="" ma:versionID="307d0e5708c4fe5735e8efef750c8fa4">
  <xsd:schema xmlns:xsd="http://www.w3.org/2001/XMLSchema" xmlns:xs="http://www.w3.org/2001/XMLSchema" xmlns:p="http://schemas.microsoft.com/office/2006/metadata/properties" xmlns:ns1="http://schemas.microsoft.com/sharepoint/v3" xmlns:ns2="0111c1c0-2b97-4517-b827-e01885cc9a52" xmlns:ns3="c1dcb9ca-3944-4980-93f7-528ef71d0ec0" targetNamespace="http://schemas.microsoft.com/office/2006/metadata/properties" ma:root="true" ma:fieldsID="fbc8d82a9e210f4eef93e08b515420cb" ns1:_="" ns2:_="" ns3:_="">
    <xsd:import namespace="http://schemas.microsoft.com/sharepoint/v3"/>
    <xsd:import namespace="0111c1c0-2b97-4517-b827-e01885cc9a52"/>
    <xsd:import namespace="c1dcb9ca-3944-4980-93f7-528ef71d0ec0"/>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Tags" minOccurs="0"/>
                <xsd:element ref="ns2:MediaServiceDateTake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11c1c0-2b97-4517-b827-e01885cc9a5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1dcb9ca-3944-4980-93f7-528ef71d0e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SharedWithUsers xmlns="c1dcb9ca-3944-4980-93f7-528ef71d0ec0">
      <UserInfo>
        <DisplayName>Holbrook, Stefanie M.</DisplayName>
        <AccountId>4262</AccountId>
        <AccountType/>
      </UserInfo>
    </SharedWithUsers>
  </documentManagement>
</p:properties>
</file>

<file path=customXml/itemProps1.xml><?xml version="1.0" encoding="utf-8"?>
<ds:datastoreItem xmlns:ds="http://schemas.openxmlformats.org/officeDocument/2006/customXml" ds:itemID="{DF060808-FC55-4C81-908E-FB766796D3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11c1c0-2b97-4517-b827-e01885cc9a52"/>
    <ds:schemaRef ds:uri="c1dcb9ca-3944-4980-93f7-528ef71d0e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4FB6BD-000C-41AF-9DE8-4264F777F37F}">
  <ds:schemaRefs>
    <ds:schemaRef ds:uri="http://schemas.microsoft.com/sharepoint/v3/contenttype/forms"/>
  </ds:schemaRefs>
</ds:datastoreItem>
</file>

<file path=customXml/itemProps3.xml><?xml version="1.0" encoding="utf-8"?>
<ds:datastoreItem xmlns:ds="http://schemas.openxmlformats.org/officeDocument/2006/customXml" ds:itemID="{5BA20C22-D077-412B-81BA-8B2541026FAD}">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 ds:uri="http://schemas.microsoft.com/sharepoint/v3"/>
    <ds:schemaRef ds:uri="c1dcb9ca-3944-4980-93f7-528ef71d0ec0"/>
  </ds:schemaRefs>
</ds:datastoreItem>
</file>

<file path=docProps/app.xml><?xml version="1.0" encoding="utf-8"?>
<Properties xmlns="http://schemas.openxmlformats.org/officeDocument/2006/extended-properties" xmlns:vt="http://schemas.openxmlformats.org/officeDocument/2006/docPropsVTypes">
  <Template>BSD-template-16x9</Template>
  <TotalTime>13144</TotalTime>
  <Words>2744</Words>
  <Application>Microsoft Macintosh PowerPoint</Application>
  <PresentationFormat>Widescreen</PresentationFormat>
  <Paragraphs>219</Paragraphs>
  <Slides>22</Slides>
  <Notes>16</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Arial Black</vt:lpstr>
      <vt:lpstr>Cambria Math</vt:lpstr>
      <vt:lpstr>Century Gothic</vt:lpstr>
      <vt:lpstr>BSD-template-16x9</vt:lpstr>
      <vt:lpstr>KORC Modeling of Wall Heating by Avalanche Runaway Electrons During a Final Loss Event in DIII-D </vt:lpstr>
      <vt:lpstr>Secondary REs are the dominant contribution to large PFC surface heating in rapid loss event of DIII-D</vt:lpstr>
      <vt:lpstr>Looking at DIII-D shot 177031 with D2 injection into post-disruption RE beam [1]</vt:lpstr>
      <vt:lpstr>Infrared (IR) imaging shows final loss event localized at leading edge of graphite PFCs</vt:lpstr>
      <vt:lpstr>Rapid RE final loss event increases inductive electric fields and secondary electron generation via avalanche source</vt:lpstr>
      <vt:lpstr>Avalanche RE distribution results in large surface heating</vt:lpstr>
      <vt:lpstr>KORC modeling of RE final loss event uses evolving fields and constant/uniform density profiles </vt:lpstr>
      <vt:lpstr>Secondary REs generated in open flux regions during final loss event are rapidly deconfined</vt:lpstr>
      <vt:lpstr>Estimate angle of incidence to PFC from guiding center angle of incidence </vt:lpstr>
      <vt:lpstr>Secondary RE heating is on leading edge and required for qualitative agreement with experimental observations</vt:lpstr>
      <vt:lpstr>Secondary RE heating is on leading edge and required for qualitative agreement with experimental observations</vt:lpstr>
      <vt:lpstr>Discussion  Future Work</vt:lpstr>
      <vt:lpstr>Secondary REs are the dominant contribution to large PFC surface heating in rapid loss event of DIII-D</vt:lpstr>
      <vt:lpstr>Extra Slides</vt:lpstr>
      <vt:lpstr>Orbit effects are necessary for accurate modeling of REs</vt:lpstr>
      <vt:lpstr>KORC evolves RE orbits with synchrotron radiation to accurately calculate RE transport</vt:lpstr>
      <vt:lpstr>KORC includes Coulomb collisions with bound electrons</vt:lpstr>
      <vt:lpstr>Aleynikov et al., IAEA FEC (2014) and Boozer, PoP (2015) developed a more accurate large-angle collision operator</vt:lpstr>
      <vt:lpstr>Benchmark implementation of large angle collision operator</vt:lpstr>
      <vt:lpstr>Approximate impurity content determined in simulations without large angle collision operator</vt:lpstr>
      <vt:lpstr>Energy and pitch distribution of secondary REs reaches a quasi-steady state during final loss event</vt:lpstr>
      <vt:lpstr>Angle of incidence calculated from GC angle of incidence, pitch, and randomly-chosen gyrophase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Advances in KORC modeling of RE mitigation</dc:title>
  <dc:subject/>
  <dc:creator>Beidler, Matthew</dc:creator>
  <cp:keywords/>
  <dc:description/>
  <cp:lastModifiedBy>Beidler, Matthew</cp:lastModifiedBy>
  <cp:revision>73</cp:revision>
  <cp:lastPrinted>2021-11-16T15:39:40Z</cp:lastPrinted>
  <dcterms:created xsi:type="dcterms:W3CDTF">2021-11-15T19:14:07Z</dcterms:created>
  <dcterms:modified xsi:type="dcterms:W3CDTF">2022-07-19T06:48:50Z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0x0101001DC209F63EA6C546A2C015BF116AA1AE</vt:lpwstr>
  </property>
</Properties>
</file>