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34"/>
  </p:notesMasterIdLst>
  <p:handoutMasterIdLst>
    <p:handoutMasterId r:id="rId35"/>
  </p:handoutMasterIdLst>
  <p:sldIdLst>
    <p:sldId id="315" r:id="rId3"/>
    <p:sldId id="469" r:id="rId4"/>
    <p:sldId id="325" r:id="rId5"/>
    <p:sldId id="489" r:id="rId6"/>
    <p:sldId id="319" r:id="rId7"/>
    <p:sldId id="330" r:id="rId8"/>
    <p:sldId id="331" r:id="rId9"/>
    <p:sldId id="490" r:id="rId10"/>
    <p:sldId id="461" r:id="rId11"/>
    <p:sldId id="459" r:id="rId12"/>
    <p:sldId id="463" r:id="rId13"/>
    <p:sldId id="417" r:id="rId14"/>
    <p:sldId id="457" r:id="rId15"/>
    <p:sldId id="470" r:id="rId16"/>
    <p:sldId id="491" r:id="rId17"/>
    <p:sldId id="456" r:id="rId18"/>
    <p:sldId id="409" r:id="rId19"/>
    <p:sldId id="410" r:id="rId20"/>
    <p:sldId id="411" r:id="rId21"/>
    <p:sldId id="412" r:id="rId22"/>
    <p:sldId id="414" r:id="rId23"/>
    <p:sldId id="415" r:id="rId24"/>
    <p:sldId id="492" r:id="rId25"/>
    <p:sldId id="467" r:id="rId26"/>
    <p:sldId id="482" r:id="rId27"/>
    <p:sldId id="481" r:id="rId28"/>
    <p:sldId id="477" r:id="rId29"/>
    <p:sldId id="487" r:id="rId30"/>
    <p:sldId id="446" r:id="rId31"/>
    <p:sldId id="329" r:id="rId32"/>
    <p:sldId id="458" r:id="rId33"/>
  </p:sldIdLst>
  <p:sldSz cx="9144000" cy="5143500" type="screen16x9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E"/>
    <a:srgbClr val="8F8E93"/>
    <a:srgbClr val="A2A1A9"/>
    <a:srgbClr val="666666"/>
    <a:srgbClr val="014495"/>
    <a:srgbClr val="4475B1"/>
    <a:srgbClr val="254AA4"/>
    <a:srgbClr val="034494"/>
    <a:srgbClr val="003399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71" autoAdjust="0"/>
    <p:restoredTop sz="93381" autoAdjust="0"/>
  </p:normalViewPr>
  <p:slideViewPr>
    <p:cSldViewPr showGuides="1">
      <p:cViewPr varScale="1">
        <p:scale>
          <a:sx n="90" d="100"/>
          <a:sy n="90" d="100"/>
        </p:scale>
        <p:origin x="332" y="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18/07/2022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18/07/2022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7555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0987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9282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3973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3841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5381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6522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3482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6635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8440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832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6405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2979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3500" b="1" baseline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</a:t>
            </a:r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342900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8230283" y="30189672"/>
            <a:ext cx="9924896" cy="133623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18382683" y="30303972"/>
            <a:ext cx="9924896" cy="133623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18535083" y="30418272"/>
            <a:ext cx="9924896" cy="133623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18687483" y="30532572"/>
            <a:ext cx="9924896" cy="133623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3"/>
            <a:ext cx="9144000" cy="60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26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5516" y="129852"/>
            <a:ext cx="4621284" cy="342900"/>
          </a:xfrm>
        </p:spPr>
        <p:txBody>
          <a:bodyPr>
            <a:noAutofit/>
          </a:bodyPr>
          <a:lstStyle>
            <a:lvl1pPr algn="r">
              <a:lnSpc>
                <a:spcPts val="3200"/>
              </a:lnSpc>
              <a:defRPr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67240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algn="r"/>
            <a:r>
              <a:rPr lang="en-GB" dirty="0"/>
              <a:t>Name of presenter | Conference | Venue | Date 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3500" b="1" baseline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</a:t>
            </a:r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342900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8230283" y="30189672"/>
            <a:ext cx="9924896" cy="133623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18382683" y="30303972"/>
            <a:ext cx="9924896" cy="133623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18535083" y="30418272"/>
            <a:ext cx="9924896" cy="133623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18687483" y="30532572"/>
            <a:ext cx="9924896" cy="133623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3"/>
            <a:ext cx="9144000" cy="60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26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5516" y="129852"/>
            <a:ext cx="4621284" cy="342900"/>
          </a:xfrm>
        </p:spPr>
        <p:txBody>
          <a:bodyPr>
            <a:noAutofit/>
          </a:bodyPr>
          <a:lstStyle>
            <a:lvl1pPr algn="r">
              <a:lnSpc>
                <a:spcPts val="3200"/>
              </a:lnSpc>
              <a:defRPr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67240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4876006"/>
            <a:ext cx="2232248" cy="234026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algn="r"/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499F9-E4AD-466D-9432-D9799BB52E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34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5500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EB1851A-CFBC-47C7-80F8-04FF84B1759D}" type="datetimeFigureOut">
              <a:rPr lang="en-GB" smtClean="0"/>
              <a:pPr/>
              <a:t>18/07/2022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74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ocs.ciemat.es/EPS2019PAP/pdf/P4.1056.pdf" TargetMode="Externa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ocs.ciemat.es/EPS2019PAP/pdf/P4.1056.pdf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hyperlink" Target="http://ocs.ciemat.es/EPS2019PAP/pdf/P4.1056.pdf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4B60619-8C37-447F-B9F5-426EFA656BF9}"/>
              </a:ext>
            </a:extLst>
          </p:cNvPr>
          <p:cNvSpPr/>
          <p:nvPr/>
        </p:nvSpPr>
        <p:spPr>
          <a:xfrm>
            <a:off x="1790163" y="64394"/>
            <a:ext cx="2260243" cy="598868"/>
          </a:xfrm>
          <a:custGeom>
            <a:avLst/>
            <a:gdLst>
              <a:gd name="connsiteX0" fmla="*/ 2260243 w 2260243"/>
              <a:gd name="connsiteY0" fmla="*/ 115910 h 598868"/>
              <a:gd name="connsiteX1" fmla="*/ 856445 w 2260243"/>
              <a:gd name="connsiteY1" fmla="*/ 598868 h 598868"/>
              <a:gd name="connsiteX2" fmla="*/ 0 w 2260243"/>
              <a:gd name="connsiteY2" fmla="*/ 386367 h 598868"/>
              <a:gd name="connsiteX3" fmla="*/ 405685 w 2260243"/>
              <a:gd name="connsiteY3" fmla="*/ 0 h 598868"/>
              <a:gd name="connsiteX4" fmla="*/ 1964029 w 2260243"/>
              <a:gd name="connsiteY4" fmla="*/ 25758 h 598868"/>
              <a:gd name="connsiteX5" fmla="*/ 2260243 w 2260243"/>
              <a:gd name="connsiteY5" fmla="*/ 115910 h 59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60243" h="598868">
                <a:moveTo>
                  <a:pt x="2260243" y="115910"/>
                </a:moveTo>
                <a:lnTo>
                  <a:pt x="856445" y="598868"/>
                </a:lnTo>
                <a:lnTo>
                  <a:pt x="0" y="386367"/>
                </a:lnTo>
                <a:lnTo>
                  <a:pt x="405685" y="0"/>
                </a:lnTo>
                <a:lnTo>
                  <a:pt x="1964029" y="25758"/>
                </a:lnTo>
                <a:lnTo>
                  <a:pt x="2260243" y="115910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-3579" y="4536504"/>
            <a:ext cx="9144000" cy="627534"/>
          </a:xfrm>
          <a:prstGeom prst="rect">
            <a:avLst/>
          </a:prstGeom>
          <a:solidFill>
            <a:srgbClr val="A2A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0EF18C-2054-4F19-B823-CC51428D2D71}"/>
              </a:ext>
            </a:extLst>
          </p:cNvPr>
          <p:cNvSpPr/>
          <p:nvPr/>
        </p:nvSpPr>
        <p:spPr>
          <a:xfrm>
            <a:off x="-108520" y="-236562"/>
            <a:ext cx="9577064" cy="54726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Nuclear#1_plus_video">
            <a:hlinkClick r:id="" action="ppaction://media"/>
            <a:extLst>
              <a:ext uri="{FF2B5EF4-FFF2-40B4-BE49-F238E27FC236}">
                <a16:creationId xmlns:a16="http://schemas.microsoft.com/office/drawing/2014/main" id="{FCD37938-B92A-44BC-97DB-1A02AC6B76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0581" y="0"/>
            <a:ext cx="4922837" cy="514350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914134" y="4506129"/>
            <a:ext cx="4146822" cy="1053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</a:pPr>
            <a:r>
              <a:rPr lang="en-GB" altLang="cs-CZ" sz="1800" b="0" i="1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#Sakharov in Saint Tropez</a:t>
            </a:r>
            <a:endParaRPr lang="en-US" altLang="cs-CZ" sz="1800" b="0" i="1" dirty="0">
              <a:solidFill>
                <a:schemeClr val="bg1">
                  <a:lumMod val="8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88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FB096-BED9-463F-BA6A-FC8798C6B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10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A9BB4A5-42C9-44DC-8490-A672D2138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145" y="136316"/>
            <a:ext cx="9144000" cy="296412"/>
          </a:xfrm>
        </p:spPr>
        <p:txBody>
          <a:bodyPr>
            <a:normAutofit fontScale="90000"/>
          </a:bodyPr>
          <a:lstStyle/>
          <a:p>
            <a:r>
              <a:rPr lang="en-GB" sz="2400" b="0" dirty="0"/>
              <a:t>Magnetics</a:t>
            </a:r>
          </a:p>
        </p:txBody>
      </p:sp>
      <p:sp>
        <p:nvSpPr>
          <p:cNvPr id="10" name="TextovéPole 1">
            <a:extLst>
              <a:ext uri="{FF2B5EF4-FFF2-40B4-BE49-F238E27FC236}">
                <a16:creationId xmlns:a16="http://schemas.microsoft.com/office/drawing/2014/main" id="{DE944A1E-ACD7-44E8-A00F-E9FBA677D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498" y="678804"/>
            <a:ext cx="86563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24x3 toroidal </a:t>
            </a:r>
            <a:r>
              <a:rPr lang="en-GB" dirty="0" err="1">
                <a:solidFill>
                  <a:schemeClr val="tx2"/>
                </a:solidFill>
              </a:rPr>
              <a:t>Mirnov</a:t>
            </a:r>
            <a:r>
              <a:rPr lang="en-GB" dirty="0">
                <a:solidFill>
                  <a:schemeClr val="tx2"/>
                </a:solidFill>
              </a:rPr>
              <a:t> coils at 3 toroidal angles (coil sets A, B and C) allow to estimate  distribution of poloidal current (</a:t>
            </a:r>
            <a:r>
              <a:rPr lang="en-GB" dirty="0" err="1">
                <a:solidFill>
                  <a:schemeClr val="tx2"/>
                </a:solidFill>
              </a:rPr>
              <a:t>eddy+halo</a:t>
            </a:r>
            <a:r>
              <a:rPr lang="en-GB" dirty="0">
                <a:solidFill>
                  <a:schemeClr val="tx2"/>
                </a:solidFill>
              </a:rPr>
              <a:t>) using Ampere’s law.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Diamagnetic signal (D) allows to deduce poloidal eddy current (the fundamental harmonic of the poloidal current)*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BABA9E-E876-4415-B32B-70AE18C498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65" y="2060015"/>
            <a:ext cx="2634228" cy="24641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C47AC0-1054-4C9B-BDB2-B78C3424A4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020755"/>
            <a:ext cx="1800200" cy="240273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E13A8E7-8DA6-4253-8D85-74C26EAD7721}"/>
              </a:ext>
            </a:extLst>
          </p:cNvPr>
          <p:cNvSpPr/>
          <p:nvPr/>
        </p:nvSpPr>
        <p:spPr>
          <a:xfrm>
            <a:off x="179512" y="4725311"/>
            <a:ext cx="82809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cs-CZ" sz="1400" dirty="0">
                <a:solidFill>
                  <a:srgbClr val="000000"/>
                </a:solidFill>
                <a:hlinkClick r:id="rId5"/>
              </a:rPr>
              <a:t>*V. Yanovskiy et al, P4.1056, Proceeding of the 46</a:t>
            </a:r>
            <a:r>
              <a:rPr lang="en-US" altLang="cs-CZ" sz="1400" baseline="30000" dirty="0">
                <a:solidFill>
                  <a:srgbClr val="000000"/>
                </a:solidFill>
                <a:hlinkClick r:id="rId5"/>
              </a:rPr>
              <a:t>th</a:t>
            </a:r>
            <a:r>
              <a:rPr lang="en-US" altLang="cs-CZ" sz="1400" dirty="0">
                <a:solidFill>
                  <a:srgbClr val="000000"/>
                </a:solidFill>
                <a:hlinkClick r:id="rId5"/>
              </a:rPr>
              <a:t> EPS 2019, Milan</a:t>
            </a:r>
            <a:endParaRPr lang="en-US" altLang="cs-CZ" sz="1400" dirty="0">
              <a:solidFill>
                <a:srgbClr val="000000"/>
              </a:solidFill>
            </a:endParaRPr>
          </a:p>
          <a:p>
            <a:endParaRPr lang="en-US" sz="1400" dirty="0"/>
          </a:p>
          <a:p>
            <a:endParaRPr lang="en-US" altLang="cs-CZ" sz="1600" dirty="0">
              <a:solidFill>
                <a:srgbClr val="0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B49929-741B-477A-B957-8C0236AF57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90" y="2075952"/>
            <a:ext cx="1506794" cy="232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36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FB096-BED9-463F-BA6A-FC8798C6B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11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6B1A07-AF55-4406-8A12-2AFD7DE0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145" y="136316"/>
            <a:ext cx="9144000" cy="296412"/>
          </a:xfrm>
        </p:spPr>
        <p:txBody>
          <a:bodyPr>
            <a:normAutofit fontScale="90000"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GB" b="0" dirty="0"/>
              <a:t>360 mesh with all port openings</a:t>
            </a:r>
            <a:endParaRPr lang="en-GB" altLang="cs-CZ" dirty="0"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8356BB-2633-458E-8392-7268BFCD3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03" y="1446658"/>
            <a:ext cx="4181662" cy="2787774"/>
          </a:xfrm>
          <a:prstGeom prst="rect">
            <a:avLst/>
          </a:prstGeom>
        </p:spPr>
      </p:pic>
      <p:sp>
        <p:nvSpPr>
          <p:cNvPr id="10" name="TextovéPole 1">
            <a:extLst>
              <a:ext uri="{FF2B5EF4-FFF2-40B4-BE49-F238E27FC236}">
                <a16:creationId xmlns:a16="http://schemas.microsoft.com/office/drawing/2014/main" id="{8A805A74-0C5E-475F-B496-3D216E7A6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419622"/>
            <a:ext cx="36644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CarMa0NL modelling of 2D plasma VDEs for 360 degree vessel with all port openings showed that </a:t>
            </a:r>
            <a:r>
              <a:rPr lang="en-GB" dirty="0" err="1">
                <a:solidFill>
                  <a:schemeClr val="tx2"/>
                </a:solidFill>
              </a:rPr>
              <a:t>Mirnov</a:t>
            </a:r>
            <a:r>
              <a:rPr lang="en-GB" dirty="0">
                <a:solidFill>
                  <a:schemeClr val="tx2"/>
                </a:solidFill>
              </a:rPr>
              <a:t> coils in the set B on LFS are affected by the wall asymmetries.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EC7714B-3AE0-4A1C-80A9-B37EB17B46CE}"/>
              </a:ext>
            </a:extLst>
          </p:cNvPr>
          <p:cNvSpPr/>
          <p:nvPr/>
        </p:nvSpPr>
        <p:spPr>
          <a:xfrm>
            <a:off x="5723899" y="2283719"/>
            <a:ext cx="360269" cy="1734490"/>
          </a:xfrm>
          <a:custGeom>
            <a:avLst/>
            <a:gdLst>
              <a:gd name="connsiteX0" fmla="*/ 361369 w 361369"/>
              <a:gd name="connsiteY0" fmla="*/ 0 h 1700011"/>
              <a:gd name="connsiteX1" fmla="*/ 110231 w 361369"/>
              <a:gd name="connsiteY1" fmla="*/ 566671 h 1700011"/>
              <a:gd name="connsiteX2" fmla="*/ 760 w 361369"/>
              <a:gd name="connsiteY2" fmla="*/ 1275009 h 1700011"/>
              <a:gd name="connsiteX3" fmla="*/ 71594 w 361369"/>
              <a:gd name="connsiteY3" fmla="*/ 1700011 h 170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369" h="1700011">
                <a:moveTo>
                  <a:pt x="361369" y="0"/>
                </a:moveTo>
                <a:cubicBezTo>
                  <a:pt x="265850" y="177085"/>
                  <a:pt x="170332" y="354170"/>
                  <a:pt x="110231" y="566671"/>
                </a:cubicBezTo>
                <a:cubicBezTo>
                  <a:pt x="50130" y="779172"/>
                  <a:pt x="7199" y="1086119"/>
                  <a:pt x="760" y="1275009"/>
                </a:cubicBezTo>
                <a:cubicBezTo>
                  <a:pt x="-5680" y="1463899"/>
                  <a:pt x="29738" y="1651715"/>
                  <a:pt x="71594" y="1700011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654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FB096-BED9-463F-BA6A-FC8798C6B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12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6B1A07-AF55-4406-8A12-2AFD7DE0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145" y="136316"/>
            <a:ext cx="9144000" cy="296412"/>
          </a:xfrm>
        </p:spPr>
        <p:txBody>
          <a:bodyPr>
            <a:normAutofit fontScale="90000"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GB" altLang="cs-CZ" b="0" dirty="0">
                <a:ea typeface="Verdana" panose="020B0604030504040204" pitchFamily="34" charset="0"/>
                <a:cs typeface="Arial" panose="020B0604020202020204" pitchFamily="34" charset="0"/>
              </a:rPr>
              <a:t>Poloidal vessel currents (eddy &amp; halo)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B46CB1-5B7A-4F45-8132-B38E64EC1898}"/>
              </a:ext>
            </a:extLst>
          </p:cNvPr>
          <p:cNvSpPr txBox="1"/>
          <p:nvPr/>
        </p:nvSpPr>
        <p:spPr>
          <a:xfrm>
            <a:off x="323528" y="728754"/>
            <a:ext cx="88204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Both"/>
            </a:pPr>
            <a:r>
              <a:rPr lang="en-US" dirty="0"/>
              <a:t>Initial pre-disruption equilibrium for COMPASS #19172</a:t>
            </a:r>
          </a:p>
          <a:p>
            <a:pPr marL="342900" indent="-342900">
              <a:buAutoNum type="alphaLcParenBoth"/>
            </a:pPr>
            <a:r>
              <a:rPr lang="en-US" dirty="0"/>
              <a:t>Poloidal eddies during TQ (counter-clockwise)</a:t>
            </a:r>
          </a:p>
          <a:p>
            <a:pPr marL="342900" indent="-342900">
              <a:buFontTx/>
              <a:buAutoNum type="alphaLcParenBoth"/>
            </a:pPr>
            <a:r>
              <a:rPr lang="en-US" dirty="0"/>
              <a:t>Poloidal eddies during CQ (clockwise) + halo currents (in both directions)</a:t>
            </a:r>
          </a:p>
          <a:p>
            <a:pPr marL="342900" indent="-342900">
              <a:buFontTx/>
              <a:buAutoNum type="alphaLcParenBoth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Halo = Total – Eddy:</a:t>
            </a:r>
          </a:p>
          <a:p>
            <a:pPr marL="342900" indent="-342900">
              <a:buAutoNum type="alphaLcParenBoth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35BD89-24E2-4FD6-B877-BE344F3281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12" y="2581247"/>
            <a:ext cx="4355976" cy="22779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ADC6E2-52F7-4A76-8ED2-5221087B19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779662"/>
            <a:ext cx="3240360" cy="58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09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FB096-BED9-463F-BA6A-FC8798C6B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13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6B1A07-AF55-4406-8A12-2AFD7DE0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145" y="136316"/>
            <a:ext cx="9144000" cy="296412"/>
          </a:xfrm>
        </p:spPr>
        <p:txBody>
          <a:bodyPr>
            <a:normAutofit fontScale="90000"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GB" b="0" dirty="0"/>
              <a:t>Mag. Diag. for total poloidal eddy current</a:t>
            </a:r>
            <a:endParaRPr lang="en-GB" altLang="cs-CZ" dirty="0"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1">
            <a:extLst>
              <a:ext uri="{FF2B5EF4-FFF2-40B4-BE49-F238E27FC236}">
                <a16:creationId xmlns:a16="http://schemas.microsoft.com/office/drawing/2014/main" id="{DAB52BB7-5822-45DC-B7D1-7C99498D4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498" y="678804"/>
            <a:ext cx="844827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Diamagnetic signal allow to deduce poloidal eddy current (the fundamental harmonic of the poloidal current) [1, 2]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 	- measured voltage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 	- poloidal vessel resistance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5273F7-EB9E-4714-A136-D980A80C1A62}"/>
              </a:ext>
            </a:extLst>
          </p:cNvPr>
          <p:cNvSpPr/>
          <p:nvPr/>
        </p:nvSpPr>
        <p:spPr>
          <a:xfrm>
            <a:off x="179512" y="4314959"/>
            <a:ext cx="828092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[1] </a:t>
            </a:r>
            <a:r>
              <a:rPr lang="en-GB" sz="1400" dirty="0" err="1"/>
              <a:t>Pustovitov</a:t>
            </a:r>
            <a:r>
              <a:rPr lang="en-GB" sz="1400" dirty="0"/>
              <a:t> V D 2019 Fusion Eng. Des. 138 53-58</a:t>
            </a:r>
            <a:endParaRPr lang="en-US" altLang="cs-CZ" sz="1400" dirty="0">
              <a:solidFill>
                <a:srgbClr val="000000"/>
              </a:solidFill>
              <a:hlinkClick r:id="rId3"/>
            </a:endParaRPr>
          </a:p>
          <a:p>
            <a:r>
              <a:rPr lang="en-US" altLang="cs-CZ" sz="1400" dirty="0">
                <a:solidFill>
                  <a:srgbClr val="000000"/>
                </a:solidFill>
                <a:hlinkClick r:id="rId3"/>
              </a:rPr>
              <a:t>[2] V. Yanovskiy et al, P4.1056, Proceeding of the 46</a:t>
            </a:r>
            <a:r>
              <a:rPr lang="en-US" altLang="cs-CZ" sz="1400" baseline="30000" dirty="0">
                <a:solidFill>
                  <a:srgbClr val="000000"/>
                </a:solidFill>
                <a:hlinkClick r:id="rId3"/>
              </a:rPr>
              <a:t>th</a:t>
            </a:r>
            <a:r>
              <a:rPr lang="en-US" altLang="cs-CZ" sz="1400" dirty="0">
                <a:solidFill>
                  <a:srgbClr val="000000"/>
                </a:solidFill>
                <a:hlinkClick r:id="rId3"/>
              </a:rPr>
              <a:t> EPS 2019, Milan</a:t>
            </a:r>
            <a:endParaRPr lang="en-US" altLang="cs-CZ" sz="1400" dirty="0">
              <a:solidFill>
                <a:srgbClr val="000000"/>
              </a:solidFill>
            </a:endParaRPr>
          </a:p>
          <a:p>
            <a:endParaRPr lang="en-US" sz="1400" dirty="0"/>
          </a:p>
          <a:p>
            <a:endParaRPr lang="en-US" altLang="cs-CZ" sz="1600" dirty="0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A771E7-D97F-4125-A65C-056C8421A3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724254"/>
            <a:ext cx="1728192" cy="442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72CFC7-210E-4DC2-A0B4-74CE19DACF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126357"/>
            <a:ext cx="435197" cy="4420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1D7C0A-BB2A-4AA0-BF06-2537999F40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976" y="2905323"/>
            <a:ext cx="317235" cy="4420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63D6F0-68C9-40F5-9566-130BA24E74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176" y="1641542"/>
            <a:ext cx="1798476" cy="24081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496854-E855-4278-947D-4F41022482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568" y="2609898"/>
            <a:ext cx="317019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71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FB096-BED9-463F-BA6A-FC8798C6B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14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B0DFFB-5015-4481-837E-B1084390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145" y="136316"/>
            <a:ext cx="9144000" cy="296412"/>
          </a:xfrm>
        </p:spPr>
        <p:txBody>
          <a:bodyPr>
            <a:normAutofit fontScale="90000"/>
          </a:bodyPr>
          <a:lstStyle/>
          <a:p>
            <a:r>
              <a:rPr lang="en-GB" sz="2400" b="0" dirty="0"/>
              <a:t>Magnetic diagnostics for total poloidal current</a:t>
            </a:r>
          </a:p>
        </p:txBody>
      </p:sp>
      <p:sp>
        <p:nvSpPr>
          <p:cNvPr id="15" name="TextovéPole 1">
            <a:extLst>
              <a:ext uri="{FF2B5EF4-FFF2-40B4-BE49-F238E27FC236}">
                <a16:creationId xmlns:a16="http://schemas.microsoft.com/office/drawing/2014/main" id="{782908DC-1866-40E2-89A2-D1E8779B8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498" y="678804"/>
            <a:ext cx="8656319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24x3 toroidal </a:t>
            </a:r>
            <a:r>
              <a:rPr lang="en-GB" dirty="0" err="1">
                <a:solidFill>
                  <a:schemeClr val="tx2"/>
                </a:solidFill>
              </a:rPr>
              <a:t>Mirnov</a:t>
            </a:r>
            <a:r>
              <a:rPr lang="en-GB" dirty="0">
                <a:solidFill>
                  <a:schemeClr val="tx2"/>
                </a:solidFill>
              </a:rPr>
              <a:t> coils at 3 toroidal angles (coil sets A, B and C) allow to deduce poloidal </a:t>
            </a:r>
            <a:r>
              <a:rPr lang="en-GB" dirty="0" err="1">
                <a:solidFill>
                  <a:schemeClr val="tx2"/>
                </a:solidFill>
              </a:rPr>
              <a:t>eddy+halo</a:t>
            </a:r>
            <a:r>
              <a:rPr lang="en-GB" dirty="0">
                <a:solidFill>
                  <a:schemeClr val="tx2"/>
                </a:solidFill>
              </a:rPr>
              <a:t> current using Ampere’s law.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Toroidal symmetry assumed here.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Otherwise there is no simple way to </a:t>
            </a:r>
          </a:p>
          <a:p>
            <a:pPr algn="just"/>
            <a:r>
              <a:rPr lang="en-GB" dirty="0">
                <a:solidFill>
                  <a:schemeClr val="tx2"/>
                </a:solidFill>
              </a:rPr>
              <a:t>relate magnetic perturbation and the current.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6A79ED-C2B7-4913-BE27-6F469BB6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88882"/>
            <a:ext cx="2634228" cy="246419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75863A2-93B6-4CC2-A790-339656F38617}"/>
              </a:ext>
            </a:extLst>
          </p:cNvPr>
          <p:cNvSpPr/>
          <p:nvPr/>
        </p:nvSpPr>
        <p:spPr>
          <a:xfrm>
            <a:off x="179512" y="4725311"/>
            <a:ext cx="82809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cs-CZ" sz="1400" dirty="0">
                <a:solidFill>
                  <a:srgbClr val="000000"/>
                </a:solidFill>
                <a:hlinkClick r:id="rId4"/>
              </a:rPr>
              <a:t>*V. Yanovskiy et al, P4.1056, Proceeding of the 46</a:t>
            </a:r>
            <a:r>
              <a:rPr lang="en-US" altLang="cs-CZ" sz="1400" baseline="30000" dirty="0">
                <a:solidFill>
                  <a:srgbClr val="000000"/>
                </a:solidFill>
                <a:hlinkClick r:id="rId4"/>
              </a:rPr>
              <a:t>th</a:t>
            </a:r>
            <a:r>
              <a:rPr lang="en-US" altLang="cs-CZ" sz="1400" dirty="0">
                <a:solidFill>
                  <a:srgbClr val="000000"/>
                </a:solidFill>
                <a:hlinkClick r:id="rId4"/>
              </a:rPr>
              <a:t> EPS 2019, Milan</a:t>
            </a:r>
            <a:endParaRPr lang="en-US" altLang="cs-CZ" sz="1400" dirty="0">
              <a:solidFill>
                <a:srgbClr val="000000"/>
              </a:solidFill>
            </a:endParaRPr>
          </a:p>
          <a:p>
            <a:endParaRPr lang="en-US" sz="1400" dirty="0"/>
          </a:p>
          <a:p>
            <a:endParaRPr lang="en-US" altLang="cs-CZ" sz="1600" dirty="0">
              <a:solidFill>
                <a:srgbClr val="00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F54A84-8776-4F47-B75B-83E0E2FE07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567" y="1860319"/>
            <a:ext cx="1506794" cy="23298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00FE9A-9DEA-4BB3-8009-3866B35605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8" y="1835271"/>
            <a:ext cx="3348864" cy="59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51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E6B1A07-AF55-4406-8A12-2AFD7DE0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145" y="136316"/>
            <a:ext cx="9144000" cy="296412"/>
          </a:xfrm>
        </p:spPr>
        <p:txBody>
          <a:bodyPr>
            <a:normAutofit fontScale="90000"/>
          </a:bodyPr>
          <a:lstStyle/>
          <a:p>
            <a:r>
              <a:rPr lang="en-GB" b="0" dirty="0"/>
              <a:t>Outline</a:t>
            </a:r>
            <a:endParaRPr lang="en-GB" sz="24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9496DD-A056-402F-849B-3BEB105AFFA2}"/>
              </a:ext>
            </a:extLst>
          </p:cNvPr>
          <p:cNvSpPr txBox="1"/>
          <p:nvPr/>
        </p:nvSpPr>
        <p:spPr>
          <a:xfrm>
            <a:off x="1331640" y="1275606"/>
            <a:ext cx="496855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COMPASS magnetics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Experimental data for #19172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CarMa0NL modelling for #19172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Conclusions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32353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FB096-BED9-463F-BA6A-FC8798C6B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16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6B1A07-AF55-4406-8A12-2AFD7DE0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145" y="136316"/>
            <a:ext cx="9144000" cy="296412"/>
          </a:xfrm>
        </p:spPr>
        <p:txBody>
          <a:bodyPr>
            <a:normAutofit fontScale="90000"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GB" b="0" dirty="0"/>
              <a:t>#19172</a:t>
            </a:r>
            <a:endParaRPr lang="en-GB" altLang="cs-CZ" dirty="0"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1">
            <a:extLst>
              <a:ext uri="{FF2B5EF4-FFF2-40B4-BE49-F238E27FC236}">
                <a16:creationId xmlns:a16="http://schemas.microsoft.com/office/drawing/2014/main" id="{2B46E2BD-DACA-48FD-BAB4-4D78ED17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147" y="1121935"/>
            <a:ext cx="33627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We will analyse a shot #19172 already modelled with JOREK (2D) [1]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EF9AC7-D4EB-4041-A52C-858A79084702}"/>
              </a:ext>
            </a:extLst>
          </p:cNvPr>
          <p:cNvSpPr txBox="1"/>
          <p:nvPr/>
        </p:nvSpPr>
        <p:spPr>
          <a:xfrm>
            <a:off x="827584" y="4515966"/>
            <a:ext cx="8499786" cy="33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000000"/>
              </a:buClr>
              <a:buSzPct val="45000"/>
            </a:pPr>
            <a:r>
              <a:rPr lang="en-GB" altLang="cs-CZ" sz="1400" dirty="0">
                <a:cs typeface="Times New Roman" panose="02020603050405020304" pitchFamily="18" charset="0"/>
              </a:rPr>
              <a:t>[1] F J </a:t>
            </a:r>
            <a:r>
              <a:rPr lang="en-GB" altLang="cs-CZ" sz="1400" dirty="0" err="1">
                <a:cs typeface="Times New Roman" panose="02020603050405020304" pitchFamily="18" charset="0"/>
              </a:rPr>
              <a:t>Artola</a:t>
            </a:r>
            <a:r>
              <a:rPr lang="en-GB" altLang="cs-CZ" sz="1400" dirty="0">
                <a:cs typeface="Times New Roman" panose="02020603050405020304" pitchFamily="18" charset="0"/>
              </a:rPr>
              <a:t> et al 2021 Plasma Phys. Control. Fusion 63 064004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AB3FC2-582A-42CE-AE06-8CDC14C76D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466" y="1275606"/>
            <a:ext cx="3704387" cy="304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08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E301279-330C-4FD0-9198-3329927E7E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856352"/>
            <a:ext cx="1681000" cy="25958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E6B1A07-AF55-4406-8A12-2AFD7DE0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145" y="136316"/>
            <a:ext cx="9144000" cy="296412"/>
          </a:xfrm>
        </p:spPr>
        <p:txBody>
          <a:bodyPr>
            <a:normAutofit fontScale="90000"/>
          </a:bodyPr>
          <a:lstStyle/>
          <a:p>
            <a:r>
              <a:rPr lang="en-GB" sz="2400" b="0"/>
              <a:t>An example: two coils (from top and botto</a:t>
            </a:r>
            <a:r>
              <a:rPr lang="en-GB" b="0"/>
              <a:t>m)</a:t>
            </a:r>
            <a:endParaRPr lang="en-GB" sz="2400" b="0" dirty="0"/>
          </a:p>
        </p:txBody>
      </p:sp>
      <p:sp>
        <p:nvSpPr>
          <p:cNvPr id="12" name="TextovéPole 1">
            <a:extLst>
              <a:ext uri="{FF2B5EF4-FFF2-40B4-BE49-F238E27FC236}">
                <a16:creationId xmlns:a16="http://schemas.microsoft.com/office/drawing/2014/main" id="{D429562D-1F9E-442D-98EF-AA2B5974A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639502"/>
            <a:ext cx="86563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a downward disruption #19172 the coil 10 is not affected by halo and, therefore, gives the poloidal eddy current only (to compare with eddies deduced from diamagnetic loop (DL) signal).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contrast, the coil 18 (inside the halo region) gives poloidal halo + poloidal eddy currents.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B0522F-B40A-4FAD-BCB9-E1271F43F8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133" y="1757503"/>
            <a:ext cx="4032336" cy="3143855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A391A17D-E5B2-43B2-876A-878D9DC9CD98}"/>
              </a:ext>
            </a:extLst>
          </p:cNvPr>
          <p:cNvSpPr/>
          <p:nvPr/>
        </p:nvSpPr>
        <p:spPr>
          <a:xfrm>
            <a:off x="5796136" y="2278506"/>
            <a:ext cx="280353" cy="293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C913DED-7604-4365-B385-36DF58019929}"/>
              </a:ext>
            </a:extLst>
          </p:cNvPr>
          <p:cNvSpPr/>
          <p:nvPr/>
        </p:nvSpPr>
        <p:spPr>
          <a:xfrm rot="16200000">
            <a:off x="6378646" y="4445736"/>
            <a:ext cx="280353" cy="29324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5CF59D2-1430-4B7A-9CB3-94B65AE55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6D9FA1-99C7-4910-8E32-B85D378B00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437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E6B1A07-AF55-4406-8A12-2AFD7DE0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145" y="136316"/>
            <a:ext cx="9144000" cy="296412"/>
          </a:xfrm>
        </p:spPr>
        <p:txBody>
          <a:bodyPr>
            <a:normAutofit fontScale="90000"/>
          </a:bodyPr>
          <a:lstStyle/>
          <a:p>
            <a:r>
              <a:rPr lang="en-GB" sz="2400" b="0"/>
              <a:t>Poloidal eddy current (downward VDE)</a:t>
            </a:r>
            <a:endParaRPr lang="en-GB" sz="2400" b="0" dirty="0"/>
          </a:p>
        </p:txBody>
      </p:sp>
      <p:sp>
        <p:nvSpPr>
          <p:cNvPr id="12" name="TextovéPole 1">
            <a:extLst>
              <a:ext uri="{FF2B5EF4-FFF2-40B4-BE49-F238E27FC236}">
                <a16:creationId xmlns:a16="http://schemas.microsoft.com/office/drawing/2014/main" id="{D429562D-1F9E-442D-98EF-AA2B5974A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639502"/>
            <a:ext cx="865631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Poloidal eddy current as measured by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Mirnov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coils A10, B10, C10 at three toroidal angles and by the diamagnetic loop (DL): good agreement.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Negative spike due to the TQ and the positive spike due to the CQ.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ACBCE5-3B47-4F58-894C-E54EC206DA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627" y="2087621"/>
            <a:ext cx="2634228" cy="24641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30E7A1-B8CF-4BAD-9B47-B101E94AA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45406"/>
            <a:ext cx="3703724" cy="2883013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F1B4870D-CE20-4F20-862C-32F4EC9FEEF9}"/>
              </a:ext>
            </a:extLst>
          </p:cNvPr>
          <p:cNvSpPr/>
          <p:nvPr/>
        </p:nvSpPr>
        <p:spPr>
          <a:xfrm>
            <a:off x="4412488" y="2526795"/>
            <a:ext cx="280353" cy="293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477225C-0363-4046-8B58-C82E84D4C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6D9FA1-99C7-4910-8E32-B85D378B00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C55F74-600A-4F51-AE07-D055F52462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513" y="2087621"/>
            <a:ext cx="1681000" cy="259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54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E6B1A07-AF55-4406-8A12-2AFD7DE0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145" y="136316"/>
            <a:ext cx="9144000" cy="296412"/>
          </a:xfrm>
        </p:spPr>
        <p:txBody>
          <a:bodyPr>
            <a:normAutofit fontScale="90000"/>
          </a:bodyPr>
          <a:lstStyle/>
          <a:p>
            <a:r>
              <a:rPr lang="en-GB" sz="2400" b="0"/>
              <a:t>Poloidal halo+eddy current (downward VDE)</a:t>
            </a:r>
            <a:endParaRPr lang="en-GB" sz="2400" b="0" dirty="0"/>
          </a:p>
        </p:txBody>
      </p:sp>
      <p:sp>
        <p:nvSpPr>
          <p:cNvPr id="12" name="TextovéPole 1">
            <a:extLst>
              <a:ext uri="{FF2B5EF4-FFF2-40B4-BE49-F238E27FC236}">
                <a16:creationId xmlns:a16="http://schemas.microsoft.com/office/drawing/2014/main" id="{D429562D-1F9E-442D-98EF-AA2B5974A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639502"/>
            <a:ext cx="86563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Poloidal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halo+eddy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current as measured by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Mirnov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coils A18, B18, C18 at three toroidal angles.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One can deduce the toroidal asymmetry of halo current.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ACBCE5-3B47-4F58-894C-E54EC206DA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627" y="2087621"/>
            <a:ext cx="2634228" cy="2464193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F1B4870D-CE20-4F20-862C-32F4EC9FEEF9}"/>
              </a:ext>
            </a:extLst>
          </p:cNvPr>
          <p:cNvSpPr/>
          <p:nvPr/>
        </p:nvSpPr>
        <p:spPr>
          <a:xfrm rot="16200000">
            <a:off x="4866478" y="4652556"/>
            <a:ext cx="280353" cy="293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C172D6-7607-425B-906B-B9EC5BED0F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55" y="1946377"/>
            <a:ext cx="3824000" cy="2962210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0C49033-6B4C-4C25-B75A-CF2733AEF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6D9FA1-99C7-4910-8E32-B85D378B00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60A4CF-C702-4450-996A-3488684A8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854" y="2047084"/>
            <a:ext cx="1681000" cy="259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1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579" y="4536504"/>
            <a:ext cx="9144000" cy="627534"/>
          </a:xfrm>
          <a:prstGeom prst="rect">
            <a:avLst/>
          </a:prstGeom>
          <a:solidFill>
            <a:srgbClr val="A2A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343" y="879562"/>
            <a:ext cx="8496944" cy="972108"/>
          </a:xfrm>
        </p:spPr>
        <p:txBody>
          <a:bodyPr/>
          <a:lstStyle/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CarMa0NL modelling of halo currents on COMPASS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07504" y="4443958"/>
            <a:ext cx="7088832" cy="576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45000"/>
            </a:pPr>
            <a:endParaRPr lang="en-US" altLang="cs-CZ" sz="23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Clr>
                <a:srgbClr val="000000"/>
              </a:buClr>
              <a:buSzPct val="45000"/>
            </a:pPr>
            <a:r>
              <a:rPr lang="en-GB" altLang="cs-CZ" sz="2300" b="0" i="1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GB" altLang="cs-CZ" sz="2300" b="0" i="1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nd</a:t>
            </a:r>
            <a:r>
              <a:rPr lang="en-GB" altLang="cs-CZ" sz="2300" b="0" i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cs-CZ" altLang="cs-CZ" sz="2300" b="0" i="1" dirty="0">
                <a:latin typeface="Helvetica" panose="020B0604020202020204" pitchFamily="34" charset="0"/>
                <a:cs typeface="Helvetica" panose="020B0604020202020204" pitchFamily="34" charset="0"/>
              </a:rPr>
              <a:t>IAEA TM on Plasma Disruptions and their Mitigation, </a:t>
            </a:r>
            <a:r>
              <a:rPr lang="en-GB" altLang="cs-CZ" sz="2300" b="0" i="1" dirty="0">
                <a:latin typeface="Helvetica" panose="020B0604020202020204" pitchFamily="34" charset="0"/>
                <a:cs typeface="Helvetica" panose="020B0604020202020204" pitchFamily="34" charset="0"/>
              </a:rPr>
              <a:t>July 19, 2022</a:t>
            </a:r>
            <a:endParaRPr lang="en-US" altLang="cs-CZ" sz="2300" b="0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2772" y="1943080"/>
            <a:ext cx="8225692" cy="242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000000"/>
              </a:buClr>
              <a:buSzPct val="45000"/>
            </a:pPr>
            <a:r>
              <a:rPr lang="en-US" altLang="cs-CZ" sz="1600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Yanovskiy</a:t>
            </a:r>
            <a:r>
              <a:rPr lang="en-US" altLang="cs-CZ" sz="1600" i="1" baseline="30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cs-CZ" sz="1600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cs-CZ" sz="1600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altLang="cs-CZ" sz="1600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cs-CZ" sz="1600" i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Matveeva</a:t>
            </a:r>
            <a:r>
              <a:rPr lang="en-US" altLang="cs-CZ" sz="1600" i="1" baseline="30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altLang="cs-CZ" sz="1600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cs-CZ" sz="1600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600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Casolari</a:t>
            </a:r>
            <a:r>
              <a:rPr lang="en-US" altLang="cs-CZ" sz="1600" i="1" baseline="30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cs-CZ" sz="1600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Cavalier</a:t>
            </a:r>
            <a:r>
              <a:rPr lang="en-US" altLang="cs-CZ" sz="1600" i="1" baseline="30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cs-CZ" sz="1600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Havlicek</a:t>
            </a:r>
            <a:r>
              <a:rPr lang="en-US" altLang="cs-CZ" sz="1600" i="1" baseline="30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cs-CZ" sz="1600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Iaiunese</a:t>
            </a:r>
            <a:r>
              <a:rPr lang="en-US" altLang="cs-CZ" sz="1600" i="1" baseline="30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cs-CZ" sz="1600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120000"/>
              </a:lnSpc>
              <a:buClr>
                <a:srgbClr val="000000"/>
              </a:buClr>
              <a:buSzPct val="45000"/>
            </a:pPr>
            <a:r>
              <a:rPr lang="en-US" altLang="cs-CZ" sz="1600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Isernia</a:t>
            </a:r>
            <a:r>
              <a:rPr lang="en-US" altLang="cs-CZ" sz="1600" i="1" baseline="30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1600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cs-CZ" sz="1600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Leonov</a:t>
            </a:r>
            <a:r>
              <a:rPr lang="en-US" altLang="cs-CZ" sz="1600" i="1" baseline="30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cs-CZ" altLang="cs-CZ" sz="1600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altLang="cs-CZ" sz="1600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Villone</a:t>
            </a:r>
            <a:r>
              <a:rPr lang="en-US" altLang="cs-CZ" sz="1600" i="1" baseline="30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lnSpc>
                <a:spcPct val="120000"/>
              </a:lnSpc>
              <a:buClr>
                <a:srgbClr val="000000"/>
              </a:buClr>
              <a:buSzPct val="45000"/>
            </a:pPr>
            <a:endParaRPr lang="en-US" altLang="cs-CZ" sz="1600" i="1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ct val="45000"/>
            </a:pPr>
            <a:r>
              <a:rPr lang="en-US" altLang="cs-CZ" sz="1600" i="1" baseline="30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cs-CZ" sz="1600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of Plasma Physics of the CAS, Praha</a:t>
            </a:r>
          </a:p>
          <a:p>
            <a:pPr>
              <a:lnSpc>
                <a:spcPct val="120000"/>
              </a:lnSpc>
              <a:buClr>
                <a:srgbClr val="000000"/>
              </a:buClr>
              <a:buSzPct val="45000"/>
            </a:pPr>
            <a:r>
              <a:rPr lang="en-US" altLang="cs-CZ" sz="1600" i="1" baseline="30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cs-CZ" sz="1600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Consorzio CREATE, Napoli </a:t>
            </a:r>
          </a:p>
          <a:p>
            <a:pPr>
              <a:lnSpc>
                <a:spcPct val="120000"/>
              </a:lnSpc>
              <a:buClr>
                <a:srgbClr val="000000"/>
              </a:buClr>
              <a:buSzPct val="45000"/>
            </a:pPr>
            <a:r>
              <a:rPr lang="en-US" altLang="cs-CZ" sz="1600" i="1" baseline="30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altLang="cs-CZ" sz="1600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Haute École de musique de Genève</a:t>
            </a:r>
            <a:endParaRPr lang="en-US" altLang="cs-CZ" sz="1600" i="1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ct val="45000"/>
            </a:pPr>
            <a:endParaRPr lang="en-US" altLang="cs-CZ" sz="1600" i="1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ct val="45000"/>
            </a:pPr>
            <a:r>
              <a:rPr lang="en-US" altLang="cs-CZ" sz="1600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Acknowledgements: R. </a:t>
            </a:r>
            <a:r>
              <a:rPr lang="en-US" altLang="cs-CZ" sz="1600" i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Paccagnella</a:t>
            </a:r>
            <a:r>
              <a:rPr lang="en-US" altLang="cs-CZ" sz="1600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V. D. </a:t>
            </a:r>
            <a:r>
              <a:rPr lang="en-US" altLang="cs-CZ" sz="1600" i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Pustovitov</a:t>
            </a:r>
            <a:endParaRPr lang="en-US" altLang="cs-CZ" sz="1600" i="1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210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E6B1A07-AF55-4406-8A12-2AFD7DE0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145" y="136316"/>
            <a:ext cx="9144000" cy="296412"/>
          </a:xfrm>
        </p:spPr>
        <p:txBody>
          <a:bodyPr>
            <a:normAutofit fontScale="90000"/>
          </a:bodyPr>
          <a:lstStyle/>
          <a:p>
            <a:r>
              <a:rPr lang="en-GB" sz="2400" b="0"/>
              <a:t>24x3 Mirnov coil signals + 1 diamagnetic </a:t>
            </a:r>
            <a:r>
              <a:rPr lang="en-GB" b="0"/>
              <a:t>loop </a:t>
            </a:r>
            <a:r>
              <a:rPr lang="en-GB" sz="2400" b="0"/>
              <a:t>signal</a:t>
            </a:r>
            <a:endParaRPr lang="en-GB" sz="2400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3AE24-411E-4D4A-B32D-0146595A1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720422"/>
            <a:ext cx="6696744" cy="39008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EA3FB2-4330-44F7-A7FD-890011F731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47345"/>
            <a:ext cx="1320510" cy="2041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C68FBC-46D8-40CE-A786-F63D2E8397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17" y="903121"/>
            <a:ext cx="1548957" cy="1448975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42A818C-8B3F-4D7F-A690-924FDEC5EE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6D9FA1-99C7-4910-8E32-B85D378B00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114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E6B1A07-AF55-4406-8A12-2AFD7DE0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145" y="136316"/>
            <a:ext cx="9144000" cy="296412"/>
          </a:xfrm>
        </p:spPr>
        <p:txBody>
          <a:bodyPr>
            <a:normAutofit fontScale="90000"/>
          </a:bodyPr>
          <a:lstStyle/>
          <a:p>
            <a:r>
              <a:rPr lang="en-GB" b="0"/>
              <a:t>Poloidal current (halo only) dynamics at 3 tor. angles</a:t>
            </a:r>
            <a:endParaRPr lang="en-GB" sz="2400" b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298427-F247-406F-B79E-3BC42596F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373" y="761936"/>
            <a:ext cx="4608512" cy="4060797"/>
          </a:xfrm>
          <a:prstGeom prst="rect">
            <a:avLst/>
          </a:prstGeom>
        </p:spPr>
      </p:pic>
      <p:sp>
        <p:nvSpPr>
          <p:cNvPr id="11" name="TextovéPole 1">
            <a:extLst>
              <a:ext uri="{FF2B5EF4-FFF2-40B4-BE49-F238E27FC236}">
                <a16:creationId xmlns:a16="http://schemas.microsoft.com/office/drawing/2014/main" id="{9C730404-8E06-4540-BB0A-17426AFAA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1258300"/>
            <a:ext cx="45121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Maximum halo amplitude is 50 kA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(15% of pre-disruption plasma current)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473E1F-4205-45E9-8B9D-B2092A8753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10" y="2434817"/>
            <a:ext cx="2098081" cy="196265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ACAFD-C06B-4242-BEA9-D18FF949B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6D9FA1-99C7-4910-8E32-B85D378B00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B4F9A1-CA3E-4293-84D2-0A844058B2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355696"/>
            <a:ext cx="1320510" cy="2041775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00D31225-89DB-4513-86E0-D8304FE7EF88}"/>
              </a:ext>
            </a:extLst>
          </p:cNvPr>
          <p:cNvSpPr/>
          <p:nvPr/>
        </p:nvSpPr>
        <p:spPr>
          <a:xfrm rot="12183213">
            <a:off x="3861997" y="4072708"/>
            <a:ext cx="333344" cy="25210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506809A-5E62-4C7F-A0B7-2C3E942F7DBA}"/>
              </a:ext>
            </a:extLst>
          </p:cNvPr>
          <p:cNvSpPr/>
          <p:nvPr/>
        </p:nvSpPr>
        <p:spPr>
          <a:xfrm rot="20230544">
            <a:off x="2672343" y="3980273"/>
            <a:ext cx="333344" cy="25210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144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E6B1A07-AF55-4406-8A12-2AFD7DE0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145" y="136316"/>
            <a:ext cx="9144000" cy="296412"/>
          </a:xfrm>
        </p:spPr>
        <p:txBody>
          <a:bodyPr>
            <a:normAutofit fontScale="90000"/>
          </a:bodyPr>
          <a:lstStyle/>
          <a:p>
            <a:r>
              <a:rPr lang="en-GB" sz="2400" b="0"/>
              <a:t>Constant halo amplitude over a wide area (coils 17-21)</a:t>
            </a:r>
            <a:endParaRPr lang="en-GB" sz="2400" b="0" dirty="0"/>
          </a:p>
        </p:txBody>
      </p:sp>
      <p:sp>
        <p:nvSpPr>
          <p:cNvPr id="12" name="TextovéPole 1">
            <a:extLst>
              <a:ext uri="{FF2B5EF4-FFF2-40B4-BE49-F238E27FC236}">
                <a16:creationId xmlns:a16="http://schemas.microsoft.com/office/drawing/2014/main" id="{D429562D-1F9E-442D-98EF-AA2B5974A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485" y="710409"/>
            <a:ext cx="33843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Amplitude of the halo current is almost the same between coils 17 and 21.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D758EF-7201-4126-A372-A6DB76BFD4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54" y="2065350"/>
            <a:ext cx="1296144" cy="2004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BFAF6A-0B9B-43CE-BEA8-30F6462DC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38" y="1038169"/>
            <a:ext cx="4536503" cy="3557031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B7C2135A-046D-4482-AB9B-7718BB68CE32}"/>
              </a:ext>
            </a:extLst>
          </p:cNvPr>
          <p:cNvSpPr/>
          <p:nvPr/>
        </p:nvSpPr>
        <p:spPr>
          <a:xfrm rot="13506350">
            <a:off x="3704464" y="3793867"/>
            <a:ext cx="333344" cy="25210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9F9A4E8-B7EA-40D4-9704-7D5BA0C6E96A}"/>
              </a:ext>
            </a:extLst>
          </p:cNvPr>
          <p:cNvSpPr/>
          <p:nvPr/>
        </p:nvSpPr>
        <p:spPr>
          <a:xfrm rot="20304663">
            <a:off x="2566535" y="3704976"/>
            <a:ext cx="333344" cy="25210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9DB0D18-4779-4F75-933B-1F333326CF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6D9FA1-99C7-4910-8E32-B85D378B00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CFDA28-4133-4041-8C20-C3D38095AF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81" y="2295574"/>
            <a:ext cx="2426165" cy="181962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1C1DF4F-A9CB-4E43-86C6-9CB00CE64420}"/>
              </a:ext>
            </a:extLst>
          </p:cNvPr>
          <p:cNvSpPr/>
          <p:nvPr/>
        </p:nvSpPr>
        <p:spPr>
          <a:xfrm>
            <a:off x="76320" y="4481805"/>
            <a:ext cx="2624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Tiles cover coils on the bottom of the vessel.</a:t>
            </a:r>
            <a:endParaRPr kumimoji="0" lang="en-US" altLang="cs-CZ" sz="1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5EFEE6A-D50E-4CBD-9991-2B9EC64E617D}"/>
              </a:ext>
            </a:extLst>
          </p:cNvPr>
          <p:cNvCxnSpPr>
            <a:cxnSpLocks/>
          </p:cNvCxnSpPr>
          <p:nvPr/>
        </p:nvCxnSpPr>
        <p:spPr>
          <a:xfrm flipV="1">
            <a:off x="580376" y="3303255"/>
            <a:ext cx="1296144" cy="72008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949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E6B1A07-AF55-4406-8A12-2AFD7DE0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145" y="136316"/>
            <a:ext cx="9144000" cy="296412"/>
          </a:xfrm>
        </p:spPr>
        <p:txBody>
          <a:bodyPr>
            <a:normAutofit fontScale="90000"/>
          </a:bodyPr>
          <a:lstStyle/>
          <a:p>
            <a:r>
              <a:rPr lang="en-GB" b="0" dirty="0"/>
              <a:t>Outline</a:t>
            </a:r>
            <a:endParaRPr lang="en-GB" sz="24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9496DD-A056-402F-849B-3BEB105AFFA2}"/>
              </a:ext>
            </a:extLst>
          </p:cNvPr>
          <p:cNvSpPr txBox="1"/>
          <p:nvPr/>
        </p:nvSpPr>
        <p:spPr>
          <a:xfrm>
            <a:off x="1331640" y="1275606"/>
            <a:ext cx="496855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COMPASS magnetics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Experimental data for #19172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CarMa0NL modelling for #19172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Conclusions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21818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">
            <a:extLst>
              <a:ext uri="{FF2B5EF4-FFF2-40B4-BE49-F238E27FC236}">
                <a16:creationId xmlns:a16="http://schemas.microsoft.com/office/drawing/2014/main" id="{D429562D-1F9E-442D-98EF-AA2B5974A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617" y="1246007"/>
            <a:ext cx="266429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VDE is triggered by the voltage kick in the circuit for radial field.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as input for CarMa0NL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DD8362-D152-4BC1-9370-753451526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145" y="136316"/>
            <a:ext cx="9144000" cy="296412"/>
          </a:xfrm>
        </p:spPr>
        <p:txBody>
          <a:bodyPr>
            <a:normAutofit fontScale="90000"/>
          </a:bodyPr>
          <a:lstStyle/>
          <a:p>
            <a:r>
              <a:rPr lang="en-GB" sz="2400" b="0" dirty="0"/>
              <a:t>#</a:t>
            </a:r>
            <a:r>
              <a:rPr lang="en-GB" b="0" dirty="0"/>
              <a:t>19172 settings</a:t>
            </a:r>
            <a:r>
              <a:rPr lang="en-GB" sz="2400" b="0" dirty="0"/>
              <a:t>: current in FABR </a:t>
            </a:r>
            <a:r>
              <a:rPr lang="en-GB" b="0" dirty="0"/>
              <a:t>circuits</a:t>
            </a:r>
            <a:endParaRPr lang="en-GB" sz="2400" b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56BEED-ECD6-4150-9575-175C3CB76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6D9FA1-99C7-4910-8E32-B85D378B00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25A64B-A0CA-49C6-B72B-0F8565ABC7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229361"/>
            <a:ext cx="2304256" cy="30636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57E411-1CE5-40A4-BE0C-4BA19414FB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089" y="1275606"/>
            <a:ext cx="2623950" cy="343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35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">
            <a:extLst>
              <a:ext uri="{FF2B5EF4-FFF2-40B4-BE49-F238E27FC236}">
                <a16:creationId xmlns:a16="http://schemas.microsoft.com/office/drawing/2014/main" id="{D429562D-1F9E-442D-98EF-AA2B5974A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5" y="1229361"/>
            <a:ext cx="410445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fit pre-disruption poloidal beta (and TQ duration) to negative peak in the poloidal eddy current (measured with diamagnetic loop)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TQ duration is determined also by SXR measurements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DD8362-D152-4BC1-9370-753451526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145" y="136316"/>
            <a:ext cx="9144000" cy="296412"/>
          </a:xfrm>
        </p:spPr>
        <p:txBody>
          <a:bodyPr>
            <a:normAutofit fontScale="90000"/>
          </a:bodyPr>
          <a:lstStyle/>
          <a:p>
            <a:r>
              <a:rPr lang="en-GB" sz="2400" b="0" dirty="0"/>
              <a:t>#</a:t>
            </a:r>
            <a:r>
              <a:rPr lang="en-GB" b="0" dirty="0"/>
              <a:t>19172 settings</a:t>
            </a:r>
            <a:r>
              <a:rPr lang="en-GB" sz="2400" b="0" dirty="0"/>
              <a:t>: </a:t>
            </a:r>
            <a:r>
              <a:rPr lang="en-GB" b="0" dirty="0"/>
              <a:t>poloidal beta and TQ duration</a:t>
            </a:r>
            <a:endParaRPr lang="en-GB" sz="2400" b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56BEED-ECD6-4150-9575-175C3CB76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6D9FA1-99C7-4910-8E32-B85D378B00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1CF99B-D07E-4046-82CB-2DCF6E448E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059582"/>
            <a:ext cx="2593775" cy="365187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9BCF986-8D7D-4A22-A48E-B4579C665EB6}"/>
              </a:ext>
            </a:extLst>
          </p:cNvPr>
          <p:cNvSpPr/>
          <p:nvPr/>
        </p:nvSpPr>
        <p:spPr>
          <a:xfrm>
            <a:off x="6444208" y="2981826"/>
            <a:ext cx="864096" cy="864096"/>
          </a:xfrm>
          <a:prstGeom prst="ellipse">
            <a:avLst/>
          </a:prstGeom>
          <a:noFill/>
          <a:ln>
            <a:solidFill>
              <a:srgbClr val="3399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108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A95B98-0709-4772-9B70-FD5951D25E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621" y="1059582"/>
            <a:ext cx="2842179" cy="3651870"/>
          </a:xfrm>
          <a:prstGeom prst="rect">
            <a:avLst/>
          </a:prstGeom>
        </p:spPr>
      </p:pic>
      <p:sp>
        <p:nvSpPr>
          <p:cNvPr id="12" name="TextovéPole 1">
            <a:extLst>
              <a:ext uri="{FF2B5EF4-FFF2-40B4-BE49-F238E27FC236}">
                <a16:creationId xmlns:a16="http://schemas.microsoft.com/office/drawing/2014/main" id="{D429562D-1F9E-442D-98EF-AA2B5974A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5" y="1229361"/>
            <a:ext cx="410445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fit internal inductance (of pre-disruption equilibrium) to fit the dynamics of vertical displacement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Good agreement in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dz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/dt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DD8362-D152-4BC1-9370-753451526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145" y="136316"/>
            <a:ext cx="9144000" cy="296412"/>
          </a:xfrm>
        </p:spPr>
        <p:txBody>
          <a:bodyPr>
            <a:normAutofit fontScale="90000"/>
          </a:bodyPr>
          <a:lstStyle/>
          <a:p>
            <a:r>
              <a:rPr lang="en-GB" sz="2400" b="0" dirty="0"/>
              <a:t>#</a:t>
            </a:r>
            <a:r>
              <a:rPr lang="en-GB" b="0" dirty="0"/>
              <a:t>19172 settings</a:t>
            </a:r>
            <a:r>
              <a:rPr lang="en-GB" sz="2400" b="0" dirty="0"/>
              <a:t>: </a:t>
            </a:r>
            <a:r>
              <a:rPr lang="en-GB" b="0" dirty="0"/>
              <a:t>internal inductance and </a:t>
            </a:r>
            <a:r>
              <a:rPr lang="en-GB" b="0" dirty="0" err="1"/>
              <a:t>dz</a:t>
            </a:r>
            <a:r>
              <a:rPr lang="en-GB" b="0" dirty="0"/>
              <a:t>/dt</a:t>
            </a:r>
            <a:endParaRPr lang="en-GB" sz="2400" b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56BEED-ECD6-4150-9575-175C3CB76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6D9FA1-99C7-4910-8E32-B85D378B00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9BCF986-8D7D-4A22-A48E-B4579C665EB6}"/>
              </a:ext>
            </a:extLst>
          </p:cNvPr>
          <p:cNvSpPr/>
          <p:nvPr/>
        </p:nvSpPr>
        <p:spPr>
          <a:xfrm>
            <a:off x="6588224" y="2021421"/>
            <a:ext cx="864096" cy="864096"/>
          </a:xfrm>
          <a:prstGeom prst="ellipse">
            <a:avLst/>
          </a:prstGeom>
          <a:noFill/>
          <a:ln>
            <a:solidFill>
              <a:srgbClr val="3399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580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lgano COMPASS new19172c">
            <a:hlinkClick r:id="" action="ppaction://media"/>
            <a:extLst>
              <a:ext uri="{FF2B5EF4-FFF2-40B4-BE49-F238E27FC236}">
                <a16:creationId xmlns:a16="http://schemas.microsoft.com/office/drawing/2014/main" id="{95CBE578-75E5-433B-B665-799739B720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2536" y="735995"/>
            <a:ext cx="9770546" cy="435603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BDD8362-D152-4BC1-9370-753451526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145" y="136316"/>
            <a:ext cx="9144000" cy="296412"/>
          </a:xfrm>
        </p:spPr>
        <p:txBody>
          <a:bodyPr>
            <a:normAutofit fontScale="90000"/>
          </a:bodyPr>
          <a:lstStyle/>
          <a:p>
            <a:r>
              <a:rPr lang="en-GB" b="0" dirty="0"/>
              <a:t>We vary \chi to obtain the best fit of the halo footprint</a:t>
            </a:r>
            <a:endParaRPr lang="en-GB" sz="2400" b="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10EF8B6-105A-46CB-81CB-993AD1C35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6D9FA1-99C7-4910-8E32-B85D378B00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310FCF-05BB-487B-9790-F57091B276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283718"/>
            <a:ext cx="1800200" cy="72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6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2DBD92-1A49-4561-9BA7-A6D775982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665540"/>
            <a:ext cx="4516898" cy="4477960"/>
          </a:xfrm>
          <a:prstGeom prst="rect">
            <a:avLst/>
          </a:prstGeom>
        </p:spPr>
      </p:pic>
      <p:sp>
        <p:nvSpPr>
          <p:cNvPr id="12" name="TextovéPole 1">
            <a:extLst>
              <a:ext uri="{FF2B5EF4-FFF2-40B4-BE49-F238E27FC236}">
                <a16:creationId xmlns:a16="http://schemas.microsoft.com/office/drawing/2014/main" id="{D429562D-1F9E-442D-98EF-AA2B5974A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843558"/>
            <a:ext cx="3744416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TQ -&gt; negative peak in poloidal eddy current.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rgbClr val="1F497D"/>
              </a:solidFill>
              <a:latin typeface="Calibri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CQ -&gt; positive peak in poloidal eddy current.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rgbClr val="1F497D"/>
              </a:solidFill>
              <a:latin typeface="Calibri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Good agreement between measured and calculated pol. &amp; tor. </a:t>
            </a:r>
            <a:r>
              <a:rPr lang="en-GB" dirty="0">
                <a:solidFill>
                  <a:srgbClr val="1F497D"/>
                </a:solidFill>
                <a:latin typeface="Calibri"/>
              </a:rPr>
              <a:t>eddy currents.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1F497D"/>
                </a:solidFill>
                <a:latin typeface="Calibri"/>
              </a:rPr>
              <a:t>The best fit of the measured halo footprint corresponds to the q @ LCFS around 1.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DD8362-D152-4BC1-9370-753451526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145" y="136316"/>
            <a:ext cx="9144000" cy="296412"/>
          </a:xfrm>
        </p:spPr>
        <p:txBody>
          <a:bodyPr>
            <a:normAutofit fontScale="90000"/>
          </a:bodyPr>
          <a:lstStyle/>
          <a:p>
            <a:r>
              <a:rPr lang="en-GB" sz="2400" b="0" dirty="0"/>
              <a:t>#</a:t>
            </a:r>
            <a:r>
              <a:rPr lang="en-GB" b="0" dirty="0"/>
              <a:t>19172 overview</a:t>
            </a:r>
            <a:endParaRPr lang="en-GB" sz="2400" b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56BEED-ECD6-4150-9575-175C3CB76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6D9FA1-99C7-4910-8E32-B85D378B00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558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FE47589-0E96-4E19-BEC9-39A8C8D7D6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122142"/>
            <a:ext cx="3004671" cy="204189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BDD8362-D152-4BC1-9370-753451526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145" y="136316"/>
            <a:ext cx="9144000" cy="296412"/>
          </a:xfrm>
        </p:spPr>
        <p:txBody>
          <a:bodyPr>
            <a:normAutofit fontScale="90000"/>
          </a:bodyPr>
          <a:lstStyle/>
          <a:p>
            <a:r>
              <a:rPr lang="en-GB" b="0" dirty="0"/>
              <a:t>Best fit of the halo footprint</a:t>
            </a:r>
            <a:endParaRPr lang="en-GB" sz="2400" b="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10EF8B6-105A-46CB-81CB-993AD1C35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6D9FA1-99C7-4910-8E32-B85D378B00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ovéPole 1">
            <a:extLst>
              <a:ext uri="{FF2B5EF4-FFF2-40B4-BE49-F238E27FC236}">
                <a16:creationId xmlns:a16="http://schemas.microsoft.com/office/drawing/2014/main" id="{1D4135B6-C3B8-4771-B30A-C0798B1A9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4208" y="707546"/>
            <a:ext cx="260764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Best fit of the halo footprint is obtained for such chi(t), that leads to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q@LCFS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around 1. </a:t>
            </a:r>
          </a:p>
        </p:txBody>
      </p:sp>
      <p:pic>
        <p:nvPicPr>
          <p:cNvPr id="3" name="COMPASS 19172c">
            <a:hlinkClick r:id="" action="ppaction://media"/>
            <a:extLst>
              <a:ext uri="{FF2B5EF4-FFF2-40B4-BE49-F238E27FC236}">
                <a16:creationId xmlns:a16="http://schemas.microsoft.com/office/drawing/2014/main" id="{D5F53235-7CB5-4501-9334-2AB0E9A782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914" y="699542"/>
            <a:ext cx="6300333" cy="45151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AA2004-FC21-4D40-875E-8F8C20101D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283718"/>
            <a:ext cx="1800200" cy="72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2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E6B1A07-AF55-4406-8A12-2AFD7DE0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145" y="136316"/>
            <a:ext cx="9144000" cy="296412"/>
          </a:xfrm>
        </p:spPr>
        <p:txBody>
          <a:bodyPr>
            <a:normAutofit fontScale="90000"/>
          </a:bodyPr>
          <a:lstStyle/>
          <a:p>
            <a:r>
              <a:rPr lang="en-GB" b="0" dirty="0"/>
              <a:t>Outline</a:t>
            </a:r>
            <a:endParaRPr lang="en-GB" sz="24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9496DD-A056-402F-849B-3BEB105AFFA2}"/>
              </a:ext>
            </a:extLst>
          </p:cNvPr>
          <p:cNvSpPr txBox="1"/>
          <p:nvPr/>
        </p:nvSpPr>
        <p:spPr>
          <a:xfrm>
            <a:off x="1331640" y="1275606"/>
            <a:ext cx="496855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Motivation (COMPASS-U)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COMPASS magnetics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Measured vessel currents for #19172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CarMa0NL modelling for #19172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Conclusions</a:t>
            </a:r>
            <a:endParaRPr lang="en-US" sz="24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324320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E6B1A07-AF55-4406-8A12-2AFD7DE0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145" y="136316"/>
            <a:ext cx="9144000" cy="296412"/>
          </a:xfrm>
        </p:spPr>
        <p:txBody>
          <a:bodyPr>
            <a:normAutofit fontScale="90000"/>
          </a:bodyPr>
          <a:lstStyle/>
          <a:p>
            <a:r>
              <a:rPr lang="en-GB" sz="2400" b="0" dirty="0"/>
              <a:t>Summary</a:t>
            </a:r>
          </a:p>
        </p:txBody>
      </p:sp>
      <p:sp>
        <p:nvSpPr>
          <p:cNvPr id="12" name="TextovéPole 1">
            <a:extLst>
              <a:ext uri="{FF2B5EF4-FFF2-40B4-BE49-F238E27FC236}">
                <a16:creationId xmlns:a16="http://schemas.microsoft.com/office/drawing/2014/main" id="{D429562D-1F9E-442D-98EF-AA2B5974A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915566"/>
            <a:ext cx="7704856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The best fit with the measured halo footprint is obtained for such halo width (chi)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that leads to </a:t>
            </a:r>
            <a:r>
              <a:rPr lang="en-US" dirty="0" err="1">
                <a:solidFill>
                  <a:schemeClr val="tx2"/>
                </a:solidFill>
              </a:rPr>
              <a:t>q@LCFS</a:t>
            </a:r>
            <a:r>
              <a:rPr lang="en-US" dirty="0">
                <a:solidFill>
                  <a:schemeClr val="tx2"/>
                </a:solidFill>
              </a:rPr>
              <a:t> around 1.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This suggests that the role of m/n=1/1 mode might be dominant in defining the halo width.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Further studies will explore the sensitivity of the finding to plasma parameters, for example, current profile evolution.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0B3816-6C93-44E9-AC41-E1F96EB62C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07654"/>
            <a:ext cx="1800200" cy="72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124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E01EBB-C012-4EA5-81A8-E287DC5E4B5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FB096-BED9-463F-BA6A-FC8798C6B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Page 3 </a:t>
            </a:r>
          </a:p>
        </p:txBody>
      </p:sp>
      <p:pic>
        <p:nvPicPr>
          <p:cNvPr id="5" name="video_plus_sound_from_Mirnov_coil_A3_highpass_filter_at_1kHz_shot_19172">
            <a:hlinkClick r:id="" action="ppaction://media"/>
            <a:extLst>
              <a:ext uri="{FF2B5EF4-FFF2-40B4-BE49-F238E27FC236}">
                <a16:creationId xmlns:a16="http://schemas.microsoft.com/office/drawing/2014/main" id="{FB7B29E6-49AA-44FA-B9F2-BA03E517E0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9788" y="0"/>
            <a:ext cx="4922837" cy="51435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E6B1A07-AF55-4406-8A12-2AFD7DE0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4443958"/>
            <a:ext cx="6552728" cy="296412"/>
          </a:xfrm>
        </p:spPr>
        <p:txBody>
          <a:bodyPr>
            <a:normAutofit fontScale="90000"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GB" b="0" dirty="0">
                <a:solidFill>
                  <a:schemeClr val="bg1">
                    <a:lumMod val="85000"/>
                  </a:schemeClr>
                </a:solidFill>
              </a:rPr>
              <a:t>#19172 with magnetic sound from </a:t>
            </a:r>
            <a:r>
              <a:rPr lang="en-GB" b="0" dirty="0" err="1">
                <a:solidFill>
                  <a:schemeClr val="bg1">
                    <a:lumMod val="85000"/>
                  </a:schemeClr>
                </a:solidFill>
              </a:rPr>
              <a:t>Mirnov</a:t>
            </a:r>
            <a:r>
              <a:rPr lang="en-GB" b="0" dirty="0">
                <a:solidFill>
                  <a:schemeClr val="bg1">
                    <a:lumMod val="85000"/>
                  </a:schemeClr>
                </a:solidFill>
              </a:rPr>
              <a:t> coil A3</a:t>
            </a:r>
            <a:endParaRPr lang="en-GB" altLang="cs-CZ" dirty="0">
              <a:solidFill>
                <a:schemeClr val="bg1">
                  <a:lumMod val="85000"/>
                </a:schemeClr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46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FB096-BED9-463F-BA6A-FC8798C6B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4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6B1A07-AF55-4406-8A12-2AFD7DE0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145" y="136316"/>
            <a:ext cx="9144000" cy="296412"/>
          </a:xfrm>
        </p:spPr>
        <p:txBody>
          <a:bodyPr>
            <a:normAutofit fontScale="90000"/>
          </a:bodyPr>
          <a:lstStyle/>
          <a:p>
            <a:r>
              <a:rPr lang="en-GB" b="0" dirty="0"/>
              <a:t>Motivation: design of COMPASS-U</a:t>
            </a:r>
            <a:endParaRPr lang="en-GB" sz="24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9496DD-A056-402F-849B-3BEB105AFFA2}"/>
              </a:ext>
            </a:extLst>
          </p:cNvPr>
          <p:cNvSpPr txBox="1"/>
          <p:nvPr/>
        </p:nvSpPr>
        <p:spPr>
          <a:xfrm>
            <a:off x="323528" y="901160"/>
            <a:ext cx="35283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 support the design of vacuum vessel, passive stabilizing plates, plasma facing components and magnetic diagnostics we perform disruption   modelling on CarMa0NL.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     COMPASS-U: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Magnetic field		5 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Plasma current	2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Major radius		0.9 m</a:t>
            </a:r>
            <a:endParaRPr lang="en-US" sz="2400" dirty="0"/>
          </a:p>
          <a:p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663E2D-A1B1-4E6E-867A-76A2658D8D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755783"/>
            <a:ext cx="703133" cy="21156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877DD6-0DB6-4DA6-8B7C-CA65CBAF4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31590"/>
            <a:ext cx="3963895" cy="296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80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B00D028-2F57-411D-8225-02F95368ABD3}"/>
              </a:ext>
            </a:extLst>
          </p:cNvPr>
          <p:cNvSpPr txBox="1"/>
          <p:nvPr/>
        </p:nvSpPr>
        <p:spPr>
          <a:xfrm>
            <a:off x="5307644" y="3363838"/>
            <a:ext cx="337013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CarMa0NL describes the evolutionary equilibrium of axisymmetric plasmas in presence of 3D volumetric conducting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FB096-BED9-463F-BA6A-FC8798C6B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5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6B1A07-AF55-4406-8A12-2AFD7DE0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145" y="136316"/>
            <a:ext cx="9144000" cy="296412"/>
          </a:xfrm>
        </p:spPr>
        <p:txBody>
          <a:bodyPr>
            <a:normAutofit fontScale="90000"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GB" altLang="cs-CZ" b="0" dirty="0">
                <a:ea typeface="Verdana" panose="020B0604030504040204" pitchFamily="34" charset="0"/>
                <a:cs typeface="Arial" panose="020B0604020202020204" pitchFamily="34" charset="0"/>
              </a:rPr>
              <a:t>CarMa0NL: 2D plasma + 3D conductors</a:t>
            </a:r>
          </a:p>
        </p:txBody>
      </p:sp>
      <p:pic>
        <p:nvPicPr>
          <p:cNvPr id="5" name="Immagine 14" descr="C:\Fabio\Articoli&amp;Convegni\2019\EPS\image\EAST_VDE_video\J3d_east.png">
            <a:extLst>
              <a:ext uri="{FF2B5EF4-FFF2-40B4-BE49-F238E27FC236}">
                <a16:creationId xmlns:a16="http://schemas.microsoft.com/office/drawing/2014/main" id="{B0E06327-DC25-4686-BBDB-85A582F46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75398"/>
            <a:ext cx="4608512" cy="35908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61DE3C13-E38D-48F2-941A-A903A6881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4908928"/>
            <a:ext cx="5633927" cy="24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cs-CZ" sz="1200" i="1" dirty="0"/>
              <a:t>*F. </a:t>
            </a:r>
            <a:r>
              <a:rPr lang="en-US" altLang="cs-CZ" sz="1200" i="1" dirty="0" err="1"/>
              <a:t>Villone</a:t>
            </a:r>
            <a:r>
              <a:rPr lang="en-US" altLang="cs-CZ" sz="1200" i="1" dirty="0"/>
              <a:t> et al., </a:t>
            </a:r>
            <a:r>
              <a:rPr lang="fr-FR" altLang="cs-CZ" sz="1200" i="1" dirty="0"/>
              <a:t>Plasma Phys. Control. Fusion 55 095008 (2013)</a:t>
            </a:r>
          </a:p>
          <a:p>
            <a:pPr eaLnBrk="1" hangingPunct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fr-FR" altLang="cs-CZ" sz="1200" i="1" dirty="0"/>
              <a:t>**</a:t>
            </a:r>
            <a:r>
              <a:rPr lang="en-US" altLang="cs-CZ" sz="1200" i="1" dirty="0"/>
              <a:t>S. L. Chen, </a:t>
            </a:r>
            <a:r>
              <a:rPr lang="en-US" altLang="cs-CZ" sz="1200" i="1" dirty="0" err="1"/>
              <a:t>Nucl</a:t>
            </a:r>
            <a:r>
              <a:rPr lang="en-US" altLang="cs-CZ" sz="1200" i="1" dirty="0"/>
              <a:t>. Fusion 59 (2019) 106039 </a:t>
            </a:r>
          </a:p>
          <a:p>
            <a:pPr algn="ctr" eaLnBrk="1" hangingPunct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cs-CZ" sz="1200" i="1" dirty="0"/>
          </a:p>
          <a:p>
            <a:pPr algn="ctr" eaLnBrk="1" hangingPunct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cs-CZ" sz="12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E7B333-C36B-4953-9701-58DF60A3C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627" y="1068933"/>
            <a:ext cx="3121152" cy="222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03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3B46CB1-5B7A-4F45-8132-B38E64EC1898}"/>
              </a:ext>
            </a:extLst>
          </p:cNvPr>
          <p:cNvSpPr txBox="1"/>
          <p:nvPr/>
        </p:nvSpPr>
        <p:spPr>
          <a:xfrm>
            <a:off x="395536" y="728754"/>
            <a:ext cx="874846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INPUT </a:t>
            </a:r>
          </a:p>
          <a:p>
            <a:endParaRPr lang="en-US" sz="1600" dirty="0"/>
          </a:p>
          <a:p>
            <a:r>
              <a:rPr lang="en-US" sz="1600" dirty="0"/>
              <a:t>      Time evolution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Toroidal plasma current and pressure profiles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Halo width (see definition on the right, in terms </a:t>
            </a:r>
          </a:p>
          <a:p>
            <a:r>
              <a:rPr lang="en-US" sz="1600" dirty="0"/>
              <a:t>      of poloidal magnetic flux)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dirty="0"/>
              <a:t>OUTPUT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Plasma radial and vertical 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Eddy and halo currents in conducting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Related electromagnetic forces</a:t>
            </a:r>
          </a:p>
          <a:p>
            <a:endParaRPr lang="en-US" sz="1600" dirty="0"/>
          </a:p>
          <a:p>
            <a:r>
              <a:rPr lang="en-US" sz="1600" dirty="0"/>
              <a:t>APPLICABILITY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CarMa0NL allows performing multiple parameter scans in reasonable time, which makes it very convenient for design purposes.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Requires some physical insight for prescribed halo width dynamics.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FB096-BED9-463F-BA6A-FC8798C6B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6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6B1A07-AF55-4406-8A12-2AFD7DE0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145" y="136316"/>
            <a:ext cx="9144000" cy="296412"/>
          </a:xfrm>
        </p:spPr>
        <p:txBody>
          <a:bodyPr>
            <a:normAutofit fontScale="90000"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GB" altLang="cs-CZ" b="0" dirty="0">
                <a:ea typeface="Verdana" panose="020B0604030504040204" pitchFamily="34" charset="0"/>
                <a:cs typeface="Arial" panose="020B0604020202020204" pitchFamily="34" charset="0"/>
              </a:rPr>
              <a:t>CarMa0NL code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70DCDB-2D69-4BE5-BA5C-B910A32339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803843"/>
            <a:ext cx="2180279" cy="877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42A22D-D141-482C-A17F-7EC4DE260F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496" y="1829545"/>
            <a:ext cx="3433504" cy="233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66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FB096-BED9-463F-BA6A-FC8798C6B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7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6B1A07-AF55-4406-8A12-2AFD7DE0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145" y="136316"/>
            <a:ext cx="9144000" cy="296412"/>
          </a:xfrm>
        </p:spPr>
        <p:txBody>
          <a:bodyPr>
            <a:normAutofit fontScale="90000"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GB" altLang="cs-CZ" b="0" dirty="0">
                <a:ea typeface="Verdana" panose="020B0604030504040204" pitchFamily="34" charset="0"/>
                <a:cs typeface="Arial" panose="020B0604020202020204" pitchFamily="34" charset="0"/>
              </a:rPr>
              <a:t>Observation from COMPASS-U simulations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B46CB1-5B7A-4F45-8132-B38E64EC1898}"/>
              </a:ext>
            </a:extLst>
          </p:cNvPr>
          <p:cNvSpPr txBox="1"/>
          <p:nvPr/>
        </p:nvSpPr>
        <p:spPr>
          <a:xfrm>
            <a:off x="683568" y="1419622"/>
            <a:ext cx="302433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Total poloidal halo current depends on q @ LCFS.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Is there a limit for q @ LCFS in real disrupting plasma?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 will use COMPASS data to answer this question. 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C5575D-4DE8-408E-BA7F-DBEBF0FEB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689" y="1419622"/>
            <a:ext cx="4332083" cy="30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10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E6B1A07-AF55-4406-8A12-2AFD7DE0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145" y="136316"/>
            <a:ext cx="9144000" cy="296412"/>
          </a:xfrm>
        </p:spPr>
        <p:txBody>
          <a:bodyPr>
            <a:normAutofit fontScale="90000"/>
          </a:bodyPr>
          <a:lstStyle/>
          <a:p>
            <a:r>
              <a:rPr lang="en-GB" b="0" dirty="0"/>
              <a:t>Outline</a:t>
            </a:r>
            <a:endParaRPr lang="en-GB" sz="24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9496DD-A056-402F-849B-3BEB105AFFA2}"/>
              </a:ext>
            </a:extLst>
          </p:cNvPr>
          <p:cNvSpPr txBox="1"/>
          <p:nvPr/>
        </p:nvSpPr>
        <p:spPr>
          <a:xfrm>
            <a:off x="1331640" y="1275606"/>
            <a:ext cx="496855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COMPASS magnetics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Experimental data for #19172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CarMa0NL modelling for #19172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Conclusions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96571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FB096-BED9-463F-BA6A-FC8798C6B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DEBDAC-1EA9-4CE7-87CE-96F64AA5CF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48" y="765086"/>
            <a:ext cx="7180288" cy="403891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523F222-06FD-414E-B74D-0024E7495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145" y="136316"/>
            <a:ext cx="9144000" cy="296412"/>
          </a:xfrm>
        </p:spPr>
        <p:txBody>
          <a:bodyPr>
            <a:normAutofit fontScale="90000"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GB" altLang="cs-CZ" b="0" dirty="0">
                <a:ea typeface="Verdana" panose="020B0604030504040204" pitchFamily="34" charset="0"/>
                <a:cs typeface="Arial" panose="020B0604020202020204" pitchFamily="34" charset="0"/>
              </a:rPr>
              <a:t>Vacuum vessel</a:t>
            </a:r>
          </a:p>
        </p:txBody>
      </p:sp>
    </p:spTree>
    <p:extLst>
      <p:ext uri="{BB962C8B-B14F-4D97-AF65-F5344CB8AC3E}">
        <p14:creationId xmlns:p14="http://schemas.microsoft.com/office/powerpoint/2010/main" val="1461753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8830</TotalTime>
  <Words>1252</Words>
  <Application>Microsoft Office PowerPoint</Application>
  <PresentationFormat>On-screen Show (16:9)</PresentationFormat>
  <Paragraphs>217</Paragraphs>
  <Slides>31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Arial Unicode MS</vt:lpstr>
      <vt:lpstr>Calibri</vt:lpstr>
      <vt:lpstr>Helvetica</vt:lpstr>
      <vt:lpstr>Times New Roman</vt:lpstr>
      <vt:lpstr>Verdana</vt:lpstr>
      <vt:lpstr>Wingdings</vt:lpstr>
      <vt:lpstr>Office Theme</vt:lpstr>
      <vt:lpstr>1_Office Theme</vt:lpstr>
      <vt:lpstr>PowerPoint Presentation</vt:lpstr>
      <vt:lpstr>CarMa0NL modelling of halo currents on COMPASS</vt:lpstr>
      <vt:lpstr>Outline</vt:lpstr>
      <vt:lpstr>Motivation: design of COMPASS-U</vt:lpstr>
      <vt:lpstr>CarMa0NL: 2D plasma + 3D conductors</vt:lpstr>
      <vt:lpstr>CarMa0NL code</vt:lpstr>
      <vt:lpstr>Observation from COMPASS-U simulations</vt:lpstr>
      <vt:lpstr>Outline</vt:lpstr>
      <vt:lpstr>Vacuum vessel</vt:lpstr>
      <vt:lpstr>Magnetics</vt:lpstr>
      <vt:lpstr>360 mesh with all port openings</vt:lpstr>
      <vt:lpstr>Poloidal vessel currents (eddy &amp; halo)</vt:lpstr>
      <vt:lpstr>Mag. Diag. for total poloidal eddy current</vt:lpstr>
      <vt:lpstr>Magnetic diagnostics for total poloidal current</vt:lpstr>
      <vt:lpstr>Outline</vt:lpstr>
      <vt:lpstr>#19172</vt:lpstr>
      <vt:lpstr>An example: two coils (from top and bottom)</vt:lpstr>
      <vt:lpstr>Poloidal eddy current (downward VDE)</vt:lpstr>
      <vt:lpstr>Poloidal halo+eddy current (downward VDE)</vt:lpstr>
      <vt:lpstr>24x3 Mirnov coil signals + 1 diamagnetic loop signal</vt:lpstr>
      <vt:lpstr>Poloidal current (halo only) dynamics at 3 tor. angles</vt:lpstr>
      <vt:lpstr>Constant halo amplitude over a wide area (coils 17-21)</vt:lpstr>
      <vt:lpstr>Outline</vt:lpstr>
      <vt:lpstr>#19172 settings: current in FABR circuits</vt:lpstr>
      <vt:lpstr>#19172 settings: poloidal beta and TQ duration</vt:lpstr>
      <vt:lpstr>#19172 settings: internal inductance and dz/dt</vt:lpstr>
      <vt:lpstr>We vary \chi to obtain the best fit of the halo footprint</vt:lpstr>
      <vt:lpstr>#19172 overview</vt:lpstr>
      <vt:lpstr>Best fit of the halo footprint</vt:lpstr>
      <vt:lpstr>Summary</vt:lpstr>
      <vt:lpstr>#19172 with magnetic sound from Mirnov coil A3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Poloidal currents in TCV vacuum vessel during disruptions: diamagnetic measurements and comparison with analytics</dc:title>
  <dc:creator>Vadim Yanovskiy</dc:creator>
  <cp:lastModifiedBy>Vadim Yanovskiy</cp:lastModifiedBy>
  <cp:revision>295</cp:revision>
  <cp:lastPrinted>2014-10-16T14:51:28Z</cp:lastPrinted>
  <dcterms:created xsi:type="dcterms:W3CDTF">2019-06-28T10:09:18Z</dcterms:created>
  <dcterms:modified xsi:type="dcterms:W3CDTF">2022-07-18T09:58:15Z</dcterms:modified>
</cp:coreProperties>
</file>