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9" r:id="rId2"/>
    <p:sldId id="316" r:id="rId3"/>
    <p:sldId id="327" r:id="rId4"/>
    <p:sldId id="330" r:id="rId5"/>
    <p:sldId id="329" r:id="rId6"/>
    <p:sldId id="335" r:id="rId7"/>
    <p:sldId id="331" r:id="rId8"/>
    <p:sldId id="333" r:id="rId9"/>
    <p:sldId id="334" r:id="rId10"/>
    <p:sldId id="336" r:id="rId11"/>
    <p:sldId id="337" r:id="rId12"/>
    <p:sldId id="332" r:id="rId13"/>
    <p:sldId id="339" r:id="rId14"/>
    <p:sldId id="342" r:id="rId15"/>
    <p:sldId id="365" r:id="rId16"/>
    <p:sldId id="366" r:id="rId17"/>
    <p:sldId id="371" r:id="rId18"/>
    <p:sldId id="367" r:id="rId19"/>
    <p:sldId id="340" r:id="rId20"/>
    <p:sldId id="368" r:id="rId21"/>
    <p:sldId id="343" r:id="rId22"/>
    <p:sldId id="341" r:id="rId23"/>
    <p:sldId id="344" r:id="rId24"/>
    <p:sldId id="348" r:id="rId25"/>
    <p:sldId id="354" r:id="rId26"/>
    <p:sldId id="349" r:id="rId27"/>
    <p:sldId id="355" r:id="rId28"/>
    <p:sldId id="359" r:id="rId29"/>
    <p:sldId id="353" r:id="rId30"/>
    <p:sldId id="350" r:id="rId31"/>
    <p:sldId id="351" r:id="rId32"/>
    <p:sldId id="357" r:id="rId33"/>
    <p:sldId id="361" r:id="rId34"/>
    <p:sldId id="362" r:id="rId35"/>
    <p:sldId id="358" r:id="rId36"/>
    <p:sldId id="370" r:id="rId37"/>
    <p:sldId id="369" r:id="rId38"/>
    <p:sldId id="363" r:id="rId39"/>
    <p:sldId id="360" r:id="rId40"/>
    <p:sldId id="345" r:id="rId41"/>
    <p:sldId id="326" r:id="rId42"/>
    <p:sldId id="314" r:id="rId43"/>
    <p:sldId id="315" r:id="rId44"/>
    <p:sldId id="317" r:id="rId45"/>
    <p:sldId id="318" r:id="rId46"/>
    <p:sldId id="319" r:id="rId47"/>
    <p:sldId id="320" r:id="rId48"/>
    <p:sldId id="321" r:id="rId49"/>
    <p:sldId id="322" r:id="rId50"/>
    <p:sldId id="323" r:id="rId51"/>
    <p:sldId id="352" r:id="rId52"/>
    <p:sldId id="324" r:id="rId53"/>
  </p:sldIdLst>
  <p:sldSz cx="9144000" cy="5143500" type="screen16x9"/>
  <p:notesSz cx="6805613" cy="99441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arte Alberto" initials="LA" lastIdx="14" clrIdx="0">
    <p:extLst>
      <p:ext uri="{19B8F6BF-5375-455C-9EA6-DF929625EA0E}">
        <p15:presenceInfo xmlns:p15="http://schemas.microsoft.com/office/powerpoint/2012/main" userId="S-1-5-21-2854862015-1470449784-792596272-11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50FD"/>
    <a:srgbClr val="FF9900"/>
    <a:srgbClr val="006C31"/>
    <a:srgbClr val="72A83B"/>
    <a:srgbClr val="5859FD"/>
    <a:srgbClr val="FF00FF"/>
    <a:srgbClr val="FD4447"/>
    <a:srgbClr val="FFC000"/>
    <a:srgbClr val="777474"/>
    <a:srgbClr val="FFE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54" autoAdjust="0"/>
    <p:restoredTop sz="94660"/>
  </p:normalViewPr>
  <p:slideViewPr>
    <p:cSldViewPr snapToGrid="0">
      <p:cViewPr varScale="1">
        <p:scale>
          <a:sx n="152" d="100"/>
          <a:sy n="152" d="100"/>
        </p:scale>
        <p:origin x="103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-3258" y="-90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CAB957-1126-413D-B1C2-1AFFB9F245A4}" type="doc">
      <dgm:prSet loTypeId="urn:microsoft.com/office/officeart/2005/8/layout/process1" loCatId="process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368CD7C-D1CC-40C4-8329-9AF05308971D}">
      <dgm:prSet phldrT="[Text]"/>
      <dgm:spPr>
        <a:solidFill>
          <a:srgbClr val="5859FD"/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Magnetic energy</a:t>
          </a:r>
          <a:endParaRPr lang="en-US" dirty="0">
            <a:solidFill>
              <a:schemeClr val="bg1"/>
            </a:solidFill>
          </a:endParaRPr>
        </a:p>
      </dgm:t>
    </dgm:pt>
    <dgm:pt modelId="{A26EE22C-0A34-45E6-A328-18BE0500F0AE}" type="parTrans" cxnId="{11CE37FF-7F85-495A-9B9C-CD9819A92CDE}">
      <dgm:prSet/>
      <dgm:spPr/>
      <dgm:t>
        <a:bodyPr/>
        <a:lstStyle/>
        <a:p>
          <a:endParaRPr lang="en-US"/>
        </a:p>
      </dgm:t>
    </dgm:pt>
    <dgm:pt modelId="{F6C32299-2ACA-4BF2-B566-AFEC0EEF12CE}" type="sibTrans" cxnId="{11CE37FF-7F85-495A-9B9C-CD9819A92CDE}">
      <dgm:prSet custT="1"/>
      <dgm:spPr/>
      <dgm:t>
        <a:bodyPr/>
        <a:lstStyle/>
        <a:p>
          <a:endParaRPr lang="en-US" sz="1400" dirty="0"/>
        </a:p>
      </dgm:t>
    </dgm:pt>
    <dgm:pt modelId="{32F37A18-96C1-40B0-B5E7-D693C1F8B82B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Thermal energy</a:t>
          </a:r>
          <a:endParaRPr lang="en-US" dirty="0">
            <a:solidFill>
              <a:schemeClr val="bg1"/>
            </a:solidFill>
          </a:endParaRPr>
        </a:p>
      </dgm:t>
    </dgm:pt>
    <dgm:pt modelId="{C933718D-EE94-4021-B7EB-2BB14567330F}" type="parTrans" cxnId="{C635C39E-4D1C-4B10-8054-771A6617B718}">
      <dgm:prSet/>
      <dgm:spPr/>
      <dgm:t>
        <a:bodyPr/>
        <a:lstStyle/>
        <a:p>
          <a:endParaRPr lang="en-US"/>
        </a:p>
      </dgm:t>
    </dgm:pt>
    <dgm:pt modelId="{F1E06C55-C59F-4E24-92CB-1F7B93E79546}" type="sibTrans" cxnId="{C635C39E-4D1C-4B10-8054-771A6617B718}">
      <dgm:prSet/>
      <dgm:spPr/>
      <dgm:t>
        <a:bodyPr/>
        <a:lstStyle/>
        <a:p>
          <a:endParaRPr lang="en-US"/>
        </a:p>
      </dgm:t>
    </dgm:pt>
    <dgm:pt modelId="{EE0A6F99-8904-4FCC-8804-6CEFD4F3BD11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Thermal loads</a:t>
          </a:r>
          <a:endParaRPr lang="en-US" dirty="0">
            <a:solidFill>
              <a:schemeClr val="bg1"/>
            </a:solidFill>
          </a:endParaRPr>
        </a:p>
      </dgm:t>
    </dgm:pt>
    <dgm:pt modelId="{E299680A-306D-4BEA-8D87-411263959D01}" type="parTrans" cxnId="{7B14A0D7-5E77-44D5-8613-4B1CB27CBD86}">
      <dgm:prSet/>
      <dgm:spPr/>
      <dgm:t>
        <a:bodyPr/>
        <a:lstStyle/>
        <a:p>
          <a:endParaRPr lang="en-US"/>
        </a:p>
      </dgm:t>
    </dgm:pt>
    <dgm:pt modelId="{0CC72ACE-8F22-43F8-AA77-5739D6A0019F}" type="sibTrans" cxnId="{7B14A0D7-5E77-44D5-8613-4B1CB27CBD86}">
      <dgm:prSet/>
      <dgm:spPr/>
      <dgm:t>
        <a:bodyPr/>
        <a:lstStyle/>
        <a:p>
          <a:endParaRPr lang="en-US"/>
        </a:p>
      </dgm:t>
    </dgm:pt>
    <dgm:pt modelId="{36EBEC2D-5477-46E5-A0BC-6253C3B3C405}">
      <dgm:prSet phldrT="[Text]"/>
      <dgm:spPr>
        <a:solidFill>
          <a:srgbClr val="FF9900"/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Radiation loads</a:t>
          </a:r>
          <a:endParaRPr lang="en-US" dirty="0">
            <a:solidFill>
              <a:schemeClr val="bg1"/>
            </a:solidFill>
          </a:endParaRPr>
        </a:p>
      </dgm:t>
    </dgm:pt>
    <dgm:pt modelId="{CD7CAF3E-2DA6-4417-9EAD-89B415BA8245}" type="parTrans" cxnId="{7C245BDD-8FEA-4B91-A310-20F33DB17D42}">
      <dgm:prSet/>
      <dgm:spPr/>
      <dgm:t>
        <a:bodyPr/>
        <a:lstStyle/>
        <a:p>
          <a:endParaRPr lang="en-US"/>
        </a:p>
      </dgm:t>
    </dgm:pt>
    <dgm:pt modelId="{B0114C94-7386-4EC4-892E-FAA8B47DD275}" type="sibTrans" cxnId="{7C245BDD-8FEA-4B91-A310-20F33DB17D42}">
      <dgm:prSet/>
      <dgm:spPr/>
      <dgm:t>
        <a:bodyPr/>
        <a:lstStyle/>
        <a:p>
          <a:endParaRPr lang="en-US"/>
        </a:p>
      </dgm:t>
    </dgm:pt>
    <dgm:pt modelId="{8152FA20-1A4A-4042-93FB-F4704F3DBC26}" type="pres">
      <dgm:prSet presAssocID="{09CAB957-1126-413D-B1C2-1AFFB9F245A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49D4C7-89A2-469E-BA17-440192672A5C}" type="pres">
      <dgm:prSet presAssocID="{2368CD7C-D1CC-40C4-8329-9AF05308971D}" presName="node" presStyleLbl="node1" presStyleIdx="0" presStyleCnt="4" custLinFactX="-16919" custLinFactNeighborX="-100000" custLinFactNeighborY="-9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97E79F-9D37-4430-B22C-AF1F2263946C}" type="pres">
      <dgm:prSet presAssocID="{F6C32299-2ACA-4BF2-B566-AFEC0EEF12CE}" presName="sibTrans" presStyleLbl="sibTrans2D1" presStyleIdx="0" presStyleCnt="3" custScaleX="156292" custLinFactNeighborX="-1798" custLinFactNeighborY="3921"/>
      <dgm:spPr/>
      <dgm:t>
        <a:bodyPr/>
        <a:lstStyle/>
        <a:p>
          <a:endParaRPr lang="en-US"/>
        </a:p>
      </dgm:t>
    </dgm:pt>
    <dgm:pt modelId="{F599C995-53E1-4281-A650-0F281C7B81AF}" type="pres">
      <dgm:prSet presAssocID="{F6C32299-2ACA-4BF2-B566-AFEC0EEF12CE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F94BF505-3993-488F-A471-0D6B2DB98BE3}" type="pres">
      <dgm:prSet presAssocID="{32F37A18-96C1-40B0-B5E7-D693C1F8B82B}" presName="node" presStyleLbl="node1" presStyleIdx="1" presStyleCnt="4" custLinFactX="18056" custLinFactNeighborX="100000" custLinFactNeighborY="1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A8C0DF-C3F2-48E0-BDC0-AFB175A59F37}" type="pres">
      <dgm:prSet presAssocID="{F1E06C55-C59F-4E24-92CB-1F7B93E79546}" presName="sibTrans" presStyleLbl="sibTrans2D1" presStyleIdx="1" presStyleCnt="3"/>
      <dgm:spPr/>
      <dgm:t>
        <a:bodyPr/>
        <a:lstStyle/>
        <a:p>
          <a:endParaRPr lang="en-US"/>
        </a:p>
      </dgm:t>
    </dgm:pt>
    <dgm:pt modelId="{E53BBCBA-1679-4B54-AD4F-9BDE0CFF92E9}" type="pres">
      <dgm:prSet presAssocID="{F1E06C55-C59F-4E24-92CB-1F7B93E79546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B8418FF9-836E-4BC0-8F1A-DD65F196D5F1}" type="pres">
      <dgm:prSet presAssocID="{EE0A6F99-8904-4FCC-8804-6CEFD4F3BD11}" presName="node" presStyleLbl="node1" presStyleIdx="2" presStyleCnt="4" custLinFactX="97268" custLinFactY="-17359" custLinFactNeighborX="100000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298F76-8631-4A34-A3C2-DBA6B372B7DA}" type="pres">
      <dgm:prSet presAssocID="{0CC72ACE-8F22-43F8-AA77-5739D6A0019F}" presName="sibTrans" presStyleLbl="sibTrans2D1" presStyleIdx="2" presStyleCnt="3" custAng="18581946" custScaleX="106454" custLinFactX="-91700" custLinFactY="42403" custLinFactNeighborX="-100000" custLinFactNeighborY="100000"/>
      <dgm:spPr/>
      <dgm:t>
        <a:bodyPr/>
        <a:lstStyle/>
        <a:p>
          <a:endParaRPr lang="en-US"/>
        </a:p>
      </dgm:t>
    </dgm:pt>
    <dgm:pt modelId="{D93D8DD2-C899-4EED-9DF5-ED6BC786EA11}" type="pres">
      <dgm:prSet presAssocID="{0CC72ACE-8F22-43F8-AA77-5739D6A0019F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F1BFAF23-734A-4C92-A01C-D9F1A3C54F0F}" type="pres">
      <dgm:prSet presAssocID="{36EBEC2D-5477-46E5-A0BC-6253C3B3C405}" presName="node" presStyleLbl="node1" presStyleIdx="3" presStyleCnt="4" custLinFactY="63687" custLinFactNeighborX="-8687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6C82CE3-6D6C-492F-AAF9-2905A82A14A9}" type="presOf" srcId="{0CC72ACE-8F22-43F8-AA77-5739D6A0019F}" destId="{93298F76-8631-4A34-A3C2-DBA6B372B7DA}" srcOrd="0" destOrd="0" presId="urn:microsoft.com/office/officeart/2005/8/layout/process1"/>
    <dgm:cxn modelId="{7C245BDD-8FEA-4B91-A310-20F33DB17D42}" srcId="{09CAB957-1126-413D-B1C2-1AFFB9F245A4}" destId="{36EBEC2D-5477-46E5-A0BC-6253C3B3C405}" srcOrd="3" destOrd="0" parTransId="{CD7CAF3E-2DA6-4417-9EAD-89B415BA8245}" sibTransId="{B0114C94-7386-4EC4-892E-FAA8B47DD275}"/>
    <dgm:cxn modelId="{A553CD1F-87CD-4611-ABB5-1421D28B3DAC}" type="presOf" srcId="{0CC72ACE-8F22-43F8-AA77-5739D6A0019F}" destId="{D93D8DD2-C899-4EED-9DF5-ED6BC786EA11}" srcOrd="1" destOrd="0" presId="urn:microsoft.com/office/officeart/2005/8/layout/process1"/>
    <dgm:cxn modelId="{E5734F7D-8863-49CF-AB98-57DE649233BB}" type="presOf" srcId="{36EBEC2D-5477-46E5-A0BC-6253C3B3C405}" destId="{F1BFAF23-734A-4C92-A01C-D9F1A3C54F0F}" srcOrd="0" destOrd="0" presId="urn:microsoft.com/office/officeart/2005/8/layout/process1"/>
    <dgm:cxn modelId="{11CE37FF-7F85-495A-9B9C-CD9819A92CDE}" srcId="{09CAB957-1126-413D-B1C2-1AFFB9F245A4}" destId="{2368CD7C-D1CC-40C4-8329-9AF05308971D}" srcOrd="0" destOrd="0" parTransId="{A26EE22C-0A34-45E6-A328-18BE0500F0AE}" sibTransId="{F6C32299-2ACA-4BF2-B566-AFEC0EEF12CE}"/>
    <dgm:cxn modelId="{FE020DDE-19BD-417A-8CE7-609B0AC8D238}" type="presOf" srcId="{F6C32299-2ACA-4BF2-B566-AFEC0EEF12CE}" destId="{F599C995-53E1-4281-A650-0F281C7B81AF}" srcOrd="1" destOrd="0" presId="urn:microsoft.com/office/officeart/2005/8/layout/process1"/>
    <dgm:cxn modelId="{AF6F6514-79E5-4A68-87BC-4AC09421A7E6}" type="presOf" srcId="{EE0A6F99-8904-4FCC-8804-6CEFD4F3BD11}" destId="{B8418FF9-836E-4BC0-8F1A-DD65F196D5F1}" srcOrd="0" destOrd="0" presId="urn:microsoft.com/office/officeart/2005/8/layout/process1"/>
    <dgm:cxn modelId="{7B14A0D7-5E77-44D5-8613-4B1CB27CBD86}" srcId="{09CAB957-1126-413D-B1C2-1AFFB9F245A4}" destId="{EE0A6F99-8904-4FCC-8804-6CEFD4F3BD11}" srcOrd="2" destOrd="0" parTransId="{E299680A-306D-4BEA-8D87-411263959D01}" sibTransId="{0CC72ACE-8F22-43F8-AA77-5739D6A0019F}"/>
    <dgm:cxn modelId="{5F1184FB-F379-46D1-94CE-A854EEC40CBA}" type="presOf" srcId="{F1E06C55-C59F-4E24-92CB-1F7B93E79546}" destId="{A1A8C0DF-C3F2-48E0-BDC0-AFB175A59F37}" srcOrd="0" destOrd="0" presId="urn:microsoft.com/office/officeart/2005/8/layout/process1"/>
    <dgm:cxn modelId="{E0EC93E0-7985-4183-88D9-13D5CBAEB171}" type="presOf" srcId="{2368CD7C-D1CC-40C4-8329-9AF05308971D}" destId="{3249D4C7-89A2-469E-BA17-440192672A5C}" srcOrd="0" destOrd="0" presId="urn:microsoft.com/office/officeart/2005/8/layout/process1"/>
    <dgm:cxn modelId="{29339367-78A5-4F65-90B2-3F6323017F20}" type="presOf" srcId="{F1E06C55-C59F-4E24-92CB-1F7B93E79546}" destId="{E53BBCBA-1679-4B54-AD4F-9BDE0CFF92E9}" srcOrd="1" destOrd="0" presId="urn:microsoft.com/office/officeart/2005/8/layout/process1"/>
    <dgm:cxn modelId="{C635C39E-4D1C-4B10-8054-771A6617B718}" srcId="{09CAB957-1126-413D-B1C2-1AFFB9F245A4}" destId="{32F37A18-96C1-40B0-B5E7-D693C1F8B82B}" srcOrd="1" destOrd="0" parTransId="{C933718D-EE94-4021-B7EB-2BB14567330F}" sibTransId="{F1E06C55-C59F-4E24-92CB-1F7B93E79546}"/>
    <dgm:cxn modelId="{E69BD806-0DFB-458B-B0EA-A02F22E24AE6}" type="presOf" srcId="{F6C32299-2ACA-4BF2-B566-AFEC0EEF12CE}" destId="{2597E79F-9D37-4430-B22C-AF1F2263946C}" srcOrd="0" destOrd="0" presId="urn:microsoft.com/office/officeart/2005/8/layout/process1"/>
    <dgm:cxn modelId="{9FD20937-C0C6-4A5F-9236-C0C00A221B62}" type="presOf" srcId="{09CAB957-1126-413D-B1C2-1AFFB9F245A4}" destId="{8152FA20-1A4A-4042-93FB-F4704F3DBC26}" srcOrd="0" destOrd="0" presId="urn:microsoft.com/office/officeart/2005/8/layout/process1"/>
    <dgm:cxn modelId="{0E50766F-CC86-4650-9639-0CEC97CCF271}" type="presOf" srcId="{32F37A18-96C1-40B0-B5E7-D693C1F8B82B}" destId="{F94BF505-3993-488F-A471-0D6B2DB98BE3}" srcOrd="0" destOrd="0" presId="urn:microsoft.com/office/officeart/2005/8/layout/process1"/>
    <dgm:cxn modelId="{F14F4028-A7CD-42D7-B6B8-4DF04E13FA91}" type="presParOf" srcId="{8152FA20-1A4A-4042-93FB-F4704F3DBC26}" destId="{3249D4C7-89A2-469E-BA17-440192672A5C}" srcOrd="0" destOrd="0" presId="urn:microsoft.com/office/officeart/2005/8/layout/process1"/>
    <dgm:cxn modelId="{8188EE20-EB64-494F-A1C4-977DB9FB98FF}" type="presParOf" srcId="{8152FA20-1A4A-4042-93FB-F4704F3DBC26}" destId="{2597E79F-9D37-4430-B22C-AF1F2263946C}" srcOrd="1" destOrd="0" presId="urn:microsoft.com/office/officeart/2005/8/layout/process1"/>
    <dgm:cxn modelId="{686FDA69-5B9E-494E-B6EA-EB8560E94568}" type="presParOf" srcId="{2597E79F-9D37-4430-B22C-AF1F2263946C}" destId="{F599C995-53E1-4281-A650-0F281C7B81AF}" srcOrd="0" destOrd="0" presId="urn:microsoft.com/office/officeart/2005/8/layout/process1"/>
    <dgm:cxn modelId="{5BA2BDB5-98AA-4467-825C-BEC788E8848E}" type="presParOf" srcId="{8152FA20-1A4A-4042-93FB-F4704F3DBC26}" destId="{F94BF505-3993-488F-A471-0D6B2DB98BE3}" srcOrd="2" destOrd="0" presId="urn:microsoft.com/office/officeart/2005/8/layout/process1"/>
    <dgm:cxn modelId="{4D04CE7B-4C1B-4C25-83C3-37EBBCE6BB3E}" type="presParOf" srcId="{8152FA20-1A4A-4042-93FB-F4704F3DBC26}" destId="{A1A8C0DF-C3F2-48E0-BDC0-AFB175A59F37}" srcOrd="3" destOrd="0" presId="urn:microsoft.com/office/officeart/2005/8/layout/process1"/>
    <dgm:cxn modelId="{7EE482F6-9A5D-423D-AAD4-BBA01E7A6049}" type="presParOf" srcId="{A1A8C0DF-C3F2-48E0-BDC0-AFB175A59F37}" destId="{E53BBCBA-1679-4B54-AD4F-9BDE0CFF92E9}" srcOrd="0" destOrd="0" presId="urn:microsoft.com/office/officeart/2005/8/layout/process1"/>
    <dgm:cxn modelId="{5FDBD418-B599-42E5-AF90-DD9CFB2C9684}" type="presParOf" srcId="{8152FA20-1A4A-4042-93FB-F4704F3DBC26}" destId="{B8418FF9-836E-4BC0-8F1A-DD65F196D5F1}" srcOrd="4" destOrd="0" presId="urn:microsoft.com/office/officeart/2005/8/layout/process1"/>
    <dgm:cxn modelId="{C341F243-7977-4745-9981-7249BBDCE130}" type="presParOf" srcId="{8152FA20-1A4A-4042-93FB-F4704F3DBC26}" destId="{93298F76-8631-4A34-A3C2-DBA6B372B7DA}" srcOrd="5" destOrd="0" presId="urn:microsoft.com/office/officeart/2005/8/layout/process1"/>
    <dgm:cxn modelId="{C3B569DD-0D98-4EAE-9861-0254E2A64788}" type="presParOf" srcId="{93298F76-8631-4A34-A3C2-DBA6B372B7DA}" destId="{D93D8DD2-C899-4EED-9DF5-ED6BC786EA11}" srcOrd="0" destOrd="0" presId="urn:microsoft.com/office/officeart/2005/8/layout/process1"/>
    <dgm:cxn modelId="{E2186CA7-F820-4314-AFD3-6E7CE64A9827}" type="presParOf" srcId="{8152FA20-1A4A-4042-93FB-F4704F3DBC26}" destId="{F1BFAF23-734A-4C92-A01C-D9F1A3C54F0F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E3AEE1-AD55-40BF-8048-3014AE213673}" type="doc">
      <dgm:prSet loTypeId="urn:microsoft.com/office/officeart/2005/8/layout/equation1" loCatId="process" qsTypeId="urn:microsoft.com/office/officeart/2005/8/quickstyle/simple5" qsCatId="simple" csTypeId="urn:microsoft.com/office/officeart/2005/8/colors/accent2_2" csCatId="accent2" phldr="1"/>
      <dgm:spPr/>
    </dgm:pt>
    <dgm:pt modelId="{E5F94C29-9389-4138-BA31-D493D7F1FA1A}">
      <dgm:prSet phldrT="[Text]"/>
      <dgm:spPr>
        <a:solidFill>
          <a:srgbClr val="72A83B"/>
        </a:solidFill>
      </dgm:spPr>
      <dgm:t>
        <a:bodyPr/>
        <a:lstStyle/>
        <a:p>
          <a:r>
            <a:rPr lang="en-US" b="0" dirty="0" smtClean="0"/>
            <a:t>Impurity Radiation</a:t>
          </a:r>
          <a:endParaRPr lang="en-US" b="0" dirty="0"/>
        </a:p>
      </dgm:t>
    </dgm:pt>
    <dgm:pt modelId="{78B177A5-1408-4911-AF04-E48FF34B8EC1}" type="parTrans" cxnId="{DEAD49E9-7586-4E39-8DED-E81AE4790EE0}">
      <dgm:prSet/>
      <dgm:spPr/>
      <dgm:t>
        <a:bodyPr/>
        <a:lstStyle/>
        <a:p>
          <a:endParaRPr lang="en-US"/>
        </a:p>
      </dgm:t>
    </dgm:pt>
    <dgm:pt modelId="{4E4B30C6-B554-421A-9D3E-03AAB82293E7}" type="sibTrans" cxnId="{DEAD49E9-7586-4E39-8DED-E81AE4790EE0}">
      <dgm:prSet/>
      <dgm:spPr/>
      <dgm:t>
        <a:bodyPr/>
        <a:lstStyle/>
        <a:p>
          <a:endParaRPr lang="en-US"/>
        </a:p>
      </dgm:t>
    </dgm:pt>
    <dgm:pt modelId="{975B9104-9562-4242-BF46-2B6045C2B833}">
      <dgm:prSet phldrT="[Text]"/>
      <dgm:spPr/>
      <dgm:t>
        <a:bodyPr/>
        <a:lstStyle/>
        <a:p>
          <a:r>
            <a:rPr lang="en-US" b="0" dirty="0" smtClean="0"/>
            <a:t>Parallel /Perp transport</a:t>
          </a:r>
          <a:endParaRPr lang="en-US" b="0" dirty="0"/>
        </a:p>
      </dgm:t>
    </dgm:pt>
    <dgm:pt modelId="{F7B9B446-435B-440C-A0E0-52EF205F3105}" type="parTrans" cxnId="{386E74A8-3317-4923-A628-DE9E5453CB85}">
      <dgm:prSet/>
      <dgm:spPr/>
      <dgm:t>
        <a:bodyPr/>
        <a:lstStyle/>
        <a:p>
          <a:endParaRPr lang="en-US"/>
        </a:p>
      </dgm:t>
    </dgm:pt>
    <dgm:pt modelId="{B497F8BB-E70D-4A13-AE66-B3CF4DFFA3F4}" type="sibTrans" cxnId="{386E74A8-3317-4923-A628-DE9E5453CB85}">
      <dgm:prSet/>
      <dgm:spPr/>
      <dgm:t>
        <a:bodyPr/>
        <a:lstStyle/>
        <a:p>
          <a:endParaRPr lang="en-US"/>
        </a:p>
      </dgm:t>
    </dgm:pt>
    <dgm:pt modelId="{AEBB8A0C-FB4F-4F42-A162-E1D478023295}">
      <dgm:prSet phldrT="[Text]"/>
      <dgm:spPr>
        <a:solidFill>
          <a:srgbClr val="C00000"/>
        </a:solidFill>
      </dgm:spPr>
      <dgm:t>
        <a:bodyPr/>
        <a:lstStyle/>
        <a:p>
          <a:r>
            <a:rPr lang="en-US" b="1" dirty="0" err="1" smtClean="0"/>
            <a:t>Ohmic</a:t>
          </a:r>
          <a:r>
            <a:rPr lang="en-US" b="1" dirty="0" smtClean="0"/>
            <a:t> heating </a:t>
          </a:r>
          <a:r>
            <a:rPr lang="en-US" dirty="0" smtClean="0"/>
            <a:t>(from halo currents)</a:t>
          </a:r>
          <a:endParaRPr lang="en-US" dirty="0"/>
        </a:p>
      </dgm:t>
    </dgm:pt>
    <dgm:pt modelId="{7955EDB9-AA0E-4931-89F1-DB757BB6626C}" type="parTrans" cxnId="{3E1935B4-D9D0-486F-90D3-7B7D12C44212}">
      <dgm:prSet/>
      <dgm:spPr/>
      <dgm:t>
        <a:bodyPr/>
        <a:lstStyle/>
        <a:p>
          <a:endParaRPr lang="en-US"/>
        </a:p>
      </dgm:t>
    </dgm:pt>
    <dgm:pt modelId="{EF8B4181-9352-4F93-97CA-63CB388F30E6}" type="sibTrans" cxnId="{3E1935B4-D9D0-486F-90D3-7B7D12C44212}">
      <dgm:prSet/>
      <dgm:spPr/>
      <dgm:t>
        <a:bodyPr/>
        <a:lstStyle/>
        <a:p>
          <a:endParaRPr lang="en-US"/>
        </a:p>
      </dgm:t>
    </dgm:pt>
    <dgm:pt modelId="{C2D7DE13-1D1E-4C94-A5D3-ED65C369A058}" type="pres">
      <dgm:prSet presAssocID="{62E3AEE1-AD55-40BF-8048-3014AE213673}" presName="linearFlow" presStyleCnt="0">
        <dgm:presLayoutVars>
          <dgm:dir val="rev"/>
          <dgm:resizeHandles val="exact"/>
        </dgm:presLayoutVars>
      </dgm:prSet>
      <dgm:spPr/>
    </dgm:pt>
    <dgm:pt modelId="{2FBD7523-E53A-4444-A32F-6DC1515863E9}" type="pres">
      <dgm:prSet presAssocID="{E5F94C29-9389-4138-BA31-D493D7F1FA1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BCFA11-7E57-430A-BA1F-15EEB028D6E8}" type="pres">
      <dgm:prSet presAssocID="{4E4B30C6-B554-421A-9D3E-03AAB82293E7}" presName="spacerL" presStyleCnt="0"/>
      <dgm:spPr/>
    </dgm:pt>
    <dgm:pt modelId="{1CDCF1A1-3CBD-4D2E-A445-5CAE38440204}" type="pres">
      <dgm:prSet presAssocID="{4E4B30C6-B554-421A-9D3E-03AAB82293E7}" presName="sibTrans" presStyleLbl="sibTrans2D1" presStyleIdx="0" presStyleCnt="2"/>
      <dgm:spPr/>
      <dgm:t>
        <a:bodyPr/>
        <a:lstStyle/>
        <a:p>
          <a:endParaRPr lang="en-US"/>
        </a:p>
      </dgm:t>
    </dgm:pt>
    <dgm:pt modelId="{A05A4BA6-DE81-43E7-8794-58D778E5691B}" type="pres">
      <dgm:prSet presAssocID="{4E4B30C6-B554-421A-9D3E-03AAB82293E7}" presName="spacerR" presStyleCnt="0"/>
      <dgm:spPr/>
    </dgm:pt>
    <dgm:pt modelId="{7FB8E68F-EB2F-41A3-9613-7C31D191E5E9}" type="pres">
      <dgm:prSet presAssocID="{975B9104-9562-4242-BF46-2B6045C2B83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59F5C9-7E1C-4FC7-829C-128E3AFE5334}" type="pres">
      <dgm:prSet presAssocID="{B497F8BB-E70D-4A13-AE66-B3CF4DFFA3F4}" presName="spacerL" presStyleCnt="0"/>
      <dgm:spPr/>
    </dgm:pt>
    <dgm:pt modelId="{3A6BC32F-D28B-4195-8223-B94EB8FEAB8E}" type="pres">
      <dgm:prSet presAssocID="{B497F8BB-E70D-4A13-AE66-B3CF4DFFA3F4}" presName="sibTrans" presStyleLbl="sibTrans2D1" presStyleIdx="1" presStyleCnt="2"/>
      <dgm:spPr/>
      <dgm:t>
        <a:bodyPr/>
        <a:lstStyle/>
        <a:p>
          <a:endParaRPr lang="en-US"/>
        </a:p>
      </dgm:t>
    </dgm:pt>
    <dgm:pt modelId="{213E4D99-C219-403C-855F-51D0248729CB}" type="pres">
      <dgm:prSet presAssocID="{B497F8BB-E70D-4A13-AE66-B3CF4DFFA3F4}" presName="spacerR" presStyleCnt="0"/>
      <dgm:spPr/>
    </dgm:pt>
    <dgm:pt modelId="{2863C667-C8BA-420C-B472-189B6870F6D3}" type="pres">
      <dgm:prSet presAssocID="{AEBB8A0C-FB4F-4F42-A162-E1D47802329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6E74A8-3317-4923-A628-DE9E5453CB85}" srcId="{62E3AEE1-AD55-40BF-8048-3014AE213673}" destId="{975B9104-9562-4242-BF46-2B6045C2B833}" srcOrd="1" destOrd="0" parTransId="{F7B9B446-435B-440C-A0E0-52EF205F3105}" sibTransId="{B497F8BB-E70D-4A13-AE66-B3CF4DFFA3F4}"/>
    <dgm:cxn modelId="{07136B2D-39B3-4CA6-ACB1-DA1D6EEBF4F4}" type="presOf" srcId="{B497F8BB-E70D-4A13-AE66-B3CF4DFFA3F4}" destId="{3A6BC32F-D28B-4195-8223-B94EB8FEAB8E}" srcOrd="0" destOrd="0" presId="urn:microsoft.com/office/officeart/2005/8/layout/equation1"/>
    <dgm:cxn modelId="{3E1935B4-D9D0-486F-90D3-7B7D12C44212}" srcId="{62E3AEE1-AD55-40BF-8048-3014AE213673}" destId="{AEBB8A0C-FB4F-4F42-A162-E1D478023295}" srcOrd="2" destOrd="0" parTransId="{7955EDB9-AA0E-4931-89F1-DB757BB6626C}" sibTransId="{EF8B4181-9352-4F93-97CA-63CB388F30E6}"/>
    <dgm:cxn modelId="{4C30711F-C295-4415-AE25-8E36B4F3C73E}" type="presOf" srcId="{62E3AEE1-AD55-40BF-8048-3014AE213673}" destId="{C2D7DE13-1D1E-4C94-A5D3-ED65C369A058}" srcOrd="0" destOrd="0" presId="urn:microsoft.com/office/officeart/2005/8/layout/equation1"/>
    <dgm:cxn modelId="{749B3987-8633-48E4-8C32-76BA44EFC14A}" type="presOf" srcId="{AEBB8A0C-FB4F-4F42-A162-E1D478023295}" destId="{2863C667-C8BA-420C-B472-189B6870F6D3}" srcOrd="0" destOrd="0" presId="urn:microsoft.com/office/officeart/2005/8/layout/equation1"/>
    <dgm:cxn modelId="{AA28918A-654B-490F-927F-96B321C7A253}" type="presOf" srcId="{975B9104-9562-4242-BF46-2B6045C2B833}" destId="{7FB8E68F-EB2F-41A3-9613-7C31D191E5E9}" srcOrd="0" destOrd="0" presId="urn:microsoft.com/office/officeart/2005/8/layout/equation1"/>
    <dgm:cxn modelId="{DEAD49E9-7586-4E39-8DED-E81AE4790EE0}" srcId="{62E3AEE1-AD55-40BF-8048-3014AE213673}" destId="{E5F94C29-9389-4138-BA31-D493D7F1FA1A}" srcOrd="0" destOrd="0" parTransId="{78B177A5-1408-4911-AF04-E48FF34B8EC1}" sibTransId="{4E4B30C6-B554-421A-9D3E-03AAB82293E7}"/>
    <dgm:cxn modelId="{77D45EEA-C751-4B57-AA01-C2484E4B6A01}" type="presOf" srcId="{4E4B30C6-B554-421A-9D3E-03AAB82293E7}" destId="{1CDCF1A1-3CBD-4D2E-A445-5CAE38440204}" srcOrd="0" destOrd="0" presId="urn:microsoft.com/office/officeart/2005/8/layout/equation1"/>
    <dgm:cxn modelId="{5A4635BE-4E06-46D3-8FAB-4788C8BA2004}" type="presOf" srcId="{E5F94C29-9389-4138-BA31-D493D7F1FA1A}" destId="{2FBD7523-E53A-4444-A32F-6DC1515863E9}" srcOrd="0" destOrd="0" presId="urn:microsoft.com/office/officeart/2005/8/layout/equation1"/>
    <dgm:cxn modelId="{900D043D-1CA1-4A09-BC1D-89B3F1C97D90}" type="presParOf" srcId="{C2D7DE13-1D1E-4C94-A5D3-ED65C369A058}" destId="{2FBD7523-E53A-4444-A32F-6DC1515863E9}" srcOrd="0" destOrd="0" presId="urn:microsoft.com/office/officeart/2005/8/layout/equation1"/>
    <dgm:cxn modelId="{1EB98686-6237-4998-9031-0F69665C6A91}" type="presParOf" srcId="{C2D7DE13-1D1E-4C94-A5D3-ED65C369A058}" destId="{A0BCFA11-7E57-430A-BA1F-15EEB028D6E8}" srcOrd="1" destOrd="0" presId="urn:microsoft.com/office/officeart/2005/8/layout/equation1"/>
    <dgm:cxn modelId="{6AC3CA69-E56B-46D1-8194-D4833B3B693B}" type="presParOf" srcId="{C2D7DE13-1D1E-4C94-A5D3-ED65C369A058}" destId="{1CDCF1A1-3CBD-4D2E-A445-5CAE38440204}" srcOrd="2" destOrd="0" presId="urn:microsoft.com/office/officeart/2005/8/layout/equation1"/>
    <dgm:cxn modelId="{2EDD55B8-8630-4557-9CC3-906A656D6D1A}" type="presParOf" srcId="{C2D7DE13-1D1E-4C94-A5D3-ED65C369A058}" destId="{A05A4BA6-DE81-43E7-8794-58D778E5691B}" srcOrd="3" destOrd="0" presId="urn:microsoft.com/office/officeart/2005/8/layout/equation1"/>
    <dgm:cxn modelId="{B4E6DE8A-08EF-474F-91A5-54EC38819F30}" type="presParOf" srcId="{C2D7DE13-1D1E-4C94-A5D3-ED65C369A058}" destId="{7FB8E68F-EB2F-41A3-9613-7C31D191E5E9}" srcOrd="4" destOrd="0" presId="urn:microsoft.com/office/officeart/2005/8/layout/equation1"/>
    <dgm:cxn modelId="{A4ABF0DD-34D4-4EBE-9E7A-7DD83F8C749E}" type="presParOf" srcId="{C2D7DE13-1D1E-4C94-A5D3-ED65C369A058}" destId="{4859F5C9-7E1C-4FC7-829C-128E3AFE5334}" srcOrd="5" destOrd="0" presId="urn:microsoft.com/office/officeart/2005/8/layout/equation1"/>
    <dgm:cxn modelId="{7C60F4DC-44EA-4A79-AA17-272B76CAEF5A}" type="presParOf" srcId="{C2D7DE13-1D1E-4C94-A5D3-ED65C369A058}" destId="{3A6BC32F-D28B-4195-8223-B94EB8FEAB8E}" srcOrd="6" destOrd="0" presId="urn:microsoft.com/office/officeart/2005/8/layout/equation1"/>
    <dgm:cxn modelId="{07BF7436-83A5-4A6F-A06E-4155E0CE4913}" type="presParOf" srcId="{C2D7DE13-1D1E-4C94-A5D3-ED65C369A058}" destId="{213E4D99-C219-403C-855F-51D0248729CB}" srcOrd="7" destOrd="0" presId="urn:microsoft.com/office/officeart/2005/8/layout/equation1"/>
    <dgm:cxn modelId="{38487E9A-5DF9-4145-B472-A7517FAD97E4}" type="presParOf" srcId="{C2D7DE13-1D1E-4C94-A5D3-ED65C369A058}" destId="{2863C667-C8BA-420C-B472-189B6870F6D3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CAB957-1126-413D-B1C2-1AFFB9F245A4}" type="doc">
      <dgm:prSet loTypeId="urn:microsoft.com/office/officeart/2005/8/layout/process1" loCatId="process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368CD7C-D1CC-40C4-8329-9AF05308971D}">
      <dgm:prSet phldrT="[Text]"/>
      <dgm:spPr>
        <a:solidFill>
          <a:srgbClr val="5859FD"/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MHD codes    </a:t>
          </a:r>
        </a:p>
        <a:p>
          <a:r>
            <a:rPr lang="en-US" dirty="0" smtClean="0">
              <a:solidFill>
                <a:schemeClr val="bg1"/>
              </a:solidFill>
            </a:rPr>
            <a:t>(TQ and 3D fields)</a:t>
          </a:r>
          <a:endParaRPr lang="en-US" dirty="0">
            <a:solidFill>
              <a:schemeClr val="bg1"/>
            </a:solidFill>
          </a:endParaRPr>
        </a:p>
      </dgm:t>
    </dgm:pt>
    <dgm:pt modelId="{A26EE22C-0A34-45E6-A328-18BE0500F0AE}" type="parTrans" cxnId="{11CE37FF-7F85-495A-9B9C-CD9819A92CDE}">
      <dgm:prSet/>
      <dgm:spPr/>
      <dgm:t>
        <a:bodyPr/>
        <a:lstStyle/>
        <a:p>
          <a:endParaRPr lang="en-US"/>
        </a:p>
      </dgm:t>
    </dgm:pt>
    <dgm:pt modelId="{F6C32299-2ACA-4BF2-B566-AFEC0EEF12CE}" type="sibTrans" cxnId="{11CE37FF-7F85-495A-9B9C-CD9819A92CDE}">
      <dgm:prSet custT="1"/>
      <dgm:spPr/>
      <dgm:t>
        <a:bodyPr/>
        <a:lstStyle/>
        <a:p>
          <a:endParaRPr lang="en-US" sz="1400" dirty="0"/>
        </a:p>
      </dgm:t>
    </dgm:pt>
    <dgm:pt modelId="{32F37A18-96C1-40B0-B5E7-D693C1F8B82B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Radial transport coefficients for REs</a:t>
          </a:r>
        </a:p>
        <a:p>
          <a:r>
            <a:rPr lang="en-US" dirty="0" smtClean="0">
              <a:solidFill>
                <a:schemeClr val="bg1"/>
              </a:solidFill>
            </a:rPr>
            <a:t>(K. Särkimäki)</a:t>
          </a:r>
          <a:endParaRPr lang="en-US" dirty="0">
            <a:solidFill>
              <a:schemeClr val="bg1"/>
            </a:solidFill>
          </a:endParaRPr>
        </a:p>
      </dgm:t>
    </dgm:pt>
    <dgm:pt modelId="{C933718D-EE94-4021-B7EB-2BB14567330F}" type="parTrans" cxnId="{C635C39E-4D1C-4B10-8054-771A6617B718}">
      <dgm:prSet/>
      <dgm:spPr/>
      <dgm:t>
        <a:bodyPr/>
        <a:lstStyle/>
        <a:p>
          <a:endParaRPr lang="en-US"/>
        </a:p>
      </dgm:t>
    </dgm:pt>
    <dgm:pt modelId="{F1E06C55-C59F-4E24-92CB-1F7B93E79546}" type="sibTrans" cxnId="{C635C39E-4D1C-4B10-8054-771A6617B718}">
      <dgm:prSet/>
      <dgm:spPr/>
      <dgm:t>
        <a:bodyPr/>
        <a:lstStyle/>
        <a:p>
          <a:endParaRPr lang="en-US"/>
        </a:p>
      </dgm:t>
    </dgm:pt>
    <dgm:pt modelId="{94697D18-EC69-4312-BB6F-829E2B934E19}">
      <dgm:prSet/>
      <dgm:spPr>
        <a:solidFill>
          <a:srgbClr val="C00000"/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DREAM</a:t>
          </a:r>
        </a:p>
        <a:p>
          <a:r>
            <a:rPr lang="en-US" dirty="0" smtClean="0">
              <a:solidFill>
                <a:schemeClr val="bg1"/>
              </a:solidFill>
            </a:rPr>
            <a:t>(RE current and energy)</a:t>
          </a:r>
          <a:endParaRPr lang="en-US" dirty="0">
            <a:solidFill>
              <a:schemeClr val="bg1"/>
            </a:solidFill>
          </a:endParaRPr>
        </a:p>
      </dgm:t>
    </dgm:pt>
    <dgm:pt modelId="{B8C714CB-85C0-4E28-8701-9304C1B32CC3}" type="parTrans" cxnId="{AEFF5EB3-02F0-4F0A-B648-339717CAF708}">
      <dgm:prSet/>
      <dgm:spPr/>
      <dgm:t>
        <a:bodyPr/>
        <a:lstStyle/>
        <a:p>
          <a:endParaRPr lang="en-US"/>
        </a:p>
      </dgm:t>
    </dgm:pt>
    <dgm:pt modelId="{C03CE63D-20AC-49C9-86C9-21BBE7FBFC9E}" type="sibTrans" cxnId="{AEFF5EB3-02F0-4F0A-B648-339717CAF708}">
      <dgm:prSet/>
      <dgm:spPr/>
      <dgm:t>
        <a:bodyPr/>
        <a:lstStyle/>
        <a:p>
          <a:endParaRPr lang="en-US"/>
        </a:p>
      </dgm:t>
    </dgm:pt>
    <dgm:pt modelId="{8152FA20-1A4A-4042-93FB-F4704F3DBC26}" type="pres">
      <dgm:prSet presAssocID="{09CAB957-1126-413D-B1C2-1AFFB9F245A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49D4C7-89A2-469E-BA17-440192672A5C}" type="pres">
      <dgm:prSet presAssocID="{2368CD7C-D1CC-40C4-8329-9AF05308971D}" presName="node" presStyleLbl="node1" presStyleIdx="0" presStyleCnt="3" custLinFactNeighborX="7459" custLinFactNeighborY="469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97E79F-9D37-4430-B22C-AF1F2263946C}" type="pres">
      <dgm:prSet presAssocID="{F6C32299-2ACA-4BF2-B566-AFEC0EEF12CE}" presName="sibTrans" presStyleLbl="sibTrans2D1" presStyleIdx="0" presStyleCnt="2" custScaleX="156292" custLinFactNeighborX="-1798" custLinFactNeighborY="3921"/>
      <dgm:spPr/>
      <dgm:t>
        <a:bodyPr/>
        <a:lstStyle/>
        <a:p>
          <a:endParaRPr lang="en-US"/>
        </a:p>
      </dgm:t>
    </dgm:pt>
    <dgm:pt modelId="{F599C995-53E1-4281-A650-0F281C7B81AF}" type="pres">
      <dgm:prSet presAssocID="{F6C32299-2ACA-4BF2-B566-AFEC0EEF12CE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F94BF505-3993-488F-A471-0D6B2DB98BE3}" type="pres">
      <dgm:prSet presAssocID="{32F37A18-96C1-40B0-B5E7-D693C1F8B82B}" presName="node" presStyleLbl="node1" presStyleIdx="1" presStyleCnt="3" custLinFactNeighborX="6054" custLinFactNeighborY="446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A8C0DF-C3F2-48E0-BDC0-AFB175A59F37}" type="pres">
      <dgm:prSet presAssocID="{F1E06C55-C59F-4E24-92CB-1F7B93E79546}" presName="sibTrans" presStyleLbl="sibTrans2D1" presStyleIdx="1" presStyleCnt="2"/>
      <dgm:spPr/>
      <dgm:t>
        <a:bodyPr/>
        <a:lstStyle/>
        <a:p>
          <a:endParaRPr lang="en-US"/>
        </a:p>
      </dgm:t>
    </dgm:pt>
    <dgm:pt modelId="{E53BBCBA-1679-4B54-AD4F-9BDE0CFF92E9}" type="pres">
      <dgm:prSet presAssocID="{F1E06C55-C59F-4E24-92CB-1F7B93E79546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31930F1A-B10F-4FE1-A5EF-CDA143423787}" type="pres">
      <dgm:prSet presAssocID="{94697D18-EC69-4312-BB6F-829E2B934E19}" presName="node" presStyleLbl="node1" presStyleIdx="2" presStyleCnt="3" custLinFactNeighborX="-7034" custLinFactNeighborY="469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1367360-1BDF-418F-8A08-2CDE5E256546}" type="presOf" srcId="{94697D18-EC69-4312-BB6F-829E2B934E19}" destId="{31930F1A-B10F-4FE1-A5EF-CDA143423787}" srcOrd="0" destOrd="0" presId="urn:microsoft.com/office/officeart/2005/8/layout/process1"/>
    <dgm:cxn modelId="{AEFF5EB3-02F0-4F0A-B648-339717CAF708}" srcId="{09CAB957-1126-413D-B1C2-1AFFB9F245A4}" destId="{94697D18-EC69-4312-BB6F-829E2B934E19}" srcOrd="2" destOrd="0" parTransId="{B8C714CB-85C0-4E28-8701-9304C1B32CC3}" sibTransId="{C03CE63D-20AC-49C9-86C9-21BBE7FBFC9E}"/>
    <dgm:cxn modelId="{11CE37FF-7F85-495A-9B9C-CD9819A92CDE}" srcId="{09CAB957-1126-413D-B1C2-1AFFB9F245A4}" destId="{2368CD7C-D1CC-40C4-8329-9AF05308971D}" srcOrd="0" destOrd="0" parTransId="{A26EE22C-0A34-45E6-A328-18BE0500F0AE}" sibTransId="{F6C32299-2ACA-4BF2-B566-AFEC0EEF12CE}"/>
    <dgm:cxn modelId="{FE020DDE-19BD-417A-8CE7-609B0AC8D238}" type="presOf" srcId="{F6C32299-2ACA-4BF2-B566-AFEC0EEF12CE}" destId="{F599C995-53E1-4281-A650-0F281C7B81AF}" srcOrd="1" destOrd="0" presId="urn:microsoft.com/office/officeart/2005/8/layout/process1"/>
    <dgm:cxn modelId="{E0EC93E0-7985-4183-88D9-13D5CBAEB171}" type="presOf" srcId="{2368CD7C-D1CC-40C4-8329-9AF05308971D}" destId="{3249D4C7-89A2-469E-BA17-440192672A5C}" srcOrd="0" destOrd="0" presId="urn:microsoft.com/office/officeart/2005/8/layout/process1"/>
    <dgm:cxn modelId="{C635C39E-4D1C-4B10-8054-771A6617B718}" srcId="{09CAB957-1126-413D-B1C2-1AFFB9F245A4}" destId="{32F37A18-96C1-40B0-B5E7-D693C1F8B82B}" srcOrd="1" destOrd="0" parTransId="{C933718D-EE94-4021-B7EB-2BB14567330F}" sibTransId="{F1E06C55-C59F-4E24-92CB-1F7B93E79546}"/>
    <dgm:cxn modelId="{E69BD806-0DFB-458B-B0EA-A02F22E24AE6}" type="presOf" srcId="{F6C32299-2ACA-4BF2-B566-AFEC0EEF12CE}" destId="{2597E79F-9D37-4430-B22C-AF1F2263946C}" srcOrd="0" destOrd="0" presId="urn:microsoft.com/office/officeart/2005/8/layout/process1"/>
    <dgm:cxn modelId="{9FD20937-C0C6-4A5F-9236-C0C00A221B62}" type="presOf" srcId="{09CAB957-1126-413D-B1C2-1AFFB9F245A4}" destId="{8152FA20-1A4A-4042-93FB-F4704F3DBC26}" srcOrd="0" destOrd="0" presId="urn:microsoft.com/office/officeart/2005/8/layout/process1"/>
    <dgm:cxn modelId="{30E2885A-6163-487B-A20A-AA12F442E9D8}" type="presOf" srcId="{F1E06C55-C59F-4E24-92CB-1F7B93E79546}" destId="{E53BBCBA-1679-4B54-AD4F-9BDE0CFF92E9}" srcOrd="1" destOrd="0" presId="urn:microsoft.com/office/officeart/2005/8/layout/process1"/>
    <dgm:cxn modelId="{F7066556-0F34-49DD-A552-3051430DF1D6}" type="presOf" srcId="{F1E06C55-C59F-4E24-92CB-1F7B93E79546}" destId="{A1A8C0DF-C3F2-48E0-BDC0-AFB175A59F37}" srcOrd="0" destOrd="0" presId="urn:microsoft.com/office/officeart/2005/8/layout/process1"/>
    <dgm:cxn modelId="{0E50766F-CC86-4650-9639-0CEC97CCF271}" type="presOf" srcId="{32F37A18-96C1-40B0-B5E7-D693C1F8B82B}" destId="{F94BF505-3993-488F-A471-0D6B2DB98BE3}" srcOrd="0" destOrd="0" presId="urn:microsoft.com/office/officeart/2005/8/layout/process1"/>
    <dgm:cxn modelId="{F14F4028-A7CD-42D7-B6B8-4DF04E13FA91}" type="presParOf" srcId="{8152FA20-1A4A-4042-93FB-F4704F3DBC26}" destId="{3249D4C7-89A2-469E-BA17-440192672A5C}" srcOrd="0" destOrd="0" presId="urn:microsoft.com/office/officeart/2005/8/layout/process1"/>
    <dgm:cxn modelId="{8188EE20-EB64-494F-A1C4-977DB9FB98FF}" type="presParOf" srcId="{8152FA20-1A4A-4042-93FB-F4704F3DBC26}" destId="{2597E79F-9D37-4430-B22C-AF1F2263946C}" srcOrd="1" destOrd="0" presId="urn:microsoft.com/office/officeart/2005/8/layout/process1"/>
    <dgm:cxn modelId="{686FDA69-5B9E-494E-B6EA-EB8560E94568}" type="presParOf" srcId="{2597E79F-9D37-4430-B22C-AF1F2263946C}" destId="{F599C995-53E1-4281-A650-0F281C7B81AF}" srcOrd="0" destOrd="0" presId="urn:microsoft.com/office/officeart/2005/8/layout/process1"/>
    <dgm:cxn modelId="{5BA2BDB5-98AA-4467-825C-BEC788E8848E}" type="presParOf" srcId="{8152FA20-1A4A-4042-93FB-F4704F3DBC26}" destId="{F94BF505-3993-488F-A471-0D6B2DB98BE3}" srcOrd="2" destOrd="0" presId="urn:microsoft.com/office/officeart/2005/8/layout/process1"/>
    <dgm:cxn modelId="{08CF2454-920F-4C37-9F35-278ED62E5C31}" type="presParOf" srcId="{8152FA20-1A4A-4042-93FB-F4704F3DBC26}" destId="{A1A8C0DF-C3F2-48E0-BDC0-AFB175A59F37}" srcOrd="3" destOrd="0" presId="urn:microsoft.com/office/officeart/2005/8/layout/process1"/>
    <dgm:cxn modelId="{D0F2EE92-BCF4-4C98-8819-FD00EBAAD259}" type="presParOf" srcId="{A1A8C0DF-C3F2-48E0-BDC0-AFB175A59F37}" destId="{E53BBCBA-1679-4B54-AD4F-9BDE0CFF92E9}" srcOrd="0" destOrd="0" presId="urn:microsoft.com/office/officeart/2005/8/layout/process1"/>
    <dgm:cxn modelId="{BCD7E713-7AFA-4464-BC60-2F9B0C71BAF8}" type="presParOf" srcId="{8152FA20-1A4A-4042-93FB-F4704F3DBC26}" destId="{31930F1A-B10F-4FE1-A5EF-CDA14342378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47FAB1A-41D3-40D9-BCBC-1F8E8C351E7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A81DDC81-670B-4759-9A43-3605842E4E9A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/>
            <a:t>Loss of thermal energy</a:t>
          </a:r>
          <a:endParaRPr lang="en-US" dirty="0"/>
        </a:p>
      </dgm:t>
    </dgm:pt>
    <dgm:pt modelId="{ADAB3762-E06B-41EB-BC23-31F88BBFE9A4}" type="parTrans" cxnId="{318A6906-479B-4928-AADA-77EB3B788FD8}">
      <dgm:prSet/>
      <dgm:spPr/>
      <dgm:t>
        <a:bodyPr/>
        <a:lstStyle/>
        <a:p>
          <a:endParaRPr lang="en-US"/>
        </a:p>
      </dgm:t>
    </dgm:pt>
    <dgm:pt modelId="{25C30A34-E5EA-4C48-B234-552A566F37EA}" type="sibTrans" cxnId="{318A6906-479B-4928-AADA-77EB3B788FD8}">
      <dgm:prSet/>
      <dgm:spPr/>
      <dgm:t>
        <a:bodyPr/>
        <a:lstStyle/>
        <a:p>
          <a:endParaRPr lang="en-US"/>
        </a:p>
      </dgm:t>
    </dgm:pt>
    <dgm:pt modelId="{7F562895-40BD-4660-97A5-463C60DD3551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 smtClean="0"/>
            <a:t>Loss of plasma diamagnetism </a:t>
          </a:r>
          <a:endParaRPr lang="en-US" dirty="0"/>
        </a:p>
      </dgm:t>
    </dgm:pt>
    <dgm:pt modelId="{AD5B5E55-8831-47E2-8B6D-7A85634D72C1}" type="parTrans" cxnId="{B897E685-E472-41B4-A4FA-4FEE4063F184}">
      <dgm:prSet/>
      <dgm:spPr/>
      <dgm:t>
        <a:bodyPr/>
        <a:lstStyle/>
        <a:p>
          <a:endParaRPr lang="en-US"/>
        </a:p>
      </dgm:t>
    </dgm:pt>
    <dgm:pt modelId="{F7EB0B12-963E-4399-B4C6-1024CBD69D21}" type="sibTrans" cxnId="{B897E685-E472-41B4-A4FA-4FEE4063F184}">
      <dgm:prSet/>
      <dgm:spPr/>
      <dgm:t>
        <a:bodyPr/>
        <a:lstStyle/>
        <a:p>
          <a:endParaRPr lang="en-US"/>
        </a:p>
      </dgm:t>
    </dgm:pt>
    <dgm:pt modelId="{576C8370-A210-458F-A31F-FE86B74656DB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 smtClean="0"/>
            <a:t> Poloidal eddy currents in the wall</a:t>
          </a:r>
          <a:endParaRPr lang="en-US" dirty="0"/>
        </a:p>
      </dgm:t>
    </dgm:pt>
    <dgm:pt modelId="{76B68D78-BB03-47AF-A809-8761406DE5CC}" type="parTrans" cxnId="{35D30B8A-D1AD-40A2-9BEB-6E81D9E1D604}">
      <dgm:prSet/>
      <dgm:spPr/>
      <dgm:t>
        <a:bodyPr/>
        <a:lstStyle/>
        <a:p>
          <a:endParaRPr lang="en-US"/>
        </a:p>
      </dgm:t>
    </dgm:pt>
    <dgm:pt modelId="{BBC08335-16B9-4A88-B488-086AEC7C2C35}" type="sibTrans" cxnId="{35D30B8A-D1AD-40A2-9BEB-6E81D9E1D604}">
      <dgm:prSet/>
      <dgm:spPr/>
      <dgm:t>
        <a:bodyPr/>
        <a:lstStyle/>
        <a:p>
          <a:endParaRPr lang="en-US"/>
        </a:p>
      </dgm:t>
    </dgm:pt>
    <dgm:pt modelId="{C847DFC1-9293-4E68-BE3E-2F45FFC8843A}">
      <dgm:prSet/>
      <dgm:spPr>
        <a:solidFill>
          <a:srgbClr val="FF0000"/>
        </a:solidFill>
      </dgm:spPr>
      <dgm:t>
        <a:bodyPr/>
        <a:lstStyle/>
        <a:p>
          <a:r>
            <a:rPr lang="en-US" dirty="0" smtClean="0"/>
            <a:t>Net radial wall force</a:t>
          </a:r>
          <a:endParaRPr lang="en-US" dirty="0"/>
        </a:p>
      </dgm:t>
    </dgm:pt>
    <dgm:pt modelId="{70E25681-7392-4D42-9252-C3904D28C419}" type="parTrans" cxnId="{7C1B7B57-A0BD-44DF-8964-FC81BA1D5C82}">
      <dgm:prSet/>
      <dgm:spPr/>
      <dgm:t>
        <a:bodyPr/>
        <a:lstStyle/>
        <a:p>
          <a:endParaRPr lang="en-US"/>
        </a:p>
      </dgm:t>
    </dgm:pt>
    <dgm:pt modelId="{893EBD1B-050C-4913-B120-544CDAFE0D50}" type="sibTrans" cxnId="{7C1B7B57-A0BD-44DF-8964-FC81BA1D5C82}">
      <dgm:prSet/>
      <dgm:spPr/>
      <dgm:t>
        <a:bodyPr/>
        <a:lstStyle/>
        <a:p>
          <a:endParaRPr lang="en-US"/>
        </a:p>
      </dgm:t>
    </dgm:pt>
    <dgm:pt modelId="{1E201A23-6D49-42C4-B62D-A0A3C7D426E3}" type="pres">
      <dgm:prSet presAssocID="{747FAB1A-41D3-40D9-BCBC-1F8E8C351E77}" presName="Name0" presStyleCnt="0">
        <dgm:presLayoutVars>
          <dgm:dir/>
          <dgm:resizeHandles val="exact"/>
        </dgm:presLayoutVars>
      </dgm:prSet>
      <dgm:spPr/>
    </dgm:pt>
    <dgm:pt modelId="{78BE972E-7D9E-4319-9AE5-61C05B4163BD}" type="pres">
      <dgm:prSet presAssocID="{A81DDC81-670B-4759-9A43-3605842E4E9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EB3EBE-7C11-4B5E-BF00-AAF51062471C}" type="pres">
      <dgm:prSet presAssocID="{25C30A34-E5EA-4C48-B234-552A566F37EA}" presName="sibTrans" presStyleLbl="sibTrans2D1" presStyleIdx="0" presStyleCnt="3"/>
      <dgm:spPr/>
      <dgm:t>
        <a:bodyPr/>
        <a:lstStyle/>
        <a:p>
          <a:endParaRPr lang="en-US"/>
        </a:p>
      </dgm:t>
    </dgm:pt>
    <dgm:pt modelId="{3885545C-2010-477D-A90B-904D1DEFE7B5}" type="pres">
      <dgm:prSet presAssocID="{25C30A34-E5EA-4C48-B234-552A566F37EA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6CC60C22-43C7-41FB-BBE1-B52DBFD222C4}" type="pres">
      <dgm:prSet presAssocID="{7F562895-40BD-4660-97A5-463C60DD355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FDD363-2C2D-46F4-8370-48D532851949}" type="pres">
      <dgm:prSet presAssocID="{F7EB0B12-963E-4399-B4C6-1024CBD69D21}" presName="sibTrans" presStyleLbl="sibTrans2D1" presStyleIdx="1" presStyleCnt="3"/>
      <dgm:spPr/>
      <dgm:t>
        <a:bodyPr/>
        <a:lstStyle/>
        <a:p>
          <a:endParaRPr lang="en-US"/>
        </a:p>
      </dgm:t>
    </dgm:pt>
    <dgm:pt modelId="{2816D8F9-D243-4DB5-B80C-4FFF0D1CE19D}" type="pres">
      <dgm:prSet presAssocID="{F7EB0B12-963E-4399-B4C6-1024CBD69D21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8299C564-20F5-43D4-9FAF-339228D10ABD}" type="pres">
      <dgm:prSet presAssocID="{576C8370-A210-458F-A31F-FE86B74656D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EFAA01-10AA-481C-9AD9-830B7B710F64}" type="pres">
      <dgm:prSet presAssocID="{BBC08335-16B9-4A88-B488-086AEC7C2C35}" presName="sibTrans" presStyleLbl="sibTrans2D1" presStyleIdx="2" presStyleCnt="3"/>
      <dgm:spPr/>
      <dgm:t>
        <a:bodyPr/>
        <a:lstStyle/>
        <a:p>
          <a:endParaRPr lang="en-US"/>
        </a:p>
      </dgm:t>
    </dgm:pt>
    <dgm:pt modelId="{D6FE20C0-6890-49B4-A5BF-F5214C9FE587}" type="pres">
      <dgm:prSet presAssocID="{BBC08335-16B9-4A88-B488-086AEC7C2C35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583EB6E3-C8B2-4FA6-972B-BB1B86B11ECF}" type="pres">
      <dgm:prSet presAssocID="{C847DFC1-9293-4E68-BE3E-2F45FFC8843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0DBAB3-E5B1-4AB3-83FC-2A15C4A580B7}" type="presOf" srcId="{C847DFC1-9293-4E68-BE3E-2F45FFC8843A}" destId="{583EB6E3-C8B2-4FA6-972B-BB1B86B11ECF}" srcOrd="0" destOrd="0" presId="urn:microsoft.com/office/officeart/2005/8/layout/process1"/>
    <dgm:cxn modelId="{B897E685-E472-41B4-A4FA-4FEE4063F184}" srcId="{747FAB1A-41D3-40D9-BCBC-1F8E8C351E77}" destId="{7F562895-40BD-4660-97A5-463C60DD3551}" srcOrd="1" destOrd="0" parTransId="{AD5B5E55-8831-47E2-8B6D-7A85634D72C1}" sibTransId="{F7EB0B12-963E-4399-B4C6-1024CBD69D21}"/>
    <dgm:cxn modelId="{503049AD-BF04-467D-9898-C719E8A7903C}" type="presOf" srcId="{F7EB0B12-963E-4399-B4C6-1024CBD69D21}" destId="{C0FDD363-2C2D-46F4-8370-48D532851949}" srcOrd="0" destOrd="0" presId="urn:microsoft.com/office/officeart/2005/8/layout/process1"/>
    <dgm:cxn modelId="{127B9486-5129-41D3-A301-D0DD6925C404}" type="presOf" srcId="{747FAB1A-41D3-40D9-BCBC-1F8E8C351E77}" destId="{1E201A23-6D49-42C4-B62D-A0A3C7D426E3}" srcOrd="0" destOrd="0" presId="urn:microsoft.com/office/officeart/2005/8/layout/process1"/>
    <dgm:cxn modelId="{1C219512-A60C-4215-9B9B-01146E59BD11}" type="presOf" srcId="{A81DDC81-670B-4759-9A43-3605842E4E9A}" destId="{78BE972E-7D9E-4319-9AE5-61C05B4163BD}" srcOrd="0" destOrd="0" presId="urn:microsoft.com/office/officeart/2005/8/layout/process1"/>
    <dgm:cxn modelId="{ABD9753F-B7AC-4A8C-A530-5E7032D7CBFB}" type="presOf" srcId="{BBC08335-16B9-4A88-B488-086AEC7C2C35}" destId="{D6FE20C0-6890-49B4-A5BF-F5214C9FE587}" srcOrd="1" destOrd="0" presId="urn:microsoft.com/office/officeart/2005/8/layout/process1"/>
    <dgm:cxn modelId="{35D30B8A-D1AD-40A2-9BEB-6E81D9E1D604}" srcId="{747FAB1A-41D3-40D9-BCBC-1F8E8C351E77}" destId="{576C8370-A210-458F-A31F-FE86B74656DB}" srcOrd="2" destOrd="0" parTransId="{76B68D78-BB03-47AF-A809-8761406DE5CC}" sibTransId="{BBC08335-16B9-4A88-B488-086AEC7C2C35}"/>
    <dgm:cxn modelId="{7E76A978-F7F9-4F89-94AC-19031C603D98}" type="presOf" srcId="{F7EB0B12-963E-4399-B4C6-1024CBD69D21}" destId="{2816D8F9-D243-4DB5-B80C-4FFF0D1CE19D}" srcOrd="1" destOrd="0" presId="urn:microsoft.com/office/officeart/2005/8/layout/process1"/>
    <dgm:cxn modelId="{6282FF74-0885-4EBF-A052-7D9467ADF546}" type="presOf" srcId="{25C30A34-E5EA-4C48-B234-552A566F37EA}" destId="{3885545C-2010-477D-A90B-904D1DEFE7B5}" srcOrd="1" destOrd="0" presId="urn:microsoft.com/office/officeart/2005/8/layout/process1"/>
    <dgm:cxn modelId="{B4CEEF06-059D-47EA-8EE6-48D4C70721D1}" type="presOf" srcId="{25C30A34-E5EA-4C48-B234-552A566F37EA}" destId="{18EB3EBE-7C11-4B5E-BF00-AAF51062471C}" srcOrd="0" destOrd="0" presId="urn:microsoft.com/office/officeart/2005/8/layout/process1"/>
    <dgm:cxn modelId="{7C1B7B57-A0BD-44DF-8964-FC81BA1D5C82}" srcId="{747FAB1A-41D3-40D9-BCBC-1F8E8C351E77}" destId="{C847DFC1-9293-4E68-BE3E-2F45FFC8843A}" srcOrd="3" destOrd="0" parTransId="{70E25681-7392-4D42-9252-C3904D28C419}" sibTransId="{893EBD1B-050C-4913-B120-544CDAFE0D50}"/>
    <dgm:cxn modelId="{84C31965-E136-4C58-8CAF-74B8E5D4B7EC}" type="presOf" srcId="{576C8370-A210-458F-A31F-FE86B74656DB}" destId="{8299C564-20F5-43D4-9FAF-339228D10ABD}" srcOrd="0" destOrd="0" presId="urn:microsoft.com/office/officeart/2005/8/layout/process1"/>
    <dgm:cxn modelId="{F1CD9AA5-D376-4F7F-9C25-0427AB4BA318}" type="presOf" srcId="{7F562895-40BD-4660-97A5-463C60DD3551}" destId="{6CC60C22-43C7-41FB-BBE1-B52DBFD222C4}" srcOrd="0" destOrd="0" presId="urn:microsoft.com/office/officeart/2005/8/layout/process1"/>
    <dgm:cxn modelId="{AC2F989B-F2D0-43DC-9687-857DDEF9A03A}" type="presOf" srcId="{BBC08335-16B9-4A88-B488-086AEC7C2C35}" destId="{99EFAA01-10AA-481C-9AD9-830B7B710F64}" srcOrd="0" destOrd="0" presId="urn:microsoft.com/office/officeart/2005/8/layout/process1"/>
    <dgm:cxn modelId="{318A6906-479B-4928-AADA-77EB3B788FD8}" srcId="{747FAB1A-41D3-40D9-BCBC-1F8E8C351E77}" destId="{A81DDC81-670B-4759-9A43-3605842E4E9A}" srcOrd="0" destOrd="0" parTransId="{ADAB3762-E06B-41EB-BC23-31F88BBFE9A4}" sibTransId="{25C30A34-E5EA-4C48-B234-552A566F37EA}"/>
    <dgm:cxn modelId="{96655E97-DED4-49CA-8510-839A0B2982BC}" type="presParOf" srcId="{1E201A23-6D49-42C4-B62D-A0A3C7D426E3}" destId="{78BE972E-7D9E-4319-9AE5-61C05B4163BD}" srcOrd="0" destOrd="0" presId="urn:microsoft.com/office/officeart/2005/8/layout/process1"/>
    <dgm:cxn modelId="{9A789E29-83DE-4BCE-9C87-24DCE921CA51}" type="presParOf" srcId="{1E201A23-6D49-42C4-B62D-A0A3C7D426E3}" destId="{18EB3EBE-7C11-4B5E-BF00-AAF51062471C}" srcOrd="1" destOrd="0" presId="urn:microsoft.com/office/officeart/2005/8/layout/process1"/>
    <dgm:cxn modelId="{E6E54872-6E17-4F71-ADCF-06611663C602}" type="presParOf" srcId="{18EB3EBE-7C11-4B5E-BF00-AAF51062471C}" destId="{3885545C-2010-477D-A90B-904D1DEFE7B5}" srcOrd="0" destOrd="0" presId="urn:microsoft.com/office/officeart/2005/8/layout/process1"/>
    <dgm:cxn modelId="{25687D2A-1066-4BBA-82ED-D6B5B1F4EB5A}" type="presParOf" srcId="{1E201A23-6D49-42C4-B62D-A0A3C7D426E3}" destId="{6CC60C22-43C7-41FB-BBE1-B52DBFD222C4}" srcOrd="2" destOrd="0" presId="urn:microsoft.com/office/officeart/2005/8/layout/process1"/>
    <dgm:cxn modelId="{ABFF689C-C462-4460-BB00-676C51DD24E2}" type="presParOf" srcId="{1E201A23-6D49-42C4-B62D-A0A3C7D426E3}" destId="{C0FDD363-2C2D-46F4-8370-48D532851949}" srcOrd="3" destOrd="0" presId="urn:microsoft.com/office/officeart/2005/8/layout/process1"/>
    <dgm:cxn modelId="{09FCA213-70F2-44AE-AFDC-EE26F73A915D}" type="presParOf" srcId="{C0FDD363-2C2D-46F4-8370-48D532851949}" destId="{2816D8F9-D243-4DB5-B80C-4FFF0D1CE19D}" srcOrd="0" destOrd="0" presId="urn:microsoft.com/office/officeart/2005/8/layout/process1"/>
    <dgm:cxn modelId="{420491F2-D3C5-485B-9BCC-1067E9651DD7}" type="presParOf" srcId="{1E201A23-6D49-42C4-B62D-A0A3C7D426E3}" destId="{8299C564-20F5-43D4-9FAF-339228D10ABD}" srcOrd="4" destOrd="0" presId="urn:microsoft.com/office/officeart/2005/8/layout/process1"/>
    <dgm:cxn modelId="{041E9ACE-2596-4116-B033-98E4FB3D05ED}" type="presParOf" srcId="{1E201A23-6D49-42C4-B62D-A0A3C7D426E3}" destId="{99EFAA01-10AA-481C-9AD9-830B7B710F64}" srcOrd="5" destOrd="0" presId="urn:microsoft.com/office/officeart/2005/8/layout/process1"/>
    <dgm:cxn modelId="{743D5EB6-955B-499C-AE64-BC73A57A05CD}" type="presParOf" srcId="{99EFAA01-10AA-481C-9AD9-830B7B710F64}" destId="{D6FE20C0-6890-49B4-A5BF-F5214C9FE587}" srcOrd="0" destOrd="0" presId="urn:microsoft.com/office/officeart/2005/8/layout/process1"/>
    <dgm:cxn modelId="{72A19254-D77C-4D5D-8FBD-20CCE6098974}" type="presParOf" srcId="{1E201A23-6D49-42C4-B62D-A0A3C7D426E3}" destId="{583EB6E3-C8B2-4FA6-972B-BB1B86B11ECF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9D4C7-89A2-469E-BA17-440192672A5C}">
      <dsp:nvSpPr>
        <dsp:cNvPr id="0" name=""/>
        <dsp:cNvSpPr/>
      </dsp:nvSpPr>
      <dsp:spPr>
        <a:xfrm>
          <a:off x="0" y="1680532"/>
          <a:ext cx="1394552" cy="836731"/>
        </a:xfrm>
        <a:prstGeom prst="roundRect">
          <a:avLst>
            <a:gd name="adj" fmla="val 10000"/>
          </a:avLst>
        </a:prstGeom>
        <a:solidFill>
          <a:srgbClr val="5859FD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bg1"/>
              </a:solidFill>
            </a:rPr>
            <a:t>Magnetic energy</a:t>
          </a:r>
          <a:endParaRPr lang="en-US" sz="2100" kern="1200" dirty="0">
            <a:solidFill>
              <a:schemeClr val="bg1"/>
            </a:solidFill>
          </a:endParaRPr>
        </a:p>
      </dsp:txBody>
      <dsp:txXfrm>
        <a:off x="24507" y="1705039"/>
        <a:ext cx="1345538" cy="787717"/>
      </dsp:txXfrm>
    </dsp:sp>
    <dsp:sp modelId="{2597E79F-9D37-4430-B22C-AF1F2263946C}">
      <dsp:nvSpPr>
        <dsp:cNvPr id="0" name=""/>
        <dsp:cNvSpPr/>
      </dsp:nvSpPr>
      <dsp:spPr>
        <a:xfrm rot="27098">
          <a:off x="1519668" y="1950594"/>
          <a:ext cx="1135394" cy="3458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1519670" y="2019355"/>
        <a:ext cx="1031640" cy="207508"/>
      </dsp:txXfrm>
    </dsp:sp>
    <dsp:sp modelId="{F94BF505-3993-488F-A471-0D6B2DB98BE3}">
      <dsp:nvSpPr>
        <dsp:cNvPr id="0" name=""/>
        <dsp:cNvSpPr/>
      </dsp:nvSpPr>
      <dsp:spPr>
        <a:xfrm>
          <a:off x="2765183" y="1702329"/>
          <a:ext cx="1394552" cy="836731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bg1"/>
              </a:solidFill>
            </a:rPr>
            <a:t>Thermal energy</a:t>
          </a:r>
          <a:endParaRPr lang="en-US" sz="2100" kern="1200" dirty="0">
            <a:solidFill>
              <a:schemeClr val="bg1"/>
            </a:solidFill>
          </a:endParaRPr>
        </a:p>
      </dsp:txBody>
      <dsp:txXfrm>
        <a:off x="2789690" y="1726836"/>
        <a:ext cx="1345538" cy="787717"/>
      </dsp:txXfrm>
    </dsp:sp>
    <dsp:sp modelId="{A1A8C0DF-C3F2-48E0-BDC0-AFB175A59F37}">
      <dsp:nvSpPr>
        <dsp:cNvPr id="0" name=""/>
        <dsp:cNvSpPr/>
      </dsp:nvSpPr>
      <dsp:spPr>
        <a:xfrm rot="20505864">
          <a:off x="4544077" y="1441690"/>
          <a:ext cx="908830" cy="3458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4546682" y="1527094"/>
        <a:ext cx="805076" cy="207508"/>
      </dsp:txXfrm>
    </dsp:sp>
    <dsp:sp modelId="{B8418FF9-836E-4BC0-8F1A-DD65F196D5F1}">
      <dsp:nvSpPr>
        <dsp:cNvPr id="0" name=""/>
        <dsp:cNvSpPr/>
      </dsp:nvSpPr>
      <dsp:spPr>
        <a:xfrm>
          <a:off x="5788390" y="706267"/>
          <a:ext cx="1394552" cy="836731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bg1"/>
              </a:solidFill>
            </a:rPr>
            <a:t>Thermal loads</a:t>
          </a:r>
          <a:endParaRPr lang="en-US" sz="2100" kern="1200" dirty="0">
            <a:solidFill>
              <a:schemeClr val="bg1"/>
            </a:solidFill>
          </a:endParaRPr>
        </a:p>
      </dsp:txBody>
      <dsp:txXfrm>
        <a:off x="5812897" y="730774"/>
        <a:ext cx="1345538" cy="787717"/>
      </dsp:txXfrm>
    </dsp:sp>
    <dsp:sp modelId="{93298F76-8631-4A34-A3C2-DBA6B372B7DA}">
      <dsp:nvSpPr>
        <dsp:cNvPr id="0" name=""/>
        <dsp:cNvSpPr/>
      </dsp:nvSpPr>
      <dsp:spPr>
        <a:xfrm rot="2343357">
          <a:off x="4532525" y="2642730"/>
          <a:ext cx="854752" cy="3458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4544118" y="2679213"/>
        <a:ext cx="750998" cy="207508"/>
      </dsp:txXfrm>
    </dsp:sp>
    <dsp:sp modelId="{F1BFAF23-734A-4C92-A01C-D9F1A3C54F0F}">
      <dsp:nvSpPr>
        <dsp:cNvPr id="0" name=""/>
        <dsp:cNvSpPr/>
      </dsp:nvSpPr>
      <dsp:spPr>
        <a:xfrm>
          <a:off x="5814788" y="3057867"/>
          <a:ext cx="1394552" cy="836731"/>
        </a:xfrm>
        <a:prstGeom prst="roundRect">
          <a:avLst>
            <a:gd name="adj" fmla="val 10000"/>
          </a:avLst>
        </a:prstGeom>
        <a:solidFill>
          <a:srgbClr val="FF99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bg1"/>
              </a:solidFill>
            </a:rPr>
            <a:t>Radiation loads</a:t>
          </a:r>
          <a:endParaRPr lang="en-US" sz="2100" kern="1200" dirty="0">
            <a:solidFill>
              <a:schemeClr val="bg1"/>
            </a:solidFill>
          </a:endParaRPr>
        </a:p>
      </dsp:txBody>
      <dsp:txXfrm>
        <a:off x="5839295" y="3082374"/>
        <a:ext cx="1345538" cy="7877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BD7523-E53A-4444-A32F-6DC1515863E9}">
      <dsp:nvSpPr>
        <dsp:cNvPr id="0" name=""/>
        <dsp:cNvSpPr/>
      </dsp:nvSpPr>
      <dsp:spPr>
        <a:xfrm>
          <a:off x="3533630" y="1009166"/>
          <a:ext cx="1013792" cy="1013792"/>
        </a:xfrm>
        <a:prstGeom prst="ellipse">
          <a:avLst/>
        </a:prstGeom>
        <a:solidFill>
          <a:srgbClr val="72A83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/>
            <a:t>Impurity Radiation</a:t>
          </a:r>
          <a:endParaRPr lang="en-US" sz="1200" b="0" kern="1200" dirty="0"/>
        </a:p>
      </dsp:txBody>
      <dsp:txXfrm>
        <a:off x="3682096" y="1157632"/>
        <a:ext cx="716860" cy="716860"/>
      </dsp:txXfrm>
    </dsp:sp>
    <dsp:sp modelId="{1CDCF1A1-3CBD-4D2E-A445-5CAE38440204}">
      <dsp:nvSpPr>
        <dsp:cNvPr id="0" name=""/>
        <dsp:cNvSpPr/>
      </dsp:nvSpPr>
      <dsp:spPr>
        <a:xfrm>
          <a:off x="2863310" y="1222062"/>
          <a:ext cx="587999" cy="587999"/>
        </a:xfrm>
        <a:prstGeom prst="mathPlus">
          <a:avLst/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941249" y="1446913"/>
        <a:ext cx="432121" cy="138297"/>
      </dsp:txXfrm>
    </dsp:sp>
    <dsp:sp modelId="{7FB8E68F-EB2F-41A3-9613-7C31D191E5E9}">
      <dsp:nvSpPr>
        <dsp:cNvPr id="0" name=""/>
        <dsp:cNvSpPr/>
      </dsp:nvSpPr>
      <dsp:spPr>
        <a:xfrm>
          <a:off x="1767197" y="1009166"/>
          <a:ext cx="1013792" cy="101379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/>
            <a:t>Parallel /Perp transport</a:t>
          </a:r>
          <a:endParaRPr lang="en-US" sz="1200" b="0" kern="1200" dirty="0"/>
        </a:p>
      </dsp:txBody>
      <dsp:txXfrm>
        <a:off x="1915663" y="1157632"/>
        <a:ext cx="716860" cy="716860"/>
      </dsp:txXfrm>
    </dsp:sp>
    <dsp:sp modelId="{3A6BC32F-D28B-4195-8223-B94EB8FEAB8E}">
      <dsp:nvSpPr>
        <dsp:cNvPr id="0" name=""/>
        <dsp:cNvSpPr/>
      </dsp:nvSpPr>
      <dsp:spPr>
        <a:xfrm>
          <a:off x="1096877" y="1222062"/>
          <a:ext cx="587999" cy="587999"/>
        </a:xfrm>
        <a:prstGeom prst="mathEqual">
          <a:avLst/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1174816" y="1343190"/>
        <a:ext cx="432121" cy="345743"/>
      </dsp:txXfrm>
    </dsp:sp>
    <dsp:sp modelId="{2863C667-C8BA-420C-B472-189B6870F6D3}">
      <dsp:nvSpPr>
        <dsp:cNvPr id="0" name=""/>
        <dsp:cNvSpPr/>
      </dsp:nvSpPr>
      <dsp:spPr>
        <a:xfrm>
          <a:off x="764" y="1009166"/>
          <a:ext cx="1013792" cy="1013792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/>
            <a:t>Ohmic</a:t>
          </a:r>
          <a:r>
            <a:rPr lang="en-US" sz="1200" b="1" kern="1200" dirty="0" smtClean="0"/>
            <a:t> heating </a:t>
          </a:r>
          <a:r>
            <a:rPr lang="en-US" sz="1200" kern="1200" dirty="0" smtClean="0"/>
            <a:t>(from halo currents)</a:t>
          </a:r>
          <a:endParaRPr lang="en-US" sz="1200" kern="1200" dirty="0"/>
        </a:p>
      </dsp:txBody>
      <dsp:txXfrm>
        <a:off x="149230" y="1157632"/>
        <a:ext cx="716860" cy="7168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9D4C7-89A2-469E-BA17-440192672A5C}">
      <dsp:nvSpPr>
        <dsp:cNvPr id="0" name=""/>
        <dsp:cNvSpPr/>
      </dsp:nvSpPr>
      <dsp:spPr>
        <a:xfrm>
          <a:off x="42334" y="1109169"/>
          <a:ext cx="1886948" cy="1291380"/>
        </a:xfrm>
        <a:prstGeom prst="roundRect">
          <a:avLst>
            <a:gd name="adj" fmla="val 10000"/>
          </a:avLst>
        </a:prstGeom>
        <a:solidFill>
          <a:srgbClr val="5859FD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/>
              </a:solidFill>
            </a:rPr>
            <a:t>MHD codes  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/>
              </a:solidFill>
            </a:rPr>
            <a:t>(TQ and 3D fields)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80157" y="1146992"/>
        <a:ext cx="1811302" cy="1215734"/>
      </dsp:txXfrm>
    </dsp:sp>
    <dsp:sp modelId="{2597E79F-9D37-4430-B22C-AF1F2263946C}">
      <dsp:nvSpPr>
        <dsp:cNvPr id="0" name=""/>
        <dsp:cNvSpPr/>
      </dsp:nvSpPr>
      <dsp:spPr>
        <a:xfrm>
          <a:off x="1999075" y="1539226"/>
          <a:ext cx="633232" cy="4679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1999075" y="1632819"/>
        <a:ext cx="492843" cy="280777"/>
      </dsp:txXfrm>
    </dsp:sp>
    <dsp:sp modelId="{F94BF505-3993-488F-A471-0D6B2DB98BE3}">
      <dsp:nvSpPr>
        <dsp:cNvPr id="0" name=""/>
        <dsp:cNvSpPr/>
      </dsp:nvSpPr>
      <dsp:spPr>
        <a:xfrm>
          <a:off x="2693735" y="1109169"/>
          <a:ext cx="1886948" cy="1291380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/>
              </a:solidFill>
            </a:rPr>
            <a:t>Radial transport coefficients for REs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/>
              </a:solidFill>
            </a:rPr>
            <a:t>(K. Särkimäki)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2731558" y="1146992"/>
        <a:ext cx="1811302" cy="1215734"/>
      </dsp:txXfrm>
    </dsp:sp>
    <dsp:sp modelId="{A1A8C0DF-C3F2-48E0-BDC0-AFB175A59F37}">
      <dsp:nvSpPr>
        <dsp:cNvPr id="0" name=""/>
        <dsp:cNvSpPr/>
      </dsp:nvSpPr>
      <dsp:spPr>
        <a:xfrm>
          <a:off x="4744683" y="1520878"/>
          <a:ext cx="347676" cy="4679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4744683" y="1614471"/>
        <a:ext cx="243373" cy="280777"/>
      </dsp:txXfrm>
    </dsp:sp>
    <dsp:sp modelId="{31930F1A-B10F-4FE1-A5EF-CDA143423787}">
      <dsp:nvSpPr>
        <dsp:cNvPr id="0" name=""/>
        <dsp:cNvSpPr/>
      </dsp:nvSpPr>
      <dsp:spPr>
        <a:xfrm>
          <a:off x="5236678" y="1109169"/>
          <a:ext cx="1886948" cy="1291380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/>
              </a:solidFill>
            </a:rPr>
            <a:t>DREAM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/>
              </a:solidFill>
            </a:rPr>
            <a:t>(RE current and energy)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5274501" y="1146992"/>
        <a:ext cx="1811302" cy="12157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BE972E-7D9E-4319-9AE5-61C05B4163BD}">
      <dsp:nvSpPr>
        <dsp:cNvPr id="0" name=""/>
        <dsp:cNvSpPr/>
      </dsp:nvSpPr>
      <dsp:spPr>
        <a:xfrm>
          <a:off x="2678" y="117246"/>
          <a:ext cx="1171277" cy="702766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Loss of thermal energy</a:t>
          </a:r>
          <a:endParaRPr lang="en-US" sz="1200" kern="1200" dirty="0"/>
        </a:p>
      </dsp:txBody>
      <dsp:txXfrm>
        <a:off x="23261" y="137829"/>
        <a:ext cx="1130111" cy="661600"/>
      </dsp:txXfrm>
    </dsp:sp>
    <dsp:sp modelId="{18EB3EBE-7C11-4B5E-BF00-AAF51062471C}">
      <dsp:nvSpPr>
        <dsp:cNvPr id="0" name=""/>
        <dsp:cNvSpPr/>
      </dsp:nvSpPr>
      <dsp:spPr>
        <a:xfrm>
          <a:off x="1291083" y="323391"/>
          <a:ext cx="248310" cy="2904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291083" y="381486"/>
        <a:ext cx="173817" cy="174286"/>
      </dsp:txXfrm>
    </dsp:sp>
    <dsp:sp modelId="{6CC60C22-43C7-41FB-BBE1-B52DBFD222C4}">
      <dsp:nvSpPr>
        <dsp:cNvPr id="0" name=""/>
        <dsp:cNvSpPr/>
      </dsp:nvSpPr>
      <dsp:spPr>
        <a:xfrm>
          <a:off x="1642467" y="117246"/>
          <a:ext cx="1171277" cy="702766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Loss of plasma diamagnetism </a:t>
          </a:r>
          <a:endParaRPr lang="en-US" sz="1200" kern="1200" dirty="0"/>
        </a:p>
      </dsp:txBody>
      <dsp:txXfrm>
        <a:off x="1663050" y="137829"/>
        <a:ext cx="1130111" cy="661600"/>
      </dsp:txXfrm>
    </dsp:sp>
    <dsp:sp modelId="{C0FDD363-2C2D-46F4-8370-48D532851949}">
      <dsp:nvSpPr>
        <dsp:cNvPr id="0" name=""/>
        <dsp:cNvSpPr/>
      </dsp:nvSpPr>
      <dsp:spPr>
        <a:xfrm>
          <a:off x="2930872" y="323391"/>
          <a:ext cx="248310" cy="2904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930872" y="381486"/>
        <a:ext cx="173817" cy="174286"/>
      </dsp:txXfrm>
    </dsp:sp>
    <dsp:sp modelId="{8299C564-20F5-43D4-9FAF-339228D10ABD}">
      <dsp:nvSpPr>
        <dsp:cNvPr id="0" name=""/>
        <dsp:cNvSpPr/>
      </dsp:nvSpPr>
      <dsp:spPr>
        <a:xfrm>
          <a:off x="3282255" y="117246"/>
          <a:ext cx="1171277" cy="702766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 Poloidal eddy currents in the wall</a:t>
          </a:r>
          <a:endParaRPr lang="en-US" sz="1200" kern="1200" dirty="0"/>
        </a:p>
      </dsp:txBody>
      <dsp:txXfrm>
        <a:off x="3302838" y="137829"/>
        <a:ext cx="1130111" cy="661600"/>
      </dsp:txXfrm>
    </dsp:sp>
    <dsp:sp modelId="{99EFAA01-10AA-481C-9AD9-830B7B710F64}">
      <dsp:nvSpPr>
        <dsp:cNvPr id="0" name=""/>
        <dsp:cNvSpPr/>
      </dsp:nvSpPr>
      <dsp:spPr>
        <a:xfrm>
          <a:off x="4570660" y="323391"/>
          <a:ext cx="248310" cy="2904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4570660" y="381486"/>
        <a:ext cx="173817" cy="174286"/>
      </dsp:txXfrm>
    </dsp:sp>
    <dsp:sp modelId="{583EB6E3-C8B2-4FA6-972B-BB1B86B11ECF}">
      <dsp:nvSpPr>
        <dsp:cNvPr id="0" name=""/>
        <dsp:cNvSpPr/>
      </dsp:nvSpPr>
      <dsp:spPr>
        <a:xfrm>
          <a:off x="4922043" y="117246"/>
          <a:ext cx="1171277" cy="702766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Net radial wall force</a:t>
          </a:r>
          <a:endParaRPr lang="en-US" sz="1200" kern="1200" dirty="0"/>
        </a:p>
      </dsp:txBody>
      <dsp:txXfrm>
        <a:off x="4942626" y="137829"/>
        <a:ext cx="1130111" cy="661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100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96" tIns="45848" rIns="91696" bIns="4584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6514" y="0"/>
            <a:ext cx="2949100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96" tIns="45848" rIns="91696" bIns="4584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6896"/>
            <a:ext cx="2949100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96" tIns="45848" rIns="91696" bIns="4584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6514" y="9446896"/>
            <a:ext cx="2949100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96" tIns="45848" rIns="91696" bIns="4584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C5029E26-3CDE-4E2A-9243-F4CFA73F77C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971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100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96" tIns="45848" rIns="91696" bIns="4584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514" y="0"/>
            <a:ext cx="2949100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96" tIns="45848" rIns="91696" bIns="4584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6125"/>
            <a:ext cx="6627813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416" y="4723450"/>
            <a:ext cx="4990783" cy="447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96" tIns="45848" rIns="91696" bIns="458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6896"/>
            <a:ext cx="2949100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96" tIns="45848" rIns="91696" bIns="4584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514" y="9446896"/>
            <a:ext cx="2949100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96" tIns="45848" rIns="91696" bIns="4584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4D204273-9E39-4C9A-A251-EF1633DCAA4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9932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45F3C-3CEB-4A25-85B6-CDCC4A5FEFE4}" type="slidenum">
              <a:rPr lang="en-GB"/>
              <a:pPr/>
              <a:t>1</a:t>
            </a:fld>
            <a:endParaRPr lang="en-GB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6125"/>
            <a:ext cx="6627813" cy="3729038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45F3C-3CEB-4A25-85B6-CDCC4A5FEFE4}" type="slidenum">
              <a:rPr lang="en-GB"/>
              <a:pPr/>
              <a:t>4</a:t>
            </a:fld>
            <a:endParaRPr lang="en-GB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6125"/>
            <a:ext cx="6627813" cy="3729038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4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45F3C-3CEB-4A25-85B6-CDCC4A5FEFE4}" type="slidenum">
              <a:rPr lang="en-GB"/>
              <a:pPr/>
              <a:t>24</a:t>
            </a:fld>
            <a:endParaRPr lang="en-GB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6125"/>
            <a:ext cx="6627813" cy="3729038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56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45F3C-3CEB-4A25-85B6-CDCC4A5FEFE4}" type="slidenum">
              <a:rPr lang="en-GB"/>
              <a:pPr/>
              <a:t>32</a:t>
            </a:fld>
            <a:endParaRPr lang="en-GB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6125"/>
            <a:ext cx="6627813" cy="3729038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61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45F3C-3CEB-4A25-85B6-CDCC4A5FEFE4}" type="slidenum">
              <a:rPr lang="en-GB"/>
              <a:pPr/>
              <a:t>40</a:t>
            </a:fld>
            <a:endParaRPr lang="en-GB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6125"/>
            <a:ext cx="6627813" cy="3729038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8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31286"/>
          </a:xfrm>
        </p:spPr>
        <p:txBody>
          <a:bodyPr/>
          <a:lstStyle>
            <a:lvl1pPr marL="0" indent="0" algn="ctr">
              <a:buFontTx/>
              <a:buNone/>
              <a:defRPr sz="2000" baseline="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Line 13"/>
          <p:cNvSpPr>
            <a:spLocks noChangeShapeType="1"/>
          </p:cNvSpPr>
          <p:nvPr userDrawn="1"/>
        </p:nvSpPr>
        <p:spPr bwMode="auto">
          <a:xfrm>
            <a:off x="0" y="464201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983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573088" y="457200"/>
            <a:ext cx="8001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1314450"/>
            <a:ext cx="8001000" cy="314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699792" y="4910019"/>
            <a:ext cx="4608511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0" rIns="3600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IAEA 2</a:t>
            </a:r>
            <a:r>
              <a:rPr lang="en-GB" sz="8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nd</a:t>
            </a:r>
            <a:r>
              <a:rPr lang="en-GB" sz="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TM on Plasma Disruptions and their Mitigation, @2022 ITER Organization</a:t>
            </a:r>
            <a:endParaRPr lang="en-GB" sz="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8458200" y="4863853"/>
            <a:ext cx="58578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800" dirty="0">
                <a:latin typeface="+mj-lt"/>
              </a:rPr>
              <a:t>Page </a:t>
            </a:r>
            <a:fld id="{47BA91C2-74BF-4480-8BF1-C44F20807924}" type="slidenum">
              <a:rPr lang="en-GB" sz="800" smtClean="0">
                <a:latin typeface="+mj-lt"/>
              </a:rPr>
              <a:pPr>
                <a:spcBef>
                  <a:spcPct val="50000"/>
                </a:spcBef>
              </a:pPr>
              <a:t>‹#›</a:t>
            </a:fld>
            <a:endParaRPr lang="en-GB" sz="800" dirty="0">
              <a:latin typeface="+mj-lt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308303" y="4863853"/>
            <a:ext cx="111672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dirty="0" smtClean="0">
                <a:latin typeface="+mj-lt"/>
              </a:rPr>
              <a:t>IDM</a:t>
            </a:r>
            <a:r>
              <a:rPr lang="en-US" sz="800" baseline="0" dirty="0" smtClean="0">
                <a:latin typeface="+mj-lt"/>
              </a:rPr>
              <a:t> UID:</a:t>
            </a:r>
            <a:endParaRPr lang="en-GB" sz="800" dirty="0">
              <a:latin typeface="+mj-lt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0" y="4807367"/>
            <a:ext cx="9144000" cy="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8388424" y="4807367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7308304" y="4807843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2699792" y="4807843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827853"/>
            <a:ext cx="592767" cy="293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" y="5029453"/>
            <a:ext cx="2016224" cy="971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87338" indent="-287338" algn="just" defTabSz="795338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57238" indent="-279400" algn="just" defTabSz="795338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36650" indent="-188913" algn="just" defTabSz="795338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511300" indent="-184150" algn="just" defTabSz="795338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85950" indent="-184150" algn="just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3431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8003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2575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147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1.pn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984871" y="61877"/>
            <a:ext cx="7174259" cy="5019747"/>
          </a:xfrm>
          <a:prstGeom prst="rect">
            <a:avLst/>
          </a:prstGeom>
          <a:blipFill dpi="0" rotWithShape="1">
            <a:blip r:embed="rId3">
              <a:alphaModFix amt="66000"/>
            </a:blip>
            <a:srcRect/>
            <a:tile tx="0" ty="0" sx="32000" sy="32000" flip="none" algn="ctr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5362" name="Rectangl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685800" y="1245102"/>
            <a:ext cx="7772400" cy="857250"/>
          </a:xfrm>
        </p:spPr>
        <p:txBody>
          <a:bodyPr/>
          <a:lstStyle/>
          <a:p>
            <a:r>
              <a:rPr lang="en-GB" dirty="0"/>
              <a:t>Present status and challenges of disruption load modelling</a:t>
            </a:r>
            <a:endParaRPr lang="es-E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8190" y="2633484"/>
            <a:ext cx="7627620" cy="1331286"/>
          </a:xfrm>
        </p:spPr>
        <p:txBody>
          <a:bodyPr/>
          <a:lstStyle/>
          <a:p>
            <a:r>
              <a:rPr lang="en-US" sz="1800" dirty="0" smtClean="0"/>
              <a:t>F.J. Artola</a:t>
            </a:r>
            <a:r>
              <a:rPr lang="fr-FR" sz="1800" i="1" baseline="30000" dirty="0"/>
              <a:t>1</a:t>
            </a:r>
            <a:r>
              <a:rPr lang="en-US" sz="1800" dirty="0" smtClean="0"/>
              <a:t>, M. Lehnen</a:t>
            </a:r>
            <a:r>
              <a:rPr lang="fr-FR" sz="1800" i="1" baseline="30000" dirty="0"/>
              <a:t>1</a:t>
            </a:r>
            <a:r>
              <a:rPr lang="en-US" sz="1800" dirty="0" smtClean="0"/>
              <a:t>, R.A. Pitts</a:t>
            </a:r>
            <a:r>
              <a:rPr lang="fr-FR" sz="1800" i="1" baseline="30000" dirty="0" smtClean="0"/>
              <a:t>1</a:t>
            </a:r>
            <a:r>
              <a:rPr lang="en-US" sz="1800" dirty="0" smtClean="0"/>
              <a:t>, M. Hoelzl</a:t>
            </a:r>
            <a:r>
              <a:rPr lang="fr-FR" sz="1800" i="1" baseline="30000" dirty="0" smtClean="0"/>
              <a:t>2</a:t>
            </a:r>
            <a:r>
              <a:rPr lang="en-US" sz="1800" dirty="0" smtClean="0"/>
              <a:t>, N. Schwarz</a:t>
            </a:r>
            <a:r>
              <a:rPr lang="fr-FR" sz="1800" i="1" baseline="30000" dirty="0" smtClean="0"/>
              <a:t>2</a:t>
            </a:r>
            <a:r>
              <a:rPr lang="en-US" sz="1800" dirty="0" smtClean="0"/>
              <a:t>, E. Nardon</a:t>
            </a:r>
            <a:r>
              <a:rPr lang="fr-FR" sz="1800" i="1" baseline="30000" dirty="0" smtClean="0"/>
              <a:t>3</a:t>
            </a:r>
            <a:endParaRPr lang="en-US" sz="1800" dirty="0" smtClean="0"/>
          </a:p>
          <a:p>
            <a:endParaRPr lang="fr-FR" sz="1400" i="1" dirty="0" smtClean="0"/>
          </a:p>
          <a:p>
            <a:r>
              <a:rPr lang="fr-FR" sz="1400" i="1" baseline="30000" dirty="0" smtClean="0"/>
              <a:t>1</a:t>
            </a:r>
            <a:r>
              <a:rPr lang="fr-FR" sz="1400" i="1" dirty="0" smtClean="0"/>
              <a:t>ITER </a:t>
            </a:r>
            <a:r>
              <a:rPr lang="fr-FR" sz="1400" i="1" dirty="0" err="1"/>
              <a:t>Organization</a:t>
            </a:r>
            <a:r>
              <a:rPr lang="fr-FR" sz="1400" i="1" dirty="0"/>
              <a:t>, Route de </a:t>
            </a:r>
            <a:r>
              <a:rPr lang="fr-FR" sz="1400" i="1" dirty="0" err="1"/>
              <a:t>Vinon</a:t>
            </a:r>
            <a:r>
              <a:rPr lang="fr-FR" sz="1400" i="1" dirty="0"/>
              <a:t> sur Verdon, 13067 St Paul Lez Durance Cedex, </a:t>
            </a:r>
            <a:r>
              <a:rPr lang="fr-FR" sz="1400" i="1" dirty="0" smtClean="0"/>
              <a:t>France</a:t>
            </a:r>
          </a:p>
          <a:p>
            <a:r>
              <a:rPr lang="fr-FR" sz="1400" i="1" baseline="30000" dirty="0" smtClean="0"/>
              <a:t>2</a:t>
            </a:r>
            <a:r>
              <a:rPr lang="fr-FR" sz="1400" i="1" dirty="0" smtClean="0"/>
              <a:t>Max </a:t>
            </a:r>
            <a:r>
              <a:rPr lang="fr-FR" sz="1400" i="1" dirty="0"/>
              <a:t>Planck Institute for </a:t>
            </a:r>
            <a:r>
              <a:rPr lang="fr-FR" sz="1400" i="1" dirty="0" err="1"/>
              <a:t>Plasmaphysics</a:t>
            </a:r>
            <a:r>
              <a:rPr lang="fr-FR" sz="1400" i="1" dirty="0"/>
              <a:t>, </a:t>
            </a:r>
            <a:r>
              <a:rPr lang="fr-FR" sz="1400" i="1" dirty="0" err="1"/>
              <a:t>Boltzmannstr</a:t>
            </a:r>
            <a:r>
              <a:rPr lang="fr-FR" sz="1400" i="1" dirty="0"/>
              <a:t>. 2, 85748 </a:t>
            </a:r>
            <a:r>
              <a:rPr lang="fr-FR" sz="1400" i="1" dirty="0" err="1"/>
              <a:t>Garching</a:t>
            </a:r>
            <a:r>
              <a:rPr lang="fr-FR" sz="1400" i="1" dirty="0"/>
              <a:t>, </a:t>
            </a:r>
            <a:r>
              <a:rPr lang="fr-FR" sz="1400" i="1" dirty="0" smtClean="0"/>
              <a:t>Germany</a:t>
            </a:r>
          </a:p>
          <a:p>
            <a:r>
              <a:rPr lang="fr-FR" sz="1400" i="1" baseline="30000" dirty="0" smtClean="0"/>
              <a:t>3</a:t>
            </a:r>
            <a:r>
              <a:rPr lang="fr-FR" sz="1400" i="1" dirty="0" smtClean="0"/>
              <a:t>CEA</a:t>
            </a:r>
            <a:r>
              <a:rPr lang="fr-FR" sz="1400" i="1" dirty="0"/>
              <a:t>, IRFM, F-13108 Saint-Paul-lez-Durance, France</a:t>
            </a:r>
            <a:endParaRPr lang="fr-FR" sz="1400" i="1" dirty="0" smtClean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4383368"/>
            <a:ext cx="9144000" cy="38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kumimoji="1" lang="en-GB" sz="11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views and opinions expressed herein do not necessarily reflect those of the ITER Organization</a:t>
            </a:r>
            <a:endParaRPr kumimoji="1" lang="en-US" sz="1100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627827"/>
            <a:ext cx="878497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chemeClr val="accent6"/>
                </a:solidFill>
                <a:latin typeface="Arial"/>
              </a:rPr>
              <a:t>M</a:t>
            </a:r>
            <a:r>
              <a:rPr lang="en-US" sz="2000" b="1" dirty="0" smtClean="0">
                <a:solidFill>
                  <a:schemeClr val="accent2"/>
                </a:solidFill>
                <a:latin typeface="Arial"/>
              </a:rPr>
              <a:t>itigated TQ</a:t>
            </a:r>
            <a:r>
              <a:rPr lang="en-US" sz="2000" b="1" dirty="0" smtClean="0">
                <a:latin typeface="Arial"/>
              </a:rPr>
              <a:t> </a:t>
            </a:r>
            <a:r>
              <a:rPr lang="en-US" sz="2000" b="1" dirty="0" smtClean="0">
                <a:solidFill>
                  <a:schemeClr val="accent6"/>
                </a:solidFill>
                <a:latin typeface="Arial"/>
              </a:rPr>
              <a:t>with Massive Material Injection</a:t>
            </a:r>
            <a:r>
              <a:rPr lang="en-US" sz="2000" b="1" dirty="0" smtClean="0">
                <a:latin typeface="Arial"/>
              </a:rPr>
              <a:t>: 3D MHD simulations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b="1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b="1" dirty="0" smtClean="0"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>
                <a:solidFill>
                  <a:schemeClr val="tx1"/>
                </a:solidFill>
              </a:rPr>
              <a:t>Literature for </a:t>
            </a:r>
            <a:r>
              <a:rPr lang="en-US" kern="0" dirty="0">
                <a:solidFill>
                  <a:srgbClr val="4F50FD"/>
                </a:solidFill>
              </a:rPr>
              <a:t>TQ</a:t>
            </a:r>
            <a:r>
              <a:rPr lang="en-US" kern="0" dirty="0">
                <a:solidFill>
                  <a:schemeClr val="tx1"/>
                </a:solidFill>
              </a:rPr>
              <a:t> simulations</a:t>
            </a:r>
            <a:endParaRPr lang="en-GB" kern="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512" y="1021239"/>
            <a:ext cx="5169728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/>
              </a:rPr>
              <a:t>V</a:t>
            </a:r>
            <a:r>
              <a:rPr lang="en-US" sz="800" dirty="0">
                <a:latin typeface="Arial"/>
              </a:rPr>
              <a:t>. </a:t>
            </a:r>
            <a:r>
              <a:rPr lang="en-US" sz="800" dirty="0" err="1">
                <a:latin typeface="Arial"/>
              </a:rPr>
              <a:t>Izzo</a:t>
            </a:r>
            <a:r>
              <a:rPr lang="en-US" sz="800" dirty="0">
                <a:latin typeface="Arial"/>
              </a:rPr>
              <a:t>, “MHD simulation of massive gas injection into </a:t>
            </a:r>
            <a:r>
              <a:rPr lang="en-US" sz="800" dirty="0" err="1">
                <a:latin typeface="Arial"/>
              </a:rPr>
              <a:t>Alcator</a:t>
            </a:r>
            <a:r>
              <a:rPr lang="en-US" sz="800" dirty="0">
                <a:latin typeface="Arial"/>
              </a:rPr>
              <a:t> C-Mod and DIIID’, </a:t>
            </a:r>
            <a:r>
              <a:rPr lang="en-US" sz="800" dirty="0" err="1">
                <a:latin typeface="Arial"/>
              </a:rPr>
              <a:t>Phys</a:t>
            </a:r>
            <a:r>
              <a:rPr lang="en-US" sz="800" dirty="0">
                <a:latin typeface="Arial"/>
              </a:rPr>
              <a:t> Plasmas 15 (2008)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/>
              </a:rPr>
              <a:t>V</a:t>
            </a:r>
            <a:r>
              <a:rPr lang="en-US" sz="800" dirty="0">
                <a:latin typeface="Arial"/>
              </a:rPr>
              <a:t>. </a:t>
            </a:r>
            <a:r>
              <a:rPr lang="en-US" sz="800" dirty="0" err="1">
                <a:latin typeface="Arial"/>
              </a:rPr>
              <a:t>Izzo</a:t>
            </a:r>
            <a:r>
              <a:rPr lang="en-US" sz="800" dirty="0">
                <a:latin typeface="Arial"/>
              </a:rPr>
              <a:t>, “Impurity mixing and radiation asymmetry in MGI simulations of DIII-D”, </a:t>
            </a:r>
            <a:r>
              <a:rPr lang="en-US" sz="800" dirty="0" err="1">
                <a:latin typeface="Arial"/>
              </a:rPr>
              <a:t>Phys</a:t>
            </a:r>
            <a:r>
              <a:rPr lang="en-US" sz="800" dirty="0">
                <a:latin typeface="Arial"/>
              </a:rPr>
              <a:t> Plasmas 20 (2013)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/>
              </a:rPr>
              <a:t>Fil</a:t>
            </a:r>
            <a:r>
              <a:rPr lang="en-US" sz="800" dirty="0">
                <a:latin typeface="Arial"/>
              </a:rPr>
              <a:t>, A., “Three-dimensional non-linear MHD modeling of massive gas injection triggered disruptions in JET”, </a:t>
            </a:r>
            <a:r>
              <a:rPr lang="en-US" sz="800" dirty="0" err="1">
                <a:latin typeface="Arial"/>
              </a:rPr>
              <a:t>Phys</a:t>
            </a:r>
            <a:r>
              <a:rPr lang="en-US" sz="800" dirty="0">
                <a:latin typeface="Arial"/>
              </a:rPr>
              <a:t> Plasmas 22 062509 (2015)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/>
              </a:rPr>
              <a:t>V</a:t>
            </a:r>
            <a:r>
              <a:rPr lang="en-US" sz="800" dirty="0">
                <a:latin typeface="Arial"/>
              </a:rPr>
              <a:t>. </a:t>
            </a:r>
            <a:r>
              <a:rPr lang="en-US" sz="800" dirty="0" err="1">
                <a:latin typeface="Arial"/>
              </a:rPr>
              <a:t>Izzo</a:t>
            </a:r>
            <a:r>
              <a:rPr lang="en-US" sz="800" dirty="0">
                <a:latin typeface="Arial"/>
              </a:rPr>
              <a:t>, “The role of MHD in 3D aspects of massive gas injection”, </a:t>
            </a:r>
            <a:r>
              <a:rPr lang="en-US" sz="800" dirty="0" err="1">
                <a:latin typeface="Arial"/>
              </a:rPr>
              <a:t>Nucl</a:t>
            </a:r>
            <a:r>
              <a:rPr lang="en-US" sz="800" dirty="0">
                <a:latin typeface="Arial"/>
              </a:rPr>
              <a:t>. Fusion 55 073032 (2015)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/>
              </a:rPr>
              <a:t>Nardon</a:t>
            </a:r>
            <a:r>
              <a:rPr lang="en-US" sz="800" dirty="0">
                <a:latin typeface="Arial"/>
              </a:rPr>
              <a:t>, E., “Progress in understanding disruptions triggered by massive gas injection via 3D non-linear MHD modelling with JOREK”, PPCF 59 014006 (2017)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/>
              </a:rPr>
              <a:t>Hu</a:t>
            </a:r>
            <a:r>
              <a:rPr lang="en-US" sz="800" dirty="0">
                <a:latin typeface="Arial"/>
              </a:rPr>
              <a:t>, “3D nonlinear MHD simulation of the MHD response and density increase as a result of shattered pellet injection”, NF 58, 126025 (2018)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/>
              </a:rPr>
              <a:t>Ferraro</a:t>
            </a:r>
            <a:r>
              <a:rPr lang="en-US" sz="800" dirty="0">
                <a:latin typeface="Arial"/>
              </a:rPr>
              <a:t>, et al, “3D two-temperature MHD modeling of fast thermal quenches due to injected impurities in tokamaks.  Nuclear Fusion 59 016 (2019)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/>
              </a:rPr>
              <a:t>C</a:t>
            </a:r>
            <a:r>
              <a:rPr lang="en-US" sz="800" dirty="0">
                <a:latin typeface="Arial"/>
              </a:rPr>
              <a:t>. Kim, et al, “Shattered pellet injection simulations with NIMROD”, Phys. Plasmas 26 042510 (2019)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/>
              </a:rPr>
              <a:t>E</a:t>
            </a:r>
            <a:r>
              <a:rPr lang="en-US" sz="800" dirty="0">
                <a:latin typeface="Arial"/>
              </a:rPr>
              <a:t>. Nardon, D. Hu, et al, “Fast plasma dilution in ITER with pure deuterium shattered pellet injection”, Nuclear Fusion 60 126040 (2020)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/>
              </a:rPr>
              <a:t>M</a:t>
            </a:r>
            <a:r>
              <a:rPr lang="en-US" sz="800" dirty="0">
                <a:latin typeface="Arial"/>
              </a:rPr>
              <a:t>. Hoelzl, D. Hu, et al, “First predictive </a:t>
            </a:r>
            <a:r>
              <a:rPr lang="en-US" sz="800" dirty="0" smtClean="0">
                <a:latin typeface="Arial"/>
              </a:rPr>
              <a:t>simulations </a:t>
            </a:r>
            <a:r>
              <a:rPr lang="en-US" sz="800" dirty="0">
                <a:latin typeface="Arial"/>
              </a:rPr>
              <a:t>for deuterium shattered pellet injection in ASDEX Upgrade”, </a:t>
            </a:r>
            <a:r>
              <a:rPr lang="en-US" sz="800" dirty="0" err="1">
                <a:latin typeface="Arial"/>
              </a:rPr>
              <a:t>Phys</a:t>
            </a:r>
            <a:r>
              <a:rPr lang="en-US" sz="800" dirty="0">
                <a:latin typeface="Arial"/>
              </a:rPr>
              <a:t> Plasmas 27 022510 (2020)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/>
              </a:rPr>
              <a:t>C</a:t>
            </a:r>
            <a:r>
              <a:rPr lang="en-US" sz="800" dirty="0">
                <a:latin typeface="Arial"/>
              </a:rPr>
              <a:t>. </a:t>
            </a:r>
            <a:r>
              <a:rPr lang="en-US" sz="800" dirty="0" err="1">
                <a:latin typeface="Arial"/>
              </a:rPr>
              <a:t>Clauser</a:t>
            </a:r>
            <a:r>
              <a:rPr lang="en-US" sz="800" dirty="0">
                <a:latin typeface="Arial"/>
              </a:rPr>
              <a:t>, S. Jardin, R. Raman, B. Lyons, N. Ferraro, “Modeling of carbon pellet disruption mitigation in an NSTX-U plasma”, Nuclear Fusion 61 116003 (2021)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/>
              </a:rPr>
              <a:t>D</a:t>
            </a:r>
            <a:r>
              <a:rPr lang="en-US" sz="800" dirty="0">
                <a:latin typeface="Arial"/>
              </a:rPr>
              <a:t>. Hu, E. Nardon, et al, “Radiation asymmetry and MHD destabilization during the thermal quench after impurity shattered pellet injection”, Nuclear Fusion 61 026015 (2021)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/>
              </a:rPr>
              <a:t>V</a:t>
            </a:r>
            <a:r>
              <a:rPr lang="en-US" sz="800" dirty="0">
                <a:latin typeface="Arial"/>
              </a:rPr>
              <a:t>. </a:t>
            </a:r>
            <a:r>
              <a:rPr lang="en-US" sz="800" dirty="0" err="1">
                <a:latin typeface="Arial"/>
              </a:rPr>
              <a:t>Izzo</a:t>
            </a:r>
            <a:r>
              <a:rPr lang="en-US" sz="800" dirty="0">
                <a:latin typeface="Arial"/>
              </a:rPr>
              <a:t>, “Dispersive shell pellet injection modeling and validation for DIII-D disruption mitigation”, </a:t>
            </a:r>
            <a:r>
              <a:rPr lang="en-US" sz="800" dirty="0" err="1">
                <a:latin typeface="Arial"/>
              </a:rPr>
              <a:t>Phys</a:t>
            </a:r>
            <a:r>
              <a:rPr lang="en-US" sz="800" dirty="0">
                <a:latin typeface="Arial"/>
              </a:rPr>
              <a:t> Plasmas 28 082502 (2021)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/>
              </a:rPr>
              <a:t>E</a:t>
            </a:r>
            <a:r>
              <a:rPr lang="en-US" sz="800" dirty="0">
                <a:latin typeface="Arial"/>
              </a:rPr>
              <a:t>. Nardon, “Thermal quench and current profile relaxation dynamics in massive-material-injection-triggered tokamak disruptions”, PPCF 63 115006 (2021)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/>
              </a:rPr>
              <a:t>F</a:t>
            </a:r>
            <a:r>
              <a:rPr lang="en-US" sz="800" dirty="0">
                <a:latin typeface="Arial"/>
              </a:rPr>
              <a:t>. Wieschollek, “On the role of pre-existing MHD activity for the plasma response to massive gas injection”, Physics of Plasmas 29, 032509 (2022)</a:t>
            </a:r>
          </a:p>
          <a:p>
            <a:pPr>
              <a:spcAft>
                <a:spcPts val="200"/>
              </a:spcAft>
            </a:pPr>
            <a:r>
              <a:rPr lang="en-US" sz="800" b="1" dirty="0">
                <a:latin typeface="Arial"/>
              </a:rPr>
              <a:t>Not a complete list, collected for ITPA Special </a:t>
            </a:r>
            <a:r>
              <a:rPr lang="en-US" sz="800" b="1" dirty="0" smtClean="0">
                <a:latin typeface="Arial"/>
              </a:rPr>
              <a:t>Issue section 3.5 </a:t>
            </a:r>
            <a:r>
              <a:rPr lang="en-US" sz="800" b="1" dirty="0">
                <a:latin typeface="Arial"/>
              </a:rPr>
              <a:t>led by S. Jardin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49302" y="1520379"/>
            <a:ext cx="29017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>
              <a:latin typeface="+mn-lt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400" b="1" dirty="0" smtClean="0">
                <a:latin typeface="+mn-lt"/>
              </a:rPr>
              <a:t>Main focus during last decade </a:t>
            </a:r>
            <a:r>
              <a:rPr lang="en-US" sz="1400" dirty="0" smtClean="0">
                <a:latin typeface="+mn-lt"/>
              </a:rPr>
              <a:t>(unmitigated TQ forgotten)</a:t>
            </a:r>
            <a:r>
              <a:rPr lang="en-US" sz="1400" b="1" dirty="0" smtClean="0">
                <a:latin typeface="+mn-lt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rgbClr val="006C31"/>
              </a:solidFill>
              <a:latin typeface="+mn-lt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6C31"/>
                </a:solidFill>
                <a:latin typeface="+mn-lt"/>
              </a:rPr>
              <a:t>Approaching realistic Lundquist numbers and predictive capabilities</a:t>
            </a:r>
            <a:endParaRPr lang="en-US" sz="1400" dirty="0">
              <a:solidFill>
                <a:srgbClr val="006C31"/>
              </a:solidFill>
              <a:latin typeface="+mn-lt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rgbClr val="006C31"/>
              </a:solidFill>
              <a:latin typeface="+mn-lt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6C31"/>
                </a:solidFill>
                <a:latin typeface="+mn-lt"/>
              </a:rPr>
              <a:t>Direct comparisons with experiments</a:t>
            </a:r>
          </a:p>
          <a:p>
            <a:endParaRPr lang="en-US" sz="1400" dirty="0">
              <a:solidFill>
                <a:srgbClr val="C00000"/>
              </a:solidFill>
              <a:latin typeface="+mn-lt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Do not describe heat fluxes to the first wall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200" dirty="0">
              <a:latin typeface="+mn-lt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200" dirty="0" smtClean="0">
              <a:latin typeface="+mn-lt"/>
            </a:endParaRPr>
          </a:p>
          <a:p>
            <a:endParaRPr lang="en-US" sz="1200" b="1" dirty="0" smtClean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356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9512" y="627827"/>
                <a:ext cx="8784976" cy="7278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r>
                  <a:rPr lang="en-US" sz="1800" b="1" dirty="0" smtClean="0">
                    <a:latin typeface="Arial"/>
                  </a:rPr>
                  <a:t>Main 3D MHD codes used for the TQ</a:t>
                </a:r>
              </a:p>
              <a:p>
                <a:pPr lvl="1">
                  <a:spcAft>
                    <a:spcPts val="1200"/>
                  </a:spcAft>
                </a:pPr>
                <a:r>
                  <a:rPr lang="en-US" sz="1600" dirty="0" smtClean="0">
                    <a:latin typeface="Arial"/>
                  </a:rPr>
                  <a:t>NIMROD, M3D, M3D-C</a:t>
                </a:r>
                <a:r>
                  <a:rPr lang="en-US" sz="1600" baseline="30000" dirty="0" smtClean="0">
                    <a:latin typeface="Arial"/>
                  </a:rPr>
                  <a:t>1</a:t>
                </a:r>
                <a:r>
                  <a:rPr lang="en-US" sz="1600" dirty="0" smtClean="0">
                    <a:latin typeface="Arial"/>
                  </a:rPr>
                  <a:t> &amp; JOREK</a:t>
                </a:r>
              </a:p>
              <a:p>
                <a:pPr marL="342900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r>
                  <a:rPr lang="en-US" sz="1800" b="1" dirty="0" smtClean="0">
                    <a:latin typeface="Arial"/>
                  </a:rPr>
                  <a:t>Common issues</a:t>
                </a: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latin typeface="Arial"/>
                  </a:rPr>
                  <a:t>Computationally </a:t>
                </a:r>
                <a:r>
                  <a:rPr lang="en-US" sz="1400" dirty="0" smtClean="0">
                    <a:latin typeface="Arial"/>
                  </a:rPr>
                  <a:t>expensive</a:t>
                </a: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Ø"/>
                </a:pPr>
                <a:r>
                  <a:rPr lang="en-US" sz="1400" dirty="0" smtClean="0">
                    <a:latin typeface="Arial"/>
                  </a:rPr>
                  <a:t>Arbitrary choice of viscosity and perpendicular diffusive transport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400" dirty="0" smtClean="0">
                    <a:latin typeface="Arial"/>
                  </a:rPr>
                  <a:t>)</a:t>
                </a: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Ø"/>
                </a:pPr>
                <a:r>
                  <a:rPr lang="en-US" sz="1400" dirty="0" smtClean="0">
                    <a:latin typeface="Arial"/>
                  </a:rPr>
                  <a:t>Incorrect plasma parameters at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400" dirty="0" smtClean="0">
                    <a:latin typeface="Arial"/>
                  </a:rPr>
                  <a:t> </a:t>
                </a:r>
                <a:r>
                  <a:rPr lang="en-US" sz="1200" dirty="0" smtClean="0">
                    <a:latin typeface="Arial"/>
                  </a:rPr>
                  <a:t>(e.g. 5 </a:t>
                </a:r>
                <a:r>
                  <a:rPr lang="en-US" sz="1200" dirty="0" err="1" smtClean="0">
                    <a:latin typeface="Arial"/>
                  </a:rPr>
                  <a:t>keV</a:t>
                </a:r>
                <a:r>
                  <a:rPr lang="en-US" sz="1200" dirty="0" smtClean="0">
                    <a:latin typeface="Arial"/>
                  </a:rPr>
                  <a:t>)</a:t>
                </a:r>
                <a:endParaRPr lang="en-US" sz="1400" dirty="0" smtClean="0">
                  <a:latin typeface="Arial"/>
                </a:endParaRPr>
              </a:p>
              <a:p>
                <a:pPr marL="1257300" lvl="2" indent="-342900"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:r>
                  <a:rPr lang="en-US" sz="1200" dirty="0" smtClean="0">
                    <a:latin typeface="Arial"/>
                  </a:rPr>
                  <a:t>Spitzer-</a:t>
                </a:r>
                <a:r>
                  <a:rPr lang="en-US" sz="1200" dirty="0" err="1" smtClean="0">
                    <a:latin typeface="Arial"/>
                  </a:rPr>
                  <a:t>Haerm</a:t>
                </a:r>
                <a:r>
                  <a:rPr lang="en-US" sz="1200" dirty="0" smtClean="0">
                    <a:latin typeface="Arial"/>
                  </a:rPr>
                  <a:t> conduction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5/2</m:t>
                        </m:r>
                      </m:sup>
                    </m:sSup>
                  </m:oMath>
                </a14:m>
                <a:r>
                  <a:rPr lang="en-US" sz="1200" dirty="0" smtClean="0">
                    <a:latin typeface="Arial"/>
                  </a:rPr>
                  <a:t> invalid</a:t>
                </a:r>
              </a:p>
              <a:p>
                <a:pPr marL="1257300" lvl="2" indent="-342900"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:r>
                  <a:rPr lang="en-US" sz="1200" dirty="0" smtClean="0">
                    <a:latin typeface="Arial"/>
                  </a:rPr>
                  <a:t>Small </a:t>
                </a:r>
                <a:r>
                  <a:rPr lang="en-US" sz="1200" dirty="0">
                    <a:latin typeface="Arial"/>
                  </a:rPr>
                  <a:t>S</a:t>
                </a:r>
                <a:r>
                  <a:rPr lang="en-US" sz="1200" dirty="0" smtClean="0">
                    <a:latin typeface="Arial"/>
                  </a:rPr>
                  <a:t>pitzer resistivity (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1200" dirty="0" smtClean="0">
                    <a:latin typeface="Arial"/>
                  </a:rPr>
                  <a:t>) </a:t>
                </a:r>
                <a:r>
                  <a:rPr lang="en-US" sz="1200" dirty="0" smtClean="0">
                    <a:latin typeface="Arial"/>
                    <a:sym typeface="Wingdings" panose="05000000000000000000" pitchFamily="2" charset="2"/>
                  </a:rPr>
                  <a:t></a:t>
                </a:r>
                <a:r>
                  <a:rPr lang="en-US" sz="1200" dirty="0" smtClean="0">
                    <a:latin typeface="Arial"/>
                  </a:rPr>
                  <a:t> current layers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≪ </m:t>
                    </m:r>
                  </m:oMath>
                </a14:m>
                <a:r>
                  <a:rPr lang="en-US" sz="1200" dirty="0" err="1" smtClean="0">
                    <a:latin typeface="Arial"/>
                  </a:rPr>
                  <a:t>Larmor</a:t>
                </a:r>
                <a:r>
                  <a:rPr lang="en-US" sz="1200" dirty="0" smtClean="0">
                    <a:latin typeface="Arial"/>
                  </a:rPr>
                  <a:t> radius (</a:t>
                </a:r>
                <a:r>
                  <a:rPr lang="en-US" sz="1200" b="1" dirty="0" smtClean="0">
                    <a:latin typeface="Arial"/>
                  </a:rPr>
                  <a:t>need of FLR effects</a:t>
                </a:r>
                <a:r>
                  <a:rPr lang="en-US" sz="1200" dirty="0" smtClean="0">
                    <a:latin typeface="Arial"/>
                  </a:rPr>
                  <a:t>)</a:t>
                </a: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Ø"/>
                </a:pPr>
                <a:r>
                  <a:rPr lang="en-US" sz="1400" dirty="0" smtClean="0">
                    <a:latin typeface="Arial"/>
                  </a:rPr>
                  <a:t>Oversimplified boundary conditions (e.g. </a:t>
                </a:r>
                <a:r>
                  <a:rPr lang="en-US" sz="1400" dirty="0" err="1" smtClean="0">
                    <a:latin typeface="Arial"/>
                  </a:rPr>
                  <a:t>Dirichlet</a:t>
                </a:r>
                <a:r>
                  <a:rPr lang="en-US" sz="1400" dirty="0" smtClean="0">
                    <a:latin typeface="Arial"/>
                  </a:rPr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400" dirty="0" smtClean="0">
                    <a:latin typeface="Arial"/>
                  </a:rPr>
                  <a:t>)</a:t>
                </a: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Ø"/>
                </a:pPr>
                <a:r>
                  <a:rPr lang="en-US" sz="1400" dirty="0" smtClean="0">
                    <a:latin typeface="Arial"/>
                  </a:rPr>
                  <a:t>No plasma-wall interaction physics</a:t>
                </a: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Ø"/>
                </a:pPr>
                <a:r>
                  <a:rPr lang="en-US" sz="1400" dirty="0" smtClean="0">
                    <a:latin typeface="Arial"/>
                  </a:rPr>
                  <a:t>Insufficient toroidal resolution for ablated clouds or </a:t>
                </a:r>
                <a:r>
                  <a:rPr lang="en-US" sz="1400" dirty="0" err="1" smtClean="0">
                    <a:latin typeface="Arial"/>
                  </a:rPr>
                  <a:t>plasmoid</a:t>
                </a:r>
                <a:r>
                  <a:rPr lang="en-US" sz="1400" dirty="0" smtClean="0">
                    <a:latin typeface="Arial"/>
                  </a:rPr>
                  <a:t> drifts (in SPI modelling)</a:t>
                </a: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Ø"/>
                </a:pPr>
                <a:endParaRPr lang="en-US" sz="1800" dirty="0" smtClean="0">
                  <a:latin typeface="Arial"/>
                </a:endParaRPr>
              </a:p>
              <a:p>
                <a:pPr marL="1257300" lvl="2" indent="-342900"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:endParaRPr lang="en-US" sz="1800" dirty="0" smtClean="0">
                  <a:latin typeface="Arial"/>
                </a:endParaRP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Ø"/>
                </a:pPr>
                <a:endParaRPr lang="en-US" sz="2000" dirty="0" smtClean="0">
                  <a:latin typeface="Arial"/>
                </a:endParaRP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endParaRPr lang="en-US" sz="2000" dirty="0" smtClean="0">
                  <a:latin typeface="Arial"/>
                </a:endParaRP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endParaRPr lang="en-US" sz="2000" dirty="0" smtClean="0">
                  <a:latin typeface="Arial"/>
                </a:endParaRP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endParaRPr lang="en-US" sz="2000" dirty="0" smtClean="0">
                  <a:latin typeface="Arial"/>
                </a:endParaRP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Ø"/>
                </a:pPr>
                <a:endParaRPr lang="en-US" sz="2000" b="1" dirty="0" smtClean="0">
                  <a:latin typeface="Arial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627827"/>
                <a:ext cx="8784976" cy="7278659"/>
              </a:xfrm>
              <a:prstGeom prst="rect">
                <a:avLst/>
              </a:prstGeom>
              <a:blipFill>
                <a:blip r:embed="rId3"/>
                <a:stretch>
                  <a:fillRect l="-416" t="-50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rgbClr val="4F50FD"/>
                </a:solidFill>
              </a:rPr>
              <a:t>TQ</a:t>
            </a:r>
            <a:r>
              <a:rPr lang="en-US" kern="0" dirty="0" smtClean="0">
                <a:solidFill>
                  <a:schemeClr val="tx1"/>
                </a:solidFill>
              </a:rPr>
              <a:t> modeling issues</a:t>
            </a:r>
            <a:endParaRPr lang="en-GB" kern="0" dirty="0">
              <a:solidFill>
                <a:schemeClr val="tx1"/>
              </a:solidFill>
            </a:endParaRPr>
          </a:p>
        </p:txBody>
      </p:sp>
      <p:sp>
        <p:nvSpPr>
          <p:cNvPr id="5" name="Right Brace 4"/>
          <p:cNvSpPr/>
          <p:nvPr/>
        </p:nvSpPr>
        <p:spPr bwMode="auto">
          <a:xfrm>
            <a:off x="5992375" y="3787140"/>
            <a:ext cx="355085" cy="501889"/>
          </a:xfrm>
          <a:prstGeom prst="rightBrace">
            <a:avLst>
              <a:gd name="adj1" fmla="val 0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47460" y="3802380"/>
            <a:ext cx="2901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+mn-lt"/>
              </a:rPr>
              <a:t>Importance for heat flux modeling during the TQ?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200" dirty="0">
              <a:latin typeface="+mn-lt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200" dirty="0" smtClean="0">
              <a:latin typeface="+mn-lt"/>
            </a:endParaRPr>
          </a:p>
          <a:p>
            <a:endParaRPr lang="en-US" sz="1200" b="1" dirty="0" smtClean="0">
              <a:solidFill>
                <a:srgbClr val="FF0000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467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9512" y="627827"/>
                <a:ext cx="8784976" cy="57099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r>
                  <a:rPr lang="en-US" sz="1800" b="1" dirty="0" smtClean="0">
                    <a:latin typeface="Arial"/>
                  </a:rPr>
                  <a:t>Recent modeling activities (Unmitigated TQ)</a:t>
                </a:r>
              </a:p>
              <a:p>
                <a:pPr lvl="1">
                  <a:spcAft>
                    <a:spcPts val="1200"/>
                  </a:spcAft>
                </a:pPr>
                <a:r>
                  <a:rPr lang="en-US" sz="1800" b="1" dirty="0" smtClean="0">
                    <a:solidFill>
                      <a:schemeClr val="accent2"/>
                    </a:solidFill>
                    <a:latin typeface="Arial"/>
                  </a:rPr>
                  <a:t>TQ triggered by a VDE </a:t>
                </a:r>
                <a:r>
                  <a:rPr lang="en-US" sz="1800" dirty="0" smtClean="0">
                    <a:solidFill>
                      <a:schemeClr val="accent2"/>
                    </a:solidFill>
                    <a:latin typeface="Arial"/>
                  </a:rPr>
                  <a:t>in an ITER 15 MA L-mode plasma </a:t>
                </a:r>
                <a:r>
                  <a:rPr lang="en-US" sz="1800" b="1" dirty="0" smtClean="0">
                    <a:solidFill>
                      <a:schemeClr val="accent2"/>
                    </a:solidFill>
                    <a:latin typeface="Arial"/>
                  </a:rPr>
                  <a:t>(JOREK)</a:t>
                </a:r>
              </a:p>
              <a:p>
                <a:pPr marL="742950" lvl="1" indent="-285750"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smtClean="0">
                    <a:latin typeface="Arial"/>
                  </a:rPr>
                  <a:t>Re-scaling procedure</a:t>
                </a:r>
              </a:p>
              <a:p>
                <a:pPr lvl="1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      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𝐷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∥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,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𝜂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𝑤</m:t>
                              </m:r>
                            </m:sub>
                          </m:sSub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×</m:t>
                      </m:r>
                      <m:sSub>
                        <m:sSubPr>
                          <m:ctrlPr>
                            <a:rPr lang="en-US" sz="1800" b="1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𝒇</m:t>
                          </m:r>
                        </m:e>
                        <m:sub>
                          <m:r>
                            <a:rPr lang="en-US" sz="1800" b="1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𝒔𝒄𝒂𝒍𝒆</m:t>
                          </m:r>
                        </m:sub>
                      </m:sSub>
                    </m:oMath>
                  </m:oMathPara>
                </a14:m>
                <a:endParaRPr lang="en-US" sz="1800" dirty="0" smtClean="0">
                  <a:latin typeface="Arial"/>
                </a:endParaRPr>
              </a:p>
              <a:p>
                <a:pPr lvl="1">
                  <a:spcAft>
                    <a:spcPts val="1200"/>
                  </a:spcAft>
                </a:pPr>
                <a:endParaRPr lang="en-US" sz="1800" dirty="0" smtClean="0">
                  <a:latin typeface="Arial"/>
                </a:endParaRPr>
              </a:p>
              <a:p>
                <a:pPr marL="742950" lvl="1" indent="-285750"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smtClean="0">
                    <a:latin typeface="Arial"/>
                  </a:rPr>
                  <a:t>Min TQ duration ~ 15 </a:t>
                </a:r>
                <a:r>
                  <a:rPr lang="en-US" sz="1800" dirty="0" err="1" smtClean="0">
                    <a:latin typeface="Arial"/>
                  </a:rPr>
                  <a:t>ms</a:t>
                </a:r>
                <a:endParaRPr lang="en-US" sz="1800" dirty="0">
                  <a:latin typeface="Arial"/>
                </a:endParaRPr>
              </a:p>
              <a:p>
                <a:pPr marL="1200150" lvl="2" indent="-285750">
                  <a:spcAft>
                    <a:spcPts val="1200"/>
                  </a:spcAft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𝑇𝑄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1/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𝑠𝑐𝑎𝑙𝑒</m:t>
                        </m:r>
                      </m:sub>
                    </m:sSub>
                  </m:oMath>
                </a14:m>
                <a:endParaRPr lang="en-US" sz="1800" dirty="0" smtClean="0">
                  <a:latin typeface="Arial"/>
                </a:endParaRPr>
              </a:p>
              <a:p>
                <a:pPr marL="742950" lvl="1" indent="-285750"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smtClean="0">
                    <a:latin typeface="Arial"/>
                  </a:rPr>
                  <a:t>Average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∼2−3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endParaRPr lang="en-US" sz="1800" dirty="0" smtClean="0">
                  <a:latin typeface="Arial"/>
                </a:endParaRPr>
              </a:p>
              <a:p>
                <a:pPr lvl="1">
                  <a:spcAft>
                    <a:spcPts val="1200"/>
                  </a:spcAft>
                </a:pPr>
                <a:endParaRPr lang="en-US" sz="1800" dirty="0" smtClean="0">
                  <a:latin typeface="Arial"/>
                </a:endParaRP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endParaRPr lang="en-US" sz="2000" dirty="0" smtClean="0">
                  <a:latin typeface="Arial"/>
                </a:endParaRP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endParaRPr lang="en-US" sz="2000" dirty="0" smtClean="0">
                  <a:latin typeface="Arial"/>
                </a:endParaRP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endParaRPr lang="en-US" sz="2000" dirty="0" smtClean="0">
                  <a:latin typeface="Arial"/>
                </a:endParaRP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Ø"/>
                </a:pPr>
                <a:endParaRPr lang="en-US" sz="2000" b="1" dirty="0" smtClean="0">
                  <a:latin typeface="Arial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627827"/>
                <a:ext cx="8784976" cy="5709961"/>
              </a:xfrm>
              <a:prstGeom prst="rect">
                <a:avLst/>
              </a:prstGeom>
              <a:blipFill>
                <a:blip r:embed="rId3"/>
                <a:stretch>
                  <a:fillRect l="-416" t="-64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Thermal loads during the </a:t>
            </a:r>
            <a:r>
              <a:rPr lang="en-US" kern="0" dirty="0" smtClean="0">
                <a:solidFill>
                  <a:srgbClr val="4F50FD"/>
                </a:solidFill>
              </a:rPr>
              <a:t>TQ</a:t>
            </a:r>
            <a:endParaRPr lang="en-GB" kern="0" dirty="0">
              <a:solidFill>
                <a:srgbClr val="4F50FD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665220" y="1890226"/>
            <a:ext cx="5261168" cy="2624682"/>
            <a:chOff x="3657600" y="1958806"/>
            <a:chExt cx="5261168" cy="26246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7600" y="1958806"/>
              <a:ext cx="1314194" cy="259697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79804" y="1979160"/>
              <a:ext cx="1197040" cy="260432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84759" y="1958806"/>
              <a:ext cx="1217703" cy="259697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03526" y="1985352"/>
              <a:ext cx="1515242" cy="259813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428561" y="1979160"/>
              <a:ext cx="7314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+mn-lt"/>
                </a:rPr>
                <a:t>9</a:t>
              </a:r>
              <a:r>
                <a:rPr lang="en-US" sz="1000" dirty="0" smtClean="0">
                  <a:latin typeface="+mn-lt"/>
                </a:rPr>
                <a:t>.0 </a:t>
              </a:r>
              <a:r>
                <a:rPr lang="en-US" sz="1000" dirty="0" err="1" smtClean="0">
                  <a:latin typeface="+mn-lt"/>
                </a:rPr>
                <a:t>ms</a:t>
              </a:r>
              <a:endParaRPr lang="es-ES" sz="1000" dirty="0" err="1" smtClean="0">
                <a:latin typeface="+mn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622496" y="1979160"/>
              <a:ext cx="7314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+mn-lt"/>
                </a:rPr>
                <a:t>9.5 </a:t>
              </a:r>
              <a:r>
                <a:rPr lang="en-US" sz="1000" dirty="0" err="1" smtClean="0">
                  <a:latin typeface="+mn-lt"/>
                </a:rPr>
                <a:t>ms</a:t>
              </a:r>
              <a:endParaRPr lang="es-ES" sz="1000" dirty="0" err="1" smtClean="0">
                <a:latin typeface="+mn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833938" y="1979160"/>
              <a:ext cx="7314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+mn-lt"/>
                </a:rPr>
                <a:t>10 </a:t>
              </a:r>
              <a:r>
                <a:rPr lang="en-US" sz="1000" dirty="0" err="1" smtClean="0">
                  <a:latin typeface="+mn-lt"/>
                </a:rPr>
                <a:t>ms</a:t>
              </a:r>
              <a:endParaRPr lang="es-ES" sz="1000" dirty="0" err="1" smtClean="0">
                <a:latin typeface="+mn-l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042728" y="1994400"/>
              <a:ext cx="7314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+mn-lt"/>
                </a:rPr>
                <a:t>10.5 </a:t>
              </a:r>
              <a:r>
                <a:rPr lang="en-US" sz="1000" dirty="0" err="1" smtClean="0">
                  <a:latin typeface="+mn-lt"/>
                </a:rPr>
                <a:t>ms</a:t>
              </a:r>
              <a:endParaRPr lang="es-ES" sz="1000" dirty="0" err="1" smtClean="0">
                <a:latin typeface="+mn-lt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84769" y="1527428"/>
            <a:ext cx="1981761" cy="276999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F.J. Artola, 48</a:t>
            </a:r>
            <a:r>
              <a:rPr lang="en-US" sz="1200" baseline="30000" dirty="0" smtClean="0">
                <a:latin typeface="+mn-lt"/>
              </a:rPr>
              <a:t>th</a:t>
            </a:r>
            <a:r>
              <a:rPr lang="en-US" sz="1200" dirty="0" smtClean="0">
                <a:latin typeface="+mn-lt"/>
              </a:rPr>
              <a:t> EPS, 2022</a:t>
            </a:r>
            <a:endParaRPr lang="es-ES" sz="1200" dirty="0" err="1" smtClean="0">
              <a:latin typeface="+mn-lt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998827" y="1582763"/>
            <a:ext cx="4078516" cy="3151687"/>
            <a:chOff x="3998827" y="1582763"/>
            <a:chExt cx="4078516" cy="3151687"/>
          </a:xfrm>
        </p:grpSpPr>
        <p:grpSp>
          <p:nvGrpSpPr>
            <p:cNvPr id="27" name="Group 26"/>
            <p:cNvGrpSpPr/>
            <p:nvPr/>
          </p:nvGrpSpPr>
          <p:grpSpPr>
            <a:xfrm>
              <a:off x="4572000" y="1849653"/>
              <a:ext cx="3505343" cy="2884797"/>
              <a:chOff x="3899927" y="1839099"/>
              <a:chExt cx="3673056" cy="2956278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99927" y="1839099"/>
                <a:ext cx="3673056" cy="2956278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4669911" y="1927493"/>
                <a:ext cx="2729487" cy="46166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TQ time using 90-20% of pre-TQ thermal energy decay</a:t>
                </a:r>
                <a:endParaRPr lang="es-ES" sz="1200" dirty="0"/>
              </a:p>
            </p:txBody>
          </p:sp>
        </p:grpSp>
        <p:sp>
          <p:nvSpPr>
            <p:cNvPr id="28" name="Oval 27"/>
            <p:cNvSpPr/>
            <p:nvPr/>
          </p:nvSpPr>
          <p:spPr bwMode="auto">
            <a:xfrm>
              <a:off x="4979414" y="1839099"/>
              <a:ext cx="289312" cy="656451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998827" y="1582763"/>
              <a:ext cx="13548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C00000"/>
                  </a:solidFill>
                  <a:latin typeface="+mn-lt"/>
                </a:rPr>
                <a:t>ITER parameters</a:t>
              </a:r>
              <a:endParaRPr lang="es-ES" sz="1200" dirty="0" err="1" smtClean="0">
                <a:solidFill>
                  <a:srgbClr val="C00000"/>
                </a:solidFill>
                <a:latin typeface="+mn-lt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642997" y="1396084"/>
            <a:ext cx="5554844" cy="3334468"/>
            <a:chOff x="3642997" y="1396084"/>
            <a:chExt cx="5554844" cy="3334468"/>
          </a:xfrm>
        </p:grpSpPr>
        <p:sp>
          <p:nvSpPr>
            <p:cNvPr id="33" name="Rectangle 32"/>
            <p:cNvSpPr/>
            <p:nvPr/>
          </p:nvSpPr>
          <p:spPr bwMode="auto">
            <a:xfrm>
              <a:off x="3642997" y="1396084"/>
              <a:ext cx="1851660" cy="324612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4806901" y="1783283"/>
              <a:ext cx="4390940" cy="2858921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39106" y="1854801"/>
              <a:ext cx="2510678" cy="287575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9190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627827"/>
            <a:ext cx="878497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 smtClean="0">
                <a:latin typeface="Arial"/>
              </a:rPr>
              <a:t>Recent modeling activities (Unmitigated TQ)</a:t>
            </a:r>
          </a:p>
          <a:p>
            <a:pPr lvl="1">
              <a:spcAft>
                <a:spcPts val="1200"/>
              </a:spcAft>
            </a:pPr>
            <a:r>
              <a:rPr lang="en-US" sz="1800" b="1" dirty="0">
                <a:solidFill>
                  <a:schemeClr val="accent2"/>
                </a:solidFill>
                <a:latin typeface="Arial"/>
              </a:rPr>
              <a:t>TQ triggered by a VDE </a:t>
            </a:r>
            <a:r>
              <a:rPr lang="en-US" sz="1800" dirty="0">
                <a:solidFill>
                  <a:schemeClr val="accent2"/>
                </a:solidFill>
                <a:latin typeface="Arial"/>
              </a:rPr>
              <a:t>in an ITER 15 MA L-mode plasma </a:t>
            </a:r>
            <a:r>
              <a:rPr lang="en-US" sz="1800" b="1" dirty="0">
                <a:solidFill>
                  <a:schemeClr val="accent2"/>
                </a:solidFill>
                <a:latin typeface="Arial"/>
              </a:rPr>
              <a:t>(JOREK)</a:t>
            </a:r>
          </a:p>
          <a:p>
            <a:pPr lvl="1">
              <a:spcAft>
                <a:spcPts val="1200"/>
              </a:spcAft>
            </a:pPr>
            <a:endParaRPr lang="en-US" sz="1800" dirty="0" smtClean="0">
              <a:latin typeface="Arial"/>
            </a:endParaRPr>
          </a:p>
          <a:p>
            <a:pPr lvl="1">
              <a:spcAft>
                <a:spcPts val="1200"/>
              </a:spcAft>
            </a:pPr>
            <a:endParaRPr lang="en-US" sz="18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b="1" dirty="0" smtClean="0"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Thermal loads during the </a:t>
            </a:r>
            <a:r>
              <a:rPr lang="en-US" kern="0" dirty="0" smtClean="0">
                <a:solidFill>
                  <a:srgbClr val="4F50FD"/>
                </a:solidFill>
              </a:rPr>
              <a:t>TQ</a:t>
            </a:r>
            <a:endParaRPr lang="en-GB" kern="0" dirty="0">
              <a:solidFill>
                <a:srgbClr val="4F50FD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58609" y="2653893"/>
            <a:ext cx="290174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400" b="1" dirty="0" smtClean="0">
                <a:latin typeface="+mn-lt"/>
              </a:rPr>
              <a:t>Rotation of wall heat fluxes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800" b="1" dirty="0">
              <a:latin typeface="+mn-lt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400" b="1" dirty="0" smtClean="0">
                <a:latin typeface="+mn-lt"/>
              </a:rPr>
              <a:t>Max TPF ~ 4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200" dirty="0">
              <a:latin typeface="+mn-lt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200" dirty="0" smtClean="0">
              <a:latin typeface="+mn-lt"/>
            </a:endParaRPr>
          </a:p>
          <a:p>
            <a:endParaRPr lang="en-US" sz="1200" b="1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15MA_Lmode_1ms_T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7098" y="1418549"/>
            <a:ext cx="4471100" cy="325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0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9512" y="627827"/>
                <a:ext cx="8784976" cy="79051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r>
                  <a:rPr lang="en-US" sz="1800" b="1" dirty="0" smtClean="0">
                    <a:latin typeface="Arial"/>
                  </a:rPr>
                  <a:t>Recent modeling activities (Unmitigated TQ)</a:t>
                </a:r>
              </a:p>
              <a:p>
                <a:pPr lvl="1">
                  <a:spcAft>
                    <a:spcPts val="1200"/>
                  </a:spcAft>
                </a:pPr>
                <a:r>
                  <a:rPr lang="en-US" sz="1800" dirty="0" smtClean="0">
                    <a:solidFill>
                      <a:schemeClr val="accent2"/>
                    </a:solidFill>
                    <a:latin typeface="Arial"/>
                  </a:rPr>
                  <a:t>TQ in ITER, JET, DIII-D </a:t>
                </a:r>
                <a:r>
                  <a:rPr lang="en-US" sz="1800" b="1" dirty="0" smtClean="0">
                    <a:solidFill>
                      <a:schemeClr val="accent2"/>
                    </a:solidFill>
                    <a:latin typeface="Arial"/>
                  </a:rPr>
                  <a:t>locked mode </a:t>
                </a:r>
                <a:r>
                  <a:rPr lang="en-US" sz="1800" dirty="0" smtClean="0">
                    <a:solidFill>
                      <a:schemeClr val="accent2"/>
                    </a:solidFill>
                    <a:latin typeface="Arial"/>
                  </a:rPr>
                  <a:t>disruptions </a:t>
                </a:r>
                <a:r>
                  <a:rPr lang="en-US" sz="1800" b="1" dirty="0" smtClean="0">
                    <a:solidFill>
                      <a:schemeClr val="accent2"/>
                    </a:solidFill>
                    <a:latin typeface="Arial"/>
                  </a:rPr>
                  <a:t>(M3D)</a:t>
                </a:r>
                <a:endParaRPr lang="en-US" sz="1800" b="1" dirty="0">
                  <a:solidFill>
                    <a:schemeClr val="accent2"/>
                  </a:solidFill>
                  <a:latin typeface="Arial"/>
                </a:endParaRPr>
              </a:p>
              <a:p>
                <a:pPr lvl="1">
                  <a:spcAft>
                    <a:spcPts val="200"/>
                  </a:spcAft>
                </a:pPr>
                <a:endParaRPr lang="en-US" sz="1050" dirty="0" smtClean="0">
                  <a:latin typeface="Arial"/>
                </a:endParaRPr>
              </a:p>
              <a:p>
                <a:pPr lvl="1">
                  <a:spcAft>
                    <a:spcPts val="200"/>
                  </a:spcAft>
                </a:pPr>
                <a:endParaRPr lang="en-US" sz="1050" dirty="0">
                  <a:latin typeface="Arial"/>
                </a:endParaRPr>
              </a:p>
              <a:p>
                <a:pPr lvl="1">
                  <a:spcAft>
                    <a:spcPts val="200"/>
                  </a:spcAft>
                </a:pPr>
                <a:endParaRPr lang="en-US" sz="1050" dirty="0" smtClean="0">
                  <a:latin typeface="Arial"/>
                </a:endParaRPr>
              </a:p>
              <a:p>
                <a:pPr lvl="1">
                  <a:spcAft>
                    <a:spcPts val="200"/>
                  </a:spcAft>
                </a:pPr>
                <a:endParaRPr lang="en-US" sz="1050" dirty="0" smtClean="0">
                  <a:latin typeface="Arial"/>
                </a:endParaRPr>
              </a:p>
              <a:p>
                <a:pPr lvl="1">
                  <a:spcAft>
                    <a:spcPts val="200"/>
                  </a:spcAft>
                </a:pPr>
                <a:r>
                  <a:rPr lang="en-US" sz="1800" dirty="0" smtClean="0">
                    <a:latin typeface="Arial"/>
                  </a:rPr>
                  <a:t>Indicate that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𝑇𝑄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−4/9</m:t>
                        </m:r>
                      </m:sup>
                    </m:sSubSup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−1/3</m:t>
                        </m:r>
                      </m:sup>
                    </m:sSup>
                  </m:oMath>
                </a14:m>
                <a:endParaRPr lang="en-US" sz="1800" dirty="0" smtClean="0">
                  <a:latin typeface="Arial"/>
                </a:endParaRPr>
              </a:p>
              <a:p>
                <a:pPr lvl="1">
                  <a:spcAft>
                    <a:spcPts val="200"/>
                  </a:spcAft>
                </a:pPr>
                <a:endParaRPr lang="en-US" sz="1800" dirty="0">
                  <a:latin typeface="Arial"/>
                </a:endParaRPr>
              </a:p>
              <a:p>
                <a:pPr lvl="1">
                  <a:spcAft>
                    <a:spcPts val="200"/>
                  </a:spcAft>
                </a:pPr>
                <a:r>
                  <a:rPr lang="en-US" sz="1600" dirty="0" smtClean="0">
                    <a:latin typeface="Arial"/>
                  </a:rPr>
                  <a:t>If VDE-TQ has same scaling </a:t>
                </a:r>
                <a:r>
                  <a:rPr lang="en-US" sz="1600" dirty="0" smtClean="0">
                    <a:latin typeface="Arial"/>
                    <a:sym typeface="Wingdings" panose="05000000000000000000" pitchFamily="2" charset="2"/>
                  </a:rPr>
                  <a:t> </a:t>
                </a:r>
                <a:r>
                  <a:rPr lang="en-US" sz="1600" dirty="0" smtClean="0">
                    <a:latin typeface="Aria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𝑇𝑄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𝑠𝑐𝑎𝑙𝑒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−0.8</m:t>
                        </m:r>
                      </m:sup>
                    </m:sSubSup>
                  </m:oMath>
                </a14:m>
                <a:r>
                  <a:rPr lang="en-US" sz="1600" dirty="0" smtClean="0">
                    <a:latin typeface="Arial"/>
                  </a:rPr>
                  <a:t> (similar to JOREK simulations)</a:t>
                </a:r>
              </a:p>
              <a:p>
                <a:pPr marL="1200150" lvl="2" indent="-285750">
                  <a:spcAft>
                    <a:spcPts val="200"/>
                  </a:spcAft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latin typeface="Arial"/>
                  </a:rPr>
                  <a:t>Further analysis needed</a:t>
                </a:r>
              </a:p>
              <a:p>
                <a:pPr marL="1200150" lvl="2" indent="-285750">
                  <a:spcAft>
                    <a:spcPts val="200"/>
                  </a:spcAft>
                  <a:buFont typeface="Wingdings" panose="05000000000000000000" pitchFamily="2" charset="2"/>
                  <a:buChar char="Ø"/>
                </a:pPr>
                <a:r>
                  <a:rPr lang="en-US" sz="1600" b="1" dirty="0" smtClean="0">
                    <a:latin typeface="Arial"/>
                  </a:rPr>
                  <a:t>Scaling with wall resistivity </a:t>
                </a:r>
                <a:r>
                  <a:rPr lang="en-US" sz="1600" b="1" dirty="0" smtClean="0">
                    <a:latin typeface="Arial"/>
                    <a:sym typeface="Wingdings" panose="05000000000000000000" pitchFamily="2" charset="2"/>
                  </a:rPr>
                  <a:t> Longer TQ for ITER than JET</a:t>
                </a:r>
                <a:endParaRPr lang="en-US" sz="1600" b="1" dirty="0" smtClean="0">
                  <a:latin typeface="Arial"/>
                </a:endParaRPr>
              </a:p>
              <a:p>
                <a:pPr lvl="1">
                  <a:spcAft>
                    <a:spcPts val="1200"/>
                  </a:spcAft>
                </a:pPr>
                <a:endParaRPr lang="en-US" sz="1800" b="1" dirty="0" smtClean="0">
                  <a:solidFill>
                    <a:schemeClr val="accent2"/>
                  </a:solidFill>
                  <a:latin typeface="Arial"/>
                </a:endParaRPr>
              </a:p>
              <a:p>
                <a:pPr lvl="1">
                  <a:spcAft>
                    <a:spcPts val="1200"/>
                  </a:spcAft>
                </a:pPr>
                <a:r>
                  <a:rPr lang="en-US" sz="1600" b="1" dirty="0" smtClean="0">
                    <a:solidFill>
                      <a:schemeClr val="accent2"/>
                    </a:solidFill>
                    <a:latin typeface="Arial"/>
                  </a:rPr>
                  <a:t>See talk of H. Strauss today </a:t>
                </a:r>
                <a:r>
                  <a:rPr lang="en-US" sz="1600" dirty="0" smtClean="0">
                    <a:solidFill>
                      <a:schemeClr val="accent2"/>
                    </a:solidFill>
                    <a:latin typeface="Arial"/>
                  </a:rPr>
                  <a:t>“</a:t>
                </a:r>
                <a:r>
                  <a:rPr lang="en-GB" sz="1600" dirty="0">
                    <a:solidFill>
                      <a:schemeClr val="accent2"/>
                    </a:solidFill>
                    <a:latin typeface="Arial"/>
                  </a:rPr>
                  <a:t>Thermal Quench in DIII-D locked mode </a:t>
                </a:r>
                <a:r>
                  <a:rPr lang="en-GB" sz="1600" dirty="0" smtClean="0">
                    <a:solidFill>
                      <a:schemeClr val="accent2"/>
                    </a:solidFill>
                    <a:latin typeface="Arial"/>
                  </a:rPr>
                  <a:t>disruptions</a:t>
                </a:r>
                <a:r>
                  <a:rPr lang="en-US" sz="1600" dirty="0" smtClean="0">
                    <a:solidFill>
                      <a:schemeClr val="accent2"/>
                    </a:solidFill>
                    <a:latin typeface="Arial"/>
                  </a:rPr>
                  <a:t>”</a:t>
                </a:r>
                <a:endParaRPr lang="en-US" sz="1600" dirty="0">
                  <a:solidFill>
                    <a:schemeClr val="accent2"/>
                  </a:solidFill>
                  <a:latin typeface="Arial"/>
                </a:endParaRPr>
              </a:p>
              <a:p>
                <a:pPr lvl="1">
                  <a:spcAft>
                    <a:spcPts val="1200"/>
                  </a:spcAft>
                </a:pPr>
                <a:endParaRPr lang="en-US" sz="1800" dirty="0" smtClean="0">
                  <a:latin typeface="Arial"/>
                </a:endParaRPr>
              </a:p>
              <a:p>
                <a:pPr lvl="1">
                  <a:spcAft>
                    <a:spcPts val="1200"/>
                  </a:spcAft>
                </a:pPr>
                <a:endParaRPr lang="en-US" sz="1800" dirty="0" smtClean="0">
                  <a:latin typeface="Arial"/>
                </a:endParaRPr>
              </a:p>
              <a:p>
                <a:pPr lvl="1">
                  <a:spcAft>
                    <a:spcPts val="1200"/>
                  </a:spcAft>
                </a:pPr>
                <a:endParaRPr lang="en-US" sz="1800" dirty="0">
                  <a:latin typeface="Arial"/>
                </a:endParaRPr>
              </a:p>
              <a:p>
                <a:pPr lvl="1">
                  <a:spcAft>
                    <a:spcPts val="1200"/>
                  </a:spcAft>
                </a:pPr>
                <a:endParaRPr lang="en-US" sz="1800" dirty="0" smtClean="0">
                  <a:latin typeface="Arial"/>
                </a:endParaRPr>
              </a:p>
              <a:p>
                <a:pPr lvl="1">
                  <a:spcAft>
                    <a:spcPts val="1200"/>
                  </a:spcAft>
                </a:pPr>
                <a:endParaRPr lang="en-US" sz="1800" dirty="0" smtClean="0">
                  <a:latin typeface="Arial"/>
                </a:endParaRP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endParaRPr lang="en-US" sz="2000" dirty="0" smtClean="0">
                  <a:latin typeface="Arial"/>
                </a:endParaRP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endParaRPr lang="en-US" sz="2000" dirty="0" smtClean="0">
                  <a:latin typeface="Arial"/>
                </a:endParaRP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endParaRPr lang="en-US" sz="2000" dirty="0" smtClean="0">
                  <a:latin typeface="Arial"/>
                </a:endParaRP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Ø"/>
                </a:pPr>
                <a:endParaRPr lang="en-US" sz="2000" b="1" dirty="0" smtClean="0">
                  <a:latin typeface="Arial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627827"/>
                <a:ext cx="8784976" cy="7905113"/>
              </a:xfrm>
              <a:prstGeom prst="rect">
                <a:avLst/>
              </a:prstGeom>
              <a:blipFill>
                <a:blip r:embed="rId3"/>
                <a:stretch>
                  <a:fillRect l="-416" t="-46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Thermal loads during the </a:t>
            </a:r>
            <a:r>
              <a:rPr lang="en-US" kern="0" dirty="0" smtClean="0">
                <a:solidFill>
                  <a:srgbClr val="4F50FD"/>
                </a:solidFill>
              </a:rPr>
              <a:t>TQ</a:t>
            </a:r>
            <a:endParaRPr lang="en-GB" kern="0" dirty="0">
              <a:solidFill>
                <a:srgbClr val="4F50FD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95434" y="1570643"/>
            <a:ext cx="2586249" cy="487313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1200" dirty="0">
                <a:latin typeface="Arial"/>
              </a:rPr>
              <a:t>H. Strauss, </a:t>
            </a:r>
            <a:r>
              <a:rPr lang="en-US" sz="1200" dirty="0" err="1">
                <a:latin typeface="Arial"/>
              </a:rPr>
              <a:t>PoP</a:t>
            </a:r>
            <a:r>
              <a:rPr lang="en-US" sz="1200" dirty="0">
                <a:latin typeface="Arial"/>
              </a:rPr>
              <a:t> 28, 032501 (</a:t>
            </a:r>
            <a:r>
              <a:rPr lang="en-US" sz="1200" dirty="0" smtClean="0">
                <a:latin typeface="Arial"/>
              </a:rPr>
              <a:t>2021)</a:t>
            </a:r>
          </a:p>
          <a:p>
            <a:pPr>
              <a:spcAft>
                <a:spcPts val="200"/>
              </a:spcAft>
            </a:pPr>
            <a:r>
              <a:rPr lang="en-US" sz="1200" dirty="0" smtClean="0">
                <a:latin typeface="Arial"/>
              </a:rPr>
              <a:t>H. Strauss, </a:t>
            </a:r>
            <a:r>
              <a:rPr lang="en-US" sz="1200" dirty="0" err="1" smtClean="0">
                <a:latin typeface="Arial"/>
              </a:rPr>
              <a:t>PoP</a:t>
            </a:r>
            <a:r>
              <a:rPr lang="en-US" sz="1200" dirty="0" smtClean="0">
                <a:latin typeface="Arial"/>
              </a:rPr>
              <a:t> 28, 072507 (2021)</a:t>
            </a:r>
            <a:endParaRPr lang="en-US" sz="1200" dirty="0"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916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788361"/>
            <a:ext cx="878497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800" dirty="0" smtClean="0">
                <a:latin typeface="Arial"/>
              </a:rPr>
              <a:t>Conductive/Convective </a:t>
            </a:r>
            <a:r>
              <a:rPr lang="en-GB" sz="1800" b="1" dirty="0" smtClean="0">
                <a:latin typeface="Arial"/>
              </a:rPr>
              <a:t>thermal loads </a:t>
            </a:r>
            <a:r>
              <a:rPr lang="en-GB" sz="1800" dirty="0" smtClean="0">
                <a:latin typeface="Arial"/>
              </a:rPr>
              <a:t>are</a:t>
            </a:r>
            <a:r>
              <a:rPr lang="en-GB" sz="1800" b="1" dirty="0" smtClean="0">
                <a:latin typeface="Arial"/>
              </a:rPr>
              <a:t> mitigated by impurity radiation </a:t>
            </a:r>
            <a:r>
              <a:rPr lang="en-GB" sz="1800" dirty="0" smtClean="0">
                <a:latin typeface="Arial"/>
              </a:rPr>
              <a:t>(ITER strategy)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800" b="1" dirty="0" smtClean="0">
                <a:latin typeface="Arial"/>
              </a:rPr>
              <a:t>In </a:t>
            </a:r>
            <a:r>
              <a:rPr lang="en-GB" sz="1800" b="1" dirty="0">
                <a:latin typeface="Arial"/>
              </a:rPr>
              <a:t>TQ</a:t>
            </a:r>
            <a:r>
              <a:rPr lang="en-GB" sz="1800" dirty="0">
                <a:latin typeface="Arial"/>
              </a:rPr>
              <a:t>: </a:t>
            </a:r>
            <a:r>
              <a:rPr lang="en-GB" sz="1800" dirty="0">
                <a:solidFill>
                  <a:srgbClr val="FF0000"/>
                </a:solidFill>
                <a:latin typeface="Arial"/>
              </a:rPr>
              <a:t>Radiation can be intense and </a:t>
            </a:r>
            <a:r>
              <a:rPr lang="en-GB" sz="1800" b="1" dirty="0">
                <a:solidFill>
                  <a:srgbClr val="FF0000"/>
                </a:solidFill>
                <a:latin typeface="Arial"/>
              </a:rPr>
              <a:t>localized </a:t>
            </a:r>
            <a:r>
              <a:rPr lang="en-GB" sz="1800" dirty="0">
                <a:solidFill>
                  <a:srgbClr val="FF0000"/>
                </a:solidFill>
                <a:latin typeface="Arial"/>
              </a:rPr>
              <a:t>(local nature of injection</a:t>
            </a:r>
            <a:r>
              <a:rPr lang="en-GB" sz="1800" dirty="0" smtClean="0">
                <a:solidFill>
                  <a:srgbClr val="FF0000"/>
                </a:solidFill>
                <a:latin typeface="Arial"/>
              </a:rPr>
              <a:t>)</a:t>
            </a:r>
            <a:endParaRPr lang="en-GB" sz="1800" dirty="0" smtClean="0">
              <a:latin typeface="Arial"/>
            </a:endParaRPr>
          </a:p>
          <a:p>
            <a:pPr lvl="1">
              <a:spcAft>
                <a:spcPts val="1200"/>
              </a:spcAft>
            </a:pPr>
            <a:endParaRPr lang="en-GB" sz="1800" b="1" dirty="0" smtClean="0">
              <a:latin typeface="Arial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GB" sz="1800" b="1" dirty="0">
              <a:latin typeface="Arial"/>
            </a:endParaRPr>
          </a:p>
          <a:p>
            <a:pPr lvl="1">
              <a:spcAft>
                <a:spcPts val="1200"/>
              </a:spcAft>
            </a:pPr>
            <a:endParaRPr lang="en-US" sz="18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b="1" dirty="0" smtClean="0"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>
                <a:solidFill>
                  <a:schemeClr val="tx1"/>
                </a:solidFill>
              </a:rPr>
              <a:t>Thermal loads </a:t>
            </a:r>
            <a:r>
              <a:rPr lang="en-US" kern="0" dirty="0">
                <a:solidFill>
                  <a:srgbClr val="4F50FD"/>
                </a:solidFill>
              </a:rPr>
              <a:t>from plasma </a:t>
            </a:r>
            <a:r>
              <a:rPr lang="en-US" kern="0" dirty="0" smtClean="0">
                <a:solidFill>
                  <a:srgbClr val="4F50FD"/>
                </a:solidFill>
              </a:rPr>
              <a:t>radiation (TQ)</a:t>
            </a:r>
            <a:endParaRPr lang="en-GB" kern="0" dirty="0">
              <a:solidFill>
                <a:srgbClr val="4F50F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88" y="2412282"/>
            <a:ext cx="4455786" cy="218390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46888" y="2135283"/>
            <a:ext cx="40755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+mn-lt"/>
              </a:rPr>
              <a:t>Mitigated disruption in JET</a:t>
            </a:r>
            <a:endParaRPr lang="es-ES" sz="1200" dirty="0" err="1" smtClean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04976" y="2253504"/>
            <a:ext cx="402566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+mn-lt"/>
              </a:rPr>
              <a:t>Need to reduce radiation peaking</a:t>
            </a:r>
          </a:p>
          <a:p>
            <a:endParaRPr lang="en-US" sz="1800" b="1" dirty="0" smtClean="0">
              <a:latin typeface="+mn-lt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+mn-lt"/>
              </a:rPr>
              <a:t>Multiple injection locations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800" dirty="0" smtClean="0">
              <a:solidFill>
                <a:srgbClr val="006C3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+mn-lt"/>
              </a:rPr>
              <a:t>3D simulations </a:t>
            </a:r>
            <a:r>
              <a:rPr lang="en-US" sz="1800" dirty="0" smtClean="0">
                <a:latin typeface="+mn-lt"/>
                <a:sym typeface="Wingdings" panose="05000000000000000000" pitchFamily="2" charset="2"/>
              </a:rPr>
              <a:t> </a:t>
            </a:r>
            <a:r>
              <a:rPr lang="en-US" sz="1800" dirty="0">
                <a:latin typeface="+mn-lt"/>
                <a:sym typeface="Wingdings" panose="05000000000000000000" pitchFamily="2" charset="2"/>
              </a:rPr>
              <a:t>A</a:t>
            </a:r>
            <a:r>
              <a:rPr lang="en-US" sz="1800" dirty="0" smtClean="0">
                <a:latin typeface="+mn-lt"/>
              </a:rPr>
              <a:t>ssess peaking reduction &amp; requirements for max. time delay in pellet arrival </a:t>
            </a:r>
            <a:endParaRPr lang="en-US" sz="1800" dirty="0">
              <a:latin typeface="+mn-lt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rgbClr val="006C31"/>
              </a:solidFill>
              <a:latin typeface="+mn-lt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200" dirty="0">
              <a:latin typeface="+mn-lt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200" dirty="0" smtClean="0">
              <a:latin typeface="+mn-lt"/>
            </a:endParaRPr>
          </a:p>
          <a:p>
            <a:endParaRPr lang="en-US" sz="1200" b="1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ZoneTexte 5"/>
          <p:cNvSpPr txBox="1"/>
          <p:nvPr/>
        </p:nvSpPr>
        <p:spPr>
          <a:xfrm>
            <a:off x="2594259" y="2151288"/>
            <a:ext cx="1839231" cy="246221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Jachmich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al,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NF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fr-FR" sz="10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77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002" y="591511"/>
            <a:ext cx="878497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endParaRPr lang="en-GB" sz="1800" b="1" dirty="0">
              <a:latin typeface="Arial"/>
            </a:endParaRPr>
          </a:p>
          <a:p>
            <a:pPr lvl="1">
              <a:spcAft>
                <a:spcPts val="1200"/>
              </a:spcAft>
            </a:pPr>
            <a:endParaRPr lang="en-US" sz="18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b="1" dirty="0" smtClean="0"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Thermal loads </a:t>
            </a:r>
            <a:r>
              <a:rPr lang="en-US" kern="0" dirty="0" smtClean="0">
                <a:solidFill>
                  <a:srgbClr val="4F50FD"/>
                </a:solidFill>
              </a:rPr>
              <a:t>from </a:t>
            </a:r>
            <a:r>
              <a:rPr lang="en-US" kern="0" dirty="0">
                <a:solidFill>
                  <a:srgbClr val="4F50FD"/>
                </a:solidFill>
              </a:rPr>
              <a:t>plasma radiation (TQ</a:t>
            </a:r>
            <a:r>
              <a:rPr lang="en-US" kern="0" dirty="0" smtClean="0">
                <a:solidFill>
                  <a:srgbClr val="4F50FD"/>
                </a:solidFill>
              </a:rPr>
              <a:t>)</a:t>
            </a:r>
            <a:endParaRPr lang="en-GB" kern="0" dirty="0">
              <a:solidFill>
                <a:srgbClr val="4F50FD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8" y="1272199"/>
            <a:ext cx="3579840" cy="22340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3380" y="612844"/>
            <a:ext cx="3147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n-lt"/>
              </a:rPr>
              <a:t>NIMROD simulations of MGI driven radiation TPF in DIII-D</a:t>
            </a:r>
            <a:endParaRPr lang="es-ES" sz="1200" b="1" dirty="0" err="1" smtClean="0">
              <a:latin typeface="+mn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30335" y="3774080"/>
            <a:ext cx="2105487" cy="400110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V.A. Izzo et al 2015 Nucl. Fusion 55 073032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10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0258" y="1348837"/>
            <a:ext cx="1112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n-lt"/>
              </a:rPr>
              <a:t>Single injection</a:t>
            </a:r>
            <a:endParaRPr lang="es-ES" sz="1200" dirty="0" err="1" smtClean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0258" y="1744825"/>
            <a:ext cx="1112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n-lt"/>
              </a:rPr>
              <a:t>Multiple injection</a:t>
            </a:r>
            <a:endParaRPr lang="es-ES" sz="1200" dirty="0" err="1" smtClean="0">
              <a:latin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360" y="1140751"/>
            <a:ext cx="5161660" cy="185141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74920" y="612844"/>
            <a:ext cx="3147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n-lt"/>
              </a:rPr>
              <a:t>JOREK simulations of SPI driven radiation TPF in ITER</a:t>
            </a:r>
            <a:endParaRPr lang="es-ES" sz="1200" b="1" dirty="0" err="1" smtClean="0">
              <a:latin typeface="+mn-lt"/>
            </a:endParaRPr>
          </a:p>
        </p:txBody>
      </p:sp>
      <p:sp>
        <p:nvSpPr>
          <p:cNvPr id="15" name="ZoneTexte 5"/>
          <p:cNvSpPr txBox="1"/>
          <p:nvPr/>
        </p:nvSpPr>
        <p:spPr>
          <a:xfrm>
            <a:off x="5497204" y="3144270"/>
            <a:ext cx="2105487" cy="246221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prstClr val="black"/>
                </a:solidFill>
                <a:latin typeface="Arial" charset="0"/>
              </a:rPr>
              <a:t>D. Hu et al 2021 </a:t>
            </a:r>
            <a:r>
              <a:rPr lang="it-IT" sz="1000" dirty="0" smtClean="0">
                <a:solidFill>
                  <a:prstClr val="black"/>
                </a:solidFill>
                <a:latin typeface="Arial" charset="0"/>
              </a:rPr>
              <a:t>NF </a:t>
            </a:r>
            <a:r>
              <a:rPr lang="it-IT" sz="1000" dirty="0">
                <a:solidFill>
                  <a:prstClr val="black"/>
                </a:solidFill>
                <a:latin typeface="Arial" charset="0"/>
              </a:rPr>
              <a:t>61 026015</a:t>
            </a:r>
            <a:endParaRPr lang="fr-FR" sz="10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20859" y="3825850"/>
            <a:ext cx="29017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2"/>
                </a:solidFill>
                <a:latin typeface="+mn-lt"/>
              </a:rPr>
              <a:t>3D simulations show TPF reduction with multiple injection locations</a:t>
            </a:r>
          </a:p>
        </p:txBody>
      </p:sp>
    </p:spTree>
    <p:extLst>
      <p:ext uri="{BB962C8B-B14F-4D97-AF65-F5344CB8AC3E}">
        <p14:creationId xmlns:p14="http://schemas.microsoft.com/office/powerpoint/2010/main" val="130669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002" y="591511"/>
            <a:ext cx="878497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endParaRPr lang="en-GB" sz="1800" b="1" dirty="0">
              <a:latin typeface="Arial"/>
            </a:endParaRPr>
          </a:p>
          <a:p>
            <a:pPr lvl="1">
              <a:spcAft>
                <a:spcPts val="1200"/>
              </a:spcAft>
            </a:pPr>
            <a:endParaRPr lang="en-US" sz="18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b="1" dirty="0" smtClean="0"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Validation activities </a:t>
            </a:r>
            <a:r>
              <a:rPr lang="en-US" kern="0" dirty="0" smtClean="0">
                <a:solidFill>
                  <a:srgbClr val="4F50FD"/>
                </a:solidFill>
              </a:rPr>
              <a:t>(mitigated TQ)</a:t>
            </a:r>
            <a:endParaRPr lang="en-GB" kern="0" dirty="0">
              <a:solidFill>
                <a:srgbClr val="4F50F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8442" y="565427"/>
            <a:ext cx="6140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u="sng" dirty="0" smtClean="0">
                <a:latin typeface="+mn-lt"/>
              </a:rPr>
              <a:t>JOREK simulations of JET Argon MGI</a:t>
            </a:r>
            <a:endParaRPr lang="es-ES" sz="1800" b="1" u="sng" dirty="0" err="1" smtClean="0">
              <a:latin typeface="+mn-lt"/>
            </a:endParaRPr>
          </a:p>
        </p:txBody>
      </p:sp>
      <p:sp>
        <p:nvSpPr>
          <p:cNvPr id="22" name="ZoneTexte 5"/>
          <p:cNvSpPr txBox="1"/>
          <p:nvPr/>
        </p:nvSpPr>
        <p:spPr>
          <a:xfrm>
            <a:off x="6119951" y="644520"/>
            <a:ext cx="2620453" cy="246221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E Nardon et al 2021 </a:t>
            </a:r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PPCF 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63 </a:t>
            </a:r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115006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8442" y="2546610"/>
            <a:ext cx="2723398" cy="2216175"/>
            <a:chOff x="662150" y="1397757"/>
            <a:chExt cx="3135503" cy="255152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2150" y="1397757"/>
              <a:ext cx="3135503" cy="255152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98375" y="3084278"/>
              <a:ext cx="1242127" cy="46065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+mn-lt"/>
                </a:rPr>
                <a:t>Different Argon source settings</a:t>
              </a:r>
              <a:endParaRPr lang="es-ES" sz="1000" dirty="0" err="1" smtClean="0">
                <a:latin typeface="+mn-lt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819438" y="2098705"/>
              <a:ext cx="841781" cy="449868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cxnSp>
          <p:nvCxnSpPr>
            <p:cNvPr id="10" name="Straight Arrow Connector 9"/>
            <p:cNvCxnSpPr>
              <a:stCxn id="5" idx="0"/>
            </p:cNvCxnSpPr>
            <p:nvPr/>
          </p:nvCxnSpPr>
          <p:spPr bwMode="auto">
            <a:xfrm flipV="1">
              <a:off x="1819439" y="2548573"/>
              <a:ext cx="66117" cy="53570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840" y="2642302"/>
            <a:ext cx="2769931" cy="21204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691" y="2675917"/>
            <a:ext cx="2614366" cy="20255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3838" y="934759"/>
                <a:ext cx="8784976" cy="4448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r>
                  <a:rPr lang="en-US" sz="1400" dirty="0" smtClean="0">
                    <a:latin typeface="Arial"/>
                  </a:rPr>
                  <a:t>3D MHD codes start implementing synthetic diagnostics to compare to experiments</a:t>
                </a:r>
              </a:p>
              <a:p>
                <a:pPr marL="342900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r>
                  <a:rPr lang="en-US" sz="1400" dirty="0" smtClean="0">
                    <a:latin typeface="Arial"/>
                  </a:rPr>
                  <a:t>Difficulties reproducing different experimental quantities simultaneously</a:t>
                </a:r>
              </a:p>
              <a:p>
                <a:pPr marL="342900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r>
                  <a:rPr lang="en-US" sz="1400" dirty="0" smtClean="0">
                    <a:latin typeface="Arial"/>
                  </a:rPr>
                  <a:t>Large uncertainties on gas dynamics treatment</a:t>
                </a:r>
              </a:p>
              <a:p>
                <a:pPr marL="342900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US" sz="1400" b="1" dirty="0" smtClean="0">
                    <a:solidFill>
                      <a:srgbClr val="C00000"/>
                    </a:solidFill>
                    <a:latin typeface="Arial"/>
                  </a:rPr>
                  <a:t>-spike difficult to reproduce </a:t>
                </a:r>
                <a:r>
                  <a:rPr lang="en-US" sz="1400" dirty="0" smtClean="0">
                    <a:latin typeface="Arial"/>
                  </a:rPr>
                  <a:t>(indicates global reconnection process)</a:t>
                </a:r>
              </a:p>
              <a:p>
                <a:pPr marL="342900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endParaRPr lang="en-US" sz="1400" dirty="0" smtClean="0">
                  <a:latin typeface="Arial"/>
                </a:endParaRPr>
              </a:p>
              <a:p>
                <a:pPr marL="342900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endParaRPr lang="en-US" sz="1400" dirty="0" smtClean="0">
                  <a:latin typeface="Arial"/>
                </a:endParaRPr>
              </a:p>
              <a:p>
                <a:pPr lvl="1">
                  <a:spcAft>
                    <a:spcPts val="1200"/>
                  </a:spcAft>
                </a:pPr>
                <a:endParaRPr lang="en-US" sz="1800" dirty="0" smtClean="0">
                  <a:latin typeface="Arial"/>
                </a:endParaRP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endParaRPr lang="en-US" sz="2000" dirty="0" smtClean="0">
                  <a:latin typeface="Arial"/>
                </a:endParaRP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endParaRPr lang="en-US" sz="2000" dirty="0" smtClean="0">
                  <a:latin typeface="Arial"/>
                </a:endParaRP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endParaRPr lang="en-US" sz="2000" dirty="0" smtClean="0">
                  <a:latin typeface="Arial"/>
                </a:endParaRP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Ø"/>
                </a:pPr>
                <a:endParaRPr lang="en-US" sz="2000" b="1" dirty="0" smtClean="0">
                  <a:latin typeface="Arial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38" y="934759"/>
                <a:ext cx="8784976" cy="4448590"/>
              </a:xfrm>
              <a:prstGeom prst="rect">
                <a:avLst/>
              </a:prstGeom>
              <a:blipFill>
                <a:blip r:embed="rId5"/>
                <a:stretch>
                  <a:fillRect l="-69" t="-13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214655" y="2586329"/>
                <a:ext cx="2901742" cy="276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1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sz="11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US" sz="1100" b="1" dirty="0" smtClean="0">
                    <a:solidFill>
                      <a:schemeClr val="accent2"/>
                    </a:solidFill>
                    <a:latin typeface="+mn-lt"/>
                  </a:rPr>
                  <a:t>-spike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655" y="2586329"/>
                <a:ext cx="2901742" cy="276807"/>
              </a:xfrm>
              <a:prstGeom prst="rect">
                <a:avLst/>
              </a:prstGeom>
              <a:blipFill>
                <a:blip r:embed="rId6"/>
                <a:stretch>
                  <a:fillRect t="-2174" b="-652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4820816" y="2593927"/>
            <a:ext cx="29017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accent2"/>
                </a:solidFill>
                <a:latin typeface="+mn-lt"/>
              </a:rPr>
              <a:t>Radiated power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07628" y="2602318"/>
            <a:ext cx="29017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accent2"/>
                </a:solidFill>
                <a:latin typeface="+mn-lt"/>
              </a:rPr>
              <a:t>Locked mode signal</a:t>
            </a:r>
          </a:p>
        </p:txBody>
      </p:sp>
      <p:sp>
        <p:nvSpPr>
          <p:cNvPr id="27" name="ZoneTexte 5"/>
          <p:cNvSpPr txBox="1"/>
          <p:nvPr/>
        </p:nvSpPr>
        <p:spPr>
          <a:xfrm>
            <a:off x="6204797" y="2061363"/>
            <a:ext cx="2321757" cy="246221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Bonfiglio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48</a:t>
            </a:r>
            <a:r>
              <a:rPr lang="en-US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EPS, 2022</a:t>
            </a:r>
            <a:endParaRPr lang="fr-FR" sz="10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76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002" y="591511"/>
            <a:ext cx="878497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endParaRPr lang="en-GB" sz="1800" b="1" dirty="0">
              <a:latin typeface="Arial"/>
            </a:endParaRPr>
          </a:p>
          <a:p>
            <a:pPr lvl="1">
              <a:spcAft>
                <a:spcPts val="1200"/>
              </a:spcAft>
            </a:pPr>
            <a:endParaRPr lang="en-US" sz="18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b="1" dirty="0" smtClean="0"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Validation activities </a:t>
            </a:r>
            <a:r>
              <a:rPr lang="en-US" kern="0" dirty="0" smtClean="0">
                <a:solidFill>
                  <a:srgbClr val="4F50FD"/>
                </a:solidFill>
              </a:rPr>
              <a:t>(mitigated TQ)</a:t>
            </a:r>
            <a:endParaRPr lang="en-GB" kern="0" dirty="0">
              <a:solidFill>
                <a:srgbClr val="4F50F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380" y="612844"/>
            <a:ext cx="314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n-lt"/>
              </a:rPr>
              <a:t>JOREK simulation of JET Argon MGI</a:t>
            </a:r>
            <a:endParaRPr lang="es-ES" sz="1200" b="1" dirty="0" err="1" smtClean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02097" y="943569"/>
            <a:ext cx="314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n-lt"/>
              </a:rPr>
              <a:t>JOREK simulations of JET Ne-D2 SPI</a:t>
            </a:r>
            <a:endParaRPr lang="es-ES" sz="1200" b="1" dirty="0" err="1" smtClean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77307" y="2829611"/>
            <a:ext cx="368118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+mn-lt"/>
              </a:rPr>
              <a:t>Other validation activities</a:t>
            </a:r>
          </a:p>
          <a:p>
            <a:endParaRPr lang="en-US" sz="1200" b="1" dirty="0">
              <a:latin typeface="+mn-lt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dirty="0" smtClean="0">
                <a:latin typeface="+mn-lt"/>
              </a:rPr>
              <a:t>Pure D2 SPI in JET with JOREK [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M. Kong,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EPS,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2022]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DIII-D validation with NIMROD (C. Kim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KSTAR SPI modeling with JOREK (S.J. Kim), NIMROD (C. Kim), M3D-C1 (B. Lyons) 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200" dirty="0">
              <a:solidFill>
                <a:prstClr val="black"/>
              </a:solidFill>
              <a:latin typeface="Arial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200" b="1" dirty="0" smtClean="0">
              <a:latin typeface="+mn-lt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200" b="1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12" y="889843"/>
            <a:ext cx="2530795" cy="393626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47750" y="1406703"/>
            <a:ext cx="1005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+mn-lt"/>
              </a:rPr>
              <a:t>Experiment</a:t>
            </a:r>
            <a:endParaRPr lang="es-ES" sz="1200" dirty="0" err="1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65860" y="3175941"/>
            <a:ext cx="1005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+mn-lt"/>
              </a:rPr>
              <a:t>JOREK</a:t>
            </a:r>
            <a:endParaRPr lang="es-ES" sz="1200" dirty="0" err="1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713" y="1253837"/>
            <a:ext cx="5654835" cy="1120422"/>
          </a:xfrm>
          <a:prstGeom prst="rect">
            <a:avLst/>
          </a:prstGeom>
        </p:spPr>
      </p:pic>
      <p:sp>
        <p:nvSpPr>
          <p:cNvPr id="21" name="ZoneTexte 5"/>
          <p:cNvSpPr txBox="1"/>
          <p:nvPr/>
        </p:nvSpPr>
        <p:spPr>
          <a:xfrm>
            <a:off x="5347153" y="2462525"/>
            <a:ext cx="2321757" cy="246221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Bonfiglio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48</a:t>
            </a:r>
            <a:r>
              <a:rPr lang="en-US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EPS, 2022</a:t>
            </a:r>
            <a:endParaRPr lang="fr-FR" sz="10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225400" y="4212607"/>
            <a:ext cx="1769978" cy="400110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E Nardon et al 2021 </a:t>
            </a:r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PPCF 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63 </a:t>
            </a:r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115006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38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627827"/>
            <a:ext cx="878497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 smtClean="0">
                <a:latin typeface="Arial"/>
              </a:rPr>
              <a:t>During the current quench (CQ) </a:t>
            </a:r>
            <a:r>
              <a:rPr lang="en-US" sz="1800" b="1" dirty="0" smtClean="0">
                <a:latin typeface="Arial"/>
                <a:sym typeface="Wingdings" panose="05000000000000000000" pitchFamily="2" charset="2"/>
              </a:rPr>
              <a:t> large plasma resistivity</a:t>
            </a:r>
            <a:endParaRPr lang="en-US" sz="1800" dirty="0" smtClean="0">
              <a:latin typeface="Arial"/>
            </a:endParaRPr>
          </a:p>
          <a:p>
            <a:pPr lvl="1">
              <a:spcAft>
                <a:spcPts val="1200"/>
              </a:spcAft>
            </a:pPr>
            <a:endParaRPr lang="en-US" sz="18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b="1" dirty="0" smtClean="0"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Thermal loads during the </a:t>
            </a:r>
            <a:r>
              <a:rPr lang="en-US" kern="0" dirty="0" smtClean="0">
                <a:solidFill>
                  <a:srgbClr val="4F50FD"/>
                </a:solidFill>
              </a:rPr>
              <a:t>CQ</a:t>
            </a:r>
            <a:endParaRPr lang="en-GB" kern="0" dirty="0">
              <a:solidFill>
                <a:srgbClr val="4F50FD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81050" y="627827"/>
            <a:ext cx="7258050" cy="4213225"/>
            <a:chOff x="276225" y="539749"/>
            <a:chExt cx="7258050" cy="4213225"/>
          </a:xfrm>
        </p:grpSpPr>
        <p:graphicFrame>
          <p:nvGraphicFramePr>
            <p:cNvPr id="2" name="Diagram 1"/>
            <p:cNvGraphicFramePr/>
            <p:nvPr>
              <p:extLst>
                <p:ext uri="{D42A27DB-BD31-4B8C-83A1-F6EECF244321}">
                  <p14:modId xmlns:p14="http://schemas.microsoft.com/office/powerpoint/2010/main" val="3592606703"/>
                </p:ext>
              </p:extLst>
            </p:nvPr>
          </p:nvGraphicFramePr>
          <p:xfrm>
            <a:off x="276225" y="539749"/>
            <a:ext cx="7258050" cy="421322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3" name="Rectangle 2"/>
            <p:cNvSpPr/>
            <p:nvPr/>
          </p:nvSpPr>
          <p:spPr>
            <a:xfrm>
              <a:off x="1733550" y="2232452"/>
              <a:ext cx="140017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1200" b="1" dirty="0" err="1" smtClean="0">
                  <a:latin typeface="+mj-lt"/>
                </a:rPr>
                <a:t>Ohmic</a:t>
              </a:r>
              <a:r>
                <a:rPr lang="en-US" sz="1200" b="1" dirty="0" smtClean="0">
                  <a:latin typeface="+mj-lt"/>
                </a:rPr>
                <a:t> </a:t>
              </a:r>
              <a:r>
                <a:rPr lang="en-US" sz="1200" b="1" dirty="0">
                  <a:latin typeface="+mj-lt"/>
                </a:rPr>
                <a:t>heating</a:t>
              </a:r>
            </a:p>
          </p:txBody>
        </p:sp>
        <p:sp>
          <p:nvSpPr>
            <p:cNvPr id="6" name="Rectangle 5"/>
            <p:cNvSpPr/>
            <p:nvPr/>
          </p:nvSpPr>
          <p:spPr>
            <a:xfrm rot="20414136">
              <a:off x="4505325" y="1489601"/>
              <a:ext cx="140017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1200" b="1" dirty="0" smtClean="0">
                  <a:latin typeface="+mj-lt"/>
                </a:rPr>
                <a:t>Conduction  Convection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2324849">
              <a:off x="4505324" y="3571127"/>
              <a:ext cx="140017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1200" b="1" dirty="0" smtClean="0">
                  <a:latin typeface="+mj-lt"/>
                </a:rPr>
                <a:t>Impurities</a:t>
              </a:r>
              <a:endParaRPr lang="en-US" sz="1200" b="1" dirty="0">
                <a:latin typeface="+mj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216058" y="2545849"/>
                <a:ext cx="3118442" cy="606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r>
                  <a:rPr lang="en-US" sz="1600" b="1" dirty="0" smtClean="0">
                    <a:solidFill>
                      <a:schemeClr val="tx1"/>
                    </a:solidFill>
                    <a:latin typeface="+mn-lt"/>
                  </a:rPr>
                  <a:t>Mitigation required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1600" b="1" dirty="0" smtClean="0">
                    <a:solidFill>
                      <a:schemeClr val="tx1"/>
                    </a:solidFill>
                    <a:latin typeface="+mn-lt"/>
                  </a:rPr>
                  <a:t> MA in ITER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6058" y="2545849"/>
                <a:ext cx="3118442" cy="606833"/>
              </a:xfrm>
              <a:prstGeom prst="rect">
                <a:avLst/>
              </a:prstGeom>
              <a:blipFill>
                <a:blip r:embed="rId8"/>
                <a:stretch>
                  <a:fillRect t="-3030" b="-909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 bwMode="auto">
          <a:xfrm>
            <a:off x="7324725" y="2262483"/>
            <a:ext cx="9525" cy="2833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11"/>
          <p:cNvSpPr/>
          <p:nvPr/>
        </p:nvSpPr>
        <p:spPr>
          <a:xfrm>
            <a:off x="6759172" y="3135662"/>
            <a:ext cx="1881466" cy="40011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1000" dirty="0" smtClean="0">
                <a:latin typeface="Arial"/>
              </a:rPr>
              <a:t>M. Lehnen, Journal of Nuclear Materials, 463, (2015)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10100" y="4128456"/>
            <a:ext cx="20193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100" dirty="0" smtClean="0">
                <a:latin typeface="Arial"/>
              </a:rPr>
              <a:t>Well </a:t>
            </a:r>
            <a:r>
              <a:rPr lang="en-GB" sz="1100" dirty="0">
                <a:latin typeface="Arial"/>
              </a:rPr>
              <a:t>distributed in space and time (no expected issues)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054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3" y="627827"/>
            <a:ext cx="563073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Arial"/>
              </a:rPr>
              <a:t>Disruption loads cause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latin typeface="Arial"/>
              </a:rPr>
              <a:t>Mechanical stresses</a:t>
            </a:r>
            <a:r>
              <a:rPr lang="en-US" sz="2000" dirty="0" smtClean="0">
                <a:latin typeface="Arial"/>
              </a:rPr>
              <a:t> in the tokamak components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latin typeface="Arial"/>
              </a:rPr>
              <a:t>Deteriorate Plasma Facing Components (PFCs)</a:t>
            </a:r>
            <a:r>
              <a:rPr lang="en-US" sz="2000" dirty="0" smtClean="0">
                <a:latin typeface="Arial"/>
              </a:rPr>
              <a:t> by erosion, melting, material migration…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Arial"/>
              </a:rPr>
              <a:t>Thus they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FF0000"/>
                </a:solidFill>
                <a:latin typeface="Arial"/>
              </a:rPr>
              <a:t>Constrain engineering design 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FF0000"/>
                </a:solidFill>
                <a:latin typeface="Arial"/>
              </a:rPr>
              <a:t>Determine disruption budget </a:t>
            </a:r>
            <a:r>
              <a:rPr lang="en-US" sz="2000" dirty="0" smtClean="0">
                <a:latin typeface="Arial"/>
              </a:rPr>
              <a:t>(allowable number of disruptions)</a:t>
            </a:r>
          </a:p>
          <a:p>
            <a:pPr lvl="1">
              <a:spcAft>
                <a:spcPts val="1200"/>
              </a:spcAft>
            </a:pPr>
            <a:endParaRPr lang="en-US" sz="2000" dirty="0" smtClean="0">
              <a:latin typeface="Arial"/>
            </a:endParaRPr>
          </a:p>
          <a:p>
            <a:pPr lvl="1">
              <a:spcAft>
                <a:spcPts val="1200"/>
              </a:spcAft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dirty="0" smtClean="0"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Importance of disruption load modeling</a:t>
            </a:r>
            <a:endParaRPr lang="en-GB" kern="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96104" y="4412925"/>
            <a:ext cx="3547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b="1" dirty="0">
                <a:latin typeface="+mn-lt"/>
              </a:rPr>
              <a:t>CQ-</a:t>
            </a:r>
            <a:r>
              <a:rPr lang="es-ES" sz="1800" b="1" dirty="0" err="1">
                <a:latin typeface="+mn-lt"/>
              </a:rPr>
              <a:t>induced</a:t>
            </a:r>
            <a:r>
              <a:rPr lang="es-ES" sz="1800" b="1" dirty="0">
                <a:latin typeface="+mn-lt"/>
              </a:rPr>
              <a:t> Be </a:t>
            </a:r>
            <a:r>
              <a:rPr lang="es-ES" sz="1800" b="1" dirty="0" err="1">
                <a:latin typeface="+mn-lt"/>
              </a:rPr>
              <a:t>melting</a:t>
            </a:r>
            <a:r>
              <a:rPr lang="es-ES" sz="1800" b="1" dirty="0">
                <a:latin typeface="+mn-lt"/>
              </a:rPr>
              <a:t> at JET</a:t>
            </a:r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279" y="1095927"/>
            <a:ext cx="3148085" cy="2146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7"/>
          <a:stretch/>
        </p:blipFill>
        <p:spPr bwMode="auto">
          <a:xfrm>
            <a:off x="6484711" y="3265176"/>
            <a:ext cx="1775000" cy="10674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val 11"/>
          <p:cNvSpPr/>
          <p:nvPr/>
        </p:nvSpPr>
        <p:spPr>
          <a:xfrm>
            <a:off x="8103338" y="1659836"/>
            <a:ext cx="382822" cy="38282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7666892" y="2042658"/>
            <a:ext cx="620258" cy="1280466"/>
          </a:xfrm>
          <a:prstGeom prst="line">
            <a:avLst/>
          </a:prstGeom>
          <a:noFill/>
          <a:ln w="38100" cap="rnd">
            <a:solidFill>
              <a:srgbClr val="FF0000"/>
            </a:solidFill>
            <a:round/>
            <a:headEnd type="triangle" w="lg" len="lg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0" bIns="0"/>
          <a:lstStyle/>
          <a:p>
            <a:endParaRPr lang="en-GB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6484711" y="3625514"/>
            <a:ext cx="1182181" cy="24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  <a:buClr>
                <a:srgbClr val="000090"/>
              </a:buClr>
            </a:pPr>
            <a:r>
              <a:rPr lang="en-US" altLang="en-US" sz="1400" kern="0" dirty="0" smtClean="0">
                <a:solidFill>
                  <a:schemeClr val="bg1"/>
                </a:solidFill>
                <a:latin typeface="Arial"/>
                <a:ea typeface="ＭＳ Ｐゴシック" pitchFamily="-110" charset="-128"/>
                <a:cs typeface="Arial"/>
                <a:sym typeface="Symbol" pitchFamily="18" charset="2"/>
              </a:rPr>
              <a:t>Be “waterfalls”</a:t>
            </a:r>
          </a:p>
        </p:txBody>
      </p:sp>
      <p:sp>
        <p:nvSpPr>
          <p:cNvPr id="16" name="ZoneTexte 5"/>
          <p:cNvSpPr txBox="1"/>
          <p:nvPr/>
        </p:nvSpPr>
        <p:spPr>
          <a:xfrm>
            <a:off x="6029650" y="623287"/>
            <a:ext cx="2894950" cy="369332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Jepu et al., NF </a:t>
            </a:r>
            <a:r>
              <a:rPr lang="fr-FR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  <a:r>
              <a:rPr lang="fr-FR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2019) 086009</a:t>
            </a:r>
            <a:br>
              <a:rPr lang="fr-FR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F. Matthews et al., Phys. </a:t>
            </a:r>
            <a:r>
              <a:rPr lang="fr-FR" sz="9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</a:t>
            </a:r>
            <a:r>
              <a:rPr lang="fr-FR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T167</a:t>
            </a:r>
            <a:r>
              <a:rPr lang="fr-FR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(2016) 014070</a:t>
            </a:r>
            <a:endParaRPr lang="fr-FR" sz="900" dirty="0">
              <a:solidFill>
                <a:prstClr val="black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952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627827"/>
            <a:ext cx="878497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 smtClean="0">
                <a:latin typeface="Arial"/>
              </a:rPr>
              <a:t>Example in AUG disruptions</a:t>
            </a:r>
            <a:endParaRPr lang="en-US" sz="1800" dirty="0" smtClean="0">
              <a:latin typeface="Arial"/>
            </a:endParaRPr>
          </a:p>
          <a:p>
            <a:pPr lvl="1">
              <a:spcAft>
                <a:spcPts val="1200"/>
              </a:spcAft>
            </a:pPr>
            <a:endParaRPr lang="en-US" sz="18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b="1" dirty="0" smtClean="0"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Thermal loads during the </a:t>
            </a:r>
            <a:r>
              <a:rPr lang="en-US" kern="0" dirty="0">
                <a:solidFill>
                  <a:srgbClr val="4F50FD"/>
                </a:solidFill>
              </a:rPr>
              <a:t>CQ</a:t>
            </a:r>
            <a:endParaRPr lang="en-GB" kern="0" dirty="0">
              <a:solidFill>
                <a:srgbClr val="4F50FD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149" y="756266"/>
            <a:ext cx="3823851" cy="37844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91794" y="1951266"/>
            <a:ext cx="1478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4F50FD"/>
                </a:solidFill>
                <a:latin typeface="+mn-lt"/>
              </a:rPr>
              <a:t>Power reaching the </a:t>
            </a:r>
            <a:r>
              <a:rPr lang="en-US" sz="1200" dirty="0" err="1" smtClean="0">
                <a:solidFill>
                  <a:srgbClr val="4F50FD"/>
                </a:solidFill>
                <a:latin typeface="+mn-lt"/>
              </a:rPr>
              <a:t>divertor</a:t>
            </a:r>
            <a:r>
              <a:rPr lang="en-US" sz="1200" dirty="0" smtClean="0">
                <a:solidFill>
                  <a:srgbClr val="4F50FD"/>
                </a:solidFill>
                <a:latin typeface="+mn-lt"/>
              </a:rPr>
              <a:t> plates</a:t>
            </a:r>
            <a:endParaRPr lang="es-ES" sz="1200" dirty="0" err="1" smtClean="0">
              <a:solidFill>
                <a:srgbClr val="4F50FD"/>
              </a:solidFill>
              <a:latin typeface="+mn-lt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6606540" y="1287780"/>
            <a:ext cx="365760" cy="4495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 17"/>
          <p:cNvSpPr/>
          <p:nvPr/>
        </p:nvSpPr>
        <p:spPr>
          <a:xfrm>
            <a:off x="6217440" y="954557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800" dirty="0" smtClean="0">
                <a:solidFill>
                  <a:srgbClr val="4F50FD"/>
                </a:solidFill>
                <a:latin typeface="+mj-lt"/>
              </a:rPr>
              <a:t>TQ</a:t>
            </a:r>
            <a:endParaRPr lang="es-ES" sz="1800" dirty="0">
              <a:solidFill>
                <a:srgbClr val="4F50FD"/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42380" y="1790561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800" dirty="0">
                <a:solidFill>
                  <a:srgbClr val="4F50FD"/>
                </a:solidFill>
                <a:latin typeface="+mj-lt"/>
              </a:rPr>
              <a:t>C</a:t>
            </a:r>
            <a:r>
              <a:rPr lang="es-ES" sz="1800" dirty="0" smtClean="0">
                <a:solidFill>
                  <a:srgbClr val="4F50FD"/>
                </a:solidFill>
                <a:latin typeface="+mj-lt"/>
              </a:rPr>
              <a:t>Q</a:t>
            </a:r>
            <a:endParaRPr lang="es-ES" sz="1800" dirty="0">
              <a:solidFill>
                <a:srgbClr val="4F50FD"/>
              </a:solidFill>
              <a:latin typeface="+mj-lt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>
            <a:off x="7376268" y="1975376"/>
            <a:ext cx="334692" cy="744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22"/>
          <p:cNvSpPr/>
          <p:nvPr/>
        </p:nvSpPr>
        <p:spPr>
          <a:xfrm>
            <a:off x="2749421" y="3642221"/>
            <a:ext cx="1881466" cy="40011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it-IT" sz="1000" dirty="0">
                <a:latin typeface="Arial"/>
              </a:rPr>
              <a:t>G. Pautasso et al 1994 Nucl. Fusion 34 455</a:t>
            </a:r>
            <a:endParaRPr lang="en-US" sz="1000" dirty="0" smtClean="0"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083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247" y="1651799"/>
            <a:ext cx="3203028" cy="1806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12" y="627827"/>
            <a:ext cx="8784976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 smtClean="0">
                <a:latin typeface="Arial"/>
              </a:rPr>
              <a:t>ITER CQ-induced thermal loads calculated with DINA </a:t>
            </a:r>
            <a:r>
              <a:rPr lang="en-US" sz="1800" dirty="0" smtClean="0">
                <a:latin typeface="Arial"/>
              </a:rPr>
              <a:t>(axisymmetric)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 smtClean="0">
                <a:latin typeface="Arial"/>
              </a:rPr>
              <a:t>DINA/TSC model of energy balance in halo region</a:t>
            </a:r>
            <a:endParaRPr lang="en-US" sz="1600" dirty="0" smtClean="0">
              <a:latin typeface="Arial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1800" b="1" dirty="0" smtClean="0">
              <a:latin typeface="Arial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1800" b="1" dirty="0" smtClean="0">
              <a:latin typeface="Arial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1800" b="1" dirty="0">
              <a:latin typeface="Arial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1800" b="1" dirty="0" smtClean="0">
              <a:latin typeface="Arial"/>
            </a:endParaRPr>
          </a:p>
          <a:p>
            <a:pPr marL="742950" lvl="1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rgbClr val="006C31"/>
                </a:solidFill>
                <a:latin typeface="Arial"/>
              </a:rPr>
              <a:t>Gives halo width and temperature self-consistently</a:t>
            </a:r>
          </a:p>
          <a:p>
            <a:pPr marL="742950" lvl="1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rgbClr val="FF0000"/>
                </a:solidFill>
                <a:latin typeface="Arial"/>
              </a:rPr>
              <a:t>Main ion and impurity density prescribed</a:t>
            </a:r>
            <a:endParaRPr lang="en-US" sz="1800" dirty="0" smtClean="0">
              <a:latin typeface="Arial"/>
            </a:endParaRPr>
          </a:p>
          <a:p>
            <a:pPr marL="1200150" lvl="2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Arial"/>
              </a:rPr>
              <a:t>DINA team currently testing </a:t>
            </a:r>
            <a:r>
              <a:rPr lang="en-US" sz="1800" b="1" dirty="0" smtClean="0">
                <a:latin typeface="Arial"/>
              </a:rPr>
              <a:t>neutral recycling</a:t>
            </a:r>
            <a:r>
              <a:rPr lang="en-US" sz="1800" dirty="0" smtClean="0">
                <a:latin typeface="Arial"/>
              </a:rPr>
              <a:t> and </a:t>
            </a:r>
            <a:r>
              <a:rPr lang="en-US" sz="1800" b="1" dirty="0" smtClean="0">
                <a:latin typeface="Arial"/>
              </a:rPr>
              <a:t>ion saturation current limitation models</a:t>
            </a:r>
          </a:p>
          <a:p>
            <a:pPr marL="1200150" lvl="2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US" sz="1800" dirty="0" smtClean="0">
              <a:solidFill>
                <a:srgbClr val="FF0000"/>
              </a:solidFill>
              <a:latin typeface="Arial"/>
            </a:endParaRPr>
          </a:p>
          <a:p>
            <a:pPr lvl="1">
              <a:spcAft>
                <a:spcPts val="1200"/>
              </a:spcAft>
            </a:pPr>
            <a:endParaRPr lang="en-US" sz="18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b="1" dirty="0" smtClean="0"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Thermal loads during the </a:t>
            </a:r>
            <a:r>
              <a:rPr lang="en-US" kern="0" dirty="0" smtClean="0">
                <a:solidFill>
                  <a:srgbClr val="4F50FD"/>
                </a:solidFill>
              </a:rPr>
              <a:t>CQ</a:t>
            </a:r>
            <a:endParaRPr lang="en-GB" kern="0" dirty="0">
              <a:solidFill>
                <a:srgbClr val="4F50FD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6746010"/>
              </p:ext>
            </p:extLst>
          </p:nvPr>
        </p:nvGraphicFramePr>
        <p:xfrm>
          <a:off x="357523" y="889112"/>
          <a:ext cx="4548188" cy="303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ectangle 5"/>
          <p:cNvSpPr/>
          <p:nvPr/>
        </p:nvSpPr>
        <p:spPr>
          <a:xfrm>
            <a:off x="6187181" y="1129441"/>
            <a:ext cx="1881466" cy="24622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1000" dirty="0" smtClean="0">
                <a:latin typeface="Arial"/>
              </a:rPr>
              <a:t>D. </a:t>
            </a:r>
            <a:r>
              <a:rPr lang="en-US" sz="1000" dirty="0" err="1" smtClean="0">
                <a:latin typeface="Arial"/>
              </a:rPr>
              <a:t>Kiramov</a:t>
            </a:r>
            <a:r>
              <a:rPr lang="en-US" sz="1000" dirty="0" smtClean="0">
                <a:latin typeface="Arial"/>
              </a:rPr>
              <a:t>, 43</a:t>
            </a:r>
            <a:r>
              <a:rPr lang="en-US" sz="1000" baseline="30000" dirty="0" smtClean="0">
                <a:latin typeface="Arial"/>
              </a:rPr>
              <a:t>rd</a:t>
            </a:r>
            <a:r>
              <a:rPr lang="en-US" sz="1000" dirty="0" smtClean="0">
                <a:latin typeface="Arial"/>
              </a:rPr>
              <a:t> EPS, 2016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913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002" y="591511"/>
            <a:ext cx="878497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800" b="1" dirty="0">
                <a:latin typeface="Arial"/>
              </a:rPr>
              <a:t>Simulation “workflow” developed at IO to assess plasma transient impact on PFCs</a:t>
            </a:r>
          </a:p>
          <a:p>
            <a:pPr lvl="1">
              <a:spcAft>
                <a:spcPts val="1200"/>
              </a:spcAft>
            </a:pPr>
            <a:endParaRPr lang="en-US" sz="18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b="1" dirty="0" smtClean="0"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Thermal loads during the </a:t>
            </a:r>
            <a:r>
              <a:rPr lang="en-US" kern="0" dirty="0" smtClean="0">
                <a:solidFill>
                  <a:srgbClr val="4F50FD"/>
                </a:solidFill>
              </a:rPr>
              <a:t>CQ</a:t>
            </a:r>
            <a:endParaRPr lang="en-GB" kern="0" dirty="0">
              <a:solidFill>
                <a:srgbClr val="4F50FD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82728" y="2012155"/>
            <a:ext cx="1239121" cy="832458"/>
          </a:xfrm>
          <a:prstGeom prst="roundRect">
            <a:avLst>
              <a:gd name="adj" fmla="val 1000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000" r="-1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/>
          <p:cNvSpPr/>
          <p:nvPr/>
        </p:nvSpPr>
        <p:spPr>
          <a:xfrm>
            <a:off x="975765" y="2943469"/>
            <a:ext cx="1413426" cy="926507"/>
          </a:xfrm>
          <a:custGeom>
            <a:avLst/>
            <a:gdLst>
              <a:gd name="connsiteX0" fmla="*/ 205157 w 2548141"/>
              <a:gd name="connsiteY0" fmla="*/ 0 h 1953874"/>
              <a:gd name="connsiteX1" fmla="*/ 2342984 w 2548141"/>
              <a:gd name="connsiteY1" fmla="*/ 0 h 1953874"/>
              <a:gd name="connsiteX2" fmla="*/ 2548141 w 2548141"/>
              <a:gd name="connsiteY2" fmla="*/ 205157 h 1953874"/>
              <a:gd name="connsiteX3" fmla="*/ 2548141 w 2548141"/>
              <a:gd name="connsiteY3" fmla="*/ 1953874 h 1953874"/>
              <a:gd name="connsiteX4" fmla="*/ 2548141 w 2548141"/>
              <a:gd name="connsiteY4" fmla="*/ 1953874 h 1953874"/>
              <a:gd name="connsiteX5" fmla="*/ 0 w 2548141"/>
              <a:gd name="connsiteY5" fmla="*/ 1953874 h 1953874"/>
              <a:gd name="connsiteX6" fmla="*/ 0 w 2548141"/>
              <a:gd name="connsiteY6" fmla="*/ 1953874 h 1953874"/>
              <a:gd name="connsiteX7" fmla="*/ 0 w 2548141"/>
              <a:gd name="connsiteY7" fmla="*/ 205157 h 1953874"/>
              <a:gd name="connsiteX8" fmla="*/ 205157 w 2548141"/>
              <a:gd name="connsiteY8" fmla="*/ 0 h 195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8141" h="1953874">
                <a:moveTo>
                  <a:pt x="2342984" y="1953874"/>
                </a:moveTo>
                <a:lnTo>
                  <a:pt x="205157" y="1953874"/>
                </a:lnTo>
                <a:cubicBezTo>
                  <a:pt x="91852" y="1953874"/>
                  <a:pt x="0" y="1862022"/>
                  <a:pt x="0" y="1748717"/>
                </a:cubicBezTo>
                <a:lnTo>
                  <a:pt x="0" y="0"/>
                </a:lnTo>
                <a:lnTo>
                  <a:pt x="0" y="0"/>
                </a:lnTo>
                <a:lnTo>
                  <a:pt x="2548141" y="0"/>
                </a:lnTo>
                <a:lnTo>
                  <a:pt x="2548141" y="0"/>
                </a:lnTo>
                <a:lnTo>
                  <a:pt x="2548141" y="1748717"/>
                </a:lnTo>
                <a:cubicBezTo>
                  <a:pt x="2548141" y="1862022"/>
                  <a:pt x="2456289" y="1953874"/>
                  <a:pt x="2342984" y="1953874"/>
                </a:cubicBezTo>
                <a:close/>
              </a:path>
            </a:pathLst>
          </a:custGeom>
          <a:solidFill>
            <a:srgbClr val="96969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4418" tIns="72000" rIns="194418" bIns="72000" numCol="1" spcCol="1270" anchor="t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</a:pPr>
            <a:r>
              <a:rPr lang="en-US" sz="21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DINA</a:t>
            </a:r>
            <a:endParaRPr lang="en-US" sz="21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Time-dependent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magnetic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equil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lvl="1" indent="-85725" defTabSz="46672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489631" y="2011292"/>
            <a:ext cx="1167674" cy="823722"/>
          </a:xfrm>
          <a:prstGeom prst="roundRect">
            <a:avLst>
              <a:gd name="adj" fmla="val 1000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000" r="-1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3717870"/>
              <a:satOff val="12766"/>
              <a:lumOff val="7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2657062" y="2943469"/>
            <a:ext cx="2609329" cy="926507"/>
          </a:xfrm>
          <a:custGeom>
            <a:avLst/>
            <a:gdLst>
              <a:gd name="connsiteX0" fmla="*/ 204478 w 2548141"/>
              <a:gd name="connsiteY0" fmla="*/ 0 h 1947411"/>
              <a:gd name="connsiteX1" fmla="*/ 2343663 w 2548141"/>
              <a:gd name="connsiteY1" fmla="*/ 0 h 1947411"/>
              <a:gd name="connsiteX2" fmla="*/ 2548141 w 2548141"/>
              <a:gd name="connsiteY2" fmla="*/ 204478 h 1947411"/>
              <a:gd name="connsiteX3" fmla="*/ 2548141 w 2548141"/>
              <a:gd name="connsiteY3" fmla="*/ 1947411 h 1947411"/>
              <a:gd name="connsiteX4" fmla="*/ 2548141 w 2548141"/>
              <a:gd name="connsiteY4" fmla="*/ 1947411 h 1947411"/>
              <a:gd name="connsiteX5" fmla="*/ 0 w 2548141"/>
              <a:gd name="connsiteY5" fmla="*/ 1947411 h 1947411"/>
              <a:gd name="connsiteX6" fmla="*/ 0 w 2548141"/>
              <a:gd name="connsiteY6" fmla="*/ 1947411 h 1947411"/>
              <a:gd name="connsiteX7" fmla="*/ 0 w 2548141"/>
              <a:gd name="connsiteY7" fmla="*/ 204478 h 1947411"/>
              <a:gd name="connsiteX8" fmla="*/ 204478 w 2548141"/>
              <a:gd name="connsiteY8" fmla="*/ 0 h 1947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8141" h="1947411">
                <a:moveTo>
                  <a:pt x="2343663" y="1947411"/>
                </a:moveTo>
                <a:lnTo>
                  <a:pt x="204478" y="1947411"/>
                </a:lnTo>
                <a:cubicBezTo>
                  <a:pt x="91548" y="1947411"/>
                  <a:pt x="0" y="1855863"/>
                  <a:pt x="0" y="1742933"/>
                </a:cubicBezTo>
                <a:lnTo>
                  <a:pt x="0" y="0"/>
                </a:lnTo>
                <a:lnTo>
                  <a:pt x="0" y="0"/>
                </a:lnTo>
                <a:lnTo>
                  <a:pt x="2548141" y="0"/>
                </a:lnTo>
                <a:lnTo>
                  <a:pt x="2548141" y="0"/>
                </a:lnTo>
                <a:lnTo>
                  <a:pt x="2548141" y="1742933"/>
                </a:lnTo>
                <a:cubicBezTo>
                  <a:pt x="2548141" y="1855863"/>
                  <a:pt x="2456593" y="1947411"/>
                  <a:pt x="2343663" y="1947411"/>
                </a:cubicBezTo>
                <a:close/>
              </a:path>
            </a:pathLst>
          </a:custGeom>
          <a:solidFill>
            <a:srgbClr val="96969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3714325"/>
              <a:satOff val="13208"/>
              <a:lumOff val="2986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4270" tIns="72000" rIns="194270" bIns="194270" numCol="1" spcCol="1270" anchor="t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SMITER</a:t>
            </a:r>
          </a:p>
          <a:p>
            <a:pPr marL="0" lvl="1" defTabSz="600075">
              <a:lnSpc>
                <a:spcPct val="90000"/>
              </a:lnSpc>
              <a:spcBef>
                <a:spcPct val="0"/>
              </a:spcBef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flux distribution &amp;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B-field impact angle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ingle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time-step</a:t>
            </a:r>
          </a:p>
        </p:txBody>
      </p:sp>
      <p:sp>
        <p:nvSpPr>
          <p:cNvPr id="14" name="Freeform 13"/>
          <p:cNvSpPr/>
          <p:nvPr/>
        </p:nvSpPr>
        <p:spPr>
          <a:xfrm>
            <a:off x="5637737" y="2989035"/>
            <a:ext cx="2625049" cy="816730"/>
          </a:xfrm>
          <a:custGeom>
            <a:avLst/>
            <a:gdLst>
              <a:gd name="connsiteX0" fmla="*/ 204478 w 2548141"/>
              <a:gd name="connsiteY0" fmla="*/ 0 h 1947411"/>
              <a:gd name="connsiteX1" fmla="*/ 2343663 w 2548141"/>
              <a:gd name="connsiteY1" fmla="*/ 0 h 1947411"/>
              <a:gd name="connsiteX2" fmla="*/ 2548141 w 2548141"/>
              <a:gd name="connsiteY2" fmla="*/ 204478 h 1947411"/>
              <a:gd name="connsiteX3" fmla="*/ 2548141 w 2548141"/>
              <a:gd name="connsiteY3" fmla="*/ 1947411 h 1947411"/>
              <a:gd name="connsiteX4" fmla="*/ 2548141 w 2548141"/>
              <a:gd name="connsiteY4" fmla="*/ 1947411 h 1947411"/>
              <a:gd name="connsiteX5" fmla="*/ 0 w 2548141"/>
              <a:gd name="connsiteY5" fmla="*/ 1947411 h 1947411"/>
              <a:gd name="connsiteX6" fmla="*/ 0 w 2548141"/>
              <a:gd name="connsiteY6" fmla="*/ 1947411 h 1947411"/>
              <a:gd name="connsiteX7" fmla="*/ 0 w 2548141"/>
              <a:gd name="connsiteY7" fmla="*/ 204478 h 1947411"/>
              <a:gd name="connsiteX8" fmla="*/ 204478 w 2548141"/>
              <a:gd name="connsiteY8" fmla="*/ 0 h 1947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8141" h="1947411">
                <a:moveTo>
                  <a:pt x="2343663" y="1947411"/>
                </a:moveTo>
                <a:lnTo>
                  <a:pt x="204478" y="1947411"/>
                </a:lnTo>
                <a:cubicBezTo>
                  <a:pt x="91548" y="1947411"/>
                  <a:pt x="0" y="1855863"/>
                  <a:pt x="0" y="1742933"/>
                </a:cubicBezTo>
                <a:lnTo>
                  <a:pt x="0" y="0"/>
                </a:lnTo>
                <a:lnTo>
                  <a:pt x="0" y="0"/>
                </a:lnTo>
                <a:lnTo>
                  <a:pt x="2548141" y="0"/>
                </a:lnTo>
                <a:lnTo>
                  <a:pt x="2548141" y="0"/>
                </a:lnTo>
                <a:lnTo>
                  <a:pt x="2548141" y="1742933"/>
                </a:lnTo>
                <a:cubicBezTo>
                  <a:pt x="2548141" y="1855863"/>
                  <a:pt x="2456593" y="1947411"/>
                  <a:pt x="2343663" y="1947411"/>
                </a:cubicBezTo>
                <a:close/>
              </a:path>
            </a:pathLst>
          </a:custGeom>
          <a:solidFill>
            <a:srgbClr val="96969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11142974"/>
              <a:satOff val="39624"/>
              <a:lumOff val="896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4270" tIns="72000" rIns="194270" bIns="194270" numCol="1" spcCol="1270" anchor="t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MEMOS-U</a:t>
            </a:r>
          </a:p>
          <a:p>
            <a:pPr marL="0" lvl="1" defTabSz="533400">
              <a:lnSpc>
                <a:spcPct val="90000"/>
              </a:lnSpc>
              <a:spcBef>
                <a:spcPct val="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Time-dependent 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melt formation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motion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147683" y="1898308"/>
            <a:ext cx="1605155" cy="1004126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11153610"/>
              <a:satOff val="38299"/>
              <a:lumOff val="2148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Rounded Rectangle 15"/>
          <p:cNvSpPr/>
          <p:nvPr/>
        </p:nvSpPr>
        <p:spPr>
          <a:xfrm>
            <a:off x="3841549" y="2011292"/>
            <a:ext cx="1412941" cy="823722"/>
          </a:xfrm>
          <a:prstGeom prst="roundRect">
            <a:avLst>
              <a:gd name="adj" fmla="val 10000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3717870"/>
              <a:satOff val="12766"/>
              <a:lumOff val="7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Right Arrow 16"/>
          <p:cNvSpPr/>
          <p:nvPr/>
        </p:nvSpPr>
        <p:spPr bwMode="auto">
          <a:xfrm>
            <a:off x="2274172" y="3199175"/>
            <a:ext cx="277383" cy="276236"/>
          </a:xfrm>
          <a:prstGeom prst="rightArrow">
            <a:avLst>
              <a:gd name="adj1" fmla="val 50000"/>
              <a:gd name="adj2" fmla="val 57258"/>
            </a:avLst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8"/>
            <a:endParaRPr lang="en-US" sz="2400"/>
          </a:p>
        </p:txBody>
      </p:sp>
      <p:sp>
        <p:nvSpPr>
          <p:cNvPr id="18" name="Right Arrow 17"/>
          <p:cNvSpPr/>
          <p:nvPr/>
        </p:nvSpPr>
        <p:spPr bwMode="auto">
          <a:xfrm>
            <a:off x="5150980" y="3199175"/>
            <a:ext cx="277383" cy="276236"/>
          </a:xfrm>
          <a:prstGeom prst="rightArrow">
            <a:avLst>
              <a:gd name="adj1" fmla="val 50000"/>
              <a:gd name="adj2" fmla="val 57258"/>
            </a:avLst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8"/>
            <a:endParaRPr lang="en-US" sz="2400"/>
          </a:p>
        </p:txBody>
      </p:sp>
      <p:sp>
        <p:nvSpPr>
          <p:cNvPr id="20" name="ZoneTexte 5"/>
          <p:cNvSpPr txBox="1"/>
          <p:nvPr/>
        </p:nvSpPr>
        <p:spPr>
          <a:xfrm>
            <a:off x="3994144" y="1565487"/>
            <a:ext cx="4265069" cy="246221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J. Coburn et al., NME 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(2021) 101016 &amp; NF 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(2021) 016001 </a:t>
            </a:r>
            <a:endParaRPr lang="fr-FR" sz="10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1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002" y="591511"/>
            <a:ext cx="2970297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 smtClean="0">
                <a:latin typeface="Arial"/>
              </a:rPr>
              <a:t>One </a:t>
            </a:r>
            <a:r>
              <a:rPr lang="en-GB" sz="1600" b="1" dirty="0">
                <a:latin typeface="Arial"/>
              </a:rPr>
              <a:t>of the worst possible cases: deposits ~600 MJ of magnetic energy over ~400 </a:t>
            </a:r>
            <a:r>
              <a:rPr lang="en-GB" sz="1600" b="1" dirty="0" err="1" smtClean="0">
                <a:latin typeface="Arial"/>
              </a:rPr>
              <a:t>ms</a:t>
            </a:r>
            <a:endParaRPr lang="en-GB" sz="1600" b="1" dirty="0">
              <a:latin typeface="Arial"/>
            </a:endParaRPr>
          </a:p>
          <a:p>
            <a:pPr lvl="1">
              <a:spcAft>
                <a:spcPts val="1200"/>
              </a:spcAft>
            </a:pPr>
            <a:r>
              <a:rPr lang="en-GB" sz="1600" b="1" dirty="0" smtClean="0">
                <a:latin typeface="Arial"/>
              </a:rPr>
              <a:t>Long load duration </a:t>
            </a:r>
            <a:r>
              <a:rPr lang="en-GB" sz="1600" dirty="0" smtClean="0">
                <a:latin typeface="Arial"/>
                <a:sym typeface="Wingdings" panose="05000000000000000000" pitchFamily="2" charset="2"/>
              </a:rPr>
              <a:t> </a:t>
            </a:r>
            <a:r>
              <a:rPr lang="en-GB" sz="1600" dirty="0" smtClean="0">
                <a:solidFill>
                  <a:srgbClr val="FF0000"/>
                </a:solidFill>
                <a:latin typeface="Arial"/>
                <a:sym typeface="Wingdings" panose="05000000000000000000" pitchFamily="2" charset="2"/>
              </a:rPr>
              <a:t>strong melt motion and surface erosion compared to TQ loads </a:t>
            </a:r>
            <a:r>
              <a:rPr lang="en-GB" sz="1400" b="1" dirty="0" smtClean="0">
                <a:solidFill>
                  <a:srgbClr val="FF0000"/>
                </a:solidFill>
                <a:latin typeface="Arial"/>
                <a:sym typeface="Wingdings" panose="05000000000000000000" pitchFamily="2" charset="2"/>
              </a:rPr>
              <a:t>(few ITER unmitigated CQs allowed at high current)</a:t>
            </a:r>
          </a:p>
          <a:p>
            <a:pPr lvl="1">
              <a:spcAft>
                <a:spcPts val="1200"/>
              </a:spcAft>
            </a:pPr>
            <a:endParaRPr lang="en-GB" sz="1600" b="1" dirty="0">
              <a:latin typeface="Arial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 smtClean="0">
                <a:latin typeface="Arial"/>
              </a:rPr>
              <a:t>3D simulations required to assess TPF and current profile evolution </a:t>
            </a:r>
            <a:endParaRPr lang="en-GB" sz="1600" b="1" dirty="0">
              <a:latin typeface="Arial"/>
            </a:endParaRPr>
          </a:p>
          <a:p>
            <a:pPr lvl="1">
              <a:spcAft>
                <a:spcPts val="1200"/>
              </a:spcAft>
            </a:pPr>
            <a:endParaRPr lang="en-US" sz="18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b="1" dirty="0" smtClean="0"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Thermal loads during the </a:t>
            </a:r>
            <a:r>
              <a:rPr lang="en-US" kern="0" dirty="0" smtClean="0">
                <a:solidFill>
                  <a:srgbClr val="4F50FD"/>
                </a:solidFill>
              </a:rPr>
              <a:t>CQ</a:t>
            </a:r>
            <a:endParaRPr lang="en-GB" kern="0" dirty="0">
              <a:solidFill>
                <a:srgbClr val="4F50FD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99" y="746076"/>
            <a:ext cx="2133701" cy="31382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174" y="976908"/>
            <a:ext cx="3754004" cy="318601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528823" y="643015"/>
            <a:ext cx="2321757" cy="246221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J. Coburn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et al. NF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(2021) 016001 </a:t>
            </a:r>
            <a:endParaRPr lang="fr-FR" sz="10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87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685800" y="2143125"/>
            <a:ext cx="7772400" cy="857250"/>
          </a:xfrm>
        </p:spPr>
        <p:txBody>
          <a:bodyPr/>
          <a:lstStyle/>
          <a:p>
            <a:r>
              <a:rPr lang="en-GB" sz="4000" dirty="0" smtClean="0"/>
              <a:t>Electromagnetic (EM) loads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389351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80006032"/>
                  </p:ext>
                </p:extLst>
              </p:nvPr>
            </p:nvGraphicFramePr>
            <p:xfrm>
              <a:off x="3208018" y="1079002"/>
              <a:ext cx="5311143" cy="2705764"/>
            </p:xfrm>
            <a:graphic>
              <a:graphicData uri="http://schemas.openxmlformats.org/drawingml/2006/table">
                <a:tbl>
                  <a:tblPr firstRow="1" bandRow="1">
                    <a:tableStyleId>{91EBBBCC-DAD2-459C-BE2E-F6DE35CF9A28}</a:tableStyleId>
                  </a:tblPr>
                  <a:tblGrid>
                    <a:gridCol w="1572942">
                      <a:extLst>
                        <a:ext uri="{9D8B030D-6E8A-4147-A177-3AD203B41FA5}">
                          <a16:colId xmlns:a16="http://schemas.microsoft.com/office/drawing/2014/main" val="2094092834"/>
                        </a:ext>
                      </a:extLst>
                    </a:gridCol>
                    <a:gridCol w="1894160">
                      <a:extLst>
                        <a:ext uri="{9D8B030D-6E8A-4147-A177-3AD203B41FA5}">
                          <a16:colId xmlns:a16="http://schemas.microsoft.com/office/drawing/2014/main" val="2934146632"/>
                        </a:ext>
                      </a:extLst>
                    </a:gridCol>
                    <a:gridCol w="1844041">
                      <a:extLst>
                        <a:ext uri="{9D8B030D-6E8A-4147-A177-3AD203B41FA5}">
                          <a16:colId xmlns:a16="http://schemas.microsoft.com/office/drawing/2014/main" val="1015630316"/>
                        </a:ext>
                      </a:extLst>
                    </a:gridCol>
                  </a:tblGrid>
                  <a:tr h="3772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Representation</a:t>
                          </a:r>
                          <a:endParaRPr lang="es-ES" sz="1400" dirty="0"/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Type of wall current</a:t>
                          </a:r>
                          <a:endParaRPr lang="es-ES" sz="1400" dirty="0"/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Origin</a:t>
                          </a:r>
                          <a:endParaRPr lang="es-ES" sz="1400" dirty="0"/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63872745"/>
                      </a:ext>
                    </a:extLst>
                  </a:tr>
                  <a:tr h="524969">
                    <a:tc>
                      <a:txBody>
                        <a:bodyPr/>
                        <a:lstStyle/>
                        <a:p>
                          <a:pPr algn="ctr"/>
                          <a:endParaRPr lang="es-ES" sz="12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Poloidal eddy current</a:t>
                          </a:r>
                          <a:endParaRPr lang="es-E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Loss</a:t>
                          </a:r>
                          <a:r>
                            <a:rPr lang="en-US" sz="1200" baseline="0" dirty="0" smtClean="0"/>
                            <a:t> of diamagnetism during TQ</a:t>
                          </a:r>
                          <a:endParaRPr lang="es-E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60052206"/>
                      </a:ext>
                    </a:extLst>
                  </a:tr>
                  <a:tr h="596803">
                    <a:tc>
                      <a:txBody>
                        <a:bodyPr/>
                        <a:lstStyle/>
                        <a:p>
                          <a:pPr algn="ctr"/>
                          <a:endParaRPr lang="es-ES" sz="12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/>
                            <a:t>Toroidal eddy current</a:t>
                          </a:r>
                          <a:endParaRPr lang="es-ES" sz="12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/>
                            <a:t>VDE stabilization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250116795"/>
                      </a:ext>
                    </a:extLst>
                  </a:tr>
                  <a:tr h="500505">
                    <a:tc>
                      <a:txBody>
                        <a:bodyPr/>
                        <a:lstStyle/>
                        <a:p>
                          <a:pPr algn="ctr"/>
                          <a:endParaRPr lang="es-ES" sz="12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/>
                            <a:t>Net toroidal eddy current</a:t>
                          </a:r>
                          <a:endParaRPr lang="es-ES" sz="12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baseline="0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200" b="0" i="1" baseline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dirty="0" smtClean="0"/>
                            <a:t> decay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3762808"/>
                      </a:ext>
                    </a:extLst>
                  </a:tr>
                  <a:tr h="706286">
                    <a:tc>
                      <a:txBody>
                        <a:bodyPr/>
                        <a:lstStyle/>
                        <a:p>
                          <a:pPr algn="ctr"/>
                          <a:endParaRPr lang="es-ES" sz="12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/>
                            <a:t>Halo current</a:t>
                          </a:r>
                          <a:endParaRPr lang="es-ES" sz="12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/>
                            <a:t>Stabilization</a:t>
                          </a:r>
                          <a:r>
                            <a:rPr lang="en-US" sz="1200" baseline="0" dirty="0" smtClean="0"/>
                            <a:t> of VDE and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baseline="0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200" b="0" i="1" baseline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dirty="0" smtClean="0"/>
                            <a:t> decay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845546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80006032"/>
                  </p:ext>
                </p:extLst>
              </p:nvPr>
            </p:nvGraphicFramePr>
            <p:xfrm>
              <a:off x="3208018" y="1079002"/>
              <a:ext cx="5311143" cy="2705764"/>
            </p:xfrm>
            <a:graphic>
              <a:graphicData uri="http://schemas.openxmlformats.org/drawingml/2006/table">
                <a:tbl>
                  <a:tblPr firstRow="1" bandRow="1">
                    <a:tableStyleId>{91EBBBCC-DAD2-459C-BE2E-F6DE35CF9A28}</a:tableStyleId>
                  </a:tblPr>
                  <a:tblGrid>
                    <a:gridCol w="1572942">
                      <a:extLst>
                        <a:ext uri="{9D8B030D-6E8A-4147-A177-3AD203B41FA5}">
                          <a16:colId xmlns:a16="http://schemas.microsoft.com/office/drawing/2014/main" val="2094092834"/>
                        </a:ext>
                      </a:extLst>
                    </a:gridCol>
                    <a:gridCol w="1894160">
                      <a:extLst>
                        <a:ext uri="{9D8B030D-6E8A-4147-A177-3AD203B41FA5}">
                          <a16:colId xmlns:a16="http://schemas.microsoft.com/office/drawing/2014/main" val="2934146632"/>
                        </a:ext>
                      </a:extLst>
                    </a:gridCol>
                    <a:gridCol w="1844041">
                      <a:extLst>
                        <a:ext uri="{9D8B030D-6E8A-4147-A177-3AD203B41FA5}">
                          <a16:colId xmlns:a16="http://schemas.microsoft.com/office/drawing/2014/main" val="1015630316"/>
                        </a:ext>
                      </a:extLst>
                    </a:gridCol>
                  </a:tblGrid>
                  <a:tr h="3772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Representation</a:t>
                          </a:r>
                          <a:endParaRPr lang="es-ES" sz="1400" dirty="0"/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Type of wall current</a:t>
                          </a:r>
                          <a:endParaRPr lang="es-ES" sz="1400" dirty="0"/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Origin</a:t>
                          </a:r>
                          <a:endParaRPr lang="es-ES" sz="1400" dirty="0"/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63872745"/>
                      </a:ext>
                    </a:extLst>
                  </a:tr>
                  <a:tr h="524969">
                    <a:tc>
                      <a:txBody>
                        <a:bodyPr/>
                        <a:lstStyle/>
                        <a:p>
                          <a:pPr algn="ctr"/>
                          <a:endParaRPr lang="es-ES" sz="12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Poloidal </a:t>
                          </a:r>
                          <a:r>
                            <a:rPr lang="en-US" sz="1200" dirty="0" smtClean="0"/>
                            <a:t>eddy current</a:t>
                          </a:r>
                          <a:endParaRPr lang="es-E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Loss</a:t>
                          </a:r>
                          <a:r>
                            <a:rPr lang="en-US" sz="1200" baseline="0" dirty="0" smtClean="0"/>
                            <a:t> of diamagnetism during TQ</a:t>
                          </a:r>
                          <a:endParaRPr lang="es-E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60052206"/>
                      </a:ext>
                    </a:extLst>
                  </a:tr>
                  <a:tr h="596803">
                    <a:tc>
                      <a:txBody>
                        <a:bodyPr/>
                        <a:lstStyle/>
                        <a:p>
                          <a:pPr algn="ctr"/>
                          <a:endParaRPr lang="es-ES" sz="12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/>
                            <a:t>Toroidal </a:t>
                          </a:r>
                          <a:r>
                            <a:rPr lang="en-US" sz="1200" dirty="0" smtClean="0"/>
                            <a:t>eddy current</a:t>
                          </a:r>
                          <a:endParaRPr lang="es-ES" sz="12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/>
                            <a:t>VDE stabilization</a:t>
                          </a:r>
                          <a:endParaRPr lang="en-US" sz="12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250116795"/>
                      </a:ext>
                    </a:extLst>
                  </a:tr>
                  <a:tr h="500505">
                    <a:tc>
                      <a:txBody>
                        <a:bodyPr/>
                        <a:lstStyle/>
                        <a:p>
                          <a:pPr algn="ctr"/>
                          <a:endParaRPr lang="es-ES" sz="12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/>
                            <a:t>Net toroidal eddy current</a:t>
                          </a:r>
                          <a:endParaRPr lang="es-ES" sz="12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8119" t="-300000" r="-660" b="-1439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3762808"/>
                      </a:ext>
                    </a:extLst>
                  </a:tr>
                  <a:tr h="706286">
                    <a:tc>
                      <a:txBody>
                        <a:bodyPr/>
                        <a:lstStyle/>
                        <a:p>
                          <a:pPr algn="ctr"/>
                          <a:endParaRPr lang="es-ES" sz="12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/>
                            <a:t>Halo </a:t>
                          </a:r>
                          <a:r>
                            <a:rPr lang="en-US" sz="1200" dirty="0" smtClean="0"/>
                            <a:t>current</a:t>
                          </a:r>
                          <a:endParaRPr lang="es-ES" sz="12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8119" t="-282759" r="-660" b="-17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8455468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Origin of EM loads</a:t>
            </a:r>
            <a:endParaRPr lang="en-GB" kern="0" dirty="0">
              <a:solidFill>
                <a:schemeClr val="accent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39" y="996926"/>
            <a:ext cx="2415541" cy="37131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046" y="2013757"/>
            <a:ext cx="881103" cy="480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1890" y="1505065"/>
            <a:ext cx="482008" cy="3797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5415" y="3223371"/>
            <a:ext cx="430927" cy="4006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56260" y="610969"/>
                <a:ext cx="85877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s-ES" sz="1600" b="1" dirty="0" smtClean="0">
                    <a:latin typeface="+mn-lt"/>
                  </a:rPr>
                  <a:t> </a:t>
                </a:r>
                <a:r>
                  <a:rPr lang="es-ES" sz="1600" b="1" dirty="0" err="1" smtClean="0">
                    <a:latin typeface="+mn-lt"/>
                  </a:rPr>
                  <a:t>forces</a:t>
                </a:r>
                <a:r>
                  <a:rPr lang="es-ES" sz="1600" b="1" dirty="0" smtClean="0">
                    <a:latin typeface="+mn-lt"/>
                  </a:rPr>
                  <a:t> in </a:t>
                </a:r>
                <a:r>
                  <a:rPr lang="es-ES" sz="1600" b="1" dirty="0" err="1" smtClean="0">
                    <a:latin typeface="+mn-lt"/>
                  </a:rPr>
                  <a:t>the</a:t>
                </a:r>
                <a:r>
                  <a:rPr lang="es-ES" sz="1600" b="1" dirty="0" smtClean="0">
                    <a:latin typeface="+mn-lt"/>
                  </a:rPr>
                  <a:t> </a:t>
                </a:r>
                <a:r>
                  <a:rPr lang="es-ES" sz="1600" b="1" dirty="0" err="1" smtClean="0">
                    <a:latin typeface="+mn-lt"/>
                  </a:rPr>
                  <a:t>tokamak</a:t>
                </a:r>
                <a:r>
                  <a:rPr lang="es-ES" sz="1600" b="1" dirty="0" smtClean="0">
                    <a:latin typeface="+mn-lt"/>
                  </a:rPr>
                  <a:t> </a:t>
                </a:r>
                <a:r>
                  <a:rPr lang="es-ES" sz="1600" b="1" dirty="0" err="1" smtClean="0">
                    <a:latin typeface="+mn-lt"/>
                  </a:rPr>
                  <a:t>components</a:t>
                </a:r>
                <a:r>
                  <a:rPr lang="es-ES" sz="1600" b="1" dirty="0" smtClean="0">
                    <a:latin typeface="+mn-lt"/>
                  </a:rPr>
                  <a:t> </a:t>
                </a:r>
                <a:r>
                  <a:rPr lang="es-ES" sz="1600" b="1" dirty="0" err="1" smtClean="0">
                    <a:latin typeface="+mn-lt"/>
                  </a:rPr>
                  <a:t>due</a:t>
                </a:r>
                <a:r>
                  <a:rPr lang="es-ES" sz="1600" b="1" dirty="0" smtClean="0">
                    <a:latin typeface="+mn-lt"/>
                  </a:rPr>
                  <a:t> to </a:t>
                </a:r>
                <a:r>
                  <a:rPr lang="es-ES" sz="1600" b="1" dirty="0" err="1" smtClean="0">
                    <a:latin typeface="+mn-lt"/>
                  </a:rPr>
                  <a:t>disruption</a:t>
                </a:r>
                <a:r>
                  <a:rPr lang="es-ES" sz="1600" b="1" dirty="0" smtClean="0">
                    <a:latin typeface="+mn-lt"/>
                  </a:rPr>
                  <a:t> </a:t>
                </a:r>
                <a:r>
                  <a:rPr lang="es-ES" sz="1600" b="1" dirty="0" err="1" smtClean="0">
                    <a:latin typeface="+mn-lt"/>
                  </a:rPr>
                  <a:t>induced</a:t>
                </a:r>
                <a:r>
                  <a:rPr lang="es-ES" sz="1600" b="1" dirty="0" smtClean="0">
                    <a:latin typeface="+mn-lt"/>
                  </a:rPr>
                  <a:t> </a:t>
                </a:r>
                <a:r>
                  <a:rPr lang="es-ES" sz="1600" b="1" dirty="0" err="1" smtClean="0">
                    <a:latin typeface="+mn-lt"/>
                  </a:rPr>
                  <a:t>currents</a:t>
                </a:r>
                <a:r>
                  <a:rPr lang="es-ES" sz="1600" dirty="0" smtClean="0">
                    <a:latin typeface="+mn-lt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" y="610969"/>
                <a:ext cx="8587740" cy="338554"/>
              </a:xfrm>
              <a:prstGeom prst="rect">
                <a:avLst/>
              </a:prstGeom>
              <a:blipFill>
                <a:blip r:embed="rId7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5"/>
          <p:cNvSpPr txBox="1"/>
          <p:nvPr/>
        </p:nvSpPr>
        <p:spPr>
          <a:xfrm>
            <a:off x="3181154" y="3915513"/>
            <a:ext cx="2105487" cy="553998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Figure from E. Matveeva,</a:t>
            </a:r>
          </a:p>
          <a:p>
            <a:pPr algn="ctr"/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WDS Proceedings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of Contributed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Papers,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Physics, 93–99, 2019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10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93080" y="3934560"/>
            <a:ext cx="2872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  <a:sym typeface="Wingdings" panose="05000000000000000000" pitchFamily="2" charset="2"/>
              </a:rPr>
              <a:t> Global </a:t>
            </a:r>
            <a:r>
              <a:rPr lang="en-US" sz="1600" dirty="0" smtClean="0">
                <a:latin typeface="+mn-lt"/>
              </a:rPr>
              <a:t>and local forces</a:t>
            </a:r>
            <a:endParaRPr lang="es-ES" sz="1600" dirty="0" smtClean="0">
              <a:latin typeface="+mn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20712" y="4355912"/>
            <a:ext cx="236538" cy="227201"/>
            <a:chOff x="600075" y="4452938"/>
            <a:chExt cx="180975" cy="173831"/>
          </a:xfrm>
        </p:grpSpPr>
        <p:sp>
          <p:nvSpPr>
            <p:cNvPr id="12" name="Rectangle 11"/>
            <p:cNvSpPr/>
            <p:nvPr/>
          </p:nvSpPr>
          <p:spPr bwMode="auto">
            <a:xfrm>
              <a:off x="600075" y="4452938"/>
              <a:ext cx="180975" cy="173831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 bwMode="auto">
            <a:xfrm>
              <a:off x="649555" y="4498846"/>
              <a:ext cx="82013" cy="82013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sp>
        <p:nvSpPr>
          <p:cNvPr id="20" name="Oval 19"/>
          <p:cNvSpPr/>
          <p:nvPr/>
        </p:nvSpPr>
        <p:spPr bwMode="auto">
          <a:xfrm>
            <a:off x="2173664" y="4363147"/>
            <a:ext cx="159961" cy="159961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197477" y="1262761"/>
            <a:ext cx="202824" cy="202824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253644" y="1315339"/>
            <a:ext cx="107193" cy="107193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5" name="Cross 14"/>
          <p:cNvSpPr/>
          <p:nvPr/>
        </p:nvSpPr>
        <p:spPr bwMode="auto">
          <a:xfrm rot="2700000">
            <a:off x="2173535" y="4368793"/>
            <a:ext cx="145609" cy="152649"/>
          </a:xfrm>
          <a:prstGeom prst="plus">
            <a:avLst>
              <a:gd name="adj" fmla="val 39167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840002" y="2653767"/>
            <a:ext cx="312467" cy="300133"/>
            <a:chOff x="600075" y="4452938"/>
            <a:chExt cx="180975" cy="173831"/>
          </a:xfrm>
        </p:grpSpPr>
        <p:sp>
          <p:nvSpPr>
            <p:cNvPr id="25" name="Rectangle 24"/>
            <p:cNvSpPr/>
            <p:nvPr/>
          </p:nvSpPr>
          <p:spPr bwMode="auto">
            <a:xfrm>
              <a:off x="600075" y="4452938"/>
              <a:ext cx="180975" cy="173831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649555" y="4498846"/>
              <a:ext cx="82013" cy="82013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58812" y="1199093"/>
            <a:ext cx="171864" cy="165080"/>
            <a:chOff x="600075" y="4452938"/>
            <a:chExt cx="180975" cy="173831"/>
          </a:xfrm>
        </p:grpSpPr>
        <p:sp>
          <p:nvSpPr>
            <p:cNvPr id="28" name="Rectangle 27"/>
            <p:cNvSpPr/>
            <p:nvPr/>
          </p:nvSpPr>
          <p:spPr bwMode="auto">
            <a:xfrm>
              <a:off x="600075" y="4452938"/>
              <a:ext cx="180975" cy="173831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649555" y="4498846"/>
              <a:ext cx="82013" cy="82013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670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Current tools to model EM loads</a:t>
            </a:r>
            <a:endParaRPr lang="en-GB" kern="0" dirty="0">
              <a:solidFill>
                <a:schemeClr val="accent2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130392"/>
              </p:ext>
            </p:extLst>
          </p:nvPr>
        </p:nvGraphicFramePr>
        <p:xfrm>
          <a:off x="72127" y="541151"/>
          <a:ext cx="6149342" cy="423291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21182">
                  <a:extLst>
                    <a:ext uri="{9D8B030D-6E8A-4147-A177-3AD203B41FA5}">
                      <a16:colId xmlns:a16="http://schemas.microsoft.com/office/drawing/2014/main" val="2094092834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2934146632"/>
                    </a:ext>
                  </a:extLst>
                </a:gridCol>
                <a:gridCol w="1859280">
                  <a:extLst>
                    <a:ext uri="{9D8B030D-6E8A-4147-A177-3AD203B41FA5}">
                      <a16:colId xmlns:a16="http://schemas.microsoft.com/office/drawing/2014/main" val="1015630316"/>
                    </a:ext>
                  </a:extLst>
                </a:gridCol>
              </a:tblGrid>
              <a:tr h="3162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Code/Framework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Plasma model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Wall model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3872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DINA</a:t>
                      </a:r>
                      <a:endParaRPr lang="es-ES" sz="1200" b="1" dirty="0" smtClean="0"/>
                    </a:p>
                    <a:p>
                      <a:pPr algn="ctr"/>
                      <a:r>
                        <a:rPr lang="en-US" sz="1050" b="0" dirty="0" smtClean="0"/>
                        <a:t>(</a:t>
                      </a:r>
                      <a:r>
                        <a:rPr lang="en-US" sz="1050" b="0" baseline="0" dirty="0" smtClean="0"/>
                        <a:t>ITER load reference code</a:t>
                      </a:r>
                      <a:r>
                        <a:rPr lang="en-US" sz="1050" b="0" dirty="0" smtClean="0"/>
                        <a:t>)</a:t>
                      </a:r>
                      <a:endParaRPr lang="es-E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2D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evol</a:t>
                      </a:r>
                      <a:r>
                        <a:rPr lang="en-US" sz="1400" baseline="0" dirty="0" smtClean="0"/>
                        <a:t> EQ. + 1D transport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2D Toroidal filaments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052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TSC</a:t>
                      </a:r>
                      <a:endParaRPr lang="es-E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2D MHD </a:t>
                      </a:r>
                      <a:r>
                        <a:rPr lang="en-US" sz="1400" baseline="0" dirty="0" smtClean="0"/>
                        <a:t>+ 1D transport</a:t>
                      </a:r>
                      <a:endParaRPr lang="es-E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2D Toroidal filaments</a:t>
                      </a:r>
                      <a:endParaRPr lang="es-ES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0116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CarMa0NL-CARIDDI</a:t>
                      </a:r>
                      <a:endParaRPr lang="es-E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2D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evol</a:t>
                      </a:r>
                      <a:r>
                        <a:rPr lang="en-US" sz="1400" baseline="0" dirty="0" smtClean="0"/>
                        <a:t> EQ. </a:t>
                      </a:r>
                      <a:endParaRPr lang="es-E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3D</a:t>
                      </a:r>
                      <a:r>
                        <a:rPr lang="en-US" sz="1400" baseline="0" dirty="0" smtClean="0"/>
                        <a:t> volumetric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4554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M3D</a:t>
                      </a:r>
                      <a:endParaRPr lang="es-E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3D full MHD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2D</a:t>
                      </a:r>
                      <a:r>
                        <a:rPr lang="en-US" sz="1400" baseline="0" dirty="0" smtClean="0"/>
                        <a:t> thin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187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NIMROD</a:t>
                      </a:r>
                      <a:endParaRPr lang="es-E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3D full MHD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2D</a:t>
                      </a:r>
                      <a:r>
                        <a:rPr lang="en-US" sz="1400" baseline="0" dirty="0" smtClean="0"/>
                        <a:t> thin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153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M3D-C</a:t>
                      </a:r>
                      <a:r>
                        <a:rPr lang="en-US" sz="1200" b="1" baseline="30000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3D full MHD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2D volumetric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484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M3D-C</a:t>
                      </a:r>
                      <a:r>
                        <a:rPr lang="en-US" sz="1200" b="1" baseline="30000" dirty="0" smtClean="0"/>
                        <a:t>1</a:t>
                      </a:r>
                      <a:r>
                        <a:rPr lang="en-US" sz="1200" b="1" dirty="0" smtClean="0"/>
                        <a:t>-CARIDDI</a:t>
                      </a:r>
                      <a:endParaRPr lang="en-US" sz="1200" b="1" baseline="30000" dirty="0" smtClean="0"/>
                    </a:p>
                    <a:p>
                      <a:pPr algn="ctr"/>
                      <a:r>
                        <a:rPr lang="en-US" sz="1200" b="0" baseline="30000" dirty="0" smtClean="0"/>
                        <a:t>(1-way coupling)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3D full MHD</a:t>
                      </a:r>
                      <a:endParaRPr lang="es-E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3D</a:t>
                      </a:r>
                      <a:r>
                        <a:rPr lang="en-US" sz="1400" baseline="0" dirty="0" smtClean="0"/>
                        <a:t> volumetric</a:t>
                      </a:r>
                      <a:endParaRPr lang="es-ES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754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JOREK-STARWALL</a:t>
                      </a:r>
                    </a:p>
                    <a:p>
                      <a:pPr algn="ctr"/>
                      <a:r>
                        <a:rPr lang="en-US" sz="1000" b="0" dirty="0" smtClean="0"/>
                        <a:t>(upgrading to full MHD)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3D reduced MHD</a:t>
                      </a:r>
                      <a:endParaRPr lang="es-E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2D</a:t>
                      </a:r>
                      <a:r>
                        <a:rPr lang="en-US" sz="1400" baseline="0" dirty="0" smtClean="0"/>
                        <a:t> thin</a:t>
                      </a:r>
                      <a:endParaRPr lang="es-ES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349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JOREK-CARIDDI</a:t>
                      </a:r>
                    </a:p>
                    <a:p>
                      <a:pPr algn="ctr"/>
                      <a:r>
                        <a:rPr lang="en-US" sz="1050" b="0" dirty="0" smtClean="0"/>
                        <a:t>(not complete)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3D reduced MHD</a:t>
                      </a:r>
                      <a:endParaRPr lang="es-E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3D</a:t>
                      </a:r>
                      <a:r>
                        <a:rPr lang="en-US" sz="1400" baseline="0" dirty="0" smtClean="0"/>
                        <a:t> volumetric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882622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Other tools:  </a:t>
                      </a:r>
                      <a:r>
                        <a:rPr lang="en-US" sz="1200" b="0" dirty="0" smtClean="0"/>
                        <a:t>ANSYS,</a:t>
                      </a:r>
                      <a:r>
                        <a:rPr lang="en-US" sz="1200" b="0" baseline="0" dirty="0" smtClean="0"/>
                        <a:t> CREATE_NL, PROTEUS, MAXFEA, CEDRES++…</a:t>
                      </a:r>
                      <a:endParaRPr lang="en-US" sz="1200" b="1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2475292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464" y="920707"/>
            <a:ext cx="2402677" cy="14026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80743" y="2323369"/>
            <a:ext cx="27621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008000"/>
                </a:solidFill>
                <a:latin typeface="+mn-lt"/>
              </a:rPr>
              <a:t>3D </a:t>
            </a:r>
            <a:r>
              <a:rPr lang="en-US" sz="1100" b="1" dirty="0" smtClean="0">
                <a:solidFill>
                  <a:srgbClr val="008000"/>
                </a:solidFill>
                <a:latin typeface="+mn-lt"/>
              </a:rPr>
              <a:t>effects</a:t>
            </a:r>
            <a:r>
              <a:rPr lang="en-US" sz="1100" b="1" dirty="0" smtClean="0">
                <a:latin typeface="+mn-lt"/>
              </a:rPr>
              <a:t> </a:t>
            </a:r>
            <a:r>
              <a:rPr lang="en-US" sz="1100" b="1" dirty="0">
                <a:latin typeface="+mn-lt"/>
              </a:rPr>
              <a:t>in the </a:t>
            </a:r>
            <a:r>
              <a:rPr lang="en-US" sz="1100" b="1" dirty="0">
                <a:solidFill>
                  <a:srgbClr val="5E5E5E"/>
                </a:solidFill>
                <a:latin typeface="+mn-lt"/>
              </a:rPr>
              <a:t>tokamak vacuum vessel </a:t>
            </a:r>
            <a:r>
              <a:rPr lang="en-US" sz="1100" b="1" dirty="0">
                <a:latin typeface="+mn-lt"/>
              </a:rPr>
              <a:t>lead to</a:t>
            </a:r>
            <a:r>
              <a:rPr lang="en-US" sz="1100" b="1" dirty="0">
                <a:solidFill>
                  <a:srgbClr val="5E5E5E"/>
                </a:solidFill>
                <a:latin typeface="+mn-lt"/>
              </a:rPr>
              <a:t> </a:t>
            </a:r>
            <a:r>
              <a:rPr lang="en-US" sz="1100" b="1" dirty="0">
                <a:solidFill>
                  <a:srgbClr val="1266B0"/>
                </a:solidFill>
                <a:latin typeface="+mn-lt"/>
              </a:rPr>
              <a:t>net horizontal forces</a:t>
            </a:r>
          </a:p>
          <a:p>
            <a:endParaRPr lang="en-US" sz="1200" b="1" dirty="0">
              <a:solidFill>
                <a:srgbClr val="C00000"/>
              </a:solidFill>
              <a:latin typeface="+mn-lt"/>
            </a:endParaRPr>
          </a:p>
          <a:p>
            <a:r>
              <a:rPr lang="en-US" sz="1100" b="1" dirty="0" smtClean="0">
                <a:solidFill>
                  <a:srgbClr val="C00000"/>
                </a:solidFill>
                <a:latin typeface="+mn-lt"/>
              </a:rPr>
              <a:t>Still not understood, may require 3D plasma / 3D wall codes</a:t>
            </a:r>
            <a:endParaRPr lang="es-ES" sz="1100" b="1" dirty="0" err="1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46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627827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endParaRPr lang="en-US" sz="2000" b="1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b="1" dirty="0" smtClean="0"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Literature for 2D EM loads</a:t>
            </a:r>
            <a:endParaRPr lang="en-GB" kern="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552" y="627827"/>
            <a:ext cx="5535488" cy="4534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sz="900" b="1" dirty="0">
                <a:latin typeface="Arial"/>
              </a:rPr>
              <a:t>Not a complete list, collected for ITPA Special Issue section 3.5 led by S. Jardin</a:t>
            </a:r>
          </a:p>
          <a:p>
            <a:pPr algn="just">
              <a:spcAft>
                <a:spcPts val="200"/>
              </a:spcAft>
            </a:pPr>
            <a:endParaRPr lang="en-US" sz="800" dirty="0" smtClean="0">
              <a:latin typeface="Arial"/>
            </a:endParaRP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err="1" smtClean="0">
                <a:latin typeface="Arial"/>
              </a:rPr>
              <a:t>Lukash</a:t>
            </a:r>
            <a:r>
              <a:rPr lang="en-US" sz="800" dirty="0">
                <a:latin typeface="Arial"/>
              </a:rPr>
              <a:t>, “Numerical simulation of halo currents in tokamaks”, Plasma Physics Reports 22 p91-96 (1996)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FF0000"/>
                </a:solidFill>
                <a:latin typeface="Arial"/>
              </a:rPr>
              <a:t>Sayer R.O., “TSC Plasma Halo simulation of a DIII-D Vertical Displacement Episode”. </a:t>
            </a:r>
            <a:r>
              <a:rPr lang="en-US" sz="800" dirty="0" err="1">
                <a:solidFill>
                  <a:srgbClr val="FF0000"/>
                </a:solidFill>
                <a:latin typeface="Arial"/>
              </a:rPr>
              <a:t>Nucl</a:t>
            </a:r>
            <a:r>
              <a:rPr lang="en-US" sz="800" dirty="0">
                <a:solidFill>
                  <a:srgbClr val="FF0000"/>
                </a:solidFill>
                <a:latin typeface="Arial"/>
              </a:rPr>
              <a:t>. Fusion 33 969 (1993)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err="1" smtClean="0">
                <a:solidFill>
                  <a:srgbClr val="FF0000"/>
                </a:solidFill>
                <a:latin typeface="Arial"/>
              </a:rPr>
              <a:t>Paccagnella</a:t>
            </a:r>
            <a:r>
              <a:rPr lang="en-US" sz="80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800" dirty="0">
                <a:solidFill>
                  <a:srgbClr val="FF0000"/>
                </a:solidFill>
                <a:latin typeface="Arial"/>
              </a:rPr>
              <a:t>R. et al “Vertical Displacement events simulations for tokamak plasmas”,  Fusion Eng. Des. 75–79 589–93 (2005)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FF0000"/>
                </a:solidFill>
                <a:latin typeface="Arial"/>
              </a:rPr>
              <a:t>Bandyopadhyay, “TSC modeling of major disruption and VDE events in NSTX and ASDEX-Upgrade and predictions for ITER”, FEC2010, Daejeon, S. Korea, ITR/P1-16     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800" dirty="0">
                <a:latin typeface="Arial"/>
              </a:rPr>
              <a:t>Sugihara, M., et al. "Disruption scenarios, their mitigation and operation window in ITER." Nuclear Fusion 47.4 (2007): 337</a:t>
            </a:r>
            <a:r>
              <a:rPr lang="en-GB" sz="800" dirty="0" smtClean="0">
                <a:latin typeface="Arial"/>
              </a:rPr>
              <a:t>.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schemeClr val="accent6"/>
                </a:solidFill>
                <a:latin typeface="Arial"/>
              </a:rPr>
              <a:t>Miyamoto</a:t>
            </a:r>
            <a:r>
              <a:rPr lang="en-US" sz="800" dirty="0">
                <a:solidFill>
                  <a:schemeClr val="accent6"/>
                </a:solidFill>
                <a:latin typeface="Arial"/>
              </a:rPr>
              <a:t>, et al, “Inter-code comparison benchmark between DINA and TSC for ITER disruption modelling”, </a:t>
            </a:r>
            <a:r>
              <a:rPr lang="en-US" sz="800" dirty="0" err="1">
                <a:solidFill>
                  <a:schemeClr val="accent6"/>
                </a:solidFill>
                <a:latin typeface="Arial"/>
              </a:rPr>
              <a:t>Nucl</a:t>
            </a:r>
            <a:r>
              <a:rPr lang="en-US" sz="800" dirty="0">
                <a:solidFill>
                  <a:schemeClr val="accent6"/>
                </a:solidFill>
                <a:latin typeface="Arial"/>
              </a:rPr>
              <a:t>. Fusion 54 083002 (2014</a:t>
            </a:r>
            <a:r>
              <a:rPr lang="en-US" sz="800" dirty="0" smtClean="0">
                <a:solidFill>
                  <a:schemeClr val="accent6"/>
                </a:solidFill>
                <a:latin typeface="Arial"/>
              </a:rPr>
              <a:t>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800" dirty="0" err="1" smtClean="0">
                <a:solidFill>
                  <a:srgbClr val="00B050"/>
                </a:solidFill>
                <a:latin typeface="Arial"/>
              </a:rPr>
              <a:t>Kiramov</a:t>
            </a:r>
            <a:r>
              <a:rPr lang="en-GB" sz="800" dirty="0">
                <a:solidFill>
                  <a:srgbClr val="00B050"/>
                </a:solidFill>
                <a:latin typeface="Arial"/>
              </a:rPr>
              <a:t>, D. I., et al. "ITER disruption simulations with improved power balance in the halo region." 43rd European Physical Society Conference on Plasma Physics, EPS 2016. 2016.</a:t>
            </a:r>
            <a:endParaRPr lang="en-US" sz="800" dirty="0" smtClean="0">
              <a:solidFill>
                <a:srgbClr val="00B050"/>
              </a:solidFill>
              <a:latin typeface="Arial"/>
            </a:endParaRP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err="1" smtClean="0">
                <a:latin typeface="Arial"/>
              </a:rPr>
              <a:t>Clauser</a:t>
            </a:r>
            <a:r>
              <a:rPr lang="en-US" sz="800" dirty="0">
                <a:latin typeface="Arial"/>
              </a:rPr>
              <a:t>, C. and Jardin, S, “Vertical forces during vertical displacement events and the role of halo currents”, Nuclear Fusion 59 126037 (2019</a:t>
            </a:r>
            <a:r>
              <a:rPr lang="en-US" sz="800" dirty="0" smtClean="0">
                <a:latin typeface="Arial"/>
              </a:rPr>
              <a:t>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800" dirty="0">
                <a:solidFill>
                  <a:schemeClr val="accent2"/>
                </a:solidFill>
                <a:latin typeface="Arial"/>
              </a:rPr>
              <a:t>Isernia, N., et al. "Cross-validation of analytical models for computation of disruption forces in tokamaks." Plasma Physics and Controlled Fusion 61.11 (2019</a:t>
            </a:r>
            <a:r>
              <a:rPr lang="en-GB" sz="800" dirty="0" smtClean="0">
                <a:solidFill>
                  <a:schemeClr val="accent2"/>
                </a:solidFill>
                <a:latin typeface="Arial"/>
              </a:rPr>
              <a:t>)</a:t>
            </a:r>
            <a:endParaRPr lang="en-US" sz="800" dirty="0">
              <a:solidFill>
                <a:schemeClr val="accent2"/>
              </a:solidFill>
              <a:latin typeface="Arial"/>
            </a:endParaRP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00B050"/>
                </a:solidFill>
                <a:latin typeface="Arial"/>
              </a:rPr>
              <a:t>Bunkers, K. “The influence of boundary and edge plasma modeling in computations of axisymmetric vertical displacement”, </a:t>
            </a:r>
            <a:r>
              <a:rPr lang="en-US" sz="800" dirty="0" err="1">
                <a:solidFill>
                  <a:srgbClr val="00B050"/>
                </a:solidFill>
                <a:latin typeface="Arial"/>
              </a:rPr>
              <a:t>Phys</a:t>
            </a:r>
            <a:r>
              <a:rPr lang="en-US" sz="800" dirty="0">
                <a:solidFill>
                  <a:srgbClr val="00B050"/>
                </a:solidFill>
                <a:latin typeface="Arial"/>
              </a:rPr>
              <a:t> Plasmas 27 112505 (2020)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accent6"/>
                </a:solidFill>
                <a:latin typeface="Arial"/>
              </a:rPr>
              <a:t>Krebs, “Axisymmetric simulations of vertical displacement events in tokamaks: A benchmark of M3D-C1, NIMROD, and JOREK”, </a:t>
            </a:r>
            <a:r>
              <a:rPr lang="en-US" sz="800" dirty="0" err="1">
                <a:solidFill>
                  <a:schemeClr val="accent6"/>
                </a:solidFill>
                <a:latin typeface="Arial"/>
              </a:rPr>
              <a:t>Phys</a:t>
            </a:r>
            <a:r>
              <a:rPr lang="en-US" sz="800" dirty="0">
                <a:solidFill>
                  <a:schemeClr val="accent6"/>
                </a:solidFill>
                <a:latin typeface="Arial"/>
              </a:rPr>
              <a:t> Plasma 27, 112505 (2020)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FF0000"/>
                </a:solidFill>
                <a:latin typeface="Arial"/>
              </a:rPr>
              <a:t>Artola, et al, “Simulations of COMPASS vertical displacement events</a:t>
            </a:r>
            <a:r>
              <a:rPr lang="en-US" sz="800" dirty="0">
                <a:solidFill>
                  <a:srgbClr val="00B050"/>
                </a:solidFill>
                <a:latin typeface="Arial"/>
              </a:rPr>
              <a:t> with a self-consistent model for halo currents including neutrals and sheath boundary conditions” PPCF 63 064004 (2021)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err="1" smtClean="0">
                <a:latin typeface="Arial"/>
              </a:rPr>
              <a:t>Clauser</a:t>
            </a:r>
            <a:r>
              <a:rPr lang="en-US" sz="800" dirty="0">
                <a:latin typeface="Arial"/>
              </a:rPr>
              <a:t>, C. F., and S. C. Jardin. "ITER cold VDEs in the limit of perfectly conducting walls." Physics of Plasmas 28.1 (2021): 012511.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err="1">
                <a:latin typeface="Arial"/>
              </a:rPr>
              <a:t>Atanasiu</a:t>
            </a:r>
            <a:r>
              <a:rPr lang="en-US" sz="800" dirty="0">
                <a:latin typeface="Arial"/>
              </a:rPr>
              <a:t>, C. V. et al, “Simulation of disruptions triggered by Vertical Displacement Events in tokamak and leading edge effect in plasma energy deposition to material surfaces” J. </a:t>
            </a:r>
            <a:r>
              <a:rPr lang="en-US" sz="800" dirty="0" err="1">
                <a:latin typeface="Arial"/>
              </a:rPr>
              <a:t>Phys</a:t>
            </a:r>
            <a:r>
              <a:rPr lang="en-US" sz="800" dirty="0">
                <a:latin typeface="Arial"/>
              </a:rPr>
              <a:t> </a:t>
            </a:r>
            <a:r>
              <a:rPr lang="en-US" sz="800" dirty="0" err="1">
                <a:latin typeface="Arial"/>
              </a:rPr>
              <a:t>Conf</a:t>
            </a:r>
            <a:r>
              <a:rPr lang="en-US" sz="800" dirty="0">
                <a:latin typeface="Arial"/>
              </a:rPr>
              <a:t> Series, 1391 </a:t>
            </a:r>
            <a:r>
              <a:rPr lang="en-US" sz="800" dirty="0" smtClean="0">
                <a:latin typeface="Arial"/>
              </a:rPr>
              <a:t>012123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/>
              </a:rPr>
              <a:t>…</a:t>
            </a:r>
          </a:p>
          <a:p>
            <a:pPr algn="just">
              <a:spcAft>
                <a:spcPts val="200"/>
              </a:spcAft>
            </a:pPr>
            <a:endParaRPr lang="en-US" sz="800" b="1" dirty="0" smtClean="0">
              <a:latin typeface="Arial"/>
            </a:endParaRP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800" dirty="0" smtClean="0">
              <a:latin typeface="Arial"/>
            </a:endParaRP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800" dirty="0"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6024" y="1289546"/>
            <a:ext cx="29017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accent6"/>
                </a:solidFill>
                <a:latin typeface="+mn-lt"/>
              </a:rPr>
              <a:t>Benchmark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accent6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Experimental validation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accent6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50"/>
                </a:solidFill>
                <a:latin typeface="+mn-lt"/>
              </a:rPr>
              <a:t>I</a:t>
            </a:r>
            <a:r>
              <a:rPr lang="en-US" sz="1400" b="1" dirty="0" smtClean="0">
                <a:solidFill>
                  <a:srgbClr val="00B050"/>
                </a:solidFill>
                <a:latin typeface="+mn-lt"/>
              </a:rPr>
              <a:t>nfluence of sheath boundary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B050"/>
              </a:solidFill>
              <a:latin typeface="+mn-lt"/>
            </a:endParaRPr>
          </a:p>
          <a:p>
            <a:endParaRPr lang="en-US" sz="1200" b="1" dirty="0">
              <a:solidFill>
                <a:srgbClr val="00B050"/>
              </a:solidFill>
              <a:latin typeface="+mn-lt"/>
            </a:endParaRPr>
          </a:p>
          <a:p>
            <a:r>
              <a:rPr lang="en-US" sz="1400" dirty="0">
                <a:latin typeface="+mn-lt"/>
              </a:rPr>
              <a:t>Well established </a:t>
            </a:r>
            <a:r>
              <a:rPr lang="en-US" sz="1400" dirty="0" smtClean="0">
                <a:latin typeface="+mn-lt"/>
              </a:rPr>
              <a:t>field, but 3D effects play a big role for n=0 profile evolution (e.g. q-profile)</a:t>
            </a:r>
            <a:endParaRPr lang="en-US" sz="1400" dirty="0">
              <a:latin typeface="+mn-lt"/>
            </a:endParaRPr>
          </a:p>
          <a:p>
            <a:endParaRPr lang="en-US" sz="1200" dirty="0" smtClean="0">
              <a:latin typeface="+mn-lt"/>
            </a:endParaRPr>
          </a:p>
          <a:p>
            <a:endParaRPr lang="en-US" sz="1200" b="1" dirty="0" smtClean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178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627827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endParaRPr lang="en-US" sz="2000" b="1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b="1" dirty="0" smtClean="0"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Literature for 3D EM loads</a:t>
            </a:r>
            <a:endParaRPr lang="en-GB" kern="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512" y="529470"/>
            <a:ext cx="5649788" cy="4734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sz="900" b="1" dirty="0">
                <a:latin typeface="Arial"/>
              </a:rPr>
              <a:t>Not a complete list, collected for ITPA Special Issue section 3.5 led by S. Jardin</a:t>
            </a:r>
          </a:p>
          <a:p>
            <a:pPr algn="just">
              <a:spcAft>
                <a:spcPts val="200"/>
              </a:spcAft>
            </a:pPr>
            <a:endParaRPr lang="en-US" sz="800" dirty="0" smtClean="0">
              <a:latin typeface="Arial"/>
            </a:endParaRP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FF0000"/>
                </a:solidFill>
                <a:latin typeface="Arial"/>
              </a:rPr>
              <a:t>Riccardo, “Forces between plasma, vessel and TF coils during AVDEs at JET”, </a:t>
            </a:r>
            <a:r>
              <a:rPr lang="en-US" sz="800" dirty="0" err="1">
                <a:solidFill>
                  <a:srgbClr val="FF0000"/>
                </a:solidFill>
                <a:latin typeface="Arial"/>
              </a:rPr>
              <a:t>Nucl</a:t>
            </a:r>
            <a:r>
              <a:rPr lang="en-US" sz="800" dirty="0">
                <a:solidFill>
                  <a:srgbClr val="FF0000"/>
                </a:solidFill>
                <a:latin typeface="Arial"/>
              </a:rPr>
              <a:t>. Fusion 40 1805 (2000)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err="1">
                <a:latin typeface="Arial"/>
              </a:rPr>
              <a:t>Paccagnella</a:t>
            </a:r>
            <a:r>
              <a:rPr lang="en-US" sz="800" dirty="0">
                <a:latin typeface="Arial"/>
              </a:rPr>
              <a:t>, “3D MHD VDE and disruptions simulations of tokamaks plasmas including some ITER scenarios”, NF 49 035003 (2009)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>
                <a:latin typeface="Arial"/>
              </a:rPr>
              <a:t>Strauss, “Wall forces produced during ITER disruptions”, Phys. Plasmas 17, 082505 (2010)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>
                <a:latin typeface="Arial"/>
              </a:rPr>
              <a:t>Strauss, “Sideways wall force produced during tokamak disruptions”, </a:t>
            </a:r>
            <a:r>
              <a:rPr lang="en-US" sz="800" dirty="0" err="1">
                <a:latin typeface="Arial"/>
              </a:rPr>
              <a:t>Nucl</a:t>
            </a:r>
            <a:r>
              <a:rPr lang="en-US" sz="800" dirty="0">
                <a:latin typeface="Arial"/>
              </a:rPr>
              <a:t>. Fusion 53 073018 (2013)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>
                <a:latin typeface="Arial"/>
              </a:rPr>
              <a:t>Villone, F., "Coupling of nonlinear axisymmetric plasma evolution with three-dimensional volumetric conductors", Plasma Physics and Controlled Fusion, 55, 095008 (2013)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>
                <a:latin typeface="Arial"/>
              </a:rPr>
              <a:t>Strauss, “Toroidal current asymmetry in tokamak disruptions”, Phys. Plasmas 21, 102509 (2014)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>
                <a:latin typeface="Arial"/>
              </a:rPr>
              <a:t>Strauss, “Asymmetric wall force and toroidal rotation in tokamak disruptions”, Phys. Plasmas 22, 082509 (2015</a:t>
            </a:r>
            <a:r>
              <a:rPr lang="en-US" sz="800" dirty="0" smtClean="0">
                <a:latin typeface="Arial"/>
              </a:rPr>
              <a:t>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800" dirty="0">
                <a:latin typeface="Arial"/>
              </a:rPr>
              <a:t>Roccella, R., et al. "Asymmetric toroidal eddy currents (ATEC) to explain sideways forces at JET." Nuclear Fusion 56.10 (2016): 106010.</a:t>
            </a:r>
            <a:endParaRPr lang="en-US" sz="800" dirty="0">
              <a:latin typeface="Arial"/>
            </a:endParaRP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FF0000"/>
                </a:solidFill>
                <a:latin typeface="Arial"/>
              </a:rPr>
              <a:t>Strauss, “Comparison of JET AVDE disruption data with M3D simulations and implications for ITER, Phys. Plasmas 24, 102512 (2017)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err="1" smtClean="0">
                <a:solidFill>
                  <a:srgbClr val="FF0000"/>
                </a:solidFill>
                <a:latin typeface="Arial"/>
              </a:rPr>
              <a:t>Pfefferle</a:t>
            </a:r>
            <a:r>
              <a:rPr lang="en-US" sz="800" dirty="0">
                <a:solidFill>
                  <a:srgbClr val="FF0000"/>
                </a:solidFill>
                <a:latin typeface="Arial"/>
              </a:rPr>
              <a:t>, “Modelling of NSTX hot vertical displacement events using M3D-C1”, Phys. Plasmas 28, 056106 (2018)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>
                <a:latin typeface="Arial"/>
              </a:rPr>
              <a:t>Strauss, “Reduction of asymmetric wall force in ITER disruptions with fast current quench”, Phys. Plasmas 25, 020702 (2018)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/>
              </a:rPr>
              <a:t>Yanovskiy</a:t>
            </a:r>
            <a:r>
              <a:rPr lang="en-US" sz="800" dirty="0">
                <a:latin typeface="Arial"/>
              </a:rPr>
              <a:t>, V. V., et al. "Comparison of approaches to the electromagnetic analysis of COMPASS-U vacuum vessel during fast transients." </a:t>
            </a:r>
            <a:r>
              <a:rPr lang="en-US" sz="800" dirty="0" err="1">
                <a:latin typeface="Arial"/>
              </a:rPr>
              <a:t>Fus</a:t>
            </a:r>
            <a:r>
              <a:rPr lang="en-US" sz="800" dirty="0">
                <a:latin typeface="Arial"/>
              </a:rPr>
              <a:t>. Eng. Des. 146 2338 (2019)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FF0000"/>
                </a:solidFill>
                <a:latin typeface="Arial"/>
              </a:rPr>
              <a:t>S. Chen, F. Villone, et al. “Disruptive plasma simulations in EAST including 3D effects” Nuclear Fusion 59 106039 (2019)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err="1">
                <a:latin typeface="Arial"/>
              </a:rPr>
              <a:t>Sovinec</a:t>
            </a:r>
            <a:r>
              <a:rPr lang="en-US" sz="800" dirty="0">
                <a:latin typeface="Arial"/>
              </a:rPr>
              <a:t>, “Effects of asymmetries in computations of forced vertical displacement events”, Plasma Phys. Control. Fusion 61 024003 (2019)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srgbClr val="FF0000"/>
                </a:solidFill>
                <a:latin typeface="Arial"/>
              </a:rPr>
              <a:t>Jardin</a:t>
            </a:r>
            <a:r>
              <a:rPr lang="en-US" sz="800" dirty="0">
                <a:solidFill>
                  <a:srgbClr val="FF0000"/>
                </a:solidFill>
                <a:latin typeface="Arial"/>
              </a:rPr>
              <a:t>, IAEA:  Vessel forces from a vertical displacement event in JET and ITER (2021) </a:t>
            </a:r>
            <a:endParaRPr lang="en-US" sz="800" dirty="0" smtClean="0">
              <a:solidFill>
                <a:srgbClr val="FF0000"/>
              </a:solidFill>
              <a:latin typeface="Arial"/>
            </a:endParaRP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srgbClr val="002060"/>
                </a:solidFill>
                <a:latin typeface="Arial"/>
              </a:rPr>
              <a:t>Artola</a:t>
            </a:r>
            <a:r>
              <a:rPr lang="en-US" sz="800" dirty="0">
                <a:solidFill>
                  <a:srgbClr val="002060"/>
                </a:solidFill>
                <a:latin typeface="Arial"/>
              </a:rPr>
              <a:t>, “3D simulations of vertical displacement events in tokamaks.  A benchmark of M3D-C1, NIMROD and JOREK”, </a:t>
            </a:r>
            <a:r>
              <a:rPr lang="en-US" sz="800" dirty="0" err="1">
                <a:solidFill>
                  <a:srgbClr val="002060"/>
                </a:solidFill>
                <a:latin typeface="Arial"/>
              </a:rPr>
              <a:t>Phys</a:t>
            </a:r>
            <a:r>
              <a:rPr lang="en-US" sz="800" dirty="0">
                <a:solidFill>
                  <a:srgbClr val="002060"/>
                </a:solidFill>
                <a:latin typeface="Arial"/>
              </a:rPr>
              <a:t> Plasma 28 052511 (2021)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>
                <a:latin typeface="Arial"/>
              </a:rPr>
              <a:t>Artola, et al, “Non-axisymmetric MHD simulations of the current quench phase of ITER mitigated disruptions”, </a:t>
            </a:r>
            <a:r>
              <a:rPr lang="en-US" sz="800" dirty="0" err="1">
                <a:latin typeface="Arial"/>
              </a:rPr>
              <a:t>Nucl</a:t>
            </a:r>
            <a:r>
              <a:rPr lang="en-US" sz="800" dirty="0">
                <a:latin typeface="Arial"/>
              </a:rPr>
              <a:t>. Fusion 62 (2022) 056023</a:t>
            </a:r>
          </a:p>
          <a:p>
            <a:pPr algn="just">
              <a:spcAft>
                <a:spcPts val="200"/>
              </a:spcAft>
            </a:pPr>
            <a:r>
              <a:rPr lang="en-US" sz="800" dirty="0" smtClean="0">
                <a:latin typeface="Arial"/>
              </a:rPr>
              <a:t>…</a:t>
            </a:r>
          </a:p>
          <a:p>
            <a:pPr algn="just">
              <a:spcAft>
                <a:spcPts val="200"/>
              </a:spcAft>
            </a:pPr>
            <a:endParaRPr lang="en-US" sz="800" b="1" dirty="0" smtClean="0">
              <a:latin typeface="Arial"/>
            </a:endParaRP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800" dirty="0" smtClean="0">
              <a:latin typeface="Arial"/>
            </a:endParaRP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800" dirty="0"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62746" y="1589775"/>
            <a:ext cx="29017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accent6"/>
                </a:solidFill>
                <a:latin typeface="+mn-lt"/>
              </a:rPr>
              <a:t>Benchmark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accent6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Experimental validation</a:t>
            </a:r>
          </a:p>
          <a:p>
            <a:endParaRPr lang="en-US" sz="1400" b="1" dirty="0">
              <a:solidFill>
                <a:srgbClr val="00B050"/>
              </a:solidFill>
              <a:latin typeface="+mn-lt"/>
            </a:endParaRPr>
          </a:p>
          <a:p>
            <a:endParaRPr lang="en-US" sz="1200" b="1" dirty="0">
              <a:solidFill>
                <a:srgbClr val="00B050"/>
              </a:solidFill>
              <a:latin typeface="+mn-lt"/>
            </a:endParaRPr>
          </a:p>
          <a:p>
            <a:endParaRPr lang="en-US" sz="1200" dirty="0" smtClean="0">
              <a:latin typeface="+mn-lt"/>
            </a:endParaRPr>
          </a:p>
          <a:p>
            <a:endParaRPr lang="en-US" sz="1200" b="1" dirty="0" smtClean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839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002" y="591511"/>
            <a:ext cx="878497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800" b="1" dirty="0" smtClean="0">
                <a:latin typeface="Arial"/>
              </a:rPr>
              <a:t>On-going validation of 3D MHD simulations of AUG VDEs</a:t>
            </a:r>
            <a:endParaRPr lang="en-GB" sz="1600" dirty="0">
              <a:latin typeface="Arial"/>
            </a:endParaRPr>
          </a:p>
          <a:p>
            <a:pPr lvl="1">
              <a:spcAft>
                <a:spcPts val="1200"/>
              </a:spcAft>
            </a:pPr>
            <a:endParaRPr lang="en-US" sz="18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b="1" dirty="0" smtClean="0"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3D EM loads</a:t>
            </a:r>
            <a:endParaRPr lang="en-GB" kern="0" dirty="0">
              <a:solidFill>
                <a:schemeClr val="accent2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06830" y="1096176"/>
            <a:ext cx="6507314" cy="3557754"/>
            <a:chOff x="2500463" y="1106630"/>
            <a:chExt cx="6507314" cy="355775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184DEA-803E-46BD-99BF-C45D335D8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00463" y="1346930"/>
              <a:ext cx="6507314" cy="331745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9C6D31A-E720-41DC-BC59-32F106A0D428}"/>
                </a:ext>
              </a:extLst>
            </p:cNvPr>
            <p:cNvSpPr txBox="1"/>
            <p:nvPr/>
          </p:nvSpPr>
          <p:spPr>
            <a:xfrm>
              <a:off x="3156462" y="1106630"/>
              <a:ext cx="1537161" cy="29495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l">
                <a:lnSpc>
                  <a:spcPts val="2300"/>
                </a:lnSpc>
                <a:spcBef>
                  <a:spcPts val="1150"/>
                </a:spcBef>
              </a:pPr>
              <a:r>
                <a:rPr lang="en-US" sz="1600" dirty="0">
                  <a:solidFill>
                    <a:srgbClr val="FF0000"/>
                  </a:solidFill>
                </a:rPr>
                <a:t>experiment</a:t>
              </a:r>
              <a:endParaRPr lang="de-DE" sz="1600" dirty="0" err="1">
                <a:solidFill>
                  <a:srgbClr val="FF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52A396B-264F-45E1-AC73-B19D532CAD6B}"/>
                </a:ext>
              </a:extLst>
            </p:cNvPr>
            <p:cNvSpPr txBox="1"/>
            <p:nvPr/>
          </p:nvSpPr>
          <p:spPr>
            <a:xfrm>
              <a:off x="5222639" y="1111784"/>
              <a:ext cx="1537161" cy="29495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l">
                <a:lnSpc>
                  <a:spcPts val="2300"/>
                </a:lnSpc>
                <a:spcBef>
                  <a:spcPts val="1150"/>
                </a:spcBef>
              </a:pPr>
              <a:r>
                <a:rPr lang="en-US" sz="1600" dirty="0">
                  <a:solidFill>
                    <a:srgbClr val="FF0000"/>
                  </a:solidFill>
                </a:rPr>
                <a:t>JOREK</a:t>
              </a:r>
              <a:endParaRPr lang="de-DE" sz="1600" dirty="0" err="1">
                <a:solidFill>
                  <a:srgbClr val="FF0000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9061003-6673-4BA5-A427-AE2C3C8B60EE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817" t="5126" r="25809" b="10261"/>
          <a:stretch/>
        </p:blipFill>
        <p:spPr>
          <a:xfrm>
            <a:off x="222801" y="1553536"/>
            <a:ext cx="2101700" cy="2999913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13DE9E-29E0-4483-812F-ED9617353CE6}"/>
              </a:ext>
            </a:extLst>
          </p:cNvPr>
          <p:cNvSpPr txBox="1"/>
          <p:nvPr/>
        </p:nvSpPr>
        <p:spPr>
          <a:xfrm>
            <a:off x="1273651" y="1345787"/>
            <a:ext cx="1033179" cy="41549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/>
              <a:t> </a:t>
            </a:r>
            <a:r>
              <a:rPr lang="en-US" sz="1600" dirty="0" smtClean="0"/>
              <a:t>- </a:t>
            </a:r>
            <a:r>
              <a:rPr lang="en-US" sz="1100" dirty="0"/>
              <a:t>experiment</a:t>
            </a:r>
          </a:p>
          <a:p>
            <a:pPr algn="l">
              <a:spcBef>
                <a:spcPts val="0"/>
              </a:spcBef>
            </a:pPr>
            <a:r>
              <a:rPr lang="en-US" sz="1100" dirty="0"/>
              <a:t> -- JOREK</a:t>
            </a:r>
            <a:endParaRPr lang="de-DE" sz="1100" dirty="0" err="1"/>
          </a:p>
        </p:txBody>
      </p:sp>
      <p:sp>
        <p:nvSpPr>
          <p:cNvPr id="12" name="TextBox 11"/>
          <p:cNvSpPr txBox="1"/>
          <p:nvPr/>
        </p:nvSpPr>
        <p:spPr>
          <a:xfrm>
            <a:off x="6820920" y="1914950"/>
            <a:ext cx="232308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>
              <a:latin typeface="+mn-lt"/>
            </a:endParaRPr>
          </a:p>
          <a:p>
            <a:r>
              <a:rPr lang="en-US" sz="1400" dirty="0" smtClean="0">
                <a:latin typeface="+mn-lt"/>
              </a:rPr>
              <a:t>Reproduce</a:t>
            </a:r>
          </a:p>
          <a:p>
            <a:endParaRPr lang="en-US" sz="1400" dirty="0">
              <a:solidFill>
                <a:srgbClr val="006C3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6C31"/>
                </a:solidFill>
                <a:latin typeface="+mn-lt"/>
              </a:rPr>
              <a:t>Plasma movement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006C3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6C31"/>
                </a:solidFill>
                <a:latin typeface="+mn-lt"/>
              </a:rPr>
              <a:t>Halo current magnitude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006C3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6C31"/>
                </a:solidFill>
                <a:latin typeface="+mn-lt"/>
              </a:rPr>
              <a:t>TPF of halo currents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006C3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6C31"/>
                </a:solidFill>
                <a:latin typeface="+mn-lt"/>
              </a:rPr>
              <a:t>Small sideways forces</a:t>
            </a:r>
          </a:p>
          <a:p>
            <a:endParaRPr lang="en-US" sz="1200" dirty="0">
              <a:latin typeface="+mn-lt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200" dirty="0" smtClean="0">
              <a:latin typeface="+mn-lt"/>
            </a:endParaRPr>
          </a:p>
          <a:p>
            <a:endParaRPr lang="en-US" sz="1200" b="1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ZoneTexte 5"/>
          <p:cNvSpPr txBox="1"/>
          <p:nvPr/>
        </p:nvSpPr>
        <p:spPr>
          <a:xfrm>
            <a:off x="6260938" y="1007009"/>
            <a:ext cx="2321757" cy="246221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N. Schwarz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al, 48</a:t>
            </a:r>
            <a:r>
              <a:rPr lang="en-US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EPS, 2022</a:t>
            </a:r>
            <a:endParaRPr lang="fr-FR" sz="10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26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627827"/>
            <a:ext cx="87849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4800"/>
              </a:spcAft>
              <a:buFont typeface="Wingdings" panose="05000000000000000000" pitchFamily="2" charset="2"/>
              <a:buChar char="q"/>
            </a:pPr>
            <a:r>
              <a:rPr lang="en-US" sz="2000" b="1" dirty="0" smtClean="0">
                <a:latin typeface="Arial"/>
              </a:rPr>
              <a:t>Thermal loads</a:t>
            </a:r>
          </a:p>
          <a:p>
            <a:pPr marL="342900" indent="-342900">
              <a:spcAft>
                <a:spcPts val="4800"/>
              </a:spcAft>
              <a:buFont typeface="Wingdings" panose="05000000000000000000" pitchFamily="2" charset="2"/>
              <a:buChar char="q"/>
            </a:pPr>
            <a:r>
              <a:rPr lang="en-US" sz="2000" b="1" dirty="0" smtClean="0">
                <a:latin typeface="Arial"/>
              </a:rPr>
              <a:t>Electromagnetic loads</a:t>
            </a:r>
            <a:endParaRPr lang="en-US" sz="2000" dirty="0" smtClean="0">
              <a:latin typeface="Arial"/>
            </a:endParaRPr>
          </a:p>
          <a:p>
            <a:pPr marL="342900" indent="-342900">
              <a:spcAft>
                <a:spcPts val="4800"/>
              </a:spcAft>
              <a:buFont typeface="Wingdings" panose="05000000000000000000" pitchFamily="2" charset="2"/>
              <a:buChar char="q"/>
            </a:pPr>
            <a:r>
              <a:rPr lang="en-US" sz="2000" b="1" dirty="0" smtClean="0">
                <a:latin typeface="Arial"/>
              </a:rPr>
              <a:t>Runaway Electron loads</a:t>
            </a:r>
            <a:endParaRPr lang="en-US" sz="2000" dirty="0" smtClean="0"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Outline</a:t>
            </a:r>
            <a:endParaRPr lang="en-GB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47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002" y="591511"/>
            <a:ext cx="8784976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800" b="1" dirty="0" smtClean="0">
                <a:latin typeface="Arial"/>
              </a:rPr>
              <a:t>JET and ITER 3D VDEs </a:t>
            </a:r>
            <a:r>
              <a:rPr lang="en-GB" sz="1800" dirty="0" smtClean="0">
                <a:latin typeface="Arial"/>
              </a:rPr>
              <a:t>(M3D simulations)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1600" dirty="0" smtClean="0">
                <a:latin typeface="Arial"/>
              </a:rPr>
              <a:t>Calculation of global sideway force in the vessel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1600" b="1" dirty="0" smtClean="0">
                <a:latin typeface="Arial"/>
              </a:rPr>
              <a:t>CQ time &lt; wall time  </a:t>
            </a:r>
            <a:r>
              <a:rPr lang="en-GB" sz="1600" b="1" dirty="0" smtClean="0">
                <a:latin typeface="Arial"/>
                <a:sym typeface="Wingdings" panose="05000000000000000000" pitchFamily="2" charset="2"/>
              </a:rPr>
              <a:t>  Force reduction</a:t>
            </a:r>
            <a:endParaRPr lang="en-GB" sz="1600" b="1" dirty="0">
              <a:latin typeface="Arial"/>
            </a:endParaRPr>
          </a:p>
          <a:p>
            <a:pPr lvl="1">
              <a:spcAft>
                <a:spcPts val="1200"/>
              </a:spcAft>
            </a:pPr>
            <a:endParaRPr lang="en-US" sz="18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b="1" dirty="0" smtClean="0"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3D EM loads</a:t>
            </a:r>
            <a:endParaRPr lang="en-GB" kern="0" dirty="0">
              <a:solidFill>
                <a:schemeClr val="accent2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2098" y="1843593"/>
            <a:ext cx="7136894" cy="2389762"/>
            <a:chOff x="62098" y="1843593"/>
            <a:chExt cx="7136894" cy="238976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47170" y="1982093"/>
              <a:ext cx="3251822" cy="2251262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651" y="2087728"/>
              <a:ext cx="3484719" cy="214562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16200000">
              <a:off x="-656496" y="2785768"/>
              <a:ext cx="1714187" cy="27699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+mn-lt"/>
                </a:rPr>
                <a:t>Sideways force (MN)</a:t>
              </a:r>
              <a:endParaRPr lang="en-US" sz="1800" b="1" dirty="0">
                <a:latin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3126219" y="2863104"/>
              <a:ext cx="1714187" cy="27699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+mn-lt"/>
                </a:rPr>
                <a:t>Sideways force (MN)</a:t>
              </a:r>
              <a:endParaRPr lang="en-US" sz="1800" b="1" dirty="0">
                <a:latin typeface="+mn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64764" y="1867511"/>
              <a:ext cx="1714187" cy="27699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+mn-lt"/>
                </a:rPr>
                <a:t>ITER 15 MA</a:t>
              </a:r>
              <a:endParaRPr lang="en-US" sz="1800" b="1" dirty="0">
                <a:latin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34490" y="1843593"/>
              <a:ext cx="1714187" cy="27699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JET 2 MA</a:t>
              </a:r>
              <a:endParaRPr lang="en-US" sz="1800" b="1" dirty="0">
                <a:latin typeface="+mn-lt"/>
              </a:endParaRPr>
            </a:p>
          </p:txBody>
        </p:sp>
      </p:grpSp>
      <p:sp>
        <p:nvSpPr>
          <p:cNvPr id="12" name="ZoneTexte 5"/>
          <p:cNvSpPr txBox="1"/>
          <p:nvPr/>
        </p:nvSpPr>
        <p:spPr>
          <a:xfrm>
            <a:off x="2431485" y="4347937"/>
            <a:ext cx="2826657" cy="246221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 Strauss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al,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PoP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022508, 2020 </a:t>
            </a:r>
            <a:endParaRPr lang="fr-FR" sz="1000" dirty="0">
              <a:solidFill>
                <a:prstClr val="black"/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160102" y="1772918"/>
                <a:ext cx="1948676" cy="35922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u="sng" dirty="0" smtClean="0">
                    <a:latin typeface="+mn-lt"/>
                  </a:rPr>
                  <a:t>Assumptions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sz="1200" dirty="0" smtClean="0">
                  <a:latin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200" dirty="0" smtClean="0">
                    <a:latin typeface="+mn-lt"/>
                  </a:rPr>
                  <a:t>Prescribed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200" dirty="0" smtClean="0">
                  <a:latin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sz="1200" dirty="0">
                  <a:latin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200" dirty="0" smtClean="0">
                    <a:latin typeface="+mn-lt"/>
                  </a:rPr>
                  <a:t>Small Lundquist numbers (large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1200" dirty="0" smtClean="0">
                    <a:latin typeface="+mn-lt"/>
                  </a:rPr>
                  <a:t>)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sz="1200" dirty="0">
                  <a:latin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200" dirty="0" smtClean="0">
                    <a:latin typeface="+mn-lt"/>
                  </a:rPr>
                  <a:t>Unrealistic large wall </a:t>
                </a:r>
                <a:r>
                  <a:rPr lang="en-US" sz="1200" dirty="0" err="1" smtClean="0">
                    <a:latin typeface="+mn-lt"/>
                  </a:rPr>
                  <a:t>resistivities</a:t>
                </a:r>
                <a:r>
                  <a:rPr lang="en-US" sz="1200" dirty="0" smtClean="0">
                    <a:latin typeface="+mn-lt"/>
                  </a:rPr>
                  <a:t> </a:t>
                </a:r>
              </a:p>
              <a:p>
                <a:endParaRPr lang="en-US" sz="1200" dirty="0">
                  <a:latin typeface="+mn-lt"/>
                </a:endParaRPr>
              </a:p>
              <a:p>
                <a:r>
                  <a:rPr lang="en-US" sz="1200" dirty="0" smtClean="0">
                    <a:solidFill>
                      <a:srgbClr val="FF0000"/>
                    </a:solidFill>
                    <a:latin typeface="+mn-lt"/>
                  </a:rPr>
                  <a:t>Present code capabilities insufficient for ITER worst cases at realistic Lundquist numbers</a:t>
                </a:r>
              </a:p>
              <a:p>
                <a:r>
                  <a:rPr lang="en-US" sz="1200" b="1" dirty="0" smtClean="0">
                    <a:solidFill>
                      <a:srgbClr val="FF0000"/>
                    </a:solidFill>
                    <a:latin typeface="+mn-lt"/>
                  </a:rPr>
                  <a:t>(re-scaling approaches)</a:t>
                </a:r>
              </a:p>
              <a:p>
                <a:endParaRPr lang="en-US" sz="1050" dirty="0" smtClean="0">
                  <a:solidFill>
                    <a:srgbClr val="006C31"/>
                  </a:solidFill>
                  <a:latin typeface="+mn-lt"/>
                </a:endParaRPr>
              </a:p>
              <a:p>
                <a:pPr marL="171450" indent="-171450">
                  <a:buFont typeface="Wingdings" panose="05000000000000000000" pitchFamily="2" charset="2"/>
                  <a:buChar char="Ø"/>
                </a:pPr>
                <a:endParaRPr lang="en-US" sz="1200" dirty="0">
                  <a:latin typeface="+mn-lt"/>
                </a:endParaRPr>
              </a:p>
              <a:p>
                <a:pPr marL="171450" indent="-171450">
                  <a:buFont typeface="Wingdings" panose="05000000000000000000" pitchFamily="2" charset="2"/>
                  <a:buChar char="Ø"/>
                </a:pPr>
                <a:endParaRPr lang="en-US" sz="1200" dirty="0" smtClean="0">
                  <a:latin typeface="+mn-lt"/>
                </a:endParaRPr>
              </a:p>
              <a:p>
                <a:endParaRPr lang="en-US" sz="1200" b="1" dirty="0" smtClean="0">
                  <a:solidFill>
                    <a:srgbClr val="FF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0102" y="1772918"/>
                <a:ext cx="1948676" cy="3592202"/>
              </a:xfrm>
              <a:prstGeom prst="rect">
                <a:avLst/>
              </a:prstGeom>
              <a:blipFill>
                <a:blip r:embed="rId4"/>
                <a:stretch>
                  <a:fillRect l="-313" t="-340" r="-62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881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1002" y="591511"/>
                <a:ext cx="8784976" cy="38472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r>
                  <a:rPr lang="en-GB" sz="1800" b="1" dirty="0" smtClean="0">
                    <a:latin typeface="Arial"/>
                  </a:rPr>
                  <a:t>Mitigated ITER 3D VDEs </a:t>
                </a:r>
                <a:r>
                  <a:rPr lang="en-GB" sz="1800" dirty="0" smtClean="0">
                    <a:latin typeface="Arial"/>
                  </a:rPr>
                  <a:t>(JOREK simulations)</a:t>
                </a: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Ø"/>
                </a:pPr>
                <a:r>
                  <a:rPr lang="en-GB" sz="1600" dirty="0" smtClean="0">
                    <a:latin typeface="Arial"/>
                  </a:rPr>
                  <a:t>Realistic Lundquist numbers</a:t>
                </a: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Ø"/>
                </a:pPr>
                <a:r>
                  <a:rPr lang="en-GB" sz="1600" dirty="0" smtClean="0">
                    <a:latin typeface="Arial"/>
                  </a:rPr>
                  <a:t>Confirm</a:t>
                </a:r>
                <a:r>
                  <a:rPr lang="en-GB" sz="1600" b="1" dirty="0" smtClean="0">
                    <a:latin typeface="Arial"/>
                  </a:rPr>
                  <a:t> </a:t>
                </a:r>
                <a:r>
                  <a:rPr lang="en-GB" sz="1400" b="1" dirty="0" smtClean="0">
                    <a:solidFill>
                      <a:schemeClr val="accent2"/>
                    </a:solidFill>
                    <a:latin typeface="Arial"/>
                  </a:rPr>
                  <a:t>CQ time &lt; wall time  </a:t>
                </a:r>
                <a:r>
                  <a:rPr lang="en-GB" sz="1400" b="1" dirty="0" smtClean="0">
                    <a:latin typeface="Arial"/>
                    <a:sym typeface="Wingdings" panose="05000000000000000000" pitchFamily="2" charset="2"/>
                  </a:rPr>
                  <a:t> 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𝒒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𝟗𝟓</m:t>
                        </m:r>
                      </m:sub>
                    </m:sSub>
                    <m:r>
                      <a:rPr lang="en-US" sz="1400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</m:oMath>
                </a14:m>
                <a:r>
                  <a:rPr lang="en-GB" sz="1400" b="1" dirty="0" smtClean="0">
                    <a:latin typeface="Arial"/>
                    <a:sym typeface="Wingdings" panose="05000000000000000000" pitchFamily="2" charset="2"/>
                  </a:rPr>
                  <a:t>   </a:t>
                </a:r>
                <a:r>
                  <a:rPr lang="en-GB" sz="1400" b="1" dirty="0" smtClean="0">
                    <a:solidFill>
                      <a:schemeClr val="accent2"/>
                    </a:solidFill>
                    <a:latin typeface="Arial"/>
                    <a:sym typeface="Wingdings" panose="05000000000000000000" pitchFamily="2" charset="2"/>
                  </a:rPr>
                  <a:t>no 1/1 mode  </a:t>
                </a:r>
                <a:r>
                  <a:rPr lang="en-GB" sz="1400" b="1" dirty="0" smtClean="0">
                    <a:latin typeface="Arial"/>
                    <a:sym typeface="Wingdings" panose="05000000000000000000" pitchFamily="2" charset="2"/>
                  </a:rPr>
                  <a:t>  Small sideways force</a:t>
                </a: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Ø"/>
                </a:pPr>
                <a:endParaRPr lang="en-GB" sz="1600" b="1" dirty="0">
                  <a:latin typeface="Arial"/>
                </a:endParaRPr>
              </a:p>
              <a:p>
                <a:pPr lvl="1">
                  <a:spcAft>
                    <a:spcPts val="1200"/>
                  </a:spcAft>
                </a:pPr>
                <a:endParaRPr lang="en-US" sz="1800" dirty="0" smtClean="0">
                  <a:latin typeface="Arial"/>
                </a:endParaRP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endParaRPr lang="en-US" sz="2000" dirty="0" smtClean="0">
                  <a:latin typeface="Arial"/>
                </a:endParaRP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endParaRPr lang="en-US" sz="2000" dirty="0" smtClean="0">
                  <a:latin typeface="Arial"/>
                </a:endParaRP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endParaRPr lang="en-US" sz="2000" dirty="0" smtClean="0">
                  <a:latin typeface="Arial"/>
                </a:endParaRP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Ø"/>
                </a:pPr>
                <a:endParaRPr lang="en-US" sz="2000" b="1" dirty="0" smtClean="0">
                  <a:latin typeface="Arial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2" y="591511"/>
                <a:ext cx="8784976" cy="3847207"/>
              </a:xfrm>
              <a:prstGeom prst="rect">
                <a:avLst/>
              </a:prstGeom>
              <a:blipFill>
                <a:blip r:embed="rId2"/>
                <a:stretch>
                  <a:fillRect l="-486" t="-79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3D EM loads</a:t>
            </a:r>
            <a:endParaRPr lang="en-GB" kern="0" dirty="0">
              <a:solidFill>
                <a:schemeClr val="accent2"/>
              </a:solidFill>
            </a:endParaRPr>
          </a:p>
        </p:txBody>
      </p:sp>
      <p:sp>
        <p:nvSpPr>
          <p:cNvPr id="12" name="ZoneTexte 5"/>
          <p:cNvSpPr txBox="1"/>
          <p:nvPr/>
        </p:nvSpPr>
        <p:spPr>
          <a:xfrm>
            <a:off x="5622360" y="1039282"/>
            <a:ext cx="2826657" cy="246221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F.J. Artola et al 2022 Nucl. Fusion 62 056023</a:t>
            </a:r>
            <a:endParaRPr lang="fr-FR" sz="1000" dirty="0">
              <a:solidFill>
                <a:prstClr val="black"/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06920" y="2071323"/>
                <a:ext cx="2343328" cy="2546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u="sng" dirty="0" smtClean="0">
                    <a:latin typeface="+mn-lt"/>
                  </a:rPr>
                  <a:t>Assumptions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sz="1400" dirty="0" smtClean="0">
                  <a:latin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400" dirty="0" smtClean="0">
                    <a:latin typeface="+mn-lt"/>
                  </a:rPr>
                  <a:t>Initial condition: high density low-T plasma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𝐶𝑄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~50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ms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400" dirty="0" smtClean="0">
                  <a:latin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sz="1400" dirty="0">
                  <a:latin typeface="+mn-lt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400" dirty="0" smtClean="0">
                    <a:latin typeface="+mn-lt"/>
                  </a:rPr>
                  <a:t>No impurities or </a:t>
                </a:r>
                <a:r>
                  <a:rPr lang="en-US" sz="1400" dirty="0" err="1" smtClean="0">
                    <a:latin typeface="+mn-lt"/>
                  </a:rPr>
                  <a:t>Ohmic</a:t>
                </a:r>
                <a:r>
                  <a:rPr lang="en-US" sz="1400" dirty="0" smtClean="0">
                    <a:latin typeface="+mn-lt"/>
                  </a:rPr>
                  <a:t> heating</a:t>
                </a:r>
              </a:p>
              <a:p>
                <a:endParaRPr lang="en-US" sz="1050" dirty="0" smtClean="0">
                  <a:solidFill>
                    <a:srgbClr val="006C31"/>
                  </a:solidFill>
                  <a:latin typeface="+mn-lt"/>
                </a:endParaRPr>
              </a:p>
              <a:p>
                <a:pPr marL="171450" indent="-171450">
                  <a:buFont typeface="Wingdings" panose="05000000000000000000" pitchFamily="2" charset="2"/>
                  <a:buChar char="Ø"/>
                </a:pPr>
                <a:endParaRPr lang="en-US" sz="1200" dirty="0">
                  <a:latin typeface="+mn-lt"/>
                </a:endParaRPr>
              </a:p>
              <a:p>
                <a:pPr marL="171450" indent="-171450">
                  <a:buFont typeface="Wingdings" panose="05000000000000000000" pitchFamily="2" charset="2"/>
                  <a:buChar char="Ø"/>
                </a:pPr>
                <a:endParaRPr lang="en-US" sz="1200" dirty="0" smtClean="0">
                  <a:latin typeface="+mn-lt"/>
                </a:endParaRPr>
              </a:p>
              <a:p>
                <a:endParaRPr lang="en-US" sz="1200" b="1" dirty="0" smtClean="0">
                  <a:solidFill>
                    <a:srgbClr val="FF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920" y="2071323"/>
                <a:ext cx="2343328" cy="2546723"/>
              </a:xfrm>
              <a:prstGeom prst="rect">
                <a:avLst/>
              </a:prstGeom>
              <a:blipFill>
                <a:blip r:embed="rId3"/>
                <a:stretch>
                  <a:fillRect l="-779" t="-47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194" y="1901720"/>
            <a:ext cx="2437131" cy="282596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 bwMode="auto">
          <a:xfrm flipH="1">
            <a:off x="1776410" y="4286249"/>
            <a:ext cx="18573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1914525" y="4178527"/>
            <a:ext cx="13532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+mn-lt"/>
              </a:rPr>
              <a:t>Almost no sideways force</a:t>
            </a:r>
            <a:endParaRPr lang="es-ES" sz="800" dirty="0" err="1" smtClean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98256" y="3206978"/>
            <a:ext cx="785793" cy="215444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+mn-lt"/>
              </a:rPr>
              <a:t>Vertical force</a:t>
            </a:r>
            <a:endParaRPr lang="es-ES" sz="800" dirty="0" err="1" smtClean="0">
              <a:latin typeface="+mn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663666" y="2112585"/>
            <a:ext cx="2343328" cy="1885131"/>
            <a:chOff x="6663666" y="2112585"/>
            <a:chExt cx="2343328" cy="1885131"/>
          </a:xfrm>
        </p:grpSpPr>
        <p:sp>
          <p:nvSpPr>
            <p:cNvPr id="18" name="TextBox 17"/>
            <p:cNvSpPr txBox="1"/>
            <p:nvPr/>
          </p:nvSpPr>
          <p:spPr>
            <a:xfrm>
              <a:off x="6663666" y="2112585"/>
              <a:ext cx="2343328" cy="1885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2"/>
                  </a:solidFill>
                  <a:latin typeface="+mn-lt"/>
                </a:rPr>
                <a:t>M3D-C1 simulations also reported sideway forces &lt; 1 MN for fast CQ ITER VDEs</a:t>
              </a:r>
            </a:p>
            <a:p>
              <a:endParaRPr lang="en-US" sz="1400" b="1" u="sng" dirty="0">
                <a:solidFill>
                  <a:srgbClr val="006C31"/>
                </a:solidFill>
                <a:latin typeface="+mn-lt"/>
              </a:endParaRPr>
            </a:p>
            <a:p>
              <a:endParaRPr lang="en-US" sz="1050" dirty="0" smtClean="0">
                <a:solidFill>
                  <a:srgbClr val="006C31"/>
                </a:solidFill>
                <a:latin typeface="+mn-lt"/>
              </a:endParaRPr>
            </a:p>
            <a:p>
              <a:pPr marL="171450" indent="-171450">
                <a:buFont typeface="Wingdings" panose="05000000000000000000" pitchFamily="2" charset="2"/>
                <a:buChar char="Ø"/>
              </a:pPr>
              <a:endParaRPr lang="en-US" sz="1200" dirty="0">
                <a:latin typeface="+mn-lt"/>
              </a:endParaRPr>
            </a:p>
            <a:p>
              <a:pPr marL="171450" indent="-171450">
                <a:buFont typeface="Wingdings" panose="05000000000000000000" pitchFamily="2" charset="2"/>
                <a:buChar char="Ø"/>
              </a:pPr>
              <a:endParaRPr lang="en-US" sz="1200" dirty="0" smtClean="0">
                <a:latin typeface="+mn-lt"/>
              </a:endParaRPr>
            </a:p>
            <a:p>
              <a:endParaRPr lang="en-US" sz="1200" b="1" dirty="0" smtClean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9" name="ZoneTexte 5"/>
            <p:cNvSpPr txBox="1"/>
            <p:nvPr/>
          </p:nvSpPr>
          <p:spPr>
            <a:xfrm>
              <a:off x="6891091" y="3098463"/>
              <a:ext cx="1888478" cy="246221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S.C. Jardin </a:t>
              </a:r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et </a:t>
              </a:r>
              <a:r>
                <a:rPr lang="it-IT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al, FEC 2020</a:t>
              </a:r>
              <a:endParaRPr lang="fr-FR" sz="1000" dirty="0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690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685800" y="2143125"/>
            <a:ext cx="7772400" cy="857250"/>
          </a:xfrm>
        </p:spPr>
        <p:txBody>
          <a:bodyPr/>
          <a:lstStyle/>
          <a:p>
            <a:r>
              <a:rPr lang="en-GB" sz="4000" dirty="0" smtClean="0"/>
              <a:t>Runaway Electron (RE) loads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108164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4315" y="788607"/>
            <a:ext cx="527513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800" dirty="0" smtClean="0">
                <a:latin typeface="Arial"/>
              </a:rPr>
              <a:t>RE beam currents of several MA could be </a:t>
            </a:r>
            <a:r>
              <a:rPr lang="en-GB" sz="1800" dirty="0">
                <a:latin typeface="Arial"/>
              </a:rPr>
              <a:t>formed during the CQ </a:t>
            </a:r>
            <a:r>
              <a:rPr lang="en-GB" sz="1800" dirty="0" smtClean="0">
                <a:latin typeface="Arial"/>
              </a:rPr>
              <a:t>in ITER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800" dirty="0" smtClean="0">
                <a:latin typeface="Arial"/>
              </a:rPr>
              <a:t>Up </a:t>
            </a:r>
            <a:r>
              <a:rPr lang="en-GB" sz="1800" dirty="0">
                <a:latin typeface="Arial"/>
              </a:rPr>
              <a:t>to hundreds of MJ of magnetic </a:t>
            </a:r>
            <a:r>
              <a:rPr lang="en-GB" sz="1800" dirty="0" smtClean="0">
                <a:latin typeface="Arial"/>
              </a:rPr>
              <a:t>energy </a:t>
            </a:r>
            <a:r>
              <a:rPr lang="en-GB" sz="1800" dirty="0">
                <a:latin typeface="Arial"/>
              </a:rPr>
              <a:t>can be converted to kinetic </a:t>
            </a:r>
            <a:r>
              <a:rPr lang="en-GB" sz="1800" dirty="0" smtClean="0">
                <a:latin typeface="Arial"/>
              </a:rPr>
              <a:t>energy in ITER</a:t>
            </a:r>
            <a:endParaRPr lang="en-GB" sz="1800" dirty="0">
              <a:latin typeface="Arial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800" dirty="0" smtClean="0">
                <a:latin typeface="Arial"/>
              </a:rPr>
              <a:t>The power deposition width can be as narrow as the </a:t>
            </a:r>
            <a:r>
              <a:rPr lang="en-GB" sz="1800" dirty="0" err="1" smtClean="0">
                <a:latin typeface="Arial"/>
              </a:rPr>
              <a:t>Larmor</a:t>
            </a:r>
            <a:r>
              <a:rPr lang="en-GB" sz="1800" dirty="0" smtClean="0">
                <a:latin typeface="Arial"/>
              </a:rPr>
              <a:t> radius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800" dirty="0" smtClean="0">
                <a:latin typeface="Arial"/>
              </a:rPr>
              <a:t>Toroidal deposition can also be localized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800" dirty="0" smtClean="0">
                <a:latin typeface="Arial"/>
              </a:rPr>
              <a:t>However enhanced MHD activity can cause benign termination of the beam and broaden energy deposition width (open question for ITER)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GB" sz="1800" dirty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GB" sz="1600" b="1" dirty="0">
              <a:latin typeface="Arial"/>
            </a:endParaRPr>
          </a:p>
          <a:p>
            <a:pPr lvl="1">
              <a:spcAft>
                <a:spcPts val="1200"/>
              </a:spcAft>
            </a:pPr>
            <a:endParaRPr lang="en-US" sz="18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b="1" dirty="0" smtClean="0"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RE loads</a:t>
            </a:r>
            <a:endParaRPr lang="en-GB" kern="0" dirty="0">
              <a:solidFill>
                <a:schemeClr val="accent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04676" y="1185027"/>
            <a:ext cx="2358157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event #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86801 in JET 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430013" y="1666874"/>
            <a:ext cx="3394628" cy="2157013"/>
            <a:chOff x="5519936" y="980728"/>
            <a:chExt cx="6552730" cy="4163729"/>
          </a:xfrm>
        </p:grpSpPr>
        <p:grpSp>
          <p:nvGrpSpPr>
            <p:cNvPr id="13" name="Group 12"/>
            <p:cNvGrpSpPr/>
            <p:nvPr/>
          </p:nvGrpSpPr>
          <p:grpSpPr>
            <a:xfrm>
              <a:off x="5519936" y="980728"/>
              <a:ext cx="6552730" cy="4163729"/>
              <a:chOff x="1487488" y="765175"/>
              <a:chExt cx="9217026" cy="5960401"/>
            </a:xfrm>
          </p:grpSpPr>
          <p:sp>
            <p:nvSpPr>
              <p:cNvPr id="18" name="TextBox 8"/>
              <p:cNvSpPr txBox="1">
                <a:spLocks noChangeArrowheads="1"/>
              </p:cNvSpPr>
              <p:nvPr/>
            </p:nvSpPr>
            <p:spPr bwMode="auto">
              <a:xfrm>
                <a:off x="1644651" y="3059529"/>
                <a:ext cx="1944688" cy="637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GB" sz="900" dirty="0"/>
                  <a:t>Octant 1</a:t>
                </a:r>
              </a:p>
            </p:txBody>
          </p:sp>
          <p:sp>
            <p:nvSpPr>
              <p:cNvPr id="19" name="TextBox 39"/>
              <p:cNvSpPr txBox="1">
                <a:spLocks noChangeArrowheads="1"/>
              </p:cNvSpPr>
              <p:nvPr/>
            </p:nvSpPr>
            <p:spPr bwMode="auto">
              <a:xfrm>
                <a:off x="3900487" y="3062704"/>
                <a:ext cx="1943100" cy="595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GB" sz="800" dirty="0"/>
                  <a:t>Octant 2</a:t>
                </a:r>
              </a:p>
            </p:txBody>
          </p:sp>
          <p:sp>
            <p:nvSpPr>
              <p:cNvPr id="20" name="TextBox 40"/>
              <p:cNvSpPr txBox="1">
                <a:spLocks noChangeArrowheads="1"/>
              </p:cNvSpPr>
              <p:nvPr/>
            </p:nvSpPr>
            <p:spPr bwMode="auto">
              <a:xfrm>
                <a:off x="6281741" y="3062704"/>
                <a:ext cx="1944688" cy="637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GB" sz="900" dirty="0"/>
                  <a:t>Octant 3</a:t>
                </a:r>
              </a:p>
            </p:txBody>
          </p:sp>
          <p:sp>
            <p:nvSpPr>
              <p:cNvPr id="21" name="TextBox 41"/>
              <p:cNvSpPr txBox="1">
                <a:spLocks noChangeArrowheads="1"/>
              </p:cNvSpPr>
              <p:nvPr/>
            </p:nvSpPr>
            <p:spPr bwMode="auto">
              <a:xfrm>
                <a:off x="8502650" y="3059529"/>
                <a:ext cx="1943100" cy="637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GB" sz="900" dirty="0"/>
                  <a:t>Octant 4</a:t>
                </a:r>
              </a:p>
            </p:txBody>
          </p:sp>
          <p:sp>
            <p:nvSpPr>
              <p:cNvPr id="22" name="TextBox 42"/>
              <p:cNvSpPr txBox="1">
                <a:spLocks noChangeArrowheads="1"/>
              </p:cNvSpPr>
              <p:nvPr/>
            </p:nvSpPr>
            <p:spPr bwMode="auto">
              <a:xfrm>
                <a:off x="1754189" y="6021391"/>
                <a:ext cx="2061631" cy="680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000" dirty="0"/>
                  <a:t>Octant 5</a:t>
                </a:r>
              </a:p>
            </p:txBody>
          </p:sp>
          <p:sp>
            <p:nvSpPr>
              <p:cNvPr id="23" name="TextBox 43"/>
              <p:cNvSpPr txBox="1">
                <a:spLocks noChangeArrowheads="1"/>
              </p:cNvSpPr>
              <p:nvPr/>
            </p:nvSpPr>
            <p:spPr bwMode="auto">
              <a:xfrm>
                <a:off x="4151310" y="6021391"/>
                <a:ext cx="2065733" cy="680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000" dirty="0"/>
                  <a:t>Octant 6</a:t>
                </a:r>
              </a:p>
            </p:txBody>
          </p:sp>
          <p:sp>
            <p:nvSpPr>
              <p:cNvPr id="24" name="TextBox 44"/>
              <p:cNvSpPr txBox="1">
                <a:spLocks noChangeArrowheads="1"/>
              </p:cNvSpPr>
              <p:nvPr/>
            </p:nvSpPr>
            <p:spPr bwMode="auto">
              <a:xfrm>
                <a:off x="6348412" y="6045202"/>
                <a:ext cx="2102872" cy="680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000" dirty="0"/>
                  <a:t>Octant 7</a:t>
                </a:r>
              </a:p>
            </p:txBody>
          </p:sp>
          <p:sp>
            <p:nvSpPr>
              <p:cNvPr id="25" name="TextBox 45"/>
              <p:cNvSpPr txBox="1">
                <a:spLocks noChangeArrowheads="1"/>
              </p:cNvSpPr>
              <p:nvPr/>
            </p:nvSpPr>
            <p:spPr bwMode="auto">
              <a:xfrm>
                <a:off x="8493122" y="6042027"/>
                <a:ext cx="2112163" cy="680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000" dirty="0"/>
                  <a:t>Octant 8</a:t>
                </a: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1487488" y="765175"/>
                <a:ext cx="9217026" cy="5280026"/>
                <a:chOff x="1487488" y="765175"/>
                <a:chExt cx="9217026" cy="5280026"/>
              </a:xfrm>
            </p:grpSpPr>
            <p:grpSp>
              <p:nvGrpSpPr>
                <p:cNvPr id="27" name="Group 7"/>
                <p:cNvGrpSpPr>
                  <a:grpSpLocks/>
                </p:cNvGrpSpPr>
                <p:nvPr/>
              </p:nvGrpSpPr>
              <p:grpSpPr bwMode="auto">
                <a:xfrm>
                  <a:off x="1549401" y="3573464"/>
                  <a:ext cx="9155113" cy="2471737"/>
                  <a:chOff x="25825" y="3501008"/>
                  <a:chExt cx="9154687" cy="2472261"/>
                </a:xfrm>
              </p:grpSpPr>
              <p:pic>
                <p:nvPicPr>
                  <p:cNvPr id="37" name="Picture 15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 t="3336"/>
                  <a:stretch>
                    <a:fillRect/>
                  </a:stretch>
                </p:blipFill>
                <p:spPr bwMode="auto">
                  <a:xfrm>
                    <a:off x="4667234" y="3501008"/>
                    <a:ext cx="1128902" cy="2472261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38" name="Picture 16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 t="2483" b="5075"/>
                  <a:stretch>
                    <a:fillRect/>
                  </a:stretch>
                </p:blipFill>
                <p:spPr bwMode="auto">
                  <a:xfrm>
                    <a:off x="5729969" y="3638861"/>
                    <a:ext cx="1088823" cy="2238411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39" name="Picture 17"/>
                  <p:cNvPicPr>
                    <a:picLocks noChangeAspect="1" noChangeArrowheads="1"/>
                  </p:cNvPicPr>
                  <p:nvPr/>
                </p:nvPicPr>
                <p:blipFill>
                  <a:blip r:embed="rId4"/>
                  <a:srcRect b="29922"/>
                  <a:stretch>
                    <a:fillRect/>
                  </a:stretch>
                </p:blipFill>
                <p:spPr bwMode="auto">
                  <a:xfrm>
                    <a:off x="6840485" y="3638861"/>
                    <a:ext cx="1119494" cy="2238411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40" name="Picture 18"/>
                  <p:cNvPicPr>
                    <a:picLocks noChangeAspect="1" noChangeArrowheads="1"/>
                  </p:cNvPicPr>
                  <p:nvPr/>
                </p:nvPicPr>
                <p:blipFill>
                  <a:blip r:embed="rId5"/>
                  <a:srcRect t="2519"/>
                  <a:stretch>
                    <a:fillRect/>
                  </a:stretch>
                </p:blipFill>
                <p:spPr bwMode="auto">
                  <a:xfrm>
                    <a:off x="7950042" y="3562900"/>
                    <a:ext cx="1230470" cy="2394746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41" name="Picture 19"/>
                  <p:cNvPicPr>
                    <a:picLocks noChangeAspect="1" noChangeArrowheads="1"/>
                  </p:cNvPicPr>
                  <p:nvPr/>
                </p:nvPicPr>
                <p:blipFill>
                  <a:blip r:embed="rId6"/>
                  <a:srcRect/>
                  <a:stretch>
                    <a:fillRect/>
                  </a:stretch>
                </p:blipFill>
                <p:spPr bwMode="auto">
                  <a:xfrm>
                    <a:off x="3497601" y="3562900"/>
                    <a:ext cx="1201279" cy="2386380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42" name="Picture 20"/>
                  <p:cNvPicPr>
                    <a:picLocks noChangeAspect="1" noChangeArrowheads="1"/>
                  </p:cNvPicPr>
                  <p:nvPr/>
                </p:nvPicPr>
                <p:blipFill>
                  <a:blip r:embed="rId7"/>
                  <a:srcRect/>
                  <a:stretch>
                    <a:fillRect/>
                  </a:stretch>
                </p:blipFill>
                <p:spPr bwMode="auto">
                  <a:xfrm>
                    <a:off x="2327434" y="3577115"/>
                    <a:ext cx="1196186" cy="2372165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43" name="Picture 21"/>
                  <p:cNvPicPr>
                    <a:picLocks noChangeAspect="1" noChangeArrowheads="1"/>
                  </p:cNvPicPr>
                  <p:nvPr/>
                </p:nvPicPr>
                <p:blipFill>
                  <a:blip r:embed="rId8"/>
                  <a:srcRect/>
                  <a:stretch>
                    <a:fillRect/>
                  </a:stretch>
                </p:blipFill>
                <p:spPr bwMode="auto">
                  <a:xfrm>
                    <a:off x="1201971" y="3640032"/>
                    <a:ext cx="1229599" cy="2309248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44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9"/>
                  <a:srcRect/>
                  <a:stretch>
                    <a:fillRect/>
                  </a:stretch>
                </p:blipFill>
                <p:spPr bwMode="auto">
                  <a:xfrm>
                    <a:off x="25825" y="3663950"/>
                    <a:ext cx="1226823" cy="2285330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28" name="Group 6"/>
                <p:cNvGrpSpPr>
                  <a:grpSpLocks/>
                </p:cNvGrpSpPr>
                <p:nvPr/>
              </p:nvGrpSpPr>
              <p:grpSpPr bwMode="auto">
                <a:xfrm>
                  <a:off x="1487488" y="765175"/>
                  <a:ext cx="9180513" cy="2376488"/>
                  <a:chOff x="-36512" y="908720"/>
                  <a:chExt cx="9180513" cy="2376264"/>
                </a:xfrm>
              </p:grpSpPr>
              <p:pic>
                <p:nvPicPr>
                  <p:cNvPr id="29" name="Picture 23"/>
                  <p:cNvPicPr>
                    <a:picLocks noChangeAspect="1" noChangeArrowheads="1"/>
                  </p:cNvPicPr>
                  <p:nvPr/>
                </p:nvPicPr>
                <p:blipFill>
                  <a:blip r:embed="rId10"/>
                  <a:srcRect b="3793"/>
                  <a:stretch>
                    <a:fillRect/>
                  </a:stretch>
                </p:blipFill>
                <p:spPr bwMode="auto">
                  <a:xfrm>
                    <a:off x="-36512" y="955435"/>
                    <a:ext cx="1116252" cy="2257541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30" name="Picture 24"/>
                  <p:cNvPicPr>
                    <a:picLocks noChangeAspect="1" noChangeArrowheads="1"/>
                  </p:cNvPicPr>
                  <p:nvPr/>
                </p:nvPicPr>
                <p:blipFill>
                  <a:blip r:embed="rId11"/>
                  <a:srcRect/>
                  <a:stretch>
                    <a:fillRect/>
                  </a:stretch>
                </p:blipFill>
                <p:spPr bwMode="auto">
                  <a:xfrm>
                    <a:off x="1093248" y="908720"/>
                    <a:ext cx="1198573" cy="2376264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31" name="Picture 25"/>
                  <p:cNvPicPr>
                    <a:picLocks noChangeAspect="1" noChangeArrowheads="1"/>
                  </p:cNvPicPr>
                  <p:nvPr/>
                </p:nvPicPr>
                <p:blipFill>
                  <a:blip r:embed="rId12"/>
                  <a:srcRect/>
                  <a:stretch>
                    <a:fillRect/>
                  </a:stretch>
                </p:blipFill>
                <p:spPr bwMode="auto">
                  <a:xfrm>
                    <a:off x="2195736" y="977503"/>
                    <a:ext cx="1152128" cy="2235473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32" name="Picture 26"/>
                  <p:cNvPicPr>
                    <a:picLocks noChangeAspect="1" noChangeArrowheads="1"/>
                  </p:cNvPicPr>
                  <p:nvPr/>
                </p:nvPicPr>
                <p:blipFill>
                  <a:blip r:embed="rId13"/>
                  <a:srcRect/>
                  <a:stretch>
                    <a:fillRect/>
                  </a:stretch>
                </p:blipFill>
                <p:spPr bwMode="auto">
                  <a:xfrm>
                    <a:off x="3347864" y="1012607"/>
                    <a:ext cx="1164928" cy="2272377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33" name="Picture 27"/>
                  <p:cNvPicPr>
                    <a:picLocks noChangeAspect="1" noChangeArrowheads="1"/>
                  </p:cNvPicPr>
                  <p:nvPr/>
                </p:nvPicPr>
                <p:blipFill>
                  <a:blip r:embed="rId14"/>
                  <a:srcRect/>
                  <a:stretch>
                    <a:fillRect/>
                  </a:stretch>
                </p:blipFill>
                <p:spPr bwMode="auto">
                  <a:xfrm>
                    <a:off x="4499992" y="1003065"/>
                    <a:ext cx="1218313" cy="2281919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34" name="Picture 28"/>
                  <p:cNvPicPr>
                    <a:picLocks noChangeAspect="1" noChangeArrowheads="1"/>
                  </p:cNvPicPr>
                  <p:nvPr/>
                </p:nvPicPr>
                <p:blipFill>
                  <a:blip r:embed="rId15"/>
                  <a:srcRect/>
                  <a:stretch>
                    <a:fillRect/>
                  </a:stretch>
                </p:blipFill>
                <p:spPr bwMode="auto">
                  <a:xfrm>
                    <a:off x="5718084" y="999350"/>
                    <a:ext cx="1163804" cy="2285634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35" name="Picture 29"/>
                  <p:cNvPicPr>
                    <a:picLocks noChangeAspect="1" noChangeArrowheads="1"/>
                  </p:cNvPicPr>
                  <p:nvPr/>
                </p:nvPicPr>
                <p:blipFill>
                  <a:blip r:embed="rId16"/>
                  <a:srcRect/>
                  <a:stretch>
                    <a:fillRect/>
                  </a:stretch>
                </p:blipFill>
                <p:spPr bwMode="auto">
                  <a:xfrm>
                    <a:off x="6804248" y="989452"/>
                    <a:ext cx="1225345" cy="2295532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36" name="Picture 30"/>
                  <p:cNvPicPr>
                    <a:picLocks noChangeAspect="1" noChangeArrowheads="1"/>
                  </p:cNvPicPr>
                  <p:nvPr/>
                </p:nvPicPr>
                <p:blipFill>
                  <a:blip r:embed="rId17"/>
                  <a:srcRect/>
                  <a:stretch>
                    <a:fillRect/>
                  </a:stretch>
                </p:blipFill>
                <p:spPr bwMode="auto">
                  <a:xfrm>
                    <a:off x="7914737" y="963042"/>
                    <a:ext cx="1229264" cy="2321942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</p:pic>
            </p:grpSp>
          </p:grpSp>
        </p:grpSp>
        <p:grpSp>
          <p:nvGrpSpPr>
            <p:cNvPr id="14" name="Group 13"/>
            <p:cNvGrpSpPr/>
            <p:nvPr/>
          </p:nvGrpSpPr>
          <p:grpSpPr>
            <a:xfrm>
              <a:off x="11013873" y="3645024"/>
              <a:ext cx="1032835" cy="648072"/>
              <a:chOff x="11013873" y="3645024"/>
              <a:chExt cx="1032835" cy="648072"/>
            </a:xfrm>
          </p:grpSpPr>
          <p:sp>
            <p:nvSpPr>
              <p:cNvPr id="15" name="Rectangle 14"/>
              <p:cNvSpPr/>
              <p:nvPr/>
            </p:nvSpPr>
            <p:spPr bwMode="auto">
              <a:xfrm>
                <a:off x="11204902" y="3645024"/>
                <a:ext cx="841806" cy="648072"/>
              </a:xfrm>
              <a:prstGeom prst="rect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endParaRPr>
              </a:p>
            </p:txBody>
          </p:sp>
          <p:cxnSp>
            <p:nvCxnSpPr>
              <p:cNvPr id="17" name="Straight Arrow Connector 16"/>
              <p:cNvCxnSpPr>
                <a:stCxn id="15" idx="1"/>
              </p:cNvCxnSpPr>
              <p:nvPr/>
            </p:nvCxnSpPr>
            <p:spPr bwMode="auto">
              <a:xfrm flipH="1" flipV="1">
                <a:off x="11013873" y="3767587"/>
                <a:ext cx="191029" cy="20147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45" name="ZoneTexte 5"/>
          <p:cNvSpPr txBox="1"/>
          <p:nvPr/>
        </p:nvSpPr>
        <p:spPr>
          <a:xfrm>
            <a:off x="5918211" y="4019517"/>
            <a:ext cx="2453227" cy="246221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G. F. Matthews et al., PFMC 2015</a:t>
            </a:r>
            <a:endParaRPr lang="fr-FR" sz="10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" name="ZoneTexte 5"/>
          <p:cNvSpPr txBox="1"/>
          <p:nvPr/>
        </p:nvSpPr>
        <p:spPr>
          <a:xfrm>
            <a:off x="2848388" y="4265738"/>
            <a:ext cx="2453227" cy="400110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C.Reux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al., PRL 2021</a:t>
            </a:r>
          </a:p>
          <a:p>
            <a:pPr algn="ctr"/>
            <a:r>
              <a:rPr lang="fr-FR" sz="1000" dirty="0">
                <a:solidFill>
                  <a:prstClr val="black"/>
                </a:solidFill>
                <a:latin typeface="Arial" charset="0"/>
              </a:rPr>
              <a:t>C. Paz-</a:t>
            </a:r>
            <a:r>
              <a:rPr lang="fr-FR" sz="1000" dirty="0" err="1">
                <a:solidFill>
                  <a:prstClr val="black"/>
                </a:solidFill>
                <a:latin typeface="Arial" charset="0"/>
              </a:rPr>
              <a:t>Soldan</a:t>
            </a:r>
            <a:r>
              <a:rPr lang="fr-FR" sz="1000" dirty="0">
                <a:solidFill>
                  <a:prstClr val="black"/>
                </a:solidFill>
                <a:latin typeface="Arial" charset="0"/>
              </a:rPr>
              <a:t> et </a:t>
            </a:r>
            <a:r>
              <a:rPr lang="fr-FR" sz="1000" dirty="0" smtClean="0">
                <a:solidFill>
                  <a:prstClr val="black"/>
                </a:solidFill>
                <a:latin typeface="Arial" charset="0"/>
              </a:rPr>
              <a:t>al, NF 2021</a:t>
            </a:r>
            <a:endParaRPr lang="fr-FR" sz="10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90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4" t="9166" r="8283" b="13371"/>
          <a:stretch/>
        </p:blipFill>
        <p:spPr>
          <a:xfrm>
            <a:off x="4582198" y="1989204"/>
            <a:ext cx="4447094" cy="25546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4315" y="788607"/>
            <a:ext cx="527513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GB" sz="1800" dirty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GB" sz="1600" b="1" dirty="0">
              <a:latin typeface="Arial"/>
            </a:endParaRPr>
          </a:p>
          <a:p>
            <a:pPr lvl="1">
              <a:spcAft>
                <a:spcPts val="1200"/>
              </a:spcAft>
            </a:pPr>
            <a:endParaRPr lang="en-US" sz="18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b="1" dirty="0" smtClean="0"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RE loads</a:t>
            </a:r>
            <a:endParaRPr lang="en-GB" kern="0" dirty="0">
              <a:solidFill>
                <a:schemeClr val="accent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0544" y="544381"/>
            <a:ext cx="8672956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b="1" dirty="0" smtClean="0">
                <a:latin typeface="Arial"/>
              </a:rPr>
              <a:t>Simulations by L. Chen on RE energy deposition in JET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GB" b="1" dirty="0">
              <a:latin typeface="Arial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GB" b="1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GB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Arial"/>
              </a:rPr>
              <a:t>RE beam width 1-2 mm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GB" b="1" dirty="0">
              <a:latin typeface="Arial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GB" b="1" dirty="0" smtClean="0">
              <a:latin typeface="Arial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GB" dirty="0"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62150" y="4378319"/>
            <a:ext cx="3672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n-lt"/>
              </a:rPr>
              <a:t>Temperature rise on a JET tile due to RE impact</a:t>
            </a:r>
            <a:endParaRPr lang="es-ES" sz="1200" b="1" dirty="0" err="1" smtClean="0">
              <a:latin typeface="+mn-lt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00735" y="1049626"/>
            <a:ext cx="1413426" cy="926507"/>
          </a:xfrm>
          <a:custGeom>
            <a:avLst/>
            <a:gdLst>
              <a:gd name="connsiteX0" fmla="*/ 205157 w 2548141"/>
              <a:gd name="connsiteY0" fmla="*/ 0 h 1953874"/>
              <a:gd name="connsiteX1" fmla="*/ 2342984 w 2548141"/>
              <a:gd name="connsiteY1" fmla="*/ 0 h 1953874"/>
              <a:gd name="connsiteX2" fmla="*/ 2548141 w 2548141"/>
              <a:gd name="connsiteY2" fmla="*/ 205157 h 1953874"/>
              <a:gd name="connsiteX3" fmla="*/ 2548141 w 2548141"/>
              <a:gd name="connsiteY3" fmla="*/ 1953874 h 1953874"/>
              <a:gd name="connsiteX4" fmla="*/ 2548141 w 2548141"/>
              <a:gd name="connsiteY4" fmla="*/ 1953874 h 1953874"/>
              <a:gd name="connsiteX5" fmla="*/ 0 w 2548141"/>
              <a:gd name="connsiteY5" fmla="*/ 1953874 h 1953874"/>
              <a:gd name="connsiteX6" fmla="*/ 0 w 2548141"/>
              <a:gd name="connsiteY6" fmla="*/ 1953874 h 1953874"/>
              <a:gd name="connsiteX7" fmla="*/ 0 w 2548141"/>
              <a:gd name="connsiteY7" fmla="*/ 205157 h 1953874"/>
              <a:gd name="connsiteX8" fmla="*/ 205157 w 2548141"/>
              <a:gd name="connsiteY8" fmla="*/ 0 h 195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8141" h="1953874">
                <a:moveTo>
                  <a:pt x="2342984" y="1953874"/>
                </a:moveTo>
                <a:lnTo>
                  <a:pt x="205157" y="1953874"/>
                </a:lnTo>
                <a:cubicBezTo>
                  <a:pt x="91852" y="1953874"/>
                  <a:pt x="0" y="1862022"/>
                  <a:pt x="0" y="1748717"/>
                </a:cubicBezTo>
                <a:lnTo>
                  <a:pt x="0" y="0"/>
                </a:lnTo>
                <a:lnTo>
                  <a:pt x="0" y="0"/>
                </a:lnTo>
                <a:lnTo>
                  <a:pt x="2548141" y="0"/>
                </a:lnTo>
                <a:lnTo>
                  <a:pt x="2548141" y="0"/>
                </a:lnTo>
                <a:lnTo>
                  <a:pt x="2548141" y="1748717"/>
                </a:lnTo>
                <a:cubicBezTo>
                  <a:pt x="2548141" y="1862022"/>
                  <a:pt x="2456289" y="1953874"/>
                  <a:pt x="2342984" y="1953874"/>
                </a:cubicBezTo>
                <a:close/>
              </a:path>
            </a:pathLst>
          </a:custGeom>
          <a:solidFill>
            <a:srgbClr val="96969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4418" tIns="72000" rIns="194418" bIns="72000" numCol="1" spcCol="1270" anchor="t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</a:pPr>
            <a:r>
              <a:rPr lang="en-US" sz="21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DINA</a:t>
            </a:r>
            <a:endParaRPr lang="en-US" sz="21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Time-dependent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magnetic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equil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lvl="1" indent="-85725" defTabSz="46672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782032" y="1049626"/>
            <a:ext cx="2609329" cy="926507"/>
          </a:xfrm>
          <a:custGeom>
            <a:avLst/>
            <a:gdLst>
              <a:gd name="connsiteX0" fmla="*/ 204478 w 2548141"/>
              <a:gd name="connsiteY0" fmla="*/ 0 h 1947411"/>
              <a:gd name="connsiteX1" fmla="*/ 2343663 w 2548141"/>
              <a:gd name="connsiteY1" fmla="*/ 0 h 1947411"/>
              <a:gd name="connsiteX2" fmla="*/ 2548141 w 2548141"/>
              <a:gd name="connsiteY2" fmla="*/ 204478 h 1947411"/>
              <a:gd name="connsiteX3" fmla="*/ 2548141 w 2548141"/>
              <a:gd name="connsiteY3" fmla="*/ 1947411 h 1947411"/>
              <a:gd name="connsiteX4" fmla="*/ 2548141 w 2548141"/>
              <a:gd name="connsiteY4" fmla="*/ 1947411 h 1947411"/>
              <a:gd name="connsiteX5" fmla="*/ 0 w 2548141"/>
              <a:gd name="connsiteY5" fmla="*/ 1947411 h 1947411"/>
              <a:gd name="connsiteX6" fmla="*/ 0 w 2548141"/>
              <a:gd name="connsiteY6" fmla="*/ 1947411 h 1947411"/>
              <a:gd name="connsiteX7" fmla="*/ 0 w 2548141"/>
              <a:gd name="connsiteY7" fmla="*/ 204478 h 1947411"/>
              <a:gd name="connsiteX8" fmla="*/ 204478 w 2548141"/>
              <a:gd name="connsiteY8" fmla="*/ 0 h 1947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8141" h="1947411">
                <a:moveTo>
                  <a:pt x="2343663" y="1947411"/>
                </a:moveTo>
                <a:lnTo>
                  <a:pt x="204478" y="1947411"/>
                </a:lnTo>
                <a:cubicBezTo>
                  <a:pt x="91548" y="1947411"/>
                  <a:pt x="0" y="1855863"/>
                  <a:pt x="0" y="1742933"/>
                </a:cubicBezTo>
                <a:lnTo>
                  <a:pt x="0" y="0"/>
                </a:lnTo>
                <a:lnTo>
                  <a:pt x="0" y="0"/>
                </a:lnTo>
                <a:lnTo>
                  <a:pt x="2548141" y="0"/>
                </a:lnTo>
                <a:lnTo>
                  <a:pt x="2548141" y="0"/>
                </a:lnTo>
                <a:lnTo>
                  <a:pt x="2548141" y="1742933"/>
                </a:lnTo>
                <a:cubicBezTo>
                  <a:pt x="2548141" y="1855863"/>
                  <a:pt x="2456593" y="1947411"/>
                  <a:pt x="2343663" y="1947411"/>
                </a:cubicBezTo>
                <a:close/>
              </a:path>
            </a:pathLst>
          </a:custGeom>
          <a:solidFill>
            <a:srgbClr val="96969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3714325"/>
              <a:satOff val="13208"/>
              <a:lumOff val="2986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4270" tIns="72000" rIns="194270" bIns="194270" numCol="1" spcCol="1270" anchor="t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SMITER</a:t>
            </a:r>
          </a:p>
          <a:p>
            <a:pPr marL="0" lvl="1" defTabSz="600075">
              <a:lnSpc>
                <a:spcPct val="90000"/>
              </a:lnSpc>
              <a:spcBef>
                <a:spcPct val="0"/>
              </a:spcBef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flux distribution and RE footprint,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B-field impact angle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ingle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time-step</a:t>
            </a:r>
          </a:p>
        </p:txBody>
      </p:sp>
      <p:sp>
        <p:nvSpPr>
          <p:cNvPr id="19" name="Freeform 18"/>
          <p:cNvSpPr/>
          <p:nvPr/>
        </p:nvSpPr>
        <p:spPr>
          <a:xfrm>
            <a:off x="4569790" y="1049471"/>
            <a:ext cx="1579973" cy="1041945"/>
          </a:xfrm>
          <a:custGeom>
            <a:avLst/>
            <a:gdLst>
              <a:gd name="connsiteX0" fmla="*/ 204478 w 2548141"/>
              <a:gd name="connsiteY0" fmla="*/ 0 h 1947411"/>
              <a:gd name="connsiteX1" fmla="*/ 2343663 w 2548141"/>
              <a:gd name="connsiteY1" fmla="*/ 0 h 1947411"/>
              <a:gd name="connsiteX2" fmla="*/ 2548141 w 2548141"/>
              <a:gd name="connsiteY2" fmla="*/ 204478 h 1947411"/>
              <a:gd name="connsiteX3" fmla="*/ 2548141 w 2548141"/>
              <a:gd name="connsiteY3" fmla="*/ 1947411 h 1947411"/>
              <a:gd name="connsiteX4" fmla="*/ 2548141 w 2548141"/>
              <a:gd name="connsiteY4" fmla="*/ 1947411 h 1947411"/>
              <a:gd name="connsiteX5" fmla="*/ 0 w 2548141"/>
              <a:gd name="connsiteY5" fmla="*/ 1947411 h 1947411"/>
              <a:gd name="connsiteX6" fmla="*/ 0 w 2548141"/>
              <a:gd name="connsiteY6" fmla="*/ 1947411 h 1947411"/>
              <a:gd name="connsiteX7" fmla="*/ 0 w 2548141"/>
              <a:gd name="connsiteY7" fmla="*/ 204478 h 1947411"/>
              <a:gd name="connsiteX8" fmla="*/ 204478 w 2548141"/>
              <a:gd name="connsiteY8" fmla="*/ 0 h 1947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8141" h="1947411">
                <a:moveTo>
                  <a:pt x="2343663" y="1947411"/>
                </a:moveTo>
                <a:lnTo>
                  <a:pt x="204478" y="1947411"/>
                </a:lnTo>
                <a:cubicBezTo>
                  <a:pt x="91548" y="1947411"/>
                  <a:pt x="0" y="1855863"/>
                  <a:pt x="0" y="1742933"/>
                </a:cubicBezTo>
                <a:lnTo>
                  <a:pt x="0" y="0"/>
                </a:lnTo>
                <a:lnTo>
                  <a:pt x="0" y="0"/>
                </a:lnTo>
                <a:lnTo>
                  <a:pt x="2548141" y="0"/>
                </a:lnTo>
                <a:lnTo>
                  <a:pt x="2548141" y="0"/>
                </a:lnTo>
                <a:lnTo>
                  <a:pt x="2548141" y="1742933"/>
                </a:lnTo>
                <a:cubicBezTo>
                  <a:pt x="2548141" y="1855863"/>
                  <a:pt x="2456593" y="1947411"/>
                  <a:pt x="2343663" y="1947411"/>
                </a:cubicBezTo>
                <a:close/>
              </a:path>
            </a:pathLst>
          </a:custGeom>
          <a:solidFill>
            <a:srgbClr val="96969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7428649"/>
              <a:satOff val="26416"/>
              <a:lumOff val="5973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4270" tIns="72000" rIns="194270" bIns="194270" numCol="1" spcCol="1270" anchor="t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GEANT4</a:t>
            </a:r>
          </a:p>
          <a:p>
            <a:pPr marL="0" lvl="1" defTabSz="600075">
              <a:lnSpc>
                <a:spcPct val="90000"/>
              </a:lnSpc>
              <a:spcBef>
                <a:spcPct val="0"/>
              </a:spcBef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Volumetric energy deposition</a:t>
            </a:r>
          </a:p>
          <a:p>
            <a:pPr marL="0" lvl="1" defTabSz="600075">
              <a:lnSpc>
                <a:spcPct val="90000"/>
              </a:lnSpc>
              <a:spcBef>
                <a:spcPct val="0"/>
              </a:spcBef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time-step</a:t>
            </a:r>
          </a:p>
        </p:txBody>
      </p:sp>
      <p:sp>
        <p:nvSpPr>
          <p:cNvPr id="21" name="Freeform 20"/>
          <p:cNvSpPr/>
          <p:nvPr/>
        </p:nvSpPr>
        <p:spPr>
          <a:xfrm>
            <a:off x="6431487" y="1049472"/>
            <a:ext cx="2625049" cy="816730"/>
          </a:xfrm>
          <a:custGeom>
            <a:avLst/>
            <a:gdLst>
              <a:gd name="connsiteX0" fmla="*/ 204478 w 2548141"/>
              <a:gd name="connsiteY0" fmla="*/ 0 h 1947411"/>
              <a:gd name="connsiteX1" fmla="*/ 2343663 w 2548141"/>
              <a:gd name="connsiteY1" fmla="*/ 0 h 1947411"/>
              <a:gd name="connsiteX2" fmla="*/ 2548141 w 2548141"/>
              <a:gd name="connsiteY2" fmla="*/ 204478 h 1947411"/>
              <a:gd name="connsiteX3" fmla="*/ 2548141 w 2548141"/>
              <a:gd name="connsiteY3" fmla="*/ 1947411 h 1947411"/>
              <a:gd name="connsiteX4" fmla="*/ 2548141 w 2548141"/>
              <a:gd name="connsiteY4" fmla="*/ 1947411 h 1947411"/>
              <a:gd name="connsiteX5" fmla="*/ 0 w 2548141"/>
              <a:gd name="connsiteY5" fmla="*/ 1947411 h 1947411"/>
              <a:gd name="connsiteX6" fmla="*/ 0 w 2548141"/>
              <a:gd name="connsiteY6" fmla="*/ 1947411 h 1947411"/>
              <a:gd name="connsiteX7" fmla="*/ 0 w 2548141"/>
              <a:gd name="connsiteY7" fmla="*/ 204478 h 1947411"/>
              <a:gd name="connsiteX8" fmla="*/ 204478 w 2548141"/>
              <a:gd name="connsiteY8" fmla="*/ 0 h 1947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8141" h="1947411">
                <a:moveTo>
                  <a:pt x="2343663" y="1947411"/>
                </a:moveTo>
                <a:lnTo>
                  <a:pt x="204478" y="1947411"/>
                </a:lnTo>
                <a:cubicBezTo>
                  <a:pt x="91548" y="1947411"/>
                  <a:pt x="0" y="1855863"/>
                  <a:pt x="0" y="1742933"/>
                </a:cubicBezTo>
                <a:lnTo>
                  <a:pt x="0" y="0"/>
                </a:lnTo>
                <a:lnTo>
                  <a:pt x="0" y="0"/>
                </a:lnTo>
                <a:lnTo>
                  <a:pt x="2548141" y="0"/>
                </a:lnTo>
                <a:lnTo>
                  <a:pt x="2548141" y="0"/>
                </a:lnTo>
                <a:lnTo>
                  <a:pt x="2548141" y="1742933"/>
                </a:lnTo>
                <a:cubicBezTo>
                  <a:pt x="2548141" y="1855863"/>
                  <a:pt x="2456593" y="1947411"/>
                  <a:pt x="2343663" y="1947411"/>
                </a:cubicBezTo>
                <a:close/>
              </a:path>
            </a:pathLst>
          </a:custGeom>
          <a:solidFill>
            <a:srgbClr val="96969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11142974"/>
              <a:satOff val="39624"/>
              <a:lumOff val="896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4270" tIns="72000" rIns="194270" bIns="194270" numCol="1" spcCol="1270" anchor="t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MEMOS-U</a:t>
            </a:r>
          </a:p>
          <a:p>
            <a:pPr marL="0" lvl="1" defTabSz="533400">
              <a:lnSpc>
                <a:spcPct val="90000"/>
              </a:lnSpc>
              <a:spcBef>
                <a:spcPct val="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Time-dependent 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melt formation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motion</a:t>
            </a:r>
          </a:p>
        </p:txBody>
      </p:sp>
      <p:sp>
        <p:nvSpPr>
          <p:cNvPr id="24" name="Right Arrow 23"/>
          <p:cNvSpPr/>
          <p:nvPr/>
        </p:nvSpPr>
        <p:spPr bwMode="auto">
          <a:xfrm>
            <a:off x="1399142" y="1305332"/>
            <a:ext cx="277383" cy="276236"/>
          </a:xfrm>
          <a:prstGeom prst="rightArrow">
            <a:avLst>
              <a:gd name="adj1" fmla="val 50000"/>
              <a:gd name="adj2" fmla="val 57258"/>
            </a:avLst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8"/>
            <a:endParaRPr lang="en-US" sz="2400"/>
          </a:p>
        </p:txBody>
      </p:sp>
      <p:sp>
        <p:nvSpPr>
          <p:cNvPr id="25" name="Right Arrow 24"/>
          <p:cNvSpPr/>
          <p:nvPr/>
        </p:nvSpPr>
        <p:spPr bwMode="auto">
          <a:xfrm>
            <a:off x="4275950" y="1305332"/>
            <a:ext cx="277383" cy="276236"/>
          </a:xfrm>
          <a:prstGeom prst="rightArrow">
            <a:avLst>
              <a:gd name="adj1" fmla="val 50000"/>
              <a:gd name="adj2" fmla="val 57258"/>
            </a:avLst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8"/>
            <a:endParaRPr lang="en-US" sz="2400"/>
          </a:p>
        </p:txBody>
      </p:sp>
      <p:sp>
        <p:nvSpPr>
          <p:cNvPr id="26" name="Right Arrow 25"/>
          <p:cNvSpPr/>
          <p:nvPr/>
        </p:nvSpPr>
        <p:spPr bwMode="auto">
          <a:xfrm>
            <a:off x="6019278" y="1305332"/>
            <a:ext cx="277383" cy="276236"/>
          </a:xfrm>
          <a:prstGeom prst="rightArrow">
            <a:avLst>
              <a:gd name="adj1" fmla="val 50000"/>
              <a:gd name="adj2" fmla="val 57258"/>
            </a:avLst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8"/>
            <a:endParaRPr lang="en-US" sz="2400"/>
          </a:p>
        </p:txBody>
      </p:sp>
      <p:grpSp>
        <p:nvGrpSpPr>
          <p:cNvPr id="47" name="Group 46"/>
          <p:cNvGrpSpPr/>
          <p:nvPr/>
        </p:nvGrpSpPr>
        <p:grpSpPr>
          <a:xfrm>
            <a:off x="6805745" y="2824350"/>
            <a:ext cx="1321342" cy="1234380"/>
            <a:chOff x="9237656" y="3258552"/>
            <a:chExt cx="1765991" cy="1649765"/>
          </a:xfrm>
        </p:grpSpPr>
        <p:cxnSp>
          <p:nvCxnSpPr>
            <p:cNvPr id="52" name="Straight Connector 51"/>
            <p:cNvCxnSpPr/>
            <p:nvPr/>
          </p:nvCxnSpPr>
          <p:spPr bwMode="auto">
            <a:xfrm flipH="1">
              <a:off x="9237656" y="3258552"/>
              <a:ext cx="294775" cy="158417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9" name="Rectangle 48"/>
            <p:cNvSpPr/>
            <p:nvPr/>
          </p:nvSpPr>
          <p:spPr>
            <a:xfrm rot="4033416">
              <a:off x="10477679" y="4142151"/>
              <a:ext cx="681723" cy="3702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 smtClean="0"/>
                <a:t>melt</a:t>
              </a:r>
              <a:endParaRPr lang="en-GB" dirty="0"/>
            </a:p>
          </p:txBody>
        </p:sp>
        <p:sp>
          <p:nvSpPr>
            <p:cNvPr id="50" name="Rectangle 49"/>
            <p:cNvSpPr/>
            <p:nvPr/>
          </p:nvSpPr>
          <p:spPr>
            <a:xfrm rot="548986">
              <a:off x="9386980" y="4595659"/>
              <a:ext cx="776578" cy="3126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 smtClean="0"/>
                <a:t>boiling</a:t>
              </a:r>
              <a:endParaRPr lang="en-GB" sz="2000" dirty="0"/>
            </a:p>
          </p:txBody>
        </p:sp>
      </p:grpSp>
      <p:sp>
        <p:nvSpPr>
          <p:cNvPr id="31" name="ZoneTexte 5"/>
          <p:cNvSpPr txBox="1"/>
          <p:nvPr/>
        </p:nvSpPr>
        <p:spPr>
          <a:xfrm>
            <a:off x="807448" y="2001181"/>
            <a:ext cx="2952593" cy="246221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L. Chen / J. Coburn et al., NF 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(2021) 016001 </a:t>
            </a:r>
            <a:endParaRPr lang="fr-FR" sz="10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05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694" y="1243013"/>
            <a:ext cx="2885427" cy="19423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002" y="591511"/>
            <a:ext cx="8784976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800" b="1" dirty="0" smtClean="0">
                <a:latin typeface="Arial"/>
              </a:rPr>
              <a:t>Simulations of RE beam benign termination in </a:t>
            </a:r>
            <a:r>
              <a:rPr lang="en-GB" sz="1800" b="1" dirty="0" smtClean="0">
                <a:solidFill>
                  <a:srgbClr val="4F50FD"/>
                </a:solidFill>
                <a:latin typeface="Arial"/>
              </a:rPr>
              <a:t>JET</a:t>
            </a:r>
            <a:r>
              <a:rPr lang="en-GB" sz="1800" b="1" dirty="0" smtClean="0">
                <a:latin typeface="Arial"/>
              </a:rPr>
              <a:t> with </a:t>
            </a:r>
            <a:r>
              <a:rPr lang="en-GB" sz="1800" b="1" dirty="0" smtClean="0">
                <a:solidFill>
                  <a:srgbClr val="4F50FD"/>
                </a:solidFill>
                <a:latin typeface="Arial"/>
              </a:rPr>
              <a:t>JOREK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1800" dirty="0" smtClean="0">
                <a:latin typeface="Arial"/>
              </a:rPr>
              <a:t>Fluid RE model coupled with MHD</a:t>
            </a:r>
            <a:endParaRPr lang="en-GB" sz="1600" b="1" dirty="0">
              <a:latin typeface="Arial"/>
            </a:endParaRPr>
          </a:p>
          <a:p>
            <a:pPr lvl="1">
              <a:spcAft>
                <a:spcPts val="1200"/>
              </a:spcAft>
            </a:pPr>
            <a:endParaRPr lang="en-US" sz="18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b="1" dirty="0" smtClean="0"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RE loads</a:t>
            </a:r>
            <a:endParaRPr lang="en-GB" kern="0" dirty="0">
              <a:solidFill>
                <a:schemeClr val="accent2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66023" y="1666575"/>
            <a:ext cx="5538377" cy="2864497"/>
            <a:chOff x="251459" y="1495521"/>
            <a:chExt cx="5538377" cy="28644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459" y="1495521"/>
              <a:ext cx="4048727" cy="286449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9891" y="2895600"/>
              <a:ext cx="526056" cy="1250846"/>
            </a:xfrm>
            <a:prstGeom prst="rect">
              <a:avLst/>
            </a:prstGeom>
          </p:spPr>
        </p:pic>
        <p:sp>
          <p:nvSpPr>
            <p:cNvPr id="12" name="ZoneTexte 5"/>
            <p:cNvSpPr txBox="1"/>
            <p:nvPr/>
          </p:nvSpPr>
          <p:spPr>
            <a:xfrm>
              <a:off x="4419600" y="1699617"/>
              <a:ext cx="1370236" cy="553998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V. </a:t>
              </a:r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Bandaru et </a:t>
              </a:r>
              <a:r>
                <a:rPr lang="fr-FR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al, </a:t>
              </a:r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2021 </a:t>
              </a:r>
              <a:r>
                <a:rPr lang="fr-FR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PPCF </a:t>
              </a:r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63 035024</a:t>
              </a:r>
              <a:endParaRPr lang="fr-FR" sz="1000" dirty="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205373" y="1014957"/>
            <a:ext cx="2232397" cy="4308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+mn-lt"/>
              </a:rPr>
              <a:t>Poloidal distance from limiter (cm)</a:t>
            </a:r>
            <a:endParaRPr lang="es-ES" sz="1100" dirty="0" err="1" smtClean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64627" y="3289452"/>
            <a:ext cx="3626173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+mn-lt"/>
              </a:rPr>
              <a:t>Broad toroidal distribution ~half torus</a:t>
            </a:r>
          </a:p>
          <a:p>
            <a:pPr marL="628650" lvl="1" indent="-17145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sz="1200" dirty="0">
                <a:latin typeface="+mn-lt"/>
              </a:rPr>
              <a:t>Fluid result confirmed with test particles by K. </a:t>
            </a:r>
            <a:r>
              <a:rPr lang="en-US" sz="1200" dirty="0" smtClean="0">
                <a:latin typeface="+mn-lt"/>
              </a:rPr>
              <a:t>Särkimäki</a:t>
            </a:r>
            <a:endParaRPr lang="en-US" sz="1200" dirty="0">
              <a:latin typeface="+mn-lt"/>
            </a:endParaRP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+mn-lt"/>
              </a:rPr>
              <a:t>3D ITER simulations on-going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chemeClr val="accent2"/>
              </a:solidFill>
              <a:latin typeface="+mn-lt"/>
            </a:endParaRPr>
          </a:p>
          <a:p>
            <a:r>
              <a:rPr lang="en-US" sz="1200" dirty="0" smtClean="0">
                <a:solidFill>
                  <a:schemeClr val="accent2"/>
                </a:solidFill>
                <a:latin typeface="+mn-lt"/>
              </a:rPr>
              <a:t>See V. Bandaru poster “RE formation and termination in mitigated ITER disruptions”</a:t>
            </a:r>
            <a:endParaRPr lang="en-US" sz="12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 rot="5400000">
            <a:off x="7843796" y="2163937"/>
            <a:ext cx="2232397" cy="2616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+mn-lt"/>
              </a:rPr>
              <a:t>RE flux at 1</a:t>
            </a:r>
            <a:r>
              <a:rPr lang="en-US" sz="1100" b="1" baseline="30000" dirty="0" smtClean="0">
                <a:latin typeface="+mn-lt"/>
              </a:rPr>
              <a:t>st</a:t>
            </a:r>
            <a:r>
              <a:rPr lang="en-US" sz="1100" b="1" dirty="0" smtClean="0">
                <a:latin typeface="+mn-lt"/>
              </a:rPr>
              <a:t> wall</a:t>
            </a:r>
            <a:endParaRPr lang="es-ES" sz="1100" b="1" dirty="0" err="1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497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002" y="591511"/>
            <a:ext cx="8784976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800" b="1" dirty="0" smtClean="0">
                <a:latin typeface="Arial"/>
              </a:rPr>
              <a:t>Simulations of RE final loss event in </a:t>
            </a:r>
            <a:r>
              <a:rPr lang="en-GB" sz="1800" b="1" dirty="0" smtClean="0">
                <a:solidFill>
                  <a:srgbClr val="4F50FD"/>
                </a:solidFill>
                <a:latin typeface="Arial"/>
              </a:rPr>
              <a:t>DIII-D</a:t>
            </a:r>
            <a:r>
              <a:rPr lang="en-GB" sz="1800" b="1" dirty="0" smtClean="0">
                <a:latin typeface="Arial"/>
              </a:rPr>
              <a:t> with </a:t>
            </a:r>
            <a:r>
              <a:rPr lang="en-GB" sz="1800" b="1" dirty="0" smtClean="0">
                <a:solidFill>
                  <a:srgbClr val="4F50FD"/>
                </a:solidFill>
                <a:latin typeface="Arial"/>
              </a:rPr>
              <a:t>M3D-C1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1800" dirty="0" smtClean="0">
                <a:latin typeface="Arial"/>
              </a:rPr>
              <a:t>Fluid RE model coupled with MHD</a:t>
            </a:r>
            <a:endParaRPr lang="en-GB" sz="1600" b="1" dirty="0">
              <a:latin typeface="Arial"/>
            </a:endParaRPr>
          </a:p>
          <a:p>
            <a:pPr lvl="1">
              <a:spcAft>
                <a:spcPts val="1200"/>
              </a:spcAft>
            </a:pPr>
            <a:endParaRPr lang="en-US" sz="18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b="1" dirty="0" smtClean="0"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RE loads</a:t>
            </a:r>
            <a:endParaRPr lang="en-GB" kern="0" dirty="0">
              <a:solidFill>
                <a:schemeClr val="accent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726" y="1485900"/>
            <a:ext cx="4672572" cy="3124633"/>
          </a:xfrm>
          <a:prstGeom prst="rect">
            <a:avLst/>
          </a:prstGeom>
        </p:spPr>
      </p:pic>
      <p:sp>
        <p:nvSpPr>
          <p:cNvPr id="14" name="ZoneTexte 5"/>
          <p:cNvSpPr txBox="1"/>
          <p:nvPr/>
        </p:nvSpPr>
        <p:spPr>
          <a:xfrm>
            <a:off x="2569810" y="4032528"/>
            <a:ext cx="1370236" cy="400110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Liu et al 2021 </a:t>
            </a:r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PPFC 63 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125031</a:t>
            </a:r>
            <a:endParaRPr lang="fr-FR" sz="10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026" y="1755453"/>
            <a:ext cx="2644882" cy="191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8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002" y="591511"/>
            <a:ext cx="8784976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800" b="1" dirty="0" smtClean="0">
                <a:latin typeface="Arial"/>
              </a:rPr>
              <a:t>See other talks of RE modelling </a:t>
            </a:r>
            <a:endParaRPr lang="en-GB" sz="1800" b="1" dirty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1600" dirty="0">
                <a:latin typeface="Arial"/>
              </a:rPr>
              <a:t>M. </a:t>
            </a:r>
            <a:r>
              <a:rPr lang="en-GB" sz="1600" dirty="0" err="1">
                <a:latin typeface="Arial"/>
              </a:rPr>
              <a:t>Beidler</a:t>
            </a:r>
            <a:r>
              <a:rPr lang="en-GB" sz="1600" dirty="0">
                <a:latin typeface="Arial"/>
              </a:rPr>
              <a:t>, “</a:t>
            </a:r>
            <a:r>
              <a:rPr lang="en-GB" sz="1600" i="1" dirty="0">
                <a:latin typeface="Arial"/>
              </a:rPr>
              <a:t>KORC </a:t>
            </a:r>
            <a:r>
              <a:rPr lang="en-GB" sz="1600" i="1" dirty="0" err="1">
                <a:latin typeface="Arial"/>
              </a:rPr>
              <a:t>Modeling</a:t>
            </a:r>
            <a:r>
              <a:rPr lang="en-GB" sz="1600" i="1" dirty="0">
                <a:latin typeface="Arial"/>
              </a:rPr>
              <a:t> of Wall Heating by Avalanche Runaway Electrons During a Final Loss Event in DIII-D</a:t>
            </a:r>
            <a:r>
              <a:rPr lang="en-GB" sz="1600" dirty="0" smtClean="0">
                <a:latin typeface="Arial"/>
              </a:rPr>
              <a:t>”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1600" dirty="0" smtClean="0">
                <a:latin typeface="Arial"/>
              </a:rPr>
              <a:t>B. Lyons, “</a:t>
            </a:r>
            <a:r>
              <a:rPr lang="en-GB" sz="1600" i="1" dirty="0" err="1" smtClean="0">
                <a:latin typeface="Arial"/>
              </a:rPr>
              <a:t>Magnetohydrodynamic</a:t>
            </a:r>
            <a:r>
              <a:rPr lang="en-GB" sz="1600" i="1" dirty="0" smtClean="0">
                <a:latin typeface="Arial"/>
              </a:rPr>
              <a:t> </a:t>
            </a:r>
            <a:r>
              <a:rPr lang="en-GB" sz="1600" i="1" dirty="0" err="1">
                <a:latin typeface="Arial"/>
              </a:rPr>
              <a:t>Modeling</a:t>
            </a:r>
            <a:r>
              <a:rPr lang="en-GB" sz="1600" i="1" dirty="0">
                <a:latin typeface="Arial"/>
              </a:rPr>
              <a:t> of Shattered Pellet Injection and Runaway-Electron </a:t>
            </a:r>
            <a:r>
              <a:rPr lang="en-GB" sz="1600" i="1" dirty="0" smtClean="0">
                <a:latin typeface="Arial"/>
              </a:rPr>
              <a:t>Dynamics</a:t>
            </a:r>
            <a:r>
              <a:rPr lang="en-GB" sz="1600" dirty="0" smtClean="0">
                <a:latin typeface="Arial"/>
              </a:rPr>
              <a:t>”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1600" dirty="0" smtClean="0">
                <a:latin typeface="Arial"/>
              </a:rPr>
              <a:t>V. </a:t>
            </a:r>
            <a:r>
              <a:rPr lang="en-GB" sz="1600" dirty="0" err="1" smtClean="0">
                <a:latin typeface="Arial"/>
              </a:rPr>
              <a:t>Izzo</a:t>
            </a:r>
            <a:r>
              <a:rPr lang="en-GB" sz="1600" dirty="0" smtClean="0">
                <a:latin typeface="Arial"/>
              </a:rPr>
              <a:t>, “</a:t>
            </a:r>
            <a:r>
              <a:rPr lang="en-GB" sz="1600" i="1" dirty="0" smtClean="0">
                <a:latin typeface="Arial"/>
              </a:rPr>
              <a:t>Mitigation </a:t>
            </a:r>
            <a:r>
              <a:rPr lang="en-GB" sz="1600" i="1" dirty="0">
                <a:latin typeface="Arial"/>
              </a:rPr>
              <a:t>of runaway electrons with a passive 3D </a:t>
            </a:r>
            <a:r>
              <a:rPr lang="en-GB" sz="1600" i="1" dirty="0" smtClean="0">
                <a:latin typeface="Arial"/>
              </a:rPr>
              <a:t>coil</a:t>
            </a:r>
            <a:r>
              <a:rPr lang="en-GB" sz="1600" dirty="0" smtClean="0">
                <a:latin typeface="Arial"/>
              </a:rPr>
              <a:t>”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1600" dirty="0" smtClean="0">
                <a:latin typeface="Arial"/>
              </a:rPr>
              <a:t>C. McDevitt, “</a:t>
            </a:r>
            <a:r>
              <a:rPr lang="en-GB" sz="1600" i="1" dirty="0" smtClean="0">
                <a:latin typeface="Arial"/>
              </a:rPr>
              <a:t>Self-Consistent </a:t>
            </a:r>
            <a:r>
              <a:rPr lang="en-GB" sz="1600" i="1" dirty="0">
                <a:latin typeface="Arial"/>
              </a:rPr>
              <a:t>Kinetic Simulations of Runaway Electron Termination </a:t>
            </a:r>
            <a:r>
              <a:rPr lang="en-GB" sz="1600" i="1" dirty="0" smtClean="0">
                <a:latin typeface="Arial"/>
              </a:rPr>
              <a:t>Schemes</a:t>
            </a:r>
            <a:r>
              <a:rPr lang="en-GB" sz="1600" dirty="0" smtClean="0">
                <a:latin typeface="Arial"/>
              </a:rPr>
              <a:t>”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GB" sz="16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GB" sz="1600" dirty="0">
              <a:latin typeface="Arial"/>
            </a:endParaRPr>
          </a:p>
          <a:p>
            <a:pPr lvl="1">
              <a:spcAft>
                <a:spcPts val="1200"/>
              </a:spcAft>
            </a:pPr>
            <a:endParaRPr lang="en-US" sz="18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b="1" dirty="0" smtClean="0"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RE loads</a:t>
            </a:r>
            <a:endParaRPr lang="en-GB" kern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4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4315" y="788607"/>
            <a:ext cx="527513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GB" sz="1800" dirty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GB" sz="1600" b="1" dirty="0">
              <a:latin typeface="Arial"/>
            </a:endParaRPr>
          </a:p>
          <a:p>
            <a:pPr lvl="1">
              <a:spcAft>
                <a:spcPts val="1200"/>
              </a:spcAft>
            </a:pPr>
            <a:endParaRPr lang="en-US" sz="18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b="1" dirty="0" smtClean="0"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RE formation workflow</a:t>
            </a:r>
            <a:endParaRPr lang="en-GB" kern="0" dirty="0">
              <a:solidFill>
                <a:schemeClr val="accent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0544" y="544381"/>
            <a:ext cx="867295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800" b="1" dirty="0" smtClean="0">
                <a:latin typeface="Arial"/>
              </a:rPr>
              <a:t>On-going ITER simulations of RE formation with SPI mitigated plasmas using DREAM </a:t>
            </a:r>
            <a:r>
              <a:rPr lang="en-GB" sz="1400" dirty="0" smtClean="0">
                <a:latin typeface="Arial"/>
              </a:rPr>
              <a:t>(IO contract with </a:t>
            </a:r>
            <a:r>
              <a:rPr lang="en-GB" sz="1400" dirty="0" err="1" smtClean="0">
                <a:latin typeface="Arial"/>
              </a:rPr>
              <a:t>Chalmer’s</a:t>
            </a:r>
            <a:r>
              <a:rPr lang="en-GB" sz="1400" dirty="0" smtClean="0">
                <a:latin typeface="Arial"/>
              </a:rPr>
              <a:t> group)</a:t>
            </a:r>
            <a:endParaRPr lang="en-GB" sz="1800" dirty="0" smtClean="0">
              <a:latin typeface="Arial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GB" b="1" dirty="0">
              <a:latin typeface="Arial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GB" b="1" dirty="0" smtClean="0">
              <a:latin typeface="Arial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GB" dirty="0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930751" y="1418330"/>
                <a:ext cx="6527323" cy="24172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u="sng" dirty="0" smtClean="0">
                    <a:latin typeface="+mn-lt"/>
                  </a:rPr>
                  <a:t>DREAM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sz="1600" dirty="0" smtClean="0">
                  <a:latin typeface="+mn-lt"/>
                </a:endParaRPr>
              </a:p>
              <a:p>
                <a:pPr marL="171450" indent="-171450">
                  <a:buFont typeface="Wingdings" panose="05000000000000000000" pitchFamily="2" charset="2"/>
                  <a:buChar char="Ø"/>
                </a:pPr>
                <a:r>
                  <a:rPr lang="en-US" sz="1400" dirty="0" smtClean="0">
                    <a:latin typeface="+mn-lt"/>
                  </a:rPr>
                  <a:t>Kinetic (or fluid) bounce-averaged REs</a:t>
                </a:r>
              </a:p>
              <a:p>
                <a:pPr marL="171450" indent="-171450">
                  <a:buFont typeface="Wingdings" panose="05000000000000000000" pitchFamily="2" charset="2"/>
                  <a:buChar char="Ø"/>
                </a:pPr>
                <a:endParaRPr lang="en-US" sz="1400" dirty="0">
                  <a:latin typeface="+mn-lt"/>
                </a:endParaRPr>
              </a:p>
              <a:p>
                <a:pPr marL="171450" indent="-171450">
                  <a:buFont typeface="Wingdings" panose="05000000000000000000" pitchFamily="2" charset="2"/>
                  <a:buChar char="Ø"/>
                </a:pPr>
                <a:r>
                  <a:rPr lang="en-US" sz="1400" dirty="0" smtClean="0">
                    <a:latin typeface="+mn-lt"/>
                  </a:rPr>
                  <a:t>1D equations for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𝑖𝑚𝑝</m:t>
                        </m:r>
                      </m:sub>
                    </m:sSub>
                  </m:oMath>
                </a14:m>
                <a:endParaRPr lang="en-US" sz="1400" dirty="0">
                  <a:latin typeface="+mn-lt"/>
                </a:endParaRPr>
              </a:p>
              <a:p>
                <a:pPr marL="171450" indent="-171450">
                  <a:buFont typeface="Wingdings" panose="05000000000000000000" pitchFamily="2" charset="2"/>
                  <a:buChar char="Ø"/>
                </a:pPr>
                <a:endParaRPr lang="en-US" sz="1400" dirty="0" smtClean="0">
                  <a:latin typeface="+mn-lt"/>
                </a:endParaRPr>
              </a:p>
              <a:p>
                <a:pPr marL="171450" indent="-171450">
                  <a:buFont typeface="Wingdings" panose="05000000000000000000" pitchFamily="2" charset="2"/>
                  <a:buChar char="Ø"/>
                </a:pPr>
                <a:r>
                  <a:rPr lang="en-US" sz="1400" b="1" dirty="0" smtClean="0">
                    <a:solidFill>
                      <a:srgbClr val="FF0000"/>
                    </a:solidFill>
                    <a:latin typeface="+mn-lt"/>
                  </a:rPr>
                  <a:t> Missing radial transport due to stochastic losses</a:t>
                </a:r>
              </a:p>
              <a:p>
                <a:pPr marL="171450" indent="-171450">
                  <a:buFont typeface="Wingdings" panose="05000000000000000000" pitchFamily="2" charset="2"/>
                  <a:buChar char="Ø"/>
                </a:pPr>
                <a:endParaRPr lang="en-US" sz="1200" dirty="0">
                  <a:latin typeface="+mn-lt"/>
                </a:endParaRPr>
              </a:p>
              <a:p>
                <a:endParaRPr lang="en-US" sz="1200" dirty="0">
                  <a:latin typeface="+mn-lt"/>
                </a:endParaRPr>
              </a:p>
              <a:p>
                <a:pPr marL="171450" indent="-171450">
                  <a:buFont typeface="Wingdings" panose="05000000000000000000" pitchFamily="2" charset="2"/>
                  <a:buChar char="Ø"/>
                </a:pPr>
                <a:endParaRPr lang="en-US" sz="1200" dirty="0" smtClean="0">
                  <a:latin typeface="+mn-lt"/>
                </a:endParaRPr>
              </a:p>
              <a:p>
                <a:endParaRPr lang="en-US" sz="1200" b="1" dirty="0" smtClean="0">
                  <a:solidFill>
                    <a:srgbClr val="FF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751" y="1418330"/>
                <a:ext cx="6527323" cy="2417265"/>
              </a:xfrm>
              <a:prstGeom prst="rect">
                <a:avLst/>
              </a:prstGeom>
              <a:blipFill>
                <a:blip r:embed="rId2"/>
                <a:stretch>
                  <a:fillRect l="-561" t="-75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ZoneTexte 5"/>
          <p:cNvSpPr txBox="1"/>
          <p:nvPr/>
        </p:nvSpPr>
        <p:spPr>
          <a:xfrm>
            <a:off x="2056473" y="1457144"/>
            <a:ext cx="4023179" cy="246221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Hoppe, Computer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Communications 268 (2021): 108098.</a:t>
            </a:r>
            <a:endParaRPr lang="fr-FR" sz="1000" dirty="0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2821773961"/>
              </p:ext>
            </p:extLst>
          </p:nvPr>
        </p:nvGraphicFramePr>
        <p:xfrm>
          <a:off x="980484" y="2251376"/>
          <a:ext cx="7183032" cy="2400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4975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9512" y="692410"/>
                <a:ext cx="8784976" cy="80021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spcAft>
                    <a:spcPts val="800"/>
                  </a:spcAft>
                  <a:buFont typeface="Wingdings" panose="05000000000000000000" pitchFamily="2" charset="2"/>
                  <a:buChar char="q"/>
                </a:pPr>
                <a:r>
                  <a:rPr lang="en-GB" sz="1600" b="1" dirty="0" smtClean="0">
                    <a:latin typeface="Arial"/>
                  </a:rPr>
                  <a:t>Simulations of disruption loads is a challenging and broad field </a:t>
                </a:r>
                <a:r>
                  <a:rPr lang="en-GB" sz="1600" dirty="0" smtClean="0">
                    <a:latin typeface="Arial"/>
                  </a:rPr>
                  <a:t>(model integration activities are taking place)</a:t>
                </a:r>
              </a:p>
              <a:p>
                <a:pPr marL="342900" indent="-342900">
                  <a:spcAft>
                    <a:spcPts val="800"/>
                  </a:spcAft>
                  <a:buFont typeface="Wingdings" panose="05000000000000000000" pitchFamily="2" charset="2"/>
                  <a:buChar char="q"/>
                </a:pPr>
                <a:endParaRPr lang="en-GB" sz="900" b="1" dirty="0">
                  <a:latin typeface="Arial"/>
                </a:endParaRPr>
              </a:p>
              <a:p>
                <a:pPr marL="342900" indent="-342900">
                  <a:spcAft>
                    <a:spcPts val="800"/>
                  </a:spcAft>
                  <a:buFont typeface="Wingdings" panose="05000000000000000000" pitchFamily="2" charset="2"/>
                  <a:buChar char="q"/>
                </a:pPr>
                <a:r>
                  <a:rPr lang="en-GB" sz="1600" b="1" dirty="0" smtClean="0">
                    <a:latin typeface="Arial"/>
                  </a:rPr>
                  <a:t>Approaching predictive capabilities + synthetic diagnostics </a:t>
                </a:r>
                <a:r>
                  <a:rPr lang="en-GB" sz="1600" dirty="0" smtClean="0">
                    <a:latin typeface="Arial"/>
                  </a:rPr>
                  <a:t>being implemented to compare to experiments</a:t>
                </a:r>
              </a:p>
              <a:p>
                <a:pPr marL="342900" indent="-342900">
                  <a:spcAft>
                    <a:spcPts val="800"/>
                  </a:spcAft>
                  <a:buFont typeface="Wingdings" panose="05000000000000000000" pitchFamily="2" charset="2"/>
                  <a:buChar char="q"/>
                </a:pPr>
                <a:endParaRPr lang="en-GB" sz="1000" b="1" dirty="0">
                  <a:latin typeface="Arial"/>
                </a:endParaRPr>
              </a:p>
              <a:p>
                <a:pPr marL="342900" indent="-342900">
                  <a:spcAft>
                    <a:spcPts val="800"/>
                  </a:spcAft>
                  <a:buFont typeface="Wingdings" panose="05000000000000000000" pitchFamily="2" charset="2"/>
                  <a:buChar char="q"/>
                </a:pPr>
                <a:r>
                  <a:rPr lang="en-GB" sz="1600" b="1" dirty="0" smtClean="0">
                    <a:latin typeface="Arial"/>
                  </a:rPr>
                  <a:t>Unmitigated TQ simulations scarce (</a:t>
                </a:r>
                <a:r>
                  <a:rPr lang="en-GB" sz="1600" b="1" dirty="0" smtClean="0">
                    <a:solidFill>
                      <a:srgbClr val="FF0000"/>
                    </a:solidFill>
                    <a:latin typeface="Arial"/>
                  </a:rPr>
                  <a:t>thermal loads missing</a:t>
                </a:r>
                <a:r>
                  <a:rPr lang="en-GB" sz="1600" b="1" dirty="0" smtClean="0">
                    <a:latin typeface="Arial"/>
                  </a:rPr>
                  <a:t>)</a:t>
                </a:r>
              </a:p>
              <a:p>
                <a:pPr marL="1257300" lvl="2" indent="-342900">
                  <a:spcAft>
                    <a:spcPts val="800"/>
                  </a:spcAft>
                  <a:buFont typeface="Wingdings" panose="05000000000000000000" pitchFamily="2" charset="2"/>
                  <a:buChar char="Ø"/>
                </a:pPr>
                <a:r>
                  <a:rPr lang="en-GB" sz="1200" dirty="0" smtClean="0">
                    <a:latin typeface="Arial"/>
                  </a:rPr>
                  <a:t>Influence of missing plasma-wall interaction physics?</a:t>
                </a:r>
              </a:p>
              <a:p>
                <a:pPr marL="1257300" lvl="2" indent="-342900">
                  <a:spcAft>
                    <a:spcPts val="800"/>
                  </a:spcAft>
                  <a:buFont typeface="Wingdings" panose="05000000000000000000" pitchFamily="2" charset="2"/>
                  <a:buChar char="Ø"/>
                </a:pPr>
                <a:r>
                  <a:rPr lang="en-GB" sz="1200" dirty="0" smtClean="0">
                    <a:latin typeface="Arial"/>
                  </a:rPr>
                  <a:t>Need model improvements at large temperatures</a:t>
                </a:r>
              </a:p>
              <a:p>
                <a:pPr marL="285750" indent="-285750">
                  <a:spcAft>
                    <a:spcPts val="800"/>
                  </a:spcAft>
                  <a:buFont typeface="Wingdings" panose="05000000000000000000" pitchFamily="2" charset="2"/>
                  <a:buChar char="q"/>
                </a:pPr>
                <a:endParaRPr lang="en-GB" sz="100" dirty="0" smtClean="0">
                  <a:latin typeface="Arial"/>
                </a:endParaRPr>
              </a:p>
              <a:p>
                <a:pPr marL="342900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r>
                  <a:rPr lang="en-GB" sz="1600" b="1" dirty="0" smtClean="0">
                    <a:latin typeface="Arial"/>
                  </a:rPr>
                  <a:t>Mitigated TQ simulations</a:t>
                </a:r>
                <a:r>
                  <a:rPr lang="en-GB" sz="1600" dirty="0" smtClean="0">
                    <a:latin typeface="Arial"/>
                  </a:rPr>
                  <a:t>: </a:t>
                </a:r>
                <a:r>
                  <a:rPr lang="en-US" sz="1600" dirty="0">
                    <a:latin typeface="Arial"/>
                  </a:rPr>
                  <a:t>Difficulties reproducing different experimental </a:t>
                </a:r>
                <a:r>
                  <a:rPr lang="en-US" sz="1600" dirty="0" smtClean="0">
                    <a:latin typeface="Arial"/>
                  </a:rPr>
                  <a:t>quantities simultaneously </a:t>
                </a:r>
                <a:r>
                  <a:rPr lang="en-US" sz="1100" dirty="0" smtClean="0">
                    <a:latin typeface="Arial"/>
                  </a:rPr>
                  <a:t>(e.g.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100" dirty="0" smtClean="0">
                    <a:latin typeface="Arial"/>
                  </a:rPr>
                  <a:t> spike) </a:t>
                </a:r>
                <a:r>
                  <a:rPr lang="en-US" sz="1600" dirty="0" smtClean="0">
                    <a:latin typeface="Arial"/>
                  </a:rPr>
                  <a:t>+ uncertainties in material deposition </a:t>
                </a:r>
                <a:r>
                  <a:rPr lang="en-US" sz="1100" dirty="0" smtClean="0">
                    <a:latin typeface="Arial"/>
                  </a:rPr>
                  <a:t>(</a:t>
                </a:r>
                <a:r>
                  <a:rPr lang="en-US" sz="1100" dirty="0" err="1" smtClean="0">
                    <a:latin typeface="Arial"/>
                  </a:rPr>
                  <a:t>plasmoid</a:t>
                </a:r>
                <a:r>
                  <a:rPr lang="en-US" sz="1100" dirty="0" smtClean="0">
                    <a:latin typeface="Arial"/>
                  </a:rPr>
                  <a:t> drifts, gas penetration)</a:t>
                </a:r>
                <a:endParaRPr lang="en-US" sz="1600" dirty="0">
                  <a:latin typeface="Arial"/>
                </a:endParaRPr>
              </a:p>
              <a:p>
                <a:pPr marL="285750" indent="-285750">
                  <a:spcAft>
                    <a:spcPts val="800"/>
                  </a:spcAft>
                  <a:buFont typeface="Wingdings" panose="05000000000000000000" pitchFamily="2" charset="2"/>
                  <a:buChar char="q"/>
                </a:pPr>
                <a:r>
                  <a:rPr lang="en-GB" sz="1600" b="1" dirty="0" smtClean="0">
                    <a:latin typeface="Arial"/>
                  </a:rPr>
                  <a:t>Unmitigated 3D CQ simulations at realistic Lundquist numbers still out of reach </a:t>
                </a:r>
                <a:r>
                  <a:rPr lang="en-GB" sz="1600" dirty="0" smtClean="0">
                    <a:latin typeface="Arial"/>
                  </a:rPr>
                  <a:t>(need re-scaling approaches)</a:t>
                </a:r>
              </a:p>
              <a:p>
                <a:pPr marL="1257300" lvl="2" indent="-342900">
                  <a:spcAft>
                    <a:spcPts val="1200"/>
                  </a:spcAft>
                  <a:buFont typeface="Wingdings" panose="05000000000000000000" pitchFamily="2" charset="2"/>
                  <a:buChar char="Ø"/>
                </a:pPr>
                <a:endParaRPr lang="en-GB" sz="1800" b="1" dirty="0" smtClean="0">
                  <a:latin typeface="Arial"/>
                </a:endParaRPr>
              </a:p>
              <a:p>
                <a:pPr marL="342900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endParaRPr lang="en-GB" sz="1800" b="1" dirty="0">
                  <a:latin typeface="Arial"/>
                </a:endParaRPr>
              </a:p>
              <a:p>
                <a:pPr marL="342900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endParaRPr lang="en-GB" sz="1800" dirty="0" smtClean="0">
                  <a:latin typeface="Arial"/>
                </a:endParaRP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Ø"/>
                </a:pPr>
                <a:endParaRPr lang="en-GB" sz="1600" b="1" dirty="0">
                  <a:latin typeface="Arial"/>
                </a:endParaRPr>
              </a:p>
              <a:p>
                <a:pPr lvl="1">
                  <a:spcAft>
                    <a:spcPts val="1200"/>
                  </a:spcAft>
                </a:pPr>
                <a:endParaRPr lang="en-US" sz="1800" dirty="0" smtClean="0">
                  <a:latin typeface="Arial"/>
                </a:endParaRP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endParaRPr lang="en-US" sz="2000" dirty="0" smtClean="0">
                  <a:latin typeface="Arial"/>
                </a:endParaRP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endParaRPr lang="en-US" sz="2000" dirty="0" smtClean="0">
                  <a:latin typeface="Arial"/>
                </a:endParaRP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endParaRPr lang="en-US" sz="2000" dirty="0" smtClean="0">
                  <a:latin typeface="Arial"/>
                </a:endParaRP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Ø"/>
                </a:pPr>
                <a:endParaRPr lang="en-US" sz="2000" b="1" dirty="0" smtClean="0">
                  <a:latin typeface="Arial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692410"/>
                <a:ext cx="8784976" cy="8002191"/>
              </a:xfrm>
              <a:prstGeom prst="rect">
                <a:avLst/>
              </a:prstGeom>
              <a:blipFill>
                <a:blip r:embed="rId2"/>
                <a:stretch>
                  <a:fillRect l="-277" t="-229" r="-41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Conclusions</a:t>
            </a:r>
            <a:endParaRPr lang="en-GB" kern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99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685800" y="2143125"/>
            <a:ext cx="7772400" cy="857250"/>
          </a:xfrm>
        </p:spPr>
        <p:txBody>
          <a:bodyPr/>
          <a:lstStyle/>
          <a:p>
            <a:r>
              <a:rPr lang="en-GB" sz="4000" dirty="0" smtClean="0"/>
              <a:t>Thermal loads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168039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685800" y="2143125"/>
            <a:ext cx="7772400" cy="857250"/>
          </a:xfrm>
        </p:spPr>
        <p:txBody>
          <a:bodyPr/>
          <a:lstStyle/>
          <a:p>
            <a:r>
              <a:rPr lang="en-GB" sz="4000" dirty="0" smtClean="0"/>
              <a:t>Backup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34045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627827"/>
            <a:ext cx="87849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000" b="1" dirty="0" smtClean="0">
                <a:latin typeface="Arial"/>
              </a:rPr>
              <a:t>The CQ time for 15 MA plasmas should not be faster than 50 </a:t>
            </a:r>
            <a:r>
              <a:rPr lang="en-US" sz="2000" b="1" dirty="0" err="1" smtClean="0">
                <a:latin typeface="Arial"/>
              </a:rPr>
              <a:t>ms</a:t>
            </a:r>
            <a:endParaRPr lang="en-US" sz="2000" b="1" dirty="0" smtClean="0">
              <a:latin typeface="Arial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Arial"/>
              </a:rPr>
              <a:t>The limit is set by eddy current forces in the Blanket Modules (BMs)</a:t>
            </a: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The fast CQ limit</a:t>
            </a:r>
            <a:endParaRPr lang="en-GB" kern="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8929" y="3686685"/>
            <a:ext cx="1958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+mn-lt"/>
              </a:rPr>
              <a:t>[</a:t>
            </a:r>
            <a:r>
              <a:rPr lang="it-IT" sz="1200" i="1" dirty="0" smtClean="0">
                <a:latin typeface="+mn-lt"/>
              </a:rPr>
              <a:t>M. Sugihara et al 2007 Nucl. Fusion 47 337</a:t>
            </a:r>
            <a:r>
              <a:rPr lang="en-US" sz="1200" i="1" dirty="0" smtClean="0">
                <a:latin typeface="+mn-lt"/>
              </a:rPr>
              <a:t>]</a:t>
            </a:r>
            <a:endParaRPr lang="es-ES" sz="1200" i="1" dirty="0" err="1" smtClean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253" y="1705245"/>
            <a:ext cx="5613217" cy="29236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720" y="1760220"/>
            <a:ext cx="2301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Forces on the BMs parallel to the VV are the most critical for the “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Keys</a:t>
            </a:r>
            <a:r>
              <a:rPr lang="en-US" sz="1600" dirty="0" smtClean="0">
                <a:latin typeface="+mn-lt"/>
              </a:rPr>
              <a:t>”, which are attachments of the BMs to the VV </a:t>
            </a:r>
            <a:endParaRPr lang="es-ES" sz="1600" dirty="0" err="1" smtClean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216140" y="2057400"/>
            <a:ext cx="685800" cy="144780"/>
          </a:xfrm>
          <a:prstGeom prst="rect">
            <a:avLst/>
          </a:prstGeom>
          <a:solidFill>
            <a:srgbClr val="FF0000">
              <a:alpha val="4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04670" y="4060720"/>
            <a:ext cx="685800" cy="144780"/>
          </a:xfrm>
          <a:prstGeom prst="rect">
            <a:avLst/>
          </a:prstGeom>
          <a:solidFill>
            <a:srgbClr val="FF0000">
              <a:alpha val="4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32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627827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Arial"/>
              </a:rPr>
              <a:t>The most concerning forces (</a:t>
            </a:r>
            <a:r>
              <a:rPr lang="en-US" sz="2000" dirty="0" err="1" smtClean="0">
                <a:solidFill>
                  <a:srgbClr val="FF0000"/>
                </a:solidFill>
                <a:latin typeface="Arial"/>
              </a:rPr>
              <a:t>Fp</a:t>
            </a:r>
            <a:r>
              <a:rPr lang="en-US" sz="2000" dirty="0">
                <a:latin typeface="Arial"/>
              </a:rPr>
              <a:t>)</a:t>
            </a:r>
            <a:r>
              <a:rPr lang="en-US" sz="2000" dirty="0" smtClean="0">
                <a:latin typeface="Arial"/>
              </a:rPr>
              <a:t> come for the </a:t>
            </a:r>
            <a:r>
              <a:rPr lang="en-US" sz="2000" dirty="0" smtClean="0">
                <a:solidFill>
                  <a:srgbClr val="00B050"/>
                </a:solidFill>
                <a:latin typeface="Arial"/>
              </a:rPr>
              <a:t>radial current, </a:t>
            </a:r>
            <a:r>
              <a:rPr lang="en-US" sz="2000" dirty="0" smtClean="0">
                <a:latin typeface="Arial"/>
              </a:rPr>
              <a:t>given by the change of poloidal field. </a:t>
            </a:r>
            <a:r>
              <a:rPr lang="en-US" sz="2000" dirty="0">
                <a:solidFill>
                  <a:srgbClr val="FF00FF"/>
                </a:solidFill>
                <a:latin typeface="Arial"/>
              </a:rPr>
              <a:t>R</a:t>
            </a:r>
            <a:r>
              <a:rPr lang="en-US" sz="2000" dirty="0" smtClean="0">
                <a:solidFill>
                  <a:srgbClr val="FF00FF"/>
                </a:solidFill>
                <a:latin typeface="Arial"/>
              </a:rPr>
              <a:t>adial moment</a:t>
            </a: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The fast CQ limit</a:t>
            </a:r>
            <a:endParaRPr lang="en-GB" kern="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559" y="1551357"/>
            <a:ext cx="4218078" cy="31083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5129" y="3953385"/>
            <a:ext cx="1958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+mn-lt"/>
              </a:rPr>
              <a:t>[</a:t>
            </a:r>
            <a:r>
              <a:rPr lang="it-IT" sz="1200" i="1" dirty="0">
                <a:latin typeface="+mn-lt"/>
              </a:rPr>
              <a:t>ITER_EBUDW3</a:t>
            </a:r>
            <a:r>
              <a:rPr lang="en-US" sz="1200" i="1" dirty="0" smtClean="0">
                <a:latin typeface="+mn-lt"/>
              </a:rPr>
              <a:t>]</a:t>
            </a:r>
            <a:endParaRPr lang="es-ES" sz="1200" i="1" dirty="0" err="1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521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Slits in BMs to reduce eddy currents</a:t>
            </a:r>
            <a:endParaRPr lang="en-GB" kern="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1" y="763238"/>
            <a:ext cx="7905308" cy="37173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3929" y="4086735"/>
            <a:ext cx="1958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+mn-lt"/>
              </a:rPr>
              <a:t>[</a:t>
            </a:r>
            <a:r>
              <a:rPr lang="it-IT" sz="1200" i="1" dirty="0">
                <a:latin typeface="+mn-lt"/>
              </a:rPr>
              <a:t>ITER_EBUDW3</a:t>
            </a:r>
            <a:r>
              <a:rPr lang="en-US" sz="1200" i="1" dirty="0" smtClean="0">
                <a:latin typeface="+mn-lt"/>
              </a:rPr>
              <a:t>]</a:t>
            </a:r>
            <a:endParaRPr lang="es-ES" sz="1200" i="1" dirty="0" err="1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122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627827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C00000"/>
                </a:solidFill>
                <a:latin typeface="Arial"/>
              </a:rPr>
              <a:t>Linear CQ times of 36 </a:t>
            </a:r>
            <a:r>
              <a:rPr lang="en-US" sz="2000" b="1" dirty="0" err="1" smtClean="0">
                <a:solidFill>
                  <a:srgbClr val="C00000"/>
                </a:solidFill>
                <a:latin typeface="Arial"/>
              </a:rPr>
              <a:t>ms</a:t>
            </a:r>
            <a:r>
              <a:rPr lang="en-US" sz="2000" b="1" dirty="0" smtClean="0">
                <a:solidFill>
                  <a:srgbClr val="C00000"/>
                </a:solidFill>
                <a:latin typeface="Arial"/>
              </a:rPr>
              <a:t> approach allowable limits for</a:t>
            </a:r>
            <a:r>
              <a:rPr lang="en-US" sz="2000" dirty="0" smtClean="0">
                <a:solidFill>
                  <a:srgbClr val="C00000"/>
                </a:solidFill>
                <a:latin typeface="Arial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/>
              </a:rPr>
              <a:t>Fp</a:t>
            </a:r>
            <a:r>
              <a:rPr lang="en-US" sz="2000" dirty="0" smtClean="0">
                <a:solidFill>
                  <a:srgbClr val="C00000"/>
                </a:solidFill>
                <a:latin typeface="Arial"/>
              </a:rPr>
              <a:t> </a:t>
            </a: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The fast CQ limit</a:t>
            </a:r>
            <a:endParaRPr lang="en-GB" kern="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492" y="998076"/>
            <a:ext cx="2966796" cy="28817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288" y="998076"/>
            <a:ext cx="3046849" cy="2933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85" y="1136720"/>
            <a:ext cx="2183531" cy="1832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" y="2969585"/>
            <a:ext cx="2125980" cy="18027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58816" y="4151505"/>
            <a:ext cx="1958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+mn-lt"/>
              </a:rPr>
              <a:t>[</a:t>
            </a:r>
            <a:r>
              <a:rPr lang="it-IT" sz="1200" i="1" dirty="0" smtClean="0">
                <a:latin typeface="+mn-lt"/>
              </a:rPr>
              <a:t>M. Sugihara et al 2007 Nucl. Fusion 47 337</a:t>
            </a:r>
            <a:r>
              <a:rPr lang="en-US" sz="1200" i="1" dirty="0" smtClean="0">
                <a:latin typeface="+mn-lt"/>
              </a:rPr>
              <a:t>]</a:t>
            </a:r>
            <a:endParaRPr lang="es-ES" sz="1200" i="1" dirty="0" err="1" smtClean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22519" y="4043783"/>
            <a:ext cx="3880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Halo currents are distributed in ~2 BMs</a:t>
            </a:r>
          </a:p>
          <a:p>
            <a:r>
              <a:rPr lang="en-US" sz="1600" dirty="0" smtClean="0">
                <a:latin typeface="+mn-lt"/>
              </a:rPr>
              <a:t>Max HF calculated ~20%</a:t>
            </a:r>
            <a:endParaRPr lang="es-ES" sz="1600" dirty="0" err="1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014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627827"/>
            <a:ext cx="896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C00000"/>
                </a:solidFill>
                <a:latin typeface="Arial"/>
              </a:rPr>
              <a:t>But we should avoid this limit also for REs</a:t>
            </a:r>
            <a:r>
              <a:rPr lang="en-US" sz="2000" dirty="0" smtClean="0">
                <a:latin typeface="Arial"/>
              </a:rPr>
              <a:t>, since faster CQs produce larger E-fields and partially ionized Neon enhances avalanching</a:t>
            </a:r>
            <a:endParaRPr lang="en-US" sz="2000" dirty="0" smtClean="0">
              <a:solidFill>
                <a:srgbClr val="FF00FF"/>
              </a:solidFill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The fast CQ limit</a:t>
            </a:r>
            <a:endParaRPr lang="en-GB" kern="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72" y="1690928"/>
            <a:ext cx="3922775" cy="2863572"/>
          </a:xfrm>
          <a:prstGeom prst="rect">
            <a:avLst/>
          </a:prstGeom>
        </p:spPr>
      </p:pic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023" y="1669021"/>
            <a:ext cx="366712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22689" y="1690928"/>
            <a:ext cx="1958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+mn-lt"/>
              </a:rPr>
              <a:t>[</a:t>
            </a:r>
            <a:r>
              <a:rPr lang="it-IT" sz="1200" i="1" dirty="0" smtClean="0">
                <a:latin typeface="+mn-lt"/>
              </a:rPr>
              <a:t>V. Bandaru</a:t>
            </a:r>
            <a:r>
              <a:rPr lang="en-US" sz="1200" i="1" dirty="0" smtClean="0">
                <a:latin typeface="+mn-lt"/>
              </a:rPr>
              <a:t>]</a:t>
            </a:r>
            <a:endParaRPr lang="es-ES" sz="1200" i="1" dirty="0" err="1" smtClean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5415" y="1530521"/>
            <a:ext cx="1958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+mn-lt"/>
              </a:rPr>
              <a:t>[</a:t>
            </a:r>
            <a:r>
              <a:rPr lang="it-IT" sz="1200" i="1" dirty="0">
                <a:latin typeface="+mn-lt"/>
              </a:rPr>
              <a:t>T</a:t>
            </a:r>
            <a:r>
              <a:rPr lang="it-IT" sz="1200" i="1" dirty="0" smtClean="0">
                <a:latin typeface="+mn-lt"/>
              </a:rPr>
              <a:t>. Driessen</a:t>
            </a:r>
            <a:r>
              <a:rPr lang="en-US" sz="1200" i="1" dirty="0" smtClean="0">
                <a:latin typeface="+mn-lt"/>
              </a:rPr>
              <a:t>]</a:t>
            </a:r>
            <a:endParaRPr lang="es-ES" sz="1200" i="1" dirty="0" err="1" smtClean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5415" y="1863829"/>
            <a:ext cx="66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C00000"/>
                </a:solidFill>
                <a:latin typeface="+mn-lt"/>
              </a:rPr>
              <a:t>5e18</a:t>
            </a:r>
            <a:endParaRPr lang="es-ES" sz="1000" dirty="0" err="1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88915" y="2575029"/>
            <a:ext cx="66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C00000"/>
                </a:solidFill>
                <a:latin typeface="+mn-lt"/>
              </a:rPr>
              <a:t>1e19</a:t>
            </a:r>
            <a:endParaRPr lang="es-ES" sz="1000" dirty="0" err="1" smtClean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117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627827"/>
            <a:ext cx="8964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000" b="1" dirty="0" smtClean="0">
                <a:latin typeface="Arial"/>
              </a:rPr>
              <a:t>The ITER recommended maximum for the CQ time is 150 </a:t>
            </a:r>
            <a:r>
              <a:rPr lang="en-US" sz="2000" b="1" dirty="0" err="1" smtClean="0">
                <a:latin typeface="Arial"/>
              </a:rPr>
              <a:t>ms</a:t>
            </a:r>
            <a:endParaRPr lang="en-US" sz="2000" b="1" dirty="0" smtClean="0">
              <a:latin typeface="Arial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b="1" dirty="0" smtClean="0">
              <a:latin typeface="Arial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The slow CQ limit</a:t>
            </a:r>
            <a:endParaRPr lang="en-GB" kern="0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6286500" y="296545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756" y="1363705"/>
            <a:ext cx="3521626" cy="32500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431541" y="1148060"/>
            <a:ext cx="1123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B050"/>
                </a:solidFill>
                <a:latin typeface="+mn-lt"/>
              </a:rPr>
              <a:t>50 </a:t>
            </a:r>
            <a:r>
              <a:rPr lang="en-US" sz="1200" dirty="0" err="1" smtClean="0">
                <a:solidFill>
                  <a:srgbClr val="00B050"/>
                </a:solidFill>
                <a:latin typeface="+mn-lt"/>
              </a:rPr>
              <a:t>ms</a:t>
            </a:r>
            <a:endParaRPr lang="es-ES" sz="1200" dirty="0" err="1" smtClean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93516" y="1148060"/>
            <a:ext cx="1123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B050"/>
                </a:solidFill>
                <a:latin typeface="+mn-lt"/>
              </a:rPr>
              <a:t>150 </a:t>
            </a:r>
            <a:r>
              <a:rPr lang="en-US" sz="1200" dirty="0" err="1" smtClean="0">
                <a:solidFill>
                  <a:srgbClr val="00B050"/>
                </a:solidFill>
                <a:latin typeface="+mn-lt"/>
              </a:rPr>
              <a:t>ms</a:t>
            </a:r>
            <a:endParaRPr lang="es-ES" sz="1200" dirty="0" err="1" smtClean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05351" y="3811828"/>
            <a:ext cx="1958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+mn-lt"/>
              </a:rPr>
              <a:t>[</a:t>
            </a:r>
            <a:r>
              <a:rPr lang="it-IT" sz="1200" i="1" dirty="0" smtClean="0">
                <a:latin typeface="+mn-lt"/>
              </a:rPr>
              <a:t>Lehnen 2015</a:t>
            </a:r>
            <a:r>
              <a:rPr lang="en-US" sz="1200" i="1" dirty="0" smtClean="0">
                <a:latin typeface="+mn-lt"/>
              </a:rPr>
              <a:t>]</a:t>
            </a:r>
            <a:endParaRPr lang="es-ES" sz="1200" i="1" dirty="0" err="1" smtClean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5434" y="1425059"/>
            <a:ext cx="38214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Staying above 150 </a:t>
            </a:r>
            <a:r>
              <a:rPr lang="en-US" sz="1600" dirty="0" err="1" smtClean="0">
                <a:latin typeface="+mn-lt"/>
              </a:rPr>
              <a:t>ms</a:t>
            </a:r>
            <a:r>
              <a:rPr lang="en-US" sz="1600" dirty="0" smtClean="0">
                <a:latin typeface="+mn-lt"/>
              </a:rPr>
              <a:t> in DINA leads to HF &gt; 30% for downwards VDEs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This means that global vertical forces on the VV can approach values of 50-110 MNs (see next slides)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 </a:t>
            </a:r>
            <a:endParaRPr lang="es-ES" sz="1600" dirty="0" err="1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882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627827"/>
            <a:ext cx="8964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000" b="1" dirty="0" smtClean="0">
                <a:latin typeface="Arial"/>
              </a:rPr>
              <a:t>ITER </a:t>
            </a:r>
            <a:r>
              <a:rPr lang="en-US" sz="2000" b="1" dirty="0">
                <a:latin typeface="Arial"/>
              </a:rPr>
              <a:t>load specifications </a:t>
            </a:r>
            <a:r>
              <a:rPr lang="en-US" sz="2000" dirty="0">
                <a:latin typeface="Arial"/>
              </a:rPr>
              <a:t>[ITER_222QG]</a:t>
            </a:r>
            <a:endParaRPr lang="en-US" sz="2000" dirty="0" smtClean="0">
              <a:latin typeface="Arial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b="1" dirty="0" smtClean="0">
              <a:latin typeface="Arial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The slow CQ limit</a:t>
            </a:r>
            <a:endParaRPr lang="en-GB" kern="0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6286500" y="296545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153" y="1030513"/>
            <a:ext cx="6405558" cy="35810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4777740" y="2281561"/>
            <a:ext cx="1049194" cy="310290"/>
          </a:xfrm>
          <a:prstGeom prst="rect">
            <a:avLst/>
          </a:prstGeom>
          <a:solidFill>
            <a:srgbClr val="FF0000">
              <a:alpha val="4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859905" y="3365778"/>
            <a:ext cx="800667" cy="287467"/>
          </a:xfrm>
          <a:prstGeom prst="rect">
            <a:avLst/>
          </a:prstGeom>
          <a:solidFill>
            <a:srgbClr val="FF0000">
              <a:alpha val="4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859903" y="3753393"/>
            <a:ext cx="967031" cy="557349"/>
          </a:xfrm>
          <a:prstGeom prst="rect">
            <a:avLst/>
          </a:prstGeom>
          <a:solidFill>
            <a:srgbClr val="FF0000">
              <a:alpha val="4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044544" y="3753393"/>
            <a:ext cx="1229199" cy="557349"/>
          </a:xfrm>
          <a:prstGeom prst="rect">
            <a:avLst/>
          </a:prstGeom>
          <a:solidFill>
            <a:srgbClr val="FF0000">
              <a:alpha val="4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044544" y="2281561"/>
            <a:ext cx="1131176" cy="310290"/>
          </a:xfrm>
          <a:prstGeom prst="rect">
            <a:avLst/>
          </a:prstGeom>
          <a:solidFill>
            <a:srgbClr val="FF0000">
              <a:alpha val="4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3594" y="2344498"/>
            <a:ext cx="3821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+mn-lt"/>
              </a:rPr>
              <a:t>DINA</a:t>
            </a:r>
            <a:endParaRPr lang="es-ES" sz="1600" dirty="0" err="1" smtClean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7077" y="3111075"/>
            <a:ext cx="1874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+mn-lt"/>
              </a:rPr>
              <a:t>JET </a:t>
            </a:r>
            <a:r>
              <a:rPr lang="en-US" sz="1600" dirty="0" err="1" smtClean="0">
                <a:solidFill>
                  <a:srgbClr val="0070C0"/>
                </a:solidFill>
                <a:latin typeface="+mn-lt"/>
              </a:rPr>
              <a:t>scalings</a:t>
            </a:r>
            <a:r>
              <a:rPr lang="en-US" sz="1600" dirty="0" smtClean="0">
                <a:solidFill>
                  <a:srgbClr val="0070C0"/>
                </a:solidFill>
                <a:latin typeface="+mn-lt"/>
              </a:rPr>
              <a:t> and source/sink model from V. Riccardo</a:t>
            </a:r>
            <a:endParaRPr lang="es-ES" sz="1600" dirty="0" err="1" smtClean="0">
              <a:solidFill>
                <a:srgbClr val="0070C0"/>
              </a:solidFill>
              <a:latin typeface="+mn-lt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1426856" y="2513775"/>
            <a:ext cx="133526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2190925" y="3526573"/>
            <a:ext cx="571194" cy="3180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4448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627827"/>
            <a:ext cx="8964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000" b="1" dirty="0" smtClean="0">
                <a:latin typeface="Arial"/>
              </a:rPr>
              <a:t>Assumed halo distribution for EM analysis </a:t>
            </a:r>
            <a:r>
              <a:rPr lang="en-US" sz="2000" dirty="0" smtClean="0">
                <a:latin typeface="Arial"/>
              </a:rPr>
              <a:t>[ITER_222QG</a:t>
            </a:r>
            <a:r>
              <a:rPr lang="en-US" sz="2000" dirty="0">
                <a:latin typeface="Arial"/>
              </a:rPr>
              <a:t>]</a:t>
            </a:r>
            <a:endParaRPr lang="en-US" sz="2000" dirty="0" smtClean="0">
              <a:latin typeface="Arial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b="1" dirty="0" smtClean="0">
              <a:latin typeface="Arial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The slow CQ limit</a:t>
            </a:r>
            <a:endParaRPr lang="en-GB" kern="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154" y="1036321"/>
            <a:ext cx="4705629" cy="36916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3848" y="1099383"/>
            <a:ext cx="3821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+mn-lt"/>
              </a:rPr>
              <a:t>Typically the halo current is distributed over 2 BMs and including a TPF effect</a:t>
            </a:r>
            <a:endParaRPr lang="es-ES" sz="1600" dirty="0" err="1" smtClean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458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627827"/>
            <a:ext cx="89644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Arial"/>
              </a:rPr>
              <a:t>Although the VV should be able to withstand the loads,</a:t>
            </a:r>
            <a:r>
              <a:rPr lang="en-US" sz="2000" b="1" dirty="0" smtClean="0">
                <a:solidFill>
                  <a:srgbClr val="C00000"/>
                </a:solidFill>
                <a:latin typeface="Arial"/>
              </a:rPr>
              <a:t> Cat III VDEs approach design </a:t>
            </a:r>
            <a:r>
              <a:rPr lang="en-US" sz="2000" b="1" dirty="0">
                <a:solidFill>
                  <a:srgbClr val="C00000"/>
                </a:solidFill>
                <a:latin typeface="Arial"/>
              </a:rPr>
              <a:t>margins </a:t>
            </a:r>
            <a:r>
              <a:rPr lang="en-US" sz="2000" b="1" dirty="0" smtClean="0">
                <a:solidFill>
                  <a:srgbClr val="C00000"/>
                </a:solidFill>
                <a:latin typeface="Arial"/>
              </a:rPr>
              <a:t>[ITER_2F73RX</a:t>
            </a:r>
            <a:r>
              <a:rPr lang="en-US" sz="2000" b="1" dirty="0">
                <a:solidFill>
                  <a:srgbClr val="C00000"/>
                </a:solidFill>
                <a:latin typeface="Arial"/>
              </a:rPr>
              <a:t>]</a:t>
            </a:r>
            <a:endParaRPr lang="en-US" sz="2000" b="1" dirty="0" smtClean="0">
              <a:latin typeface="Arial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The slow CQ limit</a:t>
            </a:r>
            <a:endParaRPr lang="en-GB" kern="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013" y="1642996"/>
            <a:ext cx="6384932" cy="28026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1069872" y="3481027"/>
            <a:ext cx="6138122" cy="1034218"/>
          </a:xfrm>
          <a:prstGeom prst="rect">
            <a:avLst/>
          </a:prstGeom>
          <a:solidFill>
            <a:srgbClr val="FF0000">
              <a:alpha val="4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96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627827"/>
            <a:ext cx="878497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latin typeface="Arial"/>
              </a:rPr>
              <a:t>Depend on energy loss </a:t>
            </a:r>
            <a:r>
              <a:rPr lang="en-US" sz="2000" b="1" dirty="0" smtClean="0">
                <a:latin typeface="Arial"/>
              </a:rPr>
              <a:t>channels</a:t>
            </a:r>
            <a:endParaRPr lang="en-US" sz="2000" b="1" dirty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rial"/>
              </a:rPr>
              <a:t>Line radiation</a:t>
            </a:r>
            <a:r>
              <a:rPr lang="en-US" sz="2000" b="1" dirty="0" smtClean="0">
                <a:latin typeface="Arial"/>
              </a:rPr>
              <a:t> </a:t>
            </a:r>
            <a:r>
              <a:rPr lang="en-US" sz="2000" dirty="0" smtClean="0">
                <a:latin typeface="Arial"/>
                <a:sym typeface="Wingdings" panose="05000000000000000000" pitchFamily="2" charset="2"/>
              </a:rPr>
              <a:t> </a:t>
            </a:r>
            <a:r>
              <a:rPr lang="en-US" sz="2000" b="1" dirty="0" smtClean="0">
                <a:latin typeface="Arial"/>
                <a:sym typeface="Wingdings" panose="05000000000000000000" pitchFamily="2" charset="2"/>
              </a:rPr>
              <a:t>Plasma radiation loads</a:t>
            </a:r>
            <a:endParaRPr lang="en-US" sz="2000" b="1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latin typeface="Arial"/>
              </a:rPr>
              <a:t>Conduction on open field lines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latin typeface="Arial"/>
              </a:rPr>
              <a:t>Convection (blobs, bubbles)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b="1" dirty="0" smtClean="0"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Thermal loads during the </a:t>
            </a:r>
            <a:r>
              <a:rPr lang="en-US" kern="0" dirty="0" smtClean="0">
                <a:solidFill>
                  <a:srgbClr val="4F50FD"/>
                </a:solidFill>
              </a:rPr>
              <a:t>TQ</a:t>
            </a:r>
            <a:endParaRPr lang="en-GB" kern="0" dirty="0">
              <a:solidFill>
                <a:srgbClr val="4F50FD"/>
              </a:solidFill>
            </a:endParaRPr>
          </a:p>
        </p:txBody>
      </p:sp>
      <p:sp>
        <p:nvSpPr>
          <p:cNvPr id="3" name="Right Brace 2"/>
          <p:cNvSpPr/>
          <p:nvPr/>
        </p:nvSpPr>
        <p:spPr bwMode="auto">
          <a:xfrm>
            <a:off x="4994155" y="1698172"/>
            <a:ext cx="378136" cy="632517"/>
          </a:xfrm>
          <a:prstGeom prst="rightBrace">
            <a:avLst>
              <a:gd name="adj1" fmla="val 0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9819" y="1698172"/>
            <a:ext cx="25644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>
                <a:latin typeface="Arial"/>
              </a:rPr>
              <a:t>Thermal loads due to plasma-wall contact (localized)</a:t>
            </a:r>
          </a:p>
        </p:txBody>
      </p:sp>
    </p:spTree>
    <p:extLst>
      <p:ext uri="{BB962C8B-B14F-4D97-AF65-F5344CB8AC3E}">
        <p14:creationId xmlns:p14="http://schemas.microsoft.com/office/powerpoint/2010/main" val="89899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627827"/>
            <a:ext cx="866809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Arial"/>
              </a:rPr>
              <a:t>But most importantly, </a:t>
            </a:r>
            <a:r>
              <a:rPr lang="en-US" sz="2000" b="1" dirty="0" smtClean="0">
                <a:solidFill>
                  <a:srgbClr val="C00000"/>
                </a:solidFill>
                <a:latin typeface="Arial"/>
              </a:rPr>
              <a:t>first dynamic analysis on resonant VV horizontal forces ~40 MN (cat III VDE) show major threats to the components attached to the VV due to acceleration </a:t>
            </a:r>
            <a:r>
              <a:rPr lang="en-US" sz="2000" dirty="0" smtClean="0">
                <a:latin typeface="Arial"/>
              </a:rPr>
              <a:t>(private communication)</a:t>
            </a:r>
            <a:endParaRPr lang="en-US" sz="2000" b="1" dirty="0" smtClean="0">
              <a:latin typeface="Arial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The slow CQ limit</a:t>
            </a:r>
            <a:endParaRPr lang="en-GB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7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EM loads induced by the TQ</a:t>
            </a:r>
            <a:endParaRPr lang="en-GB" kern="0" dirty="0">
              <a:solidFill>
                <a:schemeClr val="accent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" y="1684311"/>
            <a:ext cx="3518077" cy="3111964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10172031"/>
              </p:ext>
            </p:extLst>
          </p:nvPr>
        </p:nvGraphicFramePr>
        <p:xfrm>
          <a:off x="1363980" y="507227"/>
          <a:ext cx="6096000" cy="937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51688" y="1545811"/>
            <a:ext cx="40755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2"/>
                </a:solidFill>
                <a:latin typeface="+mn-lt"/>
              </a:rPr>
              <a:t>Analytical</a:t>
            </a:r>
            <a:r>
              <a:rPr lang="en-US" sz="1200" b="1" dirty="0" smtClean="0">
                <a:latin typeface="+mn-lt"/>
              </a:rPr>
              <a:t> &amp; </a:t>
            </a:r>
            <a:r>
              <a:rPr lang="en-US" sz="1200" b="1" dirty="0" smtClean="0">
                <a:solidFill>
                  <a:srgbClr val="FF0000"/>
                </a:solidFill>
                <a:latin typeface="+mn-lt"/>
              </a:rPr>
              <a:t>Numerical</a:t>
            </a:r>
            <a:r>
              <a:rPr lang="en-US" sz="1200" b="1" dirty="0" smtClean="0">
                <a:latin typeface="+mn-lt"/>
              </a:rPr>
              <a:t> force density</a:t>
            </a:r>
            <a:endParaRPr lang="es-ES" sz="1200" dirty="0" err="1" smtClean="0">
              <a:latin typeface="+mn-lt"/>
            </a:endParaRPr>
          </a:p>
        </p:txBody>
      </p:sp>
      <p:sp>
        <p:nvSpPr>
          <p:cNvPr id="15" name="ZoneTexte 5"/>
          <p:cNvSpPr txBox="1"/>
          <p:nvPr/>
        </p:nvSpPr>
        <p:spPr>
          <a:xfrm>
            <a:off x="3830497" y="3653964"/>
            <a:ext cx="1839231" cy="707886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Pustovitov </a:t>
            </a:r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Kiramov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PPCF 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60, 045011 </a:t>
            </a:r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(2018)</a:t>
            </a:r>
          </a:p>
          <a:p>
            <a:pPr algn="ctr"/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Isernia et </a:t>
            </a:r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al, PPCF 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61 </a:t>
            </a:r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115003 (2019)</a:t>
            </a:r>
            <a:endParaRPr lang="fr-FR" sz="10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44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627827"/>
            <a:ext cx="8037476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Arial"/>
              </a:rPr>
              <a:t>Avoid fast CQ limit due forces in the BMs (&lt; 50ms) and REs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Arial"/>
              </a:rPr>
              <a:t>We want CQ times &lt; 150 </a:t>
            </a:r>
            <a:r>
              <a:rPr lang="en-US" sz="2000" dirty="0" err="1" smtClean="0">
                <a:latin typeface="Arial"/>
              </a:rPr>
              <a:t>ms</a:t>
            </a:r>
            <a:r>
              <a:rPr lang="en-US" sz="2000" dirty="0" smtClean="0">
                <a:latin typeface="Arial"/>
              </a:rPr>
              <a:t> because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rial"/>
              </a:rPr>
              <a:t>If CQ time &gt; 200 </a:t>
            </a:r>
            <a:r>
              <a:rPr lang="en-US" sz="2000" dirty="0" err="1" smtClean="0">
                <a:latin typeface="Arial"/>
              </a:rPr>
              <a:t>ms</a:t>
            </a:r>
            <a:r>
              <a:rPr lang="en-US" sz="2000" dirty="0" smtClean="0">
                <a:latin typeface="Arial"/>
              </a:rPr>
              <a:t> </a:t>
            </a:r>
            <a:r>
              <a:rPr lang="en-US" sz="2000" dirty="0" smtClean="0">
                <a:latin typeface="Arial"/>
                <a:sym typeface="Wingdings" panose="05000000000000000000" pitchFamily="2" charset="2"/>
              </a:rPr>
              <a:t> Too little Neon  Plasma re-heating  Hot VDE (cat III slow VDE)  </a:t>
            </a:r>
            <a:r>
              <a:rPr lang="en-US" sz="2000" dirty="0" smtClean="0">
                <a:solidFill>
                  <a:srgbClr val="C00000"/>
                </a:solidFill>
                <a:latin typeface="Arial"/>
                <a:sym typeface="Wingdings" panose="05000000000000000000" pitchFamily="2" charset="2"/>
              </a:rPr>
              <a:t>Approaching design margins </a:t>
            </a:r>
            <a:r>
              <a:rPr lang="en-US" sz="2000" dirty="0" smtClean="0">
                <a:latin typeface="Arial"/>
                <a:sym typeface="Wingdings" panose="05000000000000000000" pitchFamily="2" charset="2"/>
              </a:rPr>
              <a:t>(DINA, source/sink model, JET scaling…)</a:t>
            </a:r>
            <a:r>
              <a:rPr lang="en-US" sz="2000" dirty="0" smtClean="0">
                <a:solidFill>
                  <a:srgbClr val="C00000"/>
                </a:solidFill>
                <a:latin typeface="Arial"/>
                <a:sym typeface="Wingdings" panose="05000000000000000000" pitchFamily="2" charset="2"/>
              </a:rPr>
              <a:t> </a:t>
            </a:r>
            <a:endParaRPr lang="en-US" sz="2000" dirty="0" smtClean="0">
              <a:solidFill>
                <a:srgbClr val="C00000"/>
              </a:solidFill>
              <a:latin typeface="Arial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C00000"/>
                </a:solidFill>
                <a:latin typeface="Arial"/>
              </a:rPr>
              <a:t>Most concerning is the dynamic amplification of the horizontal forces for the vessel attachments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rial"/>
              </a:rPr>
              <a:t>Waiting for better modeling and physics understanding to repeat structural analysis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Conclusions</a:t>
            </a:r>
            <a:endParaRPr lang="en-GB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5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9512" y="627827"/>
                <a:ext cx="8784976" cy="50404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r>
                  <a:rPr lang="en-US" sz="2000" b="1" dirty="0">
                    <a:latin typeface="Arial"/>
                  </a:rPr>
                  <a:t>Depend on energy loss channels</a:t>
                </a: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latin typeface="Arial"/>
                  </a:rPr>
                  <a:t>Line radiation</a:t>
                </a:r>
                <a:r>
                  <a:rPr lang="en-US" sz="2000" b="1" dirty="0">
                    <a:latin typeface="Arial"/>
                  </a:rPr>
                  <a:t> </a:t>
                </a:r>
                <a:r>
                  <a:rPr lang="en-US" sz="2000" dirty="0">
                    <a:latin typeface="Arial"/>
                    <a:sym typeface="Wingdings" panose="05000000000000000000" pitchFamily="2" charset="2"/>
                  </a:rPr>
                  <a:t> </a:t>
                </a:r>
                <a:r>
                  <a:rPr lang="en-US" sz="2000" b="1" dirty="0">
                    <a:latin typeface="Arial"/>
                    <a:sym typeface="Wingdings" panose="05000000000000000000" pitchFamily="2" charset="2"/>
                  </a:rPr>
                  <a:t>Plasma radiation loads</a:t>
                </a:r>
                <a:endParaRPr lang="en-US" sz="2000" b="1" dirty="0">
                  <a:latin typeface="Arial"/>
                </a:endParaRP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Ø"/>
                </a:pPr>
                <a:r>
                  <a:rPr lang="en-US" sz="2000" b="1" dirty="0" smtClean="0">
                    <a:latin typeface="Arial"/>
                  </a:rPr>
                  <a:t>Conduction on open field lines</a:t>
                </a: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Ø"/>
                </a:pPr>
                <a:r>
                  <a:rPr lang="en-US" sz="2000" b="1" dirty="0" smtClean="0">
                    <a:latin typeface="Arial"/>
                  </a:rPr>
                  <a:t>Convection (blobs, </a:t>
                </a:r>
                <a:r>
                  <a:rPr lang="en-US" sz="2000" b="1" dirty="0">
                    <a:latin typeface="Arial"/>
                  </a:rPr>
                  <a:t>bubbles)</a:t>
                </a:r>
                <a:endParaRPr lang="en-US" sz="2000" b="1" dirty="0" smtClean="0">
                  <a:latin typeface="Arial"/>
                </a:endParaRPr>
              </a:p>
              <a:p>
                <a:pPr marL="342900" indent="-34290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r>
                  <a:rPr lang="en-US" sz="2000" b="1" dirty="0" smtClean="0">
                    <a:latin typeface="Arial"/>
                  </a:rPr>
                  <a:t>Determined by</a:t>
                </a: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Ø"/>
                </a:pPr>
                <a:r>
                  <a:rPr lang="en-US" sz="2000" dirty="0" smtClean="0">
                    <a:latin typeface="Arial"/>
                  </a:rPr>
                  <a:t>Pre-TQ energy</a:t>
                </a: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Ø"/>
                </a:pPr>
                <a:r>
                  <a:rPr lang="en-US" sz="2000" dirty="0" smtClean="0">
                    <a:latin typeface="Arial"/>
                  </a:rPr>
                  <a:t>TQ duration</a:t>
                </a: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Ø"/>
                </a:pPr>
                <a:r>
                  <a:rPr lang="en-US" sz="2000" dirty="0" smtClean="0">
                    <a:latin typeface="Arial"/>
                  </a:rPr>
                  <a:t>Heat-flux decay length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Arial"/>
                  </a:rPr>
                  <a:t>)</a:t>
                </a: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Ø"/>
                </a:pPr>
                <a:r>
                  <a:rPr lang="en-US" sz="2000" dirty="0" smtClean="0">
                    <a:latin typeface="Arial"/>
                  </a:rPr>
                  <a:t>Toroidal Peaking Factor (TPF)</a:t>
                </a:r>
                <a:endParaRPr lang="en-US" sz="2000" dirty="0">
                  <a:latin typeface="Arial"/>
                </a:endParaRP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Ø"/>
                </a:pPr>
                <a:endParaRPr lang="en-US" sz="2000" dirty="0" smtClean="0">
                  <a:latin typeface="Arial"/>
                </a:endParaRPr>
              </a:p>
              <a:p>
                <a:pPr marL="800100" lvl="1" indent="-342900">
                  <a:spcAft>
                    <a:spcPts val="1200"/>
                  </a:spcAft>
                  <a:buFont typeface="Wingdings" panose="05000000000000000000" pitchFamily="2" charset="2"/>
                  <a:buChar char="Ø"/>
                </a:pPr>
                <a:endParaRPr lang="en-US" sz="2000" b="1" dirty="0" smtClean="0">
                  <a:latin typeface="Arial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627827"/>
                <a:ext cx="8784976" cy="5040419"/>
              </a:xfrm>
              <a:prstGeom prst="rect">
                <a:avLst/>
              </a:prstGeom>
              <a:blipFill>
                <a:blip r:embed="rId3"/>
                <a:stretch>
                  <a:fillRect l="-624" t="-60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Thermal loads during the </a:t>
            </a:r>
            <a:r>
              <a:rPr lang="en-US" kern="0" dirty="0" smtClean="0">
                <a:solidFill>
                  <a:srgbClr val="4F50FD"/>
                </a:solidFill>
              </a:rPr>
              <a:t>TQ</a:t>
            </a:r>
            <a:endParaRPr lang="en-GB" kern="0" dirty="0">
              <a:solidFill>
                <a:srgbClr val="4F50FD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9819" y="1698172"/>
            <a:ext cx="25644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>
                <a:latin typeface="Arial"/>
              </a:rPr>
              <a:t>Thermal loads due to plasma-wall contact (localized)</a:t>
            </a:r>
          </a:p>
        </p:txBody>
      </p:sp>
      <p:sp>
        <p:nvSpPr>
          <p:cNvPr id="11" name="Right Brace 10"/>
          <p:cNvSpPr/>
          <p:nvPr/>
        </p:nvSpPr>
        <p:spPr bwMode="auto">
          <a:xfrm>
            <a:off x="4686300" y="3550920"/>
            <a:ext cx="470091" cy="1035289"/>
          </a:xfrm>
          <a:prstGeom prst="rightBrace">
            <a:avLst>
              <a:gd name="adj1" fmla="val 0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39818" y="3406844"/>
            <a:ext cx="31479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>
                <a:solidFill>
                  <a:srgbClr val="FF0000"/>
                </a:solidFill>
                <a:latin typeface="Arial"/>
              </a:rPr>
              <a:t>Not understood in present experiments and large uncertainties for future tokamaks</a:t>
            </a:r>
          </a:p>
        </p:txBody>
      </p:sp>
      <p:sp>
        <p:nvSpPr>
          <p:cNvPr id="8" name="Right Brace 7"/>
          <p:cNvSpPr/>
          <p:nvPr/>
        </p:nvSpPr>
        <p:spPr bwMode="auto">
          <a:xfrm>
            <a:off x="4994155" y="1698172"/>
            <a:ext cx="378136" cy="632517"/>
          </a:xfrm>
          <a:prstGeom prst="rightBrace">
            <a:avLst>
              <a:gd name="adj1" fmla="val 0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439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627827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000" b="1" dirty="0" smtClean="0">
                <a:latin typeface="Arial"/>
              </a:rPr>
              <a:t>Extrapolation to new devices is based on experimental data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b="1" dirty="0" smtClean="0"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Thermal loads during the </a:t>
            </a:r>
            <a:r>
              <a:rPr lang="en-US" kern="0" dirty="0" smtClean="0">
                <a:solidFill>
                  <a:srgbClr val="4F50FD"/>
                </a:solidFill>
              </a:rPr>
              <a:t>TQ</a:t>
            </a:r>
            <a:endParaRPr lang="en-GB" kern="0" dirty="0">
              <a:solidFill>
                <a:srgbClr val="4F50F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12" y="1654086"/>
            <a:ext cx="3223108" cy="2371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0161" y="1223524"/>
            <a:ext cx="2080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n-lt"/>
              </a:rPr>
              <a:t>Heat-flux width broadening during the TQ</a:t>
            </a:r>
            <a:endParaRPr lang="es-ES" sz="1200" b="1" dirty="0" err="1" smtClean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799" y="1547149"/>
            <a:ext cx="4175229" cy="25750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76517" y="1459564"/>
            <a:ext cx="2080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n-lt"/>
              </a:rPr>
              <a:t>TQ duration measured with different diagnostics</a:t>
            </a:r>
            <a:endParaRPr lang="es-ES" sz="1200" b="1" dirty="0" err="1" smtClean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31835" y="4122197"/>
            <a:ext cx="2007927" cy="27699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+mn-lt"/>
              </a:rPr>
              <a:t>A. Loarte, 20</a:t>
            </a:r>
            <a:r>
              <a:rPr lang="en-US" sz="1200" baseline="30000" dirty="0" smtClean="0">
                <a:latin typeface="+mn-lt"/>
              </a:rPr>
              <a:t>th</a:t>
            </a:r>
            <a:r>
              <a:rPr lang="en-US" sz="1200" dirty="0" smtClean="0">
                <a:latin typeface="+mn-lt"/>
              </a:rPr>
              <a:t> IAEA, 2004</a:t>
            </a:r>
            <a:endParaRPr lang="es-ES" sz="1200" dirty="0" err="1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776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98" y="1243017"/>
            <a:ext cx="3541622" cy="32404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12" y="627827"/>
            <a:ext cx="878497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000" b="1" dirty="0" smtClean="0">
                <a:latin typeface="Arial"/>
              </a:rPr>
              <a:t>The TQ duration depends on the disruption cause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b="1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b="1" dirty="0" smtClean="0"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Thermal loads during the </a:t>
            </a:r>
            <a:r>
              <a:rPr lang="en-US" kern="0" dirty="0" smtClean="0">
                <a:solidFill>
                  <a:srgbClr val="4F50FD"/>
                </a:solidFill>
              </a:rPr>
              <a:t>TQ</a:t>
            </a:r>
            <a:endParaRPr lang="en-GB" kern="0" dirty="0">
              <a:solidFill>
                <a:srgbClr val="4F50F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6054" y="1236354"/>
            <a:ext cx="2080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+mn-lt"/>
              </a:rPr>
              <a:t>TQ duration</a:t>
            </a:r>
            <a:endParaRPr lang="es-ES" sz="1400" b="1" dirty="0" err="1" smtClean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699260" y="2755690"/>
                <a:ext cx="20802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chemeClr val="accent2"/>
                    </a:solidFill>
                    <a:latin typeface="+mn-lt"/>
                  </a:rPr>
                  <a:t>TQ is faster for high-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s-ES" sz="1200" b="1" dirty="0" smtClean="0">
                    <a:solidFill>
                      <a:schemeClr val="accent2"/>
                    </a:solidFill>
                    <a:latin typeface="+mn-lt"/>
                  </a:rPr>
                  <a:t> disruptions</a:t>
                </a:r>
                <a:endParaRPr lang="es-ES" sz="1200" b="1" dirty="0" err="1" smtClean="0">
                  <a:solidFill>
                    <a:schemeClr val="accent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260" y="2755690"/>
                <a:ext cx="2080260" cy="461665"/>
              </a:xfrm>
              <a:prstGeom prst="rect">
                <a:avLst/>
              </a:prstGeom>
              <a:blipFill>
                <a:blip r:embed="rId3"/>
                <a:stretch>
                  <a:fillRect t="-1316" b="-789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572000" y="1393348"/>
            <a:ext cx="358941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TQ is different for different disruption causes</a:t>
            </a:r>
          </a:p>
          <a:p>
            <a:endParaRPr lang="en-US" sz="1600" dirty="0" smtClean="0">
              <a:latin typeface="+mn-lt"/>
            </a:endParaRPr>
          </a:p>
          <a:p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Modeling and validation needed for each disruption type</a:t>
            </a:r>
          </a:p>
          <a:p>
            <a:endParaRPr lang="en-US" sz="1200" b="1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22653" y="4206446"/>
            <a:ext cx="2007927" cy="27699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+mn-lt"/>
              </a:rPr>
              <a:t>A. Loarte, 20</a:t>
            </a:r>
            <a:r>
              <a:rPr lang="en-US" sz="1200" baseline="30000" dirty="0" smtClean="0">
                <a:latin typeface="+mn-lt"/>
              </a:rPr>
              <a:t>th</a:t>
            </a:r>
            <a:r>
              <a:rPr lang="en-US" sz="1200" dirty="0" smtClean="0">
                <a:latin typeface="+mn-lt"/>
              </a:rPr>
              <a:t> IAEA, 2004</a:t>
            </a:r>
            <a:endParaRPr lang="es-ES" sz="1200" dirty="0" err="1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031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792" y="521147"/>
            <a:ext cx="878497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chemeClr val="accent6"/>
                </a:solidFill>
                <a:latin typeface="Arial"/>
              </a:rPr>
              <a:t>U</a:t>
            </a:r>
            <a:r>
              <a:rPr lang="en-US" sz="2000" b="1" dirty="0" smtClean="0">
                <a:solidFill>
                  <a:schemeClr val="accent2"/>
                </a:solidFill>
                <a:latin typeface="Arial"/>
              </a:rPr>
              <a:t>nmitigated TQ: </a:t>
            </a:r>
            <a:r>
              <a:rPr lang="en-US" sz="2000" b="1" dirty="0" smtClean="0">
                <a:latin typeface="Arial"/>
              </a:rPr>
              <a:t>3D MHD simulations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b="1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2000" dirty="0" smtClean="0">
              <a:latin typeface="Arial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b="1" dirty="0" smtClean="0">
              <a:latin typeface="Arial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Literature for </a:t>
            </a:r>
            <a:r>
              <a:rPr lang="en-US" kern="0" dirty="0" smtClean="0">
                <a:solidFill>
                  <a:srgbClr val="4F50FD"/>
                </a:solidFill>
              </a:rPr>
              <a:t>TQ</a:t>
            </a:r>
            <a:r>
              <a:rPr lang="en-US" kern="0" dirty="0" smtClean="0">
                <a:solidFill>
                  <a:schemeClr val="tx1"/>
                </a:solidFill>
              </a:rPr>
              <a:t> simulations</a:t>
            </a:r>
            <a:endParaRPr lang="en-GB" kern="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3792" y="937419"/>
            <a:ext cx="5192368" cy="3975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/>
              </a:rPr>
              <a:t>Strauss, H. “Nonlinear, three-dimensional MHD of noncircular tokamaks”, Phys. Fluids 19 134 (1976)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/>
              </a:rPr>
              <a:t>White, “Simulation of Large Magnetic Islands:  A Possible Mechanism for a Major Tokamak Disruption, Phys. Rev. Lett. 39 1618 (1977)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/>
              </a:rPr>
              <a:t>Waddell, et al, “Mechanism for Major Disruptions in Tokamaks”, </a:t>
            </a:r>
            <a:r>
              <a:rPr lang="en-US" sz="800" dirty="0" err="1" smtClean="0">
                <a:latin typeface="Arial"/>
              </a:rPr>
              <a:t>Phys</a:t>
            </a:r>
            <a:r>
              <a:rPr lang="en-US" sz="800" dirty="0" smtClean="0">
                <a:latin typeface="Arial"/>
              </a:rPr>
              <a:t> Rev. Lett 41 1386 (1978)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/>
              </a:rPr>
              <a:t>Carreras, “Nonlinear coupling of tearing modes with self-consistent resistivity evolution in tokamaks”, Phys. Fluids 23 1811 (1980)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/>
              </a:rPr>
              <a:t>A. Sykes and J. A. Wesson, "Major Disruptions in Tokamaks", Phys. Rev. Lett. 44, 1215 (1980)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/>
              </a:rPr>
              <a:t>J. F. Drake and R. G. </a:t>
            </a:r>
            <a:r>
              <a:rPr lang="en-US" sz="800" dirty="0" err="1" smtClean="0">
                <a:latin typeface="Arial"/>
              </a:rPr>
              <a:t>Kleva</a:t>
            </a:r>
            <a:r>
              <a:rPr lang="en-US" sz="800" dirty="0" smtClean="0">
                <a:latin typeface="Arial"/>
              </a:rPr>
              <a:t>, "Are Vacuum Bubbles a Cause of Major Disruptions in Tokamaks?", Phys. Rev. Lett. 53, 1465 (1984)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err="1" smtClean="0">
                <a:latin typeface="Arial"/>
              </a:rPr>
              <a:t>Bondeson</a:t>
            </a:r>
            <a:r>
              <a:rPr lang="en-US" sz="800" dirty="0" smtClean="0">
                <a:latin typeface="Arial"/>
              </a:rPr>
              <a:t>, A. “Simulations of tokamak disruptions including self-consistent temperature evolution”, </a:t>
            </a:r>
            <a:r>
              <a:rPr lang="en-US" sz="800" dirty="0" err="1" smtClean="0">
                <a:latin typeface="Arial"/>
              </a:rPr>
              <a:t>Nucl</a:t>
            </a:r>
            <a:r>
              <a:rPr lang="en-US" sz="800" dirty="0" smtClean="0">
                <a:latin typeface="Arial"/>
              </a:rPr>
              <a:t> Fusion 26 929 (1986)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err="1" smtClean="0">
                <a:latin typeface="Arial"/>
              </a:rPr>
              <a:t>Bondeson</a:t>
            </a:r>
            <a:r>
              <a:rPr lang="en-US" sz="800" dirty="0" smtClean="0">
                <a:latin typeface="Arial"/>
              </a:rPr>
              <a:t>, A., “MHD modelling of density limit disruptions in tokamak”, Nuclear Fusion 31 1695 (1991)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err="1" smtClean="0">
                <a:latin typeface="Arial"/>
              </a:rPr>
              <a:t>Kleva</a:t>
            </a:r>
            <a:r>
              <a:rPr lang="en-US" sz="800" dirty="0" smtClean="0">
                <a:latin typeface="Arial"/>
              </a:rPr>
              <a:t>, R., “Density limit disruptions in tokamaks”, Phys. Fluids B, Plasma Physics 3, 372 (1991)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err="1" smtClean="0">
                <a:latin typeface="Arial"/>
              </a:rPr>
              <a:t>Persson</a:t>
            </a:r>
            <a:r>
              <a:rPr lang="en-US" sz="800" dirty="0" smtClean="0">
                <a:latin typeface="Arial"/>
              </a:rPr>
              <a:t>, “Wall locking and multiple nonlinear states of magnetic islands”, Plasma Physics and Controlled Fusion 36 1775-1789 (1994)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/>
              </a:rPr>
              <a:t>Park, W., “High-</a:t>
            </a:r>
            <a:r>
              <a:rPr lang="el-GR" sz="800" dirty="0" smtClean="0">
                <a:latin typeface="Arial"/>
              </a:rPr>
              <a:t>β  </a:t>
            </a:r>
            <a:r>
              <a:rPr lang="en-US" sz="800" dirty="0" smtClean="0">
                <a:latin typeface="Arial"/>
              </a:rPr>
              <a:t>limit disruptions in tokamaks in Tokamaks”, </a:t>
            </a:r>
            <a:r>
              <a:rPr lang="en-US" sz="800" dirty="0" err="1" smtClean="0">
                <a:latin typeface="Arial"/>
              </a:rPr>
              <a:t>Phys</a:t>
            </a:r>
            <a:r>
              <a:rPr lang="en-US" sz="800" dirty="0" smtClean="0">
                <a:latin typeface="Arial"/>
              </a:rPr>
              <a:t> Rev Lett , 75 1763 (1995)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/>
              </a:rPr>
              <a:t>Kruger, S., “Dynamics of the major disruption of a DIII-D plasma”, </a:t>
            </a:r>
            <a:r>
              <a:rPr lang="en-US" sz="800" dirty="0" err="1" smtClean="0">
                <a:latin typeface="Arial"/>
              </a:rPr>
              <a:t>Phys</a:t>
            </a:r>
            <a:r>
              <a:rPr lang="en-US" sz="800" dirty="0" smtClean="0">
                <a:latin typeface="Arial"/>
              </a:rPr>
              <a:t> Plasmas 12, 056113 (2005)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err="1" smtClean="0">
                <a:latin typeface="Arial"/>
              </a:rPr>
              <a:t>Aydemir</a:t>
            </a:r>
            <a:r>
              <a:rPr lang="en-US" sz="800" dirty="0" smtClean="0">
                <a:latin typeface="Arial"/>
              </a:rPr>
              <a:t>, et al, “Role of explosive instabilities in high-</a:t>
            </a:r>
            <a:r>
              <a:rPr lang="el-GR" sz="800" dirty="0" smtClean="0">
                <a:latin typeface="Arial"/>
              </a:rPr>
              <a:t>β </a:t>
            </a:r>
            <a:r>
              <a:rPr lang="en-US" sz="800" dirty="0" smtClean="0">
                <a:latin typeface="Arial"/>
              </a:rPr>
              <a:t>disruptions in tokamaks”, </a:t>
            </a:r>
            <a:r>
              <a:rPr lang="en-US" sz="800" dirty="0" err="1" smtClean="0">
                <a:latin typeface="Arial"/>
              </a:rPr>
              <a:t>Nucl</a:t>
            </a:r>
            <a:r>
              <a:rPr lang="en-US" sz="800" dirty="0" smtClean="0">
                <a:latin typeface="Arial"/>
              </a:rPr>
              <a:t>. Fusion 56 054001 (2016)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err="1" smtClean="0">
                <a:latin typeface="Arial"/>
              </a:rPr>
              <a:t>Aydemir</a:t>
            </a:r>
            <a:r>
              <a:rPr lang="en-US" sz="800" dirty="0" smtClean="0">
                <a:latin typeface="Arial"/>
              </a:rPr>
              <a:t>, et al, “Dynamics of an n=1 explosive instability and its role in high-</a:t>
            </a:r>
            <a:r>
              <a:rPr lang="el-GR" sz="800" dirty="0" smtClean="0">
                <a:latin typeface="Arial"/>
              </a:rPr>
              <a:t>β </a:t>
            </a:r>
            <a:r>
              <a:rPr lang="en-US" sz="800" dirty="0" smtClean="0">
                <a:latin typeface="Arial"/>
              </a:rPr>
              <a:t>disruptions”, </a:t>
            </a:r>
            <a:r>
              <a:rPr lang="en-US" sz="800" dirty="0" err="1" smtClean="0">
                <a:latin typeface="Arial"/>
              </a:rPr>
              <a:t>Nucl</a:t>
            </a:r>
            <a:r>
              <a:rPr lang="en-US" sz="800" dirty="0" smtClean="0">
                <a:latin typeface="Arial"/>
              </a:rPr>
              <a:t>. Fusion 58 016026 (2018)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/>
              </a:rPr>
              <a:t>Strauss, “Effect of Resistive Wall on Thermal Quench in JET Disruptions”, Phys. Plasmas 28, 032501 (2021a)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/>
              </a:rPr>
              <a:t>Strauss, “Thermal quench in ITER locked mode disruptions”, </a:t>
            </a:r>
            <a:r>
              <a:rPr lang="en-US" sz="800" dirty="0" err="1" smtClean="0">
                <a:latin typeface="Arial"/>
              </a:rPr>
              <a:t>Phys</a:t>
            </a:r>
            <a:r>
              <a:rPr lang="en-US" sz="800" dirty="0" smtClean="0">
                <a:latin typeface="Arial"/>
              </a:rPr>
              <a:t> Plasmas 28 072507 (2021b)</a:t>
            </a:r>
          </a:p>
          <a:p>
            <a:pPr marL="17145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/>
              </a:rPr>
              <a:t>Schwarz, “</a:t>
            </a:r>
            <a:r>
              <a:rPr lang="en-GB" sz="800" dirty="0">
                <a:latin typeface="Arial"/>
              </a:rPr>
              <a:t>Hot VDE experiments and non-axisymmetric simulations with JOREK STARWALL</a:t>
            </a:r>
            <a:r>
              <a:rPr lang="en-US" sz="800" dirty="0" smtClean="0">
                <a:latin typeface="Arial"/>
              </a:rPr>
              <a:t>”, 48</a:t>
            </a:r>
            <a:r>
              <a:rPr lang="en-US" sz="800" baseline="30000" dirty="0" smtClean="0">
                <a:latin typeface="Arial"/>
              </a:rPr>
              <a:t>th</a:t>
            </a:r>
            <a:r>
              <a:rPr lang="en-US" sz="800" dirty="0" smtClean="0">
                <a:latin typeface="Arial"/>
              </a:rPr>
              <a:t> EPS 2022</a:t>
            </a:r>
          </a:p>
          <a:p>
            <a:pPr>
              <a:spcAft>
                <a:spcPts val="200"/>
              </a:spcAft>
            </a:pPr>
            <a:r>
              <a:rPr lang="en-US" sz="800" b="1" dirty="0">
                <a:latin typeface="Arial"/>
              </a:rPr>
              <a:t>Not a complete list, collected for ITPA Special Issue section 3.5 led by S. Jardin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06024" y="1329130"/>
            <a:ext cx="290174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>
              <a:latin typeface="+mn-lt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6C31"/>
                </a:solidFill>
                <a:latin typeface="+mn-lt"/>
              </a:rPr>
              <a:t>Discuss TQ onset                 (e.g. island overlap) and qualitative dynamics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400" dirty="0">
              <a:latin typeface="+mn-lt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Low-Lundquist numbers     (non-predictive)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FF0000"/>
              </a:solidFill>
              <a:latin typeface="+mn-lt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Do not describe direct loads (heat fluxes to the first wall)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200" dirty="0">
              <a:latin typeface="+mn-lt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200" dirty="0" smtClean="0">
              <a:latin typeface="+mn-lt"/>
            </a:endParaRPr>
          </a:p>
          <a:p>
            <a:endParaRPr lang="en-US" sz="1200" b="1" dirty="0" smtClean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5428602" y="1695450"/>
            <a:ext cx="520700" cy="1968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1617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11.1|30.7|8.7|18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6|3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9|3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|1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|1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3"/>
</p:tagLst>
</file>

<file path=ppt/theme/theme1.xml><?xml version="1.0" encoding="utf-8"?>
<a:theme xmlns:a="http://schemas.openxmlformats.org/drawingml/2006/main" name="ITER_Scientific_and_General_Presentation_N4CUXK_v1_2">
  <a:themeElements>
    <a:clrScheme name="ITER_PPTemplate (2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TER_PPTemplate (2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200" dirty="0" err="1" smtClean="0">
            <a:latin typeface="+mn-lt"/>
          </a:defRPr>
        </a:defPPr>
      </a:lstStyle>
    </a:txDef>
  </a:objectDefaults>
  <a:extraClrSchemeLst>
    <a:extraClrScheme>
      <a:clrScheme name="ITER_PP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TER_Scientific_and_General_Presentation_N4CUXK_v1_8 (3).pptx" id="{84690348-23F2-4165-BCE0-733FB791AA1E}" vid="{99E8E174-E2F5-4CD3-9D90-FE22B1137E7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ITER_Scientific_and_General_Presentation_N4CUXK_v1_8</Template>
  <TotalTime>46028</TotalTime>
  <Words>4762</Words>
  <Application>Microsoft Office PowerPoint</Application>
  <PresentationFormat>On-screen Show (16:9)</PresentationFormat>
  <Paragraphs>686</Paragraphs>
  <Slides>52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ＭＳ Ｐゴシック</vt:lpstr>
      <vt:lpstr>Arial</vt:lpstr>
      <vt:lpstr>Cambria Math</vt:lpstr>
      <vt:lpstr>Century Gothic</vt:lpstr>
      <vt:lpstr>Symbol</vt:lpstr>
      <vt:lpstr>Times New Roman</vt:lpstr>
      <vt:lpstr>Wingdings</vt:lpstr>
      <vt:lpstr>ITER_Scientific_and_General_Presentation_N4CUXK_v1_2</vt:lpstr>
      <vt:lpstr>Present status and challenges of disruption load modelling</vt:lpstr>
      <vt:lpstr>PowerPoint Presentation</vt:lpstr>
      <vt:lpstr>PowerPoint Presentation</vt:lpstr>
      <vt:lpstr>Thermal loads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Electromagnetic (EM) loads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Runaway Electron (RE) loads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Siljehag Petter EXT</dc:creator>
  <cp:lastModifiedBy>Artola Javier</cp:lastModifiedBy>
  <cp:revision>814</cp:revision>
  <cp:lastPrinted>2021-06-01T17:21:02Z</cp:lastPrinted>
  <dcterms:created xsi:type="dcterms:W3CDTF">2021-05-20T09:23:23Z</dcterms:created>
  <dcterms:modified xsi:type="dcterms:W3CDTF">2022-07-19T06:46:48Z</dcterms:modified>
</cp:coreProperties>
</file>