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7" r:id="rId2"/>
  </p:sldIdLst>
  <p:sldSz cx="30275213" cy="42803763"/>
  <p:notesSz cx="7099300" cy="10234613"/>
  <p:defaultTextStyle>
    <a:defPPr>
      <a:defRPr lang="el-GR"/>
    </a:defPPr>
    <a:lvl1pPr algn="l" defTabSz="4018696" rtl="0" fontAlgn="base">
      <a:spcBef>
        <a:spcPct val="0"/>
      </a:spcBef>
      <a:spcAft>
        <a:spcPct val="0"/>
      </a:spcAft>
      <a:defRPr sz="7893" kern="1200">
        <a:solidFill>
          <a:schemeClr val="tx1"/>
        </a:solidFill>
        <a:latin typeface="Arial" pitchFamily="34" charset="0"/>
        <a:ea typeface="+mn-ea"/>
        <a:cs typeface="Arial" pitchFamily="34" charset="0"/>
      </a:defRPr>
    </a:lvl1pPr>
    <a:lvl2pPr marL="2008453" indent="-1492914" algn="l" defTabSz="4018696" rtl="0" fontAlgn="base">
      <a:spcBef>
        <a:spcPct val="0"/>
      </a:spcBef>
      <a:spcAft>
        <a:spcPct val="0"/>
      </a:spcAft>
      <a:defRPr sz="7893" kern="1200">
        <a:solidFill>
          <a:schemeClr val="tx1"/>
        </a:solidFill>
        <a:latin typeface="Arial" pitchFamily="34" charset="0"/>
        <a:ea typeface="+mn-ea"/>
        <a:cs typeface="Arial" pitchFamily="34" charset="0"/>
      </a:defRPr>
    </a:lvl2pPr>
    <a:lvl3pPr marL="4018696" indent="-2987619" algn="l" defTabSz="4018696" rtl="0" fontAlgn="base">
      <a:spcBef>
        <a:spcPct val="0"/>
      </a:spcBef>
      <a:spcAft>
        <a:spcPct val="0"/>
      </a:spcAft>
      <a:defRPr sz="7893" kern="1200">
        <a:solidFill>
          <a:schemeClr val="tx1"/>
        </a:solidFill>
        <a:latin typeface="Arial" pitchFamily="34" charset="0"/>
        <a:ea typeface="+mn-ea"/>
        <a:cs typeface="Arial" pitchFamily="34" charset="0"/>
      </a:defRPr>
    </a:lvl3pPr>
    <a:lvl4pPr marL="6027149" indent="-4480533" algn="l" defTabSz="4018696" rtl="0" fontAlgn="base">
      <a:spcBef>
        <a:spcPct val="0"/>
      </a:spcBef>
      <a:spcAft>
        <a:spcPct val="0"/>
      </a:spcAft>
      <a:defRPr sz="7893" kern="1200">
        <a:solidFill>
          <a:schemeClr val="tx1"/>
        </a:solidFill>
        <a:latin typeface="Arial" pitchFamily="34" charset="0"/>
        <a:ea typeface="+mn-ea"/>
        <a:cs typeface="Arial" pitchFamily="34" charset="0"/>
      </a:defRPr>
    </a:lvl4pPr>
    <a:lvl5pPr marL="8037392" indent="-5975237" algn="l" defTabSz="4018696" rtl="0" fontAlgn="base">
      <a:spcBef>
        <a:spcPct val="0"/>
      </a:spcBef>
      <a:spcAft>
        <a:spcPct val="0"/>
      </a:spcAft>
      <a:defRPr sz="7893" kern="1200">
        <a:solidFill>
          <a:schemeClr val="tx1"/>
        </a:solidFill>
        <a:latin typeface="Arial" pitchFamily="34" charset="0"/>
        <a:ea typeface="+mn-ea"/>
        <a:cs typeface="Arial" pitchFamily="34" charset="0"/>
      </a:defRPr>
    </a:lvl5pPr>
    <a:lvl6pPr marL="2577694" algn="l" defTabSz="1031077" rtl="0" eaLnBrk="1" latinLnBrk="0" hangingPunct="1">
      <a:defRPr sz="7893" kern="1200">
        <a:solidFill>
          <a:schemeClr val="tx1"/>
        </a:solidFill>
        <a:latin typeface="Arial" pitchFamily="34" charset="0"/>
        <a:ea typeface="+mn-ea"/>
        <a:cs typeface="Arial" pitchFamily="34" charset="0"/>
      </a:defRPr>
    </a:lvl6pPr>
    <a:lvl7pPr marL="3093232" algn="l" defTabSz="1031077" rtl="0" eaLnBrk="1" latinLnBrk="0" hangingPunct="1">
      <a:defRPr sz="7893" kern="1200">
        <a:solidFill>
          <a:schemeClr val="tx1"/>
        </a:solidFill>
        <a:latin typeface="Arial" pitchFamily="34" charset="0"/>
        <a:ea typeface="+mn-ea"/>
        <a:cs typeface="Arial" pitchFamily="34" charset="0"/>
      </a:defRPr>
    </a:lvl7pPr>
    <a:lvl8pPr marL="3608771" algn="l" defTabSz="1031077" rtl="0" eaLnBrk="1" latinLnBrk="0" hangingPunct="1">
      <a:defRPr sz="7893" kern="1200">
        <a:solidFill>
          <a:schemeClr val="tx1"/>
        </a:solidFill>
        <a:latin typeface="Arial" pitchFamily="34" charset="0"/>
        <a:ea typeface="+mn-ea"/>
        <a:cs typeface="Arial" pitchFamily="34" charset="0"/>
      </a:defRPr>
    </a:lvl8pPr>
    <a:lvl9pPr marL="4124310" algn="l" defTabSz="1031077" rtl="0" eaLnBrk="1" latinLnBrk="0" hangingPunct="1">
      <a:defRPr sz="7893"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13482" userDrawn="1">
          <p15:clr>
            <a:srgbClr val="A4A3A4"/>
          </p15:clr>
        </p15:guide>
        <p15:guide id="2" pos="953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i Papadomarkaki" initials="EP" lastIdx="0" clrIdx="0">
    <p:extLst>
      <p:ext uri="{19B8F6BF-5375-455C-9EA6-DF929625EA0E}">
        <p15:presenceInfo xmlns:p15="http://schemas.microsoft.com/office/powerpoint/2012/main" userId="S-1-5-21-2237781823-4222579249-3398109344-17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A45E"/>
    <a:srgbClr val="78B832"/>
    <a:srgbClr val="659A2A"/>
    <a:srgbClr val="401DA3"/>
    <a:srgbClr val="4A21BD"/>
    <a:srgbClr val="8462E4"/>
    <a:srgbClr val="7F5BE3"/>
    <a:srgbClr val="4F81BD"/>
    <a:srgbClr val="FFFEFE"/>
    <a:srgbClr val="05B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650" autoAdjust="0"/>
    <p:restoredTop sz="94386" autoAdjust="0"/>
  </p:normalViewPr>
  <p:slideViewPr>
    <p:cSldViewPr>
      <p:cViewPr>
        <p:scale>
          <a:sx n="23" d="100"/>
          <a:sy n="23" d="100"/>
        </p:scale>
        <p:origin x="1181" y="-432"/>
      </p:cViewPr>
      <p:guideLst>
        <p:guide orient="horz" pos="13482"/>
        <p:guide pos="9536"/>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eleni\Desktop\geneva\Copy%20of%20EyE%20Dose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eleni\Desktop\geneva\Copy%20of%20EyE%20Doses.xlsx" TargetMode="Externa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r>
              <a:rPr lang="en-US" sz="2800" dirty="0">
                <a:latin typeface="Cambria" panose="02040503050406030204" pitchFamily="18" charset="0"/>
                <a:ea typeface="Cambria" panose="02040503050406030204" pitchFamily="18" charset="0"/>
              </a:rPr>
              <a:t>Exposed Workers</a:t>
            </a:r>
            <a:endParaRPr lang="el-GR" sz="2800" dirty="0">
              <a:latin typeface="Cambria" panose="02040503050406030204" pitchFamily="18" charset="0"/>
              <a:ea typeface="Cambria" panose="02040503050406030204" pitchFamily="18" charset="0"/>
            </a:endParaRPr>
          </a:p>
        </c:rich>
      </c:tx>
      <c:layout>
        <c:manualLayout>
          <c:xMode val="edge"/>
          <c:yMode val="edge"/>
          <c:x val="2.5100455773003728E-2"/>
          <c:y val="0.89854349740250561"/>
        </c:manualLayout>
      </c:layout>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el-GR"/>
        </a:p>
      </c:txPr>
    </c:title>
    <c:autoTitleDeleted val="0"/>
    <c:plotArea>
      <c:layout/>
      <c:pieChart>
        <c:varyColors val="1"/>
        <c:ser>
          <c:idx val="0"/>
          <c:order val="0"/>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4DBD-4796-9D8C-9076605EB827}"/>
              </c:ext>
            </c:extLst>
          </c:dPt>
          <c:dPt>
            <c:idx val="1"/>
            <c:bubble3D val="0"/>
            <c:spPr>
              <a:solidFill>
                <a:srgbClr val="F8A45E"/>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4DBD-4796-9D8C-9076605EB827}"/>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4DBD-4796-9D8C-9076605EB827}"/>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4DBD-4796-9D8C-9076605EB827}"/>
              </c:ext>
            </c:extLst>
          </c:dPt>
          <c:dPt>
            <c:idx val="4"/>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4DBD-4796-9D8C-9076605EB827}"/>
              </c:ext>
            </c:extLst>
          </c:dPt>
          <c:dPt>
            <c:idx val="5"/>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B-4DBD-4796-9D8C-9076605EB827}"/>
              </c:ext>
            </c:extLst>
          </c:dPt>
          <c:dLbls>
            <c:dLbl>
              <c:idx val="0"/>
              <c:layout>
                <c:manualLayout>
                  <c:x val="0.1092529372441486"/>
                  <c:y val="3.2103138155016878E-2"/>
                </c:manualLayout>
              </c:layout>
              <c:spPr>
                <a:noFill/>
                <a:ln>
                  <a:noFill/>
                </a:ln>
                <a:effectLst/>
              </c:spPr>
              <c:txPr>
                <a:bodyPr rot="0" spcFirstLastPara="1" vertOverflow="ellipsis" vert="horz" wrap="square" lIns="38100" tIns="19050" rIns="38100" bIns="19050" anchor="ctr" anchorCtr="1">
                  <a:noAutofit/>
                </a:bodyPr>
                <a:lstStyle/>
                <a:p>
                  <a:pPr>
                    <a:defRPr sz="2400" b="0" i="0" u="none" strike="noStrike" kern="1200" spc="0" baseline="0">
                      <a:solidFill>
                        <a:schemeClr val="tx1"/>
                      </a:solidFill>
                      <a:latin typeface="Cambria" panose="02040503050406030204" pitchFamily="18" charset="0"/>
                      <a:ea typeface="Cambria" panose="02040503050406030204" pitchFamily="18" charset="0"/>
                      <a:cs typeface="+mn-cs"/>
                    </a:defRPr>
                  </a:pPr>
                  <a:endParaRPr lang="el-GR"/>
                </a:p>
              </c:txPr>
              <c:dLblPos val="bestFit"/>
              <c:showLegendKey val="0"/>
              <c:showVal val="0"/>
              <c:showCatName val="1"/>
              <c:showSerName val="0"/>
              <c:showPercent val="1"/>
              <c:showBubbleSize val="0"/>
              <c:extLst>
                <c:ext xmlns:c15="http://schemas.microsoft.com/office/drawing/2012/chart" uri="{CE6537A1-D6FC-4f65-9D91-7224C49458BB}">
                  <c15:layout>
                    <c:manualLayout>
                      <c:w val="0.23724352609705932"/>
                      <c:h val="0.14210116909913212"/>
                    </c:manualLayout>
                  </c15:layout>
                </c:ext>
                <c:ext xmlns:c16="http://schemas.microsoft.com/office/drawing/2014/chart" uri="{C3380CC4-5D6E-409C-BE32-E72D297353CC}">
                  <c16:uniqueId val="{00000001-4DBD-4796-9D8C-9076605EB827}"/>
                </c:ext>
              </c:extLst>
            </c:dLbl>
            <c:dLbl>
              <c:idx val="1"/>
              <c:layout>
                <c:manualLayout>
                  <c:x val="3.6234628165796381E-2"/>
                  <c:y val="-0.18684646718699247"/>
                </c:manualLayout>
              </c:layout>
              <c:spPr>
                <a:noFill/>
                <a:ln>
                  <a:noFill/>
                </a:ln>
                <a:effectLst/>
              </c:spPr>
              <c:txPr>
                <a:bodyPr rot="0" spcFirstLastPara="1" vertOverflow="ellipsis" vert="horz" wrap="square" lIns="38100" tIns="19050" rIns="38100" bIns="19050" anchor="ctr" anchorCtr="1">
                  <a:spAutoFit/>
                </a:bodyPr>
                <a:lstStyle/>
                <a:p>
                  <a:pPr>
                    <a:defRPr sz="2400" b="0" i="0" u="none" strike="noStrike" kern="1200" spc="0" baseline="0">
                      <a:solidFill>
                        <a:schemeClr val="tx1"/>
                      </a:solidFill>
                      <a:latin typeface="Cambria" panose="02040503050406030204" pitchFamily="18" charset="0"/>
                      <a:ea typeface="Cambria" panose="02040503050406030204" pitchFamily="18" charset="0"/>
                      <a:cs typeface="+mn-cs"/>
                    </a:defRPr>
                  </a:pPr>
                  <a:endParaRPr lang="el-GR"/>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4DBD-4796-9D8C-9076605EB827}"/>
                </c:ext>
              </c:extLst>
            </c:dLbl>
            <c:dLbl>
              <c:idx val="2"/>
              <c:layout>
                <c:manualLayout>
                  <c:x val="4.3920761413086522E-3"/>
                  <c:y val="8.4732700235961661E-2"/>
                </c:manualLayout>
              </c:layout>
              <c:spPr>
                <a:noFill/>
                <a:ln>
                  <a:noFill/>
                </a:ln>
                <a:effectLst/>
              </c:spPr>
              <c:txPr>
                <a:bodyPr rot="0" spcFirstLastPara="1" vertOverflow="ellipsis" vert="horz" wrap="square" lIns="38100" tIns="19050" rIns="38100" bIns="19050" anchor="ctr" anchorCtr="1">
                  <a:spAutoFit/>
                </a:bodyPr>
                <a:lstStyle/>
                <a:p>
                  <a:pPr>
                    <a:defRPr sz="2400" b="0" i="0" u="none" strike="noStrike" kern="1200" spc="0" baseline="0">
                      <a:solidFill>
                        <a:schemeClr val="tx1"/>
                      </a:solidFill>
                      <a:latin typeface="Cambria" panose="02040503050406030204" pitchFamily="18" charset="0"/>
                      <a:ea typeface="Cambria" panose="02040503050406030204" pitchFamily="18" charset="0"/>
                      <a:cs typeface="+mn-cs"/>
                    </a:defRPr>
                  </a:pPr>
                  <a:endParaRPr lang="el-GR"/>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4DBD-4796-9D8C-9076605EB827}"/>
                </c:ext>
              </c:extLst>
            </c:dLbl>
            <c:dLbl>
              <c:idx val="3"/>
              <c:spPr>
                <a:noFill/>
                <a:ln>
                  <a:noFill/>
                </a:ln>
                <a:effectLst/>
              </c:spPr>
              <c:txPr>
                <a:bodyPr rot="0" spcFirstLastPara="1" vertOverflow="ellipsis" vert="horz" wrap="square" lIns="38100" tIns="19050" rIns="38100" bIns="19050" anchor="ctr" anchorCtr="1">
                  <a:spAutoFit/>
                </a:bodyPr>
                <a:lstStyle/>
                <a:p>
                  <a:pPr>
                    <a:defRPr sz="2400" b="0" i="0" u="none" strike="noStrike" kern="1200" spc="0" baseline="0">
                      <a:solidFill>
                        <a:schemeClr val="tx1"/>
                      </a:solidFill>
                      <a:latin typeface="Cambria" panose="02040503050406030204" pitchFamily="18" charset="0"/>
                      <a:ea typeface="Cambria" panose="02040503050406030204" pitchFamily="18" charset="0"/>
                      <a:cs typeface="+mn-cs"/>
                    </a:defRPr>
                  </a:pPr>
                  <a:endParaRPr lang="el-GR"/>
                </a:p>
              </c:txPr>
              <c:dLblPos val="outEnd"/>
              <c:showLegendKey val="0"/>
              <c:showVal val="0"/>
              <c:showCatName val="1"/>
              <c:showSerName val="0"/>
              <c:showPercent val="1"/>
              <c:showBubbleSize val="0"/>
              <c:extLst>
                <c:ext xmlns:c16="http://schemas.microsoft.com/office/drawing/2014/chart" uri="{C3380CC4-5D6E-409C-BE32-E72D297353CC}">
                  <c16:uniqueId val="{00000007-4DBD-4796-9D8C-9076605EB827}"/>
                </c:ext>
              </c:extLst>
            </c:dLbl>
            <c:dLbl>
              <c:idx val="4"/>
              <c:layout>
                <c:manualLayout>
                  <c:x val="-4.0260232872350293E-17"/>
                  <c:y val="4.5625300127056283E-2"/>
                </c:manualLayout>
              </c:layout>
              <c:spPr>
                <a:noFill/>
                <a:ln>
                  <a:noFill/>
                </a:ln>
                <a:effectLst/>
              </c:spPr>
              <c:txPr>
                <a:bodyPr rot="0" spcFirstLastPara="1" vertOverflow="ellipsis" vert="horz" wrap="square" lIns="38100" tIns="19050" rIns="38100" bIns="19050" anchor="ctr" anchorCtr="1">
                  <a:spAutoFit/>
                </a:bodyPr>
                <a:lstStyle/>
                <a:p>
                  <a:pPr>
                    <a:defRPr sz="2400" b="0" i="0" u="none" strike="noStrike" kern="1200" spc="0" baseline="0">
                      <a:solidFill>
                        <a:schemeClr val="tx1"/>
                      </a:solidFill>
                      <a:latin typeface="Cambria" panose="02040503050406030204" pitchFamily="18" charset="0"/>
                      <a:ea typeface="Cambria" panose="02040503050406030204" pitchFamily="18" charset="0"/>
                      <a:cs typeface="+mn-cs"/>
                    </a:defRPr>
                  </a:pPr>
                  <a:endParaRPr lang="el-GR"/>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4DBD-4796-9D8C-9076605EB827}"/>
                </c:ext>
              </c:extLst>
            </c:dLbl>
            <c:dLbl>
              <c:idx val="5"/>
              <c:layout>
                <c:manualLayout>
                  <c:x val="-8.0520465744700585E-17"/>
                  <c:y val="1.3035800036301795E-2"/>
                </c:manualLayout>
              </c:layout>
              <c:spPr>
                <a:noFill/>
                <a:ln>
                  <a:noFill/>
                </a:ln>
                <a:effectLst/>
              </c:spPr>
              <c:txPr>
                <a:bodyPr rot="0" spcFirstLastPara="1" vertOverflow="ellipsis" vert="horz" wrap="square" lIns="38100" tIns="19050" rIns="38100" bIns="19050" anchor="ctr" anchorCtr="1">
                  <a:spAutoFit/>
                </a:bodyPr>
                <a:lstStyle/>
                <a:p>
                  <a:pPr>
                    <a:defRPr sz="2400" b="0" i="0" u="none" strike="noStrike" kern="1200" spc="0" baseline="0">
                      <a:solidFill>
                        <a:schemeClr val="tx1"/>
                      </a:solidFill>
                      <a:latin typeface="Cambria" panose="02040503050406030204" pitchFamily="18" charset="0"/>
                      <a:ea typeface="Cambria" panose="02040503050406030204" pitchFamily="18" charset="0"/>
                      <a:cs typeface="+mn-cs"/>
                    </a:defRPr>
                  </a:pPr>
                  <a:endParaRPr lang="el-GR"/>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4DBD-4796-9D8C-9076605EB827}"/>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spc="0" baseline="0">
                    <a:solidFill>
                      <a:schemeClr val="tx1"/>
                    </a:solidFill>
                    <a:latin typeface="Cambria" panose="02040503050406030204" pitchFamily="18" charset="0"/>
                    <a:ea typeface="Cambria" panose="02040503050406030204" pitchFamily="18" charset="0"/>
                    <a:cs typeface="+mn-cs"/>
                  </a:defRPr>
                </a:pPr>
                <a:endParaRPr lang="el-GR"/>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ΕΥΕ!$C$2:$C$7</c:f>
              <c:strCache>
                <c:ptCount val="6"/>
                <c:pt idx="0">
                  <c:v>Radiation Physicist</c:v>
                </c:pt>
                <c:pt idx="1">
                  <c:v>Physician</c:v>
                </c:pt>
                <c:pt idx="2">
                  <c:v>Nursing Staff</c:v>
                </c:pt>
                <c:pt idx="4">
                  <c:v>Technician</c:v>
                </c:pt>
                <c:pt idx="5">
                  <c:v>Other</c:v>
                </c:pt>
              </c:strCache>
            </c:strRef>
          </c:cat>
          <c:val>
            <c:numRef>
              <c:f>ΕΥΕ!$D$2:$D$7</c:f>
              <c:numCache>
                <c:formatCode>General</c:formatCode>
                <c:ptCount val="6"/>
                <c:pt idx="0">
                  <c:v>1</c:v>
                </c:pt>
                <c:pt idx="1">
                  <c:v>88</c:v>
                </c:pt>
                <c:pt idx="2">
                  <c:v>12</c:v>
                </c:pt>
                <c:pt idx="4">
                  <c:v>5</c:v>
                </c:pt>
                <c:pt idx="5">
                  <c:v>3</c:v>
                </c:pt>
              </c:numCache>
            </c:numRef>
          </c:val>
          <c:extLst>
            <c:ext xmlns:c16="http://schemas.microsoft.com/office/drawing/2014/chart" uri="{C3380CC4-5D6E-409C-BE32-E72D297353CC}">
              <c16:uniqueId val="{0000000C-4DBD-4796-9D8C-9076605EB827}"/>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a:outerShdw blurRad="50800" dist="38100" dir="2700000" algn="tl" rotWithShape="0">
        <a:prstClr val="black">
          <a:alpha val="40000"/>
        </a:prstClr>
      </a:outerShdw>
    </a:effectLst>
  </c:spPr>
  <c:txPr>
    <a:bodyPr/>
    <a:lstStyle/>
    <a:p>
      <a:pPr>
        <a:defRPr/>
      </a:pPr>
      <a:endParaRPr lang="el-G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r>
              <a:rPr lang="en-US" sz="2800" dirty="0">
                <a:latin typeface="Cambria" panose="02040503050406030204" pitchFamily="18" charset="0"/>
                <a:ea typeface="Cambria" panose="02040503050406030204" pitchFamily="18" charset="0"/>
              </a:rPr>
              <a:t>Workplaces</a:t>
            </a:r>
          </a:p>
        </c:rich>
      </c:tx>
      <c:layout>
        <c:manualLayout>
          <c:xMode val="edge"/>
          <c:yMode val="edge"/>
          <c:x val="1.180405046253402E-2"/>
          <c:y val="0.90707703513727755"/>
        </c:manualLayout>
      </c:layout>
      <c:overlay val="0"/>
      <c:spPr>
        <a:noFill/>
        <a:ln>
          <a:noFill/>
        </a:ln>
        <a:effectLst/>
      </c:spPr>
    </c:title>
    <c:autoTitleDeleted val="0"/>
    <c:plotArea>
      <c:layout/>
      <c:pieChart>
        <c:varyColors val="1"/>
        <c:ser>
          <c:idx val="0"/>
          <c:order val="0"/>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89B4-4A91-BDEE-87D7D114395C}"/>
              </c:ext>
            </c:extLst>
          </c:dPt>
          <c:dPt>
            <c:idx val="1"/>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89B4-4A91-BDEE-87D7D114395C}"/>
              </c:ext>
            </c:extLst>
          </c:dPt>
          <c:dPt>
            <c:idx val="2"/>
            <c:bubble3D val="0"/>
            <c:spPr>
              <a:solidFill>
                <a:srgbClr val="F8A45E"/>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89B4-4A91-BDEE-87D7D114395C}"/>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89B4-4A91-BDEE-87D7D114395C}"/>
              </c:ext>
            </c:extLst>
          </c:dPt>
          <c:dPt>
            <c:idx val="4"/>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89B4-4A91-BDEE-87D7D114395C}"/>
              </c:ext>
            </c:extLst>
          </c:dPt>
          <c:dLbls>
            <c:dLbl>
              <c:idx val="0"/>
              <c:layout>
                <c:manualLayout>
                  <c:x val="4.5018780448413682E-2"/>
                  <c:y val="2.7207594866976589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89B4-4A91-BDEE-87D7D114395C}"/>
                </c:ext>
              </c:extLst>
            </c:dLbl>
            <c:dLbl>
              <c:idx val="2"/>
              <c:layout>
                <c:manualLayout>
                  <c:x val="0.38760071947048846"/>
                  <c:y val="-4.287437364042080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89B4-4A91-BDEE-87D7D114395C}"/>
                </c:ext>
              </c:extLst>
            </c:dLbl>
            <c:dLbl>
              <c:idx val="3"/>
              <c:layout>
                <c:manualLayout>
                  <c:x val="1.1529199870935211E-2"/>
                  <c:y val="7.5383963514490102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31127741632489742"/>
                      <c:h val="0.22454040808898884"/>
                    </c:manualLayout>
                  </c15:layout>
                </c:ext>
                <c:ext xmlns:c16="http://schemas.microsoft.com/office/drawing/2014/chart" uri="{C3380CC4-5D6E-409C-BE32-E72D297353CC}">
                  <c16:uniqueId val="{00000007-89B4-4A91-BDEE-87D7D114395C}"/>
                </c:ext>
              </c:extLst>
            </c:dLbl>
            <c:dLbl>
              <c:idx val="4"/>
              <c:spPr>
                <a:noFill/>
                <a:ln>
                  <a:noFill/>
                </a:ln>
                <a:effectLst/>
              </c:spPr>
              <c:txPr>
                <a:bodyPr rot="0" spcFirstLastPara="1" vertOverflow="ellipsis" vert="horz" wrap="square" lIns="38100" tIns="19050" rIns="38100" bIns="19050" anchor="ctr" anchorCtr="1">
                  <a:noAutofit/>
                </a:bodyPr>
                <a:lstStyle/>
                <a:p>
                  <a:pPr>
                    <a:defRPr sz="2400" b="0" i="0" u="none" strike="noStrike" kern="1200" spc="0" baseline="0">
                      <a:solidFill>
                        <a:schemeClr val="tx1"/>
                      </a:solidFill>
                      <a:latin typeface="Cambria" panose="02040503050406030204" pitchFamily="18" charset="0"/>
                      <a:ea typeface="Cambria" panose="02040503050406030204" pitchFamily="18" charset="0"/>
                      <a:cs typeface="+mn-cs"/>
                    </a:defRPr>
                  </a:pPr>
                  <a:endParaRPr lang="el-GR"/>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9-89B4-4A91-BDEE-87D7D114395C}"/>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spc="0" baseline="0">
                    <a:solidFill>
                      <a:schemeClr val="tx1"/>
                    </a:solidFill>
                    <a:latin typeface="Cambria" panose="02040503050406030204" pitchFamily="18" charset="0"/>
                    <a:ea typeface="Cambria" panose="02040503050406030204" pitchFamily="18" charset="0"/>
                    <a:cs typeface="+mn-cs"/>
                  </a:defRPr>
                </a:pPr>
                <a:endParaRPr lang="el-GR"/>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ΕΥΕ!$C$30:$C$34</c:f>
              <c:strCache>
                <c:ptCount val="5"/>
                <c:pt idx="0">
                  <c:v>Radiology</c:v>
                </c:pt>
                <c:pt idx="1">
                  <c:v>Intervational Radiology</c:v>
                </c:pt>
                <c:pt idx="2">
                  <c:v>Intervational Cardiology</c:v>
                </c:pt>
                <c:pt idx="3">
                  <c:v>Other interventional Procedures</c:v>
                </c:pt>
                <c:pt idx="4">
                  <c:v>Nuclear Medicine</c:v>
                </c:pt>
              </c:strCache>
            </c:strRef>
          </c:cat>
          <c:val>
            <c:numRef>
              <c:f>ΕΥΕ!$D$30:$D$34</c:f>
              <c:numCache>
                <c:formatCode>General</c:formatCode>
                <c:ptCount val="5"/>
                <c:pt idx="0">
                  <c:v>6</c:v>
                </c:pt>
                <c:pt idx="1">
                  <c:v>24</c:v>
                </c:pt>
                <c:pt idx="2">
                  <c:v>64</c:v>
                </c:pt>
                <c:pt idx="3">
                  <c:v>11</c:v>
                </c:pt>
                <c:pt idx="4">
                  <c:v>4</c:v>
                </c:pt>
              </c:numCache>
            </c:numRef>
          </c:val>
          <c:extLst>
            <c:ext xmlns:c16="http://schemas.microsoft.com/office/drawing/2014/chart" uri="{C3380CC4-5D6E-409C-BE32-E72D297353CC}">
              <c16:uniqueId val="{0000000A-89B4-4A91-BDEE-87D7D114395C}"/>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a:outerShdw blurRad="50800" dist="38100" dir="2700000" algn="tl" rotWithShape="0">
        <a:prstClr val="black">
          <a:alpha val="40000"/>
        </a:prstClr>
      </a:outerShdw>
    </a:effectLst>
  </c:spPr>
  <c:txPr>
    <a:bodyPr/>
    <a:lstStyle/>
    <a:p>
      <a:pPr>
        <a:defRPr/>
      </a:pPr>
      <a:endParaRPr lang="el-G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022484016914032E-2"/>
          <c:y val="0.15029661750283635"/>
          <c:w val="0.89655570772829363"/>
          <c:h val="0.61373849237470779"/>
        </c:manualLayout>
      </c:layout>
      <c:barChart>
        <c:barDir val="col"/>
        <c:grouping val="clustered"/>
        <c:varyColors val="0"/>
        <c:ser>
          <c:idx val="0"/>
          <c:order val="2"/>
          <c:tx>
            <c:strRef>
              <c:f>Sheet1!$G$62</c:f>
              <c:strCache>
                <c:ptCount val="1"/>
                <c:pt idx="0">
                  <c:v>Number of Exposed Workers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Lbls>
            <c:dLbl>
              <c:idx val="0"/>
              <c:layout>
                <c:manualLayout>
                  <c:x val="0"/>
                  <c:y val="0.3452777475697507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0FE-4B77-829C-3BD7EFF713BC}"/>
                </c:ext>
              </c:extLst>
            </c:dLbl>
            <c:dLbl>
              <c:idx val="1"/>
              <c:layout>
                <c:manualLayout>
                  <c:x val="3.6441442436339109E-17"/>
                  <c:y val="0.2413888677700028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0FE-4B77-829C-3BD7EFF713BC}"/>
                </c:ext>
              </c:extLst>
            </c:dLbl>
            <c:dLbl>
              <c:idx val="2"/>
              <c:layout>
                <c:manualLayout>
                  <c:x val="0"/>
                  <c:y val="0.3086110841110162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0FE-4B77-829C-3BD7EFF713BC}"/>
                </c:ext>
              </c:extLst>
            </c:dLbl>
            <c:dLbl>
              <c:idx val="3"/>
              <c:layout>
                <c:manualLayout>
                  <c:x val="-7.2882884872678218E-17"/>
                  <c:y val="0.3054417274329197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0FE-4B77-829C-3BD7EFF713BC}"/>
                </c:ext>
              </c:extLst>
            </c:dLbl>
            <c:dLbl>
              <c:idx val="4"/>
              <c:layout>
                <c:manualLayout>
                  <c:x val="0"/>
                  <c:y val="0.3344906750226880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0FE-4B77-829C-3BD7EFF713BC}"/>
                </c:ext>
              </c:extLst>
            </c:dLbl>
            <c:dLbl>
              <c:idx val="5"/>
              <c:layout>
                <c:manualLayout>
                  <c:x val="-1.4576576974535644E-16"/>
                  <c:y val="0.4032762770536940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0FE-4B77-829C-3BD7EFF713BC}"/>
                </c:ext>
              </c:extLst>
            </c:dLbl>
            <c:dLbl>
              <c:idx val="6"/>
              <c:layout>
                <c:manualLayout>
                  <c:x val="-1.9877380042359165E-3"/>
                  <c:y val="0.5384242092367270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0FE-4B77-829C-3BD7EFF713BC}"/>
                </c:ext>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Cambria" panose="02040503050406030204" pitchFamily="18" charset="0"/>
                    <a:ea typeface="Cambria" panose="02040503050406030204" pitchFamily="18" charset="0"/>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c:ext xmlns:c15="http://schemas.microsoft.com/office/drawing/2012/chart" uri="{02D57815-91ED-43cb-92C2-25804820EDAC}">
                  <c15:fullRef>
                    <c15:sqref>ΕΥΕ!$T$25:$T$32</c15:sqref>
                  </c15:fullRef>
                </c:ext>
              </c:extLst>
              <c:f>ΕΥΕ!$T$26:$T$32</c:f>
              <c:numCache>
                <c:formatCode>General</c:formatCode>
                <c:ptCount val="7"/>
                <c:pt idx="0">
                  <c:v>2015</c:v>
                </c:pt>
                <c:pt idx="1">
                  <c:v>2016</c:v>
                </c:pt>
                <c:pt idx="2">
                  <c:v>2017</c:v>
                </c:pt>
                <c:pt idx="3">
                  <c:v>2018</c:v>
                </c:pt>
                <c:pt idx="4">
                  <c:v>2019</c:v>
                </c:pt>
                <c:pt idx="5">
                  <c:v>2020</c:v>
                </c:pt>
                <c:pt idx="6">
                  <c:v>2021</c:v>
                </c:pt>
              </c:numCache>
            </c:numRef>
          </c:cat>
          <c:val>
            <c:numRef>
              <c:extLst>
                <c:ext xmlns:c15="http://schemas.microsoft.com/office/drawing/2012/chart" uri="{02D57815-91ED-43cb-92C2-25804820EDAC}">
                  <c15:fullRef>
                    <c15:sqref>ΕΥΕ!$W$25:$W$32</c15:sqref>
                  </c15:fullRef>
                </c:ext>
              </c:extLst>
              <c:f>ΕΥΕ!$W$26:$W$32</c:f>
              <c:numCache>
                <c:formatCode>General</c:formatCode>
                <c:ptCount val="7"/>
                <c:pt idx="0">
                  <c:v>72</c:v>
                </c:pt>
                <c:pt idx="1">
                  <c:v>56</c:v>
                </c:pt>
                <c:pt idx="2">
                  <c:v>68</c:v>
                </c:pt>
                <c:pt idx="3">
                  <c:v>68</c:v>
                </c:pt>
                <c:pt idx="4">
                  <c:v>75</c:v>
                </c:pt>
                <c:pt idx="5">
                  <c:v>88</c:v>
                </c:pt>
                <c:pt idx="6">
                  <c:v>109</c:v>
                </c:pt>
              </c:numCache>
            </c:numRef>
          </c:val>
          <c:extLst>
            <c:ext xmlns:c15="http://schemas.microsoft.com/office/drawing/2012/chart" uri="{02D57815-91ED-43cb-92C2-25804820EDAC}">
              <c15:categoryFilterExceptions>
                <c15:categoryFilterException>
                  <c15:sqref>'[Copy of EyE Doses.xlsx]ΕΥΕ'!$W$25</c15:sqref>
                  <c15:dLbl>
                    <c:idx val="-1"/>
                    <c:layout>
                      <c:manualLayout>
                        <c:x val="0"/>
                        <c:y val="5.8055550476329792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19-50FE-4B77-829C-3BD7EFF713BC}"/>
                      </c:ext>
                    </c:extLst>
                  </c15:dLbl>
                </c15:categoryFilterException>
              </c15:categoryFilterExceptions>
            </c:ext>
            <c:ext xmlns:c16="http://schemas.microsoft.com/office/drawing/2014/chart" uri="{C3380CC4-5D6E-409C-BE32-E72D297353CC}">
              <c16:uniqueId val="{00000007-50FE-4B77-829C-3BD7EFF713BC}"/>
            </c:ext>
          </c:extLst>
        </c:ser>
        <c:ser>
          <c:idx val="1"/>
          <c:order val="3"/>
          <c:tx>
            <c:strRef>
              <c:f>Sheet1!$G$60</c:f>
              <c:strCache>
                <c:ptCount val="1"/>
                <c:pt idx="0">
                  <c:v>Number of Exposed Workers with Hp(3)≥0. 1 mSv</c:v>
                </c:pt>
              </c:strCache>
            </c:strRef>
          </c:tx>
          <c:spPr>
            <a:solidFill>
              <a:schemeClr val="accent6"/>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Lbls>
            <c:dLbl>
              <c:idx val="0"/>
              <c:layout>
                <c:manualLayout>
                  <c:x val="-1.1337868480725624E-3"/>
                  <c:y val="0.288354926315603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0FE-4B77-829C-3BD7EFF713BC}"/>
                </c:ext>
              </c:extLst>
            </c:dLbl>
            <c:dLbl>
              <c:idx val="1"/>
              <c:layout>
                <c:manualLayout>
                  <c:x val="-4.1571704189453035E-17"/>
                  <c:y val="0.2094886216822761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0FE-4B77-829C-3BD7EFF713BC}"/>
                </c:ext>
              </c:extLst>
            </c:dLbl>
            <c:dLbl>
              <c:idx val="2"/>
              <c:layout>
                <c:manualLayout>
                  <c:x val="-8.3143408378906071E-17"/>
                  <c:y val="0.1897720455239442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50FE-4B77-829C-3BD7EFF713BC}"/>
                </c:ext>
              </c:extLst>
            </c:dLbl>
            <c:dLbl>
              <c:idx val="3"/>
              <c:layout>
                <c:manualLayout>
                  <c:x val="-2.2675736961451248E-3"/>
                  <c:y val="0.1811460434546741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50FE-4B77-829C-3BD7EFF713BC}"/>
                </c:ext>
              </c:extLst>
            </c:dLbl>
            <c:dLbl>
              <c:idx val="4"/>
              <c:layout>
                <c:manualLayout>
                  <c:x val="0"/>
                  <c:y val="0.1589648952765507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50FE-4B77-829C-3BD7EFF713BC}"/>
                </c:ext>
              </c:extLst>
            </c:dLbl>
            <c:dLbl>
              <c:idx val="5"/>
              <c:layout>
                <c:manualLayout>
                  <c:x val="-1.6628681675781214E-16"/>
                  <c:y val="0.1367837470984273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50FE-4B77-829C-3BD7EFF713BC}"/>
                </c:ext>
              </c:extLst>
            </c:dLbl>
            <c:dLbl>
              <c:idx val="6"/>
              <c:layout>
                <c:manualLayout>
                  <c:x val="0"/>
                  <c:y val="0.188539759514048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50FE-4B77-829C-3BD7EFF713BC}"/>
                </c:ext>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bg1"/>
                    </a:solidFill>
                    <a:latin typeface="Cambria" panose="02040503050406030204" pitchFamily="18" charset="0"/>
                    <a:ea typeface="Cambria" panose="02040503050406030204" pitchFamily="18" charset="0"/>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c:ext xmlns:c15="http://schemas.microsoft.com/office/drawing/2012/chart" uri="{02D57815-91ED-43cb-92C2-25804820EDAC}">
                  <c15:fullRef>
                    <c15:sqref>ΕΥΕ!$T$25:$T$32</c15:sqref>
                  </c15:fullRef>
                </c:ext>
              </c:extLst>
              <c:f>ΕΥΕ!$T$26:$T$32</c:f>
              <c:numCache>
                <c:formatCode>General</c:formatCode>
                <c:ptCount val="7"/>
                <c:pt idx="0">
                  <c:v>2015</c:v>
                </c:pt>
                <c:pt idx="1">
                  <c:v>2016</c:v>
                </c:pt>
                <c:pt idx="2">
                  <c:v>2017</c:v>
                </c:pt>
                <c:pt idx="3">
                  <c:v>2018</c:v>
                </c:pt>
                <c:pt idx="4">
                  <c:v>2019</c:v>
                </c:pt>
                <c:pt idx="5">
                  <c:v>2020</c:v>
                </c:pt>
                <c:pt idx="6">
                  <c:v>2021</c:v>
                </c:pt>
              </c:numCache>
            </c:numRef>
          </c:cat>
          <c:val>
            <c:numRef>
              <c:extLst>
                <c:ext xmlns:c15="http://schemas.microsoft.com/office/drawing/2012/chart" uri="{02D57815-91ED-43cb-92C2-25804820EDAC}">
                  <c15:fullRef>
                    <c15:sqref>ΕΥΕ!$X$25:$X$32</c15:sqref>
                  </c15:fullRef>
                </c:ext>
              </c:extLst>
              <c:f>ΕΥΕ!$X$26:$X$32</c:f>
              <c:numCache>
                <c:formatCode>General</c:formatCode>
                <c:ptCount val="7"/>
                <c:pt idx="0">
                  <c:v>57</c:v>
                </c:pt>
                <c:pt idx="1">
                  <c:v>41</c:v>
                </c:pt>
                <c:pt idx="2">
                  <c:v>38</c:v>
                </c:pt>
                <c:pt idx="3">
                  <c:v>36</c:v>
                </c:pt>
                <c:pt idx="4">
                  <c:v>32</c:v>
                </c:pt>
                <c:pt idx="5">
                  <c:v>28</c:v>
                </c:pt>
                <c:pt idx="6">
                  <c:v>38</c:v>
                </c:pt>
              </c:numCache>
            </c:numRef>
          </c:val>
          <c:extLst>
            <c:ext xmlns:c15="http://schemas.microsoft.com/office/drawing/2012/chart" uri="{02D57815-91ED-43cb-92C2-25804820EDAC}">
              <c15:categoryFilterExceptions>
                <c15:categoryFilterException>
                  <c15:sqref>'[Copy of EyE Doses.xlsx]ΕΥΕ'!$X$25</c15:sqref>
                  <c15:dLbl>
                    <c:idx val="-1"/>
                    <c:layout>
                      <c:manualLayout>
                        <c:x val="2.267573696145104E-3"/>
                        <c:y val="3.0807150247393455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1A-50FE-4B77-829C-3BD7EFF713BC}"/>
                      </c:ext>
                    </c:extLst>
                  </c15:dLbl>
                </c15:categoryFilterException>
              </c15:categoryFilterExceptions>
            </c:ext>
            <c:ext xmlns:c16="http://schemas.microsoft.com/office/drawing/2014/chart" uri="{C3380CC4-5D6E-409C-BE32-E72D297353CC}">
              <c16:uniqueId val="{0000000F-50FE-4B77-829C-3BD7EFF713BC}"/>
            </c:ext>
          </c:extLst>
        </c:ser>
        <c:dLbls>
          <c:showLegendKey val="0"/>
          <c:showVal val="0"/>
          <c:showCatName val="0"/>
          <c:showSerName val="0"/>
          <c:showPercent val="0"/>
          <c:showBubbleSize val="0"/>
        </c:dLbls>
        <c:gapWidth val="31"/>
        <c:axId val="425821344"/>
        <c:axId val="425820032"/>
      </c:barChart>
      <c:lineChart>
        <c:grouping val="standard"/>
        <c:varyColors val="0"/>
        <c:ser>
          <c:idx val="2"/>
          <c:order val="0"/>
          <c:tx>
            <c:v>Mean Annual dose, Hp(3)</c:v>
          </c:tx>
          <c:spPr>
            <a:ln w="34925" cap="rnd" cmpd="sng">
              <a:solidFill>
                <a:schemeClr val="accent3"/>
              </a:solidFill>
              <a:round/>
            </a:ln>
            <a:effectLst>
              <a:outerShdw blurRad="57150" dist="19050" dir="5400000" algn="ctr" rotWithShape="0">
                <a:srgbClr val="000000">
                  <a:alpha val="63000"/>
                </a:srgbClr>
              </a:outerShdw>
            </a:effectLst>
          </c:spPr>
          <c:marker>
            <c:symbol val="none"/>
          </c:marker>
          <c:dLbls>
            <c:dLbl>
              <c:idx val="1"/>
              <c:layout>
                <c:manualLayout>
                  <c:x val="-1.1337868480725208E-3"/>
                  <c:y val="-1.92261845446300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50FE-4B77-829C-3BD7EFF713BC}"/>
                </c:ext>
              </c:extLst>
            </c:dLbl>
            <c:dLbl>
              <c:idx val="5"/>
              <c:layout>
                <c:manualLayout>
                  <c:x val="0"/>
                  <c:y val="-2.95748642374978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50FE-4B77-829C-3BD7EFF713BC}"/>
                </c:ext>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Cambria" panose="02040503050406030204" pitchFamily="18" charset="0"/>
                    <a:ea typeface="Cambria" panose="02040503050406030204" pitchFamily="18" charset="0"/>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c:ext xmlns:c15="http://schemas.microsoft.com/office/drawing/2012/chart" uri="{02D57815-91ED-43cb-92C2-25804820EDAC}">
                  <c15:fullRef>
                    <c15:sqref>ΕΥΕ!$T$25:$T$32</c15:sqref>
                  </c15:fullRef>
                </c:ext>
              </c:extLst>
              <c:f>ΕΥΕ!$T$26:$T$32</c:f>
              <c:numCache>
                <c:formatCode>General</c:formatCode>
                <c:ptCount val="7"/>
                <c:pt idx="0">
                  <c:v>2015</c:v>
                </c:pt>
                <c:pt idx="1">
                  <c:v>2016</c:v>
                </c:pt>
                <c:pt idx="2">
                  <c:v>2017</c:v>
                </c:pt>
                <c:pt idx="3">
                  <c:v>2018</c:v>
                </c:pt>
                <c:pt idx="4">
                  <c:v>2019</c:v>
                </c:pt>
                <c:pt idx="5">
                  <c:v>2020</c:v>
                </c:pt>
                <c:pt idx="6">
                  <c:v>2021</c:v>
                </c:pt>
              </c:numCache>
            </c:numRef>
          </c:cat>
          <c:val>
            <c:numRef>
              <c:extLst>
                <c:ext xmlns:c15="http://schemas.microsoft.com/office/drawing/2012/chart" uri="{02D57815-91ED-43cb-92C2-25804820EDAC}">
                  <c15:fullRef>
                    <c15:sqref>ΕΥΕ!$Y$25:$Y$32</c15:sqref>
                  </c15:fullRef>
                </c:ext>
              </c:extLst>
              <c:f>ΕΥΕ!$Y$26:$Y$32</c:f>
              <c:numCache>
                <c:formatCode>0.00</c:formatCode>
                <c:ptCount val="7"/>
                <c:pt idx="0">
                  <c:v>2.106527777777778</c:v>
                </c:pt>
                <c:pt idx="1">
                  <c:v>4.5224999999999991</c:v>
                </c:pt>
                <c:pt idx="2">
                  <c:v>4.7076470588235297</c:v>
                </c:pt>
                <c:pt idx="3">
                  <c:v>6.2289705882352928</c:v>
                </c:pt>
                <c:pt idx="4">
                  <c:v>4.0242666666666658</c:v>
                </c:pt>
                <c:pt idx="5">
                  <c:v>3.1021590909090917</c:v>
                </c:pt>
                <c:pt idx="6">
                  <c:v>1.786238532110092</c:v>
                </c:pt>
              </c:numCache>
            </c:numRef>
          </c:val>
          <c:smooth val="0"/>
          <c:extLst>
            <c:ext xmlns:c15="http://schemas.microsoft.com/office/drawing/2012/chart" uri="{02D57815-91ED-43cb-92C2-25804820EDAC}">
              <c15:categoryFilterExceptions>
                <c15:categoryFilterException>
                  <c15:sqref>ΕΥΕ!$W$26</c15:sqref>
                  <c15:dLbl>
                    <c:idx val="-1"/>
                    <c:layout>
                      <c:manualLayout>
                        <c:x val="-5.7823129251700689E-2"/>
                        <c:y val="9.858288079165934E-3"/>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17-50FE-4B77-829C-3BD7EFF713BC}"/>
                      </c:ext>
                    </c:extLst>
                  </c15:dLbl>
                </c15:categoryFilterException>
              </c15:categoryFilterExceptions>
            </c:ext>
            <c:ext xmlns:c16="http://schemas.microsoft.com/office/drawing/2014/chart" uri="{C3380CC4-5D6E-409C-BE32-E72D297353CC}">
              <c16:uniqueId val="{00000012-50FE-4B77-829C-3BD7EFF713BC}"/>
            </c:ext>
          </c:extLst>
        </c:ser>
        <c:ser>
          <c:idx val="3"/>
          <c:order val="1"/>
          <c:tx>
            <c:strRef>
              <c:f>Sheet1!$G$61</c:f>
              <c:strCache>
                <c:ptCount val="1"/>
                <c:pt idx="0">
                  <c:v>Mean Annual dose, Hp(3)≥0. 1 mSv</c:v>
                </c:pt>
              </c:strCache>
            </c:strRef>
          </c:tx>
          <c:spPr>
            <a:ln w="34925" cap="rnd">
              <a:solidFill>
                <a:srgbClr val="FF0000"/>
              </a:solidFill>
              <a:round/>
            </a:ln>
            <a:effectLst>
              <a:outerShdw blurRad="57150" dist="19050" dir="5400000" algn="ctr" rotWithShape="0">
                <a:srgbClr val="000000">
                  <a:alpha val="63000"/>
                </a:srgbClr>
              </a:outerShdw>
            </a:effectLst>
          </c:spPr>
          <c:marker>
            <c:symbol val="none"/>
          </c:marker>
          <c:dPt>
            <c:idx val="4"/>
            <c:marker>
              <c:symbol val="none"/>
            </c:marker>
            <c:bubble3D val="0"/>
            <c:extLst>
              <c:ext xmlns:c16="http://schemas.microsoft.com/office/drawing/2014/chart" uri="{C3380CC4-5D6E-409C-BE32-E72D297353CC}">
                <c16:uniqueId val="{0000001B-50FE-4B77-829C-3BD7EFF713BC}"/>
              </c:ext>
            </c:extLst>
          </c:dPt>
          <c:dLbls>
            <c:dLbl>
              <c:idx val="0"/>
              <c:layout>
                <c:manualLayout>
                  <c:x val="-3.3791546072010584E-2"/>
                  <c:y val="-6.48700555737169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50FE-4B77-829C-3BD7EFF713BC}"/>
                </c:ext>
              </c:extLst>
            </c:dLbl>
            <c:dLbl>
              <c:idx val="1"/>
              <c:layout>
                <c:manualLayout>
                  <c:x val="-3.3791546072010584E-2"/>
                  <c:y val="-5.72382843297502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50FE-4B77-829C-3BD7EFF713BC}"/>
                </c:ext>
              </c:extLst>
            </c:dLbl>
            <c:dLbl>
              <c:idx val="2"/>
              <c:layout>
                <c:manualLayout>
                  <c:x val="-3.5779284076246497E-2"/>
                  <c:y val="-4.19747418418168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50FE-4B77-829C-3BD7EFF713BC}"/>
                </c:ext>
              </c:extLst>
            </c:dLbl>
            <c:spPr>
              <a:noFill/>
              <a:ln>
                <a:noFill/>
              </a:ln>
              <a:effectLst/>
            </c:spPr>
            <c:txPr>
              <a:bodyPr rot="0" spcFirstLastPara="1" vertOverflow="ellipsis" vert="horz" wrap="square" lIns="38100" tIns="19050" rIns="38100" bIns="19050" anchor="ctr" anchorCtr="1">
                <a:spAutoFit/>
              </a:bodyPr>
              <a:lstStyle/>
              <a:p>
                <a:pPr>
                  <a:defRPr sz="2200" b="0" i="0" u="none" strike="noStrike" kern="1200" baseline="0">
                    <a:solidFill>
                      <a:schemeClr val="tx1">
                        <a:lumMod val="75000"/>
                        <a:lumOff val="25000"/>
                      </a:schemeClr>
                    </a:solidFill>
                    <a:latin typeface="Cambria" panose="02040503050406030204" pitchFamily="18" charset="0"/>
                    <a:ea typeface="Cambria" panose="02040503050406030204" pitchFamily="18" charset="0"/>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c:ext xmlns:c15="http://schemas.microsoft.com/office/drawing/2012/chart" uri="{02D57815-91ED-43cb-92C2-25804820EDAC}">
                  <c15:fullRef>
                    <c15:sqref>ΕΥΕ!$T$25:$T$32</c15:sqref>
                  </c15:fullRef>
                </c:ext>
              </c:extLst>
              <c:f>ΕΥΕ!$T$26:$T$32</c:f>
              <c:numCache>
                <c:formatCode>General</c:formatCode>
                <c:ptCount val="7"/>
                <c:pt idx="0">
                  <c:v>2015</c:v>
                </c:pt>
                <c:pt idx="1">
                  <c:v>2016</c:v>
                </c:pt>
                <c:pt idx="2">
                  <c:v>2017</c:v>
                </c:pt>
                <c:pt idx="3">
                  <c:v>2018</c:v>
                </c:pt>
                <c:pt idx="4">
                  <c:v>2019</c:v>
                </c:pt>
                <c:pt idx="5">
                  <c:v>2020</c:v>
                </c:pt>
                <c:pt idx="6">
                  <c:v>2021</c:v>
                </c:pt>
              </c:numCache>
            </c:numRef>
          </c:cat>
          <c:val>
            <c:numRef>
              <c:extLst>
                <c:ext xmlns:c15="http://schemas.microsoft.com/office/drawing/2012/chart" uri="{02D57815-91ED-43cb-92C2-25804820EDAC}">
                  <c15:fullRef>
                    <c15:sqref>ΕΥΕ!$Z$25:$Z$32</c15:sqref>
                  </c15:fullRef>
                </c:ext>
              </c:extLst>
              <c:f>ΕΥΕ!$Z$26:$Z$32</c:f>
              <c:numCache>
                <c:formatCode>0.00</c:formatCode>
                <c:ptCount val="7"/>
                <c:pt idx="0">
                  <c:v>2.6608771929824564</c:v>
                </c:pt>
                <c:pt idx="1">
                  <c:v>6.1770731707317061</c:v>
                </c:pt>
                <c:pt idx="2">
                  <c:v>8.4242105263157896</c:v>
                </c:pt>
                <c:pt idx="3">
                  <c:v>11.765833333333331</c:v>
                </c:pt>
                <c:pt idx="4">
                  <c:v>9.431874999999998</c:v>
                </c:pt>
                <c:pt idx="5">
                  <c:v>9.7496428571428595</c:v>
                </c:pt>
                <c:pt idx="6">
                  <c:v>5.1236842105263163</c:v>
                </c:pt>
              </c:numCache>
            </c:numRef>
          </c:val>
          <c:smooth val="0"/>
          <c:extLst>
            <c:ext xmlns:c15="http://schemas.microsoft.com/office/drawing/2012/chart" uri="{02D57815-91ED-43cb-92C2-25804820EDAC}">
              <c15:categoryFilterExceptions>
                <c15:categoryFilterException>
                  <c15:sqref>'[Copy of EyE Doses.xlsx]ΕΥΕ'!$Z$25</c15:sqref>
                  <c15:dLbl>
                    <c:idx val="-1"/>
                    <c:layout>
                      <c:manualLayout>
                        <c:x val="-5.6804863677754565E-2"/>
                        <c:y val="-7.6401732613535986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18-50FE-4B77-829C-3BD7EFF713BC}"/>
                      </c:ext>
                    </c:extLst>
                  </c15:dLbl>
                </c15:categoryFilterException>
              </c15:categoryFilterExceptions>
            </c:ext>
            <c:ext xmlns:c16="http://schemas.microsoft.com/office/drawing/2014/chart" uri="{C3380CC4-5D6E-409C-BE32-E72D297353CC}">
              <c16:uniqueId val="{00000016-50FE-4B77-829C-3BD7EFF713BC}"/>
            </c:ext>
          </c:extLst>
        </c:ser>
        <c:dLbls>
          <c:showLegendKey val="0"/>
          <c:showVal val="1"/>
          <c:showCatName val="0"/>
          <c:showSerName val="0"/>
          <c:showPercent val="0"/>
          <c:showBubbleSize val="0"/>
        </c:dLbls>
        <c:marker val="1"/>
        <c:smooth val="0"/>
        <c:axId val="-554324992"/>
        <c:axId val="-554329888"/>
      </c:lineChart>
      <c:catAx>
        <c:axId val="-55432499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2200" b="0" i="0" u="none" strike="noStrike" kern="120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el-GR"/>
          </a:p>
        </c:txPr>
        <c:crossAx val="-554329888"/>
        <c:crosses val="autoZero"/>
        <c:auto val="1"/>
        <c:lblAlgn val="ctr"/>
        <c:lblOffset val="100"/>
        <c:noMultiLvlLbl val="0"/>
      </c:catAx>
      <c:valAx>
        <c:axId val="-554329888"/>
        <c:scaling>
          <c:orientation val="minMax"/>
          <c:max val="12"/>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2200" b="0" i="0" u="none" strike="noStrike" kern="120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el-GR"/>
          </a:p>
        </c:txPr>
        <c:crossAx val="-554324992"/>
        <c:crosses val="autoZero"/>
        <c:crossBetween val="between"/>
      </c:valAx>
      <c:valAx>
        <c:axId val="425820032"/>
        <c:scaling>
          <c:orientation val="minMax"/>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200" b="0" i="0" u="none" strike="noStrike" kern="120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el-GR"/>
          </a:p>
        </c:txPr>
        <c:crossAx val="425821344"/>
        <c:crosses val="max"/>
        <c:crossBetween val="between"/>
      </c:valAx>
      <c:catAx>
        <c:axId val="425821344"/>
        <c:scaling>
          <c:orientation val="minMax"/>
        </c:scaling>
        <c:delete val="1"/>
        <c:axPos val="b"/>
        <c:numFmt formatCode="General" sourceLinked="1"/>
        <c:majorTickMark val="none"/>
        <c:minorTickMark val="none"/>
        <c:tickLblPos val="nextTo"/>
        <c:crossAx val="425820032"/>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rtl="0">
              <a:defRPr sz="2400" b="0" i="0" u="none" strike="noStrike" kern="120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el-GR"/>
          </a:p>
        </c:txPr>
      </c:legendEntry>
      <c:legendEntry>
        <c:idx val="1"/>
        <c:txPr>
          <a:bodyPr rot="0" spcFirstLastPara="1" vertOverflow="ellipsis" vert="horz" wrap="square" anchor="ctr" anchorCtr="1"/>
          <a:lstStyle/>
          <a:p>
            <a:pPr rtl="0">
              <a:defRPr sz="2400" b="0" i="0" u="none" strike="noStrike" kern="120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el-GR"/>
          </a:p>
        </c:txPr>
      </c:legendEntry>
      <c:layout>
        <c:manualLayout>
          <c:xMode val="edge"/>
          <c:yMode val="edge"/>
          <c:x val="3.0853635052191233E-3"/>
          <c:y val="0.81912993813376112"/>
          <c:w val="0.97596839239716549"/>
          <c:h val="0.16227715147810029"/>
        </c:manualLayout>
      </c:layout>
      <c:overlay val="0"/>
      <c:spPr>
        <a:noFill/>
        <a:ln>
          <a:solidFill>
            <a:schemeClr val="accent3"/>
          </a:solidFill>
        </a:ln>
        <a:effectLst/>
      </c:spPr>
      <c:txPr>
        <a:bodyPr rot="0" spcFirstLastPara="1" vertOverflow="ellipsis" vert="horz" wrap="square" anchor="ctr" anchorCtr="1"/>
        <a:lstStyle/>
        <a:p>
          <a:pPr rtl="0">
            <a:defRPr sz="2400" b="0" i="0" u="none" strike="noStrike" kern="1200" baseline="0">
              <a:solidFill>
                <a:schemeClr val="tx1">
                  <a:lumMod val="65000"/>
                  <a:lumOff val="35000"/>
                </a:schemeClr>
              </a:solidFill>
              <a:latin typeface="Cambria" panose="02040503050406030204" pitchFamily="18" charset="0"/>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5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l-GR"/>
          </a:p>
        </p:txBody>
      </p:sp>
      <p:sp>
        <p:nvSpPr>
          <p:cNvPr id="3" name="Date Placeholder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atin typeface="Arial" charset="0"/>
                <a:cs typeface="Arial" charset="0"/>
              </a:defRPr>
            </a:lvl1pPr>
          </a:lstStyle>
          <a:p>
            <a:pPr>
              <a:defRPr/>
            </a:pPr>
            <a:fld id="{84512C1C-0294-485F-B623-5CF940F9B554}" type="datetimeFigureOut">
              <a:rPr lang="el-GR"/>
              <a:pPr>
                <a:defRPr/>
              </a:pPr>
              <a:t>8/8/2022</a:t>
            </a:fld>
            <a:endParaRPr lang="el-GR"/>
          </a:p>
        </p:txBody>
      </p:sp>
      <p:sp>
        <p:nvSpPr>
          <p:cNvPr id="4" name="Footer Placeholder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l-GR"/>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86EA2FEF-D582-47C7-8176-1A006DBF4B49}" type="slidenum">
              <a:rPr lang="el-GR"/>
              <a:pPr>
                <a:defRPr/>
              </a:pPr>
              <a:t>‹#›</a:t>
            </a:fld>
            <a:endParaRPr lang="el-GR"/>
          </a:p>
        </p:txBody>
      </p:sp>
    </p:spTree>
    <p:extLst>
      <p:ext uri="{BB962C8B-B14F-4D97-AF65-F5344CB8AC3E}">
        <p14:creationId xmlns:p14="http://schemas.microsoft.com/office/powerpoint/2010/main" val="4044383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1402" tIns="45702" rIns="91402" bIns="45702" rtlCol="0"/>
          <a:lstStyle>
            <a:lvl1pPr algn="l" defTabSz="3564166" fontAlgn="auto">
              <a:spcBef>
                <a:spcPts val="0"/>
              </a:spcBef>
              <a:spcAft>
                <a:spcPts val="0"/>
              </a:spcAft>
              <a:defRPr sz="1100">
                <a:latin typeface="+mn-lt"/>
                <a:cs typeface="+mn-cs"/>
              </a:defRPr>
            </a:lvl1pPr>
          </a:lstStyle>
          <a:p>
            <a:pPr>
              <a:defRPr/>
            </a:pPr>
            <a:endParaRPr lang="el-GR"/>
          </a:p>
        </p:txBody>
      </p:sp>
      <p:sp>
        <p:nvSpPr>
          <p:cNvPr id="3" name="Date Placeholder 2"/>
          <p:cNvSpPr>
            <a:spLocks noGrp="1"/>
          </p:cNvSpPr>
          <p:nvPr>
            <p:ph type="dt" idx="1"/>
          </p:nvPr>
        </p:nvSpPr>
        <p:spPr>
          <a:xfrm>
            <a:off x="4021138" y="0"/>
            <a:ext cx="3076575" cy="511175"/>
          </a:xfrm>
          <a:prstGeom prst="rect">
            <a:avLst/>
          </a:prstGeom>
        </p:spPr>
        <p:txBody>
          <a:bodyPr vert="horz" lIns="91402" tIns="45702" rIns="91402" bIns="45702" rtlCol="0"/>
          <a:lstStyle>
            <a:lvl1pPr algn="r" defTabSz="3564166" fontAlgn="auto">
              <a:spcBef>
                <a:spcPts val="0"/>
              </a:spcBef>
              <a:spcAft>
                <a:spcPts val="0"/>
              </a:spcAft>
              <a:defRPr sz="1100">
                <a:latin typeface="+mn-lt"/>
                <a:cs typeface="+mn-cs"/>
              </a:defRPr>
            </a:lvl1pPr>
          </a:lstStyle>
          <a:p>
            <a:pPr>
              <a:defRPr/>
            </a:pPr>
            <a:fld id="{18E16BED-6AA4-4847-A0E8-6BC1980806AF}" type="datetimeFigureOut">
              <a:rPr lang="el-GR"/>
              <a:pPr>
                <a:defRPr/>
              </a:pPr>
              <a:t>8/8/2022</a:t>
            </a:fld>
            <a:endParaRPr lang="el-GR"/>
          </a:p>
        </p:txBody>
      </p:sp>
      <p:sp>
        <p:nvSpPr>
          <p:cNvPr id="4" name="Slide Image Placeholder 3"/>
          <p:cNvSpPr>
            <a:spLocks noGrp="1" noRot="1" noChangeAspect="1"/>
          </p:cNvSpPr>
          <p:nvPr>
            <p:ph type="sldImg" idx="2"/>
          </p:nvPr>
        </p:nvSpPr>
        <p:spPr>
          <a:xfrm>
            <a:off x="2193925" y="768350"/>
            <a:ext cx="2711450" cy="3836988"/>
          </a:xfrm>
          <a:prstGeom prst="rect">
            <a:avLst/>
          </a:prstGeom>
          <a:noFill/>
          <a:ln w="12700">
            <a:solidFill>
              <a:prstClr val="black"/>
            </a:solidFill>
          </a:ln>
        </p:spPr>
        <p:txBody>
          <a:bodyPr vert="horz" lIns="91402" tIns="45702" rIns="91402" bIns="45702" rtlCol="0" anchor="ctr"/>
          <a:lstStyle/>
          <a:p>
            <a:pPr lvl="0"/>
            <a:endParaRPr lang="el-GR" noProof="0"/>
          </a:p>
        </p:txBody>
      </p:sp>
      <p:sp>
        <p:nvSpPr>
          <p:cNvPr id="5" name="Notes Placeholder 4"/>
          <p:cNvSpPr>
            <a:spLocks noGrp="1"/>
          </p:cNvSpPr>
          <p:nvPr>
            <p:ph type="body" sz="quarter" idx="3"/>
          </p:nvPr>
        </p:nvSpPr>
        <p:spPr>
          <a:xfrm>
            <a:off x="709613" y="4860925"/>
            <a:ext cx="5680075" cy="4605338"/>
          </a:xfrm>
          <a:prstGeom prst="rect">
            <a:avLst/>
          </a:prstGeom>
        </p:spPr>
        <p:txBody>
          <a:bodyPr vert="horz" lIns="91402" tIns="45702" rIns="91402" bIns="4570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l-GR" noProof="0"/>
          </a:p>
        </p:txBody>
      </p:sp>
      <p:sp>
        <p:nvSpPr>
          <p:cNvPr id="6" name="Footer Placeholder 5"/>
          <p:cNvSpPr>
            <a:spLocks noGrp="1"/>
          </p:cNvSpPr>
          <p:nvPr>
            <p:ph type="ftr" sz="quarter" idx="4"/>
          </p:nvPr>
        </p:nvSpPr>
        <p:spPr>
          <a:xfrm>
            <a:off x="0" y="9721850"/>
            <a:ext cx="3076575" cy="511175"/>
          </a:xfrm>
          <a:prstGeom prst="rect">
            <a:avLst/>
          </a:prstGeom>
        </p:spPr>
        <p:txBody>
          <a:bodyPr vert="horz" lIns="91402" tIns="45702" rIns="91402" bIns="45702" rtlCol="0" anchor="b"/>
          <a:lstStyle>
            <a:lvl1pPr algn="l" defTabSz="3564166" fontAlgn="auto">
              <a:spcBef>
                <a:spcPts val="0"/>
              </a:spcBef>
              <a:spcAft>
                <a:spcPts val="0"/>
              </a:spcAft>
              <a:defRPr sz="1100">
                <a:latin typeface="+mn-lt"/>
                <a:cs typeface="+mn-cs"/>
              </a:defRPr>
            </a:lvl1pPr>
          </a:lstStyle>
          <a:p>
            <a:pPr>
              <a:defRPr/>
            </a:pPr>
            <a:endParaRPr lang="el-GR"/>
          </a:p>
        </p:txBody>
      </p:sp>
      <p:sp>
        <p:nvSpPr>
          <p:cNvPr id="7" name="Slide Number Placeholder 6"/>
          <p:cNvSpPr>
            <a:spLocks noGrp="1"/>
          </p:cNvSpPr>
          <p:nvPr>
            <p:ph type="sldNum" sz="quarter" idx="5"/>
          </p:nvPr>
        </p:nvSpPr>
        <p:spPr>
          <a:xfrm>
            <a:off x="4021138" y="9721850"/>
            <a:ext cx="3076575" cy="511175"/>
          </a:xfrm>
          <a:prstGeom prst="rect">
            <a:avLst/>
          </a:prstGeom>
        </p:spPr>
        <p:txBody>
          <a:bodyPr vert="horz" lIns="91402" tIns="45702" rIns="91402" bIns="45702" rtlCol="0" anchor="b"/>
          <a:lstStyle>
            <a:lvl1pPr algn="r" defTabSz="3564166" fontAlgn="auto">
              <a:spcBef>
                <a:spcPts val="0"/>
              </a:spcBef>
              <a:spcAft>
                <a:spcPts val="0"/>
              </a:spcAft>
              <a:defRPr sz="1100">
                <a:latin typeface="+mn-lt"/>
                <a:cs typeface="+mn-cs"/>
              </a:defRPr>
            </a:lvl1pPr>
          </a:lstStyle>
          <a:p>
            <a:pPr>
              <a:defRPr/>
            </a:pPr>
            <a:fld id="{5E0CF3F6-2495-4303-B5DE-3ABF1693C0C5}" type="slidenum">
              <a:rPr lang="el-GR"/>
              <a:pPr>
                <a:defRPr/>
              </a:pPr>
              <a:t>‹#›</a:t>
            </a:fld>
            <a:endParaRPr lang="el-GR"/>
          </a:p>
        </p:txBody>
      </p:sp>
    </p:spTree>
    <p:extLst>
      <p:ext uri="{BB962C8B-B14F-4D97-AF65-F5344CB8AC3E}">
        <p14:creationId xmlns:p14="http://schemas.microsoft.com/office/powerpoint/2010/main" val="301185537"/>
      </p:ext>
    </p:extLst>
  </p:cSld>
  <p:clrMap bg1="lt1" tx1="dk1" bg2="lt2" tx2="dk2" accent1="accent1" accent2="accent2" accent3="accent3" accent4="accent4" accent5="accent5" accent6="accent6" hlink="hlink" folHlink="folHlink"/>
  <p:notesStyle>
    <a:lvl1pPr algn="l" defTabSz="878922" rtl="0" eaLnBrk="0" fontAlgn="base" hangingPunct="0">
      <a:spcBef>
        <a:spcPct val="30000"/>
      </a:spcBef>
      <a:spcAft>
        <a:spcPct val="0"/>
      </a:spcAft>
      <a:defRPr sz="1128" kern="1200">
        <a:solidFill>
          <a:schemeClr val="tx1"/>
        </a:solidFill>
        <a:latin typeface="+mn-lt"/>
        <a:ea typeface="+mn-ea"/>
        <a:cs typeface="+mn-cs"/>
      </a:defRPr>
    </a:lvl1pPr>
    <a:lvl2pPr marL="438566" algn="l" defTabSz="878922" rtl="0" eaLnBrk="0" fontAlgn="base" hangingPunct="0">
      <a:spcBef>
        <a:spcPct val="30000"/>
      </a:spcBef>
      <a:spcAft>
        <a:spcPct val="0"/>
      </a:spcAft>
      <a:defRPr sz="1128" kern="1200">
        <a:solidFill>
          <a:schemeClr val="tx1"/>
        </a:solidFill>
        <a:latin typeface="+mn-lt"/>
        <a:ea typeface="+mn-ea"/>
        <a:cs typeface="+mn-cs"/>
      </a:defRPr>
    </a:lvl2pPr>
    <a:lvl3pPr marL="878922" algn="l" defTabSz="878922" rtl="0" eaLnBrk="0" fontAlgn="base" hangingPunct="0">
      <a:spcBef>
        <a:spcPct val="30000"/>
      </a:spcBef>
      <a:spcAft>
        <a:spcPct val="0"/>
      </a:spcAft>
      <a:defRPr sz="1128" kern="1200">
        <a:solidFill>
          <a:schemeClr val="tx1"/>
        </a:solidFill>
        <a:latin typeface="+mn-lt"/>
        <a:ea typeface="+mn-ea"/>
        <a:cs typeface="+mn-cs"/>
      </a:defRPr>
    </a:lvl3pPr>
    <a:lvl4pPr marL="1319278" algn="l" defTabSz="878922" rtl="0" eaLnBrk="0" fontAlgn="base" hangingPunct="0">
      <a:spcBef>
        <a:spcPct val="30000"/>
      </a:spcBef>
      <a:spcAft>
        <a:spcPct val="0"/>
      </a:spcAft>
      <a:defRPr sz="1128" kern="1200">
        <a:solidFill>
          <a:schemeClr val="tx1"/>
        </a:solidFill>
        <a:latin typeface="+mn-lt"/>
        <a:ea typeface="+mn-ea"/>
        <a:cs typeface="+mn-cs"/>
      </a:defRPr>
    </a:lvl4pPr>
    <a:lvl5pPr marL="1759634" algn="l" defTabSz="878922" rtl="0" eaLnBrk="0" fontAlgn="base" hangingPunct="0">
      <a:spcBef>
        <a:spcPct val="30000"/>
      </a:spcBef>
      <a:spcAft>
        <a:spcPct val="0"/>
      </a:spcAft>
      <a:defRPr sz="1128" kern="1200">
        <a:solidFill>
          <a:schemeClr val="tx1"/>
        </a:solidFill>
        <a:latin typeface="+mn-lt"/>
        <a:ea typeface="+mn-ea"/>
        <a:cs typeface="+mn-cs"/>
      </a:defRPr>
    </a:lvl5pPr>
    <a:lvl6pPr marL="2199803" algn="l" defTabSz="879922" rtl="0" eaLnBrk="1" latinLnBrk="0" hangingPunct="1">
      <a:defRPr sz="1128" kern="1200">
        <a:solidFill>
          <a:schemeClr val="tx1"/>
        </a:solidFill>
        <a:latin typeface="+mn-lt"/>
        <a:ea typeface="+mn-ea"/>
        <a:cs typeface="+mn-cs"/>
      </a:defRPr>
    </a:lvl6pPr>
    <a:lvl7pPr marL="2639765" algn="l" defTabSz="879922" rtl="0" eaLnBrk="1" latinLnBrk="0" hangingPunct="1">
      <a:defRPr sz="1128" kern="1200">
        <a:solidFill>
          <a:schemeClr val="tx1"/>
        </a:solidFill>
        <a:latin typeface="+mn-lt"/>
        <a:ea typeface="+mn-ea"/>
        <a:cs typeface="+mn-cs"/>
      </a:defRPr>
    </a:lvl7pPr>
    <a:lvl8pPr marL="3079725" algn="l" defTabSz="879922" rtl="0" eaLnBrk="1" latinLnBrk="0" hangingPunct="1">
      <a:defRPr sz="1128" kern="1200">
        <a:solidFill>
          <a:schemeClr val="tx1"/>
        </a:solidFill>
        <a:latin typeface="+mn-lt"/>
        <a:ea typeface="+mn-ea"/>
        <a:cs typeface="+mn-cs"/>
      </a:defRPr>
    </a:lvl8pPr>
    <a:lvl9pPr marL="3519686" algn="l" defTabSz="879922" rtl="0" eaLnBrk="1" latinLnBrk="0" hangingPunct="1">
      <a:defRPr sz="112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xfrm>
            <a:off x="2193925" y="768350"/>
            <a:ext cx="2711450" cy="3836988"/>
          </a:xfrm>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dirty="0"/>
          </a:p>
        </p:txBody>
      </p:sp>
      <p:sp>
        <p:nvSpPr>
          <p:cNvPr id="41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3563938" fontAlgn="base">
              <a:spcBef>
                <a:spcPct val="0"/>
              </a:spcBef>
              <a:spcAft>
                <a:spcPct val="0"/>
              </a:spcAft>
              <a:defRPr/>
            </a:pPr>
            <a:fld id="{D5529ED5-6A83-4BAD-86E9-3BB9FBCC71C0}" type="slidenum">
              <a:rPr lang="el-GR" smtClean="0"/>
              <a:pPr defTabSz="3563938" fontAlgn="base">
                <a:spcBef>
                  <a:spcPct val="0"/>
                </a:spcBef>
                <a:spcAft>
                  <a:spcPct val="0"/>
                </a:spcAft>
                <a:defRPr/>
              </a:pPr>
              <a:t>1</a:t>
            </a:fld>
            <a:endParaRPr lang="el-GR"/>
          </a:p>
        </p:txBody>
      </p:sp>
    </p:spTree>
    <p:extLst>
      <p:ext uri="{BB962C8B-B14F-4D97-AF65-F5344CB8AC3E}">
        <p14:creationId xmlns:p14="http://schemas.microsoft.com/office/powerpoint/2010/main" val="424767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2" y="13296920"/>
            <a:ext cx="25733932" cy="9175067"/>
          </a:xfrm>
        </p:spPr>
        <p:txBody>
          <a:bodyPr/>
          <a:lstStyle/>
          <a:p>
            <a:r>
              <a:rPr lang="en-US"/>
              <a:t>Click to edit Master title style</a:t>
            </a:r>
            <a:endParaRPr lang="el-GR"/>
          </a:p>
        </p:txBody>
      </p:sp>
      <p:sp>
        <p:nvSpPr>
          <p:cNvPr id="3" name="Subtitle 2"/>
          <p:cNvSpPr>
            <a:spLocks noGrp="1"/>
          </p:cNvSpPr>
          <p:nvPr>
            <p:ph type="subTitle" idx="1"/>
          </p:nvPr>
        </p:nvSpPr>
        <p:spPr>
          <a:xfrm>
            <a:off x="4541284" y="24255466"/>
            <a:ext cx="21192649" cy="10938739"/>
          </a:xfrm>
        </p:spPr>
        <p:txBody>
          <a:bodyPr/>
          <a:lstStyle>
            <a:lvl1pPr marL="0" indent="0" algn="ctr">
              <a:buNone/>
              <a:defRPr>
                <a:solidFill>
                  <a:schemeClr val="tx1">
                    <a:tint val="75000"/>
                  </a:schemeClr>
                </a:solidFill>
              </a:defRPr>
            </a:lvl1pPr>
            <a:lvl2pPr marL="1781732" indent="0" algn="ctr">
              <a:buNone/>
              <a:defRPr>
                <a:solidFill>
                  <a:schemeClr val="tx1">
                    <a:tint val="75000"/>
                  </a:schemeClr>
                </a:solidFill>
              </a:defRPr>
            </a:lvl2pPr>
            <a:lvl3pPr marL="3563468" indent="0" algn="ctr">
              <a:buNone/>
              <a:defRPr>
                <a:solidFill>
                  <a:schemeClr val="tx1">
                    <a:tint val="75000"/>
                  </a:schemeClr>
                </a:solidFill>
              </a:defRPr>
            </a:lvl3pPr>
            <a:lvl4pPr marL="5345200" indent="0" algn="ctr">
              <a:buNone/>
              <a:defRPr>
                <a:solidFill>
                  <a:schemeClr val="tx1">
                    <a:tint val="75000"/>
                  </a:schemeClr>
                </a:solidFill>
              </a:defRPr>
            </a:lvl4pPr>
            <a:lvl5pPr marL="7126932" indent="0" algn="ctr">
              <a:buNone/>
              <a:defRPr>
                <a:solidFill>
                  <a:schemeClr val="tx1">
                    <a:tint val="75000"/>
                  </a:schemeClr>
                </a:solidFill>
              </a:defRPr>
            </a:lvl5pPr>
            <a:lvl6pPr marL="8908668" indent="0" algn="ctr">
              <a:buNone/>
              <a:defRPr>
                <a:solidFill>
                  <a:schemeClr val="tx1">
                    <a:tint val="75000"/>
                  </a:schemeClr>
                </a:solidFill>
              </a:defRPr>
            </a:lvl6pPr>
            <a:lvl7pPr marL="10690400" indent="0" algn="ctr">
              <a:buNone/>
              <a:defRPr>
                <a:solidFill>
                  <a:schemeClr val="tx1">
                    <a:tint val="75000"/>
                  </a:schemeClr>
                </a:solidFill>
              </a:defRPr>
            </a:lvl7pPr>
            <a:lvl8pPr marL="12472133" indent="0" algn="ctr">
              <a:buNone/>
              <a:defRPr>
                <a:solidFill>
                  <a:schemeClr val="tx1">
                    <a:tint val="75000"/>
                  </a:schemeClr>
                </a:solidFill>
              </a:defRPr>
            </a:lvl8pPr>
            <a:lvl9pPr marL="14253868"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lvl1pPr>
              <a:defRPr/>
            </a:lvl1pPr>
          </a:lstStyle>
          <a:p>
            <a:pPr>
              <a:defRPr/>
            </a:pPr>
            <a:fld id="{F0582880-D0DB-4BE7-AE5B-9C42D16AC5EB}" type="datetimeFigureOut">
              <a:rPr lang="el-GR"/>
              <a:pPr>
                <a:defRPr/>
              </a:pPr>
              <a:t>8/8/2022</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C5099644-48AE-4F5E-9506-474230633E7F}"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lvl1pPr>
              <a:defRPr/>
            </a:lvl1pPr>
          </a:lstStyle>
          <a:p>
            <a:pPr>
              <a:defRPr/>
            </a:pPr>
            <a:fld id="{F81B58DA-BE98-42FC-8A0E-ED108C443456}" type="datetimeFigureOut">
              <a:rPr lang="el-GR"/>
              <a:pPr>
                <a:defRPr/>
              </a:pPr>
              <a:t>8/8/2022</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D09AE79D-3AD0-484D-B2C6-EE8BE188DB47}"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686795" y="10700942"/>
            <a:ext cx="22553980" cy="227969671"/>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5014339" y="10700942"/>
            <a:ext cx="67167875" cy="2279696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lvl1pPr>
              <a:defRPr/>
            </a:lvl1pPr>
          </a:lstStyle>
          <a:p>
            <a:pPr>
              <a:defRPr/>
            </a:pPr>
            <a:fld id="{BA885C6D-3B06-4A61-A152-0BB5D36988A2}" type="datetimeFigureOut">
              <a:rPr lang="el-GR"/>
              <a:pPr>
                <a:defRPr/>
              </a:pPr>
              <a:t>8/8/2022</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DF4AD1F4-E1A2-46BD-8B29-8B2EECE6747E}"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lvl1pPr>
              <a:defRPr/>
            </a:lvl1pPr>
          </a:lstStyle>
          <a:p>
            <a:pPr>
              <a:defRPr/>
            </a:pPr>
            <a:fld id="{08F948C1-0330-4A49-A2EE-A7A382F5C83C}" type="datetimeFigureOut">
              <a:rPr lang="el-GR"/>
              <a:pPr>
                <a:defRPr/>
              </a:pPr>
              <a:t>8/8/2022</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72F67946-14C7-43E5-AC53-7D69E93D368E}"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533" y="27505392"/>
            <a:ext cx="25733932" cy="8501303"/>
          </a:xfrm>
        </p:spPr>
        <p:txBody>
          <a:bodyPr anchor="t"/>
          <a:lstStyle>
            <a:lvl1pPr algn="l">
              <a:defRPr sz="15600" b="1" cap="all"/>
            </a:lvl1pPr>
          </a:lstStyle>
          <a:p>
            <a:r>
              <a:rPr lang="en-US"/>
              <a:t>Click to edit Master title style</a:t>
            </a:r>
            <a:endParaRPr lang="el-GR"/>
          </a:p>
        </p:txBody>
      </p:sp>
      <p:sp>
        <p:nvSpPr>
          <p:cNvPr id="3" name="Text Placeholder 2"/>
          <p:cNvSpPr>
            <a:spLocks noGrp="1"/>
          </p:cNvSpPr>
          <p:nvPr>
            <p:ph type="body" idx="1"/>
          </p:nvPr>
        </p:nvSpPr>
        <p:spPr>
          <a:xfrm>
            <a:off x="2391533" y="18142064"/>
            <a:ext cx="25733932" cy="9363320"/>
          </a:xfrm>
        </p:spPr>
        <p:txBody>
          <a:bodyPr anchor="b"/>
          <a:lstStyle>
            <a:lvl1pPr marL="0" indent="0">
              <a:buNone/>
              <a:defRPr sz="7800">
                <a:solidFill>
                  <a:schemeClr val="tx1">
                    <a:tint val="75000"/>
                  </a:schemeClr>
                </a:solidFill>
              </a:defRPr>
            </a:lvl1pPr>
            <a:lvl2pPr marL="1781732" indent="0">
              <a:buNone/>
              <a:defRPr sz="7000">
                <a:solidFill>
                  <a:schemeClr val="tx1">
                    <a:tint val="75000"/>
                  </a:schemeClr>
                </a:solidFill>
              </a:defRPr>
            </a:lvl2pPr>
            <a:lvl3pPr marL="3563468" indent="0">
              <a:buNone/>
              <a:defRPr sz="6200">
                <a:solidFill>
                  <a:schemeClr val="tx1">
                    <a:tint val="75000"/>
                  </a:schemeClr>
                </a:solidFill>
              </a:defRPr>
            </a:lvl3pPr>
            <a:lvl4pPr marL="5345200" indent="0">
              <a:buNone/>
              <a:defRPr sz="5500">
                <a:solidFill>
                  <a:schemeClr val="tx1">
                    <a:tint val="75000"/>
                  </a:schemeClr>
                </a:solidFill>
              </a:defRPr>
            </a:lvl4pPr>
            <a:lvl5pPr marL="7126932" indent="0">
              <a:buNone/>
              <a:defRPr sz="5500">
                <a:solidFill>
                  <a:schemeClr val="tx1">
                    <a:tint val="75000"/>
                  </a:schemeClr>
                </a:solidFill>
              </a:defRPr>
            </a:lvl5pPr>
            <a:lvl6pPr marL="8908668" indent="0">
              <a:buNone/>
              <a:defRPr sz="5500">
                <a:solidFill>
                  <a:schemeClr val="tx1">
                    <a:tint val="75000"/>
                  </a:schemeClr>
                </a:solidFill>
              </a:defRPr>
            </a:lvl6pPr>
            <a:lvl7pPr marL="10690400" indent="0">
              <a:buNone/>
              <a:defRPr sz="5500">
                <a:solidFill>
                  <a:schemeClr val="tx1">
                    <a:tint val="75000"/>
                  </a:schemeClr>
                </a:solidFill>
              </a:defRPr>
            </a:lvl7pPr>
            <a:lvl8pPr marL="12472133" indent="0">
              <a:buNone/>
              <a:defRPr sz="5500">
                <a:solidFill>
                  <a:schemeClr val="tx1">
                    <a:tint val="75000"/>
                  </a:schemeClr>
                </a:solidFill>
              </a:defRPr>
            </a:lvl8pPr>
            <a:lvl9pPr marL="14253868" indent="0">
              <a:buNone/>
              <a:defRPr sz="55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2B7D18A0-B0EF-415F-8489-07FEEA586DD9}" type="datetimeFigureOut">
              <a:rPr lang="el-GR"/>
              <a:pPr>
                <a:defRPr/>
              </a:pPr>
              <a:t>8/8/2022</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4C22DAB6-4DAC-4CDF-9D2D-78374D6E9C35}"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5014339" y="62342889"/>
            <a:ext cx="44860929" cy="176327723"/>
          </a:xfrm>
        </p:spPr>
        <p:txBody>
          <a:bodyPr/>
          <a:lstStyle>
            <a:lvl1pPr>
              <a:defRPr sz="10900"/>
            </a:lvl1pPr>
            <a:lvl2pPr>
              <a:defRPr sz="9400"/>
            </a:lvl2pPr>
            <a:lvl3pPr>
              <a:defRPr sz="7800"/>
            </a:lvl3pPr>
            <a:lvl4pPr>
              <a:defRPr sz="7000"/>
            </a:lvl4pPr>
            <a:lvl5pPr>
              <a:defRPr sz="7000"/>
            </a:lvl5pPr>
            <a:lvl6pPr>
              <a:defRPr sz="7000"/>
            </a:lvl6pPr>
            <a:lvl7pPr>
              <a:defRPr sz="7000"/>
            </a:lvl7pPr>
            <a:lvl8pPr>
              <a:defRPr sz="7000"/>
            </a:lvl8pPr>
            <a:lvl9pPr>
              <a:defRPr sz="7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50379850" y="62342889"/>
            <a:ext cx="44860926" cy="176327723"/>
          </a:xfrm>
        </p:spPr>
        <p:txBody>
          <a:bodyPr/>
          <a:lstStyle>
            <a:lvl1pPr>
              <a:defRPr sz="10900"/>
            </a:lvl1pPr>
            <a:lvl2pPr>
              <a:defRPr sz="9400"/>
            </a:lvl2pPr>
            <a:lvl3pPr>
              <a:defRPr sz="7800"/>
            </a:lvl3pPr>
            <a:lvl4pPr>
              <a:defRPr sz="7000"/>
            </a:lvl4pPr>
            <a:lvl5pPr>
              <a:defRPr sz="7000"/>
            </a:lvl5pPr>
            <a:lvl6pPr>
              <a:defRPr sz="7000"/>
            </a:lvl6pPr>
            <a:lvl7pPr>
              <a:defRPr sz="7000"/>
            </a:lvl7pPr>
            <a:lvl8pPr>
              <a:defRPr sz="7000"/>
            </a:lvl8pPr>
            <a:lvl9pPr>
              <a:defRPr sz="7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3"/>
          <p:cNvSpPr>
            <a:spLocks noGrp="1"/>
          </p:cNvSpPr>
          <p:nvPr>
            <p:ph type="dt" sz="half" idx="10"/>
          </p:nvPr>
        </p:nvSpPr>
        <p:spPr/>
        <p:txBody>
          <a:bodyPr/>
          <a:lstStyle>
            <a:lvl1pPr>
              <a:defRPr/>
            </a:lvl1pPr>
          </a:lstStyle>
          <a:p>
            <a:pPr>
              <a:defRPr/>
            </a:pPr>
            <a:fld id="{BBE4F71B-2F0C-4A41-B1D3-BB949554915D}" type="datetimeFigureOut">
              <a:rPr lang="el-GR"/>
              <a:pPr>
                <a:defRPr/>
              </a:pPr>
              <a:t>8/8/2022</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1EDF7041-9119-4DF2-87F5-26BC59FA1643}"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3762" y="1714135"/>
            <a:ext cx="27247692" cy="7133961"/>
          </a:xfrm>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1513761" y="9581310"/>
            <a:ext cx="13376810" cy="3993033"/>
          </a:xfrm>
        </p:spPr>
        <p:txBody>
          <a:bodyPr anchor="b"/>
          <a:lstStyle>
            <a:lvl1pPr marL="0" indent="0">
              <a:buNone/>
              <a:defRPr sz="9400" b="1"/>
            </a:lvl1pPr>
            <a:lvl2pPr marL="1781732" indent="0">
              <a:buNone/>
              <a:defRPr sz="7800" b="1"/>
            </a:lvl2pPr>
            <a:lvl3pPr marL="3563468" indent="0">
              <a:buNone/>
              <a:defRPr sz="7000" b="1"/>
            </a:lvl3pPr>
            <a:lvl4pPr marL="5345200" indent="0">
              <a:buNone/>
              <a:defRPr sz="6200" b="1"/>
            </a:lvl4pPr>
            <a:lvl5pPr marL="7126932" indent="0">
              <a:buNone/>
              <a:defRPr sz="6200" b="1"/>
            </a:lvl5pPr>
            <a:lvl6pPr marL="8908668" indent="0">
              <a:buNone/>
              <a:defRPr sz="6200" b="1"/>
            </a:lvl6pPr>
            <a:lvl7pPr marL="10690400" indent="0">
              <a:buNone/>
              <a:defRPr sz="6200" b="1"/>
            </a:lvl7pPr>
            <a:lvl8pPr marL="12472133" indent="0">
              <a:buNone/>
              <a:defRPr sz="6200" b="1"/>
            </a:lvl8pPr>
            <a:lvl9pPr marL="14253868" indent="0">
              <a:buNone/>
              <a:defRPr sz="6200" b="1"/>
            </a:lvl9pPr>
          </a:lstStyle>
          <a:p>
            <a:pPr lvl="0"/>
            <a:r>
              <a:rPr lang="en-US"/>
              <a:t>Click to edit Master text styles</a:t>
            </a:r>
          </a:p>
        </p:txBody>
      </p:sp>
      <p:sp>
        <p:nvSpPr>
          <p:cNvPr id="4" name="Content Placeholder 3"/>
          <p:cNvSpPr>
            <a:spLocks noGrp="1"/>
          </p:cNvSpPr>
          <p:nvPr>
            <p:ph sz="half" idx="2"/>
          </p:nvPr>
        </p:nvSpPr>
        <p:spPr>
          <a:xfrm>
            <a:off x="1513761" y="13574342"/>
            <a:ext cx="13376810" cy="24661708"/>
          </a:xfrm>
        </p:spPr>
        <p:txBody>
          <a:bodyPr/>
          <a:lstStyle>
            <a:lvl1pPr>
              <a:defRPr sz="9400"/>
            </a:lvl1pPr>
            <a:lvl2pPr>
              <a:defRPr sz="7800"/>
            </a:lvl2pPr>
            <a:lvl3pPr>
              <a:defRPr sz="7000"/>
            </a:lvl3pPr>
            <a:lvl4pPr>
              <a:defRPr sz="6200"/>
            </a:lvl4pPr>
            <a:lvl5pPr>
              <a:defRPr sz="6200"/>
            </a:lvl5pPr>
            <a:lvl6pPr>
              <a:defRPr sz="6200"/>
            </a:lvl6pPr>
            <a:lvl7pPr>
              <a:defRPr sz="6200"/>
            </a:lvl7pPr>
            <a:lvl8pPr>
              <a:defRPr sz="6200"/>
            </a:lvl8pPr>
            <a:lvl9pPr>
              <a:defRPr sz="6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15379390" y="9581310"/>
            <a:ext cx="13382065" cy="3993033"/>
          </a:xfrm>
        </p:spPr>
        <p:txBody>
          <a:bodyPr anchor="b"/>
          <a:lstStyle>
            <a:lvl1pPr marL="0" indent="0">
              <a:buNone/>
              <a:defRPr sz="9400" b="1"/>
            </a:lvl1pPr>
            <a:lvl2pPr marL="1781732" indent="0">
              <a:buNone/>
              <a:defRPr sz="7800" b="1"/>
            </a:lvl2pPr>
            <a:lvl3pPr marL="3563468" indent="0">
              <a:buNone/>
              <a:defRPr sz="7000" b="1"/>
            </a:lvl3pPr>
            <a:lvl4pPr marL="5345200" indent="0">
              <a:buNone/>
              <a:defRPr sz="6200" b="1"/>
            </a:lvl4pPr>
            <a:lvl5pPr marL="7126932" indent="0">
              <a:buNone/>
              <a:defRPr sz="6200" b="1"/>
            </a:lvl5pPr>
            <a:lvl6pPr marL="8908668" indent="0">
              <a:buNone/>
              <a:defRPr sz="6200" b="1"/>
            </a:lvl6pPr>
            <a:lvl7pPr marL="10690400" indent="0">
              <a:buNone/>
              <a:defRPr sz="6200" b="1"/>
            </a:lvl7pPr>
            <a:lvl8pPr marL="12472133" indent="0">
              <a:buNone/>
              <a:defRPr sz="6200" b="1"/>
            </a:lvl8pPr>
            <a:lvl9pPr marL="14253868" indent="0">
              <a:buNone/>
              <a:defRPr sz="6200" b="1"/>
            </a:lvl9pPr>
          </a:lstStyle>
          <a:p>
            <a:pPr lvl="0"/>
            <a:r>
              <a:rPr lang="en-US"/>
              <a:t>Click to edit Master text styles</a:t>
            </a:r>
          </a:p>
        </p:txBody>
      </p:sp>
      <p:sp>
        <p:nvSpPr>
          <p:cNvPr id="6" name="Content Placeholder 5"/>
          <p:cNvSpPr>
            <a:spLocks noGrp="1"/>
          </p:cNvSpPr>
          <p:nvPr>
            <p:ph sz="quarter" idx="4"/>
          </p:nvPr>
        </p:nvSpPr>
        <p:spPr>
          <a:xfrm>
            <a:off x="15379390" y="13574342"/>
            <a:ext cx="13382065" cy="24661708"/>
          </a:xfrm>
        </p:spPr>
        <p:txBody>
          <a:bodyPr/>
          <a:lstStyle>
            <a:lvl1pPr>
              <a:defRPr sz="9400"/>
            </a:lvl1pPr>
            <a:lvl2pPr>
              <a:defRPr sz="7800"/>
            </a:lvl2pPr>
            <a:lvl3pPr>
              <a:defRPr sz="7000"/>
            </a:lvl3pPr>
            <a:lvl4pPr>
              <a:defRPr sz="6200"/>
            </a:lvl4pPr>
            <a:lvl5pPr>
              <a:defRPr sz="6200"/>
            </a:lvl5pPr>
            <a:lvl6pPr>
              <a:defRPr sz="6200"/>
            </a:lvl6pPr>
            <a:lvl7pPr>
              <a:defRPr sz="6200"/>
            </a:lvl7pPr>
            <a:lvl8pPr>
              <a:defRPr sz="6200"/>
            </a:lvl8pPr>
            <a:lvl9pPr>
              <a:defRPr sz="6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3"/>
          <p:cNvSpPr>
            <a:spLocks noGrp="1"/>
          </p:cNvSpPr>
          <p:nvPr>
            <p:ph type="dt" sz="half" idx="10"/>
          </p:nvPr>
        </p:nvSpPr>
        <p:spPr/>
        <p:txBody>
          <a:bodyPr/>
          <a:lstStyle>
            <a:lvl1pPr>
              <a:defRPr/>
            </a:lvl1pPr>
          </a:lstStyle>
          <a:p>
            <a:pPr>
              <a:defRPr/>
            </a:pPr>
            <a:fld id="{0AE29E74-B044-44FB-840E-1C15E3297103}" type="datetimeFigureOut">
              <a:rPr lang="el-GR"/>
              <a:pPr>
                <a:defRPr/>
              </a:pPr>
              <a:t>8/8/2022</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F82391C3-45F0-4E29-9858-29A138C8225C}"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3"/>
          <p:cNvSpPr>
            <a:spLocks noGrp="1"/>
          </p:cNvSpPr>
          <p:nvPr>
            <p:ph type="dt" sz="half" idx="10"/>
          </p:nvPr>
        </p:nvSpPr>
        <p:spPr/>
        <p:txBody>
          <a:bodyPr/>
          <a:lstStyle>
            <a:lvl1pPr>
              <a:defRPr/>
            </a:lvl1pPr>
          </a:lstStyle>
          <a:p>
            <a:pPr>
              <a:defRPr/>
            </a:pPr>
            <a:fld id="{D201849B-2AA3-4F5C-90DA-A232C324FD2F}" type="datetimeFigureOut">
              <a:rPr lang="el-GR"/>
              <a:pPr>
                <a:defRPr/>
              </a:pPr>
              <a:t>8/8/2022</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3EECD050-5CAD-4A16-B9AF-97A9919C6828}"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73964B7-1550-411B-B5FC-FB13641E85A9}" type="datetimeFigureOut">
              <a:rPr lang="el-GR"/>
              <a:pPr>
                <a:defRPr/>
              </a:pPr>
              <a:t>8/8/2022</a:t>
            </a:fld>
            <a:endParaRPr 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15211A1C-9A61-4AD8-B8D7-B4E3C81E1340}"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3768" y="1704226"/>
            <a:ext cx="9960337" cy="7252860"/>
          </a:xfrm>
        </p:spPr>
        <p:txBody>
          <a:bodyPr anchor="b"/>
          <a:lstStyle>
            <a:lvl1pPr algn="l">
              <a:defRPr sz="7800" b="1"/>
            </a:lvl1pPr>
          </a:lstStyle>
          <a:p>
            <a:r>
              <a:rPr lang="en-US"/>
              <a:t>Click to edit Master title style</a:t>
            </a:r>
            <a:endParaRPr lang="el-GR"/>
          </a:p>
        </p:txBody>
      </p:sp>
      <p:sp>
        <p:nvSpPr>
          <p:cNvPr id="3" name="Content Placeholder 2"/>
          <p:cNvSpPr>
            <a:spLocks noGrp="1"/>
          </p:cNvSpPr>
          <p:nvPr>
            <p:ph idx="1"/>
          </p:nvPr>
        </p:nvSpPr>
        <p:spPr>
          <a:xfrm>
            <a:off x="11836768" y="1704235"/>
            <a:ext cx="16924685" cy="36531825"/>
          </a:xfrm>
        </p:spPr>
        <p:txBody>
          <a:bodyPr/>
          <a:lstStyle>
            <a:lvl1pPr>
              <a:defRPr sz="12500"/>
            </a:lvl1pPr>
            <a:lvl2pPr>
              <a:defRPr sz="10900"/>
            </a:lvl2pPr>
            <a:lvl3pPr>
              <a:defRPr sz="9400"/>
            </a:lvl3pPr>
            <a:lvl4pPr>
              <a:defRPr sz="7800"/>
            </a:lvl4pPr>
            <a:lvl5pPr>
              <a:defRPr sz="7800"/>
            </a:lvl5pPr>
            <a:lvl6pPr>
              <a:defRPr sz="7800"/>
            </a:lvl6pPr>
            <a:lvl7pPr>
              <a:defRPr sz="7800"/>
            </a:lvl7pPr>
            <a:lvl8pPr>
              <a:defRPr sz="7800"/>
            </a:lvl8pPr>
            <a:lvl9pPr>
              <a:defRPr sz="7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1513768" y="8957096"/>
            <a:ext cx="9960337" cy="29278966"/>
          </a:xfrm>
        </p:spPr>
        <p:txBody>
          <a:bodyPr/>
          <a:lstStyle>
            <a:lvl1pPr marL="0" indent="0">
              <a:buNone/>
              <a:defRPr sz="5500"/>
            </a:lvl1pPr>
            <a:lvl2pPr marL="1781732" indent="0">
              <a:buNone/>
              <a:defRPr sz="4700"/>
            </a:lvl2pPr>
            <a:lvl3pPr marL="3563468" indent="0">
              <a:buNone/>
              <a:defRPr sz="3900"/>
            </a:lvl3pPr>
            <a:lvl4pPr marL="5345200" indent="0">
              <a:buNone/>
              <a:defRPr sz="3500"/>
            </a:lvl4pPr>
            <a:lvl5pPr marL="7126932" indent="0">
              <a:buNone/>
              <a:defRPr sz="3500"/>
            </a:lvl5pPr>
            <a:lvl6pPr marL="8908668" indent="0">
              <a:buNone/>
              <a:defRPr sz="3500"/>
            </a:lvl6pPr>
            <a:lvl7pPr marL="10690400" indent="0">
              <a:buNone/>
              <a:defRPr sz="3500"/>
            </a:lvl7pPr>
            <a:lvl8pPr marL="12472133" indent="0">
              <a:buNone/>
              <a:defRPr sz="3500"/>
            </a:lvl8pPr>
            <a:lvl9pPr marL="14253868" indent="0">
              <a:buNone/>
              <a:defRPr sz="35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9280DCF-17B3-41DE-B57A-9E1ABEEEA62D}" type="datetimeFigureOut">
              <a:rPr lang="el-GR"/>
              <a:pPr>
                <a:defRPr/>
              </a:pPr>
              <a:t>8/8/2022</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F796552C-8B0F-427B-B12A-85A4F8AC44BE}"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4154" y="29962634"/>
            <a:ext cx="18165128" cy="3537259"/>
          </a:xfrm>
        </p:spPr>
        <p:txBody>
          <a:bodyPr anchor="b"/>
          <a:lstStyle>
            <a:lvl1pPr algn="l">
              <a:defRPr sz="7800" b="1"/>
            </a:lvl1pPr>
          </a:lstStyle>
          <a:p>
            <a:r>
              <a:rPr lang="en-US"/>
              <a:t>Click to edit Master title style</a:t>
            </a:r>
            <a:endParaRPr lang="el-GR"/>
          </a:p>
        </p:txBody>
      </p:sp>
      <p:sp>
        <p:nvSpPr>
          <p:cNvPr id="3" name="Picture Placeholder 2"/>
          <p:cNvSpPr>
            <a:spLocks noGrp="1"/>
          </p:cNvSpPr>
          <p:nvPr>
            <p:ph type="pic" idx="1"/>
          </p:nvPr>
        </p:nvSpPr>
        <p:spPr>
          <a:xfrm>
            <a:off x="5934154" y="3824596"/>
            <a:ext cx="18165128" cy="25682258"/>
          </a:xfrm>
        </p:spPr>
        <p:txBody>
          <a:bodyPr rtlCol="0">
            <a:normAutofit/>
          </a:bodyPr>
          <a:lstStyle>
            <a:lvl1pPr marL="0" indent="0">
              <a:buNone/>
              <a:defRPr sz="12500"/>
            </a:lvl1pPr>
            <a:lvl2pPr marL="1781732" indent="0">
              <a:buNone/>
              <a:defRPr sz="10900"/>
            </a:lvl2pPr>
            <a:lvl3pPr marL="3563468" indent="0">
              <a:buNone/>
              <a:defRPr sz="9400"/>
            </a:lvl3pPr>
            <a:lvl4pPr marL="5345200" indent="0">
              <a:buNone/>
              <a:defRPr sz="7800"/>
            </a:lvl4pPr>
            <a:lvl5pPr marL="7126932" indent="0">
              <a:buNone/>
              <a:defRPr sz="7800"/>
            </a:lvl5pPr>
            <a:lvl6pPr marL="8908668" indent="0">
              <a:buNone/>
              <a:defRPr sz="7800"/>
            </a:lvl6pPr>
            <a:lvl7pPr marL="10690400" indent="0">
              <a:buNone/>
              <a:defRPr sz="7800"/>
            </a:lvl7pPr>
            <a:lvl8pPr marL="12472133" indent="0">
              <a:buNone/>
              <a:defRPr sz="7800"/>
            </a:lvl8pPr>
            <a:lvl9pPr marL="14253868" indent="0">
              <a:buNone/>
              <a:defRPr sz="7800"/>
            </a:lvl9pPr>
          </a:lstStyle>
          <a:p>
            <a:pPr lvl="0"/>
            <a:endParaRPr lang="el-GR" noProof="0"/>
          </a:p>
        </p:txBody>
      </p:sp>
      <p:sp>
        <p:nvSpPr>
          <p:cNvPr id="4" name="Text Placeholder 3"/>
          <p:cNvSpPr>
            <a:spLocks noGrp="1"/>
          </p:cNvSpPr>
          <p:nvPr>
            <p:ph type="body" sz="half" idx="2"/>
          </p:nvPr>
        </p:nvSpPr>
        <p:spPr>
          <a:xfrm>
            <a:off x="5934154" y="33499895"/>
            <a:ext cx="18165128" cy="5023494"/>
          </a:xfrm>
        </p:spPr>
        <p:txBody>
          <a:bodyPr/>
          <a:lstStyle>
            <a:lvl1pPr marL="0" indent="0">
              <a:buNone/>
              <a:defRPr sz="5500"/>
            </a:lvl1pPr>
            <a:lvl2pPr marL="1781732" indent="0">
              <a:buNone/>
              <a:defRPr sz="4700"/>
            </a:lvl2pPr>
            <a:lvl3pPr marL="3563468" indent="0">
              <a:buNone/>
              <a:defRPr sz="3900"/>
            </a:lvl3pPr>
            <a:lvl4pPr marL="5345200" indent="0">
              <a:buNone/>
              <a:defRPr sz="3500"/>
            </a:lvl4pPr>
            <a:lvl5pPr marL="7126932" indent="0">
              <a:buNone/>
              <a:defRPr sz="3500"/>
            </a:lvl5pPr>
            <a:lvl6pPr marL="8908668" indent="0">
              <a:buNone/>
              <a:defRPr sz="3500"/>
            </a:lvl6pPr>
            <a:lvl7pPr marL="10690400" indent="0">
              <a:buNone/>
              <a:defRPr sz="3500"/>
            </a:lvl7pPr>
            <a:lvl8pPr marL="12472133" indent="0">
              <a:buNone/>
              <a:defRPr sz="3500"/>
            </a:lvl8pPr>
            <a:lvl9pPr marL="14253868" indent="0">
              <a:buNone/>
              <a:defRPr sz="35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9952ADC-4F5F-47EB-92D4-8C569C6CCF0C}" type="datetimeFigureOut">
              <a:rPr lang="el-GR"/>
              <a:pPr>
                <a:defRPr/>
              </a:pPr>
              <a:t>8/8/2022</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63585AB5-657B-49FF-AA06-6CF3989267A3}"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514142" y="1714004"/>
            <a:ext cx="27246929" cy="7133961"/>
          </a:xfrm>
          <a:prstGeom prst="rect">
            <a:avLst/>
          </a:prstGeom>
          <a:noFill/>
          <a:ln w="9525">
            <a:noFill/>
            <a:miter lim="800000"/>
            <a:headEnd/>
            <a:tailEnd/>
          </a:ln>
        </p:spPr>
        <p:txBody>
          <a:bodyPr vert="horz" wrap="square" lIns="356347" tIns="178173" rIns="356347" bIns="178173" numCol="1" anchor="ctr" anchorCtr="0" compatLnSpc="1">
            <a:prstTxWarp prst="textNoShape">
              <a:avLst/>
            </a:prstTxWarp>
          </a:bodyPr>
          <a:lstStyle/>
          <a:p>
            <a:pPr lvl="0"/>
            <a:r>
              <a:rPr lang="en-US"/>
              <a:t>Click to edit Master title style</a:t>
            </a:r>
            <a:endParaRPr lang="el-GR"/>
          </a:p>
        </p:txBody>
      </p:sp>
      <p:sp>
        <p:nvSpPr>
          <p:cNvPr id="1027" name="Text Placeholder 2"/>
          <p:cNvSpPr>
            <a:spLocks noGrp="1"/>
          </p:cNvSpPr>
          <p:nvPr>
            <p:ph type="body" idx="1"/>
          </p:nvPr>
        </p:nvSpPr>
        <p:spPr bwMode="auto">
          <a:xfrm>
            <a:off x="1514142" y="9987203"/>
            <a:ext cx="27246929" cy="28249316"/>
          </a:xfrm>
          <a:prstGeom prst="rect">
            <a:avLst/>
          </a:prstGeom>
          <a:noFill/>
          <a:ln w="9525">
            <a:noFill/>
            <a:miter lim="800000"/>
            <a:headEnd/>
            <a:tailEnd/>
          </a:ln>
        </p:spPr>
        <p:txBody>
          <a:bodyPr vert="horz" wrap="square" lIns="356347" tIns="178173" rIns="356347" bIns="17817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1514142" y="39672576"/>
            <a:ext cx="7063454" cy="2278475"/>
          </a:xfrm>
          <a:prstGeom prst="rect">
            <a:avLst/>
          </a:prstGeom>
        </p:spPr>
        <p:txBody>
          <a:bodyPr vert="horz" lIns="356347" tIns="178173" rIns="356347" bIns="178173" rtlCol="0" anchor="ctr"/>
          <a:lstStyle>
            <a:lvl1pPr algn="l" defTabSz="3564166" fontAlgn="auto">
              <a:spcBef>
                <a:spcPts val="0"/>
              </a:spcBef>
              <a:spcAft>
                <a:spcPts val="0"/>
              </a:spcAft>
              <a:defRPr sz="4700">
                <a:solidFill>
                  <a:schemeClr val="tx1">
                    <a:tint val="75000"/>
                  </a:schemeClr>
                </a:solidFill>
                <a:latin typeface="+mn-lt"/>
                <a:cs typeface="+mn-cs"/>
              </a:defRPr>
            </a:lvl1pPr>
          </a:lstStyle>
          <a:p>
            <a:pPr>
              <a:defRPr/>
            </a:pPr>
            <a:fld id="{676073E7-1BD0-4E87-97F9-21B3A3CFBA5A}" type="datetimeFigureOut">
              <a:rPr lang="el-GR"/>
              <a:pPr>
                <a:defRPr/>
              </a:pPr>
              <a:t>8/8/2022</a:t>
            </a:fld>
            <a:endParaRPr lang="el-GR"/>
          </a:p>
        </p:txBody>
      </p:sp>
      <p:sp>
        <p:nvSpPr>
          <p:cNvPr id="5" name="Footer Placeholder 4"/>
          <p:cNvSpPr>
            <a:spLocks noGrp="1"/>
          </p:cNvSpPr>
          <p:nvPr>
            <p:ph type="ftr" sz="quarter" idx="3"/>
          </p:nvPr>
        </p:nvSpPr>
        <p:spPr>
          <a:xfrm>
            <a:off x="10343459" y="39672576"/>
            <a:ext cx="9588295" cy="2278475"/>
          </a:xfrm>
          <a:prstGeom prst="rect">
            <a:avLst/>
          </a:prstGeom>
        </p:spPr>
        <p:txBody>
          <a:bodyPr vert="horz" lIns="356347" tIns="178173" rIns="356347" bIns="178173" rtlCol="0" anchor="ctr"/>
          <a:lstStyle>
            <a:lvl1pPr algn="ctr" defTabSz="3564166" fontAlgn="auto">
              <a:spcBef>
                <a:spcPts val="0"/>
              </a:spcBef>
              <a:spcAft>
                <a:spcPts val="0"/>
              </a:spcAft>
              <a:defRPr sz="4700">
                <a:solidFill>
                  <a:schemeClr val="tx1">
                    <a:tint val="75000"/>
                  </a:schemeClr>
                </a:solidFill>
                <a:latin typeface="+mn-lt"/>
                <a:cs typeface="+mn-cs"/>
              </a:defRPr>
            </a:lvl1pPr>
          </a:lstStyle>
          <a:p>
            <a:pPr>
              <a:defRPr/>
            </a:pPr>
            <a:endParaRPr lang="el-GR"/>
          </a:p>
        </p:txBody>
      </p:sp>
      <p:sp>
        <p:nvSpPr>
          <p:cNvPr id="6" name="Slide Number Placeholder 5"/>
          <p:cNvSpPr>
            <a:spLocks noGrp="1"/>
          </p:cNvSpPr>
          <p:nvPr>
            <p:ph type="sldNum" sz="quarter" idx="4"/>
          </p:nvPr>
        </p:nvSpPr>
        <p:spPr>
          <a:xfrm>
            <a:off x="21697617" y="39672576"/>
            <a:ext cx="7063454" cy="2278475"/>
          </a:xfrm>
          <a:prstGeom prst="rect">
            <a:avLst/>
          </a:prstGeom>
        </p:spPr>
        <p:txBody>
          <a:bodyPr vert="horz" lIns="356347" tIns="178173" rIns="356347" bIns="178173" rtlCol="0" anchor="ctr"/>
          <a:lstStyle>
            <a:lvl1pPr algn="r" defTabSz="3564166" fontAlgn="auto">
              <a:spcBef>
                <a:spcPts val="0"/>
              </a:spcBef>
              <a:spcAft>
                <a:spcPts val="0"/>
              </a:spcAft>
              <a:defRPr sz="4700">
                <a:solidFill>
                  <a:schemeClr val="tx1">
                    <a:tint val="75000"/>
                  </a:schemeClr>
                </a:solidFill>
                <a:latin typeface="+mn-lt"/>
                <a:cs typeface="+mn-cs"/>
              </a:defRPr>
            </a:lvl1pPr>
          </a:lstStyle>
          <a:p>
            <a:pPr>
              <a:defRPr/>
            </a:pPr>
            <a:fld id="{7816983C-A31B-4372-9DD2-838E87FE4901}"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3562350" rtl="0" eaLnBrk="0" fontAlgn="base" hangingPunct="0">
        <a:spcBef>
          <a:spcPct val="0"/>
        </a:spcBef>
        <a:spcAft>
          <a:spcPct val="0"/>
        </a:spcAft>
        <a:defRPr sz="17200" kern="1200">
          <a:solidFill>
            <a:schemeClr val="tx1"/>
          </a:solidFill>
          <a:latin typeface="+mj-lt"/>
          <a:ea typeface="+mj-ea"/>
          <a:cs typeface="+mj-cs"/>
        </a:defRPr>
      </a:lvl1pPr>
      <a:lvl2pPr algn="ctr" defTabSz="3562350" rtl="0" eaLnBrk="0" fontAlgn="base" hangingPunct="0">
        <a:spcBef>
          <a:spcPct val="0"/>
        </a:spcBef>
        <a:spcAft>
          <a:spcPct val="0"/>
        </a:spcAft>
        <a:defRPr sz="17200">
          <a:solidFill>
            <a:schemeClr val="tx1"/>
          </a:solidFill>
          <a:latin typeface="Calibri" pitchFamily="34" charset="0"/>
        </a:defRPr>
      </a:lvl2pPr>
      <a:lvl3pPr algn="ctr" defTabSz="3562350" rtl="0" eaLnBrk="0" fontAlgn="base" hangingPunct="0">
        <a:spcBef>
          <a:spcPct val="0"/>
        </a:spcBef>
        <a:spcAft>
          <a:spcPct val="0"/>
        </a:spcAft>
        <a:defRPr sz="17200">
          <a:solidFill>
            <a:schemeClr val="tx1"/>
          </a:solidFill>
          <a:latin typeface="Calibri" pitchFamily="34" charset="0"/>
        </a:defRPr>
      </a:lvl3pPr>
      <a:lvl4pPr algn="ctr" defTabSz="3562350" rtl="0" eaLnBrk="0" fontAlgn="base" hangingPunct="0">
        <a:spcBef>
          <a:spcPct val="0"/>
        </a:spcBef>
        <a:spcAft>
          <a:spcPct val="0"/>
        </a:spcAft>
        <a:defRPr sz="17200">
          <a:solidFill>
            <a:schemeClr val="tx1"/>
          </a:solidFill>
          <a:latin typeface="Calibri" pitchFamily="34" charset="0"/>
        </a:defRPr>
      </a:lvl4pPr>
      <a:lvl5pPr algn="ctr" defTabSz="3562350" rtl="0" eaLnBrk="0" fontAlgn="base" hangingPunct="0">
        <a:spcBef>
          <a:spcPct val="0"/>
        </a:spcBef>
        <a:spcAft>
          <a:spcPct val="0"/>
        </a:spcAft>
        <a:defRPr sz="17200">
          <a:solidFill>
            <a:schemeClr val="tx1"/>
          </a:solidFill>
          <a:latin typeface="Calibri" pitchFamily="34" charset="0"/>
        </a:defRPr>
      </a:lvl5pPr>
      <a:lvl6pPr marL="457200" algn="ctr" defTabSz="3562350" rtl="0" fontAlgn="base">
        <a:spcBef>
          <a:spcPct val="0"/>
        </a:spcBef>
        <a:spcAft>
          <a:spcPct val="0"/>
        </a:spcAft>
        <a:defRPr sz="17200">
          <a:solidFill>
            <a:schemeClr val="tx1"/>
          </a:solidFill>
          <a:latin typeface="Calibri" pitchFamily="34" charset="0"/>
        </a:defRPr>
      </a:lvl6pPr>
      <a:lvl7pPr marL="914400" algn="ctr" defTabSz="3562350" rtl="0" fontAlgn="base">
        <a:spcBef>
          <a:spcPct val="0"/>
        </a:spcBef>
        <a:spcAft>
          <a:spcPct val="0"/>
        </a:spcAft>
        <a:defRPr sz="17200">
          <a:solidFill>
            <a:schemeClr val="tx1"/>
          </a:solidFill>
          <a:latin typeface="Calibri" pitchFamily="34" charset="0"/>
        </a:defRPr>
      </a:lvl7pPr>
      <a:lvl8pPr marL="1371600" algn="ctr" defTabSz="3562350" rtl="0" fontAlgn="base">
        <a:spcBef>
          <a:spcPct val="0"/>
        </a:spcBef>
        <a:spcAft>
          <a:spcPct val="0"/>
        </a:spcAft>
        <a:defRPr sz="17200">
          <a:solidFill>
            <a:schemeClr val="tx1"/>
          </a:solidFill>
          <a:latin typeface="Calibri" pitchFamily="34" charset="0"/>
        </a:defRPr>
      </a:lvl8pPr>
      <a:lvl9pPr marL="1828800" algn="ctr" defTabSz="3562350" rtl="0" fontAlgn="base">
        <a:spcBef>
          <a:spcPct val="0"/>
        </a:spcBef>
        <a:spcAft>
          <a:spcPct val="0"/>
        </a:spcAft>
        <a:defRPr sz="17200">
          <a:solidFill>
            <a:schemeClr val="tx1"/>
          </a:solidFill>
          <a:latin typeface="Calibri" pitchFamily="34" charset="0"/>
        </a:defRPr>
      </a:lvl9pPr>
    </p:titleStyle>
    <p:bodyStyle>
      <a:lvl1pPr marL="1335088" indent="-1335088" algn="l" defTabSz="3562350" rtl="0" eaLnBrk="0" fontAlgn="base" hangingPunct="0">
        <a:spcBef>
          <a:spcPct val="20000"/>
        </a:spcBef>
        <a:spcAft>
          <a:spcPct val="0"/>
        </a:spcAft>
        <a:buFont typeface="Arial" pitchFamily="34" charset="0"/>
        <a:buChar char="•"/>
        <a:defRPr sz="12500" kern="1200">
          <a:solidFill>
            <a:schemeClr val="tx1"/>
          </a:solidFill>
          <a:latin typeface="+mn-lt"/>
          <a:ea typeface="+mn-ea"/>
          <a:cs typeface="+mn-cs"/>
        </a:defRPr>
      </a:lvl1pPr>
      <a:lvl2pPr marL="2894013" indent="-1112838" algn="l" defTabSz="3562350" rtl="0" eaLnBrk="0" fontAlgn="base" hangingPunct="0">
        <a:spcBef>
          <a:spcPct val="20000"/>
        </a:spcBef>
        <a:spcAft>
          <a:spcPct val="0"/>
        </a:spcAft>
        <a:buFont typeface="Arial" pitchFamily="34" charset="0"/>
        <a:buChar char="–"/>
        <a:defRPr sz="10900" kern="1200">
          <a:solidFill>
            <a:schemeClr val="tx1"/>
          </a:solidFill>
          <a:latin typeface="+mn-lt"/>
          <a:ea typeface="+mn-ea"/>
          <a:cs typeface="+mn-cs"/>
        </a:defRPr>
      </a:lvl2pPr>
      <a:lvl3pPr marL="4452938" indent="-890588" algn="l" defTabSz="3562350" rtl="0" eaLnBrk="0" fontAlgn="base" hangingPunct="0">
        <a:spcBef>
          <a:spcPct val="20000"/>
        </a:spcBef>
        <a:spcAft>
          <a:spcPct val="0"/>
        </a:spcAft>
        <a:buFont typeface="Arial" pitchFamily="34" charset="0"/>
        <a:buChar char="•"/>
        <a:defRPr sz="9400" kern="1200">
          <a:solidFill>
            <a:schemeClr val="tx1"/>
          </a:solidFill>
          <a:latin typeface="+mn-lt"/>
          <a:ea typeface="+mn-ea"/>
          <a:cs typeface="+mn-cs"/>
        </a:defRPr>
      </a:lvl3pPr>
      <a:lvl4pPr marL="6235700" indent="-890588" algn="l" defTabSz="3562350" rtl="0" eaLnBrk="0" fontAlgn="base" hangingPunct="0">
        <a:spcBef>
          <a:spcPct val="20000"/>
        </a:spcBef>
        <a:spcAft>
          <a:spcPct val="0"/>
        </a:spcAft>
        <a:buFont typeface="Arial" pitchFamily="34" charset="0"/>
        <a:buChar char="–"/>
        <a:defRPr sz="7800" kern="1200">
          <a:solidFill>
            <a:schemeClr val="tx1"/>
          </a:solidFill>
          <a:latin typeface="+mn-lt"/>
          <a:ea typeface="+mn-ea"/>
          <a:cs typeface="+mn-cs"/>
        </a:defRPr>
      </a:lvl4pPr>
      <a:lvl5pPr marL="8016875" indent="-890588" algn="l" defTabSz="3562350" rtl="0" eaLnBrk="0" fontAlgn="base" hangingPunct="0">
        <a:spcBef>
          <a:spcPct val="20000"/>
        </a:spcBef>
        <a:spcAft>
          <a:spcPct val="0"/>
        </a:spcAft>
        <a:buFont typeface="Arial" pitchFamily="34" charset="0"/>
        <a:buChar char="»"/>
        <a:defRPr sz="7800" kern="1200">
          <a:solidFill>
            <a:schemeClr val="tx1"/>
          </a:solidFill>
          <a:latin typeface="+mn-lt"/>
          <a:ea typeface="+mn-ea"/>
          <a:cs typeface="+mn-cs"/>
        </a:defRPr>
      </a:lvl5pPr>
      <a:lvl6pPr marL="9799534" indent="-890866" algn="l" defTabSz="3563468" rtl="0" eaLnBrk="1" latinLnBrk="0" hangingPunct="1">
        <a:spcBef>
          <a:spcPct val="20000"/>
        </a:spcBef>
        <a:buFont typeface="Arial" pitchFamily="34" charset="0"/>
        <a:buChar char="•"/>
        <a:defRPr sz="7800" kern="1200">
          <a:solidFill>
            <a:schemeClr val="tx1"/>
          </a:solidFill>
          <a:latin typeface="+mn-lt"/>
          <a:ea typeface="+mn-ea"/>
          <a:cs typeface="+mn-cs"/>
        </a:defRPr>
      </a:lvl6pPr>
      <a:lvl7pPr marL="11581267" indent="-890866" algn="l" defTabSz="3563468" rtl="0" eaLnBrk="1" latinLnBrk="0" hangingPunct="1">
        <a:spcBef>
          <a:spcPct val="20000"/>
        </a:spcBef>
        <a:buFont typeface="Arial" pitchFamily="34" charset="0"/>
        <a:buChar char="•"/>
        <a:defRPr sz="7800" kern="1200">
          <a:solidFill>
            <a:schemeClr val="tx1"/>
          </a:solidFill>
          <a:latin typeface="+mn-lt"/>
          <a:ea typeface="+mn-ea"/>
          <a:cs typeface="+mn-cs"/>
        </a:defRPr>
      </a:lvl7pPr>
      <a:lvl8pPr marL="13363002" indent="-890866" algn="l" defTabSz="3563468" rtl="0" eaLnBrk="1" latinLnBrk="0" hangingPunct="1">
        <a:spcBef>
          <a:spcPct val="20000"/>
        </a:spcBef>
        <a:buFont typeface="Arial" pitchFamily="34" charset="0"/>
        <a:buChar char="•"/>
        <a:defRPr sz="7800" kern="1200">
          <a:solidFill>
            <a:schemeClr val="tx1"/>
          </a:solidFill>
          <a:latin typeface="+mn-lt"/>
          <a:ea typeface="+mn-ea"/>
          <a:cs typeface="+mn-cs"/>
        </a:defRPr>
      </a:lvl8pPr>
      <a:lvl9pPr marL="15144735" indent="-890866" algn="l" defTabSz="3563468" rtl="0" eaLnBrk="1" latinLnBrk="0" hangingPunct="1">
        <a:spcBef>
          <a:spcPct val="20000"/>
        </a:spcBef>
        <a:buFont typeface="Arial" pitchFamily="34" charset="0"/>
        <a:buChar char="•"/>
        <a:defRPr sz="7800" kern="1200">
          <a:solidFill>
            <a:schemeClr val="tx1"/>
          </a:solidFill>
          <a:latin typeface="+mn-lt"/>
          <a:ea typeface="+mn-ea"/>
          <a:cs typeface="+mn-cs"/>
        </a:defRPr>
      </a:lvl9pPr>
    </p:bodyStyle>
    <p:otherStyle>
      <a:defPPr>
        <a:defRPr lang="el-GR"/>
      </a:defPPr>
      <a:lvl1pPr marL="0" algn="l" defTabSz="3563468" rtl="0" eaLnBrk="1" latinLnBrk="0" hangingPunct="1">
        <a:defRPr sz="7000" kern="1200">
          <a:solidFill>
            <a:schemeClr val="tx1"/>
          </a:solidFill>
          <a:latin typeface="+mn-lt"/>
          <a:ea typeface="+mn-ea"/>
          <a:cs typeface="+mn-cs"/>
        </a:defRPr>
      </a:lvl1pPr>
      <a:lvl2pPr marL="1781732" algn="l" defTabSz="3563468" rtl="0" eaLnBrk="1" latinLnBrk="0" hangingPunct="1">
        <a:defRPr sz="7000" kern="1200">
          <a:solidFill>
            <a:schemeClr val="tx1"/>
          </a:solidFill>
          <a:latin typeface="+mn-lt"/>
          <a:ea typeface="+mn-ea"/>
          <a:cs typeface="+mn-cs"/>
        </a:defRPr>
      </a:lvl2pPr>
      <a:lvl3pPr marL="3563468" algn="l" defTabSz="3563468" rtl="0" eaLnBrk="1" latinLnBrk="0" hangingPunct="1">
        <a:defRPr sz="7000" kern="1200">
          <a:solidFill>
            <a:schemeClr val="tx1"/>
          </a:solidFill>
          <a:latin typeface="+mn-lt"/>
          <a:ea typeface="+mn-ea"/>
          <a:cs typeface="+mn-cs"/>
        </a:defRPr>
      </a:lvl3pPr>
      <a:lvl4pPr marL="5345200" algn="l" defTabSz="3563468" rtl="0" eaLnBrk="1" latinLnBrk="0" hangingPunct="1">
        <a:defRPr sz="7000" kern="1200">
          <a:solidFill>
            <a:schemeClr val="tx1"/>
          </a:solidFill>
          <a:latin typeface="+mn-lt"/>
          <a:ea typeface="+mn-ea"/>
          <a:cs typeface="+mn-cs"/>
        </a:defRPr>
      </a:lvl4pPr>
      <a:lvl5pPr marL="7126932" algn="l" defTabSz="3563468" rtl="0" eaLnBrk="1" latinLnBrk="0" hangingPunct="1">
        <a:defRPr sz="7000" kern="1200">
          <a:solidFill>
            <a:schemeClr val="tx1"/>
          </a:solidFill>
          <a:latin typeface="+mn-lt"/>
          <a:ea typeface="+mn-ea"/>
          <a:cs typeface="+mn-cs"/>
        </a:defRPr>
      </a:lvl5pPr>
      <a:lvl6pPr marL="8908668" algn="l" defTabSz="3563468" rtl="0" eaLnBrk="1" latinLnBrk="0" hangingPunct="1">
        <a:defRPr sz="7000" kern="1200">
          <a:solidFill>
            <a:schemeClr val="tx1"/>
          </a:solidFill>
          <a:latin typeface="+mn-lt"/>
          <a:ea typeface="+mn-ea"/>
          <a:cs typeface="+mn-cs"/>
        </a:defRPr>
      </a:lvl6pPr>
      <a:lvl7pPr marL="10690400" algn="l" defTabSz="3563468" rtl="0" eaLnBrk="1" latinLnBrk="0" hangingPunct="1">
        <a:defRPr sz="7000" kern="1200">
          <a:solidFill>
            <a:schemeClr val="tx1"/>
          </a:solidFill>
          <a:latin typeface="+mn-lt"/>
          <a:ea typeface="+mn-ea"/>
          <a:cs typeface="+mn-cs"/>
        </a:defRPr>
      </a:lvl7pPr>
      <a:lvl8pPr marL="12472133" algn="l" defTabSz="3563468" rtl="0" eaLnBrk="1" latinLnBrk="0" hangingPunct="1">
        <a:defRPr sz="7000" kern="1200">
          <a:solidFill>
            <a:schemeClr val="tx1"/>
          </a:solidFill>
          <a:latin typeface="+mn-lt"/>
          <a:ea typeface="+mn-ea"/>
          <a:cs typeface="+mn-cs"/>
        </a:defRPr>
      </a:lvl8pPr>
      <a:lvl9pPr marL="14253868" algn="l" defTabSz="3563468" rtl="0" eaLnBrk="1" latinLnBrk="0" hangingPunct="1">
        <a:defRPr sz="7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67000"/>
          </a:schemeClr>
        </a:solidFill>
        <a:effectLst/>
      </p:bgPr>
    </p:bg>
    <p:spTree>
      <p:nvGrpSpPr>
        <p:cNvPr id="1" name=""/>
        <p:cNvGrpSpPr/>
        <p:nvPr/>
      </p:nvGrpSpPr>
      <p:grpSpPr>
        <a:xfrm>
          <a:off x="0" y="0"/>
          <a:ext cx="0" cy="0"/>
          <a:chOff x="0" y="0"/>
          <a:chExt cx="0" cy="0"/>
        </a:xfrm>
      </p:grpSpPr>
      <p:sp>
        <p:nvSpPr>
          <p:cNvPr id="34" name="Rectangle 33"/>
          <p:cNvSpPr/>
          <p:nvPr/>
        </p:nvSpPr>
        <p:spPr>
          <a:xfrm>
            <a:off x="2652481" y="1563896"/>
            <a:ext cx="25203150" cy="30246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8035" tIns="39017" rIns="78035" bIns="39017" anchor="ctr"/>
          <a:lstStyle/>
          <a:p>
            <a:pPr algn="ctr" defTabSz="3564166" fontAlgn="auto">
              <a:spcBef>
                <a:spcPts val="0"/>
              </a:spcBef>
              <a:spcAft>
                <a:spcPts val="0"/>
              </a:spcAft>
              <a:defRPr/>
            </a:pPr>
            <a:endParaRPr lang="el-GR"/>
          </a:p>
        </p:txBody>
      </p:sp>
      <p:sp>
        <p:nvSpPr>
          <p:cNvPr id="89" name="Rectangle 88"/>
          <p:cNvSpPr/>
          <p:nvPr/>
        </p:nvSpPr>
        <p:spPr>
          <a:xfrm>
            <a:off x="-1" y="1657552"/>
            <a:ext cx="2652482" cy="41146211"/>
          </a:xfrm>
          <a:prstGeom prst="rect">
            <a:avLst/>
          </a:prstGeom>
          <a:gradFill flip="none" rotWithShape="1">
            <a:gsLst>
              <a:gs pos="0">
                <a:schemeClr val="accent1">
                  <a:lumMod val="50000"/>
                </a:schemeClr>
              </a:gs>
              <a:gs pos="50000">
                <a:schemeClr val="accent1">
                  <a:lumMod val="75000"/>
                </a:schemeClr>
              </a:gs>
              <a:gs pos="100000">
                <a:schemeClr val="accent1">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78035" tIns="39017" rIns="78035" bIns="39017" anchor="ctr"/>
          <a:lstStyle/>
          <a:p>
            <a:pPr defTabSz="3564166" fontAlgn="auto">
              <a:spcBef>
                <a:spcPts val="0"/>
              </a:spcBef>
              <a:spcAft>
                <a:spcPts val="0"/>
              </a:spcAft>
              <a:defRPr/>
            </a:pPr>
            <a:r>
              <a:rPr lang="en-US" sz="11800" b="1" dirty="0">
                <a:ln w="12700">
                  <a:solidFill>
                    <a:schemeClr val="accent1"/>
                  </a:solidFill>
                  <a:prstDash val="solid"/>
                </a:ln>
                <a:solidFill>
                  <a:schemeClr val="bg1"/>
                </a:solidFill>
                <a:effectLst>
                  <a:outerShdw blurRad="41275" dist="20320" dir="1800000" algn="tl" rotWithShape="0">
                    <a:srgbClr val="000000">
                      <a:alpha val="40000"/>
                    </a:srgbClr>
                  </a:outerShdw>
                </a:effectLst>
                <a:latin typeface="Cambria" pitchFamily="18" charset="0"/>
              </a:rPr>
              <a:t>    G R E E K   A T O M I C   E N E R G Y   C O M M I S S I O N</a:t>
            </a:r>
            <a:endParaRPr lang="el-GR" sz="11800" b="1" dirty="0">
              <a:ln w="12700">
                <a:solidFill>
                  <a:schemeClr val="accent1"/>
                </a:solidFill>
                <a:prstDash val="solid"/>
              </a:ln>
              <a:solidFill>
                <a:schemeClr val="bg1"/>
              </a:solidFill>
              <a:effectLst>
                <a:outerShdw blurRad="41275" dist="20320" dir="1800000" algn="tl" rotWithShape="0">
                  <a:srgbClr val="000000">
                    <a:alpha val="40000"/>
                  </a:srgbClr>
                </a:outerShdw>
              </a:effectLst>
              <a:latin typeface="Cambria" pitchFamily="18" charset="0"/>
            </a:endParaRPr>
          </a:p>
        </p:txBody>
      </p:sp>
      <p:sp>
        <p:nvSpPr>
          <p:cNvPr id="90" name="Rectangle 89"/>
          <p:cNvSpPr/>
          <p:nvPr/>
        </p:nvSpPr>
        <p:spPr>
          <a:xfrm>
            <a:off x="0" y="-91865"/>
            <a:ext cx="30275213" cy="2076778"/>
          </a:xfrm>
          <a:prstGeom prst="rect">
            <a:avLst/>
          </a:prstGeom>
          <a:gradFill flip="none" rotWithShape="1">
            <a:gsLst>
              <a:gs pos="0">
                <a:schemeClr val="accent1">
                  <a:lumMod val="50000"/>
                </a:schemeClr>
              </a:gs>
              <a:gs pos="50000">
                <a:schemeClr val="accent1">
                  <a:lumMod val="75000"/>
                </a:schemeClr>
              </a:gs>
              <a:gs pos="100000">
                <a:schemeClr val="accent1">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78035" tIns="39017" rIns="78035" bIns="39017" anchor="ctr"/>
          <a:lstStyle/>
          <a:p>
            <a:pPr algn="ctr" defTabSz="3564166" fontAlgn="auto">
              <a:spcBef>
                <a:spcPts val="0"/>
              </a:spcBef>
              <a:spcAft>
                <a:spcPts val="0"/>
              </a:spcAft>
              <a:defRPr/>
            </a:pPr>
            <a:r>
              <a:rPr lang="en-US" dirty="0"/>
              <a:t>                                                                                                       </a:t>
            </a:r>
            <a:endParaRPr lang="el-GR" dirty="0">
              <a:ln w="0"/>
              <a:solidFill>
                <a:schemeClr val="tx1"/>
              </a:solidFill>
              <a:effectLst>
                <a:outerShdw blurRad="38100" dist="19050" dir="2700000" algn="tl" rotWithShape="0">
                  <a:schemeClr val="dk1">
                    <a:alpha val="40000"/>
                  </a:schemeClr>
                </a:outerShdw>
              </a:effectLst>
            </a:endParaRPr>
          </a:p>
        </p:txBody>
      </p:sp>
      <p:pic>
        <p:nvPicPr>
          <p:cNvPr id="6"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84409" y="2059732"/>
            <a:ext cx="12773157" cy="2453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a:xfrm>
            <a:off x="2799896" y="41450614"/>
            <a:ext cx="26390748" cy="1328771"/>
          </a:xfrm>
        </p:spPr>
        <p:txBody>
          <a:bodyPr vert="horz" lIns="356347" tIns="178173" rIns="356347" bIns="178173" rtlCol="0" anchor="ctr"/>
          <a:lstStyle/>
          <a:p>
            <a:r>
              <a:rPr lang="en-GB" sz="3200" b="1" dirty="0">
                <a:latin typeface="Cambria" panose="02040503050406030204" pitchFamily="18" charset="0"/>
              </a:rPr>
              <a:t>International Conference on Occupational Radiation Protection (CN 300)</a:t>
            </a:r>
          </a:p>
          <a:p>
            <a:r>
              <a:rPr lang="en-GB" sz="3200" b="1" dirty="0">
                <a:latin typeface="Cambria" panose="02040503050406030204" pitchFamily="18" charset="0"/>
              </a:rPr>
              <a:t>Geneva Switzerland; 05-09 September 2022</a:t>
            </a:r>
            <a:endParaRPr lang="el-GR" sz="3200" b="1" dirty="0">
              <a:latin typeface="Cambria" panose="02040503050406030204" pitchFamily="18" charset="0"/>
            </a:endParaRPr>
          </a:p>
          <a:p>
            <a:endParaRPr lang="el-GR" sz="3200" b="1" dirty="0">
              <a:latin typeface="Cambria" panose="02040503050406030204" pitchFamily="18" charset="0"/>
            </a:endParaRPr>
          </a:p>
        </p:txBody>
      </p:sp>
      <p:sp>
        <p:nvSpPr>
          <p:cNvPr id="3" name="Rectangle 2"/>
          <p:cNvSpPr/>
          <p:nvPr/>
        </p:nvSpPr>
        <p:spPr>
          <a:xfrm>
            <a:off x="3931060" y="4290157"/>
            <a:ext cx="25229004" cy="1754326"/>
          </a:xfrm>
          <a:prstGeom prst="rect">
            <a:avLst/>
          </a:prstGeom>
        </p:spPr>
        <p:txBody>
          <a:bodyPr wrap="square">
            <a:spAutoFit/>
          </a:bodyPr>
          <a:lstStyle/>
          <a:p>
            <a:pPr algn="ctr"/>
            <a:r>
              <a:rPr lang="en-US" sz="5400" dirty="0">
                <a:latin typeface="Cambria" panose="02040503050406030204" pitchFamily="18" charset="0"/>
              </a:rPr>
              <a:t>D</a:t>
            </a:r>
            <a:r>
              <a:rPr lang="el-GR" sz="5400" dirty="0" err="1">
                <a:latin typeface="Cambria" panose="02040503050406030204" pitchFamily="18" charset="0"/>
              </a:rPr>
              <a:t>ose</a:t>
            </a:r>
            <a:r>
              <a:rPr lang="el-GR" sz="5400" dirty="0">
                <a:latin typeface="Cambria" panose="02040503050406030204" pitchFamily="18" charset="0"/>
              </a:rPr>
              <a:t> </a:t>
            </a:r>
            <a:r>
              <a:rPr lang="el-GR" sz="5400" dirty="0" err="1">
                <a:latin typeface="Cambria" panose="02040503050406030204" pitchFamily="18" charset="0"/>
              </a:rPr>
              <a:t>to</a:t>
            </a:r>
            <a:r>
              <a:rPr lang="el-GR" sz="5400" dirty="0">
                <a:latin typeface="Cambria" panose="02040503050406030204" pitchFamily="18" charset="0"/>
              </a:rPr>
              <a:t> the </a:t>
            </a:r>
            <a:r>
              <a:rPr lang="el-GR" sz="5400" dirty="0" err="1">
                <a:latin typeface="Cambria" panose="02040503050406030204" pitchFamily="18" charset="0"/>
              </a:rPr>
              <a:t>lens</a:t>
            </a:r>
            <a:r>
              <a:rPr lang="el-GR" sz="5400" dirty="0">
                <a:latin typeface="Cambria" panose="02040503050406030204" pitchFamily="18" charset="0"/>
              </a:rPr>
              <a:t> of the </a:t>
            </a:r>
            <a:r>
              <a:rPr lang="el-GR" sz="5400" dirty="0" err="1">
                <a:latin typeface="Cambria" panose="02040503050406030204" pitchFamily="18" charset="0"/>
              </a:rPr>
              <a:t>eye</a:t>
            </a:r>
            <a:r>
              <a:rPr lang="en-US" sz="5400" dirty="0">
                <a:latin typeface="Cambria" panose="02040503050406030204" pitchFamily="18" charset="0"/>
              </a:rPr>
              <a:t>, seven-year period monitoring results: the Greek experience</a:t>
            </a:r>
            <a:endParaRPr lang="el-GR" sz="4400" dirty="0">
              <a:latin typeface="Cambria" panose="02040503050406030204" pitchFamily="18" charset="0"/>
            </a:endParaRPr>
          </a:p>
        </p:txBody>
      </p:sp>
      <p:sp>
        <p:nvSpPr>
          <p:cNvPr id="8" name="Rectangle 7"/>
          <p:cNvSpPr/>
          <p:nvPr/>
        </p:nvSpPr>
        <p:spPr>
          <a:xfrm>
            <a:off x="3355610" y="5963849"/>
            <a:ext cx="25229003" cy="646331"/>
          </a:xfrm>
          <a:prstGeom prst="rect">
            <a:avLst/>
          </a:prstGeom>
        </p:spPr>
        <p:txBody>
          <a:bodyPr wrap="square">
            <a:spAutoFit/>
          </a:bodyPr>
          <a:lstStyle/>
          <a:p>
            <a:pPr algn="ctr"/>
            <a:r>
              <a:rPr lang="en-US" sz="3600" b="1" dirty="0">
                <a:latin typeface="Cambria" panose="02040503050406030204" pitchFamily="18" charset="0"/>
              </a:rPr>
              <a:t>P. ASKOUNIS, G. KYRANOS, CH. KIRGIAKOU, A. KYRIAKIDOU, E. PAPADOMARKAKI, E. CARINOU</a:t>
            </a:r>
            <a:endParaRPr lang="el-GR" sz="3600" b="1" dirty="0">
              <a:latin typeface="Cambria" panose="02040503050406030204" pitchFamily="18" charset="0"/>
            </a:endParaRPr>
          </a:p>
        </p:txBody>
      </p:sp>
      <p:sp>
        <p:nvSpPr>
          <p:cNvPr id="5" name="Rectangle 4"/>
          <p:cNvSpPr/>
          <p:nvPr/>
        </p:nvSpPr>
        <p:spPr>
          <a:xfrm>
            <a:off x="3941108" y="7363933"/>
            <a:ext cx="24950026" cy="4401205"/>
          </a:xfrm>
          <a:prstGeom prst="rect">
            <a:avLst/>
          </a:prstGeom>
          <a:solidFill>
            <a:schemeClr val="bg1"/>
          </a:solidFill>
        </p:spPr>
        <p:txBody>
          <a:bodyPr wrap="square">
            <a:spAutoFit/>
          </a:bodyPr>
          <a:lstStyle/>
          <a:p>
            <a:r>
              <a:rPr lang="en-US" sz="3500" dirty="0">
                <a:solidFill>
                  <a:schemeClr val="tx2"/>
                </a:solidFill>
                <a:latin typeface="Cambria" panose="02040503050406030204" pitchFamily="18" charset="0"/>
              </a:rPr>
              <a:t>Following the recommendation of the International Commission on Radiation Protection (</a:t>
            </a:r>
            <a:r>
              <a:rPr lang="en-US" sz="3500" dirty="0" err="1">
                <a:solidFill>
                  <a:schemeClr val="tx2"/>
                </a:solidFill>
                <a:latin typeface="Cambria" panose="02040503050406030204" pitchFamily="18" charset="0"/>
              </a:rPr>
              <a:t>ICRP</a:t>
            </a:r>
            <a:r>
              <a:rPr lang="en-US" sz="3500" dirty="0">
                <a:solidFill>
                  <a:schemeClr val="tx2"/>
                </a:solidFill>
                <a:latin typeface="Cambria" panose="02040503050406030204" pitchFamily="18" charset="0"/>
              </a:rPr>
              <a:t>) and European directive 59/2013 as transposed into the Greek legislation in 2018, the annual dose limit for the eye lens was reduced from 150 mSv/year to 20 mSv/year. Moreover, according to the regulations, one of the conditions to consider an exposed worker as Category A is to receive an equivalent dose greater than 15 mSv per year for the lens of the eye</a:t>
            </a:r>
            <a:r>
              <a:rPr lang="en-GB" sz="3500" dirty="0">
                <a:solidFill>
                  <a:schemeClr val="tx2"/>
                </a:solidFill>
                <a:latin typeface="Cambria" panose="02040503050406030204" pitchFamily="18" charset="0"/>
              </a:rPr>
              <a:t>. </a:t>
            </a:r>
            <a:r>
              <a:rPr lang="en-US" sz="3500" dirty="0">
                <a:solidFill>
                  <a:schemeClr val="tx2"/>
                </a:solidFill>
                <a:latin typeface="Cambria" panose="02040503050406030204" pitchFamily="18" charset="0"/>
              </a:rPr>
              <a:t>During the past 7 years (2015-2021), 170 persons are routine monitored using eye lens </a:t>
            </a:r>
            <a:r>
              <a:rPr lang="en-US" sz="3500" dirty="0" err="1">
                <a:solidFill>
                  <a:schemeClr val="tx2"/>
                </a:solidFill>
                <a:latin typeface="Cambria" panose="02040503050406030204" pitchFamily="18" charset="0"/>
              </a:rPr>
              <a:t>dosemeters</a:t>
            </a:r>
            <a:r>
              <a:rPr lang="en-US" sz="3500" dirty="0">
                <a:solidFill>
                  <a:schemeClr val="tx2"/>
                </a:solidFill>
                <a:latin typeface="Cambria" panose="02040503050406030204" pitchFamily="18" charset="0"/>
              </a:rPr>
              <a:t> in Greece. In the current work, a first analysis of the results for the exposure of the lens of the eye is presented based on the occupational categories. The results helped the regulatory authority address the relevant issues in the published guidelines. An outline of the guidelines is also presented.</a:t>
            </a:r>
            <a:endParaRPr lang="el-GR" sz="3500" dirty="0">
              <a:solidFill>
                <a:schemeClr val="tx2"/>
              </a:solidFill>
              <a:latin typeface="Cambria" panose="02040503050406030204" pitchFamily="18" charset="0"/>
            </a:endParaRPr>
          </a:p>
          <a:p>
            <a:r>
              <a:rPr lang="en-US" sz="3500" dirty="0">
                <a:solidFill>
                  <a:schemeClr val="tx2"/>
                </a:solidFill>
                <a:latin typeface="Cambria" panose="02040503050406030204" pitchFamily="18" charset="0"/>
              </a:rPr>
              <a:t>.</a:t>
            </a:r>
            <a:endParaRPr lang="el-GR" sz="3500" dirty="0">
              <a:solidFill>
                <a:schemeClr val="tx2"/>
              </a:solidFill>
              <a:latin typeface="Cambria" panose="02040503050406030204" pitchFamily="18" charset="0"/>
            </a:endParaRPr>
          </a:p>
        </p:txBody>
      </p:sp>
      <p:sp>
        <p:nvSpPr>
          <p:cNvPr id="20" name="Rounded Rectangle 19"/>
          <p:cNvSpPr/>
          <p:nvPr/>
        </p:nvSpPr>
        <p:spPr>
          <a:xfrm>
            <a:off x="3351621" y="37791136"/>
            <a:ext cx="25369641" cy="3592783"/>
          </a:xfrm>
          <a:prstGeom prst="roundRect">
            <a:avLst>
              <a:gd name="adj" fmla="val 905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n-US" sz="3500" dirty="0">
                <a:solidFill>
                  <a:schemeClr val="tx2"/>
                </a:solidFill>
                <a:latin typeface="Cambria" panose="02040503050406030204" pitchFamily="18" charset="0"/>
                <a:cs typeface="Arial" pitchFamily="34" charset="0"/>
              </a:rPr>
              <a:t>In this work, data for the last 7 years in Greece for the lens of the eye individual dose monitoring in Greece were analyzed.</a:t>
            </a:r>
          </a:p>
          <a:p>
            <a:pPr marL="457200" indent="-457200">
              <a:buFont typeface="Arial" panose="020B0604020202020204" pitchFamily="34" charset="0"/>
              <a:buChar char="•"/>
            </a:pPr>
            <a:r>
              <a:rPr lang="en-US" sz="3500" dirty="0">
                <a:solidFill>
                  <a:schemeClr val="tx2"/>
                </a:solidFill>
                <a:latin typeface="Cambria" panose="02040503050406030204" pitchFamily="18" charset="0"/>
                <a:cs typeface="Arial" pitchFamily="34" charset="0"/>
              </a:rPr>
              <a:t>It was found that the majority of exposed workers are doctors in interventional cardiology.</a:t>
            </a:r>
          </a:p>
          <a:p>
            <a:pPr marL="457200" indent="-457200">
              <a:buFont typeface="Arial" panose="020B0604020202020204" pitchFamily="34" charset="0"/>
              <a:buChar char="•"/>
            </a:pPr>
            <a:r>
              <a:rPr lang="en-US" sz="3500" dirty="0">
                <a:solidFill>
                  <a:schemeClr val="tx2"/>
                </a:solidFill>
                <a:latin typeface="Cambria" panose="02040503050406030204" pitchFamily="18" charset="0"/>
                <a:cs typeface="Arial" pitchFamily="34" charset="0"/>
              </a:rPr>
              <a:t>Doses have been reported decreasing for the last 3 years.</a:t>
            </a:r>
          </a:p>
          <a:p>
            <a:pPr marL="457200" indent="-457200">
              <a:buFont typeface="Arial" panose="020B0604020202020204" pitchFamily="34" charset="0"/>
              <a:buChar char="•"/>
            </a:pPr>
            <a:r>
              <a:rPr lang="en-US" sz="3500" dirty="0">
                <a:solidFill>
                  <a:schemeClr val="tx2"/>
                </a:solidFill>
                <a:latin typeface="Cambria" panose="02040503050406030204" pitchFamily="18" charset="0"/>
                <a:cs typeface="Arial" pitchFamily="34" charset="0"/>
              </a:rPr>
              <a:t>The results helped the Greek regulatory authority (EEAE) to address the relevant issues in published guidelines.</a:t>
            </a:r>
            <a:endParaRPr lang="el-GR" sz="3500" dirty="0">
              <a:solidFill>
                <a:schemeClr val="tx2"/>
              </a:solidFill>
              <a:latin typeface="Cambria" panose="02040503050406030204" pitchFamily="18" charset="0"/>
              <a:cs typeface="Arial" pitchFamily="34" charset="0"/>
            </a:endParaRPr>
          </a:p>
        </p:txBody>
      </p:sp>
      <p:sp>
        <p:nvSpPr>
          <p:cNvPr id="24" name="Rounded Rectangle 23"/>
          <p:cNvSpPr/>
          <p:nvPr/>
        </p:nvSpPr>
        <p:spPr>
          <a:xfrm>
            <a:off x="3747056" y="7304176"/>
            <a:ext cx="25379287" cy="3795514"/>
          </a:xfrm>
          <a:prstGeom prst="roundRect">
            <a:avLst>
              <a:gd name="adj" fmla="val 621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1" name="Rounded Rectangle 20"/>
          <p:cNvSpPr/>
          <p:nvPr/>
        </p:nvSpPr>
        <p:spPr>
          <a:xfrm>
            <a:off x="4056497" y="6709023"/>
            <a:ext cx="4077754" cy="6067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dirty="0">
                <a:latin typeface="Cambria" panose="02040503050406030204" pitchFamily="18" charset="0"/>
              </a:rPr>
              <a:t>Introduction</a:t>
            </a:r>
            <a:endParaRPr lang="el-GR" sz="4400" dirty="0">
              <a:latin typeface="Cambria" panose="02040503050406030204" pitchFamily="18" charset="0"/>
            </a:endParaRPr>
          </a:p>
        </p:txBody>
      </p:sp>
      <p:sp>
        <p:nvSpPr>
          <p:cNvPr id="28" name="Rounded Rectangle 27"/>
          <p:cNvSpPr/>
          <p:nvPr/>
        </p:nvSpPr>
        <p:spPr>
          <a:xfrm>
            <a:off x="3931060" y="11191933"/>
            <a:ext cx="4797834" cy="63071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dirty="0">
                <a:latin typeface="Cambria" panose="02040503050406030204" pitchFamily="18" charset="0"/>
              </a:rPr>
              <a:t>Data Analysis</a:t>
            </a:r>
            <a:endParaRPr lang="el-GR" sz="4400" dirty="0">
              <a:latin typeface="Cambria" panose="02040503050406030204" pitchFamily="18" charset="0"/>
            </a:endParaRPr>
          </a:p>
        </p:txBody>
      </p:sp>
      <p:sp>
        <p:nvSpPr>
          <p:cNvPr id="31" name="Rounded Rectangle 30"/>
          <p:cNvSpPr/>
          <p:nvPr/>
        </p:nvSpPr>
        <p:spPr>
          <a:xfrm>
            <a:off x="3727375" y="37199755"/>
            <a:ext cx="4825251" cy="537798"/>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dirty="0">
                <a:latin typeface="Cambria" panose="02040503050406030204" pitchFamily="18" charset="0"/>
              </a:rPr>
              <a:t>Conclusion</a:t>
            </a:r>
            <a:endParaRPr lang="el-GR" sz="4400" dirty="0">
              <a:latin typeface="Cambria" panose="02040503050406030204" pitchFamily="18" charset="0"/>
            </a:endParaRPr>
          </a:p>
        </p:txBody>
      </p:sp>
      <p:sp>
        <p:nvSpPr>
          <p:cNvPr id="4" name="Rectangle 3"/>
          <p:cNvSpPr/>
          <p:nvPr/>
        </p:nvSpPr>
        <p:spPr>
          <a:xfrm>
            <a:off x="24297218" y="928507"/>
            <a:ext cx="4720331" cy="923330"/>
          </a:xfrm>
          <a:prstGeom prst="rect">
            <a:avLst/>
          </a:prstGeom>
        </p:spPr>
        <p:txBody>
          <a:bodyPr wrap="none">
            <a:spAutoFit/>
          </a:bodyPr>
          <a:lstStyle/>
          <a:p>
            <a:pPr algn="ctr" defTabSz="3564166" fontAlgn="auto">
              <a:spcBef>
                <a:spcPts val="0"/>
              </a:spcBef>
              <a:spcAft>
                <a:spcPts val="0"/>
              </a:spcAft>
              <a:defRPr/>
            </a:pPr>
            <a:r>
              <a:rPr lang="en-US" sz="5400" dirty="0" err="1">
                <a:solidFill>
                  <a:schemeClr val="bg1"/>
                </a:solidFill>
                <a:latin typeface="Cambria" panose="02040503050406030204" pitchFamily="18" charset="0"/>
              </a:rPr>
              <a:t>INDICO</a:t>
            </a:r>
            <a:r>
              <a:rPr lang="en-US" sz="5400" dirty="0">
                <a:solidFill>
                  <a:schemeClr val="bg1"/>
                </a:solidFill>
                <a:latin typeface="Cambria" panose="02040503050406030204" pitchFamily="18" charset="0"/>
              </a:rPr>
              <a:t> ID: 108</a:t>
            </a:r>
            <a:endParaRPr lang="el-GR" sz="5400" dirty="0">
              <a:solidFill>
                <a:schemeClr val="bg1"/>
              </a:solidFill>
              <a:latin typeface="Cambria" panose="02040503050406030204" pitchFamily="18" charset="0"/>
            </a:endParaRPr>
          </a:p>
        </p:txBody>
      </p:sp>
      <p:sp>
        <p:nvSpPr>
          <p:cNvPr id="37" name="Rounded Rectangle 36"/>
          <p:cNvSpPr/>
          <p:nvPr/>
        </p:nvSpPr>
        <p:spPr>
          <a:xfrm>
            <a:off x="3489576" y="11928152"/>
            <a:ext cx="25189897" cy="25298534"/>
          </a:xfrm>
          <a:prstGeom prst="roundRect">
            <a:avLst>
              <a:gd name="adj" fmla="val 130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endParaRPr lang="el-GR" dirty="0"/>
          </a:p>
        </p:txBody>
      </p:sp>
      <p:sp>
        <p:nvSpPr>
          <p:cNvPr id="40" name="TextBox 39"/>
          <p:cNvSpPr txBox="1"/>
          <p:nvPr/>
        </p:nvSpPr>
        <p:spPr>
          <a:xfrm>
            <a:off x="16849922" y="25076375"/>
            <a:ext cx="11972406" cy="5478423"/>
          </a:xfrm>
          <a:prstGeom prst="rect">
            <a:avLst/>
          </a:prstGeom>
          <a:noFill/>
        </p:spPr>
        <p:txBody>
          <a:bodyPr wrap="square" rtlCol="0">
            <a:spAutoFit/>
          </a:bodyPr>
          <a:lstStyle/>
          <a:p>
            <a:r>
              <a:rPr lang="en-GB" sz="3500" dirty="0">
                <a:solidFill>
                  <a:schemeClr val="tx2"/>
                </a:solidFill>
                <a:latin typeface="Cambria" panose="02040503050406030204" pitchFamily="18" charset="0"/>
              </a:rPr>
              <a:t>Figure 3: </a:t>
            </a:r>
            <a:r>
              <a:rPr lang="en-US" sz="3500" dirty="0">
                <a:solidFill>
                  <a:schemeClr val="tx2"/>
                </a:solidFill>
                <a:latin typeface="Cambria" panose="02040503050406030204" pitchFamily="18" charset="0"/>
              </a:rPr>
              <a:t>During the last 7 years, 170 persons were</a:t>
            </a:r>
          </a:p>
          <a:p>
            <a:r>
              <a:rPr lang="en-US" sz="3500" dirty="0">
                <a:solidFill>
                  <a:schemeClr val="tx2"/>
                </a:solidFill>
                <a:latin typeface="Cambria" panose="02040503050406030204" pitchFamily="18" charset="0"/>
              </a:rPr>
              <a:t>routine monitored using eye lens </a:t>
            </a:r>
            <a:r>
              <a:rPr lang="en-US" sz="3500" dirty="0" err="1">
                <a:solidFill>
                  <a:schemeClr val="tx2"/>
                </a:solidFill>
                <a:latin typeface="Cambria" panose="02040503050406030204" pitchFamily="18" charset="0"/>
              </a:rPr>
              <a:t>dosemeters</a:t>
            </a:r>
            <a:r>
              <a:rPr lang="en-US" sz="3500" dirty="0">
                <a:solidFill>
                  <a:schemeClr val="tx2"/>
                </a:solidFill>
                <a:latin typeface="Cambria" panose="02040503050406030204" pitchFamily="18" charset="0"/>
              </a:rPr>
              <a:t>. The majority (81%) are medical doctors, 11% nursing staff, 4%</a:t>
            </a:r>
          </a:p>
          <a:p>
            <a:r>
              <a:rPr lang="en-US" sz="3500" dirty="0">
                <a:solidFill>
                  <a:schemeClr val="tx2"/>
                </a:solidFill>
                <a:latin typeface="Cambria" panose="02040503050406030204" pitchFamily="18" charset="0"/>
              </a:rPr>
              <a:t>technicians, 1% radiation physicists and 3% others. Regarding the workplaces, 59% are interventional cardiology units, 22% are interventional radiology departments and 19% concern radiology, nuclear medicine and other fluoroscopically guided interventional procedures.</a:t>
            </a:r>
          </a:p>
          <a:p>
            <a:endParaRPr lang="en-US" sz="3500" dirty="0">
              <a:solidFill>
                <a:schemeClr val="tx2"/>
              </a:solidFill>
              <a:latin typeface="Cambria" panose="02040503050406030204" pitchFamily="18" charset="0"/>
            </a:endParaRPr>
          </a:p>
          <a:p>
            <a:r>
              <a:rPr lang="en-US" sz="3500" dirty="0">
                <a:solidFill>
                  <a:schemeClr val="tx2"/>
                </a:solidFill>
                <a:latin typeface="Cambria" panose="02040503050406030204" pitchFamily="18" charset="0"/>
              </a:rPr>
              <a:t>An outline of EEAE guidelines are shown in Figure 4. </a:t>
            </a:r>
            <a:endParaRPr lang="en-GB" sz="3500" dirty="0">
              <a:solidFill>
                <a:schemeClr val="tx2"/>
              </a:solidFill>
              <a:latin typeface="Cambria" panose="02040503050406030204" pitchFamily="18" charset="0"/>
            </a:endParaRPr>
          </a:p>
        </p:txBody>
      </p:sp>
      <p:sp>
        <p:nvSpPr>
          <p:cNvPr id="42" name="TextBox 41"/>
          <p:cNvSpPr txBox="1"/>
          <p:nvPr/>
        </p:nvSpPr>
        <p:spPr>
          <a:xfrm>
            <a:off x="3879495" y="31278909"/>
            <a:ext cx="12596675" cy="6017032"/>
          </a:xfrm>
          <a:prstGeom prst="rect">
            <a:avLst/>
          </a:prstGeom>
          <a:noFill/>
          <a:effectLst/>
        </p:spPr>
        <p:txBody>
          <a:bodyPr wrap="square" rtlCol="0">
            <a:spAutoFit/>
          </a:bodyPr>
          <a:lstStyle/>
          <a:p>
            <a:r>
              <a:rPr lang="en-US" sz="3500" dirty="0">
                <a:solidFill>
                  <a:schemeClr val="tx2"/>
                </a:solidFill>
                <a:latin typeface="Cambria" panose="02040503050406030204" pitchFamily="18" charset="0"/>
              </a:rPr>
              <a:t>Figure 2: </a:t>
            </a:r>
            <a:endParaRPr lang="el-GR" sz="3500" dirty="0">
              <a:solidFill>
                <a:schemeClr val="tx2"/>
              </a:solidFill>
              <a:latin typeface="Cambria" panose="02040503050406030204" pitchFamily="18" charset="0"/>
            </a:endParaRPr>
          </a:p>
          <a:p>
            <a:pPr marL="457200" indent="-457200">
              <a:buFont typeface="Arial" panose="020B0604020202020204" pitchFamily="34" charset="0"/>
              <a:buChar char="•"/>
            </a:pPr>
            <a:r>
              <a:rPr lang="en-US" sz="3500" dirty="0">
                <a:solidFill>
                  <a:schemeClr val="tx2"/>
                </a:solidFill>
                <a:latin typeface="Cambria" panose="02040503050406030204" pitchFamily="18" charset="0"/>
              </a:rPr>
              <a:t>The majority of exposed workers </a:t>
            </a:r>
            <a:r>
              <a:rPr lang="el-GR" sz="3500" dirty="0">
                <a:solidFill>
                  <a:schemeClr val="tx2"/>
                </a:solidFill>
                <a:latin typeface="Cambria" panose="02040503050406030204" pitchFamily="18" charset="0"/>
              </a:rPr>
              <a:t>(</a:t>
            </a:r>
            <a:r>
              <a:rPr lang="en-US" sz="3500" dirty="0">
                <a:solidFill>
                  <a:schemeClr val="tx2"/>
                </a:solidFill>
                <a:latin typeface="Cambria" panose="02040503050406030204" pitchFamily="18" charset="0"/>
              </a:rPr>
              <a:t>64.5%</a:t>
            </a:r>
            <a:r>
              <a:rPr lang="el-GR" sz="3500" dirty="0">
                <a:solidFill>
                  <a:schemeClr val="tx2"/>
                </a:solidFill>
                <a:latin typeface="Cambria" panose="02040503050406030204" pitchFamily="18" charset="0"/>
              </a:rPr>
              <a:t>)</a:t>
            </a:r>
            <a:r>
              <a:rPr lang="en-US" sz="3500" dirty="0">
                <a:solidFill>
                  <a:schemeClr val="tx2"/>
                </a:solidFill>
                <a:latin typeface="Cambria" panose="02040503050406030204" pitchFamily="18" charset="0"/>
              </a:rPr>
              <a:t> has zero</a:t>
            </a:r>
            <a:r>
              <a:rPr lang="el-GR" sz="3500" dirty="0">
                <a:solidFill>
                  <a:schemeClr val="tx2"/>
                </a:solidFill>
                <a:latin typeface="Cambria" panose="02040503050406030204" pitchFamily="18" charset="0"/>
              </a:rPr>
              <a:t> </a:t>
            </a:r>
            <a:r>
              <a:rPr lang="en-US" sz="3500" dirty="0">
                <a:solidFill>
                  <a:schemeClr val="tx2"/>
                </a:solidFill>
                <a:latin typeface="Cambria" panose="02040503050406030204" pitchFamily="18" charset="0"/>
              </a:rPr>
              <a:t>dose</a:t>
            </a:r>
            <a:r>
              <a:rPr lang="el-GR" sz="3500" dirty="0">
                <a:solidFill>
                  <a:schemeClr val="tx2"/>
                </a:solidFill>
                <a:latin typeface="Cambria" panose="02040503050406030204" pitchFamily="18" charset="0"/>
              </a:rPr>
              <a:t> </a:t>
            </a:r>
            <a:r>
              <a:rPr lang="en-US" sz="3500" dirty="0">
                <a:solidFill>
                  <a:schemeClr val="tx2"/>
                </a:solidFill>
                <a:latin typeface="Cambria" panose="02040503050406030204" pitchFamily="18" charset="0"/>
              </a:rPr>
              <a:t>records during the year 2021.</a:t>
            </a:r>
            <a:endParaRPr lang="el-GR" sz="3500" dirty="0">
              <a:solidFill>
                <a:schemeClr val="tx2"/>
              </a:solidFill>
              <a:latin typeface="Cambria" panose="02040503050406030204" pitchFamily="18" charset="0"/>
            </a:endParaRPr>
          </a:p>
          <a:p>
            <a:pPr marL="457200" indent="-457200">
              <a:buFont typeface="Arial" panose="020B0604020202020204" pitchFamily="34" charset="0"/>
              <a:buChar char="•"/>
            </a:pPr>
            <a:r>
              <a:rPr lang="en-US" sz="3500" dirty="0">
                <a:solidFill>
                  <a:schemeClr val="tx2"/>
                </a:solidFill>
                <a:latin typeface="Cambria" panose="02040503050406030204" pitchFamily="18" charset="0"/>
              </a:rPr>
              <a:t> 32.7% have doses from 0.1 mSv (reporting level) to 15 mSv (eye lens dose limit for the public). </a:t>
            </a:r>
            <a:endParaRPr lang="el-GR" sz="3500" dirty="0">
              <a:solidFill>
                <a:schemeClr val="tx2"/>
              </a:solidFill>
              <a:latin typeface="Cambria" panose="02040503050406030204" pitchFamily="18" charset="0"/>
            </a:endParaRPr>
          </a:p>
          <a:p>
            <a:pPr marL="457200" indent="-457200">
              <a:buFont typeface="Arial" panose="020B0604020202020204" pitchFamily="34" charset="0"/>
              <a:buChar char="•"/>
            </a:pPr>
            <a:r>
              <a:rPr lang="en-US" sz="3500" dirty="0">
                <a:solidFill>
                  <a:schemeClr val="tx2"/>
                </a:solidFill>
                <a:latin typeface="Cambria" panose="02040503050406030204" pitchFamily="18" charset="0"/>
              </a:rPr>
              <a:t>0.9%</a:t>
            </a:r>
            <a:r>
              <a:rPr lang="el-GR" sz="3500" dirty="0">
                <a:solidFill>
                  <a:schemeClr val="tx2"/>
                </a:solidFill>
                <a:latin typeface="Cambria" panose="02040503050406030204" pitchFamily="18" charset="0"/>
              </a:rPr>
              <a:t> </a:t>
            </a:r>
            <a:r>
              <a:rPr lang="en-US" sz="3500" dirty="0">
                <a:solidFill>
                  <a:schemeClr val="tx2"/>
                </a:solidFill>
                <a:latin typeface="Cambria" panose="02040503050406030204" pitchFamily="18" charset="0"/>
              </a:rPr>
              <a:t>of the workers have annual doses from 15 mSv to 20 mSv (dose limit).</a:t>
            </a:r>
            <a:endParaRPr lang="el-GR" sz="3500" dirty="0">
              <a:solidFill>
                <a:schemeClr val="tx2"/>
              </a:solidFill>
              <a:latin typeface="Cambria" panose="02040503050406030204" pitchFamily="18" charset="0"/>
            </a:endParaRPr>
          </a:p>
          <a:p>
            <a:pPr marL="457200" indent="-457200">
              <a:buFont typeface="Arial" panose="020B0604020202020204" pitchFamily="34" charset="0"/>
              <a:buChar char="•"/>
            </a:pPr>
            <a:r>
              <a:rPr lang="en-US" sz="3500" dirty="0">
                <a:solidFill>
                  <a:schemeClr val="tx2"/>
                </a:solidFill>
                <a:latin typeface="Cambria" panose="02040503050406030204" pitchFamily="18" charset="0"/>
              </a:rPr>
              <a:t>Only 1.9% of workers have exceeded the 20 mSv limit.</a:t>
            </a:r>
          </a:p>
          <a:p>
            <a:pPr marL="457200" indent="-457200">
              <a:buFont typeface="Arial" panose="020B0604020202020204" pitchFamily="34" charset="0"/>
              <a:buChar char="•"/>
            </a:pPr>
            <a:r>
              <a:rPr lang="en-US" sz="3500" dirty="0">
                <a:solidFill>
                  <a:schemeClr val="tx2"/>
                </a:solidFill>
                <a:latin typeface="Cambria" panose="02040503050406030204" pitchFamily="18" charset="0"/>
              </a:rPr>
              <a:t> Following the investigation process, it was shown that workers with H</a:t>
            </a:r>
            <a:r>
              <a:rPr lang="en-US" sz="3500" baseline="-25000" dirty="0">
                <a:solidFill>
                  <a:schemeClr val="tx2"/>
                </a:solidFill>
                <a:latin typeface="Cambria" panose="02040503050406030204" pitchFamily="18" charset="0"/>
              </a:rPr>
              <a:t>p</a:t>
            </a:r>
            <a:r>
              <a:rPr lang="en-US" sz="3500" dirty="0">
                <a:solidFill>
                  <a:schemeClr val="tx2"/>
                </a:solidFill>
                <a:latin typeface="Cambria" panose="02040503050406030204" pitchFamily="18" charset="0"/>
              </a:rPr>
              <a:t>(3)≥ 15 mSv, use radiation protective eye glasses and their real dose has been re-estimated</a:t>
            </a:r>
            <a:endParaRPr lang="el-GR" sz="3500" dirty="0">
              <a:solidFill>
                <a:schemeClr val="tx2"/>
              </a:solidFill>
              <a:latin typeface="Cambria" panose="02040503050406030204" pitchFamily="18" charset="0"/>
            </a:endParaRPr>
          </a:p>
        </p:txBody>
      </p:sp>
      <p:sp>
        <p:nvSpPr>
          <p:cNvPr id="43" name="TextBox 42"/>
          <p:cNvSpPr txBox="1"/>
          <p:nvPr/>
        </p:nvSpPr>
        <p:spPr>
          <a:xfrm>
            <a:off x="3941108" y="23037842"/>
            <a:ext cx="12172111" cy="4401205"/>
          </a:xfrm>
          <a:prstGeom prst="rect">
            <a:avLst/>
          </a:prstGeom>
          <a:noFill/>
        </p:spPr>
        <p:txBody>
          <a:bodyPr wrap="square" rtlCol="0">
            <a:spAutoFit/>
          </a:bodyPr>
          <a:lstStyle/>
          <a:p>
            <a:pPr algn="just"/>
            <a:endParaRPr lang="en-US" sz="3500" dirty="0">
              <a:solidFill>
                <a:schemeClr val="tx2"/>
              </a:solidFill>
              <a:latin typeface="Cambria" panose="02040503050406030204" pitchFamily="18" charset="0"/>
            </a:endParaRPr>
          </a:p>
          <a:p>
            <a:pPr algn="just"/>
            <a:r>
              <a:rPr lang="en-US" sz="3500" dirty="0">
                <a:solidFill>
                  <a:schemeClr val="tx2"/>
                </a:solidFill>
                <a:latin typeface="Cambria" panose="02040503050406030204" pitchFamily="18" charset="0"/>
              </a:rPr>
              <a:t>From the Figure</a:t>
            </a:r>
            <a:r>
              <a:rPr lang="el-GR" sz="3500" dirty="0">
                <a:solidFill>
                  <a:schemeClr val="tx2"/>
                </a:solidFill>
                <a:latin typeface="Cambria" panose="02040503050406030204" pitchFamily="18" charset="0"/>
              </a:rPr>
              <a:t> 1 </a:t>
            </a:r>
            <a:r>
              <a:rPr lang="en-US" sz="3500" dirty="0">
                <a:solidFill>
                  <a:schemeClr val="tx2"/>
                </a:solidFill>
                <a:latin typeface="Cambria" panose="02040503050406030204" pitchFamily="18" charset="0"/>
              </a:rPr>
              <a:t>it is shown that there is a decreasing trend over the last three years. This trend could be explained either by </a:t>
            </a:r>
            <a:r>
              <a:rPr lang="en-GB" sz="3500" dirty="0">
                <a:solidFill>
                  <a:schemeClr val="tx2"/>
                </a:solidFill>
                <a:latin typeface="Cambria" panose="02040503050406030204" pitchFamily="18" charset="0"/>
              </a:rPr>
              <a:t>the immediate interaction of EEAE with the </a:t>
            </a:r>
            <a:r>
              <a:rPr lang="en-GB" sz="3500" dirty="0" err="1">
                <a:solidFill>
                  <a:schemeClr val="tx2"/>
                </a:solidFill>
                <a:latin typeface="Cambria" panose="02040503050406030204" pitchFamily="18" charset="0"/>
              </a:rPr>
              <a:t>RPOs</a:t>
            </a:r>
            <a:r>
              <a:rPr lang="en-GB" sz="3500" dirty="0">
                <a:solidFill>
                  <a:schemeClr val="tx2"/>
                </a:solidFill>
                <a:latin typeface="Cambria" panose="02040503050406030204" pitchFamily="18" charset="0"/>
              </a:rPr>
              <a:t> and the staff of the radiation facilities or by the COVID pandemic conditions.</a:t>
            </a:r>
            <a:r>
              <a:rPr lang="en-US" sz="3500" dirty="0">
                <a:solidFill>
                  <a:schemeClr val="tx2"/>
                </a:solidFill>
                <a:latin typeface="Cambria" panose="02040503050406030204" pitchFamily="18" charset="0"/>
              </a:rPr>
              <a:t> The number of medical procedures may have been decreased due to the pandemic leading to reduced doses.</a:t>
            </a:r>
            <a:endParaRPr lang="el-GR" sz="3500" dirty="0">
              <a:solidFill>
                <a:schemeClr val="tx2"/>
              </a:solidFill>
              <a:latin typeface="Cambria" panose="02040503050406030204" pitchFamily="18" charset="0"/>
            </a:endParaRPr>
          </a:p>
          <a:p>
            <a:pPr algn="just"/>
            <a:r>
              <a:rPr lang="en-US" sz="3500" dirty="0">
                <a:solidFill>
                  <a:schemeClr val="tx2"/>
                </a:solidFill>
                <a:latin typeface="Cambria" panose="02040503050406030204" pitchFamily="18" charset="0"/>
              </a:rPr>
              <a:t>.</a:t>
            </a:r>
            <a:endParaRPr lang="el-GR" sz="3500" dirty="0">
              <a:solidFill>
                <a:schemeClr val="tx2"/>
              </a:solidFill>
              <a:latin typeface="Cambria" panose="02040503050406030204" pitchFamily="18" charset="0"/>
            </a:endParaRPr>
          </a:p>
        </p:txBody>
      </p:sp>
      <p:sp>
        <p:nvSpPr>
          <p:cNvPr id="46" name="Rectangle 45"/>
          <p:cNvSpPr/>
          <p:nvPr/>
        </p:nvSpPr>
        <p:spPr>
          <a:xfrm>
            <a:off x="3787530" y="22926747"/>
            <a:ext cx="12348626" cy="830997"/>
          </a:xfrm>
          <a:prstGeom prst="rect">
            <a:avLst/>
          </a:prstGeom>
        </p:spPr>
        <p:txBody>
          <a:bodyPr wrap="square">
            <a:spAutoFit/>
          </a:bodyPr>
          <a:lstStyle/>
          <a:p>
            <a:pPr>
              <a:spcAft>
                <a:spcPts val="425"/>
              </a:spcAft>
            </a:pPr>
            <a:r>
              <a:rPr lang="en-US" sz="2400" i="1" dirty="0">
                <a:solidFill>
                  <a:schemeClr val="tx2"/>
                </a:solidFill>
                <a:latin typeface="Cambria" panose="02040503050406030204" pitchFamily="18" charset="0"/>
              </a:rPr>
              <a:t>FIG1 Number of Workers with eye lens </a:t>
            </a:r>
            <a:r>
              <a:rPr lang="en-US" sz="2400" i="1" dirty="0" err="1">
                <a:solidFill>
                  <a:schemeClr val="tx2"/>
                </a:solidFill>
                <a:latin typeface="Cambria" panose="02040503050406030204" pitchFamily="18" charset="0"/>
              </a:rPr>
              <a:t>dosemeters</a:t>
            </a:r>
            <a:r>
              <a:rPr lang="en-US" sz="2400" i="1" dirty="0">
                <a:solidFill>
                  <a:schemeClr val="tx2"/>
                </a:solidFill>
                <a:latin typeface="Cambria" panose="02040503050406030204" pitchFamily="18" charset="0"/>
              </a:rPr>
              <a:t> &amp; Trends of Mean Annual dose Hp(3) mSv for seven years 2015-2021</a:t>
            </a:r>
            <a:endParaRPr lang="el-GR" sz="2400" i="1" dirty="0">
              <a:solidFill>
                <a:schemeClr val="tx2"/>
              </a:solidFill>
              <a:latin typeface="Cambria" panose="02040503050406030204" pitchFamily="18" charset="0"/>
            </a:endParaRPr>
          </a:p>
        </p:txBody>
      </p:sp>
      <p:sp>
        <p:nvSpPr>
          <p:cNvPr id="48" name="Rectangle 47"/>
          <p:cNvSpPr/>
          <p:nvPr/>
        </p:nvSpPr>
        <p:spPr>
          <a:xfrm>
            <a:off x="4158716" y="30749769"/>
            <a:ext cx="10396893" cy="461665"/>
          </a:xfrm>
          <a:prstGeom prst="rect">
            <a:avLst/>
          </a:prstGeom>
          <a:effectLst/>
        </p:spPr>
        <p:txBody>
          <a:bodyPr wrap="square">
            <a:spAutoFit/>
          </a:bodyPr>
          <a:lstStyle/>
          <a:p>
            <a:pPr>
              <a:spcAft>
                <a:spcPts val="425"/>
              </a:spcAft>
            </a:pPr>
            <a:r>
              <a:rPr lang="en-US" sz="2400" i="1" dirty="0">
                <a:solidFill>
                  <a:schemeClr val="tx2"/>
                </a:solidFill>
                <a:latin typeface="Cambria" panose="02040503050406030204" pitchFamily="18" charset="0"/>
              </a:rPr>
              <a:t>FIG. 2 Annual eye lens dose distribution (2021)</a:t>
            </a:r>
            <a:endParaRPr lang="el-GR" sz="2400" i="1" dirty="0">
              <a:solidFill>
                <a:schemeClr val="tx2"/>
              </a:solidFill>
              <a:latin typeface="Cambria" panose="02040503050406030204" pitchFamily="18" charset="0"/>
            </a:endParaRPr>
          </a:p>
        </p:txBody>
      </p:sp>
      <p:pic>
        <p:nvPicPr>
          <p:cNvPr id="9" name="Picture 8">
            <a:extLst>
              <a:ext uri="{FF2B5EF4-FFF2-40B4-BE49-F238E27FC236}">
                <a16:creationId xmlns:a16="http://schemas.microsoft.com/office/drawing/2014/main" id="{33C08534-476C-48FF-A434-1B9190C629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87530" y="27336677"/>
            <a:ext cx="12800385" cy="3536208"/>
          </a:xfrm>
          <a:prstGeom prst="rect">
            <a:avLst/>
          </a:prstGeom>
          <a:effectLst/>
        </p:spPr>
      </p:pic>
      <p:sp>
        <p:nvSpPr>
          <p:cNvPr id="11" name="Rectangle 10">
            <a:extLst>
              <a:ext uri="{FF2B5EF4-FFF2-40B4-BE49-F238E27FC236}">
                <a16:creationId xmlns:a16="http://schemas.microsoft.com/office/drawing/2014/main" id="{511DD5F5-8FBE-4104-A9E3-29C25B3FCDE3}"/>
              </a:ext>
            </a:extLst>
          </p:cNvPr>
          <p:cNvSpPr/>
          <p:nvPr/>
        </p:nvSpPr>
        <p:spPr>
          <a:xfrm>
            <a:off x="3789410" y="29645998"/>
            <a:ext cx="12671764" cy="1064348"/>
          </a:xfrm>
          <a:prstGeom prst="rect">
            <a:avLst/>
          </a:prstGeom>
          <a:gradFill flip="none" rotWithShape="1">
            <a:gsLst>
              <a:gs pos="0">
                <a:schemeClr val="accent6">
                  <a:lumMod val="75000"/>
                </a:schemeClr>
              </a:gs>
              <a:gs pos="38000">
                <a:srgbClr val="FEF3EA"/>
              </a:gs>
              <a:gs pos="94700">
                <a:srgbClr val="F79C50"/>
              </a:gs>
              <a:gs pos="0">
                <a:schemeClr val="accent6">
                  <a:lumMod val="0"/>
                  <a:lumOff val="100000"/>
                </a:schemeClr>
              </a:gs>
              <a:gs pos="100000">
                <a:schemeClr val="accent6">
                  <a:lumMod val="100000"/>
                </a:schemeClr>
              </a:gs>
            </a:gsLst>
            <a:lin ang="2700000" scaled="1"/>
            <a:tileRect/>
          </a:gradFill>
          <a:ln>
            <a:noFill/>
          </a:ln>
          <a:effectLst>
            <a:glow>
              <a:schemeClr val="accent6">
                <a:alpha val="75000"/>
              </a:schemeClr>
            </a:glow>
            <a:softEdge rad="0"/>
          </a:effectLst>
          <a:scene3d>
            <a:camera prst="orthographicFront"/>
            <a:lightRig rig="threePt" dir="t"/>
          </a:scene3d>
          <a:sp3d contourW="12700">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chemeClr val="tx1"/>
                </a:solidFill>
                <a:latin typeface="Cambria" panose="02040503050406030204" pitchFamily="18" charset="0"/>
                <a:ea typeface="Cambria" panose="02040503050406030204" pitchFamily="18" charset="0"/>
              </a:rPr>
              <a:t>              0 mSv                         [0.1, 15) mSv                [15, 20) mSv             ≥20 mSv</a:t>
            </a:r>
            <a:endParaRPr lang="el-GR" sz="2800" dirty="0">
              <a:solidFill>
                <a:schemeClr val="tx1"/>
              </a:solidFill>
              <a:latin typeface="Cambria" panose="02040503050406030204" pitchFamily="18" charset="0"/>
              <a:ea typeface="Cambria" panose="02040503050406030204" pitchFamily="18" charset="0"/>
            </a:endParaRPr>
          </a:p>
        </p:txBody>
      </p:sp>
      <p:sp>
        <p:nvSpPr>
          <p:cNvPr id="13" name="Rectangle 12">
            <a:extLst>
              <a:ext uri="{FF2B5EF4-FFF2-40B4-BE49-F238E27FC236}">
                <a16:creationId xmlns:a16="http://schemas.microsoft.com/office/drawing/2014/main" id="{8688F433-EEBE-4D88-811A-C888212CDD2A}"/>
              </a:ext>
            </a:extLst>
          </p:cNvPr>
          <p:cNvSpPr/>
          <p:nvPr/>
        </p:nvSpPr>
        <p:spPr>
          <a:xfrm>
            <a:off x="17332021" y="12145539"/>
            <a:ext cx="10917418" cy="646331"/>
          </a:xfrm>
          <a:prstGeom prst="rect">
            <a:avLst/>
          </a:prstGeom>
        </p:spPr>
        <p:txBody>
          <a:bodyPr wrap="square">
            <a:spAutoFit/>
          </a:bodyPr>
          <a:lstStyle/>
          <a:p>
            <a:endParaRPr lang="el-GR" sz="3600" dirty="0">
              <a:latin typeface="Cambria" panose="02040503050406030204" pitchFamily="18" charset="0"/>
              <a:ea typeface="Cambria" panose="02040503050406030204" pitchFamily="18" charset="0"/>
            </a:endParaRPr>
          </a:p>
        </p:txBody>
      </p:sp>
      <p:sp>
        <p:nvSpPr>
          <p:cNvPr id="7" name="Arrow: Right 5">
            <a:extLst>
              <a:ext uri="{FF2B5EF4-FFF2-40B4-BE49-F238E27FC236}">
                <a16:creationId xmlns:a16="http://schemas.microsoft.com/office/drawing/2014/main" id="{88617D5D-5DDB-42C5-ABBF-7703B29B472D}"/>
              </a:ext>
            </a:extLst>
          </p:cNvPr>
          <p:cNvSpPr>
            <a:spLocks noChangeArrowheads="1"/>
          </p:cNvSpPr>
          <p:nvPr/>
        </p:nvSpPr>
        <p:spPr bwMode="auto">
          <a:xfrm>
            <a:off x="23888951" y="31145941"/>
            <a:ext cx="915606" cy="578516"/>
          </a:xfrm>
          <a:prstGeom prst="rightArrow">
            <a:avLst>
              <a:gd name="adj1" fmla="val 50000"/>
              <a:gd name="adj2" fmla="val 49975"/>
            </a:avLst>
          </a:prstGeom>
          <a:solidFill>
            <a:srgbClr val="70AD47"/>
          </a:solidFill>
          <a:ln w="1270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l-GR" sz="1400" b="0" i="0" u="none" strike="noStrike" cap="none" normalizeH="0" baseline="0" dirty="0">
                <a:ln>
                  <a:noFill/>
                </a:ln>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No</a:t>
            </a:r>
            <a:endParaRPr kumimoji="0" lang="en-US" altLang="el-GR" sz="1800" b="0" i="0" u="none" strike="noStrike" cap="none" normalizeH="0" baseline="0" dirty="0">
              <a:ln>
                <a:noFill/>
              </a:ln>
              <a:solidFill>
                <a:schemeClr val="tx1"/>
              </a:solidFill>
              <a:effectLst/>
              <a:latin typeface="Arial" panose="020B0604020202020204" pitchFamily="34" charset="0"/>
            </a:endParaRPr>
          </a:p>
        </p:txBody>
      </p:sp>
      <p:sp>
        <p:nvSpPr>
          <p:cNvPr id="10" name="Rectangle: Rounded Corners 1">
            <a:extLst>
              <a:ext uri="{FF2B5EF4-FFF2-40B4-BE49-F238E27FC236}">
                <a16:creationId xmlns:a16="http://schemas.microsoft.com/office/drawing/2014/main" id="{5D1F1DB7-AF4E-49C1-B95D-5F6A1976DB1C}"/>
              </a:ext>
            </a:extLst>
          </p:cNvPr>
          <p:cNvSpPr>
            <a:spLocks noChangeArrowheads="1"/>
          </p:cNvSpPr>
          <p:nvPr/>
        </p:nvSpPr>
        <p:spPr bwMode="auto">
          <a:xfrm>
            <a:off x="24804557" y="31127558"/>
            <a:ext cx="3477925" cy="596899"/>
          </a:xfrm>
          <a:prstGeom prst="roundRect">
            <a:avLst>
              <a:gd name="adj" fmla="val 16667"/>
            </a:avLst>
          </a:prstGeom>
          <a:solidFill>
            <a:srgbClr val="70AD47"/>
          </a:solidFill>
          <a:ln w="1270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l-GR" sz="2400" i="0" u="none" strike="noStrike" cap="none" normalizeH="0" baseline="0" dirty="0">
                <a:ln>
                  <a:noFill/>
                </a:ln>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No actions required</a:t>
            </a:r>
            <a:endParaRPr kumimoji="0" lang="en-US" altLang="el-GR" sz="2400" i="0" u="none" strike="noStrike" cap="none" normalizeH="0" baseline="0" dirty="0">
              <a:ln>
                <a:noFill/>
              </a:ln>
              <a:solidFill>
                <a:schemeClr val="bg1"/>
              </a:solidFill>
              <a:effectLst/>
              <a:latin typeface="Cambria" panose="02040503050406030204" pitchFamily="18" charset="0"/>
              <a:ea typeface="Cambria" panose="02040503050406030204" pitchFamily="18" charset="0"/>
            </a:endParaRPr>
          </a:p>
        </p:txBody>
      </p:sp>
      <p:sp>
        <p:nvSpPr>
          <p:cNvPr id="12" name="Rectangle: Rounded Corners 2">
            <a:extLst>
              <a:ext uri="{FF2B5EF4-FFF2-40B4-BE49-F238E27FC236}">
                <a16:creationId xmlns:a16="http://schemas.microsoft.com/office/drawing/2014/main" id="{9D9236C1-A8D0-410B-830E-DA2B02CAC389}"/>
              </a:ext>
            </a:extLst>
          </p:cNvPr>
          <p:cNvSpPr>
            <a:spLocks noChangeArrowheads="1"/>
          </p:cNvSpPr>
          <p:nvPr/>
        </p:nvSpPr>
        <p:spPr bwMode="auto">
          <a:xfrm>
            <a:off x="16587915" y="33080513"/>
            <a:ext cx="3649389" cy="2130887"/>
          </a:xfrm>
          <a:prstGeom prst="roundRect">
            <a:avLst>
              <a:gd name="adj" fmla="val 16667"/>
            </a:avLst>
          </a:prstGeom>
          <a:ln>
            <a:noFill/>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600" b="0" i="0" u="none" strike="noStrike" cap="none" normalizeH="0" baseline="0" dirty="0">
                <a:ln>
                  <a:noFill/>
                </a:ln>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Τ</a:t>
            </a:r>
            <a:r>
              <a:rPr kumimoji="0" lang="en-US" altLang="el-GR" sz="2600" b="0" i="0" u="none" strike="noStrike" cap="none" normalizeH="0" baseline="0" dirty="0">
                <a:ln>
                  <a:noFill/>
                </a:ln>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he annual dose of eye lens is estimated to be:</a:t>
            </a:r>
            <a:endParaRPr kumimoji="0" lang="en-US" altLang="el-GR" sz="2600" b="0" i="0" u="none" strike="noStrike" cap="none" normalizeH="0" baseline="0" dirty="0">
              <a:ln>
                <a:noFill/>
              </a:ln>
              <a:solidFill>
                <a:schemeClr val="bg1"/>
              </a:solidFill>
              <a:effectLst/>
              <a:latin typeface="Cambria" panose="02040503050406030204" pitchFamily="18" charset="0"/>
              <a:ea typeface="Cambria" panose="02040503050406030204" pitchFamily="18" charset="0"/>
            </a:endParaRPr>
          </a:p>
        </p:txBody>
      </p:sp>
      <p:sp>
        <p:nvSpPr>
          <p:cNvPr id="14" name="Rectangle: Rounded Corners 10">
            <a:extLst>
              <a:ext uri="{FF2B5EF4-FFF2-40B4-BE49-F238E27FC236}">
                <a16:creationId xmlns:a16="http://schemas.microsoft.com/office/drawing/2014/main" id="{8F2BCEE0-4A60-4210-B543-5CD8E344B609}"/>
              </a:ext>
            </a:extLst>
          </p:cNvPr>
          <p:cNvSpPr>
            <a:spLocks noChangeArrowheads="1"/>
          </p:cNvSpPr>
          <p:nvPr/>
        </p:nvSpPr>
        <p:spPr bwMode="auto">
          <a:xfrm>
            <a:off x="21260542" y="32597996"/>
            <a:ext cx="1729751" cy="1272883"/>
          </a:xfrm>
          <a:prstGeom prst="roundRect">
            <a:avLst>
              <a:gd name="adj" fmla="val 16667"/>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anchor="ctr" anchorCtr="0" compatLnSpc="1">
            <a:prstTxWarp prst="textNoShape">
              <a:avLst/>
            </a:prstTxWarp>
          </a:bodyPr>
          <a:lstStyle/>
          <a:p>
            <a:pPr defTabSz="914400" eaLnBrk="0" hangingPunct="0"/>
            <a:r>
              <a:rPr lang="en-US" altLang="el-GR" sz="2000" dirty="0">
                <a:solidFill>
                  <a:schemeClr val="bg1"/>
                </a:solidFill>
                <a:latin typeface="Cambria" panose="02040503050406030204" pitchFamily="18" charset="0"/>
                <a:ea typeface="Cambria" panose="02040503050406030204" pitchFamily="18" charset="0"/>
                <a:cs typeface="Times New Roman" panose="02020603050405020304" pitchFamily="18" charset="0"/>
              </a:rPr>
              <a:t>Exposed worker Category A</a:t>
            </a:r>
          </a:p>
        </p:txBody>
      </p:sp>
      <p:sp>
        <p:nvSpPr>
          <p:cNvPr id="15" name="Rectangle: Rounded Corners 13">
            <a:extLst>
              <a:ext uri="{FF2B5EF4-FFF2-40B4-BE49-F238E27FC236}">
                <a16:creationId xmlns:a16="http://schemas.microsoft.com/office/drawing/2014/main" id="{E2463D18-6DFE-44FF-93FF-4E680D176E2A}"/>
              </a:ext>
            </a:extLst>
          </p:cNvPr>
          <p:cNvSpPr>
            <a:spLocks noChangeArrowheads="1"/>
          </p:cNvSpPr>
          <p:nvPr/>
        </p:nvSpPr>
        <p:spPr bwMode="auto">
          <a:xfrm>
            <a:off x="21296263" y="34250818"/>
            <a:ext cx="1618207" cy="1155739"/>
          </a:xfrm>
          <a:prstGeom prst="roundRect">
            <a:avLst>
              <a:gd name="adj" fmla="val 16667"/>
            </a:avLst>
          </a:prstGeom>
          <a:solidFill>
            <a:schemeClr val="bg1">
              <a:lumMod val="50000"/>
            </a:schemeClr>
          </a:solidFill>
          <a:ln w="12700">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l-GR" sz="2000" b="0" i="0" u="none" strike="noStrike" cap="none" normalizeH="0" baseline="0" dirty="0">
                <a:ln>
                  <a:noFill/>
                </a:ln>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Exposed worker Category B</a:t>
            </a:r>
            <a:endParaRPr kumimoji="0" lang="en-US" altLang="el-GR" sz="2000" b="0" i="0" u="none" strike="noStrike" cap="none" normalizeH="0" baseline="0" dirty="0">
              <a:ln>
                <a:noFill/>
              </a:ln>
              <a:solidFill>
                <a:schemeClr val="bg1"/>
              </a:solidFill>
              <a:effectLst/>
              <a:latin typeface="Cambria" panose="02040503050406030204" pitchFamily="18" charset="0"/>
              <a:ea typeface="Cambria" panose="02040503050406030204" pitchFamily="18" charset="0"/>
            </a:endParaRPr>
          </a:p>
        </p:txBody>
      </p:sp>
      <p:sp>
        <p:nvSpPr>
          <p:cNvPr id="16" name="Arrow: Right 7">
            <a:extLst>
              <a:ext uri="{FF2B5EF4-FFF2-40B4-BE49-F238E27FC236}">
                <a16:creationId xmlns:a16="http://schemas.microsoft.com/office/drawing/2014/main" id="{0880A485-5363-4A9C-8E7D-330CFCBF6FAA}"/>
              </a:ext>
            </a:extLst>
          </p:cNvPr>
          <p:cNvSpPr>
            <a:spLocks noChangeArrowheads="1"/>
          </p:cNvSpPr>
          <p:nvPr/>
        </p:nvSpPr>
        <p:spPr bwMode="auto">
          <a:xfrm>
            <a:off x="20205015" y="33054352"/>
            <a:ext cx="1105277" cy="870469"/>
          </a:xfrm>
          <a:prstGeom prst="rightArrow">
            <a:avLst>
              <a:gd name="adj1" fmla="val 50000"/>
              <a:gd name="adj2" fmla="val 50097"/>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anchor="ctr" anchorCtr="0" compatLnSpc="1">
            <a:prstTxWarp prst="textNoShape">
              <a:avLst/>
            </a:prstTxWarp>
          </a:bodyPr>
          <a:lstStyle/>
          <a:p>
            <a:pPr defTabSz="914400" eaLnBrk="0" hangingPunct="0"/>
            <a:r>
              <a:rPr lang="en-US" altLang="el-GR" sz="1400" dirty="0">
                <a:solidFill>
                  <a:schemeClr val="bg1"/>
                </a:solidFill>
                <a:latin typeface="Calibri" panose="020F0502020204030204" pitchFamily="34" charset="0"/>
                <a:cs typeface="Times New Roman" panose="02020603050405020304" pitchFamily="18" charset="0"/>
              </a:rPr>
              <a:t>&gt;=</a:t>
            </a:r>
            <a:r>
              <a:rPr lang="en-US" altLang="el-GR" sz="1400" dirty="0">
                <a:solidFill>
                  <a:schemeClr val="bg1"/>
                </a:solidFill>
                <a:latin typeface="Cambria" panose="02040503050406030204" pitchFamily="18" charset="0"/>
                <a:ea typeface="Cambria" panose="02040503050406030204" pitchFamily="18" charset="0"/>
                <a:cs typeface="Times New Roman" panose="02020603050405020304" pitchFamily="18" charset="0"/>
              </a:rPr>
              <a:t>15mSv</a:t>
            </a:r>
          </a:p>
        </p:txBody>
      </p:sp>
      <p:sp>
        <p:nvSpPr>
          <p:cNvPr id="17" name="Arrow: Right 11">
            <a:extLst>
              <a:ext uri="{FF2B5EF4-FFF2-40B4-BE49-F238E27FC236}">
                <a16:creationId xmlns:a16="http://schemas.microsoft.com/office/drawing/2014/main" id="{657F25B3-DE1A-403B-91A1-971B97DF0F4A}"/>
              </a:ext>
            </a:extLst>
          </p:cNvPr>
          <p:cNvSpPr>
            <a:spLocks noChangeArrowheads="1"/>
          </p:cNvSpPr>
          <p:nvPr/>
        </p:nvSpPr>
        <p:spPr bwMode="auto">
          <a:xfrm>
            <a:off x="20224411" y="34369863"/>
            <a:ext cx="1097171" cy="895650"/>
          </a:xfrm>
          <a:prstGeom prst="rightArrow">
            <a:avLst>
              <a:gd name="adj1" fmla="val 50000"/>
              <a:gd name="adj2" fmla="val 50023"/>
            </a:avLst>
          </a:prstGeom>
          <a:solidFill>
            <a:schemeClr val="bg1">
              <a:lumMod val="50000"/>
            </a:schemeClr>
          </a:solidFill>
          <a:ln w="1270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l-GR" sz="1400" b="0" i="0" u="none" strike="noStrike" cap="none" normalizeH="0" baseline="0" dirty="0">
                <a:ln>
                  <a:noFill/>
                </a:ln>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&lt;</a:t>
            </a:r>
            <a:r>
              <a:rPr lang="en-US" altLang="el-GR" sz="1400" dirty="0">
                <a:solidFill>
                  <a:schemeClr val="bg1"/>
                </a:solidFill>
                <a:latin typeface="Cambria" panose="02040503050406030204" pitchFamily="18" charset="0"/>
                <a:ea typeface="Cambria" panose="02040503050406030204" pitchFamily="18" charset="0"/>
                <a:cs typeface="Times New Roman" panose="02020603050405020304" pitchFamily="18" charset="0"/>
              </a:rPr>
              <a:t>15</a:t>
            </a:r>
            <a:r>
              <a:rPr kumimoji="0" lang="en-US" altLang="el-GR" sz="1400" b="0" i="0" u="none" strike="noStrike" cap="none" normalizeH="0" baseline="0" dirty="0">
                <a:ln>
                  <a:noFill/>
                </a:ln>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mSv</a:t>
            </a:r>
            <a:endParaRPr kumimoji="0" lang="en-US" altLang="el-GR" sz="1400" b="0" i="0" u="none" strike="noStrike" cap="none" normalizeH="0" baseline="0" dirty="0">
              <a:ln>
                <a:noFill/>
              </a:ln>
              <a:solidFill>
                <a:schemeClr val="bg1"/>
              </a:solidFill>
              <a:effectLst/>
              <a:latin typeface="Cambria" panose="02040503050406030204" pitchFamily="18" charset="0"/>
              <a:ea typeface="Cambria" panose="02040503050406030204" pitchFamily="18" charset="0"/>
            </a:endParaRPr>
          </a:p>
        </p:txBody>
      </p:sp>
      <p:sp>
        <p:nvSpPr>
          <p:cNvPr id="33" name="Rectangle: Rounded Corners 32">
            <a:extLst>
              <a:ext uri="{FF2B5EF4-FFF2-40B4-BE49-F238E27FC236}">
                <a16:creationId xmlns:a16="http://schemas.microsoft.com/office/drawing/2014/main" id="{0DFCAA29-815B-44BC-8973-69B144349CED}"/>
              </a:ext>
            </a:extLst>
          </p:cNvPr>
          <p:cNvSpPr/>
          <p:nvPr/>
        </p:nvSpPr>
        <p:spPr>
          <a:xfrm>
            <a:off x="23451209" y="32177652"/>
            <a:ext cx="5270053" cy="1796297"/>
          </a:xfrm>
          <a:prstGeom prst="roundRect">
            <a:avLst/>
          </a:prstGeom>
          <a:solidFill>
            <a:schemeClr val="accent6"/>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342900" indent="-342900">
              <a:buFont typeface="Arial" panose="020B0604020202020204" pitchFamily="34" charset="0"/>
              <a:buChar char="•"/>
            </a:pPr>
            <a:endParaRPr lang="en-US" sz="2100" dirty="0">
              <a:latin typeface="Cambria" panose="02040503050406030204" pitchFamily="18" charset="0"/>
              <a:ea typeface="Cambria" panose="02040503050406030204" pitchFamily="18" charset="0"/>
            </a:endParaRPr>
          </a:p>
          <a:p>
            <a:pPr marL="342900" indent="-342900">
              <a:buFont typeface="Arial" panose="020B0604020202020204" pitchFamily="34" charset="0"/>
              <a:buChar char="•"/>
            </a:pPr>
            <a:r>
              <a:rPr lang="en-US" sz="2100" dirty="0">
                <a:latin typeface="Cambria" panose="02040503050406030204" pitchFamily="18" charset="0"/>
                <a:ea typeface="Cambria" panose="02040503050406030204" pitchFamily="18" charset="0"/>
              </a:rPr>
              <a:t>Systematically dosimetric monitoring of the lens of the eye</a:t>
            </a:r>
          </a:p>
          <a:p>
            <a:pPr marL="342900" indent="-342900">
              <a:buFont typeface="Arial" panose="020B0604020202020204" pitchFamily="34" charset="0"/>
              <a:buChar char="•"/>
            </a:pPr>
            <a:r>
              <a:rPr lang="en-US" sz="2100" dirty="0">
                <a:latin typeface="Cambria" panose="02040503050406030204" pitchFamily="18" charset="0"/>
                <a:ea typeface="Cambria" panose="02040503050406030204" pitchFamily="18" charset="0"/>
              </a:rPr>
              <a:t>Medical surveillance</a:t>
            </a:r>
          </a:p>
          <a:p>
            <a:pPr marL="342900" indent="-342900">
              <a:buFont typeface="Arial" panose="020B0604020202020204" pitchFamily="34" charset="0"/>
              <a:buChar char="•"/>
            </a:pPr>
            <a:r>
              <a:rPr lang="en-US" sz="2100" dirty="0">
                <a:latin typeface="Cambria" panose="02040503050406030204" pitchFamily="18" charset="0"/>
                <a:ea typeface="Cambria" panose="02040503050406030204" pitchFamily="18" charset="0"/>
              </a:rPr>
              <a:t>Optimization of protective measures</a:t>
            </a:r>
          </a:p>
          <a:p>
            <a:endParaRPr lang="el-GR" sz="2100" dirty="0">
              <a:latin typeface="Cambria" panose="02040503050406030204" pitchFamily="18" charset="0"/>
              <a:ea typeface="Cambria" panose="02040503050406030204" pitchFamily="18" charset="0"/>
            </a:endParaRPr>
          </a:p>
        </p:txBody>
      </p:sp>
      <p:sp>
        <p:nvSpPr>
          <p:cNvPr id="18" name="Flowchart: Alternate Process 4">
            <a:extLst>
              <a:ext uri="{FF2B5EF4-FFF2-40B4-BE49-F238E27FC236}">
                <a16:creationId xmlns:a16="http://schemas.microsoft.com/office/drawing/2014/main" id="{2F66EC5E-EC3E-45D9-A85E-A4FC3D619E71}"/>
              </a:ext>
            </a:extLst>
          </p:cNvPr>
          <p:cNvSpPr>
            <a:spLocks noChangeArrowheads="1"/>
          </p:cNvSpPr>
          <p:nvPr/>
        </p:nvSpPr>
        <p:spPr bwMode="auto">
          <a:xfrm>
            <a:off x="21760049" y="30785905"/>
            <a:ext cx="2106870" cy="1315300"/>
          </a:xfrm>
          <a:prstGeom prst="flowChartAlternateProcess">
            <a:avLst/>
          </a:prstGeom>
          <a:solidFill>
            <a:schemeClr val="bg1"/>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l-GR" sz="2000" b="0" i="0" u="none" strike="noStrike" cap="none" normalizeH="0" baseline="0" dirty="0">
                <a:ln>
                  <a:noFill/>
                </a:ln>
                <a:solidFill>
                  <a:schemeClr val="tx1"/>
                </a:solidFill>
                <a:effectLst/>
                <a:latin typeface="Cambria" panose="02040503050406030204" pitchFamily="18" charset="0"/>
                <a:ea typeface="Cambria" panose="02040503050406030204" pitchFamily="18" charset="0"/>
                <a:cs typeface="Calibri" panose="020F0502020204030204" pitchFamily="34" charset="0"/>
              </a:rPr>
              <a:t>Is an Exposed worker to ionizing radiation?</a:t>
            </a:r>
            <a:endParaRPr kumimoji="0" lang="en-US" altLang="el-GR" sz="20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35" name="Rectangle: Rounded Corners 34">
            <a:extLst>
              <a:ext uri="{FF2B5EF4-FFF2-40B4-BE49-F238E27FC236}">
                <a16:creationId xmlns:a16="http://schemas.microsoft.com/office/drawing/2014/main" id="{86261750-0988-49EC-A48C-E6CF57772579}"/>
              </a:ext>
            </a:extLst>
          </p:cNvPr>
          <p:cNvSpPr/>
          <p:nvPr/>
        </p:nvSpPr>
        <p:spPr>
          <a:xfrm>
            <a:off x="23490534" y="34041688"/>
            <a:ext cx="5230728" cy="3036682"/>
          </a:xfrm>
          <a:prstGeom prst="roundRect">
            <a:avLst/>
          </a:prstGeom>
          <a:solidFill>
            <a:schemeClr val="bg1">
              <a:lumMod val="5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342900" indent="-342900">
              <a:buFont typeface="Arial" panose="020B0604020202020204" pitchFamily="34" charset="0"/>
              <a:buChar char="•"/>
            </a:pPr>
            <a:endParaRPr lang="en-US" sz="2000" dirty="0">
              <a:highlight>
                <a:srgbClr val="C0C0C0"/>
              </a:highlight>
              <a:latin typeface="Cambria" panose="02040503050406030204" pitchFamily="18" charset="0"/>
              <a:ea typeface="Cambria" panose="02040503050406030204" pitchFamily="18" charset="0"/>
            </a:endParaRPr>
          </a:p>
          <a:p>
            <a:pPr marL="342900" indent="-342900">
              <a:buFont typeface="Arial" panose="020B0604020202020204" pitchFamily="34" charset="0"/>
              <a:buChar char="•"/>
            </a:pPr>
            <a:endParaRPr lang="en-US" sz="2000" dirty="0">
              <a:highlight>
                <a:srgbClr val="C0C0C0"/>
              </a:highlight>
              <a:latin typeface="Cambria" panose="02040503050406030204" pitchFamily="18" charset="0"/>
              <a:ea typeface="Cambria" panose="02040503050406030204" pitchFamily="18" charset="0"/>
            </a:endParaRPr>
          </a:p>
          <a:p>
            <a:pPr marL="342900" indent="-342900">
              <a:buFont typeface="Arial" panose="020B0604020202020204" pitchFamily="34" charset="0"/>
              <a:buChar char="•"/>
            </a:pPr>
            <a:endParaRPr lang="en-US" sz="2000" dirty="0">
              <a:highlight>
                <a:srgbClr val="C0C0C0"/>
              </a:highlight>
              <a:latin typeface="Cambria" panose="02040503050406030204" pitchFamily="18" charset="0"/>
              <a:ea typeface="Cambria" panose="02040503050406030204" pitchFamily="18" charset="0"/>
            </a:endParaRPr>
          </a:p>
          <a:p>
            <a:pPr marL="342900" indent="-342900">
              <a:buFont typeface="Arial" panose="020B0604020202020204" pitchFamily="34" charset="0"/>
              <a:buChar char="•"/>
            </a:pPr>
            <a:r>
              <a:rPr lang="en-US" sz="2100" dirty="0">
                <a:latin typeface="Cambria" panose="02040503050406030204" pitchFamily="18" charset="0"/>
                <a:ea typeface="Cambria" panose="02040503050406030204" pitchFamily="18" charset="0"/>
              </a:rPr>
              <a:t>Dosimetric monitoring of the lens of the eye to demonstrate that such workers are correctly classified in category B</a:t>
            </a:r>
          </a:p>
          <a:p>
            <a:pPr marL="342900" indent="-342900">
              <a:buFont typeface="Arial" panose="020B0604020202020204" pitchFamily="34" charset="0"/>
              <a:buChar char="•"/>
            </a:pPr>
            <a:r>
              <a:rPr lang="en-US" sz="2100" dirty="0">
                <a:latin typeface="Cambria" panose="02040503050406030204" pitchFamily="18" charset="0"/>
                <a:ea typeface="Cambria" panose="02040503050406030204" pitchFamily="18" charset="0"/>
              </a:rPr>
              <a:t>The use of protective measures is recommended </a:t>
            </a:r>
          </a:p>
          <a:p>
            <a:pPr marL="342900" indent="-342900">
              <a:buFont typeface="Arial" panose="020B0604020202020204" pitchFamily="34" charset="0"/>
              <a:buChar char="•"/>
            </a:pPr>
            <a:r>
              <a:rPr lang="en-US" sz="2100" dirty="0">
                <a:latin typeface="Cambria" panose="02040503050406030204" pitchFamily="18" charset="0"/>
                <a:ea typeface="Cambria" panose="02040503050406030204" pitchFamily="18" charset="0"/>
              </a:rPr>
              <a:t>Minimization of exposure as low as reasonably achievable</a:t>
            </a:r>
          </a:p>
          <a:p>
            <a:pPr marL="342900" indent="-342900">
              <a:buFont typeface="Arial" panose="020B0604020202020204" pitchFamily="34" charset="0"/>
              <a:buChar char="•"/>
            </a:pPr>
            <a:endParaRPr lang="en-US" sz="2000" dirty="0">
              <a:highlight>
                <a:srgbClr val="C0C0C0"/>
              </a:highlight>
            </a:endParaRPr>
          </a:p>
          <a:p>
            <a:pPr marL="342900" indent="-342900">
              <a:buFont typeface="Arial" panose="020B0604020202020204" pitchFamily="34" charset="0"/>
              <a:buChar char="•"/>
            </a:pPr>
            <a:endParaRPr lang="en-US" sz="2000" dirty="0">
              <a:highlight>
                <a:srgbClr val="C0C0C0"/>
              </a:highlight>
            </a:endParaRPr>
          </a:p>
          <a:p>
            <a:pPr marL="342900" indent="-342900">
              <a:buFont typeface="Arial" panose="020B0604020202020204" pitchFamily="34" charset="0"/>
              <a:buChar char="•"/>
            </a:pPr>
            <a:endParaRPr lang="el-GR" sz="2000" dirty="0">
              <a:highlight>
                <a:srgbClr val="C0C0C0"/>
              </a:highlight>
              <a:latin typeface="Cambria" panose="02040503050406030204" pitchFamily="18" charset="0"/>
              <a:ea typeface="Cambria" panose="02040503050406030204" pitchFamily="18" charset="0"/>
            </a:endParaRPr>
          </a:p>
        </p:txBody>
      </p:sp>
      <p:sp>
        <p:nvSpPr>
          <p:cNvPr id="19" name="Arrow: Left 4">
            <a:extLst>
              <a:ext uri="{FF2B5EF4-FFF2-40B4-BE49-F238E27FC236}">
                <a16:creationId xmlns:a16="http://schemas.microsoft.com/office/drawing/2014/main" id="{603B1668-8B0F-46CA-9935-865B919D959E}"/>
              </a:ext>
            </a:extLst>
          </p:cNvPr>
          <p:cNvSpPr>
            <a:spLocks noChangeArrowheads="1"/>
          </p:cNvSpPr>
          <p:nvPr/>
        </p:nvSpPr>
        <p:spPr bwMode="auto">
          <a:xfrm>
            <a:off x="20889394" y="31167426"/>
            <a:ext cx="864377" cy="603615"/>
          </a:xfrm>
          <a:prstGeom prst="leftArrow">
            <a:avLst>
              <a:gd name="adj1" fmla="val 50000"/>
              <a:gd name="adj2" fmla="val 22877"/>
            </a:avLst>
          </a:prstGeom>
          <a:solidFill>
            <a:schemeClr val="accent6"/>
          </a:solidFill>
          <a:ln w="1270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l-GR" sz="1400" b="0" i="0" u="none" strike="noStrike" cap="none" normalizeH="0" baseline="0" dirty="0">
                <a:ln>
                  <a:noFill/>
                </a:ln>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Yes</a:t>
            </a:r>
            <a:endParaRPr kumimoji="0" lang="en-US" altLang="el-GR" sz="1800" b="0" i="0" u="none" strike="noStrike" cap="none" normalizeH="0" baseline="0" dirty="0">
              <a:ln>
                <a:noFill/>
              </a:ln>
              <a:solidFill>
                <a:schemeClr val="bg1"/>
              </a:solidFill>
              <a:effectLst/>
            </a:endParaRPr>
          </a:p>
        </p:txBody>
      </p:sp>
      <p:sp>
        <p:nvSpPr>
          <p:cNvPr id="41" name="Arrow: Right 40">
            <a:extLst>
              <a:ext uri="{FF2B5EF4-FFF2-40B4-BE49-F238E27FC236}">
                <a16:creationId xmlns:a16="http://schemas.microsoft.com/office/drawing/2014/main" id="{0858E833-7234-4233-9A2D-350FC09AD729}"/>
              </a:ext>
            </a:extLst>
          </p:cNvPr>
          <p:cNvSpPr/>
          <p:nvPr/>
        </p:nvSpPr>
        <p:spPr>
          <a:xfrm>
            <a:off x="23031701" y="32825524"/>
            <a:ext cx="419508" cy="664062"/>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l-GR"/>
          </a:p>
        </p:txBody>
      </p:sp>
      <p:sp>
        <p:nvSpPr>
          <p:cNvPr id="45" name="Rectangle: Rounded Corners 44">
            <a:extLst>
              <a:ext uri="{FF2B5EF4-FFF2-40B4-BE49-F238E27FC236}">
                <a16:creationId xmlns:a16="http://schemas.microsoft.com/office/drawing/2014/main" id="{245C2F2E-ECC0-40DC-89C4-69EC957EA1E1}"/>
              </a:ext>
            </a:extLst>
          </p:cNvPr>
          <p:cNvSpPr/>
          <p:nvPr/>
        </p:nvSpPr>
        <p:spPr>
          <a:xfrm>
            <a:off x="16553680" y="30762921"/>
            <a:ext cx="4335525" cy="1627129"/>
          </a:xfrm>
          <a:prstGeom prst="roundRect">
            <a:avLst/>
          </a:prstGeom>
          <a:solidFill>
            <a:schemeClr val="accent6"/>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sz="2600" dirty="0">
                <a:latin typeface="Cambria" panose="02040503050406030204" pitchFamily="18" charset="0"/>
                <a:ea typeface="Cambria" panose="02040503050406030204" pitchFamily="18" charset="0"/>
              </a:rPr>
              <a:t>Evaluate the possibility of exceeding the dose limit</a:t>
            </a:r>
            <a:endParaRPr lang="el-GR" sz="2600" dirty="0">
              <a:latin typeface="Cambria" panose="02040503050406030204" pitchFamily="18" charset="0"/>
              <a:ea typeface="Cambria" panose="02040503050406030204" pitchFamily="18" charset="0"/>
            </a:endParaRPr>
          </a:p>
        </p:txBody>
      </p:sp>
      <p:sp>
        <p:nvSpPr>
          <p:cNvPr id="23" name="Arrow: Down 22">
            <a:extLst>
              <a:ext uri="{FF2B5EF4-FFF2-40B4-BE49-F238E27FC236}">
                <a16:creationId xmlns:a16="http://schemas.microsoft.com/office/drawing/2014/main" id="{8A10D8A1-056E-4CED-A75F-8EC92A64EEA5}"/>
              </a:ext>
            </a:extLst>
          </p:cNvPr>
          <p:cNvSpPr/>
          <p:nvPr/>
        </p:nvSpPr>
        <p:spPr>
          <a:xfrm>
            <a:off x="18256518" y="32472792"/>
            <a:ext cx="519221" cy="617446"/>
          </a:xfrm>
          <a:prstGeom prst="downArrow">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47" name="Rectangle 46">
            <a:extLst>
              <a:ext uri="{FF2B5EF4-FFF2-40B4-BE49-F238E27FC236}">
                <a16:creationId xmlns:a16="http://schemas.microsoft.com/office/drawing/2014/main" id="{510E9775-81F2-4494-A4A6-4CB7835C6510}"/>
              </a:ext>
            </a:extLst>
          </p:cNvPr>
          <p:cNvSpPr/>
          <p:nvPr/>
        </p:nvSpPr>
        <p:spPr>
          <a:xfrm>
            <a:off x="16849922" y="36133904"/>
            <a:ext cx="10396893" cy="461665"/>
          </a:xfrm>
          <a:prstGeom prst="rect">
            <a:avLst/>
          </a:prstGeom>
          <a:effectLst/>
        </p:spPr>
        <p:txBody>
          <a:bodyPr wrap="square">
            <a:spAutoFit/>
          </a:bodyPr>
          <a:lstStyle/>
          <a:p>
            <a:pPr>
              <a:spcAft>
                <a:spcPts val="425"/>
              </a:spcAft>
            </a:pPr>
            <a:r>
              <a:rPr lang="en-US" sz="2400" i="1" dirty="0">
                <a:solidFill>
                  <a:schemeClr val="tx2"/>
                </a:solidFill>
                <a:latin typeface="Cambria" panose="02040503050406030204" pitchFamily="18" charset="0"/>
              </a:rPr>
              <a:t>FIG. 4  Outline of  EEAE guidelines</a:t>
            </a:r>
            <a:endParaRPr lang="el-GR" sz="2400" i="1" dirty="0">
              <a:solidFill>
                <a:schemeClr val="tx2"/>
              </a:solidFill>
              <a:latin typeface="Cambria" panose="02040503050406030204" pitchFamily="18" charset="0"/>
            </a:endParaRPr>
          </a:p>
        </p:txBody>
      </p:sp>
      <p:graphicFrame>
        <p:nvGraphicFramePr>
          <p:cNvPr id="49" name="Chart 48">
            <a:extLst>
              <a:ext uri="{FF2B5EF4-FFF2-40B4-BE49-F238E27FC236}">
                <a16:creationId xmlns:a16="http://schemas.microsoft.com/office/drawing/2014/main" id="{FFF812A2-E784-45A6-8178-0FEB0C46D90D}"/>
              </a:ext>
            </a:extLst>
          </p:cNvPr>
          <p:cNvGraphicFramePr>
            <a:graphicFrameLocks/>
          </p:cNvGraphicFramePr>
          <p:nvPr>
            <p:extLst>
              <p:ext uri="{D42A27DB-BD31-4B8C-83A1-F6EECF244321}">
                <p14:modId xmlns:p14="http://schemas.microsoft.com/office/powerpoint/2010/main" val="3712268968"/>
              </p:ext>
            </p:extLst>
          </p:nvPr>
        </p:nvGraphicFramePr>
        <p:xfrm>
          <a:off x="17007588" y="11990184"/>
          <a:ext cx="11566284" cy="584544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0" name="Chart 49">
            <a:extLst>
              <a:ext uri="{FF2B5EF4-FFF2-40B4-BE49-F238E27FC236}">
                <a16:creationId xmlns:a16="http://schemas.microsoft.com/office/drawing/2014/main" id="{80EEEE86-3039-48AF-8972-D335082A63B0}"/>
              </a:ext>
            </a:extLst>
          </p:cNvPr>
          <p:cNvGraphicFramePr>
            <a:graphicFrameLocks/>
          </p:cNvGraphicFramePr>
          <p:nvPr>
            <p:extLst>
              <p:ext uri="{D42A27DB-BD31-4B8C-83A1-F6EECF244321}">
                <p14:modId xmlns:p14="http://schemas.microsoft.com/office/powerpoint/2010/main" val="3025735630"/>
              </p:ext>
            </p:extLst>
          </p:nvPr>
        </p:nvGraphicFramePr>
        <p:xfrm>
          <a:off x="17031786" y="17884465"/>
          <a:ext cx="11566284" cy="6308477"/>
        </p:xfrm>
        <a:graphic>
          <a:graphicData uri="http://schemas.openxmlformats.org/drawingml/2006/chart">
            <c:chart xmlns:c="http://schemas.openxmlformats.org/drawingml/2006/chart" xmlns:r="http://schemas.openxmlformats.org/officeDocument/2006/relationships" r:id="rId6"/>
          </a:graphicData>
        </a:graphic>
      </p:graphicFrame>
      <p:sp>
        <p:nvSpPr>
          <p:cNvPr id="26" name="Rectangle 25">
            <a:extLst>
              <a:ext uri="{FF2B5EF4-FFF2-40B4-BE49-F238E27FC236}">
                <a16:creationId xmlns:a16="http://schemas.microsoft.com/office/drawing/2014/main" id="{30C12C93-91C8-4146-8A90-6BCE8F4E28D2}"/>
              </a:ext>
            </a:extLst>
          </p:cNvPr>
          <p:cNvSpPr/>
          <p:nvPr/>
        </p:nvSpPr>
        <p:spPr>
          <a:xfrm>
            <a:off x="17007588" y="24439376"/>
            <a:ext cx="11577025" cy="461665"/>
          </a:xfrm>
          <a:prstGeom prst="rect">
            <a:avLst/>
          </a:prstGeom>
        </p:spPr>
        <p:txBody>
          <a:bodyPr wrap="square">
            <a:spAutoFit/>
          </a:bodyPr>
          <a:lstStyle/>
          <a:p>
            <a:pPr>
              <a:spcAft>
                <a:spcPts val="425"/>
              </a:spcAft>
            </a:pPr>
            <a:r>
              <a:rPr lang="en-US" sz="2400" i="1" dirty="0">
                <a:solidFill>
                  <a:schemeClr val="tx2"/>
                </a:solidFill>
                <a:latin typeface="Cambria" panose="02040503050406030204" pitchFamily="18" charset="0"/>
              </a:rPr>
              <a:t>FIG3   Distribution of specialists and workplaces using eye lens </a:t>
            </a:r>
            <a:r>
              <a:rPr lang="en-US" sz="2400" i="1" dirty="0" err="1">
                <a:solidFill>
                  <a:schemeClr val="tx2"/>
                </a:solidFill>
                <a:latin typeface="Cambria" panose="02040503050406030204" pitchFamily="18" charset="0"/>
              </a:rPr>
              <a:t>dosemeters</a:t>
            </a:r>
            <a:r>
              <a:rPr lang="en-US" sz="2400" i="1" dirty="0">
                <a:solidFill>
                  <a:schemeClr val="tx2"/>
                </a:solidFill>
                <a:latin typeface="Cambria" panose="02040503050406030204" pitchFamily="18" charset="0"/>
              </a:rPr>
              <a:t> </a:t>
            </a:r>
            <a:endParaRPr lang="el-GR" sz="2400" i="1" dirty="0">
              <a:solidFill>
                <a:schemeClr val="tx2"/>
              </a:solidFill>
              <a:latin typeface="Cambria" panose="02040503050406030204" pitchFamily="18" charset="0"/>
            </a:endParaRPr>
          </a:p>
        </p:txBody>
      </p:sp>
      <p:sp>
        <p:nvSpPr>
          <p:cNvPr id="51" name="Arrow: Right 50">
            <a:extLst>
              <a:ext uri="{FF2B5EF4-FFF2-40B4-BE49-F238E27FC236}">
                <a16:creationId xmlns:a16="http://schemas.microsoft.com/office/drawing/2014/main" id="{A34954BF-8E9C-449A-A43A-B2BD9C3DA0CF}"/>
              </a:ext>
            </a:extLst>
          </p:cNvPr>
          <p:cNvSpPr/>
          <p:nvPr/>
        </p:nvSpPr>
        <p:spPr>
          <a:xfrm>
            <a:off x="22986478" y="34435329"/>
            <a:ext cx="419508" cy="664062"/>
          </a:xfrm>
          <a:prstGeom prst="rightArrow">
            <a:avLst/>
          </a:prstGeom>
          <a:solidFill>
            <a:schemeClr val="bg1">
              <a:lumMod val="50000"/>
            </a:schemeClr>
          </a:solidFill>
          <a:ln w="12700" cap="flat" cmpd="sng" algn="ctr">
            <a:noFill/>
            <a:prstDash val="solid"/>
            <a:miter lim="800000"/>
          </a:ln>
          <a:effectLst>
            <a:outerShdw blurRad="50800" dist="50800" dir="5400000" algn="ctr" rotWithShape="0">
              <a:schemeClr val="bg1"/>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l-GR">
              <a:solidFill>
                <a:schemeClr val="tx1"/>
              </a:solidFill>
              <a:latin typeface="Arial" pitchFamily="34" charset="0"/>
              <a:cs typeface="Arial" pitchFamily="34" charset="0"/>
            </a:endParaRPr>
          </a:p>
        </p:txBody>
      </p:sp>
      <p:graphicFrame>
        <p:nvGraphicFramePr>
          <p:cNvPr id="52" name="Chart 51">
            <a:extLst>
              <a:ext uri="{FF2B5EF4-FFF2-40B4-BE49-F238E27FC236}">
                <a16:creationId xmlns:a16="http://schemas.microsoft.com/office/drawing/2014/main" id="{35D89C7C-11D4-4155-9A98-A2984F9FD060}"/>
              </a:ext>
            </a:extLst>
          </p:cNvPr>
          <p:cNvGraphicFramePr>
            <a:graphicFrameLocks/>
          </p:cNvGraphicFramePr>
          <p:nvPr>
            <p:extLst>
              <p:ext uri="{D42A27DB-BD31-4B8C-83A1-F6EECF244321}">
                <p14:modId xmlns:p14="http://schemas.microsoft.com/office/powerpoint/2010/main" val="3445187451"/>
              </p:ext>
            </p:extLst>
          </p:nvPr>
        </p:nvGraphicFramePr>
        <p:xfrm>
          <a:off x="3672135" y="11967069"/>
          <a:ext cx="12348626" cy="10928901"/>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4982</TotalTime>
  <Words>800</Words>
  <Application>Microsoft Office PowerPoint</Application>
  <PresentationFormat>Custom</PresentationFormat>
  <Paragraphs>88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Cambria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IMPLEMENTATION OF ISO 29990:2010 MANAGEMENT SYSTEM FOR PROVIDERS OF LEARNING SERVICES IN NON-FORMAL E&amp;T ON RADIATION PROTECTION</dc:title>
  <dc:creator>kademiris</dc:creator>
  <cp:lastModifiedBy>Eleni Papadomarkaki</cp:lastModifiedBy>
  <cp:revision>365</cp:revision>
  <cp:lastPrinted>2013-03-07T10:41:07Z</cp:lastPrinted>
  <dcterms:created xsi:type="dcterms:W3CDTF">2012-12-31T07:24:20Z</dcterms:created>
  <dcterms:modified xsi:type="dcterms:W3CDTF">2022-08-08T11:30:53Z</dcterms:modified>
</cp:coreProperties>
</file>