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69125" cy="43159363"/>
  <p:notesSz cx="6797675" cy="9926638"/>
  <p:defaultTextStyle>
    <a:defPPr>
      <a:defRPr lang="ru-RU"/>
    </a:defPPr>
    <a:lvl1pPr marL="0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5828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1671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67500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23338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79171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34999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90837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46670" algn="l" defTabSz="431167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B23"/>
    <a:srgbClr val="AA86EC"/>
    <a:srgbClr val="89F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846" y="3660"/>
      </p:cViewPr>
      <p:guideLst>
        <p:guide orient="horz" pos="13594"/>
        <p:guide pos="101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MEDEXPOSURE\&#1050;&#1058;\P&#1045;&#1043;&#1048;&#1057;&#1058;&#1056;%20&#1050;&#1058;\C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74\Documents\&#1053;&#1048;&#1056;\DOE\2019\&#1085;&#1077;&#1087;&#1077;&#1088;&#1089;&#1086;&#1085;&#1072;&#1083;-&#1054;&#1082;&#1072;&#1090;&#1077;&#1085;&#1082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74\Documents\&#1050;&#1054;&#1053;&#1060;&#1045;&#1056;&#1045;&#1053;&#1062;&#1048;&#1048;\ISORED%202020\Diagram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74\Documents\&#1050;&#1054;&#1053;&#1060;&#1045;&#1056;&#1045;&#1053;&#1062;&#1048;&#1048;\ISORED%202020\Dia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Fig.2 Distribution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anatomic localization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70046316698745E-2"/>
          <c:y val="0.18799535491890423"/>
          <c:w val="0.66394675860533459"/>
          <c:h val="0.79437729137129809"/>
        </c:manualLayout>
      </c:layout>
      <c:pie3DChart>
        <c:varyColors val="1"/>
        <c:ser>
          <c:idx val="0"/>
          <c:order val="0"/>
          <c:tx>
            <c:strRef>
              <c:f>'area exposed'!$B$1</c:f>
              <c:strCache>
                <c:ptCount val="1"/>
                <c:pt idx="0">
                  <c:v>Area exposed to CT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5.5808545926855024E-2"/>
                  <c:y val="-5.544245075621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863247090610732E-2"/>
                  <c:y val="3.043438822952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403871391076117E-2"/>
                  <c:y val="1.1361028147343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79636920384953E-2"/>
                  <c:y val="-1.58653271789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780183727034121E-2"/>
                  <c:y val="-6.1540772920626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008967629046369E-2"/>
                  <c:y val="-6.7903701692460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1437007874015796E-2"/>
                  <c:y val="-9.28337406100099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'area exposed'!$A$2:$A$9</c:f>
              <c:strCache>
                <c:ptCount val="8"/>
                <c:pt idx="0">
                  <c:v>Head (brain and scull)</c:v>
                </c:pt>
                <c:pt idx="1">
                  <c:v>Abdomen</c:v>
                </c:pt>
                <c:pt idx="2">
                  <c:v>Thorax</c:v>
                </c:pt>
                <c:pt idx="3">
                  <c:v>Lumbar spine</c:v>
                </c:pt>
                <c:pt idx="4">
                  <c:v>Cervical spine</c:v>
                </c:pt>
                <c:pt idx="5">
                  <c:v>Thoracic spine</c:v>
                </c:pt>
                <c:pt idx="6">
                  <c:v>CT-angiography</c:v>
                </c:pt>
                <c:pt idx="7">
                  <c:v>Extremitas</c:v>
                </c:pt>
              </c:strCache>
            </c:strRef>
          </c:cat>
          <c:val>
            <c:numRef>
              <c:f>'area exposed'!$B$2:$B$9</c:f>
              <c:numCache>
                <c:formatCode>0.0%</c:formatCode>
                <c:ptCount val="8"/>
                <c:pt idx="0">
                  <c:v>0.5764774466224587</c:v>
                </c:pt>
                <c:pt idx="1">
                  <c:v>0.10214076542461881</c:v>
                </c:pt>
                <c:pt idx="2">
                  <c:v>8.9355001968171852E-2</c:v>
                </c:pt>
                <c:pt idx="3">
                  <c:v>5.4618994689391132E-2</c:v>
                </c:pt>
                <c:pt idx="4">
                  <c:v>2.0738756980959536E-2</c:v>
                </c:pt>
                <c:pt idx="5">
                  <c:v>1.2831719170658368E-2</c:v>
                </c:pt>
                <c:pt idx="6">
                  <c:v>4.6124599786552825E-2</c:v>
                </c:pt>
                <c:pt idx="7">
                  <c:v>8.7128993412198055E-3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069073276809135"/>
          <c:y val="0.14185638784029281"/>
          <c:w val="0.29133661781378656"/>
          <c:h val="0.83012428825419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age1stCT!$J$1</c:f>
              <c:strCache>
                <c:ptCount val="1"/>
                <c:pt idx="0">
                  <c:v>male%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age1stCT!$I$2:$I$20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age1stCT!$J$2:$J$20</c:f>
              <c:numCache>
                <c:formatCode>General</c:formatCode>
                <c:ptCount val="19"/>
                <c:pt idx="0">
                  <c:v>2.3839086168363548E-2</c:v>
                </c:pt>
                <c:pt idx="1">
                  <c:v>1.576856220511547E-2</c:v>
                </c:pt>
                <c:pt idx="2">
                  <c:v>3.0047181524708221E-2</c:v>
                </c:pt>
                <c:pt idx="3">
                  <c:v>3.5261981624037743E-2</c:v>
                </c:pt>
                <c:pt idx="4">
                  <c:v>3.6131114973926001E-2</c:v>
                </c:pt>
                <c:pt idx="5">
                  <c:v>3.9980134094859697E-2</c:v>
                </c:pt>
                <c:pt idx="6">
                  <c:v>4.3953315122920285E-2</c:v>
                </c:pt>
                <c:pt idx="7">
                  <c:v>5.0161410479264965E-2</c:v>
                </c:pt>
                <c:pt idx="8">
                  <c:v>5.8604420163893715E-2</c:v>
                </c:pt>
                <c:pt idx="9">
                  <c:v>6.8909858455425882E-2</c:v>
                </c:pt>
                <c:pt idx="10">
                  <c:v>9.5977154209088658E-2</c:v>
                </c:pt>
                <c:pt idx="11">
                  <c:v>0.10864166873603179</c:v>
                </c:pt>
                <c:pt idx="12">
                  <c:v>0.10106779240129128</c:v>
                </c:pt>
                <c:pt idx="13">
                  <c:v>8.9148249317109504E-2</c:v>
                </c:pt>
                <c:pt idx="14">
                  <c:v>8.070523963248076E-2</c:v>
                </c:pt>
                <c:pt idx="15">
                  <c:v>6.7792401291283833E-2</c:v>
                </c:pt>
                <c:pt idx="16">
                  <c:v>3.5013657809783959E-2</c:v>
                </c:pt>
                <c:pt idx="17">
                  <c:v>1.4526943133846535E-2</c:v>
                </c:pt>
                <c:pt idx="18">
                  <c:v>4.4698286565681648E-3</c:v>
                </c:pt>
              </c:numCache>
            </c:numRef>
          </c:val>
        </c:ser>
        <c:ser>
          <c:idx val="1"/>
          <c:order val="1"/>
          <c:tx>
            <c:strRef>
              <c:f>age1stCT!$K$1</c:f>
              <c:strCache>
                <c:ptCount val="1"/>
                <c:pt idx="0">
                  <c:v>female%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age1stCT!$I$2:$I$20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age1stCT!$K$2:$K$20</c:f>
              <c:numCache>
                <c:formatCode>General</c:formatCode>
                <c:ptCount val="19"/>
                <c:pt idx="0">
                  <c:v>1.5806601580660159E-2</c:v>
                </c:pt>
                <c:pt idx="1">
                  <c:v>1.3482101348210134E-2</c:v>
                </c:pt>
                <c:pt idx="2">
                  <c:v>2.2663877266387727E-2</c:v>
                </c:pt>
                <c:pt idx="3">
                  <c:v>2.5104602510460251E-2</c:v>
                </c:pt>
                <c:pt idx="4">
                  <c:v>1.5109251510925152E-2</c:v>
                </c:pt>
                <c:pt idx="5">
                  <c:v>2.4291027429102743E-2</c:v>
                </c:pt>
                <c:pt idx="6">
                  <c:v>3.4170153417015341E-2</c:v>
                </c:pt>
                <c:pt idx="7">
                  <c:v>3.9981403998140402E-2</c:v>
                </c:pt>
                <c:pt idx="8">
                  <c:v>5.1255230125523014E-2</c:v>
                </c:pt>
                <c:pt idx="9">
                  <c:v>6.3342631334263128E-2</c:v>
                </c:pt>
                <c:pt idx="10">
                  <c:v>8.2171083217108323E-2</c:v>
                </c:pt>
                <c:pt idx="11">
                  <c:v>0.10158066015806602</c:v>
                </c:pt>
                <c:pt idx="12">
                  <c:v>0.10378893537889354</c:v>
                </c:pt>
                <c:pt idx="13">
                  <c:v>9.669920966992096E-2</c:v>
                </c:pt>
                <c:pt idx="14">
                  <c:v>9.4839609483960946E-2</c:v>
                </c:pt>
                <c:pt idx="15">
                  <c:v>0.11006508600650861</c:v>
                </c:pt>
                <c:pt idx="16">
                  <c:v>6.7294281729428168E-2</c:v>
                </c:pt>
                <c:pt idx="17">
                  <c:v>2.9869827986982799E-2</c:v>
                </c:pt>
                <c:pt idx="18">
                  <c:v>8.4844258484425856E-3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51968"/>
        <c:axId val="57207616"/>
      </c:barChart>
      <c:catAx>
        <c:axId val="9845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groups, years</a:t>
                </a:r>
                <a:endParaRPr lang="ru-RU"/>
              </a:p>
            </c:rich>
          </c:tx>
          <c:layout/>
          <c:overlay val="0"/>
        </c:title>
        <c:majorTickMark val="out"/>
        <c:minorTickMark val="none"/>
        <c:tickLblPos val="nextTo"/>
        <c:crossAx val="57207616"/>
        <c:crosses val="autoZero"/>
        <c:auto val="1"/>
        <c:lblAlgn val="ctr"/>
        <c:lblOffset val="100"/>
        <c:noMultiLvlLbl val="0"/>
      </c:catAx>
      <c:valAx>
        <c:axId val="57207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of observed,%</a:t>
                </a:r>
                <a:endParaRPr lang="ru-RU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9845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934295713035869"/>
          <c:y val="0.88850503062117236"/>
          <c:w val="0.3813138670166229"/>
          <c:h val="8.37171916010498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Fig.4 Cancer morbidity structure </a:t>
            </a:r>
            <a:r>
              <a:rPr lang="en-US" dirty="0" smtClean="0"/>
              <a:t>by cancer</a:t>
            </a:r>
            <a:r>
              <a:rPr lang="en-US" baseline="0" dirty="0" smtClean="0"/>
              <a:t> </a:t>
            </a:r>
            <a:r>
              <a:rPr lang="en-US" dirty="0" smtClean="0"/>
              <a:t>site</a:t>
            </a:r>
            <a:endParaRPr lang="en-US" dirty="0"/>
          </a:p>
        </c:rich>
      </c:tx>
      <c:layout>
        <c:manualLayout>
          <c:xMode val="edge"/>
          <c:yMode val="edge"/>
          <c:x val="0.15098226581173302"/>
          <c:y val="5.6682185207581485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54821219934992E-2"/>
          <c:y val="0.14283718553430216"/>
          <c:w val="0.6515615605678402"/>
          <c:h val="0.82402823720609819"/>
        </c:manualLayout>
      </c:layout>
      <c:pie3DChart>
        <c:varyColors val="1"/>
        <c:ser>
          <c:idx val="0"/>
          <c:order val="0"/>
          <c:tx>
            <c:strRef>
              <c:f>'c-r_incidence'!$H$1</c:f>
              <c:strCache>
                <c:ptCount val="1"/>
                <c:pt idx="0">
                  <c:v>c-r_1yr_lag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8.3333114610673609E-2"/>
                  <c:y val="3.95647873392680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120585862031222"/>
                  <c:y val="3.91590458522542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555555555555555E-2"/>
                  <c:y val="-3.95647873392680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111111111111115E-2"/>
                  <c:y val="-3.956478733926949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666666666666671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666666666666692E-2"/>
                  <c:y val="3.95647873392680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000000000000026E-2"/>
                  <c:y val="-2.37388724035608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3333333333333284E-2"/>
                  <c:y val="-2.7695351137487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'c-r_incidence'!$G$3:$G$11</c:f>
              <c:strCache>
                <c:ptCount val="9"/>
                <c:pt idx="0">
                  <c:v>Brain cancer</c:v>
                </c:pt>
                <c:pt idx="1">
                  <c:v>Abdominal c-r</c:v>
                </c:pt>
                <c:pt idx="2">
                  <c:v>Respiratory c-r</c:v>
                </c:pt>
                <c:pt idx="3">
                  <c:v>Skin cancer</c:v>
                </c:pt>
                <c:pt idx="4">
                  <c:v>Female reproductive</c:v>
                </c:pt>
                <c:pt idx="5">
                  <c:v>Male reproductive</c:v>
                </c:pt>
                <c:pt idx="6">
                  <c:v>Urinary cancer</c:v>
                </c:pt>
                <c:pt idx="7">
                  <c:v>Oral cavity</c:v>
                </c:pt>
                <c:pt idx="8">
                  <c:v>Other</c:v>
                </c:pt>
              </c:strCache>
            </c:strRef>
          </c:cat>
          <c:val>
            <c:numRef>
              <c:f>'c-r_incidence'!$I$3:$I$11</c:f>
              <c:numCache>
                <c:formatCode>0.0%</c:formatCode>
                <c:ptCount val="9"/>
                <c:pt idx="0">
                  <c:v>5.434782608695652E-2</c:v>
                </c:pt>
                <c:pt idx="1">
                  <c:v>0.26630434782608697</c:v>
                </c:pt>
                <c:pt idx="2">
                  <c:v>0.19021739130434784</c:v>
                </c:pt>
                <c:pt idx="3">
                  <c:v>0.10054347826086957</c:v>
                </c:pt>
                <c:pt idx="4">
                  <c:v>0.13043478260869565</c:v>
                </c:pt>
                <c:pt idx="5">
                  <c:v>7.6086956521739135E-2</c:v>
                </c:pt>
                <c:pt idx="6">
                  <c:v>7.880434782608696E-2</c:v>
                </c:pt>
                <c:pt idx="7">
                  <c:v>2.4456521739130436E-2</c:v>
                </c:pt>
                <c:pt idx="8">
                  <c:v>5.434782608695652E-2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642195506252924"/>
          <c:y val="0.10909812009427725"/>
          <c:w val="0.29101225127718228"/>
          <c:h val="0.86888857892707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4083302300192"/>
          <c:y val="5.1400554097404488E-2"/>
          <c:w val="0.79703610849929818"/>
          <c:h val="0.68195909351102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'c-r_incidence'!$F$1</c:f>
              <c:strCache>
                <c:ptCount val="1"/>
                <c:pt idx="0">
                  <c:v>%male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'c-r_incidence'!$A$2:$A$20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'c-r_incidence'!$F$2:$F$20</c:f>
              <c:numCache>
                <c:formatCode>0.0%</c:formatCode>
                <c:ptCount val="19"/>
                <c:pt idx="0">
                  <c:v>1.7559262510974539E-3</c:v>
                </c:pt>
                <c:pt idx="1">
                  <c:v>5.2677787532923615E-3</c:v>
                </c:pt>
                <c:pt idx="2">
                  <c:v>5.2677787532923615E-3</c:v>
                </c:pt>
                <c:pt idx="3">
                  <c:v>7.0237050043898156E-3</c:v>
                </c:pt>
                <c:pt idx="4">
                  <c:v>3.5118525021949078E-3</c:v>
                </c:pt>
                <c:pt idx="5">
                  <c:v>1.3169446883230905E-2</c:v>
                </c:pt>
                <c:pt idx="6">
                  <c:v>9.6575943810359964E-3</c:v>
                </c:pt>
                <c:pt idx="7">
                  <c:v>2.0193151887620719E-2</c:v>
                </c:pt>
                <c:pt idx="8">
                  <c:v>4.0386303775241439E-2</c:v>
                </c:pt>
                <c:pt idx="9">
                  <c:v>4.9165935030728712E-2</c:v>
                </c:pt>
                <c:pt idx="10">
                  <c:v>0.10974539069359086</c:v>
                </c:pt>
                <c:pt idx="11">
                  <c:v>0.12291483757682177</c:v>
                </c:pt>
                <c:pt idx="12">
                  <c:v>0.15803336259877085</c:v>
                </c:pt>
                <c:pt idx="13">
                  <c:v>0.14398595258999122</c:v>
                </c:pt>
                <c:pt idx="14">
                  <c:v>0.1527655838454785</c:v>
                </c:pt>
                <c:pt idx="15">
                  <c:v>9.8331870061457424E-2</c:v>
                </c:pt>
                <c:pt idx="16">
                  <c:v>4.3020193151887619E-2</c:v>
                </c:pt>
                <c:pt idx="17">
                  <c:v>1.4047410008779631E-2</c:v>
                </c:pt>
                <c:pt idx="18">
                  <c:v>1.7559262510974539E-3</c:v>
                </c:pt>
              </c:numCache>
            </c:numRef>
          </c:val>
        </c:ser>
        <c:ser>
          <c:idx val="1"/>
          <c:order val="1"/>
          <c:tx>
            <c:strRef>
              <c:f>'c-r_incidence'!$G$1</c:f>
              <c:strCache>
                <c:ptCount val="1"/>
                <c:pt idx="0">
                  <c:v>%female</c:v>
                </c:pt>
              </c:strCache>
            </c:strRef>
          </c:tx>
          <c:spPr>
            <a:solidFill>
              <a:srgbClr val="3BCB23"/>
            </a:solidFill>
          </c:spPr>
          <c:invertIfNegative val="0"/>
          <c:cat>
            <c:strRef>
              <c:f>'c-r_incidence'!$A$2:$A$20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'c-r_incidence'!$G$2:$G$20</c:f>
              <c:numCache>
                <c:formatCode>0.0%</c:formatCode>
                <c:ptCount val="19"/>
                <c:pt idx="0">
                  <c:v>5.0251256281407036E-3</c:v>
                </c:pt>
                <c:pt idx="1">
                  <c:v>3.3500837520938024E-3</c:v>
                </c:pt>
                <c:pt idx="2">
                  <c:v>5.8626465661641538E-3</c:v>
                </c:pt>
                <c:pt idx="3">
                  <c:v>5.0251256281407036E-3</c:v>
                </c:pt>
                <c:pt idx="4">
                  <c:v>4.1876046901172526E-3</c:v>
                </c:pt>
                <c:pt idx="5">
                  <c:v>6.7001675041876048E-3</c:v>
                </c:pt>
                <c:pt idx="6">
                  <c:v>2.0938023450586266E-2</c:v>
                </c:pt>
                <c:pt idx="7">
                  <c:v>3.6013400335008376E-2</c:v>
                </c:pt>
                <c:pt idx="8">
                  <c:v>5.6113902847571187E-2</c:v>
                </c:pt>
                <c:pt idx="9">
                  <c:v>8.0402010050251257E-2</c:v>
                </c:pt>
                <c:pt idx="10">
                  <c:v>9.5477386934673364E-2</c:v>
                </c:pt>
                <c:pt idx="11">
                  <c:v>0.12646566164154105</c:v>
                </c:pt>
                <c:pt idx="12">
                  <c:v>0.13316582914572864</c:v>
                </c:pt>
                <c:pt idx="13">
                  <c:v>0.13902847571189281</c:v>
                </c:pt>
                <c:pt idx="14">
                  <c:v>0.11809045226130653</c:v>
                </c:pt>
                <c:pt idx="15">
                  <c:v>9.2964824120603015E-2</c:v>
                </c:pt>
                <c:pt idx="16">
                  <c:v>5.3601340033500838E-2</c:v>
                </c:pt>
                <c:pt idx="17">
                  <c:v>1.507537688442211E-2</c:v>
                </c:pt>
                <c:pt idx="18">
                  <c:v>2.5125628140703518E-3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01728"/>
        <c:axId val="57210496"/>
      </c:barChart>
      <c:catAx>
        <c:axId val="9940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group, years</a:t>
                </a:r>
                <a:endParaRPr lang="ru-RU"/>
              </a:p>
            </c:rich>
          </c:tx>
          <c:layout/>
          <c:overlay val="0"/>
        </c:title>
        <c:majorTickMark val="out"/>
        <c:minorTickMark val="none"/>
        <c:tickLblPos val="nextTo"/>
        <c:crossAx val="57210496"/>
        <c:crosses val="autoZero"/>
        <c:auto val="1"/>
        <c:lblAlgn val="ctr"/>
        <c:lblOffset val="100"/>
        <c:noMultiLvlLbl val="0"/>
      </c:catAx>
      <c:valAx>
        <c:axId val="57210496"/>
        <c:scaling>
          <c:orientation val="minMax"/>
          <c:max val="0.1800000000000000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Proportion,%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9940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127298288822298"/>
          <c:y val="0.94133580084293722"/>
          <c:w val="0.5329828600684523"/>
          <c:h val="5.866419915706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C6577-F223-40A9-B0F7-6C3265D18283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2579E-0591-4237-AFDF-0EE61DC7B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9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6754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3508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0267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7017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3776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0525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7284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4033" algn="l" defTabSz="9135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2579E-0591-4237-AFDF-0EE61DC7BB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2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7685" y="13407380"/>
            <a:ext cx="27513756" cy="92512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5369" y="24456972"/>
            <a:ext cx="22658388" cy="110296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7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5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8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4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0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63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7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467616" y="1728379"/>
            <a:ext cx="7283053" cy="3682532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18456" y="1728379"/>
            <a:ext cx="21309674" cy="3682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6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6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938" y="27733890"/>
            <a:ext cx="27513756" cy="8571929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6938" y="18292782"/>
            <a:ext cx="27513756" cy="9441108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793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587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38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1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8969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4763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0556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635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8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8456" y="10070521"/>
            <a:ext cx="14296364" cy="2848318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454305" y="10070521"/>
            <a:ext cx="14296364" cy="2848318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7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8456" y="9660907"/>
            <a:ext cx="14301985" cy="402620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7938" indent="0">
              <a:buNone/>
              <a:defRPr sz="9400" b="1"/>
            </a:lvl2pPr>
            <a:lvl3pPr marL="4315877" indent="0">
              <a:buNone/>
              <a:defRPr sz="8500" b="1"/>
            </a:lvl3pPr>
            <a:lvl4pPr marL="6473815" indent="0">
              <a:buNone/>
              <a:defRPr sz="7600" b="1"/>
            </a:lvl4pPr>
            <a:lvl5pPr marL="8631753" indent="0">
              <a:buNone/>
              <a:defRPr sz="7600" b="1"/>
            </a:lvl5pPr>
            <a:lvl6pPr marL="10789691" indent="0">
              <a:buNone/>
              <a:defRPr sz="7600" b="1"/>
            </a:lvl6pPr>
            <a:lvl7pPr marL="12947630" indent="0">
              <a:buNone/>
              <a:defRPr sz="7600" b="1"/>
            </a:lvl7pPr>
            <a:lvl8pPr marL="15105568" indent="0">
              <a:buNone/>
              <a:defRPr sz="7600" b="1"/>
            </a:lvl8pPr>
            <a:lvl9pPr marL="17263506" indent="0">
              <a:buNone/>
              <a:defRPr sz="7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8456" y="13687113"/>
            <a:ext cx="14301985" cy="24866590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443068" y="9660907"/>
            <a:ext cx="14307603" cy="402620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7938" indent="0">
              <a:buNone/>
              <a:defRPr sz="9400" b="1"/>
            </a:lvl2pPr>
            <a:lvl3pPr marL="4315877" indent="0">
              <a:buNone/>
              <a:defRPr sz="8500" b="1"/>
            </a:lvl3pPr>
            <a:lvl4pPr marL="6473815" indent="0">
              <a:buNone/>
              <a:defRPr sz="7600" b="1"/>
            </a:lvl4pPr>
            <a:lvl5pPr marL="8631753" indent="0">
              <a:buNone/>
              <a:defRPr sz="7600" b="1"/>
            </a:lvl5pPr>
            <a:lvl6pPr marL="10789691" indent="0">
              <a:buNone/>
              <a:defRPr sz="7600" b="1"/>
            </a:lvl6pPr>
            <a:lvl7pPr marL="12947630" indent="0">
              <a:buNone/>
              <a:defRPr sz="7600" b="1"/>
            </a:lvl7pPr>
            <a:lvl8pPr marL="15105568" indent="0">
              <a:buNone/>
              <a:defRPr sz="7600" b="1"/>
            </a:lvl8pPr>
            <a:lvl9pPr marL="17263506" indent="0">
              <a:buNone/>
              <a:defRPr sz="7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6443068" y="13687113"/>
            <a:ext cx="14307603" cy="24866590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0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1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5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458" y="1718382"/>
            <a:ext cx="10649219" cy="7313114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5429" y="1718385"/>
            <a:ext cx="18095240" cy="36835321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8458" y="9031500"/>
            <a:ext cx="10649219" cy="29522206"/>
          </a:xfrm>
        </p:spPr>
        <p:txBody>
          <a:bodyPr/>
          <a:lstStyle>
            <a:lvl1pPr marL="0" indent="0">
              <a:buNone/>
              <a:defRPr sz="6600"/>
            </a:lvl1pPr>
            <a:lvl2pPr marL="2157938" indent="0">
              <a:buNone/>
              <a:defRPr sz="5700"/>
            </a:lvl2pPr>
            <a:lvl3pPr marL="4315877" indent="0">
              <a:buNone/>
              <a:defRPr sz="4700"/>
            </a:lvl3pPr>
            <a:lvl4pPr marL="6473815" indent="0">
              <a:buNone/>
              <a:defRPr sz="4200"/>
            </a:lvl4pPr>
            <a:lvl5pPr marL="8631753" indent="0">
              <a:buNone/>
              <a:defRPr sz="4200"/>
            </a:lvl5pPr>
            <a:lvl6pPr marL="10789691" indent="0">
              <a:buNone/>
              <a:defRPr sz="4200"/>
            </a:lvl6pPr>
            <a:lvl7pPr marL="12947630" indent="0">
              <a:buNone/>
              <a:defRPr sz="4200"/>
            </a:lvl7pPr>
            <a:lvl8pPr marL="15105568" indent="0">
              <a:buNone/>
              <a:defRPr sz="4200"/>
            </a:lvl8pPr>
            <a:lvl9pPr marL="17263506" indent="0">
              <a:buNone/>
              <a:defRPr sz="4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3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575" y="30211554"/>
            <a:ext cx="19421475" cy="3566645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344575" y="3856369"/>
            <a:ext cx="19421475" cy="25895618"/>
          </a:xfrm>
        </p:spPr>
        <p:txBody>
          <a:bodyPr/>
          <a:lstStyle>
            <a:lvl1pPr marL="0" indent="0">
              <a:buNone/>
              <a:defRPr sz="15100"/>
            </a:lvl1pPr>
            <a:lvl2pPr marL="2157938" indent="0">
              <a:buNone/>
              <a:defRPr sz="13200"/>
            </a:lvl2pPr>
            <a:lvl3pPr marL="4315877" indent="0">
              <a:buNone/>
              <a:defRPr sz="11300"/>
            </a:lvl3pPr>
            <a:lvl4pPr marL="6473815" indent="0">
              <a:buNone/>
              <a:defRPr sz="9400"/>
            </a:lvl4pPr>
            <a:lvl5pPr marL="8631753" indent="0">
              <a:buNone/>
              <a:defRPr sz="9400"/>
            </a:lvl5pPr>
            <a:lvl6pPr marL="10789691" indent="0">
              <a:buNone/>
              <a:defRPr sz="9400"/>
            </a:lvl6pPr>
            <a:lvl7pPr marL="12947630" indent="0">
              <a:buNone/>
              <a:defRPr sz="9400"/>
            </a:lvl7pPr>
            <a:lvl8pPr marL="15105568" indent="0">
              <a:buNone/>
              <a:defRPr sz="9400"/>
            </a:lvl8pPr>
            <a:lvl9pPr marL="17263506" indent="0">
              <a:buNone/>
              <a:defRPr sz="9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44575" y="33778199"/>
            <a:ext cx="19421475" cy="5065228"/>
          </a:xfrm>
        </p:spPr>
        <p:txBody>
          <a:bodyPr/>
          <a:lstStyle>
            <a:lvl1pPr marL="0" indent="0">
              <a:buNone/>
              <a:defRPr sz="6600"/>
            </a:lvl1pPr>
            <a:lvl2pPr marL="2157938" indent="0">
              <a:buNone/>
              <a:defRPr sz="5700"/>
            </a:lvl2pPr>
            <a:lvl3pPr marL="4315877" indent="0">
              <a:buNone/>
              <a:defRPr sz="4700"/>
            </a:lvl3pPr>
            <a:lvl4pPr marL="6473815" indent="0">
              <a:buNone/>
              <a:defRPr sz="4200"/>
            </a:lvl4pPr>
            <a:lvl5pPr marL="8631753" indent="0">
              <a:buNone/>
              <a:defRPr sz="4200"/>
            </a:lvl5pPr>
            <a:lvl6pPr marL="10789691" indent="0">
              <a:buNone/>
              <a:defRPr sz="4200"/>
            </a:lvl6pPr>
            <a:lvl7pPr marL="12947630" indent="0">
              <a:buNone/>
              <a:defRPr sz="4200"/>
            </a:lvl7pPr>
            <a:lvl8pPr marL="15105568" indent="0">
              <a:buNone/>
              <a:defRPr sz="4200"/>
            </a:lvl8pPr>
            <a:lvl9pPr marL="17263506" indent="0">
              <a:buNone/>
              <a:defRPr sz="4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3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456" y="1728376"/>
            <a:ext cx="29132213" cy="7193227"/>
          </a:xfrm>
          <a:prstGeom prst="rect">
            <a:avLst/>
          </a:prstGeom>
        </p:spPr>
        <p:txBody>
          <a:bodyPr vert="horz" lIns="431588" tIns="215794" rIns="431588" bIns="21579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8456" y="10070521"/>
            <a:ext cx="29132213" cy="28483185"/>
          </a:xfrm>
          <a:prstGeom prst="rect">
            <a:avLst/>
          </a:prstGeom>
        </p:spPr>
        <p:txBody>
          <a:bodyPr vert="horz" lIns="431588" tIns="215794" rIns="431588" bIns="2157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8456" y="40002339"/>
            <a:ext cx="7552796" cy="2297836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25B5-AFB9-42A1-82E0-D49B6CEDF818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59451" y="40002339"/>
            <a:ext cx="10250223" cy="2297836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197873" y="40002339"/>
            <a:ext cx="7552796" cy="2297836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0DD07-6324-493D-887A-63BF88F36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2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15877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8454" indent="-1618454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6650" indent="-1348711" algn="l" defTabSz="43158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4846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2784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0722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68661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26599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84537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42475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7938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5877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3815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1753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89691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47630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05568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63506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732" y="731214"/>
            <a:ext cx="30951829" cy="2554453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ru-RU" sz="8000" dirty="0" err="1">
                <a:solidFill>
                  <a:schemeClr val="bg1"/>
                </a:solidFill>
              </a:rPr>
              <a:t>Computed</a:t>
            </a:r>
            <a:r>
              <a:rPr lang="ru-RU" sz="8000" dirty="0">
                <a:solidFill>
                  <a:schemeClr val="bg1"/>
                </a:solidFill>
              </a:rPr>
              <a:t> </a:t>
            </a:r>
            <a:r>
              <a:rPr lang="ru-RU" sz="8000" dirty="0" err="1">
                <a:solidFill>
                  <a:schemeClr val="bg1"/>
                </a:solidFill>
              </a:rPr>
              <a:t>Tomography</a:t>
            </a:r>
            <a:r>
              <a:rPr lang="ru-RU" sz="8000" dirty="0">
                <a:solidFill>
                  <a:schemeClr val="bg1"/>
                </a:solidFill>
              </a:rPr>
              <a:t> </a:t>
            </a:r>
            <a:r>
              <a:rPr lang="en-US" sz="8000" dirty="0">
                <a:solidFill>
                  <a:schemeClr val="bg1"/>
                </a:solidFill>
              </a:rPr>
              <a:t>and Occupational Radiation Exposure of “Mayak” Workers</a:t>
            </a:r>
            <a:r>
              <a:rPr lang="ru-RU" sz="8000" dirty="0">
                <a:solidFill>
                  <a:schemeClr val="bg1"/>
                </a:solidFill>
              </a:rPr>
              <a:t>:</a:t>
            </a:r>
            <a:r>
              <a:rPr lang="en-US" sz="8000" dirty="0">
                <a:solidFill>
                  <a:schemeClr val="bg1"/>
                </a:solidFill>
              </a:rPr>
              <a:t> CT Register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0364" y="3081694"/>
            <a:ext cx="14797430" cy="1015570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u="sng" dirty="0">
                <a:solidFill>
                  <a:schemeClr val="bg1"/>
                </a:solidFill>
              </a:rPr>
              <a:t>Osipov M.V.,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Sokolnikov</a:t>
            </a:r>
            <a:r>
              <a:rPr lang="en-US" sz="6000" baseline="30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M.E.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349" y="4006748"/>
            <a:ext cx="31280425" cy="1015570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Southern Urals Biophysics Institute, </a:t>
            </a:r>
            <a:r>
              <a:rPr lang="en-US" sz="6000" dirty="0" smtClean="0">
                <a:solidFill>
                  <a:schemeClr val="bg1"/>
                </a:solidFill>
              </a:rPr>
              <a:t>456790 </a:t>
            </a:r>
            <a:r>
              <a:rPr lang="en-US" sz="6000" dirty="0" err="1" smtClean="0">
                <a:solidFill>
                  <a:schemeClr val="bg1"/>
                </a:solidFill>
              </a:rPr>
              <a:t>Ozyorskoye</a:t>
            </a:r>
            <a:r>
              <a:rPr lang="en-US" sz="6000" dirty="0" smtClean="0">
                <a:solidFill>
                  <a:schemeClr val="bg1"/>
                </a:solidFill>
              </a:rPr>
              <a:t> sh. 19, Ozyorsk, Russia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297" y="5177584"/>
            <a:ext cx="12414292" cy="1015570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1. Background </a:t>
            </a:r>
            <a:r>
              <a:rPr lang="en-US" sz="6000" dirty="0">
                <a:solidFill>
                  <a:schemeClr val="bg1"/>
                </a:solidFill>
              </a:rPr>
              <a:t>and terms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7" y="6546621"/>
            <a:ext cx="11837882" cy="5546456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Mayak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PA </a:t>
            </a:r>
            <a:r>
              <a:rPr lang="en-US" sz="3800" dirty="0">
                <a:solidFill>
                  <a:schemeClr val="bg1"/>
                </a:solidFill>
              </a:rPr>
              <a:t>– Russian first nuclear cycle factory for Plutonium production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Mayak Worker Cohort </a:t>
            </a:r>
            <a:r>
              <a:rPr lang="en-US" sz="3800" dirty="0">
                <a:solidFill>
                  <a:schemeClr val="bg1"/>
                </a:solidFill>
              </a:rPr>
              <a:t>(MWC)- workers exposed to external gamma- and 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incorporated plutonium (Pu</a:t>
            </a:r>
            <a:r>
              <a:rPr lang="ru-RU" sz="3800" dirty="0">
                <a:solidFill>
                  <a:schemeClr val="bg1"/>
                </a:solidFill>
              </a:rPr>
              <a:t>-239</a:t>
            </a:r>
            <a:r>
              <a:rPr lang="en-US" sz="3800" dirty="0">
                <a:solidFill>
                  <a:schemeClr val="bg1"/>
                </a:solidFill>
              </a:rPr>
              <a:t>)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Ozyorsk Population </a:t>
            </a:r>
            <a:r>
              <a:rPr lang="en-US" sz="3800" dirty="0">
                <a:solidFill>
                  <a:schemeClr val="bg1"/>
                </a:solidFill>
              </a:rPr>
              <a:t>– people living in the surrounding area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Computed Tomography </a:t>
            </a:r>
            <a:r>
              <a:rPr lang="en-US" sz="3800" dirty="0">
                <a:solidFill>
                  <a:schemeClr val="bg1"/>
                </a:solidFill>
              </a:rPr>
              <a:t>–  </a:t>
            </a:r>
            <a:r>
              <a:rPr lang="en-US" sz="3800" dirty="0">
                <a:solidFill>
                  <a:schemeClr val="bg1"/>
                </a:solidFill>
              </a:rPr>
              <a:t>an additional source of  radiation  exposure for both Ozyorsk population and Mayak workers 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OCTC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study </a:t>
            </a:r>
            <a:r>
              <a:rPr lang="en-US" sz="3800" dirty="0">
                <a:solidFill>
                  <a:schemeClr val="bg1"/>
                </a:solidFill>
              </a:rPr>
              <a:t>–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dirty="0">
                <a:solidFill>
                  <a:schemeClr val="bg1"/>
                </a:solidFill>
              </a:rPr>
              <a:t>Ozyorsk </a:t>
            </a:r>
            <a:r>
              <a:rPr lang="ru-RU" sz="3800" dirty="0" err="1">
                <a:solidFill>
                  <a:schemeClr val="bg1"/>
                </a:solidFill>
              </a:rPr>
              <a:t>Computed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err="1">
                <a:solidFill>
                  <a:schemeClr val="bg1"/>
                </a:solidFill>
              </a:rPr>
              <a:t>Tomography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err="1">
                <a:solidFill>
                  <a:schemeClr val="bg1"/>
                </a:solidFill>
              </a:rPr>
              <a:t>Cohort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err="1">
                <a:solidFill>
                  <a:schemeClr val="bg1"/>
                </a:solidFill>
              </a:rPr>
              <a:t>Study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163" y="11961069"/>
            <a:ext cx="12538363" cy="13603631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2. Methods</a:t>
            </a:r>
            <a:r>
              <a:rPr lang="en-US" sz="8000" dirty="0" smtClean="0">
                <a:solidFill>
                  <a:schemeClr val="bg1"/>
                </a:solidFill>
              </a:rPr>
              <a:t> </a:t>
            </a:r>
            <a:endParaRPr lang="en-US" sz="80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Study Design: </a:t>
            </a:r>
            <a:r>
              <a:rPr lang="en-US" sz="3800" dirty="0">
                <a:solidFill>
                  <a:schemeClr val="bg1"/>
                </a:solidFill>
              </a:rPr>
              <a:t>Retrospective cohort </a:t>
            </a:r>
            <a:r>
              <a:rPr lang="en-US" sz="3800" dirty="0">
                <a:solidFill>
                  <a:schemeClr val="bg1"/>
                </a:solidFill>
              </a:rPr>
              <a:t>study (OCTC)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Source:</a:t>
            </a:r>
            <a:r>
              <a:rPr lang="en-US" sz="3800" dirty="0">
                <a:solidFill>
                  <a:schemeClr val="bg1"/>
                </a:solidFill>
              </a:rPr>
              <a:t> CT Register – the database of Ozyorsk population including  nuclear workers, exposed to diagnostic CT.</a:t>
            </a:r>
          </a:p>
          <a:p>
            <a:r>
              <a:rPr lang="en-US" sz="3800" dirty="0">
                <a:solidFill>
                  <a:schemeClr val="bg1"/>
                </a:solidFill>
              </a:rPr>
              <a:t>The </a:t>
            </a:r>
            <a:r>
              <a:rPr lang="en-US" sz="3800" dirty="0">
                <a:solidFill>
                  <a:schemeClr val="bg1"/>
                </a:solidFill>
              </a:rPr>
              <a:t>d</a:t>
            </a:r>
            <a:r>
              <a:rPr lang="en-US" sz="3800" dirty="0">
                <a:solidFill>
                  <a:schemeClr val="bg1"/>
                </a:solidFill>
              </a:rPr>
              <a:t>ata collected </a:t>
            </a:r>
            <a:r>
              <a:rPr lang="en-US" sz="3800" dirty="0">
                <a:solidFill>
                  <a:schemeClr val="bg1"/>
                </a:solidFill>
              </a:rPr>
              <a:t>from 5 </a:t>
            </a:r>
            <a:r>
              <a:rPr lang="en-US" sz="3800" dirty="0">
                <a:solidFill>
                  <a:schemeClr val="bg1"/>
                </a:solidFill>
              </a:rPr>
              <a:t>hospitals located in the Southern Urals of Russian Federation. Medical </a:t>
            </a:r>
            <a:r>
              <a:rPr lang="en-US" sz="3800" dirty="0">
                <a:solidFill>
                  <a:schemeClr val="bg1"/>
                </a:solidFill>
              </a:rPr>
              <a:t>and dosimetric information </a:t>
            </a:r>
            <a:r>
              <a:rPr lang="en-US" sz="3800" dirty="0">
                <a:solidFill>
                  <a:schemeClr val="bg1"/>
                </a:solidFill>
              </a:rPr>
              <a:t>has been derived </a:t>
            </a:r>
            <a:r>
              <a:rPr lang="en-US" sz="3800" dirty="0">
                <a:solidFill>
                  <a:schemeClr val="bg1"/>
                </a:solidFill>
              </a:rPr>
              <a:t>from </a:t>
            </a:r>
            <a:r>
              <a:rPr lang="en-US" sz="3800" dirty="0">
                <a:solidFill>
                  <a:schemeClr val="bg1"/>
                </a:solidFill>
              </a:rPr>
              <a:t>CT diagnostic protocols.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Cohort:</a:t>
            </a:r>
            <a:r>
              <a:rPr lang="en-US" sz="3800" dirty="0">
                <a:solidFill>
                  <a:schemeClr val="bg1"/>
                </a:solidFill>
              </a:rPr>
              <a:t> Ozyorsk residents born between 1916-2018 and exposed to at least 1 CT during the lifetime.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Follow-up period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started in 1993 when first </a:t>
            </a:r>
            <a:r>
              <a:rPr lang="en-US" sz="3800" dirty="0">
                <a:solidFill>
                  <a:schemeClr val="bg1"/>
                </a:solidFill>
              </a:rPr>
              <a:t>CT scanners </a:t>
            </a:r>
            <a:r>
              <a:rPr lang="en-US" sz="3800" dirty="0">
                <a:solidFill>
                  <a:schemeClr val="bg1"/>
                </a:solidFill>
              </a:rPr>
              <a:t>appeared in the Southern </a:t>
            </a:r>
            <a:r>
              <a:rPr lang="en-US" sz="3800" dirty="0">
                <a:solidFill>
                  <a:schemeClr val="bg1"/>
                </a:solidFill>
              </a:rPr>
              <a:t>Urals, and ended in Dec, 31, 2018</a:t>
            </a:r>
          </a:p>
          <a:p>
            <a:r>
              <a:rPr lang="en-US" sz="3800" u="sng" dirty="0">
                <a:solidFill>
                  <a:schemeClr val="bg1"/>
                </a:solidFill>
              </a:rPr>
              <a:t>Follow-up time</a:t>
            </a:r>
            <a:r>
              <a:rPr lang="en-US" sz="3800" dirty="0">
                <a:solidFill>
                  <a:schemeClr val="bg1"/>
                </a:solidFill>
              </a:rPr>
              <a:t> (T) calculated from 1</a:t>
            </a:r>
            <a:r>
              <a:rPr lang="en-US" sz="3800" baseline="30000" dirty="0">
                <a:solidFill>
                  <a:schemeClr val="bg1"/>
                </a:solidFill>
              </a:rPr>
              <a:t>st</a:t>
            </a:r>
            <a:r>
              <a:rPr lang="en-US" sz="3800" dirty="0">
                <a:solidFill>
                  <a:schemeClr val="bg1"/>
                </a:solidFill>
              </a:rPr>
              <a:t> CT to the date of exit: cancer diagnosis , death, end of 2018, or lost to follow-up 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Mayak Workers </a:t>
            </a:r>
            <a:r>
              <a:rPr lang="en-US" sz="3800" dirty="0">
                <a:solidFill>
                  <a:schemeClr val="bg1"/>
                </a:solidFill>
              </a:rPr>
              <a:t>were identified in the CT Register database</a:t>
            </a:r>
            <a:endParaRPr lang="ru-RU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Cancer morbidity </a:t>
            </a:r>
            <a:r>
              <a:rPr lang="en-US" sz="3800" dirty="0">
                <a:solidFill>
                  <a:schemeClr val="bg1"/>
                </a:solidFill>
              </a:rPr>
              <a:t>used for the analyses. The data from local Cancer Registry has been linked to the study</a:t>
            </a:r>
            <a:r>
              <a:rPr lang="en-US" sz="3800" dirty="0">
                <a:solidFill>
                  <a:schemeClr val="bg1"/>
                </a:solidFill>
              </a:rPr>
              <a:t>. </a:t>
            </a:r>
            <a:r>
              <a:rPr lang="en-US" sz="3800" dirty="0">
                <a:solidFill>
                  <a:schemeClr val="bg1"/>
                </a:solidFill>
              </a:rPr>
              <a:t>First </a:t>
            </a:r>
            <a:r>
              <a:rPr lang="en-US" sz="3800" dirty="0">
                <a:solidFill>
                  <a:schemeClr val="bg1"/>
                </a:solidFill>
              </a:rPr>
              <a:t>malignancies </a:t>
            </a:r>
            <a:r>
              <a:rPr lang="en-US" sz="3800" dirty="0">
                <a:solidFill>
                  <a:schemeClr val="bg1"/>
                </a:solidFill>
              </a:rPr>
              <a:t>were </a:t>
            </a:r>
            <a:r>
              <a:rPr lang="en-US" sz="3800" dirty="0">
                <a:solidFill>
                  <a:schemeClr val="bg1"/>
                </a:solidFill>
              </a:rPr>
              <a:t>considered as </a:t>
            </a:r>
            <a:r>
              <a:rPr lang="en-US" sz="3800" dirty="0">
                <a:solidFill>
                  <a:schemeClr val="bg1"/>
                </a:solidFill>
              </a:rPr>
              <a:t>cases.</a:t>
            </a:r>
            <a:endParaRPr lang="ru-RU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Predisposed conditions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accounted </a:t>
            </a:r>
            <a:r>
              <a:rPr lang="en-US" sz="3800" dirty="0">
                <a:solidFill>
                  <a:schemeClr val="bg1"/>
                </a:solidFill>
              </a:rPr>
              <a:t>(e.g. pre-cancer conditions clinically stated before the 1</a:t>
            </a:r>
            <a:r>
              <a:rPr lang="en-US" sz="3800" baseline="30000" dirty="0">
                <a:solidFill>
                  <a:schemeClr val="bg1"/>
                </a:solidFill>
              </a:rPr>
              <a:t>st</a:t>
            </a:r>
            <a:r>
              <a:rPr lang="en-US" sz="3800" dirty="0">
                <a:solidFill>
                  <a:schemeClr val="bg1"/>
                </a:solidFill>
              </a:rPr>
              <a:t> CT examination</a:t>
            </a:r>
            <a:r>
              <a:rPr lang="ru-RU" sz="3800" dirty="0">
                <a:solidFill>
                  <a:schemeClr val="bg1"/>
                </a:solidFill>
              </a:rPr>
              <a:t>)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Vital status </a:t>
            </a:r>
            <a:r>
              <a:rPr lang="en-US" sz="3800" dirty="0">
                <a:solidFill>
                  <a:schemeClr val="bg1"/>
                </a:solidFill>
              </a:rPr>
              <a:t>has been updated for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65.3%</a:t>
            </a:r>
            <a:r>
              <a:rPr lang="en-US" sz="3800" dirty="0">
                <a:solidFill>
                  <a:schemeClr val="bg1"/>
                </a:solidFill>
              </a:rPr>
              <a:t> of cohort 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(as of December, 31, 2018)</a:t>
            </a:r>
          </a:p>
          <a:p>
            <a:r>
              <a:rPr lang="en-US" sz="3800" u="sng" dirty="0">
                <a:solidFill>
                  <a:schemeClr val="bg1"/>
                </a:solidFill>
              </a:rPr>
              <a:t>Cause of death:</a:t>
            </a:r>
            <a:r>
              <a:rPr lang="en-US" sz="3800" dirty="0">
                <a:solidFill>
                  <a:schemeClr val="bg1"/>
                </a:solidFill>
              </a:rPr>
              <a:t> established for 86.1% of Ozyorsk residents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9958" y="25888091"/>
            <a:ext cx="12420774" cy="7448100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3. Results </a:t>
            </a:r>
            <a:endParaRPr lang="en-US" sz="6000" dirty="0">
              <a:solidFill>
                <a:schemeClr val="bg1"/>
              </a:solidFill>
            </a:endParaRPr>
          </a:p>
          <a:p>
            <a:r>
              <a:rPr lang="en-US" sz="3800" b="1" dirty="0">
                <a:solidFill>
                  <a:schemeClr val="bg1"/>
                </a:solidFill>
              </a:rPr>
              <a:t>Cohort</a:t>
            </a:r>
            <a:r>
              <a:rPr lang="en-US" sz="3800" dirty="0">
                <a:solidFill>
                  <a:schemeClr val="bg1"/>
                </a:solidFill>
              </a:rPr>
              <a:t> of </a:t>
            </a:r>
            <a:r>
              <a:rPr lang="en-US" sz="3800" b="1" dirty="0">
                <a:solidFill>
                  <a:schemeClr val="bg1"/>
                </a:solidFill>
              </a:rPr>
              <a:t>16,624 persons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exposed to CT ( </a:t>
            </a:r>
            <a:r>
              <a:rPr lang="en-US" sz="3800" b="1" dirty="0">
                <a:solidFill>
                  <a:schemeClr val="bg1"/>
                </a:solidFill>
              </a:rPr>
              <a:t>26,626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CT examinations ), including 25% of Mayak workers (</a:t>
            </a:r>
            <a:r>
              <a:rPr lang="en-US" sz="3800" b="1" dirty="0">
                <a:solidFill>
                  <a:schemeClr val="bg1"/>
                </a:solidFill>
              </a:rPr>
              <a:t>29.8% </a:t>
            </a:r>
            <a:r>
              <a:rPr lang="en-US" sz="3800" dirty="0">
                <a:solidFill>
                  <a:schemeClr val="bg1"/>
                </a:solidFill>
              </a:rPr>
              <a:t>of those worked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with</a:t>
            </a:r>
            <a:r>
              <a:rPr lang="en-US" sz="3800" b="1" dirty="0">
                <a:solidFill>
                  <a:schemeClr val="bg1"/>
                </a:solidFill>
              </a:rPr>
              <a:t> Pu-23</a:t>
            </a:r>
            <a:r>
              <a:rPr lang="ru-RU" sz="3800" b="1" dirty="0">
                <a:solidFill>
                  <a:schemeClr val="bg1"/>
                </a:solidFill>
              </a:rPr>
              <a:t>9</a:t>
            </a:r>
            <a:r>
              <a:rPr lang="en-US" sz="3800" b="1" dirty="0">
                <a:solidFill>
                  <a:schemeClr val="bg1"/>
                </a:solidFill>
              </a:rPr>
              <a:t>  </a:t>
            </a:r>
            <a:r>
              <a:rPr lang="en-US" sz="3800" dirty="0">
                <a:solidFill>
                  <a:schemeClr val="bg1"/>
                </a:solidFill>
              </a:rPr>
              <a:t>with measured internal dose</a:t>
            </a:r>
            <a:r>
              <a:rPr lang="en-US" sz="3800" b="1" dirty="0">
                <a:solidFill>
                  <a:schemeClr val="bg1"/>
                </a:solidFill>
              </a:rPr>
              <a:t>s)</a:t>
            </a:r>
          </a:p>
          <a:p>
            <a:r>
              <a:rPr lang="en-US" sz="3800" u="sng" dirty="0">
                <a:solidFill>
                  <a:schemeClr val="bg1"/>
                </a:solidFill>
              </a:rPr>
              <a:t>Effective Dose</a:t>
            </a:r>
            <a:r>
              <a:rPr lang="en-US" sz="3800" dirty="0">
                <a:solidFill>
                  <a:schemeClr val="bg1"/>
                </a:solidFill>
              </a:rPr>
              <a:t> for single CT 5</a:t>
            </a:r>
            <a:r>
              <a:rPr lang="en-US" sz="3800" b="1" dirty="0">
                <a:solidFill>
                  <a:schemeClr val="bg1"/>
                </a:solidFill>
              </a:rPr>
              <a:t>.6 </a:t>
            </a:r>
            <a:r>
              <a:rPr lang="en-US" sz="3800" dirty="0">
                <a:solidFill>
                  <a:schemeClr val="bg1"/>
                </a:solidFill>
              </a:rPr>
              <a:t>mSv (min 0.1-max </a:t>
            </a:r>
            <a:r>
              <a:rPr lang="ru-RU" sz="3800" dirty="0">
                <a:solidFill>
                  <a:schemeClr val="bg1"/>
                </a:solidFill>
              </a:rPr>
              <a:t>50.2)</a:t>
            </a:r>
            <a:r>
              <a:rPr lang="en-US" sz="3800" dirty="0">
                <a:solidFill>
                  <a:schemeClr val="bg1"/>
                </a:solidFill>
              </a:rPr>
              <a:t>; </a:t>
            </a:r>
            <a:r>
              <a:rPr lang="en-US" sz="3800" dirty="0">
                <a:solidFill>
                  <a:schemeClr val="bg1"/>
                </a:solidFill>
              </a:rPr>
              <a:t>for </a:t>
            </a:r>
            <a:r>
              <a:rPr lang="en-US" sz="3800" dirty="0">
                <a:solidFill>
                  <a:schemeClr val="bg1"/>
                </a:solidFill>
              </a:rPr>
              <a:t>Mayak workers </a:t>
            </a:r>
            <a:r>
              <a:rPr lang="ru-RU" sz="3800" b="1" dirty="0">
                <a:solidFill>
                  <a:schemeClr val="bg1"/>
                </a:solidFill>
              </a:rPr>
              <a:t>4.0</a:t>
            </a: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mSv </a:t>
            </a:r>
            <a:r>
              <a:rPr lang="ru-RU" sz="3800" dirty="0">
                <a:solidFill>
                  <a:schemeClr val="bg1"/>
                </a:solidFill>
              </a:rPr>
              <a:t>(</a:t>
            </a:r>
            <a:r>
              <a:rPr lang="en-US" sz="3800" dirty="0">
                <a:solidFill>
                  <a:schemeClr val="bg1"/>
                </a:solidFill>
              </a:rPr>
              <a:t>min </a:t>
            </a:r>
            <a:r>
              <a:rPr lang="en-US" sz="3800" dirty="0">
                <a:solidFill>
                  <a:schemeClr val="bg1"/>
                </a:solidFill>
              </a:rPr>
              <a:t>0.2-max </a:t>
            </a:r>
            <a:r>
              <a:rPr lang="ru-RU" sz="3800" dirty="0">
                <a:solidFill>
                  <a:schemeClr val="bg1"/>
                </a:solidFill>
              </a:rPr>
              <a:t>50.2</a:t>
            </a:r>
            <a:r>
              <a:rPr lang="ru-RU" sz="3800" dirty="0">
                <a:solidFill>
                  <a:schemeClr val="bg1"/>
                </a:solidFill>
              </a:rPr>
              <a:t>)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Total Cancer cases</a:t>
            </a:r>
            <a:r>
              <a:rPr lang="en-US" sz="3800" i="1" dirty="0">
                <a:solidFill>
                  <a:schemeClr val="bg1"/>
                </a:solidFill>
              </a:rPr>
              <a:t> </a:t>
            </a:r>
            <a:r>
              <a:rPr lang="en-US" sz="3800" dirty="0">
                <a:solidFill>
                  <a:schemeClr val="bg1"/>
                </a:solidFill>
              </a:rPr>
              <a:t>to the end of follow-up  </a:t>
            </a:r>
            <a:r>
              <a:rPr lang="en-US" sz="3800" b="1" dirty="0">
                <a:solidFill>
                  <a:schemeClr val="bg1"/>
                </a:solidFill>
              </a:rPr>
              <a:t>2,842 </a:t>
            </a:r>
            <a:r>
              <a:rPr lang="en-US" sz="3800" dirty="0">
                <a:solidFill>
                  <a:schemeClr val="bg1"/>
                </a:solidFill>
              </a:rPr>
              <a:t>(</a:t>
            </a:r>
            <a:r>
              <a:rPr lang="en-US" sz="3800" dirty="0">
                <a:solidFill>
                  <a:schemeClr val="bg1"/>
                </a:solidFill>
              </a:rPr>
              <a:t>17.1%);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among Mayak workers: 33.6%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Cancers diagnosed on or before CT examination – 67.6%</a:t>
            </a:r>
          </a:p>
          <a:p>
            <a:r>
              <a:rPr lang="en-US" sz="3800" dirty="0">
                <a:solidFill>
                  <a:schemeClr val="bg1"/>
                </a:solidFill>
              </a:rPr>
              <a:t>Pre-cancer cases </a:t>
            </a:r>
            <a:r>
              <a:rPr lang="en-US" sz="3800" dirty="0">
                <a:solidFill>
                  <a:schemeClr val="bg1"/>
                </a:solidFill>
              </a:rPr>
              <a:t>– 24.7</a:t>
            </a:r>
            <a:r>
              <a:rPr lang="en-US" sz="3800" dirty="0">
                <a:solidFill>
                  <a:schemeClr val="bg1"/>
                </a:solidFill>
              </a:rPr>
              <a:t>%. Second </a:t>
            </a:r>
            <a:r>
              <a:rPr lang="en-US" sz="3800" dirty="0">
                <a:solidFill>
                  <a:schemeClr val="bg1"/>
                </a:solidFill>
              </a:rPr>
              <a:t>cancers </a:t>
            </a:r>
            <a:r>
              <a:rPr lang="en-US" sz="3800" dirty="0">
                <a:solidFill>
                  <a:schemeClr val="bg1"/>
                </a:solidFill>
              </a:rPr>
              <a:t>– 2,8%.</a:t>
            </a:r>
            <a:endParaRPr lang="ru-RU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% Deaths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30.2%</a:t>
            </a:r>
            <a:r>
              <a:rPr lang="en-US" sz="3800" dirty="0">
                <a:solidFill>
                  <a:schemeClr val="bg1"/>
                </a:solidFill>
              </a:rPr>
              <a:t> (cancer deaths 40.4%) </a:t>
            </a:r>
            <a:r>
              <a:rPr lang="en-US" sz="3800" u="sng" dirty="0">
                <a:solidFill>
                  <a:schemeClr val="bg1"/>
                </a:solidFill>
              </a:rPr>
              <a:t>% Alive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50.5%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% Lost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b="1" dirty="0">
                <a:solidFill>
                  <a:schemeClr val="bg1"/>
                </a:solidFill>
              </a:rPr>
              <a:t>19.4%  Average T </a:t>
            </a:r>
            <a:r>
              <a:rPr lang="en-US" sz="3800" dirty="0">
                <a:solidFill>
                  <a:schemeClr val="bg1"/>
                </a:solidFill>
              </a:rPr>
              <a:t>for dead 1527 days (0-9866)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163" y="33815141"/>
            <a:ext cx="12282426" cy="8032875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4. Discussion</a:t>
            </a:r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3800" u="sng" dirty="0">
                <a:solidFill>
                  <a:schemeClr val="bg1"/>
                </a:solidFill>
              </a:rPr>
              <a:t>Limitations</a:t>
            </a:r>
            <a:r>
              <a:rPr lang="en-US" sz="3800" dirty="0">
                <a:solidFill>
                  <a:schemeClr val="bg1"/>
                </a:solidFill>
              </a:rPr>
              <a:t>: Possible </a:t>
            </a:r>
            <a:r>
              <a:rPr lang="en-US" sz="3800" dirty="0">
                <a:solidFill>
                  <a:schemeClr val="bg1"/>
                </a:solidFill>
              </a:rPr>
              <a:t>lost of CT examinations outside Ural region. </a:t>
            </a:r>
            <a:r>
              <a:rPr lang="en-US" sz="3800" dirty="0">
                <a:solidFill>
                  <a:schemeClr val="bg1"/>
                </a:solidFill>
              </a:rPr>
              <a:t>The retrospective </a:t>
            </a:r>
            <a:r>
              <a:rPr lang="en-US" sz="3800" dirty="0">
                <a:solidFill>
                  <a:schemeClr val="bg1"/>
                </a:solidFill>
              </a:rPr>
              <a:t>recovery of </a:t>
            </a:r>
            <a:r>
              <a:rPr lang="en-US" sz="3800" dirty="0">
                <a:solidFill>
                  <a:schemeClr val="bg1"/>
                </a:solidFill>
              </a:rPr>
              <a:t>handwritten information in part of the CT protocols. </a:t>
            </a:r>
          </a:p>
          <a:p>
            <a:r>
              <a:rPr lang="en-US" sz="3800" dirty="0">
                <a:solidFill>
                  <a:schemeClr val="bg1"/>
                </a:solidFill>
              </a:rPr>
              <a:t>Short </a:t>
            </a:r>
            <a:r>
              <a:rPr lang="en-US" sz="3800" dirty="0">
                <a:solidFill>
                  <a:schemeClr val="bg1"/>
                </a:solidFill>
              </a:rPr>
              <a:t>follow-up period for severely ill persons.</a:t>
            </a:r>
          </a:p>
          <a:p>
            <a:r>
              <a:rPr lang="en-US" sz="3800" u="sng" dirty="0">
                <a:solidFill>
                  <a:schemeClr val="bg1"/>
                </a:solidFill>
              </a:rPr>
              <a:t>Advantages</a:t>
            </a:r>
            <a:r>
              <a:rPr lang="en-US" sz="3800" dirty="0">
                <a:solidFill>
                  <a:schemeClr val="bg1"/>
                </a:solidFill>
              </a:rPr>
              <a:t>: </a:t>
            </a:r>
            <a:r>
              <a:rPr lang="en-US" sz="3800" dirty="0">
                <a:solidFill>
                  <a:schemeClr val="bg1"/>
                </a:solidFill>
              </a:rPr>
              <a:t>Study cohort  with over than 16,600 </a:t>
            </a:r>
            <a:r>
              <a:rPr lang="en-US" sz="3800" dirty="0">
                <a:solidFill>
                  <a:schemeClr val="bg1"/>
                </a:solidFill>
              </a:rPr>
              <a:t>exposed Long-term follow-up up to 25 years with possibility to </a:t>
            </a:r>
            <a:r>
              <a:rPr lang="en-US" sz="3800" dirty="0">
                <a:solidFill>
                  <a:schemeClr val="bg1"/>
                </a:solidFill>
              </a:rPr>
              <a:t>extend. Detailed </a:t>
            </a:r>
            <a:r>
              <a:rPr lang="en-US" sz="3800" dirty="0">
                <a:solidFill>
                  <a:schemeClr val="bg1"/>
                </a:solidFill>
              </a:rPr>
              <a:t>information on vital status, cancer morbidity and cause of </a:t>
            </a:r>
            <a:r>
              <a:rPr lang="en-US" sz="3800" dirty="0">
                <a:solidFill>
                  <a:schemeClr val="bg1"/>
                </a:solidFill>
              </a:rPr>
              <a:t>death. The cohort includes younger ages (CT exposure before occupational history).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Both single and multiple CT exposure </a:t>
            </a:r>
            <a:r>
              <a:rPr lang="en-US" sz="3800" dirty="0">
                <a:solidFill>
                  <a:schemeClr val="bg1"/>
                </a:solidFill>
              </a:rPr>
              <a:t>scenario. External and internal individual radiation doses for workers.</a:t>
            </a:r>
          </a:p>
          <a:p>
            <a:r>
              <a:rPr lang="en-US" sz="3800" dirty="0">
                <a:solidFill>
                  <a:schemeClr val="bg1"/>
                </a:solidFill>
              </a:rPr>
              <a:t>A possibility for reconstruction of CT absorbed doses.</a:t>
            </a:r>
            <a:endParaRPr lang="en-US" sz="3800" dirty="0">
              <a:solidFill>
                <a:schemeClr val="bg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401564856"/>
              </p:ext>
            </p:extLst>
          </p:nvPr>
        </p:nvGraphicFramePr>
        <p:xfrm>
          <a:off x="13152051" y="13169943"/>
          <a:ext cx="9557674" cy="825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965023611"/>
              </p:ext>
            </p:extLst>
          </p:nvPr>
        </p:nvGraphicFramePr>
        <p:xfrm>
          <a:off x="13152055" y="6339681"/>
          <a:ext cx="9283655" cy="662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77940"/>
              </p:ext>
            </p:extLst>
          </p:nvPr>
        </p:nvGraphicFramePr>
        <p:xfrm>
          <a:off x="22816616" y="6433092"/>
          <a:ext cx="8744599" cy="6154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264"/>
                <a:gridCol w="1457623"/>
                <a:gridCol w="972129"/>
                <a:gridCol w="1133199"/>
                <a:gridCol w="970989"/>
                <a:gridCol w="1302266"/>
                <a:gridCol w="972129"/>
              </a:tblGrid>
              <a:tr h="692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CT number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Both sex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%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Male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%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Female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%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b">
                    <a:noFill/>
                  </a:tcPr>
                </a:tc>
              </a:tr>
              <a:tr h="95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 CT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11,326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68.0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5,400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67.1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5,927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68.9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95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2-3 CT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4,303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25.8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2,138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26.5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2,165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25.2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95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4-5 CT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725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4.4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358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4.4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367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4.3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95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6-9 CT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329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2.0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130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1.6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109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1.3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95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10&gt; CT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0.4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0.3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34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0.4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701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Total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16,653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8,051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48</a:t>
                      </a: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8,602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51.7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3057025" y="5750274"/>
            <a:ext cx="8677715" cy="600071"/>
          </a:xfrm>
          <a:prstGeom prst="rect">
            <a:avLst/>
          </a:prstGeom>
          <a:noFill/>
        </p:spPr>
        <p:txBody>
          <a:bodyPr wrap="none" lIns="91354" tIns="45674" rIns="91354" bIns="45674" rtlCol="0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Tab.1 Exposed </a:t>
            </a:r>
            <a:r>
              <a:rPr lang="en-US" sz="3300" b="1" dirty="0">
                <a:solidFill>
                  <a:schemeClr val="bg1"/>
                </a:solidFill>
              </a:rPr>
              <a:t>population by sex and </a:t>
            </a:r>
            <a:r>
              <a:rPr lang="en-US" sz="3300" b="1" dirty="0">
                <a:solidFill>
                  <a:schemeClr val="bg1"/>
                </a:solidFill>
              </a:rPr>
              <a:t>CT number</a:t>
            </a:r>
            <a:endParaRPr lang="ru-RU" sz="33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32893" y="5750274"/>
            <a:ext cx="8764598" cy="600071"/>
          </a:xfrm>
          <a:prstGeom prst="rect">
            <a:avLst/>
          </a:prstGeom>
          <a:noFill/>
        </p:spPr>
        <p:txBody>
          <a:bodyPr wrap="none" lIns="91354" tIns="45674" rIns="91354" bIns="45674" rtlCol="0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Fig.1 Exposed </a:t>
            </a:r>
            <a:r>
              <a:rPr lang="en-US" sz="3300" b="1" dirty="0">
                <a:solidFill>
                  <a:schemeClr val="bg1"/>
                </a:solidFill>
              </a:rPr>
              <a:t>population by sex and </a:t>
            </a:r>
            <a:r>
              <a:rPr lang="en-US" sz="3300" b="1" dirty="0">
                <a:solidFill>
                  <a:schemeClr val="bg1"/>
                </a:solidFill>
              </a:rPr>
              <a:t>age of 1</a:t>
            </a:r>
            <a:r>
              <a:rPr lang="en-US" sz="3300" b="1" baseline="30000" dirty="0">
                <a:solidFill>
                  <a:schemeClr val="bg1"/>
                </a:solidFill>
              </a:rPr>
              <a:t>st</a:t>
            </a:r>
            <a:r>
              <a:rPr lang="en-US" sz="3300" b="1" dirty="0">
                <a:solidFill>
                  <a:schemeClr val="bg1"/>
                </a:solidFill>
              </a:rPr>
              <a:t> CT</a:t>
            </a:r>
            <a:endParaRPr lang="ru-RU" sz="33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11342"/>
              </p:ext>
            </p:extLst>
          </p:nvPr>
        </p:nvGraphicFramePr>
        <p:xfrm>
          <a:off x="22698684" y="14135336"/>
          <a:ext cx="8828087" cy="6529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750"/>
                <a:gridCol w="1799064"/>
                <a:gridCol w="980256"/>
                <a:gridCol w="1314698"/>
                <a:gridCol w="981410"/>
                <a:gridCol w="1797909"/>
              </a:tblGrid>
              <a:tr h="110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Area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Observed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Mean </a:t>
                      </a: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ED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110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Head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15,784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59.3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222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1.8</a:t>
                      </a:r>
                      <a:endParaRPr lang="en-US" sz="25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(0.1-8.6)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110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Thorax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3,225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12.1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2,041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12.3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4.0</a:t>
                      </a:r>
                      <a:endParaRPr lang="en-US" sz="25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0.4-</a:t>
                      </a: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8.0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10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Abdomen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3,278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12.3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2,522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15.1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12.4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0.4-50.2</a:t>
                      </a: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10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Other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3,778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14.2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873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5.2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5.7</a:t>
                      </a:r>
                      <a:endParaRPr lang="en-US" sz="25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(0.2-26.7)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  <a:tr h="106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26,626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bg1"/>
                          </a:solidFill>
                          <a:effectLst/>
                        </a:rPr>
                        <a:t>100.0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solidFill>
                            <a:schemeClr val="bg1"/>
                          </a:solidFill>
                          <a:effectLst/>
                        </a:rPr>
                        <a:t>16,658</a:t>
                      </a:r>
                      <a:endParaRPr lang="ru-RU" sz="2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100.0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3.8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(0.1-50</a:t>
                      </a:r>
                      <a:r>
                        <a:rPr lang="ru-RU" sz="25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en-US" sz="2500" dirty="0">
                          <a:solidFill>
                            <a:schemeClr val="bg1"/>
                          </a:solidFill>
                          <a:effectLst/>
                        </a:rPr>
                        <a:t>2)</a:t>
                      </a:r>
                      <a:endParaRPr lang="ru-RU" sz="2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149144" y="13204830"/>
            <a:ext cx="9931263" cy="600071"/>
          </a:xfrm>
          <a:prstGeom prst="rect">
            <a:avLst/>
          </a:prstGeom>
          <a:noFill/>
        </p:spPr>
        <p:txBody>
          <a:bodyPr wrap="none" lIns="91354" tIns="45674" rIns="91354" bIns="45674" rtlCol="0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Tab.2 Exposed </a:t>
            </a:r>
            <a:r>
              <a:rPr lang="en-US" sz="3300" b="1" dirty="0">
                <a:solidFill>
                  <a:schemeClr val="bg1"/>
                </a:solidFill>
              </a:rPr>
              <a:t>population by </a:t>
            </a:r>
            <a:r>
              <a:rPr lang="en-US" sz="3300" b="1" dirty="0">
                <a:solidFill>
                  <a:schemeClr val="bg1"/>
                </a:solidFill>
              </a:rPr>
              <a:t>area exposed and ED, mSv</a:t>
            </a:r>
            <a:endParaRPr lang="ru-RU" sz="33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78684" y="21254850"/>
            <a:ext cx="9163490" cy="600071"/>
          </a:xfrm>
          <a:prstGeom prst="rect">
            <a:avLst/>
          </a:prstGeom>
          <a:noFill/>
        </p:spPr>
        <p:txBody>
          <a:bodyPr wrap="none" lIns="91354" tIns="45674" rIns="91354" bIns="45674" rtlCol="0">
            <a:spAutoFit/>
          </a:bodyPr>
          <a:lstStyle/>
          <a:p>
            <a:pPr algn="ctr">
              <a:defRPr sz="33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3300" dirty="0"/>
              <a:t>Fig.3 Cancer morbidity in the cohort by age and sex</a:t>
            </a:r>
            <a:endParaRPr lang="ru-RU" sz="3300" dirty="0"/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584046"/>
              </p:ext>
            </p:extLst>
          </p:nvPr>
        </p:nvGraphicFramePr>
        <p:xfrm>
          <a:off x="21831739" y="21216751"/>
          <a:ext cx="9821424" cy="843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44754"/>
              </p:ext>
            </p:extLst>
          </p:nvPr>
        </p:nvGraphicFramePr>
        <p:xfrm>
          <a:off x="12665249" y="22113082"/>
          <a:ext cx="9234751" cy="7603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149144" y="29886899"/>
            <a:ext cx="9283093" cy="1107903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>
              <a:defRPr sz="33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3300" dirty="0"/>
              <a:t>Fig.5 Survival function for exposed to CT  (for those who had died before the end of follow-up) </a:t>
            </a:r>
            <a:endParaRPr lang="ru-RU" sz="33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9313" y="31341523"/>
            <a:ext cx="9252929" cy="555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0660"/>
              </p:ext>
            </p:extLst>
          </p:nvPr>
        </p:nvGraphicFramePr>
        <p:xfrm>
          <a:off x="13346367" y="31407401"/>
          <a:ext cx="8485369" cy="5487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4332"/>
                <a:gridCol w="1447839"/>
                <a:gridCol w="1791024"/>
                <a:gridCol w="1697223"/>
                <a:gridCol w="2044951"/>
              </a:tblGrid>
              <a:tr h="102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Time</a:t>
                      </a:r>
                      <a:endParaRPr lang="en-US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3158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Cases</a:t>
                      </a:r>
                      <a:endParaRPr lang="en-US" sz="31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Pre c-r%</a:t>
                      </a:r>
                      <a:endParaRPr lang="en-US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%deaths</a:t>
                      </a:r>
                      <a:endParaRPr lang="en-US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Total time</a:t>
                      </a:r>
                      <a:endParaRPr lang="en-US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  <a:tr h="95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 </a:t>
                      </a:r>
                      <a:r>
                        <a:rPr lang="en-US" sz="3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yr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673</a:t>
                      </a:r>
                      <a:endParaRPr lang="en-US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24.7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73.4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478</a:t>
                      </a:r>
                      <a:r>
                        <a:rPr lang="en-US" sz="3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671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  <a:tr h="850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n-US" sz="3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yr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269</a:t>
                      </a:r>
                      <a:endParaRPr lang="en-US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7.4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69.9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445 598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  <a:tr h="850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en-US" sz="3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yr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195</a:t>
                      </a:r>
                      <a:endParaRPr lang="en-US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5.6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64.6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405 785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  <a:tr h="7444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en-US" sz="3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yr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en-US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3.7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58.0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269</a:t>
                      </a:r>
                      <a:r>
                        <a:rPr lang="en-US" sz="3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552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  <a:tr h="1063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3158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67</a:t>
                      </a:r>
                      <a:r>
                        <a:rPr lang="ru-RU" sz="3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31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24.7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52.5%</a:t>
                      </a:r>
                      <a:endParaRPr lang="ru-RU" sz="3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478</a:t>
                      </a:r>
                      <a:r>
                        <a:rPr lang="en-US" sz="3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3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671</a:t>
                      </a:r>
                      <a:endParaRPr lang="ru-RU" sz="3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8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2693589" y="29886899"/>
            <a:ext cx="9417221" cy="1107903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>
              <a:defRPr sz="33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3300" dirty="0"/>
              <a:t>Tab. 3 Cancer cases diagnosed after CT, follow-up time and the percentage of pre-cancers and deaths</a:t>
            </a:r>
            <a:endParaRPr lang="ru-RU" sz="33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97672" y="37429290"/>
            <a:ext cx="18234565" cy="4555000"/>
          </a:xfrm>
          <a:prstGeom prst="rect">
            <a:avLst/>
          </a:prstGeom>
        </p:spPr>
        <p:txBody>
          <a:bodyPr wrap="square" lIns="91354" tIns="45674" rIns="91354" bIns="45674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5. Conclusions and Acknowledgements</a:t>
            </a:r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The CT Register data is </a:t>
            </a:r>
            <a:r>
              <a:rPr lang="en-US" sz="3800" dirty="0">
                <a:solidFill>
                  <a:schemeClr val="bg1"/>
                </a:solidFill>
              </a:rPr>
              <a:t>a </a:t>
            </a:r>
            <a:r>
              <a:rPr lang="en-US" sz="3800" dirty="0">
                <a:solidFill>
                  <a:schemeClr val="bg1"/>
                </a:solidFill>
              </a:rPr>
              <a:t>valuable </a:t>
            </a:r>
            <a:r>
              <a:rPr lang="en-US" sz="3800" dirty="0">
                <a:solidFill>
                  <a:schemeClr val="bg1"/>
                </a:solidFill>
              </a:rPr>
              <a:t>source of information </a:t>
            </a:r>
            <a:r>
              <a:rPr lang="en-US" sz="3800" dirty="0">
                <a:solidFill>
                  <a:schemeClr val="bg1"/>
                </a:solidFill>
              </a:rPr>
              <a:t>for </a:t>
            </a:r>
            <a:r>
              <a:rPr lang="en-US" sz="3800" dirty="0">
                <a:solidFill>
                  <a:schemeClr val="bg1"/>
                </a:solidFill>
              </a:rPr>
              <a:t>the </a:t>
            </a:r>
            <a:r>
              <a:rPr lang="en-US" sz="3800" dirty="0">
                <a:solidFill>
                  <a:schemeClr val="bg1"/>
                </a:solidFill>
              </a:rPr>
              <a:t>retrospective epidemiological analyses </a:t>
            </a:r>
            <a:r>
              <a:rPr lang="en-US" sz="3800" dirty="0">
                <a:solidFill>
                  <a:schemeClr val="bg1"/>
                </a:solidFill>
              </a:rPr>
              <a:t>of </a:t>
            </a:r>
            <a:r>
              <a:rPr lang="en-US" sz="3800" dirty="0">
                <a:solidFill>
                  <a:schemeClr val="bg1"/>
                </a:solidFill>
              </a:rPr>
              <a:t>radiation risk in a cohort of individuals exposed to low </a:t>
            </a:r>
            <a:r>
              <a:rPr lang="en-US" sz="3800" dirty="0">
                <a:solidFill>
                  <a:schemeClr val="bg1"/>
                </a:solidFill>
              </a:rPr>
              <a:t>dose </a:t>
            </a:r>
            <a:r>
              <a:rPr lang="en-US" sz="3800" dirty="0">
                <a:solidFill>
                  <a:schemeClr val="bg1"/>
                </a:solidFill>
              </a:rPr>
              <a:t> of diagnostic radiation </a:t>
            </a:r>
            <a:r>
              <a:rPr lang="en-US" sz="3800" dirty="0" smtClean="0">
                <a:solidFill>
                  <a:schemeClr val="bg1"/>
                </a:solidFill>
              </a:rPr>
              <a:t>accounting </a:t>
            </a:r>
            <a:r>
              <a:rPr lang="en-US" sz="3800" dirty="0">
                <a:solidFill>
                  <a:schemeClr val="bg1"/>
                </a:solidFill>
              </a:rPr>
              <a:t>background occupational exposure</a:t>
            </a:r>
            <a:r>
              <a:rPr lang="ru-RU" sz="3800" dirty="0">
                <a:solidFill>
                  <a:schemeClr val="bg1"/>
                </a:solidFill>
              </a:rPr>
              <a:t>.</a:t>
            </a:r>
            <a:endParaRPr lang="en-US" sz="3800" dirty="0">
              <a:solidFill>
                <a:schemeClr val="bg1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The OCTC data can contribute to the improvement the radiation </a:t>
            </a:r>
            <a:r>
              <a:rPr lang="en-US" sz="3800" dirty="0">
                <a:solidFill>
                  <a:schemeClr val="bg1"/>
                </a:solidFill>
              </a:rPr>
              <a:t>safety </a:t>
            </a:r>
            <a:r>
              <a:rPr lang="en-US" sz="3800" dirty="0">
                <a:solidFill>
                  <a:schemeClr val="bg1"/>
                </a:solidFill>
              </a:rPr>
              <a:t>standards  for occupationally exposed workers</a:t>
            </a:r>
            <a:r>
              <a:rPr lang="en-US" sz="3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800" dirty="0" smtClean="0">
                <a:solidFill>
                  <a:schemeClr val="bg1"/>
                </a:solidFill>
              </a:rPr>
              <a:t>We 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express our </a:t>
            </a:r>
            <a:r>
              <a:rPr lang="en-US" sz="4000" dirty="0" smtClean="0">
                <a:solidFill>
                  <a:schemeClr val="bg1"/>
                </a:solidFill>
              </a:rPr>
              <a:t>gratitude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to CT departments teams for their assistance .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278685" y="4962654"/>
            <a:ext cx="5036508" cy="707793"/>
          </a:xfrm>
          <a:prstGeom prst="rect">
            <a:avLst/>
          </a:prstGeom>
          <a:noFill/>
        </p:spPr>
        <p:txBody>
          <a:bodyPr wrap="square" lIns="91354" tIns="45674" rIns="91354" bIns="45674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osipov@subi.su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</TotalTime>
  <Words>911</Words>
  <Application>Microsoft Office PowerPoint</Application>
  <PresentationFormat>Произвольный</PresentationFormat>
  <Paragraphs>188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M.Dio</dc:creator>
  <cp:lastModifiedBy>174</cp:lastModifiedBy>
  <cp:revision>338</cp:revision>
  <cp:lastPrinted>2022-06-20T06:33:01Z</cp:lastPrinted>
  <dcterms:created xsi:type="dcterms:W3CDTF">2012-04-13T02:39:19Z</dcterms:created>
  <dcterms:modified xsi:type="dcterms:W3CDTF">2022-06-20T06:38:18Z</dcterms:modified>
</cp:coreProperties>
</file>