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</p:sldIdLst>
  <p:sldSz cx="12192000" cy="6858000"/>
  <p:notesSz cx="6858000" cy="9144000"/>
  <p:embeddedFontLst>
    <p:embeddedFont>
      <p:font typeface="Arabic Typesetting" panose="03020402040406030203" pitchFamily="66" charset="-78"/>
      <p:regular r:id="rId19"/>
    </p:embeddedFont>
    <p:embeddedFont>
      <p:font typeface="Brush Script MT" panose="03060802040406070304" pitchFamily="66" charset="0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rbel" panose="020B05030202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Qthd3nWWCDsZSxCRWUmDPq95I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812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21.jpg"/><Relationship Id="rId4" Type="http://schemas.openxmlformats.org/officeDocument/2006/relationships/image" Target="../media/image51.gif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openxmlformats.org/officeDocument/2006/relationships/image" Target="../media/image21.jpg"/><Relationship Id="rId12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2.jpg"/><Relationship Id="rId5" Type="http://schemas.openxmlformats.org/officeDocument/2006/relationships/image" Target="../media/image3.png"/><Relationship Id="rId15" Type="http://schemas.openxmlformats.org/officeDocument/2006/relationships/image" Target="../media/image66.png"/><Relationship Id="rId10" Type="http://schemas.openxmlformats.org/officeDocument/2006/relationships/image" Target="../media/image61.jpg"/><Relationship Id="rId4" Type="http://schemas.openxmlformats.org/officeDocument/2006/relationships/image" Target="../media/image58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3.jpg"/><Relationship Id="rId18" Type="http://schemas.openxmlformats.org/officeDocument/2006/relationships/image" Target="../media/image78.png"/><Relationship Id="rId3" Type="http://schemas.openxmlformats.org/officeDocument/2006/relationships/image" Target="../media/image3.png"/><Relationship Id="rId21" Type="http://schemas.openxmlformats.org/officeDocument/2006/relationships/image" Target="../media/image81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jpg"/><Relationship Id="rId5" Type="http://schemas.openxmlformats.org/officeDocument/2006/relationships/image" Target="../media/image21.jp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13.png"/><Relationship Id="rId9" Type="http://schemas.openxmlformats.org/officeDocument/2006/relationships/image" Target="../media/image69.png"/><Relationship Id="rId14" Type="http://schemas.openxmlformats.org/officeDocument/2006/relationships/image" Target="../media/image74.jpg"/><Relationship Id="rId22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21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13.png"/><Relationship Id="rId10" Type="http://schemas.openxmlformats.org/officeDocument/2006/relationships/image" Target="../media/image87.png"/><Relationship Id="rId4" Type="http://schemas.openxmlformats.org/officeDocument/2006/relationships/image" Target="../media/image3.png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10" Type="http://schemas.openxmlformats.org/officeDocument/2006/relationships/image" Target="../media/image21.jp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8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6.jpeg"/><Relationship Id="rId5" Type="http://schemas.openxmlformats.org/officeDocument/2006/relationships/image" Target="../media/image20.png"/><Relationship Id="rId15" Type="http://schemas.openxmlformats.org/officeDocument/2006/relationships/image" Target="../media/image38.png"/><Relationship Id="rId23" Type="http://schemas.openxmlformats.org/officeDocument/2006/relationships/image" Target="../media/image13.png"/><Relationship Id="rId10" Type="http://schemas.openxmlformats.org/officeDocument/2006/relationships/image" Target="../media/image33.png"/><Relationship Id="rId19" Type="http://schemas.openxmlformats.org/officeDocument/2006/relationships/image" Target="../media/image42.jpg"/><Relationship Id="rId4" Type="http://schemas.openxmlformats.org/officeDocument/2006/relationships/image" Target="../media/image3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427" r="5691" b="11528"/>
          <a:stretch/>
        </p:blipFill>
        <p:spPr>
          <a:xfrm>
            <a:off x="7307179" y="-19596"/>
            <a:ext cx="4884821" cy="687759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38081" y="1379271"/>
            <a:ext cx="6962272" cy="127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it-IT" sz="2800" b="1" dirty="0"/>
              <a:t>Research activities on the </a:t>
            </a:r>
            <a:r>
              <a:rPr lang="it-IT" sz="2800" b="1" dirty="0" err="1"/>
              <a:t>cyclotron-based</a:t>
            </a:r>
            <a:r>
              <a:rPr lang="it-IT" sz="2800" b="1" dirty="0"/>
              <a:t> production of innovative </a:t>
            </a:r>
            <a:r>
              <a:rPr lang="it-IT" sz="2800" b="1" dirty="0" err="1"/>
              <a:t>radionuclides</a:t>
            </a:r>
            <a:r>
              <a:rPr lang="it-IT" sz="2800" b="1" dirty="0"/>
              <a:t>: </a:t>
            </a:r>
            <a:br>
              <a:rPr lang="it-IT" sz="2800" b="1" dirty="0"/>
            </a:br>
            <a:r>
              <a:rPr lang="it-IT" sz="2800" b="1" dirty="0"/>
              <a:t>The </a:t>
            </a:r>
            <a:r>
              <a:rPr lang="it-IT" sz="2800" b="1" dirty="0" err="1"/>
              <a:t>experience</a:t>
            </a:r>
            <a:r>
              <a:rPr lang="it-IT" sz="2800" b="1" dirty="0"/>
              <a:t> </a:t>
            </a:r>
            <a:r>
              <a:rPr lang="it-IT" sz="2800" b="1" dirty="0" err="1"/>
              <a:t>at</a:t>
            </a:r>
            <a:r>
              <a:rPr lang="it-IT" sz="2800" b="1" dirty="0"/>
              <a:t> the Legnaro National </a:t>
            </a:r>
            <a:r>
              <a:rPr lang="it-IT" sz="2800" b="1" dirty="0" err="1"/>
              <a:t>Laboratories</a:t>
            </a:r>
            <a:r>
              <a:rPr lang="it-IT" sz="2800" b="1" dirty="0"/>
              <a:t> of INFN</a:t>
            </a:r>
            <a:endParaRPr sz="2800" b="1" dirty="0"/>
          </a:p>
        </p:txBody>
      </p:sp>
      <p:sp>
        <p:nvSpPr>
          <p:cNvPr id="90" name="Google Shape;90;p1"/>
          <p:cNvSpPr txBox="1"/>
          <p:nvPr/>
        </p:nvSpPr>
        <p:spPr>
          <a:xfrm>
            <a:off x="240631" y="3042303"/>
            <a:ext cx="6962273" cy="381569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G. Pupillo</a:t>
            </a:r>
            <a:r>
              <a:rPr lang="it-IT" sz="2200" b="1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A. Andrighetto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Ballan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Cisternino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1,2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 Corradetti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L. De Dominicis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1,3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Esposito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Manzolaro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P. Martini</a:t>
            </a:r>
            <a:r>
              <a:rPr lang="it-IT" sz="2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A. Monetti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 Morselli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1,4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L. Mou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1,4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D. Scarpa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G. Sciacca</a:t>
            </a:r>
            <a:r>
              <a:rPr lang="it-IT" sz="22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lang="it-IT"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19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Istituto Nazionale di Fisica Nucleare, Laboratori Nazionali di Legnaro (INFN-LNL), Legnaro, Padova, </a:t>
            </a:r>
            <a:r>
              <a:rPr lang="it-IT" sz="17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Italy</a:t>
            </a: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19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it-IT" sz="1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Engineering Department, University of Padova, </a:t>
            </a:r>
            <a:r>
              <a:rPr lang="it-IT" sz="17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Italy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19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it-IT" sz="1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7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it-IT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7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Astronomy</a:t>
            </a:r>
            <a:r>
              <a:rPr lang="it-IT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Department, University of Padova, </a:t>
            </a:r>
            <a:r>
              <a:rPr lang="it-IT" sz="17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Italy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19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it-IT" sz="1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7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it-IT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Earth Science Department, University of Ferrara, </a:t>
            </a:r>
            <a:r>
              <a:rPr lang="it-IT" sz="17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Italy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(gaia.pupillo@lnl.infn.it)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240631" y="132477"/>
            <a:ext cx="69622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0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0"/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9/15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0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4" name="Google Shape;334;p10"/>
          <p:cNvGrpSpPr/>
          <p:nvPr/>
        </p:nvGrpSpPr>
        <p:grpSpPr>
          <a:xfrm>
            <a:off x="379744" y="1278531"/>
            <a:ext cx="11432503" cy="4501999"/>
            <a:chOff x="81710" y="1321259"/>
            <a:chExt cx="11902658" cy="4633116"/>
          </a:xfrm>
        </p:grpSpPr>
        <p:sp>
          <p:nvSpPr>
            <p:cNvPr id="335" name="Google Shape;335;p10"/>
            <p:cNvSpPr/>
            <p:nvPr/>
          </p:nvSpPr>
          <p:spPr>
            <a:xfrm>
              <a:off x="8710003" y="2129386"/>
              <a:ext cx="1500446" cy="2733222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6624284" y="1378613"/>
              <a:ext cx="2047804" cy="4424791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92D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81710" y="2389719"/>
              <a:ext cx="1155069" cy="1700925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F796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8" name="Google Shape;338;p10" descr="StepTwo_Dissolution.gif"/>
            <p:cNvPicPr preferRelativeResize="0"/>
            <p:nvPr/>
          </p:nvPicPr>
          <p:blipFill rotWithShape="1">
            <a:blip r:embed="rId4">
              <a:alphaModFix/>
            </a:blip>
            <a:srcRect l="8148"/>
            <a:stretch/>
          </p:blipFill>
          <p:spPr>
            <a:xfrm>
              <a:off x="6760641" y="2209552"/>
              <a:ext cx="1712176" cy="1605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0"/>
            <p:cNvPicPr preferRelativeResize="0"/>
            <p:nvPr/>
          </p:nvPicPr>
          <p:blipFill rotWithShape="1">
            <a:blip r:embed="rId5">
              <a:alphaModFix/>
            </a:blip>
            <a:srcRect l="14055" t="21361" r="79410" b="47844"/>
            <a:stretch/>
          </p:blipFill>
          <p:spPr>
            <a:xfrm>
              <a:off x="150160" y="2814023"/>
              <a:ext cx="632630" cy="841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10"/>
            <p:cNvPicPr preferRelativeResize="0"/>
            <p:nvPr/>
          </p:nvPicPr>
          <p:blipFill rotWithShape="1">
            <a:blip r:embed="rId6">
              <a:alphaModFix/>
            </a:blip>
            <a:srcRect l="13501" t="25036" r="24602" b="21937"/>
            <a:stretch/>
          </p:blipFill>
          <p:spPr>
            <a:xfrm>
              <a:off x="1516892" y="2224856"/>
              <a:ext cx="2629229" cy="1809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10"/>
            <p:cNvPicPr preferRelativeResize="0"/>
            <p:nvPr/>
          </p:nvPicPr>
          <p:blipFill rotWithShape="1">
            <a:blip r:embed="rId5">
              <a:alphaModFix/>
            </a:blip>
            <a:srcRect r="58082" b="44490"/>
            <a:stretch/>
          </p:blipFill>
          <p:spPr>
            <a:xfrm>
              <a:off x="3033981" y="2505463"/>
              <a:ext cx="3504990" cy="1517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10"/>
            <p:cNvPicPr preferRelativeResize="0"/>
            <p:nvPr/>
          </p:nvPicPr>
          <p:blipFill rotWithShape="1">
            <a:blip r:embed="rId5">
              <a:alphaModFix/>
            </a:blip>
            <a:srcRect l="22151" t="27833" r="72225" b="50370"/>
            <a:stretch/>
          </p:blipFill>
          <p:spPr>
            <a:xfrm>
              <a:off x="814891" y="2928762"/>
              <a:ext cx="470263" cy="595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10"/>
            <p:cNvPicPr preferRelativeResize="0"/>
            <p:nvPr/>
          </p:nvPicPr>
          <p:blipFill rotWithShape="1">
            <a:blip r:embed="rId5">
              <a:alphaModFix/>
            </a:blip>
            <a:srcRect l="42230" r="35494" b="23146"/>
            <a:stretch/>
          </p:blipFill>
          <p:spPr>
            <a:xfrm>
              <a:off x="6706749" y="3686473"/>
              <a:ext cx="1787862" cy="2016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10"/>
            <p:cNvPicPr preferRelativeResize="0"/>
            <p:nvPr/>
          </p:nvPicPr>
          <p:blipFill rotWithShape="1">
            <a:blip r:embed="rId5">
              <a:alphaModFix/>
            </a:blip>
            <a:srcRect l="64505" r="16201"/>
            <a:stretch/>
          </p:blipFill>
          <p:spPr>
            <a:xfrm>
              <a:off x="8567982" y="3096013"/>
              <a:ext cx="1613197" cy="2733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10"/>
            <p:cNvPicPr preferRelativeResize="0"/>
            <p:nvPr/>
          </p:nvPicPr>
          <p:blipFill rotWithShape="1">
            <a:blip r:embed="rId5">
              <a:alphaModFix/>
            </a:blip>
            <a:srcRect l="83798" t="18861"/>
            <a:stretch/>
          </p:blipFill>
          <p:spPr>
            <a:xfrm>
              <a:off x="10462194" y="2904041"/>
              <a:ext cx="1354751" cy="1750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10"/>
            <p:cNvSpPr txBox="1"/>
            <p:nvPr/>
          </p:nvSpPr>
          <p:spPr>
            <a:xfrm>
              <a:off x="1556293" y="1555575"/>
              <a:ext cx="500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it-IT" sz="2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Cyclotron Radioisotope production</a:t>
              </a:r>
              <a:endParaRPr/>
            </a:p>
          </p:txBody>
        </p:sp>
        <p:sp>
          <p:nvSpPr>
            <p:cNvPr id="347" name="Google Shape;347;p10"/>
            <p:cNvSpPr txBox="1"/>
            <p:nvPr/>
          </p:nvSpPr>
          <p:spPr>
            <a:xfrm>
              <a:off x="160284" y="2493800"/>
              <a:ext cx="1167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Target</a:t>
              </a:r>
              <a:endParaRPr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8" name="Google Shape;348;p10"/>
            <p:cNvSpPr txBox="1"/>
            <p:nvPr/>
          </p:nvSpPr>
          <p:spPr>
            <a:xfrm>
              <a:off x="3137816" y="2944828"/>
              <a:ext cx="1282500" cy="36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Irradiation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9" name="Google Shape;349;p10"/>
            <p:cNvSpPr txBox="1"/>
            <p:nvPr/>
          </p:nvSpPr>
          <p:spPr>
            <a:xfrm>
              <a:off x="4300404" y="2555073"/>
              <a:ext cx="2124608" cy="538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Radioisotope</a:t>
              </a:r>
              <a:r>
                <a:rPr lang="it-IT" sz="14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of </a:t>
              </a:r>
              <a:r>
                <a:rPr lang="it-IT" sz="140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interest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 dirty="0" err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Contaminants</a:t>
              </a:r>
              <a:endParaRPr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50" name="Google Shape;350;p10"/>
            <p:cNvPicPr preferRelativeResize="0"/>
            <p:nvPr/>
          </p:nvPicPr>
          <p:blipFill rotWithShape="1">
            <a:blip r:embed="rId5">
              <a:alphaModFix/>
            </a:blip>
            <a:srcRect l="33824" t="70673" r="61787" b="22667"/>
            <a:stretch/>
          </p:blipFill>
          <p:spPr>
            <a:xfrm>
              <a:off x="5820932" y="2807273"/>
              <a:ext cx="623038" cy="252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0"/>
            <p:cNvPicPr preferRelativeResize="0"/>
            <p:nvPr/>
          </p:nvPicPr>
          <p:blipFill rotWithShape="1">
            <a:blip r:embed="rId5">
              <a:alphaModFix/>
            </a:blip>
            <a:srcRect l="39341" t="64739" r="58725" b="27841"/>
            <a:stretch/>
          </p:blipFill>
          <p:spPr>
            <a:xfrm>
              <a:off x="6189713" y="2580194"/>
              <a:ext cx="275164" cy="2721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Google Shape;352;p10"/>
            <p:cNvSpPr txBox="1"/>
            <p:nvPr/>
          </p:nvSpPr>
          <p:spPr>
            <a:xfrm>
              <a:off x="7188147" y="3915558"/>
              <a:ext cx="1256700" cy="307800"/>
            </a:xfrm>
            <a:prstGeom prst="rect">
              <a:avLst/>
            </a:prstGeom>
            <a:solidFill>
              <a:srgbClr val="FFD9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Dissolution</a:t>
              </a:r>
              <a:endPara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3" name="Google Shape;353;p10"/>
            <p:cNvSpPr txBox="1"/>
            <p:nvPr/>
          </p:nvSpPr>
          <p:spPr>
            <a:xfrm>
              <a:off x="7170187" y="4462624"/>
              <a:ext cx="1337700" cy="523200"/>
            </a:xfrm>
            <a:prstGeom prst="rect">
              <a:avLst/>
            </a:prstGeom>
            <a:solidFill>
              <a:srgbClr val="98F2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Extraction/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separation</a:t>
              </a:r>
              <a:endPara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4" name="Google Shape;354;p10"/>
            <p:cNvSpPr txBox="1"/>
            <p:nvPr/>
          </p:nvSpPr>
          <p:spPr>
            <a:xfrm>
              <a:off x="7121074" y="5118456"/>
              <a:ext cx="1337700" cy="523200"/>
            </a:xfrm>
            <a:prstGeom prst="rect">
              <a:avLst/>
            </a:prstGeom>
            <a:solidFill>
              <a:srgbClr val="96BB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Purification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5" name="Google Shape;355;p10"/>
            <p:cNvSpPr txBox="1"/>
            <p:nvPr/>
          </p:nvSpPr>
          <p:spPr>
            <a:xfrm>
              <a:off x="6557793" y="1514274"/>
              <a:ext cx="2207247" cy="855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it-IT" sz="2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Radiochemical processing</a:t>
              </a:r>
              <a:endParaRPr/>
            </a:p>
          </p:txBody>
        </p:sp>
        <p:sp>
          <p:nvSpPr>
            <p:cNvPr id="356" name="Google Shape;356;p10"/>
            <p:cNvSpPr txBox="1"/>
            <p:nvPr/>
          </p:nvSpPr>
          <p:spPr>
            <a:xfrm>
              <a:off x="8684221" y="2181172"/>
              <a:ext cx="15081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it-IT" sz="2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Quality controls</a:t>
              </a:r>
              <a:endParaRPr/>
            </a:p>
          </p:txBody>
        </p:sp>
        <p:sp>
          <p:nvSpPr>
            <p:cNvPr id="357" name="Google Shape;357;p10"/>
            <p:cNvSpPr txBox="1"/>
            <p:nvPr/>
          </p:nvSpPr>
          <p:spPr>
            <a:xfrm>
              <a:off x="8744216" y="3201309"/>
              <a:ext cx="1374600" cy="66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Pure radioisotope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8" name="Google Shape;358;p10"/>
            <p:cNvSpPr txBox="1"/>
            <p:nvPr/>
          </p:nvSpPr>
          <p:spPr>
            <a:xfrm>
              <a:off x="10248363" y="3690538"/>
              <a:ext cx="1736005" cy="9502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it-IT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Radio-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it-IT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pharmaceutical preparation</a:t>
              </a:r>
              <a:endParaRPr/>
            </a:p>
          </p:txBody>
        </p:sp>
        <p:sp>
          <p:nvSpPr>
            <p:cNvPr id="359" name="Google Shape;359;p10"/>
            <p:cNvSpPr txBox="1"/>
            <p:nvPr/>
          </p:nvSpPr>
          <p:spPr>
            <a:xfrm>
              <a:off x="10407962" y="2576055"/>
              <a:ext cx="1508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rPr lang="it-IT" sz="24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Labelling</a:t>
              </a:r>
              <a:endParaRPr/>
            </a:p>
          </p:txBody>
        </p:sp>
        <p:sp>
          <p:nvSpPr>
            <p:cNvPr id="360" name="Google Shape;360;p10"/>
            <p:cNvSpPr/>
            <p:nvPr/>
          </p:nvSpPr>
          <p:spPr>
            <a:xfrm>
              <a:off x="10260586" y="2552590"/>
              <a:ext cx="1723782" cy="2061278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267AB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1" name="Google Shape;361;p10"/>
            <p:cNvPicPr preferRelativeResize="0"/>
            <p:nvPr/>
          </p:nvPicPr>
          <p:blipFill rotWithShape="1">
            <a:blip r:embed="rId7">
              <a:alphaModFix/>
            </a:blip>
            <a:srcRect l="767" t="2289" r="1611" b="3539"/>
            <a:stretch/>
          </p:blipFill>
          <p:spPr>
            <a:xfrm>
              <a:off x="4057043" y="4596102"/>
              <a:ext cx="2099750" cy="11413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10"/>
            <p:cNvSpPr/>
            <p:nvPr/>
          </p:nvSpPr>
          <p:spPr>
            <a:xfrm>
              <a:off x="3760891" y="4243034"/>
              <a:ext cx="2506765" cy="1553164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3845715" y="4266568"/>
              <a:ext cx="2506765" cy="3800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Nuclear physics</a:t>
              </a:r>
              <a:endParaRPr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1271951" y="1321259"/>
              <a:ext cx="5306654" cy="4633116"/>
            </a:xfrm>
            <a:prstGeom prst="roundRect">
              <a:avLst>
                <a:gd name="adj" fmla="val 16667"/>
              </a:avLst>
            </a:prstGeom>
            <a:noFill/>
            <a:ln w="444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5" name="Google Shape;365;p10" descr="A picture containing different, many, clock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 l="1702" t="41826" r="93353" b="37143"/>
            <a:stretch/>
          </p:blipFill>
          <p:spPr>
            <a:xfrm>
              <a:off x="278384" y="2881821"/>
              <a:ext cx="504406" cy="924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0" descr="A picture containing different, many, clock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 l="1702" t="41826" r="93353" b="37143"/>
            <a:stretch/>
          </p:blipFill>
          <p:spPr>
            <a:xfrm>
              <a:off x="4269225" y="3171422"/>
              <a:ext cx="562079" cy="9940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10"/>
            <p:cNvSpPr txBox="1"/>
            <p:nvPr/>
          </p:nvSpPr>
          <p:spPr>
            <a:xfrm>
              <a:off x="3722137" y="3838362"/>
              <a:ext cx="195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Target activation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68" name="Google Shape;368;p10"/>
          <p:cNvGrpSpPr/>
          <p:nvPr/>
        </p:nvGrpSpPr>
        <p:grpSpPr>
          <a:xfrm>
            <a:off x="81710" y="65333"/>
            <a:ext cx="1398356" cy="1213205"/>
            <a:chOff x="3100304" y="1051473"/>
            <a:chExt cx="6277763" cy="5400000"/>
          </a:xfrm>
        </p:grpSpPr>
        <p:pic>
          <p:nvPicPr>
            <p:cNvPr id="369" name="Google Shape;369;p10"/>
            <p:cNvPicPr preferRelativeResize="0"/>
            <p:nvPr/>
          </p:nvPicPr>
          <p:blipFill rotWithShape="1">
            <a:blip r:embed="rId9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10"/>
            <p:cNvPicPr preferRelativeResize="0"/>
            <p:nvPr/>
          </p:nvPicPr>
          <p:blipFill rotWithShape="1">
            <a:blip r:embed="rId9">
              <a:alphaModFix/>
            </a:blip>
            <a:srcRect l="11854" t="50811" r="47581"/>
            <a:stretch/>
          </p:blipFill>
          <p:spPr>
            <a:xfrm>
              <a:off x="3844413" y="3795251"/>
              <a:ext cx="2546556" cy="26562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1" name="Google Shape;37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37694" y="27423"/>
            <a:ext cx="1154306" cy="115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1345" y="4244952"/>
            <a:ext cx="2578014" cy="194923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73" name="Google Shape;373;p10"/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ct val="100000"/>
              <a:buFont typeface="Calibri"/>
              <a:buNone/>
            </a:pPr>
            <a:r>
              <a:rPr lang="it-IT" sz="44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Cyclotron radiopharmaceutical production</a:t>
            </a:r>
            <a:endParaRPr sz="44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1"/>
          <p:cNvSpPr/>
          <p:nvPr/>
        </p:nvSpPr>
        <p:spPr>
          <a:xfrm>
            <a:off x="9058371" y="675451"/>
            <a:ext cx="2688680" cy="1581087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11" descr="A picture containing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0400" y="675451"/>
            <a:ext cx="2664000" cy="77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1" descr="A picture containing indoor, wall, ceiling, fl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400" y="1467539"/>
            <a:ext cx="2664000" cy="77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1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1"/>
          <p:cNvSpPr txBox="1"/>
          <p:nvPr/>
        </p:nvSpPr>
        <p:spPr>
          <a:xfrm>
            <a:off x="2109532" y="6428691"/>
            <a:ext cx="14999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10/15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1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5" name="Google Shape;385;p11"/>
          <p:cNvGrpSpPr/>
          <p:nvPr/>
        </p:nvGrpSpPr>
        <p:grpSpPr>
          <a:xfrm>
            <a:off x="81710" y="65333"/>
            <a:ext cx="1398356" cy="1213205"/>
            <a:chOff x="3100304" y="1051473"/>
            <a:chExt cx="6277763" cy="5400000"/>
          </a:xfrm>
        </p:grpSpPr>
        <p:pic>
          <p:nvPicPr>
            <p:cNvPr id="386" name="Google Shape;386;p11"/>
            <p:cNvPicPr preferRelativeResize="0"/>
            <p:nvPr/>
          </p:nvPicPr>
          <p:blipFill rotWithShape="1">
            <a:blip r:embed="rId6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1"/>
            <p:cNvPicPr preferRelativeResize="0"/>
            <p:nvPr/>
          </p:nvPicPr>
          <p:blipFill rotWithShape="1">
            <a:blip r:embed="rId6">
              <a:alphaModFix/>
            </a:blip>
            <a:srcRect l="11854" t="50811" r="47581"/>
            <a:stretch/>
          </p:blipFill>
          <p:spPr>
            <a:xfrm>
              <a:off x="3844413" y="3795251"/>
              <a:ext cx="2546556" cy="26562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8" name="Google Shape;388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37694" y="27423"/>
            <a:ext cx="1154306" cy="115430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1"/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LARAMED facility @ LNL</a:t>
            </a:r>
            <a:endParaRPr sz="44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685745" y="782468"/>
            <a:ext cx="2847574" cy="363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1"/>
          <p:cNvPicPr preferRelativeResize="0"/>
          <p:nvPr/>
        </p:nvPicPr>
        <p:blipFill rotWithShape="1">
          <a:blip r:embed="rId9">
            <a:alphaModFix/>
          </a:blip>
          <a:srcRect b="1582"/>
          <a:stretch/>
        </p:blipFill>
        <p:spPr>
          <a:xfrm>
            <a:off x="5357204" y="1151751"/>
            <a:ext cx="3637016" cy="326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1"/>
          <p:cNvPicPr preferRelativeResize="0"/>
          <p:nvPr/>
        </p:nvPicPr>
        <p:blipFill rotWithShape="1">
          <a:blip r:embed="rId10">
            <a:alphaModFix/>
          </a:blip>
          <a:srcRect l="19639" t="1" r="21827" b="22226"/>
          <a:stretch/>
        </p:blipFill>
        <p:spPr>
          <a:xfrm>
            <a:off x="335754" y="4209372"/>
            <a:ext cx="2962276" cy="193675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93" name="Google Shape;393;p11"/>
          <p:cNvCxnSpPr/>
          <p:nvPr/>
        </p:nvCxnSpPr>
        <p:spPr>
          <a:xfrm rot="10800000" flipH="1">
            <a:off x="335754" y="2588155"/>
            <a:ext cx="1589318" cy="16212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4" name="Google Shape;394;p11"/>
          <p:cNvCxnSpPr/>
          <p:nvPr/>
        </p:nvCxnSpPr>
        <p:spPr>
          <a:xfrm rot="10800000">
            <a:off x="2195994" y="2600977"/>
            <a:ext cx="1102037" cy="160839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5" name="Google Shape;395;p11"/>
          <p:cNvSpPr/>
          <p:nvPr/>
        </p:nvSpPr>
        <p:spPr>
          <a:xfrm>
            <a:off x="1249893" y="1454190"/>
            <a:ext cx="484312" cy="814811"/>
          </a:xfrm>
          <a:prstGeom prst="rect">
            <a:avLst/>
          </a:prstGeom>
          <a:noFill/>
          <a:ln w="1905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1"/>
          <p:cNvSpPr/>
          <p:nvPr/>
        </p:nvSpPr>
        <p:spPr>
          <a:xfrm>
            <a:off x="5690538" y="2719878"/>
            <a:ext cx="641791" cy="1304886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7" name="Google Shape;397;p11"/>
          <p:cNvCxnSpPr>
            <a:stCxn id="398" idx="1"/>
            <a:endCxn id="396" idx="3"/>
          </p:cNvCxnSpPr>
          <p:nvPr/>
        </p:nvCxnSpPr>
        <p:spPr>
          <a:xfrm rot="10800000">
            <a:off x="6332450" y="3372437"/>
            <a:ext cx="2730600" cy="9411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9" name="Google Shape;399;p11"/>
          <p:cNvGrpSpPr/>
          <p:nvPr/>
        </p:nvGrpSpPr>
        <p:grpSpPr>
          <a:xfrm>
            <a:off x="9053930" y="2447895"/>
            <a:ext cx="2705152" cy="3730677"/>
            <a:chOff x="9053930" y="2447895"/>
            <a:chExt cx="2705152" cy="3730677"/>
          </a:xfrm>
        </p:grpSpPr>
        <p:grpSp>
          <p:nvGrpSpPr>
            <p:cNvPr id="400" name="Google Shape;400;p11"/>
            <p:cNvGrpSpPr/>
            <p:nvPr/>
          </p:nvGrpSpPr>
          <p:grpSpPr>
            <a:xfrm>
              <a:off x="9053930" y="2447895"/>
              <a:ext cx="2705152" cy="3730677"/>
              <a:chOff x="9220517" y="2896147"/>
              <a:chExt cx="2936838" cy="3931111"/>
            </a:xfrm>
          </p:grpSpPr>
          <p:pic>
            <p:nvPicPr>
              <p:cNvPr id="401" name="Google Shape;401;p11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 rot="5400000">
                <a:off x="10455683" y="5116037"/>
                <a:ext cx="1936326" cy="14670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2" name="Google Shape;402;p11"/>
              <p:cNvPicPr preferRelativeResize="0"/>
              <p:nvPr/>
            </p:nvPicPr>
            <p:blipFill rotWithShape="1">
              <a:blip r:embed="rId12">
                <a:alphaModFix/>
              </a:blip>
              <a:srcRect l="-295" t="29277" b="20607"/>
              <a:stretch/>
            </p:blipFill>
            <p:spPr>
              <a:xfrm rot="5400000">
                <a:off x="8988337" y="5125094"/>
                <a:ext cx="1942676" cy="144255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03" name="Google Shape;403;p11"/>
              <p:cNvGrpSpPr/>
              <p:nvPr/>
            </p:nvGrpSpPr>
            <p:grpSpPr>
              <a:xfrm>
                <a:off x="9220517" y="2896147"/>
                <a:ext cx="2931740" cy="3921562"/>
                <a:chOff x="8953025" y="4711771"/>
                <a:chExt cx="3068465" cy="4083313"/>
              </a:xfrm>
            </p:grpSpPr>
            <p:grpSp>
              <p:nvGrpSpPr>
                <p:cNvPr id="404" name="Google Shape;404;p11"/>
                <p:cNvGrpSpPr/>
                <p:nvPr/>
              </p:nvGrpSpPr>
              <p:grpSpPr>
                <a:xfrm>
                  <a:off x="10481572" y="4711771"/>
                  <a:ext cx="1539918" cy="2057178"/>
                  <a:chOff x="3670237" y="1142635"/>
                  <a:chExt cx="3775177" cy="5043265"/>
                </a:xfrm>
              </p:grpSpPr>
              <p:pic>
                <p:nvPicPr>
                  <p:cNvPr id="405" name="Google Shape;405;p11"/>
                  <p:cNvPicPr preferRelativeResize="0"/>
                  <p:nvPr/>
                </p:nvPicPr>
                <p:blipFill rotWithShape="1">
                  <a:blip r:embed="rId13">
                    <a:alphaModFix/>
                  </a:blip>
                  <a:srcRect/>
                  <a:stretch/>
                </p:blipFill>
                <p:spPr>
                  <a:xfrm>
                    <a:off x="3681227" y="1168641"/>
                    <a:ext cx="3764187" cy="50172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06" name="Google Shape;406;p11"/>
                  <p:cNvSpPr txBox="1"/>
                  <p:nvPr/>
                </p:nvSpPr>
                <p:spPr>
                  <a:xfrm>
                    <a:off x="3670237" y="1142635"/>
                    <a:ext cx="3742373" cy="67907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Pass box</a:t>
                    </a:r>
                    <a:endParaRPr/>
                  </a:p>
                </p:txBody>
              </p:sp>
            </p:grpSp>
            <p:pic>
              <p:nvPicPr>
                <p:cNvPr id="407" name="Google Shape;407;p11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>
                  <a:off x="8955034" y="4722380"/>
                  <a:ext cx="1526538" cy="204656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08" name="Google Shape;408;p11"/>
                <p:cNvSpPr txBox="1"/>
                <p:nvPr/>
              </p:nvSpPr>
              <p:spPr>
                <a:xfrm>
                  <a:off x="8953025" y="6491950"/>
                  <a:ext cx="1502641" cy="288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-IT" sz="1200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Central corridor</a:t>
                  </a:r>
                  <a:endParaRPr/>
                </a:p>
              </p:txBody>
            </p:sp>
            <p:sp>
              <p:nvSpPr>
                <p:cNvPr id="398" name="Google Shape;398;p11"/>
                <p:cNvSpPr/>
                <p:nvPr/>
              </p:nvSpPr>
              <p:spPr>
                <a:xfrm>
                  <a:off x="8963388" y="4722379"/>
                  <a:ext cx="3055084" cy="4072705"/>
                </a:xfrm>
                <a:prstGeom prst="rect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9" name="Google Shape;409;p11"/>
              <p:cNvSpPr txBox="1"/>
              <p:nvPr/>
            </p:nvSpPr>
            <p:spPr>
              <a:xfrm>
                <a:off x="9447209" y="6535377"/>
                <a:ext cx="1208994" cy="2918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2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Hot Cell</a:t>
                </a:r>
                <a:endParaRPr/>
              </a:p>
            </p:txBody>
          </p:sp>
        </p:grpSp>
        <p:sp>
          <p:nvSpPr>
            <p:cNvPr id="410" name="Google Shape;410;p11"/>
            <p:cNvSpPr txBox="1"/>
            <p:nvPr/>
          </p:nvSpPr>
          <p:spPr>
            <a:xfrm>
              <a:off x="9074841" y="4122727"/>
              <a:ext cx="2664858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40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RILAB </a:t>
              </a:r>
              <a:r>
                <a:rPr lang="it-IT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Radio</a:t>
              </a:r>
              <a:r>
                <a:rPr lang="it-IT" sz="140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chemistry labs </a:t>
              </a:r>
              <a:endPara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11" name="Google Shape;411;p11"/>
          <p:cNvSpPr txBox="1"/>
          <p:nvPr/>
        </p:nvSpPr>
        <p:spPr>
          <a:xfrm>
            <a:off x="6789964" y="5439907"/>
            <a:ext cx="209321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J. Esposito et al., LARAMED: a LAboratory for Radioisotopes of MEDical interest, (2019) Molecules 24(1) 20</a:t>
            </a:r>
            <a:endParaRPr/>
          </a:p>
        </p:txBody>
      </p:sp>
      <p:cxnSp>
        <p:nvCxnSpPr>
          <p:cNvPr id="412" name="Google Shape;412;p11"/>
          <p:cNvCxnSpPr>
            <a:stCxn id="413" idx="0"/>
          </p:cNvCxnSpPr>
          <p:nvPr/>
        </p:nvCxnSpPr>
        <p:spPr>
          <a:xfrm rot="10800000">
            <a:off x="1734319" y="1861472"/>
            <a:ext cx="3380700" cy="2689200"/>
          </a:xfrm>
          <a:prstGeom prst="straightConnector1">
            <a:avLst/>
          </a:prstGeom>
          <a:noFill/>
          <a:ln w="9525" cap="flat" cmpd="sng">
            <a:solidFill>
              <a:srgbClr val="9B320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3" name="Google Shape;413;p11"/>
          <p:cNvPicPr preferRelativeResize="0"/>
          <p:nvPr/>
        </p:nvPicPr>
        <p:blipFill rotWithShape="1">
          <a:blip r:embed="rId15">
            <a:alphaModFix/>
          </a:blip>
          <a:srcRect b="995"/>
          <a:stretch/>
        </p:blipFill>
        <p:spPr>
          <a:xfrm>
            <a:off x="3468539" y="4550672"/>
            <a:ext cx="3292960" cy="1595456"/>
          </a:xfrm>
          <a:prstGeom prst="rect">
            <a:avLst/>
          </a:prstGeom>
          <a:noFill/>
          <a:ln w="22225" cap="flat" cmpd="sng">
            <a:solidFill>
              <a:srgbClr val="9B320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4" name="Google Shape;414;p11"/>
          <p:cNvSpPr txBox="1"/>
          <p:nvPr/>
        </p:nvSpPr>
        <p:spPr>
          <a:xfrm>
            <a:off x="3436146" y="5892527"/>
            <a:ext cx="9248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Bunker A9c</a:t>
            </a:r>
            <a:endParaRPr/>
          </a:p>
        </p:txBody>
      </p:sp>
      <p:sp>
        <p:nvSpPr>
          <p:cNvPr id="415" name="Google Shape;415;p11"/>
          <p:cNvSpPr txBox="1"/>
          <p:nvPr/>
        </p:nvSpPr>
        <p:spPr>
          <a:xfrm>
            <a:off x="291023" y="5901572"/>
            <a:ext cx="8018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Cyclotron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11"/>
          <p:cNvSpPr/>
          <p:nvPr/>
        </p:nvSpPr>
        <p:spPr>
          <a:xfrm rot="5400000">
            <a:off x="7367054" y="1148434"/>
            <a:ext cx="360932" cy="1368152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7" name="Google Shape;417;p11"/>
          <p:cNvCxnSpPr>
            <a:stCxn id="378" idx="1"/>
            <a:endCxn id="416" idx="3"/>
          </p:cNvCxnSpPr>
          <p:nvPr/>
        </p:nvCxnSpPr>
        <p:spPr>
          <a:xfrm flipH="1">
            <a:off x="7547571" y="1465995"/>
            <a:ext cx="1510800" cy="5469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" name="Google Shape;418;p11"/>
          <p:cNvSpPr txBox="1"/>
          <p:nvPr/>
        </p:nvSpPr>
        <p:spPr>
          <a:xfrm>
            <a:off x="9065962" y="1297140"/>
            <a:ext cx="266400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RILAB chemistry / targetry labs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2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2"/>
          <p:cNvSpPr txBox="1"/>
          <p:nvPr/>
        </p:nvSpPr>
        <p:spPr>
          <a:xfrm>
            <a:off x="2109532" y="6428691"/>
            <a:ext cx="170848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11/15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2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7" name="Google Shape;427;p12"/>
          <p:cNvGrpSpPr/>
          <p:nvPr/>
        </p:nvGrpSpPr>
        <p:grpSpPr>
          <a:xfrm>
            <a:off x="81710" y="65333"/>
            <a:ext cx="1398356" cy="1213205"/>
            <a:chOff x="3100304" y="1051473"/>
            <a:chExt cx="6277763" cy="5400000"/>
          </a:xfrm>
        </p:grpSpPr>
        <p:pic>
          <p:nvPicPr>
            <p:cNvPr id="428" name="Google Shape;428;p12"/>
            <p:cNvPicPr preferRelativeResize="0"/>
            <p:nvPr/>
          </p:nvPicPr>
          <p:blipFill rotWithShape="1">
            <a:blip r:embed="rId4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12"/>
            <p:cNvPicPr preferRelativeResize="0"/>
            <p:nvPr/>
          </p:nvPicPr>
          <p:blipFill rotWithShape="1">
            <a:blip r:embed="rId4">
              <a:alphaModFix/>
            </a:blip>
            <a:srcRect l="11854" t="50811" r="47581"/>
            <a:stretch/>
          </p:blipFill>
          <p:spPr>
            <a:xfrm>
              <a:off x="3844413" y="3795251"/>
              <a:ext cx="2546556" cy="26562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0" name="Google Shape;43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7694" y="27423"/>
            <a:ext cx="1154306" cy="1154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2"/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LARAMED </a:t>
            </a:r>
            <a:r>
              <a:rPr lang="it-IT" sz="44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it-IT" sz="4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activities &amp; network</a:t>
            </a:r>
            <a:endParaRPr sz="4400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3" name="Google Shape;433;p12"/>
          <p:cNvGrpSpPr/>
          <p:nvPr/>
        </p:nvGrpSpPr>
        <p:grpSpPr>
          <a:xfrm>
            <a:off x="6207614" y="1190306"/>
            <a:ext cx="5240523" cy="5082099"/>
            <a:chOff x="6769107" y="1529388"/>
            <a:chExt cx="5240523" cy="5031838"/>
          </a:xfrm>
        </p:grpSpPr>
        <p:grpSp>
          <p:nvGrpSpPr>
            <p:cNvPr id="434" name="Google Shape;434;p12"/>
            <p:cNvGrpSpPr/>
            <p:nvPr/>
          </p:nvGrpSpPr>
          <p:grpSpPr>
            <a:xfrm>
              <a:off x="6769107" y="1529388"/>
              <a:ext cx="5240523" cy="5031838"/>
              <a:chOff x="6769107" y="1529388"/>
              <a:chExt cx="5240523" cy="5031838"/>
            </a:xfrm>
          </p:grpSpPr>
          <p:grpSp>
            <p:nvGrpSpPr>
              <p:cNvPr id="435" name="Google Shape;435;p12"/>
              <p:cNvGrpSpPr/>
              <p:nvPr/>
            </p:nvGrpSpPr>
            <p:grpSpPr>
              <a:xfrm>
                <a:off x="6769107" y="1529388"/>
                <a:ext cx="5240523" cy="5031838"/>
                <a:chOff x="7057656" y="1756889"/>
                <a:chExt cx="5240523" cy="5031838"/>
              </a:xfrm>
            </p:grpSpPr>
            <p:grpSp>
              <p:nvGrpSpPr>
                <p:cNvPr id="436" name="Google Shape;436;p12"/>
                <p:cNvGrpSpPr/>
                <p:nvPr/>
              </p:nvGrpSpPr>
              <p:grpSpPr>
                <a:xfrm>
                  <a:off x="7057656" y="1756889"/>
                  <a:ext cx="4776968" cy="5031838"/>
                  <a:chOff x="0" y="30940"/>
                  <a:chExt cx="4776968" cy="5031838"/>
                </a:xfrm>
              </p:grpSpPr>
              <p:sp>
                <p:nvSpPr>
                  <p:cNvPr id="437" name="Google Shape;437;p12"/>
                  <p:cNvSpPr/>
                  <p:nvPr/>
                </p:nvSpPr>
                <p:spPr>
                  <a:xfrm>
                    <a:off x="0" y="38329"/>
                    <a:ext cx="2225136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002060"/>
                  </a:solidFill>
                  <a:ln w="1587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8" name="Google Shape;438;p12"/>
                  <p:cNvSpPr txBox="1"/>
                  <p:nvPr/>
                </p:nvSpPr>
                <p:spPr>
                  <a:xfrm>
                    <a:off x="13696" y="52025"/>
                    <a:ext cx="2197744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24750" tIns="16500" rIns="24750" bIns="165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300" b="1">
                        <a:solidFill>
                          <a:srgbClr val="FFFFFF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National collaboration</a:t>
                    </a:r>
                    <a:endParaRPr/>
                  </a:p>
                </p:txBody>
              </p:sp>
              <p:sp>
                <p:nvSpPr>
                  <p:cNvPr id="439" name="Google Shape;439;p12"/>
                  <p:cNvSpPr/>
                  <p:nvPr/>
                </p:nvSpPr>
                <p:spPr>
                  <a:xfrm>
                    <a:off x="176793" y="505930"/>
                    <a:ext cx="91440" cy="262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18786"/>
                        </a:lnTo>
                        <a:lnTo>
                          <a:pt x="128538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40" name="Google Shape;440;p12"/>
                  <p:cNvSpPr/>
                  <p:nvPr/>
                </p:nvSpPr>
                <p:spPr>
                  <a:xfrm>
                    <a:off x="293177" y="560901"/>
                    <a:ext cx="1175511" cy="41449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1" name="Google Shape;441;p12"/>
                  <p:cNvSpPr txBox="1"/>
                  <p:nvPr/>
                </p:nvSpPr>
                <p:spPr>
                  <a:xfrm>
                    <a:off x="305317" y="573041"/>
                    <a:ext cx="1151231" cy="3902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Pavia Univ +</a:t>
                    </a:r>
                    <a:b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</a:b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INFN Pavia</a:t>
                    </a:r>
                    <a:endParaRPr/>
                  </a:p>
                </p:txBody>
              </p:sp>
              <p:sp>
                <p:nvSpPr>
                  <p:cNvPr id="442" name="Google Shape;442;p12"/>
                  <p:cNvSpPr/>
                  <p:nvPr/>
                </p:nvSpPr>
                <p:spPr>
                  <a:xfrm>
                    <a:off x="176793" y="505930"/>
                    <a:ext cx="91440" cy="883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60000" y="0"/>
                        </a:moveTo>
                        <a:lnTo>
                          <a:pt x="60000" y="118786"/>
                        </a:lnTo>
                        <a:lnTo>
                          <a:pt x="171734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43" name="Google Shape;443;p12"/>
                  <p:cNvSpPr/>
                  <p:nvPr/>
                </p:nvSpPr>
                <p:spPr>
                  <a:xfrm>
                    <a:off x="280241" y="1155708"/>
                    <a:ext cx="1159037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4" name="Google Shape;444;p12"/>
                  <p:cNvSpPr txBox="1"/>
                  <p:nvPr/>
                </p:nvSpPr>
                <p:spPr>
                  <a:xfrm>
                    <a:off x="293937" y="1169404"/>
                    <a:ext cx="1131645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LENA Laboratory (PV)</a:t>
                    </a:r>
                    <a:endParaRPr/>
                  </a:p>
                </p:txBody>
              </p:sp>
              <p:sp>
                <p:nvSpPr>
                  <p:cNvPr id="445" name="Google Shape;445;p12"/>
                  <p:cNvSpPr/>
                  <p:nvPr/>
                </p:nvSpPr>
                <p:spPr>
                  <a:xfrm>
                    <a:off x="222513" y="505930"/>
                    <a:ext cx="94230" cy="1409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18786"/>
                        </a:lnTo>
                        <a:lnTo>
                          <a:pt x="154441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46" name="Google Shape;446;p12"/>
                  <p:cNvSpPr/>
                  <p:nvPr/>
                </p:nvSpPr>
                <p:spPr>
                  <a:xfrm>
                    <a:off x="316744" y="1681671"/>
                    <a:ext cx="1109703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7" name="Google Shape;447;p12"/>
                  <p:cNvSpPr txBox="1"/>
                  <p:nvPr/>
                </p:nvSpPr>
                <p:spPr>
                  <a:xfrm>
                    <a:off x="330440" y="1695367"/>
                    <a:ext cx="1082311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CNR Milan</a:t>
                    </a:r>
                    <a:endParaRPr/>
                  </a:p>
                </p:txBody>
              </p:sp>
              <p:sp>
                <p:nvSpPr>
                  <p:cNvPr id="448" name="Google Shape;448;p12"/>
                  <p:cNvSpPr/>
                  <p:nvPr/>
                </p:nvSpPr>
                <p:spPr>
                  <a:xfrm>
                    <a:off x="222513" y="505930"/>
                    <a:ext cx="95614" cy="2017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18786"/>
                        </a:lnTo>
                        <a:lnTo>
                          <a:pt x="153925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49" name="Google Shape;449;p12"/>
                  <p:cNvSpPr/>
                  <p:nvPr/>
                </p:nvSpPr>
                <p:spPr>
                  <a:xfrm>
                    <a:off x="318128" y="2289707"/>
                    <a:ext cx="1072662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0" name="Google Shape;450;p12"/>
                  <p:cNvSpPr txBox="1"/>
                  <p:nvPr/>
                </p:nvSpPr>
                <p:spPr>
                  <a:xfrm>
                    <a:off x="331824" y="2303403"/>
                    <a:ext cx="1045270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Ferrara Univ.</a:t>
                    </a:r>
                    <a:b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</a:b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/INFN-Fe</a:t>
                    </a:r>
                    <a:endParaRPr/>
                  </a:p>
                </p:txBody>
              </p:sp>
              <p:sp>
                <p:nvSpPr>
                  <p:cNvPr id="451" name="Google Shape;451;p12"/>
                  <p:cNvSpPr/>
                  <p:nvPr/>
                </p:nvSpPr>
                <p:spPr>
                  <a:xfrm>
                    <a:off x="222513" y="505930"/>
                    <a:ext cx="106904" cy="25817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18786"/>
                        </a:lnTo>
                        <a:lnTo>
                          <a:pt x="150213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52" name="Google Shape;452;p12"/>
                  <p:cNvSpPr/>
                  <p:nvPr/>
                </p:nvSpPr>
                <p:spPr>
                  <a:xfrm>
                    <a:off x="329418" y="2853877"/>
                    <a:ext cx="1084355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3" name="Google Shape;453;p12"/>
                  <p:cNvSpPr txBox="1"/>
                  <p:nvPr/>
                </p:nvSpPr>
                <p:spPr>
                  <a:xfrm>
                    <a:off x="343114" y="2867573"/>
                    <a:ext cx="1056963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Padua Univ.</a:t>
                    </a:r>
                    <a:b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</a:b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/INFN-Pd</a:t>
                    </a:r>
                    <a:endParaRPr/>
                  </a:p>
                </p:txBody>
              </p:sp>
              <p:sp>
                <p:nvSpPr>
                  <p:cNvPr id="454" name="Google Shape;454;p12"/>
                  <p:cNvSpPr/>
                  <p:nvPr/>
                </p:nvSpPr>
                <p:spPr>
                  <a:xfrm>
                    <a:off x="222513" y="505930"/>
                    <a:ext cx="139352" cy="3150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18786"/>
                        </a:lnTo>
                        <a:lnTo>
                          <a:pt x="142896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55" name="Google Shape;455;p12"/>
                  <p:cNvSpPr/>
                  <p:nvPr/>
                </p:nvSpPr>
                <p:spPr>
                  <a:xfrm>
                    <a:off x="361865" y="3422919"/>
                    <a:ext cx="1048691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6" name="Google Shape;456;p12"/>
                  <p:cNvSpPr txBox="1"/>
                  <p:nvPr/>
                </p:nvSpPr>
                <p:spPr>
                  <a:xfrm>
                    <a:off x="375561" y="3436615"/>
                    <a:ext cx="1021299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Milan Univ.</a:t>
                    </a:r>
                    <a:endParaRPr/>
                  </a:p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35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/INFN Mi</a:t>
                    </a:r>
                    <a:endParaRPr/>
                  </a:p>
                </p:txBody>
              </p:sp>
              <p:sp>
                <p:nvSpPr>
                  <p:cNvPr id="457" name="Google Shape;457;p12"/>
                  <p:cNvSpPr/>
                  <p:nvPr/>
                </p:nvSpPr>
                <p:spPr>
                  <a:xfrm>
                    <a:off x="222513" y="505930"/>
                    <a:ext cx="114909" cy="3753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18786"/>
                        </a:lnTo>
                        <a:lnTo>
                          <a:pt x="148025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58" name="Google Shape;458;p12"/>
                  <p:cNvSpPr/>
                  <p:nvPr/>
                </p:nvSpPr>
                <p:spPr>
                  <a:xfrm>
                    <a:off x="337423" y="4025400"/>
                    <a:ext cx="1160227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" name="Google Shape;459;p12"/>
                  <p:cNvSpPr txBox="1"/>
                  <p:nvPr/>
                </p:nvSpPr>
                <p:spPr>
                  <a:xfrm>
                    <a:off x="351119" y="4039096"/>
                    <a:ext cx="1132835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SC Hospital (VR)</a:t>
                    </a:r>
                    <a:endParaRPr/>
                  </a:p>
                </p:txBody>
              </p:sp>
              <p:sp>
                <p:nvSpPr>
                  <p:cNvPr id="460" name="Google Shape;460;p12"/>
                  <p:cNvSpPr/>
                  <p:nvPr/>
                </p:nvSpPr>
                <p:spPr>
                  <a:xfrm>
                    <a:off x="222513" y="505930"/>
                    <a:ext cx="114909" cy="4323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18786"/>
                        </a:lnTo>
                        <a:lnTo>
                          <a:pt x="148025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61" name="Google Shape;461;p12"/>
                  <p:cNvSpPr/>
                  <p:nvPr/>
                </p:nvSpPr>
                <p:spPr>
                  <a:xfrm>
                    <a:off x="337423" y="4595177"/>
                    <a:ext cx="1270386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2" name="Google Shape;462;p12"/>
                  <p:cNvSpPr txBox="1"/>
                  <p:nvPr/>
                </p:nvSpPr>
                <p:spPr>
                  <a:xfrm>
                    <a:off x="351119" y="4608873"/>
                    <a:ext cx="1242994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St. Orsola Hospital (BO)</a:t>
                    </a:r>
                    <a:endParaRPr/>
                  </a:p>
                </p:txBody>
              </p:sp>
              <p:sp>
                <p:nvSpPr>
                  <p:cNvPr id="463" name="Google Shape;463;p12"/>
                  <p:cNvSpPr/>
                  <p:nvPr/>
                </p:nvSpPr>
                <p:spPr>
                  <a:xfrm>
                    <a:off x="2621832" y="30940"/>
                    <a:ext cx="2155136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002060"/>
                  </a:solidFill>
                  <a:ln w="1587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4" name="Google Shape;464;p12"/>
                  <p:cNvSpPr txBox="1"/>
                  <p:nvPr/>
                </p:nvSpPr>
                <p:spPr>
                  <a:xfrm>
                    <a:off x="2635528" y="44636"/>
                    <a:ext cx="2127744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24750" tIns="16500" rIns="24750" bIns="165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300" b="1">
                        <a:solidFill>
                          <a:srgbClr val="FFFFFF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International collaboration </a:t>
                    </a:r>
                    <a:endParaRPr/>
                  </a:p>
                </p:txBody>
              </p:sp>
              <p:sp>
                <p:nvSpPr>
                  <p:cNvPr id="465" name="Google Shape;465;p12"/>
                  <p:cNvSpPr/>
                  <p:nvPr/>
                </p:nvSpPr>
                <p:spPr>
                  <a:xfrm>
                    <a:off x="2837346" y="498542"/>
                    <a:ext cx="150122" cy="319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18786"/>
                        </a:lnTo>
                        <a:lnTo>
                          <a:pt x="118786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66" name="Google Shape;466;p12"/>
                  <p:cNvSpPr/>
                  <p:nvPr/>
                </p:nvSpPr>
                <p:spPr>
                  <a:xfrm>
                    <a:off x="2987468" y="584711"/>
                    <a:ext cx="1170753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7" name="Google Shape;467;p12"/>
                  <p:cNvSpPr txBox="1"/>
                  <p:nvPr/>
                </p:nvSpPr>
                <p:spPr>
                  <a:xfrm>
                    <a:off x="3001164" y="598407"/>
                    <a:ext cx="1143361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ARRONAX </a:t>
                    </a:r>
                    <a:endParaRPr/>
                  </a:p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35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(Nantes, FRANCE)</a:t>
                    </a:r>
                    <a:endParaRPr/>
                  </a:p>
                </p:txBody>
              </p:sp>
              <p:sp>
                <p:nvSpPr>
                  <p:cNvPr id="468" name="Google Shape;468;p12"/>
                  <p:cNvSpPr/>
                  <p:nvPr/>
                </p:nvSpPr>
                <p:spPr>
                  <a:xfrm>
                    <a:off x="2837346" y="498542"/>
                    <a:ext cx="165123" cy="895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18786"/>
                        </a:lnTo>
                        <a:lnTo>
                          <a:pt x="118786" y="118786"/>
                        </a:lnTo>
                      </a:path>
                    </a:pathLst>
                  </a:custGeom>
                  <a:noFill/>
                  <a:ln w="15875" cap="flat" cmpd="sng">
                    <a:solidFill>
                      <a:srgbClr val="1488B3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69" name="Google Shape;469;p12"/>
                  <p:cNvSpPr/>
                  <p:nvPr/>
                </p:nvSpPr>
                <p:spPr>
                  <a:xfrm>
                    <a:off x="3002469" y="1160239"/>
                    <a:ext cx="1409342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0" name="Google Shape;470;p12"/>
                  <p:cNvSpPr txBox="1"/>
                  <p:nvPr/>
                </p:nvSpPr>
                <p:spPr>
                  <a:xfrm>
                    <a:off x="3016165" y="1173935"/>
                    <a:ext cx="1381950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Univ. Winsconsin-MD (USA)</a:t>
                    </a:r>
                    <a:endParaRPr/>
                  </a:p>
                </p:txBody>
              </p:sp>
              <p:sp>
                <p:nvSpPr>
                  <p:cNvPr id="471" name="Google Shape;471;p12"/>
                  <p:cNvSpPr/>
                  <p:nvPr/>
                </p:nvSpPr>
                <p:spPr>
                  <a:xfrm>
                    <a:off x="2837346" y="498542"/>
                    <a:ext cx="213888" cy="177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0" y="0"/>
                        </a:moveTo>
                        <a:lnTo>
                          <a:pt x="0" y="120000"/>
                        </a:lnTo>
                        <a:lnTo>
                          <a:pt x="120000" y="12000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rgbClr val="345A99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sp>
              <p:sp>
                <p:nvSpPr>
                  <p:cNvPr id="472" name="Google Shape;472;p12"/>
                  <p:cNvSpPr/>
                  <p:nvPr/>
                </p:nvSpPr>
                <p:spPr>
                  <a:xfrm>
                    <a:off x="3051234" y="2040803"/>
                    <a:ext cx="878678" cy="46760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FFFFFF"/>
                  </a:solidFill>
                  <a:ln w="15875" cap="flat" cmpd="sng">
                    <a:solidFill>
                      <a:srgbClr val="19ACE4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3" name="Google Shape;473;p12"/>
                  <p:cNvSpPr txBox="1"/>
                  <p:nvPr/>
                </p:nvSpPr>
                <p:spPr>
                  <a:xfrm>
                    <a:off x="3064930" y="2054499"/>
                    <a:ext cx="851286" cy="4402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9050" tIns="12700" rIns="19050" bIns="12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it-IT" sz="1000" b="1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rPr>
                      <a:t>IAEA</a:t>
                    </a:r>
                    <a:endParaRPr sz="1000" b="1">
                      <a:solidFill>
                        <a:srgbClr val="000000"/>
                      </a:solidFill>
                      <a:latin typeface="Corbel"/>
                      <a:ea typeface="Corbel"/>
                      <a:cs typeface="Corbel"/>
                      <a:sym typeface="Corbel"/>
                    </a:endParaRPr>
                  </a:p>
                </p:txBody>
              </p:sp>
            </p:grpSp>
            <p:pic>
              <p:nvPicPr>
                <p:cNvPr id="474" name="Google Shape;474;p1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8549891" y="2305322"/>
                  <a:ext cx="889494" cy="3954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</p:pic>
            <p:pic>
              <p:nvPicPr>
                <p:cNvPr id="475" name="Google Shape;475;p1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9578123" y="4595622"/>
                  <a:ext cx="959252" cy="43358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</p:pic>
            <p:pic>
              <p:nvPicPr>
                <p:cNvPr id="476" name="Google Shape;476;p12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r="10432"/>
                <a:stretch/>
              </p:blipFill>
              <p:spPr>
                <a:xfrm>
                  <a:off x="8512619" y="4585179"/>
                  <a:ext cx="1003825" cy="443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7" name="Google Shape;477;p12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8566646" y="2912655"/>
                  <a:ext cx="715491" cy="4482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8" name="Google Shape;478;p1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8540416" y="3402453"/>
                  <a:ext cx="785002" cy="56566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</p:pic>
            <p:pic>
              <p:nvPicPr>
                <p:cNvPr id="479" name="Google Shape;479;p12" descr="http://ifg.org.ar/ckfinder/userfiles/images/UNIFE.jp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8487076" y="4016601"/>
                  <a:ext cx="568905" cy="5223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0" name="Google Shape;480;p12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>
                  <a:off x="8618664" y="5708580"/>
                  <a:ext cx="1795560" cy="45427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1" name="Google Shape;481;p12" descr="http://www.aosp.bo.it/sites/all/themes/genesis/genesis_SOMportale/images/Cservizi_cop_stampa.jpg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5105" r="5551" b="45500"/>
                <a:stretch/>
              </p:blipFill>
              <p:spPr>
                <a:xfrm>
                  <a:off x="8737878" y="6263544"/>
                  <a:ext cx="1781808" cy="4669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2" name="Google Shape;482;p12" descr="http://www.unimi.it/img/universitaInterno.jpg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>
                  <a:off x="8507810" y="5142061"/>
                  <a:ext cx="1160012" cy="39914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3" name="Google Shape;483;p12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b="29852"/>
                <a:stretch/>
              </p:blipFill>
              <p:spPr>
                <a:xfrm>
                  <a:off x="9097532" y="4047991"/>
                  <a:ext cx="989445" cy="4677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4" name="Google Shape;484;p12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31529"/>
                <a:stretch/>
              </p:blipFill>
              <p:spPr>
                <a:xfrm>
                  <a:off x="9708767" y="5145310"/>
                  <a:ext cx="997333" cy="4405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5" name="Google Shape;485;p12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>
                  <a:off x="9931602" y="3360864"/>
                  <a:ext cx="2366577" cy="3408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86" name="Google Shape;486;p12"/>
              <p:cNvPicPr preferRelativeResize="0"/>
              <p:nvPr/>
            </p:nvPicPr>
            <p:blipFill rotWithShape="1">
              <a:blip r:embed="rId18">
                <a:alphaModFix/>
              </a:blip>
              <a:srcRect l="29770" t="8525" r="29487" b="7599"/>
              <a:stretch/>
            </p:blipFill>
            <p:spPr>
              <a:xfrm>
                <a:off x="9056144" y="2006523"/>
                <a:ext cx="466488" cy="5762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7" name="Google Shape;487;p1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813425" y="3494546"/>
              <a:ext cx="585127" cy="5851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8" name="Google Shape;488;p1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544495" y="1733940"/>
            <a:ext cx="1068580" cy="52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2"/>
          <p:cNvPicPr preferRelativeResize="0"/>
          <p:nvPr/>
        </p:nvPicPr>
        <p:blipFill rotWithShape="1">
          <a:blip r:embed="rId21">
            <a:alphaModFix/>
          </a:blip>
          <a:srcRect b="14362"/>
          <a:stretch/>
        </p:blipFill>
        <p:spPr>
          <a:xfrm>
            <a:off x="10075024" y="5258499"/>
            <a:ext cx="2089506" cy="100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4A78981-BAF3-475B-8458-3B307639B5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5249" y="1174606"/>
            <a:ext cx="5440099" cy="49182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3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3"/>
          <p:cNvSpPr txBox="1"/>
          <p:nvPr/>
        </p:nvSpPr>
        <p:spPr>
          <a:xfrm>
            <a:off x="2109532" y="6428691"/>
            <a:ext cx="147587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12/15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3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8" name="Google Shape;498;p13"/>
          <p:cNvGrpSpPr/>
          <p:nvPr/>
        </p:nvGrpSpPr>
        <p:grpSpPr>
          <a:xfrm>
            <a:off x="81710" y="65333"/>
            <a:ext cx="1398356" cy="1213205"/>
            <a:chOff x="3100304" y="1051473"/>
            <a:chExt cx="6277763" cy="5400000"/>
          </a:xfrm>
        </p:grpSpPr>
        <p:pic>
          <p:nvPicPr>
            <p:cNvPr id="499" name="Google Shape;499;p13"/>
            <p:cNvPicPr preferRelativeResize="0"/>
            <p:nvPr/>
          </p:nvPicPr>
          <p:blipFill rotWithShape="1">
            <a:blip r:embed="rId4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13"/>
            <p:cNvPicPr preferRelativeResize="0"/>
            <p:nvPr/>
          </p:nvPicPr>
          <p:blipFill rotWithShape="1">
            <a:blip r:embed="rId4">
              <a:alphaModFix/>
            </a:blip>
            <a:srcRect l="11854" t="50811" r="47581"/>
            <a:stretch/>
          </p:blipFill>
          <p:spPr>
            <a:xfrm>
              <a:off x="3844413" y="3795251"/>
              <a:ext cx="2546556" cy="26562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1" name="Google Shape;50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7694" y="27423"/>
            <a:ext cx="1154306" cy="115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DE0754F-D038-4FA9-9CA1-4A03EF017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029" y="1061243"/>
            <a:ext cx="10161272" cy="5127068"/>
          </a:xfrm>
          <a:prstGeom prst="rect">
            <a:avLst/>
          </a:prstGeom>
        </p:spPr>
      </p:pic>
      <p:sp>
        <p:nvSpPr>
          <p:cNvPr id="12" name="Google Shape;431;p12">
            <a:extLst>
              <a:ext uri="{FF2B5EF4-FFF2-40B4-BE49-F238E27FC236}">
                <a16:creationId xmlns:a16="http://schemas.microsoft.com/office/drawing/2014/main" id="{FCFFFEC7-4FF4-459E-B774-673CEC65E9C4}"/>
              </a:ext>
            </a:extLst>
          </p:cNvPr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baseline="30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99m</a:t>
            </a:r>
            <a:r>
              <a:rPr lang="it-IT" sz="4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Tc production </a:t>
            </a:r>
            <a:r>
              <a:rPr lang="it-IT" sz="44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cycle</a:t>
            </a:r>
            <a:endParaRPr sz="4400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EE1AD44-8CD3-4B48-A081-5D049E51B1C9}"/>
              </a:ext>
            </a:extLst>
          </p:cNvPr>
          <p:cNvGrpSpPr/>
          <p:nvPr/>
        </p:nvGrpSpPr>
        <p:grpSpPr>
          <a:xfrm>
            <a:off x="10511239" y="4595212"/>
            <a:ext cx="1829533" cy="1641504"/>
            <a:chOff x="10511239" y="4595212"/>
            <a:chExt cx="1829533" cy="164150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425255F-63FA-483C-8549-2C6EC7240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84408" y="4595212"/>
              <a:ext cx="883197" cy="1094336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54CCD2C-0850-45FA-ACE8-5E53CD0C5290}"/>
                </a:ext>
              </a:extLst>
            </p:cNvPr>
            <p:cNvSpPr txBox="1"/>
            <p:nvPr/>
          </p:nvSpPr>
          <p:spPr>
            <a:xfrm>
              <a:off x="10511239" y="5713496"/>
              <a:ext cx="18295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CRP on </a:t>
              </a:r>
              <a:r>
                <a:rPr lang="it-IT" sz="1400" baseline="300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99</a:t>
              </a:r>
              <a:r>
                <a:rPr lang="it-IT" sz="14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Mo/</a:t>
              </a:r>
              <a:r>
                <a:rPr lang="it-IT" sz="1400" baseline="300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99m</a:t>
              </a:r>
              <a:r>
                <a:rPr lang="it-IT" sz="14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Tc </a:t>
              </a:r>
              <a:r>
                <a:rPr lang="it-IT" sz="1400" dirty="0" err="1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suppy</a:t>
              </a:r>
              <a:r>
                <a:rPr lang="it-IT" sz="14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 (2011/2015)</a:t>
              </a:r>
              <a:endParaRPr lang="it-IT" dirty="0">
                <a:solidFill>
                  <a:srgbClr val="2C6CBA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18F032AB-B998-485C-A873-ACF12F1E734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4435"/>
          <a:stretch/>
        </p:blipFill>
        <p:spPr bwMode="auto">
          <a:xfrm>
            <a:off x="7258270" y="788126"/>
            <a:ext cx="4858892" cy="26306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7030A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4" name="Google Shape;49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3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3"/>
          <p:cNvSpPr txBox="1"/>
          <p:nvPr/>
        </p:nvSpPr>
        <p:spPr>
          <a:xfrm>
            <a:off x="2109532" y="6428691"/>
            <a:ext cx="170848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13/15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3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8" name="Google Shape;498;p13"/>
          <p:cNvGrpSpPr/>
          <p:nvPr/>
        </p:nvGrpSpPr>
        <p:grpSpPr>
          <a:xfrm>
            <a:off x="81710" y="65333"/>
            <a:ext cx="1398356" cy="1213205"/>
            <a:chOff x="3100304" y="1051473"/>
            <a:chExt cx="6277763" cy="5400000"/>
          </a:xfrm>
        </p:grpSpPr>
        <p:pic>
          <p:nvPicPr>
            <p:cNvPr id="499" name="Google Shape;499;p13"/>
            <p:cNvPicPr preferRelativeResize="0"/>
            <p:nvPr/>
          </p:nvPicPr>
          <p:blipFill rotWithShape="1">
            <a:blip r:embed="rId5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13"/>
            <p:cNvPicPr preferRelativeResize="0"/>
            <p:nvPr/>
          </p:nvPicPr>
          <p:blipFill rotWithShape="1">
            <a:blip r:embed="rId5">
              <a:alphaModFix/>
            </a:blip>
            <a:srcRect l="11854" t="50811" r="47581"/>
            <a:stretch/>
          </p:blipFill>
          <p:spPr>
            <a:xfrm>
              <a:off x="3844413" y="3795251"/>
              <a:ext cx="2546556" cy="26562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1" name="Google Shape;50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7694" y="27423"/>
            <a:ext cx="1154306" cy="115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31;p12">
            <a:extLst>
              <a:ext uri="{FF2B5EF4-FFF2-40B4-BE49-F238E27FC236}">
                <a16:creationId xmlns:a16="http://schemas.microsoft.com/office/drawing/2014/main" id="{FCFFFEC7-4FF4-459E-B774-673CEC65E9C4}"/>
              </a:ext>
            </a:extLst>
          </p:cNvPr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Theranostic </a:t>
            </a:r>
            <a:r>
              <a:rPr lang="it-IT" sz="44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radionuclides</a:t>
            </a:r>
            <a:endParaRPr sz="4400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EE1AD44-8CD3-4B48-A081-5D049E51B1C9}"/>
              </a:ext>
            </a:extLst>
          </p:cNvPr>
          <p:cNvGrpSpPr/>
          <p:nvPr/>
        </p:nvGrpSpPr>
        <p:grpSpPr>
          <a:xfrm>
            <a:off x="10231778" y="4407757"/>
            <a:ext cx="2005017" cy="1833000"/>
            <a:chOff x="10335755" y="4619160"/>
            <a:chExt cx="2005017" cy="183300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425255F-63FA-483C-8549-2C6EC7240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96664" y="4619160"/>
              <a:ext cx="883197" cy="1094336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54CCD2C-0850-45FA-ACE8-5E53CD0C5290}"/>
                </a:ext>
              </a:extLst>
            </p:cNvPr>
            <p:cNvSpPr txBox="1"/>
            <p:nvPr/>
          </p:nvSpPr>
          <p:spPr>
            <a:xfrm>
              <a:off x="10335755" y="5713496"/>
              <a:ext cx="200501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CRP on </a:t>
              </a:r>
              <a:r>
                <a:rPr lang="it-IT" sz="1400" baseline="300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67</a:t>
              </a:r>
              <a:r>
                <a:rPr lang="it-IT" sz="14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Cu, </a:t>
              </a:r>
              <a:r>
                <a:rPr lang="it-IT" baseline="300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it-IT" sz="1400" baseline="300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r>
                <a:rPr lang="it-IT" sz="14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Sc,  </a:t>
              </a:r>
              <a:r>
                <a:rPr lang="it-IT" sz="1400" baseline="300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186</a:t>
              </a:r>
              <a:r>
                <a:rPr lang="it-IT" sz="14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Re </a:t>
              </a:r>
              <a:r>
                <a:rPr lang="it-IT" sz="1400" dirty="0" err="1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radiopharmaceuticals</a:t>
              </a:r>
              <a:r>
                <a:rPr lang="it-IT" sz="1400" dirty="0">
                  <a:solidFill>
                    <a:srgbClr val="2C6CBA"/>
                  </a:solidFill>
                  <a:latin typeface="Calibri"/>
                  <a:ea typeface="Calibri"/>
                  <a:cs typeface="Calibri"/>
                  <a:sym typeface="Calibri"/>
                </a:rPr>
                <a:t> (2016/2020)</a:t>
              </a:r>
              <a:endParaRPr lang="it-IT" dirty="0">
                <a:solidFill>
                  <a:srgbClr val="2C6CBA"/>
                </a:solidFill>
              </a:endParaRPr>
            </a:p>
          </p:txBody>
        </p:sp>
      </p:grpSp>
      <p:graphicFrame>
        <p:nvGraphicFramePr>
          <p:cNvPr id="16" name="Table 13">
            <a:extLst>
              <a:ext uri="{FF2B5EF4-FFF2-40B4-BE49-F238E27FC236}">
                <a16:creationId xmlns:a16="http://schemas.microsoft.com/office/drawing/2014/main" id="{B27A76FD-0468-4A1E-B188-13F55A752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254620"/>
              </p:ext>
            </p:extLst>
          </p:nvPr>
        </p:nvGraphicFramePr>
        <p:xfrm>
          <a:off x="156350" y="1212105"/>
          <a:ext cx="3216563" cy="2442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Cu-67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61.83 h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it-IT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18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ray</a:t>
                      </a:r>
                      <a:endParaRPr lang="it-IT" sz="1800" b="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it-IT" sz="1800" b="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kumimoji="0" lang="it-IT" sz="1800" b="0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-ray</a:t>
                      </a:r>
                      <a:r>
                        <a:rPr kumimoji="0" lang="it-IT" sz="1800" b="0" kern="12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[%]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153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100 %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184.6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48.7</a:t>
                      </a:r>
                      <a:endParaRPr lang="en-US" sz="16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5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(Zn-67)</a:t>
                      </a:r>
                      <a:r>
                        <a:rPr kumimoji="0" lang="it-IT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390"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390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153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29DD617-080F-4D4C-9712-7456B1D06728}"/>
              </a:ext>
            </a:extLst>
          </p:cNvPr>
          <p:cNvSpPr txBox="1"/>
          <p:nvPr/>
        </p:nvSpPr>
        <p:spPr>
          <a:xfrm>
            <a:off x="2049437" y="979795"/>
            <a:ext cx="922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3BDFD876-97AA-448F-BAF8-27F747F29251}"/>
              </a:ext>
            </a:extLst>
          </p:cNvPr>
          <p:cNvSpPr/>
          <p:nvPr/>
        </p:nvSpPr>
        <p:spPr>
          <a:xfrm>
            <a:off x="1398322" y="2473148"/>
            <a:ext cx="2095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</a:t>
            </a:r>
            <a:r>
              <a:rPr lang="el-GR" sz="20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it-IT" sz="2000" kern="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141 keV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837DAA4F-2A03-4A3E-A65F-6BC2EEBF7910}"/>
              </a:ext>
            </a:extLst>
          </p:cNvPr>
          <p:cNvSpPr txBox="1"/>
          <p:nvPr/>
        </p:nvSpPr>
        <p:spPr>
          <a:xfrm>
            <a:off x="1597976" y="2248815"/>
            <a:ext cx="169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THERAPY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8B325A33-CABF-486C-A781-0C5169BE189D}"/>
              </a:ext>
            </a:extLst>
          </p:cNvPr>
          <p:cNvSpPr/>
          <p:nvPr/>
        </p:nvSpPr>
        <p:spPr>
          <a:xfrm>
            <a:off x="1597976" y="1278538"/>
            <a:ext cx="1696138" cy="95186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BFC50E9-04FC-458D-BD7E-FC5C6EDD6D4E}"/>
              </a:ext>
            </a:extLst>
          </p:cNvPr>
          <p:cNvSpPr txBox="1"/>
          <p:nvPr/>
        </p:nvSpPr>
        <p:spPr>
          <a:xfrm>
            <a:off x="3602264" y="1246637"/>
            <a:ext cx="30469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Nuclear cross </a:t>
            </a:r>
            <a:r>
              <a:rPr lang="it-IT" sz="1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it-IT" sz="1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measurements</a:t>
            </a:r>
            <a:r>
              <a:rPr lang="it-IT" sz="1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it-IT" sz="2400" baseline="30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70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Zn(</a:t>
            </a:r>
            <a:r>
              <a:rPr lang="it-IT" sz="24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p,x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it-IT" sz="2400" baseline="30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67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Cu,</a:t>
            </a:r>
            <a:r>
              <a:rPr lang="it-IT" sz="2400" baseline="30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64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Cu</a:t>
            </a:r>
            <a:endParaRPr lang="it-IT" sz="1800" dirty="0"/>
          </a:p>
        </p:txBody>
      </p:sp>
      <p:pic>
        <p:nvPicPr>
          <p:cNvPr id="28" name="Google Shape;488;p12">
            <a:extLst>
              <a:ext uri="{FF2B5EF4-FFF2-40B4-BE49-F238E27FC236}">
                <a16:creationId xmlns:a16="http://schemas.microsoft.com/office/drawing/2014/main" id="{EE2EC8DB-CC0C-4B1C-BE0B-8ABFEDCBE7B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4405" y="1311956"/>
            <a:ext cx="1068580" cy="52022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1F35BD3-300F-4219-B9B0-99FC9C7CE376}"/>
              </a:ext>
            </a:extLst>
          </p:cNvPr>
          <p:cNvSpPr txBox="1"/>
          <p:nvPr/>
        </p:nvSpPr>
        <p:spPr>
          <a:xfrm>
            <a:off x="3447553" y="2288896"/>
            <a:ext cx="381566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cs typeface="Times New Roman" panose="02020603050405020304" pitchFamily="18" charset="0"/>
              </a:rPr>
              <a:t>G. </a:t>
            </a:r>
            <a:r>
              <a:rPr lang="en-US" sz="1100" b="1" dirty="0" err="1">
                <a:cs typeface="Times New Roman" panose="02020603050405020304" pitchFamily="18" charset="0"/>
              </a:rPr>
              <a:t>Pupillo</a:t>
            </a:r>
            <a:r>
              <a:rPr lang="en-US" sz="1100" b="1" dirty="0">
                <a:cs typeface="Times New Roman" panose="02020603050405020304" pitchFamily="18" charset="0"/>
              </a:rPr>
              <a:t>, L. Mou </a:t>
            </a:r>
            <a:r>
              <a:rPr lang="en-US" sz="1100" b="1" i="1" dirty="0">
                <a:cs typeface="Times New Roman" panose="02020603050405020304" pitchFamily="18" charset="0"/>
              </a:rPr>
              <a:t>et al.</a:t>
            </a:r>
            <a:r>
              <a:rPr lang="en-US" sz="1100" dirty="0">
                <a:cs typeface="Times New Roman" panose="02020603050405020304" pitchFamily="18" charset="0"/>
              </a:rPr>
              <a:t>, </a:t>
            </a:r>
            <a:r>
              <a:rPr lang="en-US" sz="1100" i="1" dirty="0">
                <a:cs typeface="Times New Roman" panose="02020603050405020304" pitchFamily="18" charset="0"/>
              </a:rPr>
              <a:t>Production of </a:t>
            </a:r>
            <a:r>
              <a:rPr lang="en-US" sz="1100" i="1" baseline="30000" dirty="0">
                <a:cs typeface="Times New Roman" panose="02020603050405020304" pitchFamily="18" charset="0"/>
              </a:rPr>
              <a:t>67</a:t>
            </a:r>
            <a:r>
              <a:rPr lang="en-US" sz="1100" i="1" dirty="0">
                <a:cs typeface="Times New Roman" panose="02020603050405020304" pitchFamily="18" charset="0"/>
              </a:rPr>
              <a:t>Cu by enriched </a:t>
            </a:r>
            <a:r>
              <a:rPr lang="en-US" sz="1100" i="1" baseline="30000" dirty="0">
                <a:cs typeface="Times New Roman" panose="02020603050405020304" pitchFamily="18" charset="0"/>
              </a:rPr>
              <a:t>70</a:t>
            </a:r>
            <a:r>
              <a:rPr lang="en-US" sz="1100" i="1" dirty="0">
                <a:cs typeface="Times New Roman" panose="02020603050405020304" pitchFamily="18" charset="0"/>
              </a:rPr>
              <a:t>Zn targets</a:t>
            </a:r>
            <a:r>
              <a:rPr lang="en-US" sz="1100" dirty="0">
                <a:cs typeface="Times New Roman" panose="02020603050405020304" pitchFamily="18" charset="0"/>
              </a:rPr>
              <a:t>…, </a:t>
            </a:r>
            <a:r>
              <a:rPr lang="en-US" sz="1100" dirty="0" err="1">
                <a:cs typeface="Times New Roman" panose="02020603050405020304" pitchFamily="18" charset="0"/>
              </a:rPr>
              <a:t>Radiochim</a:t>
            </a:r>
            <a:r>
              <a:rPr lang="en-US" sz="1100" dirty="0">
                <a:cs typeface="Times New Roman" panose="02020603050405020304" pitchFamily="18" charset="0"/>
              </a:rPr>
              <a:t>. Acta 108 (8) 2020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FFCDAB2-0067-441C-AE3C-9235FA8EAB85}"/>
              </a:ext>
            </a:extLst>
          </p:cNvPr>
          <p:cNvSpPr txBox="1"/>
          <p:nvPr/>
        </p:nvSpPr>
        <p:spPr>
          <a:xfrm>
            <a:off x="7949081" y="789577"/>
            <a:ext cx="26107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ratio </a:t>
            </a:r>
            <a:r>
              <a:rPr lang="it-IT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Cu/</a:t>
            </a:r>
            <a:r>
              <a:rPr lang="it-IT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CEB600C-04BF-4152-8B06-6A1265162082}"/>
              </a:ext>
            </a:extLst>
          </p:cNvPr>
          <p:cNvSpPr txBox="1"/>
          <p:nvPr/>
        </p:nvSpPr>
        <p:spPr>
          <a:xfrm rot="16200000">
            <a:off x="6757233" y="1876511"/>
            <a:ext cx="13098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a.d.u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FC87C4-A059-492B-91FB-1C7BCA280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3222" y="3439236"/>
            <a:ext cx="3815663" cy="1252689"/>
          </a:xfrm>
          <a:prstGeom prst="rect">
            <a:avLst/>
          </a:prstGeom>
        </p:spPr>
      </p:pic>
      <p:graphicFrame>
        <p:nvGraphicFramePr>
          <p:cNvPr id="34" name="Table 13">
            <a:extLst>
              <a:ext uri="{FF2B5EF4-FFF2-40B4-BE49-F238E27FC236}">
                <a16:creationId xmlns:a16="http://schemas.microsoft.com/office/drawing/2014/main" id="{5FDD171D-3075-4367-AB3F-442366582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473643"/>
              </p:ext>
            </p:extLst>
          </p:nvPr>
        </p:nvGraphicFramePr>
        <p:xfrm>
          <a:off x="172768" y="3422351"/>
          <a:ext cx="3216563" cy="2442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Sc-47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3.35 d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it-IT" sz="1800" b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1800" b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ray</a:t>
                      </a:r>
                      <a:endParaRPr lang="it-IT" sz="1800" b="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it-IT" sz="1800" b="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kumimoji="0" lang="it-IT" sz="1800" b="0" kern="12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-ray</a:t>
                      </a:r>
                      <a:r>
                        <a:rPr kumimoji="0" lang="it-IT" sz="1800" b="0" kern="12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it-IT" sz="1800" b="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[%]</a:t>
                      </a:r>
                      <a:endParaRPr lang="en-US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153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it-IT" sz="1800" b="0" kern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100 %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159.4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68.3</a:t>
                      </a:r>
                      <a:endParaRPr lang="en-US" sz="16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15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(Ti-47)</a:t>
                      </a:r>
                      <a:r>
                        <a:rPr kumimoji="0" lang="it-IT" sz="1800" b="0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390"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390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153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TextBox 18">
            <a:extLst>
              <a:ext uri="{FF2B5EF4-FFF2-40B4-BE49-F238E27FC236}">
                <a16:creationId xmlns:a16="http://schemas.microsoft.com/office/drawing/2014/main" id="{2B71F9E5-7236-4441-A947-FCF4AF39DEB1}"/>
              </a:ext>
            </a:extLst>
          </p:cNvPr>
          <p:cNvSpPr txBox="1"/>
          <p:nvPr/>
        </p:nvSpPr>
        <p:spPr>
          <a:xfrm>
            <a:off x="2065855" y="3190041"/>
            <a:ext cx="922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SPECT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9B0F4391-DC46-4E30-8763-5984C6F14E40}"/>
              </a:ext>
            </a:extLst>
          </p:cNvPr>
          <p:cNvSpPr/>
          <p:nvPr/>
        </p:nvSpPr>
        <p:spPr>
          <a:xfrm>
            <a:off x="1414740" y="4683394"/>
            <a:ext cx="2095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>
              <a:defRPr/>
            </a:pP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</a:t>
            </a:r>
            <a:r>
              <a:rPr lang="el-GR" sz="20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it-IT" sz="2000" kern="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162 keV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2532CFE7-39F6-4615-8DEB-AE207213FE6E}"/>
              </a:ext>
            </a:extLst>
          </p:cNvPr>
          <p:cNvSpPr txBox="1"/>
          <p:nvPr/>
        </p:nvSpPr>
        <p:spPr>
          <a:xfrm>
            <a:off x="1614394" y="4459061"/>
            <a:ext cx="169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THERAPY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22">
            <a:extLst>
              <a:ext uri="{FF2B5EF4-FFF2-40B4-BE49-F238E27FC236}">
                <a16:creationId xmlns:a16="http://schemas.microsoft.com/office/drawing/2014/main" id="{9F5D31C4-8A7C-4F70-B9E4-1ACC2B67AA3C}"/>
              </a:ext>
            </a:extLst>
          </p:cNvPr>
          <p:cNvSpPr/>
          <p:nvPr/>
        </p:nvSpPr>
        <p:spPr>
          <a:xfrm>
            <a:off x="1614394" y="3488784"/>
            <a:ext cx="1696138" cy="95186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C923398-E991-4BD4-B881-99BB6BC5CD55}"/>
              </a:ext>
            </a:extLst>
          </p:cNvPr>
          <p:cNvSpPr txBox="1"/>
          <p:nvPr/>
        </p:nvSpPr>
        <p:spPr>
          <a:xfrm>
            <a:off x="3643490" y="3249738"/>
            <a:ext cx="30469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Nuclear cross </a:t>
            </a:r>
            <a:r>
              <a:rPr lang="it-IT" sz="1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it-IT" sz="1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measurements</a:t>
            </a:r>
            <a:r>
              <a:rPr lang="it-IT" sz="1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it-IT" sz="2400" baseline="30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nat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V,</a:t>
            </a:r>
            <a:r>
              <a:rPr lang="it-IT" sz="2400" baseline="30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48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Ti(</a:t>
            </a:r>
            <a:r>
              <a:rPr lang="it-IT" sz="24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p,x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it-IT" sz="2400" baseline="30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47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Sc,</a:t>
            </a:r>
            <a:r>
              <a:rPr lang="it-IT" sz="2400" baseline="30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xx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Sc</a:t>
            </a:r>
            <a:endParaRPr lang="it-IT" sz="180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DE2EB9C-FA9E-4380-96D0-D1151EC73A6B}"/>
              </a:ext>
            </a:extLst>
          </p:cNvPr>
          <p:cNvSpPr txBox="1"/>
          <p:nvPr/>
        </p:nvSpPr>
        <p:spPr>
          <a:xfrm>
            <a:off x="3602264" y="4309578"/>
            <a:ext cx="315575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cs typeface="Times New Roman" panose="02020603050405020304" pitchFamily="18" charset="0"/>
              </a:rPr>
              <a:t>G. Pupillo, L. Mou </a:t>
            </a:r>
            <a:r>
              <a:rPr lang="it-IT" sz="1100" b="1" i="1" dirty="0">
                <a:cs typeface="Times New Roman" panose="02020603050405020304" pitchFamily="18" charset="0"/>
              </a:rPr>
              <a:t>et al.</a:t>
            </a:r>
            <a:r>
              <a:rPr lang="it-IT" sz="1100" dirty="0">
                <a:cs typeface="Times New Roman" panose="02020603050405020304" pitchFamily="18" charset="0"/>
              </a:rPr>
              <a:t>, </a:t>
            </a:r>
            <a:r>
              <a:rPr lang="it-IT" sz="1100" i="1" dirty="0">
                <a:cs typeface="Times New Roman" panose="02020603050405020304" pitchFamily="18" charset="0"/>
              </a:rPr>
              <a:t>Preliminary </a:t>
            </a:r>
            <a:r>
              <a:rPr lang="it-IT" sz="1100" i="1" dirty="0" err="1">
                <a:cs typeface="Times New Roman" panose="02020603050405020304" pitchFamily="18" charset="0"/>
              </a:rPr>
              <a:t>results</a:t>
            </a:r>
            <a:r>
              <a:rPr lang="it-IT" sz="1100" i="1" dirty="0">
                <a:cs typeface="Times New Roman" panose="02020603050405020304" pitchFamily="18" charset="0"/>
              </a:rPr>
              <a:t> of the PASTA project</a:t>
            </a:r>
            <a:r>
              <a:rPr lang="it-IT" sz="1100" dirty="0">
                <a:cs typeface="Times New Roman" panose="02020603050405020304" pitchFamily="18" charset="0"/>
              </a:rPr>
              <a:t> (2019) Colloquia: </a:t>
            </a:r>
            <a:r>
              <a:rPr lang="it-IT" sz="1100" dirty="0" err="1">
                <a:cs typeface="Times New Roman" panose="02020603050405020304" pitchFamily="18" charset="0"/>
              </a:rPr>
              <a:t>EuNPC</a:t>
            </a:r>
            <a:r>
              <a:rPr lang="it-IT" sz="1100" dirty="0">
                <a:cs typeface="Times New Roman" panose="02020603050405020304" pitchFamily="18" charset="0"/>
              </a:rPr>
              <a:t> 2018, IL NUOVO CIMENTO 42 C 139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640298A-CF58-424B-97F5-B8C7024247B9}"/>
              </a:ext>
            </a:extLst>
          </p:cNvPr>
          <p:cNvSpPr txBox="1"/>
          <p:nvPr/>
        </p:nvSpPr>
        <p:spPr>
          <a:xfrm>
            <a:off x="3602264" y="5004378"/>
            <a:ext cx="43468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b="1" dirty="0"/>
              <a:t>F. Barbaro </a:t>
            </a:r>
            <a:r>
              <a:rPr lang="it-IT" sz="1100" b="1" i="1" dirty="0"/>
              <a:t>et al.</a:t>
            </a:r>
            <a:r>
              <a:rPr lang="it-IT" sz="1100" dirty="0"/>
              <a:t>, </a:t>
            </a:r>
            <a:r>
              <a:rPr lang="it-IT" sz="1100" i="1" dirty="0"/>
              <a:t>New </a:t>
            </a:r>
            <a:r>
              <a:rPr lang="it-IT" sz="1100" i="1" dirty="0" err="1"/>
              <a:t>results</a:t>
            </a:r>
            <a:r>
              <a:rPr lang="it-IT" sz="1100" i="1" dirty="0"/>
              <a:t> on </a:t>
            </a:r>
            <a:r>
              <a:rPr lang="it-IT" sz="1100" i="1" dirty="0" err="1"/>
              <a:t>proton</a:t>
            </a:r>
            <a:r>
              <a:rPr lang="it-IT" sz="1100" i="1" dirty="0"/>
              <a:t> </a:t>
            </a:r>
            <a:r>
              <a:rPr lang="it-IT" sz="1100" i="1" dirty="0" err="1"/>
              <a:t>induced</a:t>
            </a:r>
            <a:r>
              <a:rPr lang="it-IT" sz="1100" i="1" dirty="0"/>
              <a:t> reactions on </a:t>
            </a:r>
            <a:r>
              <a:rPr lang="it-IT" sz="1100" i="1" dirty="0" err="1"/>
              <a:t>Vanadium</a:t>
            </a:r>
            <a:r>
              <a:rPr lang="it-IT" sz="1100" i="1" dirty="0"/>
              <a:t> for </a:t>
            </a:r>
            <a:r>
              <a:rPr lang="it-IT" sz="1100" i="1" baseline="30000" dirty="0"/>
              <a:t>47</a:t>
            </a:r>
            <a:r>
              <a:rPr lang="it-IT" sz="1100" i="1" dirty="0"/>
              <a:t>Sc production and the impact of </a:t>
            </a:r>
            <a:r>
              <a:rPr lang="it-IT" sz="1100" i="1" dirty="0" err="1"/>
              <a:t>level</a:t>
            </a:r>
            <a:r>
              <a:rPr lang="it-IT" sz="1100" i="1" dirty="0"/>
              <a:t> </a:t>
            </a:r>
            <a:r>
              <a:rPr lang="it-IT" sz="1100" i="1" dirty="0" err="1"/>
              <a:t>densities</a:t>
            </a:r>
            <a:r>
              <a:rPr lang="it-IT" sz="1100" i="1" dirty="0"/>
              <a:t> on t </a:t>
            </a:r>
            <a:r>
              <a:rPr lang="it-IT" sz="1100" i="1" dirty="0" err="1"/>
              <a:t>heoretical</a:t>
            </a:r>
            <a:r>
              <a:rPr lang="it-IT" sz="1100" i="1" dirty="0"/>
              <a:t> cross </a:t>
            </a:r>
            <a:r>
              <a:rPr lang="it-IT" sz="1100" i="1" dirty="0" err="1"/>
              <a:t>sections</a:t>
            </a:r>
            <a:r>
              <a:rPr lang="it-IT" sz="1100" dirty="0"/>
              <a:t>, </a:t>
            </a:r>
            <a:r>
              <a:rPr lang="it-IT" sz="1100" dirty="0" err="1"/>
              <a:t>Physical</a:t>
            </a:r>
            <a:r>
              <a:rPr lang="it-IT" sz="1100" dirty="0"/>
              <a:t> Review C 2021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E859C5C-7587-458A-8C70-8432EC17CC96}"/>
              </a:ext>
            </a:extLst>
          </p:cNvPr>
          <p:cNvSpPr txBox="1"/>
          <p:nvPr/>
        </p:nvSpPr>
        <p:spPr>
          <a:xfrm rot="926530">
            <a:off x="5640895" y="2898157"/>
            <a:ext cx="1640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COME (INFN, 2016)</a:t>
            </a:r>
            <a:endParaRPr lang="it-IT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FEB8C12-8567-49FE-8399-B4B9B452D181}"/>
              </a:ext>
            </a:extLst>
          </p:cNvPr>
          <p:cNvSpPr txBox="1"/>
          <p:nvPr/>
        </p:nvSpPr>
        <p:spPr>
          <a:xfrm rot="926530">
            <a:off x="6305575" y="4169615"/>
            <a:ext cx="2236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PASTA (INFN, 2017-2018)</a:t>
            </a:r>
            <a:endParaRPr lang="it-IT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5C301301-F3D2-44DF-8E83-564C17C043A8}"/>
              </a:ext>
            </a:extLst>
          </p:cNvPr>
          <p:cNvSpPr txBox="1"/>
          <p:nvPr/>
        </p:nvSpPr>
        <p:spPr>
          <a:xfrm>
            <a:off x="120618" y="5804579"/>
            <a:ext cx="2940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(INFN, 2021-2023)</a:t>
            </a:r>
            <a:endParaRPr lang="it-IT" sz="2000" dirty="0"/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53A93B8C-CBAA-41C0-8D1E-45C1195933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74" r="8958" b="13450"/>
          <a:stretch/>
        </p:blipFill>
        <p:spPr>
          <a:xfrm>
            <a:off x="504312" y="5418271"/>
            <a:ext cx="1323671" cy="4528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38D4AA0-145E-4288-A749-93FB771A81AE}"/>
              </a:ext>
            </a:extLst>
          </p:cNvPr>
          <p:cNvSpPr txBox="1"/>
          <p:nvPr/>
        </p:nvSpPr>
        <p:spPr>
          <a:xfrm>
            <a:off x="2179352" y="5762716"/>
            <a:ext cx="9236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Cross </a:t>
            </a:r>
            <a:r>
              <a:rPr lang="it-IT" sz="1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it-IT" sz="1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measurements</a:t>
            </a:r>
            <a:r>
              <a:rPr lang="it-IT" sz="1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kumimoji="0" lang="it-IT" sz="2400" b="0" i="0" u="none" strike="noStrike" kern="0" cap="none" spc="0" normalizeH="0" baseline="3000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49,50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Ti(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p,x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63D5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it-IT" sz="2400" b="1" baseline="30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47</a:t>
            </a:r>
            <a:r>
              <a:rPr lang="it-IT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Sc</a:t>
            </a:r>
            <a:r>
              <a:rPr lang="it-IT" sz="2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it-IT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Tb-</a:t>
            </a:r>
            <a:r>
              <a:rPr lang="it-IT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radionuclides</a:t>
            </a:r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3308DD2-B827-4786-A9C5-A2457B276403}"/>
              </a:ext>
            </a:extLst>
          </p:cNvPr>
          <p:cNvSpPr txBox="1"/>
          <p:nvPr/>
        </p:nvSpPr>
        <p:spPr>
          <a:xfrm rot="926530">
            <a:off x="6702691" y="4574419"/>
            <a:ext cx="2236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E_PLATE (INFN, 2018-2019)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3345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4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4"/>
          <p:cNvSpPr txBox="1"/>
          <p:nvPr/>
        </p:nvSpPr>
        <p:spPr>
          <a:xfrm>
            <a:off x="2109532" y="6428691"/>
            <a:ext cx="14277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14/15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4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4"/>
          <p:cNvSpPr txBox="1"/>
          <p:nvPr/>
        </p:nvSpPr>
        <p:spPr>
          <a:xfrm>
            <a:off x="1290922" y="-57219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Conclusions &amp; perspectives</a:t>
            </a:r>
            <a:endParaRPr sz="44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44" y="50898"/>
            <a:ext cx="991626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4"/>
          <p:cNvSpPr/>
          <p:nvPr/>
        </p:nvSpPr>
        <p:spPr>
          <a:xfrm>
            <a:off x="62497" y="1429403"/>
            <a:ext cx="12150336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it-IT" sz="28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Young team of </a:t>
            </a:r>
            <a:r>
              <a:rPr lang="it-IT" sz="2800" b="1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r>
              <a:rPr lang="it-IT" sz="28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it-IT" sz="2800" b="1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it-IT" sz="28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expertise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</a:pP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(targetry, </a:t>
            </a:r>
            <a:r>
              <a:rPr lang="it-IT" sz="2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nuclear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, engineering, </a:t>
            </a:r>
            <a:r>
              <a:rPr lang="it-IT" sz="2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radiochemistry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, etc.)</a:t>
            </a:r>
            <a:endParaRPr sz="1800" dirty="0"/>
          </a:p>
          <a:p>
            <a:pPr marL="285750" marR="0" lvl="0" indent="-158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800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it-IT" sz="28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High </a:t>
            </a:r>
            <a:r>
              <a:rPr lang="it-IT" sz="2800" b="1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potential</a:t>
            </a:r>
            <a:r>
              <a:rPr lang="it-IT" sz="28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impact 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with the </a:t>
            </a:r>
            <a:r>
              <a:rPr lang="it-IT" sz="2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possibility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to exploit </a:t>
            </a:r>
            <a:r>
              <a:rPr lang="it-IT" sz="2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both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the ISOL and the DIRECT activation techniques </a:t>
            </a:r>
            <a:r>
              <a:rPr lang="it-IT" sz="2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the INFN-LNL (70 MeV </a:t>
            </a:r>
            <a:r>
              <a:rPr lang="it-IT" sz="2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proton-cyclotron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800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58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800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6450" marR="0" lvl="0" indent="-265113" rtl="0"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  <a:buFont typeface="Noto Sans Symbols"/>
              <a:buChar char="⮚"/>
            </a:pPr>
            <a:r>
              <a:rPr lang="it-IT" sz="28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Wide national &amp; international network 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2000"/>
            </a:pP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28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r>
              <a:rPr lang="it-IT" sz="28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(+ PRISMAP consortium)</a:t>
            </a:r>
            <a:endParaRPr sz="1800" dirty="0"/>
          </a:p>
        </p:txBody>
      </p:sp>
      <p:pic>
        <p:nvPicPr>
          <p:cNvPr id="1026" name="Picture 2" descr="Lavorare nel 2016: meglio collaborazione o individualità?">
            <a:extLst>
              <a:ext uri="{FF2B5EF4-FFF2-40B4-BE49-F238E27FC236}">
                <a16:creationId xmlns:a16="http://schemas.microsoft.com/office/drawing/2014/main" id="{157426E4-F4EA-4201-8495-19B4A428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73" y="3727471"/>
            <a:ext cx="4165325" cy="248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5"/>
          <p:cNvSpPr txBox="1"/>
          <p:nvPr/>
        </p:nvSpPr>
        <p:spPr>
          <a:xfrm>
            <a:off x="224589" y="3904830"/>
            <a:ext cx="6922169" cy="2710508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2400" dirty="0" err="1"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the people and the Institutions </a:t>
            </a:r>
            <a:r>
              <a:rPr lang="it-IT" sz="2400" dirty="0" err="1">
                <a:latin typeface="Calibri"/>
                <a:ea typeface="Calibri"/>
                <a:cs typeface="Calibri"/>
                <a:sym typeface="Calibri"/>
              </a:rPr>
              <a:t>inolved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" name="Google Shape;521;p15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427" r="5691" b="11528"/>
          <a:stretch/>
        </p:blipFill>
        <p:spPr>
          <a:xfrm>
            <a:off x="7307179" y="-19596"/>
            <a:ext cx="4884821" cy="687759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15"/>
          <p:cNvSpPr txBox="1"/>
          <p:nvPr/>
        </p:nvSpPr>
        <p:spPr>
          <a:xfrm>
            <a:off x="3323390" y="5969007"/>
            <a:ext cx="41035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dirty="0">
                <a:solidFill>
                  <a:schemeClr val="dk1"/>
                </a:solidFill>
                <a:latin typeface="Brush Script MT" panose="03060802040406070304" pitchFamily="66" charset="0"/>
                <a:sym typeface="Arial"/>
              </a:rPr>
              <a:t>gaia.pupillo</a:t>
            </a:r>
            <a:r>
              <a:rPr lang="it-IT" sz="3600" dirty="0">
                <a:solidFill>
                  <a:schemeClr val="dk1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  <a:sym typeface="Arial"/>
              </a:rPr>
              <a:t>@</a:t>
            </a:r>
            <a:r>
              <a:rPr lang="it-IT" sz="3600" dirty="0">
                <a:solidFill>
                  <a:schemeClr val="dk1"/>
                </a:solidFill>
                <a:latin typeface="Brush Script MT" panose="03060802040406070304" pitchFamily="66" charset="0"/>
                <a:sym typeface="Arial"/>
              </a:rPr>
              <a:t>lnl.infn.it</a:t>
            </a:r>
            <a:endParaRPr dirty="0">
              <a:latin typeface="Brush Script MT" panose="03060802040406070304" pitchFamily="66" charset="0"/>
            </a:endParaRPr>
          </a:p>
        </p:txBody>
      </p:sp>
      <p:pic>
        <p:nvPicPr>
          <p:cNvPr id="2050" name="Picture 2" descr="Thank You For Your Attention Png, Transparent Png - kindpng">
            <a:extLst>
              <a:ext uri="{FF2B5EF4-FFF2-40B4-BE49-F238E27FC236}">
                <a16:creationId xmlns:a16="http://schemas.microsoft.com/office/drawing/2014/main" id="{78331695-FEF1-4263-B5F4-BCD481C81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2474" r="17714" b="2199"/>
          <a:stretch/>
        </p:blipFill>
        <p:spPr bwMode="auto">
          <a:xfrm>
            <a:off x="1670175" y="80082"/>
            <a:ext cx="4030996" cy="382474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 descr="Where are we on the non-dom changes? - Lawskil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627454" cy="175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1/15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3023224" y="407442"/>
            <a:ext cx="642403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INFN-LNL</a:t>
            </a:r>
            <a:r>
              <a:rPr lang="it-IT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are close to Padova and Venice</a:t>
            </a:r>
            <a:endParaRPr sz="28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27" y="2399360"/>
            <a:ext cx="2837268" cy="33193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2"/>
          <p:cNvCxnSpPr/>
          <p:nvPr/>
        </p:nvCxnSpPr>
        <p:spPr>
          <a:xfrm>
            <a:off x="1410625" y="2807856"/>
            <a:ext cx="1513870" cy="647725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04" name="Google Shape;10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4417" y="3698598"/>
            <a:ext cx="8058771" cy="24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7680" y="5262565"/>
            <a:ext cx="1887327" cy="11038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2"/>
          <p:cNvGrpSpPr/>
          <p:nvPr/>
        </p:nvGrpSpPr>
        <p:grpSpPr>
          <a:xfrm>
            <a:off x="3149402" y="992217"/>
            <a:ext cx="6250214" cy="2621265"/>
            <a:chOff x="4082721" y="732026"/>
            <a:chExt cx="6250214" cy="2621265"/>
          </a:xfrm>
        </p:grpSpPr>
        <p:pic>
          <p:nvPicPr>
            <p:cNvPr id="107" name="Google Shape;107;p2"/>
            <p:cNvPicPr preferRelativeResize="0"/>
            <p:nvPr/>
          </p:nvPicPr>
          <p:blipFill rotWithShape="1">
            <a:blip r:embed="rId8">
              <a:alphaModFix/>
            </a:blip>
            <a:srcRect l="8353" t="14585" r="6450" b="29770"/>
            <a:stretch/>
          </p:blipFill>
          <p:spPr>
            <a:xfrm>
              <a:off x="4082721" y="732026"/>
              <a:ext cx="6250214" cy="2621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564777" y="2420531"/>
              <a:ext cx="357051" cy="3570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p2" descr="Top Rated 13 Venice Attractions and Their Histories - Context Travel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86794" y="1661754"/>
            <a:ext cx="2611919" cy="195893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cxnSp>
        <p:nvCxnSpPr>
          <p:cNvPr id="110" name="Google Shape;110;p2"/>
          <p:cNvCxnSpPr/>
          <p:nvPr/>
        </p:nvCxnSpPr>
        <p:spPr>
          <a:xfrm rot="10800000" flipH="1">
            <a:off x="1410625" y="1441892"/>
            <a:ext cx="1564952" cy="1365965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11" name="Google Shape;111;p2" descr="Cosa Vedere a Padova - Idee di viaggio | The Wom Travel"/>
          <p:cNvPicPr preferRelativeResize="0"/>
          <p:nvPr/>
        </p:nvPicPr>
        <p:blipFill rotWithShape="1">
          <a:blip r:embed="rId11">
            <a:alphaModFix/>
          </a:blip>
          <a:srcRect l="10813" r="4569"/>
          <a:stretch/>
        </p:blipFill>
        <p:spPr>
          <a:xfrm>
            <a:off x="9494911" y="50066"/>
            <a:ext cx="2595686" cy="153378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112" name="Google Shape;112;p2" descr="Letter, post, postage, stamp icon - Download on Iconfind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94912" y="50067"/>
            <a:ext cx="357376" cy="35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Letter, post, postage, stamp icon - Download on Iconfind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86794" y="1668965"/>
            <a:ext cx="357376" cy="35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2/15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727521" y="669424"/>
            <a:ext cx="10954835" cy="5628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790693" y="-44907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The SPES project</a:t>
            </a:r>
            <a:endParaRPr sz="44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44" y="50898"/>
            <a:ext cx="991626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6333" y="1021865"/>
            <a:ext cx="5819353" cy="50056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3"/>
          <p:cNvCxnSpPr/>
          <p:nvPr/>
        </p:nvCxnSpPr>
        <p:spPr>
          <a:xfrm>
            <a:off x="1005645" y="1675749"/>
            <a:ext cx="243083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127;p3"/>
          <p:cNvCxnSpPr/>
          <p:nvPr/>
        </p:nvCxnSpPr>
        <p:spPr>
          <a:xfrm>
            <a:off x="3436480" y="1675750"/>
            <a:ext cx="1188171" cy="98016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cxnSp>
        <p:nvCxnSpPr>
          <p:cNvPr id="128" name="Google Shape;128;p3"/>
          <p:cNvCxnSpPr/>
          <p:nvPr/>
        </p:nvCxnSpPr>
        <p:spPr>
          <a:xfrm>
            <a:off x="560913" y="4617069"/>
            <a:ext cx="243083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p3"/>
          <p:cNvCxnSpPr/>
          <p:nvPr/>
        </p:nvCxnSpPr>
        <p:spPr>
          <a:xfrm>
            <a:off x="2978100" y="4617069"/>
            <a:ext cx="1840489" cy="1121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cxnSp>
        <p:nvCxnSpPr>
          <p:cNvPr id="130" name="Google Shape;130;p3"/>
          <p:cNvCxnSpPr/>
          <p:nvPr/>
        </p:nvCxnSpPr>
        <p:spPr>
          <a:xfrm>
            <a:off x="8250464" y="1675749"/>
            <a:ext cx="243083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3"/>
          <p:cNvCxnSpPr/>
          <p:nvPr/>
        </p:nvCxnSpPr>
        <p:spPr>
          <a:xfrm flipH="1">
            <a:off x="6669729" y="1675749"/>
            <a:ext cx="1580736" cy="87677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cxnSp>
        <p:nvCxnSpPr>
          <p:cNvPr id="132" name="Google Shape;132;p3"/>
          <p:cNvCxnSpPr/>
          <p:nvPr/>
        </p:nvCxnSpPr>
        <p:spPr>
          <a:xfrm>
            <a:off x="8242509" y="5162613"/>
            <a:ext cx="243083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3" name="Google Shape;133;p3"/>
          <p:cNvCxnSpPr/>
          <p:nvPr/>
        </p:nvCxnSpPr>
        <p:spPr>
          <a:xfrm rot="10800000">
            <a:off x="6669729" y="4376923"/>
            <a:ext cx="1580735" cy="78216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34" name="Google Shape;134;p3"/>
          <p:cNvSpPr txBox="1"/>
          <p:nvPr/>
        </p:nvSpPr>
        <p:spPr>
          <a:xfrm>
            <a:off x="711255" y="1280391"/>
            <a:ext cx="280922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SPES-α</a:t>
            </a: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cyclotron and related infrastructure.</a:t>
            </a: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7988474" y="1321334"/>
            <a:ext cx="3103386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>
                <a:solidFill>
                  <a:srgbClr val="184D7E"/>
                </a:solidFill>
                <a:latin typeface="Calibri"/>
                <a:ea typeface="Calibri"/>
                <a:cs typeface="Calibri"/>
                <a:sym typeface="Calibri"/>
              </a:rPr>
              <a:t>SPES-β</a:t>
            </a: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ISOL facility and the acceleration of neutron-rich unstable nuclei.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202394" y="4236744"/>
            <a:ext cx="3490281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SPES-γ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production of radionuclides for applications.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8056714" y="4798243"/>
            <a:ext cx="29131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SPES-δ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multidisciplinary neutron sources.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4981" y="44755"/>
            <a:ext cx="1851188" cy="52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4"/>
          <p:cNvPicPr preferRelativeResize="0"/>
          <p:nvPr/>
        </p:nvPicPr>
        <p:blipFill rotWithShape="1">
          <a:blip r:embed="rId3">
            <a:alphaModFix/>
          </a:blip>
          <a:srcRect l="5594" t="3684" b="4806"/>
          <a:stretch/>
        </p:blipFill>
        <p:spPr>
          <a:xfrm>
            <a:off x="0" y="964516"/>
            <a:ext cx="12192000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3/15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790693" y="-44907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The SPES cyclotron</a:t>
            </a:r>
            <a:endParaRPr sz="44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44" y="50898"/>
            <a:ext cx="991626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4981" y="44755"/>
            <a:ext cx="1851188" cy="52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 descr="O:\lavoro\BEST cyclotron\installazione\foto\Cyclo 4 5-7-2015\GOPR051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68063" y="4103326"/>
            <a:ext cx="2809115" cy="210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144" y="3136473"/>
            <a:ext cx="3032377" cy="313907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/>
          <p:nvPr/>
        </p:nvSpPr>
        <p:spPr>
          <a:xfrm>
            <a:off x="2458365" y="4488669"/>
            <a:ext cx="743011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Tunable</a:t>
            </a:r>
            <a:r>
              <a:rPr lang="it-IT" sz="2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energy: 70 – 35 MeV</a:t>
            </a:r>
            <a:endParaRPr sz="2000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High output </a:t>
            </a:r>
            <a:r>
              <a:rPr lang="it-IT" sz="20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current</a:t>
            </a:r>
            <a:r>
              <a:rPr lang="it-IT" sz="2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:  500 µA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Dual </a:t>
            </a:r>
            <a:r>
              <a:rPr lang="it-IT" sz="20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extraction</a:t>
            </a:r>
            <a:r>
              <a:rPr lang="it-IT" sz="2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it-IT" sz="2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Fundamental</a:t>
            </a:r>
            <a:r>
              <a:rPr lang="it-IT" sz="2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&amp; Applied </a:t>
            </a:r>
            <a:r>
              <a:rPr lang="it-IT" sz="2000" dirty="0" err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endParaRPr sz="2000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4/15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 txBox="1"/>
          <p:nvPr/>
        </p:nvSpPr>
        <p:spPr>
          <a:xfrm>
            <a:off x="790693" y="-44907"/>
            <a:ext cx="9693486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Medical radionuclides production</a:t>
            </a:r>
            <a:endParaRPr sz="44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44" y="50898"/>
            <a:ext cx="991626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4981" y="44755"/>
            <a:ext cx="1851188" cy="529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5"/>
          <p:cNvGrpSpPr/>
          <p:nvPr/>
        </p:nvGrpSpPr>
        <p:grpSpPr>
          <a:xfrm>
            <a:off x="9144205" y="820141"/>
            <a:ext cx="2632063" cy="2160240"/>
            <a:chOff x="3100304" y="1051473"/>
            <a:chExt cx="6277763" cy="5400000"/>
          </a:xfrm>
        </p:grpSpPr>
        <p:pic>
          <p:nvPicPr>
            <p:cNvPr id="166" name="Google Shape;166;p5"/>
            <p:cNvPicPr preferRelativeResize="0"/>
            <p:nvPr/>
          </p:nvPicPr>
          <p:blipFill rotWithShape="1">
            <a:blip r:embed="rId6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5"/>
            <p:cNvPicPr preferRelativeResize="0"/>
            <p:nvPr/>
          </p:nvPicPr>
          <p:blipFill rotWithShape="1">
            <a:blip r:embed="rId6">
              <a:alphaModFix/>
            </a:blip>
            <a:srcRect l="11854" t="50811" r="47581"/>
            <a:stretch/>
          </p:blipFill>
          <p:spPr>
            <a:xfrm>
              <a:off x="3844413" y="3795251"/>
              <a:ext cx="2546556" cy="26562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5"/>
          <p:cNvSpPr txBox="1"/>
          <p:nvPr/>
        </p:nvSpPr>
        <p:spPr>
          <a:xfrm>
            <a:off x="286377" y="5806120"/>
            <a:ext cx="37803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063D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https://isolpharm.pd.infn.it/web/</a:t>
            </a:r>
            <a:endParaRPr/>
          </a:p>
        </p:txBody>
      </p:sp>
      <p:sp>
        <p:nvSpPr>
          <p:cNvPr id="169" name="Google Shape;169;p5"/>
          <p:cNvSpPr/>
          <p:nvPr/>
        </p:nvSpPr>
        <p:spPr>
          <a:xfrm>
            <a:off x="4391048" y="5908134"/>
            <a:ext cx="4000200" cy="1622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5"/>
          <p:cNvSpPr txBox="1"/>
          <p:nvPr/>
        </p:nvSpPr>
        <p:spPr>
          <a:xfrm>
            <a:off x="4082720" y="5807700"/>
            <a:ext cx="49685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77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063D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https://www.lnl.infn.it/en/spes-laramed-range</a:t>
            </a:r>
            <a:endParaRPr/>
          </a:p>
        </p:txBody>
      </p:sp>
      <p:pic>
        <p:nvPicPr>
          <p:cNvPr id="171" name="Google Shape;171;p5" descr="European medical isotope network launched : Regulation &amp; Safety - World  Nuclear News"/>
          <p:cNvPicPr preferRelativeResize="0"/>
          <p:nvPr/>
        </p:nvPicPr>
        <p:blipFill rotWithShape="1">
          <a:blip r:embed="rId7">
            <a:alphaModFix/>
          </a:blip>
          <a:srcRect t="4516" b="-1"/>
          <a:stretch/>
        </p:blipFill>
        <p:spPr>
          <a:xfrm>
            <a:off x="9545508" y="4777896"/>
            <a:ext cx="1877342" cy="100719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/>
          <p:nvPr/>
        </p:nvSpPr>
        <p:spPr>
          <a:xfrm>
            <a:off x="8874330" y="2926214"/>
            <a:ext cx="3490281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SPES-γ 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production of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radionuclides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it-IT" sz="1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r>
              <a:rPr lang="it-IT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8">
            <a:alphaModFix/>
          </a:blip>
          <a:srcRect l="68044" t="9746"/>
          <a:stretch/>
        </p:blipFill>
        <p:spPr>
          <a:xfrm>
            <a:off x="2842334" y="1401707"/>
            <a:ext cx="3919342" cy="407495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/>
          <p:nvPr/>
        </p:nvSpPr>
        <p:spPr>
          <a:xfrm>
            <a:off x="4686825" y="821592"/>
            <a:ext cx="4235116" cy="4985586"/>
          </a:xfrm>
          <a:prstGeom prst="rect">
            <a:avLst/>
          </a:prstGeom>
          <a:noFill/>
          <a:ln w="28575" cap="flat" cmpd="sng">
            <a:solidFill>
              <a:srgbClr val="063D5C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369043" y="831208"/>
            <a:ext cx="4235116" cy="4985586"/>
          </a:xfrm>
          <a:prstGeom prst="rect">
            <a:avLst/>
          </a:prstGeom>
          <a:noFill/>
          <a:ln w="28575" cap="flat" cmpd="sng">
            <a:solidFill>
              <a:srgbClr val="063D5C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2597" y="2360210"/>
            <a:ext cx="2286183" cy="55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85779" y="2058771"/>
            <a:ext cx="1154306" cy="115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369044" y="3391746"/>
            <a:ext cx="247329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ISOL technique</a:t>
            </a:r>
            <a:endParaRPr sz="1800" b="1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A. Andrighetto</a:t>
            </a:r>
            <a:endParaRPr sz="1800" i="1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Resp. ISOLPHARM</a:t>
            </a:r>
            <a:endParaRPr sz="18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6513317" y="3391746"/>
            <a:ext cx="247329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Direct activation</a:t>
            </a:r>
            <a:endParaRPr sz="1800" b="1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J. Esposito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Resp. LARAMED</a:t>
            </a:r>
            <a:endParaRPr sz="18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6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6"/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5/15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6"/>
          <p:cNvGrpSpPr/>
          <p:nvPr/>
        </p:nvGrpSpPr>
        <p:grpSpPr>
          <a:xfrm>
            <a:off x="584389" y="4036390"/>
            <a:ext cx="3595726" cy="2156064"/>
            <a:chOff x="8066386" y="3716574"/>
            <a:chExt cx="3989256" cy="2142805"/>
          </a:xfrm>
        </p:grpSpPr>
        <p:pic>
          <p:nvPicPr>
            <p:cNvPr id="189" name="Google Shape;189;p6" descr="nrclinonc.2011.160-f2.jpg"/>
            <p:cNvPicPr preferRelativeResize="0"/>
            <p:nvPr/>
          </p:nvPicPr>
          <p:blipFill rotWithShape="1">
            <a:blip r:embed="rId4">
              <a:alphaModFix/>
            </a:blip>
            <a:srcRect t="7532" b="10883"/>
            <a:stretch/>
          </p:blipFill>
          <p:spPr>
            <a:xfrm>
              <a:off x="8230588" y="3982452"/>
              <a:ext cx="3749082" cy="1876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6"/>
            <p:cNvSpPr/>
            <p:nvPr/>
          </p:nvSpPr>
          <p:spPr>
            <a:xfrm>
              <a:off x="8066386" y="3771897"/>
              <a:ext cx="3989256" cy="2087482"/>
            </a:xfrm>
            <a:prstGeom prst="roundRect">
              <a:avLst>
                <a:gd name="adj" fmla="val 8598"/>
              </a:avLst>
            </a:pr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 txBox="1"/>
            <p:nvPr/>
          </p:nvSpPr>
          <p:spPr>
            <a:xfrm>
              <a:off x="8066386" y="3716574"/>
              <a:ext cx="39892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THERAPY</a:t>
              </a:r>
              <a:endParaRPr sz="1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6"/>
          <p:cNvGrpSpPr/>
          <p:nvPr/>
        </p:nvGrpSpPr>
        <p:grpSpPr>
          <a:xfrm>
            <a:off x="1026690" y="-41068"/>
            <a:ext cx="10666457" cy="2367818"/>
            <a:chOff x="286290" y="922076"/>
            <a:chExt cx="11619420" cy="2567575"/>
          </a:xfrm>
        </p:grpSpPr>
        <p:pic>
          <p:nvPicPr>
            <p:cNvPr id="193" name="Google Shape;193;p6"/>
            <p:cNvPicPr preferRelativeResize="0"/>
            <p:nvPr/>
          </p:nvPicPr>
          <p:blipFill rotWithShape="1">
            <a:blip r:embed="rId5">
              <a:alphaModFix/>
            </a:blip>
            <a:srcRect b="54438"/>
            <a:stretch/>
          </p:blipFill>
          <p:spPr>
            <a:xfrm>
              <a:off x="286290" y="922076"/>
              <a:ext cx="11619420" cy="2567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6"/>
            <p:cNvSpPr/>
            <p:nvPr/>
          </p:nvSpPr>
          <p:spPr>
            <a:xfrm>
              <a:off x="2839453" y="2225842"/>
              <a:ext cx="1094873" cy="5293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5" name="Google Shape;195;p6" descr="Biodex Theranostics Solutions - | Biodex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5563" y="2684243"/>
            <a:ext cx="3220874" cy="286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5">
            <a:alphaModFix/>
          </a:blip>
          <a:srcRect t="45712" r="50281" b="-11257"/>
          <a:stretch/>
        </p:blipFill>
        <p:spPr>
          <a:xfrm>
            <a:off x="7825606" y="4288315"/>
            <a:ext cx="3683310" cy="237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"/>
          <p:cNvPicPr preferRelativeResize="0"/>
          <p:nvPr/>
        </p:nvPicPr>
        <p:blipFill rotWithShape="1">
          <a:blip r:embed="rId5">
            <a:alphaModFix/>
          </a:blip>
          <a:srcRect l="50116" t="45712" b="-11257"/>
          <a:stretch/>
        </p:blipFill>
        <p:spPr>
          <a:xfrm>
            <a:off x="7803673" y="2326750"/>
            <a:ext cx="3705243" cy="236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 descr="Why Not Worship From Home All the Time? - Auburn Christian Church"/>
          <p:cNvPicPr preferRelativeResize="0"/>
          <p:nvPr/>
        </p:nvPicPr>
        <p:blipFill rotWithShape="1">
          <a:blip r:embed="rId7">
            <a:alphaModFix/>
          </a:blip>
          <a:srcRect l="6959" t="9996" r="6741" b="5489"/>
          <a:stretch/>
        </p:blipFill>
        <p:spPr>
          <a:xfrm rot="-1313970">
            <a:off x="95232" y="445565"/>
            <a:ext cx="2576119" cy="966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31739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7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7"/>
          <p:cNvSpPr txBox="1"/>
          <p:nvPr/>
        </p:nvSpPr>
        <p:spPr>
          <a:xfrm>
            <a:off x="2109532" y="6428691"/>
            <a:ext cx="11871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6/15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7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503298" y="951251"/>
            <a:ext cx="591482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ISOL: </a:t>
            </a:r>
            <a:r>
              <a:rPr lang="it-IT" sz="2400" b="1" u="sng" dirty="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Isotope </a:t>
            </a:r>
            <a:r>
              <a:rPr lang="it-IT" sz="2400" b="1" u="sng" dirty="0" err="1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Separation</a:t>
            </a:r>
            <a:r>
              <a:rPr lang="it-IT" sz="2400" b="1" u="sng" dirty="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 On Line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it-IT" sz="2400" b="1" dirty="0" err="1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Cyclotron</a:t>
            </a:r>
            <a:r>
              <a:rPr lang="it-IT" sz="2400" b="1" dirty="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 err="1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it-IT" sz="2400" b="1" dirty="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 Target to Experiment</a:t>
            </a:r>
            <a:endParaRPr dirty="0"/>
          </a:p>
        </p:txBody>
      </p:sp>
      <p:pic>
        <p:nvPicPr>
          <p:cNvPr id="208" name="Google Shape;20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064" y="1849584"/>
            <a:ext cx="9079849" cy="459678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7"/>
          <p:cNvSpPr txBox="1"/>
          <p:nvPr/>
        </p:nvSpPr>
        <p:spPr>
          <a:xfrm>
            <a:off x="4471315" y="6028344"/>
            <a:ext cx="2493555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Energy Exp.</a:t>
            </a:r>
            <a:endParaRPr/>
          </a:p>
        </p:txBody>
      </p:sp>
      <p:pic>
        <p:nvPicPr>
          <p:cNvPr id="210" name="Google Shape;21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1137" y="585007"/>
            <a:ext cx="4752263" cy="4614824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11" name="Google Shape;211;p7"/>
          <p:cNvCxnSpPr/>
          <p:nvPr/>
        </p:nvCxnSpPr>
        <p:spPr>
          <a:xfrm flipH="1">
            <a:off x="5579035" y="1467060"/>
            <a:ext cx="1879040" cy="108585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12" name="Google Shape;212;p7"/>
          <p:cNvCxnSpPr/>
          <p:nvPr/>
        </p:nvCxnSpPr>
        <p:spPr>
          <a:xfrm flipH="1">
            <a:off x="4267200" y="2673057"/>
            <a:ext cx="3381375" cy="194677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3" name="Google Shape;213;p7"/>
          <p:cNvSpPr txBox="1"/>
          <p:nvPr/>
        </p:nvSpPr>
        <p:spPr>
          <a:xfrm>
            <a:off x="4007565" y="2642063"/>
            <a:ext cx="1486849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Cyclotron</a:t>
            </a:r>
            <a:endParaRPr/>
          </a:p>
        </p:txBody>
      </p:sp>
      <p:sp>
        <p:nvSpPr>
          <p:cNvPr id="214" name="Google Shape;214;p7"/>
          <p:cNvSpPr txBox="1"/>
          <p:nvPr/>
        </p:nvSpPr>
        <p:spPr>
          <a:xfrm>
            <a:off x="3390255" y="5294056"/>
            <a:ext cx="1486849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SPES Target</a:t>
            </a:r>
            <a:endParaRPr/>
          </a:p>
        </p:txBody>
      </p:sp>
      <p:sp>
        <p:nvSpPr>
          <p:cNvPr id="215" name="Google Shape;215;p7"/>
          <p:cNvSpPr/>
          <p:nvPr/>
        </p:nvSpPr>
        <p:spPr>
          <a:xfrm>
            <a:off x="3239557" y="2274559"/>
            <a:ext cx="175081" cy="175081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7"/>
          <p:cNvSpPr/>
          <p:nvPr/>
        </p:nvSpPr>
        <p:spPr>
          <a:xfrm>
            <a:off x="2807509" y="5145452"/>
            <a:ext cx="175081" cy="175081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7"/>
          <p:cNvSpPr txBox="1"/>
          <p:nvPr/>
        </p:nvSpPr>
        <p:spPr>
          <a:xfrm>
            <a:off x="896700" y="5751344"/>
            <a:ext cx="221435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Proton beam</a:t>
            </a:r>
            <a:endParaRPr/>
          </a:p>
        </p:txBody>
      </p:sp>
      <p:sp>
        <p:nvSpPr>
          <p:cNvPr id="218" name="Google Shape;218;p7"/>
          <p:cNvSpPr txBox="1"/>
          <p:nvPr/>
        </p:nvSpPr>
        <p:spPr>
          <a:xfrm>
            <a:off x="896700" y="6005482"/>
            <a:ext cx="2493555" cy="2822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Radioactive beam</a:t>
            </a:r>
            <a:endParaRPr/>
          </a:p>
        </p:txBody>
      </p:sp>
      <p:grpSp>
        <p:nvGrpSpPr>
          <p:cNvPr id="219" name="Google Shape;219;p7"/>
          <p:cNvGrpSpPr/>
          <p:nvPr/>
        </p:nvGrpSpPr>
        <p:grpSpPr>
          <a:xfrm>
            <a:off x="7458075" y="2985325"/>
            <a:ext cx="4419047" cy="2134419"/>
            <a:chOff x="7458075" y="3165803"/>
            <a:chExt cx="4419047" cy="2134419"/>
          </a:xfrm>
        </p:grpSpPr>
        <p:sp>
          <p:nvSpPr>
            <p:cNvPr id="220" name="Google Shape;220;p7"/>
            <p:cNvSpPr/>
            <p:nvPr/>
          </p:nvSpPr>
          <p:spPr>
            <a:xfrm rot="1005664">
              <a:off x="10227803" y="3343495"/>
              <a:ext cx="13003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400" b="1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SPES-γ </a:t>
              </a: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7458075" y="4172337"/>
              <a:ext cx="4419047" cy="1127885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37647"/>
              </a:srgbClr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2" name="Google Shape;222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46519" y="3620908"/>
              <a:ext cx="2286183" cy="5514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3" name="Google Shape;223;p7"/>
          <p:cNvSpPr txBox="1"/>
          <p:nvPr/>
        </p:nvSpPr>
        <p:spPr>
          <a:xfrm>
            <a:off x="8004151" y="559337"/>
            <a:ext cx="41704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acceleration of neutron-rich unstable nuclei.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185797" y="-4096"/>
            <a:ext cx="7025340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it-IT" sz="440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The ISOL facility</a:t>
            </a:r>
            <a:endParaRPr sz="440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7"/>
          <p:cNvSpPr/>
          <p:nvPr/>
        </p:nvSpPr>
        <p:spPr>
          <a:xfrm rot="-1763836">
            <a:off x="6220603" y="205239"/>
            <a:ext cx="10504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184D7E"/>
                </a:solidFill>
                <a:latin typeface="Calibri"/>
                <a:ea typeface="Calibri"/>
                <a:cs typeface="Calibri"/>
                <a:sym typeface="Calibri"/>
              </a:rPr>
              <a:t>SPES-β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544" y="50898"/>
            <a:ext cx="991626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34981" y="44755"/>
            <a:ext cx="1851188" cy="52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003 0.00394 L -0.09401 0.04977 L -0.13985 0.24607 L -0.04401 0.42107 L -0.04479 0.42269 L -0.04479 0.41968 " pathEditMode="relative" ptsTypes="AAAAAA">
                                      <p:cBhvr>
                                        <p:cTn id="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924 -0.00902 L 0.21328 -0.14791 L 0.36654 0.13449 L 0.42865 0.08565 L 0.39557 0.02408 " pathEditMode="relative" ptsTypes="AAAAA">
                                      <p:cBhvr>
                                        <p:cTn id="15" dur="13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5" grpId="1" animBg="1"/>
      <p:bldP spid="216" grpId="0" animBg="1"/>
      <p:bldP spid="2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629579FA-DC10-4963-80C7-E550BB721912}"/>
              </a:ext>
            </a:extLst>
          </p:cNvPr>
          <p:cNvGrpSpPr/>
          <p:nvPr/>
        </p:nvGrpSpPr>
        <p:grpSpPr>
          <a:xfrm>
            <a:off x="3386741" y="1583029"/>
            <a:ext cx="6123935" cy="4673026"/>
            <a:chOff x="3386741" y="1583029"/>
            <a:chExt cx="6123935" cy="467302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9F9D10C9-CA95-433A-BC8C-63CB017B6E0A}"/>
                </a:ext>
              </a:extLst>
            </p:cNvPr>
            <p:cNvGrpSpPr/>
            <p:nvPr/>
          </p:nvGrpSpPr>
          <p:grpSpPr>
            <a:xfrm>
              <a:off x="3386741" y="2483750"/>
              <a:ext cx="6123935" cy="3772305"/>
              <a:chOff x="3386741" y="2483750"/>
              <a:chExt cx="6123935" cy="3772305"/>
            </a:xfrm>
          </p:grpSpPr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265AAB36-9F37-4A99-B061-11753CC0F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6741" y="2483750"/>
                <a:ext cx="6123935" cy="3772305"/>
              </a:xfrm>
              <a:prstGeom prst="rect">
                <a:avLst/>
              </a:prstGeom>
            </p:spPr>
          </p:pic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4E4F612E-10E1-400E-AE4C-67227E66A619}"/>
                  </a:ext>
                </a:extLst>
              </p:cNvPr>
              <p:cNvSpPr/>
              <p:nvPr/>
            </p:nvSpPr>
            <p:spPr>
              <a:xfrm>
                <a:off x="5149139" y="2743234"/>
                <a:ext cx="4198061" cy="8300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2" name="Google Shape;262;p8">
              <a:extLst>
                <a:ext uri="{FF2B5EF4-FFF2-40B4-BE49-F238E27FC236}">
                  <a16:creationId xmlns:a16="http://schemas.microsoft.com/office/drawing/2014/main" id="{3CA0800B-9DDB-41F8-BEDA-6B53A836E800}"/>
                </a:ext>
              </a:extLst>
            </p:cNvPr>
            <p:cNvSpPr txBox="1"/>
            <p:nvPr/>
          </p:nvSpPr>
          <p:spPr>
            <a:xfrm>
              <a:off x="3532368" y="1583029"/>
              <a:ext cx="309781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dirty="0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The ISOLPHARM </a:t>
              </a:r>
              <a:r>
                <a:rPr lang="it-IT" sz="1600" b="1" dirty="0" err="1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method</a:t>
              </a:r>
              <a:r>
                <a:rPr lang="it-IT" sz="1600" b="1" dirty="0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1600" b="1" dirty="0" err="1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radiopharmaceuticals</a:t>
              </a:r>
              <a:r>
                <a:rPr lang="it-IT" sz="1600" b="1" dirty="0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 production </a:t>
              </a:r>
              <a:r>
                <a:rPr lang="it-IT" sz="1600" b="1" dirty="0" err="1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is</a:t>
              </a:r>
              <a:r>
                <a:rPr lang="it-IT" sz="1600" b="1" dirty="0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 an INFN PATENT</a:t>
              </a:r>
              <a:endParaRPr sz="1600" b="1" dirty="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5F18D003-6686-4678-8377-11F1D1B6E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682" t="9604" r="902" b="70011"/>
            <a:stretch/>
          </p:blipFill>
          <p:spPr>
            <a:xfrm>
              <a:off x="5917771" y="2104703"/>
              <a:ext cx="463779" cy="618565"/>
            </a:xfrm>
            <a:prstGeom prst="rect">
              <a:avLst/>
            </a:prstGeom>
          </p:spPr>
        </p:pic>
      </p:grpSp>
      <p:pic>
        <p:nvPicPr>
          <p:cNvPr id="232" name="Google Shape;23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8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 txBox="1"/>
          <p:nvPr/>
        </p:nvSpPr>
        <p:spPr>
          <a:xfrm>
            <a:off x="2109532" y="6428691"/>
            <a:ext cx="11871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7/15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2456" y="292353"/>
            <a:ext cx="3913264" cy="943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B37C16B5-3197-4D19-AADE-D7903CEC1B3B}"/>
              </a:ext>
            </a:extLst>
          </p:cNvPr>
          <p:cNvGrpSpPr/>
          <p:nvPr/>
        </p:nvGrpSpPr>
        <p:grpSpPr>
          <a:xfrm>
            <a:off x="0" y="1585428"/>
            <a:ext cx="3386741" cy="4533834"/>
            <a:chOff x="0" y="1585428"/>
            <a:chExt cx="3386741" cy="4533834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DB2AD701-248E-4DB9-BEA4-EAD04B813A88}"/>
                </a:ext>
              </a:extLst>
            </p:cNvPr>
            <p:cNvGrpSpPr/>
            <p:nvPr/>
          </p:nvGrpSpPr>
          <p:grpSpPr>
            <a:xfrm>
              <a:off x="0" y="2014474"/>
              <a:ext cx="3313423" cy="4104788"/>
              <a:chOff x="8024534" y="558847"/>
              <a:chExt cx="4085756" cy="4903599"/>
            </a:xfrm>
          </p:grpSpPr>
          <p:pic>
            <p:nvPicPr>
              <p:cNvPr id="236" name="Google Shape;236;p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598421" y="1168015"/>
                <a:ext cx="1204624" cy="5448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7" name="Google Shape;237;p8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9527908" y="570063"/>
                <a:ext cx="1204623" cy="5444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8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489232" y="590810"/>
                <a:ext cx="1204623" cy="5444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8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0683913" y="1157183"/>
                <a:ext cx="1204623" cy="5444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0" name="Google Shape;240;p8" descr="Risultati immagini per tifpa logo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8603078" y="1823422"/>
                <a:ext cx="1604721" cy="5976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1" name="Google Shape;241;p8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8470000" y="1189720"/>
                <a:ext cx="1204623" cy="5446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8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0588356" y="558847"/>
                <a:ext cx="1204623" cy="5446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8"/>
              <p:cNvPicPr preferRelativeResize="0"/>
              <p:nvPr/>
            </p:nvPicPr>
            <p:blipFill rotWithShape="1">
              <a:blip r:embed="rId13">
                <a:alphaModFix/>
              </a:blip>
              <a:srcRect r="10432"/>
              <a:stretch/>
            </p:blipFill>
            <p:spPr>
              <a:xfrm>
                <a:off x="8479076" y="2513679"/>
                <a:ext cx="1491277" cy="6583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8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0282623" y="3973284"/>
                <a:ext cx="1257210" cy="6286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5" name="Google Shape;245;p8" descr="Risultati immagini per unipv logo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8541955" y="3308329"/>
                <a:ext cx="1304304" cy="5126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6" name="Google Shape;246;p8" descr="Risultati immagini per unict logo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10282623" y="3272371"/>
                <a:ext cx="1340264" cy="5791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8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8399825" y="3988771"/>
                <a:ext cx="1892941" cy="5976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8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10282623" y="2602079"/>
                <a:ext cx="1781785" cy="5559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8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10344089" y="1798451"/>
                <a:ext cx="1766201" cy="8457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0" name="Google Shape;250;p8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10444176" y="4557664"/>
                <a:ext cx="1634445" cy="9047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1" name="Google Shape;251;p8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8024534" y="4584036"/>
                <a:ext cx="1047777" cy="8167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2" name="Google Shape;252;p8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9285448" y="4739110"/>
                <a:ext cx="1016905" cy="6209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62" name="Google Shape;262;p8"/>
            <p:cNvSpPr txBox="1"/>
            <p:nvPr/>
          </p:nvSpPr>
          <p:spPr>
            <a:xfrm>
              <a:off x="20928" y="1585428"/>
              <a:ext cx="3365813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00" b="1" dirty="0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ISOLPHARM national </a:t>
              </a:r>
              <a:r>
                <a:rPr lang="it-IT" sz="1600" b="1" dirty="0" err="1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collaboration</a:t>
              </a:r>
              <a:endParaRPr sz="1600" b="1" dirty="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8"/>
          <p:cNvGrpSpPr/>
          <p:nvPr/>
        </p:nvGrpSpPr>
        <p:grpSpPr>
          <a:xfrm>
            <a:off x="81710" y="65333"/>
            <a:ext cx="1398356" cy="1213205"/>
            <a:chOff x="3100304" y="1051473"/>
            <a:chExt cx="6277763" cy="5400000"/>
          </a:xfrm>
        </p:grpSpPr>
        <p:pic>
          <p:nvPicPr>
            <p:cNvPr id="264" name="Google Shape;264;p8"/>
            <p:cNvPicPr preferRelativeResize="0"/>
            <p:nvPr/>
          </p:nvPicPr>
          <p:blipFill rotWithShape="1">
            <a:blip r:embed="rId23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8"/>
            <p:cNvPicPr preferRelativeResize="0"/>
            <p:nvPr/>
          </p:nvPicPr>
          <p:blipFill rotWithShape="1">
            <a:blip r:embed="rId23">
              <a:alphaModFix/>
            </a:blip>
            <a:srcRect l="11854" t="50811" r="47581"/>
            <a:stretch/>
          </p:blipFill>
          <p:spPr>
            <a:xfrm>
              <a:off x="3844413" y="3795251"/>
              <a:ext cx="2546556" cy="26562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E135F99E-07F6-4E12-A2EE-F903ED9C3B5C}"/>
              </a:ext>
            </a:extLst>
          </p:cNvPr>
          <p:cNvGrpSpPr/>
          <p:nvPr/>
        </p:nvGrpSpPr>
        <p:grpSpPr>
          <a:xfrm>
            <a:off x="6783600" y="59977"/>
            <a:ext cx="5960459" cy="3590439"/>
            <a:chOff x="16541" y="4176420"/>
            <a:chExt cx="4372108" cy="2713653"/>
          </a:xfrm>
        </p:grpSpPr>
        <p:pic>
          <p:nvPicPr>
            <p:cNvPr id="38" name="Picture 2" descr="PRISMAP Project (@MedRadionuclide) / Twitter">
              <a:extLst>
                <a:ext uri="{FF2B5EF4-FFF2-40B4-BE49-F238E27FC236}">
                  <a16:creationId xmlns:a16="http://schemas.microsoft.com/office/drawing/2014/main" id="{C3593C9D-BD53-4423-B2B1-088F40867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1" y="4176420"/>
              <a:ext cx="3915326" cy="2608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Google Shape;312;p9">
              <a:extLst>
                <a:ext uri="{FF2B5EF4-FFF2-40B4-BE49-F238E27FC236}">
                  <a16:creationId xmlns:a16="http://schemas.microsoft.com/office/drawing/2014/main" id="{156FEF23-C7DA-45D8-A1A2-601E5939B37C}"/>
                </a:ext>
              </a:extLst>
            </p:cNvPr>
            <p:cNvSpPr txBox="1"/>
            <p:nvPr/>
          </p:nvSpPr>
          <p:spPr>
            <a:xfrm>
              <a:off x="1913482" y="6520782"/>
              <a:ext cx="247516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dirty="0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The front end </a:t>
              </a:r>
              <a:r>
                <a:rPr lang="it-IT" sz="1800" b="1" dirty="0" err="1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at</a:t>
              </a:r>
              <a:r>
                <a:rPr lang="it-IT" sz="1800" b="1" dirty="0">
                  <a:solidFill>
                    <a:srgbClr val="002A48"/>
                  </a:solidFill>
                  <a:latin typeface="Calibri"/>
                  <a:ea typeface="Calibri"/>
                  <a:cs typeface="Calibri"/>
                  <a:sym typeface="Calibri"/>
                </a:rPr>
                <a:t> SPES</a:t>
              </a:r>
              <a:endParaRPr b="1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89161"/>
            <a:ext cx="1219200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9"/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Gaia Pupillo, INFN-LNL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Slide  8/15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 txBox="1"/>
          <p:nvPr/>
        </p:nvSpPr>
        <p:spPr>
          <a:xfrm>
            <a:off x="56144" y="6428691"/>
            <a:ext cx="17084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IAEA-CN301-73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2456" y="292353"/>
            <a:ext cx="3913264" cy="943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9"/>
          <p:cNvGrpSpPr/>
          <p:nvPr/>
        </p:nvGrpSpPr>
        <p:grpSpPr>
          <a:xfrm>
            <a:off x="81710" y="65333"/>
            <a:ext cx="1398356" cy="1213205"/>
            <a:chOff x="3100304" y="1051473"/>
            <a:chExt cx="6277763" cy="5400000"/>
          </a:xfrm>
        </p:grpSpPr>
        <p:pic>
          <p:nvPicPr>
            <p:cNvPr id="276" name="Google Shape;276;p9"/>
            <p:cNvPicPr preferRelativeResize="0"/>
            <p:nvPr/>
          </p:nvPicPr>
          <p:blipFill rotWithShape="1">
            <a:blip r:embed="rId5">
              <a:alphaModFix amt="33000"/>
            </a:blip>
            <a:srcRect/>
            <a:stretch/>
          </p:blipFill>
          <p:spPr>
            <a:xfrm>
              <a:off x="3100304" y="1051473"/>
              <a:ext cx="6277763" cy="54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9"/>
            <p:cNvPicPr preferRelativeResize="0"/>
            <p:nvPr/>
          </p:nvPicPr>
          <p:blipFill rotWithShape="1">
            <a:blip r:embed="rId5">
              <a:alphaModFix/>
            </a:blip>
            <a:srcRect l="11854" t="50811" r="47581"/>
            <a:stretch/>
          </p:blipFill>
          <p:spPr>
            <a:xfrm>
              <a:off x="3844413" y="3795251"/>
              <a:ext cx="2546556" cy="26562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8" name="Google Shape;27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0868" y="1722875"/>
            <a:ext cx="2593570" cy="415340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9"/>
          <p:cNvSpPr txBox="1"/>
          <p:nvPr/>
        </p:nvSpPr>
        <p:spPr>
          <a:xfrm>
            <a:off x="4701600" y="1160226"/>
            <a:ext cx="41887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ISOLPHARM </a:t>
            </a:r>
            <a:r>
              <a:rPr lang="it-IT" sz="2000" dirty="0" err="1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allows</a:t>
            </a:r>
            <a:r>
              <a:rPr lang="it-IT" sz="2000" dirty="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 to produce </a:t>
            </a:r>
            <a:r>
              <a:rPr lang="it-IT" sz="2000" dirty="0" err="1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unconventional</a:t>
            </a:r>
            <a:r>
              <a:rPr lang="it-IT" sz="2000" dirty="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medical</a:t>
            </a:r>
            <a:r>
              <a:rPr lang="it-IT" sz="2000" dirty="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radionuclides</a:t>
            </a:r>
            <a:endParaRPr dirty="0"/>
          </a:p>
        </p:txBody>
      </p:sp>
      <p:grpSp>
        <p:nvGrpSpPr>
          <p:cNvPr id="280" name="Google Shape;280;p9"/>
          <p:cNvGrpSpPr/>
          <p:nvPr/>
        </p:nvGrpSpPr>
        <p:grpSpPr>
          <a:xfrm>
            <a:off x="5321988" y="1743802"/>
            <a:ext cx="1085030" cy="1047750"/>
            <a:chOff x="1518823" y="2056042"/>
            <a:chExt cx="1446706" cy="1397000"/>
          </a:xfrm>
        </p:grpSpPr>
        <p:sp>
          <p:nvSpPr>
            <p:cNvPr id="281" name="Google Shape;281;p9"/>
            <p:cNvSpPr/>
            <p:nvPr/>
          </p:nvSpPr>
          <p:spPr>
            <a:xfrm>
              <a:off x="1829212" y="2340542"/>
              <a:ext cx="828000" cy="82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1518823" y="2056042"/>
              <a:ext cx="1446706" cy="1397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800" b="1" baseline="30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111</a:t>
              </a:r>
              <a:r>
                <a:rPr lang="it-IT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Ag</a:t>
              </a:r>
              <a:endParaRPr/>
            </a:p>
          </p:txBody>
        </p:sp>
      </p:grpSp>
      <p:grpSp>
        <p:nvGrpSpPr>
          <p:cNvPr id="283" name="Google Shape;283;p9"/>
          <p:cNvGrpSpPr/>
          <p:nvPr/>
        </p:nvGrpSpPr>
        <p:grpSpPr>
          <a:xfrm>
            <a:off x="6203958" y="4733423"/>
            <a:ext cx="2686422" cy="1060485"/>
            <a:chOff x="5364056" y="5223630"/>
            <a:chExt cx="2686422" cy="1060485"/>
          </a:xfrm>
        </p:grpSpPr>
        <p:sp>
          <p:nvSpPr>
            <p:cNvPr id="284" name="Google Shape;284;p9"/>
            <p:cNvSpPr/>
            <p:nvPr/>
          </p:nvSpPr>
          <p:spPr>
            <a:xfrm>
              <a:off x="6738944" y="5689802"/>
              <a:ext cx="990600" cy="146354"/>
            </a:xfrm>
            <a:prstGeom prst="roundRect">
              <a:avLst>
                <a:gd name="adj" fmla="val 4822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5757737" y="5708952"/>
              <a:ext cx="990600" cy="146354"/>
            </a:xfrm>
            <a:prstGeom prst="roundRect">
              <a:avLst>
                <a:gd name="adj" fmla="val 4822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9"/>
            <p:cNvGrpSpPr/>
            <p:nvPr/>
          </p:nvGrpSpPr>
          <p:grpSpPr>
            <a:xfrm>
              <a:off x="5364056" y="5233317"/>
              <a:ext cx="1050713" cy="1047750"/>
              <a:chOff x="9026166" y="3407469"/>
              <a:chExt cx="1400950" cy="1397000"/>
            </a:xfrm>
          </p:grpSpPr>
          <p:sp>
            <p:nvSpPr>
              <p:cNvPr id="287" name="Google Shape;287;p9"/>
              <p:cNvSpPr/>
              <p:nvPr/>
            </p:nvSpPr>
            <p:spPr>
              <a:xfrm>
                <a:off x="9312641" y="3688504"/>
                <a:ext cx="828000" cy="82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9"/>
              <p:cNvSpPr/>
              <p:nvPr/>
            </p:nvSpPr>
            <p:spPr>
              <a:xfrm>
                <a:off x="9026166" y="3407469"/>
                <a:ext cx="1400950" cy="1397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800" b="1" baseline="30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152</a:t>
                </a:r>
                <a:r>
                  <a:rPr lang="it-IT"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Tb</a:t>
                </a:r>
                <a:endParaRPr/>
              </a:p>
            </p:txBody>
          </p:sp>
        </p:grpSp>
        <p:grpSp>
          <p:nvGrpSpPr>
            <p:cNvPr id="289" name="Google Shape;289;p9"/>
            <p:cNvGrpSpPr/>
            <p:nvPr/>
          </p:nvGrpSpPr>
          <p:grpSpPr>
            <a:xfrm>
              <a:off x="6999765" y="5236365"/>
              <a:ext cx="1050713" cy="1047750"/>
              <a:chOff x="9982876" y="2826720"/>
              <a:chExt cx="1400950" cy="1397000"/>
            </a:xfrm>
          </p:grpSpPr>
          <p:sp>
            <p:nvSpPr>
              <p:cNvPr id="290" name="Google Shape;290;p9"/>
              <p:cNvSpPr/>
              <p:nvPr/>
            </p:nvSpPr>
            <p:spPr>
              <a:xfrm>
                <a:off x="10276607" y="3114750"/>
                <a:ext cx="828000" cy="82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>
                <a:off x="9982876" y="2826720"/>
                <a:ext cx="1400950" cy="1397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800" b="1" baseline="30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155</a:t>
                </a:r>
                <a:r>
                  <a:rPr lang="it-IT"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Tb</a:t>
                </a:r>
                <a:endParaRPr/>
              </a:p>
            </p:txBody>
          </p:sp>
        </p:grpSp>
        <p:grpSp>
          <p:nvGrpSpPr>
            <p:cNvPr id="292" name="Google Shape;292;p9"/>
            <p:cNvGrpSpPr/>
            <p:nvPr/>
          </p:nvGrpSpPr>
          <p:grpSpPr>
            <a:xfrm>
              <a:off x="6183531" y="5223630"/>
              <a:ext cx="1085030" cy="1047750"/>
              <a:chOff x="8189369" y="4476480"/>
              <a:chExt cx="1446706" cy="1397000"/>
            </a:xfrm>
          </p:grpSpPr>
          <p:sp>
            <p:nvSpPr>
              <p:cNvPr id="293" name="Google Shape;293;p9"/>
              <p:cNvSpPr/>
              <p:nvPr/>
            </p:nvSpPr>
            <p:spPr>
              <a:xfrm>
                <a:off x="8492762" y="4781612"/>
                <a:ext cx="828000" cy="828000"/>
              </a:xfrm>
              <a:prstGeom prst="ellipse">
                <a:avLst/>
              </a:prstGeom>
              <a:gradFill>
                <a:gsLst>
                  <a:gs pos="0">
                    <a:srgbClr val="0070C0"/>
                  </a:gs>
                  <a:gs pos="49000">
                    <a:srgbClr val="0070C0"/>
                  </a:gs>
                  <a:gs pos="51000">
                    <a:srgbClr val="C00000"/>
                  </a:gs>
                  <a:gs pos="100000">
                    <a:srgbClr val="C00000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25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8189369" y="4476480"/>
                <a:ext cx="1446706" cy="1397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1800" b="1" baseline="30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149</a:t>
                </a:r>
                <a:r>
                  <a:rPr lang="it-IT"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Tb</a:t>
                </a:r>
                <a:endParaRPr/>
              </a:p>
            </p:txBody>
          </p:sp>
        </p:grpSp>
      </p:grpSp>
      <p:grpSp>
        <p:nvGrpSpPr>
          <p:cNvPr id="295" name="Google Shape;295;p9"/>
          <p:cNvGrpSpPr/>
          <p:nvPr/>
        </p:nvGrpSpPr>
        <p:grpSpPr>
          <a:xfrm>
            <a:off x="4611728" y="3136066"/>
            <a:ext cx="2019736" cy="1055144"/>
            <a:chOff x="6984091" y="4333054"/>
            <a:chExt cx="2019736" cy="1055144"/>
          </a:xfrm>
        </p:grpSpPr>
        <p:sp>
          <p:nvSpPr>
            <p:cNvPr id="296" name="Google Shape;296;p9"/>
            <p:cNvSpPr/>
            <p:nvPr/>
          </p:nvSpPr>
          <p:spPr>
            <a:xfrm>
              <a:off x="7469086" y="4789260"/>
              <a:ext cx="990600" cy="146354"/>
            </a:xfrm>
            <a:prstGeom prst="roundRect">
              <a:avLst>
                <a:gd name="adj" fmla="val 4822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7" name="Google Shape;297;p9"/>
            <p:cNvGrpSpPr/>
            <p:nvPr/>
          </p:nvGrpSpPr>
          <p:grpSpPr>
            <a:xfrm>
              <a:off x="6984091" y="4333054"/>
              <a:ext cx="1050713" cy="1047750"/>
              <a:chOff x="6070837" y="3859125"/>
              <a:chExt cx="1400950" cy="1397000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6362625" y="4143625"/>
                <a:ext cx="828000" cy="82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6070837" y="3859125"/>
                <a:ext cx="1400950" cy="1397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2100" b="1" baseline="30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43</a:t>
                </a:r>
                <a:r>
                  <a:rPr lang="it-IT" sz="21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Sc</a:t>
                </a:r>
                <a:endParaRPr/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7918797" y="4340448"/>
              <a:ext cx="1085030" cy="1047750"/>
              <a:chOff x="4561094" y="4564504"/>
              <a:chExt cx="1446706" cy="1397000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870447" y="4849004"/>
                <a:ext cx="828000" cy="828000"/>
              </a:xfrm>
              <a:prstGeom prst="ellipse">
                <a:avLst/>
              </a:prstGeom>
              <a:gradFill>
                <a:gsLst>
                  <a:gs pos="0">
                    <a:srgbClr val="0070C0"/>
                  </a:gs>
                  <a:gs pos="49000">
                    <a:srgbClr val="0070C0"/>
                  </a:gs>
                  <a:gs pos="51000">
                    <a:srgbClr val="C00000"/>
                  </a:gs>
                  <a:gs pos="100000">
                    <a:srgbClr val="C00000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561094" y="4564504"/>
                <a:ext cx="1446706" cy="1397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2100" b="1" baseline="30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47</a:t>
                </a:r>
                <a:r>
                  <a:rPr lang="it-IT" sz="21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Sc</a:t>
                </a:r>
                <a:endParaRPr/>
              </a:p>
            </p:txBody>
          </p:sp>
        </p:grpSp>
      </p:grpSp>
      <p:grpSp>
        <p:nvGrpSpPr>
          <p:cNvPr id="303" name="Google Shape;303;p9"/>
          <p:cNvGrpSpPr/>
          <p:nvPr/>
        </p:nvGrpSpPr>
        <p:grpSpPr>
          <a:xfrm>
            <a:off x="7361319" y="2406065"/>
            <a:ext cx="1930634" cy="1048915"/>
            <a:chOff x="7165184" y="2314715"/>
            <a:chExt cx="1930634" cy="1048915"/>
          </a:xfrm>
        </p:grpSpPr>
        <p:sp>
          <p:nvSpPr>
            <p:cNvPr id="304" name="Google Shape;304;p9"/>
            <p:cNvSpPr/>
            <p:nvPr/>
          </p:nvSpPr>
          <p:spPr>
            <a:xfrm>
              <a:off x="7695753" y="2750820"/>
              <a:ext cx="990600" cy="146354"/>
            </a:xfrm>
            <a:prstGeom prst="roundRect">
              <a:avLst>
                <a:gd name="adj" fmla="val 48220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5" name="Google Shape;305;p9"/>
            <p:cNvGrpSpPr/>
            <p:nvPr/>
          </p:nvGrpSpPr>
          <p:grpSpPr>
            <a:xfrm>
              <a:off x="8010788" y="2315880"/>
              <a:ext cx="1085030" cy="1047750"/>
              <a:chOff x="3623701" y="4534831"/>
              <a:chExt cx="1446706" cy="1397000"/>
            </a:xfrm>
          </p:grpSpPr>
          <p:sp>
            <p:nvSpPr>
              <p:cNvPr id="306" name="Google Shape;306;p9"/>
              <p:cNvSpPr/>
              <p:nvPr/>
            </p:nvSpPr>
            <p:spPr>
              <a:xfrm>
                <a:off x="3964007" y="4821627"/>
                <a:ext cx="828000" cy="828000"/>
              </a:xfrm>
              <a:prstGeom prst="ellipse">
                <a:avLst/>
              </a:prstGeom>
              <a:gradFill>
                <a:gsLst>
                  <a:gs pos="0">
                    <a:srgbClr val="0070C0"/>
                  </a:gs>
                  <a:gs pos="49000">
                    <a:srgbClr val="0070C0"/>
                  </a:gs>
                  <a:gs pos="51000">
                    <a:srgbClr val="C00000"/>
                  </a:gs>
                  <a:gs pos="100000">
                    <a:srgbClr val="C00000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3623701" y="4534831"/>
                <a:ext cx="1446706" cy="1397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2100" b="1" baseline="30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67</a:t>
                </a:r>
                <a:r>
                  <a:rPr lang="it-IT" sz="21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Cu</a:t>
                </a:r>
                <a:endParaRPr/>
              </a:p>
            </p:txBody>
          </p:sp>
        </p:grpSp>
        <p:grpSp>
          <p:nvGrpSpPr>
            <p:cNvPr id="308" name="Google Shape;308;p9"/>
            <p:cNvGrpSpPr/>
            <p:nvPr/>
          </p:nvGrpSpPr>
          <p:grpSpPr>
            <a:xfrm>
              <a:off x="7165184" y="2314715"/>
              <a:ext cx="1085030" cy="1047750"/>
              <a:chOff x="4561905" y="4537127"/>
              <a:chExt cx="1446706" cy="1397000"/>
            </a:xfrm>
          </p:grpSpPr>
          <p:sp>
            <p:nvSpPr>
              <p:cNvPr id="309" name="Google Shape;309;p9"/>
              <p:cNvSpPr/>
              <p:nvPr/>
            </p:nvSpPr>
            <p:spPr>
              <a:xfrm>
                <a:off x="4871258" y="4820606"/>
                <a:ext cx="828000" cy="828000"/>
              </a:xfrm>
              <a:prstGeom prst="ellipse">
                <a:avLst/>
              </a:prstGeom>
              <a:gradFill>
                <a:gsLst>
                  <a:gs pos="0">
                    <a:srgbClr val="0070C0"/>
                  </a:gs>
                  <a:gs pos="49000">
                    <a:srgbClr val="0070C0"/>
                  </a:gs>
                  <a:gs pos="51000">
                    <a:srgbClr val="C00000"/>
                  </a:gs>
                  <a:gs pos="100000">
                    <a:srgbClr val="C00000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9"/>
              <p:cNvSpPr/>
              <p:nvPr/>
            </p:nvSpPr>
            <p:spPr>
              <a:xfrm>
                <a:off x="4561905" y="4537127"/>
                <a:ext cx="1446706" cy="13970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2100" b="1" baseline="30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64</a:t>
                </a:r>
                <a:r>
                  <a:rPr lang="it-IT" sz="21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Cu</a:t>
                </a:r>
                <a:endParaRPr/>
              </a:p>
            </p:txBody>
          </p:sp>
        </p:grpSp>
      </p:grpSp>
      <p:pic>
        <p:nvPicPr>
          <p:cNvPr id="311" name="Google Shape;31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4875" y="1413257"/>
            <a:ext cx="3964831" cy="420288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9"/>
          <p:cNvSpPr txBox="1"/>
          <p:nvPr/>
        </p:nvSpPr>
        <p:spPr>
          <a:xfrm>
            <a:off x="101031" y="5648728"/>
            <a:ext cx="42067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The ISOLPHARM </a:t>
            </a:r>
            <a:r>
              <a:rPr lang="it-IT" sz="1800" b="1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ion collection target</a:t>
            </a: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4757884" y="5917324"/>
            <a:ext cx="252000" cy="252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9"/>
          <p:cNvSpPr txBox="1"/>
          <p:nvPr/>
        </p:nvSpPr>
        <p:spPr>
          <a:xfrm>
            <a:off x="4997396" y="5886375"/>
            <a:ext cx="1096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therapy</a:t>
            </a:r>
            <a:endParaRPr/>
          </a:p>
        </p:txBody>
      </p:sp>
      <p:sp>
        <p:nvSpPr>
          <p:cNvPr id="315" name="Google Shape;315;p9"/>
          <p:cNvSpPr/>
          <p:nvPr/>
        </p:nvSpPr>
        <p:spPr>
          <a:xfrm>
            <a:off x="5955722" y="5917324"/>
            <a:ext cx="252000" cy="252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 txBox="1"/>
          <p:nvPr/>
        </p:nvSpPr>
        <p:spPr>
          <a:xfrm>
            <a:off x="6178396" y="5888234"/>
            <a:ext cx="1096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diagnostics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7259982" y="5920031"/>
            <a:ext cx="252000" cy="252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9"/>
          <p:cNvSpPr txBox="1"/>
          <p:nvPr/>
        </p:nvSpPr>
        <p:spPr>
          <a:xfrm>
            <a:off x="7623346" y="5892143"/>
            <a:ext cx="16460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theranostics pairs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5484227" y="1864507"/>
            <a:ext cx="756154" cy="75600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03316" y="2281059"/>
            <a:ext cx="1644035" cy="126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9"/>
          <p:cNvSpPr txBox="1"/>
          <p:nvPr/>
        </p:nvSpPr>
        <p:spPr>
          <a:xfrm>
            <a:off x="9939533" y="3614911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(2018-2019)</a:t>
            </a:r>
            <a:endParaRPr/>
          </a:p>
        </p:txBody>
      </p:sp>
      <p:sp>
        <p:nvSpPr>
          <p:cNvPr id="322" name="Google Shape;322;p9"/>
          <p:cNvSpPr txBox="1"/>
          <p:nvPr/>
        </p:nvSpPr>
        <p:spPr>
          <a:xfrm>
            <a:off x="9939533" y="5411841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(2020-2022)</a:t>
            </a:r>
            <a:endParaRPr/>
          </a:p>
        </p:txBody>
      </p:sp>
      <p:pic>
        <p:nvPicPr>
          <p:cNvPr id="323" name="Google Shape;323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29279" y="4096382"/>
            <a:ext cx="2192107" cy="141269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9"/>
          <p:cNvSpPr/>
          <p:nvPr/>
        </p:nvSpPr>
        <p:spPr>
          <a:xfrm>
            <a:off x="9301819" y="2128603"/>
            <a:ext cx="2593569" cy="3788721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9"/>
          <p:cNvSpPr txBox="1"/>
          <p:nvPr/>
        </p:nvSpPr>
        <p:spPr>
          <a:xfrm flipH="1">
            <a:off x="9290851" y="872204"/>
            <a:ext cx="25709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baseline="3000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-IT" sz="3200" b="1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it-IT" sz="200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 production is</a:t>
            </a:r>
            <a:endParaRPr sz="2000">
              <a:solidFill>
                <a:srgbClr val="002A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002A48"/>
                </a:solidFill>
                <a:latin typeface="Calibri"/>
                <a:ea typeface="Calibri"/>
                <a:cs typeface="Calibri"/>
                <a:sym typeface="Calibri"/>
              </a:rPr>
              <a:t>investigated with two INFN-csn5 projects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919</Words>
  <Application>Microsoft Office PowerPoint</Application>
  <PresentationFormat>Widescreen</PresentationFormat>
  <Paragraphs>208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Noto Sans Symbols</vt:lpstr>
      <vt:lpstr>Brush Script MT</vt:lpstr>
      <vt:lpstr>Times New Roman</vt:lpstr>
      <vt:lpstr>Arabic Typesetting</vt:lpstr>
      <vt:lpstr>Arial</vt:lpstr>
      <vt:lpstr>Corbel</vt:lpstr>
      <vt:lpstr>Calibri</vt:lpstr>
      <vt:lpstr>Office Theme</vt:lpstr>
      <vt:lpstr>Research activities on the cyclotron-based production of innovative radionuclides:  The experience at the Legnaro National Laboratories of INFN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activities on the cyclotron-based production of innovative radionuclides:  The experience at the Legnaro National Laboratories of INFN</dc:title>
  <dc:creator>CHARISOPOULOS, Sotirios</dc:creator>
  <cp:lastModifiedBy>CHARISOPOULOS, Sotirios</cp:lastModifiedBy>
  <cp:revision>12</cp:revision>
  <dcterms:created xsi:type="dcterms:W3CDTF">2022-03-17T15:20:17Z</dcterms:created>
  <dcterms:modified xsi:type="dcterms:W3CDTF">2022-12-29T18:53:38Z</dcterms:modified>
</cp:coreProperties>
</file>