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3"/>
  </p:notesMasterIdLst>
  <p:handoutMasterIdLst>
    <p:handoutMasterId r:id="rId14"/>
  </p:handoutMasterIdLst>
  <p:sldIdLst>
    <p:sldId id="379" r:id="rId3"/>
    <p:sldId id="381" r:id="rId4"/>
    <p:sldId id="382" r:id="rId5"/>
    <p:sldId id="383" r:id="rId6"/>
    <p:sldId id="396" r:id="rId7"/>
    <p:sldId id="384" r:id="rId8"/>
    <p:sldId id="385" r:id="rId9"/>
    <p:sldId id="386" r:id="rId10"/>
    <p:sldId id="395" r:id="rId11"/>
    <p:sldId id="394" r:id="rId12"/>
  </p:sldIdLst>
  <p:sldSz cx="12192000" cy="6858000"/>
  <p:notesSz cx="10234613" cy="7099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354" y="6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435797" cy="354965"/>
          </a:xfrm>
          <a:prstGeom prst="rect">
            <a:avLst/>
          </a:prstGeom>
        </p:spPr>
        <p:txBody>
          <a:bodyPr vert="horz" lIns="94901" tIns="47450" rIns="94901" bIns="47450" rtlCol="0"/>
          <a:lstStyle>
            <a:lvl1pPr algn="l">
              <a:defRPr sz="1300"/>
            </a:lvl1pPr>
          </a:lstStyle>
          <a:p>
            <a:endParaRPr lang="en-GB"/>
          </a:p>
        </p:txBody>
      </p:sp>
      <p:sp>
        <p:nvSpPr>
          <p:cNvPr id="3" name="Date Placeholder 2"/>
          <p:cNvSpPr>
            <a:spLocks noGrp="1"/>
          </p:cNvSpPr>
          <p:nvPr>
            <p:ph type="dt" sz="quarter" idx="1"/>
          </p:nvPr>
        </p:nvSpPr>
        <p:spPr>
          <a:xfrm>
            <a:off x="5796426" y="0"/>
            <a:ext cx="4435797" cy="354965"/>
          </a:xfrm>
          <a:prstGeom prst="rect">
            <a:avLst/>
          </a:prstGeom>
        </p:spPr>
        <p:txBody>
          <a:bodyPr vert="horz" lIns="94901" tIns="47450" rIns="94901" bIns="47450" rtlCol="0"/>
          <a:lstStyle>
            <a:lvl1pPr algn="r">
              <a:defRPr sz="1300"/>
            </a:lvl1pPr>
          </a:lstStyle>
          <a:p>
            <a:fld id="{3AF8CD38-2F59-4795-9987-A3E706937ABE}" type="datetimeFigureOut">
              <a:rPr lang="en-GB" smtClean="0"/>
              <a:pPr/>
              <a:t>19/06/2022</a:t>
            </a:fld>
            <a:endParaRPr lang="en-GB"/>
          </a:p>
        </p:txBody>
      </p:sp>
      <p:sp>
        <p:nvSpPr>
          <p:cNvPr id="4" name="Footer Placeholder 3"/>
          <p:cNvSpPr>
            <a:spLocks noGrp="1"/>
          </p:cNvSpPr>
          <p:nvPr>
            <p:ph type="ftr" sz="quarter" idx="2"/>
          </p:nvPr>
        </p:nvSpPr>
        <p:spPr>
          <a:xfrm>
            <a:off x="0" y="6743198"/>
            <a:ext cx="4435797" cy="354965"/>
          </a:xfrm>
          <a:prstGeom prst="rect">
            <a:avLst/>
          </a:prstGeom>
        </p:spPr>
        <p:txBody>
          <a:bodyPr vert="horz" lIns="94901" tIns="47450" rIns="94901" bIns="47450" rtlCol="0" anchor="b"/>
          <a:lstStyle>
            <a:lvl1pPr algn="l">
              <a:defRPr sz="1300"/>
            </a:lvl1pPr>
          </a:lstStyle>
          <a:p>
            <a:endParaRPr lang="en-GB"/>
          </a:p>
        </p:txBody>
      </p:sp>
      <p:sp>
        <p:nvSpPr>
          <p:cNvPr id="5" name="Slide Number Placeholder 4"/>
          <p:cNvSpPr>
            <a:spLocks noGrp="1"/>
          </p:cNvSpPr>
          <p:nvPr>
            <p:ph type="sldNum" sz="quarter" idx="3"/>
          </p:nvPr>
        </p:nvSpPr>
        <p:spPr>
          <a:xfrm>
            <a:off x="5796426" y="6743198"/>
            <a:ext cx="4435797" cy="354965"/>
          </a:xfrm>
          <a:prstGeom prst="rect">
            <a:avLst/>
          </a:prstGeom>
        </p:spPr>
        <p:txBody>
          <a:bodyPr vert="horz" lIns="94901" tIns="47450" rIns="94901" bIns="47450" rtlCol="0" anchor="b"/>
          <a:lstStyle>
            <a:lvl1pPr algn="r">
              <a:defRPr sz="1300"/>
            </a:lvl1pPr>
          </a:lstStyle>
          <a:p>
            <a:fld id="{038EC320-E1C8-4E4A-AD29-21D7FE03F97C}" type="slidenum">
              <a:rPr lang="en-GB" smtClean="0"/>
              <a:pPr/>
              <a:t>‹N°›</a:t>
            </a:fld>
            <a:endParaRPr lang="en-GB"/>
          </a:p>
        </p:txBody>
      </p:sp>
    </p:spTree>
    <p:extLst>
      <p:ext uri="{BB962C8B-B14F-4D97-AF65-F5344CB8AC3E}">
        <p14:creationId xmlns:p14="http://schemas.microsoft.com/office/powerpoint/2010/main" val="9492033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4435475" cy="355600"/>
          </a:xfrm>
          <a:prstGeom prst="rect">
            <a:avLst/>
          </a:prstGeom>
        </p:spPr>
        <p:txBody>
          <a:bodyPr vert="horz" lIns="91440" tIns="45720" rIns="91440" bIns="45720" rtlCol="0"/>
          <a:lstStyle>
            <a:lvl1pPr algn="l">
              <a:defRPr sz="1200"/>
            </a:lvl1pPr>
          </a:lstStyle>
          <a:p>
            <a:endParaRPr lang="en-GB"/>
          </a:p>
        </p:txBody>
      </p:sp>
      <p:sp>
        <p:nvSpPr>
          <p:cNvPr id="3" name="Espace réservé de la date 2"/>
          <p:cNvSpPr>
            <a:spLocks noGrp="1"/>
          </p:cNvSpPr>
          <p:nvPr>
            <p:ph type="dt" idx="1"/>
          </p:nvPr>
        </p:nvSpPr>
        <p:spPr>
          <a:xfrm>
            <a:off x="5797550" y="0"/>
            <a:ext cx="4435475" cy="355600"/>
          </a:xfrm>
          <a:prstGeom prst="rect">
            <a:avLst/>
          </a:prstGeom>
        </p:spPr>
        <p:txBody>
          <a:bodyPr vert="horz" lIns="91440" tIns="45720" rIns="91440" bIns="45720" rtlCol="0"/>
          <a:lstStyle>
            <a:lvl1pPr algn="r">
              <a:defRPr sz="1200"/>
            </a:lvl1pPr>
          </a:lstStyle>
          <a:p>
            <a:fld id="{C50B5B86-1AEE-4562-B162-F260DC75652C}" type="datetimeFigureOut">
              <a:rPr lang="en-GB" smtClean="0"/>
              <a:pPr/>
              <a:t>19/06/2022</a:t>
            </a:fld>
            <a:endParaRPr lang="en-GB"/>
          </a:p>
        </p:txBody>
      </p:sp>
      <p:sp>
        <p:nvSpPr>
          <p:cNvPr id="4" name="Espace réservé de l'image des diapositives 3"/>
          <p:cNvSpPr>
            <a:spLocks noGrp="1" noRot="1" noChangeAspect="1"/>
          </p:cNvSpPr>
          <p:nvPr>
            <p:ph type="sldImg" idx="2"/>
          </p:nvPr>
        </p:nvSpPr>
        <p:spPr>
          <a:xfrm>
            <a:off x="2989263" y="887413"/>
            <a:ext cx="4256087" cy="2395537"/>
          </a:xfrm>
          <a:prstGeom prst="rect">
            <a:avLst/>
          </a:prstGeom>
          <a:noFill/>
          <a:ln w="12700">
            <a:solidFill>
              <a:prstClr val="black"/>
            </a:solidFill>
          </a:ln>
        </p:spPr>
        <p:txBody>
          <a:bodyPr vert="horz" lIns="91440" tIns="45720" rIns="91440" bIns="45720" rtlCol="0" anchor="ctr"/>
          <a:lstStyle/>
          <a:p>
            <a:endParaRPr lang="en-GB"/>
          </a:p>
        </p:txBody>
      </p:sp>
      <p:sp>
        <p:nvSpPr>
          <p:cNvPr id="5" name="Espace réservé des commentaires 4"/>
          <p:cNvSpPr>
            <a:spLocks noGrp="1"/>
          </p:cNvSpPr>
          <p:nvPr>
            <p:ph type="body" sz="quarter" idx="3"/>
          </p:nvPr>
        </p:nvSpPr>
        <p:spPr>
          <a:xfrm>
            <a:off x="1023938" y="3416300"/>
            <a:ext cx="8186737" cy="2795588"/>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6" name="Espace réservé du pied de page 5"/>
          <p:cNvSpPr>
            <a:spLocks noGrp="1"/>
          </p:cNvSpPr>
          <p:nvPr>
            <p:ph type="ftr" sz="quarter" idx="4"/>
          </p:nvPr>
        </p:nvSpPr>
        <p:spPr>
          <a:xfrm>
            <a:off x="0" y="6743700"/>
            <a:ext cx="4435475" cy="355600"/>
          </a:xfrm>
          <a:prstGeom prst="rect">
            <a:avLst/>
          </a:prstGeom>
        </p:spPr>
        <p:txBody>
          <a:bodyPr vert="horz" lIns="91440" tIns="45720" rIns="91440" bIns="45720" rtlCol="0" anchor="b"/>
          <a:lstStyle>
            <a:lvl1pPr algn="l">
              <a:defRPr sz="1200"/>
            </a:lvl1pPr>
          </a:lstStyle>
          <a:p>
            <a:endParaRPr lang="en-GB"/>
          </a:p>
        </p:txBody>
      </p:sp>
      <p:sp>
        <p:nvSpPr>
          <p:cNvPr id="7" name="Espace réservé du numéro de diapositive 6"/>
          <p:cNvSpPr>
            <a:spLocks noGrp="1"/>
          </p:cNvSpPr>
          <p:nvPr>
            <p:ph type="sldNum" sz="quarter" idx="5"/>
          </p:nvPr>
        </p:nvSpPr>
        <p:spPr>
          <a:xfrm>
            <a:off x="5797550" y="6743700"/>
            <a:ext cx="4435475" cy="355600"/>
          </a:xfrm>
          <a:prstGeom prst="rect">
            <a:avLst/>
          </a:prstGeom>
        </p:spPr>
        <p:txBody>
          <a:bodyPr vert="horz" lIns="91440" tIns="45720" rIns="91440" bIns="45720" rtlCol="0" anchor="b"/>
          <a:lstStyle>
            <a:lvl1pPr algn="r">
              <a:defRPr sz="1200"/>
            </a:lvl1pPr>
          </a:lstStyle>
          <a:p>
            <a:fld id="{BF41BEE8-67C2-4D8E-9C7E-1AEC35EC5061}" type="slidenum">
              <a:rPr lang="en-GB" smtClean="0"/>
              <a:pPr/>
              <a:t>‹N°›</a:t>
            </a:fld>
            <a:endParaRPr lang="en-GB"/>
          </a:p>
        </p:txBody>
      </p:sp>
    </p:spTree>
    <p:extLst>
      <p:ext uri="{BB962C8B-B14F-4D97-AF65-F5344CB8AC3E}">
        <p14:creationId xmlns:p14="http://schemas.microsoft.com/office/powerpoint/2010/main" val="2930417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89263" y="887413"/>
            <a:ext cx="4256087" cy="239553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750A1E1-C8D9-4447-9192-37BA973CD27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91283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BF41BEE8-67C2-4D8E-9C7E-1AEC35EC5061}" type="slidenum">
              <a:rPr lang="en-GB" smtClean="0"/>
              <a:pPr/>
              <a:t>4</a:t>
            </a:fld>
            <a:endParaRPr lang="en-GB"/>
          </a:p>
        </p:txBody>
      </p:sp>
    </p:spTree>
    <p:extLst>
      <p:ext uri="{BB962C8B-B14F-4D97-AF65-F5344CB8AC3E}">
        <p14:creationId xmlns:p14="http://schemas.microsoft.com/office/powerpoint/2010/main" val="1363024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0"/>
            <a:ext cx="103632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5AAB36C2-2B55-46E3-A0BE-F09895024253}" type="datetime1">
              <a:rPr lang="en-CA" smtClean="0"/>
              <a:pPr/>
              <a:t>2022-06-19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ED7AA52-FD9E-446C-908E-D33A61681140}" type="slidenum">
              <a:rPr lang="en-CA" smtClean="0"/>
              <a:pPr/>
              <a:t>‹N°›</a:t>
            </a:fld>
            <a:endParaRPr lang="en-CA"/>
          </a:p>
        </p:txBody>
      </p:sp>
    </p:spTree>
    <p:extLst>
      <p:ext uri="{BB962C8B-B14F-4D97-AF65-F5344CB8AC3E}">
        <p14:creationId xmlns:p14="http://schemas.microsoft.com/office/powerpoint/2010/main" val="1007214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DEEDC1D4-E7C5-4B97-A925-0EC04CAAC77B}" type="datetime1">
              <a:rPr lang="en-CA" smtClean="0"/>
              <a:pPr/>
              <a:t>2022-06-19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ED7AA52-FD9E-446C-908E-D33A61681140}" type="slidenum">
              <a:rPr lang="en-CA" smtClean="0"/>
              <a:pPr/>
              <a:t>‹N°›</a:t>
            </a:fld>
            <a:endParaRPr lang="en-CA"/>
          </a:p>
        </p:txBody>
      </p:sp>
    </p:spTree>
    <p:extLst>
      <p:ext uri="{BB962C8B-B14F-4D97-AF65-F5344CB8AC3E}">
        <p14:creationId xmlns:p14="http://schemas.microsoft.com/office/powerpoint/2010/main" val="3530814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3"/>
            <a:ext cx="27432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609600" y="274643"/>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DC202CE5-5417-4F0F-89BA-06D13DF7A534}" type="datetime1">
              <a:rPr lang="en-CA" smtClean="0"/>
              <a:pPr/>
              <a:t>2022-06-19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ED7AA52-FD9E-446C-908E-D33A61681140}" type="slidenum">
              <a:rPr lang="en-CA" smtClean="0"/>
              <a:pPr/>
              <a:t>‹N°›</a:t>
            </a:fld>
            <a:endParaRPr lang="en-CA"/>
          </a:p>
        </p:txBody>
      </p:sp>
    </p:spTree>
    <p:extLst>
      <p:ext uri="{BB962C8B-B14F-4D97-AF65-F5344CB8AC3E}">
        <p14:creationId xmlns:p14="http://schemas.microsoft.com/office/powerpoint/2010/main" val="16861737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431371" y="1772816"/>
            <a:ext cx="11425271" cy="1080120"/>
          </a:xfrm>
        </p:spPr>
        <p:txBody>
          <a:bodyPr/>
          <a:lstStyle>
            <a:lvl1pPr algn="l">
              <a:defRPr>
                <a:solidFill>
                  <a:schemeClr val="bg1"/>
                </a:solidFill>
              </a:defRPr>
            </a:lvl1pPr>
          </a:lstStyle>
          <a:p>
            <a:r>
              <a:rPr lang="en-US"/>
              <a:t>Click to edit Master title style</a:t>
            </a:r>
            <a:endParaRPr lang="en-GB" dirty="0"/>
          </a:p>
        </p:txBody>
      </p:sp>
      <p:sp>
        <p:nvSpPr>
          <p:cNvPr id="3" name="Subtitle 2"/>
          <p:cNvSpPr>
            <a:spLocks noGrp="1"/>
          </p:cNvSpPr>
          <p:nvPr>
            <p:ph type="subTitle" idx="1"/>
          </p:nvPr>
        </p:nvSpPr>
        <p:spPr>
          <a:xfrm>
            <a:off x="431371" y="3573016"/>
            <a:ext cx="11425271" cy="1608584"/>
          </a:xfrm>
        </p:spPr>
        <p:txBody>
          <a:bodyPr>
            <a:normAutofit/>
          </a:bodyPr>
          <a:lstStyle>
            <a:lvl1pPr marL="0" indent="0" algn="l">
              <a:buNone/>
              <a:defRPr sz="2800" b="1">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1372" y="230872"/>
            <a:ext cx="3407701" cy="766732"/>
          </a:xfrm>
          <a:prstGeom prst="rect">
            <a:avLst/>
          </a:prstGeom>
        </p:spPr>
      </p:pic>
    </p:spTree>
    <p:extLst>
      <p:ext uri="{BB962C8B-B14F-4D97-AF65-F5344CB8AC3E}">
        <p14:creationId xmlns:p14="http://schemas.microsoft.com/office/powerpoint/2010/main" val="3710240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3" name="Date Placeholder 12"/>
          <p:cNvSpPr>
            <a:spLocks noGrp="1"/>
          </p:cNvSpPr>
          <p:nvPr>
            <p:ph type="dt" sz="half" idx="10"/>
          </p:nvPr>
        </p:nvSpPr>
        <p:spPr/>
        <p:txBody>
          <a:bodyPr/>
          <a:lstStyle/>
          <a:p>
            <a:endParaRPr lang="en-US" dirty="0"/>
          </a:p>
        </p:txBody>
      </p:sp>
      <p:sp>
        <p:nvSpPr>
          <p:cNvPr id="14" name="Footer Placeholder 13"/>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p:txBody>
          <a:bodyPr/>
          <a:lstStyle/>
          <a:p>
            <a:fld id="{23A0628E-C12F-4F8C-9895-BCD5E30100D3}" type="slidenum">
              <a:rPr lang="en-US" smtClean="0"/>
              <a:pPr/>
              <a:t>‹N°›</a:t>
            </a:fld>
            <a:endParaRPr lang="en-US" dirty="0"/>
          </a:p>
        </p:txBody>
      </p:sp>
    </p:spTree>
    <p:extLst>
      <p:ext uri="{BB962C8B-B14F-4D97-AF65-F5344CB8AC3E}">
        <p14:creationId xmlns:p14="http://schemas.microsoft.com/office/powerpoint/2010/main" val="39425110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a:ln>
            <a:noFill/>
          </a:ln>
        </p:spPr>
      </p:pic>
      <p:sp>
        <p:nvSpPr>
          <p:cNvPr id="4" name="Title 1"/>
          <p:cNvSpPr>
            <a:spLocks noGrp="1"/>
          </p:cNvSpPr>
          <p:nvPr>
            <p:ph type="ctrTitle"/>
          </p:nvPr>
        </p:nvSpPr>
        <p:spPr>
          <a:xfrm>
            <a:off x="431371" y="1772816"/>
            <a:ext cx="11425271" cy="1080120"/>
          </a:xfrm>
        </p:spPr>
        <p:txBody>
          <a:bodyPr/>
          <a:lstStyle>
            <a:lvl1pPr algn="l">
              <a:defRPr>
                <a:solidFill>
                  <a:schemeClr val="tx2"/>
                </a:solidFill>
              </a:defRPr>
            </a:lvl1pPr>
          </a:lstStyle>
          <a:p>
            <a:r>
              <a:rPr lang="en-US"/>
              <a:t>Click to edit Master title style</a:t>
            </a:r>
            <a:endParaRPr lang="en-GB" dirty="0"/>
          </a:p>
        </p:txBody>
      </p:sp>
      <p:sp>
        <p:nvSpPr>
          <p:cNvPr id="5" name="Subtitle 2"/>
          <p:cNvSpPr>
            <a:spLocks noGrp="1"/>
          </p:cNvSpPr>
          <p:nvPr>
            <p:ph type="subTitle" idx="1"/>
          </p:nvPr>
        </p:nvSpPr>
        <p:spPr>
          <a:xfrm>
            <a:off x="431371" y="3573016"/>
            <a:ext cx="11425271" cy="1608584"/>
          </a:xfrm>
        </p:spPr>
        <p:txBody>
          <a:bodyPr>
            <a:normAutofit/>
          </a:bodyPr>
          <a:lstStyle>
            <a:lvl1pPr marL="0" indent="0" algn="l">
              <a:buNone/>
              <a:defRPr sz="2800" b="1">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1374" y="230872"/>
            <a:ext cx="3407697" cy="766732"/>
          </a:xfrm>
          <a:prstGeom prst="rect">
            <a:avLst/>
          </a:prstGeom>
        </p:spPr>
      </p:pic>
    </p:spTree>
    <p:extLst>
      <p:ext uri="{BB962C8B-B14F-4D97-AF65-F5344CB8AC3E}">
        <p14:creationId xmlns:p14="http://schemas.microsoft.com/office/powerpoint/2010/main" val="33182627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13" name="Date Placeholder 12"/>
          <p:cNvSpPr>
            <a:spLocks noGrp="1"/>
          </p:cNvSpPr>
          <p:nvPr>
            <p:ph type="dt" sz="half" idx="10"/>
          </p:nvPr>
        </p:nvSpPr>
        <p:spPr/>
        <p:txBody>
          <a:bodyPr/>
          <a:lstStyle/>
          <a:p>
            <a:endParaRPr lang="en-US" dirty="0"/>
          </a:p>
        </p:txBody>
      </p:sp>
      <p:sp>
        <p:nvSpPr>
          <p:cNvPr id="14" name="Footer Placeholder 13"/>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p:txBody>
          <a:bodyPr/>
          <a:lstStyle/>
          <a:p>
            <a:fld id="{23A0628E-C12F-4F8C-9895-BCD5E30100D3}" type="slidenum">
              <a:rPr lang="en-US" smtClean="0"/>
              <a:pPr/>
              <a:t>‹N°›</a:t>
            </a:fld>
            <a:endParaRPr lang="en-US" dirty="0"/>
          </a:p>
        </p:txBody>
      </p:sp>
    </p:spTree>
    <p:extLst>
      <p:ext uri="{BB962C8B-B14F-4D97-AF65-F5344CB8AC3E}">
        <p14:creationId xmlns:p14="http://schemas.microsoft.com/office/powerpoint/2010/main" val="4626559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Date Placeholder 13"/>
          <p:cNvSpPr>
            <a:spLocks noGrp="1"/>
          </p:cNvSpPr>
          <p:nvPr>
            <p:ph type="dt" sz="half" idx="10"/>
          </p:nvPr>
        </p:nvSpPr>
        <p:spPr/>
        <p:txBody>
          <a:bodyPr/>
          <a:lstStyle/>
          <a:p>
            <a:endParaRPr lang="en-US" dirty="0"/>
          </a:p>
        </p:txBody>
      </p:sp>
      <p:sp>
        <p:nvSpPr>
          <p:cNvPr id="15" name="Footer Placeholder 14"/>
          <p:cNvSpPr>
            <a:spLocks noGrp="1"/>
          </p:cNvSpPr>
          <p:nvPr>
            <p:ph type="ftr" sz="quarter" idx="11"/>
          </p:nvPr>
        </p:nvSpPr>
        <p:spPr/>
        <p:txBody>
          <a:bodyPr/>
          <a:lstStyle/>
          <a:p>
            <a:endParaRPr lang="en-US" dirty="0"/>
          </a:p>
        </p:txBody>
      </p:sp>
      <p:sp>
        <p:nvSpPr>
          <p:cNvPr id="16" name="Slide Number Placeholder 15"/>
          <p:cNvSpPr>
            <a:spLocks noGrp="1"/>
          </p:cNvSpPr>
          <p:nvPr>
            <p:ph type="sldNum" sz="quarter" idx="12"/>
          </p:nvPr>
        </p:nvSpPr>
        <p:spPr/>
        <p:txBody>
          <a:bodyPr/>
          <a:lstStyle/>
          <a:p>
            <a:fld id="{23A0628E-C12F-4F8C-9895-BCD5E30100D3}" type="slidenum">
              <a:rPr lang="en-US" smtClean="0"/>
              <a:pPr/>
              <a:t>‹N°›</a:t>
            </a:fld>
            <a:endParaRPr lang="en-US" dirty="0"/>
          </a:p>
        </p:txBody>
      </p:sp>
    </p:spTree>
    <p:extLst>
      <p:ext uri="{BB962C8B-B14F-4D97-AF65-F5344CB8AC3E}">
        <p14:creationId xmlns:p14="http://schemas.microsoft.com/office/powerpoint/2010/main" val="18107032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6" name="Date Placeholder 15"/>
          <p:cNvSpPr>
            <a:spLocks noGrp="1"/>
          </p:cNvSpPr>
          <p:nvPr>
            <p:ph type="dt" sz="half" idx="10"/>
          </p:nvPr>
        </p:nvSpPr>
        <p:spPr/>
        <p:txBody>
          <a:bodyPr/>
          <a:lstStyle/>
          <a:p>
            <a:endParaRPr lang="en-US" dirty="0"/>
          </a:p>
        </p:txBody>
      </p:sp>
      <p:sp>
        <p:nvSpPr>
          <p:cNvPr id="17" name="Footer Placeholder 16"/>
          <p:cNvSpPr>
            <a:spLocks noGrp="1"/>
          </p:cNvSpPr>
          <p:nvPr>
            <p:ph type="ftr" sz="quarter" idx="11"/>
          </p:nvPr>
        </p:nvSpPr>
        <p:spPr/>
        <p:txBody>
          <a:bodyPr/>
          <a:lstStyle/>
          <a:p>
            <a:endParaRPr lang="en-US" dirty="0"/>
          </a:p>
        </p:txBody>
      </p:sp>
      <p:sp>
        <p:nvSpPr>
          <p:cNvPr id="18" name="Slide Number Placeholder 17"/>
          <p:cNvSpPr>
            <a:spLocks noGrp="1"/>
          </p:cNvSpPr>
          <p:nvPr>
            <p:ph type="sldNum" sz="quarter" idx="12"/>
          </p:nvPr>
        </p:nvSpPr>
        <p:spPr/>
        <p:txBody>
          <a:bodyPr/>
          <a:lstStyle/>
          <a:p>
            <a:fld id="{23A0628E-C12F-4F8C-9895-BCD5E30100D3}" type="slidenum">
              <a:rPr lang="en-US" smtClean="0"/>
              <a:pPr/>
              <a:t>‹N°›</a:t>
            </a:fld>
            <a:endParaRPr lang="en-US" dirty="0"/>
          </a:p>
        </p:txBody>
      </p:sp>
    </p:spTree>
    <p:extLst>
      <p:ext uri="{BB962C8B-B14F-4D97-AF65-F5344CB8AC3E}">
        <p14:creationId xmlns:p14="http://schemas.microsoft.com/office/powerpoint/2010/main" val="21844253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9" name="Date Placeholder 8"/>
          <p:cNvSpPr>
            <a:spLocks noGrp="1"/>
          </p:cNvSpPr>
          <p:nvPr>
            <p:ph type="dt" sz="half" idx="10"/>
          </p:nvPr>
        </p:nvSpPr>
        <p:spPr/>
        <p:txBody>
          <a:bodyPr/>
          <a:lstStyle/>
          <a:p>
            <a:endParaRPr lang="en-US" dirty="0"/>
          </a:p>
        </p:txBody>
      </p:sp>
      <p:sp>
        <p:nvSpPr>
          <p:cNvPr id="10" name="Footer Placeholder 9"/>
          <p:cNvSpPr>
            <a:spLocks noGrp="1"/>
          </p:cNvSpPr>
          <p:nvPr>
            <p:ph type="ftr" sz="quarter" idx="11"/>
          </p:nvPr>
        </p:nvSpPr>
        <p:spPr/>
        <p:txBody>
          <a:bodyPr/>
          <a:lstStyle/>
          <a:p>
            <a:endParaRPr lang="en-US" dirty="0"/>
          </a:p>
        </p:txBody>
      </p:sp>
      <p:sp>
        <p:nvSpPr>
          <p:cNvPr id="11" name="Slide Number Placeholder 10"/>
          <p:cNvSpPr>
            <a:spLocks noGrp="1"/>
          </p:cNvSpPr>
          <p:nvPr>
            <p:ph type="sldNum" sz="quarter" idx="12"/>
          </p:nvPr>
        </p:nvSpPr>
        <p:spPr/>
        <p:txBody>
          <a:bodyPr/>
          <a:lstStyle/>
          <a:p>
            <a:fld id="{23A0628E-C12F-4F8C-9895-BCD5E30100D3}" type="slidenum">
              <a:rPr lang="en-US" smtClean="0"/>
              <a:pPr/>
              <a:t>‹N°›</a:t>
            </a:fld>
            <a:endParaRPr lang="en-US" dirty="0"/>
          </a:p>
        </p:txBody>
      </p:sp>
    </p:spTree>
    <p:extLst>
      <p:ext uri="{BB962C8B-B14F-4D97-AF65-F5344CB8AC3E}">
        <p14:creationId xmlns:p14="http://schemas.microsoft.com/office/powerpoint/2010/main" val="30567931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1" name="Date Placeholder 10"/>
          <p:cNvSpPr>
            <a:spLocks noGrp="1"/>
          </p:cNvSpPr>
          <p:nvPr>
            <p:ph type="dt" sz="half" idx="10"/>
          </p:nvPr>
        </p:nvSpPr>
        <p:spPr/>
        <p:txBody>
          <a:bodyPr/>
          <a:lstStyle/>
          <a:p>
            <a:endParaRPr lang="en-US" dirty="0"/>
          </a:p>
        </p:txBody>
      </p:sp>
      <p:sp>
        <p:nvSpPr>
          <p:cNvPr id="12" name="Footer Placeholder 11"/>
          <p:cNvSpPr>
            <a:spLocks noGrp="1"/>
          </p:cNvSpPr>
          <p:nvPr>
            <p:ph type="ftr" sz="quarter" idx="11"/>
          </p:nvPr>
        </p:nvSpPr>
        <p:spPr/>
        <p:txBody>
          <a:bodyPr/>
          <a:lstStyle/>
          <a:p>
            <a:endParaRPr lang="en-US" dirty="0"/>
          </a:p>
        </p:txBody>
      </p:sp>
      <p:sp>
        <p:nvSpPr>
          <p:cNvPr id="13" name="Slide Number Placeholder 12"/>
          <p:cNvSpPr>
            <a:spLocks noGrp="1"/>
          </p:cNvSpPr>
          <p:nvPr>
            <p:ph type="sldNum" sz="quarter" idx="12"/>
          </p:nvPr>
        </p:nvSpPr>
        <p:spPr/>
        <p:txBody>
          <a:bodyPr/>
          <a:lstStyle/>
          <a:p>
            <a:fld id="{23A0628E-C12F-4F8C-9895-BCD5E30100D3}" type="slidenum">
              <a:rPr lang="en-US" smtClean="0"/>
              <a:pPr/>
              <a:t>‹N°›</a:t>
            </a:fld>
            <a:endParaRPr lang="en-US" dirty="0"/>
          </a:p>
        </p:txBody>
      </p:sp>
    </p:spTree>
    <p:extLst>
      <p:ext uri="{BB962C8B-B14F-4D97-AF65-F5344CB8AC3E}">
        <p14:creationId xmlns:p14="http://schemas.microsoft.com/office/powerpoint/2010/main" val="2486205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4BD103D6-2D51-4F54-B7F1-CA96F32112A2}" type="datetime1">
              <a:rPr lang="en-CA" smtClean="0"/>
              <a:pPr/>
              <a:t>2022-06-19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ED7AA52-FD9E-446C-908E-D33A61681140}" type="slidenum">
              <a:rPr lang="en-CA" smtClean="0"/>
              <a:pPr/>
              <a:t>‹N°›</a:t>
            </a:fld>
            <a:endParaRPr lang="en-CA"/>
          </a:p>
        </p:txBody>
      </p:sp>
    </p:spTree>
    <p:extLst>
      <p:ext uri="{BB962C8B-B14F-4D97-AF65-F5344CB8AC3E}">
        <p14:creationId xmlns:p14="http://schemas.microsoft.com/office/powerpoint/2010/main" val="35536730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Date Placeholder 13"/>
          <p:cNvSpPr>
            <a:spLocks noGrp="1"/>
          </p:cNvSpPr>
          <p:nvPr>
            <p:ph type="dt" sz="half" idx="10"/>
          </p:nvPr>
        </p:nvSpPr>
        <p:spPr/>
        <p:txBody>
          <a:bodyPr/>
          <a:lstStyle/>
          <a:p>
            <a:endParaRPr lang="en-US" dirty="0"/>
          </a:p>
        </p:txBody>
      </p:sp>
      <p:sp>
        <p:nvSpPr>
          <p:cNvPr id="15" name="Footer Placeholder 14"/>
          <p:cNvSpPr>
            <a:spLocks noGrp="1"/>
          </p:cNvSpPr>
          <p:nvPr>
            <p:ph type="ftr" sz="quarter" idx="11"/>
          </p:nvPr>
        </p:nvSpPr>
        <p:spPr/>
        <p:txBody>
          <a:bodyPr/>
          <a:lstStyle/>
          <a:p>
            <a:endParaRPr lang="en-US" dirty="0"/>
          </a:p>
        </p:txBody>
      </p:sp>
      <p:sp>
        <p:nvSpPr>
          <p:cNvPr id="16" name="Slide Number Placeholder 15"/>
          <p:cNvSpPr>
            <a:spLocks noGrp="1"/>
          </p:cNvSpPr>
          <p:nvPr>
            <p:ph type="sldNum" sz="quarter" idx="12"/>
          </p:nvPr>
        </p:nvSpPr>
        <p:spPr/>
        <p:txBody>
          <a:bodyPr/>
          <a:lstStyle/>
          <a:p>
            <a:fld id="{23A0628E-C12F-4F8C-9895-BCD5E30100D3}" type="slidenum">
              <a:rPr lang="en-US" smtClean="0"/>
              <a:pPr/>
              <a:t>‹N°›</a:t>
            </a:fld>
            <a:endParaRPr lang="en-US" dirty="0"/>
          </a:p>
        </p:txBody>
      </p:sp>
    </p:spTree>
    <p:extLst>
      <p:ext uri="{BB962C8B-B14F-4D97-AF65-F5344CB8AC3E}">
        <p14:creationId xmlns:p14="http://schemas.microsoft.com/office/powerpoint/2010/main" val="15096555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solidFill>
                  <a:schemeClr val="tx2"/>
                </a:solidFill>
              </a:defRPr>
            </a:lvl1pPr>
          </a:lstStyle>
          <a:p>
            <a:r>
              <a:rPr lang="en-US"/>
              <a:t>Click to edit Master title style</a:t>
            </a:r>
            <a:endParaRPr lang="en-GB" dirty="0"/>
          </a:p>
        </p:txBody>
      </p:sp>
      <p:sp>
        <p:nvSpPr>
          <p:cNvPr id="3" name="Picture Placeholder 2"/>
          <p:cNvSpPr>
            <a:spLocks noGrp="1"/>
          </p:cNvSpPr>
          <p:nvPr>
            <p:ph type="pic" idx="1"/>
          </p:nvPr>
        </p:nvSpPr>
        <p:spPr>
          <a:xfrm>
            <a:off x="2389717" y="1124746"/>
            <a:ext cx="7315200" cy="360283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solidFill>
                  <a:srgbClr val="00000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Date Placeholder 13"/>
          <p:cNvSpPr>
            <a:spLocks noGrp="1"/>
          </p:cNvSpPr>
          <p:nvPr>
            <p:ph type="dt" sz="half" idx="10"/>
          </p:nvPr>
        </p:nvSpPr>
        <p:spPr/>
        <p:txBody>
          <a:bodyPr/>
          <a:lstStyle/>
          <a:p>
            <a:endParaRPr lang="en-US" dirty="0"/>
          </a:p>
        </p:txBody>
      </p:sp>
      <p:sp>
        <p:nvSpPr>
          <p:cNvPr id="15" name="Footer Placeholder 14"/>
          <p:cNvSpPr>
            <a:spLocks noGrp="1"/>
          </p:cNvSpPr>
          <p:nvPr>
            <p:ph type="ftr" sz="quarter" idx="11"/>
          </p:nvPr>
        </p:nvSpPr>
        <p:spPr/>
        <p:txBody>
          <a:bodyPr/>
          <a:lstStyle/>
          <a:p>
            <a:endParaRPr lang="en-US" dirty="0"/>
          </a:p>
        </p:txBody>
      </p:sp>
      <p:sp>
        <p:nvSpPr>
          <p:cNvPr id="16" name="Slide Number Placeholder 15"/>
          <p:cNvSpPr>
            <a:spLocks noGrp="1"/>
          </p:cNvSpPr>
          <p:nvPr>
            <p:ph type="sldNum" sz="quarter" idx="12"/>
          </p:nvPr>
        </p:nvSpPr>
        <p:spPr/>
        <p:txBody>
          <a:bodyPr/>
          <a:lstStyle/>
          <a:p>
            <a:fld id="{23A0628E-C12F-4F8C-9895-BCD5E30100D3}" type="slidenum">
              <a:rPr lang="en-US" smtClean="0"/>
              <a:pPr/>
              <a:t>‹N°›</a:t>
            </a:fld>
            <a:endParaRPr lang="en-US" dirty="0"/>
          </a:p>
        </p:txBody>
      </p:sp>
    </p:spTree>
    <p:extLst>
      <p:ext uri="{BB962C8B-B14F-4D97-AF65-F5344CB8AC3E}">
        <p14:creationId xmlns:p14="http://schemas.microsoft.com/office/powerpoint/2010/main" val="23098171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00"/>
                </a:solidFill>
              </a:defRPr>
            </a:lvl1pPr>
          </a:lstStyle>
          <a:p>
            <a:r>
              <a:rPr lang="en-US"/>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3" name="Date Placeholder 12"/>
          <p:cNvSpPr>
            <a:spLocks noGrp="1"/>
          </p:cNvSpPr>
          <p:nvPr>
            <p:ph type="dt" sz="half" idx="10"/>
          </p:nvPr>
        </p:nvSpPr>
        <p:spPr/>
        <p:txBody>
          <a:bodyPr/>
          <a:lstStyle/>
          <a:p>
            <a:endParaRPr lang="en-US" dirty="0"/>
          </a:p>
        </p:txBody>
      </p:sp>
      <p:sp>
        <p:nvSpPr>
          <p:cNvPr id="14" name="Footer Placeholder 13"/>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p:txBody>
          <a:bodyPr/>
          <a:lstStyle/>
          <a:p>
            <a:fld id="{23A0628E-C12F-4F8C-9895-BCD5E30100D3}" type="slidenum">
              <a:rPr lang="en-US" smtClean="0"/>
              <a:pPr/>
              <a:t>‹N°›</a:t>
            </a:fld>
            <a:endParaRPr lang="en-US" dirty="0"/>
          </a:p>
        </p:txBody>
      </p:sp>
    </p:spTree>
    <p:extLst>
      <p:ext uri="{BB962C8B-B14F-4D97-AF65-F5344CB8AC3E}">
        <p14:creationId xmlns:p14="http://schemas.microsoft.com/office/powerpoint/2010/main" val="10211056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Blank_noLogo">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39DD6F6-060C-469D-A3FA-586AE4833BC2}"/>
              </a:ext>
            </a:extLst>
          </p:cNvPr>
          <p:cNvSpPr/>
          <p:nvPr userDrawn="1"/>
        </p:nvSpPr>
        <p:spPr>
          <a:xfrm>
            <a:off x="0" y="0"/>
            <a:ext cx="12192000" cy="2133600"/>
          </a:xfrm>
          <a:prstGeom prst="rect">
            <a:avLst/>
          </a:prstGeom>
          <a:gradFill flip="none" rotWithShape="1">
            <a:gsLst>
              <a:gs pos="56000">
                <a:schemeClr val="bg1"/>
              </a:gs>
              <a:gs pos="0">
                <a:schemeClr val="accent6"/>
              </a:gs>
            </a:gsLst>
            <a:lin ang="6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800"/>
          </a:p>
        </p:txBody>
      </p:sp>
      <p:sp>
        <p:nvSpPr>
          <p:cNvPr id="3" name="Date Placeholder 10">
            <a:extLst>
              <a:ext uri="{FF2B5EF4-FFF2-40B4-BE49-F238E27FC236}">
                <a16:creationId xmlns:a16="http://schemas.microsoft.com/office/drawing/2014/main" id="{717F149A-7916-4C9E-B3C5-E36B7D6D8337}"/>
              </a:ext>
            </a:extLst>
          </p:cNvPr>
          <p:cNvSpPr>
            <a:spLocks noGrp="1"/>
          </p:cNvSpPr>
          <p:nvPr>
            <p:ph type="dt" sz="half" idx="10"/>
          </p:nvPr>
        </p:nvSpPr>
        <p:spPr/>
        <p:txBody>
          <a:bodyPr/>
          <a:lstStyle>
            <a:lvl1pPr>
              <a:defRPr/>
            </a:lvl1pPr>
          </a:lstStyle>
          <a:p>
            <a:pPr>
              <a:defRPr/>
            </a:pPr>
            <a:fld id="{FA5EC854-E32E-4BEF-A58C-A93AF792923F}" type="datetime1">
              <a:rPr lang="en-US" altLang="x-none"/>
              <a:pPr>
                <a:defRPr/>
              </a:pPr>
              <a:t>6/19/2022</a:t>
            </a:fld>
            <a:endParaRPr lang="en-US" altLang="x-none"/>
          </a:p>
        </p:txBody>
      </p:sp>
      <p:sp>
        <p:nvSpPr>
          <p:cNvPr id="4" name="Footer Placeholder 11">
            <a:extLst>
              <a:ext uri="{FF2B5EF4-FFF2-40B4-BE49-F238E27FC236}">
                <a16:creationId xmlns:a16="http://schemas.microsoft.com/office/drawing/2014/main" id="{2F9FF81A-4858-4109-A356-EDD44A8BC68C}"/>
              </a:ext>
            </a:extLst>
          </p:cNvPr>
          <p:cNvSpPr>
            <a:spLocks noGrp="1"/>
          </p:cNvSpPr>
          <p:nvPr>
            <p:ph type="ftr" sz="quarter" idx="11"/>
          </p:nvPr>
        </p:nvSpPr>
        <p:spPr/>
        <p:txBody>
          <a:bodyPr/>
          <a:lstStyle>
            <a:lvl1pPr>
              <a:defRPr/>
            </a:lvl1pPr>
          </a:lstStyle>
          <a:p>
            <a:pPr>
              <a:defRPr/>
            </a:pPr>
            <a:r>
              <a:rPr lang="en-US"/>
              <a:t>Security of Radioactive Material in Use and Storage | version v1.0</a:t>
            </a:r>
            <a:endParaRPr lang="en-US" dirty="0"/>
          </a:p>
        </p:txBody>
      </p:sp>
      <p:sp>
        <p:nvSpPr>
          <p:cNvPr id="5" name="Slide Number Placeholder 12">
            <a:extLst>
              <a:ext uri="{FF2B5EF4-FFF2-40B4-BE49-F238E27FC236}">
                <a16:creationId xmlns:a16="http://schemas.microsoft.com/office/drawing/2014/main" id="{F8CFACC0-D914-45B4-BE8D-6712E2009233}"/>
              </a:ext>
            </a:extLst>
          </p:cNvPr>
          <p:cNvSpPr>
            <a:spLocks noGrp="1"/>
          </p:cNvSpPr>
          <p:nvPr>
            <p:ph type="sldNum" sz="quarter" idx="12"/>
          </p:nvPr>
        </p:nvSpPr>
        <p:spPr/>
        <p:txBody>
          <a:bodyPr/>
          <a:lstStyle>
            <a:lvl1pPr>
              <a:defRPr/>
            </a:lvl1pPr>
          </a:lstStyle>
          <a:p>
            <a:pPr>
              <a:defRPr/>
            </a:pPr>
            <a:fld id="{7054F72D-489B-47BA-A5F4-7590C56D10CA}" type="slidenum">
              <a:rPr lang="en-US" altLang="x-none"/>
              <a:pPr>
                <a:defRPr/>
              </a:pPr>
              <a:t>‹N°›</a:t>
            </a:fld>
            <a:endParaRPr lang="en-US" altLang="x-none"/>
          </a:p>
        </p:txBody>
      </p:sp>
    </p:spTree>
    <p:extLst>
      <p:ext uri="{BB962C8B-B14F-4D97-AF65-F5344CB8AC3E}">
        <p14:creationId xmlns:p14="http://schemas.microsoft.com/office/powerpoint/2010/main" val="3288547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5"/>
            <a:ext cx="103632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FA1C97-4F5B-47A8-8F92-8F3CC31B8586}" type="datetime1">
              <a:rPr lang="en-CA" smtClean="0"/>
              <a:pPr/>
              <a:t>2022-06-19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ED7AA52-FD9E-446C-908E-D33A61681140}" type="slidenum">
              <a:rPr lang="en-CA" smtClean="0"/>
              <a:pPr/>
              <a:t>‹N°›</a:t>
            </a:fld>
            <a:endParaRPr lang="en-CA"/>
          </a:p>
        </p:txBody>
      </p:sp>
    </p:spTree>
    <p:extLst>
      <p:ext uri="{BB962C8B-B14F-4D97-AF65-F5344CB8AC3E}">
        <p14:creationId xmlns:p14="http://schemas.microsoft.com/office/powerpoint/2010/main" val="520784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609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97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AF970FC0-2BF3-43DC-9766-4C45646FD868}" type="datetime1">
              <a:rPr lang="en-CA" smtClean="0"/>
              <a:pPr/>
              <a:t>2022-06-19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ED7AA52-FD9E-446C-908E-D33A61681140}" type="slidenum">
              <a:rPr lang="en-CA" smtClean="0"/>
              <a:pPr/>
              <a:t>‹N°›</a:t>
            </a:fld>
            <a:endParaRPr lang="en-CA"/>
          </a:p>
        </p:txBody>
      </p:sp>
    </p:spTree>
    <p:extLst>
      <p:ext uri="{BB962C8B-B14F-4D97-AF65-F5344CB8AC3E}">
        <p14:creationId xmlns:p14="http://schemas.microsoft.com/office/powerpoint/2010/main" val="332129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9337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794038F0-34E0-4C6E-AB94-24AAA786F37F}" type="datetime1">
              <a:rPr lang="en-CA" smtClean="0"/>
              <a:pPr/>
              <a:t>2022-06-19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3ED7AA52-FD9E-446C-908E-D33A61681140}" type="slidenum">
              <a:rPr lang="en-CA" smtClean="0"/>
              <a:pPr/>
              <a:t>‹N°›</a:t>
            </a:fld>
            <a:endParaRPr lang="en-CA"/>
          </a:p>
        </p:txBody>
      </p:sp>
    </p:spTree>
    <p:extLst>
      <p:ext uri="{BB962C8B-B14F-4D97-AF65-F5344CB8AC3E}">
        <p14:creationId xmlns:p14="http://schemas.microsoft.com/office/powerpoint/2010/main" val="3504662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29F5FFCB-895D-4072-924B-E70C1B64A587}" type="datetime1">
              <a:rPr lang="en-CA" smtClean="0"/>
              <a:pPr/>
              <a:t>2022-06-19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3ED7AA52-FD9E-446C-908E-D33A61681140}" type="slidenum">
              <a:rPr lang="en-CA" smtClean="0"/>
              <a:pPr/>
              <a:t>‹N°›</a:t>
            </a:fld>
            <a:endParaRPr lang="en-CA"/>
          </a:p>
        </p:txBody>
      </p:sp>
    </p:spTree>
    <p:extLst>
      <p:ext uri="{BB962C8B-B14F-4D97-AF65-F5344CB8AC3E}">
        <p14:creationId xmlns:p14="http://schemas.microsoft.com/office/powerpoint/2010/main" val="1817462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4DBA49-7A5F-46B8-A7F2-8BBC71F66F46}" type="datetime1">
              <a:rPr lang="en-CA" smtClean="0"/>
              <a:pPr/>
              <a:t>2022-06-19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3ED7AA52-FD9E-446C-908E-D33A61681140}" type="slidenum">
              <a:rPr lang="en-CA" smtClean="0"/>
              <a:pPr/>
              <a:t>‹N°›</a:t>
            </a:fld>
            <a:endParaRPr lang="en-CA"/>
          </a:p>
        </p:txBody>
      </p:sp>
    </p:spTree>
    <p:extLst>
      <p:ext uri="{BB962C8B-B14F-4D97-AF65-F5344CB8AC3E}">
        <p14:creationId xmlns:p14="http://schemas.microsoft.com/office/powerpoint/2010/main" val="2737559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4766733" y="27305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B7C0DF-E8A6-4A97-8CA2-F053E17271B1}" type="datetime1">
              <a:rPr lang="en-CA" smtClean="0"/>
              <a:pPr/>
              <a:t>2022-06-19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ED7AA52-FD9E-446C-908E-D33A61681140}" type="slidenum">
              <a:rPr lang="en-CA" smtClean="0"/>
              <a:pPr/>
              <a:t>‹N°›</a:t>
            </a:fld>
            <a:endParaRPr lang="en-CA"/>
          </a:p>
        </p:txBody>
      </p:sp>
    </p:spTree>
    <p:extLst>
      <p:ext uri="{BB962C8B-B14F-4D97-AF65-F5344CB8AC3E}">
        <p14:creationId xmlns:p14="http://schemas.microsoft.com/office/powerpoint/2010/main" val="2995310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309789B-0BB2-4172-997B-0A91FC02394F}" type="datetime1">
              <a:rPr lang="en-CA" smtClean="0"/>
              <a:pPr/>
              <a:t>2022-06-19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ED7AA52-FD9E-446C-908E-D33A61681140}" type="slidenum">
              <a:rPr lang="en-CA" smtClean="0"/>
              <a:pPr/>
              <a:t>‹N°›</a:t>
            </a:fld>
            <a:endParaRPr lang="en-CA"/>
          </a:p>
        </p:txBody>
      </p:sp>
    </p:spTree>
    <p:extLst>
      <p:ext uri="{BB962C8B-B14F-4D97-AF65-F5344CB8AC3E}">
        <p14:creationId xmlns:p14="http://schemas.microsoft.com/office/powerpoint/2010/main" val="148289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8EC609-0B17-422E-B28E-E8638604A409}" type="datetime1">
              <a:rPr lang="en-CA" smtClean="0"/>
              <a:pPr/>
              <a:t>2022-06-19</a:t>
            </a:fld>
            <a:endParaRPr lang="en-CA"/>
          </a:p>
        </p:txBody>
      </p:sp>
      <p:sp>
        <p:nvSpPr>
          <p:cNvPr id="5" name="Footer Placeholder 4"/>
          <p:cNvSpPr>
            <a:spLocks noGrp="1"/>
          </p:cNvSpPr>
          <p:nvPr>
            <p:ph type="ftr" sz="quarter" idx="3"/>
          </p:nvPr>
        </p:nvSpPr>
        <p:spPr>
          <a:xfrm>
            <a:off x="4165600" y="635635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D7AA52-FD9E-446C-908E-D33A61681140}" type="slidenum">
              <a:rPr lang="en-CA" smtClean="0"/>
              <a:pPr/>
              <a:t>‹N°›</a:t>
            </a:fld>
            <a:endParaRPr lang="en-CA"/>
          </a:p>
        </p:txBody>
      </p:sp>
    </p:spTree>
    <p:extLst>
      <p:ext uri="{BB962C8B-B14F-4D97-AF65-F5344CB8AC3E}">
        <p14:creationId xmlns:p14="http://schemas.microsoft.com/office/powerpoint/2010/main" val="1945943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p:nvPr userDrawn="1"/>
        </p:nvSpPr>
        <p:spPr>
          <a:xfrm flipH="1" flipV="1">
            <a:off x="1" y="5301208"/>
            <a:ext cx="8496267" cy="1556792"/>
          </a:xfrm>
          <a:prstGeom prst="rect">
            <a:avLst/>
          </a:prstGeom>
          <a:gradFill flip="none" rotWithShape="1">
            <a:gsLst>
              <a:gs pos="48000">
                <a:schemeClr val="bg1"/>
              </a:gs>
              <a:gs pos="0">
                <a:schemeClr val="accent6"/>
              </a:gs>
            </a:gsLst>
            <a:lin ang="6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1" name="Rectangle 10"/>
          <p:cNvSpPr/>
          <p:nvPr userDrawn="1"/>
        </p:nvSpPr>
        <p:spPr>
          <a:xfrm>
            <a:off x="2" y="0"/>
            <a:ext cx="12191999" cy="2132856"/>
          </a:xfrm>
          <a:prstGeom prst="rect">
            <a:avLst/>
          </a:prstGeom>
          <a:gradFill flip="none" rotWithShape="1">
            <a:gsLst>
              <a:gs pos="56000">
                <a:schemeClr val="bg1"/>
              </a:gs>
              <a:gs pos="0">
                <a:schemeClr val="accent6"/>
              </a:gs>
            </a:gsLst>
            <a:lin ang="6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8" name="Rectangle 5"/>
          <p:cNvSpPr>
            <a:spLocks noGrp="1" noChangeArrowheads="1"/>
          </p:cNvSpPr>
          <p:nvPr>
            <p:ph type="dt" sz="half" idx="2"/>
          </p:nvPr>
        </p:nvSpPr>
        <p:spPr bwMode="white">
          <a:xfrm>
            <a:off x="10032437" y="6482725"/>
            <a:ext cx="1247280" cy="293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chemeClr val="tx2"/>
                </a:solidFill>
                <a:latin typeface="+mn-lt"/>
              </a:defRPr>
            </a:lvl1pPr>
          </a:lstStyle>
          <a:p>
            <a:endParaRPr lang="en-US" dirty="0"/>
          </a:p>
        </p:txBody>
      </p:sp>
      <p:sp>
        <p:nvSpPr>
          <p:cNvPr id="9" name="Rectangle 6"/>
          <p:cNvSpPr>
            <a:spLocks noGrp="1" noChangeArrowheads="1"/>
          </p:cNvSpPr>
          <p:nvPr>
            <p:ph type="ftr" sz="quarter" idx="3"/>
          </p:nvPr>
        </p:nvSpPr>
        <p:spPr bwMode="white">
          <a:xfrm>
            <a:off x="7824194" y="6482725"/>
            <a:ext cx="2154700" cy="293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chemeClr val="tx2"/>
                </a:solidFill>
                <a:latin typeface="+mn-lt"/>
              </a:defRPr>
            </a:lvl1pPr>
          </a:lstStyle>
          <a:p>
            <a:endParaRPr lang="en-US" dirty="0"/>
          </a:p>
        </p:txBody>
      </p:sp>
      <p:sp>
        <p:nvSpPr>
          <p:cNvPr id="10" name="Rectangle 7"/>
          <p:cNvSpPr>
            <a:spLocks noGrp="1" noChangeArrowheads="1"/>
          </p:cNvSpPr>
          <p:nvPr>
            <p:ph type="sldNum" sz="quarter" idx="4"/>
          </p:nvPr>
        </p:nvSpPr>
        <p:spPr bwMode="white">
          <a:xfrm>
            <a:off x="11296653" y="6482725"/>
            <a:ext cx="679449" cy="293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chemeClr val="tx2"/>
                </a:solidFill>
                <a:latin typeface="+mn-lt"/>
              </a:defRPr>
            </a:lvl1pPr>
          </a:lstStyle>
          <a:p>
            <a:fld id="{23A0628E-C12F-4F8C-9895-BCD5E30100D3}" type="slidenum">
              <a:rPr lang="en-US" smtClean="0"/>
              <a:pPr/>
              <a:t>‹N°›</a:t>
            </a:fld>
            <a:endParaRPr lang="en-US" dirty="0"/>
          </a:p>
        </p:txBody>
      </p:sp>
      <p:sp>
        <p:nvSpPr>
          <p:cNvPr id="2" name="Title Placeholder 1"/>
          <p:cNvSpPr>
            <a:spLocks noGrp="1"/>
          </p:cNvSpPr>
          <p:nvPr>
            <p:ph type="title"/>
          </p:nvPr>
        </p:nvSpPr>
        <p:spPr>
          <a:xfrm>
            <a:off x="335361" y="116632"/>
            <a:ext cx="8160907" cy="864096"/>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335361" y="1268760"/>
            <a:ext cx="11617291" cy="485740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1026" name="Picture 2" descr="\\iaea.org\Secretariat\MTCD\PublishingCurrent\2017\IAEA\17-42841_LOGO_IAEA_update\Design\Presentation_IAEA\IAEA_Logo_SHORT_vertical_white.pn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11082709" y="180054"/>
            <a:ext cx="790571" cy="7286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82432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spcBef>
          <a:spcPct val="0"/>
        </a:spcBef>
        <a:buNone/>
        <a:defRPr sz="3600" b="1" kern="1200">
          <a:solidFill>
            <a:schemeClr val="tx2"/>
          </a:solidFill>
          <a:latin typeface="Arial "/>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rgbClr val="000000"/>
          </a:solidFill>
          <a:latin typeface="Arial "/>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000000"/>
          </a:solidFill>
          <a:latin typeface="Arial "/>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000000"/>
          </a:solidFill>
          <a:latin typeface="Arial "/>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000000"/>
          </a:solidFill>
          <a:latin typeface="Arial "/>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000000"/>
          </a:solidFill>
          <a:latin typeface="Arial "/>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xml"/><Relationship Id="rId1" Type="http://schemas.openxmlformats.org/officeDocument/2006/relationships/slideLayout" Target="../slideLayouts/slideLayout19.xml"/><Relationship Id="rId4" Type="http://schemas.openxmlformats.org/officeDocument/2006/relationships/hyperlink" Target="mailto:augsimo@yahoo.fr"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emf"/><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image" Target="../media/image12.jpg"/></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1"/>
          <p:cNvPicPr/>
          <p:nvPr/>
        </p:nvPicPr>
        <p:blipFill>
          <a:blip r:embed="rId3" cstate="print"/>
          <a:srcRect/>
          <a:stretch>
            <a:fillRect/>
          </a:stretch>
        </p:blipFill>
        <p:spPr bwMode="auto">
          <a:xfrm>
            <a:off x="11064552" y="5877272"/>
            <a:ext cx="781050" cy="809978"/>
          </a:xfrm>
          <a:prstGeom prst="rect">
            <a:avLst/>
          </a:prstGeom>
          <a:noFill/>
          <a:ln w="9525">
            <a:noFill/>
            <a:miter lim="800000"/>
            <a:headEnd/>
            <a:tailEnd/>
          </a:ln>
        </p:spPr>
      </p:pic>
      <p:sp>
        <p:nvSpPr>
          <p:cNvPr id="2" name="Rectangle 1"/>
          <p:cNvSpPr/>
          <p:nvPr/>
        </p:nvSpPr>
        <p:spPr>
          <a:xfrm>
            <a:off x="479376" y="332656"/>
            <a:ext cx="10585176" cy="1244893"/>
          </a:xfrm>
          <a:prstGeom prst="rect">
            <a:avLst/>
          </a:prstGeom>
        </p:spPr>
        <p:txBody>
          <a:bodyPr wrap="square">
            <a:spAutoFit/>
          </a:bodyPr>
          <a:lstStyle/>
          <a:p>
            <a:pPr algn="ctr">
              <a:lnSpc>
                <a:spcPct val="107000"/>
              </a:lnSpc>
              <a:spcAft>
                <a:spcPts val="0"/>
              </a:spcAft>
            </a:pPr>
            <a:r>
              <a:rPr lang="en-US" b="1" dirty="0">
                <a:latin typeface="Times New Roman" panose="02020603050405020304" pitchFamily="18" charset="0"/>
                <a:ea typeface="Calibri" panose="020F0502020204030204" pitchFamily="34" charset="0"/>
                <a:cs typeface="Times New Roman" panose="02020603050405020304" pitchFamily="18" charset="0"/>
              </a:rPr>
              <a:t>IAEA – CN295         </a:t>
            </a:r>
            <a:r>
              <a:rPr lang="en-US" b="1" dirty="0" smtClean="0">
                <a:latin typeface="Times New Roman" panose="02020603050405020304" pitchFamily="18" charset="0"/>
                <a:ea typeface="Calibri" panose="020F0502020204030204" pitchFamily="34" charset="0"/>
                <a:cs typeface="Times New Roman" panose="02020603050405020304" pitchFamily="18" charset="0"/>
              </a:rPr>
              <a:t>International </a:t>
            </a:r>
            <a:r>
              <a:rPr lang="en-US" b="1" dirty="0">
                <a:latin typeface="Times New Roman" panose="02020603050405020304" pitchFamily="18" charset="0"/>
                <a:ea typeface="Calibri" panose="020F0502020204030204" pitchFamily="34" charset="0"/>
                <a:cs typeface="Times New Roman" panose="02020603050405020304" pitchFamily="18" charset="0"/>
              </a:rPr>
              <a:t>Conference on Safety and Security of Radioactive Sources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US" b="1" dirty="0">
                <a:latin typeface="Times New Roman" panose="02020603050405020304" pitchFamily="18" charset="0"/>
                <a:ea typeface="Calibri" panose="020F0502020204030204" pitchFamily="34" charset="0"/>
                <a:cs typeface="Times New Roman" panose="02020603050405020304" pitchFamily="18" charset="0"/>
              </a:rPr>
              <a:t>Accomplishments and Future </a:t>
            </a:r>
            <a:r>
              <a:rPr lang="en-US" b="1" dirty="0" err="1">
                <a:latin typeface="Times New Roman" panose="02020603050405020304" pitchFamily="18" charset="0"/>
                <a:ea typeface="Calibri" panose="020F0502020204030204" pitchFamily="34" charset="0"/>
                <a:cs typeface="Times New Roman" panose="02020603050405020304" pitchFamily="18" charset="0"/>
              </a:rPr>
              <a:t>Endeavours</a:t>
            </a:r>
            <a:r>
              <a:rPr lang="en-US" b="1" dirty="0">
                <a:latin typeface="Times New Roman" panose="02020603050405020304" pitchFamily="18" charset="0"/>
                <a:ea typeface="Calibri" panose="020F0502020204030204" pitchFamily="34" charset="0"/>
                <a:cs typeface="Times New Roman" panose="02020603050405020304" pitchFamily="18" charset="0"/>
              </a:rPr>
              <a:t>, 20–24 June </a:t>
            </a:r>
            <a:r>
              <a:rPr lang="en-US" b="1" dirty="0" smtClean="0">
                <a:latin typeface="Times New Roman" panose="02020603050405020304" pitchFamily="18" charset="0"/>
                <a:ea typeface="Calibri" panose="020F0502020204030204" pitchFamily="34" charset="0"/>
                <a:cs typeface="Times New Roman" panose="02020603050405020304" pitchFamily="18" charset="0"/>
              </a:rPr>
              <a:t>2022, </a:t>
            </a:r>
            <a:r>
              <a:rPr lang="en-US" b="1" dirty="0">
                <a:latin typeface="Times New Roman" panose="02020603050405020304" pitchFamily="18" charset="0"/>
                <a:ea typeface="Calibri" panose="020F0502020204030204" pitchFamily="34" charset="0"/>
                <a:cs typeface="Times New Roman" panose="02020603050405020304" pitchFamily="18" charset="0"/>
              </a:rPr>
              <a:t>Vienna, </a:t>
            </a:r>
            <a:r>
              <a:rPr lang="en-US" b="1" dirty="0" smtClean="0">
                <a:latin typeface="Times New Roman" panose="02020603050405020304" pitchFamily="18" charset="0"/>
                <a:ea typeface="Calibri" panose="020F0502020204030204" pitchFamily="34" charset="0"/>
                <a:cs typeface="Times New Roman" panose="02020603050405020304" pitchFamily="18" charset="0"/>
              </a:rPr>
              <a:t>Austria</a:t>
            </a:r>
          </a:p>
          <a:p>
            <a:pPr algn="ctr">
              <a:lnSpc>
                <a:spcPct val="107000"/>
              </a:lnSpc>
              <a:spcAft>
                <a:spcPts val="0"/>
              </a:spcAft>
            </a:pPr>
            <a:endParaRPr lang="fr-CM" sz="16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US" dirty="0"/>
              <a:t>S</a:t>
            </a:r>
            <a:r>
              <a:rPr lang="en-US" dirty="0" smtClean="0"/>
              <a:t>ide </a:t>
            </a:r>
            <a:r>
              <a:rPr lang="en-US" dirty="0"/>
              <a:t>E</a:t>
            </a:r>
            <a:r>
              <a:rPr lang="en-US" dirty="0" smtClean="0"/>
              <a:t>vent </a:t>
            </a:r>
            <a:r>
              <a:rPr lang="en-US" dirty="0"/>
              <a:t>on “</a:t>
            </a:r>
            <a:r>
              <a:rPr lang="en-US" b="1" dirty="0"/>
              <a:t>The IAEA Legislative Assistance </a:t>
            </a:r>
            <a:r>
              <a:rPr lang="en-US" b="1" dirty="0" err="1"/>
              <a:t>Programme</a:t>
            </a:r>
            <a:r>
              <a:rPr lang="en-US" b="1" dirty="0"/>
              <a:t>: Addressing Member States’ Needs</a:t>
            </a:r>
            <a:r>
              <a:rPr lang="en-US" dirty="0"/>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681118" y="2204864"/>
            <a:ext cx="10369152" cy="3967561"/>
          </a:xfrm>
          <a:prstGeom prst="rect">
            <a:avLst/>
          </a:prstGeom>
        </p:spPr>
        <p:txBody>
          <a:bodyPr wrap="square">
            <a:spAutoFit/>
          </a:bodyPr>
          <a:lstStyle/>
          <a:p>
            <a:pPr marL="457200" algn="ctr">
              <a:lnSpc>
                <a:spcPct val="107000"/>
              </a:lnSpc>
              <a:spcAft>
                <a:spcPts val="0"/>
              </a:spcAft>
            </a:pPr>
            <a:r>
              <a:rPr lang="en-US" sz="3600" b="1" dirty="0" smtClean="0"/>
              <a:t>CAMEROON’S EXPERIENCE IN THE CONTEXT OF THE IAEA LEGISLATIVE ASSISTANCE PROGRAMME</a:t>
            </a:r>
            <a:endParaRPr lang="en-US" sz="3600" b="1" dirty="0" smtClean="0">
              <a:latin typeface="Calibri" panose="020F0502020204030204" pitchFamily="34" charset="0"/>
              <a:ea typeface="Calibri" panose="020F0502020204030204" pitchFamily="34" charset="0"/>
              <a:cs typeface="Times New Roman" panose="02020603050405020304" pitchFamily="18" charset="0"/>
            </a:endParaRPr>
          </a:p>
          <a:p>
            <a:pPr marL="4114800" lvl="8">
              <a:lnSpc>
                <a:spcPct val="107000"/>
              </a:lnSpc>
              <a:spcBef>
                <a:spcPts val="600"/>
              </a:spcBef>
            </a:pPr>
            <a:endParaRPr lang="en-US" sz="2000" b="1" dirty="0" smtClean="0">
              <a:latin typeface="Times New Roman" panose="02020603050405020304" pitchFamily="18" charset="0"/>
              <a:ea typeface="Calibri" panose="020F0502020204030204" pitchFamily="34" charset="0"/>
              <a:cs typeface="Times New Roman" panose="02020603050405020304" pitchFamily="18" charset="0"/>
            </a:endParaRPr>
          </a:p>
          <a:p>
            <a:pPr marL="4114800" lvl="8">
              <a:lnSpc>
                <a:spcPct val="107000"/>
              </a:lnSpc>
              <a:spcBef>
                <a:spcPts val="600"/>
              </a:spcBef>
            </a:pPr>
            <a:r>
              <a:rPr lang="en-US" sz="2000" b="1" dirty="0" smtClean="0">
                <a:latin typeface="Times New Roman" panose="02020603050405020304" pitchFamily="18" charset="0"/>
                <a:ea typeface="Calibri" panose="020F0502020204030204" pitchFamily="34" charset="0"/>
                <a:cs typeface="Times New Roman" panose="02020603050405020304" pitchFamily="18" charset="0"/>
              </a:rPr>
              <a:t>Augustin </a:t>
            </a:r>
            <a:r>
              <a:rPr lang="en-US" sz="2000" b="1" dirty="0">
                <a:latin typeface="Times New Roman" panose="02020603050405020304" pitchFamily="18" charset="0"/>
                <a:ea typeface="Calibri" panose="020F0502020204030204" pitchFamily="34" charset="0"/>
                <a:cs typeface="Times New Roman" panose="02020603050405020304" pitchFamily="18" charset="0"/>
              </a:rPr>
              <a:t>Simo</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4114800" lvl="8">
              <a:lnSpc>
                <a:spcPct val="107000"/>
              </a:lnSpc>
            </a:pPr>
            <a:r>
              <a:rPr lang="en-US" sz="2000" dirty="0">
                <a:latin typeface="Times New Roman" panose="02020603050405020304" pitchFamily="18" charset="0"/>
                <a:ea typeface="Calibri" panose="020F0502020204030204" pitchFamily="34" charset="0"/>
                <a:cs typeface="Times New Roman" panose="02020603050405020304" pitchFamily="18" charset="0"/>
              </a:rPr>
              <a:t>National Radiation Protection Agency (NRPA)</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4114800" lvl="8">
              <a:lnSpc>
                <a:spcPct val="107000"/>
              </a:lnSpc>
            </a:pPr>
            <a:r>
              <a:rPr lang="en-US" sz="2000" dirty="0">
                <a:latin typeface="Times New Roman" panose="02020603050405020304" pitchFamily="18" charset="0"/>
                <a:ea typeface="Calibri" panose="020F0502020204030204" pitchFamily="34" charset="0"/>
                <a:cs typeface="Times New Roman" panose="02020603050405020304" pitchFamily="18" charset="0"/>
              </a:rPr>
              <a:t>Yaoundé, Cameroon</a:t>
            </a:r>
            <a:br>
              <a:rPr lang="en-US" sz="2000" dirty="0">
                <a:latin typeface="Times New Roman" panose="02020603050405020304" pitchFamily="18" charset="0"/>
                <a:ea typeface="Calibri" panose="020F0502020204030204" pitchFamily="34" charset="0"/>
                <a:cs typeface="Times New Roman" panose="02020603050405020304" pitchFamily="18" charset="0"/>
              </a:rPr>
            </a:br>
            <a:r>
              <a:rPr lang="en-US" sz="2000" dirty="0" err="1">
                <a:latin typeface="Times New Roman" panose="02020603050405020304" pitchFamily="18" charset="0"/>
                <a:ea typeface="Calibri" panose="020F0502020204030204" pitchFamily="34" charset="0"/>
                <a:cs typeface="Times New Roman" panose="02020603050405020304" pitchFamily="18" charset="0"/>
              </a:rPr>
              <a:t>E.mail</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4"/>
              </a:rPr>
              <a:t>augsimo@yahoo.fr</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29297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3ED7AA52-FD9E-446C-908E-D33A61681140}" type="slidenum">
              <a:rPr lang="en-CA" smtClean="0"/>
              <a:pPr/>
              <a:t>10</a:t>
            </a:fld>
            <a:endParaRPr lang="en-CA"/>
          </a:p>
        </p:txBody>
      </p:sp>
      <p:sp>
        <p:nvSpPr>
          <p:cNvPr id="6" name="Rectangle 5"/>
          <p:cNvSpPr/>
          <p:nvPr/>
        </p:nvSpPr>
        <p:spPr>
          <a:xfrm>
            <a:off x="3431704" y="2708920"/>
            <a:ext cx="4410118" cy="923330"/>
          </a:xfrm>
          <a:prstGeom prst="rect">
            <a:avLst/>
          </a:prstGeom>
          <a:noFill/>
        </p:spPr>
        <p:txBody>
          <a:bodyPr wrap="none" lIns="91440" tIns="45720" rIns="91440" bIns="45720">
            <a:spAutoFit/>
          </a:bodyPr>
          <a:lstStyle/>
          <a:p>
            <a:r>
              <a:rPr lang="en-US" sz="5400" b="1" dirty="0">
                <a:solidFill>
                  <a:srgbClr val="00B0F0"/>
                </a:solidFill>
                <a:latin typeface="Times New Roman" panose="02020603050405020304" pitchFamily="18" charset="0"/>
                <a:ea typeface="Calibri" panose="020F0502020204030204" pitchFamily="34" charset="0"/>
              </a:rPr>
              <a:t>THANK </a:t>
            </a:r>
            <a:r>
              <a:rPr lang="en-US" sz="5400" b="1" dirty="0" smtClean="0">
                <a:solidFill>
                  <a:srgbClr val="00B0F0"/>
                </a:solidFill>
                <a:latin typeface="Times New Roman" panose="02020603050405020304" pitchFamily="18" charset="0"/>
                <a:ea typeface="Calibri" panose="020F0502020204030204" pitchFamily="34" charset="0"/>
              </a:rPr>
              <a:t>YOU</a:t>
            </a:r>
            <a:endParaRPr lang="en-US" sz="5400" b="1" dirty="0">
              <a:solidFill>
                <a:srgbClr val="00B0F0"/>
              </a:solidFill>
            </a:endParaRPr>
          </a:p>
        </p:txBody>
      </p:sp>
      <p:pic>
        <p:nvPicPr>
          <p:cNvPr id="7" name="Image 1"/>
          <p:cNvPicPr/>
          <p:nvPr/>
        </p:nvPicPr>
        <p:blipFill>
          <a:blip r:embed="rId2" cstate="print"/>
          <a:srcRect/>
          <a:stretch>
            <a:fillRect/>
          </a:stretch>
        </p:blipFill>
        <p:spPr bwMode="auto">
          <a:xfrm>
            <a:off x="11064552" y="5877272"/>
            <a:ext cx="781050" cy="809978"/>
          </a:xfrm>
          <a:prstGeom prst="rect">
            <a:avLst/>
          </a:prstGeom>
          <a:noFill/>
          <a:ln w="9525">
            <a:noFill/>
            <a:miter lim="800000"/>
            <a:headEnd/>
            <a:tailEnd/>
          </a:ln>
        </p:spPr>
      </p:pic>
    </p:spTree>
    <p:extLst>
      <p:ext uri="{BB962C8B-B14F-4D97-AF65-F5344CB8AC3E}">
        <p14:creationId xmlns:p14="http://schemas.microsoft.com/office/powerpoint/2010/main" val="41115310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1424" y="188640"/>
            <a:ext cx="9217024" cy="5679504"/>
          </a:xfrm>
        </p:spPr>
        <p:txBody>
          <a:bodyPr>
            <a:normAutofit/>
          </a:bodyPr>
          <a:lstStyle/>
          <a:p>
            <a:pPr algn="l"/>
            <a:r>
              <a:rPr lang="en-CA" sz="2800" b="1" dirty="0" smtClean="0"/>
              <a:t>	</a:t>
            </a:r>
            <a:r>
              <a:rPr lang="en-CA" sz="3600" b="1" dirty="0" smtClean="0">
                <a:solidFill>
                  <a:srgbClr val="00B0F0"/>
                </a:solidFill>
              </a:rPr>
              <a:t>CONTENT</a:t>
            </a:r>
            <a:r>
              <a:rPr lang="en-CA" sz="2800" b="1" dirty="0" smtClean="0"/>
              <a:t/>
            </a:r>
            <a:br>
              <a:rPr lang="en-CA" sz="2800" b="1" dirty="0" smtClean="0"/>
            </a:br>
            <a:r>
              <a:rPr lang="en-CA" sz="2800" b="1" dirty="0" smtClean="0"/>
              <a:t/>
            </a:r>
            <a:br>
              <a:rPr lang="en-CA" sz="2800" b="1" dirty="0" smtClean="0"/>
            </a:br>
            <a:r>
              <a:rPr lang="en-CA" sz="2800" dirty="0" smtClean="0"/>
              <a:t>1. 	</a:t>
            </a:r>
            <a:r>
              <a:rPr lang="en-US" sz="2800" dirty="0" smtClean="0"/>
              <a:t>Introduction </a:t>
            </a:r>
            <a:br>
              <a:rPr lang="en-US" sz="2800" dirty="0" smtClean="0"/>
            </a:br>
            <a:r>
              <a:rPr lang="en-US" sz="2800" dirty="0" smtClean="0"/>
              <a:t/>
            </a:r>
            <a:br>
              <a:rPr lang="en-US" sz="2800" dirty="0" smtClean="0"/>
            </a:br>
            <a:r>
              <a:rPr lang="en-US" sz="2800" dirty="0" smtClean="0"/>
              <a:t>2. 	Cameroon’s Experience in the context of the IAEA    	assistance in legislation </a:t>
            </a:r>
            <a:r>
              <a:rPr lang="en-US" sz="2800" dirty="0" err="1" smtClean="0"/>
              <a:t>programme</a:t>
            </a:r>
            <a:r>
              <a:rPr lang="en-US" sz="2800" dirty="0" smtClean="0"/>
              <a:t/>
            </a:r>
            <a:br>
              <a:rPr lang="en-US" sz="2800" dirty="0" smtClean="0"/>
            </a:br>
            <a:r>
              <a:rPr lang="en-US" sz="2800" dirty="0" smtClean="0"/>
              <a:t/>
            </a:r>
            <a:br>
              <a:rPr lang="en-US" sz="2800" dirty="0" smtClean="0"/>
            </a:br>
            <a:r>
              <a:rPr lang="en-US" sz="2800" dirty="0" smtClean="0"/>
              <a:t>3. 	Conclusion </a:t>
            </a:r>
            <a:r>
              <a:rPr lang="en-US" dirty="0" smtClean="0"/>
              <a:t/>
            </a:r>
            <a:br>
              <a:rPr lang="en-US" dirty="0" smtClean="0"/>
            </a:br>
            <a:r>
              <a:rPr lang="en-CA" dirty="0" smtClean="0"/>
              <a:t/>
            </a:r>
            <a:br>
              <a:rPr lang="en-CA" dirty="0" smtClean="0"/>
            </a:br>
            <a:endParaRPr lang="en-CA" sz="3600" i="1" dirty="0"/>
          </a:p>
        </p:txBody>
      </p:sp>
    </p:spTree>
    <p:extLst>
      <p:ext uri="{BB962C8B-B14F-4D97-AF65-F5344CB8AC3E}">
        <p14:creationId xmlns:p14="http://schemas.microsoft.com/office/powerpoint/2010/main" val="38226610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3ED7AA52-FD9E-446C-908E-D33A61681140}" type="slidenum">
              <a:rPr lang="en-CA" smtClean="0"/>
              <a:pPr/>
              <a:t>3</a:t>
            </a:fld>
            <a:endParaRPr lang="en-CA"/>
          </a:p>
        </p:txBody>
      </p:sp>
      <p:sp>
        <p:nvSpPr>
          <p:cNvPr id="6" name="Rectangle 5"/>
          <p:cNvSpPr/>
          <p:nvPr/>
        </p:nvSpPr>
        <p:spPr>
          <a:xfrm>
            <a:off x="1288591" y="2299801"/>
            <a:ext cx="6635237" cy="3508653"/>
          </a:xfrm>
          <a:prstGeom prst="rect">
            <a:avLst/>
          </a:prstGeom>
        </p:spPr>
        <p:txBody>
          <a:bodyPr wrap="square">
            <a:spAutoFit/>
          </a:bodyPr>
          <a:lstStyle/>
          <a:p>
            <a:r>
              <a:rPr lang="en-US" sz="2800" dirty="0" smtClean="0">
                <a:latin typeface="Times New Roman" panose="02020603050405020304" pitchFamily="18" charset="0"/>
                <a:ea typeface="Calibri" panose="020F0502020204030204" pitchFamily="34" charset="0"/>
              </a:rPr>
              <a:t>In Cameroon radioactive </a:t>
            </a:r>
            <a:r>
              <a:rPr lang="en-US" sz="2800" dirty="0">
                <a:latin typeface="Times New Roman" panose="02020603050405020304" pitchFamily="18" charset="0"/>
                <a:ea typeface="Calibri" panose="020F0502020204030204" pitchFamily="34" charset="0"/>
              </a:rPr>
              <a:t>sources are </a:t>
            </a:r>
            <a:r>
              <a:rPr lang="en-US" sz="2800" dirty="0" smtClean="0">
                <a:latin typeface="Times New Roman" panose="02020603050405020304" pitchFamily="18" charset="0"/>
                <a:ea typeface="Calibri" panose="020F0502020204030204" pitchFamily="34" charset="0"/>
              </a:rPr>
              <a:t>used for</a:t>
            </a:r>
          </a:p>
          <a:p>
            <a:r>
              <a:rPr lang="en-US" sz="2800" dirty="0" smtClean="0">
                <a:latin typeface="Times New Roman" panose="02020603050405020304" pitchFamily="18" charset="0"/>
                <a:ea typeface="Calibri" panose="020F0502020204030204" pitchFamily="34" charset="0"/>
              </a:rPr>
              <a:t>medical, </a:t>
            </a:r>
          </a:p>
          <a:p>
            <a:r>
              <a:rPr lang="en-US" sz="2800" dirty="0" smtClean="0">
                <a:latin typeface="Times New Roman" panose="02020603050405020304" pitchFamily="18" charset="0"/>
                <a:ea typeface="Calibri" panose="020F0502020204030204" pitchFamily="34" charset="0"/>
              </a:rPr>
              <a:t>industrial, and </a:t>
            </a:r>
          </a:p>
          <a:p>
            <a:r>
              <a:rPr lang="en-US" sz="2800" dirty="0" smtClean="0">
                <a:latin typeface="Times New Roman" panose="02020603050405020304" pitchFamily="18" charset="0"/>
                <a:ea typeface="Calibri" panose="020F0502020204030204" pitchFamily="34" charset="0"/>
              </a:rPr>
              <a:t>research </a:t>
            </a:r>
            <a:r>
              <a:rPr lang="en-US" sz="2800" dirty="0">
                <a:latin typeface="Times New Roman" panose="02020603050405020304" pitchFamily="18" charset="0"/>
                <a:ea typeface="Calibri" panose="020F0502020204030204" pitchFamily="34" charset="0"/>
              </a:rPr>
              <a:t>and </a:t>
            </a:r>
            <a:r>
              <a:rPr lang="en-US" sz="2800" dirty="0" smtClean="0">
                <a:latin typeface="Times New Roman" panose="02020603050405020304" pitchFamily="18" charset="0"/>
                <a:ea typeface="Calibri" panose="020F0502020204030204" pitchFamily="34" charset="0"/>
              </a:rPr>
              <a:t>education </a:t>
            </a:r>
            <a:r>
              <a:rPr lang="en-US" sz="2800" dirty="0" smtClean="0">
                <a:latin typeface="Times New Roman" panose="02020603050405020304" pitchFamily="18" charset="0"/>
                <a:ea typeface="Calibri" panose="020F0502020204030204" pitchFamily="34" charset="0"/>
              </a:rPr>
              <a:t>purposes.</a:t>
            </a:r>
          </a:p>
          <a:p>
            <a:endParaRPr lang="en-US" sz="2800" dirty="0" smtClean="0">
              <a:latin typeface="Times New Roman" panose="02020603050405020304" pitchFamily="18" charset="0"/>
              <a:ea typeface="Calibri" panose="020F0502020204030204" pitchFamily="34" charset="0"/>
            </a:endParaRPr>
          </a:p>
          <a:p>
            <a:r>
              <a:rPr lang="en-US" sz="2800" dirty="0" smtClean="0">
                <a:latin typeface="Times New Roman" panose="02020603050405020304" pitchFamily="18" charset="0"/>
                <a:ea typeface="Calibri" panose="020F0502020204030204" pitchFamily="34" charset="0"/>
              </a:rPr>
              <a:t>The country has no nuclear installation.</a:t>
            </a:r>
            <a:r>
              <a:rPr lang="en-US" sz="2800" dirty="0" smtClean="0">
                <a:latin typeface="Times New Roman" panose="02020603050405020304" pitchFamily="18" charset="0"/>
                <a:ea typeface="Calibri" panose="020F0502020204030204" pitchFamily="34" charset="0"/>
              </a:rPr>
              <a:t> </a:t>
            </a:r>
            <a:endParaRPr lang="en-US" sz="2800" dirty="0" smtClean="0">
              <a:latin typeface="Times New Roman" panose="02020603050405020304" pitchFamily="18" charset="0"/>
              <a:ea typeface="Calibri" panose="020F0502020204030204" pitchFamily="34" charset="0"/>
            </a:endParaRPr>
          </a:p>
          <a:p>
            <a:endParaRPr lang="en-US" dirty="0" smtClean="0">
              <a:latin typeface="Times New Roman" panose="02020603050405020304" pitchFamily="18" charset="0"/>
              <a:ea typeface="Calibri" panose="020F0502020204030204" pitchFamily="34" charset="0"/>
            </a:endParaRPr>
          </a:p>
          <a:p>
            <a:endParaRPr lang="fr-CM" dirty="0">
              <a:latin typeface="Times New Roman" panose="02020603050405020304" pitchFamily="18" charset="0"/>
            </a:endParaRPr>
          </a:p>
          <a:p>
            <a:endParaRPr lang="fr-CM" dirty="0" smtClean="0">
              <a:latin typeface="Times New Roman" panose="02020603050405020304" pitchFamily="18" charset="0"/>
            </a:endParaRPr>
          </a:p>
        </p:txBody>
      </p:sp>
      <p:pic>
        <p:nvPicPr>
          <p:cNvPr id="7" name="Image 1"/>
          <p:cNvPicPr/>
          <p:nvPr/>
        </p:nvPicPr>
        <p:blipFill>
          <a:blip r:embed="rId2" cstate="print"/>
          <a:srcRect/>
          <a:stretch>
            <a:fillRect/>
          </a:stretch>
        </p:blipFill>
        <p:spPr bwMode="auto">
          <a:xfrm>
            <a:off x="11064552" y="5877272"/>
            <a:ext cx="781050" cy="809978"/>
          </a:xfrm>
          <a:prstGeom prst="rect">
            <a:avLst/>
          </a:prstGeom>
          <a:noFill/>
          <a:ln w="9525">
            <a:noFill/>
            <a:miter lim="800000"/>
            <a:headEnd/>
            <a:tailEnd/>
          </a:ln>
        </p:spPr>
      </p:pic>
      <p:grpSp>
        <p:nvGrpSpPr>
          <p:cNvPr id="8" name="Groupe 7">
            <a:extLst>
              <a:ext uri="{FF2B5EF4-FFF2-40B4-BE49-F238E27FC236}">
                <a16:creationId xmlns:a16="http://schemas.microsoft.com/office/drawing/2014/main" id="{B4019FDF-1102-48F6-9B7C-5AB7E70D7A11}"/>
              </a:ext>
            </a:extLst>
          </p:cNvPr>
          <p:cNvGrpSpPr/>
          <p:nvPr/>
        </p:nvGrpSpPr>
        <p:grpSpPr>
          <a:xfrm>
            <a:off x="8509335" y="489183"/>
            <a:ext cx="3301330" cy="5148547"/>
            <a:chOff x="8610600" y="32773"/>
            <a:chExt cx="3352216" cy="6294482"/>
          </a:xfrm>
        </p:grpSpPr>
        <p:grpSp>
          <p:nvGrpSpPr>
            <p:cNvPr id="9" name="Groupe 8">
              <a:extLst>
                <a:ext uri="{FF2B5EF4-FFF2-40B4-BE49-F238E27FC236}">
                  <a16:creationId xmlns:a16="http://schemas.microsoft.com/office/drawing/2014/main" id="{263FC674-536E-4ADE-99B4-863F6F21BFAA}"/>
                </a:ext>
              </a:extLst>
            </p:cNvPr>
            <p:cNvGrpSpPr/>
            <p:nvPr/>
          </p:nvGrpSpPr>
          <p:grpSpPr>
            <a:xfrm>
              <a:off x="8699757" y="32773"/>
              <a:ext cx="3114417" cy="2213615"/>
              <a:chOff x="9237603" y="-33327"/>
              <a:chExt cx="3114417" cy="2213615"/>
            </a:xfrm>
          </p:grpSpPr>
          <p:pic>
            <p:nvPicPr>
              <p:cNvPr id="17" name="Image 16">
                <a:extLst>
                  <a:ext uri="{FF2B5EF4-FFF2-40B4-BE49-F238E27FC236}">
                    <a16:creationId xmlns:a16="http://schemas.microsoft.com/office/drawing/2014/main" id="{785DA7CA-DE04-4E3D-B167-0C5B2F77384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237603" y="333623"/>
                <a:ext cx="2575612" cy="1846665"/>
              </a:xfrm>
              <a:prstGeom prst="rect">
                <a:avLst/>
              </a:prstGeom>
              <a:noFill/>
              <a:ln>
                <a:noFill/>
              </a:ln>
            </p:spPr>
          </p:pic>
          <p:sp>
            <p:nvSpPr>
              <p:cNvPr id="18" name="ZoneTexte 17">
                <a:extLst>
                  <a:ext uri="{FF2B5EF4-FFF2-40B4-BE49-F238E27FC236}">
                    <a16:creationId xmlns:a16="http://schemas.microsoft.com/office/drawing/2014/main" id="{2DACFC37-2C95-4E57-A97E-ACF88A5A0879}"/>
                  </a:ext>
                </a:extLst>
              </p:cNvPr>
              <p:cNvSpPr txBox="1"/>
              <p:nvPr/>
            </p:nvSpPr>
            <p:spPr>
              <a:xfrm>
                <a:off x="9745980" y="-33327"/>
                <a:ext cx="2606040" cy="369332"/>
              </a:xfrm>
              <a:prstGeom prst="rect">
                <a:avLst/>
              </a:prstGeom>
              <a:noFill/>
            </p:spPr>
            <p:txBody>
              <a:bodyPr wrap="square">
                <a:spAutoFit/>
              </a:bodyPr>
              <a:lstStyle/>
              <a:p>
                <a:r>
                  <a:rPr lang="en-US" dirty="0">
                    <a:solidFill>
                      <a:srgbClr val="000066"/>
                    </a:solidFill>
                    <a:effectLst>
                      <a:outerShdw blurRad="38100" dist="38100" dir="2700000" algn="tl">
                        <a:srgbClr val="000000">
                          <a:alpha val="43137"/>
                        </a:srgbClr>
                      </a:outerShdw>
                    </a:effectLst>
                  </a:rPr>
                  <a:t>R</a:t>
                </a:r>
                <a:r>
                  <a:rPr lang="en-US" sz="1800" dirty="0">
                    <a:solidFill>
                      <a:srgbClr val="000066"/>
                    </a:solidFill>
                    <a:effectLst>
                      <a:outerShdw blurRad="38100" dist="38100" dir="2700000" algn="tl">
                        <a:srgbClr val="000000">
                          <a:alpha val="43137"/>
                        </a:srgbClr>
                      </a:outerShdw>
                    </a:effectLst>
                  </a:rPr>
                  <a:t>adiotherapy </a:t>
                </a:r>
                <a:endParaRPr lang="fr-CM" dirty="0"/>
              </a:p>
            </p:txBody>
          </p:sp>
        </p:grpSp>
        <p:grpSp>
          <p:nvGrpSpPr>
            <p:cNvPr id="10" name="Group 5">
              <a:extLst>
                <a:ext uri="{FF2B5EF4-FFF2-40B4-BE49-F238E27FC236}">
                  <a16:creationId xmlns:a16="http://schemas.microsoft.com/office/drawing/2014/main" id="{8289F24F-D90A-4F9A-B097-861EA081F047}"/>
                </a:ext>
              </a:extLst>
            </p:cNvPr>
            <p:cNvGrpSpPr>
              <a:grpSpLocks/>
            </p:cNvGrpSpPr>
            <p:nvPr/>
          </p:nvGrpSpPr>
          <p:grpSpPr bwMode="auto">
            <a:xfrm>
              <a:off x="8610600" y="2179256"/>
              <a:ext cx="2708275" cy="2093912"/>
              <a:chOff x="2088" y="141"/>
              <a:chExt cx="1848" cy="1319"/>
            </a:xfrm>
          </p:grpSpPr>
          <p:pic>
            <p:nvPicPr>
              <p:cNvPr id="15" name="Picture 6">
                <a:extLst>
                  <a:ext uri="{FF2B5EF4-FFF2-40B4-BE49-F238E27FC236}">
                    <a16:creationId xmlns:a16="http://schemas.microsoft.com/office/drawing/2014/main" id="{49C4DB42-94D8-4E6B-8CC7-293B2656A7D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13" y="235"/>
                <a:ext cx="1633" cy="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pic>
          <p:sp>
            <p:nvSpPr>
              <p:cNvPr id="16" name="Text Box 7">
                <a:extLst>
                  <a:ext uri="{FF2B5EF4-FFF2-40B4-BE49-F238E27FC236}">
                    <a16:creationId xmlns:a16="http://schemas.microsoft.com/office/drawing/2014/main" id="{EB234337-B0CB-44A6-A035-C1F047C5206E}"/>
                  </a:ext>
                </a:extLst>
              </p:cNvPr>
              <p:cNvSpPr txBox="1">
                <a:spLocks noChangeArrowheads="1"/>
              </p:cNvSpPr>
              <p:nvPr/>
            </p:nvSpPr>
            <p:spPr bwMode="auto">
              <a:xfrm>
                <a:off x="2088" y="141"/>
                <a:ext cx="1848" cy="250"/>
              </a:xfrm>
              <a:prstGeom prst="rect">
                <a:avLst/>
              </a:prstGeom>
              <a:solidFill>
                <a:srgbClr val="FFFFFF"/>
              </a:solidFill>
              <a:ln>
                <a:noFill/>
              </a:ln>
              <a:effectLst/>
            </p:spPr>
            <p:txBody>
              <a:bodyPr wrap="none">
                <a:spAutoFit/>
              </a:bodyPr>
              <a:lstStyle/>
              <a:p>
                <a:pPr>
                  <a:spcBef>
                    <a:spcPct val="20000"/>
                  </a:spcBef>
                  <a:buClr>
                    <a:srgbClr val="CC0000"/>
                  </a:buClr>
                  <a:buSzPct val="250000"/>
                  <a:buFont typeface="Symbol" pitchFamily="18" charset="2"/>
                  <a:buNone/>
                  <a:defRPr/>
                </a:pPr>
                <a:r>
                  <a:rPr lang="en-US" sz="2000" dirty="0"/>
                  <a:t> </a:t>
                </a:r>
                <a:r>
                  <a:rPr lang="en-US" sz="2000" dirty="0">
                    <a:solidFill>
                      <a:srgbClr val="000066"/>
                    </a:solidFill>
                    <a:effectLst>
                      <a:outerShdw blurRad="38100" dist="38100" dir="2700000" algn="tl">
                        <a:srgbClr val="000000">
                          <a:alpha val="43137"/>
                        </a:srgbClr>
                      </a:outerShdw>
                    </a:effectLst>
                  </a:rPr>
                  <a:t>Industrial radiography</a:t>
                </a:r>
                <a:endParaRPr lang="en-GB" sz="2000" dirty="0">
                  <a:effectLst>
                    <a:outerShdw blurRad="38100" dist="38100" dir="2700000" algn="tl">
                      <a:srgbClr val="000000">
                        <a:alpha val="43137"/>
                      </a:srgbClr>
                    </a:outerShdw>
                  </a:effectLst>
                </a:endParaRPr>
              </a:p>
            </p:txBody>
          </p:sp>
        </p:grpSp>
        <p:grpSp>
          <p:nvGrpSpPr>
            <p:cNvPr id="11" name="Groupe 10">
              <a:extLst>
                <a:ext uri="{FF2B5EF4-FFF2-40B4-BE49-F238E27FC236}">
                  <a16:creationId xmlns:a16="http://schemas.microsoft.com/office/drawing/2014/main" id="{32778EE2-E8B7-461B-AA1F-DA6B9C5B260D}"/>
                </a:ext>
              </a:extLst>
            </p:cNvPr>
            <p:cNvGrpSpPr/>
            <p:nvPr/>
          </p:nvGrpSpPr>
          <p:grpSpPr>
            <a:xfrm>
              <a:off x="8664832" y="4495849"/>
              <a:ext cx="3297984" cy="1831406"/>
              <a:chOff x="8699757" y="4505191"/>
              <a:chExt cx="3297984" cy="1831406"/>
            </a:xfrm>
          </p:grpSpPr>
          <p:pic>
            <p:nvPicPr>
              <p:cNvPr id="12" name="Picture 3" descr="TRICARB STANDARD">
                <a:extLst>
                  <a:ext uri="{FF2B5EF4-FFF2-40B4-BE49-F238E27FC236}">
                    <a16:creationId xmlns:a16="http://schemas.microsoft.com/office/drawing/2014/main" id="{1C8C51D6-D57C-4F5E-900B-FB9D645EC437}"/>
                  </a:ext>
                </a:extLst>
              </p:cNvPr>
              <p:cNvPicPr>
                <a:picLocks noChangeAspect="1" noChangeArrowheads="1"/>
              </p:cNvPicPr>
              <p:nvPr/>
            </p:nvPicPr>
            <p:blipFill>
              <a:blip r:embed="rId5"/>
              <a:srcRect/>
              <a:stretch>
                <a:fillRect/>
              </a:stretch>
            </p:blipFill>
            <p:spPr bwMode="auto">
              <a:xfrm>
                <a:off x="10122755" y="4555546"/>
                <a:ext cx="1691419" cy="1512074"/>
              </a:xfrm>
              <a:prstGeom prst="rect">
                <a:avLst/>
              </a:prstGeom>
              <a:noFill/>
              <a:ln w="9525">
                <a:noFill/>
                <a:miter lim="800000"/>
                <a:headEnd/>
                <a:tailEnd/>
              </a:ln>
            </p:spPr>
          </p:pic>
          <p:pic>
            <p:nvPicPr>
              <p:cNvPr id="13" name="Picture 2" descr="Radioactive Isotopes High Resolution Stock Photography and Images - Alamy">
                <a:extLst>
                  <a:ext uri="{FF2B5EF4-FFF2-40B4-BE49-F238E27FC236}">
                    <a16:creationId xmlns:a16="http://schemas.microsoft.com/office/drawing/2014/main" id="{DA6311F4-0411-4250-8A41-4A1A5CF94FA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99757" y="4505191"/>
                <a:ext cx="1239431" cy="1766848"/>
              </a:xfrm>
              <a:prstGeom prst="rect">
                <a:avLst/>
              </a:prstGeom>
              <a:noFill/>
              <a:extLst>
                <a:ext uri="{909E8E84-426E-40DD-AFC4-6F175D3DCCD1}">
                  <a14:hiddenFill xmlns:a14="http://schemas.microsoft.com/office/drawing/2010/main">
                    <a:solidFill>
                      <a:srgbClr val="FFFFFF"/>
                    </a:solidFill>
                  </a14:hiddenFill>
                </a:ext>
              </a:extLst>
            </p:spPr>
          </p:pic>
          <p:sp>
            <p:nvSpPr>
              <p:cNvPr id="14" name="ZoneTexte 13">
                <a:extLst>
                  <a:ext uri="{FF2B5EF4-FFF2-40B4-BE49-F238E27FC236}">
                    <a16:creationId xmlns:a16="http://schemas.microsoft.com/office/drawing/2014/main" id="{447B3112-3365-4714-8867-3347F426E829}"/>
                  </a:ext>
                </a:extLst>
              </p:cNvPr>
              <p:cNvSpPr txBox="1"/>
              <p:nvPr/>
            </p:nvSpPr>
            <p:spPr>
              <a:xfrm>
                <a:off x="10355978" y="5967265"/>
                <a:ext cx="1641763" cy="369332"/>
              </a:xfrm>
              <a:prstGeom prst="rect">
                <a:avLst/>
              </a:prstGeom>
              <a:noFill/>
            </p:spPr>
            <p:txBody>
              <a:bodyPr wrap="square">
                <a:spAutoFit/>
              </a:bodyPr>
              <a:lstStyle/>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Radioisotopes</a:t>
                </a:r>
                <a:endParaRPr lang="fr-CM" dirty="0"/>
              </a:p>
            </p:txBody>
          </p:sp>
        </p:grpSp>
      </p:grpSp>
      <p:sp>
        <p:nvSpPr>
          <p:cNvPr id="19" name="Rectangle 18"/>
          <p:cNvSpPr/>
          <p:nvPr/>
        </p:nvSpPr>
        <p:spPr>
          <a:xfrm>
            <a:off x="551384" y="188640"/>
            <a:ext cx="6264696" cy="646331"/>
          </a:xfrm>
          <a:prstGeom prst="rect">
            <a:avLst/>
          </a:prstGeom>
        </p:spPr>
        <p:txBody>
          <a:bodyPr wrap="square">
            <a:spAutoFit/>
          </a:bodyPr>
          <a:lstStyle/>
          <a:p>
            <a:r>
              <a:rPr lang="en-US" sz="3600" dirty="0">
                <a:solidFill>
                  <a:srgbClr val="00B0F0"/>
                </a:solidFill>
                <a:latin typeface="Times New Roman" panose="02020603050405020304" pitchFamily="18" charset="0"/>
                <a:ea typeface="Calibri" panose="020F0502020204030204" pitchFamily="34" charset="0"/>
                <a:cs typeface="Times New Roman" panose="02020603050405020304" pitchFamily="18" charset="0"/>
              </a:rPr>
              <a:t>1. INTRODUCTION </a:t>
            </a:r>
            <a:r>
              <a:rPr lang="en-US" sz="3600" dirty="0" smtClean="0">
                <a:solidFill>
                  <a:srgbClr val="00B0F0"/>
                </a:solidFill>
                <a:latin typeface="Times New Roman" panose="02020603050405020304" pitchFamily="18" charset="0"/>
                <a:ea typeface="Calibri" panose="020F0502020204030204" pitchFamily="34" charset="0"/>
                <a:cs typeface="Times New Roman" panose="02020603050405020304" pitchFamily="18" charset="0"/>
              </a:rPr>
              <a:t>(1/2)</a:t>
            </a:r>
            <a:endParaRPr lang="en-US" sz="3600" dirty="0"/>
          </a:p>
        </p:txBody>
      </p:sp>
    </p:spTree>
    <p:extLst>
      <p:ext uri="{BB962C8B-B14F-4D97-AF65-F5344CB8AC3E}">
        <p14:creationId xmlns:p14="http://schemas.microsoft.com/office/powerpoint/2010/main" val="2076718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3ED7AA52-FD9E-446C-908E-D33A61681140}" type="slidenum">
              <a:rPr lang="en-CA" smtClean="0"/>
              <a:pPr/>
              <a:t>4</a:t>
            </a:fld>
            <a:endParaRPr lang="en-CA"/>
          </a:p>
        </p:txBody>
      </p:sp>
      <p:sp>
        <p:nvSpPr>
          <p:cNvPr id="5" name="Rectangle 4"/>
          <p:cNvSpPr/>
          <p:nvPr/>
        </p:nvSpPr>
        <p:spPr>
          <a:xfrm>
            <a:off x="637752" y="1742012"/>
            <a:ext cx="7918779" cy="4832092"/>
          </a:xfrm>
          <a:prstGeom prst="rect">
            <a:avLst/>
          </a:prstGeom>
        </p:spPr>
        <p:txBody>
          <a:bodyPr wrap="square">
            <a:spAutoFit/>
          </a:bodyPr>
          <a:lstStyle/>
          <a:p>
            <a:r>
              <a:rPr lang="en-GB" sz="2800" dirty="0" smtClean="0"/>
              <a:t> </a:t>
            </a:r>
            <a:r>
              <a:rPr lang="en-GB" sz="2800" dirty="0"/>
              <a:t>Pursuant to Law No. 95/08 </a:t>
            </a:r>
            <a:r>
              <a:rPr lang="en-GB" sz="2800" dirty="0" smtClean="0"/>
              <a:t> on radiation protection, </a:t>
            </a:r>
            <a:r>
              <a:rPr lang="en-GB" sz="2800" dirty="0"/>
              <a:t>Decree N° 2002/250 created the National Radiation Protection Agency (NRPA) as the regulatory body. </a:t>
            </a:r>
            <a:endParaRPr lang="en-GB" sz="2800" dirty="0" smtClean="0"/>
          </a:p>
          <a:p>
            <a:endParaRPr lang="en-GB" sz="2800" dirty="0" smtClean="0"/>
          </a:p>
          <a:p>
            <a:r>
              <a:rPr lang="en-GB" sz="2800" dirty="0"/>
              <a:t>The </a:t>
            </a:r>
            <a:r>
              <a:rPr lang="en-GB" sz="2800" dirty="0" smtClean="0"/>
              <a:t>legal </a:t>
            </a:r>
            <a:r>
              <a:rPr lang="en-GB" sz="2800" dirty="0"/>
              <a:t>framework </a:t>
            </a:r>
            <a:r>
              <a:rPr lang="en-GB" sz="2800" dirty="0" smtClean="0"/>
              <a:t>for the control of the utilizations of the ionizing radiation in Cameroon </a:t>
            </a:r>
            <a:r>
              <a:rPr lang="en-GB" sz="2800" dirty="0"/>
              <a:t>has been upgraded  from Law No. 95/08 on Radiation Protection to Law No. 2019/012 of </a:t>
            </a:r>
            <a:r>
              <a:rPr lang="en-GB" sz="2800" dirty="0" smtClean="0"/>
              <a:t>19 July 2019 to Lay Down the General Framework for Radiological Protection and Nuclear Safety</a:t>
            </a:r>
            <a:r>
              <a:rPr lang="en-GB" sz="2800" dirty="0"/>
              <a:t>, </a:t>
            </a:r>
            <a:r>
              <a:rPr lang="en-GB" sz="2800" dirty="0" smtClean="0"/>
              <a:t>Nuclear Security</a:t>
            </a:r>
            <a:r>
              <a:rPr lang="en-GB" sz="2800" dirty="0"/>
              <a:t>, </a:t>
            </a:r>
            <a:r>
              <a:rPr lang="en-GB" sz="2800" dirty="0" smtClean="0"/>
              <a:t>Civil Liability and Safeguards Enforcement.</a:t>
            </a:r>
            <a:endParaRPr lang="en-GB" sz="2800" dirty="0"/>
          </a:p>
        </p:txBody>
      </p:sp>
      <p:sp>
        <p:nvSpPr>
          <p:cNvPr id="6" name="Rectangle 5"/>
          <p:cNvSpPr/>
          <p:nvPr/>
        </p:nvSpPr>
        <p:spPr>
          <a:xfrm>
            <a:off x="551384" y="188640"/>
            <a:ext cx="6264696" cy="646331"/>
          </a:xfrm>
          <a:prstGeom prst="rect">
            <a:avLst/>
          </a:prstGeom>
        </p:spPr>
        <p:txBody>
          <a:bodyPr wrap="square">
            <a:spAutoFit/>
          </a:bodyPr>
          <a:lstStyle/>
          <a:p>
            <a:r>
              <a:rPr lang="en-US" sz="3600" dirty="0">
                <a:solidFill>
                  <a:srgbClr val="00B0F0"/>
                </a:solidFill>
                <a:latin typeface="Times New Roman" panose="02020603050405020304" pitchFamily="18" charset="0"/>
                <a:ea typeface="Calibri" panose="020F0502020204030204" pitchFamily="34" charset="0"/>
                <a:cs typeface="Times New Roman" panose="02020603050405020304" pitchFamily="18" charset="0"/>
              </a:rPr>
              <a:t>1. INTRODUCTION </a:t>
            </a:r>
            <a:r>
              <a:rPr lang="en-US" sz="3600" dirty="0" smtClean="0">
                <a:solidFill>
                  <a:srgbClr val="00B0F0"/>
                </a:solidFill>
                <a:latin typeface="Times New Roman" panose="02020603050405020304" pitchFamily="18" charset="0"/>
                <a:ea typeface="Calibri" panose="020F0502020204030204" pitchFamily="34" charset="0"/>
                <a:cs typeface="Times New Roman" panose="02020603050405020304" pitchFamily="18" charset="0"/>
              </a:rPr>
              <a:t>(</a:t>
            </a:r>
            <a:r>
              <a:rPr lang="en-US" sz="3600" dirty="0" smtClean="0">
                <a:solidFill>
                  <a:srgbClr val="00B0F0"/>
                </a:solidFill>
                <a:latin typeface="Times New Roman" panose="02020603050405020304" pitchFamily="18" charset="0"/>
                <a:ea typeface="Calibri" panose="020F0502020204030204" pitchFamily="34" charset="0"/>
                <a:cs typeface="Times New Roman" panose="02020603050405020304" pitchFamily="18" charset="0"/>
              </a:rPr>
              <a:t>2/2)</a:t>
            </a:r>
            <a:endParaRPr lang="en-US" sz="3600" dirty="0"/>
          </a:p>
        </p:txBody>
      </p:sp>
      <p:pic>
        <p:nvPicPr>
          <p:cNvPr id="8" name="Image 7">
            <a:extLst>
              <a:ext uri="{FF2B5EF4-FFF2-40B4-BE49-F238E27FC236}">
                <a16:creationId xmlns:a16="http://schemas.microsoft.com/office/drawing/2014/main" id="{F9DABD5B-B768-4906-A443-BD7E8BE6AF6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9466677" y="548172"/>
            <a:ext cx="2016224" cy="2593305"/>
          </a:xfrm>
          <a:prstGeom prst="rect">
            <a:avLst/>
          </a:prstGeom>
        </p:spPr>
      </p:pic>
      <p:pic>
        <p:nvPicPr>
          <p:cNvPr id="3" name="Imag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flipV="1">
            <a:off x="8732850" y="3370229"/>
            <a:ext cx="3562270" cy="2671702"/>
          </a:xfrm>
          <a:prstGeom prst="rect">
            <a:avLst/>
          </a:prstGeom>
        </p:spPr>
      </p:pic>
      <p:pic>
        <p:nvPicPr>
          <p:cNvPr id="7" name="Image 1"/>
          <p:cNvPicPr/>
          <p:nvPr/>
        </p:nvPicPr>
        <p:blipFill>
          <a:blip r:embed="rId5" cstate="print"/>
          <a:srcRect/>
          <a:stretch>
            <a:fillRect/>
          </a:stretch>
        </p:blipFill>
        <p:spPr bwMode="auto">
          <a:xfrm>
            <a:off x="11068786" y="6381328"/>
            <a:ext cx="781050" cy="809978"/>
          </a:xfrm>
          <a:prstGeom prst="rect">
            <a:avLst/>
          </a:prstGeom>
          <a:noFill/>
          <a:ln w="9525">
            <a:noFill/>
            <a:miter lim="800000"/>
            <a:headEnd/>
            <a:tailEnd/>
          </a:ln>
        </p:spPr>
      </p:pic>
    </p:spTree>
    <p:extLst>
      <p:ext uri="{BB962C8B-B14F-4D97-AF65-F5344CB8AC3E}">
        <p14:creationId xmlns:p14="http://schemas.microsoft.com/office/powerpoint/2010/main" val="41827326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3ED7AA52-FD9E-446C-908E-D33A61681140}" type="slidenum">
              <a:rPr lang="en-CA" smtClean="0"/>
              <a:pPr/>
              <a:t>5</a:t>
            </a:fld>
            <a:endParaRPr lang="en-CA"/>
          </a:p>
        </p:txBody>
      </p:sp>
      <p:sp>
        <p:nvSpPr>
          <p:cNvPr id="5" name="Rectangle 4"/>
          <p:cNvSpPr/>
          <p:nvPr/>
        </p:nvSpPr>
        <p:spPr>
          <a:xfrm>
            <a:off x="60970" y="-25643"/>
            <a:ext cx="11784632" cy="646331"/>
          </a:xfrm>
          <a:prstGeom prst="rect">
            <a:avLst/>
          </a:prstGeom>
        </p:spPr>
        <p:txBody>
          <a:bodyPr wrap="square">
            <a:spAutoFit/>
          </a:bodyPr>
          <a:lstStyle/>
          <a:p>
            <a:r>
              <a:rPr lang="en-US" sz="3600" dirty="0" smtClean="0">
                <a:solidFill>
                  <a:srgbClr val="00B0F0"/>
                </a:solidFill>
                <a:latin typeface="Times New Roman" panose="02020603050405020304" pitchFamily="18" charset="0"/>
                <a:ea typeface="Calibri" panose="020F0502020204030204" pitchFamily="34" charset="0"/>
                <a:cs typeface="Times New Roman" panose="02020603050405020304" pitchFamily="18" charset="0"/>
              </a:rPr>
              <a:t>2. </a:t>
            </a:r>
            <a:r>
              <a:rPr lang="en-US" sz="2800" dirty="0" smtClean="0">
                <a:solidFill>
                  <a:srgbClr val="00B0F0"/>
                </a:solidFill>
              </a:rPr>
              <a:t>EXPERIENCE IN THE CONTEXT OF THE IAEA ASSISTANCE IN </a:t>
            </a:r>
            <a:r>
              <a:rPr lang="en-US" sz="2800" dirty="0" smtClean="0">
                <a:solidFill>
                  <a:srgbClr val="00B0F0"/>
                </a:solidFill>
              </a:rPr>
              <a:t>LEGISLATION</a:t>
            </a:r>
            <a:r>
              <a:rPr lang="en-US" sz="2800" dirty="0">
                <a:solidFill>
                  <a:srgbClr val="00B0F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smtClean="0">
                <a:solidFill>
                  <a:srgbClr val="00B0F0"/>
                </a:solidFill>
                <a:latin typeface="Times New Roman" panose="02020603050405020304" pitchFamily="18" charset="0"/>
                <a:ea typeface="Calibri" panose="020F0502020204030204" pitchFamily="34" charset="0"/>
                <a:cs typeface="Times New Roman" panose="02020603050405020304" pitchFamily="18" charset="0"/>
              </a:rPr>
              <a:t>1/4)</a:t>
            </a:r>
            <a:endParaRPr lang="en-US" sz="2800" dirty="0">
              <a:solidFill>
                <a:srgbClr val="00B0F0"/>
              </a:solidFill>
            </a:endParaRPr>
          </a:p>
        </p:txBody>
      </p:sp>
      <p:sp>
        <p:nvSpPr>
          <p:cNvPr id="6" name="Rectangle 5"/>
          <p:cNvSpPr/>
          <p:nvPr/>
        </p:nvSpPr>
        <p:spPr>
          <a:xfrm>
            <a:off x="1199456" y="1268760"/>
            <a:ext cx="8064896" cy="5262979"/>
          </a:xfrm>
          <a:prstGeom prst="rect">
            <a:avLst/>
          </a:prstGeom>
        </p:spPr>
        <p:txBody>
          <a:bodyPr wrap="square">
            <a:spAutoFit/>
          </a:bodyPr>
          <a:lstStyle/>
          <a:p>
            <a:r>
              <a:rPr lang="en-GB" sz="2800" dirty="0" smtClean="0"/>
              <a:t>Before 2019, Cameroon hosted  2 IRRS missions in 2007 and 2014.</a:t>
            </a:r>
          </a:p>
          <a:p>
            <a:endParaRPr lang="en-GB" sz="2800" dirty="0" smtClean="0"/>
          </a:p>
          <a:p>
            <a:r>
              <a:rPr lang="en-GB" sz="2800" dirty="0" smtClean="0"/>
              <a:t>Its hosted 1 </a:t>
            </a:r>
            <a:r>
              <a:rPr lang="en-GB" sz="2800" dirty="0" err="1" smtClean="0"/>
              <a:t>INServ</a:t>
            </a:r>
            <a:r>
              <a:rPr lang="en-GB" sz="2800" dirty="0" smtClean="0"/>
              <a:t> mission in 2014.</a:t>
            </a:r>
          </a:p>
          <a:p>
            <a:endParaRPr lang="en-GB" sz="2800" dirty="0"/>
          </a:p>
          <a:p>
            <a:r>
              <a:rPr lang="en-GB" sz="2800" dirty="0" smtClean="0"/>
              <a:t>Its first INSSP was approved in 2013 and it hosted 2 INNP review missions in 2015 and 2018.</a:t>
            </a:r>
          </a:p>
          <a:p>
            <a:endParaRPr lang="en-GB" sz="2800" dirty="0"/>
          </a:p>
          <a:p>
            <a:r>
              <a:rPr lang="en-GB" sz="2800" dirty="0" smtClean="0"/>
              <a:t>All these peer review missions organized by the IAEA provided recommendations to strengthening the national legal and regulatory framework for radiation safety and security and nuclear security.</a:t>
            </a:r>
            <a:endParaRPr lang="en-GB" sz="2800" dirty="0"/>
          </a:p>
        </p:txBody>
      </p:sp>
      <p:pic>
        <p:nvPicPr>
          <p:cNvPr id="7" name="Image 1"/>
          <p:cNvPicPr/>
          <p:nvPr/>
        </p:nvPicPr>
        <p:blipFill>
          <a:blip r:embed="rId2" cstate="print"/>
          <a:srcRect/>
          <a:stretch>
            <a:fillRect/>
          </a:stretch>
        </p:blipFill>
        <p:spPr bwMode="auto">
          <a:xfrm>
            <a:off x="11068786" y="6381328"/>
            <a:ext cx="781050" cy="809978"/>
          </a:xfrm>
          <a:prstGeom prst="rect">
            <a:avLst/>
          </a:prstGeom>
          <a:noFill/>
          <a:ln w="9525">
            <a:noFill/>
            <a:miter lim="800000"/>
            <a:headEnd/>
            <a:tailEnd/>
          </a:ln>
        </p:spPr>
      </p:pic>
    </p:spTree>
    <p:extLst>
      <p:ext uri="{BB962C8B-B14F-4D97-AF65-F5344CB8AC3E}">
        <p14:creationId xmlns:p14="http://schemas.microsoft.com/office/powerpoint/2010/main" val="121377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3ED7AA52-FD9E-446C-908E-D33A61681140}" type="slidenum">
              <a:rPr lang="en-CA" smtClean="0"/>
              <a:pPr/>
              <a:t>6</a:t>
            </a:fld>
            <a:endParaRPr lang="en-CA"/>
          </a:p>
        </p:txBody>
      </p:sp>
      <p:sp>
        <p:nvSpPr>
          <p:cNvPr id="5" name="Rectangle 4"/>
          <p:cNvSpPr/>
          <p:nvPr/>
        </p:nvSpPr>
        <p:spPr>
          <a:xfrm>
            <a:off x="551384" y="620688"/>
            <a:ext cx="10729192" cy="954107"/>
          </a:xfrm>
          <a:prstGeom prst="rect">
            <a:avLst/>
          </a:prstGeom>
        </p:spPr>
        <p:txBody>
          <a:bodyPr wrap="square">
            <a:spAutoFit/>
          </a:bodyPr>
          <a:lstStyle/>
          <a:p>
            <a:r>
              <a:rPr lang="fr-CM" sz="2800" dirty="0" smtClean="0">
                <a:latin typeface="Times New Roman" panose="02020603050405020304" pitchFamily="18" charset="0"/>
                <a:ea typeface="Calibri" panose="020F0502020204030204" pitchFamily="34" charset="0"/>
              </a:rPr>
              <a:t>The new Law </a:t>
            </a:r>
            <a:r>
              <a:rPr lang="fr-CM" sz="2800" dirty="0" err="1" smtClean="0">
                <a:latin typeface="Times New Roman" panose="02020603050405020304" pitchFamily="18" charset="0"/>
                <a:ea typeface="Calibri" panose="020F0502020204030204" pitchFamily="34" charset="0"/>
              </a:rPr>
              <a:t>integrated</a:t>
            </a:r>
            <a:r>
              <a:rPr lang="fr-CM" sz="2800" dirty="0" smtClean="0">
                <a:latin typeface="Times New Roman" panose="02020603050405020304" pitchFamily="18" charset="0"/>
                <a:ea typeface="Calibri" panose="020F0502020204030204" pitchFamily="34" charset="0"/>
              </a:rPr>
              <a:t> the provisions of the international </a:t>
            </a:r>
            <a:r>
              <a:rPr lang="fr-CM" sz="2800" dirty="0" err="1" smtClean="0">
                <a:latin typeface="Times New Roman" panose="02020603050405020304" pitchFamily="18" charset="0"/>
                <a:ea typeface="Calibri" panose="020F0502020204030204" pitchFamily="34" charset="0"/>
              </a:rPr>
              <a:t>legal</a:t>
            </a:r>
            <a:r>
              <a:rPr lang="fr-CM" sz="2800" dirty="0" smtClean="0">
                <a:latin typeface="Times New Roman" panose="02020603050405020304" pitchFamily="18" charset="0"/>
                <a:ea typeface="Calibri" panose="020F0502020204030204" pitchFamily="34" charset="0"/>
              </a:rPr>
              <a:t> instruments to </a:t>
            </a:r>
            <a:r>
              <a:rPr lang="fr-CM" sz="2800" dirty="0" err="1" smtClean="0">
                <a:latin typeface="Times New Roman" panose="02020603050405020304" pitchFamily="18" charset="0"/>
                <a:ea typeface="Calibri" panose="020F0502020204030204" pitchFamily="34" charset="0"/>
              </a:rPr>
              <a:t>which</a:t>
            </a:r>
            <a:r>
              <a:rPr lang="fr-CM" sz="2800" dirty="0" smtClean="0">
                <a:latin typeface="Times New Roman" panose="02020603050405020304" pitchFamily="18" charset="0"/>
                <a:ea typeface="Calibri" panose="020F0502020204030204" pitchFamily="34" charset="0"/>
              </a:rPr>
              <a:t> </a:t>
            </a:r>
            <a:r>
              <a:rPr lang="fr-CM" sz="2800" dirty="0" err="1" smtClean="0">
                <a:latin typeface="Times New Roman" panose="02020603050405020304" pitchFamily="18" charset="0"/>
                <a:ea typeface="Calibri" panose="020F0502020204030204" pitchFamily="34" charset="0"/>
              </a:rPr>
              <a:t>Cameroon</a:t>
            </a:r>
            <a:r>
              <a:rPr lang="fr-CM" sz="2800" dirty="0" smtClean="0">
                <a:latin typeface="Times New Roman" panose="02020603050405020304" pitchFamily="18" charset="0"/>
                <a:ea typeface="Calibri" panose="020F0502020204030204" pitchFamily="34" charset="0"/>
              </a:rPr>
              <a:t> </a:t>
            </a:r>
            <a:r>
              <a:rPr lang="fr-CM" sz="2800" dirty="0" err="1" smtClean="0">
                <a:latin typeface="Times New Roman" panose="02020603050405020304" pitchFamily="18" charset="0"/>
                <a:ea typeface="Calibri" panose="020F0502020204030204" pitchFamily="34" charset="0"/>
              </a:rPr>
              <a:t>is</a:t>
            </a:r>
            <a:r>
              <a:rPr lang="fr-CM" sz="2800" dirty="0" smtClean="0">
                <a:latin typeface="Times New Roman" panose="02020603050405020304" pitchFamily="18" charset="0"/>
                <a:ea typeface="Calibri" panose="020F0502020204030204" pitchFamily="34" charset="0"/>
              </a:rPr>
              <a:t> party, </a:t>
            </a:r>
            <a:r>
              <a:rPr lang="fr-CM" sz="2800" dirty="0" err="1" smtClean="0">
                <a:latin typeface="Times New Roman" panose="02020603050405020304" pitchFamily="18" charset="0"/>
                <a:ea typeface="Calibri" panose="020F0502020204030204" pitchFamily="34" charset="0"/>
              </a:rPr>
              <a:t>namely</a:t>
            </a:r>
            <a:r>
              <a:rPr lang="fr-CM" sz="2800" dirty="0" smtClean="0">
                <a:latin typeface="Times New Roman" panose="02020603050405020304" pitchFamily="18" charset="0"/>
                <a:ea typeface="Calibri" panose="020F0502020204030204" pitchFamily="34" charset="0"/>
              </a:rPr>
              <a:t> the </a:t>
            </a:r>
            <a:r>
              <a:rPr lang="fr-CM" sz="2800" dirty="0" err="1" smtClean="0">
                <a:latin typeface="Times New Roman" panose="02020603050405020304" pitchFamily="18" charset="0"/>
                <a:ea typeface="Calibri" panose="020F0502020204030204" pitchFamily="34" charset="0"/>
              </a:rPr>
              <a:t>following</a:t>
            </a:r>
            <a:r>
              <a:rPr lang="fr-CM" sz="2800" dirty="0" smtClean="0">
                <a:latin typeface="Times New Roman" panose="02020603050405020304" pitchFamily="18" charset="0"/>
                <a:ea typeface="Calibri" panose="020F0502020204030204" pitchFamily="34" charset="0"/>
              </a:rPr>
              <a:t>:</a:t>
            </a:r>
          </a:p>
        </p:txBody>
      </p:sp>
      <p:pic>
        <p:nvPicPr>
          <p:cNvPr id="6" name="Image 1"/>
          <p:cNvPicPr/>
          <p:nvPr/>
        </p:nvPicPr>
        <p:blipFill>
          <a:blip r:embed="rId2" cstate="print"/>
          <a:srcRect/>
          <a:stretch>
            <a:fillRect/>
          </a:stretch>
        </p:blipFill>
        <p:spPr bwMode="auto">
          <a:xfrm>
            <a:off x="11064552" y="5877272"/>
            <a:ext cx="781050" cy="809978"/>
          </a:xfrm>
          <a:prstGeom prst="rect">
            <a:avLst/>
          </a:prstGeom>
          <a:noFill/>
          <a:ln w="9525">
            <a:noFill/>
            <a:miter lim="800000"/>
            <a:headEnd/>
            <a:tailEnd/>
          </a:ln>
        </p:spPr>
      </p:pic>
      <p:sp>
        <p:nvSpPr>
          <p:cNvPr id="7" name="Rectangle 6"/>
          <p:cNvSpPr/>
          <p:nvPr/>
        </p:nvSpPr>
        <p:spPr>
          <a:xfrm>
            <a:off x="60970" y="-25643"/>
            <a:ext cx="11784632" cy="646331"/>
          </a:xfrm>
          <a:prstGeom prst="rect">
            <a:avLst/>
          </a:prstGeom>
        </p:spPr>
        <p:txBody>
          <a:bodyPr wrap="square">
            <a:spAutoFit/>
          </a:bodyPr>
          <a:lstStyle/>
          <a:p>
            <a:r>
              <a:rPr lang="en-US" sz="3600" dirty="0" smtClean="0">
                <a:solidFill>
                  <a:srgbClr val="00B0F0"/>
                </a:solidFill>
                <a:latin typeface="Times New Roman" panose="02020603050405020304" pitchFamily="18" charset="0"/>
                <a:ea typeface="Calibri" panose="020F0502020204030204" pitchFamily="34" charset="0"/>
                <a:cs typeface="Times New Roman" panose="02020603050405020304" pitchFamily="18" charset="0"/>
              </a:rPr>
              <a:t>2. </a:t>
            </a:r>
            <a:r>
              <a:rPr lang="en-US" sz="2800" dirty="0" smtClean="0">
                <a:solidFill>
                  <a:srgbClr val="00B0F0"/>
                </a:solidFill>
              </a:rPr>
              <a:t>EXPERIENCE IN THE CONTEXT OF THE IAEA ASSISTANCE IN </a:t>
            </a:r>
            <a:r>
              <a:rPr lang="en-US" sz="2800" dirty="0" smtClean="0">
                <a:solidFill>
                  <a:srgbClr val="00B0F0"/>
                </a:solidFill>
              </a:rPr>
              <a:t>LEGISLATION</a:t>
            </a:r>
            <a:r>
              <a:rPr lang="en-US" sz="2800" dirty="0">
                <a:solidFill>
                  <a:srgbClr val="00B0F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smtClean="0">
                <a:solidFill>
                  <a:srgbClr val="00B0F0"/>
                </a:solidFill>
                <a:latin typeface="Times New Roman" panose="02020603050405020304" pitchFamily="18" charset="0"/>
                <a:ea typeface="Calibri" panose="020F0502020204030204" pitchFamily="34" charset="0"/>
                <a:cs typeface="Times New Roman" panose="02020603050405020304" pitchFamily="18" charset="0"/>
              </a:rPr>
              <a:t>(2/4)</a:t>
            </a:r>
            <a:endParaRPr lang="en-US" sz="2800" dirty="0">
              <a:solidFill>
                <a:srgbClr val="00B0F0"/>
              </a:solidFill>
            </a:endParaRPr>
          </a:p>
        </p:txBody>
      </p:sp>
      <p:graphicFrame>
        <p:nvGraphicFramePr>
          <p:cNvPr id="10" name="Tableau 9"/>
          <p:cNvGraphicFramePr>
            <a:graphicFrameLocks noGrp="1"/>
          </p:cNvGraphicFramePr>
          <p:nvPr>
            <p:extLst>
              <p:ext uri="{D42A27DB-BD31-4B8C-83A1-F6EECF244321}">
                <p14:modId xmlns:p14="http://schemas.microsoft.com/office/powerpoint/2010/main" val="2396412244"/>
              </p:ext>
            </p:extLst>
          </p:nvPr>
        </p:nvGraphicFramePr>
        <p:xfrm>
          <a:off x="858580" y="1698713"/>
          <a:ext cx="9301420" cy="5065586"/>
        </p:xfrm>
        <a:graphic>
          <a:graphicData uri="http://schemas.openxmlformats.org/drawingml/2006/table">
            <a:tbl>
              <a:tblPr firstRow="1" bandRow="1">
                <a:tableStyleId>{5C22544A-7EE6-4342-B048-85BDC9FD1C3A}</a:tableStyleId>
              </a:tblPr>
              <a:tblGrid>
                <a:gridCol w="1668573">
                  <a:extLst>
                    <a:ext uri="{9D8B030D-6E8A-4147-A177-3AD203B41FA5}">
                      <a16:colId xmlns:a16="http://schemas.microsoft.com/office/drawing/2014/main" val="1896447269"/>
                    </a:ext>
                  </a:extLst>
                </a:gridCol>
                <a:gridCol w="4680520">
                  <a:extLst>
                    <a:ext uri="{9D8B030D-6E8A-4147-A177-3AD203B41FA5}">
                      <a16:colId xmlns:a16="http://schemas.microsoft.com/office/drawing/2014/main" val="3011954235"/>
                    </a:ext>
                  </a:extLst>
                </a:gridCol>
                <a:gridCol w="1211024">
                  <a:extLst>
                    <a:ext uri="{9D8B030D-6E8A-4147-A177-3AD203B41FA5}">
                      <a16:colId xmlns:a16="http://schemas.microsoft.com/office/drawing/2014/main" val="2677650650"/>
                    </a:ext>
                  </a:extLst>
                </a:gridCol>
                <a:gridCol w="1741303">
                  <a:extLst>
                    <a:ext uri="{9D8B030D-6E8A-4147-A177-3AD203B41FA5}">
                      <a16:colId xmlns:a16="http://schemas.microsoft.com/office/drawing/2014/main" val="3673004146"/>
                    </a:ext>
                  </a:extLst>
                </a:gridCol>
              </a:tblGrid>
              <a:tr h="371666">
                <a:tc>
                  <a:txBody>
                    <a:bodyPr/>
                    <a:lstStyle/>
                    <a:p>
                      <a:endParaRPr lang="en-US" dirty="0"/>
                    </a:p>
                  </a:txBody>
                  <a:tcPr/>
                </a:tc>
                <a:tc>
                  <a:txBody>
                    <a:bodyPr/>
                    <a:lstStyle/>
                    <a:p>
                      <a:r>
                        <a:rPr lang="fr-CM" dirty="0" err="1" smtClean="0"/>
                        <a:t>Title</a:t>
                      </a:r>
                      <a:endParaRPr lang="en-US" dirty="0"/>
                    </a:p>
                  </a:txBody>
                  <a:tcPr/>
                </a:tc>
                <a:tc>
                  <a:txBody>
                    <a:bodyPr/>
                    <a:lstStyle/>
                    <a:p>
                      <a:r>
                        <a:rPr lang="fr-CM" dirty="0" smtClean="0"/>
                        <a:t>In Force</a:t>
                      </a:r>
                      <a:endParaRPr lang="en-US" dirty="0"/>
                    </a:p>
                  </a:txBody>
                  <a:tcPr/>
                </a:tc>
                <a:tc>
                  <a:txBody>
                    <a:bodyPr/>
                    <a:lstStyle/>
                    <a:p>
                      <a:r>
                        <a:rPr lang="fr-CM" dirty="0" err="1" smtClean="0"/>
                        <a:t>Status</a:t>
                      </a:r>
                      <a:endParaRPr lang="en-US" dirty="0"/>
                    </a:p>
                  </a:txBody>
                  <a:tcPr/>
                </a:tc>
                <a:extLst>
                  <a:ext uri="{0D108BD9-81ED-4DB2-BD59-A6C34878D82A}">
                    <a16:rowId xmlns:a16="http://schemas.microsoft.com/office/drawing/2014/main" val="1264457879"/>
                  </a:ext>
                </a:extLst>
              </a:tr>
              <a:tr h="519314">
                <a:tc>
                  <a:txBody>
                    <a:bodyPr/>
                    <a:lstStyle/>
                    <a:p>
                      <a:r>
                        <a:rPr lang="fr-CM" sz="1600" dirty="0" smtClean="0"/>
                        <a:t>VC</a:t>
                      </a:r>
                      <a:endParaRPr lang="en-US" sz="1600" dirty="0" smtClean="0"/>
                    </a:p>
                  </a:txBody>
                  <a:tcPr/>
                </a:tc>
                <a:tc>
                  <a:txBody>
                    <a:bodyPr/>
                    <a:lstStyle/>
                    <a:p>
                      <a:r>
                        <a:rPr lang="en-US" sz="1600" dirty="0" smtClean="0"/>
                        <a:t>Vienna Convention on Civil Liability for Nuclear Damage </a:t>
                      </a:r>
                      <a:endParaRPr lang="en-US" sz="1600" dirty="0"/>
                    </a:p>
                  </a:txBody>
                  <a:tcPr/>
                </a:tc>
                <a:tc>
                  <a:txBody>
                    <a:bodyPr/>
                    <a:lstStyle/>
                    <a:p>
                      <a:r>
                        <a:rPr lang="en-US" sz="1600" dirty="0" smtClean="0"/>
                        <a:t>1977-11-12 </a:t>
                      </a:r>
                      <a:endParaRPr lang="en-US" sz="1600" dirty="0"/>
                    </a:p>
                  </a:txBody>
                  <a:tcPr/>
                </a:tc>
                <a:tc>
                  <a:txBody>
                    <a:bodyPr/>
                    <a:lstStyle/>
                    <a:p>
                      <a:r>
                        <a:rPr lang="en-US" sz="1600" dirty="0" smtClean="0"/>
                        <a:t>accession: </a:t>
                      </a:r>
                    </a:p>
                    <a:p>
                      <a:r>
                        <a:rPr lang="en-US" sz="1600" dirty="0" smtClean="0"/>
                        <a:t>1964-03-06</a:t>
                      </a:r>
                      <a:endParaRPr lang="en-US" sz="1600" dirty="0"/>
                    </a:p>
                  </a:txBody>
                  <a:tcPr/>
                </a:tc>
                <a:extLst>
                  <a:ext uri="{0D108BD9-81ED-4DB2-BD59-A6C34878D82A}">
                    <a16:rowId xmlns:a16="http://schemas.microsoft.com/office/drawing/2014/main" val="349535306"/>
                  </a:ext>
                </a:extLst>
              </a:tr>
              <a:tr h="519314">
                <a:tc>
                  <a:txBody>
                    <a:bodyPr/>
                    <a:lstStyle/>
                    <a:p>
                      <a:r>
                        <a:rPr lang="en-US" sz="1600" dirty="0" smtClean="0"/>
                        <a:t>CPPNM</a:t>
                      </a:r>
                      <a:endParaRPr lang="en-US" sz="1600" dirty="0"/>
                    </a:p>
                  </a:txBody>
                  <a:tcPr/>
                </a:tc>
                <a:tc>
                  <a:txBody>
                    <a:bodyPr/>
                    <a:lstStyle/>
                    <a:p>
                      <a:r>
                        <a:rPr lang="en-US" sz="1600" dirty="0" smtClean="0"/>
                        <a:t>Convention on the Physical Protection of Nuclear Material</a:t>
                      </a:r>
                      <a:endParaRPr lang="en-US" sz="1600" dirty="0"/>
                    </a:p>
                  </a:txBody>
                  <a:tcPr/>
                </a:tc>
                <a:tc>
                  <a:txBody>
                    <a:bodyPr/>
                    <a:lstStyle/>
                    <a:p>
                      <a:r>
                        <a:rPr lang="en-US" sz="1600" dirty="0" smtClean="0"/>
                        <a:t>2004-07-29</a:t>
                      </a:r>
                      <a:endParaRPr lang="en-US" sz="1600" dirty="0"/>
                    </a:p>
                  </a:txBody>
                  <a:tcPr/>
                </a:tc>
                <a:tc>
                  <a:txBody>
                    <a:bodyPr/>
                    <a:lstStyle/>
                    <a:p>
                      <a:r>
                        <a:rPr lang="en-US" sz="1600" dirty="0" smtClean="0"/>
                        <a:t>accession: </a:t>
                      </a:r>
                    </a:p>
                    <a:p>
                      <a:r>
                        <a:rPr lang="en-US" sz="1600" dirty="0" smtClean="0"/>
                        <a:t>2004-06-29</a:t>
                      </a:r>
                      <a:endParaRPr lang="en-US" sz="1600" dirty="0"/>
                    </a:p>
                  </a:txBody>
                  <a:tcPr/>
                </a:tc>
                <a:extLst>
                  <a:ext uri="{0D108BD9-81ED-4DB2-BD59-A6C34878D82A}">
                    <a16:rowId xmlns:a16="http://schemas.microsoft.com/office/drawing/2014/main" val="2715231911"/>
                  </a:ext>
                </a:extLst>
              </a:tr>
              <a:tr h="519314">
                <a:tc>
                  <a:txBody>
                    <a:bodyPr/>
                    <a:lstStyle/>
                    <a:p>
                      <a:r>
                        <a:rPr lang="en-US" sz="1600" dirty="0" smtClean="0"/>
                        <a:t>CPPNM/ACPPNM/A</a:t>
                      </a:r>
                      <a:endParaRPr lang="en-US" sz="1600" dirty="0"/>
                    </a:p>
                  </a:txBody>
                  <a:tcPr/>
                </a:tc>
                <a:tc>
                  <a:txBody>
                    <a:bodyPr/>
                    <a:lstStyle/>
                    <a:p>
                      <a:r>
                        <a:rPr lang="en-US" sz="1600" dirty="0" smtClean="0"/>
                        <a:t>Amendment to the Convention on the Physical Protection of Nuclear Material</a:t>
                      </a:r>
                      <a:endParaRPr lang="en-US" sz="1600" dirty="0"/>
                    </a:p>
                  </a:txBody>
                  <a:tcPr/>
                </a:tc>
                <a:tc>
                  <a:txBody>
                    <a:bodyPr/>
                    <a:lstStyle/>
                    <a:p>
                      <a:r>
                        <a:rPr lang="en-US" sz="1600" dirty="0" smtClean="0"/>
                        <a:t>2016-05-08</a:t>
                      </a:r>
                      <a:endParaRPr lang="en-US" sz="1600" dirty="0"/>
                    </a:p>
                  </a:txBody>
                  <a:tcPr/>
                </a:tc>
                <a:tc>
                  <a:txBody>
                    <a:bodyPr/>
                    <a:lstStyle/>
                    <a:p>
                      <a:r>
                        <a:rPr lang="en-US" sz="1600" dirty="0" smtClean="0"/>
                        <a:t>ratification: </a:t>
                      </a:r>
                    </a:p>
                    <a:p>
                      <a:r>
                        <a:rPr lang="en-US" sz="1600" dirty="0" smtClean="0"/>
                        <a:t>2016-04-01</a:t>
                      </a:r>
                      <a:endParaRPr lang="en-US" sz="1600" dirty="0"/>
                    </a:p>
                  </a:txBody>
                  <a:tcPr/>
                </a:tc>
                <a:extLst>
                  <a:ext uri="{0D108BD9-81ED-4DB2-BD59-A6C34878D82A}">
                    <a16:rowId xmlns:a16="http://schemas.microsoft.com/office/drawing/2014/main" val="737651782"/>
                  </a:ext>
                </a:extLst>
              </a:tr>
              <a:tr h="733149">
                <a:tc>
                  <a:txBody>
                    <a:bodyPr/>
                    <a:lstStyle/>
                    <a:p>
                      <a:endParaRPr lang="en-US" sz="1600" dirty="0" smtClean="0"/>
                    </a:p>
                    <a:p>
                      <a:r>
                        <a:rPr lang="en-US" sz="1600" dirty="0" smtClean="0"/>
                        <a:t>NOT</a:t>
                      </a:r>
                      <a:endParaRPr lang="en-US" sz="1600" dirty="0"/>
                    </a:p>
                  </a:txBody>
                  <a:tcPr/>
                </a:tc>
                <a:tc>
                  <a:txBody>
                    <a:bodyPr/>
                    <a:lstStyle/>
                    <a:p>
                      <a:endParaRPr lang="en-US" sz="1600" dirty="0" smtClean="0"/>
                    </a:p>
                    <a:p>
                      <a:r>
                        <a:rPr lang="en-US" sz="1600" dirty="0" smtClean="0"/>
                        <a:t>Convention on Early Notification of a Nuclear Accident</a:t>
                      </a:r>
                      <a:endParaRPr lang="en-US" sz="1600" dirty="0"/>
                    </a:p>
                  </a:txBody>
                  <a:tcPr/>
                </a:tc>
                <a:tc>
                  <a:txBody>
                    <a:bodyPr/>
                    <a:lstStyle/>
                    <a:p>
                      <a:r>
                        <a:rPr lang="en-US" sz="1600" dirty="0" smtClean="0"/>
                        <a:t>2006-02-16</a:t>
                      </a:r>
                      <a:endParaRPr lang="en-US" sz="1600" dirty="0"/>
                    </a:p>
                  </a:txBody>
                  <a:tcPr/>
                </a:tc>
                <a:tc>
                  <a:txBody>
                    <a:bodyPr/>
                    <a:lstStyle/>
                    <a:p>
                      <a:r>
                        <a:rPr lang="en-US" sz="1600" dirty="0" smtClean="0"/>
                        <a:t>Signature: </a:t>
                      </a:r>
                    </a:p>
                    <a:p>
                      <a:r>
                        <a:rPr lang="en-US" sz="1600" dirty="0" smtClean="0"/>
                        <a:t>1987-09-25 ratification: </a:t>
                      </a:r>
                    </a:p>
                    <a:p>
                      <a:r>
                        <a:rPr lang="en-US" sz="1600" dirty="0" smtClean="0"/>
                        <a:t>2006-01-17 </a:t>
                      </a:r>
                      <a:endParaRPr lang="en-US" sz="1600" dirty="0"/>
                    </a:p>
                  </a:txBody>
                  <a:tcPr/>
                </a:tc>
                <a:extLst>
                  <a:ext uri="{0D108BD9-81ED-4DB2-BD59-A6C34878D82A}">
                    <a16:rowId xmlns:a16="http://schemas.microsoft.com/office/drawing/2014/main" val="2622818605"/>
                  </a:ext>
                </a:extLst>
              </a:tr>
              <a:tr h="733149">
                <a:tc>
                  <a:txBody>
                    <a:bodyPr/>
                    <a:lstStyle/>
                    <a:p>
                      <a:endParaRPr lang="en-US" sz="1600" dirty="0" smtClean="0"/>
                    </a:p>
                    <a:p>
                      <a:r>
                        <a:rPr lang="en-US" sz="1600" dirty="0" smtClean="0"/>
                        <a:t>ASSIST</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Convention on Assistance in the Case of a Nuclear Accident or Radiological Emergency</a:t>
                      </a:r>
                    </a:p>
                    <a:p>
                      <a:endParaRPr lang="en-US" sz="1600" dirty="0"/>
                    </a:p>
                  </a:txBody>
                  <a:tcPr/>
                </a:tc>
                <a:tc>
                  <a:txBody>
                    <a:bodyPr/>
                    <a:lstStyle/>
                    <a:p>
                      <a:r>
                        <a:rPr lang="en-US" sz="1600" dirty="0" smtClean="0"/>
                        <a:t>2006-02-16</a:t>
                      </a:r>
                      <a:endParaRPr lang="en-US" sz="1600" dirty="0"/>
                    </a:p>
                  </a:txBody>
                  <a:tcPr/>
                </a:tc>
                <a:tc>
                  <a:txBody>
                    <a:bodyPr/>
                    <a:lstStyle/>
                    <a:p>
                      <a:r>
                        <a:rPr lang="en-US" sz="1600" dirty="0" smtClean="0"/>
                        <a:t>Signature: 1987-09-25 ratification: 2006-01-17</a:t>
                      </a:r>
                      <a:endParaRPr lang="en-US" sz="1600" dirty="0"/>
                    </a:p>
                  </a:txBody>
                  <a:tcPr/>
                </a:tc>
                <a:extLst>
                  <a:ext uri="{0D108BD9-81ED-4DB2-BD59-A6C34878D82A}">
                    <a16:rowId xmlns:a16="http://schemas.microsoft.com/office/drawing/2014/main" val="4292454420"/>
                  </a:ext>
                </a:extLst>
              </a:tr>
              <a:tr h="733149">
                <a:tc>
                  <a:txBody>
                    <a:bodyPr/>
                    <a:lstStyle/>
                    <a:p>
                      <a:endParaRPr lang="en-US" sz="1600" dirty="0" smtClean="0"/>
                    </a:p>
                    <a:p>
                      <a:r>
                        <a:rPr lang="en-US" sz="1600" dirty="0" smtClean="0"/>
                        <a:t>JP</a:t>
                      </a:r>
                      <a:endParaRPr lang="en-US" sz="1600" dirty="0"/>
                    </a:p>
                  </a:txBody>
                  <a:tcPr/>
                </a:tc>
                <a:tc>
                  <a:txBody>
                    <a:bodyPr/>
                    <a:lstStyle/>
                    <a:p>
                      <a:r>
                        <a:rPr lang="en-US" sz="1600" dirty="0" smtClean="0"/>
                        <a:t>Joint Protocol Relating to the Application of the Vienna Convention and the Paris Convention</a:t>
                      </a:r>
                      <a:endParaRPr lang="en-US" sz="1600" dirty="0"/>
                    </a:p>
                  </a:txBody>
                  <a:tcPr/>
                </a:tc>
                <a:tc>
                  <a:txBody>
                    <a:bodyPr/>
                    <a:lstStyle/>
                    <a:p>
                      <a:r>
                        <a:rPr lang="en-US" sz="1600" dirty="0" smtClean="0"/>
                        <a:t>1992-04-27 </a:t>
                      </a:r>
                      <a:endParaRPr lang="en-US" sz="1600" dirty="0"/>
                    </a:p>
                  </a:txBody>
                  <a:tcPr/>
                </a:tc>
                <a:tc>
                  <a:txBody>
                    <a:bodyPr/>
                    <a:lstStyle/>
                    <a:p>
                      <a:r>
                        <a:rPr lang="en-US" sz="1600" dirty="0" smtClean="0"/>
                        <a:t>Signature: </a:t>
                      </a:r>
                    </a:p>
                    <a:p>
                      <a:r>
                        <a:rPr lang="en-US" sz="1600" dirty="0" smtClean="0"/>
                        <a:t>1988-12-07 ratification: </a:t>
                      </a:r>
                    </a:p>
                    <a:p>
                      <a:r>
                        <a:rPr lang="en-US" sz="1600" dirty="0" smtClean="0"/>
                        <a:t>1991-10-28</a:t>
                      </a:r>
                      <a:endParaRPr lang="en-US" sz="1600" dirty="0"/>
                    </a:p>
                  </a:txBody>
                  <a:tcPr/>
                </a:tc>
                <a:extLst>
                  <a:ext uri="{0D108BD9-81ED-4DB2-BD59-A6C34878D82A}">
                    <a16:rowId xmlns:a16="http://schemas.microsoft.com/office/drawing/2014/main" val="1279923032"/>
                  </a:ext>
                </a:extLst>
              </a:tr>
            </a:tbl>
          </a:graphicData>
        </a:graphic>
      </p:graphicFrame>
    </p:spTree>
    <p:extLst>
      <p:ext uri="{BB962C8B-B14F-4D97-AF65-F5344CB8AC3E}">
        <p14:creationId xmlns:p14="http://schemas.microsoft.com/office/powerpoint/2010/main" val="14759364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3ED7AA52-FD9E-446C-908E-D33A61681140}" type="slidenum">
              <a:rPr lang="en-CA" smtClean="0"/>
              <a:pPr/>
              <a:t>7</a:t>
            </a:fld>
            <a:endParaRPr lang="en-CA"/>
          </a:p>
        </p:txBody>
      </p:sp>
      <p:graphicFrame>
        <p:nvGraphicFramePr>
          <p:cNvPr id="2" name="Tableau 1"/>
          <p:cNvGraphicFramePr>
            <a:graphicFrameLocks noGrp="1"/>
          </p:cNvGraphicFramePr>
          <p:nvPr>
            <p:extLst>
              <p:ext uri="{D42A27DB-BD31-4B8C-83A1-F6EECF244321}">
                <p14:modId xmlns:p14="http://schemas.microsoft.com/office/powerpoint/2010/main" val="3661326082"/>
              </p:ext>
            </p:extLst>
          </p:nvPr>
        </p:nvGraphicFramePr>
        <p:xfrm>
          <a:off x="1100106" y="1558135"/>
          <a:ext cx="9388383" cy="4142332"/>
        </p:xfrm>
        <a:graphic>
          <a:graphicData uri="http://schemas.openxmlformats.org/drawingml/2006/table">
            <a:tbl>
              <a:tblPr firstRow="1" bandRow="1">
                <a:tableStyleId>{5C22544A-7EE6-4342-B048-85BDC9FD1C3A}</a:tableStyleId>
              </a:tblPr>
              <a:tblGrid>
                <a:gridCol w="891438">
                  <a:extLst>
                    <a:ext uri="{9D8B030D-6E8A-4147-A177-3AD203B41FA5}">
                      <a16:colId xmlns:a16="http://schemas.microsoft.com/office/drawing/2014/main" val="1549820119"/>
                    </a:ext>
                  </a:extLst>
                </a:gridCol>
                <a:gridCol w="5400600">
                  <a:extLst>
                    <a:ext uri="{9D8B030D-6E8A-4147-A177-3AD203B41FA5}">
                      <a16:colId xmlns:a16="http://schemas.microsoft.com/office/drawing/2014/main" val="944390270"/>
                    </a:ext>
                  </a:extLst>
                </a:gridCol>
                <a:gridCol w="1512168">
                  <a:extLst>
                    <a:ext uri="{9D8B030D-6E8A-4147-A177-3AD203B41FA5}">
                      <a16:colId xmlns:a16="http://schemas.microsoft.com/office/drawing/2014/main" val="3086441914"/>
                    </a:ext>
                  </a:extLst>
                </a:gridCol>
                <a:gridCol w="1584177">
                  <a:extLst>
                    <a:ext uri="{9D8B030D-6E8A-4147-A177-3AD203B41FA5}">
                      <a16:colId xmlns:a16="http://schemas.microsoft.com/office/drawing/2014/main" val="1705957760"/>
                    </a:ext>
                  </a:extLst>
                </a:gridCol>
              </a:tblGrid>
              <a:tr h="489548">
                <a:tc>
                  <a:txBody>
                    <a:bodyPr/>
                    <a:lstStyle/>
                    <a:p>
                      <a:r>
                        <a:rPr lang="fr-CM" dirty="0" err="1" smtClean="0"/>
                        <a:t>Reg.No</a:t>
                      </a:r>
                      <a:endParaRPr lang="en-US" dirty="0"/>
                    </a:p>
                  </a:txBody>
                  <a:tcPr/>
                </a:tc>
                <a:tc>
                  <a:txBody>
                    <a:bodyPr/>
                    <a:lstStyle/>
                    <a:p>
                      <a:r>
                        <a:rPr lang="fr-CM" dirty="0" err="1" smtClean="0"/>
                        <a:t>Title</a:t>
                      </a:r>
                      <a:endParaRPr lang="en-US" dirty="0"/>
                    </a:p>
                  </a:txBody>
                  <a:tcPr/>
                </a:tc>
                <a:tc>
                  <a:txBody>
                    <a:bodyPr/>
                    <a:lstStyle/>
                    <a:p>
                      <a:r>
                        <a:rPr lang="fr-CM" dirty="0" smtClean="0"/>
                        <a:t>In Force</a:t>
                      </a:r>
                      <a:endParaRPr lang="en-US" dirty="0"/>
                    </a:p>
                  </a:txBody>
                  <a:tcPr/>
                </a:tc>
                <a:tc>
                  <a:txBody>
                    <a:bodyPr/>
                    <a:lstStyle/>
                    <a:p>
                      <a:r>
                        <a:rPr lang="fr-CM" dirty="0" err="1" smtClean="0"/>
                        <a:t>Status</a:t>
                      </a:r>
                      <a:endParaRPr lang="en-US" dirty="0"/>
                    </a:p>
                  </a:txBody>
                  <a:tcPr/>
                </a:tc>
                <a:extLst>
                  <a:ext uri="{0D108BD9-81ED-4DB2-BD59-A6C34878D82A}">
                    <a16:rowId xmlns:a16="http://schemas.microsoft.com/office/drawing/2014/main" val="2169780092"/>
                  </a:ext>
                </a:extLst>
              </a:tr>
              <a:tr h="1841823">
                <a:tc>
                  <a:txBody>
                    <a:bodyPr/>
                    <a:lstStyle/>
                    <a:p>
                      <a:endParaRPr lang="en-US" sz="1600" b="1" dirty="0" smtClean="0"/>
                    </a:p>
                    <a:p>
                      <a:r>
                        <a:rPr lang="en-US" sz="1600" b="1" dirty="0" smtClean="0"/>
                        <a:t>1780</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smtClean="0"/>
                        <a:t>Agreement between the Government of the Republic of Cameroon and the International Atomic Energy Agency for the Application of Safeguards in connection with the Treaty on the Non Proliferation of Nuclear Weapons</a:t>
                      </a:r>
                      <a:endParaRPr lang="en-US" sz="2000" dirty="0" smtClean="0"/>
                    </a:p>
                    <a:p>
                      <a:endParaRPr lang="en-US" sz="2000" dirty="0"/>
                    </a:p>
                  </a:txBody>
                  <a:tcPr/>
                </a:tc>
                <a:tc>
                  <a:txBody>
                    <a:bodyPr/>
                    <a:lstStyle/>
                    <a:p>
                      <a:endParaRPr lang="en-US" sz="2000" b="1" dirty="0" smtClean="0"/>
                    </a:p>
                    <a:p>
                      <a:r>
                        <a:rPr lang="en-US" sz="2000" b="1" dirty="0" smtClean="0"/>
                        <a:t>2004-12-17</a:t>
                      </a:r>
                      <a:endParaRPr 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smtClean="0"/>
                        <a:t>Signature: 1992-05-21</a:t>
                      </a:r>
                      <a:endParaRPr lang="en-US" sz="2000" dirty="0" smtClean="0"/>
                    </a:p>
                    <a:p>
                      <a:endParaRPr lang="en-US" sz="2000" dirty="0"/>
                    </a:p>
                  </a:txBody>
                  <a:tcPr/>
                </a:tc>
                <a:extLst>
                  <a:ext uri="{0D108BD9-81ED-4DB2-BD59-A6C34878D82A}">
                    <a16:rowId xmlns:a16="http://schemas.microsoft.com/office/drawing/2014/main" val="1069347750"/>
                  </a:ext>
                </a:extLst>
              </a:tr>
              <a:tr h="1732544">
                <a:tc>
                  <a:txBody>
                    <a:bodyPr/>
                    <a:lstStyle/>
                    <a:p>
                      <a:endParaRPr lang="en-US" sz="1600" dirty="0" smtClean="0"/>
                    </a:p>
                    <a:p>
                      <a:r>
                        <a:rPr lang="en-US" sz="1600" dirty="0" smtClean="0"/>
                        <a:t>1981</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Protocol Additional to the Agreement between the Republic of Cameroon and the International Atomic Energy Agency for the Application of Safeguards in Connection with the Treaty on the Non-Proliferation of Nuclear Weapons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2016-09-29</a:t>
                      </a:r>
                    </a:p>
                    <a:p>
                      <a:endParaRPr 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Signature: 2004-12-16</a:t>
                      </a:r>
                    </a:p>
                    <a:p>
                      <a:endParaRPr lang="en-US" sz="2000" dirty="0"/>
                    </a:p>
                  </a:txBody>
                  <a:tcPr/>
                </a:tc>
                <a:extLst>
                  <a:ext uri="{0D108BD9-81ED-4DB2-BD59-A6C34878D82A}">
                    <a16:rowId xmlns:a16="http://schemas.microsoft.com/office/drawing/2014/main" val="1680577458"/>
                  </a:ext>
                </a:extLst>
              </a:tr>
            </a:tbl>
          </a:graphicData>
        </a:graphic>
      </p:graphicFrame>
      <p:sp>
        <p:nvSpPr>
          <p:cNvPr id="9" name="Rectangle 8"/>
          <p:cNvSpPr/>
          <p:nvPr/>
        </p:nvSpPr>
        <p:spPr>
          <a:xfrm>
            <a:off x="870968" y="4781543"/>
            <a:ext cx="8352928" cy="646331"/>
          </a:xfrm>
          <a:prstGeom prst="rect">
            <a:avLst/>
          </a:prstGeom>
        </p:spPr>
        <p:txBody>
          <a:bodyPr wrap="square">
            <a:spAutoFit/>
          </a:bodyPr>
          <a:lstStyle/>
          <a:p>
            <a:pPr fontAlgn="t"/>
            <a:r>
              <a:rPr lang="en-US" b="1" dirty="0" smtClean="0"/>
              <a:t> </a:t>
            </a:r>
            <a:endParaRPr lang="en-US" dirty="0"/>
          </a:p>
          <a:p>
            <a:pPr fontAlgn="t"/>
            <a:r>
              <a:rPr lang="en-US" b="1" dirty="0" smtClean="0"/>
              <a:t> </a:t>
            </a:r>
            <a:endParaRPr lang="en-US" dirty="0" smtClean="0"/>
          </a:p>
        </p:txBody>
      </p:sp>
      <p:sp>
        <p:nvSpPr>
          <p:cNvPr id="7" name="Rectangle 6"/>
          <p:cNvSpPr/>
          <p:nvPr/>
        </p:nvSpPr>
        <p:spPr>
          <a:xfrm>
            <a:off x="851061" y="1052736"/>
            <a:ext cx="5028915" cy="461665"/>
          </a:xfrm>
          <a:prstGeom prst="rect">
            <a:avLst/>
          </a:prstGeom>
        </p:spPr>
        <p:txBody>
          <a:bodyPr wrap="square">
            <a:spAutoFit/>
          </a:bodyPr>
          <a:lstStyle/>
          <a:p>
            <a:r>
              <a:rPr lang="en-US" sz="2400" dirty="0" smtClean="0"/>
              <a:t>For Safeguards </a:t>
            </a:r>
            <a:r>
              <a:rPr lang="en-US" sz="2400" dirty="0"/>
              <a:t>Agreements</a:t>
            </a:r>
          </a:p>
        </p:txBody>
      </p:sp>
      <p:sp>
        <p:nvSpPr>
          <p:cNvPr id="10" name="Rectangle 9"/>
          <p:cNvSpPr/>
          <p:nvPr/>
        </p:nvSpPr>
        <p:spPr>
          <a:xfrm>
            <a:off x="1100106" y="5877272"/>
            <a:ext cx="9388383" cy="707886"/>
          </a:xfrm>
          <a:prstGeom prst="rect">
            <a:avLst/>
          </a:prstGeom>
        </p:spPr>
        <p:txBody>
          <a:bodyPr wrap="square">
            <a:spAutoFit/>
          </a:bodyPr>
          <a:lstStyle/>
          <a:p>
            <a:r>
              <a:rPr lang="en-GB" sz="2000" b="1" dirty="0">
                <a:latin typeface="Calibri" panose="020F0502020204030204" pitchFamily="34" charset="0"/>
                <a:ea typeface="Calibri" panose="020F0502020204030204" pitchFamily="34" charset="0"/>
              </a:rPr>
              <a:t>Commitments to the Code of Conduct and two supplementary Guidance </a:t>
            </a:r>
            <a:r>
              <a:rPr lang="en-GB" sz="2000" b="1" dirty="0" smtClean="0">
                <a:latin typeface="Calibri" panose="020F0502020204030204" pitchFamily="34" charset="0"/>
                <a:ea typeface="Calibri" panose="020F0502020204030204" pitchFamily="34" charset="0"/>
              </a:rPr>
              <a:t>Documents (2006)</a:t>
            </a:r>
            <a:endParaRPr lang="en-US" sz="2000" dirty="0"/>
          </a:p>
        </p:txBody>
      </p:sp>
      <p:sp>
        <p:nvSpPr>
          <p:cNvPr id="12" name="Rectangle 11"/>
          <p:cNvSpPr/>
          <p:nvPr/>
        </p:nvSpPr>
        <p:spPr>
          <a:xfrm>
            <a:off x="407368" y="0"/>
            <a:ext cx="11784632" cy="646331"/>
          </a:xfrm>
          <a:prstGeom prst="rect">
            <a:avLst/>
          </a:prstGeom>
        </p:spPr>
        <p:txBody>
          <a:bodyPr wrap="square">
            <a:spAutoFit/>
          </a:bodyPr>
          <a:lstStyle/>
          <a:p>
            <a:r>
              <a:rPr lang="en-US" sz="3600" dirty="0" smtClean="0">
                <a:solidFill>
                  <a:srgbClr val="00B0F0"/>
                </a:solidFill>
                <a:latin typeface="Times New Roman" panose="02020603050405020304" pitchFamily="18" charset="0"/>
                <a:ea typeface="Calibri" panose="020F0502020204030204" pitchFamily="34" charset="0"/>
                <a:cs typeface="Times New Roman" panose="02020603050405020304" pitchFamily="18" charset="0"/>
              </a:rPr>
              <a:t>2. </a:t>
            </a:r>
            <a:r>
              <a:rPr lang="en-US" sz="2800" dirty="0" smtClean="0">
                <a:solidFill>
                  <a:srgbClr val="00B0F0"/>
                </a:solidFill>
              </a:rPr>
              <a:t>EXPERIENCE IN THE CONTEXT OF THE IAEA ASSISTANCE IN </a:t>
            </a:r>
            <a:r>
              <a:rPr lang="en-US" sz="2800" dirty="0" smtClean="0">
                <a:solidFill>
                  <a:srgbClr val="00B0F0"/>
                </a:solidFill>
              </a:rPr>
              <a:t>LEGISLATION</a:t>
            </a:r>
            <a:r>
              <a:rPr lang="en-US" sz="2800" dirty="0">
                <a:solidFill>
                  <a:srgbClr val="00B0F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smtClean="0">
                <a:solidFill>
                  <a:srgbClr val="00B0F0"/>
                </a:solidFill>
                <a:latin typeface="Times New Roman" panose="02020603050405020304" pitchFamily="18" charset="0"/>
                <a:ea typeface="Calibri" panose="020F0502020204030204" pitchFamily="34" charset="0"/>
                <a:cs typeface="Times New Roman" panose="02020603050405020304" pitchFamily="18" charset="0"/>
              </a:rPr>
              <a:t>(3/4)</a:t>
            </a:r>
            <a:endParaRPr lang="en-US" sz="2800" dirty="0">
              <a:solidFill>
                <a:srgbClr val="00B0F0"/>
              </a:solidFill>
            </a:endParaRPr>
          </a:p>
        </p:txBody>
      </p:sp>
      <p:pic>
        <p:nvPicPr>
          <p:cNvPr id="8" name="Image 1"/>
          <p:cNvPicPr/>
          <p:nvPr/>
        </p:nvPicPr>
        <p:blipFill>
          <a:blip r:embed="rId2" cstate="print"/>
          <a:srcRect/>
          <a:stretch>
            <a:fillRect/>
          </a:stretch>
        </p:blipFill>
        <p:spPr bwMode="auto">
          <a:xfrm>
            <a:off x="11068786" y="6381328"/>
            <a:ext cx="781050" cy="809978"/>
          </a:xfrm>
          <a:prstGeom prst="rect">
            <a:avLst/>
          </a:prstGeom>
          <a:noFill/>
          <a:ln w="9525">
            <a:noFill/>
            <a:miter lim="800000"/>
            <a:headEnd/>
            <a:tailEnd/>
          </a:ln>
        </p:spPr>
      </p:pic>
    </p:spTree>
    <p:extLst>
      <p:ext uri="{BB962C8B-B14F-4D97-AF65-F5344CB8AC3E}">
        <p14:creationId xmlns:p14="http://schemas.microsoft.com/office/powerpoint/2010/main" val="32613573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3ED7AA52-FD9E-446C-908E-D33A61681140}" type="slidenum">
              <a:rPr lang="en-CA" smtClean="0"/>
              <a:pPr/>
              <a:t>8</a:t>
            </a:fld>
            <a:endParaRPr lang="en-CA"/>
          </a:p>
        </p:txBody>
      </p:sp>
      <p:sp>
        <p:nvSpPr>
          <p:cNvPr id="5" name="Rectangle 4"/>
          <p:cNvSpPr/>
          <p:nvPr/>
        </p:nvSpPr>
        <p:spPr>
          <a:xfrm>
            <a:off x="0" y="646331"/>
            <a:ext cx="12072664" cy="6124754"/>
          </a:xfrm>
          <a:prstGeom prst="rect">
            <a:avLst/>
          </a:prstGeom>
        </p:spPr>
        <p:txBody>
          <a:bodyPr wrap="square">
            <a:spAutoFit/>
          </a:bodyPr>
          <a:lstStyle/>
          <a:p>
            <a:r>
              <a:rPr lang="en-US" sz="2800" dirty="0">
                <a:latin typeface="Times New Roman" panose="02020603050405020304" pitchFamily="18" charset="0"/>
                <a:ea typeface="Calibri" panose="020F0502020204030204" pitchFamily="34" charset="0"/>
              </a:rPr>
              <a:t>To achieve this progress, Cameroon needed to have at the </a:t>
            </a:r>
            <a:r>
              <a:rPr lang="en-US" sz="2800" dirty="0" smtClean="0">
                <a:latin typeface="Times New Roman" panose="02020603050405020304" pitchFamily="18" charset="0"/>
                <a:ea typeface="Calibri" panose="020F0502020204030204" pitchFamily="34" charset="0"/>
              </a:rPr>
              <a:t>NRPA some staff trained </a:t>
            </a:r>
            <a:r>
              <a:rPr lang="en-US" sz="2800" dirty="0">
                <a:latin typeface="Times New Roman" panose="02020603050405020304" pitchFamily="18" charset="0"/>
                <a:ea typeface="Calibri" panose="020F0502020204030204" pitchFamily="34" charset="0"/>
              </a:rPr>
              <a:t>in nuclear law to initiate the development of the first draft of the bill</a:t>
            </a:r>
            <a:r>
              <a:rPr lang="en-US" sz="2800" dirty="0" smtClean="0">
                <a:latin typeface="Times New Roman" panose="02020603050405020304" pitchFamily="18" charset="0"/>
                <a:ea typeface="Calibri" panose="020F0502020204030204" pitchFamily="34" charset="0"/>
              </a:rPr>
              <a:t>. No </a:t>
            </a:r>
            <a:r>
              <a:rPr lang="en-US" sz="2800" dirty="0">
                <a:latin typeface="Times New Roman" panose="02020603050405020304" pitchFamily="18" charset="0"/>
                <a:ea typeface="Calibri" panose="020F0502020204030204" pitchFamily="34" charset="0"/>
              </a:rPr>
              <a:t>training </a:t>
            </a:r>
            <a:r>
              <a:rPr lang="en-US" sz="2800" dirty="0" smtClean="0">
                <a:latin typeface="Times New Roman" panose="02020603050405020304" pitchFamily="18" charset="0"/>
                <a:ea typeface="Calibri" panose="020F0502020204030204" pitchFamily="34" charset="0"/>
              </a:rPr>
              <a:t>facility in </a:t>
            </a:r>
            <a:r>
              <a:rPr lang="en-US" sz="2800" dirty="0">
                <a:latin typeface="Times New Roman" panose="02020603050405020304" pitchFamily="18" charset="0"/>
                <a:ea typeface="Calibri" panose="020F0502020204030204" pitchFamily="34" charset="0"/>
              </a:rPr>
              <a:t>nuclear law exists in </a:t>
            </a:r>
            <a:r>
              <a:rPr lang="en-US" sz="2800" dirty="0" smtClean="0">
                <a:latin typeface="Times New Roman" panose="02020603050405020304" pitchFamily="18" charset="0"/>
                <a:ea typeface="Calibri" panose="020F0502020204030204" pitchFamily="34" charset="0"/>
              </a:rPr>
              <a:t>the country. The </a:t>
            </a:r>
            <a:r>
              <a:rPr lang="en-US" sz="2800" dirty="0">
                <a:latin typeface="Times New Roman" panose="02020603050405020304" pitchFamily="18" charset="0"/>
                <a:ea typeface="Calibri" panose="020F0502020204030204" pitchFamily="34" charset="0"/>
              </a:rPr>
              <a:t>IAEA's legislative assistance </a:t>
            </a:r>
            <a:r>
              <a:rPr lang="en-US" sz="2800" dirty="0" err="1">
                <a:latin typeface="Times New Roman" panose="02020603050405020304" pitchFamily="18" charset="0"/>
                <a:ea typeface="Calibri" panose="020F0502020204030204" pitchFamily="34" charset="0"/>
              </a:rPr>
              <a:t>programme</a:t>
            </a:r>
            <a:r>
              <a:rPr lang="en-US" sz="2800" dirty="0">
                <a:latin typeface="Times New Roman" panose="02020603050405020304" pitchFamily="18" charset="0"/>
                <a:ea typeface="Calibri" panose="020F0502020204030204" pitchFamily="34" charset="0"/>
              </a:rPr>
              <a:t> was therefore an opportunity to be seized to meet that need. </a:t>
            </a:r>
            <a:endParaRPr lang="en-US" sz="2800" dirty="0" smtClean="0">
              <a:latin typeface="Times New Roman" panose="02020603050405020304" pitchFamily="18" charset="0"/>
              <a:ea typeface="Calibri" panose="020F0502020204030204" pitchFamily="34" charset="0"/>
            </a:endParaRPr>
          </a:p>
          <a:p>
            <a:endParaRPr lang="en-GB" sz="2800" dirty="0" smtClean="0">
              <a:latin typeface="Times New Roman" panose="02020603050405020304" pitchFamily="18" charset="0"/>
              <a:ea typeface="Calibri" panose="020F0502020204030204" pitchFamily="34" charset="0"/>
            </a:endParaRPr>
          </a:p>
          <a:p>
            <a:r>
              <a:rPr lang="en-GB" sz="2800" dirty="0" smtClean="0">
                <a:latin typeface="Times New Roman" panose="02020603050405020304" pitchFamily="18" charset="0"/>
                <a:ea typeface="Calibri" panose="020F0502020204030204" pitchFamily="34" charset="0"/>
              </a:rPr>
              <a:t>During </a:t>
            </a:r>
            <a:r>
              <a:rPr lang="en-GB" sz="2800" dirty="0">
                <a:latin typeface="Times New Roman" panose="02020603050405020304" pitchFamily="18" charset="0"/>
                <a:ea typeface="Calibri" panose="020F0502020204030204" pitchFamily="34" charset="0"/>
              </a:rPr>
              <a:t>the period from 2011 to 2018, 6 NRPA’s staff were trained in nuclear law. Out of 6, 1 retired and 1 left the Agency.</a:t>
            </a:r>
          </a:p>
          <a:p>
            <a:r>
              <a:rPr lang="fr-CM" sz="2800" dirty="0" smtClean="0">
                <a:latin typeface="Times New Roman" panose="02020603050405020304" pitchFamily="18" charset="0"/>
                <a:ea typeface="Calibri" panose="020F0502020204030204" pitchFamily="34" charset="0"/>
              </a:rPr>
              <a:t>A task</a:t>
            </a:r>
            <a:r>
              <a:rPr lang="fr-CM" sz="2800" dirty="0" smtClean="0">
                <a:latin typeface="Times New Roman" panose="02020603050405020304" pitchFamily="18" charset="0"/>
                <a:ea typeface="Calibri" panose="020F0502020204030204" pitchFamily="34" charset="0"/>
              </a:rPr>
              <a:t>force </a:t>
            </a:r>
            <a:r>
              <a:rPr lang="fr-CM" sz="2800" dirty="0" err="1" smtClean="0">
                <a:latin typeface="Times New Roman" panose="02020603050405020304" pitchFamily="18" charset="0"/>
                <a:ea typeface="Calibri" panose="020F0502020204030204" pitchFamily="34" charset="0"/>
              </a:rPr>
              <a:t>including</a:t>
            </a:r>
            <a:r>
              <a:rPr lang="fr-CM" sz="2800" dirty="0" smtClean="0">
                <a:latin typeface="Times New Roman" panose="02020603050405020304" pitchFamily="18" charset="0"/>
                <a:ea typeface="Calibri" panose="020F0502020204030204" pitchFamily="34" charset="0"/>
              </a:rPr>
              <a:t> </a:t>
            </a:r>
            <a:r>
              <a:rPr lang="fr-CM" sz="2800" dirty="0" err="1" smtClean="0">
                <a:latin typeface="Times New Roman" panose="02020603050405020304" pitchFamily="18" charset="0"/>
                <a:ea typeface="Calibri" panose="020F0502020204030204" pitchFamily="34" charset="0"/>
              </a:rPr>
              <a:t>nuclear</a:t>
            </a:r>
            <a:r>
              <a:rPr lang="fr-CM" sz="2800" dirty="0" smtClean="0">
                <a:latin typeface="Times New Roman" panose="02020603050405020304" pitchFamily="18" charset="0"/>
                <a:ea typeface="Calibri" panose="020F0502020204030204" pitchFamily="34" charset="0"/>
              </a:rPr>
              <a:t> </a:t>
            </a:r>
            <a:r>
              <a:rPr lang="fr-CM" sz="2800" dirty="0" err="1" smtClean="0">
                <a:latin typeface="Times New Roman" panose="02020603050405020304" pitchFamily="18" charset="0"/>
                <a:ea typeface="Calibri" panose="020F0502020204030204" pitchFamily="34" charset="0"/>
              </a:rPr>
              <a:t>law</a:t>
            </a:r>
            <a:r>
              <a:rPr lang="fr-CM" sz="2800" dirty="0" smtClean="0">
                <a:latin typeface="Times New Roman" panose="02020603050405020304" pitchFamily="18" charset="0"/>
                <a:ea typeface="Calibri" panose="020F0502020204030204" pitchFamily="34" charset="0"/>
              </a:rPr>
              <a:t> and radiation protection experts </a:t>
            </a:r>
            <a:r>
              <a:rPr lang="fr-CM" sz="2800" dirty="0" err="1" smtClean="0">
                <a:latin typeface="Times New Roman" panose="02020603050405020304" pitchFamily="18" charset="0"/>
                <a:ea typeface="Calibri" panose="020F0502020204030204" pitchFamily="34" charset="0"/>
              </a:rPr>
              <a:t>was</a:t>
            </a:r>
            <a:r>
              <a:rPr lang="fr-CM" sz="2800" dirty="0" smtClean="0">
                <a:latin typeface="Times New Roman" panose="02020603050405020304" pitchFamily="18" charset="0"/>
                <a:ea typeface="Calibri" panose="020F0502020204030204" pitchFamily="34" charset="0"/>
              </a:rPr>
              <a:t> set up at NRPA to </a:t>
            </a:r>
            <a:r>
              <a:rPr lang="fr-CM" sz="2800" dirty="0" err="1" smtClean="0">
                <a:latin typeface="Times New Roman" panose="02020603050405020304" pitchFamily="18" charset="0"/>
                <a:ea typeface="Calibri" panose="020F0502020204030204" pitchFamily="34" charset="0"/>
              </a:rPr>
              <a:t>develp</a:t>
            </a:r>
            <a:r>
              <a:rPr lang="fr-CM" sz="2800" dirty="0" smtClean="0">
                <a:latin typeface="Times New Roman" panose="02020603050405020304" pitchFamily="18" charset="0"/>
                <a:ea typeface="Calibri" panose="020F0502020204030204" pitchFamily="34" charset="0"/>
              </a:rPr>
              <a:t> the </a:t>
            </a:r>
            <a:r>
              <a:rPr lang="fr-CM" sz="2800" dirty="0" err="1" smtClean="0">
                <a:latin typeface="Times New Roman" panose="02020603050405020304" pitchFamily="18" charset="0"/>
                <a:ea typeface="Calibri" panose="020F0502020204030204" pitchFamily="34" charset="0"/>
              </a:rPr>
              <a:t>draft</a:t>
            </a:r>
            <a:r>
              <a:rPr lang="fr-CM" sz="2800" dirty="0" smtClean="0">
                <a:latin typeface="Times New Roman" panose="02020603050405020304" pitchFamily="18" charset="0"/>
                <a:ea typeface="Calibri" panose="020F0502020204030204" pitchFamily="34" charset="0"/>
              </a:rPr>
              <a:t> of the new </a:t>
            </a:r>
            <a:r>
              <a:rPr lang="fr-CM" sz="2800" dirty="0" err="1" smtClean="0">
                <a:latin typeface="Times New Roman" panose="02020603050405020304" pitchFamily="18" charset="0"/>
                <a:ea typeface="Calibri" panose="020F0502020204030204" pitchFamily="34" charset="0"/>
              </a:rPr>
              <a:t>law</a:t>
            </a:r>
            <a:r>
              <a:rPr lang="fr-CM" sz="2800" dirty="0" smtClean="0">
                <a:latin typeface="Times New Roman" panose="02020603050405020304" pitchFamily="18" charset="0"/>
                <a:ea typeface="Calibri" panose="020F0502020204030204" pitchFamily="34" charset="0"/>
              </a:rPr>
              <a:t>.</a:t>
            </a:r>
          </a:p>
          <a:p>
            <a:endParaRPr lang="en-US" sz="2800" dirty="0" smtClean="0">
              <a:latin typeface="Times New Roman" panose="02020603050405020304" pitchFamily="18" charset="0"/>
              <a:ea typeface="Calibri" panose="020F0502020204030204" pitchFamily="34" charset="0"/>
            </a:endParaRPr>
          </a:p>
          <a:p>
            <a:r>
              <a:rPr lang="en-US" sz="2800" dirty="0" smtClean="0">
                <a:latin typeface="Times New Roman" panose="02020603050405020304" pitchFamily="18" charset="0"/>
                <a:ea typeface="Calibri" panose="020F0502020204030204" pitchFamily="34" charset="0"/>
              </a:rPr>
              <a:t>On Cameroon’s request, IAEA </a:t>
            </a:r>
            <a:r>
              <a:rPr lang="en-US" sz="2800" dirty="0">
                <a:latin typeface="Times New Roman" panose="02020603050405020304" pitchFamily="18" charset="0"/>
                <a:ea typeface="Calibri" panose="020F0502020204030204" pitchFamily="34" charset="0"/>
              </a:rPr>
              <a:t>through OLA </a:t>
            </a:r>
            <a:r>
              <a:rPr lang="en-US" sz="2800" dirty="0" smtClean="0">
                <a:latin typeface="Times New Roman" panose="02020603050405020304" pitchFamily="18" charset="0"/>
                <a:ea typeface="Calibri" panose="020F0502020204030204" pitchFamily="34" charset="0"/>
              </a:rPr>
              <a:t>provided assistance to </a:t>
            </a:r>
            <a:r>
              <a:rPr lang="en-US" sz="2800" dirty="0">
                <a:latin typeface="Times New Roman" panose="02020603050405020304" pitchFamily="18" charset="0"/>
                <a:ea typeface="Calibri" panose="020F0502020204030204" pitchFamily="34" charset="0"/>
              </a:rPr>
              <a:t>revise the draft law </a:t>
            </a:r>
            <a:r>
              <a:rPr lang="en-US" sz="2800" dirty="0" smtClean="0">
                <a:latin typeface="Times New Roman" panose="02020603050405020304" pitchFamily="18" charset="0"/>
                <a:ea typeface="Calibri" panose="020F0502020204030204" pitchFamily="34" charset="0"/>
              </a:rPr>
              <a:t>in order to </a:t>
            </a:r>
            <a:r>
              <a:rPr lang="en-US" sz="2800" dirty="0">
                <a:latin typeface="Times New Roman" panose="02020603050405020304" pitchFamily="18" charset="0"/>
                <a:ea typeface="Calibri" panose="020F0502020204030204" pitchFamily="34" charset="0"/>
              </a:rPr>
              <a:t>ensure that all relevant provisions of international legal instruments </a:t>
            </a:r>
            <a:r>
              <a:rPr lang="en-US" sz="2800" dirty="0" smtClean="0">
                <a:latin typeface="Times New Roman" panose="02020603050405020304" pitchFamily="18" charset="0"/>
                <a:ea typeface="Calibri" panose="020F0502020204030204" pitchFamily="34" charset="0"/>
              </a:rPr>
              <a:t>were </a:t>
            </a:r>
            <a:r>
              <a:rPr lang="en-US" sz="2800" dirty="0">
                <a:latin typeface="Times New Roman" panose="02020603050405020304" pitchFamily="18" charset="0"/>
                <a:ea typeface="Calibri" panose="020F0502020204030204" pitchFamily="34" charset="0"/>
              </a:rPr>
              <a:t>taken into account</a:t>
            </a:r>
            <a:r>
              <a:rPr lang="en-US" sz="2800" dirty="0" smtClean="0">
                <a:latin typeface="Times New Roman" panose="02020603050405020304" pitchFamily="18" charset="0"/>
                <a:ea typeface="Calibri" panose="020F0502020204030204" pitchFamily="34" charset="0"/>
              </a:rPr>
              <a:t>. </a:t>
            </a:r>
            <a:endParaRPr lang="en-US" sz="2800" dirty="0" smtClean="0">
              <a:latin typeface="Times New Roman" panose="02020603050405020304" pitchFamily="18" charset="0"/>
              <a:ea typeface="Calibri" panose="020F0502020204030204" pitchFamily="34" charset="0"/>
            </a:endParaRPr>
          </a:p>
          <a:p>
            <a:r>
              <a:rPr lang="fr-CM" sz="2800" dirty="0" err="1" smtClean="0">
                <a:latin typeface="Times New Roman" panose="02020603050405020304" pitchFamily="18" charset="0"/>
                <a:ea typeface="Calibri" panose="020F0502020204030204" pitchFamily="34" charset="0"/>
              </a:rPr>
              <a:t>Finally</a:t>
            </a:r>
            <a:r>
              <a:rPr lang="fr-CM" sz="2800" dirty="0" smtClean="0">
                <a:latin typeface="Times New Roman" panose="02020603050405020304" pitchFamily="18" charset="0"/>
                <a:ea typeface="Calibri" panose="020F0502020204030204" pitchFamily="34" charset="0"/>
              </a:rPr>
              <a:t> the new </a:t>
            </a:r>
            <a:r>
              <a:rPr lang="fr-CM" sz="2800" dirty="0" err="1" smtClean="0">
                <a:latin typeface="Times New Roman" panose="02020603050405020304" pitchFamily="18" charset="0"/>
                <a:ea typeface="Calibri" panose="020F0502020204030204" pitchFamily="34" charset="0"/>
              </a:rPr>
              <a:t>law</a:t>
            </a:r>
            <a:r>
              <a:rPr lang="fr-CM" sz="2800" dirty="0" smtClean="0">
                <a:latin typeface="Times New Roman" panose="02020603050405020304" pitchFamily="18" charset="0"/>
                <a:ea typeface="Calibri" panose="020F0502020204030204" pitchFamily="34" charset="0"/>
              </a:rPr>
              <a:t> </a:t>
            </a:r>
            <a:r>
              <a:rPr lang="fr-CM" sz="2800" dirty="0" err="1" smtClean="0">
                <a:latin typeface="Times New Roman" panose="02020603050405020304" pitchFamily="18" charset="0"/>
                <a:ea typeface="Calibri" panose="020F0502020204030204" pitchFamily="34" charset="0"/>
              </a:rPr>
              <a:t>was</a:t>
            </a:r>
            <a:r>
              <a:rPr lang="fr-CM" sz="2800" dirty="0" smtClean="0">
                <a:latin typeface="Times New Roman" panose="02020603050405020304" pitchFamily="18" charset="0"/>
                <a:ea typeface="Calibri" panose="020F0502020204030204" pitchFamily="34" charset="0"/>
              </a:rPr>
              <a:t> </a:t>
            </a:r>
            <a:r>
              <a:rPr lang="fr-CM" sz="2800" dirty="0" err="1" smtClean="0">
                <a:latin typeface="Times New Roman" panose="02020603050405020304" pitchFamily="18" charset="0"/>
                <a:ea typeface="Calibri" panose="020F0502020204030204" pitchFamily="34" charset="0"/>
              </a:rPr>
              <a:t>promulgated</a:t>
            </a:r>
            <a:r>
              <a:rPr lang="fr-CM" sz="2800" dirty="0" smtClean="0">
                <a:latin typeface="Times New Roman" panose="02020603050405020304" pitchFamily="18" charset="0"/>
                <a:ea typeface="Calibri" panose="020F0502020204030204" pitchFamily="34" charset="0"/>
              </a:rPr>
              <a:t> on 19 July 2019.</a:t>
            </a:r>
            <a:endParaRPr lang="en-US" sz="2800" dirty="0" smtClean="0">
              <a:latin typeface="Times New Roman" panose="02020603050405020304" pitchFamily="18" charset="0"/>
              <a:ea typeface="Calibri" panose="020F0502020204030204" pitchFamily="34" charset="0"/>
            </a:endParaRPr>
          </a:p>
        </p:txBody>
      </p:sp>
      <p:pic>
        <p:nvPicPr>
          <p:cNvPr id="6" name="Image 1"/>
          <p:cNvPicPr/>
          <p:nvPr/>
        </p:nvPicPr>
        <p:blipFill>
          <a:blip r:embed="rId2" cstate="print"/>
          <a:srcRect/>
          <a:stretch>
            <a:fillRect/>
          </a:stretch>
        </p:blipFill>
        <p:spPr bwMode="auto">
          <a:xfrm>
            <a:off x="11064552" y="5877272"/>
            <a:ext cx="781050" cy="809978"/>
          </a:xfrm>
          <a:prstGeom prst="rect">
            <a:avLst/>
          </a:prstGeom>
          <a:noFill/>
          <a:ln w="9525">
            <a:noFill/>
            <a:miter lim="800000"/>
            <a:headEnd/>
            <a:tailEnd/>
          </a:ln>
        </p:spPr>
      </p:pic>
      <p:sp>
        <p:nvSpPr>
          <p:cNvPr id="8" name="Rectangle 7"/>
          <p:cNvSpPr/>
          <p:nvPr/>
        </p:nvSpPr>
        <p:spPr>
          <a:xfrm>
            <a:off x="407368" y="0"/>
            <a:ext cx="11784632" cy="646331"/>
          </a:xfrm>
          <a:prstGeom prst="rect">
            <a:avLst/>
          </a:prstGeom>
        </p:spPr>
        <p:txBody>
          <a:bodyPr wrap="square">
            <a:spAutoFit/>
          </a:bodyPr>
          <a:lstStyle/>
          <a:p>
            <a:r>
              <a:rPr lang="en-US" sz="3600" dirty="0" smtClean="0">
                <a:solidFill>
                  <a:srgbClr val="00B0F0"/>
                </a:solidFill>
                <a:latin typeface="Times New Roman" panose="02020603050405020304" pitchFamily="18" charset="0"/>
                <a:ea typeface="Calibri" panose="020F0502020204030204" pitchFamily="34" charset="0"/>
                <a:cs typeface="Times New Roman" panose="02020603050405020304" pitchFamily="18" charset="0"/>
              </a:rPr>
              <a:t>2. </a:t>
            </a:r>
            <a:r>
              <a:rPr lang="en-US" sz="2800" dirty="0" smtClean="0">
                <a:solidFill>
                  <a:srgbClr val="00B0F0"/>
                </a:solidFill>
              </a:rPr>
              <a:t>EXPERIENCE IN THE CONTEXT OF THE IAEA ASSISTANCE IN </a:t>
            </a:r>
            <a:r>
              <a:rPr lang="en-US" sz="2800" dirty="0" smtClean="0">
                <a:solidFill>
                  <a:srgbClr val="00B0F0"/>
                </a:solidFill>
              </a:rPr>
              <a:t>LEGISLATION</a:t>
            </a:r>
            <a:r>
              <a:rPr lang="en-US" sz="2800" dirty="0">
                <a:solidFill>
                  <a:srgbClr val="00B0F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smtClean="0">
                <a:solidFill>
                  <a:srgbClr val="00B0F0"/>
                </a:solidFill>
                <a:latin typeface="Times New Roman" panose="02020603050405020304" pitchFamily="18" charset="0"/>
                <a:ea typeface="Calibri" panose="020F0502020204030204" pitchFamily="34" charset="0"/>
                <a:cs typeface="Times New Roman" panose="02020603050405020304" pitchFamily="18" charset="0"/>
              </a:rPr>
              <a:t>(4/4)</a:t>
            </a:r>
            <a:endParaRPr lang="en-US" sz="2800" dirty="0">
              <a:solidFill>
                <a:srgbClr val="00B0F0"/>
              </a:solidFill>
            </a:endParaRPr>
          </a:p>
        </p:txBody>
      </p:sp>
    </p:spTree>
    <p:extLst>
      <p:ext uri="{BB962C8B-B14F-4D97-AF65-F5344CB8AC3E}">
        <p14:creationId xmlns:p14="http://schemas.microsoft.com/office/powerpoint/2010/main" val="6757209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3ED7AA52-FD9E-446C-908E-D33A61681140}" type="slidenum">
              <a:rPr lang="en-CA" smtClean="0"/>
              <a:pPr/>
              <a:t>9</a:t>
            </a:fld>
            <a:endParaRPr lang="en-CA"/>
          </a:p>
        </p:txBody>
      </p:sp>
      <p:sp>
        <p:nvSpPr>
          <p:cNvPr id="5" name="Rectangle 4"/>
          <p:cNvSpPr/>
          <p:nvPr/>
        </p:nvSpPr>
        <p:spPr>
          <a:xfrm>
            <a:off x="839416" y="2132856"/>
            <a:ext cx="10153128" cy="3422091"/>
          </a:xfrm>
          <a:prstGeom prst="rect">
            <a:avLst/>
          </a:prstGeom>
        </p:spPr>
        <p:txBody>
          <a:bodyPr wrap="square">
            <a:spAutoFit/>
          </a:bodyPr>
          <a:lstStyle/>
          <a:p>
            <a:pPr>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The need to adapt national legislation on nuclear safety and security to technological developments and security challenges in a rapidly changing world recommends </a:t>
            </a:r>
            <a:r>
              <a:rPr lang="en-US" sz="2800" dirty="0">
                <a:latin typeface="Calibri" panose="020F0502020204030204" pitchFamily="34" charset="0"/>
                <a:ea typeface="Calibri" panose="020F0502020204030204" pitchFamily="34" charset="0"/>
                <a:cs typeface="Times New Roman" panose="02020603050405020304" pitchFamily="18" charset="0"/>
              </a:rPr>
              <a:t>the support </a:t>
            </a:r>
            <a:r>
              <a:rPr lang="en-US" sz="2800" dirty="0" smtClean="0">
                <a:latin typeface="Calibri" panose="020F0502020204030204" pitchFamily="34" charset="0"/>
                <a:ea typeface="Calibri" panose="020F0502020204030204" pitchFamily="34" charset="0"/>
                <a:cs typeface="Times New Roman" panose="02020603050405020304" pitchFamily="18" charset="0"/>
              </a:rPr>
              <a:t>of ongoing </a:t>
            </a:r>
            <a:r>
              <a:rPr lang="en-US" sz="2800" dirty="0" smtClean="0">
                <a:latin typeface="Calibri" panose="020F0502020204030204" pitchFamily="34" charset="0"/>
                <a:ea typeface="Calibri" panose="020F0502020204030204" pitchFamily="34" charset="0"/>
                <a:cs typeface="Times New Roman" panose="02020603050405020304" pitchFamily="18" charset="0"/>
              </a:rPr>
              <a:t>legislative </a:t>
            </a:r>
            <a:r>
              <a:rPr lang="en-US" sz="2800" dirty="0">
                <a:latin typeface="Calibri" panose="020F0502020204030204" pitchFamily="34" charset="0"/>
                <a:ea typeface="Calibri" panose="020F0502020204030204" pitchFamily="34" charset="0"/>
                <a:cs typeface="Times New Roman" panose="02020603050405020304" pitchFamily="18" charset="0"/>
              </a:rPr>
              <a:t>assistance </a:t>
            </a:r>
            <a:r>
              <a:rPr lang="en-US" sz="2800" dirty="0" err="1">
                <a:latin typeface="Calibri" panose="020F0502020204030204" pitchFamily="34" charset="0"/>
                <a:ea typeface="Calibri" panose="020F0502020204030204" pitchFamily="34" charset="0"/>
                <a:cs typeface="Times New Roman" panose="02020603050405020304" pitchFamily="18" charset="0"/>
              </a:rPr>
              <a:t>programme</a:t>
            </a:r>
            <a:r>
              <a:rPr lang="en-US" sz="2800" dirty="0">
                <a:latin typeface="Calibri" panose="020F0502020204030204" pitchFamily="34" charset="0"/>
                <a:ea typeface="Calibri" panose="020F0502020204030204" pitchFamily="34" charset="0"/>
                <a:cs typeface="Times New Roman" panose="02020603050405020304" pitchFamily="18" charset="0"/>
              </a:rPr>
              <a:t> </a:t>
            </a:r>
            <a:r>
              <a:rPr lang="en-US" sz="2800" dirty="0" smtClean="0">
                <a:latin typeface="Calibri" panose="020F0502020204030204" pitchFamily="34" charset="0"/>
                <a:ea typeface="Calibri" panose="020F0502020204030204" pitchFamily="34" charset="0"/>
                <a:cs typeface="Times New Roman" panose="02020603050405020304" pitchFamily="18" charset="0"/>
              </a:rPr>
              <a:t>and encouragement to the </a:t>
            </a:r>
            <a:r>
              <a:rPr lang="en-US" sz="2800" dirty="0">
                <a:latin typeface="Calibri" panose="020F0502020204030204" pitchFamily="34" charset="0"/>
                <a:ea typeface="Calibri" panose="020F0502020204030204" pitchFamily="34" charset="0"/>
                <a:cs typeface="Times New Roman" panose="02020603050405020304" pitchFamily="18" charset="0"/>
              </a:rPr>
              <a:t>IAEA </a:t>
            </a:r>
            <a:r>
              <a:rPr lang="en-US" sz="2800" dirty="0" smtClean="0">
                <a:latin typeface="Calibri" panose="020F0502020204030204" pitchFamily="34" charset="0"/>
                <a:ea typeface="Calibri" panose="020F0502020204030204" pitchFamily="34" charset="0"/>
                <a:cs typeface="Times New Roman" panose="02020603050405020304" pitchFamily="18" charset="0"/>
              </a:rPr>
              <a:t>for its </a:t>
            </a:r>
            <a:r>
              <a:rPr lang="en-US" sz="2800" smtClean="0">
                <a:latin typeface="Calibri" panose="020F0502020204030204" pitchFamily="34" charset="0"/>
                <a:ea typeface="Calibri" panose="020F0502020204030204" pitchFamily="34" charset="0"/>
                <a:cs typeface="Times New Roman" panose="02020603050405020304" pitchFamily="18" charset="0"/>
              </a:rPr>
              <a:t>successful implementation </a:t>
            </a:r>
            <a:r>
              <a:rPr lang="en-US" sz="2800" dirty="0">
                <a:latin typeface="Calibri" panose="020F0502020204030204" pitchFamily="34" charset="0"/>
                <a:ea typeface="Calibri" panose="020F0502020204030204" pitchFamily="34" charset="0"/>
                <a:cs typeface="Times New Roman" panose="02020603050405020304" pitchFamily="18" charset="0"/>
              </a:rPr>
              <a:t>through its Office of Legal Affairs. </a:t>
            </a:r>
            <a:endParaRPr lang="en-US" sz="28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smtClean="0">
                <a:latin typeface="Calibri" panose="020F0502020204030204" pitchFamily="34" charset="0"/>
                <a:ea typeface="Calibri" panose="020F0502020204030204" pitchFamily="34" charset="0"/>
                <a:cs typeface="Times New Roman" panose="02020603050405020304" pitchFamily="18" charset="0"/>
              </a:rPr>
              <a:t>It enables </a:t>
            </a:r>
            <a:r>
              <a:rPr lang="en-US" sz="2800" dirty="0">
                <a:latin typeface="Calibri" panose="020F0502020204030204" pitchFamily="34" charset="0"/>
                <a:ea typeface="Calibri" panose="020F0502020204030204" pitchFamily="34" charset="0"/>
                <a:cs typeface="Times New Roman" panose="02020603050405020304" pitchFamily="18" charset="0"/>
              </a:rPr>
              <a:t>Member States to have a minimum of competence in nuclear law at the national </a:t>
            </a:r>
            <a:r>
              <a:rPr lang="en-US" sz="2800" dirty="0" smtClean="0">
                <a:latin typeface="Calibri" panose="020F0502020204030204" pitchFamily="34" charset="0"/>
                <a:ea typeface="Calibri" panose="020F0502020204030204" pitchFamily="34" charset="0"/>
                <a:cs typeface="Times New Roman" panose="02020603050405020304" pitchFamily="18" charset="0"/>
              </a:rPr>
              <a:t>level to assist the regulatory activities.</a:t>
            </a: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p:cNvSpPr/>
          <p:nvPr/>
        </p:nvSpPr>
        <p:spPr>
          <a:xfrm>
            <a:off x="839416" y="1412776"/>
            <a:ext cx="2692212" cy="646331"/>
          </a:xfrm>
          <a:prstGeom prst="rect">
            <a:avLst/>
          </a:prstGeom>
        </p:spPr>
        <p:txBody>
          <a:bodyPr wrap="none">
            <a:spAutoFit/>
          </a:bodyPr>
          <a:lstStyle/>
          <a:p>
            <a:r>
              <a:rPr lang="en-US" sz="3600" dirty="0" smtClean="0">
                <a:solidFill>
                  <a:srgbClr val="00B0F0"/>
                </a:solidFill>
                <a:latin typeface="Calibri" panose="020F0502020204030204" pitchFamily="34" charset="0"/>
                <a:ea typeface="Calibri" panose="020F0502020204030204" pitchFamily="34" charset="0"/>
                <a:cs typeface="Times New Roman" panose="02020603050405020304" pitchFamily="18" charset="0"/>
              </a:rPr>
              <a:t>CONCLUSION</a:t>
            </a:r>
            <a:endParaRPr lang="en-US" sz="3600" dirty="0">
              <a:solidFill>
                <a:srgbClr val="00B0F0"/>
              </a:solidFill>
            </a:endParaRPr>
          </a:p>
        </p:txBody>
      </p:sp>
      <p:pic>
        <p:nvPicPr>
          <p:cNvPr id="7" name="Image 1"/>
          <p:cNvPicPr/>
          <p:nvPr/>
        </p:nvPicPr>
        <p:blipFill>
          <a:blip r:embed="rId2" cstate="print"/>
          <a:srcRect/>
          <a:stretch>
            <a:fillRect/>
          </a:stretch>
        </p:blipFill>
        <p:spPr bwMode="auto">
          <a:xfrm>
            <a:off x="11068786" y="6381328"/>
            <a:ext cx="781050" cy="809978"/>
          </a:xfrm>
          <a:prstGeom prst="rect">
            <a:avLst/>
          </a:prstGeom>
          <a:noFill/>
          <a:ln w="9525">
            <a:noFill/>
            <a:miter lim="800000"/>
            <a:headEnd/>
            <a:tailEnd/>
          </a:ln>
        </p:spPr>
      </p:pic>
    </p:spTree>
    <p:extLst>
      <p:ext uri="{BB962C8B-B14F-4D97-AF65-F5344CB8AC3E}">
        <p14:creationId xmlns:p14="http://schemas.microsoft.com/office/powerpoint/2010/main" val="34746842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Custom 2">
      <a:dk1>
        <a:srgbClr val="003399"/>
      </a:dk1>
      <a:lt1>
        <a:sysClr val="window" lastClr="FFFFFF"/>
      </a:lt1>
      <a:dk2>
        <a:srgbClr val="3366CC"/>
      </a:dk2>
      <a:lt2>
        <a:srgbClr val="DBDBDD"/>
      </a:lt2>
      <a:accent1>
        <a:srgbClr val="6699CC"/>
      </a:accent1>
      <a:accent2>
        <a:srgbClr val="FF9900"/>
      </a:accent2>
      <a:accent3>
        <a:srgbClr val="99CC00"/>
      </a:accent3>
      <a:accent4>
        <a:srgbClr val="8681B8"/>
      </a:accent4>
      <a:accent5>
        <a:srgbClr val="32A14C"/>
      </a:accent5>
      <a:accent6>
        <a:srgbClr val="99CCFF"/>
      </a:accent6>
      <a:hlink>
        <a:srgbClr val="6699CC"/>
      </a:hlink>
      <a:folHlink>
        <a:srgbClr val="8681B8"/>
      </a:folHlink>
    </a:clrScheme>
    <a:fontScheme name="procureme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AEA_Presentation_templ_2.potx" id="{64EA180D-2899-4DEA-92B0-00175C06E7F0}" vid="{E7868BAF-8DED-42CD-BE20-022F9A27AEF7}"/>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860</TotalTime>
  <Words>776</Words>
  <Application>Microsoft Office PowerPoint</Application>
  <PresentationFormat>Grand écran</PresentationFormat>
  <Paragraphs>119</Paragraphs>
  <Slides>10</Slides>
  <Notes>2</Notes>
  <HiddenSlides>0</HiddenSlides>
  <MMClips>0</MMClips>
  <ScaleCrop>false</ScaleCrop>
  <HeadingPairs>
    <vt:vector size="6" baseType="variant">
      <vt:variant>
        <vt:lpstr>Polices utilisées</vt:lpstr>
      </vt:variant>
      <vt:variant>
        <vt:i4>5</vt:i4>
      </vt:variant>
      <vt:variant>
        <vt:lpstr>Thème</vt:lpstr>
      </vt:variant>
      <vt:variant>
        <vt:i4>2</vt:i4>
      </vt:variant>
      <vt:variant>
        <vt:lpstr>Titres des diapositives</vt:lpstr>
      </vt:variant>
      <vt:variant>
        <vt:i4>10</vt:i4>
      </vt:variant>
    </vt:vector>
  </HeadingPairs>
  <TitlesOfParts>
    <vt:vector size="17" baseType="lpstr">
      <vt:lpstr>Arial</vt:lpstr>
      <vt:lpstr>Arial </vt:lpstr>
      <vt:lpstr>Calibri</vt:lpstr>
      <vt:lpstr>Symbol</vt:lpstr>
      <vt:lpstr>Times New Roman</vt:lpstr>
      <vt:lpstr>Office Theme</vt:lpstr>
      <vt:lpstr>1_Office Theme</vt:lpstr>
      <vt:lpstr>Présentation PowerPoint</vt:lpstr>
      <vt:lpstr> CONTENT  1.  Introduction   2.  Cameroon’s Experience in the context of the IAEA     assistance in legislation programme  3.  Conclusion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Country Presentation</dc:title>
  <dc:creator>yankovicht</dc:creator>
  <cp:lastModifiedBy>Augustin_SIMO</cp:lastModifiedBy>
  <cp:revision>392</cp:revision>
  <cp:lastPrinted>2014-12-16T12:21:45Z</cp:lastPrinted>
  <dcterms:created xsi:type="dcterms:W3CDTF">2014-05-26T10:16:40Z</dcterms:created>
  <dcterms:modified xsi:type="dcterms:W3CDTF">2022-06-19T21:31:18Z</dcterms:modified>
</cp:coreProperties>
</file>